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64"/>
  </p:notesMasterIdLst>
  <p:handoutMasterIdLst>
    <p:handoutMasterId r:id="rId65"/>
  </p:handoutMasterIdLst>
  <p:sldIdLst>
    <p:sldId id="256" r:id="rId6"/>
    <p:sldId id="407" r:id="rId7"/>
    <p:sldId id="337" r:id="rId8"/>
    <p:sldId id="336" r:id="rId9"/>
    <p:sldId id="338" r:id="rId10"/>
    <p:sldId id="339" r:id="rId11"/>
    <p:sldId id="311" r:id="rId12"/>
    <p:sldId id="312" r:id="rId13"/>
    <p:sldId id="304" r:id="rId14"/>
    <p:sldId id="335" r:id="rId15"/>
    <p:sldId id="331" r:id="rId16"/>
    <p:sldId id="333" r:id="rId17"/>
    <p:sldId id="327" r:id="rId18"/>
    <p:sldId id="341" r:id="rId19"/>
    <p:sldId id="342" r:id="rId20"/>
    <p:sldId id="323" r:id="rId21"/>
    <p:sldId id="332" r:id="rId22"/>
    <p:sldId id="343" r:id="rId23"/>
    <p:sldId id="264" r:id="rId24"/>
    <p:sldId id="344" r:id="rId25"/>
    <p:sldId id="346" r:id="rId26"/>
    <p:sldId id="348" r:id="rId27"/>
    <p:sldId id="349" r:id="rId28"/>
    <p:sldId id="350" r:id="rId29"/>
    <p:sldId id="351" r:id="rId30"/>
    <p:sldId id="352" r:id="rId31"/>
    <p:sldId id="416" r:id="rId32"/>
    <p:sldId id="353" r:id="rId33"/>
    <p:sldId id="355" r:id="rId34"/>
    <p:sldId id="356" r:id="rId35"/>
    <p:sldId id="357" r:id="rId36"/>
    <p:sldId id="358" r:id="rId37"/>
    <p:sldId id="415" r:id="rId38"/>
    <p:sldId id="414" r:id="rId39"/>
    <p:sldId id="384" r:id="rId40"/>
    <p:sldId id="385" r:id="rId41"/>
    <p:sldId id="386" r:id="rId42"/>
    <p:sldId id="387" r:id="rId43"/>
    <p:sldId id="388" r:id="rId44"/>
    <p:sldId id="389" r:id="rId45"/>
    <p:sldId id="390" r:id="rId46"/>
    <p:sldId id="391" r:id="rId47"/>
    <p:sldId id="392" r:id="rId48"/>
    <p:sldId id="393" r:id="rId49"/>
    <p:sldId id="394" r:id="rId50"/>
    <p:sldId id="404" r:id="rId51"/>
    <p:sldId id="396" r:id="rId52"/>
    <p:sldId id="397" r:id="rId53"/>
    <p:sldId id="405" r:id="rId54"/>
    <p:sldId id="406" r:id="rId55"/>
    <p:sldId id="399" r:id="rId56"/>
    <p:sldId id="400" r:id="rId57"/>
    <p:sldId id="401" r:id="rId58"/>
    <p:sldId id="402" r:id="rId59"/>
    <p:sldId id="403" r:id="rId60"/>
    <p:sldId id="417" r:id="rId61"/>
    <p:sldId id="419" r:id="rId62"/>
    <p:sldId id="418"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67" autoAdjust="0"/>
  </p:normalViewPr>
  <p:slideViewPr>
    <p:cSldViewPr snapToGrid="0" snapToObjects="1">
      <p:cViewPr>
        <p:scale>
          <a:sx n="150" d="100"/>
          <a:sy n="150" d="100"/>
        </p:scale>
        <p:origin x="-880"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725969-F28A-5B45-81BD-4249DB00ECC9}" type="datetimeFigureOut">
              <a:rPr lang="en-US" smtClean="0"/>
              <a:t>12/15/14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EA74B-60AA-9446-BCE8-2D7E559A5DCA}" type="slidenum">
              <a:rPr lang="en-US" smtClean="0"/>
              <a:t>‹#›</a:t>
            </a:fld>
            <a:endParaRPr lang="en-US"/>
          </a:p>
        </p:txBody>
      </p:sp>
    </p:spTree>
    <p:extLst>
      <p:ext uri="{BB962C8B-B14F-4D97-AF65-F5344CB8AC3E}">
        <p14:creationId xmlns:p14="http://schemas.microsoft.com/office/powerpoint/2010/main" val="1346774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9E8B9-3152-EB45-ADCF-F80FE96F9BA8}" type="datetimeFigureOut">
              <a:rPr lang="en-US" smtClean="0"/>
              <a:t>12/15/14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2B8F9-5099-7F44-AD13-E00D74EFD809}" type="slidenum">
              <a:rPr lang="en-US" smtClean="0"/>
              <a:t>‹#›</a:t>
            </a:fld>
            <a:endParaRPr lang="en-US"/>
          </a:p>
        </p:txBody>
      </p:sp>
    </p:spTree>
    <p:extLst>
      <p:ext uri="{BB962C8B-B14F-4D97-AF65-F5344CB8AC3E}">
        <p14:creationId xmlns:p14="http://schemas.microsoft.com/office/powerpoint/2010/main" val="360611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1AF4E-A08A-BE4F-8E27-DF04692668EB}" type="slidenum">
              <a:rPr lang="en-US" smtClean="0">
                <a:solidFill>
                  <a:prstClr val="black"/>
                </a:solidFill>
                <a:latin typeface="Calibri"/>
              </a:rPr>
              <a:pPr/>
              <a:t>43</a:t>
            </a:fld>
            <a:endParaRPr lang="en-US" dirty="0">
              <a:solidFill>
                <a:prstClr val="black"/>
              </a:solidFill>
              <a:latin typeface="Calibri"/>
            </a:endParaRPr>
          </a:p>
        </p:txBody>
      </p:sp>
    </p:spTree>
    <p:extLst>
      <p:ext uri="{BB962C8B-B14F-4D97-AF65-F5344CB8AC3E}">
        <p14:creationId xmlns:p14="http://schemas.microsoft.com/office/powerpoint/2010/main" val="410090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50</a:t>
            </a:fld>
            <a:endParaRPr lang="en-US" dirty="0"/>
          </a:p>
        </p:txBody>
      </p:sp>
    </p:spTree>
    <p:extLst>
      <p:ext uri="{BB962C8B-B14F-4D97-AF65-F5344CB8AC3E}">
        <p14:creationId xmlns:p14="http://schemas.microsoft.com/office/powerpoint/2010/main" val="271709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21AF4E-A08A-BE4F-8E27-DF04692668EB}" type="slidenum">
              <a:rPr lang="en-US" smtClean="0">
                <a:solidFill>
                  <a:prstClr val="black"/>
                </a:solidFill>
                <a:latin typeface="Calibri"/>
              </a:rPr>
              <a:pPr/>
              <a:t>53</a:t>
            </a:fld>
            <a:endParaRPr lang="en-US" dirty="0">
              <a:solidFill>
                <a:prstClr val="black"/>
              </a:solidFill>
              <a:latin typeface="Calibri"/>
            </a:endParaRPr>
          </a:p>
        </p:txBody>
      </p:sp>
    </p:spTree>
    <p:extLst>
      <p:ext uri="{BB962C8B-B14F-4D97-AF65-F5344CB8AC3E}">
        <p14:creationId xmlns:p14="http://schemas.microsoft.com/office/powerpoint/2010/main" val="410090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9030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116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821392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145957" y="6413500"/>
            <a:ext cx="5321300" cy="365125"/>
          </a:xfrm>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2" name="Title 1"/>
          <p:cNvSpPr>
            <a:spLocks noGrp="1"/>
          </p:cNvSpPr>
          <p:nvPr>
            <p:ph type="ctrTitle"/>
          </p:nvPr>
        </p:nvSpPr>
        <p:spPr>
          <a:xfrm>
            <a:off x="1371600" y="1190625"/>
            <a:ext cx="7772400" cy="2695575"/>
          </a:xfrm>
        </p:spPr>
        <p:txBody>
          <a:bodyPr anchor="t"/>
          <a:lstStyle>
            <a:lvl1pPr algn="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77724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485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09759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600363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57913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829182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87151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584361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24314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341886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385887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731406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483346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dirty="0">
              <a:solidFill>
                <a:prstClr val="white"/>
              </a:solidFill>
              <a:latin typeface="Arial"/>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 y="0"/>
            <a:ext cx="9158400" cy="68688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8434" y="6196867"/>
            <a:ext cx="2275566" cy="661133"/>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833872"/>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14019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240094630"/>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16" name="Content Placeholder 15"/>
          <p:cNvSpPr>
            <a:spLocks noGrp="1"/>
          </p:cNvSpPr>
          <p:nvPr>
            <p:ph sz="quarter" idx="14"/>
          </p:nvPr>
        </p:nvSpPr>
        <p:spPr>
          <a:xfrm>
            <a:off x="387427" y="1232530"/>
            <a:ext cx="8580282" cy="5335381"/>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5"/>
          </p:nvPr>
        </p:nvSpPr>
        <p:spPr>
          <a:xfrm>
            <a:off x="457200" y="6473005"/>
            <a:ext cx="1219200" cy="365125"/>
          </a:xfrm>
        </p:spPr>
        <p:txBody>
          <a:bodyPr/>
          <a:lstStyle/>
          <a:p>
            <a:r>
              <a:rPr lang="en-US" smtClean="0">
                <a:solidFill>
                  <a:srgbClr val="000000">
                    <a:tint val="75000"/>
                  </a:srgbClr>
                </a:solidFill>
                <a:latin typeface="Arial"/>
              </a:rPr>
              <a:t>December 3, 2014</a:t>
            </a:r>
            <a:endParaRPr lang="en-US" dirty="0">
              <a:solidFill>
                <a:srgbClr val="000000">
                  <a:tint val="75000"/>
                </a:srgbClr>
              </a:solidFill>
              <a:latin typeface="Arial"/>
            </a:endParaRPr>
          </a:p>
        </p:txBody>
      </p:sp>
      <p:sp>
        <p:nvSpPr>
          <p:cNvPr id="5" name="Footer Placeholder 4"/>
          <p:cNvSpPr>
            <a:spLocks noGrp="1"/>
          </p:cNvSpPr>
          <p:nvPr>
            <p:ph type="ftr" sz="quarter" idx="16"/>
          </p:nvPr>
        </p:nvSpPr>
        <p:spPr>
          <a:xfrm>
            <a:off x="2514600" y="6492670"/>
            <a:ext cx="4821592" cy="365125"/>
          </a:xfrm>
        </p:spPr>
        <p:txBody>
          <a:bodyPr/>
          <a:lstStyle/>
          <a:p>
            <a:r>
              <a:rPr lang="en-GB" smtClean="0">
                <a:solidFill>
                  <a:srgbClr val="000000">
                    <a:tint val="75000"/>
                  </a:srgbClr>
                </a:solidFill>
                <a:latin typeface="Arial"/>
              </a:rPr>
              <a:t>M. A. Palmer | MAP Collaboration Meeting (SLAC, December 3-7, 2014)</a:t>
            </a:r>
            <a:endParaRPr lang="en-US" dirty="0">
              <a:solidFill>
                <a:srgbClr val="000000">
                  <a:tint val="75000"/>
                </a:srgbClr>
              </a:solidFill>
              <a:latin typeface="Arial"/>
            </a:endParaRPr>
          </a:p>
        </p:txBody>
      </p:sp>
      <p:cxnSp>
        <p:nvCxnSpPr>
          <p:cNvPr id="6" name="Straight Connector 5"/>
          <p:cNvCxnSpPr/>
          <p:nvPr userDrawn="1"/>
        </p:nvCxnSpPr>
        <p:spPr>
          <a:xfrm>
            <a:off x="0" y="990600"/>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7396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2"/>
          </p:nvPr>
        </p:nvSpPr>
        <p:spPr>
          <a:xfrm>
            <a:off x="457200" y="6356350"/>
            <a:ext cx="2971800" cy="365125"/>
          </a:xfrm>
        </p:spPr>
        <p:txBody>
          <a:bodyPr/>
          <a:lstStyle/>
          <a:p>
            <a:r>
              <a:rPr lang="en-US" smtClean="0">
                <a:solidFill>
                  <a:srgbClr val="000000">
                    <a:tint val="75000"/>
                  </a:srgbClr>
                </a:solidFill>
                <a:latin typeface="Arial"/>
              </a:rPr>
              <a:t>December 3, 2014</a:t>
            </a:r>
            <a:endParaRPr lang="en-US" dirty="0">
              <a:solidFill>
                <a:srgbClr val="000000">
                  <a:tint val="75000"/>
                </a:srgbClr>
              </a:solidFill>
              <a:latin typeface="Arial"/>
            </a:endParaRPr>
          </a:p>
        </p:txBody>
      </p:sp>
      <p:sp>
        <p:nvSpPr>
          <p:cNvPr id="5" name="Footer Placeholder 4"/>
          <p:cNvSpPr>
            <a:spLocks noGrp="1"/>
          </p:cNvSpPr>
          <p:nvPr>
            <p:ph type="ftr" sz="quarter" idx="13"/>
          </p:nvPr>
        </p:nvSpPr>
        <p:spPr>
          <a:xfrm>
            <a:off x="3886200" y="6356350"/>
            <a:ext cx="4343400" cy="365125"/>
          </a:xfrm>
        </p:spPr>
        <p:txBody>
          <a:bodyPr/>
          <a:lstStyle/>
          <a:p>
            <a:r>
              <a:rPr lang="en-GB" smtClean="0">
                <a:solidFill>
                  <a:srgbClr val="000000">
                    <a:tint val="75000"/>
                  </a:srgbClr>
                </a:solidFill>
                <a:latin typeface="Arial"/>
              </a:rPr>
              <a:t>M. A. Palmer | MAP Collaboration Meeting (SLAC, December 3-7, 2014)</a:t>
            </a:r>
            <a:endParaRPr lang="en-US" dirty="0">
              <a:solidFill>
                <a:srgbClr val="000000">
                  <a:tint val="75000"/>
                </a:srgbClr>
              </a:solidFill>
              <a:latin typeface="Arial"/>
            </a:endParaRPr>
          </a:p>
        </p:txBody>
      </p:sp>
    </p:spTree>
    <p:extLst>
      <p:ext uri="{BB962C8B-B14F-4D97-AF65-F5344CB8AC3E}">
        <p14:creationId xmlns:p14="http://schemas.microsoft.com/office/powerpoint/2010/main" val="22547881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08444743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1905117325"/>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 y="934933"/>
            <a:ext cx="8685251" cy="202691"/>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solidFill>
                  <a:srgbClr val="000000"/>
                </a:solidFill>
              </a:rPr>
              <a:pPr/>
              <a:t>‹#›</a:t>
            </a:fld>
            <a:endParaRPr lang="en-US" dirty="0">
              <a:solidFill>
                <a:srgbClr val="000000"/>
              </a:solidFill>
            </a:endParaRPr>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3519232815"/>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274382914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852049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128" y="6096000"/>
            <a:ext cx="2765528" cy="1005840"/>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3820618577"/>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36085"/>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447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piè di pagina 3"/>
          <p:cNvSpPr>
            <a:spLocks noGrp="1"/>
          </p:cNvSpPr>
          <p:nvPr>
            <p:ph type="ftr" sz="quarter" idx="10"/>
          </p:nvPr>
        </p:nvSpPr>
        <p:spPr>
          <a:xfrm>
            <a:off x="215900" y="6553200"/>
            <a:ext cx="8724900" cy="304800"/>
          </a:xfrm>
          <a:prstGeom prst="rect">
            <a:avLst/>
          </a:prstGeom>
        </p:spPr>
        <p:txBody>
          <a:bodyPr/>
          <a:lstStyle>
            <a:lvl1pPr>
              <a:defRPr/>
            </a:lvl1pPr>
          </a:lstStyle>
          <a:p>
            <a:r>
              <a:rPr lang="en-GB" smtClean="0">
                <a:solidFill>
                  <a:srgbClr val="000000"/>
                </a:solidFill>
                <a:latin typeface="Arial"/>
              </a:rPr>
              <a:t>M. A. Palmer | MAP Collaboration Meeting (SLAC, December 3-7, 2014)</a:t>
            </a:r>
            <a:endParaRPr lang="en-US">
              <a:solidFill>
                <a:srgbClr val="000000"/>
              </a:solidFill>
              <a:latin typeface="Arial"/>
            </a:endParaRPr>
          </a:p>
        </p:txBody>
      </p:sp>
    </p:spTree>
    <p:extLst>
      <p:ext uri="{BB962C8B-B14F-4D97-AF65-F5344CB8AC3E}">
        <p14:creationId xmlns:p14="http://schemas.microsoft.com/office/powerpoint/2010/main" val="889949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3949177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225427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5904893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2929441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8" name="Footer Placeholder 7"/>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9" name="Slide Number Placeholder 8"/>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33102140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4" name="Footer Placeholder 3"/>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5" name="Slide Number Placeholder 4"/>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202635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December 3, 2014</a:t>
            </a:r>
            <a:endParaRPr lang="en-US"/>
          </a:p>
        </p:txBody>
      </p:sp>
      <p:sp>
        <p:nvSpPr>
          <p:cNvPr id="6" name="Footer Placeholder 5"/>
          <p:cNvSpPr>
            <a:spLocks noGrp="1"/>
          </p:cNvSpPr>
          <p:nvPr>
            <p:ph type="ftr" sz="quarter" idx="11"/>
          </p:nvPr>
        </p:nvSpPr>
        <p:spPr/>
        <p:txBody>
          <a:bodyPr/>
          <a:lstStyle/>
          <a:p>
            <a:r>
              <a:rPr lang="en-US" smtClean="0"/>
              <a:t>M. A. Palmer | MAP Collaboration Meeting (SLAC, December 3-7, 2014)</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851292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3" name="Footer Placeholder 2"/>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4" name="Slide Number Placeholder 3"/>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2021633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2415348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3640739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944356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9440667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596117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2620338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835823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05834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8" name="Footer Placeholder 7"/>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9" name="Slide Number Placeholder 8"/>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82400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December 3, 2014</a:t>
            </a:r>
            <a:endParaRPr lang="en-US"/>
          </a:p>
        </p:txBody>
      </p:sp>
      <p:sp>
        <p:nvSpPr>
          <p:cNvPr id="8" name="Footer Placeholder 7"/>
          <p:cNvSpPr>
            <a:spLocks noGrp="1"/>
          </p:cNvSpPr>
          <p:nvPr>
            <p:ph type="ftr" sz="quarter" idx="11"/>
          </p:nvPr>
        </p:nvSpPr>
        <p:spPr/>
        <p:txBody>
          <a:bodyPr/>
          <a:lstStyle/>
          <a:p>
            <a:r>
              <a:rPr lang="en-US" smtClean="0"/>
              <a:t>M. A. Palmer | MAP Collaboration Meeting (SLAC, December 3-7, 2014)</a:t>
            </a:r>
            <a:endParaRPr lang="en-US"/>
          </a:p>
        </p:txBody>
      </p:sp>
      <p:sp>
        <p:nvSpPr>
          <p:cNvPr id="9" name="Slide Number Placeholder 8"/>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5522798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4" name="Footer Placeholder 3"/>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5" name="Slide Number Placeholder 4"/>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070144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3" name="Footer Placeholder 2"/>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4" name="Slide Number Placeholder 3"/>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37331310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599914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6" name="Footer Placeholder 5"/>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7" name="Slide Number Placeholder 6"/>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8870159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191948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a:t>
            </a:fld>
            <a:endParaRPr lang="en-US">
              <a:latin typeface="Arial"/>
            </a:endParaRPr>
          </a:p>
        </p:txBody>
      </p:sp>
    </p:spTree>
    <p:extLst>
      <p:ext uri="{BB962C8B-B14F-4D97-AF65-F5344CB8AC3E}">
        <p14:creationId xmlns:p14="http://schemas.microsoft.com/office/powerpoint/2010/main" val="112156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December 3, 2014</a:t>
            </a:r>
            <a:endParaRPr lang="en-US"/>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436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December 3, 2014</a:t>
            </a:r>
            <a:endParaRPr lang="en-US"/>
          </a:p>
        </p:txBody>
      </p:sp>
      <p:sp>
        <p:nvSpPr>
          <p:cNvPr id="3" name="Footer Placeholder 2"/>
          <p:cNvSpPr>
            <a:spLocks noGrp="1"/>
          </p:cNvSpPr>
          <p:nvPr>
            <p:ph type="ftr" sz="quarter" idx="11"/>
          </p:nvPr>
        </p:nvSpPr>
        <p:spPr/>
        <p:txBody>
          <a:bodyPr/>
          <a:lstStyle/>
          <a:p>
            <a:r>
              <a:rPr lang="en-US" smtClean="0"/>
              <a:t>M. A. Palmer | MAP Collaboration Meeting (SLAC, December 3-7, 2014)</a:t>
            </a:r>
            <a:endParaRPr lang="en-US"/>
          </a:p>
        </p:txBody>
      </p:sp>
      <p:sp>
        <p:nvSpPr>
          <p:cNvPr id="4" name="Slide Number Placeholder 3"/>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12808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3, 2014</a:t>
            </a:r>
            <a:endParaRPr lang="en-US"/>
          </a:p>
        </p:txBody>
      </p:sp>
      <p:sp>
        <p:nvSpPr>
          <p:cNvPr id="6" name="Footer Placeholder 5"/>
          <p:cNvSpPr>
            <a:spLocks noGrp="1"/>
          </p:cNvSpPr>
          <p:nvPr>
            <p:ph type="ftr" sz="quarter" idx="11"/>
          </p:nvPr>
        </p:nvSpPr>
        <p:spPr/>
        <p:txBody>
          <a:bodyPr/>
          <a:lstStyle/>
          <a:p>
            <a:r>
              <a:rPr lang="en-US" smtClean="0"/>
              <a:t>M. A. Palmer | MAP Collaboration Meeting (SLAC, December 3-7, 2014)</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2778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December 3, 2014</a:t>
            </a:r>
            <a:endParaRPr lang="en-US"/>
          </a:p>
        </p:txBody>
      </p:sp>
      <p:sp>
        <p:nvSpPr>
          <p:cNvPr id="6" name="Footer Placeholder 5"/>
          <p:cNvSpPr>
            <a:spLocks noGrp="1"/>
          </p:cNvSpPr>
          <p:nvPr>
            <p:ph type="ftr" sz="quarter" idx="11"/>
          </p:nvPr>
        </p:nvSpPr>
        <p:spPr/>
        <p:txBody>
          <a:bodyPr/>
          <a:lstStyle/>
          <a:p>
            <a:r>
              <a:rPr lang="en-US" smtClean="0"/>
              <a:t>M. A. Palmer | MAP Collaboration Meeting (SLAC, December 3-7, 2014)</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663305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03264" y="-3192"/>
            <a:ext cx="7166020" cy="9879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t>December 3, 2014</a:t>
            </a:r>
            <a:endParaRPr lang="en-US" dirty="0"/>
          </a:p>
        </p:txBody>
      </p:sp>
      <p:sp>
        <p:nvSpPr>
          <p:cNvPr id="5" name="Footer Placeholder 4"/>
          <p:cNvSpPr>
            <a:spLocks noGrp="1"/>
          </p:cNvSpPr>
          <p:nvPr>
            <p:ph type="ftr" sz="quarter" idx="3"/>
          </p:nvPr>
        </p:nvSpPr>
        <p:spPr>
          <a:xfrm>
            <a:off x="1732895" y="6547616"/>
            <a:ext cx="5674901" cy="310384"/>
          </a:xfrm>
          <a:prstGeom prst="rect">
            <a:avLst/>
          </a:prstGeom>
        </p:spPr>
        <p:txBody>
          <a:bodyPr vert="horz" lIns="91440" tIns="45720" rIns="91440" bIns="45720" rtlCol="0" anchor="ctr"/>
          <a:lstStyle>
            <a:lvl1pPr algn="ctr">
              <a:defRPr sz="1200">
                <a:solidFill>
                  <a:srgbClr val="17375E"/>
                </a:solidFill>
              </a:defRPr>
            </a:lvl1pPr>
          </a:lstStyle>
          <a:p>
            <a:r>
              <a:rPr lang="en-US" smtClean="0"/>
              <a:t>M. A. Palmer | MAP Collaboration Meeting (SLAC, December 3-7, 2014)</a:t>
            </a:r>
            <a:endParaRPr lang="en-US" dirty="0"/>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pPr/>
              <a:t>‹#›</a:t>
            </a:fld>
            <a:endParaRPr lang="en-US" dirty="0"/>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45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gs>
            <a:gs pos="100000">
              <a:srgbClr val="000000"/>
            </a:gs>
            <a:gs pos="14000">
              <a:schemeClr val="bg2">
                <a:lumMod val="25000"/>
              </a:schemeClr>
            </a:gs>
            <a:gs pos="71000">
              <a:schemeClr val="bg2">
                <a:lumMod val="25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96838"/>
            <a:ext cx="8064500" cy="95408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5100" y="1050926"/>
            <a:ext cx="8921750" cy="536257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38800" y="6426200"/>
            <a:ext cx="1828457" cy="365125"/>
          </a:xfrm>
          <a:prstGeom prst="rect">
            <a:avLst/>
          </a:prstGeom>
        </p:spPr>
        <p:txBody>
          <a:bodyPr vert="horz" lIns="91440" tIns="45720" rIns="91440" bIns="45720" rtlCol="0" anchor="b"/>
          <a:lstStyle>
            <a:lvl1pPr algn="r">
              <a:defRPr sz="1400">
                <a:solidFill>
                  <a:schemeClr val="tx1">
                    <a:tint val="75000"/>
                  </a:schemeClr>
                </a:solidFill>
              </a:defRPr>
            </a:lvl1p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673100" y="6426200"/>
            <a:ext cx="5321300" cy="365125"/>
          </a:xfrm>
          <a:prstGeom prst="rect">
            <a:avLst/>
          </a:prstGeom>
        </p:spPr>
        <p:txBody>
          <a:bodyPr vert="horz" lIns="91440" tIns="45720" rIns="91440" bIns="45720" rtlCol="0" anchor="b"/>
          <a:lstStyle>
            <a:lvl1pPr algn="l">
              <a:defRPr sz="1400">
                <a:solidFill>
                  <a:schemeClr val="tx1">
                    <a:tint val="75000"/>
                  </a:schemeClr>
                </a:solidFill>
              </a:defRPr>
            </a:lvl1p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165100" y="6426200"/>
            <a:ext cx="508000" cy="365125"/>
          </a:xfrm>
          <a:prstGeom prst="rect">
            <a:avLst/>
          </a:prstGeom>
        </p:spPr>
        <p:txBody>
          <a:bodyPr vert="horz" lIns="91440" tIns="45720" rIns="91440" bIns="45720" rtlCol="0" anchor="b"/>
          <a:lstStyle>
            <a:lvl1pPr algn="l">
              <a:defRPr sz="1400">
                <a:solidFill>
                  <a:schemeClr val="tx1">
                    <a:tint val="75000"/>
                  </a:schemeClr>
                </a:solidFill>
              </a:defRPr>
            </a:lvl1pPr>
          </a:lstStyle>
          <a:p>
            <a:fld id="{98817235-C917-8F48-A936-FEF3725D9AF4}"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7" name="Picture 2" descr="C:\Documents and Settings\sgeer\My Documents\MAP\MAP-LOGO.png"/>
          <p:cNvPicPr>
            <a:picLocks noChangeAspect="1" noChangeArrowheads="1"/>
          </p:cNvPicPr>
          <p:nvPr/>
        </p:nvPicPr>
        <p:blipFill>
          <a:blip r:embed="rId13"/>
          <a:srcRect/>
          <a:stretch>
            <a:fillRect/>
          </a:stretch>
        </p:blipFill>
        <p:spPr bwMode="auto">
          <a:xfrm>
            <a:off x="8229600" y="76200"/>
            <a:ext cx="857250" cy="974725"/>
          </a:xfrm>
          <a:prstGeom prst="rect">
            <a:avLst/>
          </a:prstGeom>
          <a:noFill/>
          <a:ln w="50800">
            <a:solidFill>
              <a:srgbClr val="FFFFFF"/>
            </a:solidFill>
          </a:ln>
          <a:effectLst>
            <a:softEdge rad="63500"/>
          </a:effectLst>
        </p:spPr>
      </p:pic>
      <p:pic>
        <p:nvPicPr>
          <p:cNvPr id="8" name="Picture 7" descr="FermilabLogo_White].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467257" y="6451387"/>
            <a:ext cx="1628790" cy="295488"/>
          </a:xfrm>
          <a:prstGeom prst="rect">
            <a:avLst/>
          </a:prstGeom>
        </p:spPr>
      </p:pic>
    </p:spTree>
    <p:extLst>
      <p:ext uri="{BB962C8B-B14F-4D97-AF65-F5344CB8AC3E}">
        <p14:creationId xmlns:p14="http://schemas.microsoft.com/office/powerpoint/2010/main" val="1956522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228600" indent="-2286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457200" indent="-228600" algn="l" defTabSz="457200" rtl="0" eaLnBrk="1" latinLnBrk="0" hangingPunct="1">
        <a:spcBef>
          <a:spcPct val="20000"/>
        </a:spcBef>
        <a:buFont typeface="Arial"/>
        <a:buChar char="–"/>
        <a:defRPr sz="2400" kern="1200">
          <a:solidFill>
            <a:schemeClr val="bg1"/>
          </a:solidFill>
          <a:latin typeface="+mn-lt"/>
          <a:ea typeface="+mn-ea"/>
          <a:cs typeface="+mn-cs"/>
        </a:defRPr>
      </a:lvl2pPr>
      <a:lvl3pPr marL="6858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9144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11430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C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5825" y="129091"/>
            <a:ext cx="8105775" cy="753033"/>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066799"/>
            <a:ext cx="8504082" cy="540753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474337"/>
            <a:ext cx="318932" cy="383664"/>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pPr defTabSz="914400"/>
            <a:fld id="{5BD36294-2849-48A8-8531-5354CF3095D2}" type="slidenum">
              <a:rPr lang="en-US" smtClean="0">
                <a:solidFill>
                  <a:srgbClr val="000000"/>
                </a:solidFill>
              </a:rPr>
              <a:pPr defTabSz="914400"/>
              <a:t>‹#›</a:t>
            </a:fld>
            <a:endParaRPr lang="en-US" dirty="0">
              <a:solidFill>
                <a:srgbClr val="000000"/>
              </a:solidFill>
            </a:endParaRPr>
          </a:p>
        </p:txBody>
      </p:sp>
      <p:sp>
        <p:nvSpPr>
          <p:cNvPr id="5" name="Date Placeholder 4"/>
          <p:cNvSpPr>
            <a:spLocks noGrp="1"/>
          </p:cNvSpPr>
          <p:nvPr>
            <p:ph type="dt" sz="half" idx="2"/>
          </p:nvPr>
        </p:nvSpPr>
        <p:spPr>
          <a:xfrm>
            <a:off x="457200" y="6474337"/>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srgbClr val="000000">
                    <a:tint val="75000"/>
                  </a:srgbClr>
                </a:solidFill>
                <a:latin typeface="Arial"/>
              </a:rPr>
              <a:t>December 3, 2014</a:t>
            </a:r>
            <a:endParaRPr lang="en-US" dirty="0">
              <a:solidFill>
                <a:srgbClr val="000000">
                  <a:tint val="75000"/>
                </a:srgbClr>
              </a:solidFill>
              <a:latin typeface="Arial"/>
            </a:endParaRPr>
          </a:p>
        </p:txBody>
      </p:sp>
      <p:sp>
        <p:nvSpPr>
          <p:cNvPr id="7" name="Footer Placeholder 6"/>
          <p:cNvSpPr>
            <a:spLocks noGrp="1"/>
          </p:cNvSpPr>
          <p:nvPr>
            <p:ph type="ftr" sz="quarter" idx="3"/>
          </p:nvPr>
        </p:nvSpPr>
        <p:spPr>
          <a:xfrm>
            <a:off x="1828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GB" smtClean="0">
                <a:solidFill>
                  <a:srgbClr val="000000">
                    <a:tint val="75000"/>
                  </a:srgbClr>
                </a:solidFill>
                <a:latin typeface="Arial"/>
              </a:rPr>
              <a:t>M. A. Palmer | MAP Collaboration Meeting (SLAC, December 3-7, 2014)</a:t>
            </a:r>
            <a:endParaRPr lang="en-US" dirty="0">
              <a:solidFill>
                <a:srgbClr val="000000">
                  <a:tint val="75000"/>
                </a:srgbClr>
              </a:solidFill>
              <a:latin typeface="Arial"/>
            </a:endParaRPr>
          </a:p>
        </p:txBody>
      </p:sp>
      <p:pic>
        <p:nvPicPr>
          <p:cNvPr id="8" name="Picture 2" descr="C:\Documents and Settings\sgeer\My Documents\MAP\MAP-LOGO.png"/>
          <p:cNvPicPr>
            <a:picLocks noChangeAspect="1" noChangeArrowheads="1"/>
          </p:cNvPicPr>
          <p:nvPr userDrawn="1"/>
        </p:nvPicPr>
        <p:blipFill>
          <a:blip r:embed="rId13"/>
          <a:srcRect/>
          <a:stretch>
            <a:fillRect/>
          </a:stretch>
        </p:blipFill>
        <p:spPr bwMode="auto">
          <a:xfrm>
            <a:off x="28575" y="0"/>
            <a:ext cx="857250" cy="974725"/>
          </a:xfrm>
          <a:prstGeom prst="rect">
            <a:avLst/>
          </a:prstGeom>
          <a:noFill/>
          <a:ln w="50800">
            <a:noFill/>
          </a:ln>
          <a:effectLst/>
        </p:spPr>
      </p:pic>
    </p:spTree>
    <p:extLst>
      <p:ext uri="{BB962C8B-B14F-4D97-AF65-F5344CB8AC3E}">
        <p14:creationId xmlns:p14="http://schemas.microsoft.com/office/powerpoint/2010/main" val="689730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32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 name="Title Placeholder 1"/>
          <p:cNvSpPr>
            <a:spLocks noGrp="1"/>
          </p:cNvSpPr>
          <p:nvPr>
            <p:ph type="title"/>
          </p:nvPr>
        </p:nvSpPr>
        <p:spPr>
          <a:xfrm>
            <a:off x="1103264" y="-3192"/>
            <a:ext cx="7166020" cy="9879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latin typeface="Arial"/>
              </a:rPr>
              <a:t>December 3, 2014</a:t>
            </a:r>
            <a:endParaRPr lang="en-US" dirty="0">
              <a:latin typeface="Arial"/>
            </a:endParaRPr>
          </a:p>
        </p:txBody>
      </p:sp>
      <p:sp>
        <p:nvSpPr>
          <p:cNvPr id="5" name="Footer Placeholder 4"/>
          <p:cNvSpPr>
            <a:spLocks noGrp="1"/>
          </p:cNvSpPr>
          <p:nvPr>
            <p:ph type="ftr" sz="quarter" idx="3"/>
          </p:nvPr>
        </p:nvSpPr>
        <p:spPr>
          <a:xfrm>
            <a:off x="1732895" y="6547616"/>
            <a:ext cx="5674901" cy="310384"/>
          </a:xfrm>
          <a:prstGeom prst="rect">
            <a:avLst/>
          </a:prstGeom>
        </p:spPr>
        <p:txBody>
          <a:bodyPr vert="horz" lIns="91440" tIns="45720" rIns="91440" bIns="45720" rtlCol="0" anchor="ctr"/>
          <a:lstStyle>
            <a:lvl1pPr algn="ctr">
              <a:defRPr sz="1200">
                <a:solidFill>
                  <a:srgbClr val="17375E"/>
                </a:solidFill>
              </a:defRPr>
            </a:lvl1pPr>
          </a:lstStyle>
          <a:p>
            <a:r>
              <a:rPr lang="en-US" smtClean="0">
                <a:latin typeface="Arial"/>
              </a:rPr>
              <a:t>M. A. Palmer | MAP Collaboration Meeting (SLAC, December 3-7, 2014)</a:t>
            </a:r>
            <a:endParaRPr lang="en-US" dirty="0">
              <a:latin typeface="Arial"/>
            </a:endParaRPr>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latin typeface="Arial"/>
              </a:rPr>
              <a:pPr/>
              <a:t>‹#›</a:t>
            </a:fld>
            <a:endParaRPr lang="en-US" dirty="0">
              <a:latin typeface="Arial"/>
            </a:endParaRPr>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9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 name="Title Placeholder 1"/>
          <p:cNvSpPr>
            <a:spLocks noGrp="1"/>
          </p:cNvSpPr>
          <p:nvPr>
            <p:ph type="title"/>
          </p:nvPr>
        </p:nvSpPr>
        <p:spPr>
          <a:xfrm>
            <a:off x="1103264" y="-3192"/>
            <a:ext cx="7166020" cy="98796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latin typeface="Arial"/>
              </a:rPr>
              <a:t>December 3, 2014</a:t>
            </a:r>
            <a:endParaRPr lang="en-US" dirty="0">
              <a:latin typeface="Arial"/>
            </a:endParaRPr>
          </a:p>
        </p:txBody>
      </p:sp>
      <p:sp>
        <p:nvSpPr>
          <p:cNvPr id="5" name="Footer Placeholder 4"/>
          <p:cNvSpPr>
            <a:spLocks noGrp="1"/>
          </p:cNvSpPr>
          <p:nvPr>
            <p:ph type="ftr" sz="quarter" idx="3"/>
          </p:nvPr>
        </p:nvSpPr>
        <p:spPr>
          <a:xfrm>
            <a:off x="1732895" y="6547616"/>
            <a:ext cx="5674901" cy="310384"/>
          </a:xfrm>
          <a:prstGeom prst="rect">
            <a:avLst/>
          </a:prstGeom>
        </p:spPr>
        <p:txBody>
          <a:bodyPr vert="horz" lIns="91440" tIns="45720" rIns="91440" bIns="45720" rtlCol="0" anchor="ctr"/>
          <a:lstStyle>
            <a:lvl1pPr algn="ctr">
              <a:defRPr sz="1200">
                <a:solidFill>
                  <a:srgbClr val="17375E"/>
                </a:solidFill>
              </a:defRPr>
            </a:lvl1pPr>
          </a:lstStyle>
          <a:p>
            <a:r>
              <a:rPr lang="en-US" smtClean="0">
                <a:latin typeface="Arial"/>
              </a:rPr>
              <a:t>M. A. Palmer | MAP Collaboration Meeting (SLAC, December 3-7, 2014)</a:t>
            </a:r>
            <a:endParaRPr lang="en-US" dirty="0">
              <a:latin typeface="Arial"/>
            </a:endParaRPr>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latin typeface="Arial"/>
              </a:rPr>
              <a:pPr/>
              <a:t>‹#›</a:t>
            </a:fld>
            <a:endParaRPr lang="en-US" dirty="0">
              <a:latin typeface="Arial"/>
            </a:endParaRPr>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1621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ap-docdb.fnal.gov/cgi-bin/RetrieveFile?docid=4402&amp;filename=DOE_Response_2014_0925_FINAL-docDB.pdf&amp;version=1" TargetMode="External"/><Relationship Id="rId3" Type="http://schemas.openxmlformats.org/officeDocument/2006/relationships/hyperlink" Target="http://www.bnl.gov/doemapreview/index.ph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6.png"/><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2.emf"/><Relationship Id="rId3" Type="http://schemas.openxmlformats.org/officeDocument/2006/relationships/image" Target="../media/image4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4.emf"/><Relationship Id="rId3" Type="http://schemas.openxmlformats.org/officeDocument/2006/relationships/image" Target="../media/image4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33" y="1296935"/>
            <a:ext cx="8525934" cy="2089895"/>
          </a:xfrm>
        </p:spPr>
        <p:txBody>
          <a:bodyPr/>
          <a:lstStyle/>
          <a:p>
            <a:r>
              <a:rPr lang="en-US" dirty="0" smtClean="0"/>
              <a:t>Status of the Muon Accelerator Program:</a:t>
            </a:r>
            <a:br>
              <a:rPr lang="en-US" dirty="0" smtClean="0"/>
            </a:br>
            <a:r>
              <a:rPr lang="en-US" i="1" dirty="0" smtClean="0"/>
              <a:t>Where We Are and Where We’re Heading</a:t>
            </a:r>
            <a:endParaRPr lang="en-US" dirty="0"/>
          </a:p>
        </p:txBody>
      </p:sp>
      <p:sp>
        <p:nvSpPr>
          <p:cNvPr id="3" name="Subtitle 2"/>
          <p:cNvSpPr>
            <a:spLocks noGrp="1"/>
          </p:cNvSpPr>
          <p:nvPr>
            <p:ph type="subTitle" idx="1"/>
          </p:nvPr>
        </p:nvSpPr>
        <p:spPr/>
        <p:txBody>
          <a:bodyPr>
            <a:normAutofit/>
          </a:bodyPr>
          <a:lstStyle/>
          <a:p>
            <a:r>
              <a:rPr lang="en-US" dirty="0" smtClean="0"/>
              <a:t>Mark Palmer</a:t>
            </a:r>
            <a:br>
              <a:rPr lang="en-US" dirty="0" smtClean="0"/>
            </a:br>
            <a:r>
              <a:rPr lang="en-US" i="1" dirty="0" smtClean="0"/>
              <a:t>Fermilab</a:t>
            </a:r>
          </a:p>
          <a:p>
            <a:r>
              <a:rPr lang="en-US" i="1" dirty="0" smtClean="0"/>
              <a:t>December 3, 2014</a:t>
            </a:r>
            <a:endParaRPr lang="en-US" i="1" dirty="0"/>
          </a:p>
        </p:txBody>
      </p:sp>
    </p:spTree>
    <p:extLst>
      <p:ext uri="{BB962C8B-B14F-4D97-AF65-F5344CB8AC3E}">
        <p14:creationId xmlns:p14="http://schemas.microsoft.com/office/powerpoint/2010/main" val="211740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The August 2014 MAP REVIEW AND Subsequent Events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10</a:t>
            </a:fld>
            <a:endParaRPr lang="en-US"/>
          </a:p>
        </p:txBody>
      </p:sp>
    </p:spTree>
    <p:extLst>
      <p:ext uri="{BB962C8B-B14F-4D97-AF65-F5344CB8AC3E}">
        <p14:creationId xmlns:p14="http://schemas.microsoft.com/office/powerpoint/2010/main" val="4137538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Thrusts of the Review</a:t>
            </a:r>
            <a:endParaRPr lang="en-US" dirty="0"/>
          </a:p>
        </p:txBody>
      </p:sp>
      <p:sp>
        <p:nvSpPr>
          <p:cNvPr id="3" name="Content Placeholder 2"/>
          <p:cNvSpPr>
            <a:spLocks noGrp="1"/>
          </p:cNvSpPr>
          <p:nvPr>
            <p:ph idx="1"/>
          </p:nvPr>
        </p:nvSpPr>
        <p:spPr/>
        <p:txBody>
          <a:bodyPr/>
          <a:lstStyle/>
          <a:p>
            <a:r>
              <a:rPr lang="en-US" dirty="0" smtClean="0"/>
              <a:t>The review was a management and technical review to determine a path forward given the P5 recommendations</a:t>
            </a:r>
          </a:p>
          <a:p>
            <a:r>
              <a:rPr lang="en-US" dirty="0" smtClean="0"/>
              <a:t>We presented 3 activities:</a:t>
            </a:r>
          </a:p>
          <a:p>
            <a:pPr lvl="1"/>
            <a:r>
              <a:rPr lang="en-US" dirty="0" smtClean="0"/>
              <a:t>Our plan to achieve MICE Step V</a:t>
            </a:r>
          </a:p>
          <a:p>
            <a:pPr lvl="2"/>
            <a:r>
              <a:rPr lang="en-US" dirty="0" smtClean="0"/>
              <a:t>Both its strengths and its weaknesses</a:t>
            </a:r>
          </a:p>
          <a:p>
            <a:pPr lvl="1"/>
            <a:r>
              <a:rPr lang="en-US" dirty="0" smtClean="0"/>
              <a:t>2 activities that we proposed for GARD consideration</a:t>
            </a:r>
          </a:p>
          <a:p>
            <a:pPr lvl="2"/>
            <a:r>
              <a:rPr lang="en-US" dirty="0" smtClean="0"/>
              <a:t>The MTA experimental effort</a:t>
            </a:r>
          </a:p>
          <a:p>
            <a:pPr lvl="2"/>
            <a:r>
              <a:rPr lang="en-US" dirty="0" smtClean="0"/>
              <a:t>A design and simulation effort towards advanced muon and neutrino sources</a:t>
            </a:r>
          </a:p>
          <a:p>
            <a:pPr lvl="2"/>
            <a:endParaRPr lang="en-US"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Tree>
    <p:extLst>
      <p:ext uri="{BB962C8B-B14F-4D97-AF65-F5344CB8AC3E}">
        <p14:creationId xmlns:p14="http://schemas.microsoft.com/office/powerpoint/2010/main" val="161067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Committee and Observers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Review </a:t>
            </a:r>
            <a:r>
              <a:rPr lang="en-US" dirty="0"/>
              <a:t>Committee </a:t>
            </a:r>
          </a:p>
          <a:p>
            <a:pPr lvl="1"/>
            <a:r>
              <a:rPr lang="en-US" dirty="0" err="1" smtClean="0"/>
              <a:t>Erk</a:t>
            </a:r>
            <a:r>
              <a:rPr lang="en-US" dirty="0" smtClean="0"/>
              <a:t> Jensen (CERN)</a:t>
            </a:r>
            <a:endParaRPr lang="en-US" dirty="0"/>
          </a:p>
          <a:p>
            <a:pPr lvl="1"/>
            <a:r>
              <a:rPr lang="en-US" dirty="0" smtClean="0"/>
              <a:t>Dave McGinnis (ESS)</a:t>
            </a:r>
            <a:endParaRPr lang="en-US" dirty="0"/>
          </a:p>
          <a:p>
            <a:pPr lvl="1"/>
            <a:r>
              <a:rPr lang="en-US" dirty="0" smtClean="0"/>
              <a:t>Claus Rode (JLAB)</a:t>
            </a:r>
            <a:endParaRPr lang="en-US" dirty="0"/>
          </a:p>
          <a:p>
            <a:pPr lvl="1"/>
            <a:r>
              <a:rPr lang="en-US" dirty="0" smtClean="0"/>
              <a:t>Mike </a:t>
            </a:r>
            <a:r>
              <a:rPr lang="en-US" dirty="0" err="1" smtClean="0"/>
              <a:t>Syphers</a:t>
            </a:r>
            <a:r>
              <a:rPr lang="en-US" dirty="0" smtClean="0"/>
              <a:t> (MSU)</a:t>
            </a:r>
            <a:endParaRPr lang="en-US" dirty="0"/>
          </a:p>
          <a:p>
            <a:pPr lvl="1"/>
            <a:r>
              <a:rPr lang="en-US" dirty="0" smtClean="0"/>
              <a:t>Tom Taylor (CERN)</a:t>
            </a:r>
            <a:endParaRPr lang="en-US" dirty="0"/>
          </a:p>
          <a:p>
            <a:pPr lvl="1"/>
            <a:r>
              <a:rPr lang="en-US" dirty="0" smtClean="0"/>
              <a:t>Mark Thomson (STFC/RAL)</a:t>
            </a:r>
            <a:endParaRPr lang="en-US" dirty="0"/>
          </a:p>
          <a:p>
            <a:pPr lvl="1"/>
            <a:r>
              <a:rPr lang="en-US" dirty="0" smtClean="0"/>
              <a:t>Ian Robson (STFC)</a:t>
            </a:r>
            <a:endParaRPr lang="en-US" dirty="0"/>
          </a:p>
          <a:p>
            <a:pPr lvl="1"/>
            <a:r>
              <a:rPr lang="en-US" dirty="0" smtClean="0"/>
              <a:t>Howard Gordon (BNL)</a:t>
            </a:r>
            <a:endParaRPr lang="en-US" dirty="0"/>
          </a:p>
          <a:p>
            <a:pPr lvl="1"/>
            <a:r>
              <a:rPr lang="en-US" dirty="0" smtClean="0"/>
              <a:t>Leigh Harwood (JLAB)</a:t>
            </a:r>
          </a:p>
          <a:p>
            <a:r>
              <a:rPr lang="en-US" dirty="0" smtClean="0"/>
              <a:t>Observers</a:t>
            </a:r>
          </a:p>
          <a:p>
            <a:pPr lvl="1"/>
            <a:r>
              <a:rPr lang="en-US" dirty="0" smtClean="0"/>
              <a:t>Charlotte Jamieson (STFC)</a:t>
            </a:r>
          </a:p>
          <a:p>
            <a:pPr lvl="1"/>
            <a:r>
              <a:rPr lang="en-US" dirty="0" smtClean="0"/>
              <a:t>Mike </a:t>
            </a:r>
            <a:r>
              <a:rPr lang="en-US" dirty="0" err="1" smtClean="0"/>
              <a:t>Procario</a:t>
            </a:r>
            <a:r>
              <a:rPr lang="en-US" dirty="0" smtClean="0"/>
              <a:t> (DOE-OHEP)</a:t>
            </a:r>
          </a:p>
          <a:p>
            <a:pPr lvl="1"/>
            <a:r>
              <a:rPr lang="en-US" dirty="0" smtClean="0"/>
              <a:t>LK Len (DOE-OHEP)</a:t>
            </a:r>
          </a:p>
          <a:p>
            <a:pPr lvl="1"/>
            <a:r>
              <a:rPr lang="en-US" dirty="0" smtClean="0"/>
              <a:t>Bruce Strauss (DOE-OHEP)</a:t>
            </a:r>
          </a:p>
          <a:p>
            <a:pPr lvl="1"/>
            <a:r>
              <a:rPr lang="en-US" dirty="0" smtClean="0"/>
              <a:t>Don </a:t>
            </a:r>
            <a:r>
              <a:rPr lang="en-US" dirty="0" err="1" smtClean="0"/>
              <a:t>Hartill</a:t>
            </a:r>
            <a:r>
              <a:rPr lang="en-US" dirty="0" smtClean="0"/>
              <a:t> (Cornell, </a:t>
            </a:r>
            <a:r>
              <a:rPr lang="en-US" dirty="0" err="1" smtClean="0"/>
              <a:t>Accel</a:t>
            </a:r>
            <a:r>
              <a:rPr lang="en-US" dirty="0" smtClean="0"/>
              <a:t> R&amp;D Sub-Panel)</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Tree>
    <p:extLst>
      <p:ext uri="{BB962C8B-B14F-4D97-AF65-F5344CB8AC3E}">
        <p14:creationId xmlns:p14="http://schemas.microsoft.com/office/powerpoint/2010/main" val="350655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Summary of the Response</a:t>
            </a:r>
            <a:endParaRPr lang="en-US" dirty="0"/>
          </a:p>
        </p:txBody>
      </p:sp>
      <p:sp>
        <p:nvSpPr>
          <p:cNvPr id="3" name="Content Placeholder 2"/>
          <p:cNvSpPr>
            <a:spLocks noGrp="1"/>
          </p:cNvSpPr>
          <p:nvPr>
            <p:ph idx="1"/>
          </p:nvPr>
        </p:nvSpPr>
        <p:spPr>
          <a:xfrm>
            <a:off x="119053" y="990544"/>
            <a:ext cx="8915813" cy="5852050"/>
          </a:xfrm>
        </p:spPr>
        <p:txBody>
          <a:bodyPr>
            <a:normAutofit fontScale="55000" lnSpcReduction="20000"/>
          </a:bodyPr>
          <a:lstStyle/>
          <a:p>
            <a:r>
              <a:rPr lang="en-US" sz="3300" dirty="0"/>
              <a:t>C</a:t>
            </a:r>
            <a:r>
              <a:rPr lang="en-US" sz="3300" dirty="0" smtClean="0"/>
              <a:t>ommittee </a:t>
            </a:r>
            <a:r>
              <a:rPr lang="en-US" sz="3300" dirty="0"/>
              <a:t>had mixed responses to moving muon-specific activities into GARD</a:t>
            </a:r>
          </a:p>
          <a:p>
            <a:pPr lvl="1"/>
            <a:r>
              <a:rPr lang="en-US" sz="2900" dirty="0"/>
              <a:t>We will need to carefully lay the groundwork for what happens in </a:t>
            </a:r>
            <a:r>
              <a:rPr lang="en-US" sz="2900" dirty="0" smtClean="0"/>
              <a:t>FY16</a:t>
            </a:r>
          </a:p>
          <a:p>
            <a:pPr marL="457200" lvl="1" indent="0">
              <a:buNone/>
            </a:pPr>
            <a:endParaRPr lang="en-US" sz="1800" dirty="0"/>
          </a:p>
          <a:p>
            <a:r>
              <a:rPr lang="en-US" dirty="0" smtClean="0"/>
              <a:t>Committee not supportive of Step V Conclusion because (my paraphrasing):</a:t>
            </a:r>
          </a:p>
          <a:p>
            <a:pPr lvl="1"/>
            <a:r>
              <a:rPr lang="en-US" dirty="0" smtClean="0"/>
              <a:t>US support would completely disappear during execution (option for follow-on support from GARD and/or NSF not guaranteed)</a:t>
            </a:r>
          </a:p>
          <a:p>
            <a:pPr lvl="2"/>
            <a:r>
              <a:rPr lang="en-US" dirty="0" smtClean="0"/>
              <a:t>NOTE:  US experimental support ONLY guaranteed for duration of Step IV (through US FY16) </a:t>
            </a:r>
          </a:p>
          <a:p>
            <a:pPr lvl="1"/>
            <a:r>
              <a:rPr lang="en-US" dirty="0" smtClean="0"/>
              <a:t>Remaining risks felt to be too large to guarantee successful integration of Step V configuration</a:t>
            </a:r>
          </a:p>
          <a:p>
            <a:pPr marL="457200" lvl="1" indent="0">
              <a:buNone/>
            </a:pPr>
            <a:endParaRPr lang="en-US" sz="1800" dirty="0" smtClean="0"/>
          </a:p>
          <a:p>
            <a:r>
              <a:rPr lang="en-US" dirty="0" smtClean="0"/>
              <a:t>An alternative plan was proposed when it became clear that we could not make Step V converge within the budget constraints specified by DOE and the conditions specified by the committee</a:t>
            </a:r>
          </a:p>
          <a:p>
            <a:pPr lvl="1"/>
            <a:r>
              <a:rPr lang="en-US" dirty="0" smtClean="0"/>
              <a:t>An Aside:  I would like to offer my compliments to the MICE team that enabled a coherent and flexible response to this issue on a &lt;24 hour timescale</a:t>
            </a:r>
            <a:endParaRPr lang="en-US" sz="2000" dirty="0" smtClean="0"/>
          </a:p>
          <a:p>
            <a:pPr lvl="2"/>
            <a:r>
              <a:rPr lang="en-US" dirty="0" smtClean="0"/>
              <a:t>MIPO: Roy </a:t>
            </a:r>
            <a:r>
              <a:rPr lang="en-US" dirty="0" err="1" smtClean="0"/>
              <a:t>Preece</a:t>
            </a:r>
            <a:r>
              <a:rPr lang="en-US" dirty="0" smtClean="0"/>
              <a:t>, Alan Grant, Peter </a:t>
            </a:r>
            <a:r>
              <a:rPr lang="en-US" dirty="0" err="1" smtClean="0"/>
              <a:t>Garbincius</a:t>
            </a:r>
            <a:endParaRPr lang="en-US" dirty="0" smtClean="0"/>
          </a:p>
          <a:p>
            <a:pPr lvl="2"/>
            <a:r>
              <a:rPr lang="en-US" dirty="0" smtClean="0"/>
              <a:t>MICE Experiment:  Dan Kaplan, </a:t>
            </a:r>
            <a:r>
              <a:rPr lang="en-US" b="1" i="1" dirty="0" smtClean="0"/>
              <a:t>Victoria Blackmore, Chris Rogers, </a:t>
            </a:r>
            <a:r>
              <a:rPr lang="en-US" b="1" i="1" dirty="0" err="1" smtClean="0"/>
              <a:t>Jaroslaw</a:t>
            </a:r>
            <a:r>
              <a:rPr lang="en-US" b="1" i="1" dirty="0" smtClean="0"/>
              <a:t> Pasternak</a:t>
            </a:r>
          </a:p>
          <a:p>
            <a:pPr lvl="2"/>
            <a:r>
              <a:rPr lang="en-US" dirty="0" smtClean="0"/>
              <a:t>MICE Spokesperson/Deputy:  Ken Long, Alan </a:t>
            </a:r>
            <a:r>
              <a:rPr lang="en-US" dirty="0" err="1" smtClean="0"/>
              <a:t>Bross</a:t>
            </a:r>
            <a:endParaRPr lang="en-US" dirty="0"/>
          </a:p>
          <a:p>
            <a:pPr lvl="2"/>
            <a:endParaRPr lang="en-US" sz="1800" dirty="0" smtClean="0"/>
          </a:p>
          <a:p>
            <a:r>
              <a:rPr lang="en-US" dirty="0" smtClean="0"/>
              <a:t>MAP/MICE Report (of September 25) to DOE has been circulated to committee showing the outline of that simplified ionization cooling demonstration</a:t>
            </a:r>
          </a:p>
          <a:p>
            <a:pPr marL="457200" lvl="1" indent="0">
              <a:buNone/>
            </a:pPr>
            <a:r>
              <a:rPr lang="en-US" dirty="0" smtClean="0">
                <a:hlinkClick r:id="rId2"/>
              </a:rPr>
              <a:t>http</a:t>
            </a:r>
            <a:r>
              <a:rPr lang="en-US" dirty="0">
                <a:hlinkClick r:id="rId2"/>
              </a:rPr>
              <a:t>://map-docdb.fnal.gov/cgi-bin/RetrieveFile?docid=4402&amp;filename=DOE_Response_2014_0925_FINAL-docDB.pdf&amp;version=</a:t>
            </a:r>
            <a:r>
              <a:rPr lang="en-US" dirty="0" smtClean="0">
                <a:hlinkClick r:id="rId2"/>
              </a:rPr>
              <a:t>1</a:t>
            </a:r>
            <a:endParaRPr lang="en-US" dirty="0" smtClean="0"/>
          </a:p>
          <a:p>
            <a:pPr marL="0" indent="0">
              <a:buNone/>
            </a:pPr>
            <a:endParaRPr lang="en-US" sz="1800" dirty="0" smtClean="0"/>
          </a:p>
          <a:p>
            <a:r>
              <a:rPr lang="en-US" sz="3300" dirty="0" smtClean="0"/>
              <a:t>Review web</a:t>
            </a:r>
            <a:r>
              <a:rPr lang="en-US" sz="3300" dirty="0"/>
              <a:t>-site:  </a:t>
            </a:r>
            <a:r>
              <a:rPr lang="en-US" sz="3300" dirty="0">
                <a:hlinkClick r:id="rId3"/>
              </a:rPr>
              <a:t>http://www.bnl.gov/doemapreview/</a:t>
            </a:r>
            <a:r>
              <a:rPr lang="en-US" sz="3300" dirty="0" smtClean="0">
                <a:hlinkClick r:id="rId3"/>
              </a:rPr>
              <a:t>index.php</a:t>
            </a:r>
            <a:r>
              <a:rPr lang="en-US" sz="3300" dirty="0" smtClean="0"/>
              <a:t/>
            </a:r>
            <a:br>
              <a:rPr lang="en-US" sz="3300" dirty="0" smtClean="0"/>
            </a:br>
            <a:r>
              <a:rPr lang="en-US" sz="2900" dirty="0" smtClean="0"/>
              <a:t>(access code:  muons14)</a:t>
            </a:r>
          </a:p>
          <a:p>
            <a:pPr marL="0" indent="0">
              <a:buNone/>
            </a:pPr>
            <a:endParaRPr lang="en-US" sz="2800"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13</a:t>
            </a:fld>
            <a:endParaRPr lang="en-US"/>
          </a:p>
        </p:txBody>
      </p:sp>
    </p:spTree>
    <p:extLst>
      <p:ext uri="{BB962C8B-B14F-4D97-AF65-F5344CB8AC3E}">
        <p14:creationId xmlns:p14="http://schemas.microsoft.com/office/powerpoint/2010/main" val="42274110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Picture 191" descr="2014-07-31 14.24.10.jpg"/>
          <p:cNvPicPr>
            <a:picLocks noChangeAspect="1"/>
          </p:cNvPicPr>
          <p:nvPr/>
        </p:nvPicPr>
        <p:blipFill rotWithShape="1">
          <a:blip r:embed="rId2" cstate="print">
            <a:extLst>
              <a:ext uri="{28A0092B-C50C-407E-A947-70E740481C1C}">
                <a14:useLocalDpi xmlns:a14="http://schemas.microsoft.com/office/drawing/2010/main"/>
              </a:ext>
            </a:extLst>
          </a:blip>
          <a:srcRect l="14401" t="20020" r="13721" b="18296"/>
          <a:stretch/>
        </p:blipFill>
        <p:spPr>
          <a:xfrm>
            <a:off x="5237259" y="1899335"/>
            <a:ext cx="3813636" cy="2513131"/>
          </a:xfrm>
          <a:prstGeom prst="rect">
            <a:avLst/>
          </a:prstGeom>
          <a:ln w="28575" cmpd="sng">
            <a:solidFill>
              <a:srgbClr val="BC0202"/>
            </a:solidFill>
          </a:ln>
        </p:spPr>
      </p:pic>
      <p:sp>
        <p:nvSpPr>
          <p:cNvPr id="4" name="Title 3"/>
          <p:cNvSpPr>
            <a:spLocks noGrp="1"/>
          </p:cNvSpPr>
          <p:nvPr>
            <p:ph type="title"/>
          </p:nvPr>
        </p:nvSpPr>
        <p:spPr/>
        <p:txBody>
          <a:bodyPr/>
          <a:lstStyle/>
          <a:p>
            <a:r>
              <a:rPr lang="en-US" dirty="0" smtClean="0"/>
              <a:t>MICE Steps IV &amp; V</a:t>
            </a:r>
            <a:endParaRPr lang="en-US" dirty="0"/>
          </a:p>
        </p:txBody>
      </p:sp>
      <p:sp>
        <p:nvSpPr>
          <p:cNvPr id="181" name="Content Placeholder 180"/>
          <p:cNvSpPr>
            <a:spLocks noGrp="1"/>
          </p:cNvSpPr>
          <p:nvPr>
            <p:ph idx="1"/>
          </p:nvPr>
        </p:nvSpPr>
        <p:spPr/>
        <p:txBody>
          <a:bodyPr/>
          <a:lstStyle/>
          <a:p>
            <a:pPr marL="0" indent="0">
              <a:buNone/>
            </a:pPr>
            <a:r>
              <a:rPr lang="en-US" dirty="0" smtClean="0"/>
              <a:t>Plan endorsed by MICE </a:t>
            </a:r>
            <a:br>
              <a:rPr lang="en-US" dirty="0" smtClean="0"/>
            </a:br>
            <a:r>
              <a:rPr lang="en-US" dirty="0" smtClean="0"/>
              <a:t>Project Board in April 2014</a:t>
            </a:r>
            <a:endParaRPr lang="en-US" dirty="0"/>
          </a:p>
        </p:txBody>
      </p:sp>
      <p:grpSp>
        <p:nvGrpSpPr>
          <p:cNvPr id="5" name="Group 4"/>
          <p:cNvGrpSpPr/>
          <p:nvPr/>
        </p:nvGrpSpPr>
        <p:grpSpPr>
          <a:xfrm>
            <a:off x="155091" y="2084005"/>
            <a:ext cx="6999235" cy="2292645"/>
            <a:chOff x="152400" y="160868"/>
            <a:chExt cx="6999235" cy="2292645"/>
          </a:xfrm>
        </p:grpSpPr>
        <p:grpSp>
          <p:nvGrpSpPr>
            <p:cNvPr id="6" name="Group 5"/>
            <p:cNvGrpSpPr/>
            <p:nvPr/>
          </p:nvGrpSpPr>
          <p:grpSpPr>
            <a:xfrm>
              <a:off x="228600" y="228600"/>
              <a:ext cx="4437071" cy="1824804"/>
              <a:chOff x="66970" y="1088416"/>
              <a:chExt cx="4437071" cy="1824804"/>
            </a:xfrm>
          </p:grpSpPr>
          <p:grpSp>
            <p:nvGrpSpPr>
              <p:cNvPr id="9" name="Group 8"/>
              <p:cNvGrpSpPr/>
              <p:nvPr/>
            </p:nvGrpSpPr>
            <p:grpSpPr>
              <a:xfrm>
                <a:off x="66970" y="1395059"/>
                <a:ext cx="1752948" cy="1518161"/>
                <a:chOff x="66851" y="4375326"/>
                <a:chExt cx="1752948" cy="1518161"/>
              </a:xfrm>
            </p:grpSpPr>
            <p:grpSp>
              <p:nvGrpSpPr>
                <p:cNvPr id="53" name="Group 52"/>
                <p:cNvGrpSpPr/>
                <p:nvPr/>
              </p:nvGrpSpPr>
              <p:grpSpPr>
                <a:xfrm>
                  <a:off x="66851" y="4375326"/>
                  <a:ext cx="1752948" cy="927100"/>
                  <a:chOff x="835025" y="3152775"/>
                  <a:chExt cx="1752948" cy="927100"/>
                </a:xfrm>
              </p:grpSpPr>
              <p:sp>
                <p:nvSpPr>
                  <p:cNvPr id="61" name="Rectangle 60"/>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SS1</a:t>
                  </a:r>
                  <a:r>
                    <a:rPr lang="en-US" sz="1200" dirty="0" smtClean="0">
                      <a:solidFill>
                        <a:srgbClr val="FFFFFF"/>
                      </a:solidFill>
                    </a:rPr>
                    <a:t>-</a:t>
                  </a:r>
                  <a:r>
                    <a:rPr lang="en-US" sz="1200" dirty="0" smtClean="0"/>
                    <a:t>  </a:t>
                  </a:r>
                  <a:endParaRPr lang="en-US" sz="1200" dirty="0"/>
                </a:p>
              </p:txBody>
            </p:sp>
            <p:sp>
              <p:nvSpPr>
                <p:cNvPr id="55" name="TextBox 54"/>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Tracker1</a:t>
                  </a:r>
                  <a:r>
                    <a:rPr lang="en-US" sz="1200" dirty="0" smtClean="0">
                      <a:solidFill>
                        <a:srgbClr val="FFFFFF"/>
                      </a:solidFill>
                    </a:rPr>
                    <a:t>-</a:t>
                  </a:r>
                  <a:r>
                    <a:rPr lang="en-US" sz="1200" dirty="0" smtClean="0"/>
                    <a:t>  </a:t>
                  </a:r>
                  <a:endParaRPr lang="en-US" sz="1200" dirty="0"/>
                </a:p>
              </p:txBody>
            </p:sp>
            <p:cxnSp>
              <p:nvCxnSpPr>
                <p:cNvPr id="56" name="Straight Arrow Connector 55"/>
                <p:cNvCxnSpPr>
                  <a:stCxn id="55" idx="0"/>
                  <a:endCxn id="71"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5" idx="0"/>
                  <a:endCxn id="72"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5" idx="0"/>
                  <a:endCxn id="73"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a:endCxn id="74"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0"/>
                  <a:endCxn id="75" idx="2"/>
                </p:cNvCxnSpPr>
                <p:nvPr/>
              </p:nvCxnSpPr>
              <p:spPr>
                <a:xfrm flipV="1">
                  <a:off x="703504" y="5045124"/>
                  <a:ext cx="386459"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a:off x="1862134"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916251" y="1088416"/>
                <a:ext cx="736510" cy="1824804"/>
                <a:chOff x="1916251" y="4084072"/>
                <a:chExt cx="736510" cy="1824804"/>
              </a:xfrm>
            </p:grpSpPr>
            <p:grpSp>
              <p:nvGrpSpPr>
                <p:cNvPr id="37" name="Group 36"/>
                <p:cNvGrpSpPr/>
                <p:nvPr/>
              </p:nvGrpSpPr>
              <p:grpSpPr>
                <a:xfrm>
                  <a:off x="1916251" y="4420531"/>
                  <a:ext cx="736510" cy="841371"/>
                  <a:chOff x="3362324" y="3181352"/>
                  <a:chExt cx="736510" cy="841371"/>
                </a:xfrm>
              </p:grpSpPr>
              <p:cxnSp>
                <p:nvCxnSpPr>
                  <p:cNvPr id="45" name="Straight Connector 44"/>
                  <p:cNvCxnSpPr>
                    <a:stCxn id="48" idx="2"/>
                    <a:endCxn id="47"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8" idx="0"/>
                    <a:endCxn id="47"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Arc 46"/>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ectangle 48"/>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Oval 37"/>
                <p:cNvSpPr>
                  <a:spLocks/>
                </p:cNvSpPr>
                <p:nvPr/>
              </p:nvSpPr>
              <p:spPr>
                <a:xfrm>
                  <a:off x="2069871" y="4624500"/>
                  <a:ext cx="420624" cy="420624"/>
                </a:xfrm>
                <a:prstGeom prst="ellipse">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074789" y="5724210"/>
                  <a:ext cx="41026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a:t>
                  </a:r>
                  <a:r>
                    <a:rPr lang="en-US" sz="1200" dirty="0" smtClean="0">
                      <a:solidFill>
                        <a:srgbClr val="FFFFFF"/>
                      </a:solidFill>
                    </a:rPr>
                    <a:t>-</a:t>
                  </a:r>
                  <a:r>
                    <a:rPr lang="en-US" sz="1200" dirty="0" smtClean="0"/>
                    <a:t>  </a:t>
                  </a:r>
                  <a:endParaRPr lang="en-US" sz="1200" dirty="0"/>
                </a:p>
              </p:txBody>
            </p:sp>
            <p:sp>
              <p:nvSpPr>
                <p:cNvPr id="40" name="TextBox 39"/>
                <p:cNvSpPr txBox="1"/>
                <p:nvPr/>
              </p:nvSpPr>
              <p:spPr>
                <a:xfrm>
                  <a:off x="2116050" y="5440975"/>
                  <a:ext cx="307626"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a:t>
                  </a:r>
                  <a:r>
                    <a:rPr lang="en-US" sz="1200" dirty="0" smtClean="0">
                      <a:solidFill>
                        <a:srgbClr val="FFFFFF"/>
                      </a:solidFill>
                    </a:rPr>
                    <a:t>-</a:t>
                  </a:r>
                  <a:r>
                    <a:rPr lang="en-US" sz="1200" dirty="0" smtClean="0"/>
                    <a:t>  </a:t>
                  </a:r>
                  <a:endParaRPr lang="en-US" sz="1200" dirty="0"/>
                </a:p>
              </p:txBody>
            </p:sp>
            <p:cxnSp>
              <p:nvCxnSpPr>
                <p:cNvPr id="41" name="Straight Arrow Connector 40"/>
                <p:cNvCxnSpPr>
                  <a:stCxn id="40" idx="0"/>
                  <a:endCxn id="51" idx="2"/>
                </p:cNvCxnSpPr>
                <p:nvPr/>
              </p:nvCxnSpPr>
              <p:spPr>
                <a:xfrm flipV="1">
                  <a:off x="2269863" y="5260508"/>
                  <a:ext cx="277724"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0"/>
                  <a:endCxn id="52" idx="2"/>
                </p:cNvCxnSpPr>
                <p:nvPr/>
              </p:nvCxnSpPr>
              <p:spPr>
                <a:xfrm flipH="1" flipV="1">
                  <a:off x="2021426" y="5261902"/>
                  <a:ext cx="248437"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917762" y="4084072"/>
                  <a:ext cx="7269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Absorber</a:t>
                  </a:r>
                  <a:r>
                    <a:rPr lang="en-US" sz="1200" dirty="0" smtClean="0">
                      <a:solidFill>
                        <a:srgbClr val="FFFFFF"/>
                      </a:solidFill>
                    </a:rPr>
                    <a:t>-</a:t>
                  </a:r>
                  <a:r>
                    <a:rPr lang="en-US" sz="1200" dirty="0" smtClean="0"/>
                    <a:t>  </a:t>
                  </a:r>
                  <a:endParaRPr lang="en-US" sz="1200" dirty="0"/>
                </a:p>
              </p:txBody>
            </p:sp>
            <p:cxnSp>
              <p:nvCxnSpPr>
                <p:cNvPr id="44" name="Straight Arrow Connector 43"/>
                <p:cNvCxnSpPr>
                  <a:stCxn id="43" idx="2"/>
                  <a:endCxn id="38" idx="0"/>
                </p:cNvCxnSpPr>
                <p:nvPr/>
              </p:nvCxnSpPr>
              <p:spPr>
                <a:xfrm flipH="1">
                  <a:off x="2280183" y="4268738"/>
                  <a:ext cx="1035" cy="35576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2699097"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751093" y="1379670"/>
                <a:ext cx="1752948" cy="1518161"/>
                <a:chOff x="4833419" y="4375326"/>
                <a:chExt cx="1752948" cy="1518161"/>
              </a:xfrm>
            </p:grpSpPr>
            <p:grpSp>
              <p:nvGrpSpPr>
                <p:cNvPr id="14" name="Group 13"/>
                <p:cNvGrpSpPr/>
                <p:nvPr/>
              </p:nvGrpSpPr>
              <p:grpSpPr>
                <a:xfrm rot="10800000">
                  <a:off x="4833419" y="4375326"/>
                  <a:ext cx="1752948" cy="927100"/>
                  <a:chOff x="835025" y="3152775"/>
                  <a:chExt cx="1752948" cy="927100"/>
                </a:xfrm>
              </p:grpSpPr>
              <p:sp>
                <p:nvSpPr>
                  <p:cNvPr id="22" name="Rectangle 21"/>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SS2</a:t>
                  </a:r>
                  <a:r>
                    <a:rPr lang="en-US" sz="1200" dirty="0" smtClean="0">
                      <a:solidFill>
                        <a:srgbClr val="FFFFFF"/>
                      </a:solidFill>
                    </a:rPr>
                    <a:t>-</a:t>
                  </a:r>
                  <a:r>
                    <a:rPr lang="en-US" sz="1200" dirty="0" smtClean="0"/>
                    <a:t>  </a:t>
                  </a:r>
                  <a:endParaRPr lang="en-US" sz="1200" dirty="0"/>
                </a:p>
              </p:txBody>
            </p:sp>
            <p:sp>
              <p:nvSpPr>
                <p:cNvPr id="16" name="TextBox 15"/>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Tracker2</a:t>
                  </a:r>
                  <a:r>
                    <a:rPr lang="en-US" sz="1200" dirty="0" smtClean="0">
                      <a:solidFill>
                        <a:srgbClr val="FFFFFF"/>
                      </a:solidFill>
                    </a:rPr>
                    <a:t>-</a:t>
                  </a:r>
                  <a:r>
                    <a:rPr lang="en-US" sz="1200" dirty="0" smtClean="0"/>
                    <a:t>  </a:t>
                  </a:r>
                  <a:endParaRPr lang="en-US" sz="1200" dirty="0"/>
                </a:p>
              </p:txBody>
            </p:sp>
            <p:cxnSp>
              <p:nvCxnSpPr>
                <p:cNvPr id="17" name="Straight Arrow Connector 16"/>
                <p:cNvCxnSpPr>
                  <a:stCxn id="16" idx="0"/>
                  <a:endCxn id="36"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0"/>
                  <a:endCxn id="35"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0"/>
                  <a:endCxn id="34"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0"/>
                  <a:endCxn id="33"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0"/>
                  <a:endCxn id="32"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8" name="Rectangle 7"/>
            <p:cNvSpPr/>
            <p:nvPr/>
          </p:nvSpPr>
          <p:spPr>
            <a:xfrm>
              <a:off x="152400" y="160868"/>
              <a:ext cx="4590105" cy="1955800"/>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59170" y="1622516"/>
              <a:ext cx="1892465" cy="830997"/>
            </a:xfrm>
            <a:prstGeom prst="rect">
              <a:avLst/>
            </a:prstGeom>
            <a:solidFill>
              <a:srgbClr val="FFFFFF"/>
            </a:solidFill>
            <a:ln>
              <a:solidFill>
                <a:schemeClr val="accent1">
                  <a:lumMod val="75000"/>
                </a:schemeClr>
              </a:solidFill>
            </a:ln>
          </p:spPr>
          <p:txBody>
            <a:bodyPr wrap="none" rtlCol="0">
              <a:spAutoFit/>
            </a:bodyPr>
            <a:lstStyle/>
            <a:p>
              <a:pPr algn="ctr"/>
              <a:r>
                <a:rPr lang="en-US" sz="2400" dirty="0" smtClean="0">
                  <a:solidFill>
                    <a:schemeClr val="accent1">
                      <a:lumMod val="50000"/>
                    </a:schemeClr>
                  </a:solidFill>
                </a:rPr>
                <a:t>MICE Step IV</a:t>
              </a:r>
              <a:br>
                <a:rPr lang="en-US" sz="2400" dirty="0" smtClean="0">
                  <a:solidFill>
                    <a:schemeClr val="accent1">
                      <a:lumMod val="50000"/>
                    </a:schemeClr>
                  </a:solidFill>
                </a:rPr>
              </a:br>
              <a:r>
                <a:rPr lang="en-US" sz="2400" dirty="0" smtClean="0">
                  <a:solidFill>
                    <a:schemeClr val="accent1">
                      <a:lumMod val="50000"/>
                    </a:schemeClr>
                  </a:solidFill>
                </a:rPr>
                <a:t>Configuration</a:t>
              </a:r>
              <a:endParaRPr lang="en-US" sz="2400" dirty="0">
                <a:solidFill>
                  <a:schemeClr val="accent1">
                    <a:lumMod val="75000"/>
                  </a:schemeClr>
                </a:solidFill>
              </a:endParaRPr>
            </a:p>
          </p:txBody>
        </p:sp>
      </p:grpSp>
      <p:grpSp>
        <p:nvGrpSpPr>
          <p:cNvPr id="76" name="Group 75"/>
          <p:cNvGrpSpPr/>
          <p:nvPr/>
        </p:nvGrpSpPr>
        <p:grpSpPr>
          <a:xfrm>
            <a:off x="155091" y="4453513"/>
            <a:ext cx="8891700" cy="1955800"/>
            <a:chOff x="155091" y="2471416"/>
            <a:chExt cx="8891700" cy="1955800"/>
          </a:xfrm>
        </p:grpSpPr>
        <p:grpSp>
          <p:nvGrpSpPr>
            <p:cNvPr id="77" name="Group 76"/>
            <p:cNvGrpSpPr/>
            <p:nvPr/>
          </p:nvGrpSpPr>
          <p:grpSpPr>
            <a:xfrm>
              <a:off x="228600" y="2514600"/>
              <a:ext cx="8818191" cy="1844879"/>
              <a:chOff x="228600" y="2514600"/>
              <a:chExt cx="8818191" cy="1844879"/>
            </a:xfrm>
          </p:grpSpPr>
          <p:grpSp>
            <p:nvGrpSpPr>
              <p:cNvPr id="79" name="Group 78"/>
              <p:cNvGrpSpPr/>
              <p:nvPr/>
            </p:nvGrpSpPr>
            <p:grpSpPr>
              <a:xfrm>
                <a:off x="228600" y="2514600"/>
                <a:ext cx="6519516" cy="1844879"/>
                <a:chOff x="91440" y="2514600"/>
                <a:chExt cx="6519516" cy="1844879"/>
              </a:xfrm>
            </p:grpSpPr>
            <p:cxnSp>
              <p:nvCxnSpPr>
                <p:cNvPr id="81" name="Straight Connector 80"/>
                <p:cNvCxnSpPr/>
                <p:nvPr/>
              </p:nvCxnSpPr>
              <p:spPr>
                <a:xfrm>
                  <a:off x="1886723" y="2825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732815" y="2514600"/>
                  <a:ext cx="0" cy="1844879"/>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3963710" y="2514600"/>
                  <a:ext cx="0" cy="1844879"/>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806012" y="2825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4858008" y="2825929"/>
                  <a:ext cx="1752948" cy="1518161"/>
                  <a:chOff x="4833419" y="4375326"/>
                  <a:chExt cx="1752948" cy="1518161"/>
                </a:xfrm>
              </p:grpSpPr>
              <p:grpSp>
                <p:nvGrpSpPr>
                  <p:cNvPr id="156" name="Group 155"/>
                  <p:cNvGrpSpPr/>
                  <p:nvPr/>
                </p:nvGrpSpPr>
                <p:grpSpPr>
                  <a:xfrm rot="10800000">
                    <a:off x="4833419" y="4375326"/>
                    <a:ext cx="1752948" cy="927100"/>
                    <a:chOff x="835025" y="3152775"/>
                    <a:chExt cx="1752948" cy="927100"/>
                  </a:xfrm>
                </p:grpSpPr>
                <p:sp>
                  <p:nvSpPr>
                    <p:cNvPr id="164" name="Rectangle 163"/>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Rectangle 165"/>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Rectangle 171"/>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Rectangle 173"/>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Rectangle 175"/>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7" name="TextBox 156"/>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SS2</a:t>
                    </a:r>
                    <a:r>
                      <a:rPr lang="en-US" sz="1200" dirty="0" smtClean="0">
                        <a:solidFill>
                          <a:srgbClr val="FFFFFF"/>
                        </a:solidFill>
                      </a:rPr>
                      <a:t>-</a:t>
                    </a:r>
                    <a:r>
                      <a:rPr lang="en-US" sz="1200" dirty="0" smtClean="0"/>
                      <a:t>  </a:t>
                    </a:r>
                    <a:endParaRPr lang="en-US" sz="1200" dirty="0"/>
                  </a:p>
                </p:txBody>
              </p:sp>
              <p:sp>
                <p:nvSpPr>
                  <p:cNvPr id="158" name="TextBox 157"/>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Tracker2</a:t>
                    </a:r>
                    <a:r>
                      <a:rPr lang="en-US" sz="1200" dirty="0" smtClean="0">
                        <a:solidFill>
                          <a:srgbClr val="FFFFFF"/>
                        </a:solidFill>
                      </a:rPr>
                      <a:t>-</a:t>
                    </a:r>
                    <a:r>
                      <a:rPr lang="en-US" sz="1200" dirty="0" smtClean="0"/>
                      <a:t>  </a:t>
                    </a:r>
                    <a:endParaRPr lang="en-US" sz="1200" dirty="0"/>
                  </a:p>
                </p:txBody>
              </p:sp>
              <p:cxnSp>
                <p:nvCxnSpPr>
                  <p:cNvPr id="159" name="Straight Arrow Connector 158"/>
                  <p:cNvCxnSpPr>
                    <a:stCxn id="158" idx="0"/>
                    <a:endCxn id="178"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a:stCxn id="158" idx="0"/>
                    <a:endCxn id="177"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1" name="Straight Arrow Connector 160"/>
                  <p:cNvCxnSpPr>
                    <a:stCxn id="158" idx="0"/>
                    <a:endCxn id="176"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58" idx="0"/>
                    <a:endCxn id="175"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3" name="Straight Arrow Connector 162"/>
                  <p:cNvCxnSpPr>
                    <a:stCxn id="158" idx="0"/>
                    <a:endCxn id="174"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91440" y="2825929"/>
                  <a:ext cx="1752948" cy="1518161"/>
                  <a:chOff x="66851" y="4375326"/>
                  <a:chExt cx="1752948" cy="1518161"/>
                </a:xfrm>
              </p:grpSpPr>
              <p:grpSp>
                <p:nvGrpSpPr>
                  <p:cNvPr id="133" name="Group 132"/>
                  <p:cNvGrpSpPr/>
                  <p:nvPr/>
                </p:nvGrpSpPr>
                <p:grpSpPr>
                  <a:xfrm>
                    <a:off x="66851" y="4375326"/>
                    <a:ext cx="1752948" cy="927100"/>
                    <a:chOff x="835025" y="3152775"/>
                    <a:chExt cx="1752948" cy="927100"/>
                  </a:xfrm>
                </p:grpSpPr>
                <p:sp>
                  <p:nvSpPr>
                    <p:cNvPr id="141" name="Rectangle 140"/>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1844421" y="3410416"/>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TextBox 133"/>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SS1</a:t>
                    </a:r>
                    <a:r>
                      <a:rPr lang="en-US" sz="1200" dirty="0" smtClean="0">
                        <a:solidFill>
                          <a:srgbClr val="FFFFFF"/>
                        </a:solidFill>
                      </a:rPr>
                      <a:t>-</a:t>
                    </a:r>
                    <a:r>
                      <a:rPr lang="en-US" sz="1200" dirty="0" smtClean="0"/>
                      <a:t>  </a:t>
                    </a:r>
                    <a:endParaRPr lang="en-US" sz="1200" dirty="0"/>
                  </a:p>
                </p:txBody>
              </p:sp>
              <p:sp>
                <p:nvSpPr>
                  <p:cNvPr id="135" name="TextBox 134"/>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Tracker1</a:t>
                    </a:r>
                    <a:r>
                      <a:rPr lang="en-US" sz="1200" dirty="0" smtClean="0">
                        <a:solidFill>
                          <a:srgbClr val="FFFFFF"/>
                        </a:solidFill>
                      </a:rPr>
                      <a:t>-</a:t>
                    </a:r>
                    <a:r>
                      <a:rPr lang="en-US" sz="1200" dirty="0" smtClean="0"/>
                      <a:t>  </a:t>
                    </a:r>
                    <a:endParaRPr lang="en-US" sz="1200" dirty="0"/>
                  </a:p>
                </p:txBody>
              </p:sp>
              <p:cxnSp>
                <p:nvCxnSpPr>
                  <p:cNvPr id="136" name="Straight Arrow Connector 135"/>
                  <p:cNvCxnSpPr>
                    <a:stCxn id="135" idx="0"/>
                    <a:endCxn id="151"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p:cNvCxnSpPr>
                    <a:stCxn id="135" idx="0"/>
                    <a:endCxn id="152"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a:stCxn id="135" idx="0"/>
                    <a:endCxn id="153"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stCxn id="135" idx="0"/>
                    <a:endCxn id="154"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135" idx="0"/>
                    <a:endCxn id="155" idx="2"/>
                  </p:cNvCxnSpPr>
                  <p:nvPr/>
                </p:nvCxnSpPr>
                <p:spPr>
                  <a:xfrm flipV="1">
                    <a:off x="703504" y="5053591"/>
                    <a:ext cx="386459" cy="383608"/>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87" name="Group 86"/>
                <p:cNvGrpSpPr/>
                <p:nvPr/>
              </p:nvGrpSpPr>
              <p:grpSpPr>
                <a:xfrm>
                  <a:off x="1900016" y="2534675"/>
                  <a:ext cx="812497" cy="1824804"/>
                  <a:chOff x="1875427" y="4084072"/>
                  <a:chExt cx="812497" cy="1824804"/>
                </a:xfrm>
              </p:grpSpPr>
              <p:grpSp>
                <p:nvGrpSpPr>
                  <p:cNvPr id="117" name="Group 116"/>
                  <p:cNvGrpSpPr/>
                  <p:nvPr/>
                </p:nvGrpSpPr>
                <p:grpSpPr>
                  <a:xfrm>
                    <a:off x="1916251" y="4420531"/>
                    <a:ext cx="736510" cy="841371"/>
                    <a:chOff x="3362324" y="3181352"/>
                    <a:chExt cx="736510" cy="841371"/>
                  </a:xfrm>
                </p:grpSpPr>
                <p:cxnSp>
                  <p:nvCxnSpPr>
                    <p:cNvPr id="125" name="Straight Connector 124"/>
                    <p:cNvCxnSpPr>
                      <a:stCxn id="128" idx="2"/>
                      <a:endCxn id="127"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128" idx="0"/>
                      <a:endCxn id="127"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7" name="Arc 126"/>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Arc 127"/>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Rectangle 128"/>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8" name="Oval 117"/>
                  <p:cNvSpPr>
                    <a:spLocks/>
                  </p:cNvSpPr>
                  <p:nvPr/>
                </p:nvSpPr>
                <p:spPr>
                  <a:xfrm>
                    <a:off x="2069871" y="4624500"/>
                    <a:ext cx="420624" cy="420624"/>
                  </a:xfrm>
                  <a:prstGeom prst="ellipse">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TextBox 118"/>
                  <p:cNvSpPr txBox="1"/>
                  <p:nvPr/>
                </p:nvSpPr>
                <p:spPr>
                  <a:xfrm>
                    <a:off x="2032454" y="5724210"/>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AFC1</a:t>
                    </a:r>
                    <a:r>
                      <a:rPr lang="en-US" sz="1200" dirty="0" smtClean="0">
                        <a:solidFill>
                          <a:srgbClr val="FFFFFF"/>
                        </a:solidFill>
                      </a:rPr>
                      <a:t>-</a:t>
                    </a:r>
                    <a:r>
                      <a:rPr lang="en-US" sz="1200" dirty="0" smtClean="0"/>
                      <a:t>  </a:t>
                    </a:r>
                    <a:endParaRPr lang="en-US" sz="1200" dirty="0"/>
                  </a:p>
                </p:txBody>
              </p:sp>
              <p:sp>
                <p:nvSpPr>
                  <p:cNvPr id="120" name="TextBox 119"/>
                  <p:cNvSpPr txBox="1"/>
                  <p:nvPr/>
                </p:nvSpPr>
                <p:spPr>
                  <a:xfrm>
                    <a:off x="2085644" y="5440975"/>
                    <a:ext cx="3932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FC1</a:t>
                    </a:r>
                    <a:r>
                      <a:rPr lang="en-US" sz="1200" dirty="0" smtClean="0">
                        <a:solidFill>
                          <a:srgbClr val="FFFFFF"/>
                        </a:solidFill>
                      </a:rPr>
                      <a:t>-</a:t>
                    </a:r>
                    <a:r>
                      <a:rPr lang="en-US" sz="1200" dirty="0" smtClean="0"/>
                      <a:t>  </a:t>
                    </a:r>
                    <a:endParaRPr lang="en-US" sz="1200" dirty="0"/>
                  </a:p>
                </p:txBody>
              </p:sp>
              <p:cxnSp>
                <p:nvCxnSpPr>
                  <p:cNvPr id="121" name="Straight Arrow Connector 120"/>
                  <p:cNvCxnSpPr>
                    <a:stCxn id="120" idx="0"/>
                    <a:endCxn id="131" idx="2"/>
                  </p:cNvCxnSpPr>
                  <p:nvPr/>
                </p:nvCxnSpPr>
                <p:spPr>
                  <a:xfrm flipV="1">
                    <a:off x="2282250" y="5260508"/>
                    <a:ext cx="265337"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20" idx="0"/>
                    <a:endCxn id="132" idx="2"/>
                  </p:cNvCxnSpPr>
                  <p:nvPr/>
                </p:nvCxnSpPr>
                <p:spPr>
                  <a:xfrm flipH="1" flipV="1">
                    <a:off x="2021426" y="5261902"/>
                    <a:ext cx="260824"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1875427" y="4084072"/>
                    <a:ext cx="812497"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Absorber1</a:t>
                    </a:r>
                    <a:r>
                      <a:rPr lang="en-US" sz="1200" dirty="0" smtClean="0">
                        <a:solidFill>
                          <a:srgbClr val="FFFFFF"/>
                        </a:solidFill>
                      </a:rPr>
                      <a:t>-</a:t>
                    </a:r>
                    <a:r>
                      <a:rPr lang="en-US" sz="1200" dirty="0" smtClean="0"/>
                      <a:t>  </a:t>
                    </a:r>
                    <a:endParaRPr lang="en-US" sz="1200" dirty="0"/>
                  </a:p>
                </p:txBody>
              </p:sp>
              <p:cxnSp>
                <p:nvCxnSpPr>
                  <p:cNvPr id="124" name="Straight Arrow Connector 123"/>
                  <p:cNvCxnSpPr>
                    <a:stCxn id="123" idx="2"/>
                    <a:endCxn id="118" idx="0"/>
                  </p:cNvCxnSpPr>
                  <p:nvPr/>
                </p:nvCxnSpPr>
                <p:spPr>
                  <a:xfrm flipH="1">
                    <a:off x="2280183" y="4268738"/>
                    <a:ext cx="1493" cy="35576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2775682" y="2514602"/>
                  <a:ext cx="1154160" cy="1829488"/>
                  <a:chOff x="2751093" y="4063999"/>
                  <a:chExt cx="1154160" cy="1829488"/>
                </a:xfrm>
              </p:grpSpPr>
              <p:grpSp>
                <p:nvGrpSpPr>
                  <p:cNvPr id="107" name="Group 106"/>
                  <p:cNvGrpSpPr/>
                  <p:nvPr/>
                </p:nvGrpSpPr>
                <p:grpSpPr>
                  <a:xfrm>
                    <a:off x="2751093" y="4375326"/>
                    <a:ext cx="1154160" cy="927100"/>
                    <a:chOff x="2793428" y="4375326"/>
                    <a:chExt cx="1154160" cy="927100"/>
                  </a:xfrm>
                </p:grpSpPr>
                <p:sp>
                  <p:nvSpPr>
                    <p:cNvPr id="113" name="Oval 112"/>
                    <p:cNvSpPr/>
                    <p:nvPr/>
                  </p:nvSpPr>
                  <p:spPr>
                    <a:xfrm>
                      <a:off x="2793428" y="4375326"/>
                      <a:ext cx="291586"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3081297" y="4375326"/>
                      <a:ext cx="291586"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3364416" y="4375326"/>
                      <a:ext cx="291586"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3656002" y="4375326"/>
                      <a:ext cx="291586"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ectangle 107"/>
                  <p:cNvSpPr/>
                  <p:nvPr/>
                </p:nvSpPr>
                <p:spPr>
                  <a:xfrm>
                    <a:off x="3207781" y="4063999"/>
                    <a:ext cx="228600" cy="228600"/>
                  </a:xfrm>
                  <a:prstGeom prst="rect">
                    <a:avLst/>
                  </a:prstGeom>
                  <a:solidFill>
                    <a:srgbClr val="E6570D"/>
                  </a:solidFill>
                  <a:ln>
                    <a:solidFill>
                      <a:srgbClr val="E657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p:cNvSpPr/>
                  <p:nvPr/>
                </p:nvSpPr>
                <p:spPr>
                  <a:xfrm>
                    <a:off x="3216248" y="5393265"/>
                    <a:ext cx="228600" cy="228600"/>
                  </a:xfrm>
                  <a:prstGeom prst="rect">
                    <a:avLst/>
                  </a:prstGeom>
                  <a:solidFill>
                    <a:srgbClr val="E6570D"/>
                  </a:solidFill>
                  <a:ln>
                    <a:solidFill>
                      <a:srgbClr val="E657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3065601" y="5708821"/>
                    <a:ext cx="529893" cy="184666"/>
                  </a:xfrm>
                  <a:prstGeom prst="rect">
                    <a:avLst/>
                  </a:prstGeom>
                  <a:noFill/>
                  <a:ln>
                    <a:solidFill>
                      <a:schemeClr val="tx1"/>
                    </a:solidFill>
                  </a:ln>
                </p:spPr>
                <p:txBody>
                  <a:bodyPr wrap="none" lIns="0" tIns="0" rIns="0" bIns="0" rtlCol="0" anchor="ctr" anchorCtr="1">
                    <a:spAutoFit/>
                  </a:bodyPr>
                  <a:lstStyle/>
                  <a:p>
                    <a:r>
                      <a:rPr lang="en-US" sz="1200" dirty="0">
                        <a:solidFill>
                          <a:srgbClr val="FFFFFF"/>
                        </a:solidFill>
                      </a:rPr>
                      <a:t>-</a:t>
                    </a:r>
                    <a:r>
                      <a:rPr lang="en-US" sz="1200" dirty="0" smtClean="0"/>
                      <a:t>RFCC</a:t>
                    </a:r>
                    <a:r>
                      <a:rPr lang="en-US" sz="1200" dirty="0" smtClean="0">
                        <a:solidFill>
                          <a:srgbClr val="FFFFFF"/>
                        </a:solidFill>
                      </a:rPr>
                      <a:t>-</a:t>
                    </a:r>
                    <a:r>
                      <a:rPr lang="en-US" sz="1200" dirty="0" smtClean="0"/>
                      <a:t>  </a:t>
                    </a:r>
                    <a:endParaRPr lang="en-US" sz="1200" dirty="0"/>
                  </a:p>
                </p:txBody>
              </p:sp>
              <p:sp>
                <p:nvSpPr>
                  <p:cNvPr id="111" name="TextBox 110"/>
                  <p:cNvSpPr txBox="1"/>
                  <p:nvPr/>
                </p:nvSpPr>
                <p:spPr>
                  <a:xfrm>
                    <a:off x="2759560" y="4084073"/>
                    <a:ext cx="350457" cy="184666"/>
                  </a:xfrm>
                  <a:prstGeom prst="rect">
                    <a:avLst/>
                  </a:prstGeom>
                  <a:noFill/>
                  <a:ln>
                    <a:solidFill>
                      <a:schemeClr val="tx1"/>
                    </a:solidFill>
                  </a:ln>
                </p:spPr>
                <p:txBody>
                  <a:bodyPr wrap="none" lIns="0" tIns="0" rIns="0" bIns="0" rtlCol="0" anchor="ctr" anchorCtr="1">
                    <a:spAutoFit/>
                  </a:bodyPr>
                  <a:lstStyle/>
                  <a:p>
                    <a:r>
                      <a:rPr lang="en-US" sz="1200" dirty="0" smtClean="0"/>
                      <a:t>CCM  </a:t>
                    </a:r>
                    <a:endParaRPr lang="en-US" sz="1200" dirty="0"/>
                  </a:p>
                </p:txBody>
              </p:sp>
              <p:cxnSp>
                <p:nvCxnSpPr>
                  <p:cNvPr id="112" name="Straight Arrow Connector 111"/>
                  <p:cNvCxnSpPr>
                    <a:stCxn id="111" idx="3"/>
                    <a:endCxn id="108" idx="1"/>
                  </p:cNvCxnSpPr>
                  <p:nvPr/>
                </p:nvCxnSpPr>
                <p:spPr>
                  <a:xfrm>
                    <a:off x="3110017" y="4176406"/>
                    <a:ext cx="97764" cy="189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3985048" y="2534676"/>
                  <a:ext cx="812497" cy="1809414"/>
                  <a:chOff x="3985048" y="2534676"/>
                  <a:chExt cx="812497" cy="1809414"/>
                </a:xfrm>
              </p:grpSpPr>
              <p:grpSp>
                <p:nvGrpSpPr>
                  <p:cNvPr id="90" name="Group 89"/>
                  <p:cNvGrpSpPr/>
                  <p:nvPr/>
                </p:nvGrpSpPr>
                <p:grpSpPr>
                  <a:xfrm>
                    <a:off x="3985048" y="2534676"/>
                    <a:ext cx="812497" cy="1809414"/>
                    <a:chOff x="3960459" y="4084073"/>
                    <a:chExt cx="812497" cy="1809414"/>
                  </a:xfrm>
                </p:grpSpPr>
                <p:grpSp>
                  <p:nvGrpSpPr>
                    <p:cNvPr id="94" name="Group 93"/>
                    <p:cNvGrpSpPr/>
                    <p:nvPr/>
                  </p:nvGrpSpPr>
                  <p:grpSpPr>
                    <a:xfrm rot="10800000">
                      <a:off x="4000457" y="4415850"/>
                      <a:ext cx="736510" cy="841371"/>
                      <a:chOff x="3362324" y="3181352"/>
                      <a:chExt cx="736510" cy="841371"/>
                    </a:xfrm>
                  </p:grpSpPr>
                  <p:cxnSp>
                    <p:nvCxnSpPr>
                      <p:cNvPr id="99" name="Straight Connector 98"/>
                      <p:cNvCxnSpPr>
                        <a:stCxn id="102" idx="2"/>
                        <a:endCxn id="101"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102" idx="0"/>
                        <a:endCxn id="101"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1" name="Arc 100"/>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Arc 101"/>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Rectangle 102"/>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5" name="Oval 94"/>
                    <p:cNvSpPr>
                      <a:spLocks/>
                    </p:cNvSpPr>
                    <p:nvPr/>
                  </p:nvSpPr>
                  <p:spPr>
                    <a:xfrm>
                      <a:off x="4160173" y="4624500"/>
                      <a:ext cx="420624" cy="420624"/>
                    </a:xfrm>
                    <a:prstGeom prst="ellipse">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a:off x="4122558" y="5708821"/>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AFC2</a:t>
                      </a:r>
                      <a:r>
                        <a:rPr lang="en-US" sz="1200" dirty="0" smtClean="0">
                          <a:solidFill>
                            <a:srgbClr val="FFFFFF"/>
                          </a:solidFill>
                        </a:rPr>
                        <a:t>-</a:t>
                      </a:r>
                      <a:r>
                        <a:rPr lang="en-US" sz="1200" dirty="0" smtClean="0"/>
                        <a:t>  </a:t>
                      </a:r>
                      <a:endParaRPr lang="en-US" sz="1200" dirty="0"/>
                    </a:p>
                  </p:txBody>
                </p:sp>
                <p:sp>
                  <p:nvSpPr>
                    <p:cNvPr id="97" name="TextBox 96"/>
                    <p:cNvSpPr txBox="1"/>
                    <p:nvPr/>
                  </p:nvSpPr>
                  <p:spPr>
                    <a:xfrm>
                      <a:off x="3960459" y="4084073"/>
                      <a:ext cx="812497"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Absorber2</a:t>
                      </a:r>
                      <a:r>
                        <a:rPr lang="en-US" sz="1200" dirty="0" smtClean="0">
                          <a:solidFill>
                            <a:srgbClr val="FFFFFF"/>
                          </a:solidFill>
                        </a:rPr>
                        <a:t>-</a:t>
                      </a:r>
                      <a:r>
                        <a:rPr lang="en-US" sz="1200" dirty="0" smtClean="0"/>
                        <a:t>  </a:t>
                      </a:r>
                      <a:endParaRPr lang="en-US" sz="1200" dirty="0"/>
                    </a:p>
                  </p:txBody>
                </p:sp>
                <p:cxnSp>
                  <p:nvCxnSpPr>
                    <p:cNvPr id="98" name="Straight Arrow Connector 97"/>
                    <p:cNvCxnSpPr>
                      <a:stCxn id="97" idx="2"/>
                      <a:endCxn id="95" idx="0"/>
                    </p:cNvCxnSpPr>
                    <p:nvPr/>
                  </p:nvCxnSpPr>
                  <p:spPr>
                    <a:xfrm>
                      <a:off x="4366708" y="4268739"/>
                      <a:ext cx="3777" cy="355761"/>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91" name="TextBox 90"/>
                  <p:cNvSpPr txBox="1"/>
                  <p:nvPr/>
                </p:nvSpPr>
                <p:spPr>
                  <a:xfrm>
                    <a:off x="4223554" y="3891578"/>
                    <a:ext cx="32498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FC2</a:t>
                    </a:r>
                    <a:r>
                      <a:rPr lang="en-US" sz="1200" dirty="0" smtClean="0">
                        <a:solidFill>
                          <a:srgbClr val="FFFFFF"/>
                        </a:solidFill>
                      </a:rPr>
                      <a:t>-</a:t>
                    </a:r>
                    <a:r>
                      <a:rPr lang="en-US" sz="1200" dirty="0" smtClean="0"/>
                      <a:t>  </a:t>
                    </a:r>
                    <a:endParaRPr lang="en-US" sz="1200" dirty="0"/>
                  </a:p>
                </p:txBody>
              </p:sp>
              <p:cxnSp>
                <p:nvCxnSpPr>
                  <p:cNvPr id="92" name="Straight Arrow Connector 91"/>
                  <p:cNvCxnSpPr>
                    <a:stCxn id="91" idx="0"/>
                    <a:endCxn id="103" idx="0"/>
                  </p:cNvCxnSpPr>
                  <p:nvPr/>
                </p:nvCxnSpPr>
                <p:spPr>
                  <a:xfrm flipV="1">
                    <a:off x="4386046" y="3707824"/>
                    <a:ext cx="270335" cy="183754"/>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91" idx="0"/>
                    <a:endCxn id="104" idx="0"/>
                  </p:cNvCxnSpPr>
                  <p:nvPr/>
                </p:nvCxnSpPr>
                <p:spPr>
                  <a:xfrm flipH="1" flipV="1">
                    <a:off x="4130220" y="3707824"/>
                    <a:ext cx="255826" cy="183754"/>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80" name="TextBox 79"/>
              <p:cNvSpPr txBox="1"/>
              <p:nvPr/>
            </p:nvSpPr>
            <p:spPr>
              <a:xfrm>
                <a:off x="7154326" y="2867847"/>
                <a:ext cx="1892465" cy="830997"/>
              </a:xfrm>
              <a:prstGeom prst="rect">
                <a:avLst/>
              </a:prstGeom>
              <a:noFill/>
            </p:spPr>
            <p:txBody>
              <a:bodyPr wrap="none" rtlCol="0">
                <a:spAutoFit/>
              </a:bodyPr>
              <a:lstStyle/>
              <a:p>
                <a:pPr algn="ctr"/>
                <a:r>
                  <a:rPr lang="en-US" sz="2400" dirty="0" smtClean="0">
                    <a:solidFill>
                      <a:schemeClr val="accent1">
                        <a:lumMod val="50000"/>
                      </a:schemeClr>
                    </a:solidFill>
                  </a:rPr>
                  <a:t>MICE Step V</a:t>
                </a:r>
                <a:br>
                  <a:rPr lang="en-US" sz="2400" dirty="0" smtClean="0">
                    <a:solidFill>
                      <a:schemeClr val="accent1">
                        <a:lumMod val="50000"/>
                      </a:schemeClr>
                    </a:solidFill>
                  </a:rPr>
                </a:br>
                <a:r>
                  <a:rPr lang="en-US" sz="2400" dirty="0" smtClean="0">
                    <a:solidFill>
                      <a:schemeClr val="accent1">
                        <a:lumMod val="50000"/>
                      </a:schemeClr>
                    </a:solidFill>
                  </a:rPr>
                  <a:t>Configuration</a:t>
                </a:r>
                <a:endParaRPr lang="en-US" sz="2400" dirty="0">
                  <a:solidFill>
                    <a:schemeClr val="accent1">
                      <a:lumMod val="75000"/>
                    </a:schemeClr>
                  </a:solidFill>
                </a:endParaRPr>
              </a:p>
            </p:txBody>
          </p:sp>
        </p:grpSp>
        <p:sp>
          <p:nvSpPr>
            <p:cNvPr id="78" name="Rectangle 77"/>
            <p:cNvSpPr/>
            <p:nvPr/>
          </p:nvSpPr>
          <p:spPr>
            <a:xfrm>
              <a:off x="155091" y="2471416"/>
              <a:ext cx="6650174" cy="1955800"/>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0" name="Down Arrow 179"/>
          <p:cNvSpPr/>
          <p:nvPr/>
        </p:nvSpPr>
        <p:spPr>
          <a:xfrm>
            <a:off x="2284663" y="4039805"/>
            <a:ext cx="364716" cy="413708"/>
          </a:xfrm>
          <a:prstGeom prst="downArrow">
            <a:avLst/>
          </a:prstGeom>
          <a:gradFill>
            <a:gsLst>
              <a:gs pos="0">
                <a:srgbClr val="BC0202"/>
              </a:gs>
              <a:gs pos="100000">
                <a:schemeClr val="accent2">
                  <a:lumMod val="60000"/>
                  <a:lumOff val="40000"/>
                </a:schemeClr>
              </a:gs>
            </a:gsLst>
          </a:gradFill>
          <a:ln>
            <a:solidFill>
              <a:srgbClr val="BC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Date Placeholder 181"/>
          <p:cNvSpPr>
            <a:spLocks noGrp="1"/>
          </p:cNvSpPr>
          <p:nvPr>
            <p:ph type="dt" sz="half" idx="10"/>
          </p:nvPr>
        </p:nvSpPr>
        <p:spPr/>
        <p:txBody>
          <a:bodyPr/>
          <a:lstStyle/>
          <a:p>
            <a:r>
              <a:rPr lang="en-US" smtClean="0"/>
              <a:t>December 3, 2014</a:t>
            </a:r>
            <a:endParaRPr lang="en-US"/>
          </a:p>
        </p:txBody>
      </p:sp>
      <p:sp>
        <p:nvSpPr>
          <p:cNvPr id="183" name="Footer Placeholder 182"/>
          <p:cNvSpPr>
            <a:spLocks noGrp="1"/>
          </p:cNvSpPr>
          <p:nvPr>
            <p:ph type="ftr" sz="quarter" idx="11"/>
          </p:nvPr>
        </p:nvSpPr>
        <p:spPr/>
        <p:txBody>
          <a:bodyPr/>
          <a:lstStyle/>
          <a:p>
            <a:r>
              <a:rPr lang="en-US" smtClean="0"/>
              <a:t>M. A. Palmer | MAP Collaboration Meeting (SLAC, December 3-7, 2014)</a:t>
            </a:r>
            <a:endParaRPr lang="en-US"/>
          </a:p>
        </p:txBody>
      </p:sp>
      <p:sp>
        <p:nvSpPr>
          <p:cNvPr id="184" name="Slide Number Placeholder 183"/>
          <p:cNvSpPr>
            <a:spLocks noGrp="1"/>
          </p:cNvSpPr>
          <p:nvPr>
            <p:ph type="sldNum" sz="quarter" idx="12"/>
          </p:nvPr>
        </p:nvSpPr>
        <p:spPr/>
        <p:txBody>
          <a:bodyPr/>
          <a:lstStyle/>
          <a:p>
            <a:fld id="{8A5FAC83-C8C4-8046-B35B-A89823688311}" type="slidenum">
              <a:rPr lang="en-US" smtClean="0"/>
              <a:t>14</a:t>
            </a:fld>
            <a:endParaRPr lang="en-US"/>
          </a:p>
        </p:txBody>
      </p:sp>
      <p:sp>
        <p:nvSpPr>
          <p:cNvPr id="187" name="TextBox 186"/>
          <p:cNvSpPr txBox="1"/>
          <p:nvPr/>
        </p:nvSpPr>
        <p:spPr>
          <a:xfrm>
            <a:off x="105906" y="2028061"/>
            <a:ext cx="2109096" cy="369332"/>
          </a:xfrm>
          <a:prstGeom prst="rect">
            <a:avLst/>
          </a:prstGeom>
          <a:noFill/>
        </p:spPr>
        <p:txBody>
          <a:bodyPr wrap="none" rtlCol="0">
            <a:spAutoFit/>
          </a:bodyPr>
          <a:lstStyle/>
          <a:p>
            <a:r>
              <a:rPr lang="en-US" b="1" dirty="0" smtClean="0">
                <a:solidFill>
                  <a:srgbClr val="BC0202"/>
                </a:solidFill>
              </a:rPr>
              <a:t>Operational 2015</a:t>
            </a:r>
            <a:endParaRPr lang="en-US" b="1" dirty="0">
              <a:solidFill>
                <a:srgbClr val="BC0202"/>
              </a:solidFill>
            </a:endParaRPr>
          </a:p>
        </p:txBody>
      </p:sp>
      <p:sp>
        <p:nvSpPr>
          <p:cNvPr id="189" name="TextBox 188"/>
          <p:cNvSpPr txBox="1"/>
          <p:nvPr/>
        </p:nvSpPr>
        <p:spPr>
          <a:xfrm>
            <a:off x="80268" y="4424440"/>
            <a:ext cx="2044963" cy="369332"/>
          </a:xfrm>
          <a:prstGeom prst="rect">
            <a:avLst/>
          </a:prstGeom>
          <a:noFill/>
        </p:spPr>
        <p:txBody>
          <a:bodyPr wrap="none" rtlCol="0">
            <a:spAutoFit/>
          </a:bodyPr>
          <a:lstStyle/>
          <a:p>
            <a:r>
              <a:rPr lang="en-US" b="1" dirty="0" smtClean="0">
                <a:solidFill>
                  <a:srgbClr val="BC0202"/>
                </a:solidFill>
              </a:rPr>
              <a:t>Operational 2018</a:t>
            </a:r>
            <a:endParaRPr lang="en-US" b="1" dirty="0">
              <a:solidFill>
                <a:srgbClr val="BC0202"/>
              </a:solidFill>
            </a:endParaRPr>
          </a:p>
        </p:txBody>
      </p:sp>
      <p:sp>
        <p:nvSpPr>
          <p:cNvPr id="179" name="TextBox 178"/>
          <p:cNvSpPr txBox="1"/>
          <p:nvPr/>
        </p:nvSpPr>
        <p:spPr>
          <a:xfrm>
            <a:off x="6123869" y="1010135"/>
            <a:ext cx="2952740" cy="1107996"/>
          </a:xfrm>
          <a:prstGeom prst="rect">
            <a:avLst/>
          </a:prstGeom>
          <a:solidFill>
            <a:schemeClr val="bg1"/>
          </a:solidFill>
          <a:ln>
            <a:solidFill>
              <a:schemeClr val="tx1"/>
            </a:solidFill>
          </a:ln>
        </p:spPr>
        <p:txBody>
          <a:bodyPr wrap="square" lIns="0" tIns="0" rIns="0" bIns="0" rtlCol="0" anchor="ctr" anchorCtr="1">
            <a:spAutoFit/>
          </a:bodyPr>
          <a:lstStyle/>
          <a:p>
            <a:r>
              <a:rPr lang="en-US" sz="1200" dirty="0" smtClean="0">
                <a:solidFill>
                  <a:srgbClr val="FFFFFF"/>
                </a:solidFill>
              </a:rPr>
              <a:t> </a:t>
            </a:r>
            <a:r>
              <a:rPr lang="en-US" sz="1200" b="1" dirty="0" smtClean="0"/>
              <a:t>Legend:</a:t>
            </a:r>
            <a:endParaRPr lang="en-US" sz="1200" dirty="0" smtClean="0">
              <a:solidFill>
                <a:srgbClr val="FFFFFF"/>
              </a:solidFill>
            </a:endParaRPr>
          </a:p>
          <a:p>
            <a:pPr>
              <a:tabLst>
                <a:tab pos="576263" algn="l"/>
                <a:tab pos="744538" algn="l"/>
              </a:tabLst>
            </a:pPr>
            <a:r>
              <a:rPr lang="en-US" sz="1200" dirty="0" smtClean="0">
                <a:solidFill>
                  <a:srgbClr val="FFFFFF"/>
                </a:solidFill>
              </a:rPr>
              <a:t>-</a:t>
            </a:r>
            <a:r>
              <a:rPr lang="en-US" sz="1200" dirty="0" smtClean="0"/>
              <a:t>SS	=	Spectrometer Solenoid</a:t>
            </a:r>
            <a:r>
              <a:rPr lang="en-US" sz="1200" dirty="0" smtClean="0">
                <a:solidFill>
                  <a:srgbClr val="FFFFFF"/>
                </a:solidFill>
              </a:rPr>
              <a:t>-</a:t>
            </a:r>
          </a:p>
          <a:p>
            <a:pPr>
              <a:tabLst>
                <a:tab pos="576263" algn="l"/>
                <a:tab pos="744538" algn="l"/>
              </a:tabLst>
            </a:pPr>
            <a:r>
              <a:rPr lang="en-US" sz="1200" dirty="0" smtClean="0">
                <a:solidFill>
                  <a:srgbClr val="FFFFFF"/>
                </a:solidFill>
              </a:rPr>
              <a:t>-</a:t>
            </a:r>
            <a:r>
              <a:rPr lang="en-US" sz="1200" dirty="0" smtClean="0"/>
              <a:t>FC	=	Focus Coil</a:t>
            </a:r>
            <a:r>
              <a:rPr lang="en-US" sz="1200" dirty="0" smtClean="0">
                <a:solidFill>
                  <a:srgbClr val="FFFFFF"/>
                </a:solidFill>
              </a:rPr>
              <a:t>-</a:t>
            </a:r>
          </a:p>
          <a:p>
            <a:pPr>
              <a:tabLst>
                <a:tab pos="576263" algn="l"/>
                <a:tab pos="744538" algn="l"/>
              </a:tabLst>
            </a:pPr>
            <a:r>
              <a:rPr lang="en-US" sz="1200" dirty="0" smtClean="0">
                <a:solidFill>
                  <a:srgbClr val="FFFFFF"/>
                </a:solidFill>
              </a:rPr>
              <a:t>-</a:t>
            </a:r>
            <a:r>
              <a:rPr lang="en-US" sz="1200" dirty="0" smtClean="0"/>
              <a:t>AFC	=	Absorber-Focus Coil</a:t>
            </a:r>
            <a:r>
              <a:rPr lang="en-US" sz="1200" dirty="0"/>
              <a:t> </a:t>
            </a:r>
            <a:r>
              <a:rPr lang="en-US" sz="1200" dirty="0" smtClean="0"/>
              <a:t>Module</a:t>
            </a:r>
            <a:r>
              <a:rPr lang="en-US" sz="1200" dirty="0" smtClean="0">
                <a:solidFill>
                  <a:srgbClr val="FFFFFF"/>
                </a:solidFill>
              </a:rPr>
              <a:t>-</a:t>
            </a:r>
          </a:p>
          <a:p>
            <a:pPr>
              <a:tabLst>
                <a:tab pos="576263" algn="l"/>
                <a:tab pos="744538" algn="l"/>
              </a:tabLst>
            </a:pPr>
            <a:r>
              <a:rPr lang="en-US" sz="1200" dirty="0" smtClean="0">
                <a:solidFill>
                  <a:srgbClr val="FFFFFF"/>
                </a:solidFill>
              </a:rPr>
              <a:t> </a:t>
            </a:r>
            <a:r>
              <a:rPr lang="en-US" sz="1200" dirty="0" smtClean="0">
                <a:solidFill>
                  <a:srgbClr val="000000"/>
                </a:solidFill>
              </a:rPr>
              <a:t>CCM	=	Coupling Coil Magnet</a:t>
            </a:r>
            <a:endParaRPr lang="en-US" sz="1200" dirty="0" smtClean="0">
              <a:solidFill>
                <a:srgbClr val="FFFFFF"/>
              </a:solidFill>
            </a:endParaRPr>
          </a:p>
          <a:p>
            <a:pPr>
              <a:tabLst>
                <a:tab pos="576263" algn="l"/>
                <a:tab pos="744538" algn="l"/>
              </a:tabLst>
            </a:pPr>
            <a:r>
              <a:rPr lang="en-US" sz="1200" dirty="0" smtClean="0">
                <a:solidFill>
                  <a:srgbClr val="FFFFFF"/>
                </a:solidFill>
              </a:rPr>
              <a:t>-</a:t>
            </a:r>
            <a:r>
              <a:rPr lang="en-US" sz="1200" dirty="0" smtClean="0"/>
              <a:t>RFCC	=	RF-Coupling Coil Module</a:t>
            </a:r>
            <a:r>
              <a:rPr lang="en-US" sz="1200" dirty="0" smtClean="0">
                <a:solidFill>
                  <a:srgbClr val="FFFFFF"/>
                </a:solidFill>
              </a:rPr>
              <a:t>-</a:t>
            </a:r>
          </a:p>
        </p:txBody>
      </p:sp>
      <p:cxnSp>
        <p:nvCxnSpPr>
          <p:cNvPr id="3" name="Straight Arrow Connector 2"/>
          <p:cNvCxnSpPr/>
          <p:nvPr/>
        </p:nvCxnSpPr>
        <p:spPr>
          <a:xfrm flipV="1">
            <a:off x="4720026" y="3155901"/>
            <a:ext cx="502920" cy="0"/>
          </a:xfrm>
          <a:prstGeom prst="straightConnector1">
            <a:avLst/>
          </a:prstGeom>
          <a:ln>
            <a:solidFill>
              <a:srgbClr val="BC0202"/>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1808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Content Placeholder 5" descr="yt5_9810m.jpg"/>
          <p:cNvPicPr>
            <a:picLocks noChangeAspect="1"/>
          </p:cNvPicPr>
          <p:nvPr/>
        </p:nvPicPr>
        <p:blipFill rotWithShape="1">
          <a:blip r:embed="rId2" cstate="screen">
            <a:extLst>
              <a:ext uri="{28A0092B-C50C-407E-A947-70E740481C1C}">
                <a14:useLocalDpi xmlns:a14="http://schemas.microsoft.com/office/drawing/2010/main"/>
              </a:ext>
            </a:extLst>
          </a:blip>
          <a:srcRect l="3597" r="675"/>
          <a:stretch/>
        </p:blipFill>
        <p:spPr>
          <a:xfrm>
            <a:off x="4914686" y="1591733"/>
            <a:ext cx="4036322" cy="2811009"/>
          </a:xfrm>
          <a:prstGeom prst="rect">
            <a:avLst/>
          </a:prstGeom>
          <a:ln w="25400">
            <a:solidFill>
              <a:srgbClr val="BC0202"/>
            </a:solidFill>
          </a:ln>
        </p:spPr>
      </p:pic>
      <p:sp>
        <p:nvSpPr>
          <p:cNvPr id="4" name="Title 3"/>
          <p:cNvSpPr>
            <a:spLocks noGrp="1"/>
          </p:cNvSpPr>
          <p:nvPr>
            <p:ph type="title"/>
          </p:nvPr>
        </p:nvSpPr>
        <p:spPr/>
        <p:txBody>
          <a:bodyPr>
            <a:normAutofit fontScale="90000"/>
          </a:bodyPr>
          <a:lstStyle/>
          <a:p>
            <a:r>
              <a:rPr lang="en-US" dirty="0" smtClean="0"/>
              <a:t>Expedited Muon Cooling Demonstration</a:t>
            </a:r>
            <a:endParaRPr lang="en-US" dirty="0"/>
          </a:p>
        </p:txBody>
      </p:sp>
      <p:sp>
        <p:nvSpPr>
          <p:cNvPr id="181" name="Content Placeholder 180"/>
          <p:cNvSpPr>
            <a:spLocks noGrp="1"/>
          </p:cNvSpPr>
          <p:nvPr>
            <p:ph idx="1"/>
          </p:nvPr>
        </p:nvSpPr>
        <p:spPr/>
        <p:txBody>
          <a:bodyPr/>
          <a:lstStyle/>
          <a:p>
            <a:pPr marL="0" indent="0">
              <a:buNone/>
            </a:pPr>
            <a:r>
              <a:rPr lang="en-US" dirty="0" smtClean="0"/>
              <a:t>Plan developed in response </a:t>
            </a:r>
            <a:br>
              <a:rPr lang="en-US" dirty="0" smtClean="0"/>
            </a:br>
            <a:r>
              <a:rPr lang="en-US" dirty="0" smtClean="0"/>
              <a:t>to P5 recommendations</a:t>
            </a:r>
            <a:endParaRPr lang="en-US" dirty="0"/>
          </a:p>
        </p:txBody>
      </p:sp>
      <p:grpSp>
        <p:nvGrpSpPr>
          <p:cNvPr id="5" name="Group 4"/>
          <p:cNvGrpSpPr/>
          <p:nvPr/>
        </p:nvGrpSpPr>
        <p:grpSpPr>
          <a:xfrm>
            <a:off x="155091" y="2084005"/>
            <a:ext cx="4590105" cy="1955800"/>
            <a:chOff x="152400" y="160868"/>
            <a:chExt cx="4590105" cy="1955800"/>
          </a:xfrm>
        </p:grpSpPr>
        <p:grpSp>
          <p:nvGrpSpPr>
            <p:cNvPr id="6" name="Group 5"/>
            <p:cNvGrpSpPr/>
            <p:nvPr/>
          </p:nvGrpSpPr>
          <p:grpSpPr>
            <a:xfrm>
              <a:off x="228600" y="228600"/>
              <a:ext cx="4437071" cy="1824804"/>
              <a:chOff x="66970" y="1088416"/>
              <a:chExt cx="4437071" cy="1824804"/>
            </a:xfrm>
          </p:grpSpPr>
          <p:grpSp>
            <p:nvGrpSpPr>
              <p:cNvPr id="9" name="Group 8"/>
              <p:cNvGrpSpPr/>
              <p:nvPr/>
            </p:nvGrpSpPr>
            <p:grpSpPr>
              <a:xfrm>
                <a:off x="66970" y="1395059"/>
                <a:ext cx="1752948" cy="1518161"/>
                <a:chOff x="66851" y="4375326"/>
                <a:chExt cx="1752948" cy="1518161"/>
              </a:xfrm>
            </p:grpSpPr>
            <p:grpSp>
              <p:nvGrpSpPr>
                <p:cNvPr id="53" name="Group 52"/>
                <p:cNvGrpSpPr/>
                <p:nvPr/>
              </p:nvGrpSpPr>
              <p:grpSpPr>
                <a:xfrm>
                  <a:off x="66851" y="4375326"/>
                  <a:ext cx="1752948" cy="927100"/>
                  <a:chOff x="835025" y="3152775"/>
                  <a:chExt cx="1752948" cy="927100"/>
                </a:xfrm>
              </p:grpSpPr>
              <p:sp>
                <p:nvSpPr>
                  <p:cNvPr id="61" name="Rectangle 60"/>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SS1</a:t>
                  </a:r>
                  <a:r>
                    <a:rPr lang="en-US" sz="1200" dirty="0" smtClean="0">
                      <a:solidFill>
                        <a:srgbClr val="FFFFFF"/>
                      </a:solidFill>
                    </a:rPr>
                    <a:t>-</a:t>
                  </a:r>
                  <a:r>
                    <a:rPr lang="en-US" sz="1200" dirty="0" smtClean="0"/>
                    <a:t>  </a:t>
                  </a:r>
                  <a:endParaRPr lang="en-US" sz="1200" dirty="0"/>
                </a:p>
              </p:txBody>
            </p:sp>
            <p:sp>
              <p:nvSpPr>
                <p:cNvPr id="55" name="TextBox 54"/>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Tracker1</a:t>
                  </a:r>
                  <a:r>
                    <a:rPr lang="en-US" sz="1200" dirty="0" smtClean="0">
                      <a:solidFill>
                        <a:srgbClr val="FFFFFF"/>
                      </a:solidFill>
                    </a:rPr>
                    <a:t>-</a:t>
                  </a:r>
                  <a:r>
                    <a:rPr lang="en-US" sz="1200" dirty="0" smtClean="0"/>
                    <a:t>  </a:t>
                  </a:r>
                  <a:endParaRPr lang="en-US" sz="1200" dirty="0"/>
                </a:p>
              </p:txBody>
            </p:sp>
            <p:cxnSp>
              <p:nvCxnSpPr>
                <p:cNvPr id="56" name="Straight Arrow Connector 55"/>
                <p:cNvCxnSpPr>
                  <a:stCxn id="55" idx="0"/>
                  <a:endCxn id="71"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5" idx="0"/>
                  <a:endCxn id="72"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5" idx="0"/>
                  <a:endCxn id="73"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a:endCxn id="74"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0"/>
                  <a:endCxn id="75" idx="2"/>
                </p:cNvCxnSpPr>
                <p:nvPr/>
              </p:nvCxnSpPr>
              <p:spPr>
                <a:xfrm flipV="1">
                  <a:off x="703504" y="5045124"/>
                  <a:ext cx="386459"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a:off x="1862134"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916251" y="1088416"/>
                <a:ext cx="736510" cy="1824804"/>
                <a:chOff x="1916251" y="4084072"/>
                <a:chExt cx="736510" cy="1824804"/>
              </a:xfrm>
            </p:grpSpPr>
            <p:grpSp>
              <p:nvGrpSpPr>
                <p:cNvPr id="37" name="Group 36"/>
                <p:cNvGrpSpPr/>
                <p:nvPr/>
              </p:nvGrpSpPr>
              <p:grpSpPr>
                <a:xfrm>
                  <a:off x="1916251" y="4420531"/>
                  <a:ext cx="736510" cy="841371"/>
                  <a:chOff x="3362324" y="3181352"/>
                  <a:chExt cx="736510" cy="841371"/>
                </a:xfrm>
              </p:grpSpPr>
              <p:cxnSp>
                <p:nvCxnSpPr>
                  <p:cNvPr id="45" name="Straight Connector 44"/>
                  <p:cNvCxnSpPr>
                    <a:stCxn id="48" idx="2"/>
                    <a:endCxn id="47"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8" idx="0"/>
                    <a:endCxn id="47"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Arc 46"/>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Arc 47"/>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Rectangle 48"/>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Oval 37"/>
                <p:cNvSpPr>
                  <a:spLocks/>
                </p:cNvSpPr>
                <p:nvPr/>
              </p:nvSpPr>
              <p:spPr>
                <a:xfrm>
                  <a:off x="2069871" y="4624500"/>
                  <a:ext cx="420624" cy="420624"/>
                </a:xfrm>
                <a:prstGeom prst="ellipse">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2074789" y="5724210"/>
                  <a:ext cx="41026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a:t>
                  </a:r>
                  <a:r>
                    <a:rPr lang="en-US" sz="1200" dirty="0" smtClean="0">
                      <a:solidFill>
                        <a:srgbClr val="FFFFFF"/>
                      </a:solidFill>
                    </a:rPr>
                    <a:t>-</a:t>
                  </a:r>
                  <a:r>
                    <a:rPr lang="en-US" sz="1200" dirty="0" smtClean="0"/>
                    <a:t>  </a:t>
                  </a:r>
                  <a:endParaRPr lang="en-US" sz="1200" dirty="0"/>
                </a:p>
              </p:txBody>
            </p:sp>
            <p:sp>
              <p:nvSpPr>
                <p:cNvPr id="40" name="TextBox 39"/>
                <p:cNvSpPr txBox="1"/>
                <p:nvPr/>
              </p:nvSpPr>
              <p:spPr>
                <a:xfrm>
                  <a:off x="2116050" y="5440975"/>
                  <a:ext cx="307626"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a:t>
                  </a:r>
                  <a:r>
                    <a:rPr lang="en-US" sz="1200" dirty="0" smtClean="0">
                      <a:solidFill>
                        <a:srgbClr val="FFFFFF"/>
                      </a:solidFill>
                    </a:rPr>
                    <a:t>-</a:t>
                  </a:r>
                  <a:r>
                    <a:rPr lang="en-US" sz="1200" dirty="0" smtClean="0"/>
                    <a:t>  </a:t>
                  </a:r>
                  <a:endParaRPr lang="en-US" sz="1200" dirty="0"/>
                </a:p>
              </p:txBody>
            </p:sp>
            <p:cxnSp>
              <p:nvCxnSpPr>
                <p:cNvPr id="41" name="Straight Arrow Connector 40"/>
                <p:cNvCxnSpPr>
                  <a:stCxn id="40" idx="0"/>
                  <a:endCxn id="51" idx="2"/>
                </p:cNvCxnSpPr>
                <p:nvPr/>
              </p:nvCxnSpPr>
              <p:spPr>
                <a:xfrm flipV="1">
                  <a:off x="2269863" y="5260508"/>
                  <a:ext cx="277724"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0"/>
                  <a:endCxn id="52" idx="2"/>
                </p:cNvCxnSpPr>
                <p:nvPr/>
              </p:nvCxnSpPr>
              <p:spPr>
                <a:xfrm flipH="1" flipV="1">
                  <a:off x="2021426" y="5261902"/>
                  <a:ext cx="248437"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917762" y="4084072"/>
                  <a:ext cx="7269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Absorber</a:t>
                  </a:r>
                  <a:r>
                    <a:rPr lang="en-US" sz="1200" dirty="0" smtClean="0">
                      <a:solidFill>
                        <a:srgbClr val="FFFFFF"/>
                      </a:solidFill>
                    </a:rPr>
                    <a:t>-</a:t>
                  </a:r>
                  <a:r>
                    <a:rPr lang="en-US" sz="1200" dirty="0" smtClean="0"/>
                    <a:t>  </a:t>
                  </a:r>
                  <a:endParaRPr lang="en-US" sz="1200" dirty="0"/>
                </a:p>
              </p:txBody>
            </p:sp>
            <p:cxnSp>
              <p:nvCxnSpPr>
                <p:cNvPr id="44" name="Straight Arrow Connector 43"/>
                <p:cNvCxnSpPr>
                  <a:stCxn id="43" idx="2"/>
                  <a:endCxn id="38" idx="0"/>
                </p:cNvCxnSpPr>
                <p:nvPr/>
              </p:nvCxnSpPr>
              <p:spPr>
                <a:xfrm flipH="1">
                  <a:off x="2280183" y="4268738"/>
                  <a:ext cx="1035" cy="35576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2699097"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751093" y="1379670"/>
                <a:ext cx="1752948" cy="1518161"/>
                <a:chOff x="4833419" y="4375326"/>
                <a:chExt cx="1752948" cy="1518161"/>
              </a:xfrm>
            </p:grpSpPr>
            <p:grpSp>
              <p:nvGrpSpPr>
                <p:cNvPr id="14" name="Group 13"/>
                <p:cNvGrpSpPr/>
                <p:nvPr/>
              </p:nvGrpSpPr>
              <p:grpSpPr>
                <a:xfrm rot="10800000">
                  <a:off x="4833419" y="4375326"/>
                  <a:ext cx="1752948" cy="927100"/>
                  <a:chOff x="835025" y="3152775"/>
                  <a:chExt cx="1752948" cy="927100"/>
                </a:xfrm>
              </p:grpSpPr>
              <p:sp>
                <p:nvSpPr>
                  <p:cNvPr id="22" name="Rectangle 21"/>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SS2</a:t>
                  </a:r>
                  <a:r>
                    <a:rPr lang="en-US" sz="1200" dirty="0" smtClean="0">
                      <a:solidFill>
                        <a:srgbClr val="FFFFFF"/>
                      </a:solidFill>
                    </a:rPr>
                    <a:t>-</a:t>
                  </a:r>
                  <a:r>
                    <a:rPr lang="en-US" sz="1200" dirty="0" smtClean="0"/>
                    <a:t>  </a:t>
                  </a:r>
                  <a:endParaRPr lang="en-US" sz="1200" dirty="0"/>
                </a:p>
              </p:txBody>
            </p:sp>
            <p:sp>
              <p:nvSpPr>
                <p:cNvPr id="16" name="TextBox 15"/>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Tracker2</a:t>
                  </a:r>
                  <a:r>
                    <a:rPr lang="en-US" sz="1200" dirty="0" smtClean="0">
                      <a:solidFill>
                        <a:srgbClr val="FFFFFF"/>
                      </a:solidFill>
                    </a:rPr>
                    <a:t>-</a:t>
                  </a:r>
                  <a:r>
                    <a:rPr lang="en-US" sz="1200" dirty="0" smtClean="0"/>
                    <a:t>  </a:t>
                  </a:r>
                  <a:endParaRPr lang="en-US" sz="1200" dirty="0"/>
                </a:p>
              </p:txBody>
            </p:sp>
            <p:cxnSp>
              <p:nvCxnSpPr>
                <p:cNvPr id="17" name="Straight Arrow Connector 16"/>
                <p:cNvCxnSpPr>
                  <a:stCxn id="16" idx="0"/>
                  <a:endCxn id="36"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0"/>
                  <a:endCxn id="35"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0"/>
                  <a:endCxn id="34"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0"/>
                  <a:endCxn id="33"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0"/>
                  <a:endCxn id="32"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8" name="Rectangle 7"/>
            <p:cNvSpPr/>
            <p:nvPr/>
          </p:nvSpPr>
          <p:spPr>
            <a:xfrm>
              <a:off x="152400" y="160868"/>
              <a:ext cx="4590105" cy="1955800"/>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9" name="TextBox 178"/>
          <p:cNvSpPr txBox="1"/>
          <p:nvPr/>
        </p:nvSpPr>
        <p:spPr>
          <a:xfrm>
            <a:off x="6123869" y="1009331"/>
            <a:ext cx="2952740" cy="923330"/>
          </a:xfrm>
          <a:prstGeom prst="rect">
            <a:avLst/>
          </a:prstGeom>
          <a:solidFill>
            <a:schemeClr val="bg1"/>
          </a:solidFill>
          <a:ln>
            <a:solidFill>
              <a:schemeClr val="tx1"/>
            </a:solidFill>
          </a:ln>
        </p:spPr>
        <p:txBody>
          <a:bodyPr wrap="square" lIns="0" tIns="0" rIns="0" bIns="0" rtlCol="0" anchor="ctr" anchorCtr="1">
            <a:spAutoFit/>
          </a:bodyPr>
          <a:lstStyle/>
          <a:p>
            <a:r>
              <a:rPr lang="en-US" sz="1200" dirty="0" smtClean="0">
                <a:solidFill>
                  <a:srgbClr val="FFFFFF"/>
                </a:solidFill>
              </a:rPr>
              <a:t> </a:t>
            </a:r>
            <a:r>
              <a:rPr lang="en-US" sz="1200" b="1" dirty="0" smtClean="0"/>
              <a:t>Legend:</a:t>
            </a:r>
            <a:endParaRPr lang="en-US" sz="1200" dirty="0" smtClean="0">
              <a:solidFill>
                <a:srgbClr val="FFFFFF"/>
              </a:solidFill>
            </a:endParaRPr>
          </a:p>
          <a:p>
            <a:pPr>
              <a:tabLst>
                <a:tab pos="576263" algn="l"/>
                <a:tab pos="744538" algn="l"/>
              </a:tabLst>
            </a:pPr>
            <a:r>
              <a:rPr lang="en-US" sz="1200" dirty="0" smtClean="0">
                <a:solidFill>
                  <a:srgbClr val="FFFFFF"/>
                </a:solidFill>
              </a:rPr>
              <a:t>-</a:t>
            </a:r>
            <a:r>
              <a:rPr lang="en-US" sz="1200" dirty="0" smtClean="0"/>
              <a:t>SS	=	Spectrometer Solenoid</a:t>
            </a:r>
            <a:r>
              <a:rPr lang="en-US" sz="1200" dirty="0" smtClean="0">
                <a:solidFill>
                  <a:srgbClr val="FFFFFF"/>
                </a:solidFill>
              </a:rPr>
              <a:t>-</a:t>
            </a:r>
          </a:p>
          <a:p>
            <a:pPr>
              <a:tabLst>
                <a:tab pos="576263" algn="l"/>
                <a:tab pos="744538" algn="l"/>
              </a:tabLst>
            </a:pPr>
            <a:r>
              <a:rPr lang="en-US" sz="1200" dirty="0" smtClean="0">
                <a:solidFill>
                  <a:srgbClr val="FFFFFF"/>
                </a:solidFill>
              </a:rPr>
              <a:t>-</a:t>
            </a:r>
            <a:r>
              <a:rPr lang="en-US" sz="1200" dirty="0" smtClean="0"/>
              <a:t>FC	=	Focus Coil</a:t>
            </a:r>
            <a:r>
              <a:rPr lang="en-US" sz="1200" dirty="0" smtClean="0">
                <a:solidFill>
                  <a:srgbClr val="FFFFFF"/>
                </a:solidFill>
              </a:rPr>
              <a:t>-</a:t>
            </a:r>
          </a:p>
          <a:p>
            <a:pPr>
              <a:tabLst>
                <a:tab pos="576263" algn="l"/>
                <a:tab pos="744538" algn="l"/>
              </a:tabLst>
            </a:pPr>
            <a:r>
              <a:rPr lang="en-US" sz="1200" dirty="0" smtClean="0">
                <a:solidFill>
                  <a:srgbClr val="FFFFFF"/>
                </a:solidFill>
              </a:rPr>
              <a:t>-</a:t>
            </a:r>
            <a:r>
              <a:rPr lang="en-US" sz="1200" dirty="0" smtClean="0"/>
              <a:t>AFC	=	Absorber-Focus Coil</a:t>
            </a:r>
            <a:r>
              <a:rPr lang="en-US" sz="1200" dirty="0"/>
              <a:t> </a:t>
            </a:r>
            <a:r>
              <a:rPr lang="en-US" sz="1200" dirty="0" smtClean="0"/>
              <a:t>Module</a:t>
            </a:r>
            <a:r>
              <a:rPr lang="en-US" sz="1200" dirty="0" smtClean="0">
                <a:solidFill>
                  <a:srgbClr val="FFFFFF"/>
                </a:solidFill>
              </a:rPr>
              <a:t>-</a:t>
            </a:r>
          </a:p>
          <a:p>
            <a:pPr>
              <a:tabLst>
                <a:tab pos="576263" algn="l"/>
                <a:tab pos="744538" algn="l"/>
              </a:tabLst>
            </a:pPr>
            <a:r>
              <a:rPr lang="en-US" sz="1200" dirty="0" smtClean="0">
                <a:solidFill>
                  <a:srgbClr val="FFFFFF"/>
                </a:solidFill>
              </a:rPr>
              <a:t>-</a:t>
            </a:r>
            <a:r>
              <a:rPr lang="en-US" sz="1200" dirty="0" smtClean="0"/>
              <a:t>RFA	=	RF-Absorber Module</a:t>
            </a:r>
            <a:r>
              <a:rPr lang="en-US" sz="1200" dirty="0" smtClean="0">
                <a:solidFill>
                  <a:srgbClr val="FFFFFF"/>
                </a:solidFill>
              </a:rPr>
              <a:t>-</a:t>
            </a:r>
          </a:p>
        </p:txBody>
      </p:sp>
      <p:sp>
        <p:nvSpPr>
          <p:cNvPr id="180" name="Down Arrow 179"/>
          <p:cNvSpPr/>
          <p:nvPr/>
        </p:nvSpPr>
        <p:spPr>
          <a:xfrm>
            <a:off x="2284663" y="4039805"/>
            <a:ext cx="364716" cy="413708"/>
          </a:xfrm>
          <a:prstGeom prst="downArrow">
            <a:avLst/>
          </a:prstGeom>
          <a:gradFill>
            <a:gsLst>
              <a:gs pos="0">
                <a:srgbClr val="BC0202"/>
              </a:gs>
              <a:gs pos="100000">
                <a:schemeClr val="accent2">
                  <a:lumMod val="60000"/>
                  <a:lumOff val="40000"/>
                </a:schemeClr>
              </a:gs>
            </a:gsLst>
          </a:gradFill>
          <a:ln>
            <a:solidFill>
              <a:srgbClr val="BC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2" name="Group 181"/>
          <p:cNvGrpSpPr/>
          <p:nvPr/>
        </p:nvGrpSpPr>
        <p:grpSpPr>
          <a:xfrm>
            <a:off x="143166" y="4453513"/>
            <a:ext cx="8891700" cy="2087736"/>
            <a:chOff x="155091" y="4639734"/>
            <a:chExt cx="8891700" cy="2087736"/>
          </a:xfrm>
        </p:grpSpPr>
        <p:grpSp>
          <p:nvGrpSpPr>
            <p:cNvPr id="183" name="Group 182"/>
            <p:cNvGrpSpPr/>
            <p:nvPr/>
          </p:nvGrpSpPr>
          <p:grpSpPr>
            <a:xfrm>
              <a:off x="228600" y="4696076"/>
              <a:ext cx="6703666" cy="1949403"/>
              <a:chOff x="91440" y="4696076"/>
              <a:chExt cx="6703666" cy="1949403"/>
            </a:xfrm>
          </p:grpSpPr>
          <p:cxnSp>
            <p:nvCxnSpPr>
              <p:cNvPr id="186" name="Straight Connector 185"/>
              <p:cNvCxnSpPr/>
              <p:nvPr/>
            </p:nvCxnSpPr>
            <p:spPr>
              <a:xfrm>
                <a:off x="1886723"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239841"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628319"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4470621"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0" name="Group 189"/>
              <p:cNvGrpSpPr/>
              <p:nvPr/>
            </p:nvGrpSpPr>
            <p:grpSpPr>
              <a:xfrm>
                <a:off x="5042158" y="5111929"/>
                <a:ext cx="1752948" cy="1518161"/>
                <a:chOff x="4833419" y="4375326"/>
                <a:chExt cx="1752948" cy="1518161"/>
              </a:xfrm>
            </p:grpSpPr>
            <p:grpSp>
              <p:nvGrpSpPr>
                <p:cNvPr id="260" name="Group 259"/>
                <p:cNvGrpSpPr/>
                <p:nvPr/>
              </p:nvGrpSpPr>
              <p:grpSpPr>
                <a:xfrm rot="10800000">
                  <a:off x="4833419" y="4375326"/>
                  <a:ext cx="1752948" cy="927100"/>
                  <a:chOff x="835025" y="3152775"/>
                  <a:chExt cx="1752948" cy="927100"/>
                </a:xfrm>
              </p:grpSpPr>
              <p:sp>
                <p:nvSpPr>
                  <p:cNvPr id="268" name="Rectangle 267"/>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Rectangle 268"/>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Rectangle 269"/>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Rectangle 270"/>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Rectangle 271"/>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Rectangle 272"/>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Rectangle 273"/>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Rectangle 274"/>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Rectangle 275"/>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Rectangle 276"/>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Rectangle 277"/>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Rectangle 278"/>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Rectangle 279"/>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Rectangle 280"/>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Rectangle 281"/>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1" name="TextBox 260"/>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SS2</a:t>
                  </a:r>
                  <a:r>
                    <a:rPr lang="en-US" sz="1200" dirty="0" smtClean="0">
                      <a:solidFill>
                        <a:srgbClr val="FFFFFF"/>
                      </a:solidFill>
                    </a:rPr>
                    <a:t>-</a:t>
                  </a:r>
                  <a:r>
                    <a:rPr lang="en-US" sz="1200" dirty="0" smtClean="0"/>
                    <a:t>  </a:t>
                  </a:r>
                  <a:endParaRPr lang="en-US" sz="1200" dirty="0"/>
                </a:p>
              </p:txBody>
            </p:sp>
            <p:sp>
              <p:nvSpPr>
                <p:cNvPr id="262" name="TextBox 261"/>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Tracker2</a:t>
                  </a:r>
                  <a:r>
                    <a:rPr lang="en-US" sz="1200" dirty="0" smtClean="0">
                      <a:solidFill>
                        <a:srgbClr val="FFFFFF"/>
                      </a:solidFill>
                    </a:rPr>
                    <a:t>-</a:t>
                  </a:r>
                  <a:r>
                    <a:rPr lang="en-US" sz="1200" dirty="0" smtClean="0"/>
                    <a:t>  </a:t>
                  </a:r>
                  <a:endParaRPr lang="en-US" sz="1200" dirty="0"/>
                </a:p>
              </p:txBody>
            </p:sp>
            <p:cxnSp>
              <p:nvCxnSpPr>
                <p:cNvPr id="263" name="Straight Arrow Connector 262"/>
                <p:cNvCxnSpPr>
                  <a:stCxn id="262" idx="0"/>
                  <a:endCxn id="282"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262" idx="0"/>
                  <a:endCxn id="281"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262" idx="0"/>
                  <a:endCxn id="280"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62" idx="0"/>
                  <a:endCxn id="279"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262" idx="0"/>
                  <a:endCxn id="278"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1" name="Group 190"/>
              <p:cNvGrpSpPr/>
              <p:nvPr/>
            </p:nvGrpSpPr>
            <p:grpSpPr>
              <a:xfrm>
                <a:off x="91440" y="5111929"/>
                <a:ext cx="1752948" cy="1518161"/>
                <a:chOff x="66851" y="4375326"/>
                <a:chExt cx="1752948" cy="1518161"/>
              </a:xfrm>
            </p:grpSpPr>
            <p:grpSp>
              <p:nvGrpSpPr>
                <p:cNvPr id="237" name="Group 236"/>
                <p:cNvGrpSpPr/>
                <p:nvPr/>
              </p:nvGrpSpPr>
              <p:grpSpPr>
                <a:xfrm>
                  <a:off x="66851" y="4375326"/>
                  <a:ext cx="1752948" cy="927100"/>
                  <a:chOff x="835025" y="3152775"/>
                  <a:chExt cx="1752948" cy="927100"/>
                </a:xfrm>
              </p:grpSpPr>
              <p:sp>
                <p:nvSpPr>
                  <p:cNvPr id="245" name="Rectangle 244"/>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Rectangle 245"/>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Rectangle 246"/>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Rectangle 247"/>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Rectangle 248"/>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Rectangle 249"/>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Rectangle 250"/>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Rectangle 251"/>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Rectangle 252"/>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Rectangle 253"/>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Rectangle 254"/>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Rectangle 255"/>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Rectangle 256"/>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Rectangle 257"/>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Rectangle 258"/>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8" name="TextBox 237"/>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SS1</a:t>
                  </a:r>
                  <a:r>
                    <a:rPr lang="en-US" sz="1200" dirty="0" smtClean="0">
                      <a:solidFill>
                        <a:srgbClr val="FFFFFF"/>
                      </a:solidFill>
                    </a:rPr>
                    <a:t>-</a:t>
                  </a:r>
                  <a:r>
                    <a:rPr lang="en-US" sz="1200" dirty="0" smtClean="0"/>
                    <a:t>  </a:t>
                  </a:r>
                  <a:endParaRPr lang="en-US" sz="1200" dirty="0"/>
                </a:p>
              </p:txBody>
            </p:sp>
            <p:sp>
              <p:nvSpPr>
                <p:cNvPr id="239" name="TextBox 238"/>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Tracker1</a:t>
                  </a:r>
                  <a:r>
                    <a:rPr lang="en-US" sz="1200" dirty="0" smtClean="0">
                      <a:solidFill>
                        <a:srgbClr val="FFFFFF"/>
                      </a:solidFill>
                    </a:rPr>
                    <a:t>-</a:t>
                  </a:r>
                  <a:r>
                    <a:rPr lang="en-US" sz="1200" dirty="0" smtClean="0"/>
                    <a:t>  </a:t>
                  </a:r>
                  <a:endParaRPr lang="en-US" sz="1200" dirty="0"/>
                </a:p>
              </p:txBody>
            </p:sp>
            <p:cxnSp>
              <p:nvCxnSpPr>
                <p:cNvPr id="240" name="Straight Arrow Connector 239"/>
                <p:cNvCxnSpPr>
                  <a:stCxn id="239" idx="0"/>
                  <a:endCxn id="255"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239" idx="0"/>
                  <a:endCxn id="256"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a:stCxn id="239" idx="0"/>
                  <a:endCxn id="257"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a:stCxn id="239" idx="0"/>
                  <a:endCxn id="258"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stCxn id="239" idx="0"/>
                  <a:endCxn id="259" idx="2"/>
                </p:cNvCxnSpPr>
                <p:nvPr/>
              </p:nvCxnSpPr>
              <p:spPr>
                <a:xfrm flipV="1">
                  <a:off x="703504" y="5045124"/>
                  <a:ext cx="386459"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2" name="Group 191"/>
              <p:cNvGrpSpPr/>
              <p:nvPr/>
            </p:nvGrpSpPr>
            <p:grpSpPr>
              <a:xfrm>
                <a:off x="2447866" y="5157134"/>
                <a:ext cx="736510" cy="1470265"/>
                <a:chOff x="1916251" y="4420531"/>
                <a:chExt cx="736510" cy="1470265"/>
              </a:xfrm>
            </p:grpSpPr>
            <p:grpSp>
              <p:nvGrpSpPr>
                <p:cNvPr id="224" name="Group 223"/>
                <p:cNvGrpSpPr/>
                <p:nvPr/>
              </p:nvGrpSpPr>
              <p:grpSpPr>
                <a:xfrm>
                  <a:off x="1916251" y="4420531"/>
                  <a:ext cx="736510" cy="841371"/>
                  <a:chOff x="3362324" y="3181352"/>
                  <a:chExt cx="736510" cy="841371"/>
                </a:xfrm>
              </p:grpSpPr>
              <p:cxnSp>
                <p:nvCxnSpPr>
                  <p:cNvPr id="229" name="Straight Connector 228"/>
                  <p:cNvCxnSpPr>
                    <a:stCxn id="232" idx="2"/>
                    <a:endCxn id="231"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32" idx="0"/>
                    <a:endCxn id="231"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1" name="Arc 230"/>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Arc 231"/>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Rectangle 232"/>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Rectangle 233"/>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Rectangle 234"/>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Rectangle 235"/>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5" name="TextBox 224"/>
                <p:cNvSpPr txBox="1"/>
                <p:nvPr/>
              </p:nvSpPr>
              <p:spPr>
                <a:xfrm>
                  <a:off x="2032454" y="5706130"/>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AFC1</a:t>
                  </a:r>
                  <a:r>
                    <a:rPr lang="en-US" sz="1200" dirty="0" smtClean="0">
                      <a:solidFill>
                        <a:srgbClr val="FFFFFF"/>
                      </a:solidFill>
                    </a:rPr>
                    <a:t>-</a:t>
                  </a:r>
                  <a:r>
                    <a:rPr lang="en-US" sz="1200" dirty="0" smtClean="0"/>
                    <a:t>  </a:t>
                  </a:r>
                  <a:endParaRPr lang="en-US" sz="1200" dirty="0"/>
                </a:p>
              </p:txBody>
            </p:sp>
            <p:sp>
              <p:nvSpPr>
                <p:cNvPr id="226" name="TextBox 225"/>
                <p:cNvSpPr txBox="1"/>
                <p:nvPr/>
              </p:nvSpPr>
              <p:spPr>
                <a:xfrm>
                  <a:off x="2056781" y="5440975"/>
                  <a:ext cx="3932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FC1</a:t>
                  </a:r>
                  <a:r>
                    <a:rPr lang="en-US" sz="1200" dirty="0" smtClean="0">
                      <a:solidFill>
                        <a:srgbClr val="FFFFFF"/>
                      </a:solidFill>
                    </a:rPr>
                    <a:t>-</a:t>
                  </a:r>
                  <a:r>
                    <a:rPr lang="en-US" sz="1200" dirty="0" smtClean="0"/>
                    <a:t>  </a:t>
                  </a:r>
                  <a:endParaRPr lang="en-US" sz="1200" dirty="0"/>
                </a:p>
              </p:txBody>
            </p:sp>
            <p:cxnSp>
              <p:nvCxnSpPr>
                <p:cNvPr id="227" name="Straight Arrow Connector 226"/>
                <p:cNvCxnSpPr>
                  <a:stCxn id="226" idx="0"/>
                  <a:endCxn id="235" idx="2"/>
                </p:cNvCxnSpPr>
                <p:nvPr/>
              </p:nvCxnSpPr>
              <p:spPr>
                <a:xfrm flipV="1">
                  <a:off x="2253387" y="5260508"/>
                  <a:ext cx="294200"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226" idx="0"/>
                  <a:endCxn id="236" idx="2"/>
                </p:cNvCxnSpPr>
                <p:nvPr/>
              </p:nvCxnSpPr>
              <p:spPr>
                <a:xfrm flipH="1" flipV="1">
                  <a:off x="2021426" y="5261902"/>
                  <a:ext cx="231961"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3" name="Group 192"/>
              <p:cNvGrpSpPr/>
              <p:nvPr/>
            </p:nvGrpSpPr>
            <p:grpSpPr>
              <a:xfrm>
                <a:off x="3689655" y="5152453"/>
                <a:ext cx="736510" cy="1477637"/>
                <a:chOff x="4000457" y="4415850"/>
                <a:chExt cx="736510" cy="1477637"/>
              </a:xfrm>
            </p:grpSpPr>
            <p:grpSp>
              <p:nvGrpSpPr>
                <p:cNvPr id="214" name="Group 213"/>
                <p:cNvGrpSpPr/>
                <p:nvPr/>
              </p:nvGrpSpPr>
              <p:grpSpPr>
                <a:xfrm rot="10800000">
                  <a:off x="4000457" y="4415850"/>
                  <a:ext cx="736510" cy="841371"/>
                  <a:chOff x="3362324" y="3181352"/>
                  <a:chExt cx="736510" cy="841371"/>
                </a:xfrm>
              </p:grpSpPr>
              <p:cxnSp>
                <p:nvCxnSpPr>
                  <p:cNvPr id="216" name="Straight Connector 215"/>
                  <p:cNvCxnSpPr>
                    <a:stCxn id="219" idx="2"/>
                    <a:endCxn id="218"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9" idx="0"/>
                    <a:endCxn id="218"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Arc 217"/>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Arc 218"/>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Rectangle 219"/>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Rectangle 220"/>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Rectangle 221"/>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Rectangle 222"/>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5" name="TextBox 214"/>
                <p:cNvSpPr txBox="1"/>
                <p:nvPr/>
              </p:nvSpPr>
              <p:spPr>
                <a:xfrm>
                  <a:off x="4122558" y="5708821"/>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AFC2</a:t>
                  </a:r>
                  <a:r>
                    <a:rPr lang="en-US" sz="1200" dirty="0" smtClean="0">
                      <a:solidFill>
                        <a:srgbClr val="FFFFFF"/>
                      </a:solidFill>
                    </a:rPr>
                    <a:t>-</a:t>
                  </a:r>
                  <a:r>
                    <a:rPr lang="en-US" sz="1200" dirty="0" smtClean="0"/>
                    <a:t>  </a:t>
                  </a:r>
                  <a:endParaRPr lang="en-US" sz="1200" dirty="0"/>
                </a:p>
              </p:txBody>
            </p:sp>
          </p:grpSp>
          <p:cxnSp>
            <p:nvCxnSpPr>
              <p:cNvPr id="194" name="Straight Connector 193"/>
              <p:cNvCxnSpPr/>
              <p:nvPr/>
            </p:nvCxnSpPr>
            <p:spPr>
              <a:xfrm>
                <a:off x="2411455"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5" name="Group 194"/>
              <p:cNvGrpSpPr/>
              <p:nvPr/>
            </p:nvGrpSpPr>
            <p:grpSpPr>
              <a:xfrm>
                <a:off x="1947562" y="5111929"/>
                <a:ext cx="394554" cy="927100"/>
                <a:chOff x="2746580" y="1372626"/>
                <a:chExt cx="394554" cy="927100"/>
              </a:xfrm>
            </p:grpSpPr>
            <p:sp>
              <p:nvSpPr>
                <p:cNvPr id="212" name="Oval 211"/>
                <p:cNvSpPr/>
                <p:nvPr/>
              </p:nvSpPr>
              <p:spPr>
                <a:xfrm>
                  <a:off x="2819395" y="1372626"/>
                  <a:ext cx="321739"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Rectangle 212"/>
                <p:cNvSpPr/>
                <p:nvPr/>
              </p:nvSpPr>
              <p:spPr>
                <a:xfrm flipH="1">
                  <a:off x="2746580" y="1500237"/>
                  <a:ext cx="45719"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6" name="Rectangle 195"/>
              <p:cNvSpPr/>
              <p:nvPr/>
            </p:nvSpPr>
            <p:spPr>
              <a:xfrm flipH="1">
                <a:off x="3335504" y="5231827"/>
                <a:ext cx="182880"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7" name="Straight Connector 196"/>
              <p:cNvCxnSpPr/>
              <p:nvPr/>
            </p:nvCxnSpPr>
            <p:spPr>
              <a:xfrm>
                <a:off x="4995905"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8" name="Group 197"/>
              <p:cNvGrpSpPr/>
              <p:nvPr/>
            </p:nvGrpSpPr>
            <p:grpSpPr>
              <a:xfrm rot="10800000">
                <a:off x="4527746" y="5111929"/>
                <a:ext cx="394554" cy="927100"/>
                <a:chOff x="2746580" y="1372626"/>
                <a:chExt cx="394554" cy="927100"/>
              </a:xfrm>
            </p:grpSpPr>
            <p:sp>
              <p:nvSpPr>
                <p:cNvPr id="210" name="Oval 209"/>
                <p:cNvSpPr/>
                <p:nvPr/>
              </p:nvSpPr>
              <p:spPr>
                <a:xfrm>
                  <a:off x="2819395" y="1372626"/>
                  <a:ext cx="321739"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a:xfrm flipH="1">
                  <a:off x="2746580" y="1500237"/>
                  <a:ext cx="45719"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9" name="TextBox 198"/>
              <p:cNvSpPr txBox="1"/>
              <p:nvPr/>
            </p:nvSpPr>
            <p:spPr>
              <a:xfrm>
                <a:off x="3095958" y="4728342"/>
                <a:ext cx="670180"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rPr>
                  <a:t>Primary</a:t>
                </a:r>
              </a:p>
              <a:p>
                <a:pPr algn="ctr"/>
                <a:r>
                  <a:rPr lang="en-US" sz="1200" dirty="0" smtClean="0">
                    <a:solidFill>
                      <a:srgbClr val="FFFFFF"/>
                    </a:solidFill>
                  </a:rPr>
                  <a:t>-</a:t>
                </a:r>
                <a:r>
                  <a:rPr lang="en-US" sz="1200" dirty="0" smtClean="0"/>
                  <a:t>Absorber</a:t>
                </a:r>
                <a:r>
                  <a:rPr lang="en-US" sz="1200" dirty="0" smtClean="0">
                    <a:solidFill>
                      <a:srgbClr val="FFFFFF"/>
                    </a:solidFill>
                  </a:rPr>
                  <a:t>-</a:t>
                </a:r>
                <a:r>
                  <a:rPr lang="en-US" sz="1200" dirty="0" smtClean="0"/>
                  <a:t>  </a:t>
                </a:r>
                <a:endParaRPr lang="en-US" sz="1200" dirty="0"/>
              </a:p>
            </p:txBody>
          </p:sp>
          <p:cxnSp>
            <p:nvCxnSpPr>
              <p:cNvPr id="200" name="Straight Arrow Connector 199"/>
              <p:cNvCxnSpPr>
                <a:stCxn id="199" idx="2"/>
                <a:endCxn id="196" idx="0"/>
              </p:cNvCxnSpPr>
              <p:nvPr/>
            </p:nvCxnSpPr>
            <p:spPr>
              <a:xfrm flipH="1">
                <a:off x="3426944" y="5097674"/>
                <a:ext cx="4104" cy="13415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3887296" y="6173802"/>
                <a:ext cx="32498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rPr>
                  <a:t>-</a:t>
                </a:r>
                <a:r>
                  <a:rPr lang="en-US" sz="1200" dirty="0" smtClean="0"/>
                  <a:t>FC2</a:t>
                </a:r>
                <a:r>
                  <a:rPr lang="en-US" sz="1200" dirty="0" smtClean="0">
                    <a:solidFill>
                      <a:srgbClr val="FFFFFF"/>
                    </a:solidFill>
                  </a:rPr>
                  <a:t>-</a:t>
                </a:r>
                <a:r>
                  <a:rPr lang="en-US" sz="1200" dirty="0" smtClean="0"/>
                  <a:t>  </a:t>
                </a:r>
                <a:endParaRPr lang="en-US" sz="1200" dirty="0"/>
              </a:p>
            </p:txBody>
          </p:sp>
          <p:cxnSp>
            <p:nvCxnSpPr>
              <p:cNvPr id="202" name="Straight Arrow Connector 201"/>
              <p:cNvCxnSpPr>
                <a:stCxn id="201" idx="0"/>
                <a:endCxn id="220" idx="0"/>
              </p:cNvCxnSpPr>
              <p:nvPr/>
            </p:nvCxnSpPr>
            <p:spPr>
              <a:xfrm flipV="1">
                <a:off x="4049788" y="5993824"/>
                <a:ext cx="271202" cy="179978"/>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a:stCxn id="201" idx="0"/>
                <a:endCxn id="221" idx="0"/>
              </p:cNvCxnSpPr>
              <p:nvPr/>
            </p:nvCxnSpPr>
            <p:spPr>
              <a:xfrm flipH="1" flipV="1">
                <a:off x="3794829" y="5993824"/>
                <a:ext cx="254959" cy="179978"/>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04" name="TextBox 203"/>
              <p:cNvSpPr txBox="1"/>
              <p:nvPr/>
            </p:nvSpPr>
            <p:spPr>
              <a:xfrm>
                <a:off x="1906511" y="6448863"/>
                <a:ext cx="478872" cy="184666"/>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FFFFFF"/>
                    </a:solidFill>
                  </a:rPr>
                  <a:t> </a:t>
                </a:r>
                <a:r>
                  <a:rPr lang="en-US" sz="1200" dirty="0" smtClean="0"/>
                  <a:t>RFA1</a:t>
                </a:r>
                <a:r>
                  <a:rPr lang="en-US" sz="1200" dirty="0" smtClean="0">
                    <a:solidFill>
                      <a:srgbClr val="FFFFFF"/>
                    </a:solidFill>
                  </a:rPr>
                  <a:t>-</a:t>
                </a:r>
                <a:r>
                  <a:rPr lang="en-US" sz="1200" dirty="0" smtClean="0"/>
                  <a:t>  </a:t>
                </a:r>
                <a:endParaRPr lang="en-US" sz="1200" dirty="0"/>
              </a:p>
            </p:txBody>
          </p:sp>
          <p:sp>
            <p:nvSpPr>
              <p:cNvPr id="205" name="TextBox 204"/>
              <p:cNvSpPr txBox="1"/>
              <p:nvPr/>
            </p:nvSpPr>
            <p:spPr>
              <a:xfrm>
                <a:off x="4496327" y="6445424"/>
                <a:ext cx="478872" cy="184666"/>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chemeClr val="bg1"/>
                    </a:solidFill>
                  </a:rPr>
                  <a:t> </a:t>
                </a:r>
                <a:r>
                  <a:rPr lang="en-US" sz="1200" dirty="0" smtClean="0"/>
                  <a:t>RFA2</a:t>
                </a:r>
                <a:r>
                  <a:rPr lang="en-US" sz="1200" dirty="0" smtClean="0">
                    <a:solidFill>
                      <a:srgbClr val="FFFFFF"/>
                    </a:solidFill>
                  </a:rPr>
                  <a:t>-</a:t>
                </a:r>
                <a:r>
                  <a:rPr lang="en-US" sz="1200" dirty="0" smtClean="0"/>
                  <a:t>  </a:t>
                </a:r>
                <a:endParaRPr lang="en-US" sz="1200" dirty="0"/>
              </a:p>
            </p:txBody>
          </p:sp>
          <p:sp>
            <p:nvSpPr>
              <p:cNvPr id="206" name="TextBox 205"/>
              <p:cNvSpPr txBox="1"/>
              <p:nvPr/>
            </p:nvSpPr>
            <p:spPr>
              <a:xfrm>
                <a:off x="4527798" y="4696076"/>
                <a:ext cx="748177"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rPr>
                  <a:t>Secondary</a:t>
                </a:r>
              </a:p>
              <a:p>
                <a:pPr algn="ctr"/>
                <a:r>
                  <a:rPr lang="en-US" sz="1200" dirty="0" smtClean="0">
                    <a:solidFill>
                      <a:srgbClr val="FFFFFF"/>
                    </a:solidFill>
                  </a:rPr>
                  <a:t>-</a:t>
                </a:r>
                <a:r>
                  <a:rPr lang="en-US" sz="1200" dirty="0" smtClean="0"/>
                  <a:t>Absorber2</a:t>
                </a:r>
                <a:r>
                  <a:rPr lang="en-US" sz="1200" dirty="0" smtClean="0">
                    <a:solidFill>
                      <a:srgbClr val="FFFFFF"/>
                    </a:solidFill>
                  </a:rPr>
                  <a:t>-</a:t>
                </a:r>
                <a:r>
                  <a:rPr lang="en-US" sz="1200" dirty="0" smtClean="0"/>
                  <a:t>  </a:t>
                </a:r>
                <a:endParaRPr lang="en-US" sz="1200" dirty="0"/>
              </a:p>
            </p:txBody>
          </p:sp>
          <p:sp>
            <p:nvSpPr>
              <p:cNvPr id="207" name="TextBox 206"/>
              <p:cNvSpPr txBox="1"/>
              <p:nvPr/>
            </p:nvSpPr>
            <p:spPr>
              <a:xfrm>
                <a:off x="1593792" y="4696076"/>
                <a:ext cx="748177"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rPr>
                  <a:t>Secondary</a:t>
                </a:r>
              </a:p>
              <a:p>
                <a:pPr algn="ctr"/>
                <a:r>
                  <a:rPr lang="en-US" sz="1200" dirty="0" smtClean="0">
                    <a:solidFill>
                      <a:srgbClr val="FFFFFF"/>
                    </a:solidFill>
                  </a:rPr>
                  <a:t>-</a:t>
                </a:r>
                <a:r>
                  <a:rPr lang="en-US" sz="1200" dirty="0" smtClean="0"/>
                  <a:t>Absorber1</a:t>
                </a:r>
                <a:r>
                  <a:rPr lang="en-US" sz="1200" dirty="0" smtClean="0">
                    <a:solidFill>
                      <a:srgbClr val="FFFFFF"/>
                    </a:solidFill>
                  </a:rPr>
                  <a:t>-</a:t>
                </a:r>
                <a:r>
                  <a:rPr lang="en-US" sz="1200" dirty="0" smtClean="0"/>
                  <a:t>  </a:t>
                </a:r>
                <a:endParaRPr lang="en-US" sz="1200" dirty="0"/>
              </a:p>
            </p:txBody>
          </p:sp>
          <p:cxnSp>
            <p:nvCxnSpPr>
              <p:cNvPr id="208" name="Straight Arrow Connector 207"/>
              <p:cNvCxnSpPr>
                <a:stCxn id="206" idx="2"/>
                <a:endCxn id="211" idx="2"/>
              </p:cNvCxnSpPr>
              <p:nvPr/>
            </p:nvCxnSpPr>
            <p:spPr>
              <a:xfrm flipH="1">
                <a:off x="4899441" y="5065408"/>
                <a:ext cx="2446" cy="16678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a:stCxn id="207" idx="2"/>
                <a:endCxn id="213" idx="0"/>
              </p:cNvCxnSpPr>
              <p:nvPr/>
            </p:nvCxnSpPr>
            <p:spPr>
              <a:xfrm>
                <a:off x="1967881" y="5065408"/>
                <a:ext cx="2540" cy="17413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184" name="TextBox 183"/>
            <p:cNvSpPr txBox="1"/>
            <p:nvPr/>
          </p:nvSpPr>
          <p:spPr>
            <a:xfrm>
              <a:off x="7154326" y="5157810"/>
              <a:ext cx="1892465" cy="1569660"/>
            </a:xfrm>
            <a:prstGeom prst="rect">
              <a:avLst/>
            </a:prstGeom>
            <a:noFill/>
          </p:spPr>
          <p:txBody>
            <a:bodyPr wrap="none" rtlCol="0">
              <a:spAutoFit/>
            </a:bodyPr>
            <a:lstStyle/>
            <a:p>
              <a:pPr algn="ctr"/>
              <a:r>
                <a:rPr lang="en-US" sz="2400" b="1" i="1" dirty="0" smtClean="0">
                  <a:solidFill>
                    <a:schemeClr val="accent1">
                      <a:lumMod val="50000"/>
                    </a:schemeClr>
                  </a:solidFill>
                </a:rPr>
                <a:t>NEW </a:t>
              </a:r>
              <a:br>
                <a:rPr lang="en-US" sz="2400" b="1" i="1" dirty="0" smtClean="0">
                  <a:solidFill>
                    <a:schemeClr val="accent1">
                      <a:lumMod val="50000"/>
                    </a:schemeClr>
                  </a:solidFill>
                </a:rPr>
              </a:br>
              <a:r>
                <a:rPr lang="en-US" sz="2400" dirty="0" smtClean="0">
                  <a:solidFill>
                    <a:schemeClr val="accent1">
                      <a:lumMod val="50000"/>
                    </a:schemeClr>
                  </a:solidFill>
                </a:rPr>
                <a:t>Expedited</a:t>
              </a:r>
            </a:p>
            <a:p>
              <a:pPr algn="ctr"/>
              <a:r>
                <a:rPr lang="en-US" sz="2400" dirty="0" smtClean="0">
                  <a:solidFill>
                    <a:schemeClr val="accent1">
                      <a:lumMod val="50000"/>
                    </a:schemeClr>
                  </a:solidFill>
                </a:rPr>
                <a:t>MICE Final</a:t>
              </a:r>
              <a:br>
                <a:rPr lang="en-US" sz="2400" dirty="0" smtClean="0">
                  <a:solidFill>
                    <a:schemeClr val="accent1">
                      <a:lumMod val="50000"/>
                    </a:schemeClr>
                  </a:solidFill>
                </a:rPr>
              </a:br>
              <a:r>
                <a:rPr lang="en-US" sz="2400" dirty="0" smtClean="0">
                  <a:solidFill>
                    <a:schemeClr val="accent1">
                      <a:lumMod val="50000"/>
                    </a:schemeClr>
                  </a:solidFill>
                </a:rPr>
                <a:t>Configuration</a:t>
              </a:r>
              <a:endParaRPr lang="en-US" sz="2400" dirty="0">
                <a:solidFill>
                  <a:schemeClr val="accent1">
                    <a:lumMod val="75000"/>
                  </a:schemeClr>
                </a:solidFill>
              </a:endParaRPr>
            </a:p>
          </p:txBody>
        </p:sp>
        <p:sp>
          <p:nvSpPr>
            <p:cNvPr id="185" name="Rectangle 184"/>
            <p:cNvSpPr/>
            <p:nvPr/>
          </p:nvSpPr>
          <p:spPr>
            <a:xfrm>
              <a:off x="155091" y="4639734"/>
              <a:ext cx="6846842" cy="2077425"/>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Date Placeholder 1"/>
          <p:cNvSpPr>
            <a:spLocks noGrp="1"/>
          </p:cNvSpPr>
          <p:nvPr>
            <p:ph type="dt" sz="half" idx="10"/>
          </p:nvPr>
        </p:nvSpPr>
        <p:spPr/>
        <p:txBody>
          <a:bodyPr/>
          <a:lstStyle/>
          <a:p>
            <a:r>
              <a:rPr lang="en-US" smtClean="0"/>
              <a:t>December 3, 2014</a:t>
            </a:r>
            <a:endParaRPr lang="en-US"/>
          </a:p>
        </p:txBody>
      </p:sp>
      <p:sp>
        <p:nvSpPr>
          <p:cNvPr id="3" name="Footer Placeholder 2"/>
          <p:cNvSpPr>
            <a:spLocks noGrp="1"/>
          </p:cNvSpPr>
          <p:nvPr>
            <p:ph type="ftr" sz="quarter" idx="11"/>
          </p:nvPr>
        </p:nvSpPr>
        <p:spPr/>
        <p:txBody>
          <a:bodyPr/>
          <a:lstStyle/>
          <a:p>
            <a:r>
              <a:rPr lang="en-US" smtClean="0"/>
              <a:t>M. A. Palmer | MAP Collaboration Meeting (SLAC, December 3-7, 2014)</a:t>
            </a:r>
            <a:endParaRPr lang="en-US"/>
          </a:p>
        </p:txBody>
      </p:sp>
      <p:sp>
        <p:nvSpPr>
          <p:cNvPr id="283" name="Slide Number Placeholder 282"/>
          <p:cNvSpPr>
            <a:spLocks noGrp="1"/>
          </p:cNvSpPr>
          <p:nvPr>
            <p:ph type="sldNum" sz="quarter" idx="12"/>
          </p:nvPr>
        </p:nvSpPr>
        <p:spPr/>
        <p:txBody>
          <a:bodyPr/>
          <a:lstStyle/>
          <a:p>
            <a:fld id="{8A5FAC83-C8C4-8046-B35B-A89823688311}" type="slidenum">
              <a:rPr lang="en-US" smtClean="0"/>
              <a:t>15</a:t>
            </a:fld>
            <a:endParaRPr lang="en-US"/>
          </a:p>
        </p:txBody>
      </p:sp>
      <p:sp>
        <p:nvSpPr>
          <p:cNvPr id="287" name="TextBox 286"/>
          <p:cNvSpPr txBox="1"/>
          <p:nvPr/>
        </p:nvSpPr>
        <p:spPr>
          <a:xfrm>
            <a:off x="113410" y="4387768"/>
            <a:ext cx="1467319" cy="646331"/>
          </a:xfrm>
          <a:prstGeom prst="rect">
            <a:avLst/>
          </a:prstGeom>
          <a:noFill/>
        </p:spPr>
        <p:txBody>
          <a:bodyPr wrap="none" rtlCol="0">
            <a:spAutoFit/>
          </a:bodyPr>
          <a:lstStyle/>
          <a:p>
            <a:pPr algn="ctr"/>
            <a:r>
              <a:rPr lang="en-US" b="1" dirty="0" smtClean="0">
                <a:solidFill>
                  <a:srgbClr val="BC0202"/>
                </a:solidFill>
              </a:rPr>
              <a:t>Operational </a:t>
            </a:r>
            <a:br>
              <a:rPr lang="en-US" b="1" dirty="0" smtClean="0">
                <a:solidFill>
                  <a:srgbClr val="BC0202"/>
                </a:solidFill>
              </a:rPr>
            </a:br>
            <a:r>
              <a:rPr lang="en-US" b="1" dirty="0" smtClean="0">
                <a:solidFill>
                  <a:srgbClr val="BC0202"/>
                </a:solidFill>
              </a:rPr>
              <a:t>2017</a:t>
            </a:r>
            <a:endParaRPr lang="en-US" b="1" dirty="0">
              <a:solidFill>
                <a:srgbClr val="BC0202"/>
              </a:solidFill>
            </a:endParaRPr>
          </a:p>
        </p:txBody>
      </p:sp>
      <p:sp>
        <p:nvSpPr>
          <p:cNvPr id="288" name="Rounded Rectangle 287"/>
          <p:cNvSpPr/>
          <p:nvPr/>
        </p:nvSpPr>
        <p:spPr>
          <a:xfrm>
            <a:off x="7142401" y="3444869"/>
            <a:ext cx="1907081" cy="1365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Represents reduced cost and technical risk relative to MICE Step V</a:t>
            </a:r>
            <a:endParaRPr lang="en-US" dirty="0"/>
          </a:p>
        </p:txBody>
      </p:sp>
      <p:cxnSp>
        <p:nvCxnSpPr>
          <p:cNvPr id="293" name="Straight Arrow Connector 292"/>
          <p:cNvCxnSpPr>
            <a:stCxn id="288" idx="2"/>
            <a:endCxn id="185" idx="3"/>
          </p:cNvCxnSpPr>
          <p:nvPr/>
        </p:nvCxnSpPr>
        <p:spPr>
          <a:xfrm flipH="1">
            <a:off x="6990008" y="4810716"/>
            <a:ext cx="1105934" cy="681510"/>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a:stCxn id="289" idx="2"/>
          </p:cNvCxnSpPr>
          <p:nvPr/>
        </p:nvCxnSpPr>
        <p:spPr>
          <a:xfrm flipH="1">
            <a:off x="4817535" y="4402742"/>
            <a:ext cx="2115312" cy="1007458"/>
          </a:xfrm>
          <a:prstGeom prst="straightConnector1">
            <a:avLst/>
          </a:prstGeom>
          <a:ln>
            <a:solidFill>
              <a:srgbClr val="BC0202"/>
            </a:solidFill>
            <a:tailEnd type="triangle" w="lg" len="lg"/>
          </a:ln>
        </p:spPr>
        <p:style>
          <a:lnRef idx="2">
            <a:schemeClr val="accent1"/>
          </a:lnRef>
          <a:fillRef idx="0">
            <a:schemeClr val="accent1"/>
          </a:fillRef>
          <a:effectRef idx="1">
            <a:schemeClr val="accent1"/>
          </a:effectRef>
          <a:fontRef idx="minor">
            <a:schemeClr val="tx1"/>
          </a:fontRef>
        </p:style>
      </p:cxnSp>
      <p:sp>
        <p:nvSpPr>
          <p:cNvPr id="296" name="TextBox 295"/>
          <p:cNvSpPr txBox="1"/>
          <p:nvPr/>
        </p:nvSpPr>
        <p:spPr>
          <a:xfrm>
            <a:off x="105906" y="2028061"/>
            <a:ext cx="2109096" cy="369332"/>
          </a:xfrm>
          <a:prstGeom prst="rect">
            <a:avLst/>
          </a:prstGeom>
          <a:noFill/>
        </p:spPr>
        <p:txBody>
          <a:bodyPr wrap="none" rtlCol="0">
            <a:spAutoFit/>
          </a:bodyPr>
          <a:lstStyle/>
          <a:p>
            <a:r>
              <a:rPr lang="en-US" b="1" dirty="0" smtClean="0">
                <a:solidFill>
                  <a:srgbClr val="BC0202"/>
                </a:solidFill>
              </a:rPr>
              <a:t>Operational 2015</a:t>
            </a:r>
            <a:endParaRPr lang="en-US" b="1" dirty="0">
              <a:solidFill>
                <a:srgbClr val="BC0202"/>
              </a:solidFill>
            </a:endParaRPr>
          </a:p>
        </p:txBody>
      </p:sp>
    </p:spTree>
    <p:extLst>
      <p:ext uri="{BB962C8B-B14F-4D97-AF65-F5344CB8AC3E}">
        <p14:creationId xmlns:p14="http://schemas.microsoft.com/office/powerpoint/2010/main" val="31737372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MICE-US Construction Project Scope</a:t>
            </a:r>
            <a:endParaRPr lang="en-US" dirty="0"/>
          </a:p>
        </p:txBody>
      </p:sp>
      <p:sp>
        <p:nvSpPr>
          <p:cNvPr id="8" name="Content Placeholder 7"/>
          <p:cNvSpPr>
            <a:spLocks noGrp="1"/>
          </p:cNvSpPr>
          <p:nvPr>
            <p:ph idx="1"/>
          </p:nvPr>
        </p:nvSpPr>
        <p:spPr/>
        <p:txBody>
          <a:bodyPr>
            <a:normAutofit fontScale="77500" lnSpcReduction="20000"/>
          </a:bodyPr>
          <a:lstStyle/>
          <a:p>
            <a:r>
              <a:rPr lang="en-US" dirty="0" smtClean="0"/>
              <a:t>Step IV </a:t>
            </a:r>
          </a:p>
          <a:p>
            <a:pPr lvl="1"/>
            <a:r>
              <a:rPr lang="en-US" dirty="0" smtClean="0"/>
              <a:t>Spectrometer Solenoids (2) – Delivered to RAL</a:t>
            </a:r>
          </a:p>
          <a:p>
            <a:pPr lvl="1"/>
            <a:r>
              <a:rPr lang="en-US" dirty="0" err="1" smtClean="0"/>
              <a:t>LiH</a:t>
            </a:r>
            <a:r>
              <a:rPr lang="en-US" dirty="0" smtClean="0"/>
              <a:t> Absorber – Delivered RAL</a:t>
            </a:r>
          </a:p>
          <a:p>
            <a:pPr lvl="1"/>
            <a:r>
              <a:rPr lang="en-US" dirty="0" smtClean="0"/>
              <a:t>Partial Return Yoke - In Fabrication</a:t>
            </a:r>
          </a:p>
          <a:p>
            <a:pPr lvl="1"/>
            <a:r>
              <a:rPr lang="en-US" dirty="0" smtClean="0"/>
              <a:t>Installation and Commissioning</a:t>
            </a:r>
          </a:p>
          <a:p>
            <a:pPr lvl="2"/>
            <a:r>
              <a:rPr lang="en-US" dirty="0" smtClean="0"/>
              <a:t>Spectrometer Solenoids</a:t>
            </a:r>
          </a:p>
          <a:p>
            <a:pPr lvl="2"/>
            <a:r>
              <a:rPr lang="en-US" dirty="0" smtClean="0"/>
              <a:t>Fiber Trackers</a:t>
            </a:r>
          </a:p>
          <a:p>
            <a:pPr lvl="2"/>
            <a:r>
              <a:rPr lang="en-US" dirty="0" smtClean="0"/>
              <a:t>PRY</a:t>
            </a:r>
          </a:p>
          <a:p>
            <a:r>
              <a:rPr lang="en-US" dirty="0" smtClean="0"/>
              <a:t>Cooling Demonstration</a:t>
            </a:r>
          </a:p>
          <a:p>
            <a:pPr lvl="1"/>
            <a:r>
              <a:rPr lang="en-US" dirty="0" smtClean="0"/>
              <a:t>RF Test and Characterization Program in MTA</a:t>
            </a:r>
          </a:p>
          <a:p>
            <a:pPr lvl="1"/>
            <a:r>
              <a:rPr lang="en-US" dirty="0" smtClean="0"/>
              <a:t>2 Single-Cavity RF Modules</a:t>
            </a:r>
          </a:p>
          <a:p>
            <a:pPr lvl="1"/>
            <a:r>
              <a:rPr lang="en-US" dirty="0" smtClean="0"/>
              <a:t>Final Step PRY</a:t>
            </a:r>
          </a:p>
          <a:p>
            <a:pPr lvl="1"/>
            <a:r>
              <a:rPr lang="en-US" dirty="0" smtClean="0"/>
              <a:t>[</a:t>
            </a:r>
            <a:r>
              <a:rPr lang="en-US" dirty="0" smtClean="0">
                <a:solidFill>
                  <a:srgbClr val="FF0000"/>
                </a:solidFill>
              </a:rPr>
              <a:t>NO RFCC MODULE</a:t>
            </a:r>
            <a:r>
              <a:rPr lang="en-US" dirty="0" smtClean="0"/>
              <a:t>]</a:t>
            </a:r>
          </a:p>
          <a:p>
            <a:pPr lvl="1"/>
            <a:r>
              <a:rPr lang="en-US" dirty="0" smtClean="0"/>
              <a:t>Installation and Commissioning</a:t>
            </a:r>
          </a:p>
          <a:p>
            <a:pPr lvl="2"/>
            <a:r>
              <a:rPr lang="en-US" dirty="0" smtClean="0"/>
              <a:t>Reconfigured Step IV Hardware</a:t>
            </a:r>
          </a:p>
          <a:p>
            <a:pPr lvl="2"/>
            <a:r>
              <a:rPr lang="en-US" dirty="0" smtClean="0"/>
              <a:t>RF Systems</a:t>
            </a:r>
          </a:p>
          <a:p>
            <a:pPr lvl="2"/>
            <a:r>
              <a:rPr lang="en-US" dirty="0" smtClean="0"/>
              <a:t>Extended PRY</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16</a:t>
            </a:fld>
            <a:endParaRPr lang="en-US"/>
          </a:p>
        </p:txBody>
      </p:sp>
    </p:spTree>
    <p:extLst>
      <p:ext uri="{BB962C8B-B14F-4D97-AF65-F5344CB8AC3E}">
        <p14:creationId xmlns:p14="http://schemas.microsoft.com/office/powerpoint/2010/main" val="12529767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3192"/>
            <a:ext cx="8150231" cy="987967"/>
          </a:xfrm>
        </p:spPr>
        <p:txBody>
          <a:bodyPr>
            <a:normAutofit/>
          </a:bodyPr>
          <a:lstStyle/>
          <a:p>
            <a:r>
              <a:rPr lang="en-US" dirty="0" smtClean="0"/>
              <a:t>The MAP Context at the Start of FY15</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FY15 funding plan determined by DOE based on the recommendations of the August review committee and the successful submission of our report describing an expedited conclusion of the MICE Cooling Demonstration</a:t>
            </a:r>
          </a:p>
          <a:p>
            <a:pPr marL="457200" lvl="1" indent="0">
              <a:buNone/>
            </a:pPr>
            <a:r>
              <a:rPr lang="en-US" sz="2400" dirty="0"/>
              <a:t>http://map-</a:t>
            </a:r>
            <a:r>
              <a:rPr lang="en-US" sz="2400" dirty="0" err="1"/>
              <a:t>docdb.fnal.gov</a:t>
            </a:r>
            <a:r>
              <a:rPr lang="en-US" sz="2400" dirty="0"/>
              <a:t>/</a:t>
            </a:r>
            <a:r>
              <a:rPr lang="en-US" sz="2400" dirty="0" err="1"/>
              <a:t>cgi</a:t>
            </a:r>
            <a:r>
              <a:rPr lang="en-US" sz="2400" dirty="0"/>
              <a:t>-bin/</a:t>
            </a:r>
            <a:r>
              <a:rPr lang="en-US" sz="2400" dirty="0" err="1"/>
              <a:t>RetrieveFile?docid</a:t>
            </a:r>
            <a:r>
              <a:rPr lang="en-US" sz="2400" dirty="0"/>
              <a:t>=4402&amp;filename=DOE_Response_2014_0925_FINAL-docDB.pdf&amp;version=</a:t>
            </a:r>
            <a:r>
              <a:rPr lang="en-US" sz="2400" dirty="0" smtClean="0"/>
              <a:t>1</a:t>
            </a:r>
            <a:br>
              <a:rPr lang="en-US" sz="2400" dirty="0" smtClean="0"/>
            </a:br>
            <a:endParaRPr lang="en-US" sz="2400" dirty="0" smtClean="0"/>
          </a:p>
          <a:p>
            <a:r>
              <a:rPr lang="en-US" sz="2600" dirty="0" smtClean="0"/>
              <a:t>Directions for FY16 and onwards will be determined by DOE based on the recommendations of the HEPAP Accelerator R&amp;D Sub-Panel chaired by Don </a:t>
            </a:r>
            <a:r>
              <a:rPr lang="en-US" sz="2600" dirty="0" err="1" smtClean="0"/>
              <a:t>Hartill</a:t>
            </a:r>
            <a:endParaRPr lang="en-US" sz="2600" dirty="0" smtClean="0"/>
          </a:p>
          <a:p>
            <a:pPr marL="457200" lvl="1" indent="0">
              <a:buNone/>
            </a:pPr>
            <a:r>
              <a:rPr lang="en-US" sz="2400" dirty="0" smtClean="0"/>
              <a:t>See Don </a:t>
            </a:r>
            <a:r>
              <a:rPr lang="en-US" sz="2400" dirty="0" err="1" smtClean="0"/>
              <a:t>Hartill’s</a:t>
            </a:r>
            <a:r>
              <a:rPr lang="en-US" sz="2400" dirty="0" smtClean="0"/>
              <a:t> update on Friday afternoon</a:t>
            </a:r>
          </a:p>
          <a:p>
            <a:pPr marL="457200" lvl="1" indent="0">
              <a:buNone/>
            </a:pPr>
            <a:endParaRPr lang="en-US" dirty="0" smtClean="0"/>
          </a:p>
          <a:p>
            <a:r>
              <a:rPr lang="en-US" sz="2600" dirty="0" smtClean="0"/>
              <a:t>Please understand that the P5 recommendations require a ramp-down of MAP</a:t>
            </a:r>
          </a:p>
          <a:p>
            <a:endParaRPr lang="en-US" sz="2600" dirty="0" smtClean="0"/>
          </a:p>
          <a:p>
            <a:r>
              <a:rPr lang="en-US" sz="2600" dirty="0" smtClean="0"/>
              <a:t>Given the tight budget environment, we have been given very little leeway in proposing “continuing” activities</a:t>
            </a:r>
            <a:endParaRPr lang="en-US" sz="2600"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Tree>
    <p:extLst>
      <p:ext uri="{BB962C8B-B14F-4D97-AF65-F5344CB8AC3E}">
        <p14:creationId xmlns:p14="http://schemas.microsoft.com/office/powerpoint/2010/main" val="2728128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September-November 2014</a:t>
            </a:r>
            <a:endParaRPr lang="en-US" dirty="0"/>
          </a:p>
        </p:txBody>
      </p:sp>
      <p:sp>
        <p:nvSpPr>
          <p:cNvPr id="3" name="Content Placeholder 2"/>
          <p:cNvSpPr>
            <a:spLocks noGrp="1"/>
          </p:cNvSpPr>
          <p:nvPr>
            <p:ph idx="1"/>
          </p:nvPr>
        </p:nvSpPr>
        <p:spPr/>
        <p:txBody>
          <a:bodyPr>
            <a:normAutofit fontScale="77500" lnSpcReduction="20000"/>
          </a:bodyPr>
          <a:lstStyle/>
          <a:p>
            <a:r>
              <a:rPr lang="en-US" sz="3000" dirty="0" smtClean="0"/>
              <a:t>September 25</a:t>
            </a:r>
            <a:r>
              <a:rPr lang="en-US" sz="3000" baseline="30000" dirty="0" smtClean="0"/>
              <a:t>th</a:t>
            </a:r>
            <a:endParaRPr lang="en-US" sz="3000" dirty="0"/>
          </a:p>
          <a:p>
            <a:pPr lvl="1"/>
            <a:r>
              <a:rPr lang="en-US" sz="2600" dirty="0" smtClean="0"/>
              <a:t>Report to DOE accepted</a:t>
            </a:r>
            <a:br>
              <a:rPr lang="en-US" sz="2600" dirty="0" smtClean="0"/>
            </a:br>
            <a:endParaRPr lang="en-US" sz="2600" dirty="0" smtClean="0"/>
          </a:p>
          <a:p>
            <a:r>
              <a:rPr lang="en-US" sz="3000" dirty="0" smtClean="0"/>
              <a:t>September 29</a:t>
            </a:r>
            <a:r>
              <a:rPr lang="en-US" sz="3000" baseline="30000" dirty="0" smtClean="0"/>
              <a:t>th</a:t>
            </a:r>
            <a:endParaRPr lang="en-US" sz="3000" dirty="0"/>
          </a:p>
          <a:p>
            <a:pPr lvl="1"/>
            <a:r>
              <a:rPr lang="en-US" sz="2600" dirty="0" smtClean="0"/>
              <a:t>3-year MAP Ramp-Down Plan presented to HEPAP (M. </a:t>
            </a:r>
            <a:r>
              <a:rPr lang="en-US" sz="2600" dirty="0" err="1" smtClean="0"/>
              <a:t>Procario</a:t>
            </a:r>
            <a:r>
              <a:rPr lang="en-US" sz="2600" dirty="0" smtClean="0"/>
              <a:t>)</a:t>
            </a:r>
          </a:p>
          <a:p>
            <a:pPr lvl="2"/>
            <a:r>
              <a:rPr lang="en-US" sz="2200" dirty="0" smtClean="0"/>
              <a:t>Supports Expedited MICE Demonstration</a:t>
            </a:r>
          </a:p>
          <a:p>
            <a:pPr lvl="2"/>
            <a:r>
              <a:rPr lang="en-US" sz="2200" dirty="0" smtClean="0"/>
              <a:t>Supports a Controlled Transition for our Young Investigators</a:t>
            </a:r>
          </a:p>
          <a:p>
            <a:pPr lvl="2"/>
            <a:r>
              <a:rPr lang="en-US" sz="2200" dirty="0" smtClean="0"/>
              <a:t>$9M (FY15) : $6M (FY16) : $3M (FY17)</a:t>
            </a:r>
          </a:p>
          <a:p>
            <a:pPr lvl="2"/>
            <a:endParaRPr lang="en-US" sz="2200" dirty="0" smtClean="0"/>
          </a:p>
          <a:p>
            <a:r>
              <a:rPr lang="en-US" sz="3000" dirty="0" smtClean="0"/>
              <a:t>October 1st</a:t>
            </a:r>
          </a:p>
          <a:p>
            <a:pPr lvl="1"/>
            <a:r>
              <a:rPr lang="en-US" sz="2600" dirty="0" smtClean="0"/>
              <a:t>DOE Initial Fin Plan in place</a:t>
            </a:r>
          </a:p>
          <a:p>
            <a:pPr lvl="1"/>
            <a:endParaRPr lang="en-US" sz="2600" dirty="0" smtClean="0"/>
          </a:p>
          <a:p>
            <a:r>
              <a:rPr lang="en-US" sz="3000" dirty="0" smtClean="0"/>
              <a:t>November 24-25</a:t>
            </a:r>
          </a:p>
          <a:p>
            <a:pPr lvl="1"/>
            <a:r>
              <a:rPr lang="en-US" sz="2600" dirty="0" smtClean="0"/>
              <a:t>MICE Review</a:t>
            </a:r>
          </a:p>
          <a:p>
            <a:pPr lvl="1"/>
            <a:r>
              <a:rPr lang="en-US" sz="2600" dirty="0" smtClean="0"/>
              <a:t>Expedited MICE Demonstration endorsed by the review committee and the funding agencies</a:t>
            </a:r>
          </a:p>
          <a:p>
            <a:pPr lvl="2"/>
            <a:endParaRPr lang="en-US" dirty="0" smtClean="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18</a:t>
            </a:fld>
            <a:endParaRPr lang="en-US"/>
          </a:p>
        </p:txBody>
      </p:sp>
    </p:spTree>
    <p:extLst>
      <p:ext uri="{BB962C8B-B14F-4D97-AF65-F5344CB8AC3E}">
        <p14:creationId xmlns:p14="http://schemas.microsoft.com/office/powerpoint/2010/main" val="278454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i="1" dirty="0" smtClean="0">
                <a:solidFill>
                  <a:srgbClr val="FFFFFF"/>
                </a:solidFill>
              </a:rPr>
              <a:t>The MAP Ramp-Down</a:t>
            </a:r>
            <a:endParaRPr lang="en-US" sz="2800" b="1" i="1" dirty="0">
              <a:solidFill>
                <a:srgbClr val="FFFFFF"/>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current “MAP Ramp-Down Plan” includes: </a:t>
            </a:r>
          </a:p>
          <a:p>
            <a:pPr lvl="1"/>
            <a:r>
              <a:rPr lang="en-US" dirty="0" smtClean="0"/>
              <a:t>Final year FY15 of Design &amp; Simulation </a:t>
            </a:r>
            <a:br>
              <a:rPr lang="en-US" dirty="0" smtClean="0"/>
            </a:br>
            <a:r>
              <a:rPr lang="en-US" dirty="0" smtClean="0">
                <a:latin typeface="Wingdings 3" charset="2"/>
                <a:cs typeface="Wingdings 3" charset="2"/>
              </a:rPr>
              <a:t>a</a:t>
            </a:r>
            <a:r>
              <a:rPr lang="en-US" dirty="0" smtClean="0"/>
              <a:t> Advanced Concepts for </a:t>
            </a:r>
            <a:r>
              <a:rPr lang="el-GR" dirty="0" smtClean="0"/>
              <a:t>μ</a:t>
            </a:r>
            <a:r>
              <a:rPr lang="en-US" dirty="0" smtClean="0"/>
              <a:t> and </a:t>
            </a:r>
            <a:r>
              <a:rPr lang="el-GR" dirty="0" smtClean="0">
                <a:latin typeface="Calibri"/>
              </a:rPr>
              <a:t>ν</a:t>
            </a:r>
            <a:r>
              <a:rPr lang="en-US" dirty="0" smtClean="0">
                <a:latin typeface="Calibri"/>
              </a:rPr>
              <a:t> Sources</a:t>
            </a:r>
          </a:p>
          <a:p>
            <a:pPr lvl="2"/>
            <a:r>
              <a:rPr lang="en-US" dirty="0" smtClean="0">
                <a:latin typeface="Calibri"/>
              </a:rPr>
              <a:t>MAP Ramp-Down Item (1 year duration)</a:t>
            </a:r>
          </a:p>
          <a:p>
            <a:pPr lvl="1"/>
            <a:r>
              <a:rPr lang="en-US" dirty="0" smtClean="0">
                <a:latin typeface="Calibri"/>
              </a:rPr>
              <a:t>MTA Support</a:t>
            </a:r>
          </a:p>
          <a:p>
            <a:pPr lvl="2"/>
            <a:r>
              <a:rPr lang="en-US" dirty="0" smtClean="0">
                <a:latin typeface="Calibri"/>
              </a:rPr>
              <a:t>1.5 years of MTA support (thru March</a:t>
            </a:r>
            <a:r>
              <a:rPr lang="en-US" smtClean="0">
                <a:latin typeface="Calibri"/>
              </a:rPr>
              <a:t>, </a:t>
            </a:r>
            <a:r>
              <a:rPr lang="en-US" smtClean="0">
                <a:latin typeface="Calibri"/>
              </a:rPr>
              <a:t>2016)</a:t>
            </a:r>
            <a:endParaRPr lang="en-US" dirty="0" smtClean="0">
              <a:latin typeface="Calibri"/>
            </a:endParaRPr>
          </a:p>
          <a:p>
            <a:pPr lvl="2"/>
            <a:r>
              <a:rPr lang="en-US" dirty="0" smtClean="0">
                <a:latin typeface="Calibri"/>
              </a:rPr>
              <a:t>Required period (including contingency) to complete MICE RF system testing program</a:t>
            </a:r>
          </a:p>
          <a:p>
            <a:pPr lvl="2"/>
            <a:r>
              <a:rPr lang="en-US" dirty="0" smtClean="0">
                <a:latin typeface="Calibri"/>
              </a:rPr>
              <a:t>MAP Ramp-Down:  Parasitic completion of other RF experimental work (1.5 years – note that this utilizes fully overlapping team)</a:t>
            </a:r>
          </a:p>
          <a:p>
            <a:pPr lvl="1"/>
            <a:r>
              <a:rPr lang="en-US" dirty="0" smtClean="0">
                <a:latin typeface="Calibri"/>
              </a:rPr>
              <a:t>Complete MICE Construction thru Final Step</a:t>
            </a:r>
          </a:p>
          <a:p>
            <a:pPr lvl="1"/>
            <a:r>
              <a:rPr lang="en-US" dirty="0" smtClean="0">
                <a:latin typeface="Calibri"/>
              </a:rPr>
              <a:t>Support US Experimenters on MICE through US FY17</a:t>
            </a:r>
          </a:p>
          <a:p>
            <a:pPr lvl="2"/>
            <a:r>
              <a:rPr lang="en-US" dirty="0" smtClean="0">
                <a:latin typeface="Calibri"/>
              </a:rPr>
              <a:t>In principle, allows the core cooling demonstration to be completed</a:t>
            </a:r>
          </a:p>
          <a:p>
            <a:pPr lvl="2"/>
            <a:r>
              <a:rPr lang="en-US" dirty="0" smtClean="0">
                <a:latin typeface="Calibri"/>
              </a:rPr>
              <a:t>Possibility to request additional funding at that time?</a:t>
            </a:r>
          </a:p>
          <a:p>
            <a:pPr lvl="1"/>
            <a:r>
              <a:rPr lang="en-US" dirty="0" smtClean="0">
                <a:latin typeface="Calibri"/>
              </a:rPr>
              <a:t>Project Management Support</a:t>
            </a:r>
            <a:endParaRPr lang="en-US" dirty="0"/>
          </a:p>
        </p:txBody>
      </p:sp>
      <p:sp>
        <p:nvSpPr>
          <p:cNvPr id="6" name="Date Placeholder 5"/>
          <p:cNvSpPr>
            <a:spLocks noGrp="1"/>
          </p:cNvSpPr>
          <p:nvPr>
            <p:ph type="dt" sz="half" idx="10"/>
          </p:nvPr>
        </p:nvSpPr>
        <p:spPr/>
        <p:txBody>
          <a:bodyPr/>
          <a:lstStyle/>
          <a:p>
            <a:r>
              <a:rPr lang="en-US" smtClean="0"/>
              <a:t>December 3, 2014</a:t>
            </a:r>
            <a:endParaRPr lang="en-US"/>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DFD34BAB-6C1C-46B0-8A30-02D3656120F0}" type="slidenum">
              <a:rPr lang="en-US" smtClean="0"/>
              <a:t>19</a:t>
            </a:fld>
            <a:endParaRPr lang="en-US"/>
          </a:p>
        </p:txBody>
      </p:sp>
    </p:spTree>
    <p:extLst>
      <p:ext uri="{BB962C8B-B14F-4D97-AF65-F5344CB8AC3E}">
        <p14:creationId xmlns:p14="http://schemas.microsoft.com/office/powerpoint/2010/main" val="33078216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Opening Comments</a:t>
            </a:r>
          </a:p>
          <a:p>
            <a:r>
              <a:rPr lang="en-US" dirty="0" smtClean="0"/>
              <a:t>A Brief Recap of MAP</a:t>
            </a:r>
          </a:p>
          <a:p>
            <a:r>
              <a:rPr lang="en-US" dirty="0" smtClean="0"/>
              <a:t>The August 2014 MAP Review </a:t>
            </a:r>
            <a:br>
              <a:rPr lang="en-US" dirty="0" smtClean="0"/>
            </a:br>
            <a:r>
              <a:rPr lang="en-US" dirty="0" smtClean="0"/>
              <a:t>(and subsequent events)</a:t>
            </a:r>
            <a:br>
              <a:rPr lang="en-US" dirty="0" smtClean="0"/>
            </a:br>
            <a:r>
              <a:rPr lang="en-US" dirty="0" smtClean="0">
                <a:solidFill>
                  <a:srgbClr val="FF0000"/>
                </a:solidFill>
                <a:latin typeface="Wingdings 3" charset="2"/>
                <a:cs typeface="Wingdings 3" charset="2"/>
              </a:rPr>
              <a:t>a</a:t>
            </a:r>
            <a:r>
              <a:rPr lang="en-US" dirty="0" smtClean="0">
                <a:solidFill>
                  <a:srgbClr val="FF0000"/>
                </a:solidFill>
                <a:cs typeface="Wingdings 3" charset="2"/>
              </a:rPr>
              <a:t> </a:t>
            </a:r>
            <a:r>
              <a:rPr lang="en-US" i="1" dirty="0" smtClean="0">
                <a:solidFill>
                  <a:srgbClr val="FF0000"/>
                </a:solidFill>
                <a:cs typeface="Wingdings 3" charset="2"/>
              </a:rPr>
              <a:t>MAP Ramp-Down</a:t>
            </a:r>
          </a:p>
          <a:p>
            <a:r>
              <a:rPr lang="en-US" dirty="0" smtClean="0"/>
              <a:t>Looking Beyond the MAP Ramp-Down</a:t>
            </a:r>
          </a:p>
          <a:p>
            <a:r>
              <a:rPr lang="en-US" dirty="0" smtClean="0"/>
              <a:t>Accelerator R&amp;D Proposals</a:t>
            </a:r>
          </a:p>
          <a:p>
            <a:r>
              <a:rPr lang="en-US" dirty="0" smtClean="0"/>
              <a:t>What Have We Accomplished?</a:t>
            </a:r>
          </a:p>
          <a:p>
            <a:r>
              <a:rPr lang="en-US" dirty="0" smtClean="0"/>
              <a:t>Concluding Remarks</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a:t>
            </a:fld>
            <a:endParaRPr lang="en-US"/>
          </a:p>
        </p:txBody>
      </p:sp>
    </p:spTree>
    <p:extLst>
      <p:ext uri="{BB962C8B-B14F-4D97-AF65-F5344CB8AC3E}">
        <p14:creationId xmlns:p14="http://schemas.microsoft.com/office/powerpoint/2010/main" val="3251112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Looking Beyond THE MAP </a:t>
            </a:r>
            <a:br>
              <a:rPr lang="en-US" dirty="0" smtClean="0"/>
            </a:br>
            <a:r>
              <a:rPr lang="en-US" dirty="0" smtClean="0"/>
              <a:t>RAMP-DOWN</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20</a:t>
            </a:fld>
            <a:endParaRPr lang="en-US"/>
          </a:p>
        </p:txBody>
      </p:sp>
      <p:sp>
        <p:nvSpPr>
          <p:cNvPr id="9" name="Rounded Rectangle 8"/>
          <p:cNvSpPr/>
          <p:nvPr/>
        </p:nvSpPr>
        <p:spPr>
          <a:xfrm>
            <a:off x="4826001" y="5544608"/>
            <a:ext cx="4317998" cy="4487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With acknowledgements to Rob </a:t>
            </a:r>
            <a:r>
              <a:rPr lang="en-US" dirty="0" err="1" smtClean="0"/>
              <a:t>Ryne</a:t>
            </a:r>
            <a:endParaRPr lang="en-US" dirty="0"/>
          </a:p>
        </p:txBody>
      </p:sp>
    </p:spTree>
    <p:extLst>
      <p:ext uri="{BB962C8B-B14F-4D97-AF65-F5344CB8AC3E}">
        <p14:creationId xmlns:p14="http://schemas.microsoft.com/office/powerpoint/2010/main" val="1856015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Prediction </a:t>
            </a:r>
            <a:r>
              <a:rPr lang="en-US" dirty="0"/>
              <a:t>is very difficult, especially about the future</a:t>
            </a:r>
            <a:r>
              <a:rPr lang="en-US" dirty="0" smtClean="0"/>
              <a:t>*</a:t>
            </a:r>
            <a:endParaRPr lang="en-US" dirty="0"/>
          </a:p>
        </p:txBody>
      </p:sp>
      <p:sp>
        <p:nvSpPr>
          <p:cNvPr id="3" name="Content Placeholder 2"/>
          <p:cNvSpPr>
            <a:spLocks noGrp="1"/>
          </p:cNvSpPr>
          <p:nvPr>
            <p:ph idx="1"/>
          </p:nvPr>
        </p:nvSpPr>
        <p:spPr>
          <a:xfrm>
            <a:off x="16934" y="1010118"/>
            <a:ext cx="9127066" cy="4749210"/>
          </a:xfrm>
        </p:spPr>
        <p:txBody>
          <a:bodyPr>
            <a:noAutofit/>
          </a:bodyPr>
          <a:lstStyle/>
          <a:p>
            <a:r>
              <a:rPr lang="en-US" sz="2400" dirty="0" smtClean="0"/>
              <a:t>MAP originally envisioned in two 3-yr phases</a:t>
            </a:r>
          </a:p>
          <a:p>
            <a:r>
              <a:rPr lang="en-US" sz="2400" dirty="0" smtClean="0"/>
              <a:t>Budget constraints </a:t>
            </a:r>
            <a:r>
              <a:rPr lang="en-US" sz="2400" dirty="0" smtClean="0">
                <a:latin typeface="Wingdings"/>
                <a:ea typeface="Wingdings"/>
                <a:cs typeface="Wingdings"/>
                <a:sym typeface="Wingdings"/>
              </a:rPr>
              <a:t></a:t>
            </a:r>
            <a:r>
              <a:rPr lang="en-US" sz="2400" dirty="0" smtClean="0"/>
              <a:t> plan stretched in time</a:t>
            </a:r>
          </a:p>
          <a:p>
            <a:r>
              <a:rPr lang="en-US" sz="2400" dirty="0" smtClean="0"/>
              <a:t>Tremendous progress on all fronts</a:t>
            </a:r>
          </a:p>
          <a:p>
            <a:pPr lvl="1"/>
            <a:r>
              <a:rPr lang="en-US" sz="1600" dirty="0" smtClean="0"/>
              <a:t>technology development</a:t>
            </a:r>
          </a:p>
          <a:p>
            <a:pPr lvl="1"/>
            <a:r>
              <a:rPr lang="en-US" sz="1600" dirty="0" smtClean="0"/>
              <a:t>design &amp; simulation</a:t>
            </a:r>
          </a:p>
          <a:p>
            <a:pPr lvl="1"/>
            <a:r>
              <a:rPr lang="en-US" sz="1600" dirty="0" smtClean="0"/>
              <a:t>staging scenario</a:t>
            </a:r>
          </a:p>
          <a:p>
            <a:pPr lvl="1"/>
            <a:r>
              <a:rPr lang="en-US" sz="1600" dirty="0" smtClean="0"/>
              <a:t>getting MICE back on track</a:t>
            </a:r>
          </a:p>
          <a:p>
            <a:r>
              <a:rPr lang="en-US" sz="2400" dirty="0" smtClean="0"/>
              <a:t>Support from CSS 2013:</a:t>
            </a:r>
          </a:p>
          <a:p>
            <a:pPr lvl="1"/>
            <a:r>
              <a:rPr lang="en-US" sz="1600" i="1" dirty="0"/>
              <a:t>The potential for </a:t>
            </a:r>
            <a:r>
              <a:rPr lang="en-US" sz="1600" i="1" dirty="0" err="1"/>
              <a:t>muon</a:t>
            </a:r>
            <a:r>
              <a:rPr lang="en-US" sz="1600" i="1" dirty="0"/>
              <a:t> accelerators to address crucial questions on both the Intensity and Energy Frontiers argues for a robust development program</a:t>
            </a:r>
            <a:r>
              <a:rPr lang="en-US" sz="1600" i="1" dirty="0" smtClean="0"/>
              <a:t>.</a:t>
            </a:r>
          </a:p>
          <a:p>
            <a:pPr lvl="1"/>
            <a:r>
              <a:rPr lang="en-US" sz="1600" i="1" dirty="0"/>
              <a:t>A vigorous, integrated U.S. research program toward demonstrating feasibility of a </a:t>
            </a:r>
            <a:r>
              <a:rPr lang="en-US" sz="1600" i="1" dirty="0" err="1"/>
              <a:t>muon</a:t>
            </a:r>
            <a:r>
              <a:rPr lang="en-US" sz="1600" i="1" dirty="0"/>
              <a:t> collider is highly desirable. The current funding level is inadequate to assure timely progress</a:t>
            </a:r>
            <a:r>
              <a:rPr lang="en-US" sz="1600" i="1" dirty="0" smtClean="0"/>
              <a:t>.</a:t>
            </a:r>
            <a:endParaRPr lang="en-US" sz="2000" dirty="0"/>
          </a:p>
          <a:p>
            <a:r>
              <a:rPr lang="en-US" sz="2400" dirty="0" smtClean="0"/>
              <a:t>Then came P5...</a:t>
            </a:r>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21</a:t>
            </a:fld>
            <a:endParaRPr lang="en-US"/>
          </a:p>
        </p:txBody>
      </p:sp>
      <p:sp>
        <p:nvSpPr>
          <p:cNvPr id="7" name="TextBox 6"/>
          <p:cNvSpPr txBox="1"/>
          <p:nvPr/>
        </p:nvSpPr>
        <p:spPr>
          <a:xfrm>
            <a:off x="4656950" y="5901285"/>
            <a:ext cx="4487051" cy="646331"/>
          </a:xfrm>
          <a:prstGeom prst="rect">
            <a:avLst/>
          </a:prstGeom>
          <a:noFill/>
        </p:spPr>
        <p:txBody>
          <a:bodyPr wrap="square" rtlCol="0">
            <a:spAutoFit/>
          </a:bodyPr>
          <a:lstStyle/>
          <a:p>
            <a:r>
              <a:rPr lang="en-US" dirty="0" smtClean="0"/>
              <a:t>*quote usually attributed to Yogi Berra, but also used by others including </a:t>
            </a:r>
            <a:r>
              <a:rPr lang="en-US" dirty="0" err="1" smtClean="0"/>
              <a:t>Niels</a:t>
            </a:r>
            <a:r>
              <a:rPr lang="en-US" dirty="0" smtClean="0"/>
              <a:t> Bohr</a:t>
            </a:r>
            <a:endParaRPr lang="en-US" dirty="0"/>
          </a:p>
        </p:txBody>
      </p:sp>
      <p:sp>
        <p:nvSpPr>
          <p:cNvPr id="8" name="Date Placeholder 7"/>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4216857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do now?</a:t>
            </a:r>
            <a:endParaRPr lang="en-US" dirty="0"/>
          </a:p>
        </p:txBody>
      </p:sp>
      <p:sp>
        <p:nvSpPr>
          <p:cNvPr id="3" name="Content Placeholder 2"/>
          <p:cNvSpPr>
            <a:spLocks noGrp="1"/>
          </p:cNvSpPr>
          <p:nvPr>
            <p:ph idx="1"/>
          </p:nvPr>
        </p:nvSpPr>
        <p:spPr>
          <a:xfrm>
            <a:off x="16934" y="1010118"/>
            <a:ext cx="9127066" cy="5009682"/>
          </a:xfrm>
        </p:spPr>
        <p:txBody>
          <a:bodyPr>
            <a:noAutofit/>
          </a:bodyPr>
          <a:lstStyle/>
          <a:p>
            <a:r>
              <a:rPr lang="en-US" sz="2400" dirty="0" smtClean="0"/>
              <a:t>US </a:t>
            </a:r>
            <a:r>
              <a:rPr lang="en-US" sz="2400" dirty="0" err="1" smtClean="0"/>
              <a:t>muon</a:t>
            </a:r>
            <a:r>
              <a:rPr lang="en-US" sz="2400" dirty="0" smtClean="0"/>
              <a:t> accelerator R&amp;D has been beaten up pretty badly, but it's not all bad news</a:t>
            </a:r>
          </a:p>
          <a:p>
            <a:pPr lvl="1"/>
            <a:r>
              <a:rPr lang="en-US" sz="2000" dirty="0" smtClean="0"/>
              <a:t>MICE revised final configuration omits coupling coil, saves $</a:t>
            </a:r>
          </a:p>
          <a:p>
            <a:pPr lvl="2"/>
            <a:r>
              <a:rPr lang="en-US" sz="1600" dirty="0" smtClean="0"/>
              <a:t>Allows for</a:t>
            </a:r>
            <a:r>
              <a:rPr lang="en-US" sz="1600" dirty="0"/>
              <a:t> </a:t>
            </a:r>
            <a:r>
              <a:rPr lang="en-US" sz="1600" dirty="0" smtClean="0"/>
              <a:t>1-year closeout of D&amp;S</a:t>
            </a:r>
          </a:p>
          <a:p>
            <a:pPr lvl="3"/>
            <a:r>
              <a:rPr lang="en-US" sz="1600" dirty="0" smtClean="0"/>
              <a:t>emphasis on supporting students, post-docs and early-career researchers</a:t>
            </a:r>
          </a:p>
          <a:p>
            <a:pPr lvl="1"/>
            <a:r>
              <a:rPr lang="en-US" sz="2000" dirty="0" smtClean="0"/>
              <a:t>There is growing appreciation that a </a:t>
            </a:r>
            <a:r>
              <a:rPr lang="en-US" sz="2000" dirty="0" err="1" smtClean="0"/>
              <a:t>nuSTORM</a:t>
            </a:r>
            <a:r>
              <a:rPr lang="en-US" sz="2000" dirty="0" smtClean="0"/>
              <a:t>-like facility might be needed to reduce systematics so that LBNF can achieve its goals</a:t>
            </a:r>
          </a:p>
          <a:p>
            <a:pPr lvl="2"/>
            <a:r>
              <a:rPr lang="en-US" sz="1600" dirty="0" smtClean="0"/>
              <a:t>motivates maintaining </a:t>
            </a:r>
            <a:r>
              <a:rPr lang="en-US" sz="1600" dirty="0" err="1" smtClean="0"/>
              <a:t>muon</a:t>
            </a:r>
            <a:r>
              <a:rPr lang="en-US" sz="1600" dirty="0" smtClean="0"/>
              <a:t> accelerator expertise</a:t>
            </a:r>
          </a:p>
          <a:p>
            <a:pPr lvl="1"/>
            <a:r>
              <a:rPr lang="en-US" sz="2000" dirty="0" smtClean="0"/>
              <a:t>LHC on track for 13 </a:t>
            </a:r>
            <a:r>
              <a:rPr lang="en-US" sz="2000" dirty="0" err="1" smtClean="0"/>
              <a:t>TeV</a:t>
            </a:r>
            <a:r>
              <a:rPr lang="en-US" sz="2000" dirty="0" smtClean="0"/>
              <a:t> operation in 2015</a:t>
            </a:r>
          </a:p>
          <a:p>
            <a:pPr lvl="2"/>
            <a:r>
              <a:rPr lang="en-US" sz="1600" dirty="0" smtClean="0"/>
              <a:t>if it sees new Physics, it could lead to renewed interest in a </a:t>
            </a:r>
            <a:r>
              <a:rPr lang="en-US" sz="1600" dirty="0" err="1" smtClean="0"/>
              <a:t>muon</a:t>
            </a:r>
            <a:r>
              <a:rPr lang="en-US" sz="1600" dirty="0" smtClean="0"/>
              <a:t> collider</a:t>
            </a:r>
          </a:p>
          <a:p>
            <a:pPr lvl="3"/>
            <a:r>
              <a:rPr lang="en-US" sz="1400" dirty="0" smtClean="0"/>
              <a:t>100-TeV class p-p colliders being explored, but might be too costly</a:t>
            </a:r>
          </a:p>
          <a:p>
            <a:pPr lvl="1"/>
            <a:r>
              <a:rPr lang="en-US" sz="2000" dirty="0" smtClean="0"/>
              <a:t>HEPAP Accelerator R&amp;D Panel is considering if some </a:t>
            </a:r>
            <a:r>
              <a:rPr lang="en-US" sz="2000" dirty="0" err="1" smtClean="0"/>
              <a:t>muon</a:t>
            </a:r>
            <a:r>
              <a:rPr lang="en-US" sz="2000" dirty="0" smtClean="0"/>
              <a:t>-related activities should be included in GARD in FY16</a:t>
            </a:r>
          </a:p>
          <a:p>
            <a:pPr lvl="2"/>
            <a:r>
              <a:rPr lang="en-US" sz="1600" dirty="0" smtClean="0"/>
              <a:t>RF in Magnetic </a:t>
            </a:r>
            <a:r>
              <a:rPr lang="en-US" sz="1600" dirty="0"/>
              <a:t>F</a:t>
            </a:r>
            <a:r>
              <a:rPr lang="en-US" sz="1600" dirty="0" smtClean="0"/>
              <a:t>ield</a:t>
            </a:r>
          </a:p>
          <a:p>
            <a:pPr lvl="2"/>
            <a:r>
              <a:rPr lang="en-US" sz="1600" dirty="0" smtClean="0"/>
              <a:t>Simulations in support of R&amp;D on Fundamental Aspects of </a:t>
            </a:r>
            <a:r>
              <a:rPr lang="en-US" sz="1600" dirty="0" err="1" smtClean="0"/>
              <a:t>Muon</a:t>
            </a:r>
            <a:r>
              <a:rPr lang="en-US" sz="1600" dirty="0" smtClean="0"/>
              <a:t> Beams</a:t>
            </a:r>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22</a:t>
            </a:fld>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39088466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3" y="189377"/>
            <a:ext cx="8150231" cy="795397"/>
          </a:xfrm>
        </p:spPr>
        <p:txBody>
          <a:bodyPr>
            <a:normAutofit fontScale="90000"/>
          </a:bodyPr>
          <a:lstStyle/>
          <a:p>
            <a:r>
              <a:rPr lang="en-US" dirty="0" smtClean="0"/>
              <a:t>HEPAP Accelerator R&amp;D Panel</a:t>
            </a:r>
            <a:br>
              <a:rPr lang="en-US" dirty="0" smtClean="0"/>
            </a:br>
            <a:r>
              <a:rPr lang="en-US" sz="2400" dirty="0"/>
              <a:t>http://</a:t>
            </a:r>
            <a:r>
              <a:rPr lang="en-US" sz="2400" dirty="0" err="1"/>
              <a:t>www.usparticlephysics.org</a:t>
            </a:r>
            <a:r>
              <a:rPr lang="en-US" sz="2400" dirty="0"/>
              <a:t>/p5/</a:t>
            </a:r>
            <a:r>
              <a:rPr lang="en-US" sz="2400" dirty="0" err="1"/>
              <a:t>ards</a:t>
            </a:r>
            <a:r>
              <a:rPr lang="en-US" sz="2400" dirty="0"/>
              <a:t/>
            </a:r>
            <a:br>
              <a:rPr lang="en-US" sz="2400" dirty="0"/>
            </a:br>
            <a:endParaRPr lang="en-US" sz="2400" dirty="0"/>
          </a:p>
        </p:txBody>
      </p:sp>
      <p:sp>
        <p:nvSpPr>
          <p:cNvPr id="3" name="Content Placeholder 2"/>
          <p:cNvSpPr>
            <a:spLocks noGrp="1"/>
          </p:cNvSpPr>
          <p:nvPr>
            <p:ph idx="1"/>
          </p:nvPr>
        </p:nvSpPr>
        <p:spPr>
          <a:xfrm>
            <a:off x="119053" y="4160976"/>
            <a:ext cx="8915813" cy="2266745"/>
          </a:xfrm>
        </p:spPr>
        <p:txBody>
          <a:bodyPr>
            <a:normAutofit/>
          </a:bodyPr>
          <a:lstStyle/>
          <a:p>
            <a:r>
              <a:rPr lang="en-US" sz="2400" dirty="0" smtClean="0"/>
              <a:t>National Goals</a:t>
            </a:r>
          </a:p>
          <a:p>
            <a:r>
              <a:rPr lang="en-US" sz="2400" dirty="0" smtClean="0"/>
              <a:t>Current Effort</a:t>
            </a:r>
          </a:p>
          <a:p>
            <a:r>
              <a:rPr lang="en-US" sz="2400" dirty="0" smtClean="0"/>
              <a:t>Impediments</a:t>
            </a:r>
          </a:p>
          <a:p>
            <a:r>
              <a:rPr lang="en-US" sz="2400" dirty="0" smtClean="0"/>
              <a:t>Training</a:t>
            </a:r>
          </a:p>
          <a:p>
            <a:r>
              <a:rPr lang="en-US" sz="2400" dirty="0" smtClean="0"/>
              <a:t>Balance</a:t>
            </a:r>
            <a:endParaRPr lang="en-US" sz="2400"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23</a:t>
            </a:fld>
            <a:endParaRPr lang="en-US"/>
          </a:p>
        </p:txBody>
      </p:sp>
      <p:sp>
        <p:nvSpPr>
          <p:cNvPr id="6" name="TextBox 5"/>
          <p:cNvSpPr txBox="1"/>
          <p:nvPr/>
        </p:nvSpPr>
        <p:spPr>
          <a:xfrm>
            <a:off x="222821" y="1113988"/>
            <a:ext cx="8812045" cy="3046988"/>
          </a:xfrm>
          <a:prstGeom prst="rect">
            <a:avLst/>
          </a:prstGeom>
          <a:noFill/>
        </p:spPr>
        <p:txBody>
          <a:bodyPr wrap="square" rtlCol="0">
            <a:spAutoFit/>
          </a:bodyPr>
          <a:lstStyle/>
          <a:p>
            <a:r>
              <a:rPr lang="en-US" sz="2400" dirty="0" smtClean="0"/>
              <a:t>[The P5 report] </a:t>
            </a:r>
            <a:r>
              <a:rPr lang="en-US" sz="2400" i="1" dirty="0" smtClean="0"/>
              <a:t>has highlighted the importance of accelerator based experiments for the future of particle physics and this places renewed emphasis on accelerator R&amp;D efforts in support of medium- and long-term HEP projects. In light of this, we are requesting that HEPAP set up a subpanel to </a:t>
            </a:r>
            <a:r>
              <a:rPr lang="en-US" sz="2400" i="1" dirty="0"/>
              <a:t>examine the research in the current HEP accelerator R&amp;D program and to identify the </a:t>
            </a:r>
            <a:r>
              <a:rPr lang="en-US" sz="2400" i="1" dirty="0" smtClean="0"/>
              <a:t>most promising </a:t>
            </a:r>
            <a:r>
              <a:rPr lang="en-US" sz="2400" i="1" dirty="0"/>
              <a:t>research areas to support the advancement of high energy and particle physics.</a:t>
            </a:r>
          </a:p>
        </p:txBody>
      </p:sp>
      <p:sp>
        <p:nvSpPr>
          <p:cNvPr id="7" name="Date Placeholder 6"/>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1722955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 y="-3192"/>
            <a:ext cx="8252350" cy="987967"/>
          </a:xfrm>
        </p:spPr>
        <p:txBody>
          <a:bodyPr>
            <a:normAutofit fontScale="90000"/>
          </a:bodyPr>
          <a:lstStyle/>
          <a:p>
            <a:r>
              <a:rPr lang="en-US" dirty="0" smtClean="0"/>
              <a:t>White Papers to the Accelerator R&amp;D Panel  </a:t>
            </a:r>
            <a:endParaRPr lang="en-US" dirty="0"/>
          </a:p>
        </p:txBody>
      </p:sp>
      <p:sp>
        <p:nvSpPr>
          <p:cNvPr id="3" name="Content Placeholder 2"/>
          <p:cNvSpPr>
            <a:spLocks noGrp="1"/>
          </p:cNvSpPr>
          <p:nvPr>
            <p:ph idx="1"/>
          </p:nvPr>
        </p:nvSpPr>
        <p:spPr>
          <a:xfrm>
            <a:off x="1" y="990544"/>
            <a:ext cx="9144000" cy="5557072"/>
          </a:xfrm>
        </p:spPr>
        <p:txBody>
          <a:bodyPr>
            <a:normAutofit/>
          </a:bodyPr>
          <a:lstStyle/>
          <a:p>
            <a:r>
              <a:rPr lang="en-US" sz="2800" dirty="0" smtClean="0"/>
              <a:t>All public </a:t>
            </a:r>
            <a:r>
              <a:rPr lang="en-US" sz="2800" dirty="0"/>
              <a:t>submissions </a:t>
            </a:r>
            <a:r>
              <a:rPr lang="en-US" sz="2800" dirty="0" smtClean="0"/>
              <a:t>are posted at</a:t>
            </a:r>
            <a:r>
              <a:rPr lang="en-US" dirty="0" smtClean="0"/>
              <a:t/>
            </a:r>
            <a:br>
              <a:rPr lang="en-US" dirty="0" smtClean="0"/>
            </a:br>
            <a:r>
              <a:rPr lang="en-US" sz="2000" dirty="0" smtClean="0"/>
              <a:t>http</a:t>
            </a:r>
            <a:r>
              <a:rPr lang="en-US" sz="2000" dirty="0"/>
              <a:t>://</a:t>
            </a:r>
            <a:r>
              <a:rPr lang="en-US" sz="2000" dirty="0" err="1"/>
              <a:t>www.usparticlephysics.org</a:t>
            </a:r>
            <a:r>
              <a:rPr lang="en-US" sz="2000" dirty="0"/>
              <a:t>/node/1059/</a:t>
            </a:r>
            <a:r>
              <a:rPr lang="en-US" sz="2000" dirty="0" err="1"/>
              <a:t>webform</a:t>
            </a:r>
            <a:r>
              <a:rPr lang="en-US" sz="2000" dirty="0"/>
              <a:t>-results/</a:t>
            </a:r>
            <a:r>
              <a:rPr lang="en-US" sz="2000" dirty="0" smtClean="0"/>
              <a:t>public</a:t>
            </a:r>
          </a:p>
          <a:p>
            <a:r>
              <a:rPr lang="en-US" sz="2800" dirty="0" smtClean="0"/>
              <a:t>MAP members prepared 4 white papers</a:t>
            </a:r>
          </a:p>
          <a:p>
            <a:pPr lvl="1"/>
            <a:r>
              <a:rPr lang="en-US" sz="2400" dirty="0" smtClean="0"/>
              <a:t>broad and publicly available (2), non-public more specific (2)</a:t>
            </a:r>
          </a:p>
          <a:p>
            <a:pPr lvl="1"/>
            <a:r>
              <a:rPr lang="en-US" sz="2400" dirty="0" smtClean="0"/>
              <a:t>all 4 white papers are accessible from a link at</a:t>
            </a:r>
            <a:br>
              <a:rPr lang="en-US" sz="2400" dirty="0" smtClean="0"/>
            </a:br>
            <a:r>
              <a:rPr lang="en-US" sz="2400" dirty="0" err="1" smtClean="0"/>
              <a:t>map.fnal.gov</a:t>
            </a:r>
            <a:endParaRPr lang="en-US" sz="2400" dirty="0"/>
          </a:p>
          <a:p>
            <a:pPr lvl="1"/>
            <a:r>
              <a:rPr lang="en-US" sz="1800" dirty="0" smtClean="0"/>
              <a:t>http</a:t>
            </a:r>
            <a:r>
              <a:rPr lang="en-US" sz="1800" dirty="0"/>
              <a:t>://</a:t>
            </a:r>
            <a:r>
              <a:rPr lang="en-US" sz="1800" dirty="0" err="1"/>
              <a:t>map.fnal.gov</a:t>
            </a:r>
            <a:r>
              <a:rPr lang="en-US" sz="1800" dirty="0"/>
              <a:t>/documents/white-papers-accelerator-RnD-panel-2014.</a:t>
            </a:r>
            <a:r>
              <a:rPr lang="en-US" sz="1800" dirty="0" smtClean="0"/>
              <a:t>shtml</a:t>
            </a:r>
          </a:p>
          <a:p>
            <a:r>
              <a:rPr lang="en-US" sz="2200" dirty="0" smtClean="0"/>
              <a:t>Muon </a:t>
            </a:r>
            <a:r>
              <a:rPr lang="en-US" sz="2200" dirty="0"/>
              <a:t>Accelerator R&amp;D </a:t>
            </a:r>
            <a:r>
              <a:rPr lang="en-US" sz="2200" dirty="0" smtClean="0"/>
              <a:t>Issues, by MAP management</a:t>
            </a:r>
          </a:p>
          <a:p>
            <a:r>
              <a:rPr lang="en-US" sz="2200" dirty="0" smtClean="0"/>
              <a:t>The </a:t>
            </a:r>
            <a:r>
              <a:rPr lang="en-US" sz="2200" dirty="0"/>
              <a:t>Case for </a:t>
            </a:r>
            <a:r>
              <a:rPr lang="en-US" sz="2200" dirty="0" err="1"/>
              <a:t>Muon</a:t>
            </a:r>
            <a:r>
              <a:rPr lang="en-US" sz="2200" dirty="0"/>
              <a:t>-based Neutrino </a:t>
            </a:r>
            <a:r>
              <a:rPr lang="en-US" sz="2200" dirty="0" smtClean="0"/>
              <a:t>Beams, by P. Huber, A. </a:t>
            </a:r>
            <a:r>
              <a:rPr lang="en-US" sz="2200" dirty="0" err="1" smtClean="0"/>
              <a:t>Bross</a:t>
            </a:r>
            <a:r>
              <a:rPr lang="en-US" sz="2200" dirty="0" smtClean="0"/>
              <a:t>, and M. Palmer</a:t>
            </a:r>
          </a:p>
          <a:p>
            <a:r>
              <a:rPr lang="en-US" sz="2200" dirty="0" smtClean="0"/>
              <a:t>Proposal Targeted Whitepapers:</a:t>
            </a:r>
          </a:p>
          <a:p>
            <a:pPr lvl="1"/>
            <a:r>
              <a:rPr lang="en-US" sz="1800" dirty="0" smtClean="0">
                <a:solidFill>
                  <a:srgbClr val="FF0000"/>
                </a:solidFill>
              </a:rPr>
              <a:t>Fundamental Aspects of </a:t>
            </a:r>
            <a:r>
              <a:rPr lang="en-US" sz="1800" dirty="0" err="1" smtClean="0">
                <a:solidFill>
                  <a:srgbClr val="FF0000"/>
                </a:solidFill>
              </a:rPr>
              <a:t>Muon</a:t>
            </a:r>
            <a:r>
              <a:rPr lang="en-US" sz="1800" dirty="0" smtClean="0">
                <a:solidFill>
                  <a:srgbClr val="FF0000"/>
                </a:solidFill>
              </a:rPr>
              <a:t> Beams</a:t>
            </a:r>
            <a:r>
              <a:rPr lang="en-US" sz="1800" dirty="0" smtClean="0"/>
              <a:t>, J.-P. </a:t>
            </a:r>
            <a:r>
              <a:rPr lang="en-US" sz="1800" dirty="0" err="1" smtClean="0"/>
              <a:t>Delahaye</a:t>
            </a:r>
            <a:r>
              <a:rPr lang="en-US" sz="1800" dirty="0"/>
              <a:t> </a:t>
            </a:r>
            <a:r>
              <a:rPr lang="en-US" sz="1800" dirty="0" smtClean="0"/>
              <a:t>and R.D. </a:t>
            </a:r>
            <a:r>
              <a:rPr lang="en-US" sz="1800" dirty="0" err="1" smtClean="0"/>
              <a:t>Ryne</a:t>
            </a:r>
            <a:endParaRPr lang="en-US" sz="1800" dirty="0" smtClean="0"/>
          </a:p>
          <a:p>
            <a:pPr lvl="1"/>
            <a:r>
              <a:rPr lang="en-US" sz="1800" dirty="0" smtClean="0">
                <a:solidFill>
                  <a:srgbClr val="FF0000"/>
                </a:solidFill>
              </a:rPr>
              <a:t>Normal</a:t>
            </a:r>
            <a:r>
              <a:rPr lang="en-US" sz="1800" dirty="0">
                <a:solidFill>
                  <a:srgbClr val="FF0000"/>
                </a:solidFill>
              </a:rPr>
              <a:t>-Conducting RF Cavity R&amp;D at the </a:t>
            </a:r>
            <a:r>
              <a:rPr lang="en-US" sz="1800" dirty="0" err="1">
                <a:solidFill>
                  <a:srgbClr val="FF0000"/>
                </a:solidFill>
              </a:rPr>
              <a:t>MuCool</a:t>
            </a:r>
            <a:r>
              <a:rPr lang="en-US" sz="1800" dirty="0">
                <a:solidFill>
                  <a:srgbClr val="FF0000"/>
                </a:solidFill>
              </a:rPr>
              <a:t> Test </a:t>
            </a:r>
            <a:r>
              <a:rPr lang="en-US" sz="1800" dirty="0" smtClean="0">
                <a:solidFill>
                  <a:srgbClr val="FF0000"/>
                </a:solidFill>
              </a:rPr>
              <a:t>Area</a:t>
            </a:r>
            <a:r>
              <a:rPr lang="en-US" sz="1800" dirty="0" smtClean="0"/>
              <a:t>, by D. Bowring, K. </a:t>
            </a:r>
            <a:r>
              <a:rPr lang="en-US" sz="1800" dirty="0" err="1" smtClean="0"/>
              <a:t>Yonehara</a:t>
            </a:r>
            <a:r>
              <a:rPr lang="en-US" sz="1800" dirty="0" smtClean="0"/>
              <a:t>, Y. Torun</a:t>
            </a:r>
            <a:endParaRPr lang="en-US" sz="1800"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24</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25872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Aspects of </a:t>
            </a:r>
            <a:r>
              <a:rPr lang="en-US" dirty="0" err="1" smtClean="0"/>
              <a:t>Muon</a:t>
            </a:r>
            <a:r>
              <a:rPr lang="en-US" dirty="0" smtClean="0"/>
              <a:t> Beams</a:t>
            </a:r>
            <a:endParaRPr lang="en-US" sz="2000" dirty="0"/>
          </a:p>
        </p:txBody>
      </p:sp>
      <p:sp>
        <p:nvSpPr>
          <p:cNvPr id="3" name="Content Placeholder 2"/>
          <p:cNvSpPr>
            <a:spLocks noGrp="1"/>
          </p:cNvSpPr>
          <p:nvPr>
            <p:ph idx="1"/>
          </p:nvPr>
        </p:nvSpPr>
        <p:spPr>
          <a:xfrm>
            <a:off x="16934" y="984775"/>
            <a:ext cx="9127066" cy="5253568"/>
          </a:xfrm>
        </p:spPr>
        <p:txBody>
          <a:bodyPr>
            <a:noAutofit/>
          </a:bodyPr>
          <a:lstStyle/>
          <a:p>
            <a:r>
              <a:rPr lang="en-US" sz="2800" dirty="0" smtClean="0"/>
              <a:t>Refocus on</a:t>
            </a:r>
          </a:p>
          <a:p>
            <a:pPr lvl="1"/>
            <a:r>
              <a:rPr lang="en-US" sz="2400" dirty="0" smtClean="0"/>
              <a:t>High Intensity </a:t>
            </a:r>
            <a:r>
              <a:rPr lang="en-US" sz="2400" dirty="0" err="1" smtClean="0"/>
              <a:t>Muon</a:t>
            </a:r>
            <a:r>
              <a:rPr lang="en-US" sz="2400" dirty="0" smtClean="0"/>
              <a:t> Sources</a:t>
            </a:r>
          </a:p>
          <a:p>
            <a:pPr lvl="1"/>
            <a:r>
              <a:rPr lang="en-US" sz="2400" dirty="0" smtClean="0"/>
              <a:t>High Brightness </a:t>
            </a:r>
            <a:r>
              <a:rPr lang="en-US" sz="2400" dirty="0" err="1" smtClean="0"/>
              <a:t>Muon</a:t>
            </a:r>
            <a:r>
              <a:rPr lang="en-US" sz="2400" dirty="0" smtClean="0"/>
              <a:t> Sources</a:t>
            </a:r>
          </a:p>
          <a:p>
            <a:pPr lvl="1"/>
            <a:r>
              <a:rPr lang="en-US" sz="2400" dirty="0" smtClean="0"/>
              <a:t>Fast </a:t>
            </a:r>
            <a:r>
              <a:rPr lang="en-US" sz="2400" dirty="0" err="1" smtClean="0"/>
              <a:t>Muon</a:t>
            </a:r>
            <a:r>
              <a:rPr lang="en-US" sz="2400" dirty="0" smtClean="0"/>
              <a:t> Acceleration</a:t>
            </a:r>
          </a:p>
          <a:p>
            <a:pPr lvl="1"/>
            <a:r>
              <a:rPr lang="en-US" sz="2400" dirty="0" err="1" smtClean="0"/>
              <a:t>Muon</a:t>
            </a:r>
            <a:r>
              <a:rPr lang="en-US" sz="2400" dirty="0" smtClean="0"/>
              <a:t> Storage and Collider Rings</a:t>
            </a:r>
          </a:p>
          <a:p>
            <a:r>
              <a:rPr lang="en-US" sz="2800" dirty="0" smtClean="0"/>
              <a:t>Roughly parallels the Area Systems of our IBS effort, but the emphasis is different:</a:t>
            </a:r>
          </a:p>
          <a:p>
            <a:pPr lvl="1"/>
            <a:r>
              <a:rPr lang="en-US" sz="2400" dirty="0" smtClean="0"/>
              <a:t>Not oriented toward selecting initial baseline design of a future facility</a:t>
            </a:r>
          </a:p>
          <a:p>
            <a:pPr lvl="1"/>
            <a:r>
              <a:rPr lang="en-US" sz="2400" dirty="0" smtClean="0"/>
              <a:t>Is oriented toward determining the limits of the most promising concepts identified by MAP</a:t>
            </a:r>
          </a:p>
          <a:p>
            <a:pPr lvl="1"/>
            <a:r>
              <a:rPr lang="en-US" sz="2400" dirty="0" smtClean="0"/>
              <a:t>Reduced scope</a:t>
            </a:r>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25</a:t>
            </a:fld>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7291666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Instead of facility designs, we aim to answer questions such as</a:t>
            </a:r>
            <a:endParaRPr lang="en-US" dirty="0"/>
          </a:p>
        </p:txBody>
      </p:sp>
      <p:sp>
        <p:nvSpPr>
          <p:cNvPr id="3" name="Content Placeholder 2"/>
          <p:cNvSpPr>
            <a:spLocks noGrp="1"/>
          </p:cNvSpPr>
          <p:nvPr>
            <p:ph idx="1"/>
          </p:nvPr>
        </p:nvSpPr>
        <p:spPr/>
        <p:txBody>
          <a:bodyPr/>
          <a:lstStyle/>
          <a:p>
            <a:pPr lvl="0"/>
            <a:r>
              <a:rPr lang="en-US" dirty="0"/>
              <a:t>What are the intensity limits of </a:t>
            </a:r>
            <a:r>
              <a:rPr lang="en-US" dirty="0" err="1"/>
              <a:t>muon</a:t>
            </a:r>
            <a:r>
              <a:rPr lang="en-US" dirty="0"/>
              <a:t> </a:t>
            </a:r>
            <a:r>
              <a:rPr lang="en-US" dirty="0" smtClean="0"/>
              <a:t>beam </a:t>
            </a:r>
            <a:r>
              <a:rPr lang="en-US" dirty="0"/>
              <a:t>generation? </a:t>
            </a:r>
          </a:p>
          <a:p>
            <a:pPr lvl="0"/>
            <a:r>
              <a:rPr lang="en-US" dirty="0"/>
              <a:t>What are the </a:t>
            </a:r>
            <a:r>
              <a:rPr lang="en-US" dirty="0" err="1"/>
              <a:t>emittance</a:t>
            </a:r>
            <a:r>
              <a:rPr lang="en-US" dirty="0"/>
              <a:t> limits of </a:t>
            </a:r>
            <a:r>
              <a:rPr lang="en-US" dirty="0" err="1"/>
              <a:t>muon</a:t>
            </a:r>
            <a:r>
              <a:rPr lang="en-US" dirty="0"/>
              <a:t> </a:t>
            </a:r>
            <a:r>
              <a:rPr lang="en-US" dirty="0" smtClean="0"/>
              <a:t>beam </a:t>
            </a:r>
            <a:r>
              <a:rPr lang="en-US" dirty="0"/>
              <a:t>cooling? </a:t>
            </a:r>
          </a:p>
          <a:p>
            <a:pPr lvl="0"/>
            <a:r>
              <a:rPr lang="en-US" dirty="0"/>
              <a:t>What are the fundamental limits for rapid acceleration of </a:t>
            </a:r>
            <a:r>
              <a:rPr lang="en-US" dirty="0" err="1"/>
              <a:t>muons</a:t>
            </a:r>
            <a:r>
              <a:rPr lang="en-US" dirty="0"/>
              <a:t>? </a:t>
            </a:r>
          </a:p>
          <a:p>
            <a:pPr lvl="0"/>
            <a:r>
              <a:rPr lang="en-US" dirty="0"/>
              <a:t>What are the fundamental limits of precision neutrino beams generated from stored </a:t>
            </a:r>
            <a:r>
              <a:rPr lang="en-US" dirty="0" err="1"/>
              <a:t>muons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26</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39503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R&amp;D Proposals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27</a:t>
            </a:fld>
            <a:endParaRPr lang="en-US"/>
          </a:p>
        </p:txBody>
      </p:sp>
      <p:sp>
        <p:nvSpPr>
          <p:cNvPr id="9" name="Rounded Rectangle 8"/>
          <p:cNvSpPr/>
          <p:nvPr/>
        </p:nvSpPr>
        <p:spPr>
          <a:xfrm>
            <a:off x="5384799" y="5544608"/>
            <a:ext cx="3522133" cy="57679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With acknowledgements to </a:t>
            </a:r>
            <a:br>
              <a:rPr lang="en-US" dirty="0" smtClean="0"/>
            </a:br>
            <a:r>
              <a:rPr lang="en-US" dirty="0" smtClean="0"/>
              <a:t>Rob </a:t>
            </a:r>
            <a:r>
              <a:rPr lang="en-US" dirty="0" err="1" smtClean="0"/>
              <a:t>Ryne</a:t>
            </a:r>
            <a:r>
              <a:rPr lang="en-US" dirty="0"/>
              <a:t> </a:t>
            </a:r>
            <a:r>
              <a:rPr lang="en-US" dirty="0" smtClean="0"/>
              <a:t>&amp; </a:t>
            </a:r>
            <a:r>
              <a:rPr lang="en-US" dirty="0" err="1" smtClean="0"/>
              <a:t>Yagmur</a:t>
            </a:r>
            <a:r>
              <a:rPr lang="en-US" dirty="0" smtClean="0"/>
              <a:t> Torun</a:t>
            </a:r>
            <a:endParaRPr lang="en-US" dirty="0"/>
          </a:p>
        </p:txBody>
      </p:sp>
    </p:spTree>
    <p:extLst>
      <p:ext uri="{BB962C8B-B14F-4D97-AF65-F5344CB8AC3E}">
        <p14:creationId xmlns:p14="http://schemas.microsoft.com/office/powerpoint/2010/main" val="163693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D&amp;S Approach to FY15</a:t>
            </a:r>
            <a:endParaRPr lang="en-US" dirty="0"/>
          </a:p>
        </p:txBody>
      </p:sp>
      <p:sp>
        <p:nvSpPr>
          <p:cNvPr id="3" name="Content Placeholder 2"/>
          <p:cNvSpPr>
            <a:spLocks noGrp="1"/>
          </p:cNvSpPr>
          <p:nvPr>
            <p:ph idx="1"/>
          </p:nvPr>
        </p:nvSpPr>
        <p:spPr>
          <a:xfrm>
            <a:off x="0" y="990544"/>
            <a:ext cx="9143999" cy="5557072"/>
          </a:xfrm>
        </p:spPr>
        <p:txBody>
          <a:bodyPr>
            <a:normAutofit/>
          </a:bodyPr>
          <a:lstStyle/>
          <a:p>
            <a:r>
              <a:rPr lang="en-US" sz="2400" dirty="0"/>
              <a:t>We don't know </a:t>
            </a:r>
            <a:r>
              <a:rPr lang="en-US" sz="2400" dirty="0" smtClean="0"/>
              <a:t>if </a:t>
            </a:r>
            <a:r>
              <a:rPr lang="en-US" sz="2400" dirty="0"/>
              <a:t>Fundamental Aspects of Muon Beams </a:t>
            </a:r>
            <a:r>
              <a:rPr lang="en-US" sz="2400" dirty="0" smtClean="0"/>
              <a:t>will/won't be </a:t>
            </a:r>
            <a:r>
              <a:rPr lang="en-US" sz="2400" dirty="0"/>
              <a:t>approved in </a:t>
            </a:r>
            <a:r>
              <a:rPr lang="en-US" sz="2400" dirty="0" smtClean="0"/>
              <a:t>FY16 GARD</a:t>
            </a:r>
          </a:p>
          <a:p>
            <a:endParaRPr lang="en-US" sz="2400" dirty="0" smtClean="0"/>
          </a:p>
          <a:p>
            <a:r>
              <a:rPr lang="en-US" sz="2400" dirty="0" smtClean="0"/>
              <a:t>FY15 will serve as a transition year to:</a:t>
            </a:r>
          </a:p>
          <a:p>
            <a:pPr lvl="1"/>
            <a:r>
              <a:rPr lang="en-US" sz="2000" dirty="0"/>
              <a:t>F</a:t>
            </a:r>
            <a:r>
              <a:rPr lang="en-US" sz="2000" dirty="0" smtClean="0"/>
              <a:t>inish key D&amp;S activities begun in MAP, including initial studies of the most important concepts</a:t>
            </a:r>
          </a:p>
          <a:p>
            <a:pPr lvl="1"/>
            <a:r>
              <a:rPr lang="en-US" sz="2000" dirty="0"/>
              <a:t>D</a:t>
            </a:r>
            <a:r>
              <a:rPr lang="en-US" sz="2000" dirty="0" smtClean="0"/>
              <a:t>ocument our results in publications</a:t>
            </a:r>
          </a:p>
          <a:p>
            <a:pPr lvl="2"/>
            <a:r>
              <a:rPr lang="en-US" sz="1800" dirty="0"/>
              <a:t>D</a:t>
            </a:r>
            <a:r>
              <a:rPr lang="en-US" sz="1800" dirty="0" smtClean="0"/>
              <a:t>edicated “Muon Accelerator” JINST Volume planned</a:t>
            </a:r>
          </a:p>
          <a:p>
            <a:pPr lvl="1"/>
            <a:r>
              <a:rPr lang="en-US" sz="2000" dirty="0"/>
              <a:t>E</a:t>
            </a:r>
            <a:r>
              <a:rPr lang="en-US" sz="2000" dirty="0" smtClean="0"/>
              <a:t>stablish lasting record of our designs in </a:t>
            </a:r>
            <a:r>
              <a:rPr lang="en-US" sz="2000" dirty="0" err="1" smtClean="0"/>
              <a:t>Fermipoint</a:t>
            </a:r>
            <a:endParaRPr lang="en-US" sz="2000" dirty="0" smtClean="0"/>
          </a:p>
          <a:p>
            <a:pPr lvl="2"/>
            <a:r>
              <a:rPr lang="en-US" sz="1800" dirty="0"/>
              <a:t>E</a:t>
            </a:r>
            <a:r>
              <a:rPr lang="en-US" sz="1800" dirty="0" smtClean="0"/>
              <a:t>nable an efficient restart if the physics calls for it</a:t>
            </a:r>
          </a:p>
          <a:p>
            <a:pPr lvl="1"/>
            <a:r>
              <a:rPr lang="en-US" sz="2000" dirty="0"/>
              <a:t>M</a:t>
            </a:r>
            <a:r>
              <a:rPr lang="en-US" sz="2000" dirty="0" smtClean="0"/>
              <a:t>ake transition away from facility design and toward fundamental aspects of muon beams</a:t>
            </a:r>
            <a:endParaRPr lang="en-US" sz="2000" dirty="0"/>
          </a:p>
          <a:p>
            <a:pPr lvl="1"/>
            <a:endParaRPr lang="en-US"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28</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681547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2"/>
            <a:ext cx="8269284" cy="987967"/>
          </a:xfrm>
        </p:spPr>
        <p:txBody>
          <a:bodyPr>
            <a:normAutofit fontScale="90000"/>
          </a:bodyPr>
          <a:lstStyle/>
          <a:p>
            <a:r>
              <a:rPr lang="en-US" dirty="0" smtClean="0"/>
              <a:t>Beyond MAP:  High Intensity Muon Sources</a:t>
            </a:r>
            <a:endParaRPr lang="en-US" dirty="0"/>
          </a:p>
        </p:txBody>
      </p:sp>
      <p:sp>
        <p:nvSpPr>
          <p:cNvPr id="3" name="Content Placeholder 2"/>
          <p:cNvSpPr>
            <a:spLocks noGrp="1"/>
          </p:cNvSpPr>
          <p:nvPr>
            <p:ph idx="1"/>
          </p:nvPr>
        </p:nvSpPr>
        <p:spPr>
          <a:xfrm>
            <a:off x="0" y="1083732"/>
            <a:ext cx="9143999" cy="5463883"/>
          </a:xfrm>
        </p:spPr>
        <p:txBody>
          <a:bodyPr>
            <a:normAutofit lnSpcReduction="10000"/>
          </a:bodyPr>
          <a:lstStyle/>
          <a:p>
            <a:r>
              <a:rPr lang="en-US" sz="2400" dirty="0" smtClean="0"/>
              <a:t>Goal: </a:t>
            </a:r>
            <a:r>
              <a:rPr lang="en-US" sz="2400" dirty="0"/>
              <a:t/>
            </a:r>
            <a:br>
              <a:rPr lang="en-US" sz="2400" dirty="0"/>
            </a:br>
            <a:r>
              <a:rPr lang="en-US" sz="2400" dirty="0" smtClean="0"/>
              <a:t>Explore </a:t>
            </a:r>
            <a:r>
              <a:rPr lang="en-US" sz="2400" dirty="0"/>
              <a:t>the intensity limits of high intensity muon beams generated by </a:t>
            </a:r>
            <a:r>
              <a:rPr lang="en-US" sz="2400" dirty="0" smtClean="0"/>
              <a:t>proton beam striking </a:t>
            </a:r>
            <a:r>
              <a:rPr lang="en-US" sz="2400" dirty="0"/>
              <a:t>a </a:t>
            </a:r>
            <a:r>
              <a:rPr lang="en-US" sz="2400" dirty="0" smtClean="0"/>
              <a:t>target</a:t>
            </a:r>
            <a:endParaRPr lang="en-US" sz="2400" dirty="0"/>
          </a:p>
          <a:p>
            <a:pPr lvl="1"/>
            <a:r>
              <a:rPr lang="en-US" sz="2000" dirty="0" smtClean="0"/>
              <a:t>Redesign Front End based on latest particle distribution from carbon target</a:t>
            </a:r>
          </a:p>
          <a:p>
            <a:pPr lvl="1"/>
            <a:r>
              <a:rPr lang="en-US" sz="2000" dirty="0" smtClean="0"/>
              <a:t>Simulations to study energy deposition</a:t>
            </a:r>
          </a:p>
          <a:p>
            <a:pPr lvl="1"/>
            <a:r>
              <a:rPr lang="en-US" sz="2000" dirty="0" smtClean="0"/>
              <a:t>Hybrid channel design and optimization (</a:t>
            </a:r>
            <a:r>
              <a:rPr lang="en-US" sz="2000" dirty="0" err="1" smtClean="0"/>
              <a:t>perf</a:t>
            </a:r>
            <a:r>
              <a:rPr lang="en-US" sz="2000" dirty="0" smtClean="0"/>
              <a:t>, cost)</a:t>
            </a:r>
          </a:p>
          <a:p>
            <a:pPr lvl="1"/>
            <a:r>
              <a:rPr lang="en-US" sz="2000" dirty="0" smtClean="0"/>
              <a:t>Examine polarization, other applications</a:t>
            </a:r>
          </a:p>
          <a:p>
            <a:pPr lvl="1"/>
            <a:endParaRPr lang="en-US" sz="2000" dirty="0" smtClean="0"/>
          </a:p>
          <a:p>
            <a:r>
              <a:rPr lang="en-US" sz="2400" dirty="0" smtClean="0"/>
              <a:t>Deliverables:</a:t>
            </a:r>
          </a:p>
          <a:p>
            <a:pPr lvl="1"/>
            <a:r>
              <a:rPr lang="en-US" sz="1800" dirty="0"/>
              <a:t>Design </a:t>
            </a:r>
            <a:r>
              <a:rPr lang="en-US" sz="1800" dirty="0" smtClean="0"/>
              <a:t>specs </a:t>
            </a:r>
            <a:r>
              <a:rPr lang="en-US" sz="1800" dirty="0"/>
              <a:t>for </a:t>
            </a:r>
            <a:r>
              <a:rPr lang="en-US" sz="1800" dirty="0" smtClean="0"/>
              <a:t>systems </a:t>
            </a:r>
            <a:r>
              <a:rPr lang="en-US" sz="1800" dirty="0"/>
              <a:t>required to control particle </a:t>
            </a:r>
            <a:r>
              <a:rPr lang="en-US" sz="1800" dirty="0" smtClean="0"/>
              <a:t>loss</a:t>
            </a:r>
          </a:p>
          <a:p>
            <a:pPr lvl="1"/>
            <a:r>
              <a:rPr lang="en-US" sz="1800" dirty="0" smtClean="0"/>
              <a:t>A </a:t>
            </a:r>
            <a:r>
              <a:rPr lang="en-US" sz="1800" dirty="0"/>
              <a:t>d</a:t>
            </a:r>
            <a:r>
              <a:rPr lang="en-US" sz="1800" dirty="0" smtClean="0"/>
              <a:t>esign </a:t>
            </a:r>
            <a:r>
              <a:rPr lang="en-US" sz="1800" dirty="0"/>
              <a:t>concept and performance results for a </a:t>
            </a:r>
            <a:r>
              <a:rPr lang="en-US" sz="1800" dirty="0" err="1"/>
              <a:t>buncher</a:t>
            </a:r>
            <a:r>
              <a:rPr lang="en-US" sz="1800" dirty="0"/>
              <a:t> and phase-rotator system utilizing gas-filled </a:t>
            </a:r>
            <a:r>
              <a:rPr lang="en-US" sz="1800" dirty="0" err="1"/>
              <a:t>rf</a:t>
            </a:r>
            <a:r>
              <a:rPr lang="en-US" sz="1800" dirty="0"/>
              <a:t> cavities </a:t>
            </a:r>
          </a:p>
          <a:p>
            <a:pPr lvl="1"/>
            <a:r>
              <a:rPr lang="en-US" sz="1800" dirty="0"/>
              <a:t>A report describing potential applications of a </a:t>
            </a:r>
            <a:r>
              <a:rPr lang="en-US" sz="1800" dirty="0" err="1"/>
              <a:t>muon</a:t>
            </a:r>
            <a:r>
              <a:rPr lang="en-US" sz="1800" dirty="0"/>
              <a:t> source </a:t>
            </a:r>
          </a:p>
          <a:p>
            <a:pPr lvl="1"/>
            <a:r>
              <a:rPr lang="en-US" sz="1800" dirty="0"/>
              <a:t>Description of the system </a:t>
            </a:r>
            <a:r>
              <a:rPr lang="en-US" sz="1800" dirty="0" smtClean="0"/>
              <a:t>mods </a:t>
            </a:r>
            <a:r>
              <a:rPr lang="en-US" sz="1800" dirty="0"/>
              <a:t>required to provide a more highly polarized source of </a:t>
            </a:r>
            <a:r>
              <a:rPr lang="en-US" sz="1800" dirty="0" err="1"/>
              <a:t>muons</a:t>
            </a:r>
            <a:r>
              <a:rPr lang="en-US" sz="1800" dirty="0"/>
              <a:t> </a:t>
            </a:r>
            <a:r>
              <a:rPr lang="en-US" sz="1800" dirty="0" smtClean="0"/>
              <a:t>(depending on funding)</a:t>
            </a:r>
            <a:endParaRPr lang="en-US" sz="1800"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29</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257429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Opening Comments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3</a:t>
            </a:fld>
            <a:endParaRPr lang="en-US"/>
          </a:p>
        </p:txBody>
      </p:sp>
    </p:spTree>
    <p:extLst>
      <p:ext uri="{BB962C8B-B14F-4D97-AF65-F5344CB8AC3E}">
        <p14:creationId xmlns:p14="http://schemas.microsoft.com/office/powerpoint/2010/main" val="150768863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2"/>
            <a:ext cx="8269284" cy="987967"/>
          </a:xfrm>
        </p:spPr>
        <p:txBody>
          <a:bodyPr>
            <a:normAutofit/>
          </a:bodyPr>
          <a:lstStyle/>
          <a:p>
            <a:r>
              <a:rPr lang="en-US" sz="2800" dirty="0" smtClean="0"/>
              <a:t>Beyond MAP:  High Brightness Muon Sources</a:t>
            </a:r>
            <a:endParaRPr lang="en-US" sz="2800" dirty="0"/>
          </a:p>
        </p:txBody>
      </p:sp>
      <p:sp>
        <p:nvSpPr>
          <p:cNvPr id="3" name="Content Placeholder 2"/>
          <p:cNvSpPr>
            <a:spLocks noGrp="1"/>
          </p:cNvSpPr>
          <p:nvPr>
            <p:ph idx="1"/>
          </p:nvPr>
        </p:nvSpPr>
        <p:spPr>
          <a:xfrm>
            <a:off x="0" y="1117608"/>
            <a:ext cx="9143999" cy="5520267"/>
          </a:xfrm>
        </p:spPr>
        <p:txBody>
          <a:bodyPr>
            <a:normAutofit fontScale="92500" lnSpcReduction="20000"/>
          </a:bodyPr>
          <a:lstStyle/>
          <a:p>
            <a:r>
              <a:rPr lang="en-US" sz="2400" dirty="0" smtClean="0"/>
              <a:t>Goal: Explore </a:t>
            </a:r>
            <a:r>
              <a:rPr lang="en-US" sz="2400" dirty="0"/>
              <a:t>the intensity limits of 6D Cooling concepts to reduce the </a:t>
            </a:r>
            <a:r>
              <a:rPr lang="en-US" sz="2400" dirty="0" err="1"/>
              <a:t>emittance</a:t>
            </a:r>
            <a:r>
              <a:rPr lang="en-US" sz="2400" dirty="0"/>
              <a:t> to produce bright (i.e. high-intensity, low </a:t>
            </a:r>
            <a:r>
              <a:rPr lang="en-US" sz="2400" dirty="0" err="1"/>
              <a:t>emittance</a:t>
            </a:r>
            <a:r>
              <a:rPr lang="en-US" sz="2400" dirty="0"/>
              <a:t>) </a:t>
            </a:r>
            <a:r>
              <a:rPr lang="en-US" sz="2400" dirty="0" err="1"/>
              <a:t>muon</a:t>
            </a:r>
            <a:r>
              <a:rPr lang="en-US" sz="2400" dirty="0"/>
              <a:t> </a:t>
            </a:r>
            <a:r>
              <a:rPr lang="en-US" sz="2400" dirty="0" smtClean="0"/>
              <a:t>beams</a:t>
            </a:r>
          </a:p>
          <a:p>
            <a:pPr lvl="1"/>
            <a:r>
              <a:rPr lang="en-US" sz="2000" dirty="0" smtClean="0"/>
              <a:t>Hybrid Initial 6D Cooling channel</a:t>
            </a:r>
          </a:p>
          <a:p>
            <a:pPr lvl="1"/>
            <a:r>
              <a:rPr lang="en-US" sz="2000" dirty="0" smtClean="0"/>
              <a:t>Limits to late-stage 6D cooling</a:t>
            </a:r>
          </a:p>
          <a:p>
            <a:pPr lvl="1"/>
            <a:r>
              <a:rPr lang="en-US" sz="2000" dirty="0" smtClean="0"/>
              <a:t>Final Cooling: limits, alternate concepts (e.g. flat beams)</a:t>
            </a:r>
          </a:p>
          <a:p>
            <a:pPr lvl="1"/>
            <a:endParaRPr lang="en-US" sz="1200" dirty="0" smtClean="0"/>
          </a:p>
          <a:p>
            <a:r>
              <a:rPr lang="en-US" sz="2400" dirty="0" smtClean="0"/>
              <a:t>Understanding the limits to where we can reach near the bottom of the </a:t>
            </a:r>
            <a:r>
              <a:rPr lang="en-US" sz="2400" dirty="0" err="1" smtClean="0"/>
              <a:t>emittance</a:t>
            </a:r>
            <a:r>
              <a:rPr lang="en-US" sz="2400" dirty="0" smtClean="0"/>
              <a:t> diagram curve</a:t>
            </a:r>
          </a:p>
          <a:p>
            <a:pPr lvl="1"/>
            <a:r>
              <a:rPr lang="en-US" sz="2000" dirty="0" smtClean="0"/>
              <a:t>and impact to cost of downstream components</a:t>
            </a:r>
          </a:p>
          <a:p>
            <a:pPr lvl="1"/>
            <a:endParaRPr lang="en-US" sz="1200" dirty="0" smtClean="0"/>
          </a:p>
          <a:p>
            <a:r>
              <a:rPr lang="en-US" sz="2400" dirty="0" smtClean="0"/>
              <a:t>Participate </a:t>
            </a:r>
            <a:r>
              <a:rPr lang="en-US" sz="2400" dirty="0"/>
              <a:t>in modeling of the MICE Cooling Channel to ensure successful completion of the 3-year ramp-down and </a:t>
            </a:r>
            <a:r>
              <a:rPr lang="en-US" sz="2400" dirty="0" smtClean="0"/>
              <a:t>to </a:t>
            </a:r>
            <a:r>
              <a:rPr lang="en-US" sz="2400" dirty="0"/>
              <a:t>prepare to incorporate the results in our cooling </a:t>
            </a:r>
            <a:r>
              <a:rPr lang="en-US" sz="2400" dirty="0" smtClean="0"/>
              <a:t>codes</a:t>
            </a:r>
          </a:p>
          <a:p>
            <a:endParaRPr lang="en-US" sz="1200" dirty="0" smtClean="0"/>
          </a:p>
          <a:p>
            <a:r>
              <a:rPr lang="en-US" sz="2400" dirty="0" smtClean="0"/>
              <a:t>Deliverables:</a:t>
            </a:r>
          </a:p>
          <a:p>
            <a:pPr lvl="1"/>
            <a:r>
              <a:rPr lang="en-US" sz="2000" dirty="0"/>
              <a:t>Performance specs and lattices for 6D cooling channels</a:t>
            </a:r>
          </a:p>
          <a:p>
            <a:pPr lvl="1"/>
            <a:r>
              <a:rPr lang="en-US" sz="2000" dirty="0"/>
              <a:t>Analyses and infrastructure to help incorporate MICE results into cooling codes</a:t>
            </a:r>
          </a:p>
          <a:p>
            <a:pPr lvl="1"/>
            <a:endParaRPr lang="en-US" sz="2000" dirty="0" smtClean="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dirty="0"/>
          </a:p>
        </p:txBody>
      </p:sp>
      <p:sp>
        <p:nvSpPr>
          <p:cNvPr id="5" name="Slide Number Placeholder 4"/>
          <p:cNvSpPr>
            <a:spLocks noGrp="1"/>
          </p:cNvSpPr>
          <p:nvPr>
            <p:ph type="sldNum" sz="quarter" idx="12"/>
          </p:nvPr>
        </p:nvSpPr>
        <p:spPr/>
        <p:txBody>
          <a:bodyPr/>
          <a:lstStyle/>
          <a:p>
            <a:fld id="{8A5FAC83-C8C4-8046-B35B-A89823688311}" type="slidenum">
              <a:rPr lang="en-US" smtClean="0"/>
              <a:t>30</a:t>
            </a:fld>
            <a:endParaRPr lang="en-US"/>
          </a:p>
        </p:txBody>
      </p:sp>
      <p:sp>
        <p:nvSpPr>
          <p:cNvPr id="7" name="Date Placeholder 6"/>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63812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2"/>
            <a:ext cx="8269284" cy="987967"/>
          </a:xfrm>
        </p:spPr>
        <p:txBody>
          <a:bodyPr>
            <a:normAutofit/>
          </a:bodyPr>
          <a:lstStyle/>
          <a:p>
            <a:r>
              <a:rPr lang="en-US" dirty="0" smtClean="0"/>
              <a:t>Beyond MAP:  Fast Muon Acceleration</a:t>
            </a:r>
            <a:endParaRPr lang="en-US" dirty="0"/>
          </a:p>
        </p:txBody>
      </p:sp>
      <p:sp>
        <p:nvSpPr>
          <p:cNvPr id="3" name="Content Placeholder 2"/>
          <p:cNvSpPr>
            <a:spLocks noGrp="1"/>
          </p:cNvSpPr>
          <p:nvPr>
            <p:ph idx="1"/>
          </p:nvPr>
        </p:nvSpPr>
        <p:spPr>
          <a:xfrm>
            <a:off x="0" y="990544"/>
            <a:ext cx="8990811" cy="5557072"/>
          </a:xfrm>
        </p:spPr>
        <p:txBody>
          <a:bodyPr>
            <a:normAutofit/>
          </a:bodyPr>
          <a:lstStyle/>
          <a:p>
            <a:r>
              <a:rPr lang="en-US" sz="2400" dirty="0" smtClean="0"/>
              <a:t>Goal: </a:t>
            </a:r>
            <a:r>
              <a:rPr lang="en-US" sz="2400" dirty="0"/>
              <a:t>E</a:t>
            </a:r>
            <a:r>
              <a:rPr lang="en-US" sz="2400" dirty="0" smtClean="0"/>
              <a:t>xplore </a:t>
            </a:r>
            <a:r>
              <a:rPr lang="en-US" sz="2400" dirty="0"/>
              <a:t>the performance limits of the rapid acceleration of </a:t>
            </a:r>
            <a:r>
              <a:rPr lang="en-US" sz="2400" dirty="0" err="1" smtClean="0"/>
              <a:t>muons</a:t>
            </a:r>
            <a:endParaRPr lang="en-US" sz="2400" dirty="0" smtClean="0"/>
          </a:p>
          <a:p>
            <a:pPr lvl="1"/>
            <a:r>
              <a:rPr lang="en-US" sz="2000" dirty="0" smtClean="0"/>
              <a:t>Dual use </a:t>
            </a:r>
            <a:r>
              <a:rPr lang="en-US" sz="2000" dirty="0" err="1" smtClean="0"/>
              <a:t>linac</a:t>
            </a:r>
            <a:r>
              <a:rPr lang="en-US" sz="2000" dirty="0"/>
              <a:t> </a:t>
            </a:r>
            <a:r>
              <a:rPr lang="en-US" sz="2000" dirty="0" smtClean="0"/>
              <a:t>concept, recirculating </a:t>
            </a:r>
            <a:r>
              <a:rPr lang="en-US" sz="2000" dirty="0" err="1" smtClean="0"/>
              <a:t>linacs</a:t>
            </a:r>
            <a:r>
              <a:rPr lang="en-US" sz="2000" dirty="0" smtClean="0"/>
              <a:t> w/ multi-pass arcs, RCS w/ hybrid option</a:t>
            </a:r>
          </a:p>
          <a:p>
            <a:pPr lvl="1"/>
            <a:r>
              <a:rPr lang="en-US" sz="2000" dirty="0" smtClean="0"/>
              <a:t>Performance, </a:t>
            </a:r>
            <a:r>
              <a:rPr lang="en-US" sz="2000" dirty="0" err="1"/>
              <a:t>s</a:t>
            </a:r>
            <a:r>
              <a:rPr lang="en-US" sz="2000" dirty="0" err="1" smtClean="0"/>
              <a:t>tageability</a:t>
            </a:r>
            <a:r>
              <a:rPr lang="en-US" sz="2000" dirty="0" smtClean="0"/>
              <a:t> </a:t>
            </a:r>
            <a:r>
              <a:rPr lang="en-US" sz="2000" dirty="0"/>
              <a:t>and </a:t>
            </a:r>
            <a:r>
              <a:rPr lang="en-US" sz="2000" dirty="0" smtClean="0"/>
              <a:t>cost</a:t>
            </a:r>
          </a:p>
          <a:p>
            <a:pPr lvl="2"/>
            <a:r>
              <a:rPr lang="en-US" sz="1800" dirty="0"/>
              <a:t>Rapid acceleration essential to optimize </a:t>
            </a:r>
            <a:r>
              <a:rPr lang="en-US" sz="1800" dirty="0" err="1"/>
              <a:t>muon</a:t>
            </a:r>
            <a:r>
              <a:rPr lang="en-US" sz="1800" dirty="0"/>
              <a:t> flux</a:t>
            </a:r>
          </a:p>
          <a:p>
            <a:pPr lvl="2"/>
            <a:r>
              <a:rPr lang="en-US" sz="1800" dirty="0"/>
              <a:t>Losses strongly dependent on longitudinal </a:t>
            </a:r>
            <a:r>
              <a:rPr lang="en-US" sz="1800" dirty="0" err="1"/>
              <a:t>emittance</a:t>
            </a:r>
            <a:endParaRPr lang="en-US" sz="1800" dirty="0"/>
          </a:p>
          <a:p>
            <a:pPr lvl="2"/>
            <a:r>
              <a:rPr lang="en-US" sz="1800" dirty="0" smtClean="0"/>
              <a:t>If </a:t>
            </a:r>
            <a:r>
              <a:rPr lang="en-US" sz="1800" dirty="0"/>
              <a:t>it's prohibitively expensive, it won't get </a:t>
            </a:r>
            <a:r>
              <a:rPr lang="en-US" sz="1800" dirty="0" smtClean="0"/>
              <a:t>built</a:t>
            </a:r>
          </a:p>
          <a:p>
            <a:pPr lvl="3"/>
            <a:r>
              <a:rPr lang="en-US" sz="1400" dirty="0" smtClean="0"/>
              <a:t>Applies to everything, not just fast </a:t>
            </a:r>
            <a:r>
              <a:rPr lang="en-US" sz="1400" dirty="0" err="1" smtClean="0"/>
              <a:t>muon</a:t>
            </a:r>
            <a:r>
              <a:rPr lang="en-US" sz="1400" dirty="0" smtClean="0"/>
              <a:t> acceleration.</a:t>
            </a:r>
            <a:br>
              <a:rPr lang="en-US" sz="1400" dirty="0" smtClean="0"/>
            </a:br>
            <a:r>
              <a:rPr lang="en-US" sz="1400" dirty="0" smtClean="0"/>
              <a:t>P5 </a:t>
            </a:r>
            <a:r>
              <a:rPr lang="en-US" sz="1400" dirty="0"/>
              <a:t>recommendation </a:t>
            </a:r>
            <a:r>
              <a:rPr lang="en-US" sz="1400" dirty="0" smtClean="0"/>
              <a:t>26: </a:t>
            </a:r>
            <a:r>
              <a:rPr lang="en-US" sz="1400" dirty="0"/>
              <a:t>"Focus on outcomes and capabilities that will dramatically improve cost </a:t>
            </a:r>
            <a:r>
              <a:rPr lang="en-US" sz="1400" dirty="0" smtClean="0"/>
              <a:t>effectiveness </a:t>
            </a:r>
            <a:r>
              <a:rPr lang="en-US" sz="1400" dirty="0"/>
              <a:t>for mid-term and far-term </a:t>
            </a:r>
            <a:r>
              <a:rPr lang="en-US" sz="1400" dirty="0" smtClean="0"/>
              <a:t>accelerators”</a:t>
            </a:r>
          </a:p>
          <a:p>
            <a:pPr lvl="3"/>
            <a:endParaRPr lang="en-US" sz="1800" dirty="0" smtClean="0"/>
          </a:p>
          <a:p>
            <a:r>
              <a:rPr lang="en-US" sz="2400" dirty="0" smtClean="0"/>
              <a:t>Deliverables:</a:t>
            </a:r>
          </a:p>
          <a:p>
            <a:pPr lvl="1"/>
            <a:r>
              <a:rPr lang="en-US" sz="2000" dirty="0"/>
              <a:t>S</a:t>
            </a:r>
            <a:r>
              <a:rPr lang="en-US" sz="2000" dirty="0" smtClean="0"/>
              <a:t>pecs for acceleration systems for rapid acceleration of </a:t>
            </a:r>
            <a:r>
              <a:rPr lang="en-US" sz="2000" dirty="0" err="1" smtClean="0"/>
              <a:t>muons</a:t>
            </a:r>
            <a:r>
              <a:rPr lang="en-US" sz="2000" dirty="0" smtClean="0"/>
              <a:t>, taking into account what learn about cooling limits </a:t>
            </a:r>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31</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4119294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 y="-3192"/>
            <a:ext cx="8260817" cy="987967"/>
          </a:xfrm>
        </p:spPr>
        <p:txBody>
          <a:bodyPr>
            <a:normAutofit/>
          </a:bodyPr>
          <a:lstStyle/>
          <a:p>
            <a:r>
              <a:rPr lang="en-US" sz="2800" dirty="0" smtClean="0"/>
              <a:t>Beyond MAP:  Muon Storage and Collider Rings</a:t>
            </a:r>
            <a:endParaRPr lang="en-US" sz="2800" dirty="0"/>
          </a:p>
        </p:txBody>
      </p:sp>
      <p:sp>
        <p:nvSpPr>
          <p:cNvPr id="3" name="Content Placeholder 2"/>
          <p:cNvSpPr>
            <a:spLocks noGrp="1"/>
          </p:cNvSpPr>
          <p:nvPr>
            <p:ph idx="1"/>
          </p:nvPr>
        </p:nvSpPr>
        <p:spPr>
          <a:xfrm>
            <a:off x="0" y="1049867"/>
            <a:ext cx="9143999" cy="5589512"/>
          </a:xfrm>
        </p:spPr>
        <p:txBody>
          <a:bodyPr>
            <a:normAutofit/>
          </a:bodyPr>
          <a:lstStyle/>
          <a:p>
            <a:r>
              <a:rPr lang="en-US" sz="2800" dirty="0" smtClean="0"/>
              <a:t>Main goal: </a:t>
            </a:r>
            <a:r>
              <a:rPr lang="en-US" sz="2800" dirty="0"/>
              <a:t>analyze and optimize the performance of </a:t>
            </a:r>
            <a:r>
              <a:rPr lang="en-US" sz="2800" dirty="0" err="1"/>
              <a:t>muon</a:t>
            </a:r>
            <a:r>
              <a:rPr lang="en-US" sz="2800" dirty="0"/>
              <a:t> storage rings that would serve as precision neutrino sources </a:t>
            </a:r>
          </a:p>
          <a:p>
            <a:pPr lvl="1"/>
            <a:r>
              <a:rPr lang="en-US" sz="2000" dirty="0" smtClean="0"/>
              <a:t>also, document what has been learned regarding HF, 1.5 TeV and 3 TeV designs; modest effort on beam dynamics and instabilities in a higher energy collider</a:t>
            </a:r>
          </a:p>
          <a:p>
            <a:pPr lvl="1"/>
            <a:endParaRPr lang="en-US" sz="2000" dirty="0" smtClean="0"/>
          </a:p>
          <a:p>
            <a:r>
              <a:rPr lang="en-US" sz="2800" dirty="0" smtClean="0"/>
              <a:t>Deliverables:</a:t>
            </a:r>
          </a:p>
          <a:p>
            <a:pPr lvl="1"/>
            <a:r>
              <a:rPr lang="en-US" sz="2000" dirty="0" smtClean="0"/>
              <a:t>Report on cost</a:t>
            </a:r>
            <a:r>
              <a:rPr lang="en-US" sz="2000" dirty="0"/>
              <a:t>-effective low energy </a:t>
            </a:r>
            <a:r>
              <a:rPr lang="en-US" sz="2000" dirty="0" err="1"/>
              <a:t>muon</a:t>
            </a:r>
            <a:r>
              <a:rPr lang="en-US" sz="2000" dirty="0"/>
              <a:t> storage ring options to </a:t>
            </a:r>
            <a:r>
              <a:rPr lang="en-US" sz="2000" dirty="0" smtClean="0"/>
              <a:t>strengthen long baseline program</a:t>
            </a:r>
          </a:p>
          <a:p>
            <a:pPr lvl="1"/>
            <a:r>
              <a:rPr lang="en-US" sz="2000" dirty="0" smtClean="0"/>
              <a:t>Report on performance </a:t>
            </a:r>
            <a:r>
              <a:rPr lang="en-US" sz="2000" dirty="0"/>
              <a:t>of a long baseline NF based </a:t>
            </a:r>
            <a:r>
              <a:rPr lang="en-US" sz="2000" dirty="0" smtClean="0"/>
              <a:t>on latest results from preceding topics</a:t>
            </a:r>
            <a:endParaRPr lang="en-US" sz="2000" dirty="0"/>
          </a:p>
          <a:p>
            <a:pPr lvl="1"/>
            <a:r>
              <a:rPr lang="en-US" sz="2000" dirty="0" smtClean="0"/>
              <a:t>Report describing results of an initial study of a &gt; 5 </a:t>
            </a:r>
            <a:r>
              <a:rPr lang="en-US" sz="2000" dirty="0" err="1" smtClean="0"/>
              <a:t>TeV</a:t>
            </a:r>
            <a:r>
              <a:rPr lang="en-US" sz="2000" dirty="0" smtClean="0"/>
              <a:t> ring (depending on funding) </a:t>
            </a:r>
            <a:endParaRPr lang="en-US" sz="2000" dirty="0"/>
          </a:p>
        </p:txBody>
      </p:sp>
      <p:sp>
        <p:nvSpPr>
          <p:cNvPr id="4" name="Footer Placeholder 3"/>
          <p:cNvSpPr>
            <a:spLocks noGrp="1"/>
          </p:cNvSpPr>
          <p:nvPr>
            <p:ph type="ftr" sz="quarter" idx="11"/>
          </p:nvPr>
        </p:nvSpPr>
        <p:spPr/>
        <p:txBody>
          <a:bodyPr/>
          <a:lstStyle/>
          <a:p>
            <a:r>
              <a:rPr lang="en-US" smtClean="0"/>
              <a:t>M. A. Palmer | MAP Collaboration Meeting (SLAC, December 3-7, 2014)</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32</a:t>
            </a:fld>
            <a:endParaRPr lang="en-US"/>
          </a:p>
        </p:txBody>
      </p:sp>
      <p:sp>
        <p:nvSpPr>
          <p:cNvPr id="6" name="Date Placeholder 5"/>
          <p:cNvSpPr>
            <a:spLocks noGrp="1"/>
          </p:cNvSpPr>
          <p:nvPr>
            <p:ph type="dt" sz="half" idx="10"/>
          </p:nvPr>
        </p:nvSpPr>
        <p:spPr/>
        <p:txBody>
          <a:bodyPr/>
          <a:lstStyle/>
          <a:p>
            <a:r>
              <a:rPr lang="en-US" smtClean="0"/>
              <a:t>December 3, 2014</a:t>
            </a:r>
            <a:endParaRPr lang="en-US"/>
          </a:p>
        </p:txBody>
      </p:sp>
    </p:spTree>
    <p:extLst>
      <p:ext uri="{BB962C8B-B14F-4D97-AF65-F5344CB8AC3E}">
        <p14:creationId xmlns:p14="http://schemas.microsoft.com/office/powerpoint/2010/main" val="66886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MAP:  MTA Program I</a:t>
            </a:r>
            <a:endParaRPr lang="en-US" dirty="0"/>
          </a:p>
        </p:txBody>
      </p:sp>
      <p:sp>
        <p:nvSpPr>
          <p:cNvPr id="3" name="Content Placeholder 2"/>
          <p:cNvSpPr>
            <a:spLocks noGrp="1"/>
          </p:cNvSpPr>
          <p:nvPr>
            <p:ph idx="1"/>
          </p:nvPr>
        </p:nvSpPr>
        <p:spPr/>
        <p:txBody>
          <a:bodyPr>
            <a:normAutofit/>
          </a:bodyPr>
          <a:lstStyle/>
          <a:p>
            <a:pPr marL="342900" lvl="1" indent="-342900">
              <a:buFont typeface="Arial"/>
              <a:buChar char="•"/>
            </a:pPr>
            <a:r>
              <a:rPr lang="en-US" sz="2400" dirty="0" smtClean="0">
                <a:solidFill>
                  <a:schemeClr val="tx1"/>
                </a:solidFill>
              </a:rPr>
              <a:t>Contribute to general </a:t>
            </a:r>
            <a:r>
              <a:rPr lang="en-US" sz="2400" dirty="0">
                <a:solidFill>
                  <a:schemeClr val="tx1"/>
                </a:solidFill>
              </a:rPr>
              <a:t>understanding of RF </a:t>
            </a:r>
            <a:r>
              <a:rPr lang="en-US" sz="2400" dirty="0" smtClean="0">
                <a:solidFill>
                  <a:schemeClr val="tx1"/>
                </a:solidFill>
              </a:rPr>
              <a:t>breakdown</a:t>
            </a:r>
          </a:p>
          <a:p>
            <a:r>
              <a:rPr lang="en-US" sz="2400" dirty="0" smtClean="0"/>
              <a:t>Advance </a:t>
            </a:r>
            <a:r>
              <a:rPr lang="en-US" sz="2400" b="1" i="1" dirty="0" smtClean="0">
                <a:solidFill>
                  <a:srgbClr val="FF0000"/>
                </a:solidFill>
              </a:rPr>
              <a:t>RF in magnetic field</a:t>
            </a:r>
            <a:r>
              <a:rPr lang="en-US" sz="2400" dirty="0" smtClean="0"/>
              <a:t> </a:t>
            </a:r>
            <a:br>
              <a:rPr lang="en-US" sz="2400" dirty="0" smtClean="0"/>
            </a:br>
            <a:r>
              <a:rPr lang="en-US" sz="2400" dirty="0" smtClean="0"/>
              <a:t>R&amp;D</a:t>
            </a:r>
            <a:endParaRPr lang="en-US" sz="2400" dirty="0"/>
          </a:p>
          <a:p>
            <a:pPr lvl="1"/>
            <a:r>
              <a:rPr lang="en-US" sz="2000" dirty="0"/>
              <a:t>T</a:t>
            </a:r>
            <a:r>
              <a:rPr lang="en-US" sz="2000" dirty="0" smtClean="0"/>
              <a:t>est cavities in hand</a:t>
            </a:r>
            <a:endParaRPr lang="en-US" sz="2000" dirty="0"/>
          </a:p>
          <a:p>
            <a:pPr lvl="2"/>
            <a:r>
              <a:rPr lang="en-US" sz="1800" dirty="0" smtClean="0"/>
              <a:t>modular pillbox (vacuum)</a:t>
            </a:r>
            <a:endParaRPr lang="en-US" sz="1800" dirty="0"/>
          </a:p>
          <a:p>
            <a:pPr lvl="2"/>
            <a:r>
              <a:rPr lang="en-US" sz="1800" dirty="0" smtClean="0"/>
              <a:t>dielectric</a:t>
            </a:r>
            <a:r>
              <a:rPr lang="en-US" sz="1800" dirty="0"/>
              <a:t>-loaded </a:t>
            </a:r>
            <a:r>
              <a:rPr lang="en-US" sz="1800" dirty="0" smtClean="0"/>
              <a:t>HPRF</a:t>
            </a:r>
          </a:p>
          <a:p>
            <a:pPr lvl="1"/>
            <a:r>
              <a:rPr lang="en-US" sz="2000" dirty="0"/>
              <a:t>I</a:t>
            </a:r>
            <a:r>
              <a:rPr lang="en-US" sz="2000" dirty="0" smtClean="0"/>
              <a:t>nform </a:t>
            </a:r>
            <a:r>
              <a:rPr lang="en-US" sz="2000" b="1" i="1" dirty="0" smtClean="0">
                <a:solidFill>
                  <a:srgbClr val="FF0000"/>
                </a:solidFill>
              </a:rPr>
              <a:t>Advanced Sources</a:t>
            </a:r>
            <a:r>
              <a:rPr lang="en-US" sz="2000" dirty="0" smtClean="0">
                <a:solidFill>
                  <a:srgbClr val="FF0000"/>
                </a:solidFill>
              </a:rPr>
              <a:t> </a:t>
            </a:r>
            <a:r>
              <a:rPr lang="en-US" sz="2000" dirty="0" smtClean="0"/>
              <a:t>studies</a:t>
            </a:r>
            <a:endParaRPr lang="en-US" sz="2000" dirty="0"/>
          </a:p>
          <a:p>
            <a:pPr lvl="2"/>
            <a:r>
              <a:rPr lang="en-US" sz="1800" dirty="0"/>
              <a:t>provide performance envelope</a:t>
            </a:r>
          </a:p>
          <a:p>
            <a:pPr lvl="3"/>
            <a:r>
              <a:rPr lang="en-US" sz="1600" dirty="0"/>
              <a:t>vacuum RF in external magnetic field</a:t>
            </a:r>
          </a:p>
          <a:p>
            <a:pPr lvl="3"/>
            <a:r>
              <a:rPr lang="en-US" sz="1600" dirty="0" smtClean="0"/>
              <a:t>H2-pressurized RF </a:t>
            </a:r>
            <a:r>
              <a:rPr lang="en-US" sz="1600" dirty="0"/>
              <a:t>in beam</a:t>
            </a:r>
          </a:p>
          <a:p>
            <a:pPr marL="0" indent="0">
              <a:buNone/>
            </a:pPr>
            <a:endParaRPr lang="en-US" sz="2400" dirty="0"/>
          </a:p>
        </p:txBody>
      </p:sp>
      <p:sp>
        <p:nvSpPr>
          <p:cNvPr id="4" name="Date Placeholder 3"/>
          <p:cNvSpPr>
            <a:spLocks noGrp="1"/>
          </p:cNvSpPr>
          <p:nvPr>
            <p:ph type="dt" sz="half" idx="10"/>
          </p:nvPr>
        </p:nvSpPr>
        <p:spPr/>
        <p:txBody>
          <a:bodyPr/>
          <a:lstStyle/>
          <a:p>
            <a:r>
              <a:rPr lang="en-US" smtClean="0"/>
              <a:t>December 3, 2014</a:t>
            </a:r>
            <a:endParaRPr lang="en-US" dirty="0"/>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33</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9598" b="11985"/>
          <a:stretch/>
        </p:blipFill>
        <p:spPr>
          <a:xfrm>
            <a:off x="5315208" y="4141096"/>
            <a:ext cx="3776658" cy="1974345"/>
          </a:xfrm>
          <a:prstGeom prst="rect">
            <a:avLst/>
          </a:prstGeom>
        </p:spPr>
      </p:pic>
      <p:pic>
        <p:nvPicPr>
          <p:cNvPr id="8" name="Picture 7" descr="ASC_dat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448" y="1442717"/>
            <a:ext cx="3738190" cy="2638125"/>
          </a:xfrm>
          <a:prstGeom prst="rect">
            <a:avLst/>
          </a:prstGeom>
        </p:spPr>
      </p:pic>
      <p:sp>
        <p:nvSpPr>
          <p:cNvPr id="9" name="TextBox 8"/>
          <p:cNvSpPr txBox="1"/>
          <p:nvPr/>
        </p:nvSpPr>
        <p:spPr>
          <a:xfrm rot="10800000">
            <a:off x="4915098" y="1577187"/>
            <a:ext cx="400110" cy="2370201"/>
          </a:xfrm>
          <a:prstGeom prst="rect">
            <a:avLst/>
          </a:prstGeom>
          <a:noFill/>
        </p:spPr>
        <p:txBody>
          <a:bodyPr vert="eaVert" wrap="none" rtlCol="0">
            <a:spAutoFit/>
          </a:bodyPr>
          <a:lstStyle/>
          <a:p>
            <a:r>
              <a:rPr kumimoji="1" lang="en-US" altLang="ja-JP" sz="1400" dirty="0">
                <a:solidFill>
                  <a:prstClr val="black"/>
                </a:solidFill>
                <a:latin typeface="Arial"/>
                <a:ea typeface="ＭＳ Ｐゴシック"/>
              </a:rPr>
              <a:t>Max. Stable </a:t>
            </a:r>
            <a:r>
              <a:rPr kumimoji="1" lang="en-US" altLang="ja-JP" sz="1400" dirty="0" smtClean="0">
                <a:solidFill>
                  <a:prstClr val="black"/>
                </a:solidFill>
                <a:latin typeface="Arial"/>
                <a:ea typeface="ＭＳ Ｐゴシック"/>
              </a:rPr>
              <a:t>gradient </a:t>
            </a:r>
            <a:r>
              <a:rPr kumimoji="1" lang="en-US" altLang="ja-JP" sz="1400" dirty="0">
                <a:solidFill>
                  <a:prstClr val="black"/>
                </a:solidFill>
                <a:latin typeface="Arial"/>
                <a:ea typeface="ＭＳ Ｐゴシック"/>
              </a:rPr>
              <a:t>(MV/m)</a:t>
            </a:r>
            <a:endParaRPr kumimoji="1" lang="ja-JP" altLang="en-US" sz="1400" dirty="0">
              <a:solidFill>
                <a:prstClr val="black"/>
              </a:solidFill>
              <a:latin typeface="Arial"/>
              <a:ea typeface="ＭＳ Ｐゴシック"/>
            </a:endParaRPr>
          </a:p>
        </p:txBody>
      </p:sp>
      <p:sp>
        <p:nvSpPr>
          <p:cNvPr id="10" name="TextBox 9"/>
          <p:cNvSpPr txBox="1"/>
          <p:nvPr/>
        </p:nvSpPr>
        <p:spPr>
          <a:xfrm>
            <a:off x="6101096" y="2515819"/>
            <a:ext cx="2271923" cy="1338828"/>
          </a:xfrm>
          <a:prstGeom prst="rect">
            <a:avLst/>
          </a:prstGeom>
          <a:solidFill>
            <a:schemeClr val="bg1"/>
          </a:solidFill>
        </p:spPr>
        <p:txBody>
          <a:bodyPr wrap="square" rtlCol="0">
            <a:spAutoFit/>
          </a:bodyPr>
          <a:lstStyle/>
          <a:p>
            <a:pPr marL="0" lvl="1">
              <a:spcBef>
                <a:spcPts val="300"/>
              </a:spcBef>
            </a:pPr>
            <a:r>
              <a:rPr lang="en-US" altLang="ja-JP" sz="1600" dirty="0" smtClean="0">
                <a:solidFill>
                  <a:schemeClr val="tx2"/>
                </a:solidFill>
              </a:rPr>
              <a:t>Operated in magnet: </a:t>
            </a:r>
            <a:br>
              <a:rPr lang="en-US" altLang="ja-JP" sz="1600" dirty="0" smtClean="0">
                <a:solidFill>
                  <a:schemeClr val="tx2"/>
                </a:solidFill>
              </a:rPr>
            </a:br>
            <a:r>
              <a:rPr lang="en-US" altLang="ja-JP" sz="1600" dirty="0" smtClean="0">
                <a:solidFill>
                  <a:schemeClr val="tx2"/>
                </a:solidFill>
              </a:rPr>
              <a:t>25 MV/m at B=0</a:t>
            </a:r>
            <a:endParaRPr lang="en-US" altLang="ja-JP" sz="1000" dirty="0" smtClean="0"/>
          </a:p>
          <a:p>
            <a:pPr marL="0" lvl="1">
              <a:spcBef>
                <a:spcPts val="300"/>
              </a:spcBef>
            </a:pPr>
            <a:r>
              <a:rPr lang="en-US" altLang="ja-JP" sz="1600" dirty="0" smtClean="0">
                <a:solidFill>
                  <a:schemeClr val="tx2"/>
                </a:solidFill>
              </a:rPr>
              <a:t>Re-run with RF pickup</a:t>
            </a:r>
          </a:p>
          <a:p>
            <a:pPr marL="0" lvl="1">
              <a:spcBef>
                <a:spcPts val="300"/>
              </a:spcBef>
            </a:pPr>
            <a:r>
              <a:rPr lang="en-US" altLang="ja-JP" sz="1400" b="1" dirty="0" smtClean="0"/>
              <a:t>   Confirmed B=0 data</a:t>
            </a:r>
            <a:br>
              <a:rPr lang="en-US" altLang="ja-JP" sz="1400" b="1" dirty="0" smtClean="0"/>
            </a:br>
            <a:r>
              <a:rPr lang="en-US" altLang="ja-JP" sz="1400" b="1" dirty="0" smtClean="0"/>
              <a:t>   20-22 MV/m to 5T</a:t>
            </a:r>
          </a:p>
        </p:txBody>
      </p:sp>
      <p:pic>
        <p:nvPicPr>
          <p:cNvPr id="11" name="Picture 10" descr="hprfwaveform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867" y="4516961"/>
            <a:ext cx="2675467" cy="1747971"/>
          </a:xfrm>
          <a:prstGeom prst="rect">
            <a:avLst/>
          </a:prstGeom>
        </p:spPr>
      </p:pic>
      <p:sp>
        <p:nvSpPr>
          <p:cNvPr id="12" name="TextBox 11"/>
          <p:cNvSpPr txBox="1"/>
          <p:nvPr/>
        </p:nvSpPr>
        <p:spPr>
          <a:xfrm>
            <a:off x="249963" y="6210748"/>
            <a:ext cx="3957961" cy="338554"/>
          </a:xfrm>
          <a:prstGeom prst="rect">
            <a:avLst/>
          </a:prstGeom>
          <a:noFill/>
        </p:spPr>
        <p:txBody>
          <a:bodyPr wrap="square" rtlCol="0">
            <a:spAutoFit/>
          </a:bodyPr>
          <a:lstStyle/>
          <a:p>
            <a:r>
              <a:rPr lang="en-US" sz="1600" b="1" dirty="0">
                <a:solidFill>
                  <a:prstClr val="black"/>
                </a:solidFill>
                <a:latin typeface="Arial"/>
              </a:rPr>
              <a:t>1470psi H</a:t>
            </a:r>
            <a:r>
              <a:rPr lang="en-US" sz="1600" b="1" baseline="-25000" dirty="0">
                <a:solidFill>
                  <a:prstClr val="black"/>
                </a:solidFill>
                <a:latin typeface="Arial"/>
              </a:rPr>
              <a:t>2</a:t>
            </a:r>
            <a:r>
              <a:rPr lang="en-US" sz="1600" b="1" dirty="0">
                <a:solidFill>
                  <a:prstClr val="black"/>
                </a:solidFill>
                <a:latin typeface="Arial"/>
              </a:rPr>
              <a:t> </a:t>
            </a:r>
            <a:r>
              <a:rPr lang="en-US" sz="1600" b="1" dirty="0">
                <a:solidFill>
                  <a:srgbClr val="FF0000"/>
                </a:solidFill>
                <a:latin typeface="Wingdings 3" charset="2"/>
                <a:cs typeface="Wingdings 3" charset="2"/>
              </a:rPr>
              <a:t>a</a:t>
            </a:r>
            <a:r>
              <a:rPr lang="en-US" sz="1600" b="1" dirty="0">
                <a:solidFill>
                  <a:prstClr val="black"/>
                </a:solidFill>
                <a:latin typeface="Arial"/>
              </a:rPr>
              <a:t> </a:t>
            </a:r>
            <a:r>
              <a:rPr lang="en-US" sz="1600" b="1" dirty="0">
                <a:solidFill>
                  <a:srgbClr val="FF0000"/>
                </a:solidFill>
                <a:latin typeface="Arial"/>
              </a:rPr>
              <a:t>w/beam</a:t>
            </a:r>
            <a:r>
              <a:rPr lang="en-US" sz="1600" b="1" dirty="0">
                <a:solidFill>
                  <a:prstClr val="black"/>
                </a:solidFill>
                <a:latin typeface="Arial"/>
              </a:rPr>
              <a:t> </a:t>
            </a:r>
            <a:r>
              <a:rPr lang="en-US" sz="1600" b="1" dirty="0" smtClean="0">
                <a:solidFill>
                  <a:srgbClr val="0000FF"/>
                </a:solidFill>
                <a:cs typeface="Wingdings 3" charset="2"/>
              </a:rPr>
              <a:t>+ </a:t>
            </a:r>
            <a:r>
              <a:rPr lang="en-US" sz="1600" b="1" dirty="0" smtClean="0">
                <a:solidFill>
                  <a:srgbClr val="0000FF"/>
                </a:solidFill>
                <a:latin typeface="Arial"/>
              </a:rPr>
              <a:t>1</a:t>
            </a:r>
            <a:r>
              <a:rPr lang="en-US" sz="1600" b="1" dirty="0">
                <a:solidFill>
                  <a:srgbClr val="0000FF"/>
                </a:solidFill>
                <a:latin typeface="Arial"/>
              </a:rPr>
              <a:t>% dry air</a:t>
            </a:r>
          </a:p>
        </p:txBody>
      </p:sp>
      <p:sp>
        <p:nvSpPr>
          <p:cNvPr id="13" name="TextBox 12"/>
          <p:cNvSpPr txBox="1"/>
          <p:nvPr/>
        </p:nvSpPr>
        <p:spPr>
          <a:xfrm>
            <a:off x="6912946" y="1635667"/>
            <a:ext cx="2121920" cy="369332"/>
          </a:xfrm>
          <a:prstGeom prst="rect">
            <a:avLst/>
          </a:prstGeom>
          <a:noFill/>
        </p:spPr>
        <p:txBody>
          <a:bodyPr wrap="none" rtlCol="0">
            <a:spAutoFit/>
          </a:bodyPr>
          <a:lstStyle/>
          <a:p>
            <a:r>
              <a:rPr lang="en-US" dirty="0" smtClean="0"/>
              <a:t>All Seasons Cavity</a:t>
            </a:r>
            <a:endParaRPr lang="en-US" dirty="0"/>
          </a:p>
        </p:txBody>
      </p:sp>
      <p:sp>
        <p:nvSpPr>
          <p:cNvPr id="14" name="TextBox 13"/>
          <p:cNvSpPr txBox="1"/>
          <p:nvPr/>
        </p:nvSpPr>
        <p:spPr>
          <a:xfrm>
            <a:off x="6969946" y="6115441"/>
            <a:ext cx="1724075" cy="369332"/>
          </a:xfrm>
          <a:prstGeom prst="rect">
            <a:avLst/>
          </a:prstGeom>
          <a:noFill/>
        </p:spPr>
        <p:txBody>
          <a:bodyPr wrap="none" rtlCol="0">
            <a:spAutoFit/>
          </a:bodyPr>
          <a:lstStyle/>
          <a:p>
            <a:r>
              <a:rPr lang="en-US" dirty="0" smtClean="0"/>
              <a:t>Modular Cavity</a:t>
            </a:r>
            <a:endParaRPr lang="en-US" dirty="0"/>
          </a:p>
        </p:txBody>
      </p:sp>
      <p:sp>
        <p:nvSpPr>
          <p:cNvPr id="15" name="TextBox 14"/>
          <p:cNvSpPr txBox="1"/>
          <p:nvPr/>
        </p:nvSpPr>
        <p:spPr>
          <a:xfrm>
            <a:off x="2552612" y="5103799"/>
            <a:ext cx="1518490" cy="369332"/>
          </a:xfrm>
          <a:prstGeom prst="rect">
            <a:avLst/>
          </a:prstGeom>
          <a:noFill/>
        </p:spPr>
        <p:txBody>
          <a:bodyPr wrap="none" rtlCol="0">
            <a:spAutoFit/>
          </a:bodyPr>
          <a:lstStyle/>
          <a:p>
            <a:r>
              <a:rPr lang="en-US" dirty="0" smtClean="0"/>
              <a:t>HPRF Cavity</a:t>
            </a:r>
            <a:endParaRPr lang="en-US" dirty="0"/>
          </a:p>
        </p:txBody>
      </p:sp>
    </p:spTree>
    <p:extLst>
      <p:ext uri="{BB962C8B-B14F-4D97-AF65-F5344CB8AC3E}">
        <p14:creationId xmlns:p14="http://schemas.microsoft.com/office/powerpoint/2010/main" val="255554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Beyond MAP:  MTA Program II</a:t>
            </a:r>
            <a:endParaRPr lang="en-US" dirty="0"/>
          </a:p>
        </p:txBody>
      </p:sp>
      <p:sp>
        <p:nvSpPr>
          <p:cNvPr id="3" name="Content Placeholder 2"/>
          <p:cNvSpPr>
            <a:spLocks noGrp="1"/>
          </p:cNvSpPr>
          <p:nvPr>
            <p:ph idx="1"/>
          </p:nvPr>
        </p:nvSpPr>
        <p:spPr/>
        <p:txBody>
          <a:bodyPr>
            <a:normAutofit/>
          </a:bodyPr>
          <a:lstStyle/>
          <a:p>
            <a:r>
              <a:rPr lang="en-US" sz="2000" dirty="0"/>
              <a:t>Tremendous progress made over the past 3 </a:t>
            </a:r>
            <a:r>
              <a:rPr lang="en-US" sz="2000" dirty="0" smtClean="0"/>
              <a:t>years</a:t>
            </a:r>
            <a:br>
              <a:rPr lang="en-US" sz="2000" dirty="0" smtClean="0"/>
            </a:br>
            <a:endParaRPr lang="en-US" sz="2000" dirty="0"/>
          </a:p>
          <a:p>
            <a:r>
              <a:rPr lang="en-US" sz="2000" dirty="0" smtClean="0"/>
              <a:t>We are at an exciting threshold in the MTA program</a:t>
            </a:r>
          </a:p>
          <a:p>
            <a:pPr lvl="1"/>
            <a:r>
              <a:rPr lang="en-US" sz="1800" dirty="0"/>
              <a:t>MICE cavity </a:t>
            </a:r>
            <a:r>
              <a:rPr lang="en-US" sz="1800" dirty="0" smtClean="0"/>
              <a:t>operational</a:t>
            </a:r>
          </a:p>
          <a:p>
            <a:pPr lvl="2"/>
            <a:r>
              <a:rPr lang="en-US" sz="1600" dirty="0" smtClean="0"/>
              <a:t>Commissioning and characterization </a:t>
            </a:r>
            <a:r>
              <a:rPr lang="en-US" sz="1600" dirty="0"/>
              <a:t>in </a:t>
            </a:r>
            <a:r>
              <a:rPr lang="en-US" sz="1600" dirty="0" smtClean="0"/>
              <a:t>progress</a:t>
            </a:r>
            <a:endParaRPr lang="en-US" sz="1600" dirty="0"/>
          </a:p>
          <a:p>
            <a:pPr lvl="1"/>
            <a:r>
              <a:rPr lang="en-US" sz="1800" dirty="0" smtClean="0"/>
              <a:t>Operating </a:t>
            </a:r>
            <a:r>
              <a:rPr lang="en-US" sz="1800" dirty="0"/>
              <a:t>point for 805-MHz vacuum RF in 0-5T </a:t>
            </a:r>
            <a:r>
              <a:rPr lang="en-US" sz="1800" dirty="0" smtClean="0"/>
              <a:t>established</a:t>
            </a:r>
            <a:r>
              <a:rPr lang="en-US" sz="1800" dirty="0"/>
              <a:t> </a:t>
            </a:r>
            <a:r>
              <a:rPr lang="en-US" sz="1800" dirty="0" smtClean="0"/>
              <a:t>with long pillbox cavity</a:t>
            </a:r>
            <a:endParaRPr lang="en-US" sz="1800" dirty="0"/>
          </a:p>
          <a:p>
            <a:pPr lvl="2"/>
            <a:r>
              <a:rPr lang="en-US" sz="1600" dirty="0" smtClean="0"/>
              <a:t>next </a:t>
            </a:r>
            <a:r>
              <a:rPr lang="en-US" sz="1600" dirty="0"/>
              <a:t>step (modular </a:t>
            </a:r>
            <a:r>
              <a:rPr lang="en-US" sz="1600" dirty="0" smtClean="0"/>
              <a:t>cavity) </a:t>
            </a:r>
            <a:r>
              <a:rPr lang="en-US" sz="1600" dirty="0"/>
              <a:t>– test program </a:t>
            </a:r>
            <a:r>
              <a:rPr lang="en-US" sz="1600" dirty="0" smtClean="0"/>
              <a:t>starting</a:t>
            </a:r>
            <a:endParaRPr lang="en-US" sz="1600" dirty="0"/>
          </a:p>
          <a:p>
            <a:pPr lvl="1"/>
            <a:r>
              <a:rPr lang="en-US" sz="1800" dirty="0" smtClean="0"/>
              <a:t>HPRF program advanced (no magnetic field issue)</a:t>
            </a:r>
            <a:endParaRPr lang="en-US" sz="1800" dirty="0"/>
          </a:p>
          <a:p>
            <a:pPr lvl="2"/>
            <a:r>
              <a:rPr lang="en-US" sz="1600" dirty="0" smtClean="0"/>
              <a:t>plasma loading/mitigation in beam evaluated</a:t>
            </a:r>
          </a:p>
          <a:p>
            <a:pPr lvl="2"/>
            <a:r>
              <a:rPr lang="en-US" sz="1600" dirty="0"/>
              <a:t>s</a:t>
            </a:r>
            <a:r>
              <a:rPr lang="en-US" sz="1600" dirty="0" smtClean="0"/>
              <a:t>uccessful proof</a:t>
            </a:r>
            <a:r>
              <a:rPr lang="en-US" sz="1600" dirty="0"/>
              <a:t>-of-principle dielectric loading </a:t>
            </a:r>
            <a:r>
              <a:rPr lang="en-US" sz="1600" dirty="0" smtClean="0"/>
              <a:t>test, follow</a:t>
            </a:r>
            <a:r>
              <a:rPr lang="en-US" sz="1600" dirty="0"/>
              <a:t>-up program in </a:t>
            </a:r>
            <a:r>
              <a:rPr lang="en-US" sz="1600" dirty="0" smtClean="0"/>
              <a:t>progress</a:t>
            </a:r>
            <a:br>
              <a:rPr lang="en-US" sz="1600" dirty="0" smtClean="0"/>
            </a:br>
            <a:endParaRPr lang="en-US" sz="1600" dirty="0" smtClean="0"/>
          </a:p>
          <a:p>
            <a:r>
              <a:rPr lang="en-US" sz="2000" dirty="0"/>
              <a:t>Facility has the capabilities in place to support </a:t>
            </a:r>
            <a:r>
              <a:rPr lang="en-US" sz="2000" dirty="0" smtClean="0"/>
              <a:t>a transformational accelerator R&amp;D program</a:t>
            </a:r>
            <a:br>
              <a:rPr lang="en-US" sz="2000" dirty="0" smtClean="0"/>
            </a:br>
            <a:endParaRPr lang="en-US" sz="2000" dirty="0" smtClean="0"/>
          </a:p>
          <a:p>
            <a:r>
              <a:rPr lang="en-US" sz="2000" dirty="0" smtClean="0"/>
              <a:t>Poised to make significant additiona</a:t>
            </a:r>
            <a:r>
              <a:rPr lang="en-US" sz="2000" dirty="0"/>
              <a:t>l</a:t>
            </a:r>
            <a:r>
              <a:rPr lang="en-US" sz="2000" dirty="0" smtClean="0"/>
              <a:t> progress in the next few years if supported within GARD starting in last half of FY16</a:t>
            </a:r>
          </a:p>
        </p:txBody>
      </p:sp>
      <p:sp>
        <p:nvSpPr>
          <p:cNvPr id="4" name="Date Placeholder 3"/>
          <p:cNvSpPr>
            <a:spLocks noGrp="1"/>
          </p:cNvSpPr>
          <p:nvPr>
            <p:ph type="dt" sz="half" idx="10"/>
          </p:nvPr>
        </p:nvSpPr>
        <p:spPr/>
        <p:txBody>
          <a:bodyPr/>
          <a:lstStyle/>
          <a:p>
            <a:r>
              <a:rPr lang="en-US" smtClean="0"/>
              <a:t>December 3, 2014</a:t>
            </a:r>
            <a:endParaRPr lang="en-US" dirty="0"/>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34</a:t>
            </a:fld>
            <a:endParaRPr lang="en-US"/>
          </a:p>
        </p:txBody>
      </p:sp>
    </p:spTree>
    <p:extLst>
      <p:ext uri="{BB962C8B-B14F-4D97-AF65-F5344CB8AC3E}">
        <p14:creationId xmlns:p14="http://schemas.microsoft.com/office/powerpoint/2010/main" val="17853152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4867" y="4406900"/>
            <a:ext cx="8729132" cy="1362075"/>
          </a:xfrm>
        </p:spPr>
        <p:txBody>
          <a:bodyPr/>
          <a:lstStyle/>
          <a:p>
            <a:r>
              <a:rPr lang="en-US" dirty="0" smtClean="0"/>
              <a:t>WHAT HAVE WE Accomplished?</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35</a:t>
            </a:fld>
            <a:endParaRPr lang="en-US"/>
          </a:p>
        </p:txBody>
      </p:sp>
    </p:spTree>
    <p:extLst>
      <p:ext uri="{BB962C8B-B14F-4D97-AF65-F5344CB8AC3E}">
        <p14:creationId xmlns:p14="http://schemas.microsoft.com/office/powerpoint/2010/main" val="3936385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Neutrino Factory Overview</a:t>
            </a:r>
            <a:endParaRPr lang="en-US" sz="3600" dirty="0"/>
          </a:p>
        </p:txBody>
      </p:sp>
      <p:sp>
        <p:nvSpPr>
          <p:cNvPr id="8" name="Content Placeholder 7"/>
          <p:cNvSpPr>
            <a:spLocks noGrp="1"/>
          </p:cNvSpPr>
          <p:nvPr>
            <p:ph idx="1"/>
          </p:nvPr>
        </p:nvSpPr>
        <p:spPr>
          <a:xfrm>
            <a:off x="165100" y="939166"/>
            <a:ext cx="8921750" cy="5614034"/>
          </a:xfrm>
        </p:spPr>
        <p:txBody>
          <a:bodyPr>
            <a:normAutofit fontScale="85000" lnSpcReduction="20000"/>
          </a:bodyPr>
          <a:lstStyle/>
          <a:p>
            <a:r>
              <a:rPr lang="en-US" dirty="0" smtClean="0"/>
              <a:t>Short Baseline NF</a:t>
            </a:r>
          </a:p>
          <a:p>
            <a:pPr lvl="1"/>
            <a:r>
              <a:rPr lang="en-US" dirty="0" smtClean="0">
                <a:solidFill>
                  <a:srgbClr val="FFFF00"/>
                </a:solidFill>
              </a:rPr>
              <a:t>nuSTORM</a:t>
            </a:r>
          </a:p>
          <a:p>
            <a:pPr lvl="2"/>
            <a:r>
              <a:rPr lang="en-US" sz="2100" dirty="0"/>
              <a:t>D</a:t>
            </a:r>
            <a:r>
              <a:rPr lang="en-US" sz="2100" dirty="0" smtClean="0"/>
              <a:t>efinitive measurement of sterile neutrinos</a:t>
            </a:r>
          </a:p>
          <a:p>
            <a:pPr lvl="2"/>
            <a:r>
              <a:rPr lang="en-US" sz="2100" dirty="0" smtClean="0"/>
              <a:t>Precision </a:t>
            </a:r>
            <a:r>
              <a:rPr lang="en-US" sz="2100" dirty="0" smtClean="0">
                <a:latin typeface="Symbol" charset="2"/>
                <a:cs typeface="Symbol" charset="2"/>
              </a:rPr>
              <a:t>n</a:t>
            </a:r>
            <a:r>
              <a:rPr lang="en-US" sz="2100" baseline="-25000" dirty="0" smtClean="0">
                <a:cs typeface="Symbol" charset="2"/>
              </a:rPr>
              <a:t>e</a:t>
            </a:r>
            <a:r>
              <a:rPr lang="en-US" sz="2100" dirty="0" smtClean="0">
                <a:cs typeface="Symbol" charset="2"/>
              </a:rPr>
              <a:t> cross-section measurements (systematics issue for long baseline </a:t>
            </a:r>
            <a:r>
              <a:rPr lang="en-US" sz="2100" dirty="0" err="1" smtClean="0">
                <a:cs typeface="Symbol" charset="2"/>
              </a:rPr>
              <a:t>SuperBeam</a:t>
            </a:r>
            <a:r>
              <a:rPr lang="en-US" sz="2100" dirty="0" smtClean="0">
                <a:cs typeface="Symbol" charset="2"/>
              </a:rPr>
              <a:t> experiments)</a:t>
            </a:r>
          </a:p>
          <a:p>
            <a:pPr lvl="2"/>
            <a:r>
              <a:rPr lang="en-US" sz="2100" dirty="0">
                <a:cs typeface="Symbol" charset="2"/>
              </a:rPr>
              <a:t>W</a:t>
            </a:r>
            <a:r>
              <a:rPr lang="en-US" sz="2100" dirty="0" smtClean="0">
                <a:cs typeface="Symbol" charset="2"/>
              </a:rPr>
              <a:t>ould serve as an HEP muon accelerator proving ground…</a:t>
            </a:r>
            <a:endParaRPr lang="en-US" sz="2100" dirty="0" smtClean="0"/>
          </a:p>
          <a:p>
            <a:pPr lvl="1"/>
            <a:endParaRPr lang="en-US" dirty="0"/>
          </a:p>
          <a:p>
            <a:r>
              <a:rPr lang="en-US" dirty="0" smtClean="0"/>
              <a:t>Long Baseline NF with a Magnetized Detector</a:t>
            </a:r>
          </a:p>
          <a:p>
            <a:pPr lvl="1"/>
            <a:r>
              <a:rPr lang="en-US" dirty="0" smtClean="0"/>
              <a:t>IDS-NF (International Design Study for a Neutrino Factory)</a:t>
            </a:r>
          </a:p>
          <a:p>
            <a:pPr lvl="2"/>
            <a:r>
              <a:rPr lang="en-US" sz="2100" dirty="0" smtClean="0"/>
              <a:t>10 GeV muon storage ring optimized for 1500-2500km baselines</a:t>
            </a:r>
          </a:p>
          <a:p>
            <a:pPr lvl="2"/>
            <a:r>
              <a:rPr lang="en-US" sz="2100" dirty="0" smtClean="0"/>
              <a:t>“Generic” design (</a:t>
            </a:r>
            <a:r>
              <a:rPr lang="en-US" sz="2100" dirty="0" err="1" smtClean="0"/>
              <a:t>ie</a:t>
            </a:r>
            <a:r>
              <a:rPr lang="en-US" sz="2100" dirty="0" smtClean="0"/>
              <a:t>, not site-specific)</a:t>
            </a:r>
          </a:p>
          <a:p>
            <a:pPr lvl="2"/>
            <a:endParaRPr lang="en-US" sz="1100" dirty="0" smtClean="0"/>
          </a:p>
          <a:p>
            <a:pPr lvl="1"/>
            <a:r>
              <a:rPr lang="en-US" dirty="0" smtClean="0">
                <a:solidFill>
                  <a:srgbClr val="FFFF00"/>
                </a:solidFill>
              </a:rPr>
              <a:t>NuMAX </a:t>
            </a:r>
            <a:r>
              <a:rPr lang="en-US" dirty="0" smtClean="0"/>
              <a:t> (</a:t>
            </a:r>
            <a:r>
              <a:rPr lang="en-US" dirty="0" smtClean="0">
                <a:solidFill>
                  <a:srgbClr val="FFFF00"/>
                </a:solidFill>
              </a:rPr>
              <a:t>N</a:t>
            </a:r>
            <a:r>
              <a:rPr lang="en-US" dirty="0" smtClean="0"/>
              <a:t>e</a:t>
            </a:r>
            <a:r>
              <a:rPr lang="en-US" dirty="0" smtClean="0">
                <a:solidFill>
                  <a:srgbClr val="FFFF00"/>
                </a:solidFill>
              </a:rPr>
              <a:t>u</a:t>
            </a:r>
            <a:r>
              <a:rPr lang="en-US" dirty="0" smtClean="0"/>
              <a:t>trinos from a </a:t>
            </a:r>
            <a:r>
              <a:rPr lang="en-US" dirty="0" smtClean="0">
                <a:solidFill>
                  <a:srgbClr val="FFFF00"/>
                </a:solidFill>
              </a:rPr>
              <a:t>M</a:t>
            </a:r>
            <a:r>
              <a:rPr lang="en-US" dirty="0" smtClean="0"/>
              <a:t>uon </a:t>
            </a:r>
            <a:r>
              <a:rPr lang="en-US" dirty="0" smtClean="0">
                <a:solidFill>
                  <a:srgbClr val="FFFF00"/>
                </a:solidFill>
              </a:rPr>
              <a:t>A</a:t>
            </a:r>
            <a:r>
              <a:rPr lang="en-US" dirty="0" smtClean="0"/>
              <a:t>ccelerator </a:t>
            </a:r>
            <a:r>
              <a:rPr lang="en-US" dirty="0" err="1" smtClean="0"/>
              <a:t>Comple</a:t>
            </a:r>
            <a:r>
              <a:rPr lang="en-US" dirty="0" err="1" smtClean="0">
                <a:solidFill>
                  <a:srgbClr val="FFFF00"/>
                </a:solidFill>
              </a:rPr>
              <a:t>X</a:t>
            </a:r>
            <a:r>
              <a:rPr lang="en-US" dirty="0" smtClean="0"/>
              <a:t>)</a:t>
            </a:r>
          </a:p>
          <a:p>
            <a:pPr lvl="2"/>
            <a:r>
              <a:rPr lang="en-US" sz="2100" dirty="0" smtClean="0"/>
              <a:t>Site-specific:  FNAL </a:t>
            </a:r>
            <a:r>
              <a:rPr lang="en-US" sz="2100" dirty="0" smtClean="0">
                <a:latin typeface="Wingdings 3" charset="2"/>
                <a:cs typeface="Wingdings 3" charset="2"/>
              </a:rPr>
              <a:t>a</a:t>
            </a:r>
            <a:r>
              <a:rPr lang="en-US" sz="2100" dirty="0" smtClean="0">
                <a:cs typeface="Wingdings 3" charset="2"/>
              </a:rPr>
              <a:t> SURF  (1300km baseline)</a:t>
            </a:r>
            <a:endParaRPr lang="en-US" sz="2100" dirty="0" smtClean="0"/>
          </a:p>
          <a:p>
            <a:pPr lvl="2"/>
            <a:r>
              <a:rPr lang="en-US" sz="2100" dirty="0" smtClean="0"/>
              <a:t>4-6 GeV beam energy optimized for CP studies </a:t>
            </a:r>
          </a:p>
          <a:p>
            <a:pPr lvl="3"/>
            <a:r>
              <a:rPr lang="en-US" sz="1900" dirty="0" smtClean="0"/>
              <a:t>Flexibility to allow for other operating energies</a:t>
            </a:r>
          </a:p>
          <a:p>
            <a:pPr lvl="2"/>
            <a:r>
              <a:rPr lang="en-US" sz="2100" dirty="0"/>
              <a:t>C</a:t>
            </a:r>
            <a:r>
              <a:rPr lang="en-US" sz="2100" dirty="0" smtClean="0"/>
              <a:t>an provide an ongoing short baseline measurement option</a:t>
            </a:r>
          </a:p>
          <a:p>
            <a:pPr lvl="2"/>
            <a:r>
              <a:rPr lang="en-US" sz="2100" dirty="0" smtClean="0"/>
              <a:t>Detector options</a:t>
            </a:r>
          </a:p>
          <a:p>
            <a:pPr lvl="3"/>
            <a:r>
              <a:rPr lang="en-US" sz="1900" dirty="0" smtClean="0"/>
              <a:t>Magnetized LAr is the goal</a:t>
            </a:r>
          </a:p>
          <a:p>
            <a:pPr lvl="3"/>
            <a:r>
              <a:rPr lang="en-US" sz="1900" dirty="0" smtClean="0"/>
              <a:t>Magnetized iron provides equivalent CP sensitivities using ~3x the mass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4FA8863F-9730-A244-9B23-8257BEF97903}" type="slidenum">
              <a:rPr lang="en-US" smtClean="0">
                <a:solidFill>
                  <a:prstClr val="black">
                    <a:tint val="75000"/>
                  </a:prstClr>
                </a:solidFill>
                <a:latin typeface="Arial"/>
              </a:rPr>
              <a:pPr/>
              <a:t>36</a:t>
            </a:fld>
            <a:endParaRPr lang="en-US" dirty="0">
              <a:solidFill>
                <a:prstClr val="black">
                  <a:tint val="75000"/>
                </a:prstClr>
              </a:solidFill>
              <a:latin typeface="Arial"/>
            </a:endParaRPr>
          </a:p>
        </p:txBody>
      </p:sp>
    </p:spTree>
    <p:extLst>
      <p:ext uri="{BB962C8B-B14F-4D97-AF65-F5344CB8AC3E}">
        <p14:creationId xmlns:p14="http://schemas.microsoft.com/office/powerpoint/2010/main" val="402353356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96839"/>
            <a:ext cx="8064500" cy="703262"/>
          </a:xfrm>
        </p:spPr>
        <p:txBody>
          <a:bodyPr>
            <a:normAutofit fontScale="90000"/>
          </a:bodyPr>
          <a:lstStyle/>
          <a:p>
            <a:r>
              <a:rPr kumimoji="1" lang="en-US" altLang="ja-JP" dirty="0" err="1" smtClean="0">
                <a:latin typeface="Symbol" charset="2"/>
                <a:cs typeface="Symbol" charset="2"/>
              </a:rPr>
              <a:t>n</a:t>
            </a:r>
            <a:r>
              <a:rPr kumimoji="1" lang="en-US" altLang="ja-JP" dirty="0" err="1" smtClean="0">
                <a:latin typeface="+mn-lt"/>
                <a:cs typeface="Symbol" charset="2"/>
              </a:rPr>
              <a:t>STORM</a:t>
            </a:r>
            <a:endParaRPr kumimoji="1" lang="ja-JP" altLang="en-US" dirty="0">
              <a:latin typeface="Symbol" charset="2"/>
              <a:cs typeface="Symbol" charset="2"/>
            </a:endParaRPr>
          </a:p>
        </p:txBody>
      </p:sp>
      <p:pic>
        <p:nvPicPr>
          <p:cNvPr id="6" name="Content Placeholder 5" descr="Birds eye Looking North at Muon Ring with Near Detector.jp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4482" t="-546" r="1058" b="1009"/>
          <a:stretch/>
        </p:blipFill>
        <p:spPr>
          <a:xfrm>
            <a:off x="9524" y="1015999"/>
            <a:ext cx="9134475" cy="3564673"/>
          </a:xfrm>
        </p:spPr>
      </p:pic>
      <p:sp>
        <p:nvSpPr>
          <p:cNvPr id="3" name="TextBox 2"/>
          <p:cNvSpPr txBox="1"/>
          <p:nvPr/>
        </p:nvSpPr>
        <p:spPr>
          <a:xfrm>
            <a:off x="1734748" y="1138971"/>
            <a:ext cx="5905867" cy="523220"/>
          </a:xfrm>
          <a:prstGeom prst="rect">
            <a:avLst/>
          </a:prstGeom>
          <a:solidFill>
            <a:schemeClr val="bg1">
              <a:lumMod val="75000"/>
            </a:schemeClr>
          </a:solidFill>
        </p:spPr>
        <p:txBody>
          <a:bodyPr wrap="none" rtlCol="0">
            <a:spAutoFit/>
          </a:bodyPr>
          <a:lstStyle/>
          <a:p>
            <a:r>
              <a:rPr kumimoji="1" lang="en-US" altLang="ja-JP" sz="2800" dirty="0" smtClean="0">
                <a:solidFill>
                  <a:srgbClr val="000090"/>
                </a:solidFill>
                <a:latin typeface="Symbol" charset="2"/>
                <a:ea typeface="ＭＳ Ｐゴシック"/>
                <a:cs typeface="Symbol" charset="2"/>
              </a:rPr>
              <a:t>m</a:t>
            </a:r>
            <a:r>
              <a:rPr kumimoji="1" lang="en-US" altLang="ja-JP" sz="2800" dirty="0" smtClean="0">
                <a:solidFill>
                  <a:srgbClr val="000090"/>
                </a:solidFill>
                <a:latin typeface="Arial"/>
                <a:ea typeface="ＭＳ Ｐゴシック"/>
              </a:rPr>
              <a:t> decay ring: P = 3.8 </a:t>
            </a:r>
            <a:r>
              <a:rPr kumimoji="1" lang="en-US" altLang="ja-JP" sz="2800" dirty="0" err="1" smtClean="0">
                <a:solidFill>
                  <a:srgbClr val="000090"/>
                </a:solidFill>
                <a:latin typeface="Arial"/>
                <a:ea typeface="ＭＳ Ｐゴシック"/>
              </a:rPr>
              <a:t>GeV</a:t>
            </a:r>
            <a:r>
              <a:rPr kumimoji="1" lang="en-US" altLang="ja-JP" sz="2800" dirty="0" smtClean="0">
                <a:solidFill>
                  <a:srgbClr val="000090"/>
                </a:solidFill>
                <a:latin typeface="Arial"/>
                <a:ea typeface="ＭＳ Ｐゴシック"/>
              </a:rPr>
              <a:t>/c ± 10%</a:t>
            </a:r>
            <a:endParaRPr kumimoji="1" lang="ja-JP" altLang="en-US" sz="2800" dirty="0">
              <a:solidFill>
                <a:srgbClr val="000090"/>
              </a:solidFill>
              <a:latin typeface="Arial"/>
              <a:ea typeface="ＭＳ Ｐゴシック"/>
            </a:endParaRPr>
          </a:p>
        </p:txBody>
      </p:sp>
      <p:sp>
        <p:nvSpPr>
          <p:cNvPr id="4" name="Slide Number Placeholder 3"/>
          <p:cNvSpPr>
            <a:spLocks noGrp="1"/>
          </p:cNvSpPr>
          <p:nvPr>
            <p:ph type="sldNum" sz="quarter" idx="12"/>
          </p:nvPr>
        </p:nvSpPr>
        <p:spPr/>
        <p:txBody>
          <a:bodyPr/>
          <a:lstStyle/>
          <a:p>
            <a:fld id="{8A5FAC83-C8C4-8046-B35B-A89823688311}" type="slidenum">
              <a:rPr lang="en-US" smtClean="0">
                <a:solidFill>
                  <a:prstClr val="black">
                    <a:tint val="75000"/>
                  </a:prstClr>
                </a:solidFill>
                <a:latin typeface="Arial"/>
              </a:rPr>
              <a:pPr/>
              <a:t>37</a:t>
            </a:fld>
            <a:endParaRPr lang="en-US">
              <a:solidFill>
                <a:prstClr val="black">
                  <a:tint val="75000"/>
                </a:prstClr>
              </a:solidFill>
              <a:latin typeface="Arial"/>
            </a:endParaRPr>
          </a:p>
        </p:txBody>
      </p:sp>
      <p:sp>
        <p:nvSpPr>
          <p:cNvPr id="5" name="TextBox 4"/>
          <p:cNvSpPr txBox="1"/>
          <p:nvPr/>
        </p:nvSpPr>
        <p:spPr>
          <a:xfrm>
            <a:off x="7175500" y="4057134"/>
            <a:ext cx="1146768" cy="369332"/>
          </a:xfrm>
          <a:prstGeom prst="rect">
            <a:avLst/>
          </a:prstGeom>
          <a:noFill/>
        </p:spPr>
        <p:txBody>
          <a:bodyPr wrap="none" rtlCol="0">
            <a:spAutoFit/>
          </a:bodyPr>
          <a:lstStyle/>
          <a:p>
            <a:r>
              <a:rPr lang="en-US" dirty="0" smtClean="0">
                <a:solidFill>
                  <a:srgbClr val="008000"/>
                </a:solidFill>
                <a:latin typeface="Arial"/>
              </a:rPr>
              <a:t>Near Hall</a:t>
            </a:r>
            <a:endParaRPr lang="en-US" dirty="0">
              <a:solidFill>
                <a:srgbClr val="008000"/>
              </a:solidFill>
              <a:latin typeface="Arial"/>
            </a:endParaRPr>
          </a:p>
        </p:txBody>
      </p:sp>
      <p:grpSp>
        <p:nvGrpSpPr>
          <p:cNvPr id="15" name="Group 14"/>
          <p:cNvGrpSpPr/>
          <p:nvPr/>
        </p:nvGrpSpPr>
        <p:grpSpPr>
          <a:xfrm>
            <a:off x="3990989" y="4699000"/>
            <a:ext cx="5140310" cy="1676400"/>
            <a:chOff x="3990989" y="4699000"/>
            <a:chExt cx="5140310" cy="1676400"/>
          </a:xfrm>
        </p:grpSpPr>
        <p:pic>
          <p:nvPicPr>
            <p:cNvPr id="7" name="Content Placeholder 5" descr="FAR-D0_SECTION.jpg"/>
            <p:cNvPicPr>
              <a:picLocks noChangeAspect="1"/>
            </p:cNvPicPr>
            <p:nvPr/>
          </p:nvPicPr>
          <p:blipFill rotWithShape="1">
            <a:blip r:embed="rId3" cstate="screen">
              <a:extLst>
                <a:ext uri="{28A0092B-C50C-407E-A947-70E740481C1C}">
                  <a14:useLocalDpi xmlns:a14="http://schemas.microsoft.com/office/drawing/2010/main"/>
                </a:ext>
              </a:extLst>
            </a:blip>
            <a:srcRect t="17968" b="19707"/>
            <a:stretch/>
          </p:blipFill>
          <p:spPr>
            <a:xfrm>
              <a:off x="3990989" y="4699000"/>
              <a:ext cx="5140310" cy="1676400"/>
            </a:xfrm>
            <a:prstGeom prst="rect">
              <a:avLst/>
            </a:prstGeom>
          </p:spPr>
        </p:pic>
        <p:sp>
          <p:nvSpPr>
            <p:cNvPr id="9" name="TextBox 8"/>
            <p:cNvSpPr txBox="1"/>
            <p:nvPr/>
          </p:nvSpPr>
          <p:spPr>
            <a:xfrm>
              <a:off x="7141168" y="5771634"/>
              <a:ext cx="1919741" cy="369332"/>
            </a:xfrm>
            <a:prstGeom prst="rect">
              <a:avLst/>
            </a:prstGeom>
            <a:noFill/>
          </p:spPr>
          <p:txBody>
            <a:bodyPr wrap="none" rtlCol="0">
              <a:spAutoFit/>
            </a:bodyPr>
            <a:lstStyle/>
            <a:p>
              <a:r>
                <a:rPr lang="en-US" dirty="0">
                  <a:solidFill>
                    <a:srgbClr val="000090"/>
                  </a:solidFill>
                  <a:latin typeface="Arial"/>
                </a:rPr>
                <a:t>F</a:t>
              </a:r>
              <a:r>
                <a:rPr lang="en-US" dirty="0" smtClean="0">
                  <a:solidFill>
                    <a:srgbClr val="000090"/>
                  </a:solidFill>
                  <a:latin typeface="Arial"/>
                </a:rPr>
                <a:t>ar Hall @1.9km</a:t>
              </a:r>
              <a:endParaRPr lang="en-US" dirty="0">
                <a:solidFill>
                  <a:srgbClr val="000090"/>
                </a:solidFill>
                <a:latin typeface="Arial"/>
              </a:endParaRPr>
            </a:p>
          </p:txBody>
        </p:sp>
      </p:grpSp>
      <p:grpSp>
        <p:nvGrpSpPr>
          <p:cNvPr id="16" name="Group 15"/>
          <p:cNvGrpSpPr/>
          <p:nvPr/>
        </p:nvGrpSpPr>
        <p:grpSpPr>
          <a:xfrm>
            <a:off x="25400" y="3847713"/>
            <a:ext cx="4128297" cy="2709746"/>
            <a:chOff x="25400" y="3847713"/>
            <a:chExt cx="4128297" cy="2709746"/>
          </a:xfrm>
        </p:grpSpPr>
        <p:pic>
          <p:nvPicPr>
            <p:cNvPr id="8" name="Picture 7" descr="nuSTORM_graphic_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00" y="3847713"/>
              <a:ext cx="4128297" cy="2671646"/>
            </a:xfrm>
            <a:prstGeom prst="rect">
              <a:avLst/>
            </a:prstGeom>
          </p:spPr>
        </p:pic>
        <p:sp>
          <p:nvSpPr>
            <p:cNvPr id="10" name="TextBox 9"/>
            <p:cNvSpPr txBox="1"/>
            <p:nvPr/>
          </p:nvSpPr>
          <p:spPr>
            <a:xfrm>
              <a:off x="1667468" y="6188127"/>
              <a:ext cx="1467431" cy="369332"/>
            </a:xfrm>
            <a:prstGeom prst="rect">
              <a:avLst/>
            </a:prstGeom>
            <a:noFill/>
          </p:spPr>
          <p:txBody>
            <a:bodyPr wrap="none" rtlCol="0">
              <a:spAutoFit/>
            </a:bodyPr>
            <a:lstStyle/>
            <a:p>
              <a:r>
                <a:rPr lang="en-US" dirty="0">
                  <a:solidFill>
                    <a:srgbClr val="000090"/>
                  </a:solidFill>
                  <a:latin typeface="Arial"/>
                </a:rPr>
                <a:t>F</a:t>
              </a:r>
              <a:r>
                <a:rPr lang="en-US" dirty="0" smtClean="0">
                  <a:solidFill>
                    <a:srgbClr val="000090"/>
                  </a:solidFill>
                  <a:latin typeface="Arial"/>
                </a:rPr>
                <a:t>ar Detector</a:t>
              </a:r>
              <a:endParaRPr lang="en-US" dirty="0">
                <a:solidFill>
                  <a:srgbClr val="000090"/>
                </a:solidFill>
                <a:latin typeface="Arial"/>
              </a:endParaRPr>
            </a:p>
          </p:txBody>
        </p:sp>
      </p:grpSp>
      <p:cxnSp>
        <p:nvCxnSpPr>
          <p:cNvPr id="12" name="Straight Arrow Connector 11"/>
          <p:cNvCxnSpPr/>
          <p:nvPr/>
        </p:nvCxnSpPr>
        <p:spPr>
          <a:xfrm>
            <a:off x="8229600" y="3959612"/>
            <a:ext cx="914400" cy="193288"/>
          </a:xfrm>
          <a:prstGeom prst="straightConnector1">
            <a:avLst/>
          </a:prstGeom>
          <a:ln w="38100">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411168" y="3313281"/>
            <a:ext cx="838841" cy="646331"/>
          </a:xfrm>
          <a:prstGeom prst="rect">
            <a:avLst/>
          </a:prstGeom>
          <a:noFill/>
        </p:spPr>
        <p:txBody>
          <a:bodyPr wrap="none" rtlCol="0">
            <a:spAutoFit/>
          </a:bodyPr>
          <a:lstStyle/>
          <a:p>
            <a:pPr algn="ctr"/>
            <a:r>
              <a:rPr lang="en-US" dirty="0" smtClean="0">
                <a:solidFill>
                  <a:srgbClr val="000090"/>
                </a:solidFill>
                <a:latin typeface="Arial"/>
              </a:rPr>
              <a:t>To Far</a:t>
            </a:r>
            <a:br>
              <a:rPr lang="en-US" dirty="0" smtClean="0">
                <a:solidFill>
                  <a:srgbClr val="000090"/>
                </a:solidFill>
                <a:latin typeface="Arial"/>
              </a:rPr>
            </a:br>
            <a:r>
              <a:rPr lang="en-US" dirty="0" smtClean="0">
                <a:solidFill>
                  <a:srgbClr val="000090"/>
                </a:solidFill>
                <a:latin typeface="Arial"/>
              </a:rPr>
              <a:t>Hall</a:t>
            </a:r>
            <a:endParaRPr lang="en-US" dirty="0">
              <a:solidFill>
                <a:srgbClr val="000090"/>
              </a:solidFill>
              <a:latin typeface="Arial"/>
            </a:endParaRPr>
          </a:p>
        </p:txBody>
      </p:sp>
      <p:sp>
        <p:nvSpPr>
          <p:cNvPr id="11" name="Date Placeholder 10"/>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14" name="Footer Placeholder 13"/>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18" name="Rounded Rectangle 17"/>
          <p:cNvSpPr/>
          <p:nvPr/>
        </p:nvSpPr>
        <p:spPr>
          <a:xfrm>
            <a:off x="4254159" y="3839574"/>
            <a:ext cx="2920998" cy="97333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228600" lvl="1" algn="ctr"/>
            <a:r>
              <a:rPr lang="en-US" sz="1600" dirty="0" smtClean="0">
                <a:solidFill>
                  <a:srgbClr val="FFFF00"/>
                </a:solidFill>
                <a:latin typeface="Arial"/>
                <a:cs typeface="Symbol" charset="2"/>
              </a:rPr>
              <a:t>No new technologies required!</a:t>
            </a:r>
          </a:p>
          <a:p>
            <a:pPr marL="228600" lvl="1" algn="ctr"/>
            <a:r>
              <a:rPr lang="en-US" sz="1600" dirty="0" smtClean="0">
                <a:solidFill>
                  <a:srgbClr val="FFFF00"/>
                </a:solidFill>
                <a:latin typeface="Arial"/>
                <a:cs typeface="Symbol" charset="2"/>
              </a:rPr>
              <a:t>Could be deployed now!</a:t>
            </a:r>
            <a:endParaRPr lang="en-US" sz="1600" dirty="0">
              <a:solidFill>
                <a:srgbClr val="FFFF00"/>
              </a:solidFill>
              <a:latin typeface="Arial"/>
            </a:endParaRPr>
          </a:p>
        </p:txBody>
      </p:sp>
    </p:spTree>
    <p:extLst>
      <p:ext uri="{BB962C8B-B14F-4D97-AF65-F5344CB8AC3E}">
        <p14:creationId xmlns:p14="http://schemas.microsoft.com/office/powerpoint/2010/main" val="239776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100" y="0"/>
            <a:ext cx="8064500" cy="954087"/>
          </a:xfrm>
        </p:spPr>
        <p:txBody>
          <a:bodyPr>
            <a:normAutofit fontScale="90000"/>
          </a:bodyPr>
          <a:lstStyle/>
          <a:p>
            <a:r>
              <a:rPr lang="en-US" sz="3600" dirty="0" smtClean="0"/>
              <a:t>Example of Potential </a:t>
            </a:r>
            <a:r>
              <a:rPr lang="en-US" sz="3600" dirty="0" err="1" smtClean="0">
                <a:latin typeface="Symbol" charset="2"/>
                <a:cs typeface="Symbol" charset="2"/>
              </a:rPr>
              <a:t>n</a:t>
            </a:r>
            <a:r>
              <a:rPr lang="en-US" sz="3600" dirty="0" err="1" smtClean="0">
                <a:latin typeface="+mn-lt"/>
                <a:cs typeface="Symbol" charset="2"/>
              </a:rPr>
              <a:t>STORM</a:t>
            </a:r>
            <a:r>
              <a:rPr lang="en-US" sz="3600" dirty="0" smtClean="0">
                <a:latin typeface="+mn-lt"/>
                <a:cs typeface="Symbol" charset="2"/>
              </a:rPr>
              <a:t> Leverage for Long Baseline Experiments:  T2HK</a:t>
            </a:r>
            <a:endParaRPr lang="en-US"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38</a:t>
            </a:fld>
            <a:endParaRPr lang="en-US">
              <a:solidFill>
                <a:prstClr val="black">
                  <a:tint val="75000"/>
                </a:prstClr>
              </a:solidFill>
              <a:latin typeface="Arial"/>
            </a:endParaRPr>
          </a:p>
        </p:txBody>
      </p:sp>
      <p:pic>
        <p:nvPicPr>
          <p:cNvPr id="6" name="Picture 5" descr="cp-precision-comparison-140110.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1400" y="1050925"/>
            <a:ext cx="8077200" cy="5207986"/>
          </a:xfrm>
          <a:prstGeom prst="rect">
            <a:avLst/>
          </a:prstGeom>
        </p:spPr>
      </p:pic>
      <p:cxnSp>
        <p:nvCxnSpPr>
          <p:cNvPr id="7" name="Straight Arrow Connector 6"/>
          <p:cNvCxnSpPr>
            <a:stCxn id="8" idx="2"/>
          </p:cNvCxnSpPr>
          <p:nvPr/>
        </p:nvCxnSpPr>
        <p:spPr>
          <a:xfrm>
            <a:off x="1273679" y="1907946"/>
            <a:ext cx="1469521" cy="13813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371" y="953839"/>
            <a:ext cx="2578100" cy="954107"/>
          </a:xfrm>
          <a:prstGeom prst="rect">
            <a:avLst/>
          </a:prstGeom>
          <a:solidFill>
            <a:schemeClr val="accent6">
              <a:lumMod val="40000"/>
              <a:lumOff val="60000"/>
            </a:schemeClr>
          </a:solidFill>
          <a:ln>
            <a:solidFill>
              <a:srgbClr val="FF0000"/>
            </a:solidFill>
          </a:ln>
        </p:spPr>
        <p:txBody>
          <a:bodyPr wrap="square" rtlCol="0">
            <a:spAutoFit/>
          </a:bodyPr>
          <a:lstStyle/>
          <a:p>
            <a:r>
              <a:rPr lang="en-US" sz="1400" dirty="0" smtClean="0">
                <a:solidFill>
                  <a:srgbClr val="FF0000"/>
                </a:solidFill>
                <a:latin typeface="Arial"/>
              </a:rPr>
              <a:t>NuMAX+ targets equivalent sensitivity to CP violation in the </a:t>
            </a:r>
            <a:r>
              <a:rPr lang="en-US" sz="1400" dirty="0" smtClean="0">
                <a:solidFill>
                  <a:srgbClr val="FF0000"/>
                </a:solidFill>
                <a:latin typeface="Symbol" charset="2"/>
                <a:cs typeface="Symbol" charset="2"/>
              </a:rPr>
              <a:t>n</a:t>
            </a:r>
            <a:r>
              <a:rPr lang="en-US" sz="1400" dirty="0" smtClean="0">
                <a:solidFill>
                  <a:srgbClr val="FF0000"/>
                </a:solidFill>
                <a:latin typeface="Arial"/>
                <a:cs typeface="Symbol" charset="2"/>
              </a:rPr>
              <a:t> sector</a:t>
            </a:r>
            <a:r>
              <a:rPr lang="en-US" sz="1400" dirty="0" smtClean="0">
                <a:solidFill>
                  <a:srgbClr val="FF0000"/>
                </a:solidFill>
                <a:latin typeface="Arial"/>
              </a:rPr>
              <a:t> as has been achieved in the flavor sector</a:t>
            </a:r>
            <a:endParaRPr lang="en-US" sz="1400" dirty="0">
              <a:solidFill>
                <a:srgbClr val="FF0000"/>
              </a:solidFill>
              <a:latin typeface="Arial"/>
            </a:endParaRPr>
          </a:p>
        </p:txBody>
      </p:sp>
      <p:sp>
        <p:nvSpPr>
          <p:cNvPr id="9" name="TextBox 8"/>
          <p:cNvSpPr txBox="1"/>
          <p:nvPr/>
        </p:nvSpPr>
        <p:spPr>
          <a:xfrm rot="16200000">
            <a:off x="-1623349" y="3671214"/>
            <a:ext cx="4262705" cy="923330"/>
          </a:xfrm>
          <a:prstGeom prst="rect">
            <a:avLst/>
          </a:prstGeom>
          <a:solidFill>
            <a:schemeClr val="bg1">
              <a:lumMod val="95000"/>
            </a:schemeClr>
          </a:solidFill>
          <a:ln>
            <a:solidFill>
              <a:schemeClr val="tx1"/>
            </a:solidFill>
          </a:ln>
        </p:spPr>
        <p:txBody>
          <a:bodyPr wrap="none" rtlCol="0">
            <a:spAutoFit/>
          </a:bodyPr>
          <a:lstStyle/>
          <a:p>
            <a:pPr algn="ctr"/>
            <a:r>
              <a:rPr lang="en-US" dirty="0" err="1" smtClean="0">
                <a:solidFill>
                  <a:prstClr val="black"/>
                </a:solidFill>
                <a:latin typeface="Arial"/>
              </a:rPr>
              <a:t>GLoBES</a:t>
            </a:r>
            <a:r>
              <a:rPr lang="en-US" dirty="0" smtClean="0">
                <a:solidFill>
                  <a:prstClr val="black"/>
                </a:solidFill>
                <a:latin typeface="Arial"/>
              </a:rPr>
              <a:t> Comparison of Potential </a:t>
            </a:r>
            <a:br>
              <a:rPr lang="en-US" dirty="0" smtClean="0">
                <a:solidFill>
                  <a:prstClr val="black"/>
                </a:solidFill>
                <a:latin typeface="Arial"/>
              </a:rPr>
            </a:br>
            <a:r>
              <a:rPr lang="en-US" dirty="0" smtClean="0">
                <a:solidFill>
                  <a:prstClr val="black"/>
                </a:solidFill>
                <a:latin typeface="Arial"/>
              </a:rPr>
              <a:t>Performance of the Various </a:t>
            </a:r>
            <a:br>
              <a:rPr lang="en-US" dirty="0" smtClean="0">
                <a:solidFill>
                  <a:prstClr val="black"/>
                </a:solidFill>
                <a:latin typeface="Arial"/>
              </a:rPr>
            </a:br>
            <a:r>
              <a:rPr lang="en-US" dirty="0" smtClean="0">
                <a:solidFill>
                  <a:prstClr val="black"/>
                </a:solidFill>
                <a:latin typeface="Arial"/>
              </a:rPr>
              <a:t>Advanced Concepts </a:t>
            </a:r>
            <a:r>
              <a:rPr lang="en-US" i="1" dirty="0" smtClean="0">
                <a:solidFill>
                  <a:prstClr val="black"/>
                </a:solidFill>
                <a:latin typeface="Arial"/>
              </a:rPr>
              <a:t>(courtesy P. Huber)</a:t>
            </a:r>
            <a:endParaRPr lang="en-US" dirty="0">
              <a:solidFill>
                <a:prstClr val="black"/>
              </a:solidFill>
              <a:latin typeface="Arial"/>
            </a:endParaRPr>
          </a:p>
        </p:txBody>
      </p:sp>
      <p:sp>
        <p:nvSpPr>
          <p:cNvPr id="10" name="TextBox 9"/>
          <p:cNvSpPr txBox="1"/>
          <p:nvPr/>
        </p:nvSpPr>
        <p:spPr>
          <a:xfrm>
            <a:off x="6178207" y="2001526"/>
            <a:ext cx="2254593" cy="738664"/>
          </a:xfrm>
          <a:prstGeom prst="rect">
            <a:avLst/>
          </a:prstGeom>
          <a:solidFill>
            <a:schemeClr val="accent6">
              <a:lumMod val="40000"/>
              <a:lumOff val="60000"/>
            </a:schemeClr>
          </a:solidFill>
          <a:ln>
            <a:solidFill>
              <a:srgbClr val="000090"/>
            </a:solidFill>
          </a:ln>
        </p:spPr>
        <p:txBody>
          <a:bodyPr wrap="square" rtlCol="0">
            <a:spAutoFit/>
          </a:bodyPr>
          <a:lstStyle/>
          <a:p>
            <a:r>
              <a:rPr lang="en-US" sz="1400" dirty="0" smtClean="0">
                <a:solidFill>
                  <a:srgbClr val="000090"/>
                </a:solidFill>
                <a:latin typeface="Arial"/>
              </a:rPr>
              <a:t>nuSTORM + T2HK offers significantly improved sensitivity </a:t>
            </a:r>
            <a:r>
              <a:rPr lang="en-US" sz="1400" dirty="0" err="1" smtClean="0">
                <a:solidFill>
                  <a:srgbClr val="000090"/>
                </a:solidFill>
                <a:latin typeface="Arial"/>
              </a:rPr>
              <a:t>vs</a:t>
            </a:r>
            <a:r>
              <a:rPr lang="en-US" sz="1400" dirty="0" smtClean="0">
                <a:solidFill>
                  <a:srgbClr val="000090"/>
                </a:solidFill>
                <a:latin typeface="Arial"/>
              </a:rPr>
              <a:t> T2HK alone </a:t>
            </a:r>
            <a:endParaRPr lang="en-US" sz="1400" dirty="0">
              <a:solidFill>
                <a:srgbClr val="000090"/>
              </a:solidFill>
              <a:latin typeface="Arial"/>
            </a:endParaRPr>
          </a:p>
        </p:txBody>
      </p:sp>
      <p:cxnSp>
        <p:nvCxnSpPr>
          <p:cNvPr id="11" name="Straight Arrow Connector 10"/>
          <p:cNvCxnSpPr>
            <a:stCxn id="10" idx="1"/>
          </p:cNvCxnSpPr>
          <p:nvPr/>
        </p:nvCxnSpPr>
        <p:spPr>
          <a:xfrm flipH="1">
            <a:off x="3619500" y="2370858"/>
            <a:ext cx="2558707" cy="1248642"/>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429000" y="4114800"/>
            <a:ext cx="1447800" cy="0"/>
          </a:xfrm>
          <a:prstGeom prst="straightConnector1">
            <a:avLst/>
          </a:prstGeom>
          <a:ln>
            <a:solidFill>
              <a:schemeClr val="bg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12652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Symbol" charset="2"/>
                <a:cs typeface="Symbol" charset="2"/>
              </a:rPr>
              <a:t>n</a:t>
            </a:r>
            <a:r>
              <a:rPr lang="en-US" dirty="0" err="1" smtClean="0"/>
              <a:t>Storm</a:t>
            </a:r>
            <a:r>
              <a:rPr lang="en-US" dirty="0" smtClean="0"/>
              <a:t> as an R&amp;D platform</a:t>
            </a:r>
            <a:endParaRPr lang="en-US" dirty="0"/>
          </a:p>
        </p:txBody>
      </p:sp>
      <p:sp>
        <p:nvSpPr>
          <p:cNvPr id="3" name="Content Placeholder 2"/>
          <p:cNvSpPr>
            <a:spLocks noGrp="1"/>
          </p:cNvSpPr>
          <p:nvPr>
            <p:ph idx="1"/>
          </p:nvPr>
        </p:nvSpPr>
        <p:spPr>
          <a:xfrm>
            <a:off x="119054" y="1050926"/>
            <a:ext cx="5643571" cy="5496690"/>
          </a:xfrm>
        </p:spPr>
        <p:txBody>
          <a:bodyPr>
            <a:normAutofit fontScale="85000" lnSpcReduction="10000"/>
          </a:bodyPr>
          <a:lstStyle/>
          <a:p>
            <a:r>
              <a:rPr lang="en-US" dirty="0"/>
              <a:t>A</a:t>
            </a:r>
            <a:r>
              <a:rPr lang="en-US" dirty="0" smtClean="0"/>
              <a:t> high-intensity pulsed </a:t>
            </a:r>
            <a:r>
              <a:rPr lang="en-US" dirty="0" err="1" smtClean="0"/>
              <a:t>muon</a:t>
            </a:r>
            <a:r>
              <a:rPr lang="en-US" dirty="0" smtClean="0"/>
              <a:t> source </a:t>
            </a:r>
            <a:endParaRPr lang="en-US" dirty="0"/>
          </a:p>
          <a:p>
            <a:r>
              <a:rPr lang="en-US" dirty="0"/>
              <a:t>100&lt;p</a:t>
            </a:r>
            <a:r>
              <a:rPr lang="el-GR" baseline="-25000" dirty="0">
                <a:latin typeface="Calibri"/>
              </a:rPr>
              <a:t>μ</a:t>
            </a:r>
            <a:r>
              <a:rPr lang="en-US" dirty="0"/>
              <a:t>&lt;300 MeV/c </a:t>
            </a:r>
            <a:r>
              <a:rPr lang="en-US" dirty="0" err="1" smtClean="0"/>
              <a:t>muons</a:t>
            </a:r>
            <a:endParaRPr lang="en-US" dirty="0"/>
          </a:p>
          <a:p>
            <a:pPr lvl="1"/>
            <a:r>
              <a:rPr lang="en-US" dirty="0" smtClean="0"/>
              <a:t>Using extracted beam from ring</a:t>
            </a:r>
          </a:p>
          <a:p>
            <a:pPr lvl="1"/>
            <a:r>
              <a:rPr lang="en-US" dirty="0" smtClean="0"/>
              <a:t>10</a:t>
            </a:r>
            <a:r>
              <a:rPr lang="en-US" baseline="30000" dirty="0" smtClean="0"/>
              <a:t>10</a:t>
            </a:r>
            <a:r>
              <a:rPr lang="en-US" dirty="0" smtClean="0"/>
              <a:t> </a:t>
            </a:r>
            <a:r>
              <a:rPr lang="en-US" dirty="0" err="1" smtClean="0"/>
              <a:t>muons</a:t>
            </a:r>
            <a:r>
              <a:rPr lang="en-US" dirty="0" smtClean="0"/>
              <a:t>  per 1 </a:t>
            </a:r>
            <a:r>
              <a:rPr lang="el-GR" dirty="0" smtClean="0">
                <a:latin typeface="Calibri"/>
              </a:rPr>
              <a:t>μ</a:t>
            </a:r>
            <a:r>
              <a:rPr lang="en-US" dirty="0" smtClean="0"/>
              <a:t>sec pulse</a:t>
            </a:r>
          </a:p>
          <a:p>
            <a:pPr lvl="1"/>
            <a:endParaRPr lang="en-US" dirty="0" smtClean="0"/>
          </a:p>
          <a:p>
            <a:r>
              <a:rPr lang="en-US" dirty="0" smtClean="0"/>
              <a:t>Beam available simultaneously with physics operation</a:t>
            </a:r>
          </a:p>
          <a:p>
            <a:endParaRPr lang="en-US" dirty="0" smtClean="0"/>
          </a:p>
          <a:p>
            <a:r>
              <a:rPr lang="en-US" dirty="0" err="1">
                <a:latin typeface="Symbol" charset="2"/>
                <a:cs typeface="Symbol" charset="2"/>
              </a:rPr>
              <a:t>n</a:t>
            </a:r>
            <a:r>
              <a:rPr lang="en-US" dirty="0" err="1" smtClean="0"/>
              <a:t>STORM</a:t>
            </a:r>
            <a:r>
              <a:rPr lang="en-US" dirty="0" smtClean="0"/>
              <a:t> also provides the opportunity to design, build and test decay ring instrumentation (BCT, momentum spectrometer, polarimeter) to measure and characterize the circulating muon beam</a:t>
            </a:r>
          </a:p>
          <a:p>
            <a:endParaRPr lang="en-US" dirty="0"/>
          </a:p>
          <a:p>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solidFill>
                  <a:prstClr val="black">
                    <a:tint val="75000"/>
                  </a:prstClr>
                </a:solidFill>
                <a:latin typeface="Arial"/>
              </a:rPr>
              <a:pPr/>
              <a:t>39</a:t>
            </a:fld>
            <a:endParaRPr lang="en-US">
              <a:solidFill>
                <a:prstClr val="black">
                  <a:tint val="75000"/>
                </a:prstClr>
              </a:solidFill>
              <a:latin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4483" y="3552825"/>
            <a:ext cx="3141747" cy="21430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4483" y="1117601"/>
            <a:ext cx="3138483" cy="2368303"/>
          </a:xfrm>
          <a:prstGeom prst="rect">
            <a:avLst/>
          </a:prstGeom>
        </p:spPr>
      </p:pic>
    </p:spTree>
    <p:extLst>
      <p:ext uri="{BB962C8B-B14F-4D97-AF65-F5344CB8AC3E}">
        <p14:creationId xmlns:p14="http://schemas.microsoft.com/office/powerpoint/2010/main" val="23074281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Meeting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Wednesday</a:t>
            </a:r>
          </a:p>
          <a:p>
            <a:pPr lvl="1"/>
            <a:r>
              <a:rPr lang="en-US" dirty="0" smtClean="0"/>
              <a:t>Morning:  MAP and MICE Updates and Discussion</a:t>
            </a:r>
          </a:p>
          <a:p>
            <a:pPr lvl="1"/>
            <a:r>
              <a:rPr lang="en-US" dirty="0" smtClean="0"/>
              <a:t>Afternoon:  Perspectives on neutrino source and collider capabilities</a:t>
            </a:r>
          </a:p>
          <a:p>
            <a:pPr lvl="1"/>
            <a:r>
              <a:rPr lang="en-US" b="1" dirty="0" smtClean="0"/>
              <a:t>Seminar:  </a:t>
            </a:r>
            <a:br>
              <a:rPr lang="en-US" b="1" dirty="0" smtClean="0"/>
            </a:br>
            <a:r>
              <a:rPr lang="en-US" b="1" i="1" dirty="0" smtClean="0"/>
              <a:t>Update from the ICFA Neutrino Panel </a:t>
            </a:r>
            <a:r>
              <a:rPr lang="en-US" b="1" dirty="0" smtClean="0"/>
              <a:t>- A. de </a:t>
            </a:r>
            <a:r>
              <a:rPr lang="en-US" b="1" dirty="0" err="1" smtClean="0"/>
              <a:t>Gouvea</a:t>
            </a:r>
            <a:r>
              <a:rPr lang="en-US" b="1" dirty="0" smtClean="0"/>
              <a:t>, Northwestern</a:t>
            </a:r>
            <a:r>
              <a:rPr lang="en-US" dirty="0" smtClean="0"/>
              <a:t> </a:t>
            </a:r>
            <a:endParaRPr lang="en-US" dirty="0"/>
          </a:p>
          <a:p>
            <a:r>
              <a:rPr lang="en-US" dirty="0" smtClean="0"/>
              <a:t>Thursday – Friday Morning</a:t>
            </a:r>
          </a:p>
          <a:p>
            <a:pPr lvl="1"/>
            <a:r>
              <a:rPr lang="en-US" dirty="0" smtClean="0"/>
              <a:t>Design and Simulation Updates</a:t>
            </a:r>
          </a:p>
          <a:p>
            <a:pPr lvl="2"/>
            <a:r>
              <a:rPr lang="en-US" dirty="0" smtClean="0"/>
              <a:t>Formatted according to the topical areas that we hope to move forward in with GARD support</a:t>
            </a:r>
          </a:p>
          <a:p>
            <a:r>
              <a:rPr lang="en-US" dirty="0" smtClean="0"/>
              <a:t>Friday Afternoon</a:t>
            </a:r>
          </a:p>
          <a:p>
            <a:pPr lvl="1"/>
            <a:r>
              <a:rPr lang="en-US" dirty="0" smtClean="0"/>
              <a:t>Technology R&amp;D Updates</a:t>
            </a:r>
          </a:p>
          <a:p>
            <a:pPr lvl="1"/>
            <a:r>
              <a:rPr lang="en-US" b="1" dirty="0" smtClean="0"/>
              <a:t>Seminar:  </a:t>
            </a:r>
            <a:br>
              <a:rPr lang="en-US" b="1" dirty="0" smtClean="0"/>
            </a:br>
            <a:r>
              <a:rPr lang="en-US" b="1" i="1" dirty="0" smtClean="0"/>
              <a:t>Update from the Accelerator R&amp;D Panel</a:t>
            </a:r>
            <a:r>
              <a:rPr lang="en-US" b="1" dirty="0" smtClean="0"/>
              <a:t> - D. </a:t>
            </a:r>
            <a:r>
              <a:rPr lang="en-US" b="1" dirty="0" err="1" smtClean="0"/>
              <a:t>Hartill</a:t>
            </a:r>
            <a:r>
              <a:rPr lang="en-US" b="1" dirty="0" smtClean="0"/>
              <a:t>, Cornell</a:t>
            </a:r>
          </a:p>
          <a:p>
            <a:r>
              <a:rPr lang="en-US" dirty="0" smtClean="0"/>
              <a:t>Saturday</a:t>
            </a:r>
          </a:p>
          <a:p>
            <a:pPr lvl="1"/>
            <a:r>
              <a:rPr lang="en-US" dirty="0" smtClean="0"/>
              <a:t>Morning:    MICE Updates</a:t>
            </a:r>
          </a:p>
          <a:p>
            <a:pPr lvl="1"/>
            <a:r>
              <a:rPr lang="en-US" dirty="0" smtClean="0"/>
              <a:t>Afternoon:  MTA Updates</a:t>
            </a:r>
          </a:p>
          <a:p>
            <a:r>
              <a:rPr lang="en-US" dirty="0" smtClean="0"/>
              <a:t>Sunday</a:t>
            </a:r>
          </a:p>
          <a:p>
            <a:pPr lvl="1"/>
            <a:r>
              <a:rPr lang="en-US" dirty="0" smtClean="0"/>
              <a:t>Plans for Moving Forward - “Program Town Hall”</a:t>
            </a:r>
          </a:p>
          <a:p>
            <a:pPr lvl="1"/>
            <a:r>
              <a:rPr lang="en-US" dirty="0" smtClean="0"/>
              <a:t>Institutional Board Meeting at conclusion of main agenda</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4</a:t>
            </a:fld>
            <a:endParaRPr lang="en-US"/>
          </a:p>
        </p:txBody>
      </p:sp>
    </p:spTree>
    <p:extLst>
      <p:ext uri="{BB962C8B-B14F-4D97-AF65-F5344CB8AC3E}">
        <p14:creationId xmlns:p14="http://schemas.microsoft.com/office/powerpoint/2010/main" val="19661273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The Long Baseline Neutrino Factory</a:t>
            </a:r>
            <a:endParaRPr lang="en-US" sz="3600" dirty="0"/>
          </a:p>
        </p:txBody>
      </p:sp>
      <p:sp>
        <p:nvSpPr>
          <p:cNvPr id="8" name="Content Placeholder 7"/>
          <p:cNvSpPr>
            <a:spLocks noGrp="1"/>
          </p:cNvSpPr>
          <p:nvPr>
            <p:ph idx="1"/>
          </p:nvPr>
        </p:nvSpPr>
        <p:spPr>
          <a:xfrm>
            <a:off x="0" y="1003300"/>
            <a:ext cx="4112040" cy="5092700"/>
          </a:xfrm>
        </p:spPr>
        <p:txBody>
          <a:bodyPr>
            <a:normAutofit/>
          </a:bodyPr>
          <a:lstStyle/>
          <a:p>
            <a:r>
              <a:rPr lang="en-US" sz="2400" dirty="0" smtClean="0"/>
              <a:t>IDS-NF:  the </a:t>
            </a:r>
            <a:r>
              <a:rPr lang="en-US" sz="2400" i="1" dirty="0" smtClean="0"/>
              <a:t>ideal</a:t>
            </a:r>
            <a:r>
              <a:rPr lang="en-US" sz="2400" dirty="0" smtClean="0"/>
              <a:t> NF</a:t>
            </a:r>
          </a:p>
          <a:p>
            <a:pPr lvl="1"/>
            <a:r>
              <a:rPr lang="en-US" sz="2000" dirty="0" smtClean="0"/>
              <a:t>Supported by MAP</a:t>
            </a:r>
          </a:p>
          <a:p>
            <a:r>
              <a:rPr lang="en-US" sz="2400" dirty="0" smtClean="0"/>
              <a:t>MASS working group: </a:t>
            </a:r>
            <a:r>
              <a:rPr lang="en-US" sz="2400" i="1" dirty="0" smtClean="0">
                <a:solidFill>
                  <a:srgbClr val="FFFF00"/>
                </a:solidFill>
                <a:cs typeface="Wingdings 3" charset="2"/>
              </a:rPr>
              <a:t> </a:t>
            </a:r>
            <a:br>
              <a:rPr lang="en-US" sz="2400" i="1" dirty="0" smtClean="0">
                <a:solidFill>
                  <a:srgbClr val="FFFF00"/>
                </a:solidFill>
                <a:cs typeface="Wingdings 3" charset="2"/>
              </a:rPr>
            </a:br>
            <a:r>
              <a:rPr lang="en-US" sz="2400" i="1" dirty="0" smtClean="0">
                <a:solidFill>
                  <a:srgbClr val="FFFF00"/>
                </a:solidFill>
                <a:cs typeface="Wingdings 3" charset="2"/>
              </a:rPr>
              <a:t>A staged approach -</a:t>
            </a:r>
            <a:endParaRPr lang="en-US" sz="2400" i="1" dirty="0">
              <a:solidFill>
                <a:srgbClr val="FFFF00"/>
              </a:solidFill>
              <a:cs typeface="Wingdings 3" charset="2"/>
            </a:endParaRPr>
          </a:p>
          <a:p>
            <a:pPr marL="0" indent="0">
              <a:buNone/>
            </a:pPr>
            <a:r>
              <a:rPr lang="en-US" sz="2400" b="1" i="1" dirty="0" smtClean="0">
                <a:solidFill>
                  <a:srgbClr val="FFFF00"/>
                </a:solidFill>
                <a:cs typeface="Wingdings 3" charset="2"/>
              </a:rPr>
              <a:t>NuMAX</a:t>
            </a:r>
            <a:r>
              <a:rPr lang="en-US" sz="2400" i="1" dirty="0" smtClean="0">
                <a:solidFill>
                  <a:srgbClr val="FFFF00"/>
                </a:solidFill>
                <a:cs typeface="Wingdings 3" charset="2"/>
              </a:rPr>
              <a:t>@5 </a:t>
            </a:r>
            <a:r>
              <a:rPr lang="en-US" sz="2400" i="1" dirty="0" err="1" smtClean="0">
                <a:solidFill>
                  <a:srgbClr val="FFFF00"/>
                </a:solidFill>
                <a:cs typeface="Wingdings 3" charset="2"/>
              </a:rPr>
              <a:t>GeV</a:t>
            </a:r>
            <a:r>
              <a:rPr lang="en-US" sz="2400" i="1" dirty="0" err="1">
                <a:solidFill>
                  <a:srgbClr val="FFFF00"/>
                </a:solidFill>
                <a:latin typeface="Wingdings 3" charset="2"/>
                <a:cs typeface="Wingdings 3" charset="2"/>
              </a:rPr>
              <a:t>a</a:t>
            </a:r>
            <a:r>
              <a:rPr lang="en-US" sz="2400" i="1" dirty="0" err="1" smtClean="0">
                <a:solidFill>
                  <a:srgbClr val="FFFF00"/>
                </a:solidFill>
                <a:cs typeface="Wingdings 3" charset="2"/>
              </a:rPr>
              <a:t>SURF</a:t>
            </a:r>
            <a:endParaRPr lang="en-US" sz="2400" dirty="0" smtClean="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4FA8863F-9730-A244-9B23-8257BEF97903}" type="slidenum">
              <a:rPr lang="en-US" smtClean="0">
                <a:solidFill>
                  <a:prstClr val="black">
                    <a:tint val="75000"/>
                  </a:prstClr>
                </a:solidFill>
                <a:latin typeface="Arial"/>
              </a:rPr>
              <a:pPr/>
              <a:t>40</a:t>
            </a:fld>
            <a:endParaRPr lang="en-US" dirty="0">
              <a:solidFill>
                <a:prstClr val="black">
                  <a:tint val="75000"/>
                </a:prstClr>
              </a:solidFill>
              <a:latin typeface="Arial"/>
            </a:endParaRPr>
          </a:p>
        </p:txBody>
      </p:sp>
      <p:pic>
        <p:nvPicPr>
          <p:cNvPr id="9" name="Picture 8"/>
          <p:cNvPicPr>
            <a:picLocks noChangeAspect="1"/>
          </p:cNvPicPr>
          <p:nvPr/>
        </p:nvPicPr>
        <p:blipFill rotWithShape="1">
          <a:blip r:embed="rId2"/>
          <a:srcRect b="33364"/>
          <a:stretch/>
        </p:blipFill>
        <p:spPr>
          <a:xfrm>
            <a:off x="4112040" y="1141640"/>
            <a:ext cx="4974810" cy="1152662"/>
          </a:xfrm>
          <a:prstGeom prst="rect">
            <a:avLst/>
          </a:prstGeom>
          <a:ln w="28575" cmpd="sng">
            <a:solidFill>
              <a:srgbClr val="FF0000"/>
            </a:solidFill>
          </a:ln>
        </p:spPr>
      </p:pic>
      <p:pic>
        <p:nvPicPr>
          <p:cNvPr id="2" name="Picture 1" descr="131112-IDS-N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39" y="3228340"/>
            <a:ext cx="3966001" cy="3098800"/>
          </a:xfrm>
          <a:prstGeom prst="rect">
            <a:avLst/>
          </a:prstGeom>
          <a:solidFill>
            <a:schemeClr val="bg1"/>
          </a:solidFill>
          <a:ln w="25400">
            <a:solidFill>
              <a:srgbClr val="FF0000"/>
            </a:solidFill>
          </a:ln>
        </p:spPr>
      </p:pic>
      <p:pic>
        <p:nvPicPr>
          <p:cNvPr id="3" name="Picture 2" descr="MI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940" y="2547620"/>
            <a:ext cx="5041900" cy="3797300"/>
          </a:xfrm>
          <a:prstGeom prst="rect">
            <a:avLst/>
          </a:prstGeom>
        </p:spPr>
      </p:pic>
    </p:spTree>
    <p:extLst>
      <p:ext uri="{BB962C8B-B14F-4D97-AF65-F5344CB8AC3E}">
        <p14:creationId xmlns:p14="http://schemas.microsoft.com/office/powerpoint/2010/main" val="17346137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The MAP Muon Accelerator Staging Study </a:t>
            </a:r>
            <a:r>
              <a:rPr lang="en-US" sz="3200" dirty="0" smtClean="0">
                <a:latin typeface="Wingdings 3" charset="2"/>
                <a:cs typeface="Wingdings 3" charset="2"/>
              </a:rPr>
              <a:t>a</a:t>
            </a:r>
            <a:r>
              <a:rPr lang="en-US" sz="3200" dirty="0" smtClean="0">
                <a:latin typeface="+mn-lt"/>
                <a:cs typeface="Wingdings 3" charset="2"/>
              </a:rPr>
              <a:t> NuMAX</a:t>
            </a:r>
            <a:r>
              <a:rPr lang="en-US" sz="3200" dirty="0" smtClean="0"/>
              <a:t> </a:t>
            </a:r>
            <a:endParaRPr lang="en-US" sz="3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41</a:t>
            </a:fld>
            <a:endParaRPr lang="en-US">
              <a:solidFill>
                <a:prstClr val="black">
                  <a:tint val="75000"/>
                </a:prstClr>
              </a:solidFill>
              <a:latin typeface="Arial"/>
            </a:endParaRPr>
          </a:p>
        </p:txBody>
      </p:sp>
      <p:pic>
        <p:nvPicPr>
          <p:cNvPr id="9" name="Content Placeholder 8" descr="Block_Diagrams_R16_NuMAX.pdf"/>
          <p:cNvPicPr>
            <a:picLocks noGrp="1" noChangeAspect="1"/>
          </p:cNvPicPr>
          <p:nvPr>
            <p:ph idx="1"/>
          </p:nvPr>
        </p:nvPicPr>
        <p:blipFill>
          <a:blip r:embed="rId2">
            <a:extLst>
              <a:ext uri="{28A0092B-C50C-407E-A947-70E740481C1C}">
                <a14:useLocalDpi xmlns:a14="http://schemas.microsoft.com/office/drawing/2010/main" val="0"/>
              </a:ext>
            </a:extLst>
          </a:blip>
          <a:srcRect l="-7269" r="-7269"/>
          <a:stretch>
            <a:fillRect/>
          </a:stretch>
        </p:blipFill>
        <p:spPr/>
      </p:pic>
      <p:sp>
        <p:nvSpPr>
          <p:cNvPr id="10" name="Rounded Rectangle 9"/>
          <p:cNvSpPr/>
          <p:nvPr/>
        </p:nvSpPr>
        <p:spPr>
          <a:xfrm>
            <a:off x="6477000" y="4038600"/>
            <a:ext cx="260985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prstClr val="white"/>
                </a:solidFill>
                <a:latin typeface="Arial"/>
              </a:rPr>
              <a:t>NuMAX Staging:</a:t>
            </a:r>
          </a:p>
          <a:p>
            <a:pPr marL="228600" indent="-228600">
              <a:buFont typeface="Arial"/>
              <a:buChar char="•"/>
            </a:pPr>
            <a:r>
              <a:rPr lang="en-US" sz="1600" b="1" i="1" dirty="0" smtClean="0">
                <a:solidFill>
                  <a:prstClr val="white"/>
                </a:solidFill>
                <a:latin typeface="Arial"/>
              </a:rPr>
              <a:t>Commissioning</a:t>
            </a:r>
            <a:r>
              <a:rPr lang="en-US" sz="1600" dirty="0" smtClean="0">
                <a:solidFill>
                  <a:prstClr val="white"/>
                </a:solidFill>
                <a:latin typeface="Arial"/>
              </a:rPr>
              <a:t> </a:t>
            </a:r>
          </a:p>
          <a:p>
            <a:pPr lvl="1" indent="-228600">
              <a:buFont typeface="Wingdings" charset="2"/>
              <a:buChar char="²"/>
            </a:pPr>
            <a:r>
              <a:rPr lang="en-US" sz="1600" dirty="0" smtClean="0">
                <a:solidFill>
                  <a:prstClr val="white"/>
                </a:solidFill>
                <a:latin typeface="Arial"/>
              </a:rPr>
              <a:t>1MW Target</a:t>
            </a:r>
          </a:p>
          <a:p>
            <a:pPr lvl="1" indent="-228600">
              <a:buFont typeface="Wingdings" charset="2"/>
              <a:buChar char="²"/>
            </a:pPr>
            <a:r>
              <a:rPr lang="en-US" sz="1600" dirty="0" smtClean="0">
                <a:solidFill>
                  <a:prstClr val="white"/>
                </a:solidFill>
                <a:latin typeface="Arial"/>
              </a:rPr>
              <a:t>No Cooling</a:t>
            </a:r>
          </a:p>
          <a:p>
            <a:pPr lvl="1" indent="-228600">
              <a:buFont typeface="Wingdings" charset="2"/>
              <a:buChar char="²"/>
            </a:pPr>
            <a:r>
              <a:rPr lang="en-US" sz="1600" dirty="0" smtClean="0">
                <a:solidFill>
                  <a:prstClr val="white"/>
                </a:solidFill>
                <a:latin typeface="Arial"/>
              </a:rPr>
              <a:t>10kT Detector</a:t>
            </a:r>
          </a:p>
          <a:p>
            <a:pPr marL="228600" indent="-228600">
              <a:buFont typeface="Arial"/>
              <a:buChar char="•"/>
            </a:pPr>
            <a:r>
              <a:rPr lang="en-US" sz="1600" b="1" i="1" dirty="0" smtClean="0">
                <a:solidFill>
                  <a:prstClr val="white"/>
                </a:solidFill>
                <a:latin typeface="Arial"/>
              </a:rPr>
              <a:t>NuMAX+</a:t>
            </a:r>
          </a:p>
          <a:p>
            <a:pPr lvl="1" indent="-228600">
              <a:buFont typeface="Wingdings" charset="2"/>
              <a:buChar char="²"/>
            </a:pPr>
            <a:r>
              <a:rPr lang="en-US" sz="1600" dirty="0" smtClean="0">
                <a:solidFill>
                  <a:prstClr val="white"/>
                </a:solidFill>
                <a:latin typeface="Arial"/>
              </a:rPr>
              <a:t>2.75 MW Target</a:t>
            </a:r>
          </a:p>
          <a:p>
            <a:pPr lvl="1" indent="-228600">
              <a:buFont typeface="Wingdings" charset="2"/>
              <a:buChar char="²"/>
            </a:pPr>
            <a:r>
              <a:rPr lang="en-US" sz="1600" dirty="0" smtClean="0">
                <a:solidFill>
                  <a:prstClr val="white"/>
                </a:solidFill>
                <a:latin typeface="Arial"/>
              </a:rPr>
              <a:t>6D Cooling</a:t>
            </a:r>
          </a:p>
          <a:p>
            <a:pPr lvl="1" indent="-228600">
              <a:buFont typeface="Wingdings" charset="2"/>
              <a:buChar char="²"/>
            </a:pPr>
            <a:r>
              <a:rPr lang="en-US" sz="1600" dirty="0" smtClean="0">
                <a:solidFill>
                  <a:prstClr val="white"/>
                </a:solidFill>
                <a:latin typeface="Arial"/>
              </a:rPr>
              <a:t>34kT Detector</a:t>
            </a:r>
            <a:endParaRPr lang="en-US" sz="1600" dirty="0">
              <a:solidFill>
                <a:prstClr val="white"/>
              </a:solidFill>
              <a:latin typeface="Arial"/>
            </a:endParaRPr>
          </a:p>
        </p:txBody>
      </p:sp>
    </p:spTree>
    <p:extLst>
      <p:ext uri="{BB962C8B-B14F-4D97-AF65-F5344CB8AC3E}">
        <p14:creationId xmlns:p14="http://schemas.microsoft.com/office/powerpoint/2010/main" val="42498334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rotWithShape="1">
          <a:blip r:embed="rId2"/>
          <a:srcRect l="-367" t="4322" r="-180"/>
          <a:stretch/>
        </p:blipFill>
        <p:spPr>
          <a:xfrm>
            <a:off x="-1" y="349827"/>
            <a:ext cx="8506285" cy="6441498"/>
          </a:xfrm>
          <a:solidFill>
            <a:schemeClr val="bg1"/>
          </a:solidFill>
        </p:spPr>
      </p:pic>
      <p:sp>
        <p:nvSpPr>
          <p:cNvPr id="8" name="Rounded Rectangle 7"/>
          <p:cNvSpPr/>
          <p:nvPr/>
        </p:nvSpPr>
        <p:spPr>
          <a:xfrm>
            <a:off x="838200" y="762000"/>
            <a:ext cx="7440247" cy="766434"/>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2" name="Title 1"/>
          <p:cNvSpPr>
            <a:spLocks noGrp="1"/>
          </p:cNvSpPr>
          <p:nvPr>
            <p:ph type="title"/>
          </p:nvPr>
        </p:nvSpPr>
        <p:spPr>
          <a:xfrm>
            <a:off x="419100" y="0"/>
            <a:ext cx="7810500" cy="360361"/>
          </a:xfrm>
        </p:spPr>
        <p:txBody>
          <a:bodyPr>
            <a:noAutofit/>
          </a:bodyPr>
          <a:lstStyle/>
          <a:p>
            <a:r>
              <a:rPr lang="en-US" sz="3600" dirty="0" smtClean="0"/>
              <a:t>NF Staging (MASS)</a:t>
            </a:r>
            <a:endParaRPr lang="en-US" sz="3600" dirty="0"/>
          </a:p>
        </p:txBody>
      </p:sp>
      <p:sp>
        <p:nvSpPr>
          <p:cNvPr id="9" name="Rounded Rectangle 8"/>
          <p:cNvSpPr/>
          <p:nvPr/>
        </p:nvSpPr>
        <p:spPr>
          <a:xfrm>
            <a:off x="838200" y="5943600"/>
            <a:ext cx="7440247" cy="189468"/>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0" name="Rounded Rectangle 9"/>
          <p:cNvSpPr/>
          <p:nvPr/>
        </p:nvSpPr>
        <p:spPr>
          <a:xfrm>
            <a:off x="838200" y="5639832"/>
            <a:ext cx="7440247" cy="2667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1" name="TextBox 10"/>
          <p:cNvSpPr txBox="1"/>
          <p:nvPr/>
        </p:nvSpPr>
        <p:spPr>
          <a:xfrm>
            <a:off x="2017347" y="5589032"/>
            <a:ext cx="479744" cy="369332"/>
          </a:xfrm>
          <a:prstGeom prst="rect">
            <a:avLst/>
          </a:prstGeom>
          <a:noFill/>
        </p:spPr>
        <p:txBody>
          <a:bodyPr wrap="none" rtlCol="0">
            <a:spAutoFit/>
          </a:bodyPr>
          <a:lstStyle/>
          <a:p>
            <a:r>
              <a:rPr lang="en-US" dirty="0" smtClean="0">
                <a:solidFill>
                  <a:srgbClr val="FF0000"/>
                </a:solidFill>
                <a:latin typeface="Arial"/>
              </a:rPr>
              <a:t>6D</a:t>
            </a:r>
            <a:endParaRPr lang="en-US" dirty="0">
              <a:solidFill>
                <a:srgbClr val="FF0000"/>
              </a:solidFill>
              <a:latin typeface="Arial"/>
            </a:endParaRPr>
          </a:p>
        </p:txBody>
      </p:sp>
      <p:cxnSp>
        <p:nvCxnSpPr>
          <p:cNvPr id="13" name="Straight Arrow Connector 12"/>
          <p:cNvCxnSpPr>
            <a:stCxn id="11" idx="3"/>
          </p:cNvCxnSpPr>
          <p:nvPr/>
        </p:nvCxnSpPr>
        <p:spPr>
          <a:xfrm>
            <a:off x="2497091" y="5773698"/>
            <a:ext cx="3698556"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42</a:t>
            </a:fld>
            <a:endParaRPr lang="en-US">
              <a:solidFill>
                <a:prstClr val="black">
                  <a:tint val="75000"/>
                </a:prstClr>
              </a:solidFill>
              <a:latin typeface="Arial"/>
            </a:endParaRPr>
          </a:p>
        </p:txBody>
      </p:sp>
    </p:spTree>
    <p:extLst>
      <p:ext uri="{BB962C8B-B14F-4D97-AF65-F5344CB8AC3E}">
        <p14:creationId xmlns:p14="http://schemas.microsoft.com/office/powerpoint/2010/main" val="1598896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18" presetClass="entr" presetSubtype="1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158" t="8141" r="4330"/>
          <a:stretch/>
        </p:blipFill>
        <p:spPr>
          <a:xfrm>
            <a:off x="4507" y="-12700"/>
            <a:ext cx="9139493" cy="6813486"/>
          </a:xfrm>
          <a:prstGeom prst="rect">
            <a:avLst/>
          </a:prstGeom>
        </p:spPr>
      </p:pic>
      <p:sp>
        <p:nvSpPr>
          <p:cNvPr id="136" name="Rectangle 135"/>
          <p:cNvSpPr/>
          <p:nvPr/>
        </p:nvSpPr>
        <p:spPr bwMode="auto">
          <a:xfrm>
            <a:off x="0" y="6413500"/>
            <a:ext cx="787400" cy="330200"/>
          </a:xfrm>
          <a:prstGeom prst="rect">
            <a:avLst/>
          </a:prstGeom>
          <a:solidFill>
            <a:srgbClr val="B9B0AC"/>
          </a:solidFill>
          <a:ln w="12699" cap="flat" cmpd="sng" algn="ctr">
            <a:noFill/>
            <a:prstDash val="solid"/>
            <a:round/>
            <a:headEnd type="none" w="med" len="med"/>
            <a:tailEnd type="none" w="med" len="med"/>
          </a:ln>
          <a:effectLst>
            <a:softEdge rad="50800"/>
          </a:effectLst>
        </p:spPr>
        <p:txBody>
          <a:bodyPr lIns="90488" tIns="44450" rIns="90488" bIns="44450" anchor="ctr"/>
          <a:lstStyle/>
          <a:p>
            <a:pPr>
              <a:defRPr/>
            </a:pPr>
            <a:endParaRPr lang="en-US">
              <a:solidFill>
                <a:prstClr val="black"/>
              </a:solidFill>
              <a:latin typeface="Arial Unicode MS" pitchFamily="34" charset="-128"/>
            </a:endParaRPr>
          </a:p>
        </p:txBody>
      </p:sp>
      <p:sp>
        <p:nvSpPr>
          <p:cNvPr id="5" name="TextBox 4"/>
          <p:cNvSpPr txBox="1"/>
          <p:nvPr/>
        </p:nvSpPr>
        <p:spPr>
          <a:xfrm>
            <a:off x="-12404" y="2055151"/>
            <a:ext cx="1511639" cy="404726"/>
          </a:xfrm>
          <a:prstGeom prst="rect">
            <a:avLst/>
          </a:prstGeom>
          <a:noFill/>
        </p:spPr>
        <p:txBody>
          <a:bodyPr wrap="none" rtlCol="0">
            <a:spAutoFit/>
          </a:bodyPr>
          <a:lstStyle/>
          <a:p>
            <a:pPr>
              <a:lnSpc>
                <a:spcPct val="70000"/>
              </a:lnSpc>
            </a:pPr>
            <a:r>
              <a:rPr lang="en-US" sz="1400" b="1" dirty="0" smtClean="0">
                <a:solidFill>
                  <a:srgbClr val="FF0000"/>
                </a:solidFill>
                <a:latin typeface="Arial"/>
                <a:cs typeface="Arial"/>
              </a:rPr>
              <a:t>LBNF</a:t>
            </a:r>
          </a:p>
          <a:p>
            <a:pPr>
              <a:lnSpc>
                <a:spcPct val="70000"/>
              </a:lnSpc>
            </a:pPr>
            <a:r>
              <a:rPr lang="en-US" sz="1400" b="1" dirty="0">
                <a:solidFill>
                  <a:srgbClr val="FF0000"/>
                </a:solidFill>
                <a:latin typeface="Arial"/>
                <a:cs typeface="Arial"/>
              </a:rPr>
              <a:t> </a:t>
            </a:r>
            <a:r>
              <a:rPr lang="en-US" sz="1400" b="1" dirty="0" smtClean="0">
                <a:solidFill>
                  <a:srgbClr val="FF0000"/>
                </a:solidFill>
                <a:latin typeface="Arial"/>
                <a:cs typeface="Arial"/>
              </a:rPr>
              <a:t>      Superbeam</a:t>
            </a:r>
            <a:endParaRPr lang="en-US" sz="1400" b="1" dirty="0">
              <a:solidFill>
                <a:srgbClr val="FF0000"/>
              </a:solidFill>
              <a:latin typeface="Arial"/>
              <a:cs typeface="Arial"/>
            </a:endParaRPr>
          </a:p>
        </p:txBody>
      </p:sp>
      <p:cxnSp>
        <p:nvCxnSpPr>
          <p:cNvPr id="64" name="Straight Connector 63"/>
          <p:cNvCxnSpPr>
            <a:cxnSpLocks noChangeShapeType="1"/>
          </p:cNvCxnSpPr>
          <p:nvPr/>
        </p:nvCxnSpPr>
        <p:spPr bwMode="auto">
          <a:xfrm flipH="1">
            <a:off x="3505200" y="5074907"/>
            <a:ext cx="4629150" cy="889000"/>
          </a:xfrm>
          <a:prstGeom prst="line">
            <a:avLst/>
          </a:prstGeom>
          <a:noFill/>
          <a:ln w="25400">
            <a:solidFill>
              <a:srgbClr val="FF0000"/>
            </a:solidFill>
            <a:prstDash val="sysDash"/>
            <a:round/>
            <a:headEnd type="arrow" w="med" len="me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TextBox 84"/>
          <p:cNvSpPr txBox="1">
            <a:spLocks noChangeArrowheads="1"/>
          </p:cNvSpPr>
          <p:nvPr/>
        </p:nvSpPr>
        <p:spPr bwMode="auto">
          <a:xfrm>
            <a:off x="117016" y="2845979"/>
            <a:ext cx="127470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600" b="1" dirty="0" smtClean="0">
                <a:ln>
                  <a:solidFill>
                    <a:prstClr val="black"/>
                  </a:solidFill>
                </a:ln>
                <a:solidFill>
                  <a:srgbClr val="FF6600"/>
                </a:solidFill>
                <a:latin typeface="Arial"/>
                <a:cs typeface="Arial"/>
              </a:rPr>
              <a:t>NuMAX:</a:t>
            </a:r>
            <a:endParaRPr lang="en-US" sz="1600" b="1" dirty="0">
              <a:ln>
                <a:solidFill>
                  <a:prstClr val="black"/>
                </a:solidFill>
              </a:ln>
              <a:solidFill>
                <a:srgbClr val="FF6600"/>
              </a:solidFill>
              <a:latin typeface="Arial"/>
              <a:cs typeface="Arial"/>
            </a:endParaRPr>
          </a:p>
          <a:p>
            <a:pPr algn="ctr"/>
            <a:r>
              <a:rPr lang="en-US" sz="1600" b="1" dirty="0">
                <a:ln>
                  <a:solidFill>
                    <a:prstClr val="black"/>
                  </a:solidFill>
                </a:ln>
                <a:solidFill>
                  <a:srgbClr val="FF6600"/>
                </a:solidFill>
                <a:latin typeface="Symbol" charset="2"/>
                <a:cs typeface="Symbol" charset="2"/>
              </a:rPr>
              <a:t>n</a:t>
            </a:r>
            <a:r>
              <a:rPr lang="en-US" sz="1600" b="1" dirty="0">
                <a:ln>
                  <a:solidFill>
                    <a:prstClr val="black"/>
                  </a:solidFill>
                </a:ln>
                <a:solidFill>
                  <a:srgbClr val="FF6600"/>
                </a:solidFill>
                <a:latin typeface="Arial"/>
                <a:cs typeface="Arial"/>
              </a:rPr>
              <a:t>s to </a:t>
            </a:r>
            <a:r>
              <a:rPr lang="en-US" sz="1600" b="1" dirty="0" smtClean="0">
                <a:ln>
                  <a:solidFill>
                    <a:prstClr val="black"/>
                  </a:solidFill>
                </a:ln>
                <a:solidFill>
                  <a:srgbClr val="FF6600"/>
                </a:solidFill>
                <a:latin typeface="Arial"/>
                <a:cs typeface="Arial"/>
              </a:rPr>
              <a:t>SURF</a:t>
            </a:r>
            <a:endParaRPr lang="en-US" sz="1600" b="1" dirty="0">
              <a:ln>
                <a:solidFill>
                  <a:prstClr val="black"/>
                </a:solidFill>
              </a:ln>
              <a:solidFill>
                <a:srgbClr val="FF6600"/>
              </a:solidFill>
              <a:latin typeface="Arial"/>
              <a:cs typeface="Arial"/>
            </a:endParaRPr>
          </a:p>
        </p:txBody>
      </p:sp>
      <p:sp>
        <p:nvSpPr>
          <p:cNvPr id="71" name="TextBox 84"/>
          <p:cNvSpPr txBox="1">
            <a:spLocks noChangeArrowheads="1"/>
          </p:cNvSpPr>
          <p:nvPr/>
        </p:nvSpPr>
        <p:spPr bwMode="auto">
          <a:xfrm>
            <a:off x="3017073" y="6013467"/>
            <a:ext cx="10287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lnSpc>
                <a:spcPts val="1200"/>
              </a:lnSpc>
            </a:pPr>
            <a:r>
              <a:rPr lang="en-US" sz="1600" b="1" dirty="0" err="1" smtClean="0">
                <a:ln>
                  <a:solidFill>
                    <a:srgbClr val="000000"/>
                  </a:solidFill>
                </a:ln>
                <a:solidFill>
                  <a:srgbClr val="FF6600"/>
                </a:solidFill>
                <a:latin typeface="Symbol" charset="2"/>
                <a:cs typeface="Symbol" charset="2"/>
              </a:rPr>
              <a:t>n</a:t>
            </a:r>
            <a:r>
              <a:rPr lang="en-US" sz="1600" b="1" dirty="0" err="1" smtClean="0">
                <a:ln>
                  <a:solidFill>
                    <a:srgbClr val="000000"/>
                  </a:solidFill>
                </a:ln>
                <a:solidFill>
                  <a:srgbClr val="FF6600"/>
                </a:solidFill>
                <a:latin typeface="Arial"/>
                <a:cs typeface="Arial"/>
              </a:rPr>
              <a:t>STORM</a:t>
            </a:r>
            <a:endParaRPr lang="en-US" sz="1600" b="1" dirty="0">
              <a:solidFill>
                <a:srgbClr val="0000FF"/>
              </a:solidFill>
              <a:latin typeface="Arial"/>
              <a:cs typeface="Arial"/>
            </a:endParaRPr>
          </a:p>
        </p:txBody>
      </p:sp>
      <p:sp>
        <p:nvSpPr>
          <p:cNvPr id="8" name="Rectangle 7"/>
          <p:cNvSpPr/>
          <p:nvPr/>
        </p:nvSpPr>
        <p:spPr bwMode="auto">
          <a:xfrm rot="20096253">
            <a:off x="3762030" y="5683774"/>
            <a:ext cx="251006" cy="116532"/>
          </a:xfrm>
          <a:prstGeom prst="rect">
            <a:avLst/>
          </a:prstGeom>
          <a:solidFill>
            <a:srgbClr val="0000FF"/>
          </a:solidFill>
          <a:ln w="12700" cap="flat" cmpd="sng" algn="ctr">
            <a:solidFill>
              <a:schemeClr val="tx2"/>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defTabSz="914400" eaLnBrk="0" fontAlgn="base" hangingPunct="0">
              <a:spcBef>
                <a:spcPct val="0"/>
              </a:spcBef>
              <a:spcAft>
                <a:spcPct val="0"/>
              </a:spcAft>
            </a:pPr>
            <a:endParaRPr lang="en-US" sz="1000" smtClean="0">
              <a:solidFill>
                <a:prstClr val="black"/>
              </a:solidFill>
              <a:latin typeface="Arial Unicode MS" pitchFamily="34" charset="-128"/>
            </a:endParaRPr>
          </a:p>
        </p:txBody>
      </p:sp>
      <p:cxnSp>
        <p:nvCxnSpPr>
          <p:cNvPr id="10" name="Straight Connector 9"/>
          <p:cNvCxnSpPr>
            <a:stCxn id="63" idx="3"/>
            <a:endCxn id="8" idx="1"/>
          </p:cNvCxnSpPr>
          <p:nvPr/>
        </p:nvCxnSpPr>
        <p:spPr bwMode="auto">
          <a:xfrm flipV="1">
            <a:off x="3485148" y="5795204"/>
            <a:ext cx="288699" cy="134519"/>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 name="TextBox 1"/>
          <p:cNvSpPr txBox="1"/>
          <p:nvPr/>
        </p:nvSpPr>
        <p:spPr>
          <a:xfrm>
            <a:off x="863894" y="6127750"/>
            <a:ext cx="300082" cy="307777"/>
          </a:xfrm>
          <a:prstGeom prst="rect">
            <a:avLst/>
          </a:prstGeom>
          <a:noFill/>
        </p:spPr>
        <p:txBody>
          <a:bodyPr wrap="none" rtlCol="0">
            <a:spAutoFit/>
          </a:bodyPr>
          <a:lstStyle/>
          <a:p>
            <a:r>
              <a:rPr lang="en-US" sz="1400" dirty="0" err="1" smtClean="0">
                <a:solidFill>
                  <a:prstClr val="black"/>
                </a:solidFill>
                <a:latin typeface="Times New Roman"/>
                <a:cs typeface="Times New Roman"/>
              </a:rPr>
              <a:t>ft</a:t>
            </a:r>
            <a:endParaRPr lang="en-US" sz="1400" dirty="0">
              <a:solidFill>
                <a:prstClr val="black"/>
              </a:solidFill>
              <a:latin typeface="Times New Roman"/>
              <a:cs typeface="Times New Roman"/>
            </a:endParaRPr>
          </a:p>
        </p:txBody>
      </p:sp>
      <p:sp>
        <p:nvSpPr>
          <p:cNvPr id="72" name="TextBox 71"/>
          <p:cNvSpPr txBox="1"/>
          <p:nvPr/>
        </p:nvSpPr>
        <p:spPr>
          <a:xfrm>
            <a:off x="3448517" y="6141707"/>
            <a:ext cx="300082" cy="307777"/>
          </a:xfrm>
          <a:prstGeom prst="rect">
            <a:avLst/>
          </a:prstGeom>
          <a:noFill/>
        </p:spPr>
        <p:txBody>
          <a:bodyPr wrap="none" rtlCol="0">
            <a:spAutoFit/>
          </a:bodyPr>
          <a:lstStyle/>
          <a:p>
            <a:r>
              <a:rPr lang="en-US" sz="1400" dirty="0" err="1" smtClean="0">
                <a:solidFill>
                  <a:prstClr val="black"/>
                </a:solidFill>
                <a:latin typeface="Times New Roman"/>
                <a:cs typeface="Times New Roman"/>
              </a:rPr>
              <a:t>ft</a:t>
            </a:r>
            <a:endParaRPr lang="en-US" sz="1400" dirty="0">
              <a:solidFill>
                <a:prstClr val="black"/>
              </a:solidFill>
              <a:latin typeface="Times New Roman"/>
              <a:cs typeface="Times New Roman"/>
            </a:endParaRPr>
          </a:p>
        </p:txBody>
      </p:sp>
      <p:sp>
        <p:nvSpPr>
          <p:cNvPr id="81" name="TextBox 84"/>
          <p:cNvSpPr txBox="1">
            <a:spLocks noChangeArrowheads="1"/>
          </p:cNvSpPr>
          <p:nvPr/>
        </p:nvSpPr>
        <p:spPr bwMode="auto">
          <a:xfrm>
            <a:off x="3557006" y="5274277"/>
            <a:ext cx="124215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nSpc>
                <a:spcPts val="1200"/>
              </a:lnSpc>
            </a:pPr>
            <a:r>
              <a:rPr lang="en-US" sz="1400" b="1" dirty="0" smtClean="0">
                <a:solidFill>
                  <a:srgbClr val="0000FF"/>
                </a:solidFill>
                <a:latin typeface="Arial"/>
                <a:cs typeface="Arial"/>
              </a:rPr>
              <a:t>Muon Beam</a:t>
            </a:r>
            <a:br>
              <a:rPr lang="en-US" sz="1400" b="1" dirty="0" smtClean="0">
                <a:solidFill>
                  <a:srgbClr val="0000FF"/>
                </a:solidFill>
                <a:latin typeface="Arial"/>
                <a:cs typeface="Arial"/>
              </a:rPr>
            </a:br>
            <a:r>
              <a:rPr lang="en-US" sz="1400" b="1" dirty="0" smtClean="0">
                <a:solidFill>
                  <a:srgbClr val="0000FF"/>
                </a:solidFill>
                <a:latin typeface="Arial"/>
                <a:cs typeface="Arial"/>
              </a:rPr>
              <a:t>R&amp;D Facility</a:t>
            </a:r>
            <a:endParaRPr lang="en-US" sz="1400" b="1" dirty="0">
              <a:solidFill>
                <a:srgbClr val="0000FF"/>
              </a:solidFill>
              <a:latin typeface="Arial"/>
              <a:cs typeface="Arial"/>
            </a:endParaRPr>
          </a:p>
        </p:txBody>
      </p:sp>
      <p:sp>
        <p:nvSpPr>
          <p:cNvPr id="19" name="Rounded Rectangle 18"/>
          <p:cNvSpPr/>
          <p:nvPr/>
        </p:nvSpPr>
        <p:spPr>
          <a:xfrm>
            <a:off x="5930900" y="5865592"/>
            <a:ext cx="3111500" cy="687608"/>
          </a:xfrm>
          <a:prstGeom prst="roundRect">
            <a:avLst/>
          </a:prstGeom>
          <a:solidFill>
            <a:schemeClr val="accent1">
              <a:lumMod val="20000"/>
              <a:lumOff val="8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90"/>
                </a:solidFill>
                <a:latin typeface="Arial"/>
              </a:rPr>
              <a:t>Possible to deploy subsequent muon collider capabilities </a:t>
            </a:r>
            <a:endParaRPr lang="en-US" sz="1400" b="1" dirty="0">
              <a:solidFill>
                <a:srgbClr val="000090"/>
              </a:solidFill>
              <a:latin typeface="Arial"/>
            </a:endParaRPr>
          </a:p>
        </p:txBody>
      </p:sp>
      <p:sp>
        <p:nvSpPr>
          <p:cNvPr id="82" name="TextBox 93"/>
          <p:cNvSpPr txBox="1">
            <a:spLocks noChangeArrowheads="1"/>
          </p:cNvSpPr>
          <p:nvPr/>
        </p:nvSpPr>
        <p:spPr bwMode="auto">
          <a:xfrm>
            <a:off x="4604263" y="3327955"/>
            <a:ext cx="1270826" cy="461665"/>
          </a:xfrm>
          <a:prstGeom prst="rect">
            <a:avLst/>
          </a:prstGeom>
          <a:solidFill>
            <a:srgbClr val="D9D9D9"/>
          </a:solidFill>
          <a:ln>
            <a:solidFill>
              <a:srgbClr val="FF0000"/>
            </a:solidFill>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1200" dirty="0" smtClean="0">
                <a:solidFill>
                  <a:srgbClr val="FF0000"/>
                </a:solidFill>
                <a:latin typeface="Arial"/>
                <a:cs typeface="Arial"/>
              </a:rPr>
              <a:t>1 GeV Muon </a:t>
            </a:r>
            <a:br>
              <a:rPr lang="en-US" sz="1200" dirty="0" smtClean="0">
                <a:solidFill>
                  <a:srgbClr val="FF0000"/>
                </a:solidFill>
                <a:latin typeface="Arial"/>
                <a:cs typeface="Arial"/>
              </a:rPr>
            </a:br>
            <a:r>
              <a:rPr lang="en-US" sz="1200" dirty="0" smtClean="0">
                <a:solidFill>
                  <a:srgbClr val="FF0000"/>
                </a:solidFill>
                <a:latin typeface="Arial"/>
                <a:cs typeface="Arial"/>
              </a:rPr>
              <a:t>Linac (325MHz)</a:t>
            </a:r>
            <a:endParaRPr lang="en-US" sz="1200" dirty="0">
              <a:solidFill>
                <a:srgbClr val="FF0000"/>
              </a:solidFill>
              <a:latin typeface="Arial"/>
              <a:cs typeface="Arial"/>
            </a:endParaRPr>
          </a:p>
        </p:txBody>
      </p:sp>
      <p:sp>
        <p:nvSpPr>
          <p:cNvPr id="58" name="TextBox 57"/>
          <p:cNvSpPr txBox="1"/>
          <p:nvPr/>
        </p:nvSpPr>
        <p:spPr>
          <a:xfrm>
            <a:off x="-14329" y="2564352"/>
            <a:ext cx="673394" cy="444224"/>
          </a:xfrm>
          <a:prstGeom prst="rect">
            <a:avLst/>
          </a:prstGeom>
          <a:noFill/>
        </p:spPr>
        <p:txBody>
          <a:bodyPr wrap="none" rtlCol="0">
            <a:spAutoFit/>
          </a:bodyPr>
          <a:lstStyle/>
          <a:p>
            <a:pPr>
              <a:lnSpc>
                <a:spcPct val="80000"/>
              </a:lnSpc>
            </a:pPr>
            <a:r>
              <a:rPr lang="en-US" sz="1400" b="1" dirty="0" smtClean="0">
                <a:solidFill>
                  <a:srgbClr val="FF0000"/>
                </a:solidFill>
                <a:latin typeface="Arial"/>
                <a:cs typeface="Arial"/>
              </a:rPr>
              <a:t>To </a:t>
            </a:r>
          </a:p>
          <a:p>
            <a:pPr>
              <a:lnSpc>
                <a:spcPct val="80000"/>
              </a:lnSpc>
            </a:pPr>
            <a:r>
              <a:rPr lang="en-US" sz="1400" b="1" dirty="0" smtClean="0">
                <a:solidFill>
                  <a:srgbClr val="FF0000"/>
                </a:solidFill>
                <a:latin typeface="Arial"/>
                <a:cs typeface="Arial"/>
              </a:rPr>
              <a:t>SURF</a:t>
            </a:r>
            <a:endParaRPr lang="en-US" sz="1400" b="1" dirty="0">
              <a:solidFill>
                <a:srgbClr val="FF0000"/>
              </a:solidFill>
              <a:latin typeface="Arial"/>
              <a:cs typeface="Arial"/>
            </a:endParaRPr>
          </a:p>
        </p:txBody>
      </p:sp>
      <p:cxnSp>
        <p:nvCxnSpPr>
          <p:cNvPr id="129" name="Straight Connector 128"/>
          <p:cNvCxnSpPr>
            <a:cxnSpLocks noChangeShapeType="1"/>
          </p:cNvCxnSpPr>
          <p:nvPr/>
        </p:nvCxnSpPr>
        <p:spPr bwMode="auto">
          <a:xfrm rot="60000">
            <a:off x="-9920" y="2286000"/>
            <a:ext cx="1622820" cy="490797"/>
          </a:xfrm>
          <a:prstGeom prst="line">
            <a:avLst/>
          </a:prstGeom>
          <a:noFill/>
          <a:ln w="25400">
            <a:solidFill>
              <a:srgbClr val="FF0000"/>
            </a:solidFill>
            <a:prstDash val="sysDash"/>
            <a:round/>
            <a:headEnd type="arrow" w="med" len="me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TextBox 93"/>
          <p:cNvSpPr txBox="1">
            <a:spLocks noChangeArrowheads="1"/>
          </p:cNvSpPr>
          <p:nvPr/>
        </p:nvSpPr>
        <p:spPr bwMode="auto">
          <a:xfrm>
            <a:off x="4131138" y="1707873"/>
            <a:ext cx="1245428" cy="461665"/>
          </a:xfrm>
          <a:prstGeom prst="rect">
            <a:avLst/>
          </a:prstGeom>
          <a:solidFill>
            <a:srgbClr val="D9D9D9"/>
          </a:solidFill>
          <a:ln w="9525">
            <a:solidFill>
              <a:srgbClr val="CA23FF"/>
            </a:solidFill>
            <a:miter lim="800000"/>
            <a:headEnd/>
            <a:tailEnd/>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200" dirty="0" smtClean="0">
                <a:solidFill>
                  <a:srgbClr val="CA23FF"/>
                </a:solidFill>
                <a:latin typeface="Arial"/>
                <a:cs typeface="Arial"/>
              </a:rPr>
              <a:t>0.8 GeV Proton </a:t>
            </a:r>
            <a:br>
              <a:rPr lang="en-US" sz="1200" dirty="0" smtClean="0">
                <a:solidFill>
                  <a:srgbClr val="CA23FF"/>
                </a:solidFill>
                <a:latin typeface="Arial"/>
                <a:cs typeface="Arial"/>
              </a:rPr>
            </a:br>
            <a:r>
              <a:rPr lang="en-US" sz="1200" dirty="0" smtClean="0">
                <a:solidFill>
                  <a:srgbClr val="CA23FF"/>
                </a:solidFill>
                <a:latin typeface="Arial"/>
                <a:cs typeface="Arial"/>
              </a:rPr>
              <a:t>Linac (PIP-II)</a:t>
            </a:r>
            <a:endParaRPr lang="en-US" sz="1200" dirty="0">
              <a:solidFill>
                <a:srgbClr val="CA23FF"/>
              </a:solidFill>
              <a:latin typeface="Arial"/>
              <a:cs typeface="Arial"/>
            </a:endParaRPr>
          </a:p>
        </p:txBody>
      </p:sp>
      <p:cxnSp>
        <p:nvCxnSpPr>
          <p:cNvPr id="153" name="Straight Arrow Connector 152"/>
          <p:cNvCxnSpPr>
            <a:stCxn id="9" idx="1"/>
          </p:cNvCxnSpPr>
          <p:nvPr/>
        </p:nvCxnSpPr>
        <p:spPr>
          <a:xfrm flipH="1" flipV="1">
            <a:off x="4069057" y="2418795"/>
            <a:ext cx="426652" cy="228850"/>
          </a:xfrm>
          <a:prstGeom prst="straightConnector1">
            <a:avLst/>
          </a:prstGeom>
          <a:ln w="12700">
            <a:solidFill>
              <a:srgbClr val="45FFEF"/>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155" name="TextBox 93"/>
          <p:cNvSpPr txBox="1">
            <a:spLocks noChangeArrowheads="1"/>
          </p:cNvSpPr>
          <p:nvPr/>
        </p:nvSpPr>
        <p:spPr bwMode="auto">
          <a:xfrm>
            <a:off x="2805990" y="3858336"/>
            <a:ext cx="1502034" cy="646331"/>
          </a:xfrm>
          <a:prstGeom prst="rect">
            <a:avLst/>
          </a:prstGeom>
          <a:solidFill>
            <a:schemeClr val="bg1">
              <a:lumMod val="85000"/>
            </a:schemeClr>
          </a:solidFill>
          <a:ln w="9525">
            <a:solidFill>
              <a:srgbClr val="78D012"/>
            </a:solidFill>
            <a:miter lim="800000"/>
            <a:headEnd/>
            <a:tailEnd/>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200" dirty="0" smtClean="0">
                <a:solidFill>
                  <a:srgbClr val="78D012"/>
                </a:solidFill>
                <a:latin typeface="Arial"/>
                <a:cs typeface="Arial"/>
              </a:rPr>
              <a:t>3-7 GeV Proton &amp;</a:t>
            </a:r>
            <a:br>
              <a:rPr lang="en-US" sz="1200" dirty="0" smtClean="0">
                <a:solidFill>
                  <a:srgbClr val="78D012"/>
                </a:solidFill>
                <a:latin typeface="Arial"/>
                <a:cs typeface="Arial"/>
              </a:rPr>
            </a:br>
            <a:r>
              <a:rPr lang="en-US" sz="1200" dirty="0" smtClean="0">
                <a:solidFill>
                  <a:srgbClr val="78D012"/>
                </a:solidFill>
                <a:latin typeface="Arial"/>
                <a:cs typeface="Arial"/>
              </a:rPr>
              <a:t>1-5 GeV Muon</a:t>
            </a:r>
            <a:br>
              <a:rPr lang="en-US" sz="1200" dirty="0" smtClean="0">
                <a:solidFill>
                  <a:srgbClr val="78D012"/>
                </a:solidFill>
                <a:latin typeface="Arial"/>
                <a:cs typeface="Arial"/>
              </a:rPr>
            </a:br>
            <a:r>
              <a:rPr lang="en-US" sz="1200" dirty="0" smtClean="0">
                <a:solidFill>
                  <a:srgbClr val="78D012"/>
                </a:solidFill>
                <a:latin typeface="Arial"/>
                <a:cs typeface="Arial"/>
              </a:rPr>
              <a:t>Dual Species Linac</a:t>
            </a:r>
            <a:endParaRPr lang="en-US" sz="1200" dirty="0">
              <a:solidFill>
                <a:srgbClr val="78D012"/>
              </a:solidFill>
              <a:latin typeface="Arial"/>
              <a:cs typeface="Arial"/>
            </a:endParaRPr>
          </a:p>
        </p:txBody>
      </p:sp>
      <p:cxnSp>
        <p:nvCxnSpPr>
          <p:cNvPr id="159" name="Straight Arrow Connector 158"/>
          <p:cNvCxnSpPr>
            <a:stCxn id="151" idx="1"/>
          </p:cNvCxnSpPr>
          <p:nvPr/>
        </p:nvCxnSpPr>
        <p:spPr>
          <a:xfrm flipH="1" flipV="1">
            <a:off x="4025906" y="1818034"/>
            <a:ext cx="105232" cy="120672"/>
          </a:xfrm>
          <a:prstGeom prst="straightConnector1">
            <a:avLst/>
          </a:prstGeom>
          <a:ln w="12700">
            <a:solidFill>
              <a:srgbClr val="CA23FF"/>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55" idx="0"/>
          </p:cNvCxnSpPr>
          <p:nvPr/>
        </p:nvCxnSpPr>
        <p:spPr>
          <a:xfrm flipH="1" flipV="1">
            <a:off x="3250497" y="3148952"/>
            <a:ext cx="306510" cy="709384"/>
          </a:xfrm>
          <a:prstGeom prst="straightConnector1">
            <a:avLst/>
          </a:prstGeom>
          <a:ln w="12700">
            <a:solidFill>
              <a:srgbClr val="78D012"/>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79" name="Arc 278"/>
          <p:cNvSpPr/>
          <p:nvPr/>
        </p:nvSpPr>
        <p:spPr>
          <a:xfrm rot="11302038" flipV="1">
            <a:off x="1414167" y="2995208"/>
            <a:ext cx="1875364" cy="249603"/>
          </a:xfrm>
          <a:prstGeom prst="arc">
            <a:avLst>
              <a:gd name="adj1" fmla="val 16200000"/>
              <a:gd name="adj2" fmla="val 21432111"/>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cxnSp>
        <p:nvCxnSpPr>
          <p:cNvPr id="87" name="Straight Connector 86"/>
          <p:cNvCxnSpPr>
            <a:cxnSpLocks noChangeAspect="1" noChangeShapeType="1"/>
          </p:cNvCxnSpPr>
          <p:nvPr/>
        </p:nvCxnSpPr>
        <p:spPr bwMode="auto">
          <a:xfrm>
            <a:off x="-9916" y="2420470"/>
            <a:ext cx="8144266" cy="2600880"/>
          </a:xfrm>
          <a:prstGeom prst="line">
            <a:avLst/>
          </a:prstGeom>
          <a:noFill/>
          <a:ln w="25400">
            <a:solidFill>
              <a:srgbClr val="FF0000"/>
            </a:solidFill>
            <a:prstDash val="sysDash"/>
            <a:round/>
            <a:headEnd type="arrow" w="med" len="med"/>
            <a:tailEnd type="arrow"/>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683" y="2539004"/>
            <a:ext cx="8092440" cy="2560320"/>
          </a:xfrm>
          <a:prstGeom prst="line">
            <a:avLst/>
          </a:prstGeom>
          <a:noFill/>
          <a:ln w="25400">
            <a:solidFill>
              <a:srgbClr val="FF0000"/>
            </a:solidFill>
            <a:prstDash val="sysDash"/>
            <a:round/>
            <a:headEnd type="arrow" w="med" len="med"/>
            <a:tailEnd type="arrow"/>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 name="Rounded Rectangle 34"/>
          <p:cNvSpPr/>
          <p:nvPr/>
        </p:nvSpPr>
        <p:spPr>
          <a:xfrm rot="1080000">
            <a:off x="513307" y="2726468"/>
            <a:ext cx="927100" cy="120475"/>
          </a:xfrm>
          <a:prstGeom prst="roundRect">
            <a:avLst/>
          </a:prstGeom>
          <a:noFill/>
          <a:ln w="635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TextBox 8"/>
          <p:cNvSpPr txBox="1"/>
          <p:nvPr/>
        </p:nvSpPr>
        <p:spPr>
          <a:xfrm>
            <a:off x="4495709" y="2416812"/>
            <a:ext cx="1382259" cy="461665"/>
          </a:xfrm>
          <a:prstGeom prst="rect">
            <a:avLst/>
          </a:prstGeom>
          <a:solidFill>
            <a:schemeClr val="bg1">
              <a:lumMod val="85000"/>
            </a:schemeClr>
          </a:solidFill>
          <a:ln>
            <a:solidFill>
              <a:srgbClr val="45FFEF"/>
            </a:solidFill>
          </a:ln>
        </p:spPr>
        <p:txBody>
          <a:bodyPr wrap="none" rtlCol="0">
            <a:spAutoFit/>
          </a:bodyPr>
          <a:lstStyle/>
          <a:p>
            <a:pPr algn="ctr"/>
            <a:r>
              <a:rPr lang="en-US" sz="1200" dirty="0" smtClean="0">
                <a:solidFill>
                  <a:srgbClr val="18C6EA"/>
                </a:solidFill>
                <a:latin typeface="Arial"/>
              </a:rPr>
              <a:t>0.8-3 GeV Proton </a:t>
            </a:r>
            <a:br>
              <a:rPr lang="en-US" sz="1200" dirty="0" smtClean="0">
                <a:solidFill>
                  <a:srgbClr val="18C6EA"/>
                </a:solidFill>
                <a:latin typeface="Arial"/>
              </a:rPr>
            </a:br>
            <a:r>
              <a:rPr lang="en-US" sz="1200" dirty="0" smtClean="0">
                <a:solidFill>
                  <a:srgbClr val="18C6EA"/>
                </a:solidFill>
                <a:latin typeface="Arial"/>
              </a:rPr>
              <a:t>Linac (PIP-III)</a:t>
            </a:r>
            <a:endParaRPr lang="en-US" sz="1200" dirty="0">
              <a:solidFill>
                <a:srgbClr val="18C6EA"/>
              </a:solidFill>
              <a:latin typeface="Arial"/>
            </a:endParaRPr>
          </a:p>
        </p:txBody>
      </p:sp>
      <p:sp>
        <p:nvSpPr>
          <p:cNvPr id="90" name="TextBox 89"/>
          <p:cNvSpPr txBox="1"/>
          <p:nvPr/>
        </p:nvSpPr>
        <p:spPr>
          <a:xfrm>
            <a:off x="5085152" y="3848762"/>
            <a:ext cx="2133918" cy="616579"/>
          </a:xfrm>
          <a:prstGeom prst="rect">
            <a:avLst/>
          </a:prstGeom>
          <a:noFill/>
        </p:spPr>
        <p:txBody>
          <a:bodyPr wrap="none" rtlCol="0">
            <a:spAutoFit/>
          </a:bodyPr>
          <a:lstStyle/>
          <a:p>
            <a:pPr>
              <a:lnSpc>
                <a:spcPct val="80000"/>
              </a:lnSpc>
            </a:pPr>
            <a:r>
              <a:rPr lang="en-US" sz="1400" b="1" dirty="0" smtClean="0">
                <a:solidFill>
                  <a:srgbClr val="FF0000"/>
                </a:solidFill>
                <a:latin typeface="Arial"/>
                <a:cs typeface="Arial"/>
              </a:rPr>
              <a:t>To Near Detector(s) for</a:t>
            </a:r>
            <a:br>
              <a:rPr lang="en-US" sz="1400" b="1" dirty="0" smtClean="0">
                <a:solidFill>
                  <a:srgbClr val="FF0000"/>
                </a:solidFill>
                <a:latin typeface="Arial"/>
                <a:cs typeface="Arial"/>
              </a:rPr>
            </a:br>
            <a:r>
              <a:rPr lang="en-US" sz="1400" b="1" dirty="0" smtClean="0">
                <a:solidFill>
                  <a:srgbClr val="FF0000"/>
                </a:solidFill>
                <a:latin typeface="Arial"/>
                <a:cs typeface="Arial"/>
              </a:rPr>
              <a:t>            Short Baseline</a:t>
            </a:r>
          </a:p>
          <a:p>
            <a:pPr>
              <a:lnSpc>
                <a:spcPct val="80000"/>
              </a:lnSpc>
            </a:pPr>
            <a:r>
              <a:rPr lang="en-US" sz="1400" b="1" dirty="0">
                <a:solidFill>
                  <a:srgbClr val="FF0000"/>
                </a:solidFill>
                <a:latin typeface="Arial"/>
                <a:cs typeface="Arial"/>
              </a:rPr>
              <a:t> </a:t>
            </a:r>
            <a:r>
              <a:rPr lang="en-US" sz="1400" b="1" dirty="0" smtClean="0">
                <a:solidFill>
                  <a:srgbClr val="FF0000"/>
                </a:solidFill>
                <a:latin typeface="Arial"/>
                <a:cs typeface="Arial"/>
              </a:rPr>
              <a:t>                     Studies </a:t>
            </a:r>
          </a:p>
        </p:txBody>
      </p:sp>
      <p:sp>
        <p:nvSpPr>
          <p:cNvPr id="91" name="Rounded Rectangle 90"/>
          <p:cNvSpPr/>
          <p:nvPr/>
        </p:nvSpPr>
        <p:spPr>
          <a:xfrm>
            <a:off x="4578708" y="5079"/>
            <a:ext cx="4559300" cy="1406454"/>
          </a:xfrm>
          <a:prstGeom prst="roundRect">
            <a:avLst/>
          </a:prstGeom>
          <a:gradFill>
            <a:gsLst>
              <a:gs pos="0">
                <a:schemeClr val="bg2">
                  <a:lumMod val="10000"/>
                </a:schemeClr>
              </a:gs>
              <a:gs pos="100000">
                <a:schemeClr val="bg2">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a:rPr>
              <a:t>Possibilities for NF Capabilities at Fermilab: </a:t>
            </a:r>
            <a:br>
              <a:rPr lang="en-US" sz="2400" dirty="0" smtClean="0">
                <a:solidFill>
                  <a:prstClr val="white"/>
                </a:solidFill>
                <a:latin typeface="Arial"/>
              </a:rPr>
            </a:br>
            <a:r>
              <a:rPr lang="en-US" sz="2400" dirty="0" err="1" smtClean="0">
                <a:solidFill>
                  <a:prstClr val="white"/>
                </a:solidFill>
                <a:latin typeface="Symbol" charset="2"/>
                <a:cs typeface="Symbol" charset="2"/>
              </a:rPr>
              <a:t>n</a:t>
            </a:r>
            <a:r>
              <a:rPr lang="en-US" sz="2400" dirty="0" err="1" smtClean="0">
                <a:solidFill>
                  <a:prstClr val="white"/>
                </a:solidFill>
                <a:latin typeface="Arial"/>
                <a:cs typeface="Symbol" charset="2"/>
              </a:rPr>
              <a:t>STORM</a:t>
            </a:r>
            <a:r>
              <a:rPr lang="en-US" sz="2400" dirty="0" smtClean="0">
                <a:solidFill>
                  <a:prstClr val="white"/>
                </a:solidFill>
                <a:latin typeface="Arial"/>
                <a:cs typeface="Symbol" charset="2"/>
              </a:rPr>
              <a:t> </a:t>
            </a:r>
            <a:r>
              <a:rPr lang="en-US" sz="2400" dirty="0" smtClean="0">
                <a:solidFill>
                  <a:prstClr val="white"/>
                </a:solidFill>
                <a:latin typeface="Wingdings"/>
                <a:ea typeface="Wingdings"/>
                <a:cs typeface="Wingdings"/>
                <a:sym typeface="Wingdings"/>
              </a:rPr>
              <a:t></a:t>
            </a:r>
            <a:r>
              <a:rPr lang="en-US" sz="2400" dirty="0" smtClean="0">
                <a:solidFill>
                  <a:prstClr val="white"/>
                </a:solidFill>
                <a:latin typeface="Arial"/>
                <a:ea typeface="Wingdings"/>
                <a:cs typeface="Wingdings"/>
                <a:sym typeface="Wingdings"/>
              </a:rPr>
              <a:t> NuMAX</a:t>
            </a:r>
            <a:endParaRPr lang="en-US" sz="2400" i="1" dirty="0">
              <a:solidFill>
                <a:prstClr val="white"/>
              </a:solidFill>
              <a:latin typeface="Arial"/>
            </a:endParaRPr>
          </a:p>
        </p:txBody>
      </p:sp>
      <p:sp>
        <p:nvSpPr>
          <p:cNvPr id="21" name="Arc 20"/>
          <p:cNvSpPr/>
          <p:nvPr/>
        </p:nvSpPr>
        <p:spPr>
          <a:xfrm rot="6750108">
            <a:off x="3643289" y="1660841"/>
            <a:ext cx="134110" cy="370215"/>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94" name="Arc 93"/>
          <p:cNvSpPr/>
          <p:nvPr/>
        </p:nvSpPr>
        <p:spPr>
          <a:xfrm rot="11466030">
            <a:off x="3669600" y="1794166"/>
            <a:ext cx="126283" cy="126927"/>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95" name="Arc 94"/>
          <p:cNvSpPr/>
          <p:nvPr/>
        </p:nvSpPr>
        <p:spPr>
          <a:xfrm rot="13980000">
            <a:off x="3665745" y="1813730"/>
            <a:ext cx="97899" cy="94650"/>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cxnSp>
        <p:nvCxnSpPr>
          <p:cNvPr id="28" name="Straight Connector 27"/>
          <p:cNvCxnSpPr/>
          <p:nvPr/>
        </p:nvCxnSpPr>
        <p:spPr>
          <a:xfrm flipH="1" flipV="1">
            <a:off x="3885592" y="1925257"/>
            <a:ext cx="180537" cy="647561"/>
          </a:xfrm>
          <a:prstGeom prst="line">
            <a:avLst/>
          </a:prstGeom>
          <a:ln w="38100">
            <a:solidFill>
              <a:srgbClr val="2ECFD1"/>
            </a:solidFill>
          </a:ln>
          <a:effectLst/>
        </p:spPr>
        <p:style>
          <a:lnRef idx="2">
            <a:schemeClr val="accent1"/>
          </a:lnRef>
          <a:fillRef idx="0">
            <a:schemeClr val="accent1"/>
          </a:fillRef>
          <a:effectRef idx="1">
            <a:schemeClr val="accent1"/>
          </a:effectRef>
          <a:fontRef idx="minor">
            <a:schemeClr val="tx1"/>
          </a:fontRef>
        </p:style>
      </p:cxnSp>
      <p:grpSp>
        <p:nvGrpSpPr>
          <p:cNvPr id="228" name="Group 227"/>
          <p:cNvGrpSpPr/>
          <p:nvPr/>
        </p:nvGrpSpPr>
        <p:grpSpPr>
          <a:xfrm rot="13867598">
            <a:off x="2172096" y="2742587"/>
            <a:ext cx="230211" cy="230206"/>
            <a:chOff x="3709572" y="1546353"/>
            <a:chExt cx="230211" cy="230206"/>
          </a:xfrm>
        </p:grpSpPr>
        <p:sp>
          <p:nvSpPr>
            <p:cNvPr id="276" name="Arc 275"/>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7" name="Arc 276"/>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30" name="Straight Connector 229"/>
          <p:cNvCxnSpPr/>
          <p:nvPr/>
        </p:nvCxnSpPr>
        <p:spPr>
          <a:xfrm rot="3007598" flipV="1">
            <a:off x="3740596" y="3131068"/>
            <a:ext cx="420624" cy="338328"/>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231" name="Group 230"/>
          <p:cNvGrpSpPr/>
          <p:nvPr/>
        </p:nvGrpSpPr>
        <p:grpSpPr>
          <a:xfrm rot="3067598">
            <a:off x="4117777" y="3124044"/>
            <a:ext cx="230211" cy="230206"/>
            <a:chOff x="3709572" y="1546353"/>
            <a:chExt cx="230211" cy="230206"/>
          </a:xfrm>
        </p:grpSpPr>
        <p:sp>
          <p:nvSpPr>
            <p:cNvPr id="274" name="Arc 273"/>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5" name="Arc 274"/>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sp>
        <p:nvSpPr>
          <p:cNvPr id="232" name="TextBox 231"/>
          <p:cNvSpPr txBox="1"/>
          <p:nvPr/>
        </p:nvSpPr>
        <p:spPr>
          <a:xfrm rot="667598">
            <a:off x="2754144" y="2294100"/>
            <a:ext cx="926157" cy="360099"/>
          </a:xfrm>
          <a:prstGeom prst="rect">
            <a:avLst/>
          </a:prstGeom>
          <a:noFill/>
        </p:spPr>
        <p:txBody>
          <a:bodyPr wrap="square" rtlCol="0">
            <a:spAutoFit/>
          </a:bodyPr>
          <a:lstStyle/>
          <a:p>
            <a:pPr algn="ctr">
              <a:lnSpc>
                <a:spcPct val="70000"/>
              </a:lnSpc>
            </a:pPr>
            <a:r>
              <a:rPr lang="en-US" sz="1200" b="1" dirty="0" smtClean="0">
                <a:solidFill>
                  <a:srgbClr val="660066"/>
                </a:solidFill>
                <a:latin typeface="Arial"/>
                <a:cs typeface="Arial"/>
              </a:rPr>
              <a:t>Front</a:t>
            </a:r>
          </a:p>
          <a:p>
            <a:pPr algn="ctr">
              <a:lnSpc>
                <a:spcPct val="70000"/>
              </a:lnSpc>
            </a:pPr>
            <a:r>
              <a:rPr lang="en-US" sz="1200" b="1" dirty="0" smtClean="0">
                <a:solidFill>
                  <a:srgbClr val="660066"/>
                </a:solidFill>
                <a:latin typeface="Arial"/>
                <a:cs typeface="Arial"/>
              </a:rPr>
              <a:t>End</a:t>
            </a:r>
            <a:endParaRPr lang="en-US" sz="1200" b="1" dirty="0">
              <a:solidFill>
                <a:srgbClr val="660066"/>
              </a:solidFill>
              <a:effectLst>
                <a:outerShdw blurRad="50800" dist="38100" dir="2700000" algn="tl" rotWithShape="0">
                  <a:srgbClr val="000000">
                    <a:alpha val="43000"/>
                  </a:srgbClr>
                </a:outerShdw>
              </a:effectLst>
              <a:latin typeface="Arial"/>
              <a:cs typeface="Arial"/>
            </a:endParaRPr>
          </a:p>
        </p:txBody>
      </p:sp>
      <p:cxnSp>
        <p:nvCxnSpPr>
          <p:cNvPr id="234" name="Straight Connector 233"/>
          <p:cNvCxnSpPr/>
          <p:nvPr/>
        </p:nvCxnSpPr>
        <p:spPr bwMode="auto">
          <a:xfrm rot="3007598" flipV="1">
            <a:off x="2973949" y="2784060"/>
            <a:ext cx="292570" cy="238549"/>
          </a:xfrm>
          <a:prstGeom prst="line">
            <a:avLst/>
          </a:prstGeom>
          <a:ln w="635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rot="3067598" flipV="1">
            <a:off x="3314782" y="2890925"/>
            <a:ext cx="149689" cy="125927"/>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bwMode="auto">
          <a:xfrm rot="3067598" flipV="1">
            <a:off x="2349640" y="2603780"/>
            <a:ext cx="448056" cy="384048"/>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rot="607598">
            <a:off x="2587606" y="2549172"/>
            <a:ext cx="643551" cy="276999"/>
          </a:xfrm>
          <a:prstGeom prst="rect">
            <a:avLst/>
          </a:prstGeom>
          <a:noFill/>
        </p:spPr>
        <p:txBody>
          <a:bodyPr wrap="none" rtlCol="0">
            <a:spAutoFit/>
          </a:bodyPr>
          <a:lstStyle/>
          <a:p>
            <a:r>
              <a:rPr lang="en-US" sz="1200" b="1" dirty="0" smtClean="0">
                <a:solidFill>
                  <a:srgbClr val="CA23FF"/>
                </a:solidFill>
                <a:latin typeface="Arial"/>
              </a:rPr>
              <a:t>Target</a:t>
            </a:r>
            <a:endParaRPr lang="en-US" sz="1200" b="1" dirty="0">
              <a:solidFill>
                <a:srgbClr val="CA23FF"/>
              </a:solidFill>
              <a:latin typeface="Arial"/>
            </a:endParaRPr>
          </a:p>
        </p:txBody>
      </p:sp>
      <p:cxnSp>
        <p:nvCxnSpPr>
          <p:cNvPr id="238" name="Straight Connector 237"/>
          <p:cNvCxnSpPr/>
          <p:nvPr/>
        </p:nvCxnSpPr>
        <p:spPr bwMode="auto">
          <a:xfrm rot="3067598" flipV="1">
            <a:off x="4083044" y="3045791"/>
            <a:ext cx="149689" cy="125927"/>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rot="13867598">
            <a:off x="2352061" y="2776429"/>
            <a:ext cx="230211" cy="230206"/>
            <a:chOff x="3709572" y="1546353"/>
            <a:chExt cx="230211" cy="230206"/>
          </a:xfrm>
        </p:grpSpPr>
        <p:sp>
          <p:nvSpPr>
            <p:cNvPr id="267" name="Arc 266"/>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8" name="Arc 267"/>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42" name="Group 241"/>
          <p:cNvGrpSpPr/>
          <p:nvPr/>
        </p:nvGrpSpPr>
        <p:grpSpPr>
          <a:xfrm rot="13867598">
            <a:off x="2293176" y="2764104"/>
            <a:ext cx="230211" cy="230206"/>
            <a:chOff x="3709572" y="1546353"/>
            <a:chExt cx="230211" cy="230206"/>
          </a:xfrm>
        </p:grpSpPr>
        <p:sp>
          <p:nvSpPr>
            <p:cNvPr id="265" name="Arc 264"/>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6" name="Arc 265"/>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43" name="Group 242"/>
          <p:cNvGrpSpPr/>
          <p:nvPr/>
        </p:nvGrpSpPr>
        <p:grpSpPr>
          <a:xfrm rot="13867598">
            <a:off x="2230763" y="2754394"/>
            <a:ext cx="230211" cy="230206"/>
            <a:chOff x="3709572" y="1546353"/>
            <a:chExt cx="230211" cy="230206"/>
          </a:xfrm>
        </p:grpSpPr>
        <p:sp>
          <p:nvSpPr>
            <p:cNvPr id="263" name="Arc 262"/>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4" name="Arc 263"/>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5" name="Straight Arrow Connector 244"/>
          <p:cNvCxnSpPr/>
          <p:nvPr/>
        </p:nvCxnSpPr>
        <p:spPr>
          <a:xfrm rot="3427598">
            <a:off x="3068585" y="2687886"/>
            <a:ext cx="191011" cy="179100"/>
          </a:xfrm>
          <a:prstGeom prst="straightConnector1">
            <a:avLst/>
          </a:prstGeom>
          <a:ln w="9525">
            <a:solidFill>
              <a:srgbClr val="660066"/>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53" name="TextBox 252"/>
          <p:cNvSpPr txBox="1"/>
          <p:nvPr/>
        </p:nvSpPr>
        <p:spPr>
          <a:xfrm rot="667598">
            <a:off x="1758336" y="2095654"/>
            <a:ext cx="1244040" cy="594009"/>
          </a:xfrm>
          <a:prstGeom prst="rect">
            <a:avLst/>
          </a:prstGeom>
          <a:noFill/>
          <a:ln>
            <a:noFill/>
          </a:ln>
        </p:spPr>
        <p:txBody>
          <a:bodyPr wrap="square" rtlCol="0">
            <a:spAutoFit/>
          </a:bodyPr>
          <a:lstStyle/>
          <a:p>
            <a:pPr algn="ctr">
              <a:lnSpc>
                <a:spcPct val="90000"/>
              </a:lnSpc>
            </a:pPr>
            <a:r>
              <a:rPr lang="en-US" sz="1200" b="1" dirty="0" smtClean="0">
                <a:solidFill>
                  <a:srgbClr val="297FD5">
                    <a:lumMod val="50000"/>
                  </a:srgbClr>
                </a:solidFill>
                <a:latin typeface="Arial"/>
                <a:cs typeface="Arial"/>
              </a:rPr>
              <a:t>Accumulator,</a:t>
            </a:r>
            <a:br>
              <a:rPr lang="en-US" sz="1200" b="1" dirty="0" smtClean="0">
                <a:solidFill>
                  <a:srgbClr val="297FD5">
                    <a:lumMod val="50000"/>
                  </a:srgbClr>
                </a:solidFill>
                <a:latin typeface="Arial"/>
                <a:cs typeface="Arial"/>
              </a:rPr>
            </a:br>
            <a:r>
              <a:rPr lang="en-US" sz="1200" b="1" dirty="0" err="1" smtClean="0">
                <a:solidFill>
                  <a:srgbClr val="297FD5">
                    <a:lumMod val="50000"/>
                  </a:srgbClr>
                </a:solidFill>
                <a:latin typeface="Arial"/>
                <a:cs typeface="Arial"/>
              </a:rPr>
              <a:t>Buncher</a:t>
            </a:r>
            <a:r>
              <a:rPr lang="en-US" sz="1200" b="1" dirty="0">
                <a:solidFill>
                  <a:srgbClr val="297FD5">
                    <a:lumMod val="50000"/>
                  </a:srgbClr>
                </a:solidFill>
                <a:latin typeface="Arial"/>
                <a:cs typeface="Arial"/>
              </a:rPr>
              <a:t>,</a:t>
            </a:r>
            <a:endParaRPr lang="en-US" sz="1200" b="1" dirty="0" smtClean="0">
              <a:solidFill>
                <a:srgbClr val="297FD5">
                  <a:lumMod val="50000"/>
                </a:srgbClr>
              </a:solidFill>
              <a:latin typeface="Arial"/>
              <a:cs typeface="Arial"/>
            </a:endParaRPr>
          </a:p>
          <a:p>
            <a:pPr algn="ctr">
              <a:lnSpc>
                <a:spcPct val="90000"/>
              </a:lnSpc>
            </a:pPr>
            <a:r>
              <a:rPr lang="en-US" sz="1200" b="1" dirty="0" smtClean="0">
                <a:solidFill>
                  <a:srgbClr val="297FD5">
                    <a:lumMod val="50000"/>
                  </a:srgbClr>
                </a:solidFill>
                <a:latin typeface="Arial"/>
                <a:cs typeface="Arial"/>
              </a:rPr>
              <a:t>Combiner</a:t>
            </a:r>
          </a:p>
        </p:txBody>
      </p:sp>
      <p:cxnSp>
        <p:nvCxnSpPr>
          <p:cNvPr id="4" name="Straight Connector 3"/>
          <p:cNvCxnSpPr/>
          <p:nvPr/>
        </p:nvCxnSpPr>
        <p:spPr>
          <a:xfrm flipH="1">
            <a:off x="3778080" y="1411532"/>
            <a:ext cx="504697" cy="652394"/>
          </a:xfrm>
          <a:prstGeom prst="line">
            <a:avLst/>
          </a:prstGeom>
          <a:ln w="57150">
            <a:solidFill>
              <a:srgbClr val="B139FF"/>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bwMode="auto">
          <a:xfrm>
            <a:off x="3485620" y="2972644"/>
            <a:ext cx="667280" cy="133426"/>
          </a:xfrm>
          <a:prstGeom prst="line">
            <a:avLst/>
          </a:prstGeom>
          <a:ln w="635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cxnSpLocks noChangeAspect="1"/>
          </p:cNvCxnSpPr>
          <p:nvPr/>
        </p:nvCxnSpPr>
        <p:spPr>
          <a:xfrm flipH="1" flipV="1">
            <a:off x="3889865" y="1946451"/>
            <a:ext cx="23471" cy="84183"/>
          </a:xfrm>
          <a:prstGeom prst="line">
            <a:avLst/>
          </a:prstGeom>
          <a:ln w="38100">
            <a:solidFill>
              <a:srgbClr val="B139FF"/>
            </a:solidFill>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endCxn id="266" idx="2"/>
          </p:cNvCxnSpPr>
          <p:nvPr/>
        </p:nvCxnSpPr>
        <p:spPr>
          <a:xfrm rot="3067598">
            <a:off x="2398882" y="2648635"/>
            <a:ext cx="88523" cy="104562"/>
          </a:xfrm>
          <a:prstGeom prst="straightConnector1">
            <a:avLst/>
          </a:prstGeom>
          <a:ln w="9525">
            <a:solidFill>
              <a:schemeClr val="accent2">
                <a:lumMod val="50000"/>
              </a:schemeClr>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21360000" flipH="1">
            <a:off x="3773861" y="1985445"/>
            <a:ext cx="70018" cy="78493"/>
          </a:xfrm>
          <a:prstGeom prst="line">
            <a:avLst/>
          </a:prstGeom>
          <a:ln w="571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9" name="Arc 28"/>
          <p:cNvSpPr/>
          <p:nvPr/>
        </p:nvSpPr>
        <p:spPr>
          <a:xfrm rot="4595542">
            <a:off x="2968720" y="2151361"/>
            <a:ext cx="1132228" cy="1088061"/>
          </a:xfrm>
          <a:prstGeom prst="arc">
            <a:avLst/>
          </a:prstGeom>
          <a:ln w="38100">
            <a:solidFill>
              <a:srgbClr val="2ECFD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nvGrpSpPr>
          <p:cNvPr id="239" name="Group 238"/>
          <p:cNvGrpSpPr/>
          <p:nvPr/>
        </p:nvGrpSpPr>
        <p:grpSpPr>
          <a:xfrm rot="3067598">
            <a:off x="3233715" y="2511697"/>
            <a:ext cx="1384377" cy="875019"/>
            <a:chOff x="2184642" y="1289788"/>
            <a:chExt cx="1384377" cy="875019"/>
          </a:xfrm>
        </p:grpSpPr>
        <p:sp>
          <p:nvSpPr>
            <p:cNvPr id="271" name="TextBox 270"/>
            <p:cNvSpPr txBox="1"/>
            <p:nvPr/>
          </p:nvSpPr>
          <p:spPr>
            <a:xfrm rot="19200000">
              <a:off x="2184642" y="1804708"/>
              <a:ext cx="613247" cy="360099"/>
            </a:xfrm>
            <a:prstGeom prst="rect">
              <a:avLst/>
            </a:prstGeom>
            <a:noFill/>
          </p:spPr>
          <p:txBody>
            <a:bodyPr wrap="square" rtlCol="0">
              <a:spAutoFit/>
            </a:bodyPr>
            <a:lstStyle/>
            <a:p>
              <a:pPr algn="ctr">
                <a:lnSpc>
                  <a:spcPct val="70000"/>
                </a:lnSpc>
              </a:pPr>
              <a:r>
                <a:rPr lang="en-US" sz="1200" b="1" dirty="0" smtClean="0">
                  <a:solidFill>
                    <a:srgbClr val="008000"/>
                  </a:solidFill>
                  <a:latin typeface="Arial"/>
                  <a:cs typeface="Arial"/>
                </a:rPr>
                <a:t>Initial</a:t>
              </a:r>
            </a:p>
            <a:p>
              <a:pPr algn="ctr">
                <a:lnSpc>
                  <a:spcPct val="70000"/>
                </a:lnSpc>
              </a:pPr>
              <a:r>
                <a:rPr lang="en-US" sz="1200" b="1" dirty="0" smtClean="0">
                  <a:solidFill>
                    <a:srgbClr val="008000"/>
                  </a:solidFill>
                  <a:latin typeface="Arial"/>
                  <a:cs typeface="Arial"/>
                </a:rPr>
                <a:t>Cool </a:t>
              </a:r>
              <a:endParaRPr lang="en-US" sz="1200" b="1" dirty="0">
                <a:solidFill>
                  <a:srgbClr val="297FD5">
                    <a:lumMod val="60000"/>
                    <a:lumOff val="40000"/>
                  </a:srgbClr>
                </a:solidFill>
                <a:effectLst>
                  <a:outerShdw blurRad="50800" dist="38100" dir="2700000" algn="tl" rotWithShape="0">
                    <a:srgbClr val="000000">
                      <a:alpha val="43000"/>
                    </a:srgbClr>
                  </a:outerShdw>
                </a:effectLst>
                <a:latin typeface="Arial"/>
                <a:cs typeface="Arial"/>
              </a:endParaRPr>
            </a:p>
          </p:txBody>
        </p:sp>
        <p:sp>
          <p:nvSpPr>
            <p:cNvPr id="272" name="TextBox 271"/>
            <p:cNvSpPr txBox="1"/>
            <p:nvPr/>
          </p:nvSpPr>
          <p:spPr>
            <a:xfrm rot="19200000">
              <a:off x="2398103" y="1541649"/>
              <a:ext cx="822017" cy="360099"/>
            </a:xfrm>
            <a:prstGeom prst="rect">
              <a:avLst/>
            </a:prstGeom>
            <a:noFill/>
          </p:spPr>
          <p:txBody>
            <a:bodyPr wrap="square" rtlCol="0">
              <a:spAutoFit/>
            </a:bodyPr>
            <a:lstStyle/>
            <a:p>
              <a:pPr algn="ctr">
                <a:lnSpc>
                  <a:spcPct val="70000"/>
                </a:lnSpc>
              </a:pPr>
              <a:r>
                <a:rPr lang="en-US" sz="1200" b="1" dirty="0" smtClean="0">
                  <a:solidFill>
                    <a:srgbClr val="F9CB3A"/>
                  </a:solidFill>
                  <a:latin typeface="Arial"/>
                  <a:cs typeface="Arial"/>
                </a:rPr>
                <a:t>6D</a:t>
              </a:r>
              <a:br>
                <a:rPr lang="en-US" sz="1200" b="1" dirty="0" smtClean="0">
                  <a:solidFill>
                    <a:srgbClr val="F9CB3A"/>
                  </a:solidFill>
                  <a:latin typeface="Arial"/>
                  <a:cs typeface="Arial"/>
                </a:rPr>
              </a:br>
              <a:r>
                <a:rPr lang="en-US" sz="1200" b="1" dirty="0" smtClean="0">
                  <a:solidFill>
                    <a:srgbClr val="F9CB3A"/>
                  </a:solidFill>
                  <a:latin typeface="Arial"/>
                  <a:cs typeface="Arial"/>
                </a:rPr>
                <a:t>Cool</a:t>
              </a:r>
              <a:endParaRPr lang="en-US" sz="1200" b="1" dirty="0">
                <a:solidFill>
                  <a:srgbClr val="297FD5">
                    <a:lumMod val="60000"/>
                    <a:lumOff val="40000"/>
                  </a:srgbClr>
                </a:solidFill>
                <a:latin typeface="Arial"/>
                <a:cs typeface="Arial"/>
              </a:endParaRPr>
            </a:p>
          </p:txBody>
        </p:sp>
        <p:sp>
          <p:nvSpPr>
            <p:cNvPr id="273" name="TextBox 272"/>
            <p:cNvSpPr txBox="1"/>
            <p:nvPr/>
          </p:nvSpPr>
          <p:spPr>
            <a:xfrm rot="19200000">
              <a:off x="2639734" y="1289788"/>
              <a:ext cx="929285" cy="360099"/>
            </a:xfrm>
            <a:prstGeom prst="rect">
              <a:avLst/>
            </a:prstGeom>
            <a:noFill/>
          </p:spPr>
          <p:txBody>
            <a:bodyPr wrap="square" rtlCol="0">
              <a:spAutoFit/>
            </a:bodyPr>
            <a:lstStyle/>
            <a:p>
              <a:pPr algn="ctr">
                <a:lnSpc>
                  <a:spcPct val="70000"/>
                </a:lnSpc>
              </a:pPr>
              <a:r>
                <a:rPr lang="en-US" sz="1200" b="1" dirty="0" smtClean="0">
                  <a:solidFill>
                    <a:srgbClr val="297FD5">
                      <a:lumMod val="75000"/>
                    </a:srgbClr>
                  </a:solidFill>
                  <a:latin typeface="Arial"/>
                  <a:cs typeface="Arial"/>
                </a:rPr>
                <a:t>Final</a:t>
              </a:r>
            </a:p>
            <a:p>
              <a:pPr algn="ctr">
                <a:lnSpc>
                  <a:spcPct val="70000"/>
                </a:lnSpc>
              </a:pPr>
              <a:r>
                <a:rPr lang="en-US" sz="1200" b="1" dirty="0" smtClean="0">
                  <a:solidFill>
                    <a:srgbClr val="297FD5">
                      <a:lumMod val="75000"/>
                    </a:srgbClr>
                  </a:solidFill>
                  <a:latin typeface="Arial"/>
                  <a:cs typeface="Arial"/>
                </a:rPr>
                <a:t>Cool</a:t>
              </a:r>
              <a:endParaRPr lang="en-US" sz="1200" b="1" dirty="0">
                <a:solidFill>
                  <a:srgbClr val="297FD5">
                    <a:lumMod val="75000"/>
                  </a:srgbClr>
                </a:solidFill>
                <a:effectLst>
                  <a:outerShdw blurRad="50800" dist="38100" dir="2700000" algn="tl" rotWithShape="0">
                    <a:srgbClr val="000000">
                      <a:alpha val="43000"/>
                    </a:srgbClr>
                  </a:outerShdw>
                </a:effectLst>
                <a:latin typeface="Arial"/>
                <a:cs typeface="Arial"/>
              </a:endParaRPr>
            </a:p>
          </p:txBody>
        </p:sp>
      </p:grpSp>
      <p:cxnSp>
        <p:nvCxnSpPr>
          <p:cNvPr id="229" name="Straight Connector 228"/>
          <p:cNvCxnSpPr/>
          <p:nvPr/>
        </p:nvCxnSpPr>
        <p:spPr>
          <a:xfrm rot="3007598" flipH="1">
            <a:off x="2709862" y="2789671"/>
            <a:ext cx="860426" cy="704850"/>
          </a:xfrm>
          <a:prstGeom prst="line">
            <a:avLst/>
          </a:prstGeom>
          <a:ln w="57150">
            <a:solidFill>
              <a:srgbClr val="78D012"/>
            </a:solidFill>
          </a:ln>
          <a:effectLst/>
        </p:spPr>
        <p:style>
          <a:lnRef idx="2">
            <a:schemeClr val="accent1"/>
          </a:lnRef>
          <a:fillRef idx="0">
            <a:schemeClr val="accent1"/>
          </a:fillRef>
          <a:effectRef idx="1">
            <a:schemeClr val="accent1"/>
          </a:effectRef>
          <a:fontRef idx="minor">
            <a:schemeClr val="tx1"/>
          </a:fontRef>
        </p:style>
      </p:cxnSp>
      <p:grpSp>
        <p:nvGrpSpPr>
          <p:cNvPr id="240" name="Group 239"/>
          <p:cNvGrpSpPr/>
          <p:nvPr/>
        </p:nvGrpSpPr>
        <p:grpSpPr>
          <a:xfrm rot="3067598">
            <a:off x="2573676" y="2821789"/>
            <a:ext cx="230211" cy="230206"/>
            <a:chOff x="3709572" y="1546353"/>
            <a:chExt cx="230211" cy="230206"/>
          </a:xfrm>
        </p:grpSpPr>
        <p:sp>
          <p:nvSpPr>
            <p:cNvPr id="269" name="Arc 268"/>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0" name="Arc 269"/>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4" name="Straight Connector 243"/>
          <p:cNvCxnSpPr/>
          <p:nvPr/>
        </p:nvCxnSpPr>
        <p:spPr bwMode="auto">
          <a:xfrm rot="2947598" flipV="1">
            <a:off x="2294545" y="2870591"/>
            <a:ext cx="365760" cy="283464"/>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rot="13507598">
            <a:off x="2182277" y="2739647"/>
            <a:ext cx="238096" cy="239275"/>
            <a:chOff x="2994357" y="995225"/>
            <a:chExt cx="216467" cy="217814"/>
          </a:xfrm>
        </p:grpSpPr>
        <p:sp>
          <p:nvSpPr>
            <p:cNvPr id="261" name="Arc 260"/>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2" name="Arc 261"/>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50" name="Group 249"/>
          <p:cNvGrpSpPr/>
          <p:nvPr/>
        </p:nvGrpSpPr>
        <p:grpSpPr>
          <a:xfrm rot="13507598">
            <a:off x="2259357" y="2753549"/>
            <a:ext cx="238096" cy="239275"/>
            <a:chOff x="2994357" y="995225"/>
            <a:chExt cx="216467" cy="217814"/>
          </a:xfrm>
        </p:grpSpPr>
        <p:sp>
          <p:nvSpPr>
            <p:cNvPr id="257" name="Arc 256"/>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58" name="Arc 257"/>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51" name="Group 250"/>
          <p:cNvGrpSpPr/>
          <p:nvPr/>
        </p:nvGrpSpPr>
        <p:grpSpPr>
          <a:xfrm rot="13507598">
            <a:off x="2343241" y="2772641"/>
            <a:ext cx="238096" cy="239275"/>
            <a:chOff x="2994357" y="995225"/>
            <a:chExt cx="216467" cy="217814"/>
          </a:xfrm>
        </p:grpSpPr>
        <p:sp>
          <p:nvSpPr>
            <p:cNvPr id="255" name="Arc 254"/>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56" name="Arc 255"/>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9" name="Straight Connector 248"/>
          <p:cNvCxnSpPr>
            <a:stCxn id="252" idx="1"/>
            <a:endCxn id="262" idx="2"/>
          </p:cNvCxnSpPr>
          <p:nvPr/>
        </p:nvCxnSpPr>
        <p:spPr>
          <a:xfrm rot="3067598" flipH="1">
            <a:off x="2374597" y="2619841"/>
            <a:ext cx="442454" cy="374738"/>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2" name="Rounded Rectangle 251"/>
          <p:cNvSpPr/>
          <p:nvPr/>
        </p:nvSpPr>
        <p:spPr bwMode="auto">
          <a:xfrm rot="667598">
            <a:off x="2879681" y="2824953"/>
            <a:ext cx="91440" cy="91440"/>
          </a:xfrm>
          <a:prstGeom prst="roundRect">
            <a:avLst/>
          </a:prstGeom>
          <a:ln w="50800">
            <a:solidFill>
              <a:srgbClr val="B13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Arial"/>
            </a:endParaRPr>
          </a:p>
        </p:txBody>
      </p:sp>
      <p:cxnSp>
        <p:nvCxnSpPr>
          <p:cNvPr id="248" name="Straight Connector 247"/>
          <p:cNvCxnSpPr>
            <a:stCxn id="260" idx="2"/>
            <a:endCxn id="261" idx="0"/>
          </p:cNvCxnSpPr>
          <p:nvPr/>
        </p:nvCxnSpPr>
        <p:spPr>
          <a:xfrm rot="3067598" flipH="1">
            <a:off x="2334373" y="2876455"/>
            <a:ext cx="302172" cy="254572"/>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p:nvGrpSpPr>
        <p:grpSpPr>
          <a:xfrm rot="2707598">
            <a:off x="2570112" y="2815132"/>
            <a:ext cx="238097" cy="239269"/>
            <a:chOff x="3018530" y="986146"/>
            <a:chExt cx="216463" cy="217811"/>
          </a:xfrm>
        </p:grpSpPr>
        <p:sp>
          <p:nvSpPr>
            <p:cNvPr id="259" name="Arc 258"/>
            <p:cNvSpPr/>
            <p:nvPr/>
          </p:nvSpPr>
          <p:spPr>
            <a:xfrm rot="19200000">
              <a:off x="3027162" y="995857"/>
              <a:ext cx="207831"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0" name="Arc 259"/>
            <p:cNvSpPr/>
            <p:nvPr/>
          </p:nvSpPr>
          <p:spPr>
            <a:xfrm rot="3000000">
              <a:off x="3018396" y="986280"/>
              <a:ext cx="208100" cy="207831"/>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110" name="Straight Arrow Connector 109"/>
          <p:cNvCxnSpPr>
            <a:stCxn id="82" idx="1"/>
            <a:endCxn id="275" idx="2"/>
          </p:cNvCxnSpPr>
          <p:nvPr/>
        </p:nvCxnSpPr>
        <p:spPr>
          <a:xfrm flipH="1" flipV="1">
            <a:off x="4210945" y="3350168"/>
            <a:ext cx="393318" cy="208620"/>
          </a:xfrm>
          <a:prstGeom prst="straightConnector1">
            <a:avLst/>
          </a:prstGeom>
          <a:ln w="12700">
            <a:solidFill>
              <a:srgbClr val="FF0000"/>
            </a:solidFill>
            <a:tailEnd type="arrow" w="sm" len="sm"/>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6350000" y="2416812"/>
            <a:ext cx="2006600" cy="11532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Arial"/>
              </a:rPr>
              <a:t>Remains fully compatible with the PIP-II </a:t>
            </a:r>
            <a:r>
              <a:rPr lang="en-US" dirty="0" smtClean="0">
                <a:solidFill>
                  <a:prstClr val="white"/>
                </a:solidFill>
                <a:latin typeface="Wingdings 3" charset="2"/>
                <a:cs typeface="Wingdings 3" charset="2"/>
              </a:rPr>
              <a:t>a</a:t>
            </a:r>
            <a:r>
              <a:rPr lang="en-US" dirty="0" smtClean="0">
                <a:solidFill>
                  <a:prstClr val="white"/>
                </a:solidFill>
                <a:latin typeface="Arial"/>
              </a:rPr>
              <a:t> III staging option</a:t>
            </a:r>
            <a:endParaRPr lang="en-US" dirty="0">
              <a:solidFill>
                <a:prstClr val="white"/>
              </a:solidFill>
              <a:latin typeface="Arial"/>
            </a:endParaRPr>
          </a:p>
        </p:txBody>
      </p:sp>
      <p:sp>
        <p:nvSpPr>
          <p:cNvPr id="52" name="Half Frame 51"/>
          <p:cNvSpPr/>
          <p:nvPr/>
        </p:nvSpPr>
        <p:spPr>
          <a:xfrm rot="9240000">
            <a:off x="1401277" y="2891736"/>
            <a:ext cx="91440" cy="91440"/>
          </a:xfrm>
          <a:prstGeom prst="halfFrame">
            <a:avLst>
              <a:gd name="adj1" fmla="val 14685"/>
              <a:gd name="adj2" fmla="val 193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Arial"/>
            </a:endParaRPr>
          </a:p>
        </p:txBody>
      </p:sp>
      <p:sp>
        <p:nvSpPr>
          <p:cNvPr id="63" name="Rounded Rectangle 62"/>
          <p:cNvSpPr/>
          <p:nvPr/>
        </p:nvSpPr>
        <p:spPr bwMode="auto">
          <a:xfrm rot="20968861">
            <a:off x="3003867" y="5919535"/>
            <a:ext cx="485359" cy="108984"/>
          </a:xfrm>
          <a:prstGeom prst="roundRect">
            <a:avLst/>
          </a:prstGeom>
          <a:noFill/>
          <a:ln w="63500" cmpd="sng">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Arial"/>
            </a:endParaRPr>
          </a:p>
        </p:txBody>
      </p:sp>
      <p:cxnSp>
        <p:nvCxnSpPr>
          <p:cNvPr id="116" name="Straight Arrow Connector 115"/>
          <p:cNvCxnSpPr>
            <a:stCxn id="155" idx="0"/>
          </p:cNvCxnSpPr>
          <p:nvPr/>
        </p:nvCxnSpPr>
        <p:spPr>
          <a:xfrm flipH="1" flipV="1">
            <a:off x="3250496" y="3201252"/>
            <a:ext cx="306511" cy="657084"/>
          </a:xfrm>
          <a:prstGeom prst="straightConnector1">
            <a:avLst/>
          </a:prstGeom>
          <a:ln w="12700">
            <a:solidFill>
              <a:srgbClr val="0EA736"/>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43</a:t>
            </a:fld>
            <a:endParaRPr lang="en-US">
              <a:solidFill>
                <a:prstClr val="black">
                  <a:tint val="75000"/>
                </a:prstClr>
              </a:solidFill>
              <a:latin typeface="Arial"/>
            </a:endParaRPr>
          </a:p>
        </p:txBody>
      </p:sp>
    </p:spTree>
    <p:extLst>
      <p:ext uri="{BB962C8B-B14F-4D97-AF65-F5344CB8AC3E}">
        <p14:creationId xmlns:p14="http://schemas.microsoft.com/office/powerpoint/2010/main" val="334734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uMAX_Sensitivity.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27760" y="576580"/>
            <a:ext cx="8013700" cy="5867400"/>
          </a:xfrm>
          <a:prstGeom prst="rect">
            <a:avLst/>
          </a:prstGeom>
        </p:spPr>
      </p:pic>
      <p:sp>
        <p:nvSpPr>
          <p:cNvPr id="7" name="Title 6"/>
          <p:cNvSpPr>
            <a:spLocks noGrp="1"/>
          </p:cNvSpPr>
          <p:nvPr>
            <p:ph type="title"/>
          </p:nvPr>
        </p:nvSpPr>
        <p:spPr>
          <a:xfrm>
            <a:off x="38100" y="12169"/>
            <a:ext cx="8191500" cy="563562"/>
          </a:xfrm>
        </p:spPr>
        <p:txBody>
          <a:bodyPr>
            <a:noAutofit/>
          </a:bodyPr>
          <a:lstStyle/>
          <a:p>
            <a:r>
              <a:rPr lang="en-US" sz="3600" dirty="0" smtClean="0">
                <a:latin typeface="+mn-lt"/>
                <a:cs typeface="Symbol" charset="2"/>
              </a:rPr>
              <a:t>Staged Performance of NuMAX</a:t>
            </a:r>
            <a:endParaRPr lang="en-US" sz="3600"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4FA8863F-9730-A244-9B23-8257BEF97903}" type="slidenum">
              <a:rPr lang="en-US" smtClean="0">
                <a:solidFill>
                  <a:prstClr val="black">
                    <a:tint val="75000"/>
                  </a:prstClr>
                </a:solidFill>
                <a:latin typeface="Arial"/>
              </a:rPr>
              <a:pPr/>
              <a:t>44</a:t>
            </a:fld>
            <a:endParaRPr lang="en-US" dirty="0">
              <a:solidFill>
                <a:prstClr val="black">
                  <a:tint val="75000"/>
                </a:prstClr>
              </a:solidFill>
              <a:latin typeface="Arial"/>
            </a:endParaRPr>
          </a:p>
        </p:txBody>
      </p:sp>
      <p:sp>
        <p:nvSpPr>
          <p:cNvPr id="3" name="TextBox 2"/>
          <p:cNvSpPr txBox="1"/>
          <p:nvPr/>
        </p:nvSpPr>
        <p:spPr>
          <a:xfrm rot="16200000">
            <a:off x="-1623349" y="3671214"/>
            <a:ext cx="4262705" cy="923330"/>
          </a:xfrm>
          <a:prstGeom prst="rect">
            <a:avLst/>
          </a:prstGeom>
          <a:solidFill>
            <a:schemeClr val="bg1">
              <a:lumMod val="95000"/>
            </a:schemeClr>
          </a:solidFill>
          <a:ln>
            <a:solidFill>
              <a:schemeClr val="tx1"/>
            </a:solidFill>
          </a:ln>
        </p:spPr>
        <p:txBody>
          <a:bodyPr wrap="none" rtlCol="0">
            <a:spAutoFit/>
          </a:bodyPr>
          <a:lstStyle/>
          <a:p>
            <a:pPr algn="ctr"/>
            <a:r>
              <a:rPr lang="en-US" dirty="0" err="1" smtClean="0">
                <a:solidFill>
                  <a:prstClr val="black"/>
                </a:solidFill>
                <a:latin typeface="Arial"/>
              </a:rPr>
              <a:t>GLoBES</a:t>
            </a:r>
            <a:r>
              <a:rPr lang="en-US" dirty="0" smtClean="0">
                <a:solidFill>
                  <a:prstClr val="black"/>
                </a:solidFill>
                <a:latin typeface="Arial"/>
              </a:rPr>
              <a:t> Comparison of Potential </a:t>
            </a:r>
            <a:br>
              <a:rPr lang="en-US" dirty="0" smtClean="0">
                <a:solidFill>
                  <a:prstClr val="black"/>
                </a:solidFill>
                <a:latin typeface="Arial"/>
              </a:rPr>
            </a:br>
            <a:r>
              <a:rPr lang="en-US" dirty="0" smtClean="0">
                <a:solidFill>
                  <a:prstClr val="black"/>
                </a:solidFill>
                <a:latin typeface="Arial"/>
              </a:rPr>
              <a:t>Performance of the Various </a:t>
            </a:r>
            <a:br>
              <a:rPr lang="en-US" dirty="0" smtClean="0">
                <a:solidFill>
                  <a:prstClr val="black"/>
                </a:solidFill>
                <a:latin typeface="Arial"/>
              </a:rPr>
            </a:br>
            <a:r>
              <a:rPr lang="en-US" dirty="0" smtClean="0">
                <a:solidFill>
                  <a:prstClr val="black"/>
                </a:solidFill>
                <a:latin typeface="Arial"/>
              </a:rPr>
              <a:t>Advanced Concepts </a:t>
            </a:r>
            <a:r>
              <a:rPr lang="en-US" i="1" dirty="0" smtClean="0">
                <a:solidFill>
                  <a:prstClr val="black"/>
                </a:solidFill>
                <a:latin typeface="Arial"/>
              </a:rPr>
              <a:t>(courtesy P. Huber)</a:t>
            </a:r>
            <a:endParaRPr lang="en-US" dirty="0">
              <a:solidFill>
                <a:prstClr val="black"/>
              </a:solidFill>
              <a:latin typeface="Arial"/>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18" name="Curved Down Arrow 17"/>
          <p:cNvSpPr/>
          <p:nvPr/>
        </p:nvSpPr>
        <p:spPr>
          <a:xfrm rot="10800000">
            <a:off x="2349500" y="5768933"/>
            <a:ext cx="596900" cy="495300"/>
          </a:xfrm>
          <a:prstGeom prst="curvedDownArrow">
            <a:avLst/>
          </a:prstGeom>
          <a:gradFill>
            <a:gsLst>
              <a:gs pos="0">
                <a:schemeClr val="accent1">
                  <a:tint val="100000"/>
                  <a:shade val="100000"/>
                  <a:satMod val="130000"/>
                  <a:alpha val="25000"/>
                </a:schemeClr>
              </a:gs>
              <a:gs pos="100000">
                <a:schemeClr val="accent1">
                  <a:tint val="50000"/>
                  <a:shade val="100000"/>
                  <a:satMod val="350000"/>
                </a:schemeClr>
              </a:gs>
            </a:gsLst>
          </a:gra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Arial"/>
            </a:endParaRPr>
          </a:p>
        </p:txBody>
      </p:sp>
      <p:sp>
        <p:nvSpPr>
          <p:cNvPr id="17" name="Curved Down Arrow 16"/>
          <p:cNvSpPr/>
          <p:nvPr/>
        </p:nvSpPr>
        <p:spPr>
          <a:xfrm rot="10800000">
            <a:off x="2781300" y="5768932"/>
            <a:ext cx="1041400" cy="495300"/>
          </a:xfrm>
          <a:prstGeom prst="curvedDownArrow">
            <a:avLst/>
          </a:prstGeom>
          <a:gradFill>
            <a:gsLst>
              <a:gs pos="0">
                <a:schemeClr val="accent1">
                  <a:tint val="100000"/>
                  <a:shade val="100000"/>
                  <a:satMod val="130000"/>
                  <a:alpha val="25000"/>
                </a:schemeClr>
              </a:gs>
              <a:gs pos="100000">
                <a:schemeClr val="accent1">
                  <a:tint val="50000"/>
                  <a:shade val="100000"/>
                  <a:satMod val="350000"/>
                </a:schemeClr>
              </a:gs>
            </a:gsLst>
          </a:gra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Arial"/>
            </a:endParaRPr>
          </a:p>
        </p:txBody>
      </p:sp>
      <p:sp>
        <p:nvSpPr>
          <p:cNvPr id="19" name="Oval 18"/>
          <p:cNvSpPr/>
          <p:nvPr/>
        </p:nvSpPr>
        <p:spPr>
          <a:xfrm>
            <a:off x="4572000" y="3962400"/>
            <a:ext cx="4381500" cy="19177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Tree>
    <p:extLst>
      <p:ext uri="{BB962C8B-B14F-4D97-AF65-F5344CB8AC3E}">
        <p14:creationId xmlns:p14="http://schemas.microsoft.com/office/powerpoint/2010/main" val="286149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46038"/>
            <a:ext cx="8166100" cy="776287"/>
          </a:xfrm>
        </p:spPr>
        <p:txBody>
          <a:bodyPr>
            <a:normAutofit fontScale="90000"/>
          </a:bodyPr>
          <a:lstStyle/>
          <a:p>
            <a:r>
              <a:rPr lang="en-US" dirty="0" smtClean="0"/>
              <a:t>Accelerator R&amp;D Effort (U.S. MAP)</a:t>
            </a:r>
            <a:endParaRPr lang="en-US" dirty="0"/>
          </a:p>
        </p:txBody>
      </p:sp>
      <p:sp>
        <p:nvSpPr>
          <p:cNvPr id="3" name="Content Placeholder 2"/>
          <p:cNvSpPr>
            <a:spLocks noGrp="1"/>
          </p:cNvSpPr>
          <p:nvPr>
            <p:ph sz="half" idx="1"/>
          </p:nvPr>
        </p:nvSpPr>
        <p:spPr>
          <a:xfrm>
            <a:off x="25400" y="762000"/>
            <a:ext cx="4635500" cy="3632200"/>
          </a:xfrm>
          <a:ln>
            <a:solidFill>
              <a:schemeClr val="accent2">
                <a:lumMod val="20000"/>
                <a:lumOff val="80000"/>
              </a:schemeClr>
            </a:solidFill>
          </a:ln>
        </p:spPr>
        <p:txBody>
          <a:bodyPr>
            <a:normAutofit lnSpcReduction="10000"/>
          </a:bodyPr>
          <a:lstStyle/>
          <a:p>
            <a:pPr marL="0" indent="0">
              <a:buNone/>
            </a:pPr>
            <a:r>
              <a:rPr lang="en-US" dirty="0" smtClean="0"/>
              <a:t>Design Studies</a:t>
            </a:r>
          </a:p>
          <a:p>
            <a:pPr lvl="1"/>
            <a:r>
              <a:rPr lang="en-US" dirty="0" smtClean="0"/>
              <a:t>Proton Driver</a:t>
            </a:r>
          </a:p>
          <a:p>
            <a:pPr lvl="1"/>
            <a:r>
              <a:rPr lang="en-US" dirty="0" smtClean="0"/>
              <a:t>Front End</a:t>
            </a:r>
          </a:p>
          <a:p>
            <a:pPr lvl="1"/>
            <a:r>
              <a:rPr lang="en-US" dirty="0" smtClean="0"/>
              <a:t>Cooling</a:t>
            </a:r>
          </a:p>
          <a:p>
            <a:pPr lvl="1"/>
            <a:r>
              <a:rPr lang="en-US" dirty="0" smtClean="0"/>
              <a:t>Acceleration and Storage</a:t>
            </a:r>
          </a:p>
          <a:p>
            <a:pPr lvl="1"/>
            <a:r>
              <a:rPr lang="en-US" dirty="0" smtClean="0"/>
              <a:t>Collider</a:t>
            </a:r>
          </a:p>
          <a:p>
            <a:pPr lvl="1"/>
            <a:r>
              <a:rPr lang="en-US" dirty="0" smtClean="0"/>
              <a:t>Machine-Detector Interface</a:t>
            </a:r>
          </a:p>
          <a:p>
            <a:pPr lvl="1"/>
            <a:r>
              <a:rPr lang="en-US" dirty="0" smtClean="0"/>
              <a:t>Work closely with physics and detector efforts</a:t>
            </a:r>
          </a:p>
          <a:p>
            <a:pPr marL="457200" lvl="1" indent="0">
              <a:buNone/>
            </a:pPr>
            <a:endParaRPr lang="en-US" dirty="0"/>
          </a:p>
        </p:txBody>
      </p:sp>
      <p:sp>
        <p:nvSpPr>
          <p:cNvPr id="7" name="Content Placeholder 6"/>
          <p:cNvSpPr>
            <a:spLocks noGrp="1"/>
          </p:cNvSpPr>
          <p:nvPr>
            <p:ph sz="half" idx="2"/>
          </p:nvPr>
        </p:nvSpPr>
        <p:spPr>
          <a:xfrm>
            <a:off x="4724400" y="762000"/>
            <a:ext cx="4368800" cy="3632200"/>
          </a:xfrm>
          <a:ln>
            <a:solidFill>
              <a:schemeClr val="accent1">
                <a:lumMod val="20000"/>
                <a:lumOff val="80000"/>
              </a:schemeClr>
            </a:solidFill>
          </a:ln>
        </p:spPr>
        <p:txBody>
          <a:bodyPr>
            <a:normAutofit lnSpcReduction="10000"/>
          </a:bodyPr>
          <a:lstStyle/>
          <a:p>
            <a:pPr marL="0" indent="0">
              <a:buNone/>
            </a:pPr>
            <a:r>
              <a:rPr lang="en-US" dirty="0" smtClean="0"/>
              <a:t>Technology R&amp;D</a:t>
            </a:r>
          </a:p>
          <a:p>
            <a:pPr lvl="1"/>
            <a:r>
              <a:rPr lang="en-US" dirty="0" smtClean="0">
                <a:solidFill>
                  <a:schemeClr val="accent2">
                    <a:lumMod val="40000"/>
                    <a:lumOff val="60000"/>
                  </a:schemeClr>
                </a:solidFill>
              </a:rPr>
              <a:t>RF in magnetic fields</a:t>
            </a:r>
          </a:p>
          <a:p>
            <a:pPr lvl="1"/>
            <a:r>
              <a:rPr lang="en-US" dirty="0" smtClean="0"/>
              <a:t>SCRF for acceleration chain (</a:t>
            </a:r>
            <a:r>
              <a:rPr lang="en-US" dirty="0" err="1" smtClean="0"/>
              <a:t>Nb</a:t>
            </a:r>
            <a:r>
              <a:rPr lang="en-US" dirty="0" smtClean="0"/>
              <a:t> on Cu technology)</a:t>
            </a:r>
          </a:p>
          <a:p>
            <a:pPr lvl="1"/>
            <a:r>
              <a:rPr lang="en-US" dirty="0" smtClean="0">
                <a:solidFill>
                  <a:srgbClr val="A9CCEE"/>
                </a:solidFill>
              </a:rPr>
              <a:t>High field magnets</a:t>
            </a:r>
          </a:p>
          <a:p>
            <a:pPr lvl="2"/>
            <a:r>
              <a:rPr lang="en-US" dirty="0" smtClean="0">
                <a:solidFill>
                  <a:srgbClr val="A9CCEE"/>
                </a:solidFill>
              </a:rPr>
              <a:t>Utilizing HTS technologies</a:t>
            </a:r>
          </a:p>
          <a:p>
            <a:pPr lvl="1"/>
            <a:r>
              <a:rPr lang="en-US" dirty="0" smtClean="0"/>
              <a:t>Targets &amp; Absorbers</a:t>
            </a:r>
          </a:p>
          <a:p>
            <a:pPr lvl="1"/>
            <a:r>
              <a:rPr lang="en-US" dirty="0" err="1" smtClean="0">
                <a:solidFill>
                  <a:srgbClr val="A9CCEE"/>
                </a:solidFill>
              </a:rPr>
              <a:t>MuCool</a:t>
            </a:r>
            <a:r>
              <a:rPr lang="en-US" dirty="0" smtClean="0">
                <a:solidFill>
                  <a:srgbClr val="A9CCEE"/>
                </a:solidFill>
              </a:rPr>
              <a:t> Test Area (MTA)</a:t>
            </a:r>
          </a:p>
          <a:p>
            <a:pPr lvl="1"/>
            <a:endParaRPr lang="en-US" dirty="0"/>
          </a:p>
        </p:txBody>
      </p:sp>
      <p:sp>
        <p:nvSpPr>
          <p:cNvPr id="4" name="Date Placeholder 3"/>
          <p:cNvSpPr>
            <a:spLocks noGrp="1"/>
          </p:cNvSpPr>
          <p:nvPr>
            <p:ph type="dt" sz="half" idx="10"/>
          </p:nvPr>
        </p:nvSpPr>
        <p:spPr>
          <a:xfrm>
            <a:off x="5626100" y="6470650"/>
            <a:ext cx="1841500" cy="365125"/>
          </a:xfrm>
        </p:spPr>
        <p:txBody>
          <a:body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11"/>
          </p:nvPr>
        </p:nvSpPr>
        <p:spPr>
          <a:xfrm>
            <a:off x="76200" y="6470650"/>
            <a:ext cx="5334000" cy="365125"/>
          </a:xfrm>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a:xfrm>
            <a:off x="8813800" y="6470650"/>
            <a:ext cx="304800" cy="365125"/>
          </a:xfrm>
        </p:spPr>
        <p:txBody>
          <a:bodyPr/>
          <a:lstStyle/>
          <a:p>
            <a:fld id="{4FA8863F-9730-A244-9B23-8257BEF97903}" type="slidenum">
              <a:rPr lang="en-US" smtClean="0">
                <a:solidFill>
                  <a:prstClr val="black">
                    <a:tint val="75000"/>
                  </a:prstClr>
                </a:solidFill>
                <a:latin typeface="Arial"/>
              </a:rPr>
              <a:pPr/>
              <a:t>45</a:t>
            </a:fld>
            <a:endParaRPr lang="en-US" dirty="0">
              <a:solidFill>
                <a:prstClr val="black">
                  <a:tint val="75000"/>
                </a:prstClr>
              </a:solidFill>
              <a:latin typeface="Arial"/>
            </a:endParaRPr>
          </a:p>
        </p:txBody>
      </p:sp>
      <p:sp>
        <p:nvSpPr>
          <p:cNvPr id="8" name="Content Placeholder 2"/>
          <p:cNvSpPr txBox="1">
            <a:spLocks/>
          </p:cNvSpPr>
          <p:nvPr/>
        </p:nvSpPr>
        <p:spPr>
          <a:xfrm>
            <a:off x="63500" y="4432300"/>
            <a:ext cx="9029700" cy="2006600"/>
          </a:xfrm>
          <a:prstGeom prst="rect">
            <a:avLst/>
          </a:prstGeom>
          <a:ln>
            <a:solidFill>
              <a:schemeClr val="accent1">
                <a:lumMod val="20000"/>
                <a:lumOff val="80000"/>
              </a:schemeClr>
            </a:solidFill>
          </a:ln>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latin typeface="Arial"/>
              </a:rPr>
              <a:t>Major System Demonstration </a:t>
            </a:r>
          </a:p>
          <a:p>
            <a:pPr lvl="1"/>
            <a:r>
              <a:rPr lang="en-US" dirty="0" smtClean="0">
                <a:latin typeface="Arial"/>
              </a:rPr>
              <a:t>The </a:t>
            </a:r>
            <a:r>
              <a:rPr lang="en-US" dirty="0" err="1" smtClean="0">
                <a:latin typeface="Arial"/>
              </a:rPr>
              <a:t>Muon</a:t>
            </a:r>
            <a:r>
              <a:rPr lang="en-US" dirty="0" smtClean="0">
                <a:latin typeface="Arial"/>
              </a:rPr>
              <a:t> Ionization Cooling Experiment – MICE</a:t>
            </a:r>
          </a:p>
          <a:p>
            <a:pPr lvl="2"/>
            <a:r>
              <a:rPr lang="en-US" dirty="0" smtClean="0">
                <a:solidFill>
                  <a:srgbClr val="A9CCEE"/>
                </a:solidFill>
                <a:latin typeface="Arial"/>
              </a:rPr>
              <a:t>Major U.S. effort to provide key hardware:  RF Cavities and couplers, </a:t>
            </a:r>
            <a:r>
              <a:rPr lang="en-US" dirty="0">
                <a:solidFill>
                  <a:srgbClr val="A9CCEE"/>
                </a:solidFill>
                <a:latin typeface="Arial"/>
              </a:rPr>
              <a:t>S</a:t>
            </a:r>
            <a:r>
              <a:rPr lang="en-US" dirty="0" smtClean="0">
                <a:solidFill>
                  <a:srgbClr val="A9CCEE"/>
                </a:solidFill>
                <a:latin typeface="Arial"/>
              </a:rPr>
              <a:t>pectrometer Solenoids, </a:t>
            </a:r>
            <a:r>
              <a:rPr lang="en-US" strike="sngStrike" dirty="0" smtClean="0">
                <a:solidFill>
                  <a:srgbClr val="A9CCEE"/>
                </a:solidFill>
                <a:latin typeface="Arial"/>
              </a:rPr>
              <a:t>Coupling Coil(s)</a:t>
            </a:r>
            <a:r>
              <a:rPr lang="en-US" dirty="0" smtClean="0">
                <a:solidFill>
                  <a:srgbClr val="A9CCEE"/>
                </a:solidFill>
                <a:latin typeface="Arial"/>
              </a:rPr>
              <a:t>, Partial Return Yoke</a:t>
            </a:r>
          </a:p>
          <a:p>
            <a:pPr lvl="2"/>
            <a:r>
              <a:rPr lang="en-US" dirty="0" smtClean="0">
                <a:solidFill>
                  <a:srgbClr val="A9CCEE"/>
                </a:solidFill>
                <a:latin typeface="Arial"/>
              </a:rPr>
              <a:t>Experimental and Operations Support</a:t>
            </a:r>
          </a:p>
          <a:p>
            <a:pPr marL="457200" lvl="1" indent="0">
              <a:buFont typeface="Arial"/>
              <a:buNone/>
            </a:pPr>
            <a:endParaRPr lang="en-US" dirty="0">
              <a:latin typeface="Arial"/>
            </a:endParaRPr>
          </a:p>
        </p:txBody>
      </p:sp>
    </p:spTree>
    <p:extLst>
      <p:ext uri="{BB962C8B-B14F-4D97-AF65-F5344CB8AC3E}">
        <p14:creationId xmlns:p14="http://schemas.microsoft.com/office/powerpoint/2010/main" val="274135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ssolve">
                                      <p:cBhvr>
                                        <p:cTn id="13" dur="500"/>
                                        <p:tgtEl>
                                          <p:spTgt spid="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dissolve">
                                      <p:cBhvr>
                                        <p:cTn id="36" dur="500"/>
                                        <p:tgtEl>
                                          <p:spTgt spid="7">
                                            <p:bg/>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dissolve">
                                      <p:cBhvr>
                                        <p:cTn id="39" dur="500"/>
                                        <p:tgtEl>
                                          <p:spTgt spid="7">
                                            <p:txEl>
                                              <p:pRg st="0" end="0"/>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dissolve">
                                      <p:cBhvr>
                                        <p:cTn id="42" dur="500"/>
                                        <p:tgtEl>
                                          <p:spTgt spid="7">
                                            <p:txEl>
                                              <p:pRg st="1" end="1"/>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dissolve">
                                      <p:cBhvr>
                                        <p:cTn id="45" dur="500"/>
                                        <p:tgtEl>
                                          <p:spTgt spid="7">
                                            <p:txEl>
                                              <p:pRg st="2" end="2"/>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dissolve">
                                      <p:cBhvr>
                                        <p:cTn id="48" dur="500"/>
                                        <p:tgtEl>
                                          <p:spTgt spid="7">
                                            <p:txEl>
                                              <p:pRg st="3" end="3"/>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dissolve">
                                      <p:cBhvr>
                                        <p:cTn id="51" dur="500"/>
                                        <p:tgtEl>
                                          <p:spTgt spid="7">
                                            <p:txEl>
                                              <p:pRg st="4" end="4"/>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dissolve">
                                      <p:cBhvr>
                                        <p:cTn id="54" dur="500"/>
                                        <p:tgtEl>
                                          <p:spTgt spid="7">
                                            <p:txEl>
                                              <p:pRg st="5" end="5"/>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dissolve">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build="p"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Content Placeholder 5" descr="yt5_9810m.jpg"/>
          <p:cNvPicPr>
            <a:picLocks noChangeAspect="1"/>
          </p:cNvPicPr>
          <p:nvPr/>
        </p:nvPicPr>
        <p:blipFill rotWithShape="1">
          <a:blip r:embed="rId2" cstate="screen">
            <a:extLst>
              <a:ext uri="{28A0092B-C50C-407E-A947-70E740481C1C}">
                <a14:useLocalDpi xmlns:a14="http://schemas.microsoft.com/office/drawing/2010/main"/>
              </a:ext>
            </a:extLst>
          </a:blip>
          <a:srcRect l="3597" r="675"/>
          <a:stretch/>
        </p:blipFill>
        <p:spPr>
          <a:xfrm>
            <a:off x="4914686" y="1591733"/>
            <a:ext cx="4036322" cy="2811009"/>
          </a:xfrm>
          <a:prstGeom prst="rect">
            <a:avLst/>
          </a:prstGeom>
          <a:ln w="25400">
            <a:solidFill>
              <a:srgbClr val="BC0202"/>
            </a:solidFill>
          </a:ln>
        </p:spPr>
      </p:pic>
      <p:sp>
        <p:nvSpPr>
          <p:cNvPr id="4" name="Title 3"/>
          <p:cNvSpPr>
            <a:spLocks noGrp="1"/>
          </p:cNvSpPr>
          <p:nvPr>
            <p:ph type="title"/>
          </p:nvPr>
        </p:nvSpPr>
        <p:spPr>
          <a:xfrm>
            <a:off x="155091" y="-3192"/>
            <a:ext cx="8114193" cy="987967"/>
          </a:xfrm>
        </p:spPr>
        <p:txBody>
          <a:bodyPr>
            <a:normAutofit fontScale="90000"/>
          </a:bodyPr>
          <a:lstStyle/>
          <a:p>
            <a:r>
              <a:rPr lang="en-US" dirty="0" smtClean="0"/>
              <a:t>Expedited Muon Cooling Demonstration</a:t>
            </a:r>
            <a:endParaRPr lang="en-US" dirty="0"/>
          </a:p>
        </p:txBody>
      </p:sp>
      <p:sp>
        <p:nvSpPr>
          <p:cNvPr id="181" name="Content Placeholder 180"/>
          <p:cNvSpPr>
            <a:spLocks noGrp="1"/>
          </p:cNvSpPr>
          <p:nvPr>
            <p:ph idx="1"/>
          </p:nvPr>
        </p:nvSpPr>
        <p:spPr/>
        <p:txBody>
          <a:bodyPr/>
          <a:lstStyle/>
          <a:p>
            <a:pPr marL="0" indent="0">
              <a:buNone/>
            </a:pPr>
            <a:r>
              <a:rPr lang="en-US" dirty="0" smtClean="0"/>
              <a:t>Plan developed in response </a:t>
            </a:r>
            <a:br>
              <a:rPr lang="en-US" dirty="0" smtClean="0"/>
            </a:br>
            <a:r>
              <a:rPr lang="en-US" dirty="0" smtClean="0"/>
              <a:t>to P5 recommendations</a:t>
            </a:r>
            <a:endParaRPr lang="en-US" dirty="0"/>
          </a:p>
        </p:txBody>
      </p:sp>
      <p:grpSp>
        <p:nvGrpSpPr>
          <p:cNvPr id="5" name="Group 4"/>
          <p:cNvGrpSpPr/>
          <p:nvPr/>
        </p:nvGrpSpPr>
        <p:grpSpPr>
          <a:xfrm>
            <a:off x="155091" y="2084005"/>
            <a:ext cx="4590105" cy="1955800"/>
            <a:chOff x="152400" y="160868"/>
            <a:chExt cx="4590105" cy="1955800"/>
          </a:xfrm>
        </p:grpSpPr>
        <p:grpSp>
          <p:nvGrpSpPr>
            <p:cNvPr id="6" name="Group 5"/>
            <p:cNvGrpSpPr/>
            <p:nvPr/>
          </p:nvGrpSpPr>
          <p:grpSpPr>
            <a:xfrm>
              <a:off x="228600" y="228600"/>
              <a:ext cx="4437071" cy="1824804"/>
              <a:chOff x="66970" y="1088416"/>
              <a:chExt cx="4437071" cy="1824804"/>
            </a:xfrm>
          </p:grpSpPr>
          <p:grpSp>
            <p:nvGrpSpPr>
              <p:cNvPr id="9" name="Group 8"/>
              <p:cNvGrpSpPr/>
              <p:nvPr/>
            </p:nvGrpSpPr>
            <p:grpSpPr>
              <a:xfrm>
                <a:off x="66970" y="1395059"/>
                <a:ext cx="1752948" cy="1518161"/>
                <a:chOff x="66851" y="4375326"/>
                <a:chExt cx="1752948" cy="1518161"/>
              </a:xfrm>
            </p:grpSpPr>
            <p:grpSp>
              <p:nvGrpSpPr>
                <p:cNvPr id="53" name="Group 52"/>
                <p:cNvGrpSpPr/>
                <p:nvPr/>
              </p:nvGrpSpPr>
              <p:grpSpPr>
                <a:xfrm>
                  <a:off x="66851" y="4375326"/>
                  <a:ext cx="1752948" cy="927100"/>
                  <a:chOff x="835025" y="3152775"/>
                  <a:chExt cx="1752948" cy="927100"/>
                </a:xfrm>
              </p:grpSpPr>
              <p:sp>
                <p:nvSpPr>
                  <p:cNvPr id="61" name="Rectangle 60"/>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2" name="Rectangle 61"/>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3" name="Rectangle 62"/>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4" name="Rectangle 63"/>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5" name="Rectangle 64"/>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6" name="Rectangle 65"/>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7" name="Rectangle 66"/>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8" name="Rectangle 67"/>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69" name="Rectangle 68"/>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0" name="Rectangle 69"/>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1" name="Rectangle 70"/>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2" name="Rectangle 71"/>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3" name="Rectangle 72"/>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4" name="Rectangle 73"/>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5" name="Rectangle 74"/>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54" name="TextBox 53"/>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SS1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55" name="TextBox 54"/>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Tracker1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56" name="Straight Arrow Connector 55"/>
                <p:cNvCxnSpPr>
                  <a:stCxn id="55" idx="0"/>
                  <a:endCxn id="71"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55" idx="0"/>
                  <a:endCxn id="72"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55" idx="0"/>
                  <a:endCxn id="73"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5" idx="0"/>
                  <a:endCxn id="74"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5" idx="0"/>
                  <a:endCxn id="75" idx="2"/>
                </p:cNvCxnSpPr>
                <p:nvPr/>
              </p:nvCxnSpPr>
              <p:spPr>
                <a:xfrm flipV="1">
                  <a:off x="703504" y="5045124"/>
                  <a:ext cx="386459"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a:off x="1862134"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1916251" y="1088416"/>
                <a:ext cx="736510" cy="1824804"/>
                <a:chOff x="1916251" y="4084072"/>
                <a:chExt cx="736510" cy="1824804"/>
              </a:xfrm>
            </p:grpSpPr>
            <p:grpSp>
              <p:nvGrpSpPr>
                <p:cNvPr id="37" name="Group 36"/>
                <p:cNvGrpSpPr/>
                <p:nvPr/>
              </p:nvGrpSpPr>
              <p:grpSpPr>
                <a:xfrm>
                  <a:off x="1916251" y="4420531"/>
                  <a:ext cx="736510" cy="841371"/>
                  <a:chOff x="3362324" y="3181352"/>
                  <a:chExt cx="736510" cy="841371"/>
                </a:xfrm>
              </p:grpSpPr>
              <p:cxnSp>
                <p:nvCxnSpPr>
                  <p:cNvPr id="45" name="Straight Connector 44"/>
                  <p:cNvCxnSpPr>
                    <a:stCxn id="48" idx="2"/>
                    <a:endCxn id="47"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8" idx="0"/>
                    <a:endCxn id="47"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Arc 46"/>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48" name="Arc 47"/>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49" name="Rectangle 48"/>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50" name="Rectangle 49"/>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51" name="Rectangle 50"/>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52" name="Rectangle 51"/>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38" name="Oval 37"/>
                <p:cNvSpPr>
                  <a:spLocks/>
                </p:cNvSpPr>
                <p:nvPr/>
              </p:nvSpPr>
              <p:spPr>
                <a:xfrm>
                  <a:off x="2069871" y="4624500"/>
                  <a:ext cx="420624" cy="420624"/>
                </a:xfrm>
                <a:prstGeom prst="ellipse">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9" name="TextBox 38"/>
                <p:cNvSpPr txBox="1"/>
                <p:nvPr/>
              </p:nvSpPr>
              <p:spPr>
                <a:xfrm>
                  <a:off x="2074789" y="5724210"/>
                  <a:ext cx="41026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AFC</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40" name="TextBox 39"/>
                <p:cNvSpPr txBox="1"/>
                <p:nvPr/>
              </p:nvSpPr>
              <p:spPr>
                <a:xfrm>
                  <a:off x="2116050" y="5440975"/>
                  <a:ext cx="307626"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FC</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41" name="Straight Arrow Connector 40"/>
                <p:cNvCxnSpPr>
                  <a:stCxn id="40" idx="0"/>
                  <a:endCxn id="51" idx="2"/>
                </p:cNvCxnSpPr>
                <p:nvPr/>
              </p:nvCxnSpPr>
              <p:spPr>
                <a:xfrm flipV="1">
                  <a:off x="2269863" y="5260508"/>
                  <a:ext cx="277724"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40" idx="0"/>
                  <a:endCxn id="52" idx="2"/>
                </p:cNvCxnSpPr>
                <p:nvPr/>
              </p:nvCxnSpPr>
              <p:spPr>
                <a:xfrm flipH="1" flipV="1">
                  <a:off x="2021426" y="5261902"/>
                  <a:ext cx="248437"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917762" y="4084072"/>
                  <a:ext cx="7269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Absorber</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44" name="Straight Arrow Connector 43"/>
                <p:cNvCxnSpPr>
                  <a:stCxn id="43" idx="2"/>
                  <a:endCxn id="38" idx="0"/>
                </p:cNvCxnSpPr>
                <p:nvPr/>
              </p:nvCxnSpPr>
              <p:spPr>
                <a:xfrm flipH="1">
                  <a:off x="2280183" y="4268738"/>
                  <a:ext cx="1035" cy="35576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2699097" y="1379670"/>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751093" y="1379670"/>
                <a:ext cx="1752948" cy="1518161"/>
                <a:chOff x="4833419" y="4375326"/>
                <a:chExt cx="1752948" cy="1518161"/>
              </a:xfrm>
            </p:grpSpPr>
            <p:grpSp>
              <p:nvGrpSpPr>
                <p:cNvPr id="14" name="Group 13"/>
                <p:cNvGrpSpPr/>
                <p:nvPr/>
              </p:nvGrpSpPr>
              <p:grpSpPr>
                <a:xfrm rot="10800000">
                  <a:off x="4833419" y="4375326"/>
                  <a:ext cx="1752948" cy="927100"/>
                  <a:chOff x="835025" y="3152775"/>
                  <a:chExt cx="1752948" cy="927100"/>
                </a:xfrm>
              </p:grpSpPr>
              <p:sp>
                <p:nvSpPr>
                  <p:cNvPr id="22" name="Rectangle 21"/>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3" name="Rectangle 22"/>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4" name="Rectangle 23"/>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 name="Rectangle 24"/>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6" name="Rectangle 25"/>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 name="Rectangle 26"/>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8" name="Rectangle 27"/>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9" name="Rectangle 28"/>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0" name="Rectangle 29"/>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1" name="Rectangle 30"/>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2" name="Rectangle 31"/>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3" name="Rectangle 32"/>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4" name="Rectangle 33"/>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5" name="Rectangle 34"/>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36" name="Rectangle 35"/>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15" name="TextBox 14"/>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SS2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16" name="TextBox 15"/>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Tracker2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17" name="Straight Arrow Connector 16"/>
                <p:cNvCxnSpPr>
                  <a:stCxn id="16" idx="0"/>
                  <a:endCxn id="36"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6" idx="0"/>
                  <a:endCxn id="35"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6" idx="0"/>
                  <a:endCxn id="34"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6" idx="0"/>
                  <a:endCxn id="33"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6" idx="0"/>
                  <a:endCxn id="32"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sp>
          <p:nvSpPr>
            <p:cNvPr id="8" name="Rectangle 7"/>
            <p:cNvSpPr/>
            <p:nvPr/>
          </p:nvSpPr>
          <p:spPr>
            <a:xfrm>
              <a:off x="152400" y="160868"/>
              <a:ext cx="4590105" cy="1955800"/>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179" name="TextBox 178"/>
          <p:cNvSpPr txBox="1"/>
          <p:nvPr/>
        </p:nvSpPr>
        <p:spPr>
          <a:xfrm>
            <a:off x="6123869" y="1009331"/>
            <a:ext cx="2952740" cy="923330"/>
          </a:xfrm>
          <a:prstGeom prst="rect">
            <a:avLst/>
          </a:prstGeom>
          <a:solidFill>
            <a:schemeClr val="bg1"/>
          </a:solidFill>
          <a:ln>
            <a:solidFill>
              <a:schemeClr val="tx1"/>
            </a:solidFill>
          </a:ln>
        </p:spPr>
        <p:txBody>
          <a:bodyPr wrap="square" lIns="0" tIns="0" rIns="0" bIns="0" rtlCol="0" anchor="ctr" anchorCtr="1">
            <a:spAutoFit/>
          </a:bodyPr>
          <a:lstStyle/>
          <a:p>
            <a:r>
              <a:rPr lang="en-US" sz="1200" dirty="0" smtClean="0">
                <a:solidFill>
                  <a:srgbClr val="FFFFFF"/>
                </a:solidFill>
                <a:latin typeface="Arial"/>
              </a:rPr>
              <a:t> </a:t>
            </a:r>
            <a:r>
              <a:rPr lang="en-US" sz="1200" b="1" dirty="0" smtClean="0">
                <a:solidFill>
                  <a:prstClr val="black"/>
                </a:solidFill>
                <a:latin typeface="Arial"/>
              </a:rPr>
              <a:t>Legend:</a:t>
            </a:r>
            <a:endParaRPr lang="en-US" sz="1200" dirty="0" smtClean="0">
              <a:solidFill>
                <a:srgbClr val="FFFFFF"/>
              </a:solidFill>
              <a:latin typeface="Arial"/>
            </a:endParaRPr>
          </a:p>
          <a:p>
            <a:pPr>
              <a:tabLst>
                <a:tab pos="576263" algn="l"/>
                <a:tab pos="744538" algn="l"/>
              </a:tabLst>
            </a:pPr>
            <a:r>
              <a:rPr lang="en-US" sz="1200" dirty="0" smtClean="0">
                <a:solidFill>
                  <a:srgbClr val="FFFFFF"/>
                </a:solidFill>
                <a:latin typeface="Arial"/>
              </a:rPr>
              <a:t>-</a:t>
            </a:r>
            <a:r>
              <a:rPr lang="en-US" sz="1200" dirty="0" smtClean="0">
                <a:solidFill>
                  <a:prstClr val="black"/>
                </a:solidFill>
                <a:latin typeface="Arial"/>
              </a:rPr>
              <a:t>SS	=	Spectrometer Solenoid</a:t>
            </a:r>
            <a:r>
              <a:rPr lang="en-US" sz="1200" dirty="0" smtClean="0">
                <a:solidFill>
                  <a:srgbClr val="FFFFFF"/>
                </a:solidFill>
                <a:latin typeface="Arial"/>
              </a:rPr>
              <a:t>-</a:t>
            </a:r>
          </a:p>
          <a:p>
            <a:pPr>
              <a:tabLst>
                <a:tab pos="576263" algn="l"/>
                <a:tab pos="744538" algn="l"/>
              </a:tabLst>
            </a:pPr>
            <a:r>
              <a:rPr lang="en-US" sz="1200" dirty="0" smtClean="0">
                <a:solidFill>
                  <a:srgbClr val="FFFFFF"/>
                </a:solidFill>
                <a:latin typeface="Arial"/>
              </a:rPr>
              <a:t>-</a:t>
            </a:r>
            <a:r>
              <a:rPr lang="en-US" sz="1200" dirty="0" smtClean="0">
                <a:solidFill>
                  <a:prstClr val="black"/>
                </a:solidFill>
                <a:latin typeface="Arial"/>
              </a:rPr>
              <a:t>FC	=	Focus Coil</a:t>
            </a:r>
            <a:r>
              <a:rPr lang="en-US" sz="1200" dirty="0" smtClean="0">
                <a:solidFill>
                  <a:srgbClr val="FFFFFF"/>
                </a:solidFill>
                <a:latin typeface="Arial"/>
              </a:rPr>
              <a:t>-</a:t>
            </a:r>
          </a:p>
          <a:p>
            <a:pPr>
              <a:tabLst>
                <a:tab pos="576263" algn="l"/>
                <a:tab pos="744538" algn="l"/>
              </a:tabLst>
            </a:pPr>
            <a:r>
              <a:rPr lang="en-US" sz="1200" dirty="0" smtClean="0">
                <a:solidFill>
                  <a:srgbClr val="FFFFFF"/>
                </a:solidFill>
                <a:latin typeface="Arial"/>
              </a:rPr>
              <a:t>-</a:t>
            </a:r>
            <a:r>
              <a:rPr lang="en-US" sz="1200" dirty="0" smtClean="0">
                <a:solidFill>
                  <a:prstClr val="black"/>
                </a:solidFill>
                <a:latin typeface="Arial"/>
              </a:rPr>
              <a:t>AFC	=	Absorber-Focus Coil</a:t>
            </a:r>
            <a:r>
              <a:rPr lang="en-US" sz="1200" dirty="0">
                <a:solidFill>
                  <a:prstClr val="black"/>
                </a:solidFill>
                <a:latin typeface="Arial"/>
              </a:rPr>
              <a:t> </a:t>
            </a:r>
            <a:r>
              <a:rPr lang="en-US" sz="1200" dirty="0" smtClean="0">
                <a:solidFill>
                  <a:prstClr val="black"/>
                </a:solidFill>
                <a:latin typeface="Arial"/>
              </a:rPr>
              <a:t>Module</a:t>
            </a:r>
            <a:r>
              <a:rPr lang="en-US" sz="1200" dirty="0" smtClean="0">
                <a:solidFill>
                  <a:srgbClr val="FFFFFF"/>
                </a:solidFill>
                <a:latin typeface="Arial"/>
              </a:rPr>
              <a:t>-</a:t>
            </a:r>
          </a:p>
          <a:p>
            <a:pPr>
              <a:tabLst>
                <a:tab pos="576263" algn="l"/>
                <a:tab pos="744538" algn="l"/>
              </a:tabLst>
            </a:pPr>
            <a:r>
              <a:rPr lang="en-US" sz="1200" dirty="0" smtClean="0">
                <a:solidFill>
                  <a:srgbClr val="FFFFFF"/>
                </a:solidFill>
                <a:latin typeface="Arial"/>
              </a:rPr>
              <a:t>-</a:t>
            </a:r>
            <a:r>
              <a:rPr lang="en-US" sz="1200" dirty="0" smtClean="0">
                <a:solidFill>
                  <a:prstClr val="black"/>
                </a:solidFill>
                <a:latin typeface="Arial"/>
              </a:rPr>
              <a:t>RFA	=	RF-Absorber Module</a:t>
            </a:r>
            <a:r>
              <a:rPr lang="en-US" sz="1200" dirty="0" smtClean="0">
                <a:solidFill>
                  <a:srgbClr val="FFFFFF"/>
                </a:solidFill>
                <a:latin typeface="Arial"/>
              </a:rPr>
              <a:t>-</a:t>
            </a:r>
          </a:p>
        </p:txBody>
      </p:sp>
      <p:sp>
        <p:nvSpPr>
          <p:cNvPr id="180" name="Down Arrow 179"/>
          <p:cNvSpPr/>
          <p:nvPr/>
        </p:nvSpPr>
        <p:spPr>
          <a:xfrm>
            <a:off x="2284663" y="4039805"/>
            <a:ext cx="364716" cy="413708"/>
          </a:xfrm>
          <a:prstGeom prst="downArrow">
            <a:avLst/>
          </a:prstGeom>
          <a:gradFill>
            <a:gsLst>
              <a:gs pos="0">
                <a:srgbClr val="BC0202"/>
              </a:gs>
              <a:gs pos="100000">
                <a:schemeClr val="accent2">
                  <a:lumMod val="60000"/>
                  <a:lumOff val="40000"/>
                </a:schemeClr>
              </a:gs>
            </a:gsLst>
          </a:gradFill>
          <a:ln>
            <a:solidFill>
              <a:srgbClr val="BC02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nvGrpSpPr>
          <p:cNvPr id="182" name="Group 181"/>
          <p:cNvGrpSpPr/>
          <p:nvPr/>
        </p:nvGrpSpPr>
        <p:grpSpPr>
          <a:xfrm>
            <a:off x="143166" y="4453513"/>
            <a:ext cx="8891700" cy="2087736"/>
            <a:chOff x="155091" y="4639734"/>
            <a:chExt cx="8891700" cy="2087736"/>
          </a:xfrm>
        </p:grpSpPr>
        <p:grpSp>
          <p:nvGrpSpPr>
            <p:cNvPr id="183" name="Group 182"/>
            <p:cNvGrpSpPr/>
            <p:nvPr/>
          </p:nvGrpSpPr>
          <p:grpSpPr>
            <a:xfrm>
              <a:off x="228600" y="4696076"/>
              <a:ext cx="6703666" cy="1949403"/>
              <a:chOff x="91440" y="4696076"/>
              <a:chExt cx="6703666" cy="1949403"/>
            </a:xfrm>
          </p:grpSpPr>
          <p:cxnSp>
            <p:nvCxnSpPr>
              <p:cNvPr id="186" name="Straight Connector 185"/>
              <p:cNvCxnSpPr/>
              <p:nvPr/>
            </p:nvCxnSpPr>
            <p:spPr>
              <a:xfrm>
                <a:off x="1886723"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239841"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628319"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4470621"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0" name="Group 189"/>
              <p:cNvGrpSpPr/>
              <p:nvPr/>
            </p:nvGrpSpPr>
            <p:grpSpPr>
              <a:xfrm>
                <a:off x="5042158" y="5111929"/>
                <a:ext cx="1752948" cy="1518161"/>
                <a:chOff x="4833419" y="4375326"/>
                <a:chExt cx="1752948" cy="1518161"/>
              </a:xfrm>
            </p:grpSpPr>
            <p:grpSp>
              <p:nvGrpSpPr>
                <p:cNvPr id="260" name="Group 259"/>
                <p:cNvGrpSpPr/>
                <p:nvPr/>
              </p:nvGrpSpPr>
              <p:grpSpPr>
                <a:xfrm rot="10800000">
                  <a:off x="4833419" y="4375326"/>
                  <a:ext cx="1752948" cy="927100"/>
                  <a:chOff x="835025" y="3152775"/>
                  <a:chExt cx="1752948" cy="927100"/>
                </a:xfrm>
              </p:grpSpPr>
              <p:sp>
                <p:nvSpPr>
                  <p:cNvPr id="268" name="Rectangle 267"/>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69" name="Rectangle 268"/>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0" name="Rectangle 269"/>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1" name="Rectangle 270"/>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2" name="Rectangle 271"/>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3" name="Rectangle 272"/>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4" name="Rectangle 273"/>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5" name="Rectangle 274"/>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6" name="Rectangle 275"/>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7" name="Rectangle 276"/>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8" name="Rectangle 277"/>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79" name="Rectangle 278"/>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80" name="Rectangle 279"/>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81" name="Rectangle 280"/>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82" name="Rectangle 281"/>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261" name="TextBox 260"/>
                <p:cNvSpPr txBox="1"/>
                <p:nvPr/>
              </p:nvSpPr>
              <p:spPr>
                <a:xfrm>
                  <a:off x="5315519"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SS2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62" name="TextBox 261"/>
                <p:cNvSpPr txBox="1"/>
                <p:nvPr/>
              </p:nvSpPr>
              <p:spPr>
                <a:xfrm>
                  <a:off x="5592506"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Tracker2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63" name="Straight Arrow Connector 262"/>
                <p:cNvCxnSpPr>
                  <a:stCxn id="262" idx="0"/>
                  <a:endCxn id="282" idx="0"/>
                </p:cNvCxnSpPr>
                <p:nvPr/>
              </p:nvCxnSpPr>
              <p:spPr>
                <a:xfrm flipH="1" flipV="1">
                  <a:off x="5563255" y="5053252"/>
                  <a:ext cx="381211"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a:stCxn id="262" idx="0"/>
                  <a:endCxn id="281" idx="0"/>
                </p:cNvCxnSpPr>
                <p:nvPr/>
              </p:nvCxnSpPr>
              <p:spPr>
                <a:xfrm flipH="1" flipV="1">
                  <a:off x="5755787" y="5053252"/>
                  <a:ext cx="188679"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a:stCxn id="262" idx="0"/>
                  <a:endCxn id="280" idx="0"/>
                </p:cNvCxnSpPr>
                <p:nvPr/>
              </p:nvCxnSpPr>
              <p:spPr>
                <a:xfrm flipH="1" flipV="1">
                  <a:off x="5941969" y="5053252"/>
                  <a:ext cx="2497"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a:stCxn id="262" idx="0"/>
                  <a:endCxn id="279" idx="0"/>
                </p:cNvCxnSpPr>
                <p:nvPr/>
              </p:nvCxnSpPr>
              <p:spPr>
                <a:xfrm flipV="1">
                  <a:off x="5944466" y="5053252"/>
                  <a:ext cx="191178"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a:stCxn id="262" idx="0"/>
                  <a:endCxn id="278" idx="0"/>
                </p:cNvCxnSpPr>
                <p:nvPr/>
              </p:nvCxnSpPr>
              <p:spPr>
                <a:xfrm flipV="1">
                  <a:off x="5944466" y="5053252"/>
                  <a:ext cx="377360" cy="38394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1" name="Group 190"/>
              <p:cNvGrpSpPr/>
              <p:nvPr/>
            </p:nvGrpSpPr>
            <p:grpSpPr>
              <a:xfrm>
                <a:off x="91440" y="5111929"/>
                <a:ext cx="1752948" cy="1518161"/>
                <a:chOff x="66851" y="4375326"/>
                <a:chExt cx="1752948" cy="1518161"/>
              </a:xfrm>
            </p:grpSpPr>
            <p:grpSp>
              <p:nvGrpSpPr>
                <p:cNvPr id="237" name="Group 236"/>
                <p:cNvGrpSpPr/>
                <p:nvPr/>
              </p:nvGrpSpPr>
              <p:grpSpPr>
                <a:xfrm>
                  <a:off x="66851" y="4375326"/>
                  <a:ext cx="1752948" cy="927100"/>
                  <a:chOff x="835025" y="3152775"/>
                  <a:chExt cx="1752948" cy="927100"/>
                </a:xfrm>
              </p:grpSpPr>
              <p:sp>
                <p:nvSpPr>
                  <p:cNvPr id="245" name="Rectangle 244"/>
                  <p:cNvSpPr/>
                  <p:nvPr/>
                </p:nvSpPr>
                <p:spPr>
                  <a:xfrm>
                    <a:off x="835025"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46" name="Rectangle 245"/>
                  <p:cNvSpPr/>
                  <p:nvPr/>
                </p:nvSpPr>
                <p:spPr>
                  <a:xfrm>
                    <a:off x="835025"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47" name="Rectangle 246"/>
                  <p:cNvSpPr/>
                  <p:nvPr/>
                </p:nvSpPr>
                <p:spPr>
                  <a:xfrm>
                    <a:off x="1974850" y="315277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48" name="Rectangle 247"/>
                  <p:cNvSpPr/>
                  <p:nvPr/>
                </p:nvSpPr>
                <p:spPr>
                  <a:xfrm>
                    <a:off x="1974850" y="3870325"/>
                    <a:ext cx="127000" cy="209550"/>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49" name="Rectangle 248"/>
                  <p:cNvSpPr/>
                  <p:nvPr/>
                </p:nvSpPr>
                <p:spPr>
                  <a:xfrm>
                    <a:off x="1000124" y="3200400"/>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0" name="Rectangle 249"/>
                  <p:cNvSpPr/>
                  <p:nvPr/>
                </p:nvSpPr>
                <p:spPr>
                  <a:xfrm>
                    <a:off x="1000124" y="3870325"/>
                    <a:ext cx="930275"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1" name="Rectangle 250"/>
                  <p:cNvSpPr/>
                  <p:nvPr/>
                </p:nvSpPr>
                <p:spPr>
                  <a:xfrm>
                    <a:off x="2144713"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2" name="Rectangle 251"/>
                  <p:cNvSpPr/>
                  <p:nvPr/>
                </p:nvSpPr>
                <p:spPr>
                  <a:xfrm>
                    <a:off x="2144712"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3" name="Rectangle 252"/>
                  <p:cNvSpPr/>
                  <p:nvPr/>
                </p:nvSpPr>
                <p:spPr>
                  <a:xfrm>
                    <a:off x="2386805" y="3200400"/>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4" name="Rectangle 253"/>
                  <p:cNvSpPr/>
                  <p:nvPr/>
                </p:nvSpPr>
                <p:spPr>
                  <a:xfrm>
                    <a:off x="2386805" y="3870325"/>
                    <a:ext cx="201168" cy="161925"/>
                  </a:xfrm>
                  <a:prstGeom prst="rect">
                    <a:avLst/>
                  </a:prstGeom>
                  <a:solidFill>
                    <a:srgbClr val="BC0202"/>
                  </a:solidFill>
                  <a:ln>
                    <a:solidFill>
                      <a:srgbClr val="BC0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5" name="Rectangle 254"/>
                  <p:cNvSpPr/>
                  <p:nvPr/>
                </p:nvSpPr>
                <p:spPr>
                  <a:xfrm>
                    <a:off x="1085850"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6" name="Rectangle 255"/>
                  <p:cNvSpPr/>
                  <p:nvPr/>
                </p:nvSpPr>
                <p:spPr>
                  <a:xfrm>
                    <a:off x="1272032"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7" name="Rectangle 256"/>
                  <p:cNvSpPr/>
                  <p:nvPr/>
                </p:nvSpPr>
                <p:spPr>
                  <a:xfrm>
                    <a:off x="1465707"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8" name="Rectangle 257"/>
                  <p:cNvSpPr/>
                  <p:nvPr/>
                </p:nvSpPr>
                <p:spPr>
                  <a:xfrm>
                    <a:off x="1651889"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59" name="Rectangle 258"/>
                  <p:cNvSpPr/>
                  <p:nvPr/>
                </p:nvSpPr>
                <p:spPr>
                  <a:xfrm>
                    <a:off x="1844421" y="3401949"/>
                    <a:ext cx="27432" cy="420624"/>
                  </a:xfrm>
                  <a:prstGeom prst="rect">
                    <a:avLst/>
                  </a:prstGeom>
                  <a:solidFill>
                    <a:srgbClr val="FAE84A"/>
                  </a:solidFill>
                  <a:ln>
                    <a:solidFill>
                      <a:srgbClr val="FAE84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238" name="TextBox 237"/>
                <p:cNvSpPr txBox="1"/>
                <p:nvPr/>
              </p:nvSpPr>
              <p:spPr>
                <a:xfrm>
                  <a:off x="846786" y="5708821"/>
                  <a:ext cx="39336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SS1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39" name="TextBox 238"/>
                <p:cNvSpPr txBox="1"/>
                <p:nvPr/>
              </p:nvSpPr>
              <p:spPr>
                <a:xfrm>
                  <a:off x="351544" y="5437199"/>
                  <a:ext cx="703919"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Tracker1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40" name="Straight Arrow Connector 239"/>
                <p:cNvCxnSpPr>
                  <a:stCxn id="239" idx="0"/>
                  <a:endCxn id="255" idx="2"/>
                </p:cNvCxnSpPr>
                <p:nvPr/>
              </p:nvCxnSpPr>
              <p:spPr>
                <a:xfrm flipH="1" flipV="1">
                  <a:off x="331392" y="5045124"/>
                  <a:ext cx="372112"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a:stCxn id="239" idx="0"/>
                  <a:endCxn id="256" idx="2"/>
                </p:cNvCxnSpPr>
                <p:nvPr/>
              </p:nvCxnSpPr>
              <p:spPr>
                <a:xfrm flipH="1" flipV="1">
                  <a:off x="517574" y="5045124"/>
                  <a:ext cx="185930"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a:stCxn id="239" idx="0"/>
                  <a:endCxn id="257" idx="2"/>
                </p:cNvCxnSpPr>
                <p:nvPr/>
              </p:nvCxnSpPr>
              <p:spPr>
                <a:xfrm flipV="1">
                  <a:off x="703504" y="5045124"/>
                  <a:ext cx="7745"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a:stCxn id="239" idx="0"/>
                  <a:endCxn id="258" idx="2"/>
                </p:cNvCxnSpPr>
                <p:nvPr/>
              </p:nvCxnSpPr>
              <p:spPr>
                <a:xfrm flipV="1">
                  <a:off x="703504" y="5045124"/>
                  <a:ext cx="193927"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stCxn id="239" idx="0"/>
                  <a:endCxn id="259" idx="2"/>
                </p:cNvCxnSpPr>
                <p:nvPr/>
              </p:nvCxnSpPr>
              <p:spPr>
                <a:xfrm flipV="1">
                  <a:off x="703504" y="5045124"/>
                  <a:ext cx="386459" cy="392075"/>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2" name="Group 191"/>
              <p:cNvGrpSpPr/>
              <p:nvPr/>
            </p:nvGrpSpPr>
            <p:grpSpPr>
              <a:xfrm>
                <a:off x="2447866" y="5157134"/>
                <a:ext cx="736510" cy="1470265"/>
                <a:chOff x="1916251" y="4420531"/>
                <a:chExt cx="736510" cy="1470265"/>
              </a:xfrm>
            </p:grpSpPr>
            <p:grpSp>
              <p:nvGrpSpPr>
                <p:cNvPr id="224" name="Group 223"/>
                <p:cNvGrpSpPr/>
                <p:nvPr/>
              </p:nvGrpSpPr>
              <p:grpSpPr>
                <a:xfrm>
                  <a:off x="1916251" y="4420531"/>
                  <a:ext cx="736510" cy="841371"/>
                  <a:chOff x="3362324" y="3181352"/>
                  <a:chExt cx="736510" cy="841371"/>
                </a:xfrm>
              </p:grpSpPr>
              <p:cxnSp>
                <p:nvCxnSpPr>
                  <p:cNvPr id="229" name="Straight Connector 228"/>
                  <p:cNvCxnSpPr>
                    <a:stCxn id="232" idx="2"/>
                    <a:endCxn id="231"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32" idx="0"/>
                    <a:endCxn id="231"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1" name="Arc 230"/>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32" name="Arc 231"/>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33" name="Rectangle 232"/>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34" name="Rectangle 233"/>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35" name="Rectangle 234"/>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36" name="Rectangle 235"/>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225" name="TextBox 224"/>
                <p:cNvSpPr txBox="1"/>
                <p:nvPr/>
              </p:nvSpPr>
              <p:spPr>
                <a:xfrm>
                  <a:off x="2032454" y="5706130"/>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AFC1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26" name="TextBox 225"/>
                <p:cNvSpPr txBox="1"/>
                <p:nvPr/>
              </p:nvSpPr>
              <p:spPr>
                <a:xfrm>
                  <a:off x="2056781" y="5440975"/>
                  <a:ext cx="393212"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FC1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27" name="Straight Arrow Connector 226"/>
                <p:cNvCxnSpPr>
                  <a:stCxn id="226" idx="0"/>
                  <a:endCxn id="235" idx="2"/>
                </p:cNvCxnSpPr>
                <p:nvPr/>
              </p:nvCxnSpPr>
              <p:spPr>
                <a:xfrm flipV="1">
                  <a:off x="2253387" y="5260508"/>
                  <a:ext cx="294200" cy="18046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226" idx="0"/>
                  <a:endCxn id="236" idx="2"/>
                </p:cNvCxnSpPr>
                <p:nvPr/>
              </p:nvCxnSpPr>
              <p:spPr>
                <a:xfrm flipH="1" flipV="1">
                  <a:off x="2021426" y="5261902"/>
                  <a:ext cx="231961" cy="17907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grpSp>
            <p:nvGrpSpPr>
              <p:cNvPr id="193" name="Group 192"/>
              <p:cNvGrpSpPr/>
              <p:nvPr/>
            </p:nvGrpSpPr>
            <p:grpSpPr>
              <a:xfrm>
                <a:off x="3689655" y="5152453"/>
                <a:ext cx="736510" cy="1477637"/>
                <a:chOff x="4000457" y="4415850"/>
                <a:chExt cx="736510" cy="1477637"/>
              </a:xfrm>
            </p:grpSpPr>
            <p:grpSp>
              <p:nvGrpSpPr>
                <p:cNvPr id="214" name="Group 213"/>
                <p:cNvGrpSpPr/>
                <p:nvPr/>
              </p:nvGrpSpPr>
              <p:grpSpPr>
                <a:xfrm rot="10800000">
                  <a:off x="4000457" y="4415850"/>
                  <a:ext cx="736510" cy="841371"/>
                  <a:chOff x="3362324" y="3181352"/>
                  <a:chExt cx="736510" cy="841371"/>
                </a:xfrm>
              </p:grpSpPr>
              <p:cxnSp>
                <p:nvCxnSpPr>
                  <p:cNvPr id="216" name="Straight Connector 215"/>
                  <p:cNvCxnSpPr>
                    <a:stCxn id="219" idx="2"/>
                    <a:endCxn id="218" idx="0"/>
                  </p:cNvCxnSpPr>
                  <p:nvPr/>
                </p:nvCxnSpPr>
                <p:spPr>
                  <a:xfrm>
                    <a:off x="3566415" y="3260724"/>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Connector 216"/>
                  <p:cNvCxnSpPr>
                    <a:stCxn id="219" idx="0"/>
                    <a:endCxn id="218" idx="2"/>
                  </p:cNvCxnSpPr>
                  <p:nvPr/>
                </p:nvCxnSpPr>
                <p:spPr>
                  <a:xfrm>
                    <a:off x="3591723" y="3941955"/>
                    <a:ext cx="296762" cy="615"/>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8" name="Arc 217"/>
                  <p:cNvSpPr/>
                  <p:nvPr/>
                </p:nvSpPr>
                <p:spPr>
                  <a:xfrm>
                    <a:off x="3676650" y="3260724"/>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19" name="Arc 218"/>
                  <p:cNvSpPr/>
                  <p:nvPr/>
                </p:nvSpPr>
                <p:spPr>
                  <a:xfrm rot="10800000">
                    <a:off x="3381375" y="3259945"/>
                    <a:ext cx="396875" cy="682625"/>
                  </a:xfrm>
                  <a:prstGeom prst="arc">
                    <a:avLst>
                      <a:gd name="adj1" fmla="val 16079868"/>
                      <a:gd name="adj2" fmla="val 5264819"/>
                    </a:avLst>
                  </a:pr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20" name="Rectangle 219"/>
                  <p:cNvSpPr/>
                  <p:nvPr/>
                </p:nvSpPr>
                <p:spPr>
                  <a:xfrm>
                    <a:off x="3362324"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21" name="Rectangle 220"/>
                  <p:cNvSpPr/>
                  <p:nvPr/>
                </p:nvSpPr>
                <p:spPr>
                  <a:xfrm>
                    <a:off x="3888485" y="3181352"/>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22" name="Rectangle 221"/>
                  <p:cNvSpPr/>
                  <p:nvPr/>
                </p:nvSpPr>
                <p:spPr>
                  <a:xfrm>
                    <a:off x="3888485" y="3862581"/>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23" name="Rectangle 222"/>
                  <p:cNvSpPr/>
                  <p:nvPr/>
                </p:nvSpPr>
                <p:spPr>
                  <a:xfrm>
                    <a:off x="3362324" y="3863975"/>
                    <a:ext cx="210349" cy="158748"/>
                  </a:xfrm>
                  <a:prstGeom prst="rect">
                    <a:avLst/>
                  </a:prstGeom>
                  <a:solidFill>
                    <a:schemeClr val="accent3">
                      <a:lumMod val="75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215" name="TextBox 214"/>
                <p:cNvSpPr txBox="1"/>
                <p:nvPr/>
              </p:nvSpPr>
              <p:spPr>
                <a:xfrm>
                  <a:off x="4122558" y="5708821"/>
                  <a:ext cx="49585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AFC2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grpSp>
          <p:cxnSp>
            <p:nvCxnSpPr>
              <p:cNvPr id="194" name="Straight Connector 193"/>
              <p:cNvCxnSpPr/>
              <p:nvPr/>
            </p:nvCxnSpPr>
            <p:spPr>
              <a:xfrm>
                <a:off x="2411455"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5" name="Group 194"/>
              <p:cNvGrpSpPr/>
              <p:nvPr/>
            </p:nvGrpSpPr>
            <p:grpSpPr>
              <a:xfrm>
                <a:off x="1947562" y="5111929"/>
                <a:ext cx="394554" cy="927100"/>
                <a:chOff x="2746580" y="1372626"/>
                <a:chExt cx="394554" cy="927100"/>
              </a:xfrm>
            </p:grpSpPr>
            <p:sp>
              <p:nvSpPr>
                <p:cNvPr id="212" name="Oval 211"/>
                <p:cNvSpPr/>
                <p:nvPr/>
              </p:nvSpPr>
              <p:spPr>
                <a:xfrm>
                  <a:off x="2819395" y="1372626"/>
                  <a:ext cx="321739"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13" name="Rectangle 212"/>
                <p:cNvSpPr/>
                <p:nvPr/>
              </p:nvSpPr>
              <p:spPr>
                <a:xfrm flipH="1">
                  <a:off x="2746580" y="1500237"/>
                  <a:ext cx="45719"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196" name="Rectangle 195"/>
              <p:cNvSpPr/>
              <p:nvPr/>
            </p:nvSpPr>
            <p:spPr>
              <a:xfrm flipH="1">
                <a:off x="3335504" y="5231827"/>
                <a:ext cx="182880"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97" name="Straight Connector 196"/>
              <p:cNvCxnSpPr/>
              <p:nvPr/>
            </p:nvCxnSpPr>
            <p:spPr>
              <a:xfrm>
                <a:off x="4995905" y="5111929"/>
                <a:ext cx="0" cy="1533550"/>
              </a:xfrm>
              <a:prstGeom prst="line">
                <a:avLst/>
              </a:prstGeom>
              <a:ln w="1270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98" name="Group 197"/>
              <p:cNvGrpSpPr/>
              <p:nvPr/>
            </p:nvGrpSpPr>
            <p:grpSpPr>
              <a:xfrm rot="10800000">
                <a:off x="4527746" y="5111929"/>
                <a:ext cx="394554" cy="927100"/>
                <a:chOff x="2746580" y="1372626"/>
                <a:chExt cx="394554" cy="927100"/>
              </a:xfrm>
            </p:grpSpPr>
            <p:sp>
              <p:nvSpPr>
                <p:cNvPr id="210" name="Oval 209"/>
                <p:cNvSpPr/>
                <p:nvPr/>
              </p:nvSpPr>
              <p:spPr>
                <a:xfrm>
                  <a:off x="2819395" y="1372626"/>
                  <a:ext cx="321739" cy="927100"/>
                </a:xfrm>
                <a:prstGeom prst="ellipse">
                  <a:avLst/>
                </a:prstGeom>
                <a:solidFill>
                  <a:schemeClr val="accent6">
                    <a:lumMod val="60000"/>
                    <a:lumOff val="40000"/>
                  </a:schemeClr>
                </a:solidFill>
                <a:ln>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211" name="Rectangle 210"/>
                <p:cNvSpPr/>
                <p:nvPr/>
              </p:nvSpPr>
              <p:spPr>
                <a:xfrm flipH="1">
                  <a:off x="2746580" y="1500237"/>
                  <a:ext cx="45719" cy="679223"/>
                </a:xfrm>
                <a:prstGeom prst="rect">
                  <a:avLst/>
                </a:prstGeom>
                <a:solidFill>
                  <a:schemeClr val="tx2">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199" name="TextBox 198"/>
              <p:cNvSpPr txBox="1"/>
              <p:nvPr/>
            </p:nvSpPr>
            <p:spPr>
              <a:xfrm>
                <a:off x="3095958" y="4728342"/>
                <a:ext cx="670180"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latin typeface="Arial"/>
                  </a:rPr>
                  <a:t>Primary</a:t>
                </a:r>
              </a:p>
              <a:p>
                <a:pPr algn="ctr"/>
                <a:r>
                  <a:rPr lang="en-US" sz="1200" dirty="0" smtClean="0">
                    <a:solidFill>
                      <a:srgbClr val="FFFFFF"/>
                    </a:solidFill>
                    <a:latin typeface="Arial"/>
                  </a:rPr>
                  <a:t>-</a:t>
                </a:r>
                <a:r>
                  <a:rPr lang="en-US" sz="1200" dirty="0" smtClean="0">
                    <a:solidFill>
                      <a:prstClr val="black"/>
                    </a:solidFill>
                    <a:latin typeface="Arial"/>
                  </a:rPr>
                  <a:t>Absorber</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00" name="Straight Arrow Connector 199"/>
              <p:cNvCxnSpPr>
                <a:stCxn id="199" idx="2"/>
                <a:endCxn id="196" idx="0"/>
              </p:cNvCxnSpPr>
              <p:nvPr/>
            </p:nvCxnSpPr>
            <p:spPr>
              <a:xfrm flipH="1">
                <a:off x="3426944" y="5097674"/>
                <a:ext cx="4104" cy="134153"/>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01" name="TextBox 200"/>
              <p:cNvSpPr txBox="1"/>
              <p:nvPr/>
            </p:nvSpPr>
            <p:spPr>
              <a:xfrm>
                <a:off x="3887296" y="6173802"/>
                <a:ext cx="324984" cy="184666"/>
              </a:xfrm>
              <a:prstGeom prst="rect">
                <a:avLst/>
              </a:prstGeom>
              <a:noFill/>
              <a:ln>
                <a:solidFill>
                  <a:schemeClr val="tx1"/>
                </a:solidFill>
              </a:ln>
            </p:spPr>
            <p:txBody>
              <a:bodyPr wrap="none" lIns="0" tIns="0" rIns="0" bIns="0" rtlCol="0" anchor="ctr" anchorCtr="1">
                <a:spAutoFit/>
              </a:bodyPr>
              <a:lstStyle/>
              <a:p>
                <a:r>
                  <a:rPr lang="en-US" sz="1200" dirty="0" smtClean="0">
                    <a:solidFill>
                      <a:srgbClr val="FFFFFF"/>
                    </a:solidFill>
                    <a:latin typeface="Arial"/>
                  </a:rPr>
                  <a:t>-</a:t>
                </a:r>
                <a:r>
                  <a:rPr lang="en-US" sz="1200" dirty="0" smtClean="0">
                    <a:solidFill>
                      <a:prstClr val="black"/>
                    </a:solidFill>
                    <a:latin typeface="Arial"/>
                  </a:rPr>
                  <a:t>FC2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02" name="Straight Arrow Connector 201"/>
              <p:cNvCxnSpPr>
                <a:stCxn id="201" idx="0"/>
                <a:endCxn id="220" idx="0"/>
              </p:cNvCxnSpPr>
              <p:nvPr/>
            </p:nvCxnSpPr>
            <p:spPr>
              <a:xfrm flipV="1">
                <a:off x="4049788" y="5993824"/>
                <a:ext cx="271202" cy="179978"/>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a:stCxn id="201" idx="0"/>
                <a:endCxn id="221" idx="0"/>
              </p:cNvCxnSpPr>
              <p:nvPr/>
            </p:nvCxnSpPr>
            <p:spPr>
              <a:xfrm flipH="1" flipV="1">
                <a:off x="3794829" y="5993824"/>
                <a:ext cx="254959" cy="179978"/>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sp>
            <p:nvSpPr>
              <p:cNvPr id="204" name="TextBox 203"/>
              <p:cNvSpPr txBox="1"/>
              <p:nvPr/>
            </p:nvSpPr>
            <p:spPr>
              <a:xfrm>
                <a:off x="1906511" y="6448863"/>
                <a:ext cx="478872" cy="184666"/>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FFFFFF"/>
                    </a:solidFill>
                    <a:latin typeface="Arial"/>
                  </a:rPr>
                  <a:t> </a:t>
                </a:r>
                <a:r>
                  <a:rPr lang="en-US" sz="1200" dirty="0" smtClean="0">
                    <a:solidFill>
                      <a:prstClr val="black"/>
                    </a:solidFill>
                    <a:latin typeface="Arial"/>
                  </a:rPr>
                  <a:t>RFA1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05" name="TextBox 204"/>
              <p:cNvSpPr txBox="1"/>
              <p:nvPr/>
            </p:nvSpPr>
            <p:spPr>
              <a:xfrm>
                <a:off x="4496327" y="6445424"/>
                <a:ext cx="478872" cy="184666"/>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prstClr val="white"/>
                    </a:solidFill>
                    <a:latin typeface="Arial"/>
                  </a:rPr>
                  <a:t> </a:t>
                </a:r>
                <a:r>
                  <a:rPr lang="en-US" sz="1200" dirty="0" smtClean="0">
                    <a:solidFill>
                      <a:prstClr val="black"/>
                    </a:solidFill>
                    <a:latin typeface="Arial"/>
                  </a:rPr>
                  <a:t>RFA2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06" name="TextBox 205"/>
              <p:cNvSpPr txBox="1"/>
              <p:nvPr/>
            </p:nvSpPr>
            <p:spPr>
              <a:xfrm>
                <a:off x="4527798" y="4696076"/>
                <a:ext cx="748177"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latin typeface="Arial"/>
                  </a:rPr>
                  <a:t>Secondary</a:t>
                </a:r>
              </a:p>
              <a:p>
                <a:pPr algn="ctr"/>
                <a:r>
                  <a:rPr lang="en-US" sz="1200" dirty="0" smtClean="0">
                    <a:solidFill>
                      <a:srgbClr val="FFFFFF"/>
                    </a:solidFill>
                    <a:latin typeface="Arial"/>
                  </a:rPr>
                  <a:t>-</a:t>
                </a:r>
                <a:r>
                  <a:rPr lang="en-US" sz="1200" dirty="0" smtClean="0">
                    <a:solidFill>
                      <a:prstClr val="black"/>
                    </a:solidFill>
                    <a:latin typeface="Arial"/>
                  </a:rPr>
                  <a:t>Absorber2</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sp>
            <p:nvSpPr>
              <p:cNvPr id="207" name="TextBox 206"/>
              <p:cNvSpPr txBox="1"/>
              <p:nvPr/>
            </p:nvSpPr>
            <p:spPr>
              <a:xfrm>
                <a:off x="1593792" y="4696076"/>
                <a:ext cx="748177" cy="369332"/>
              </a:xfrm>
              <a:prstGeom prst="rect">
                <a:avLst/>
              </a:prstGeom>
              <a:noFill/>
              <a:ln>
                <a:solidFill>
                  <a:schemeClr val="tx1"/>
                </a:solidFill>
              </a:ln>
            </p:spPr>
            <p:txBody>
              <a:bodyPr wrap="none" lIns="0" tIns="0" rIns="0" bIns="0" rtlCol="0" anchor="ctr" anchorCtr="1">
                <a:spAutoFit/>
              </a:bodyPr>
              <a:lstStyle/>
              <a:p>
                <a:pPr algn="ctr"/>
                <a:r>
                  <a:rPr lang="en-US" sz="1200" dirty="0" smtClean="0">
                    <a:solidFill>
                      <a:srgbClr val="000000"/>
                    </a:solidFill>
                    <a:latin typeface="Arial"/>
                  </a:rPr>
                  <a:t>Secondary</a:t>
                </a:r>
              </a:p>
              <a:p>
                <a:pPr algn="ctr"/>
                <a:r>
                  <a:rPr lang="en-US" sz="1200" dirty="0" smtClean="0">
                    <a:solidFill>
                      <a:srgbClr val="FFFFFF"/>
                    </a:solidFill>
                    <a:latin typeface="Arial"/>
                  </a:rPr>
                  <a:t>-</a:t>
                </a:r>
                <a:r>
                  <a:rPr lang="en-US" sz="1200" dirty="0" smtClean="0">
                    <a:solidFill>
                      <a:prstClr val="black"/>
                    </a:solidFill>
                    <a:latin typeface="Arial"/>
                  </a:rPr>
                  <a:t>Absorber1</a:t>
                </a:r>
                <a:r>
                  <a:rPr lang="en-US" sz="1200" dirty="0" smtClean="0">
                    <a:solidFill>
                      <a:srgbClr val="FFFFFF"/>
                    </a:solidFill>
                    <a:latin typeface="Arial"/>
                  </a:rPr>
                  <a:t>-</a:t>
                </a:r>
                <a:r>
                  <a:rPr lang="en-US" sz="1200" dirty="0" smtClean="0">
                    <a:solidFill>
                      <a:prstClr val="black"/>
                    </a:solidFill>
                    <a:latin typeface="Arial"/>
                  </a:rPr>
                  <a:t>  </a:t>
                </a:r>
                <a:endParaRPr lang="en-US" sz="1200" dirty="0">
                  <a:solidFill>
                    <a:prstClr val="black"/>
                  </a:solidFill>
                  <a:latin typeface="Arial"/>
                </a:endParaRPr>
              </a:p>
            </p:txBody>
          </p:sp>
          <p:cxnSp>
            <p:nvCxnSpPr>
              <p:cNvPr id="208" name="Straight Arrow Connector 207"/>
              <p:cNvCxnSpPr>
                <a:stCxn id="206" idx="2"/>
                <a:endCxn id="211" idx="2"/>
              </p:cNvCxnSpPr>
              <p:nvPr/>
            </p:nvCxnSpPr>
            <p:spPr>
              <a:xfrm flipH="1">
                <a:off x="4899441" y="5065408"/>
                <a:ext cx="2446" cy="166787"/>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a:stCxn id="207" idx="2"/>
                <a:endCxn id="213" idx="0"/>
              </p:cNvCxnSpPr>
              <p:nvPr/>
            </p:nvCxnSpPr>
            <p:spPr>
              <a:xfrm>
                <a:off x="1967881" y="5065408"/>
                <a:ext cx="2540" cy="174132"/>
              </a:xfrm>
              <a:prstGeom prst="straightConnector1">
                <a:avLst/>
              </a:prstGeom>
              <a:ln w="9525">
                <a:solidFill>
                  <a:schemeClr val="tx1"/>
                </a:solidFill>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184" name="TextBox 183"/>
            <p:cNvSpPr txBox="1"/>
            <p:nvPr/>
          </p:nvSpPr>
          <p:spPr>
            <a:xfrm>
              <a:off x="7154326" y="5157810"/>
              <a:ext cx="1892465" cy="1569660"/>
            </a:xfrm>
            <a:prstGeom prst="rect">
              <a:avLst/>
            </a:prstGeom>
            <a:noFill/>
          </p:spPr>
          <p:txBody>
            <a:bodyPr wrap="none" rtlCol="0">
              <a:spAutoFit/>
            </a:bodyPr>
            <a:lstStyle/>
            <a:p>
              <a:pPr algn="ctr"/>
              <a:r>
                <a:rPr lang="en-US" sz="2400" b="1" i="1" dirty="0" smtClean="0">
                  <a:solidFill>
                    <a:srgbClr val="4F81BD">
                      <a:lumMod val="50000"/>
                    </a:srgbClr>
                  </a:solidFill>
                  <a:latin typeface="Arial"/>
                </a:rPr>
                <a:t>NEW </a:t>
              </a:r>
              <a:br>
                <a:rPr lang="en-US" sz="2400" b="1" i="1" dirty="0" smtClean="0">
                  <a:solidFill>
                    <a:srgbClr val="4F81BD">
                      <a:lumMod val="50000"/>
                    </a:srgbClr>
                  </a:solidFill>
                  <a:latin typeface="Arial"/>
                </a:rPr>
              </a:br>
              <a:r>
                <a:rPr lang="en-US" sz="2400" dirty="0" smtClean="0">
                  <a:solidFill>
                    <a:srgbClr val="4F81BD">
                      <a:lumMod val="50000"/>
                    </a:srgbClr>
                  </a:solidFill>
                  <a:latin typeface="Arial"/>
                </a:rPr>
                <a:t>Expedited</a:t>
              </a:r>
            </a:p>
            <a:p>
              <a:pPr algn="ctr"/>
              <a:r>
                <a:rPr lang="en-US" sz="2400" dirty="0" smtClean="0">
                  <a:solidFill>
                    <a:srgbClr val="4F81BD">
                      <a:lumMod val="50000"/>
                    </a:srgbClr>
                  </a:solidFill>
                  <a:latin typeface="Arial"/>
                </a:rPr>
                <a:t>MICE Final</a:t>
              </a:r>
              <a:br>
                <a:rPr lang="en-US" sz="2400" dirty="0" smtClean="0">
                  <a:solidFill>
                    <a:srgbClr val="4F81BD">
                      <a:lumMod val="50000"/>
                    </a:srgbClr>
                  </a:solidFill>
                  <a:latin typeface="Arial"/>
                </a:rPr>
              </a:br>
              <a:r>
                <a:rPr lang="en-US" sz="2400" dirty="0" smtClean="0">
                  <a:solidFill>
                    <a:srgbClr val="4F81BD">
                      <a:lumMod val="50000"/>
                    </a:srgbClr>
                  </a:solidFill>
                  <a:latin typeface="Arial"/>
                </a:rPr>
                <a:t>Configuration</a:t>
              </a:r>
              <a:endParaRPr lang="en-US" sz="2400" dirty="0">
                <a:solidFill>
                  <a:srgbClr val="4F81BD">
                    <a:lumMod val="75000"/>
                  </a:srgbClr>
                </a:solidFill>
                <a:latin typeface="Arial"/>
              </a:endParaRPr>
            </a:p>
          </p:txBody>
        </p:sp>
        <p:sp>
          <p:nvSpPr>
            <p:cNvPr id="185" name="Rectangle 184"/>
            <p:cNvSpPr/>
            <p:nvPr/>
          </p:nvSpPr>
          <p:spPr>
            <a:xfrm>
              <a:off x="155091" y="4639734"/>
              <a:ext cx="6846842" cy="2077425"/>
            </a:xfrm>
            <a:prstGeom prst="rect">
              <a:avLst/>
            </a:prstGeom>
            <a:noFill/>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2" name="Date Placeholder 1"/>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3" name="Footer Placeholder 2"/>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283" name="Slide Number Placeholder 282"/>
          <p:cNvSpPr>
            <a:spLocks noGrp="1"/>
          </p:cNvSpPr>
          <p:nvPr>
            <p:ph type="sldNum" sz="quarter" idx="12"/>
          </p:nvPr>
        </p:nvSpPr>
        <p:spPr/>
        <p:txBody>
          <a:bodyPr/>
          <a:lstStyle/>
          <a:p>
            <a:fld id="{8A5FAC83-C8C4-8046-B35B-A89823688311}" type="slidenum">
              <a:rPr lang="en-US" smtClean="0">
                <a:latin typeface="Arial"/>
              </a:rPr>
              <a:pPr/>
              <a:t>46</a:t>
            </a:fld>
            <a:endParaRPr lang="en-US">
              <a:latin typeface="Arial"/>
            </a:endParaRPr>
          </a:p>
        </p:txBody>
      </p:sp>
      <p:sp>
        <p:nvSpPr>
          <p:cNvPr id="287" name="TextBox 286"/>
          <p:cNvSpPr txBox="1"/>
          <p:nvPr/>
        </p:nvSpPr>
        <p:spPr>
          <a:xfrm>
            <a:off x="113410" y="4387768"/>
            <a:ext cx="1467319" cy="646331"/>
          </a:xfrm>
          <a:prstGeom prst="rect">
            <a:avLst/>
          </a:prstGeom>
          <a:noFill/>
        </p:spPr>
        <p:txBody>
          <a:bodyPr wrap="none" rtlCol="0">
            <a:spAutoFit/>
          </a:bodyPr>
          <a:lstStyle/>
          <a:p>
            <a:pPr algn="ctr"/>
            <a:r>
              <a:rPr lang="en-US" b="1" dirty="0" smtClean="0">
                <a:solidFill>
                  <a:srgbClr val="BC0202"/>
                </a:solidFill>
                <a:latin typeface="Arial"/>
              </a:rPr>
              <a:t>Operational </a:t>
            </a:r>
            <a:br>
              <a:rPr lang="en-US" b="1" dirty="0" smtClean="0">
                <a:solidFill>
                  <a:srgbClr val="BC0202"/>
                </a:solidFill>
                <a:latin typeface="Arial"/>
              </a:rPr>
            </a:br>
            <a:r>
              <a:rPr lang="en-US" b="1" dirty="0" smtClean="0">
                <a:solidFill>
                  <a:srgbClr val="BC0202"/>
                </a:solidFill>
                <a:latin typeface="Arial"/>
              </a:rPr>
              <a:t>2017</a:t>
            </a:r>
            <a:endParaRPr lang="en-US" b="1" dirty="0">
              <a:solidFill>
                <a:srgbClr val="BC0202"/>
              </a:solidFill>
              <a:latin typeface="Arial"/>
            </a:endParaRPr>
          </a:p>
        </p:txBody>
      </p:sp>
      <p:sp>
        <p:nvSpPr>
          <p:cNvPr id="288" name="Rounded Rectangle 287"/>
          <p:cNvSpPr/>
          <p:nvPr/>
        </p:nvSpPr>
        <p:spPr>
          <a:xfrm>
            <a:off x="7142401" y="3444869"/>
            <a:ext cx="1907081" cy="136584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Arial"/>
              </a:rPr>
              <a:t>Represents reduced cost and technical risk relative to MICE Step V</a:t>
            </a:r>
            <a:endParaRPr lang="en-US" dirty="0">
              <a:solidFill>
                <a:prstClr val="white"/>
              </a:solidFill>
              <a:latin typeface="Arial"/>
            </a:endParaRPr>
          </a:p>
        </p:txBody>
      </p:sp>
      <p:cxnSp>
        <p:nvCxnSpPr>
          <p:cNvPr id="293" name="Straight Arrow Connector 292"/>
          <p:cNvCxnSpPr>
            <a:stCxn id="288" idx="2"/>
            <a:endCxn id="185" idx="3"/>
          </p:cNvCxnSpPr>
          <p:nvPr/>
        </p:nvCxnSpPr>
        <p:spPr>
          <a:xfrm flipH="1">
            <a:off x="6990008" y="4810716"/>
            <a:ext cx="1105934" cy="681510"/>
          </a:xfrm>
          <a:prstGeom prst="straightConnector1">
            <a:avLst/>
          </a:prstGeom>
          <a:ln w="63500">
            <a:solidFill>
              <a:schemeClr val="tx2">
                <a:lumMod val="60000"/>
                <a:lumOff val="4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a:stCxn id="289" idx="2"/>
          </p:cNvCxnSpPr>
          <p:nvPr/>
        </p:nvCxnSpPr>
        <p:spPr>
          <a:xfrm flipH="1">
            <a:off x="4817535" y="4402742"/>
            <a:ext cx="2115312" cy="1007458"/>
          </a:xfrm>
          <a:prstGeom prst="straightConnector1">
            <a:avLst/>
          </a:prstGeom>
          <a:ln>
            <a:solidFill>
              <a:srgbClr val="BC0202"/>
            </a:solidFill>
            <a:tailEnd type="triangle" w="lg" len="lg"/>
          </a:ln>
        </p:spPr>
        <p:style>
          <a:lnRef idx="2">
            <a:schemeClr val="accent1"/>
          </a:lnRef>
          <a:fillRef idx="0">
            <a:schemeClr val="accent1"/>
          </a:fillRef>
          <a:effectRef idx="1">
            <a:schemeClr val="accent1"/>
          </a:effectRef>
          <a:fontRef idx="minor">
            <a:schemeClr val="tx1"/>
          </a:fontRef>
        </p:style>
      </p:cxnSp>
      <p:sp>
        <p:nvSpPr>
          <p:cNvPr id="296" name="TextBox 295"/>
          <p:cNvSpPr txBox="1"/>
          <p:nvPr/>
        </p:nvSpPr>
        <p:spPr>
          <a:xfrm>
            <a:off x="105906" y="2028061"/>
            <a:ext cx="2109096" cy="369332"/>
          </a:xfrm>
          <a:prstGeom prst="rect">
            <a:avLst/>
          </a:prstGeom>
          <a:noFill/>
        </p:spPr>
        <p:txBody>
          <a:bodyPr wrap="none" rtlCol="0">
            <a:spAutoFit/>
          </a:bodyPr>
          <a:lstStyle/>
          <a:p>
            <a:r>
              <a:rPr lang="en-US" b="1" dirty="0" smtClean="0">
                <a:solidFill>
                  <a:srgbClr val="BC0202"/>
                </a:solidFill>
                <a:latin typeface="Arial"/>
              </a:rPr>
              <a:t>Operational 2015</a:t>
            </a:r>
            <a:endParaRPr lang="en-US" b="1" dirty="0">
              <a:solidFill>
                <a:srgbClr val="BC0202"/>
              </a:solidFill>
              <a:latin typeface="Arial"/>
            </a:endParaRPr>
          </a:p>
        </p:txBody>
      </p:sp>
    </p:spTree>
    <p:extLst>
      <p:ext uri="{BB962C8B-B14F-4D97-AF65-F5344CB8AC3E}">
        <p14:creationId xmlns:p14="http://schemas.microsoft.com/office/powerpoint/2010/main" val="76298965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2" y="4406900"/>
            <a:ext cx="8421688" cy="1362075"/>
          </a:xfrm>
        </p:spPr>
        <p:txBody>
          <a:bodyPr/>
          <a:lstStyle/>
          <a:p>
            <a:r>
              <a:rPr lang="en-US" dirty="0" smtClean="0"/>
              <a:t>Going Beyond Neutrino Factory Capabilities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47</a:t>
            </a:fld>
            <a:endParaRPr lang="en-US">
              <a:solidFill>
                <a:prstClr val="black">
                  <a:tint val="75000"/>
                </a:prstClr>
              </a:solidFill>
              <a:latin typeface="Arial"/>
            </a:endParaRPr>
          </a:p>
        </p:txBody>
      </p:sp>
    </p:spTree>
    <p:extLst>
      <p:ext uri="{BB962C8B-B14F-4D97-AF65-F5344CB8AC3E}">
        <p14:creationId xmlns:p14="http://schemas.microsoft.com/office/powerpoint/2010/main" val="20778561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96839"/>
            <a:ext cx="8064500" cy="781368"/>
          </a:xfrm>
        </p:spPr>
        <p:txBody>
          <a:bodyPr>
            <a:normAutofit/>
          </a:bodyPr>
          <a:lstStyle/>
          <a:p>
            <a:r>
              <a:rPr lang="en-US" dirty="0" smtClean="0"/>
              <a:t>Features of the Muon Collider</a:t>
            </a:r>
            <a:endParaRPr lang="en-US" dirty="0"/>
          </a:p>
        </p:txBody>
      </p:sp>
      <p:sp>
        <p:nvSpPr>
          <p:cNvPr id="3" name="Content Placeholder 2"/>
          <p:cNvSpPr>
            <a:spLocks noGrp="1"/>
          </p:cNvSpPr>
          <p:nvPr>
            <p:ph idx="1"/>
          </p:nvPr>
        </p:nvSpPr>
        <p:spPr>
          <a:xfrm>
            <a:off x="165100" y="1066166"/>
            <a:ext cx="8921750" cy="6249034"/>
          </a:xfrm>
        </p:spPr>
        <p:txBody>
          <a:bodyPr>
            <a:normAutofit/>
          </a:bodyPr>
          <a:lstStyle/>
          <a:p>
            <a:r>
              <a:rPr lang="en-US" dirty="0" smtClean="0"/>
              <a:t>Superb Energy Resolution</a:t>
            </a:r>
          </a:p>
          <a:p>
            <a:pPr lvl="1"/>
            <a:r>
              <a:rPr lang="en-US" sz="2000" dirty="0" smtClean="0"/>
              <a:t>SM Thresholds and s-channel Higgs Factory operation</a:t>
            </a:r>
          </a:p>
          <a:p>
            <a:r>
              <a:rPr lang="en-US" dirty="0"/>
              <a:t>M</a:t>
            </a:r>
            <a:r>
              <a:rPr lang="en-US" dirty="0" smtClean="0"/>
              <a:t>ulti-TeV Capability (≤ 10TeV):</a:t>
            </a:r>
          </a:p>
          <a:p>
            <a:pPr lvl="1"/>
            <a:r>
              <a:rPr lang="en-US" sz="2000" dirty="0" smtClean="0"/>
              <a:t>Compact &amp; energy efficient machine</a:t>
            </a:r>
          </a:p>
          <a:p>
            <a:pPr lvl="1"/>
            <a:r>
              <a:rPr lang="en-US" sz="2000" dirty="0" smtClean="0"/>
              <a:t>Luminosity &gt; 10</a:t>
            </a:r>
            <a:r>
              <a:rPr lang="en-US" sz="2000" baseline="30000" dirty="0" smtClean="0"/>
              <a:t>34</a:t>
            </a:r>
            <a:r>
              <a:rPr lang="en-US" sz="2000" dirty="0" smtClean="0"/>
              <a:t> cm</a:t>
            </a:r>
            <a:r>
              <a:rPr lang="en-US" sz="2000" baseline="30000" dirty="0" smtClean="0"/>
              <a:t>-2</a:t>
            </a:r>
            <a:r>
              <a:rPr lang="en-US" sz="2000" dirty="0" smtClean="0"/>
              <a:t> s</a:t>
            </a:r>
            <a:r>
              <a:rPr lang="en-US" sz="2000" baseline="30000" dirty="0" smtClean="0"/>
              <a:t>-1</a:t>
            </a:r>
            <a:endParaRPr lang="en-US" sz="2000" dirty="0" smtClean="0"/>
          </a:p>
          <a:p>
            <a:pPr lvl="1"/>
            <a:r>
              <a:rPr lang="en-US" sz="2000" dirty="0" smtClean="0"/>
              <a:t>Option for 2 detectors in the ring</a:t>
            </a:r>
            <a:endParaRPr lang="en-US" sz="2000" dirty="0"/>
          </a:p>
          <a:p>
            <a:pPr marL="228600" lvl="1">
              <a:buFont typeface="Arial"/>
              <a:buChar char="•"/>
            </a:pPr>
            <a:r>
              <a:rPr lang="en-US" dirty="0" smtClean="0"/>
              <a:t>For √s &gt; 1 TeV:  </a:t>
            </a:r>
            <a:r>
              <a:rPr lang="en-US" dirty="0"/>
              <a:t>F</a:t>
            </a:r>
            <a:r>
              <a:rPr lang="en-US" dirty="0" smtClean="0"/>
              <a:t>usion processes dominate </a:t>
            </a:r>
            <a:br>
              <a:rPr lang="en-US" dirty="0" smtClean="0"/>
            </a:br>
            <a:r>
              <a:rPr lang="en-US" sz="2000" dirty="0" smtClean="0">
                <a:solidFill>
                  <a:srgbClr val="85B2F6"/>
                </a:solidFill>
                <a:latin typeface="Wingdings 3" charset="2"/>
                <a:cs typeface="Wingdings 3" charset="2"/>
              </a:rPr>
              <a:t>a</a:t>
            </a:r>
            <a:r>
              <a:rPr lang="en-US" sz="2000" dirty="0" smtClean="0">
                <a:solidFill>
                  <a:srgbClr val="85B2F6"/>
                </a:solidFill>
                <a:cs typeface="Wingdings 3" charset="2"/>
              </a:rPr>
              <a:t> an Electroweak</a:t>
            </a:r>
            <a:r>
              <a:rPr lang="en-US" sz="2000" dirty="0" smtClean="0">
                <a:solidFill>
                  <a:srgbClr val="85B2F6"/>
                </a:solidFill>
              </a:rPr>
              <a:t> Boson Collider</a:t>
            </a:r>
            <a:br>
              <a:rPr lang="en-US" sz="2000" dirty="0" smtClean="0">
                <a:solidFill>
                  <a:srgbClr val="85B2F6"/>
                </a:solidFill>
              </a:rPr>
            </a:br>
            <a:r>
              <a:rPr lang="en-US" sz="2000" dirty="0">
                <a:solidFill>
                  <a:srgbClr val="85B2F6"/>
                </a:solidFill>
                <a:latin typeface="Wingdings 3" charset="2"/>
                <a:cs typeface="Wingdings 3" charset="2"/>
              </a:rPr>
              <a:t>a</a:t>
            </a:r>
            <a:r>
              <a:rPr lang="en-US" sz="2000" dirty="0">
                <a:solidFill>
                  <a:srgbClr val="85B2F6"/>
                </a:solidFill>
                <a:cs typeface="Wingdings 3" charset="2"/>
              </a:rPr>
              <a:t> </a:t>
            </a:r>
            <a:r>
              <a:rPr lang="en-US" sz="2000" dirty="0" smtClean="0">
                <a:solidFill>
                  <a:srgbClr val="85B2F6"/>
                </a:solidFill>
                <a:cs typeface="Wingdings 3" charset="2"/>
              </a:rPr>
              <a:t>a discovery machine complementary to a </a:t>
            </a:r>
            <a:br>
              <a:rPr lang="en-US" sz="2000" dirty="0" smtClean="0">
                <a:solidFill>
                  <a:srgbClr val="85B2F6"/>
                </a:solidFill>
                <a:cs typeface="Wingdings 3" charset="2"/>
              </a:rPr>
            </a:br>
            <a:r>
              <a:rPr lang="en-US" sz="2000" dirty="0" smtClean="0">
                <a:solidFill>
                  <a:srgbClr val="85B2F6"/>
                </a:solidFill>
                <a:cs typeface="Wingdings 3" charset="2"/>
              </a:rPr>
              <a:t>    very high energy </a:t>
            </a:r>
            <a:r>
              <a:rPr lang="en-US" sz="2000" dirty="0" err="1" smtClean="0">
                <a:solidFill>
                  <a:srgbClr val="85B2F6"/>
                </a:solidFill>
                <a:cs typeface="Wingdings 3" charset="2"/>
              </a:rPr>
              <a:t>pp</a:t>
            </a:r>
            <a:r>
              <a:rPr lang="en-US" sz="2000" dirty="0" smtClean="0">
                <a:solidFill>
                  <a:srgbClr val="85B2F6"/>
                </a:solidFill>
                <a:cs typeface="Wingdings 3" charset="2"/>
              </a:rPr>
              <a:t> collider</a:t>
            </a:r>
            <a:endParaRPr lang="en-US" sz="2000" dirty="0" smtClean="0">
              <a:solidFill>
                <a:srgbClr val="85B2F6"/>
              </a:solidFill>
            </a:endParaRPr>
          </a:p>
          <a:p>
            <a:pPr lvl="1"/>
            <a:r>
              <a:rPr lang="en-US" sz="2000" dirty="0" smtClean="0"/>
              <a:t>At &gt;5TeV:  Higgs self-coupling resolutions of &lt;10%</a:t>
            </a:r>
          </a:p>
          <a:p>
            <a:pPr marL="0" indent="0">
              <a:buNone/>
            </a:pPr>
            <a:r>
              <a:rPr lang="en-US" sz="2400" dirty="0" smtClean="0">
                <a:solidFill>
                  <a:srgbClr val="FFFF00"/>
                </a:solidFill>
              </a:rPr>
              <a:t/>
            </a:r>
            <a:br>
              <a:rPr lang="en-US" sz="2400" dirty="0" smtClean="0">
                <a:solidFill>
                  <a:srgbClr val="FFFF00"/>
                </a:solidFill>
              </a:rPr>
            </a:br>
            <a:r>
              <a:rPr lang="en-US" sz="2400" dirty="0" smtClean="0">
                <a:solidFill>
                  <a:srgbClr val="FFFF00"/>
                </a:solidFill>
              </a:rPr>
              <a:t>What are our accelerator options if new LHC </a:t>
            </a:r>
            <a:br>
              <a:rPr lang="en-US" sz="2400" dirty="0" smtClean="0">
                <a:solidFill>
                  <a:srgbClr val="FFFF00"/>
                </a:solidFill>
              </a:rPr>
            </a:br>
            <a:r>
              <a:rPr lang="en-US" sz="2400" dirty="0" smtClean="0">
                <a:solidFill>
                  <a:srgbClr val="FFFF00"/>
                </a:solidFill>
              </a:rPr>
              <a:t>data shows evidence for </a:t>
            </a:r>
            <a:r>
              <a:rPr lang="en-US" sz="2400" dirty="0">
                <a:solidFill>
                  <a:srgbClr val="FFFF00"/>
                </a:solidFill>
              </a:rPr>
              <a:t>a multi-TeV particle </a:t>
            </a:r>
            <a:r>
              <a:rPr lang="en-US" sz="2400" dirty="0" smtClean="0">
                <a:solidFill>
                  <a:srgbClr val="FFFF00"/>
                </a:solidFill>
              </a:rPr>
              <a:t>spectrum?</a:t>
            </a:r>
            <a:endParaRPr lang="en-US" sz="2400" dirty="0">
              <a:solidFill>
                <a:srgbClr val="FFFF00"/>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48</a:t>
            </a:fld>
            <a:endParaRPr lang="en-US">
              <a:solidFill>
                <a:prstClr val="black">
                  <a:tint val="75000"/>
                </a:prstClr>
              </a:solidFill>
              <a:latin typeface="Arial"/>
            </a:endParaRPr>
          </a:p>
        </p:txBody>
      </p:sp>
      <p:grpSp>
        <p:nvGrpSpPr>
          <p:cNvPr id="15" name="Group 14"/>
          <p:cNvGrpSpPr/>
          <p:nvPr/>
        </p:nvGrpSpPr>
        <p:grpSpPr>
          <a:xfrm>
            <a:off x="6736080" y="4191000"/>
            <a:ext cx="2193925" cy="1856105"/>
            <a:chOff x="6634480" y="4277360"/>
            <a:chExt cx="2296160" cy="2011680"/>
          </a:xfrm>
        </p:grpSpPr>
        <p:sp>
          <p:nvSpPr>
            <p:cNvPr id="14" name="Rectangle 13"/>
            <p:cNvSpPr/>
            <p:nvPr/>
          </p:nvSpPr>
          <p:spPr>
            <a:xfrm>
              <a:off x="6634480" y="4277360"/>
              <a:ext cx="2296160" cy="2011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nvGrpSpPr>
            <p:cNvPr id="7" name="Group 15"/>
            <p:cNvGrpSpPr>
              <a:grpSpLocks/>
            </p:cNvGrpSpPr>
            <p:nvPr/>
          </p:nvGrpSpPr>
          <p:grpSpPr bwMode="auto">
            <a:xfrm>
              <a:off x="6709093" y="4432935"/>
              <a:ext cx="2132012" cy="1739900"/>
              <a:chOff x="0" y="0"/>
              <a:chExt cx="1343" cy="1096"/>
            </a:xfrm>
          </p:grpSpPr>
          <p:grpSp>
            <p:nvGrpSpPr>
              <p:cNvPr id="8" name="Group 13"/>
              <p:cNvGrpSpPr>
                <a:grpSpLocks/>
              </p:cNvGrpSpPr>
              <p:nvPr/>
            </p:nvGrpSpPr>
            <p:grpSpPr bwMode="auto">
              <a:xfrm>
                <a:off x="0" y="0"/>
                <a:ext cx="1343" cy="1096"/>
                <a:chOff x="0" y="0"/>
                <a:chExt cx="1343" cy="1096"/>
              </a:xfrm>
            </p:grpSpPr>
            <p:pic>
              <p:nvPicPr>
                <p:cNvPr id="1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
                  <a:ext cx="1343"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 y="0"/>
                  <a:ext cx="126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891"/>
                  <a:ext cx="126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 y="448"/>
                  <a:ext cx="149"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 y="330"/>
                <a:ext cx="209"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grpSp>
      <p:grpSp>
        <p:nvGrpSpPr>
          <p:cNvPr id="19" name="Group 18"/>
          <p:cNvGrpSpPr/>
          <p:nvPr/>
        </p:nvGrpSpPr>
        <p:grpSpPr>
          <a:xfrm>
            <a:off x="6977140" y="878206"/>
            <a:ext cx="1938260" cy="3352768"/>
            <a:chOff x="6993129" y="1050926"/>
            <a:chExt cx="1938260" cy="3352768"/>
          </a:xfrm>
        </p:grpSpPr>
        <p:pic>
          <p:nvPicPr>
            <p:cNvPr id="16"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51103" b="3044"/>
            <a:stretch/>
          </p:blipFill>
          <p:spPr bwMode="auto">
            <a:xfrm>
              <a:off x="6993129" y="2708028"/>
              <a:ext cx="1938259" cy="169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1125" t="9550" b="10090"/>
            <a:stretch/>
          </p:blipFill>
          <p:spPr bwMode="auto">
            <a:xfrm>
              <a:off x="6993129" y="1050926"/>
              <a:ext cx="1930638" cy="165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6993129" y="1050926"/>
              <a:ext cx="1938260" cy="3352768"/>
            </a:xfrm>
            <a:prstGeom prst="rect">
              <a:avLst/>
            </a:prstGeom>
            <a:noFill/>
            <a:ln w="254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Tree>
    <p:extLst>
      <p:ext uri="{BB962C8B-B14F-4D97-AF65-F5344CB8AC3E}">
        <p14:creationId xmlns:p14="http://schemas.microsoft.com/office/powerpoint/2010/main" val="17583007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49</a:t>
            </a:fld>
            <a:endParaRPr lang="en-US" dirty="0"/>
          </a:p>
        </p:txBody>
      </p:sp>
      <p:sp>
        <p:nvSpPr>
          <p:cNvPr id="5" name="Date Placeholder 4"/>
          <p:cNvSpPr>
            <a:spLocks noGrp="1"/>
          </p:cNvSpPr>
          <p:nvPr>
            <p:ph type="dt" sz="half" idx="15"/>
          </p:nvPr>
        </p:nvSpPr>
        <p:spPr/>
        <p:txBody>
          <a:bodyPr/>
          <a:lstStyle/>
          <a:p>
            <a:r>
              <a:rPr lang="en-US" smtClean="0"/>
              <a:t>December 3, 2014</a:t>
            </a:r>
            <a:endParaRPr lang="en-US" dirty="0"/>
          </a:p>
        </p:txBody>
      </p:sp>
      <p:sp>
        <p:nvSpPr>
          <p:cNvPr id="6" name="Footer Placeholder 5"/>
          <p:cNvSpPr>
            <a:spLocks noGrp="1"/>
          </p:cNvSpPr>
          <p:nvPr>
            <p:ph type="ftr" sz="quarter" idx="16"/>
          </p:nvPr>
        </p:nvSpPr>
        <p:spPr/>
        <p:txBody>
          <a:bodyPr/>
          <a:lstStyle/>
          <a:p>
            <a:r>
              <a:rPr lang="en-GB" smtClean="0"/>
              <a:t>M. A. Palmer | MAP Collaboration Meeting (SLAC, December 3-7, 2014)</a:t>
            </a:r>
            <a:endParaRPr lang="en-US" dirty="0"/>
          </a:p>
        </p:txBody>
      </p:sp>
      <p:sp>
        <p:nvSpPr>
          <p:cNvPr id="7" name="Title 3"/>
          <p:cNvSpPr>
            <a:spLocks noGrp="1"/>
          </p:cNvSpPr>
          <p:nvPr>
            <p:ph type="title"/>
          </p:nvPr>
        </p:nvSpPr>
        <p:spPr/>
        <p:txBody>
          <a:bodyPr/>
          <a:lstStyle/>
          <a:p>
            <a:pPr algn="ctr"/>
            <a:r>
              <a:rPr lang="en-US" sz="2800" i="1" dirty="0" err="1" smtClean="0"/>
              <a:t>Muon</a:t>
            </a:r>
            <a:r>
              <a:rPr lang="en-US" sz="2800" i="1" dirty="0" smtClean="0"/>
              <a:t> Colliders extending high energy frontier</a:t>
            </a:r>
            <a:br>
              <a:rPr lang="en-US" sz="2800" i="1" dirty="0" smtClean="0"/>
            </a:br>
            <a:r>
              <a:rPr lang="en-US" sz="2800" i="1" dirty="0" smtClean="0"/>
              <a:t> with improved performances</a:t>
            </a:r>
            <a:endParaRPr lang="en-US" sz="2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1" y="990600"/>
            <a:ext cx="4724399"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11021" y="991262"/>
            <a:ext cx="4408580" cy="579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050607" y="1600200"/>
            <a:ext cx="979755" cy="369332"/>
          </a:xfrm>
          <a:prstGeom prst="rect">
            <a:avLst/>
          </a:prstGeom>
          <a:noFill/>
          <a:ln w="25400">
            <a:solidFill>
              <a:srgbClr val="CC6600"/>
            </a:solidFill>
          </a:ln>
        </p:spPr>
        <p:txBody>
          <a:bodyPr wrap="none" rtlCol="0">
            <a:spAutoFit/>
          </a:bodyPr>
          <a:lstStyle/>
          <a:p>
            <a:r>
              <a:rPr lang="en-US" dirty="0" smtClean="0">
                <a:solidFill>
                  <a:srgbClr val="CC6600"/>
                </a:solidFill>
              </a:rPr>
              <a:t>Circular</a:t>
            </a:r>
            <a:endParaRPr lang="en-US" dirty="0">
              <a:solidFill>
                <a:srgbClr val="CC6600"/>
              </a:solidFill>
            </a:endParaRPr>
          </a:p>
        </p:txBody>
      </p:sp>
      <p:cxnSp>
        <p:nvCxnSpPr>
          <p:cNvPr id="26" name="Straight Arrow Connector 25"/>
          <p:cNvCxnSpPr/>
          <p:nvPr/>
        </p:nvCxnSpPr>
        <p:spPr>
          <a:xfrm flipH="1">
            <a:off x="838200" y="1969061"/>
            <a:ext cx="685800" cy="3164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111866" y="3429000"/>
            <a:ext cx="877163" cy="369332"/>
          </a:xfrm>
          <a:prstGeom prst="rect">
            <a:avLst/>
          </a:prstGeom>
          <a:noFill/>
          <a:ln w="25400">
            <a:solidFill>
              <a:srgbClr val="FF00FF"/>
            </a:solidFill>
          </a:ln>
        </p:spPr>
        <p:txBody>
          <a:bodyPr wrap="none" rtlCol="0">
            <a:spAutoFit/>
          </a:bodyPr>
          <a:lstStyle/>
          <a:p>
            <a:r>
              <a:rPr lang="en-US" dirty="0" err="1" smtClean="0">
                <a:solidFill>
                  <a:srgbClr val="FF00FF"/>
                </a:solidFill>
              </a:rPr>
              <a:t>Muons</a:t>
            </a:r>
            <a:endParaRPr lang="en-US" dirty="0">
              <a:solidFill>
                <a:srgbClr val="FF00FF"/>
              </a:solidFill>
            </a:endParaRPr>
          </a:p>
        </p:txBody>
      </p:sp>
      <p:cxnSp>
        <p:nvCxnSpPr>
          <p:cNvPr id="32" name="Straight Arrow Connector 31"/>
          <p:cNvCxnSpPr/>
          <p:nvPr/>
        </p:nvCxnSpPr>
        <p:spPr>
          <a:xfrm flipH="1">
            <a:off x="2628162" y="3798332"/>
            <a:ext cx="533400" cy="133695"/>
          </a:xfrm>
          <a:prstGeom prst="straightConnector1">
            <a:avLst/>
          </a:prstGeom>
          <a:ln w="2222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819400" y="4800600"/>
            <a:ext cx="825867" cy="369332"/>
          </a:xfrm>
          <a:prstGeom prst="rect">
            <a:avLst/>
          </a:prstGeom>
          <a:noFill/>
          <a:ln w="25400">
            <a:solidFill>
              <a:srgbClr val="0000FF"/>
            </a:solidFill>
          </a:ln>
        </p:spPr>
        <p:txBody>
          <a:bodyPr wrap="none" rtlCol="0">
            <a:spAutoFit/>
          </a:bodyPr>
          <a:lstStyle/>
          <a:p>
            <a:r>
              <a:rPr lang="en-US" dirty="0" smtClean="0">
                <a:solidFill>
                  <a:srgbClr val="0000FF"/>
                </a:solidFill>
              </a:rPr>
              <a:t>Linear</a:t>
            </a:r>
            <a:endParaRPr lang="en-US" dirty="0">
              <a:solidFill>
                <a:srgbClr val="0000FF"/>
              </a:solidFill>
            </a:endParaRPr>
          </a:p>
        </p:txBody>
      </p:sp>
      <p:cxnSp>
        <p:nvCxnSpPr>
          <p:cNvPr id="34" name="Straight Arrow Connector 33"/>
          <p:cNvCxnSpPr/>
          <p:nvPr/>
        </p:nvCxnSpPr>
        <p:spPr>
          <a:xfrm flipH="1">
            <a:off x="2514600" y="5169932"/>
            <a:ext cx="730066" cy="392668"/>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334000" y="3112532"/>
            <a:ext cx="685800" cy="3164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25845" y="2743200"/>
            <a:ext cx="979755" cy="369332"/>
          </a:xfrm>
          <a:prstGeom prst="rect">
            <a:avLst/>
          </a:prstGeom>
          <a:noFill/>
          <a:ln w="25400">
            <a:solidFill>
              <a:srgbClr val="CC6600"/>
            </a:solidFill>
          </a:ln>
        </p:spPr>
        <p:txBody>
          <a:bodyPr wrap="none" rtlCol="0">
            <a:spAutoFit/>
          </a:bodyPr>
          <a:lstStyle/>
          <a:p>
            <a:r>
              <a:rPr lang="en-US" dirty="0" smtClean="0">
                <a:solidFill>
                  <a:srgbClr val="CC6600"/>
                </a:solidFill>
              </a:rPr>
              <a:t>Circular</a:t>
            </a:r>
            <a:endParaRPr lang="en-US" dirty="0">
              <a:solidFill>
                <a:srgbClr val="CC6600"/>
              </a:solidFill>
            </a:endParaRPr>
          </a:p>
        </p:txBody>
      </p:sp>
      <p:sp>
        <p:nvSpPr>
          <p:cNvPr id="23" name="TextBox 22"/>
          <p:cNvSpPr txBox="1"/>
          <p:nvPr/>
        </p:nvSpPr>
        <p:spPr>
          <a:xfrm>
            <a:off x="7801012" y="3393222"/>
            <a:ext cx="877163" cy="369332"/>
          </a:xfrm>
          <a:prstGeom prst="rect">
            <a:avLst/>
          </a:prstGeom>
          <a:noFill/>
          <a:ln w="25400">
            <a:solidFill>
              <a:srgbClr val="FF00FF"/>
            </a:solidFill>
          </a:ln>
        </p:spPr>
        <p:txBody>
          <a:bodyPr wrap="none" rtlCol="0">
            <a:spAutoFit/>
          </a:bodyPr>
          <a:lstStyle/>
          <a:p>
            <a:r>
              <a:rPr lang="en-US" dirty="0" err="1" smtClean="0">
                <a:solidFill>
                  <a:srgbClr val="FF00FF"/>
                </a:solidFill>
              </a:rPr>
              <a:t>Muons</a:t>
            </a:r>
            <a:endParaRPr lang="en-US" dirty="0">
              <a:solidFill>
                <a:srgbClr val="FF00FF"/>
              </a:solidFill>
            </a:endParaRPr>
          </a:p>
        </p:txBody>
      </p:sp>
      <p:cxnSp>
        <p:nvCxnSpPr>
          <p:cNvPr id="29" name="Straight Arrow Connector 28"/>
          <p:cNvCxnSpPr/>
          <p:nvPr/>
        </p:nvCxnSpPr>
        <p:spPr>
          <a:xfrm flipH="1">
            <a:off x="7339572" y="3605183"/>
            <a:ext cx="461440" cy="158234"/>
          </a:xfrm>
          <a:prstGeom prst="straightConnector1">
            <a:avLst/>
          </a:prstGeom>
          <a:ln w="2222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67676" y="5105400"/>
            <a:ext cx="825867" cy="369332"/>
          </a:xfrm>
          <a:prstGeom prst="rect">
            <a:avLst/>
          </a:prstGeom>
          <a:noFill/>
          <a:ln w="25400">
            <a:solidFill>
              <a:srgbClr val="0000FF"/>
            </a:solidFill>
          </a:ln>
        </p:spPr>
        <p:txBody>
          <a:bodyPr wrap="none" rtlCol="0">
            <a:spAutoFit/>
          </a:bodyPr>
          <a:lstStyle/>
          <a:p>
            <a:r>
              <a:rPr lang="en-US" dirty="0" smtClean="0">
                <a:solidFill>
                  <a:srgbClr val="0000FF"/>
                </a:solidFill>
              </a:rPr>
              <a:t>Linear</a:t>
            </a:r>
            <a:endParaRPr lang="en-US" dirty="0">
              <a:solidFill>
                <a:srgbClr val="0000FF"/>
              </a:solidFill>
            </a:endParaRPr>
          </a:p>
        </p:txBody>
      </p:sp>
      <p:cxnSp>
        <p:nvCxnSpPr>
          <p:cNvPr id="35" name="Straight Arrow Connector 34"/>
          <p:cNvCxnSpPr/>
          <p:nvPr/>
        </p:nvCxnSpPr>
        <p:spPr>
          <a:xfrm flipH="1" flipV="1">
            <a:off x="7010400" y="4876801"/>
            <a:ext cx="857276" cy="380999"/>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106150" y="6485941"/>
            <a:ext cx="1885450" cy="36312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solidFill>
                  <a:prstClr val="white"/>
                </a:solidFill>
                <a:latin typeface="Arial"/>
              </a:rPr>
              <a:t>J.-P. </a:t>
            </a:r>
            <a:r>
              <a:rPr lang="en-US" dirty="0" err="1" smtClean="0">
                <a:solidFill>
                  <a:prstClr val="white"/>
                </a:solidFill>
                <a:latin typeface="Arial"/>
              </a:rPr>
              <a:t>Delahaye</a:t>
            </a:r>
            <a:endParaRPr lang="en-US" dirty="0">
              <a:solidFill>
                <a:prstClr val="white"/>
              </a:solidFill>
              <a:latin typeface="Arial"/>
            </a:endParaRPr>
          </a:p>
        </p:txBody>
      </p:sp>
    </p:spTree>
    <p:extLst>
      <p:ext uri="{BB962C8B-B14F-4D97-AF65-F5344CB8AC3E}">
        <p14:creationId xmlns:p14="http://schemas.microsoft.com/office/powerpoint/2010/main" val="2658197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ppt_x"/>
                                          </p:val>
                                        </p:tav>
                                        <p:tav tm="100000">
                                          <p:val>
                                            <p:strVal val="#ppt_x"/>
                                          </p:val>
                                        </p:tav>
                                      </p:tavLst>
                                    </p:anim>
                                    <p:anim calcmode="lin" valueType="num">
                                      <p:cBhvr additive="base">
                                        <p:cTn id="11" dur="500" fill="hold"/>
                                        <p:tgtEl>
                                          <p:spTgt spid="26"/>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2000"/>
                                        <p:tgtEl>
                                          <p:spTgt spid="27"/>
                                        </p:tgtEl>
                                      </p:cBhvr>
                                    </p:animEffect>
                                  </p:childTnLst>
                                </p:cTn>
                              </p:par>
                              <p:par>
                                <p:cTn id="16" presetID="2" presetClass="entr" presetSubtype="4" fill="hold" nodeType="withEffect">
                                  <p:stCondLst>
                                    <p:cond delay="200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ppt_x"/>
                                          </p:val>
                                        </p:tav>
                                        <p:tav tm="100000">
                                          <p:val>
                                            <p:strVal val="#ppt_x"/>
                                          </p:val>
                                        </p:tav>
                                      </p:tavLst>
                                    </p:anim>
                                    <p:anim calcmode="lin" valueType="num">
                                      <p:cBhvr additive="base">
                                        <p:cTn id="19" dur="500" fill="hold"/>
                                        <p:tgtEl>
                                          <p:spTgt spid="32"/>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heel(1)">
                                      <p:cBhvr>
                                        <p:cTn id="23" dur="2000"/>
                                        <p:tgtEl>
                                          <p:spTgt spid="33"/>
                                        </p:tgtEl>
                                      </p:cBhvr>
                                    </p:animEffect>
                                  </p:childTnLst>
                                </p:cTn>
                              </p:par>
                              <p:par>
                                <p:cTn id="24" presetID="2" presetClass="entr" presetSubtype="4" fill="hold" nodeType="withEffect">
                                  <p:stCondLst>
                                    <p:cond delay="100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1" presetClass="entr" presetSubtype="1"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2000"/>
                                        <p:tgtEl>
                                          <p:spTgt spid="21"/>
                                        </p:tgtEl>
                                      </p:cBhvr>
                                    </p:animEffect>
                                  </p:childTnLst>
                                </p:cTn>
                              </p:par>
                            </p:childTnLst>
                          </p:cTn>
                        </p:par>
                        <p:par>
                          <p:cTn id="35" fill="hold">
                            <p:stCondLst>
                              <p:cond delay="6500"/>
                            </p:stCondLst>
                            <p:childTnLst>
                              <p:par>
                                <p:cTn id="36" presetID="21" presetClass="entr" presetSubtype="1"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4" fill="hold" nodeType="withEffect">
                                  <p:stCondLst>
                                    <p:cond delay="200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9000"/>
                            </p:stCondLst>
                            <p:childTnLst>
                              <p:par>
                                <p:cTn id="44" presetID="21" presetClass="entr" presetSubtype="1"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heel(1)">
                                      <p:cBhvr>
                                        <p:cTn id="46" dur="2000"/>
                                        <p:tgtEl>
                                          <p:spTgt spid="30"/>
                                        </p:tgtEl>
                                      </p:cBhvr>
                                    </p:animEffect>
                                  </p:childTnLst>
                                </p:cTn>
                              </p:par>
                              <p:par>
                                <p:cTn id="47" presetID="2" presetClass="entr" presetSubtype="4" fill="hold" nodeType="withEffect">
                                  <p:stCondLst>
                                    <p:cond delay="100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3" grpId="0" animBg="1"/>
      <p:bldP spid="21" grpId="0" animBg="1"/>
      <p:bldP spid="23"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Comments</a:t>
            </a:r>
            <a:endParaRPr lang="en-US" dirty="0"/>
          </a:p>
        </p:txBody>
      </p:sp>
      <p:sp>
        <p:nvSpPr>
          <p:cNvPr id="3" name="Content Placeholder 2"/>
          <p:cNvSpPr>
            <a:spLocks noGrp="1"/>
          </p:cNvSpPr>
          <p:nvPr>
            <p:ph idx="1"/>
          </p:nvPr>
        </p:nvSpPr>
        <p:spPr/>
        <p:txBody>
          <a:bodyPr>
            <a:normAutofit/>
          </a:bodyPr>
          <a:lstStyle/>
          <a:p>
            <a:r>
              <a:rPr lang="en-US" dirty="0" smtClean="0"/>
              <a:t>Meeting will be held entirely in plenary format </a:t>
            </a:r>
          </a:p>
          <a:p>
            <a:endParaRPr lang="en-US" dirty="0"/>
          </a:p>
          <a:p>
            <a:r>
              <a:rPr lang="en-US" dirty="0" err="1" smtClean="0"/>
              <a:t>ReadyTalk</a:t>
            </a:r>
            <a:r>
              <a:rPr lang="en-US" dirty="0" smtClean="0"/>
              <a:t> connections have been provided for those not physically present </a:t>
            </a:r>
          </a:p>
          <a:p>
            <a:endParaRPr lang="en-US" dirty="0"/>
          </a:p>
          <a:p>
            <a:r>
              <a:rPr lang="en-US" dirty="0" smtClean="0"/>
              <a:t>Unfortunately, Rob </a:t>
            </a:r>
            <a:r>
              <a:rPr lang="en-US" dirty="0" err="1" smtClean="0"/>
              <a:t>Ryne</a:t>
            </a:r>
            <a:r>
              <a:rPr lang="en-US" dirty="0" smtClean="0"/>
              <a:t> is unable to be with us due to a serious health event</a:t>
            </a:r>
          </a:p>
          <a:p>
            <a:pPr lvl="1"/>
            <a:r>
              <a:rPr lang="en-US" dirty="0" smtClean="0"/>
              <a:t>Necessitating some schedule adjustments</a:t>
            </a:r>
          </a:p>
          <a:p>
            <a:pPr lvl="1"/>
            <a:endParaRPr lang="en-US" dirty="0"/>
          </a:p>
          <a:p>
            <a:r>
              <a:rPr lang="en-US" dirty="0" smtClean="0"/>
              <a:t>Substantial time provided for discussion</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5</a:t>
            </a:fld>
            <a:endParaRPr lang="en-US"/>
          </a:p>
        </p:txBody>
      </p:sp>
    </p:spTree>
    <p:extLst>
      <p:ext uri="{BB962C8B-B14F-4D97-AF65-F5344CB8AC3E}">
        <p14:creationId xmlns:p14="http://schemas.microsoft.com/office/powerpoint/2010/main" val="31912315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50</a:t>
            </a:fld>
            <a:endParaRPr lang="en-US" dirty="0"/>
          </a:p>
        </p:txBody>
      </p:sp>
      <p:sp>
        <p:nvSpPr>
          <p:cNvPr id="5" name="Date Placeholder 4"/>
          <p:cNvSpPr>
            <a:spLocks noGrp="1"/>
          </p:cNvSpPr>
          <p:nvPr>
            <p:ph type="dt" sz="half" idx="15"/>
          </p:nvPr>
        </p:nvSpPr>
        <p:spPr/>
        <p:txBody>
          <a:bodyPr/>
          <a:lstStyle/>
          <a:p>
            <a:r>
              <a:rPr lang="en-US" smtClean="0"/>
              <a:t>December 3, 2014</a:t>
            </a:r>
            <a:endParaRPr lang="en-US" dirty="0"/>
          </a:p>
        </p:txBody>
      </p:sp>
      <p:sp>
        <p:nvSpPr>
          <p:cNvPr id="6" name="Footer Placeholder 5"/>
          <p:cNvSpPr>
            <a:spLocks noGrp="1"/>
          </p:cNvSpPr>
          <p:nvPr>
            <p:ph type="ftr" sz="quarter" idx="16"/>
          </p:nvPr>
        </p:nvSpPr>
        <p:spPr/>
        <p:txBody>
          <a:bodyPr/>
          <a:lstStyle/>
          <a:p>
            <a:r>
              <a:rPr lang="en-GB" smtClean="0"/>
              <a:t>M. A. Palmer | MAP Collaboration Meeting (SLAC, December 3-7, 2014)</a:t>
            </a:r>
            <a:endParaRPr lang="en-US" dirty="0"/>
          </a:p>
        </p:txBody>
      </p:sp>
      <p:sp>
        <p:nvSpPr>
          <p:cNvPr id="17" name="Title 3"/>
          <p:cNvSpPr>
            <a:spLocks noGrp="1"/>
          </p:cNvSpPr>
          <p:nvPr>
            <p:ph type="title"/>
          </p:nvPr>
        </p:nvSpPr>
        <p:spPr/>
        <p:txBody>
          <a:bodyPr/>
          <a:lstStyle/>
          <a:p>
            <a:pPr algn="ctr"/>
            <a:r>
              <a:rPr lang="en-US" sz="2800" i="1" dirty="0" err="1" smtClean="0"/>
              <a:t>Muon</a:t>
            </a:r>
            <a:r>
              <a:rPr lang="en-US" sz="2800" i="1" dirty="0" smtClean="0"/>
              <a:t> Colliders extending high energy frontier</a:t>
            </a:r>
            <a:br>
              <a:rPr lang="en-US" sz="2800" i="1" dirty="0" smtClean="0"/>
            </a:br>
            <a:r>
              <a:rPr lang="en-US" sz="2800" i="1" dirty="0" smtClean="0"/>
              <a:t> with potential of considerable cost savings</a:t>
            </a:r>
            <a:endParaRPr lang="en-US" sz="2800" i="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046758"/>
            <a:ext cx="4571999" cy="548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562600" y="2286000"/>
            <a:ext cx="979755" cy="369332"/>
          </a:xfrm>
          <a:prstGeom prst="rect">
            <a:avLst/>
          </a:prstGeom>
          <a:noFill/>
          <a:ln w="25400">
            <a:solidFill>
              <a:srgbClr val="CC6600"/>
            </a:solidFill>
          </a:ln>
        </p:spPr>
        <p:txBody>
          <a:bodyPr wrap="none" rtlCol="0">
            <a:spAutoFit/>
          </a:bodyPr>
          <a:lstStyle/>
          <a:p>
            <a:r>
              <a:rPr lang="en-US" dirty="0" smtClean="0">
                <a:solidFill>
                  <a:srgbClr val="CC6600"/>
                </a:solidFill>
              </a:rPr>
              <a:t>Circular</a:t>
            </a:r>
            <a:endParaRPr lang="en-US" dirty="0">
              <a:solidFill>
                <a:srgbClr val="CC6600"/>
              </a:solidFill>
            </a:endParaRPr>
          </a:p>
        </p:txBody>
      </p:sp>
      <p:cxnSp>
        <p:nvCxnSpPr>
          <p:cNvPr id="18" name="Straight Arrow Connector 17"/>
          <p:cNvCxnSpPr/>
          <p:nvPr/>
        </p:nvCxnSpPr>
        <p:spPr>
          <a:xfrm flipH="1">
            <a:off x="5257800" y="2664738"/>
            <a:ext cx="685800" cy="3164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72400" y="3088468"/>
            <a:ext cx="877163" cy="369332"/>
          </a:xfrm>
          <a:prstGeom prst="rect">
            <a:avLst/>
          </a:prstGeom>
          <a:noFill/>
          <a:ln w="25400">
            <a:solidFill>
              <a:srgbClr val="FF00FF"/>
            </a:solidFill>
          </a:ln>
        </p:spPr>
        <p:txBody>
          <a:bodyPr wrap="none" rtlCol="0">
            <a:spAutoFit/>
          </a:bodyPr>
          <a:lstStyle/>
          <a:p>
            <a:r>
              <a:rPr lang="en-US" dirty="0" err="1" smtClean="0">
                <a:solidFill>
                  <a:srgbClr val="FF00FF"/>
                </a:solidFill>
              </a:rPr>
              <a:t>Muons</a:t>
            </a:r>
            <a:endParaRPr lang="en-US" dirty="0">
              <a:solidFill>
                <a:srgbClr val="FF00FF"/>
              </a:solidFill>
            </a:endParaRPr>
          </a:p>
        </p:txBody>
      </p:sp>
      <p:cxnSp>
        <p:nvCxnSpPr>
          <p:cNvPr id="20" name="Straight Arrow Connector 19"/>
          <p:cNvCxnSpPr/>
          <p:nvPr/>
        </p:nvCxnSpPr>
        <p:spPr>
          <a:xfrm flipH="1">
            <a:off x="7239000" y="3377878"/>
            <a:ext cx="533400" cy="133695"/>
          </a:xfrm>
          <a:prstGeom prst="straightConnector1">
            <a:avLst/>
          </a:prstGeom>
          <a:ln w="2222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48708" y="5029200"/>
            <a:ext cx="825867" cy="369332"/>
          </a:xfrm>
          <a:prstGeom prst="rect">
            <a:avLst/>
          </a:prstGeom>
          <a:noFill/>
          <a:ln w="25400">
            <a:solidFill>
              <a:srgbClr val="0000FF"/>
            </a:solidFill>
          </a:ln>
        </p:spPr>
        <p:txBody>
          <a:bodyPr wrap="none" rtlCol="0">
            <a:spAutoFit/>
          </a:bodyPr>
          <a:lstStyle/>
          <a:p>
            <a:r>
              <a:rPr lang="en-US" dirty="0" smtClean="0">
                <a:solidFill>
                  <a:srgbClr val="0000FF"/>
                </a:solidFill>
              </a:rPr>
              <a:t>Linear</a:t>
            </a:r>
            <a:endParaRPr lang="en-US" dirty="0">
              <a:solidFill>
                <a:srgbClr val="0000FF"/>
              </a:solidFill>
            </a:endParaRPr>
          </a:p>
        </p:txBody>
      </p:sp>
      <p:cxnSp>
        <p:nvCxnSpPr>
          <p:cNvPr id="22" name="Straight Arrow Connector 21"/>
          <p:cNvCxnSpPr/>
          <p:nvPr/>
        </p:nvCxnSpPr>
        <p:spPr>
          <a:xfrm flipH="1">
            <a:off x="6988290" y="5116744"/>
            <a:ext cx="760418" cy="247210"/>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162800" y="4800600"/>
            <a:ext cx="575850" cy="298856"/>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1046758"/>
            <a:ext cx="4419599" cy="548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066800" y="2480072"/>
            <a:ext cx="979755" cy="369332"/>
          </a:xfrm>
          <a:prstGeom prst="rect">
            <a:avLst/>
          </a:prstGeom>
          <a:noFill/>
          <a:ln w="25400">
            <a:solidFill>
              <a:srgbClr val="CC6600"/>
            </a:solidFill>
          </a:ln>
        </p:spPr>
        <p:txBody>
          <a:bodyPr wrap="none" rtlCol="0">
            <a:spAutoFit/>
          </a:bodyPr>
          <a:lstStyle/>
          <a:p>
            <a:r>
              <a:rPr lang="en-US" dirty="0" smtClean="0">
                <a:solidFill>
                  <a:srgbClr val="CC6600"/>
                </a:solidFill>
              </a:rPr>
              <a:t>Circular</a:t>
            </a:r>
            <a:endParaRPr lang="en-US" dirty="0">
              <a:solidFill>
                <a:srgbClr val="CC6600"/>
              </a:solidFill>
            </a:endParaRPr>
          </a:p>
        </p:txBody>
      </p:sp>
      <p:cxnSp>
        <p:nvCxnSpPr>
          <p:cNvPr id="25" name="Straight Arrow Connector 24"/>
          <p:cNvCxnSpPr/>
          <p:nvPr/>
        </p:nvCxnSpPr>
        <p:spPr>
          <a:xfrm flipH="1">
            <a:off x="847725" y="2849404"/>
            <a:ext cx="685800" cy="31646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24200" y="3193212"/>
            <a:ext cx="877163" cy="369332"/>
          </a:xfrm>
          <a:prstGeom prst="rect">
            <a:avLst/>
          </a:prstGeom>
          <a:noFill/>
          <a:ln w="25400">
            <a:solidFill>
              <a:srgbClr val="FF00FF"/>
            </a:solidFill>
          </a:ln>
        </p:spPr>
        <p:txBody>
          <a:bodyPr wrap="none" rtlCol="0">
            <a:spAutoFit/>
          </a:bodyPr>
          <a:lstStyle/>
          <a:p>
            <a:r>
              <a:rPr lang="en-US" dirty="0" err="1" smtClean="0">
                <a:solidFill>
                  <a:srgbClr val="FF00FF"/>
                </a:solidFill>
              </a:rPr>
              <a:t>Muons</a:t>
            </a:r>
            <a:endParaRPr lang="en-US" dirty="0">
              <a:solidFill>
                <a:srgbClr val="FF00FF"/>
              </a:solidFill>
            </a:endParaRPr>
          </a:p>
        </p:txBody>
      </p:sp>
      <p:cxnSp>
        <p:nvCxnSpPr>
          <p:cNvPr id="27" name="Straight Arrow Connector 26"/>
          <p:cNvCxnSpPr/>
          <p:nvPr/>
        </p:nvCxnSpPr>
        <p:spPr>
          <a:xfrm flipH="1">
            <a:off x="2618010" y="3562544"/>
            <a:ext cx="533400" cy="133695"/>
          </a:xfrm>
          <a:prstGeom prst="straightConnector1">
            <a:avLst/>
          </a:prstGeom>
          <a:ln w="2222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24200" y="4864030"/>
            <a:ext cx="825867" cy="369332"/>
          </a:xfrm>
          <a:prstGeom prst="rect">
            <a:avLst/>
          </a:prstGeom>
          <a:noFill/>
          <a:ln w="25400">
            <a:solidFill>
              <a:srgbClr val="0000FF"/>
            </a:solidFill>
          </a:ln>
        </p:spPr>
        <p:txBody>
          <a:bodyPr wrap="none" rtlCol="0">
            <a:spAutoFit/>
          </a:bodyPr>
          <a:lstStyle/>
          <a:p>
            <a:r>
              <a:rPr lang="en-US" dirty="0" smtClean="0">
                <a:solidFill>
                  <a:srgbClr val="0000FF"/>
                </a:solidFill>
              </a:rPr>
              <a:t>Linear</a:t>
            </a:r>
            <a:endParaRPr lang="en-US" dirty="0">
              <a:solidFill>
                <a:srgbClr val="0000FF"/>
              </a:solidFill>
            </a:endParaRPr>
          </a:p>
        </p:txBody>
      </p:sp>
      <p:cxnSp>
        <p:nvCxnSpPr>
          <p:cNvPr id="29" name="Straight Arrow Connector 28"/>
          <p:cNvCxnSpPr>
            <a:stCxn id="28" idx="1"/>
          </p:cNvCxnSpPr>
          <p:nvPr/>
        </p:nvCxnSpPr>
        <p:spPr>
          <a:xfrm flipH="1">
            <a:off x="2694210" y="5048696"/>
            <a:ext cx="429990" cy="437704"/>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6680700" y="6492670"/>
            <a:ext cx="1885450" cy="36312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solidFill>
                  <a:prstClr val="white"/>
                </a:solidFill>
                <a:latin typeface="Arial"/>
              </a:rPr>
              <a:t>J.-P. </a:t>
            </a:r>
            <a:r>
              <a:rPr lang="en-US" dirty="0" err="1" smtClean="0">
                <a:solidFill>
                  <a:prstClr val="white"/>
                </a:solidFill>
                <a:latin typeface="Arial"/>
              </a:rPr>
              <a:t>Delahaye</a:t>
            </a:r>
            <a:endParaRPr lang="en-US" dirty="0">
              <a:solidFill>
                <a:prstClr val="white"/>
              </a:solidFill>
              <a:latin typeface="Arial"/>
            </a:endParaRPr>
          </a:p>
        </p:txBody>
      </p:sp>
    </p:spTree>
    <p:extLst>
      <p:ext uri="{BB962C8B-B14F-4D97-AF65-F5344CB8AC3E}">
        <p14:creationId xmlns:p14="http://schemas.microsoft.com/office/powerpoint/2010/main" val="669287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par>
                                <p:cTn id="16" presetID="2" presetClass="entr" presetSubtype="4" fill="hold" nodeType="withEffect">
                                  <p:stCondLst>
                                    <p:cond delay="20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heel(1)">
                                      <p:cBhvr>
                                        <p:cTn id="23" dur="2000"/>
                                        <p:tgtEl>
                                          <p:spTgt spid="21"/>
                                        </p:tgtEl>
                                      </p:cBhvr>
                                    </p:animEffect>
                                  </p:childTnLst>
                                </p:cTn>
                              </p:par>
                              <p:par>
                                <p:cTn id="24" presetID="2" presetClass="entr" presetSubtype="4" fill="hold" nodeType="withEffect">
                                  <p:stCondLst>
                                    <p:cond delay="10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21" presetClass="entr" presetSubtype="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heel(1)">
                                      <p:cBhvr>
                                        <p:cTn id="34" dur="2000"/>
                                        <p:tgtEl>
                                          <p:spTgt spid="24"/>
                                        </p:tgtEl>
                                      </p:cBhvr>
                                    </p:animEffect>
                                  </p:childTnLst>
                                </p:cTn>
                              </p:par>
                              <p:par>
                                <p:cTn id="35" presetID="2" presetClass="entr" presetSubtype="4"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6500"/>
                            </p:stCondLst>
                            <p:childTnLst>
                              <p:par>
                                <p:cTn id="40" presetID="21" presetClass="entr" presetSubtype="1"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heel(1)">
                                      <p:cBhvr>
                                        <p:cTn id="42" dur="2000"/>
                                        <p:tgtEl>
                                          <p:spTgt spid="26"/>
                                        </p:tgtEl>
                                      </p:cBhvr>
                                    </p:animEffect>
                                  </p:childTnLst>
                                </p:cTn>
                              </p:par>
                              <p:par>
                                <p:cTn id="43" presetID="2" presetClass="entr" presetSubtype="4" fill="hold" nodeType="withEffect">
                                  <p:stCondLst>
                                    <p:cond delay="200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9000"/>
                            </p:stCondLst>
                            <p:childTnLst>
                              <p:par>
                                <p:cTn id="48" presetID="21" presetClass="entr" presetSubtype="1"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heel(1)">
                                      <p:cBhvr>
                                        <p:cTn id="50" dur="2000"/>
                                        <p:tgtEl>
                                          <p:spTgt spid="28"/>
                                        </p:tgtEl>
                                      </p:cBhvr>
                                    </p:animEffect>
                                  </p:childTnLst>
                                </p:cTn>
                              </p:par>
                              <p:par>
                                <p:cTn id="51" presetID="2" presetClass="entr" presetSubtype="4" fill="hold" nodeType="withEffect">
                                  <p:stCondLst>
                                    <p:cond delay="100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1" grpId="0" animBg="1"/>
      <p:bldP spid="24" grpId="0" animBg="1"/>
      <p:bldP spid="26" grpId="0" animBg="1"/>
      <p:bldP spid="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NF/MC Synergies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4FA8863F-9730-A244-9B23-8257BEF97903}" type="slidenum">
              <a:rPr lang="en-US" smtClean="0">
                <a:solidFill>
                  <a:prstClr val="black">
                    <a:tint val="75000"/>
                  </a:prstClr>
                </a:solidFill>
                <a:latin typeface="Arial"/>
              </a:rPr>
              <a:pPr/>
              <a:t>51</a:t>
            </a:fld>
            <a:endParaRPr lang="en-US" dirty="0">
              <a:solidFill>
                <a:prstClr val="black">
                  <a:tint val="75000"/>
                </a:prstClr>
              </a:solidFill>
              <a:latin typeface="Arial"/>
            </a:endParaRPr>
          </a:p>
        </p:txBody>
      </p:sp>
      <p:pic>
        <p:nvPicPr>
          <p:cNvPr id="8" name="Picture 7" descr="TUPME012_fi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67" y="1143000"/>
            <a:ext cx="9063833" cy="5105400"/>
          </a:xfrm>
          <a:prstGeom prst="rect">
            <a:avLst/>
          </a:prstGeom>
        </p:spPr>
      </p:pic>
    </p:spTree>
    <p:extLst>
      <p:ext uri="{BB962C8B-B14F-4D97-AF65-F5344CB8AC3E}">
        <p14:creationId xmlns:p14="http://schemas.microsoft.com/office/powerpoint/2010/main" val="181018395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Staging Study (MASS)</a:t>
            </a:r>
            <a:endParaRPr lang="en-US" dirty="0"/>
          </a:p>
        </p:txBody>
      </p:sp>
      <p:pic>
        <p:nvPicPr>
          <p:cNvPr id="7" name="Content Placeholder 6"/>
          <p:cNvPicPr>
            <a:picLocks noGrp="1" noChangeAspect="1"/>
          </p:cNvPicPr>
          <p:nvPr>
            <p:ph idx="1"/>
          </p:nvPr>
        </p:nvPicPr>
        <p:blipFill rotWithShape="1">
          <a:blip r:embed="rId2"/>
          <a:srcRect t="-290" b="-61"/>
          <a:stretch/>
        </p:blipFill>
        <p:spPr>
          <a:xfrm>
            <a:off x="114300" y="2120900"/>
            <a:ext cx="8921750" cy="4203700"/>
          </a:xfrm>
          <a:ln w="38100">
            <a:solidFill>
              <a:schemeClr val="bg2">
                <a:lumMod val="75000"/>
              </a:schemeClr>
            </a:solidFill>
          </a:ln>
        </p:spPr>
      </p:pic>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52</a:t>
            </a:fld>
            <a:endParaRPr lang="en-US">
              <a:solidFill>
                <a:prstClr val="black">
                  <a:tint val="75000"/>
                </a:prstClr>
              </a:solidFill>
              <a:latin typeface="Arial"/>
            </a:endParaRPr>
          </a:p>
        </p:txBody>
      </p:sp>
      <p:sp>
        <p:nvSpPr>
          <p:cNvPr id="9" name="TextBox 8"/>
          <p:cNvSpPr txBox="1"/>
          <p:nvPr/>
        </p:nvSpPr>
        <p:spPr>
          <a:xfrm>
            <a:off x="114300" y="1136015"/>
            <a:ext cx="8406642" cy="984885"/>
          </a:xfrm>
          <a:prstGeom prst="rect">
            <a:avLst/>
          </a:prstGeom>
          <a:noFill/>
        </p:spPr>
        <p:txBody>
          <a:bodyPr wrap="none" rtlCol="0">
            <a:spAutoFit/>
          </a:bodyPr>
          <a:lstStyle/>
          <a:p>
            <a:r>
              <a:rPr lang="da-DK" sz="2000" i="1" dirty="0" err="1" smtClean="0">
                <a:solidFill>
                  <a:srgbClr val="CCFFCC"/>
                </a:solidFill>
                <a:latin typeface="Arial"/>
              </a:rPr>
              <a:t>Enabling</a:t>
            </a:r>
            <a:r>
              <a:rPr lang="da-DK" sz="2000" i="1" dirty="0" smtClean="0">
                <a:solidFill>
                  <a:srgbClr val="CCFFCC"/>
                </a:solidFill>
                <a:latin typeface="Arial"/>
              </a:rPr>
              <a:t> </a:t>
            </a:r>
            <a:r>
              <a:rPr lang="da-DK" sz="2000" i="1" dirty="0" err="1">
                <a:solidFill>
                  <a:srgbClr val="CCFFCC"/>
                </a:solidFill>
                <a:latin typeface="Arial"/>
              </a:rPr>
              <a:t>Intensity</a:t>
            </a:r>
            <a:r>
              <a:rPr lang="da-DK" sz="2000" i="1" dirty="0">
                <a:solidFill>
                  <a:srgbClr val="CCFFCC"/>
                </a:solidFill>
                <a:latin typeface="Arial"/>
              </a:rPr>
              <a:t> and Energy </a:t>
            </a:r>
            <a:r>
              <a:rPr lang="da-DK" sz="2000" i="1" dirty="0" err="1">
                <a:solidFill>
                  <a:srgbClr val="CCFFCC"/>
                </a:solidFill>
                <a:latin typeface="Arial"/>
              </a:rPr>
              <a:t>Frontier</a:t>
            </a:r>
            <a:r>
              <a:rPr lang="da-DK" sz="2000" i="1" dirty="0">
                <a:solidFill>
                  <a:srgbClr val="CCFFCC"/>
                </a:solidFill>
                <a:latin typeface="Arial"/>
              </a:rPr>
              <a:t> Science with a Muon Accelerator </a:t>
            </a:r>
            <a:r>
              <a:rPr lang="da-DK" sz="2000" i="1" dirty="0" smtClean="0">
                <a:solidFill>
                  <a:srgbClr val="CCFFCC"/>
                </a:solidFill>
                <a:latin typeface="Arial"/>
              </a:rPr>
              <a:t/>
            </a:r>
            <a:br>
              <a:rPr lang="da-DK" sz="2000" i="1" dirty="0" smtClean="0">
                <a:solidFill>
                  <a:srgbClr val="CCFFCC"/>
                </a:solidFill>
                <a:latin typeface="Arial"/>
              </a:rPr>
            </a:br>
            <a:r>
              <a:rPr lang="da-DK" sz="2000" i="1" dirty="0" smtClean="0">
                <a:solidFill>
                  <a:srgbClr val="CCFFCC"/>
                </a:solidFill>
                <a:latin typeface="Arial"/>
              </a:rPr>
              <a:t>Facility </a:t>
            </a:r>
            <a:r>
              <a:rPr lang="da-DK" sz="2000" i="1" dirty="0">
                <a:solidFill>
                  <a:srgbClr val="CCFFCC"/>
                </a:solidFill>
                <a:latin typeface="Arial"/>
              </a:rPr>
              <a:t>in the US </a:t>
            </a:r>
            <a:r>
              <a:rPr lang="da-DK" sz="2000" i="1" dirty="0">
                <a:solidFill>
                  <a:prstClr val="white"/>
                </a:solidFill>
                <a:latin typeface="Arial"/>
              </a:rPr>
              <a:t>-  </a:t>
            </a:r>
            <a:r>
              <a:rPr lang="da-DK" sz="2000" dirty="0">
                <a:solidFill>
                  <a:prstClr val="white"/>
                </a:solidFill>
                <a:latin typeface="Arial"/>
              </a:rPr>
              <a:t> http://</a:t>
            </a:r>
            <a:r>
              <a:rPr lang="da-DK" sz="2000" dirty="0" err="1">
                <a:solidFill>
                  <a:prstClr val="white"/>
                </a:solidFill>
                <a:latin typeface="Arial"/>
              </a:rPr>
              <a:t>arxiv.org</a:t>
            </a:r>
            <a:r>
              <a:rPr lang="da-DK" sz="2000" dirty="0">
                <a:solidFill>
                  <a:prstClr val="white"/>
                </a:solidFill>
                <a:latin typeface="Arial"/>
              </a:rPr>
              <a:t>/pdf/1308.0494</a:t>
            </a:r>
            <a:endParaRPr lang="en-US" sz="2000" dirty="0">
              <a:solidFill>
                <a:prstClr val="white"/>
              </a:solidFill>
              <a:latin typeface="Arial"/>
            </a:endParaRPr>
          </a:p>
          <a:p>
            <a:endParaRPr lang="en-US" dirty="0">
              <a:solidFill>
                <a:prstClr val="black"/>
              </a:solidFill>
              <a:latin typeface="Arial"/>
            </a:endParaRPr>
          </a:p>
        </p:txBody>
      </p:sp>
      <p:sp>
        <p:nvSpPr>
          <p:cNvPr id="10" name="Rounded Rectangle 9"/>
          <p:cNvSpPr/>
          <p:nvPr/>
        </p:nvSpPr>
        <p:spPr>
          <a:xfrm>
            <a:off x="838199" y="3492500"/>
            <a:ext cx="990601" cy="241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1" name="Rounded Rectangle 10"/>
          <p:cNvSpPr/>
          <p:nvPr/>
        </p:nvSpPr>
        <p:spPr>
          <a:xfrm>
            <a:off x="838200" y="2730500"/>
            <a:ext cx="1143000" cy="241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2" name="Rounded Rectangle 11"/>
          <p:cNvSpPr/>
          <p:nvPr/>
        </p:nvSpPr>
        <p:spPr>
          <a:xfrm>
            <a:off x="838200" y="4254500"/>
            <a:ext cx="1143000" cy="241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3" name="Rounded Rectangle 12"/>
          <p:cNvSpPr/>
          <p:nvPr/>
        </p:nvSpPr>
        <p:spPr>
          <a:xfrm>
            <a:off x="838200" y="4787900"/>
            <a:ext cx="1524000" cy="241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4" name="Rounded Rectangle 13"/>
          <p:cNvSpPr/>
          <p:nvPr/>
        </p:nvSpPr>
        <p:spPr>
          <a:xfrm>
            <a:off x="838200" y="5562600"/>
            <a:ext cx="1905000" cy="241300"/>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latin typeface="Arial"/>
            </a:endParaRPr>
          </a:p>
        </p:txBody>
      </p:sp>
      <p:sp>
        <p:nvSpPr>
          <p:cNvPr id="15" name="Rounded Rectangle 14"/>
          <p:cNvSpPr/>
          <p:nvPr/>
        </p:nvSpPr>
        <p:spPr>
          <a:xfrm rot="20079463">
            <a:off x="4704667" y="3405685"/>
            <a:ext cx="34290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solidFill>
                  <a:srgbClr val="E3101C"/>
                </a:solidFill>
                <a:latin typeface="Arial"/>
              </a:rPr>
              <a:t>Ability to utilize some or all stages</a:t>
            </a:r>
            <a:endParaRPr lang="en-US" sz="2400" dirty="0">
              <a:solidFill>
                <a:srgbClr val="E3101C"/>
              </a:solidFill>
              <a:latin typeface="Arial"/>
            </a:endParaRPr>
          </a:p>
        </p:txBody>
      </p:sp>
    </p:spTree>
    <p:extLst>
      <p:ext uri="{BB962C8B-B14F-4D97-AF65-F5344CB8AC3E}">
        <p14:creationId xmlns:p14="http://schemas.microsoft.com/office/powerpoint/2010/main" val="1261968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1158" t="8141" r="4330"/>
          <a:stretch/>
        </p:blipFill>
        <p:spPr>
          <a:xfrm>
            <a:off x="4507" y="-12700"/>
            <a:ext cx="9139493" cy="6813486"/>
          </a:xfrm>
          <a:prstGeom prst="rect">
            <a:avLst/>
          </a:prstGeom>
        </p:spPr>
      </p:pic>
      <p:sp>
        <p:nvSpPr>
          <p:cNvPr id="136" name="Rectangle 135"/>
          <p:cNvSpPr/>
          <p:nvPr/>
        </p:nvSpPr>
        <p:spPr bwMode="auto">
          <a:xfrm>
            <a:off x="0" y="6413500"/>
            <a:ext cx="787400" cy="330200"/>
          </a:xfrm>
          <a:prstGeom prst="rect">
            <a:avLst/>
          </a:prstGeom>
          <a:solidFill>
            <a:srgbClr val="B9B0AC"/>
          </a:solidFill>
          <a:ln w="12699" cap="flat" cmpd="sng" algn="ctr">
            <a:noFill/>
            <a:prstDash val="solid"/>
            <a:round/>
            <a:headEnd type="none" w="med" len="med"/>
            <a:tailEnd type="none" w="med" len="med"/>
          </a:ln>
          <a:effectLst>
            <a:softEdge rad="50800"/>
          </a:effectLst>
        </p:spPr>
        <p:txBody>
          <a:bodyPr lIns="90488" tIns="44450" rIns="90488" bIns="44450" anchor="ctr"/>
          <a:lstStyle/>
          <a:p>
            <a:pPr>
              <a:defRPr/>
            </a:pPr>
            <a:endParaRPr lang="en-US">
              <a:solidFill>
                <a:prstClr val="black"/>
              </a:solidFill>
              <a:latin typeface="Arial Unicode MS" pitchFamily="34" charset="-128"/>
            </a:endParaRPr>
          </a:p>
        </p:txBody>
      </p:sp>
      <p:sp>
        <p:nvSpPr>
          <p:cNvPr id="5" name="TextBox 4"/>
          <p:cNvSpPr txBox="1"/>
          <p:nvPr/>
        </p:nvSpPr>
        <p:spPr>
          <a:xfrm>
            <a:off x="-12404" y="2055151"/>
            <a:ext cx="1511639" cy="404726"/>
          </a:xfrm>
          <a:prstGeom prst="rect">
            <a:avLst/>
          </a:prstGeom>
          <a:noFill/>
        </p:spPr>
        <p:txBody>
          <a:bodyPr wrap="none" rtlCol="0">
            <a:spAutoFit/>
          </a:bodyPr>
          <a:lstStyle/>
          <a:p>
            <a:pPr>
              <a:lnSpc>
                <a:spcPct val="70000"/>
              </a:lnSpc>
            </a:pPr>
            <a:r>
              <a:rPr lang="en-US" sz="1400" b="1" dirty="0" smtClean="0">
                <a:solidFill>
                  <a:srgbClr val="FF0000"/>
                </a:solidFill>
                <a:latin typeface="Arial"/>
                <a:cs typeface="Arial"/>
              </a:rPr>
              <a:t>LBNE</a:t>
            </a:r>
          </a:p>
          <a:p>
            <a:pPr>
              <a:lnSpc>
                <a:spcPct val="70000"/>
              </a:lnSpc>
            </a:pPr>
            <a:r>
              <a:rPr lang="en-US" sz="1400" b="1" dirty="0">
                <a:solidFill>
                  <a:srgbClr val="FF0000"/>
                </a:solidFill>
                <a:latin typeface="Arial"/>
                <a:cs typeface="Arial"/>
              </a:rPr>
              <a:t> </a:t>
            </a:r>
            <a:r>
              <a:rPr lang="en-US" sz="1400" b="1" dirty="0" smtClean="0">
                <a:solidFill>
                  <a:srgbClr val="FF0000"/>
                </a:solidFill>
                <a:latin typeface="Arial"/>
                <a:cs typeface="Arial"/>
              </a:rPr>
              <a:t>      Superbeam</a:t>
            </a:r>
            <a:endParaRPr lang="en-US" sz="1400" b="1" dirty="0">
              <a:solidFill>
                <a:srgbClr val="FF0000"/>
              </a:solidFill>
              <a:latin typeface="Arial"/>
              <a:cs typeface="Arial"/>
            </a:endParaRPr>
          </a:p>
        </p:txBody>
      </p:sp>
      <p:cxnSp>
        <p:nvCxnSpPr>
          <p:cNvPr id="64" name="Straight Connector 63"/>
          <p:cNvCxnSpPr>
            <a:cxnSpLocks noChangeShapeType="1"/>
          </p:cNvCxnSpPr>
          <p:nvPr/>
        </p:nvCxnSpPr>
        <p:spPr bwMode="auto">
          <a:xfrm flipH="1">
            <a:off x="3505200" y="5074907"/>
            <a:ext cx="4629150" cy="889000"/>
          </a:xfrm>
          <a:prstGeom prst="line">
            <a:avLst/>
          </a:prstGeom>
          <a:noFill/>
          <a:ln w="25400">
            <a:solidFill>
              <a:srgbClr val="FF0000"/>
            </a:solidFill>
            <a:prstDash val="sysDash"/>
            <a:round/>
            <a:headEnd type="arrow" w="med" len="me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8" name="TextBox 84"/>
          <p:cNvSpPr txBox="1">
            <a:spLocks noChangeArrowheads="1"/>
          </p:cNvSpPr>
          <p:nvPr/>
        </p:nvSpPr>
        <p:spPr bwMode="auto">
          <a:xfrm>
            <a:off x="117016" y="2845979"/>
            <a:ext cx="127470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600" b="1" dirty="0" smtClean="0">
                <a:ln>
                  <a:solidFill>
                    <a:prstClr val="black"/>
                  </a:solidFill>
                </a:ln>
                <a:solidFill>
                  <a:srgbClr val="FF6600"/>
                </a:solidFill>
                <a:latin typeface="Arial"/>
                <a:cs typeface="Arial"/>
              </a:rPr>
              <a:t>NuMAX:</a:t>
            </a:r>
            <a:endParaRPr lang="en-US" sz="1600" b="1" dirty="0">
              <a:ln>
                <a:solidFill>
                  <a:prstClr val="black"/>
                </a:solidFill>
              </a:ln>
              <a:solidFill>
                <a:srgbClr val="FF6600"/>
              </a:solidFill>
              <a:latin typeface="Arial"/>
              <a:cs typeface="Arial"/>
            </a:endParaRPr>
          </a:p>
          <a:p>
            <a:pPr algn="ctr"/>
            <a:r>
              <a:rPr lang="en-US" sz="1600" b="1" dirty="0">
                <a:ln>
                  <a:solidFill>
                    <a:prstClr val="black"/>
                  </a:solidFill>
                </a:ln>
                <a:solidFill>
                  <a:srgbClr val="FF6600"/>
                </a:solidFill>
                <a:latin typeface="Symbol" charset="2"/>
                <a:cs typeface="Symbol" charset="2"/>
              </a:rPr>
              <a:t>n</a:t>
            </a:r>
            <a:r>
              <a:rPr lang="en-US" sz="1600" b="1" dirty="0">
                <a:ln>
                  <a:solidFill>
                    <a:prstClr val="black"/>
                  </a:solidFill>
                </a:ln>
                <a:solidFill>
                  <a:srgbClr val="FF6600"/>
                </a:solidFill>
                <a:latin typeface="Arial"/>
                <a:cs typeface="Arial"/>
              </a:rPr>
              <a:t>s to </a:t>
            </a:r>
            <a:r>
              <a:rPr lang="en-US" sz="1600" b="1" dirty="0" smtClean="0">
                <a:ln>
                  <a:solidFill>
                    <a:prstClr val="black"/>
                  </a:solidFill>
                </a:ln>
                <a:solidFill>
                  <a:srgbClr val="FF6600"/>
                </a:solidFill>
                <a:latin typeface="Arial"/>
                <a:cs typeface="Arial"/>
              </a:rPr>
              <a:t>SURF</a:t>
            </a:r>
            <a:endParaRPr lang="en-US" sz="1600" b="1" dirty="0">
              <a:ln>
                <a:solidFill>
                  <a:prstClr val="black"/>
                </a:solidFill>
              </a:ln>
              <a:solidFill>
                <a:srgbClr val="FF6600"/>
              </a:solidFill>
              <a:latin typeface="Arial"/>
              <a:cs typeface="Arial"/>
            </a:endParaRPr>
          </a:p>
        </p:txBody>
      </p:sp>
      <p:sp>
        <p:nvSpPr>
          <p:cNvPr id="70" name="TextBox 93"/>
          <p:cNvSpPr txBox="1">
            <a:spLocks noChangeArrowheads="1"/>
          </p:cNvSpPr>
          <p:nvPr/>
        </p:nvSpPr>
        <p:spPr bwMode="auto">
          <a:xfrm>
            <a:off x="1315742" y="4806936"/>
            <a:ext cx="214674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600" b="1" dirty="0" smtClean="0">
                <a:ln>
                  <a:solidFill>
                    <a:srgbClr val="000000"/>
                  </a:solidFill>
                </a:ln>
                <a:solidFill>
                  <a:srgbClr val="0000FF"/>
                </a:solidFill>
                <a:latin typeface="Arial"/>
                <a:cs typeface="Arial"/>
              </a:rPr>
              <a:t>300m Higgs Factory</a:t>
            </a:r>
          </a:p>
          <a:p>
            <a:pPr algn="ctr"/>
            <a:r>
              <a:rPr lang="en-US" sz="1600" b="1" dirty="0" smtClean="0">
                <a:ln>
                  <a:solidFill>
                    <a:srgbClr val="000000"/>
                  </a:solidFill>
                </a:ln>
                <a:solidFill>
                  <a:srgbClr val="0000FF"/>
                </a:solidFill>
                <a:latin typeface="Arial"/>
                <a:cs typeface="Arial"/>
              </a:rPr>
              <a:t>Muon Collider</a:t>
            </a:r>
            <a:endParaRPr lang="en-US" sz="1600" b="1" dirty="0">
              <a:ln>
                <a:solidFill>
                  <a:srgbClr val="000000"/>
                </a:solidFill>
              </a:ln>
              <a:solidFill>
                <a:srgbClr val="0000FF"/>
              </a:solidFill>
              <a:latin typeface="Arial"/>
              <a:cs typeface="Arial"/>
            </a:endParaRPr>
          </a:p>
        </p:txBody>
      </p:sp>
      <p:sp>
        <p:nvSpPr>
          <p:cNvPr id="71" name="TextBox 84"/>
          <p:cNvSpPr txBox="1">
            <a:spLocks noChangeArrowheads="1"/>
          </p:cNvSpPr>
          <p:nvPr/>
        </p:nvSpPr>
        <p:spPr bwMode="auto">
          <a:xfrm>
            <a:off x="3017073" y="6013467"/>
            <a:ext cx="10287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lnSpc>
                <a:spcPts val="1200"/>
              </a:lnSpc>
            </a:pPr>
            <a:r>
              <a:rPr lang="en-US" sz="1600" b="1" dirty="0" err="1" smtClean="0">
                <a:ln>
                  <a:solidFill>
                    <a:srgbClr val="000000"/>
                  </a:solidFill>
                </a:ln>
                <a:solidFill>
                  <a:srgbClr val="FF6600"/>
                </a:solidFill>
                <a:latin typeface="Symbol" charset="2"/>
                <a:cs typeface="Symbol" charset="2"/>
              </a:rPr>
              <a:t>n</a:t>
            </a:r>
            <a:r>
              <a:rPr lang="en-US" sz="1600" b="1" dirty="0" err="1" smtClean="0">
                <a:ln>
                  <a:solidFill>
                    <a:srgbClr val="000000"/>
                  </a:solidFill>
                </a:ln>
                <a:solidFill>
                  <a:srgbClr val="FF6600"/>
                </a:solidFill>
                <a:latin typeface="Arial"/>
                <a:cs typeface="Arial"/>
              </a:rPr>
              <a:t>STORM</a:t>
            </a:r>
            <a:endParaRPr lang="en-US" sz="1600" b="1" dirty="0">
              <a:solidFill>
                <a:srgbClr val="0000FF"/>
              </a:solidFill>
              <a:latin typeface="Arial"/>
              <a:cs typeface="Arial"/>
            </a:endParaRPr>
          </a:p>
        </p:txBody>
      </p:sp>
      <p:sp>
        <p:nvSpPr>
          <p:cNvPr id="8" name="Rectangle 7"/>
          <p:cNvSpPr/>
          <p:nvPr/>
        </p:nvSpPr>
        <p:spPr bwMode="auto">
          <a:xfrm rot="20096253">
            <a:off x="3762030" y="5683774"/>
            <a:ext cx="251006" cy="116532"/>
          </a:xfrm>
          <a:prstGeom prst="rect">
            <a:avLst/>
          </a:prstGeom>
          <a:solidFill>
            <a:srgbClr val="0000FF"/>
          </a:solidFill>
          <a:ln w="12700" cap="flat" cmpd="sng" algn="ctr">
            <a:solidFill>
              <a:schemeClr val="tx2"/>
            </a:solidFill>
            <a:prstDash val="solid"/>
            <a:round/>
            <a:headEnd type="none" w="med" len="med"/>
            <a:tailEnd type="none" w="med" len="med"/>
          </a:ln>
          <a:effectLst/>
        </p:spPr>
        <p:txBody>
          <a:bodyPr vert="horz" wrap="square" lIns="90488" tIns="44450" rIns="90488" bIns="44450" numCol="1" rtlCol="0" anchor="ctr" anchorCtr="0" compatLnSpc="1">
            <a:prstTxWarp prst="textNoShape">
              <a:avLst/>
            </a:prstTxWarp>
          </a:bodyPr>
          <a:lstStyle/>
          <a:p>
            <a:pPr defTabSz="914400" eaLnBrk="0" fontAlgn="base" hangingPunct="0">
              <a:spcBef>
                <a:spcPct val="0"/>
              </a:spcBef>
              <a:spcAft>
                <a:spcPct val="0"/>
              </a:spcAft>
            </a:pPr>
            <a:endParaRPr lang="en-US" sz="1000" smtClean="0">
              <a:solidFill>
                <a:prstClr val="black"/>
              </a:solidFill>
              <a:latin typeface="Arial Unicode MS" pitchFamily="34" charset="-128"/>
            </a:endParaRPr>
          </a:p>
        </p:txBody>
      </p:sp>
      <p:cxnSp>
        <p:nvCxnSpPr>
          <p:cNvPr id="10" name="Straight Connector 9"/>
          <p:cNvCxnSpPr>
            <a:stCxn id="63" idx="3"/>
            <a:endCxn id="8" idx="1"/>
          </p:cNvCxnSpPr>
          <p:nvPr/>
        </p:nvCxnSpPr>
        <p:spPr bwMode="auto">
          <a:xfrm flipV="1">
            <a:off x="3485148" y="5795204"/>
            <a:ext cx="288699" cy="134519"/>
          </a:xfrm>
          <a:prstGeom prst="line">
            <a:avLst/>
          </a:prstGeom>
          <a:solidFill>
            <a:schemeClr val="accent1"/>
          </a:solidFill>
          <a:ln w="25400" cap="flat" cmpd="sng" algn="ctr">
            <a:solidFill>
              <a:srgbClr val="0000FF"/>
            </a:solidFill>
            <a:prstDash val="solid"/>
            <a:round/>
            <a:headEnd type="none" w="med" len="med"/>
            <a:tailEnd type="none" w="med" len="med"/>
          </a:ln>
          <a:effectLst/>
        </p:spPr>
      </p:cxnSp>
      <p:sp>
        <p:nvSpPr>
          <p:cNvPr id="2" name="TextBox 1"/>
          <p:cNvSpPr txBox="1"/>
          <p:nvPr/>
        </p:nvSpPr>
        <p:spPr>
          <a:xfrm>
            <a:off x="863894" y="6127750"/>
            <a:ext cx="300082" cy="307777"/>
          </a:xfrm>
          <a:prstGeom prst="rect">
            <a:avLst/>
          </a:prstGeom>
          <a:noFill/>
        </p:spPr>
        <p:txBody>
          <a:bodyPr wrap="none" rtlCol="0">
            <a:spAutoFit/>
          </a:bodyPr>
          <a:lstStyle/>
          <a:p>
            <a:r>
              <a:rPr lang="en-US" sz="1400" dirty="0" err="1" smtClean="0">
                <a:solidFill>
                  <a:prstClr val="black"/>
                </a:solidFill>
                <a:latin typeface="Times New Roman"/>
                <a:cs typeface="Times New Roman"/>
              </a:rPr>
              <a:t>ft</a:t>
            </a:r>
            <a:endParaRPr lang="en-US" sz="1400" dirty="0">
              <a:solidFill>
                <a:prstClr val="black"/>
              </a:solidFill>
              <a:latin typeface="Times New Roman"/>
              <a:cs typeface="Times New Roman"/>
            </a:endParaRPr>
          </a:p>
        </p:txBody>
      </p:sp>
      <p:sp>
        <p:nvSpPr>
          <p:cNvPr id="72" name="TextBox 71"/>
          <p:cNvSpPr txBox="1"/>
          <p:nvPr/>
        </p:nvSpPr>
        <p:spPr>
          <a:xfrm>
            <a:off x="3448517" y="6141707"/>
            <a:ext cx="300082" cy="307777"/>
          </a:xfrm>
          <a:prstGeom prst="rect">
            <a:avLst/>
          </a:prstGeom>
          <a:noFill/>
        </p:spPr>
        <p:txBody>
          <a:bodyPr wrap="none" rtlCol="0">
            <a:spAutoFit/>
          </a:bodyPr>
          <a:lstStyle/>
          <a:p>
            <a:r>
              <a:rPr lang="en-US" sz="1400" dirty="0" err="1" smtClean="0">
                <a:solidFill>
                  <a:prstClr val="black"/>
                </a:solidFill>
                <a:latin typeface="Times New Roman"/>
                <a:cs typeface="Times New Roman"/>
              </a:rPr>
              <a:t>ft</a:t>
            </a:r>
            <a:endParaRPr lang="en-US" sz="1400" dirty="0">
              <a:solidFill>
                <a:prstClr val="black"/>
              </a:solidFill>
              <a:latin typeface="Times New Roman"/>
              <a:cs typeface="Times New Roman"/>
            </a:endParaRPr>
          </a:p>
        </p:txBody>
      </p:sp>
      <p:sp>
        <p:nvSpPr>
          <p:cNvPr id="81" name="TextBox 84"/>
          <p:cNvSpPr txBox="1">
            <a:spLocks noChangeArrowheads="1"/>
          </p:cNvSpPr>
          <p:nvPr/>
        </p:nvSpPr>
        <p:spPr bwMode="auto">
          <a:xfrm>
            <a:off x="3557006" y="5274277"/>
            <a:ext cx="1242159"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nSpc>
                <a:spcPts val="1200"/>
              </a:lnSpc>
            </a:pPr>
            <a:r>
              <a:rPr lang="en-US" sz="1400" b="1" dirty="0" smtClean="0">
                <a:solidFill>
                  <a:srgbClr val="0000FF"/>
                </a:solidFill>
                <a:latin typeface="Arial"/>
                <a:cs typeface="Arial"/>
              </a:rPr>
              <a:t>Muon Beam</a:t>
            </a:r>
            <a:br>
              <a:rPr lang="en-US" sz="1400" b="1" dirty="0" smtClean="0">
                <a:solidFill>
                  <a:srgbClr val="0000FF"/>
                </a:solidFill>
                <a:latin typeface="Arial"/>
                <a:cs typeface="Arial"/>
              </a:rPr>
            </a:br>
            <a:r>
              <a:rPr lang="en-US" sz="1400" b="1" dirty="0" smtClean="0">
                <a:solidFill>
                  <a:srgbClr val="0000FF"/>
                </a:solidFill>
                <a:latin typeface="Arial"/>
                <a:cs typeface="Arial"/>
              </a:rPr>
              <a:t>R&amp;D Facility</a:t>
            </a:r>
            <a:endParaRPr lang="en-US" sz="1400" b="1" dirty="0">
              <a:solidFill>
                <a:srgbClr val="0000FF"/>
              </a:solidFill>
              <a:latin typeface="Arial"/>
              <a:cs typeface="Arial"/>
            </a:endParaRPr>
          </a:p>
        </p:txBody>
      </p:sp>
      <p:sp>
        <p:nvSpPr>
          <p:cNvPr id="19" name="Rounded Rectangle 18"/>
          <p:cNvSpPr/>
          <p:nvPr/>
        </p:nvSpPr>
        <p:spPr>
          <a:xfrm>
            <a:off x="5930900" y="5967192"/>
            <a:ext cx="3111500" cy="687608"/>
          </a:xfrm>
          <a:prstGeom prst="roundRect">
            <a:avLst/>
          </a:prstGeom>
          <a:solidFill>
            <a:schemeClr val="accent1">
              <a:lumMod val="20000"/>
              <a:lumOff val="80000"/>
            </a:schemeClr>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90"/>
                </a:solidFill>
                <a:latin typeface="Arial"/>
              </a:rPr>
              <a:t>A 6 TeV Muon Collider would have a similar circumference as the </a:t>
            </a:r>
            <a:r>
              <a:rPr lang="en-US" sz="1400" b="1" dirty="0" err="1" smtClean="0">
                <a:solidFill>
                  <a:srgbClr val="000090"/>
                </a:solidFill>
                <a:latin typeface="Arial"/>
              </a:rPr>
              <a:t>Tevatron</a:t>
            </a:r>
            <a:r>
              <a:rPr lang="en-US" sz="1400" b="1" dirty="0" smtClean="0">
                <a:solidFill>
                  <a:srgbClr val="000090"/>
                </a:solidFill>
                <a:latin typeface="Arial"/>
              </a:rPr>
              <a:t> Ring</a:t>
            </a:r>
            <a:endParaRPr lang="en-US" sz="1400" b="1" dirty="0">
              <a:solidFill>
                <a:srgbClr val="000090"/>
              </a:solidFill>
              <a:latin typeface="Arial"/>
            </a:endParaRPr>
          </a:p>
        </p:txBody>
      </p:sp>
      <p:cxnSp>
        <p:nvCxnSpPr>
          <p:cNvPr id="85" name="Straight Arrow Connector 84"/>
          <p:cNvCxnSpPr/>
          <p:nvPr/>
        </p:nvCxnSpPr>
        <p:spPr>
          <a:xfrm flipH="1" flipV="1">
            <a:off x="7405851" y="5516105"/>
            <a:ext cx="175008" cy="465044"/>
          </a:xfrm>
          <a:prstGeom prst="straightConnector1">
            <a:avLst/>
          </a:prstGeom>
          <a:ln>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82" name="TextBox 93"/>
          <p:cNvSpPr txBox="1">
            <a:spLocks noChangeArrowheads="1"/>
          </p:cNvSpPr>
          <p:nvPr/>
        </p:nvSpPr>
        <p:spPr bwMode="auto">
          <a:xfrm>
            <a:off x="4604263" y="3327955"/>
            <a:ext cx="1270826" cy="461665"/>
          </a:xfrm>
          <a:prstGeom prst="rect">
            <a:avLst/>
          </a:prstGeom>
          <a:solidFill>
            <a:srgbClr val="D9D9D9"/>
          </a:solidFill>
          <a:ln>
            <a:solidFill>
              <a:srgbClr val="FF0000"/>
            </a:solidFill>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r>
              <a:rPr lang="en-US" sz="1200" dirty="0" smtClean="0">
                <a:solidFill>
                  <a:srgbClr val="FF0000"/>
                </a:solidFill>
                <a:latin typeface="Arial"/>
                <a:cs typeface="Arial"/>
              </a:rPr>
              <a:t>1 GeV Muon </a:t>
            </a:r>
            <a:br>
              <a:rPr lang="en-US" sz="1200" dirty="0" smtClean="0">
                <a:solidFill>
                  <a:srgbClr val="FF0000"/>
                </a:solidFill>
                <a:latin typeface="Arial"/>
                <a:cs typeface="Arial"/>
              </a:rPr>
            </a:br>
            <a:r>
              <a:rPr lang="en-US" sz="1200" dirty="0" smtClean="0">
                <a:solidFill>
                  <a:srgbClr val="FF0000"/>
                </a:solidFill>
                <a:latin typeface="Arial"/>
                <a:cs typeface="Arial"/>
              </a:rPr>
              <a:t>Linac (325MHz)</a:t>
            </a:r>
            <a:endParaRPr lang="en-US" sz="1200" dirty="0">
              <a:solidFill>
                <a:srgbClr val="FF0000"/>
              </a:solidFill>
              <a:latin typeface="Arial"/>
              <a:cs typeface="Arial"/>
            </a:endParaRPr>
          </a:p>
        </p:txBody>
      </p:sp>
      <p:sp>
        <p:nvSpPr>
          <p:cNvPr id="58" name="TextBox 57"/>
          <p:cNvSpPr txBox="1"/>
          <p:nvPr/>
        </p:nvSpPr>
        <p:spPr>
          <a:xfrm>
            <a:off x="-14329" y="2564352"/>
            <a:ext cx="673394" cy="444224"/>
          </a:xfrm>
          <a:prstGeom prst="rect">
            <a:avLst/>
          </a:prstGeom>
          <a:noFill/>
        </p:spPr>
        <p:txBody>
          <a:bodyPr wrap="none" rtlCol="0">
            <a:spAutoFit/>
          </a:bodyPr>
          <a:lstStyle/>
          <a:p>
            <a:pPr>
              <a:lnSpc>
                <a:spcPct val="80000"/>
              </a:lnSpc>
            </a:pPr>
            <a:r>
              <a:rPr lang="en-US" sz="1400" b="1" dirty="0" smtClean="0">
                <a:solidFill>
                  <a:srgbClr val="FF0000"/>
                </a:solidFill>
                <a:latin typeface="Arial"/>
                <a:cs typeface="Arial"/>
              </a:rPr>
              <a:t>To </a:t>
            </a:r>
          </a:p>
          <a:p>
            <a:pPr>
              <a:lnSpc>
                <a:spcPct val="80000"/>
              </a:lnSpc>
            </a:pPr>
            <a:r>
              <a:rPr lang="en-US" sz="1400" b="1" dirty="0" smtClean="0">
                <a:solidFill>
                  <a:srgbClr val="FF0000"/>
                </a:solidFill>
                <a:latin typeface="Arial"/>
                <a:cs typeface="Arial"/>
              </a:rPr>
              <a:t>SURF</a:t>
            </a:r>
            <a:endParaRPr lang="en-US" sz="1400" b="1" dirty="0">
              <a:solidFill>
                <a:srgbClr val="FF0000"/>
              </a:solidFill>
              <a:latin typeface="Arial"/>
              <a:cs typeface="Arial"/>
            </a:endParaRPr>
          </a:p>
        </p:txBody>
      </p:sp>
      <p:cxnSp>
        <p:nvCxnSpPr>
          <p:cNvPr id="129" name="Straight Connector 128"/>
          <p:cNvCxnSpPr>
            <a:cxnSpLocks noChangeShapeType="1"/>
          </p:cNvCxnSpPr>
          <p:nvPr/>
        </p:nvCxnSpPr>
        <p:spPr bwMode="auto">
          <a:xfrm rot="60000">
            <a:off x="-9920" y="2286000"/>
            <a:ext cx="1622820" cy="490797"/>
          </a:xfrm>
          <a:prstGeom prst="line">
            <a:avLst/>
          </a:prstGeom>
          <a:noFill/>
          <a:ln w="25400">
            <a:solidFill>
              <a:srgbClr val="FF0000"/>
            </a:solidFill>
            <a:prstDash val="sysDash"/>
            <a:round/>
            <a:headEnd type="arrow" w="med" len="me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51" name="TextBox 93"/>
          <p:cNvSpPr txBox="1">
            <a:spLocks noChangeArrowheads="1"/>
          </p:cNvSpPr>
          <p:nvPr/>
        </p:nvSpPr>
        <p:spPr bwMode="auto">
          <a:xfrm>
            <a:off x="4131138" y="1707873"/>
            <a:ext cx="1245428" cy="461665"/>
          </a:xfrm>
          <a:prstGeom prst="rect">
            <a:avLst/>
          </a:prstGeom>
          <a:solidFill>
            <a:srgbClr val="D9D9D9"/>
          </a:solidFill>
          <a:ln w="9525">
            <a:solidFill>
              <a:srgbClr val="CA23FF"/>
            </a:solidFill>
            <a:miter lim="800000"/>
            <a:headEnd/>
            <a:tailEnd/>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200" dirty="0" smtClean="0">
                <a:solidFill>
                  <a:srgbClr val="CA23FF"/>
                </a:solidFill>
                <a:latin typeface="Arial"/>
                <a:cs typeface="Arial"/>
              </a:rPr>
              <a:t>0.8 GeV Proton </a:t>
            </a:r>
            <a:br>
              <a:rPr lang="en-US" sz="1200" dirty="0" smtClean="0">
                <a:solidFill>
                  <a:srgbClr val="CA23FF"/>
                </a:solidFill>
                <a:latin typeface="Arial"/>
                <a:cs typeface="Arial"/>
              </a:rPr>
            </a:br>
            <a:r>
              <a:rPr lang="en-US" sz="1200" dirty="0" smtClean="0">
                <a:solidFill>
                  <a:srgbClr val="CA23FF"/>
                </a:solidFill>
                <a:latin typeface="Arial"/>
                <a:cs typeface="Arial"/>
              </a:rPr>
              <a:t>Linac (PIP-II)</a:t>
            </a:r>
            <a:endParaRPr lang="en-US" sz="1200" dirty="0">
              <a:solidFill>
                <a:srgbClr val="CA23FF"/>
              </a:solidFill>
              <a:latin typeface="Arial"/>
              <a:cs typeface="Arial"/>
            </a:endParaRPr>
          </a:p>
        </p:txBody>
      </p:sp>
      <p:cxnSp>
        <p:nvCxnSpPr>
          <p:cNvPr id="153" name="Straight Arrow Connector 152"/>
          <p:cNvCxnSpPr>
            <a:stCxn id="9" idx="1"/>
          </p:cNvCxnSpPr>
          <p:nvPr/>
        </p:nvCxnSpPr>
        <p:spPr>
          <a:xfrm flipH="1" flipV="1">
            <a:off x="4069057" y="2418795"/>
            <a:ext cx="426652" cy="228850"/>
          </a:xfrm>
          <a:prstGeom prst="straightConnector1">
            <a:avLst/>
          </a:prstGeom>
          <a:ln w="12700">
            <a:solidFill>
              <a:srgbClr val="45FFEF"/>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155" name="TextBox 93"/>
          <p:cNvSpPr txBox="1">
            <a:spLocks noChangeArrowheads="1"/>
          </p:cNvSpPr>
          <p:nvPr/>
        </p:nvSpPr>
        <p:spPr bwMode="auto">
          <a:xfrm>
            <a:off x="2805990" y="3858336"/>
            <a:ext cx="1502034" cy="646331"/>
          </a:xfrm>
          <a:prstGeom prst="rect">
            <a:avLst/>
          </a:prstGeom>
          <a:solidFill>
            <a:schemeClr val="bg1">
              <a:lumMod val="85000"/>
            </a:schemeClr>
          </a:solidFill>
          <a:ln w="9525">
            <a:solidFill>
              <a:srgbClr val="78D012"/>
            </a:solidFill>
            <a:miter lim="800000"/>
            <a:headEnd/>
            <a:tailEnd/>
          </a:ln>
          <a:extLst/>
        </p:spPr>
        <p:txBody>
          <a:bodyPr wrap="none">
            <a:spAutoFit/>
          </a:bodyPr>
          <a:lstStyle>
            <a:lvl1pPr>
              <a:defRPr sz="1000">
                <a:solidFill>
                  <a:schemeClr val="tx1"/>
                </a:solidFill>
                <a:latin typeface="Arial Unicode MS" charset="0"/>
                <a:ea typeface="ＭＳ Ｐゴシック" charset="0"/>
                <a:cs typeface="ＭＳ Ｐゴシック" charset="0"/>
              </a:defRPr>
            </a:lvl1pPr>
            <a:lvl2pPr marL="742950" indent="-285750">
              <a:defRPr sz="1000">
                <a:solidFill>
                  <a:schemeClr val="tx1"/>
                </a:solidFill>
                <a:latin typeface="Arial Unicode MS" charset="0"/>
                <a:ea typeface="ＭＳ Ｐゴシック" charset="0"/>
              </a:defRPr>
            </a:lvl2pPr>
            <a:lvl3pPr marL="1143000" indent="-228600">
              <a:defRPr sz="1000">
                <a:solidFill>
                  <a:schemeClr val="tx1"/>
                </a:solidFill>
                <a:latin typeface="Arial Unicode MS" charset="0"/>
                <a:ea typeface="ＭＳ Ｐゴシック" charset="0"/>
              </a:defRPr>
            </a:lvl3pPr>
            <a:lvl4pPr marL="1600200" indent="-228600">
              <a:defRPr sz="1000">
                <a:solidFill>
                  <a:schemeClr val="tx1"/>
                </a:solidFill>
                <a:latin typeface="Arial Unicode MS" charset="0"/>
                <a:ea typeface="ＭＳ Ｐゴシック" charset="0"/>
              </a:defRPr>
            </a:lvl4pPr>
            <a:lvl5pPr marL="2057400" indent="-228600">
              <a:defRPr sz="1000">
                <a:solidFill>
                  <a:schemeClr val="tx1"/>
                </a:solidFill>
                <a:latin typeface="Arial Unicode MS" charset="0"/>
                <a:ea typeface="ＭＳ Ｐゴシック" charset="0"/>
              </a:defRPr>
            </a:lvl5pPr>
            <a:lvl6pPr marL="2514600" indent="-228600" eaLnBrk="0" fontAlgn="base" hangingPunct="0">
              <a:spcBef>
                <a:spcPct val="0"/>
              </a:spcBef>
              <a:spcAft>
                <a:spcPct val="0"/>
              </a:spcAft>
              <a:defRPr sz="1000">
                <a:solidFill>
                  <a:schemeClr val="tx1"/>
                </a:solidFill>
                <a:latin typeface="Arial Unicode MS" charset="0"/>
                <a:ea typeface="ＭＳ Ｐゴシック" charset="0"/>
              </a:defRPr>
            </a:lvl6pPr>
            <a:lvl7pPr marL="2971800" indent="-228600" eaLnBrk="0" fontAlgn="base" hangingPunct="0">
              <a:spcBef>
                <a:spcPct val="0"/>
              </a:spcBef>
              <a:spcAft>
                <a:spcPct val="0"/>
              </a:spcAft>
              <a:defRPr sz="1000">
                <a:solidFill>
                  <a:schemeClr val="tx1"/>
                </a:solidFill>
                <a:latin typeface="Arial Unicode MS" charset="0"/>
                <a:ea typeface="ＭＳ Ｐゴシック" charset="0"/>
              </a:defRPr>
            </a:lvl7pPr>
            <a:lvl8pPr marL="3429000" indent="-228600" eaLnBrk="0" fontAlgn="base" hangingPunct="0">
              <a:spcBef>
                <a:spcPct val="0"/>
              </a:spcBef>
              <a:spcAft>
                <a:spcPct val="0"/>
              </a:spcAft>
              <a:defRPr sz="1000">
                <a:solidFill>
                  <a:schemeClr val="tx1"/>
                </a:solidFill>
                <a:latin typeface="Arial Unicode MS" charset="0"/>
                <a:ea typeface="ＭＳ Ｐゴシック" charset="0"/>
              </a:defRPr>
            </a:lvl8pPr>
            <a:lvl9pPr marL="3886200" indent="-228600" eaLnBrk="0" fontAlgn="base" hangingPunct="0">
              <a:spcBef>
                <a:spcPct val="0"/>
              </a:spcBef>
              <a:spcAft>
                <a:spcPct val="0"/>
              </a:spcAft>
              <a:defRPr sz="1000">
                <a:solidFill>
                  <a:schemeClr val="tx1"/>
                </a:solidFill>
                <a:latin typeface="Arial Unicode MS" charset="0"/>
                <a:ea typeface="ＭＳ Ｐゴシック" charset="0"/>
              </a:defRPr>
            </a:lvl9pPr>
          </a:lstStyle>
          <a:p>
            <a:pPr algn="ctr"/>
            <a:r>
              <a:rPr lang="en-US" sz="1200" dirty="0" smtClean="0">
                <a:solidFill>
                  <a:srgbClr val="78D012"/>
                </a:solidFill>
                <a:latin typeface="Arial"/>
                <a:cs typeface="Arial"/>
              </a:rPr>
              <a:t>3-7 GeV Proton &amp;</a:t>
            </a:r>
            <a:br>
              <a:rPr lang="en-US" sz="1200" dirty="0" smtClean="0">
                <a:solidFill>
                  <a:srgbClr val="78D012"/>
                </a:solidFill>
                <a:latin typeface="Arial"/>
                <a:cs typeface="Arial"/>
              </a:rPr>
            </a:br>
            <a:r>
              <a:rPr lang="en-US" sz="1200" dirty="0" smtClean="0">
                <a:solidFill>
                  <a:srgbClr val="78D012"/>
                </a:solidFill>
                <a:latin typeface="Arial"/>
                <a:cs typeface="Arial"/>
              </a:rPr>
              <a:t>1-5 GeV Muon</a:t>
            </a:r>
            <a:br>
              <a:rPr lang="en-US" sz="1200" dirty="0" smtClean="0">
                <a:solidFill>
                  <a:srgbClr val="78D012"/>
                </a:solidFill>
                <a:latin typeface="Arial"/>
                <a:cs typeface="Arial"/>
              </a:rPr>
            </a:br>
            <a:r>
              <a:rPr lang="en-US" sz="1200" dirty="0" smtClean="0">
                <a:solidFill>
                  <a:srgbClr val="78D012"/>
                </a:solidFill>
                <a:latin typeface="Arial"/>
                <a:cs typeface="Arial"/>
              </a:rPr>
              <a:t>Dual Species Linac</a:t>
            </a:r>
            <a:endParaRPr lang="en-US" sz="1200" dirty="0">
              <a:solidFill>
                <a:srgbClr val="78D012"/>
              </a:solidFill>
              <a:latin typeface="Arial"/>
              <a:cs typeface="Arial"/>
            </a:endParaRPr>
          </a:p>
        </p:txBody>
      </p:sp>
      <p:cxnSp>
        <p:nvCxnSpPr>
          <p:cNvPr id="159" name="Straight Arrow Connector 158"/>
          <p:cNvCxnSpPr>
            <a:stCxn id="151" idx="1"/>
          </p:cNvCxnSpPr>
          <p:nvPr/>
        </p:nvCxnSpPr>
        <p:spPr>
          <a:xfrm flipH="1" flipV="1">
            <a:off x="4025906" y="1818034"/>
            <a:ext cx="105232" cy="120672"/>
          </a:xfrm>
          <a:prstGeom prst="straightConnector1">
            <a:avLst/>
          </a:prstGeom>
          <a:ln w="12700">
            <a:solidFill>
              <a:srgbClr val="CA23FF"/>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a:stCxn id="155" idx="0"/>
          </p:cNvCxnSpPr>
          <p:nvPr/>
        </p:nvCxnSpPr>
        <p:spPr>
          <a:xfrm flipH="1" flipV="1">
            <a:off x="3250497" y="3148952"/>
            <a:ext cx="306510" cy="709384"/>
          </a:xfrm>
          <a:prstGeom prst="straightConnector1">
            <a:avLst/>
          </a:prstGeom>
          <a:ln w="12700">
            <a:solidFill>
              <a:srgbClr val="78D012"/>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79" name="Arc 278"/>
          <p:cNvSpPr/>
          <p:nvPr/>
        </p:nvSpPr>
        <p:spPr>
          <a:xfrm rot="11302038" flipV="1">
            <a:off x="1414167" y="2995208"/>
            <a:ext cx="1875364" cy="249603"/>
          </a:xfrm>
          <a:prstGeom prst="arc">
            <a:avLst>
              <a:gd name="adj1" fmla="val 16200000"/>
              <a:gd name="adj2" fmla="val 21432111"/>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cxnSp>
        <p:nvCxnSpPr>
          <p:cNvPr id="87" name="Straight Connector 86"/>
          <p:cNvCxnSpPr>
            <a:cxnSpLocks noChangeAspect="1" noChangeShapeType="1"/>
          </p:cNvCxnSpPr>
          <p:nvPr/>
        </p:nvCxnSpPr>
        <p:spPr bwMode="auto">
          <a:xfrm>
            <a:off x="-9916" y="2420470"/>
            <a:ext cx="8144266" cy="2600880"/>
          </a:xfrm>
          <a:prstGeom prst="line">
            <a:avLst/>
          </a:prstGeom>
          <a:noFill/>
          <a:ln w="25400">
            <a:solidFill>
              <a:srgbClr val="FF0000"/>
            </a:solidFill>
            <a:prstDash val="sysDash"/>
            <a:round/>
            <a:headEnd type="arrow" w="med" len="med"/>
            <a:tailEnd type="arrow"/>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683" y="2539004"/>
            <a:ext cx="8092440" cy="2560320"/>
          </a:xfrm>
          <a:prstGeom prst="line">
            <a:avLst/>
          </a:prstGeom>
          <a:noFill/>
          <a:ln w="25400">
            <a:solidFill>
              <a:srgbClr val="FF0000"/>
            </a:solidFill>
            <a:prstDash val="sysDash"/>
            <a:round/>
            <a:headEnd type="arrow" w="med" len="med"/>
            <a:tailEnd type="arrow"/>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5" name="Rounded Rectangle 34"/>
          <p:cNvSpPr/>
          <p:nvPr/>
        </p:nvSpPr>
        <p:spPr>
          <a:xfrm rot="1080000">
            <a:off x="513307" y="2726468"/>
            <a:ext cx="927100" cy="120475"/>
          </a:xfrm>
          <a:prstGeom prst="roundRect">
            <a:avLst/>
          </a:prstGeom>
          <a:noFill/>
          <a:ln w="635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TextBox 8"/>
          <p:cNvSpPr txBox="1"/>
          <p:nvPr/>
        </p:nvSpPr>
        <p:spPr>
          <a:xfrm>
            <a:off x="4495709" y="2416812"/>
            <a:ext cx="1382259" cy="461665"/>
          </a:xfrm>
          <a:prstGeom prst="rect">
            <a:avLst/>
          </a:prstGeom>
          <a:solidFill>
            <a:schemeClr val="bg1">
              <a:lumMod val="85000"/>
            </a:schemeClr>
          </a:solidFill>
          <a:ln>
            <a:solidFill>
              <a:srgbClr val="45FFEF"/>
            </a:solidFill>
          </a:ln>
        </p:spPr>
        <p:txBody>
          <a:bodyPr wrap="none" rtlCol="0">
            <a:spAutoFit/>
          </a:bodyPr>
          <a:lstStyle/>
          <a:p>
            <a:pPr algn="ctr"/>
            <a:r>
              <a:rPr lang="en-US" sz="1200" dirty="0" smtClean="0">
                <a:solidFill>
                  <a:srgbClr val="18C6EA"/>
                </a:solidFill>
                <a:latin typeface="Arial"/>
              </a:rPr>
              <a:t>0.8-3 GeV Proton </a:t>
            </a:r>
            <a:br>
              <a:rPr lang="en-US" sz="1200" dirty="0" smtClean="0">
                <a:solidFill>
                  <a:srgbClr val="18C6EA"/>
                </a:solidFill>
                <a:latin typeface="Arial"/>
              </a:rPr>
            </a:br>
            <a:r>
              <a:rPr lang="en-US" sz="1200" dirty="0" smtClean="0">
                <a:solidFill>
                  <a:srgbClr val="18C6EA"/>
                </a:solidFill>
                <a:latin typeface="Arial"/>
              </a:rPr>
              <a:t>Linac (PIP-III)</a:t>
            </a:r>
            <a:endParaRPr lang="en-US" sz="1200" dirty="0">
              <a:solidFill>
                <a:srgbClr val="18C6EA"/>
              </a:solidFill>
              <a:latin typeface="Arial"/>
            </a:endParaRPr>
          </a:p>
        </p:txBody>
      </p:sp>
      <p:sp>
        <p:nvSpPr>
          <p:cNvPr id="90" name="TextBox 89"/>
          <p:cNvSpPr txBox="1"/>
          <p:nvPr/>
        </p:nvSpPr>
        <p:spPr>
          <a:xfrm>
            <a:off x="5085152" y="3848762"/>
            <a:ext cx="2133918" cy="616579"/>
          </a:xfrm>
          <a:prstGeom prst="rect">
            <a:avLst/>
          </a:prstGeom>
          <a:noFill/>
        </p:spPr>
        <p:txBody>
          <a:bodyPr wrap="none" rtlCol="0">
            <a:spAutoFit/>
          </a:bodyPr>
          <a:lstStyle/>
          <a:p>
            <a:pPr>
              <a:lnSpc>
                <a:spcPct val="80000"/>
              </a:lnSpc>
            </a:pPr>
            <a:r>
              <a:rPr lang="en-US" sz="1400" b="1" dirty="0" smtClean="0">
                <a:solidFill>
                  <a:srgbClr val="FF0000"/>
                </a:solidFill>
                <a:latin typeface="Arial"/>
                <a:cs typeface="Arial"/>
              </a:rPr>
              <a:t>To Near Detector(s) for</a:t>
            </a:r>
            <a:br>
              <a:rPr lang="en-US" sz="1400" b="1" dirty="0" smtClean="0">
                <a:solidFill>
                  <a:srgbClr val="FF0000"/>
                </a:solidFill>
                <a:latin typeface="Arial"/>
                <a:cs typeface="Arial"/>
              </a:rPr>
            </a:br>
            <a:r>
              <a:rPr lang="en-US" sz="1400" b="1" dirty="0" smtClean="0">
                <a:solidFill>
                  <a:srgbClr val="FF0000"/>
                </a:solidFill>
                <a:latin typeface="Arial"/>
                <a:cs typeface="Arial"/>
              </a:rPr>
              <a:t>            Short Baseline</a:t>
            </a:r>
          </a:p>
          <a:p>
            <a:pPr>
              <a:lnSpc>
                <a:spcPct val="80000"/>
              </a:lnSpc>
            </a:pPr>
            <a:r>
              <a:rPr lang="en-US" sz="1400" b="1" dirty="0">
                <a:solidFill>
                  <a:srgbClr val="FF0000"/>
                </a:solidFill>
                <a:latin typeface="Arial"/>
                <a:cs typeface="Arial"/>
              </a:rPr>
              <a:t> </a:t>
            </a:r>
            <a:r>
              <a:rPr lang="en-US" sz="1400" b="1" dirty="0" smtClean="0">
                <a:solidFill>
                  <a:srgbClr val="FF0000"/>
                </a:solidFill>
                <a:latin typeface="Arial"/>
                <a:cs typeface="Arial"/>
              </a:rPr>
              <a:t>                     Studies </a:t>
            </a:r>
          </a:p>
        </p:txBody>
      </p:sp>
      <p:sp>
        <p:nvSpPr>
          <p:cNvPr id="91" name="Rounded Rectangle 90"/>
          <p:cNvSpPr/>
          <p:nvPr/>
        </p:nvSpPr>
        <p:spPr>
          <a:xfrm>
            <a:off x="4367211" y="5078"/>
            <a:ext cx="4770797" cy="1655763"/>
          </a:xfrm>
          <a:prstGeom prst="roundRect">
            <a:avLst/>
          </a:prstGeom>
          <a:gradFill>
            <a:gsLst>
              <a:gs pos="0">
                <a:schemeClr val="bg2">
                  <a:lumMod val="10000"/>
                </a:schemeClr>
              </a:gs>
              <a:gs pos="100000">
                <a:schemeClr val="bg2">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a:rPr>
              <a:t>Concept for a Muon Accelerator Complex at Fermilab: </a:t>
            </a:r>
            <a:br>
              <a:rPr lang="en-US" sz="2400" dirty="0" smtClean="0">
                <a:solidFill>
                  <a:prstClr val="white"/>
                </a:solidFill>
                <a:latin typeface="Arial"/>
              </a:rPr>
            </a:br>
            <a:r>
              <a:rPr lang="en-US" sz="2400" dirty="0" err="1" smtClean="0">
                <a:solidFill>
                  <a:prstClr val="white"/>
                </a:solidFill>
                <a:latin typeface="Symbol" charset="2"/>
                <a:cs typeface="Symbol" charset="2"/>
              </a:rPr>
              <a:t>n</a:t>
            </a:r>
            <a:r>
              <a:rPr lang="en-US" sz="2400" dirty="0" err="1" smtClean="0">
                <a:solidFill>
                  <a:prstClr val="white"/>
                </a:solidFill>
                <a:latin typeface="Arial"/>
                <a:cs typeface="Symbol" charset="2"/>
              </a:rPr>
              <a:t>STORM</a:t>
            </a:r>
            <a:r>
              <a:rPr lang="en-US" sz="2400" dirty="0" smtClean="0">
                <a:solidFill>
                  <a:prstClr val="white"/>
                </a:solidFill>
                <a:latin typeface="Arial"/>
                <a:cs typeface="Symbol" charset="2"/>
              </a:rPr>
              <a:t> </a:t>
            </a:r>
            <a:r>
              <a:rPr lang="en-US" sz="2400" dirty="0" smtClean="0">
                <a:solidFill>
                  <a:prstClr val="white"/>
                </a:solidFill>
                <a:latin typeface="Wingdings"/>
                <a:ea typeface="Wingdings"/>
                <a:cs typeface="Wingdings"/>
                <a:sym typeface="Wingdings"/>
              </a:rPr>
              <a:t></a:t>
            </a:r>
            <a:r>
              <a:rPr lang="en-US" sz="2400" dirty="0" smtClean="0">
                <a:solidFill>
                  <a:prstClr val="white"/>
                </a:solidFill>
                <a:latin typeface="Arial"/>
                <a:ea typeface="Wingdings"/>
                <a:cs typeface="Wingdings"/>
                <a:sym typeface="Wingdings"/>
              </a:rPr>
              <a:t> NuMAX</a:t>
            </a:r>
            <a:br>
              <a:rPr lang="en-US" sz="2400" dirty="0" smtClean="0">
                <a:solidFill>
                  <a:prstClr val="white"/>
                </a:solidFill>
                <a:latin typeface="Arial"/>
                <a:ea typeface="Wingdings"/>
                <a:cs typeface="Wingdings"/>
                <a:sym typeface="Wingdings"/>
              </a:rPr>
            </a:br>
            <a:r>
              <a:rPr lang="en-US" sz="2400" dirty="0" smtClean="0">
                <a:solidFill>
                  <a:prstClr val="white"/>
                </a:solidFill>
                <a:latin typeface="Wingdings"/>
                <a:ea typeface="Wingdings"/>
                <a:cs typeface="Wingdings"/>
                <a:sym typeface="Wingdings"/>
              </a:rPr>
              <a:t></a:t>
            </a:r>
            <a:r>
              <a:rPr lang="en-US" sz="2400" dirty="0" smtClean="0">
                <a:solidFill>
                  <a:prstClr val="white"/>
                </a:solidFill>
                <a:latin typeface="Arial"/>
                <a:ea typeface="Wingdings"/>
                <a:cs typeface="Wingdings"/>
                <a:sym typeface="Wingdings"/>
              </a:rPr>
              <a:t> Higgs Factory </a:t>
            </a:r>
            <a:r>
              <a:rPr lang="en-US" sz="2400" i="1" dirty="0" smtClean="0">
                <a:solidFill>
                  <a:prstClr val="white"/>
                </a:solidFill>
                <a:latin typeface="Arial"/>
                <a:ea typeface="Wingdings"/>
                <a:cs typeface="Wingdings"/>
                <a:sym typeface="Wingdings"/>
              </a:rPr>
              <a:t>and Beyond</a:t>
            </a:r>
            <a:endParaRPr lang="en-US" sz="2400" i="1" dirty="0">
              <a:solidFill>
                <a:prstClr val="white"/>
              </a:solidFill>
              <a:latin typeface="Arial"/>
            </a:endParaRPr>
          </a:p>
        </p:txBody>
      </p:sp>
      <p:sp>
        <p:nvSpPr>
          <p:cNvPr id="21" name="Arc 20"/>
          <p:cNvSpPr/>
          <p:nvPr/>
        </p:nvSpPr>
        <p:spPr>
          <a:xfrm rot="6750108">
            <a:off x="3643289" y="1660841"/>
            <a:ext cx="134110" cy="370215"/>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94" name="Arc 93"/>
          <p:cNvSpPr/>
          <p:nvPr/>
        </p:nvSpPr>
        <p:spPr>
          <a:xfrm rot="11466030">
            <a:off x="3669600" y="1794166"/>
            <a:ext cx="126283" cy="126927"/>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95" name="Arc 94"/>
          <p:cNvSpPr/>
          <p:nvPr/>
        </p:nvSpPr>
        <p:spPr>
          <a:xfrm rot="13980000">
            <a:off x="3665745" y="1813730"/>
            <a:ext cx="97899" cy="94650"/>
          </a:xfrm>
          <a:prstGeom prst="arc">
            <a:avLst/>
          </a:prstGeom>
          <a:ln>
            <a:solidFill>
              <a:srgbClr val="B139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32" name="Arc 31"/>
          <p:cNvSpPr/>
          <p:nvPr/>
        </p:nvSpPr>
        <p:spPr>
          <a:xfrm rot="15281109">
            <a:off x="1658333" y="3493077"/>
            <a:ext cx="1996033" cy="902593"/>
          </a:xfrm>
          <a:prstGeom prst="arc">
            <a:avLst>
              <a:gd name="adj1" fmla="val 18274689"/>
              <a:gd name="adj2" fmla="val 21432111"/>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cxnSp>
        <p:nvCxnSpPr>
          <p:cNvPr id="28" name="Straight Connector 27"/>
          <p:cNvCxnSpPr/>
          <p:nvPr/>
        </p:nvCxnSpPr>
        <p:spPr>
          <a:xfrm flipH="1" flipV="1">
            <a:off x="3885592" y="1925257"/>
            <a:ext cx="180537" cy="647561"/>
          </a:xfrm>
          <a:prstGeom prst="line">
            <a:avLst/>
          </a:prstGeom>
          <a:ln w="38100">
            <a:solidFill>
              <a:srgbClr val="2ECFD1"/>
            </a:solidFill>
          </a:ln>
          <a:effectLst/>
        </p:spPr>
        <p:style>
          <a:lnRef idx="2">
            <a:schemeClr val="accent1"/>
          </a:lnRef>
          <a:fillRef idx="0">
            <a:schemeClr val="accent1"/>
          </a:fillRef>
          <a:effectRef idx="1">
            <a:schemeClr val="accent1"/>
          </a:effectRef>
          <a:fontRef idx="minor">
            <a:schemeClr val="tx1"/>
          </a:fontRef>
        </p:style>
      </p:cxnSp>
      <p:grpSp>
        <p:nvGrpSpPr>
          <p:cNvPr id="228" name="Group 227"/>
          <p:cNvGrpSpPr/>
          <p:nvPr/>
        </p:nvGrpSpPr>
        <p:grpSpPr>
          <a:xfrm rot="13867598">
            <a:off x="2172096" y="2742587"/>
            <a:ext cx="230211" cy="230206"/>
            <a:chOff x="3709572" y="1546353"/>
            <a:chExt cx="230211" cy="230206"/>
          </a:xfrm>
        </p:grpSpPr>
        <p:sp>
          <p:nvSpPr>
            <p:cNvPr id="276" name="Arc 275"/>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7" name="Arc 276"/>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30" name="Straight Connector 229"/>
          <p:cNvCxnSpPr/>
          <p:nvPr/>
        </p:nvCxnSpPr>
        <p:spPr>
          <a:xfrm rot="3007598" flipV="1">
            <a:off x="3740596" y="3131068"/>
            <a:ext cx="420624" cy="338328"/>
          </a:xfrm>
          <a:prstGeom prst="line">
            <a:avLst/>
          </a:prstGeom>
          <a:ln w="6350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231" name="Group 230"/>
          <p:cNvGrpSpPr/>
          <p:nvPr/>
        </p:nvGrpSpPr>
        <p:grpSpPr>
          <a:xfrm rot="3067598">
            <a:off x="4117777" y="3124044"/>
            <a:ext cx="230211" cy="230206"/>
            <a:chOff x="3709572" y="1546353"/>
            <a:chExt cx="230211" cy="230206"/>
          </a:xfrm>
        </p:grpSpPr>
        <p:sp>
          <p:nvSpPr>
            <p:cNvPr id="274" name="Arc 273"/>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5" name="Arc 274"/>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sp>
        <p:nvSpPr>
          <p:cNvPr id="232" name="TextBox 231"/>
          <p:cNvSpPr txBox="1"/>
          <p:nvPr/>
        </p:nvSpPr>
        <p:spPr>
          <a:xfrm rot="667598">
            <a:off x="2754144" y="2294100"/>
            <a:ext cx="926157" cy="360099"/>
          </a:xfrm>
          <a:prstGeom prst="rect">
            <a:avLst/>
          </a:prstGeom>
          <a:noFill/>
        </p:spPr>
        <p:txBody>
          <a:bodyPr wrap="square" rtlCol="0">
            <a:spAutoFit/>
          </a:bodyPr>
          <a:lstStyle/>
          <a:p>
            <a:pPr algn="ctr">
              <a:lnSpc>
                <a:spcPct val="70000"/>
              </a:lnSpc>
            </a:pPr>
            <a:r>
              <a:rPr lang="en-US" sz="1200" b="1" dirty="0" smtClean="0">
                <a:solidFill>
                  <a:srgbClr val="660066"/>
                </a:solidFill>
                <a:latin typeface="Arial"/>
                <a:cs typeface="Arial"/>
              </a:rPr>
              <a:t>Front</a:t>
            </a:r>
          </a:p>
          <a:p>
            <a:pPr algn="ctr">
              <a:lnSpc>
                <a:spcPct val="70000"/>
              </a:lnSpc>
            </a:pPr>
            <a:r>
              <a:rPr lang="en-US" sz="1200" b="1" dirty="0" smtClean="0">
                <a:solidFill>
                  <a:srgbClr val="660066"/>
                </a:solidFill>
                <a:latin typeface="Arial"/>
                <a:cs typeface="Arial"/>
              </a:rPr>
              <a:t>End</a:t>
            </a:r>
            <a:endParaRPr lang="en-US" sz="1200" b="1" dirty="0">
              <a:solidFill>
                <a:srgbClr val="660066"/>
              </a:solidFill>
              <a:effectLst>
                <a:outerShdw blurRad="50800" dist="38100" dir="2700000" algn="tl" rotWithShape="0">
                  <a:srgbClr val="000000">
                    <a:alpha val="43000"/>
                  </a:srgbClr>
                </a:outerShdw>
              </a:effectLst>
              <a:latin typeface="Arial"/>
              <a:cs typeface="Arial"/>
            </a:endParaRPr>
          </a:p>
        </p:txBody>
      </p:sp>
      <p:cxnSp>
        <p:nvCxnSpPr>
          <p:cNvPr id="234" name="Straight Connector 233"/>
          <p:cNvCxnSpPr/>
          <p:nvPr/>
        </p:nvCxnSpPr>
        <p:spPr bwMode="auto">
          <a:xfrm rot="3007598" flipV="1">
            <a:off x="2973949" y="2784060"/>
            <a:ext cx="292570" cy="238549"/>
          </a:xfrm>
          <a:prstGeom prst="line">
            <a:avLst/>
          </a:prstGeom>
          <a:ln w="63500">
            <a:solidFill>
              <a:srgbClr val="660066"/>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bwMode="auto">
          <a:xfrm rot="3067598" flipV="1">
            <a:off x="3314782" y="2890925"/>
            <a:ext cx="149689" cy="125927"/>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bwMode="auto">
          <a:xfrm rot="3067598" flipV="1">
            <a:off x="2349640" y="2603780"/>
            <a:ext cx="448056" cy="384048"/>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37" name="TextBox 236"/>
          <p:cNvSpPr txBox="1"/>
          <p:nvPr/>
        </p:nvSpPr>
        <p:spPr>
          <a:xfrm rot="607598">
            <a:off x="2587606" y="2549172"/>
            <a:ext cx="643551" cy="276999"/>
          </a:xfrm>
          <a:prstGeom prst="rect">
            <a:avLst/>
          </a:prstGeom>
          <a:noFill/>
        </p:spPr>
        <p:txBody>
          <a:bodyPr wrap="none" rtlCol="0">
            <a:spAutoFit/>
          </a:bodyPr>
          <a:lstStyle/>
          <a:p>
            <a:r>
              <a:rPr lang="en-US" sz="1200" b="1" dirty="0" smtClean="0">
                <a:solidFill>
                  <a:srgbClr val="CA23FF"/>
                </a:solidFill>
                <a:latin typeface="Arial"/>
              </a:rPr>
              <a:t>Target</a:t>
            </a:r>
            <a:endParaRPr lang="en-US" sz="1200" b="1" dirty="0">
              <a:solidFill>
                <a:srgbClr val="CA23FF"/>
              </a:solidFill>
              <a:latin typeface="Arial"/>
            </a:endParaRPr>
          </a:p>
        </p:txBody>
      </p:sp>
      <p:cxnSp>
        <p:nvCxnSpPr>
          <p:cNvPr id="238" name="Straight Connector 237"/>
          <p:cNvCxnSpPr/>
          <p:nvPr/>
        </p:nvCxnSpPr>
        <p:spPr bwMode="auto">
          <a:xfrm rot="3067598" flipV="1">
            <a:off x="4083044" y="3045791"/>
            <a:ext cx="149689" cy="125927"/>
          </a:xfrm>
          <a:prstGeom prst="line">
            <a:avLst/>
          </a:prstGeom>
          <a:ln w="635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41" name="Group 240"/>
          <p:cNvGrpSpPr/>
          <p:nvPr/>
        </p:nvGrpSpPr>
        <p:grpSpPr>
          <a:xfrm rot="13867598">
            <a:off x="2352061" y="2776429"/>
            <a:ext cx="230211" cy="230206"/>
            <a:chOff x="3709572" y="1546353"/>
            <a:chExt cx="230211" cy="230206"/>
          </a:xfrm>
        </p:grpSpPr>
        <p:sp>
          <p:nvSpPr>
            <p:cNvPr id="267" name="Arc 266"/>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8" name="Arc 267"/>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42" name="Group 241"/>
          <p:cNvGrpSpPr/>
          <p:nvPr/>
        </p:nvGrpSpPr>
        <p:grpSpPr>
          <a:xfrm rot="13867598">
            <a:off x="2293176" y="2764104"/>
            <a:ext cx="230211" cy="230206"/>
            <a:chOff x="3709572" y="1546353"/>
            <a:chExt cx="230211" cy="230206"/>
          </a:xfrm>
        </p:grpSpPr>
        <p:sp>
          <p:nvSpPr>
            <p:cNvPr id="265" name="Arc 264"/>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6" name="Arc 265"/>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43" name="Group 242"/>
          <p:cNvGrpSpPr/>
          <p:nvPr/>
        </p:nvGrpSpPr>
        <p:grpSpPr>
          <a:xfrm rot="13867598">
            <a:off x="2230763" y="2754394"/>
            <a:ext cx="230211" cy="230206"/>
            <a:chOff x="3709572" y="1546353"/>
            <a:chExt cx="230211" cy="230206"/>
          </a:xfrm>
        </p:grpSpPr>
        <p:sp>
          <p:nvSpPr>
            <p:cNvPr id="263" name="Arc 262"/>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4" name="Arc 263"/>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5" name="Straight Arrow Connector 244"/>
          <p:cNvCxnSpPr/>
          <p:nvPr/>
        </p:nvCxnSpPr>
        <p:spPr>
          <a:xfrm rot="3427598">
            <a:off x="3068585" y="2687886"/>
            <a:ext cx="191011" cy="179100"/>
          </a:xfrm>
          <a:prstGeom prst="straightConnector1">
            <a:avLst/>
          </a:prstGeom>
          <a:ln w="9525">
            <a:solidFill>
              <a:srgbClr val="660066"/>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253" name="TextBox 252"/>
          <p:cNvSpPr txBox="1"/>
          <p:nvPr/>
        </p:nvSpPr>
        <p:spPr>
          <a:xfrm rot="667598">
            <a:off x="1758336" y="2095654"/>
            <a:ext cx="1244040" cy="594009"/>
          </a:xfrm>
          <a:prstGeom prst="rect">
            <a:avLst/>
          </a:prstGeom>
          <a:noFill/>
          <a:ln>
            <a:noFill/>
          </a:ln>
        </p:spPr>
        <p:txBody>
          <a:bodyPr wrap="square" rtlCol="0">
            <a:spAutoFit/>
          </a:bodyPr>
          <a:lstStyle/>
          <a:p>
            <a:pPr algn="ctr">
              <a:lnSpc>
                <a:spcPct val="90000"/>
              </a:lnSpc>
            </a:pPr>
            <a:r>
              <a:rPr lang="en-US" sz="1200" b="1" dirty="0" smtClean="0">
                <a:solidFill>
                  <a:srgbClr val="297FD5">
                    <a:lumMod val="50000"/>
                  </a:srgbClr>
                </a:solidFill>
                <a:latin typeface="Arial"/>
                <a:cs typeface="Arial"/>
              </a:rPr>
              <a:t>Accumulator,</a:t>
            </a:r>
            <a:br>
              <a:rPr lang="en-US" sz="1200" b="1" dirty="0" smtClean="0">
                <a:solidFill>
                  <a:srgbClr val="297FD5">
                    <a:lumMod val="50000"/>
                  </a:srgbClr>
                </a:solidFill>
                <a:latin typeface="Arial"/>
                <a:cs typeface="Arial"/>
              </a:rPr>
            </a:br>
            <a:r>
              <a:rPr lang="en-US" sz="1200" b="1" dirty="0" err="1" smtClean="0">
                <a:solidFill>
                  <a:srgbClr val="297FD5">
                    <a:lumMod val="50000"/>
                  </a:srgbClr>
                </a:solidFill>
                <a:latin typeface="Arial"/>
                <a:cs typeface="Arial"/>
              </a:rPr>
              <a:t>Buncher</a:t>
            </a:r>
            <a:r>
              <a:rPr lang="en-US" sz="1200" b="1" dirty="0">
                <a:solidFill>
                  <a:srgbClr val="297FD5">
                    <a:lumMod val="50000"/>
                  </a:srgbClr>
                </a:solidFill>
                <a:latin typeface="Arial"/>
                <a:cs typeface="Arial"/>
              </a:rPr>
              <a:t>,</a:t>
            </a:r>
            <a:endParaRPr lang="en-US" sz="1200" b="1" dirty="0" smtClean="0">
              <a:solidFill>
                <a:srgbClr val="297FD5">
                  <a:lumMod val="50000"/>
                </a:srgbClr>
              </a:solidFill>
              <a:latin typeface="Arial"/>
              <a:cs typeface="Arial"/>
            </a:endParaRPr>
          </a:p>
          <a:p>
            <a:pPr algn="ctr">
              <a:lnSpc>
                <a:spcPct val="90000"/>
              </a:lnSpc>
            </a:pPr>
            <a:r>
              <a:rPr lang="en-US" sz="1200" b="1" dirty="0" smtClean="0">
                <a:solidFill>
                  <a:srgbClr val="297FD5">
                    <a:lumMod val="50000"/>
                  </a:srgbClr>
                </a:solidFill>
                <a:latin typeface="Arial"/>
                <a:cs typeface="Arial"/>
              </a:rPr>
              <a:t>Combiner</a:t>
            </a:r>
          </a:p>
        </p:txBody>
      </p:sp>
      <p:cxnSp>
        <p:nvCxnSpPr>
          <p:cNvPr id="4" name="Straight Connector 3"/>
          <p:cNvCxnSpPr/>
          <p:nvPr/>
        </p:nvCxnSpPr>
        <p:spPr>
          <a:xfrm flipH="1">
            <a:off x="3778080" y="1411532"/>
            <a:ext cx="504697" cy="652394"/>
          </a:xfrm>
          <a:prstGeom prst="line">
            <a:avLst/>
          </a:prstGeom>
          <a:ln w="57150">
            <a:solidFill>
              <a:srgbClr val="B139FF"/>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bwMode="auto">
          <a:xfrm>
            <a:off x="3485620" y="2972644"/>
            <a:ext cx="667280" cy="133426"/>
          </a:xfrm>
          <a:prstGeom prst="line">
            <a:avLst/>
          </a:prstGeom>
          <a:ln w="63500">
            <a:solidFill>
              <a:srgbClr val="FFC000"/>
            </a:solidFill>
            <a:prstDash val="solid"/>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cxnSpLocks noChangeAspect="1"/>
          </p:cNvCxnSpPr>
          <p:nvPr/>
        </p:nvCxnSpPr>
        <p:spPr>
          <a:xfrm flipH="1" flipV="1">
            <a:off x="3889865" y="1946451"/>
            <a:ext cx="23471" cy="84183"/>
          </a:xfrm>
          <a:prstGeom prst="line">
            <a:avLst/>
          </a:prstGeom>
          <a:ln w="38100">
            <a:solidFill>
              <a:srgbClr val="B139FF"/>
            </a:solidFill>
          </a:ln>
          <a:effectLst/>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endCxn id="266" idx="2"/>
          </p:cNvCxnSpPr>
          <p:nvPr/>
        </p:nvCxnSpPr>
        <p:spPr>
          <a:xfrm rot="3067598">
            <a:off x="2398882" y="2648635"/>
            <a:ext cx="88523" cy="104562"/>
          </a:xfrm>
          <a:prstGeom prst="straightConnector1">
            <a:avLst/>
          </a:prstGeom>
          <a:ln w="9525">
            <a:solidFill>
              <a:schemeClr val="accent2">
                <a:lumMod val="50000"/>
              </a:schemeClr>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21360000" flipH="1">
            <a:off x="3773861" y="1985445"/>
            <a:ext cx="70018" cy="78493"/>
          </a:xfrm>
          <a:prstGeom prst="line">
            <a:avLst/>
          </a:prstGeom>
          <a:ln w="571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9" name="Arc 28"/>
          <p:cNvSpPr/>
          <p:nvPr/>
        </p:nvSpPr>
        <p:spPr>
          <a:xfrm rot="4595542">
            <a:off x="2968720" y="2151361"/>
            <a:ext cx="1132228" cy="1088061"/>
          </a:xfrm>
          <a:prstGeom prst="arc">
            <a:avLst/>
          </a:prstGeom>
          <a:ln w="38100">
            <a:solidFill>
              <a:srgbClr val="2ECFD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nvGrpSpPr>
          <p:cNvPr id="239" name="Group 238"/>
          <p:cNvGrpSpPr/>
          <p:nvPr/>
        </p:nvGrpSpPr>
        <p:grpSpPr>
          <a:xfrm rot="3067598">
            <a:off x="3233715" y="2511697"/>
            <a:ext cx="1384377" cy="875019"/>
            <a:chOff x="2184642" y="1289788"/>
            <a:chExt cx="1384377" cy="875019"/>
          </a:xfrm>
        </p:grpSpPr>
        <p:sp>
          <p:nvSpPr>
            <p:cNvPr id="271" name="TextBox 270"/>
            <p:cNvSpPr txBox="1"/>
            <p:nvPr/>
          </p:nvSpPr>
          <p:spPr>
            <a:xfrm rot="19200000">
              <a:off x="2184642" y="1804708"/>
              <a:ext cx="613247" cy="360099"/>
            </a:xfrm>
            <a:prstGeom prst="rect">
              <a:avLst/>
            </a:prstGeom>
            <a:noFill/>
          </p:spPr>
          <p:txBody>
            <a:bodyPr wrap="square" rtlCol="0">
              <a:spAutoFit/>
            </a:bodyPr>
            <a:lstStyle/>
            <a:p>
              <a:pPr algn="ctr">
                <a:lnSpc>
                  <a:spcPct val="70000"/>
                </a:lnSpc>
              </a:pPr>
              <a:r>
                <a:rPr lang="en-US" sz="1200" b="1" dirty="0" smtClean="0">
                  <a:solidFill>
                    <a:srgbClr val="008000"/>
                  </a:solidFill>
                  <a:latin typeface="Arial"/>
                  <a:cs typeface="Arial"/>
                </a:rPr>
                <a:t>Initial</a:t>
              </a:r>
            </a:p>
            <a:p>
              <a:pPr algn="ctr">
                <a:lnSpc>
                  <a:spcPct val="70000"/>
                </a:lnSpc>
              </a:pPr>
              <a:r>
                <a:rPr lang="en-US" sz="1200" b="1" dirty="0" smtClean="0">
                  <a:solidFill>
                    <a:srgbClr val="008000"/>
                  </a:solidFill>
                  <a:latin typeface="Arial"/>
                  <a:cs typeface="Arial"/>
                </a:rPr>
                <a:t>Cool </a:t>
              </a:r>
              <a:endParaRPr lang="en-US" sz="1200" b="1" dirty="0">
                <a:solidFill>
                  <a:srgbClr val="297FD5">
                    <a:lumMod val="60000"/>
                    <a:lumOff val="40000"/>
                  </a:srgbClr>
                </a:solidFill>
                <a:effectLst>
                  <a:outerShdw blurRad="50800" dist="38100" dir="2700000" algn="tl" rotWithShape="0">
                    <a:srgbClr val="000000">
                      <a:alpha val="43000"/>
                    </a:srgbClr>
                  </a:outerShdw>
                </a:effectLst>
                <a:latin typeface="Arial"/>
                <a:cs typeface="Arial"/>
              </a:endParaRPr>
            </a:p>
          </p:txBody>
        </p:sp>
        <p:sp>
          <p:nvSpPr>
            <p:cNvPr id="272" name="TextBox 271"/>
            <p:cNvSpPr txBox="1"/>
            <p:nvPr/>
          </p:nvSpPr>
          <p:spPr>
            <a:xfrm rot="19200000">
              <a:off x="2398103" y="1541649"/>
              <a:ext cx="822017" cy="360099"/>
            </a:xfrm>
            <a:prstGeom prst="rect">
              <a:avLst/>
            </a:prstGeom>
            <a:noFill/>
          </p:spPr>
          <p:txBody>
            <a:bodyPr wrap="square" rtlCol="0">
              <a:spAutoFit/>
            </a:bodyPr>
            <a:lstStyle/>
            <a:p>
              <a:pPr algn="ctr">
                <a:lnSpc>
                  <a:spcPct val="70000"/>
                </a:lnSpc>
              </a:pPr>
              <a:r>
                <a:rPr lang="en-US" sz="1200" b="1" dirty="0" smtClean="0">
                  <a:solidFill>
                    <a:srgbClr val="F9CB3A"/>
                  </a:solidFill>
                  <a:latin typeface="Arial"/>
                  <a:cs typeface="Arial"/>
                </a:rPr>
                <a:t>6D</a:t>
              </a:r>
              <a:br>
                <a:rPr lang="en-US" sz="1200" b="1" dirty="0" smtClean="0">
                  <a:solidFill>
                    <a:srgbClr val="F9CB3A"/>
                  </a:solidFill>
                  <a:latin typeface="Arial"/>
                  <a:cs typeface="Arial"/>
                </a:rPr>
              </a:br>
              <a:r>
                <a:rPr lang="en-US" sz="1200" b="1" dirty="0" smtClean="0">
                  <a:solidFill>
                    <a:srgbClr val="F9CB3A"/>
                  </a:solidFill>
                  <a:latin typeface="Arial"/>
                  <a:cs typeface="Arial"/>
                </a:rPr>
                <a:t>Cool</a:t>
              </a:r>
              <a:endParaRPr lang="en-US" sz="1200" b="1" dirty="0">
                <a:solidFill>
                  <a:srgbClr val="297FD5">
                    <a:lumMod val="60000"/>
                    <a:lumOff val="40000"/>
                  </a:srgbClr>
                </a:solidFill>
                <a:latin typeface="Arial"/>
                <a:cs typeface="Arial"/>
              </a:endParaRPr>
            </a:p>
          </p:txBody>
        </p:sp>
        <p:sp>
          <p:nvSpPr>
            <p:cNvPr id="273" name="TextBox 272"/>
            <p:cNvSpPr txBox="1"/>
            <p:nvPr/>
          </p:nvSpPr>
          <p:spPr>
            <a:xfrm rot="19200000">
              <a:off x="2639734" y="1289788"/>
              <a:ext cx="929285" cy="360099"/>
            </a:xfrm>
            <a:prstGeom prst="rect">
              <a:avLst/>
            </a:prstGeom>
            <a:noFill/>
          </p:spPr>
          <p:txBody>
            <a:bodyPr wrap="square" rtlCol="0">
              <a:spAutoFit/>
            </a:bodyPr>
            <a:lstStyle/>
            <a:p>
              <a:pPr algn="ctr">
                <a:lnSpc>
                  <a:spcPct val="70000"/>
                </a:lnSpc>
              </a:pPr>
              <a:r>
                <a:rPr lang="en-US" sz="1200" b="1" dirty="0" smtClean="0">
                  <a:solidFill>
                    <a:srgbClr val="297FD5">
                      <a:lumMod val="75000"/>
                    </a:srgbClr>
                  </a:solidFill>
                  <a:latin typeface="Arial"/>
                  <a:cs typeface="Arial"/>
                </a:rPr>
                <a:t>Final</a:t>
              </a:r>
            </a:p>
            <a:p>
              <a:pPr algn="ctr">
                <a:lnSpc>
                  <a:spcPct val="70000"/>
                </a:lnSpc>
              </a:pPr>
              <a:r>
                <a:rPr lang="en-US" sz="1200" b="1" dirty="0" smtClean="0">
                  <a:solidFill>
                    <a:srgbClr val="297FD5">
                      <a:lumMod val="75000"/>
                    </a:srgbClr>
                  </a:solidFill>
                  <a:latin typeface="Arial"/>
                  <a:cs typeface="Arial"/>
                </a:rPr>
                <a:t>Cool</a:t>
              </a:r>
              <a:endParaRPr lang="en-US" sz="1200" b="1" dirty="0">
                <a:solidFill>
                  <a:srgbClr val="297FD5">
                    <a:lumMod val="75000"/>
                  </a:srgbClr>
                </a:solidFill>
                <a:effectLst>
                  <a:outerShdw blurRad="50800" dist="38100" dir="2700000" algn="tl" rotWithShape="0">
                    <a:srgbClr val="000000">
                      <a:alpha val="43000"/>
                    </a:srgbClr>
                  </a:outerShdw>
                </a:effectLst>
                <a:latin typeface="Arial"/>
                <a:cs typeface="Arial"/>
              </a:endParaRPr>
            </a:p>
          </p:txBody>
        </p:sp>
      </p:grpSp>
      <p:cxnSp>
        <p:nvCxnSpPr>
          <p:cNvPr id="229" name="Straight Connector 228"/>
          <p:cNvCxnSpPr/>
          <p:nvPr/>
        </p:nvCxnSpPr>
        <p:spPr>
          <a:xfrm rot="3007598" flipH="1">
            <a:off x="2709862" y="2789671"/>
            <a:ext cx="860426" cy="704850"/>
          </a:xfrm>
          <a:prstGeom prst="line">
            <a:avLst/>
          </a:prstGeom>
          <a:ln w="57150">
            <a:solidFill>
              <a:srgbClr val="78D012"/>
            </a:solidFill>
          </a:ln>
          <a:effectLst/>
        </p:spPr>
        <p:style>
          <a:lnRef idx="2">
            <a:schemeClr val="accent1"/>
          </a:lnRef>
          <a:fillRef idx="0">
            <a:schemeClr val="accent1"/>
          </a:fillRef>
          <a:effectRef idx="1">
            <a:schemeClr val="accent1"/>
          </a:effectRef>
          <a:fontRef idx="minor">
            <a:schemeClr val="tx1"/>
          </a:fontRef>
        </p:style>
      </p:cxnSp>
      <p:grpSp>
        <p:nvGrpSpPr>
          <p:cNvPr id="240" name="Group 239"/>
          <p:cNvGrpSpPr/>
          <p:nvPr/>
        </p:nvGrpSpPr>
        <p:grpSpPr>
          <a:xfrm rot="3067598">
            <a:off x="2573676" y="2821789"/>
            <a:ext cx="230211" cy="230206"/>
            <a:chOff x="3709572" y="1546353"/>
            <a:chExt cx="230211" cy="230206"/>
          </a:xfrm>
        </p:grpSpPr>
        <p:sp>
          <p:nvSpPr>
            <p:cNvPr id="269" name="Arc 268"/>
            <p:cNvSpPr/>
            <p:nvPr/>
          </p:nvSpPr>
          <p:spPr>
            <a:xfrm rot="19200000">
              <a:off x="3711183" y="1547959"/>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70" name="Arc 269"/>
            <p:cNvSpPr/>
            <p:nvPr/>
          </p:nvSpPr>
          <p:spPr>
            <a:xfrm rot="3000000">
              <a:off x="3709572" y="1546353"/>
              <a:ext cx="228600" cy="228600"/>
            </a:xfrm>
            <a:prstGeom prst="arc">
              <a:avLst/>
            </a:prstGeom>
            <a:ln w="63500">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4" name="Straight Connector 243"/>
          <p:cNvCxnSpPr/>
          <p:nvPr/>
        </p:nvCxnSpPr>
        <p:spPr bwMode="auto">
          <a:xfrm rot="2947598" flipV="1">
            <a:off x="2294545" y="2870591"/>
            <a:ext cx="365760" cy="283464"/>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6" name="Group 245"/>
          <p:cNvGrpSpPr/>
          <p:nvPr/>
        </p:nvGrpSpPr>
        <p:grpSpPr>
          <a:xfrm rot="13507598">
            <a:off x="2182277" y="2739647"/>
            <a:ext cx="238096" cy="239275"/>
            <a:chOff x="2994357" y="995225"/>
            <a:chExt cx="216467" cy="217814"/>
          </a:xfrm>
        </p:grpSpPr>
        <p:sp>
          <p:nvSpPr>
            <p:cNvPr id="261" name="Arc 260"/>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2" name="Arc 261"/>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50" name="Group 249"/>
          <p:cNvGrpSpPr/>
          <p:nvPr/>
        </p:nvGrpSpPr>
        <p:grpSpPr>
          <a:xfrm rot="13507598">
            <a:off x="2259357" y="2753549"/>
            <a:ext cx="238096" cy="239275"/>
            <a:chOff x="2994357" y="995225"/>
            <a:chExt cx="216467" cy="217814"/>
          </a:xfrm>
        </p:grpSpPr>
        <p:sp>
          <p:nvSpPr>
            <p:cNvPr id="257" name="Arc 256"/>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58" name="Arc 257"/>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grpSp>
        <p:nvGrpSpPr>
          <p:cNvPr id="251" name="Group 250"/>
          <p:cNvGrpSpPr/>
          <p:nvPr/>
        </p:nvGrpSpPr>
        <p:grpSpPr>
          <a:xfrm rot="13507598">
            <a:off x="2343241" y="2772641"/>
            <a:ext cx="238096" cy="239275"/>
            <a:chOff x="2994357" y="995225"/>
            <a:chExt cx="216467" cy="217814"/>
          </a:xfrm>
        </p:grpSpPr>
        <p:sp>
          <p:nvSpPr>
            <p:cNvPr id="255" name="Arc 254"/>
            <p:cNvSpPr/>
            <p:nvPr/>
          </p:nvSpPr>
          <p:spPr>
            <a:xfrm rot="19200000">
              <a:off x="3002992" y="1004939"/>
              <a:ext cx="207832"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56" name="Arc 255"/>
            <p:cNvSpPr/>
            <p:nvPr/>
          </p:nvSpPr>
          <p:spPr>
            <a:xfrm rot="3000000">
              <a:off x="2994223" y="995359"/>
              <a:ext cx="208100" cy="207832"/>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249" name="Straight Connector 248"/>
          <p:cNvCxnSpPr>
            <a:stCxn id="252" idx="1"/>
            <a:endCxn id="262" idx="2"/>
          </p:cNvCxnSpPr>
          <p:nvPr/>
        </p:nvCxnSpPr>
        <p:spPr>
          <a:xfrm rot="3067598" flipH="1">
            <a:off x="2374597" y="2619841"/>
            <a:ext cx="442454" cy="374738"/>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52" name="Rounded Rectangle 251"/>
          <p:cNvSpPr/>
          <p:nvPr/>
        </p:nvSpPr>
        <p:spPr bwMode="auto">
          <a:xfrm rot="667598">
            <a:off x="2879681" y="2824953"/>
            <a:ext cx="91440" cy="91440"/>
          </a:xfrm>
          <a:prstGeom prst="roundRect">
            <a:avLst/>
          </a:prstGeom>
          <a:ln w="50800">
            <a:solidFill>
              <a:srgbClr val="B13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Arial"/>
            </a:endParaRPr>
          </a:p>
        </p:txBody>
      </p:sp>
      <p:cxnSp>
        <p:nvCxnSpPr>
          <p:cNvPr id="248" name="Straight Connector 247"/>
          <p:cNvCxnSpPr>
            <a:stCxn id="260" idx="2"/>
            <a:endCxn id="261" idx="0"/>
          </p:cNvCxnSpPr>
          <p:nvPr/>
        </p:nvCxnSpPr>
        <p:spPr>
          <a:xfrm rot="3067598" flipH="1">
            <a:off x="2334373" y="2876455"/>
            <a:ext cx="302172" cy="254572"/>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247" name="Group 246"/>
          <p:cNvGrpSpPr/>
          <p:nvPr/>
        </p:nvGrpSpPr>
        <p:grpSpPr>
          <a:xfrm rot="2707598">
            <a:off x="2570112" y="2815132"/>
            <a:ext cx="238097" cy="239269"/>
            <a:chOff x="3018530" y="986146"/>
            <a:chExt cx="216463" cy="217811"/>
          </a:xfrm>
        </p:grpSpPr>
        <p:sp>
          <p:nvSpPr>
            <p:cNvPr id="259" name="Arc 258"/>
            <p:cNvSpPr/>
            <p:nvPr/>
          </p:nvSpPr>
          <p:spPr>
            <a:xfrm rot="19200000">
              <a:off x="3027162" y="995857"/>
              <a:ext cx="207831" cy="208100"/>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260" name="Arc 259"/>
            <p:cNvSpPr/>
            <p:nvPr/>
          </p:nvSpPr>
          <p:spPr>
            <a:xfrm rot="3000000">
              <a:off x="3018396" y="986280"/>
              <a:ext cx="208100" cy="207831"/>
            </a:xfrm>
            <a:prstGeom prst="arc">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grpSp>
      <p:cxnSp>
        <p:nvCxnSpPr>
          <p:cNvPr id="110" name="Straight Arrow Connector 109"/>
          <p:cNvCxnSpPr>
            <a:stCxn id="82" idx="1"/>
            <a:endCxn id="275" idx="2"/>
          </p:cNvCxnSpPr>
          <p:nvPr/>
        </p:nvCxnSpPr>
        <p:spPr>
          <a:xfrm flipH="1" flipV="1">
            <a:off x="4210945" y="3350168"/>
            <a:ext cx="393318" cy="208620"/>
          </a:xfrm>
          <a:prstGeom prst="straightConnector1">
            <a:avLst/>
          </a:prstGeom>
          <a:ln w="12700">
            <a:solidFill>
              <a:srgbClr val="FF0000"/>
            </a:solidFill>
            <a:tailEnd type="arrow" w="sm" len="sm"/>
          </a:ln>
        </p:spPr>
        <p:style>
          <a:lnRef idx="2">
            <a:schemeClr val="accent1"/>
          </a:lnRef>
          <a:fillRef idx="0">
            <a:schemeClr val="accent1"/>
          </a:fillRef>
          <a:effectRef idx="1">
            <a:schemeClr val="accent1"/>
          </a:effectRef>
          <a:fontRef idx="minor">
            <a:schemeClr val="tx1"/>
          </a:fontRef>
        </p:style>
      </p:cxnSp>
      <p:sp>
        <p:nvSpPr>
          <p:cNvPr id="50" name="Rounded Rectangle 49"/>
          <p:cNvSpPr/>
          <p:nvPr/>
        </p:nvSpPr>
        <p:spPr>
          <a:xfrm>
            <a:off x="6350000" y="2416812"/>
            <a:ext cx="2006600" cy="11532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Arial"/>
              </a:rPr>
              <a:t>Remains fully compatible with the PIP-II </a:t>
            </a:r>
            <a:r>
              <a:rPr lang="en-US" dirty="0" smtClean="0">
                <a:solidFill>
                  <a:prstClr val="white"/>
                </a:solidFill>
                <a:latin typeface="Wingdings 3" charset="2"/>
                <a:cs typeface="Wingdings 3" charset="2"/>
              </a:rPr>
              <a:t>a</a:t>
            </a:r>
            <a:r>
              <a:rPr lang="en-US" dirty="0" smtClean="0">
                <a:solidFill>
                  <a:prstClr val="white"/>
                </a:solidFill>
                <a:latin typeface="Arial"/>
              </a:rPr>
              <a:t> III staging option</a:t>
            </a:r>
            <a:endParaRPr lang="en-US" dirty="0">
              <a:solidFill>
                <a:prstClr val="white"/>
              </a:solidFill>
              <a:latin typeface="Arial"/>
            </a:endParaRPr>
          </a:p>
        </p:txBody>
      </p:sp>
      <p:sp>
        <p:nvSpPr>
          <p:cNvPr id="13" name="TextBox 12"/>
          <p:cNvSpPr txBox="1"/>
          <p:nvPr/>
        </p:nvSpPr>
        <p:spPr>
          <a:xfrm rot="3667881">
            <a:off x="1341769" y="3714026"/>
            <a:ext cx="1249060" cy="276999"/>
          </a:xfrm>
          <a:prstGeom prst="rect">
            <a:avLst/>
          </a:prstGeom>
          <a:noFill/>
        </p:spPr>
        <p:txBody>
          <a:bodyPr wrap="none" rtlCol="0">
            <a:spAutoFit/>
          </a:bodyPr>
          <a:lstStyle/>
          <a:p>
            <a:r>
              <a:rPr lang="en-US" sz="1200" b="1" dirty="0">
                <a:solidFill>
                  <a:srgbClr val="5F1FBD"/>
                </a:solidFill>
                <a:latin typeface="Arial"/>
                <a:cs typeface="Arial"/>
              </a:rPr>
              <a:t>RLA to 63 </a:t>
            </a:r>
            <a:r>
              <a:rPr lang="en-US" sz="1200" b="1" dirty="0" smtClean="0">
                <a:solidFill>
                  <a:srgbClr val="5F1FBD"/>
                </a:solidFill>
                <a:latin typeface="Arial"/>
                <a:cs typeface="Arial"/>
              </a:rPr>
              <a:t>GeV</a:t>
            </a:r>
            <a:endParaRPr lang="en-US" sz="1200" b="1" dirty="0">
              <a:solidFill>
                <a:srgbClr val="5F1FBD"/>
              </a:solidFill>
              <a:latin typeface="Arial"/>
              <a:cs typeface="Arial"/>
            </a:endParaRPr>
          </a:p>
        </p:txBody>
      </p:sp>
      <p:sp>
        <p:nvSpPr>
          <p:cNvPr id="52" name="Half Frame 51"/>
          <p:cNvSpPr/>
          <p:nvPr/>
        </p:nvSpPr>
        <p:spPr>
          <a:xfrm rot="9240000">
            <a:off x="1401277" y="2891736"/>
            <a:ext cx="91440" cy="91440"/>
          </a:xfrm>
          <a:prstGeom prst="halfFrame">
            <a:avLst>
              <a:gd name="adj1" fmla="val 14685"/>
              <a:gd name="adj2" fmla="val 193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latin typeface="Arial"/>
            </a:endParaRPr>
          </a:p>
        </p:txBody>
      </p:sp>
      <p:grpSp>
        <p:nvGrpSpPr>
          <p:cNvPr id="47125" name="Group 103"/>
          <p:cNvGrpSpPr>
            <a:grpSpLocks/>
          </p:cNvGrpSpPr>
          <p:nvPr/>
        </p:nvGrpSpPr>
        <p:grpSpPr bwMode="auto">
          <a:xfrm rot="5400000">
            <a:off x="1507582" y="3439610"/>
            <a:ext cx="1581590" cy="968893"/>
            <a:chOff x="6326791" y="532275"/>
            <a:chExt cx="1581898" cy="970235"/>
          </a:xfrm>
        </p:grpSpPr>
        <p:grpSp>
          <p:nvGrpSpPr>
            <p:cNvPr id="47132" name="Group 105"/>
            <p:cNvGrpSpPr>
              <a:grpSpLocks/>
            </p:cNvGrpSpPr>
            <p:nvPr/>
          </p:nvGrpSpPr>
          <p:grpSpPr bwMode="auto">
            <a:xfrm>
              <a:off x="6326791" y="833197"/>
              <a:ext cx="1203327" cy="669313"/>
              <a:chOff x="6052966" y="1211875"/>
              <a:chExt cx="1203327" cy="669313"/>
            </a:xfrm>
          </p:grpSpPr>
          <p:grpSp>
            <p:nvGrpSpPr>
              <p:cNvPr id="47138" name="Group 111"/>
              <p:cNvGrpSpPr>
                <a:grpSpLocks/>
              </p:cNvGrpSpPr>
              <p:nvPr/>
            </p:nvGrpSpPr>
            <p:grpSpPr bwMode="auto">
              <a:xfrm>
                <a:off x="6052966" y="1577292"/>
                <a:ext cx="466896" cy="303896"/>
                <a:chOff x="6210129" y="1663017"/>
                <a:chExt cx="484212" cy="335756"/>
              </a:xfrm>
            </p:grpSpPr>
            <p:sp>
              <p:nvSpPr>
                <p:cNvPr id="47145" name="Freeform 118"/>
                <p:cNvSpPr>
                  <a:spLocks/>
                </p:cNvSpPr>
                <p:nvPr/>
              </p:nvSpPr>
              <p:spPr bwMode="auto">
                <a:xfrm rot="-1536348">
                  <a:off x="6286393" y="1676854"/>
                  <a:ext cx="386471" cy="278173"/>
                </a:xfrm>
                <a:custGeom>
                  <a:avLst/>
                  <a:gdLst>
                    <a:gd name="T0" fmla="*/ 815 w 1803400"/>
                    <a:gd name="T1" fmla="*/ 854 h 996950"/>
                    <a:gd name="T2" fmla="*/ 695 w 1803400"/>
                    <a:gd name="T3" fmla="*/ 757 h 996950"/>
                    <a:gd name="T4" fmla="*/ 594 w 1803400"/>
                    <a:gd name="T5" fmla="*/ 617 h 996950"/>
                    <a:gd name="T6" fmla="*/ 370 w 1803400"/>
                    <a:gd name="T7" fmla="*/ 102 h 996950"/>
                    <a:gd name="T8" fmla="*/ 320 w 1803400"/>
                    <a:gd name="T9" fmla="*/ 38 h 996950"/>
                    <a:gd name="T10" fmla="*/ 267 w 1803400"/>
                    <a:gd name="T11" fmla="*/ 0 h 996950"/>
                    <a:gd name="T12" fmla="*/ 212 w 1803400"/>
                    <a:gd name="T13" fmla="*/ 11 h 996950"/>
                    <a:gd name="T14" fmla="*/ 161 w 1803400"/>
                    <a:gd name="T15" fmla="*/ 59 h 996950"/>
                    <a:gd name="T16" fmla="*/ 115 w 1803400"/>
                    <a:gd name="T17" fmla="*/ 140 h 996950"/>
                    <a:gd name="T18" fmla="*/ 70 w 1803400"/>
                    <a:gd name="T19" fmla="*/ 253 h 996950"/>
                    <a:gd name="T20" fmla="*/ 37 w 1803400"/>
                    <a:gd name="T21" fmla="*/ 419 h 996950"/>
                    <a:gd name="T22" fmla="*/ 13 w 1803400"/>
                    <a:gd name="T23" fmla="*/ 569 h 996950"/>
                    <a:gd name="T24" fmla="*/ 2 w 1803400"/>
                    <a:gd name="T25" fmla="*/ 741 h 996950"/>
                    <a:gd name="T26" fmla="*/ 0 w 1803400"/>
                    <a:gd name="T27" fmla="*/ 902 h 996950"/>
                    <a:gd name="T28" fmla="*/ 10 w 1803400"/>
                    <a:gd name="T29" fmla="*/ 1112 h 996950"/>
                    <a:gd name="T30" fmla="*/ 35 w 1803400"/>
                    <a:gd name="T31" fmla="*/ 1278 h 996950"/>
                    <a:gd name="T32" fmla="*/ 66 w 1803400"/>
                    <a:gd name="T33" fmla="*/ 1423 h 996950"/>
                    <a:gd name="T34" fmla="*/ 111 w 1803400"/>
                    <a:gd name="T35" fmla="*/ 1541 h 996950"/>
                    <a:gd name="T36" fmla="*/ 158 w 1803400"/>
                    <a:gd name="T37" fmla="*/ 1627 h 996950"/>
                    <a:gd name="T38" fmla="*/ 210 w 1803400"/>
                    <a:gd name="T39" fmla="*/ 1681 h 996950"/>
                    <a:gd name="T40" fmla="*/ 261 w 1803400"/>
                    <a:gd name="T41" fmla="*/ 1686 h 996950"/>
                    <a:gd name="T42" fmla="*/ 316 w 1803400"/>
                    <a:gd name="T43" fmla="*/ 1654 h 996950"/>
                    <a:gd name="T44" fmla="*/ 370 w 1803400"/>
                    <a:gd name="T45" fmla="*/ 1573 h 996950"/>
                    <a:gd name="T46" fmla="*/ 596 w 1803400"/>
                    <a:gd name="T47" fmla="*/ 1090 h 996950"/>
                    <a:gd name="T48" fmla="*/ 692 w 1803400"/>
                    <a:gd name="T49" fmla="*/ 934 h 996950"/>
                    <a:gd name="T50" fmla="*/ 815 w 1803400"/>
                    <a:gd name="T51" fmla="*/ 854 h 9969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3400"/>
                    <a:gd name="T79" fmla="*/ 0 h 996950"/>
                    <a:gd name="T80" fmla="*/ 1803400 w 1803400"/>
                    <a:gd name="T81" fmla="*/ 996950 h 9969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3400" h="996950">
                      <a:moveTo>
                        <a:pt x="1803400" y="504825"/>
                      </a:moveTo>
                      <a:lnTo>
                        <a:pt x="1536700" y="447675"/>
                      </a:lnTo>
                      <a:lnTo>
                        <a:pt x="1314450" y="365125"/>
                      </a:lnTo>
                      <a:lnTo>
                        <a:pt x="819150" y="60325"/>
                      </a:lnTo>
                      <a:lnTo>
                        <a:pt x="708025" y="22225"/>
                      </a:lnTo>
                      <a:lnTo>
                        <a:pt x="590550" y="0"/>
                      </a:lnTo>
                      <a:lnTo>
                        <a:pt x="469900" y="6350"/>
                      </a:lnTo>
                      <a:lnTo>
                        <a:pt x="355600" y="34925"/>
                      </a:lnTo>
                      <a:lnTo>
                        <a:pt x="254000" y="82550"/>
                      </a:lnTo>
                      <a:lnTo>
                        <a:pt x="155575" y="149225"/>
                      </a:lnTo>
                      <a:lnTo>
                        <a:pt x="82550" y="247650"/>
                      </a:lnTo>
                      <a:lnTo>
                        <a:pt x="28575" y="336550"/>
                      </a:lnTo>
                      <a:lnTo>
                        <a:pt x="3175" y="438150"/>
                      </a:lnTo>
                      <a:lnTo>
                        <a:pt x="0" y="533400"/>
                      </a:lnTo>
                      <a:lnTo>
                        <a:pt x="22225" y="657225"/>
                      </a:lnTo>
                      <a:lnTo>
                        <a:pt x="76200" y="755650"/>
                      </a:lnTo>
                      <a:lnTo>
                        <a:pt x="146050" y="841375"/>
                      </a:lnTo>
                      <a:lnTo>
                        <a:pt x="244475" y="911225"/>
                      </a:lnTo>
                      <a:lnTo>
                        <a:pt x="349250" y="962025"/>
                      </a:lnTo>
                      <a:lnTo>
                        <a:pt x="463550" y="993775"/>
                      </a:lnTo>
                      <a:lnTo>
                        <a:pt x="577850" y="996950"/>
                      </a:lnTo>
                      <a:lnTo>
                        <a:pt x="698500" y="977900"/>
                      </a:lnTo>
                      <a:lnTo>
                        <a:pt x="819150" y="930275"/>
                      </a:lnTo>
                      <a:lnTo>
                        <a:pt x="1317625" y="644525"/>
                      </a:lnTo>
                      <a:lnTo>
                        <a:pt x="1530350" y="552450"/>
                      </a:lnTo>
                      <a:lnTo>
                        <a:pt x="1803400" y="504825"/>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6" name="Freeform 119"/>
                <p:cNvSpPr>
                  <a:spLocks/>
                </p:cNvSpPr>
                <p:nvPr/>
              </p:nvSpPr>
              <p:spPr bwMode="auto">
                <a:xfrm rot="-1536348">
                  <a:off x="6210129" y="1663017"/>
                  <a:ext cx="484212" cy="335756"/>
                </a:xfrm>
                <a:custGeom>
                  <a:avLst/>
                  <a:gdLst>
                    <a:gd name="T0" fmla="*/ 927 w 2314575"/>
                    <a:gd name="T1" fmla="*/ 1020 h 1203325"/>
                    <a:gd name="T2" fmla="*/ 777 w 2314575"/>
                    <a:gd name="T3" fmla="*/ 956 h 1203325"/>
                    <a:gd name="T4" fmla="*/ 655 w 2314575"/>
                    <a:gd name="T5" fmla="*/ 784 h 1203325"/>
                    <a:gd name="T6" fmla="*/ 392 w 2314575"/>
                    <a:gd name="T7" fmla="*/ 107 h 1203325"/>
                    <a:gd name="T8" fmla="*/ 331 w 2314575"/>
                    <a:gd name="T9" fmla="*/ 32 h 1203325"/>
                    <a:gd name="T10" fmla="*/ 265 w 2314575"/>
                    <a:gd name="T11" fmla="*/ 0 h 1203325"/>
                    <a:gd name="T12" fmla="*/ 201 w 2314575"/>
                    <a:gd name="T13" fmla="*/ 27 h 1203325"/>
                    <a:gd name="T14" fmla="*/ 142 w 2314575"/>
                    <a:gd name="T15" fmla="*/ 113 h 1203325"/>
                    <a:gd name="T16" fmla="*/ 89 w 2314575"/>
                    <a:gd name="T17" fmla="*/ 263 h 1203325"/>
                    <a:gd name="T18" fmla="*/ 46 w 2314575"/>
                    <a:gd name="T19" fmla="*/ 446 h 1203325"/>
                    <a:gd name="T20" fmla="*/ 17 w 2314575"/>
                    <a:gd name="T21" fmla="*/ 660 h 1203325"/>
                    <a:gd name="T22" fmla="*/ 0 w 2314575"/>
                    <a:gd name="T23" fmla="*/ 886 h 1203325"/>
                    <a:gd name="T24" fmla="*/ 0 w 2314575"/>
                    <a:gd name="T25" fmla="*/ 1133 h 1203325"/>
                    <a:gd name="T26" fmla="*/ 18 w 2314575"/>
                    <a:gd name="T27" fmla="*/ 1375 h 1203325"/>
                    <a:gd name="T28" fmla="*/ 47 w 2314575"/>
                    <a:gd name="T29" fmla="*/ 1600 h 1203325"/>
                    <a:gd name="T30" fmla="*/ 87 w 2314575"/>
                    <a:gd name="T31" fmla="*/ 1766 h 1203325"/>
                    <a:gd name="T32" fmla="*/ 139 w 2314575"/>
                    <a:gd name="T33" fmla="*/ 1906 h 1203325"/>
                    <a:gd name="T34" fmla="*/ 199 w 2314575"/>
                    <a:gd name="T35" fmla="*/ 1998 h 1203325"/>
                    <a:gd name="T36" fmla="*/ 261 w 2314575"/>
                    <a:gd name="T37" fmla="*/ 2035 h 1203325"/>
                    <a:gd name="T38" fmla="*/ 327 w 2314575"/>
                    <a:gd name="T39" fmla="*/ 2008 h 1203325"/>
                    <a:gd name="T40" fmla="*/ 391 w 2314575"/>
                    <a:gd name="T41" fmla="*/ 1928 h 1203325"/>
                    <a:gd name="T42" fmla="*/ 656 w 2314575"/>
                    <a:gd name="T43" fmla="*/ 1251 h 1203325"/>
                    <a:gd name="T44" fmla="*/ 776 w 2314575"/>
                    <a:gd name="T45" fmla="*/ 1090 h 1203325"/>
                    <a:gd name="T46" fmla="*/ 927 w 2314575"/>
                    <a:gd name="T47" fmla="*/ 1020 h 120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14575"/>
                    <a:gd name="T73" fmla="*/ 0 h 1203325"/>
                    <a:gd name="T74" fmla="*/ 2314575 w 2314575"/>
                    <a:gd name="T75" fmla="*/ 1203325 h 120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14575" h="1203325">
                      <a:moveTo>
                        <a:pt x="2314575" y="603250"/>
                      </a:moveTo>
                      <a:lnTo>
                        <a:pt x="1939925" y="565150"/>
                      </a:lnTo>
                      <a:lnTo>
                        <a:pt x="1635125" y="463550"/>
                      </a:lnTo>
                      <a:lnTo>
                        <a:pt x="977900" y="63500"/>
                      </a:lnTo>
                      <a:lnTo>
                        <a:pt x="825500" y="19050"/>
                      </a:lnTo>
                      <a:lnTo>
                        <a:pt x="660400" y="0"/>
                      </a:lnTo>
                      <a:lnTo>
                        <a:pt x="501650" y="15875"/>
                      </a:lnTo>
                      <a:lnTo>
                        <a:pt x="355600" y="66675"/>
                      </a:lnTo>
                      <a:lnTo>
                        <a:pt x="222250" y="155575"/>
                      </a:lnTo>
                      <a:lnTo>
                        <a:pt x="114300" y="263525"/>
                      </a:lnTo>
                      <a:lnTo>
                        <a:pt x="41275" y="390525"/>
                      </a:lnTo>
                      <a:lnTo>
                        <a:pt x="0" y="523875"/>
                      </a:lnTo>
                      <a:lnTo>
                        <a:pt x="0" y="669925"/>
                      </a:lnTo>
                      <a:lnTo>
                        <a:pt x="44450" y="812800"/>
                      </a:lnTo>
                      <a:lnTo>
                        <a:pt x="117475" y="946150"/>
                      </a:lnTo>
                      <a:lnTo>
                        <a:pt x="215900" y="1044575"/>
                      </a:lnTo>
                      <a:lnTo>
                        <a:pt x="346075" y="1127125"/>
                      </a:lnTo>
                      <a:lnTo>
                        <a:pt x="495300" y="1181100"/>
                      </a:lnTo>
                      <a:lnTo>
                        <a:pt x="650875" y="1203325"/>
                      </a:lnTo>
                      <a:lnTo>
                        <a:pt x="815975" y="1187450"/>
                      </a:lnTo>
                      <a:lnTo>
                        <a:pt x="974725" y="1139825"/>
                      </a:lnTo>
                      <a:lnTo>
                        <a:pt x="1638300" y="739775"/>
                      </a:lnTo>
                      <a:lnTo>
                        <a:pt x="1936750" y="644525"/>
                      </a:lnTo>
                      <a:lnTo>
                        <a:pt x="2314575" y="603250"/>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7" name="Freeform 120"/>
                <p:cNvSpPr>
                  <a:spLocks/>
                </p:cNvSpPr>
                <p:nvPr/>
              </p:nvSpPr>
              <p:spPr bwMode="auto">
                <a:xfrm rot="-1536348">
                  <a:off x="6352387" y="1718844"/>
                  <a:ext cx="249920" cy="195865"/>
                </a:xfrm>
                <a:custGeom>
                  <a:avLst/>
                  <a:gdLst>
                    <a:gd name="T0" fmla="*/ 92 w 1803400"/>
                    <a:gd name="T1" fmla="*/ 148 h 996950"/>
                    <a:gd name="T2" fmla="*/ 79 w 1803400"/>
                    <a:gd name="T3" fmla="*/ 131 h 996950"/>
                    <a:gd name="T4" fmla="*/ 67 w 1803400"/>
                    <a:gd name="T5" fmla="*/ 107 h 996950"/>
                    <a:gd name="T6" fmla="*/ 42 w 1803400"/>
                    <a:gd name="T7" fmla="*/ 18 h 996950"/>
                    <a:gd name="T8" fmla="*/ 36 w 1803400"/>
                    <a:gd name="T9" fmla="*/ 6 h 996950"/>
                    <a:gd name="T10" fmla="*/ 30 w 1803400"/>
                    <a:gd name="T11" fmla="*/ 0 h 996950"/>
                    <a:gd name="T12" fmla="*/ 24 w 1803400"/>
                    <a:gd name="T13" fmla="*/ 2 h 996950"/>
                    <a:gd name="T14" fmla="*/ 18 w 1803400"/>
                    <a:gd name="T15" fmla="*/ 10 h 996950"/>
                    <a:gd name="T16" fmla="*/ 13 w 1803400"/>
                    <a:gd name="T17" fmla="*/ 24 h 996950"/>
                    <a:gd name="T18" fmla="*/ 8 w 1803400"/>
                    <a:gd name="T19" fmla="*/ 44 h 996950"/>
                    <a:gd name="T20" fmla="*/ 4 w 1803400"/>
                    <a:gd name="T21" fmla="*/ 72 h 996950"/>
                    <a:gd name="T22" fmla="*/ 2 w 1803400"/>
                    <a:gd name="T23" fmla="*/ 98 h 996950"/>
                    <a:gd name="T24" fmla="*/ 0 w 1803400"/>
                    <a:gd name="T25" fmla="*/ 128 h 996950"/>
                    <a:gd name="T26" fmla="*/ 0 w 1803400"/>
                    <a:gd name="T27" fmla="*/ 156 h 996950"/>
                    <a:gd name="T28" fmla="*/ 1 w 1803400"/>
                    <a:gd name="T29" fmla="*/ 192 h 996950"/>
                    <a:gd name="T30" fmla="*/ 4 w 1803400"/>
                    <a:gd name="T31" fmla="*/ 221 h 996950"/>
                    <a:gd name="T32" fmla="*/ 7 w 1803400"/>
                    <a:gd name="T33" fmla="*/ 246 h 996950"/>
                    <a:gd name="T34" fmla="*/ 12 w 1803400"/>
                    <a:gd name="T35" fmla="*/ 267 h 996950"/>
                    <a:gd name="T36" fmla="*/ 18 w 1803400"/>
                    <a:gd name="T37" fmla="*/ 282 h 996950"/>
                    <a:gd name="T38" fmla="*/ 24 w 1803400"/>
                    <a:gd name="T39" fmla="*/ 291 h 996950"/>
                    <a:gd name="T40" fmla="*/ 30 w 1803400"/>
                    <a:gd name="T41" fmla="*/ 292 h 996950"/>
                    <a:gd name="T42" fmla="*/ 36 w 1803400"/>
                    <a:gd name="T43" fmla="*/ 286 h 996950"/>
                    <a:gd name="T44" fmla="*/ 42 w 1803400"/>
                    <a:gd name="T45" fmla="*/ 272 h 996950"/>
                    <a:gd name="T46" fmla="*/ 67 w 1803400"/>
                    <a:gd name="T47" fmla="*/ 189 h 996950"/>
                    <a:gd name="T48" fmla="*/ 78 w 1803400"/>
                    <a:gd name="T49" fmla="*/ 162 h 996950"/>
                    <a:gd name="T50" fmla="*/ 92 w 1803400"/>
                    <a:gd name="T51" fmla="*/ 148 h 9969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3400"/>
                    <a:gd name="T79" fmla="*/ 0 h 996950"/>
                    <a:gd name="T80" fmla="*/ 1803400 w 1803400"/>
                    <a:gd name="T81" fmla="*/ 996950 h 9969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3400" h="996950">
                      <a:moveTo>
                        <a:pt x="1803400" y="504825"/>
                      </a:moveTo>
                      <a:lnTo>
                        <a:pt x="1536700" y="447675"/>
                      </a:lnTo>
                      <a:lnTo>
                        <a:pt x="1314450" y="365125"/>
                      </a:lnTo>
                      <a:lnTo>
                        <a:pt x="819150" y="60325"/>
                      </a:lnTo>
                      <a:lnTo>
                        <a:pt x="708025" y="22225"/>
                      </a:lnTo>
                      <a:lnTo>
                        <a:pt x="590550" y="0"/>
                      </a:lnTo>
                      <a:lnTo>
                        <a:pt x="469900" y="6350"/>
                      </a:lnTo>
                      <a:lnTo>
                        <a:pt x="355600" y="34925"/>
                      </a:lnTo>
                      <a:lnTo>
                        <a:pt x="254000" y="82550"/>
                      </a:lnTo>
                      <a:lnTo>
                        <a:pt x="155575" y="149225"/>
                      </a:lnTo>
                      <a:lnTo>
                        <a:pt x="82550" y="247650"/>
                      </a:lnTo>
                      <a:lnTo>
                        <a:pt x="28575" y="336550"/>
                      </a:lnTo>
                      <a:lnTo>
                        <a:pt x="3175" y="438150"/>
                      </a:lnTo>
                      <a:lnTo>
                        <a:pt x="0" y="533400"/>
                      </a:lnTo>
                      <a:lnTo>
                        <a:pt x="22225" y="657225"/>
                      </a:lnTo>
                      <a:lnTo>
                        <a:pt x="76200" y="755650"/>
                      </a:lnTo>
                      <a:lnTo>
                        <a:pt x="146050" y="841375"/>
                      </a:lnTo>
                      <a:lnTo>
                        <a:pt x="244475" y="911225"/>
                      </a:lnTo>
                      <a:lnTo>
                        <a:pt x="349250" y="962025"/>
                      </a:lnTo>
                      <a:lnTo>
                        <a:pt x="463550" y="993775"/>
                      </a:lnTo>
                      <a:lnTo>
                        <a:pt x="577850" y="996950"/>
                      </a:lnTo>
                      <a:lnTo>
                        <a:pt x="698500" y="977900"/>
                      </a:lnTo>
                      <a:lnTo>
                        <a:pt x="819150" y="930275"/>
                      </a:lnTo>
                      <a:lnTo>
                        <a:pt x="1317625" y="644525"/>
                      </a:lnTo>
                      <a:lnTo>
                        <a:pt x="1530350" y="552450"/>
                      </a:lnTo>
                      <a:lnTo>
                        <a:pt x="1803400" y="504825"/>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8" name="Freeform 121"/>
                <p:cNvSpPr>
                  <a:spLocks/>
                </p:cNvSpPr>
                <p:nvPr/>
              </p:nvSpPr>
              <p:spPr bwMode="auto">
                <a:xfrm rot="-1536348">
                  <a:off x="6412959" y="1713635"/>
                  <a:ext cx="191028" cy="172036"/>
                </a:xfrm>
                <a:custGeom>
                  <a:avLst/>
                  <a:gdLst>
                    <a:gd name="T0" fmla="*/ 24 w 1803400"/>
                    <a:gd name="T1" fmla="*/ 77 h 996950"/>
                    <a:gd name="T2" fmla="*/ 20 w 1803400"/>
                    <a:gd name="T3" fmla="*/ 69 h 996950"/>
                    <a:gd name="T4" fmla="*/ 17 w 1803400"/>
                    <a:gd name="T5" fmla="*/ 56 h 996950"/>
                    <a:gd name="T6" fmla="*/ 11 w 1803400"/>
                    <a:gd name="T7" fmla="*/ 9 h 996950"/>
                    <a:gd name="T8" fmla="*/ 9 w 1803400"/>
                    <a:gd name="T9" fmla="*/ 3 h 996950"/>
                    <a:gd name="T10" fmla="*/ 8 w 1803400"/>
                    <a:gd name="T11" fmla="*/ 0 h 996950"/>
                    <a:gd name="T12" fmla="*/ 6 w 1803400"/>
                    <a:gd name="T13" fmla="*/ 1 h 996950"/>
                    <a:gd name="T14" fmla="*/ 5 w 1803400"/>
                    <a:gd name="T15" fmla="*/ 5 h 996950"/>
                    <a:gd name="T16" fmla="*/ 3 w 1803400"/>
                    <a:gd name="T17" fmla="*/ 13 h 996950"/>
                    <a:gd name="T18" fmla="*/ 2 w 1803400"/>
                    <a:gd name="T19" fmla="*/ 23 h 996950"/>
                    <a:gd name="T20" fmla="*/ 1 w 1803400"/>
                    <a:gd name="T21" fmla="*/ 38 h 996950"/>
                    <a:gd name="T22" fmla="*/ 0 w 1803400"/>
                    <a:gd name="T23" fmla="*/ 51 h 996950"/>
                    <a:gd name="T24" fmla="*/ 0 w 1803400"/>
                    <a:gd name="T25" fmla="*/ 67 h 996950"/>
                    <a:gd name="T26" fmla="*/ 0 w 1803400"/>
                    <a:gd name="T27" fmla="*/ 82 h 996950"/>
                    <a:gd name="T28" fmla="*/ 0 w 1803400"/>
                    <a:gd name="T29" fmla="*/ 101 h 996950"/>
                    <a:gd name="T30" fmla="*/ 1 w 1803400"/>
                    <a:gd name="T31" fmla="*/ 116 h 996950"/>
                    <a:gd name="T32" fmla="*/ 2 w 1803400"/>
                    <a:gd name="T33" fmla="*/ 129 h 996950"/>
                    <a:gd name="T34" fmla="*/ 3 w 1803400"/>
                    <a:gd name="T35" fmla="*/ 139 h 996950"/>
                    <a:gd name="T36" fmla="*/ 5 w 1803400"/>
                    <a:gd name="T37" fmla="*/ 147 h 996950"/>
                    <a:gd name="T38" fmla="*/ 6 w 1803400"/>
                    <a:gd name="T39" fmla="*/ 152 h 996950"/>
                    <a:gd name="T40" fmla="*/ 8 w 1803400"/>
                    <a:gd name="T41" fmla="*/ 153 h 996950"/>
                    <a:gd name="T42" fmla="*/ 9 w 1803400"/>
                    <a:gd name="T43" fmla="*/ 150 h 996950"/>
                    <a:gd name="T44" fmla="*/ 11 w 1803400"/>
                    <a:gd name="T45" fmla="*/ 142 h 996950"/>
                    <a:gd name="T46" fmla="*/ 18 w 1803400"/>
                    <a:gd name="T47" fmla="*/ 99 h 996950"/>
                    <a:gd name="T48" fmla="*/ 20 w 1803400"/>
                    <a:gd name="T49" fmla="*/ 85 h 996950"/>
                    <a:gd name="T50" fmla="*/ 24 w 1803400"/>
                    <a:gd name="T51" fmla="*/ 77 h 9969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03400"/>
                    <a:gd name="T79" fmla="*/ 0 h 996950"/>
                    <a:gd name="T80" fmla="*/ 1803400 w 1803400"/>
                    <a:gd name="T81" fmla="*/ 996950 h 9969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03400" h="996950">
                      <a:moveTo>
                        <a:pt x="1803400" y="504825"/>
                      </a:moveTo>
                      <a:lnTo>
                        <a:pt x="1536700" y="447675"/>
                      </a:lnTo>
                      <a:lnTo>
                        <a:pt x="1314450" y="365125"/>
                      </a:lnTo>
                      <a:lnTo>
                        <a:pt x="819150" y="60325"/>
                      </a:lnTo>
                      <a:lnTo>
                        <a:pt x="708025" y="22225"/>
                      </a:lnTo>
                      <a:lnTo>
                        <a:pt x="590550" y="0"/>
                      </a:lnTo>
                      <a:lnTo>
                        <a:pt x="469900" y="6350"/>
                      </a:lnTo>
                      <a:lnTo>
                        <a:pt x="355600" y="34925"/>
                      </a:lnTo>
                      <a:lnTo>
                        <a:pt x="254000" y="82550"/>
                      </a:lnTo>
                      <a:lnTo>
                        <a:pt x="155575" y="149225"/>
                      </a:lnTo>
                      <a:lnTo>
                        <a:pt x="82550" y="247650"/>
                      </a:lnTo>
                      <a:lnTo>
                        <a:pt x="28575" y="336550"/>
                      </a:lnTo>
                      <a:lnTo>
                        <a:pt x="3175" y="438150"/>
                      </a:lnTo>
                      <a:lnTo>
                        <a:pt x="0" y="533400"/>
                      </a:lnTo>
                      <a:lnTo>
                        <a:pt x="22225" y="657225"/>
                      </a:lnTo>
                      <a:lnTo>
                        <a:pt x="76200" y="755650"/>
                      </a:lnTo>
                      <a:lnTo>
                        <a:pt x="146050" y="841375"/>
                      </a:lnTo>
                      <a:lnTo>
                        <a:pt x="244475" y="911225"/>
                      </a:lnTo>
                      <a:lnTo>
                        <a:pt x="349250" y="962025"/>
                      </a:lnTo>
                      <a:lnTo>
                        <a:pt x="463550" y="993775"/>
                      </a:lnTo>
                      <a:lnTo>
                        <a:pt x="577850" y="996950"/>
                      </a:lnTo>
                      <a:lnTo>
                        <a:pt x="698500" y="977900"/>
                      </a:lnTo>
                      <a:lnTo>
                        <a:pt x="819150" y="930275"/>
                      </a:lnTo>
                      <a:lnTo>
                        <a:pt x="1317625" y="644525"/>
                      </a:lnTo>
                      <a:lnTo>
                        <a:pt x="1530350" y="552450"/>
                      </a:lnTo>
                      <a:lnTo>
                        <a:pt x="1803400" y="504825"/>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grpSp>
          <p:grpSp>
            <p:nvGrpSpPr>
              <p:cNvPr id="47139" name="Group 112"/>
              <p:cNvGrpSpPr>
                <a:grpSpLocks/>
              </p:cNvGrpSpPr>
              <p:nvPr/>
            </p:nvGrpSpPr>
            <p:grpSpPr bwMode="auto">
              <a:xfrm>
                <a:off x="6924432" y="1211875"/>
                <a:ext cx="331861" cy="215860"/>
                <a:chOff x="6660114" y="1345226"/>
                <a:chExt cx="331861" cy="215860"/>
              </a:xfrm>
            </p:grpSpPr>
            <p:sp>
              <p:nvSpPr>
                <p:cNvPr id="47141" name="Freeform 114"/>
                <p:cNvSpPr>
                  <a:spLocks/>
                </p:cNvSpPr>
                <p:nvPr/>
              </p:nvSpPr>
              <p:spPr bwMode="auto">
                <a:xfrm rot="-1536348">
                  <a:off x="6666212" y="1415355"/>
                  <a:ext cx="206582" cy="132613"/>
                </a:xfrm>
                <a:custGeom>
                  <a:avLst/>
                  <a:gdLst>
                    <a:gd name="T0" fmla="*/ 0 w 1568450"/>
                    <a:gd name="T1" fmla="*/ 35 h 873125"/>
                    <a:gd name="T2" fmla="*/ 9 w 1568450"/>
                    <a:gd name="T3" fmla="*/ 32 h 873125"/>
                    <a:gd name="T4" fmla="*/ 17 w 1568450"/>
                    <a:gd name="T5" fmla="*/ 26 h 873125"/>
                    <a:gd name="T6" fmla="*/ 34 w 1568450"/>
                    <a:gd name="T7" fmla="*/ 4 h 873125"/>
                    <a:gd name="T8" fmla="*/ 38 w 1568450"/>
                    <a:gd name="T9" fmla="*/ 1 h 873125"/>
                    <a:gd name="T10" fmla="*/ 42 w 1568450"/>
                    <a:gd name="T11" fmla="*/ 0 h 873125"/>
                    <a:gd name="T12" fmla="*/ 46 w 1568450"/>
                    <a:gd name="T13" fmla="*/ 0 h 873125"/>
                    <a:gd name="T14" fmla="*/ 50 w 1568450"/>
                    <a:gd name="T15" fmla="*/ 2 h 873125"/>
                    <a:gd name="T16" fmla="*/ 53 w 1568450"/>
                    <a:gd name="T17" fmla="*/ 6 h 873125"/>
                    <a:gd name="T18" fmla="*/ 57 w 1568450"/>
                    <a:gd name="T19" fmla="*/ 10 h 873125"/>
                    <a:gd name="T20" fmla="*/ 59 w 1568450"/>
                    <a:gd name="T21" fmla="*/ 17 h 873125"/>
                    <a:gd name="T22" fmla="*/ 61 w 1568450"/>
                    <a:gd name="T23" fmla="*/ 24 h 873125"/>
                    <a:gd name="T24" fmla="*/ 62 w 1568450"/>
                    <a:gd name="T25" fmla="*/ 32 h 873125"/>
                    <a:gd name="T26" fmla="*/ 62 w 1568450"/>
                    <a:gd name="T27" fmla="*/ 39 h 873125"/>
                    <a:gd name="T28" fmla="*/ 61 w 1568450"/>
                    <a:gd name="T29" fmla="*/ 47 h 873125"/>
                    <a:gd name="T30" fmla="*/ 59 w 1568450"/>
                    <a:gd name="T31" fmla="*/ 53 h 873125"/>
                    <a:gd name="T32" fmla="*/ 57 w 1568450"/>
                    <a:gd name="T33" fmla="*/ 60 h 873125"/>
                    <a:gd name="T34" fmla="*/ 54 w 1568450"/>
                    <a:gd name="T35" fmla="*/ 65 h 873125"/>
                    <a:gd name="T36" fmla="*/ 50 w 1568450"/>
                    <a:gd name="T37" fmla="*/ 68 h 873125"/>
                    <a:gd name="T38" fmla="*/ 46 w 1568450"/>
                    <a:gd name="T39" fmla="*/ 71 h 873125"/>
                    <a:gd name="T40" fmla="*/ 42 w 1568450"/>
                    <a:gd name="T41" fmla="*/ 71 h 873125"/>
                    <a:gd name="T42" fmla="*/ 38 w 1568450"/>
                    <a:gd name="T43" fmla="*/ 70 h 873125"/>
                    <a:gd name="T44" fmla="*/ 34 w 1568450"/>
                    <a:gd name="T45" fmla="*/ 66 h 873125"/>
                    <a:gd name="T46" fmla="*/ 17 w 1568450"/>
                    <a:gd name="T47" fmla="*/ 46 h 873125"/>
                    <a:gd name="T48" fmla="*/ 9 w 1568450"/>
                    <a:gd name="T49" fmla="*/ 39 h 873125"/>
                    <a:gd name="T50" fmla="*/ 0 w 1568450"/>
                    <a:gd name="T51" fmla="*/ 35 h 873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8450"/>
                    <a:gd name="T79" fmla="*/ 0 h 873125"/>
                    <a:gd name="T80" fmla="*/ 1568450 w 1568450"/>
                    <a:gd name="T81" fmla="*/ 873125 h 873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8450" h="873125">
                      <a:moveTo>
                        <a:pt x="0" y="438150"/>
                      </a:moveTo>
                      <a:lnTo>
                        <a:pt x="238125" y="390525"/>
                      </a:lnTo>
                      <a:lnTo>
                        <a:pt x="422275" y="323850"/>
                      </a:lnTo>
                      <a:lnTo>
                        <a:pt x="854075" y="53975"/>
                      </a:lnTo>
                      <a:lnTo>
                        <a:pt x="949325" y="15875"/>
                      </a:lnTo>
                      <a:lnTo>
                        <a:pt x="1054100" y="0"/>
                      </a:lnTo>
                      <a:lnTo>
                        <a:pt x="1149350" y="3175"/>
                      </a:lnTo>
                      <a:lnTo>
                        <a:pt x="1254125" y="28575"/>
                      </a:lnTo>
                      <a:lnTo>
                        <a:pt x="1349375" y="73025"/>
                      </a:lnTo>
                      <a:lnTo>
                        <a:pt x="1425575" y="130175"/>
                      </a:lnTo>
                      <a:lnTo>
                        <a:pt x="1498600" y="206375"/>
                      </a:lnTo>
                      <a:lnTo>
                        <a:pt x="1543050" y="295275"/>
                      </a:lnTo>
                      <a:lnTo>
                        <a:pt x="1565275" y="390525"/>
                      </a:lnTo>
                      <a:lnTo>
                        <a:pt x="1568450" y="482600"/>
                      </a:lnTo>
                      <a:lnTo>
                        <a:pt x="1543050" y="577850"/>
                      </a:lnTo>
                      <a:lnTo>
                        <a:pt x="1498600" y="660400"/>
                      </a:lnTo>
                      <a:lnTo>
                        <a:pt x="1435100" y="742950"/>
                      </a:lnTo>
                      <a:lnTo>
                        <a:pt x="1352550" y="803275"/>
                      </a:lnTo>
                      <a:lnTo>
                        <a:pt x="1266825" y="841375"/>
                      </a:lnTo>
                      <a:lnTo>
                        <a:pt x="1152525" y="873125"/>
                      </a:lnTo>
                      <a:lnTo>
                        <a:pt x="1060450" y="873125"/>
                      </a:lnTo>
                      <a:lnTo>
                        <a:pt x="946150" y="860425"/>
                      </a:lnTo>
                      <a:lnTo>
                        <a:pt x="854075" y="819150"/>
                      </a:lnTo>
                      <a:lnTo>
                        <a:pt x="425450" y="565150"/>
                      </a:lnTo>
                      <a:lnTo>
                        <a:pt x="228600" y="485775"/>
                      </a:lnTo>
                      <a:lnTo>
                        <a:pt x="0" y="438150"/>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2" name="Freeform 115"/>
                <p:cNvSpPr>
                  <a:spLocks/>
                </p:cNvSpPr>
                <p:nvPr/>
              </p:nvSpPr>
              <p:spPr bwMode="auto">
                <a:xfrm rot="-1536348">
                  <a:off x="6663399" y="1388332"/>
                  <a:ext cx="265963" cy="161064"/>
                </a:xfrm>
                <a:custGeom>
                  <a:avLst/>
                  <a:gdLst>
                    <a:gd name="T0" fmla="*/ 0 w 2019300"/>
                    <a:gd name="T1" fmla="*/ 43 h 1060450"/>
                    <a:gd name="T2" fmla="*/ 13 w 2019300"/>
                    <a:gd name="T3" fmla="*/ 41 h 1060450"/>
                    <a:gd name="T4" fmla="*/ 23 w 2019300"/>
                    <a:gd name="T5" fmla="*/ 34 h 1060450"/>
                    <a:gd name="T6" fmla="*/ 46 w 2019300"/>
                    <a:gd name="T7" fmla="*/ 5 h 1060450"/>
                    <a:gd name="T8" fmla="*/ 51 w 2019300"/>
                    <a:gd name="T9" fmla="*/ 1 h 1060450"/>
                    <a:gd name="T10" fmla="*/ 57 w 2019300"/>
                    <a:gd name="T11" fmla="*/ 0 h 1060450"/>
                    <a:gd name="T12" fmla="*/ 63 w 2019300"/>
                    <a:gd name="T13" fmla="*/ 1 h 1060450"/>
                    <a:gd name="T14" fmla="*/ 68 w 2019300"/>
                    <a:gd name="T15" fmla="*/ 5 h 1060450"/>
                    <a:gd name="T16" fmla="*/ 72 w 2019300"/>
                    <a:gd name="T17" fmla="*/ 11 h 1060450"/>
                    <a:gd name="T18" fmla="*/ 76 w 2019300"/>
                    <a:gd name="T19" fmla="*/ 19 h 1060450"/>
                    <a:gd name="T20" fmla="*/ 78 w 2019300"/>
                    <a:gd name="T21" fmla="*/ 28 h 1060450"/>
                    <a:gd name="T22" fmla="*/ 80 w 2019300"/>
                    <a:gd name="T23" fmla="*/ 38 h 1060450"/>
                    <a:gd name="T24" fmla="*/ 80 w 2019300"/>
                    <a:gd name="T25" fmla="*/ 48 h 1060450"/>
                    <a:gd name="T26" fmla="*/ 79 w 2019300"/>
                    <a:gd name="T27" fmla="*/ 58 h 1060450"/>
                    <a:gd name="T28" fmla="*/ 76 w 2019300"/>
                    <a:gd name="T29" fmla="*/ 67 h 1060450"/>
                    <a:gd name="T30" fmla="*/ 72 w 2019300"/>
                    <a:gd name="T31" fmla="*/ 75 h 1060450"/>
                    <a:gd name="T32" fmla="*/ 68 w 2019300"/>
                    <a:gd name="T33" fmla="*/ 81 h 1060450"/>
                    <a:gd name="T34" fmla="*/ 63 w 2019300"/>
                    <a:gd name="T35" fmla="*/ 84 h 1060450"/>
                    <a:gd name="T36" fmla="*/ 57 w 2019300"/>
                    <a:gd name="T37" fmla="*/ 86 h 1060450"/>
                    <a:gd name="T38" fmla="*/ 51 w 2019300"/>
                    <a:gd name="T39" fmla="*/ 84 h 1060450"/>
                    <a:gd name="T40" fmla="*/ 46 w 2019300"/>
                    <a:gd name="T41" fmla="*/ 81 h 1060450"/>
                    <a:gd name="T42" fmla="*/ 23 w 2019300"/>
                    <a:gd name="T43" fmla="*/ 53 h 1060450"/>
                    <a:gd name="T44" fmla="*/ 13 w 2019300"/>
                    <a:gd name="T45" fmla="*/ 46 h 1060450"/>
                    <a:gd name="T46" fmla="*/ 0 w 2019300"/>
                    <a:gd name="T47" fmla="*/ 43 h 10604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9300"/>
                    <a:gd name="T73" fmla="*/ 0 h 1060450"/>
                    <a:gd name="T74" fmla="*/ 2019300 w 2019300"/>
                    <a:gd name="T75" fmla="*/ 1060450 h 10604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9300" h="1060450">
                      <a:moveTo>
                        <a:pt x="0" y="530225"/>
                      </a:moveTo>
                      <a:lnTo>
                        <a:pt x="317500" y="501650"/>
                      </a:lnTo>
                      <a:lnTo>
                        <a:pt x="584200" y="415925"/>
                      </a:lnTo>
                      <a:lnTo>
                        <a:pt x="1168400" y="60325"/>
                      </a:lnTo>
                      <a:lnTo>
                        <a:pt x="1292225" y="12700"/>
                      </a:lnTo>
                      <a:lnTo>
                        <a:pt x="1435100" y="0"/>
                      </a:lnTo>
                      <a:lnTo>
                        <a:pt x="1577975" y="15875"/>
                      </a:lnTo>
                      <a:lnTo>
                        <a:pt x="1708150" y="60325"/>
                      </a:lnTo>
                      <a:lnTo>
                        <a:pt x="1825625" y="136525"/>
                      </a:lnTo>
                      <a:lnTo>
                        <a:pt x="1917700" y="228600"/>
                      </a:lnTo>
                      <a:lnTo>
                        <a:pt x="1978025" y="342900"/>
                      </a:lnTo>
                      <a:lnTo>
                        <a:pt x="2016125" y="466725"/>
                      </a:lnTo>
                      <a:cubicBezTo>
                        <a:pt x="2017183" y="506942"/>
                        <a:pt x="2018242" y="547158"/>
                        <a:pt x="2019300" y="587375"/>
                      </a:cubicBezTo>
                      <a:lnTo>
                        <a:pt x="1984375" y="720725"/>
                      </a:lnTo>
                      <a:lnTo>
                        <a:pt x="1917700" y="835025"/>
                      </a:lnTo>
                      <a:lnTo>
                        <a:pt x="1828800" y="923925"/>
                      </a:lnTo>
                      <a:lnTo>
                        <a:pt x="1714500" y="996950"/>
                      </a:lnTo>
                      <a:lnTo>
                        <a:pt x="1577975" y="1041400"/>
                      </a:lnTo>
                      <a:lnTo>
                        <a:pt x="1435100" y="1060450"/>
                      </a:lnTo>
                      <a:lnTo>
                        <a:pt x="1298575" y="1044575"/>
                      </a:lnTo>
                      <a:lnTo>
                        <a:pt x="1165225" y="996950"/>
                      </a:lnTo>
                      <a:lnTo>
                        <a:pt x="577850" y="650875"/>
                      </a:lnTo>
                      <a:lnTo>
                        <a:pt x="314325" y="565150"/>
                      </a:lnTo>
                      <a:lnTo>
                        <a:pt x="0" y="530225"/>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3" name="Freeform 116"/>
                <p:cNvSpPr>
                  <a:spLocks/>
                </p:cNvSpPr>
                <p:nvPr/>
              </p:nvSpPr>
              <p:spPr bwMode="auto">
                <a:xfrm rot="-1536348">
                  <a:off x="6692323" y="1450821"/>
                  <a:ext cx="127829" cy="73806"/>
                </a:xfrm>
                <a:custGeom>
                  <a:avLst/>
                  <a:gdLst>
                    <a:gd name="T0" fmla="*/ 0 w 1568450"/>
                    <a:gd name="T1" fmla="*/ 2 h 873125"/>
                    <a:gd name="T2" fmla="*/ 1 w 1568450"/>
                    <a:gd name="T3" fmla="*/ 2 h 873125"/>
                    <a:gd name="T4" fmla="*/ 2 w 1568450"/>
                    <a:gd name="T5" fmla="*/ 1 h 873125"/>
                    <a:gd name="T6" fmla="*/ 3 w 1568450"/>
                    <a:gd name="T7" fmla="*/ 0 h 873125"/>
                    <a:gd name="T8" fmla="*/ 3 w 1568450"/>
                    <a:gd name="T9" fmla="*/ 0 h 873125"/>
                    <a:gd name="T10" fmla="*/ 4 w 1568450"/>
                    <a:gd name="T11" fmla="*/ 0 h 873125"/>
                    <a:gd name="T12" fmla="*/ 4 w 1568450"/>
                    <a:gd name="T13" fmla="*/ 0 h 873125"/>
                    <a:gd name="T14" fmla="*/ 4 w 1568450"/>
                    <a:gd name="T15" fmla="*/ 0 h 873125"/>
                    <a:gd name="T16" fmla="*/ 5 w 1568450"/>
                    <a:gd name="T17" fmla="*/ 0 h 873125"/>
                    <a:gd name="T18" fmla="*/ 5 w 1568450"/>
                    <a:gd name="T19" fmla="*/ 1 h 873125"/>
                    <a:gd name="T20" fmla="*/ 5 w 1568450"/>
                    <a:gd name="T21" fmla="*/ 1 h 873125"/>
                    <a:gd name="T22" fmla="*/ 6 w 1568450"/>
                    <a:gd name="T23" fmla="*/ 1 h 873125"/>
                    <a:gd name="T24" fmla="*/ 6 w 1568450"/>
                    <a:gd name="T25" fmla="*/ 2 h 873125"/>
                    <a:gd name="T26" fmla="*/ 6 w 1568450"/>
                    <a:gd name="T27" fmla="*/ 2 h 873125"/>
                    <a:gd name="T28" fmla="*/ 6 w 1568450"/>
                    <a:gd name="T29" fmla="*/ 3 h 873125"/>
                    <a:gd name="T30" fmla="*/ 5 w 1568450"/>
                    <a:gd name="T31" fmla="*/ 3 h 873125"/>
                    <a:gd name="T32" fmla="*/ 5 w 1568450"/>
                    <a:gd name="T33" fmla="*/ 3 h 873125"/>
                    <a:gd name="T34" fmla="*/ 5 w 1568450"/>
                    <a:gd name="T35" fmla="*/ 3 h 873125"/>
                    <a:gd name="T36" fmla="*/ 5 w 1568450"/>
                    <a:gd name="T37" fmla="*/ 4 h 873125"/>
                    <a:gd name="T38" fmla="*/ 4 w 1568450"/>
                    <a:gd name="T39" fmla="*/ 4 h 873125"/>
                    <a:gd name="T40" fmla="*/ 4 w 1568450"/>
                    <a:gd name="T41" fmla="*/ 4 h 873125"/>
                    <a:gd name="T42" fmla="*/ 3 w 1568450"/>
                    <a:gd name="T43" fmla="*/ 4 h 873125"/>
                    <a:gd name="T44" fmla="*/ 3 w 1568450"/>
                    <a:gd name="T45" fmla="*/ 4 h 873125"/>
                    <a:gd name="T46" fmla="*/ 2 w 1568450"/>
                    <a:gd name="T47" fmla="*/ 2 h 873125"/>
                    <a:gd name="T48" fmla="*/ 1 w 1568450"/>
                    <a:gd name="T49" fmla="*/ 2 h 873125"/>
                    <a:gd name="T50" fmla="*/ 0 w 1568450"/>
                    <a:gd name="T51" fmla="*/ 2 h 873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68450"/>
                    <a:gd name="T79" fmla="*/ 0 h 873125"/>
                    <a:gd name="T80" fmla="*/ 1568450 w 1568450"/>
                    <a:gd name="T81" fmla="*/ 873125 h 873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68450" h="873125">
                      <a:moveTo>
                        <a:pt x="0" y="438150"/>
                      </a:moveTo>
                      <a:lnTo>
                        <a:pt x="238125" y="390525"/>
                      </a:lnTo>
                      <a:lnTo>
                        <a:pt x="422275" y="323850"/>
                      </a:lnTo>
                      <a:lnTo>
                        <a:pt x="854075" y="53975"/>
                      </a:lnTo>
                      <a:lnTo>
                        <a:pt x="949325" y="15875"/>
                      </a:lnTo>
                      <a:lnTo>
                        <a:pt x="1054100" y="0"/>
                      </a:lnTo>
                      <a:lnTo>
                        <a:pt x="1149350" y="3175"/>
                      </a:lnTo>
                      <a:lnTo>
                        <a:pt x="1254125" y="28575"/>
                      </a:lnTo>
                      <a:lnTo>
                        <a:pt x="1349375" y="73025"/>
                      </a:lnTo>
                      <a:lnTo>
                        <a:pt x="1425575" y="130175"/>
                      </a:lnTo>
                      <a:lnTo>
                        <a:pt x="1498600" y="206375"/>
                      </a:lnTo>
                      <a:lnTo>
                        <a:pt x="1543050" y="295275"/>
                      </a:lnTo>
                      <a:lnTo>
                        <a:pt x="1565275" y="390525"/>
                      </a:lnTo>
                      <a:lnTo>
                        <a:pt x="1568450" y="482600"/>
                      </a:lnTo>
                      <a:lnTo>
                        <a:pt x="1543050" y="577850"/>
                      </a:lnTo>
                      <a:lnTo>
                        <a:pt x="1498600" y="660400"/>
                      </a:lnTo>
                      <a:lnTo>
                        <a:pt x="1435100" y="742950"/>
                      </a:lnTo>
                      <a:lnTo>
                        <a:pt x="1352550" y="803275"/>
                      </a:lnTo>
                      <a:lnTo>
                        <a:pt x="1266825" y="841375"/>
                      </a:lnTo>
                      <a:lnTo>
                        <a:pt x="1152525" y="873125"/>
                      </a:lnTo>
                      <a:lnTo>
                        <a:pt x="1060450" y="873125"/>
                      </a:lnTo>
                      <a:lnTo>
                        <a:pt x="946150" y="860425"/>
                      </a:lnTo>
                      <a:lnTo>
                        <a:pt x="854075" y="819150"/>
                      </a:lnTo>
                      <a:lnTo>
                        <a:pt x="425450" y="565150"/>
                      </a:lnTo>
                      <a:lnTo>
                        <a:pt x="228600" y="485775"/>
                      </a:lnTo>
                      <a:lnTo>
                        <a:pt x="0" y="438150"/>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sp>
              <p:nvSpPr>
                <p:cNvPr id="47144" name="Freeform 117"/>
                <p:cNvSpPr>
                  <a:spLocks/>
                </p:cNvSpPr>
                <p:nvPr/>
              </p:nvSpPr>
              <p:spPr bwMode="auto">
                <a:xfrm rot="-1536348">
                  <a:off x="6660114" y="1345226"/>
                  <a:ext cx="331861" cy="215860"/>
                </a:xfrm>
                <a:custGeom>
                  <a:avLst/>
                  <a:gdLst>
                    <a:gd name="T0" fmla="*/ 0 w 2019300"/>
                    <a:gd name="T1" fmla="*/ 185 h 1060450"/>
                    <a:gd name="T2" fmla="*/ 38 w 2019300"/>
                    <a:gd name="T3" fmla="*/ 175 h 1060450"/>
                    <a:gd name="T4" fmla="*/ 70 w 2019300"/>
                    <a:gd name="T5" fmla="*/ 145 h 1060450"/>
                    <a:gd name="T6" fmla="*/ 140 w 2019300"/>
                    <a:gd name="T7" fmla="*/ 21 h 1060450"/>
                    <a:gd name="T8" fmla="*/ 155 w 2019300"/>
                    <a:gd name="T9" fmla="*/ 4 h 1060450"/>
                    <a:gd name="T10" fmla="*/ 172 w 2019300"/>
                    <a:gd name="T11" fmla="*/ 0 h 1060450"/>
                    <a:gd name="T12" fmla="*/ 189 w 2019300"/>
                    <a:gd name="T13" fmla="*/ 5 h 1060450"/>
                    <a:gd name="T14" fmla="*/ 205 w 2019300"/>
                    <a:gd name="T15" fmla="*/ 21 h 1060450"/>
                    <a:gd name="T16" fmla="*/ 219 w 2019300"/>
                    <a:gd name="T17" fmla="*/ 48 h 1060450"/>
                    <a:gd name="T18" fmla="*/ 230 w 2019300"/>
                    <a:gd name="T19" fmla="*/ 80 h 1060450"/>
                    <a:gd name="T20" fmla="*/ 237 w 2019300"/>
                    <a:gd name="T21" fmla="*/ 120 h 1060450"/>
                    <a:gd name="T22" fmla="*/ 242 w 2019300"/>
                    <a:gd name="T23" fmla="*/ 163 h 1060450"/>
                    <a:gd name="T24" fmla="*/ 242 w 2019300"/>
                    <a:gd name="T25" fmla="*/ 205 h 1060450"/>
                    <a:gd name="T26" fmla="*/ 238 w 2019300"/>
                    <a:gd name="T27" fmla="*/ 252 h 1060450"/>
                    <a:gd name="T28" fmla="*/ 230 w 2019300"/>
                    <a:gd name="T29" fmla="*/ 292 h 1060450"/>
                    <a:gd name="T30" fmla="*/ 219 w 2019300"/>
                    <a:gd name="T31" fmla="*/ 323 h 1060450"/>
                    <a:gd name="T32" fmla="*/ 206 w 2019300"/>
                    <a:gd name="T33" fmla="*/ 348 h 1060450"/>
                    <a:gd name="T34" fmla="*/ 189 w 2019300"/>
                    <a:gd name="T35" fmla="*/ 364 h 1060450"/>
                    <a:gd name="T36" fmla="*/ 172 w 2019300"/>
                    <a:gd name="T37" fmla="*/ 371 h 1060450"/>
                    <a:gd name="T38" fmla="*/ 156 w 2019300"/>
                    <a:gd name="T39" fmla="*/ 365 h 1060450"/>
                    <a:gd name="T40" fmla="*/ 140 w 2019300"/>
                    <a:gd name="T41" fmla="*/ 348 h 1060450"/>
                    <a:gd name="T42" fmla="*/ 69 w 2019300"/>
                    <a:gd name="T43" fmla="*/ 228 h 1060450"/>
                    <a:gd name="T44" fmla="*/ 38 w 2019300"/>
                    <a:gd name="T45" fmla="*/ 197 h 1060450"/>
                    <a:gd name="T46" fmla="*/ 0 w 2019300"/>
                    <a:gd name="T47" fmla="*/ 185 h 10604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9300"/>
                    <a:gd name="T73" fmla="*/ 0 h 1060450"/>
                    <a:gd name="T74" fmla="*/ 2019300 w 2019300"/>
                    <a:gd name="T75" fmla="*/ 1060450 h 10604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9300" h="1060450">
                      <a:moveTo>
                        <a:pt x="0" y="530225"/>
                      </a:moveTo>
                      <a:lnTo>
                        <a:pt x="317500" y="501650"/>
                      </a:lnTo>
                      <a:lnTo>
                        <a:pt x="584200" y="415925"/>
                      </a:lnTo>
                      <a:lnTo>
                        <a:pt x="1168400" y="60325"/>
                      </a:lnTo>
                      <a:lnTo>
                        <a:pt x="1292225" y="12700"/>
                      </a:lnTo>
                      <a:lnTo>
                        <a:pt x="1435100" y="0"/>
                      </a:lnTo>
                      <a:lnTo>
                        <a:pt x="1577975" y="15875"/>
                      </a:lnTo>
                      <a:lnTo>
                        <a:pt x="1708150" y="60325"/>
                      </a:lnTo>
                      <a:lnTo>
                        <a:pt x="1825625" y="136525"/>
                      </a:lnTo>
                      <a:lnTo>
                        <a:pt x="1917700" y="228600"/>
                      </a:lnTo>
                      <a:lnTo>
                        <a:pt x="1978025" y="342900"/>
                      </a:lnTo>
                      <a:lnTo>
                        <a:pt x="2016125" y="466725"/>
                      </a:lnTo>
                      <a:cubicBezTo>
                        <a:pt x="2017183" y="506942"/>
                        <a:pt x="2018242" y="547158"/>
                        <a:pt x="2019300" y="587375"/>
                      </a:cubicBezTo>
                      <a:lnTo>
                        <a:pt x="1984375" y="720725"/>
                      </a:lnTo>
                      <a:lnTo>
                        <a:pt x="1917700" y="835025"/>
                      </a:lnTo>
                      <a:lnTo>
                        <a:pt x="1828800" y="923925"/>
                      </a:lnTo>
                      <a:lnTo>
                        <a:pt x="1714500" y="996950"/>
                      </a:lnTo>
                      <a:lnTo>
                        <a:pt x="1577975" y="1041400"/>
                      </a:lnTo>
                      <a:lnTo>
                        <a:pt x="1435100" y="1060450"/>
                      </a:lnTo>
                      <a:lnTo>
                        <a:pt x="1298575" y="1044575"/>
                      </a:lnTo>
                      <a:lnTo>
                        <a:pt x="1165225" y="996950"/>
                      </a:lnTo>
                      <a:lnTo>
                        <a:pt x="577850" y="650875"/>
                      </a:lnTo>
                      <a:lnTo>
                        <a:pt x="314325" y="565150"/>
                      </a:lnTo>
                      <a:lnTo>
                        <a:pt x="0" y="530225"/>
                      </a:lnTo>
                      <a:close/>
                    </a:path>
                  </a:pathLst>
                </a:custGeom>
                <a:noFill/>
                <a:ln w="19050" cmpd="sng">
                  <a:solidFill>
                    <a:srgbClr val="0000FF"/>
                  </a:solidFill>
                  <a:round/>
                  <a:headEnd/>
                  <a:tailEnd/>
                </a:ln>
                <a:extLst>
                  <a:ext uri="{909E8E84-426E-40dd-AFC4-6F175D3DCCD1}">
                    <a14:hiddenFill xmlns:a14="http://schemas.microsoft.com/office/drawing/2010/main">
                      <a:solidFill>
                        <a:srgbClr val="FFFFFF"/>
                      </a:solidFill>
                    </a14:hiddenFill>
                  </a:ext>
                </a:extLst>
              </p:spPr>
              <p:txBody>
                <a:bodyPr lIns="90488" tIns="44450" rIns="90488" bIns="44450" anchor="ctr"/>
                <a:lstStyle/>
                <a:p>
                  <a:endParaRPr lang="en-US">
                    <a:solidFill>
                      <a:prstClr val="black"/>
                    </a:solidFill>
                    <a:latin typeface="Arial"/>
                  </a:endParaRPr>
                </a:p>
              </p:txBody>
            </p:sp>
          </p:grpSp>
          <p:cxnSp>
            <p:nvCxnSpPr>
              <p:cNvPr id="47140" name="Straight Connector 113"/>
              <p:cNvCxnSpPr>
                <a:cxnSpLocks noChangeShapeType="1"/>
              </p:cNvCxnSpPr>
              <p:nvPr/>
            </p:nvCxnSpPr>
            <p:spPr bwMode="auto">
              <a:xfrm flipV="1">
                <a:off x="6441975" y="1378636"/>
                <a:ext cx="526294" cy="277076"/>
              </a:xfrm>
              <a:prstGeom prst="line">
                <a:avLst/>
              </a:prstGeom>
              <a:noFill/>
              <a:ln w="28575">
                <a:solidFill>
                  <a:srgbClr val="5F1FBD"/>
                </a:solidFill>
                <a:round/>
                <a:headEnd/>
                <a:tailEnd/>
              </a:ln>
              <a:extLst>
                <a:ext uri="{909E8E84-426E-40dd-AFC4-6F175D3DCCD1}">
                  <a14:hiddenFill xmlns:a14="http://schemas.microsoft.com/office/drawing/2010/main">
                    <a:noFill/>
                  </a14:hiddenFill>
                </a:ext>
              </a:extLst>
            </p:spPr>
          </p:cxnSp>
        </p:grpSp>
        <p:grpSp>
          <p:nvGrpSpPr>
            <p:cNvPr id="47133" name="Group 106"/>
            <p:cNvGrpSpPr>
              <a:grpSpLocks/>
            </p:cNvGrpSpPr>
            <p:nvPr/>
          </p:nvGrpSpPr>
          <p:grpSpPr bwMode="auto">
            <a:xfrm>
              <a:off x="6882367" y="532275"/>
              <a:ext cx="1026322" cy="646971"/>
              <a:chOff x="6882367" y="189339"/>
              <a:chExt cx="1026322" cy="646971"/>
            </a:xfrm>
          </p:grpSpPr>
          <p:grpSp>
            <p:nvGrpSpPr>
              <p:cNvPr id="47135" name="Group 108"/>
              <p:cNvGrpSpPr>
                <a:grpSpLocks/>
              </p:cNvGrpSpPr>
              <p:nvPr/>
            </p:nvGrpSpPr>
            <p:grpSpPr bwMode="auto">
              <a:xfrm>
                <a:off x="6882367" y="466570"/>
                <a:ext cx="752029" cy="369740"/>
                <a:chOff x="6591855" y="1166657"/>
                <a:chExt cx="752029" cy="369740"/>
              </a:xfrm>
            </p:grpSpPr>
            <p:sp>
              <p:nvSpPr>
                <p:cNvPr id="98" name="Arc 97"/>
                <p:cNvSpPr/>
                <p:nvPr/>
              </p:nvSpPr>
              <p:spPr>
                <a:xfrm rot="20015699">
                  <a:off x="6687587" y="1342064"/>
                  <a:ext cx="654177" cy="193944"/>
                </a:xfrm>
                <a:prstGeom prst="arc">
                  <a:avLst/>
                </a:prstGeom>
                <a:ln>
                  <a:solidFill>
                    <a:srgbClr val="4A7EBB"/>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a:endParaRPr>
                </a:p>
              </p:txBody>
            </p:sp>
            <p:sp>
              <p:nvSpPr>
                <p:cNvPr id="99" name="Arc 98"/>
                <p:cNvSpPr/>
                <p:nvPr/>
              </p:nvSpPr>
              <p:spPr>
                <a:xfrm rot="19840219" flipV="1">
                  <a:off x="6587395" y="1163613"/>
                  <a:ext cx="652589" cy="192354"/>
                </a:xfrm>
                <a:prstGeom prst="arc">
                  <a:avLst/>
                </a:prstGeom>
                <a:ln>
                  <a:solidFill>
                    <a:srgbClr val="4A7EBB"/>
                  </a:solidFill>
                </a:ln>
              </p:spPr>
              <p:style>
                <a:lnRef idx="1">
                  <a:schemeClr val="accent1"/>
                </a:lnRef>
                <a:fillRef idx="0">
                  <a:schemeClr val="accent1"/>
                </a:fillRef>
                <a:effectRef idx="0">
                  <a:schemeClr val="accent1"/>
                </a:effectRef>
                <a:fontRef idx="minor">
                  <a:schemeClr val="tx1"/>
                </a:fontRef>
              </p:style>
              <p:txBody>
                <a:bodyPr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457200" rtl="0" eaLnBrk="1" latinLnBrk="0" hangingPunct="1">
                    <a:defRPr kern="1200">
                      <a:solidFill>
                        <a:schemeClr val="tx1"/>
                      </a:solidFill>
                      <a:latin typeface="+mn-lt"/>
                      <a:ea typeface="+mn-ea"/>
                      <a:cs typeface="+mn-cs"/>
                    </a:defRPr>
                  </a:lvl6pPr>
                  <a:lvl7pPr marL="2743200" algn="l" defTabSz="457200" rtl="0" eaLnBrk="1" latinLnBrk="0" hangingPunct="1">
                    <a:defRPr kern="1200">
                      <a:solidFill>
                        <a:schemeClr val="tx1"/>
                      </a:solidFill>
                      <a:latin typeface="+mn-lt"/>
                      <a:ea typeface="+mn-ea"/>
                      <a:cs typeface="+mn-cs"/>
                    </a:defRPr>
                  </a:lvl7pPr>
                  <a:lvl8pPr marL="3200400" algn="l" defTabSz="457200" rtl="0" eaLnBrk="1" latinLnBrk="0" hangingPunct="1">
                    <a:defRPr kern="1200">
                      <a:solidFill>
                        <a:schemeClr val="tx1"/>
                      </a:solidFill>
                      <a:latin typeface="+mn-lt"/>
                      <a:ea typeface="+mn-ea"/>
                      <a:cs typeface="+mn-cs"/>
                    </a:defRPr>
                  </a:lvl8pPr>
                  <a:lvl9pPr marL="3657600" algn="l" defTabSz="457200" rtl="0" eaLnBrk="1" latinLnBrk="0" hangingPunct="1">
                    <a:defRPr kern="1200">
                      <a:solidFill>
                        <a:schemeClr val="tx1"/>
                      </a:solidFill>
                      <a:latin typeface="+mn-lt"/>
                      <a:ea typeface="+mn-ea"/>
                      <a:cs typeface="+mn-cs"/>
                    </a:defRPr>
                  </a:lvl9pPr>
                </a:lstStyle>
                <a:p>
                  <a:pPr algn="ctr">
                    <a:defRPr/>
                  </a:pPr>
                  <a:endParaRPr lang="en-US">
                    <a:solidFill>
                      <a:prstClr val="black"/>
                    </a:solidFill>
                    <a:latin typeface="Arial"/>
                  </a:endParaRPr>
                </a:p>
              </p:txBody>
            </p:sp>
          </p:grpSp>
          <p:sp>
            <p:nvSpPr>
              <p:cNvPr id="96" name="Oval 95"/>
              <p:cNvSpPr/>
              <p:nvPr/>
            </p:nvSpPr>
            <p:spPr>
              <a:xfrm>
                <a:off x="7486332" y="189339"/>
                <a:ext cx="422357" cy="42127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Arial"/>
                </a:endParaRPr>
              </a:p>
            </p:txBody>
          </p:sp>
        </p:grpSp>
      </p:grpSp>
      <p:sp>
        <p:nvSpPr>
          <p:cNvPr id="63" name="Rounded Rectangle 62"/>
          <p:cNvSpPr/>
          <p:nvPr/>
        </p:nvSpPr>
        <p:spPr bwMode="auto">
          <a:xfrm rot="20968861">
            <a:off x="3003867" y="5919535"/>
            <a:ext cx="485359" cy="108984"/>
          </a:xfrm>
          <a:prstGeom prst="roundRect">
            <a:avLst/>
          </a:prstGeom>
          <a:noFill/>
          <a:ln w="63500" cmpd="sng">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solidFill>
                <a:prstClr val="white"/>
              </a:solidFill>
              <a:latin typeface="Arial"/>
            </a:endParaRPr>
          </a:p>
        </p:txBody>
      </p:sp>
      <p:cxnSp>
        <p:nvCxnSpPr>
          <p:cNvPr id="116" name="Straight Arrow Connector 115"/>
          <p:cNvCxnSpPr>
            <a:stCxn id="155" idx="0"/>
          </p:cNvCxnSpPr>
          <p:nvPr/>
        </p:nvCxnSpPr>
        <p:spPr>
          <a:xfrm flipH="1" flipV="1">
            <a:off x="3250496" y="3201252"/>
            <a:ext cx="306511" cy="657084"/>
          </a:xfrm>
          <a:prstGeom prst="straightConnector1">
            <a:avLst/>
          </a:prstGeom>
          <a:ln w="12700">
            <a:solidFill>
              <a:srgbClr val="0EA736"/>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53</a:t>
            </a:fld>
            <a:endParaRPr lang="en-US">
              <a:solidFill>
                <a:prstClr val="black">
                  <a:tint val="75000"/>
                </a:prstClr>
              </a:solidFill>
              <a:latin typeface="Arial"/>
            </a:endParaRPr>
          </a:p>
        </p:txBody>
      </p:sp>
    </p:spTree>
    <p:extLst>
      <p:ext uri="{BB962C8B-B14F-4D97-AF65-F5344CB8AC3E}">
        <p14:creationId xmlns:p14="http://schemas.microsoft.com/office/powerpoint/2010/main" val="417087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25"/>
                                        </p:tgtEl>
                                        <p:attrNameLst>
                                          <p:attrName>style.visibility</p:attrName>
                                        </p:attrNameLst>
                                      </p:cBhvr>
                                      <p:to>
                                        <p:strVal val="visible"/>
                                      </p:to>
                                    </p:set>
                                    <p:anim calcmode="lin" valueType="num">
                                      <p:cBhvr additive="base">
                                        <p:cTn id="7" dur="500" fill="hold"/>
                                        <p:tgtEl>
                                          <p:spTgt spid="47125"/>
                                        </p:tgtEl>
                                        <p:attrNameLst>
                                          <p:attrName>ppt_x</p:attrName>
                                        </p:attrNameLst>
                                      </p:cBhvr>
                                      <p:tavLst>
                                        <p:tav tm="0">
                                          <p:val>
                                            <p:strVal val="#ppt_x"/>
                                          </p:val>
                                        </p:tav>
                                        <p:tav tm="100000">
                                          <p:val>
                                            <p:strVal val="#ppt_x"/>
                                          </p:val>
                                        </p:tav>
                                      </p:tavLst>
                                    </p:anim>
                                    <p:anim calcmode="lin" valueType="num">
                                      <p:cBhvr additive="base">
                                        <p:cTn id="8" dur="500" fill="hold"/>
                                        <p:tgtEl>
                                          <p:spTgt spid="471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3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54</a:t>
            </a:fld>
            <a:endParaRPr lang="en-US">
              <a:solidFill>
                <a:prstClr val="black">
                  <a:tint val="75000"/>
                </a:prstClr>
              </a:solidFill>
              <a:latin typeface="Arial"/>
            </a:endParaRPr>
          </a:p>
        </p:txBody>
      </p:sp>
      <p:grpSp>
        <p:nvGrpSpPr>
          <p:cNvPr id="5" name="Group 4"/>
          <p:cNvGrpSpPr/>
          <p:nvPr/>
        </p:nvGrpSpPr>
        <p:grpSpPr>
          <a:xfrm>
            <a:off x="-17880" y="-349114"/>
            <a:ext cx="9136249" cy="7485063"/>
            <a:chOff x="0" y="-117259"/>
            <a:chExt cx="9136249" cy="6976847"/>
          </a:xfrm>
        </p:grpSpPr>
        <p:sp>
          <p:nvSpPr>
            <p:cNvPr id="6" name="Rectangle 5"/>
            <p:cNvSpPr/>
            <p:nvPr/>
          </p:nvSpPr>
          <p:spPr>
            <a:xfrm>
              <a:off x="0" y="1588"/>
              <a:ext cx="3073161" cy="6858000"/>
            </a:xfrm>
            <a:prstGeom prst="rect">
              <a:avLst/>
            </a:prstGeom>
            <a:solidFill>
              <a:srgbClr val="101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 name="Rectangle 6"/>
            <p:cNvSpPr/>
            <p:nvPr/>
          </p:nvSpPr>
          <p:spPr>
            <a:xfrm>
              <a:off x="6063088" y="-1244"/>
              <a:ext cx="3073161" cy="6858000"/>
            </a:xfrm>
            <a:prstGeom prst="rect">
              <a:avLst/>
            </a:prstGeom>
            <a:solidFill>
              <a:srgbClr val="101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nvGrpSpPr>
            <p:cNvPr id="8" name="Group 7"/>
            <p:cNvGrpSpPr/>
            <p:nvPr/>
          </p:nvGrpSpPr>
          <p:grpSpPr>
            <a:xfrm>
              <a:off x="1162944" y="-117259"/>
              <a:ext cx="6947866" cy="6934200"/>
              <a:chOff x="2997997" y="199390"/>
              <a:chExt cx="5634049" cy="6233477"/>
            </a:xfrm>
          </p:grpSpPr>
          <p:pic>
            <p:nvPicPr>
              <p:cNvPr id="9" name="Picture 8" descr="Muon_collider_site_map_072409.pdf"/>
              <p:cNvPicPr>
                <a:picLocks noChangeAspect="1"/>
              </p:cNvPicPr>
              <p:nvPr/>
            </p:nvPicPr>
            <p:blipFill rotWithShape="1">
              <a:blip r:embed="rId2">
                <a:extLst>
                  <a:ext uri="{28A0092B-C50C-407E-A947-70E740481C1C}">
                    <a14:useLocalDpi xmlns:a14="http://schemas.microsoft.com/office/drawing/2010/main" val="0"/>
                  </a:ext>
                </a:extLst>
              </a:blip>
              <a:srcRect l="32349" t="4446" r="4314" b="6160"/>
              <a:stretch/>
            </p:blipFill>
            <p:spPr>
              <a:xfrm>
                <a:off x="3010869" y="199390"/>
                <a:ext cx="5621177" cy="6233477"/>
              </a:xfrm>
              <a:prstGeom prst="rect">
                <a:avLst/>
              </a:prstGeom>
            </p:spPr>
          </p:pic>
          <p:sp>
            <p:nvSpPr>
              <p:cNvPr id="10" name="Rectangle 9"/>
              <p:cNvSpPr/>
              <p:nvPr/>
            </p:nvSpPr>
            <p:spPr>
              <a:xfrm>
                <a:off x="2997997" y="304800"/>
                <a:ext cx="750602" cy="774700"/>
              </a:xfrm>
              <a:prstGeom prst="rect">
                <a:avLst/>
              </a:prstGeom>
              <a:solidFill>
                <a:srgbClr val="10101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grpSp>
      <p:sp>
        <p:nvSpPr>
          <p:cNvPr id="11" name="Rounded Rectangle 10"/>
          <p:cNvSpPr/>
          <p:nvPr/>
        </p:nvSpPr>
        <p:spPr>
          <a:xfrm>
            <a:off x="4457126" y="76200"/>
            <a:ext cx="4647462" cy="1333500"/>
          </a:xfrm>
          <a:prstGeom prst="roundRect">
            <a:avLst/>
          </a:prstGeom>
          <a:gradFill>
            <a:gsLst>
              <a:gs pos="0">
                <a:schemeClr val="bg2">
                  <a:lumMod val="10000"/>
                </a:schemeClr>
              </a:gs>
              <a:gs pos="100000">
                <a:schemeClr val="bg2">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a:rPr>
              <a:t>Concept for a Muon Accelerator Complex at Fermilab:</a:t>
            </a:r>
            <a:br>
              <a:rPr lang="en-US" sz="2400" dirty="0" smtClean="0">
                <a:solidFill>
                  <a:prstClr val="white"/>
                </a:solidFill>
                <a:latin typeface="Arial"/>
              </a:rPr>
            </a:br>
            <a:r>
              <a:rPr lang="en-US" sz="1050" dirty="0" smtClean="0">
                <a:solidFill>
                  <a:prstClr val="white"/>
                </a:solidFill>
                <a:latin typeface="Arial"/>
              </a:rPr>
              <a:t> </a:t>
            </a:r>
            <a:endParaRPr lang="en-US" sz="2400" dirty="0">
              <a:solidFill>
                <a:prstClr val="white"/>
              </a:solidFill>
              <a:latin typeface="Arial"/>
              <a:ea typeface="Wingdings"/>
              <a:cs typeface="Wingdings"/>
              <a:sym typeface="Wingdings"/>
            </a:endParaRPr>
          </a:p>
          <a:p>
            <a:pPr algn="ctr"/>
            <a:r>
              <a:rPr lang="en-US" sz="2400" dirty="0" smtClean="0">
                <a:solidFill>
                  <a:prstClr val="white"/>
                </a:solidFill>
                <a:latin typeface="Wingdings"/>
                <a:ea typeface="Wingdings"/>
                <a:cs typeface="Wingdings"/>
                <a:sym typeface="Wingdings"/>
              </a:rPr>
              <a:t></a:t>
            </a:r>
            <a:r>
              <a:rPr lang="en-US" sz="2400" dirty="0" smtClean="0">
                <a:solidFill>
                  <a:prstClr val="white"/>
                </a:solidFill>
                <a:latin typeface="Arial"/>
                <a:ea typeface="Wingdings"/>
                <a:cs typeface="Wingdings"/>
                <a:sym typeface="Wingdings"/>
              </a:rPr>
              <a:t> Multi-TeV Lepton Collider</a:t>
            </a:r>
          </a:p>
        </p:txBody>
      </p:sp>
      <p:grpSp>
        <p:nvGrpSpPr>
          <p:cNvPr id="128" name="Group 127"/>
          <p:cNvGrpSpPr/>
          <p:nvPr/>
        </p:nvGrpSpPr>
        <p:grpSpPr>
          <a:xfrm>
            <a:off x="2929896" y="3847784"/>
            <a:ext cx="2182429" cy="1740472"/>
            <a:chOff x="2929896" y="3847784"/>
            <a:chExt cx="2182429" cy="1740472"/>
          </a:xfrm>
        </p:grpSpPr>
        <p:sp>
          <p:nvSpPr>
            <p:cNvPr id="12" name="Rectangle 11"/>
            <p:cNvSpPr/>
            <p:nvPr/>
          </p:nvSpPr>
          <p:spPr>
            <a:xfrm>
              <a:off x="3615267" y="4897998"/>
              <a:ext cx="558799" cy="131731"/>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b="1" dirty="0" smtClean="0">
                  <a:solidFill>
                    <a:srgbClr val="0EA736"/>
                  </a:solidFill>
                  <a:latin typeface="Arial"/>
                </a:rPr>
                <a:t>SC Linac</a:t>
              </a:r>
              <a:endParaRPr lang="en-US" sz="900" b="1" dirty="0">
                <a:solidFill>
                  <a:srgbClr val="0EA736"/>
                </a:solidFill>
                <a:latin typeface="Arial"/>
              </a:endParaRPr>
            </a:p>
          </p:txBody>
        </p:sp>
        <p:sp>
          <p:nvSpPr>
            <p:cNvPr id="117" name="Oval 116"/>
            <p:cNvSpPr>
              <a:spLocks/>
            </p:cNvSpPr>
            <p:nvPr/>
          </p:nvSpPr>
          <p:spPr>
            <a:xfrm rot="17118312">
              <a:off x="3231188" y="3842352"/>
              <a:ext cx="1433260" cy="2035843"/>
            </a:xfrm>
            <a:prstGeom prst="ellipse">
              <a:avLst/>
            </a:prstGeom>
            <a:solidFill>
              <a:srgbClr val="181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8" name="Oval 117"/>
            <p:cNvSpPr>
              <a:spLocks/>
            </p:cNvSpPr>
            <p:nvPr/>
          </p:nvSpPr>
          <p:spPr>
            <a:xfrm rot="14298785">
              <a:off x="3289088" y="3731679"/>
              <a:ext cx="433557" cy="1020261"/>
            </a:xfrm>
            <a:prstGeom prst="ellipse">
              <a:avLst/>
            </a:prstGeom>
            <a:solidFill>
              <a:srgbClr val="181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19" name="Oval 118"/>
            <p:cNvSpPr>
              <a:spLocks/>
            </p:cNvSpPr>
            <p:nvPr/>
          </p:nvSpPr>
          <p:spPr>
            <a:xfrm rot="14298785">
              <a:off x="2832449" y="4962355"/>
              <a:ext cx="611958" cy="335043"/>
            </a:xfrm>
            <a:prstGeom prst="ellipse">
              <a:avLst/>
            </a:prstGeom>
            <a:solidFill>
              <a:srgbClr val="181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20" name="Oval 119"/>
            <p:cNvSpPr>
              <a:spLocks/>
            </p:cNvSpPr>
            <p:nvPr/>
          </p:nvSpPr>
          <p:spPr>
            <a:xfrm rot="17653618">
              <a:off x="4429473" y="5034314"/>
              <a:ext cx="611958" cy="335043"/>
            </a:xfrm>
            <a:prstGeom prst="ellipse">
              <a:avLst/>
            </a:prstGeom>
            <a:solidFill>
              <a:srgbClr val="181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21" name="Oval 120"/>
            <p:cNvSpPr>
              <a:spLocks/>
            </p:cNvSpPr>
            <p:nvPr/>
          </p:nvSpPr>
          <p:spPr>
            <a:xfrm rot="14298785">
              <a:off x="3051524" y="5114755"/>
              <a:ext cx="611958" cy="335043"/>
            </a:xfrm>
            <a:prstGeom prst="ellipse">
              <a:avLst/>
            </a:prstGeom>
            <a:solidFill>
              <a:srgbClr val="1818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cxnSp>
          <p:nvCxnSpPr>
            <p:cNvPr id="123" name="Straight Connector 122"/>
            <p:cNvCxnSpPr/>
            <p:nvPr/>
          </p:nvCxnSpPr>
          <p:spPr>
            <a:xfrm rot="60000" flipH="1">
              <a:off x="3333750" y="4029075"/>
              <a:ext cx="73025" cy="50800"/>
            </a:xfrm>
            <a:prstGeom prst="line">
              <a:avLst/>
            </a:prstGeom>
            <a:ln w="31750">
              <a:solidFill>
                <a:srgbClr val="E3101C"/>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9560000" flipH="1">
              <a:off x="4864099" y="5254626"/>
              <a:ext cx="73025" cy="50800"/>
            </a:xfrm>
            <a:prstGeom prst="line">
              <a:avLst/>
            </a:prstGeom>
            <a:ln w="31750">
              <a:solidFill>
                <a:srgbClr val="E3101C"/>
              </a:solidFill>
            </a:ln>
            <a:effectLst/>
          </p:spPr>
          <p:style>
            <a:lnRef idx="2">
              <a:schemeClr val="accent1"/>
            </a:lnRef>
            <a:fillRef idx="0">
              <a:schemeClr val="accent1"/>
            </a:fillRef>
            <a:effectRef idx="1">
              <a:schemeClr val="accent1"/>
            </a:effectRef>
            <a:fontRef idx="minor">
              <a:schemeClr val="tx1"/>
            </a:fontRef>
          </p:style>
        </p:cxnSp>
        <p:sp>
          <p:nvSpPr>
            <p:cNvPr id="126" name="Trapezoid 125"/>
            <p:cNvSpPr/>
            <p:nvPr/>
          </p:nvSpPr>
          <p:spPr>
            <a:xfrm rot="13653053">
              <a:off x="3273054" y="3838720"/>
              <a:ext cx="190742" cy="208869"/>
            </a:xfrm>
            <a:prstGeom prst="trapezoid">
              <a:avLst>
                <a:gd name="adj" fmla="val 13741"/>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127" name="Trapezoid 126"/>
            <p:cNvSpPr/>
            <p:nvPr/>
          </p:nvSpPr>
          <p:spPr>
            <a:xfrm rot="12732965">
              <a:off x="4921583" y="5159521"/>
              <a:ext cx="190742" cy="208869"/>
            </a:xfrm>
            <a:prstGeom prst="trapezoid">
              <a:avLst>
                <a:gd name="adj" fmla="val 13741"/>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grpSp>
      <p:sp>
        <p:nvSpPr>
          <p:cNvPr id="132" name="TextBox 131"/>
          <p:cNvSpPr txBox="1"/>
          <p:nvPr/>
        </p:nvSpPr>
        <p:spPr>
          <a:xfrm>
            <a:off x="5921375" y="4387268"/>
            <a:ext cx="904577" cy="466794"/>
          </a:xfrm>
          <a:prstGeom prst="rect">
            <a:avLst/>
          </a:prstGeom>
          <a:solidFill>
            <a:srgbClr val="181818"/>
          </a:solidFill>
          <a:effectLst/>
        </p:spPr>
        <p:txBody>
          <a:bodyPr wrap="none" rtlCol="0">
            <a:spAutoFit/>
          </a:bodyPr>
          <a:lstStyle/>
          <a:p>
            <a:pPr>
              <a:lnSpc>
                <a:spcPct val="80000"/>
              </a:lnSpc>
            </a:pPr>
            <a:r>
              <a:rPr lang="en-US" sz="1000" b="1" dirty="0" smtClean="0">
                <a:solidFill>
                  <a:srgbClr val="629DD1">
                    <a:lumMod val="75000"/>
                  </a:srgbClr>
                </a:solidFill>
                <a:latin typeface="Arial"/>
              </a:rPr>
              <a:t>A TeV-Scale</a:t>
            </a:r>
            <a:br>
              <a:rPr lang="en-US" sz="1000" b="1" dirty="0" smtClean="0">
                <a:solidFill>
                  <a:srgbClr val="629DD1">
                    <a:lumMod val="75000"/>
                  </a:srgbClr>
                </a:solidFill>
                <a:latin typeface="Arial"/>
              </a:rPr>
            </a:br>
            <a:r>
              <a:rPr lang="en-US" sz="1000" b="1" dirty="0" smtClean="0">
                <a:solidFill>
                  <a:srgbClr val="629DD1">
                    <a:lumMod val="75000"/>
                  </a:srgbClr>
                </a:solidFill>
                <a:latin typeface="Arial"/>
              </a:rPr>
              <a:t>Accelerator</a:t>
            </a:r>
            <a:br>
              <a:rPr lang="en-US" sz="1000" b="1" dirty="0" smtClean="0">
                <a:solidFill>
                  <a:srgbClr val="629DD1">
                    <a:lumMod val="75000"/>
                  </a:srgbClr>
                </a:solidFill>
                <a:latin typeface="Arial"/>
              </a:rPr>
            </a:br>
            <a:r>
              <a:rPr lang="en-US" sz="1000" b="1" dirty="0" smtClean="0">
                <a:solidFill>
                  <a:srgbClr val="629DD1">
                    <a:lumMod val="75000"/>
                  </a:srgbClr>
                </a:solidFill>
                <a:latin typeface="Arial"/>
              </a:rPr>
              <a:t>System</a:t>
            </a:r>
            <a:endParaRPr lang="en-US" sz="1000" b="1" dirty="0">
              <a:solidFill>
                <a:srgbClr val="629DD1">
                  <a:lumMod val="75000"/>
                </a:srgbClr>
              </a:solidFill>
              <a:latin typeface="Arial"/>
            </a:endParaRPr>
          </a:p>
        </p:txBody>
      </p:sp>
      <p:sp>
        <p:nvSpPr>
          <p:cNvPr id="139" name="Arc 138"/>
          <p:cNvSpPr/>
          <p:nvPr/>
        </p:nvSpPr>
        <p:spPr>
          <a:xfrm rot="7440961">
            <a:off x="2829779" y="5528606"/>
            <a:ext cx="231962" cy="424140"/>
          </a:xfrm>
          <a:prstGeom prst="arc">
            <a:avLst>
              <a:gd name="adj1" fmla="val 12837575"/>
              <a:gd name="adj2" fmla="val 2933211"/>
            </a:avLst>
          </a:prstGeom>
          <a:ln w="9525">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sp>
        <p:nvSpPr>
          <p:cNvPr id="147" name="Arc 146"/>
          <p:cNvSpPr/>
          <p:nvPr/>
        </p:nvSpPr>
        <p:spPr>
          <a:xfrm rot="18407197">
            <a:off x="3161490" y="5796684"/>
            <a:ext cx="220188" cy="402286"/>
          </a:xfrm>
          <a:prstGeom prst="arc">
            <a:avLst>
              <a:gd name="adj1" fmla="val 16355508"/>
              <a:gd name="adj2" fmla="val 20911458"/>
            </a:avLst>
          </a:prstGeom>
          <a:ln w="9525">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latin typeface="Arial"/>
            </a:endParaRPr>
          </a:p>
        </p:txBody>
      </p:sp>
      <p:cxnSp>
        <p:nvCxnSpPr>
          <p:cNvPr id="149" name="Straight Connector 148"/>
          <p:cNvCxnSpPr>
            <a:endCxn id="139" idx="2"/>
          </p:cNvCxnSpPr>
          <p:nvPr/>
        </p:nvCxnSpPr>
        <p:spPr>
          <a:xfrm>
            <a:off x="2489200" y="5238550"/>
            <a:ext cx="308241" cy="520593"/>
          </a:xfrm>
          <a:prstGeom prst="line">
            <a:avLst/>
          </a:prstGeom>
          <a:ln w="9525">
            <a:solidFill>
              <a:srgbClr val="008000"/>
            </a:solidFill>
          </a:ln>
          <a:effectLst/>
        </p:spPr>
        <p:style>
          <a:lnRef idx="2">
            <a:schemeClr val="accent1"/>
          </a:lnRef>
          <a:fillRef idx="0">
            <a:schemeClr val="accent1"/>
          </a:fillRef>
          <a:effectRef idx="1">
            <a:schemeClr val="accent1"/>
          </a:effectRef>
          <a:fontRef idx="minor">
            <a:schemeClr val="tx1"/>
          </a:fontRef>
        </p:style>
      </p:cxnSp>
      <p:pic>
        <p:nvPicPr>
          <p:cNvPr id="146" name="Picture 145" descr="Layout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4854" y="3881318"/>
            <a:ext cx="3422457" cy="2214248"/>
          </a:xfrm>
          <a:prstGeom prst="rect">
            <a:avLst/>
          </a:prstGeom>
        </p:spPr>
      </p:pic>
    </p:spTree>
    <p:extLst>
      <p:ext uri="{BB962C8B-B14F-4D97-AF65-F5344CB8AC3E}">
        <p14:creationId xmlns:p14="http://schemas.microsoft.com/office/powerpoint/2010/main" val="83975060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MuonColliderParameters_R5.pdf"/>
          <p:cNvPicPr>
            <a:picLocks noGrp="1" noChangeAspect="1"/>
          </p:cNvPicPr>
          <p:nvPr>
            <p:ph idx="1"/>
          </p:nvPr>
        </p:nvPicPr>
        <p:blipFill>
          <a:blip r:embed="rId2">
            <a:extLst>
              <a:ext uri="{28A0092B-C50C-407E-A947-70E740481C1C}">
                <a14:useLocalDpi xmlns:a14="http://schemas.microsoft.com/office/drawing/2010/main" val="0"/>
              </a:ext>
            </a:extLst>
          </a:blip>
          <a:srcRect t="-13237" b="-13237"/>
          <a:stretch>
            <a:fillRect/>
          </a:stretch>
        </p:blipFill>
        <p:spPr>
          <a:xfrm>
            <a:off x="165100" y="654686"/>
            <a:ext cx="8921750" cy="5362574"/>
          </a:xfrm>
        </p:spPr>
      </p:pic>
      <p:sp>
        <p:nvSpPr>
          <p:cNvPr id="2" name="Title 1"/>
          <p:cNvSpPr>
            <a:spLocks noGrp="1"/>
          </p:cNvSpPr>
          <p:nvPr>
            <p:ph type="title"/>
          </p:nvPr>
        </p:nvSpPr>
        <p:spPr>
          <a:xfrm>
            <a:off x="2819400" y="109538"/>
            <a:ext cx="5435600" cy="931862"/>
          </a:xfrm>
        </p:spPr>
        <p:txBody>
          <a:bodyPr>
            <a:normAutofit fontScale="90000"/>
          </a:bodyPr>
          <a:lstStyle/>
          <a:p>
            <a:r>
              <a:rPr lang="en-US" dirty="0" smtClean="0"/>
              <a:t>Muon </a:t>
            </a:r>
            <a:r>
              <a:rPr lang="en-US" sz="4000" dirty="0" smtClean="0"/>
              <a:t>Collider</a:t>
            </a:r>
            <a:r>
              <a:rPr lang="en-US" dirty="0" smtClean="0"/>
              <a:t> Parameters</a:t>
            </a:r>
            <a:endParaRPr lang="en-US"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Arial"/>
              </a:rPr>
              <a:t>December 3, 2014</a:t>
            </a:r>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Arial"/>
              </a:rPr>
              <a:t>M. A. Palmer | MAP Collaboration Meeting (SLAC, December 3-7, 2014)</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98817235-C917-8F48-A936-FEF3725D9AF4}" type="slidenum">
              <a:rPr lang="en-US" smtClean="0">
                <a:solidFill>
                  <a:prstClr val="black">
                    <a:tint val="75000"/>
                  </a:prstClr>
                </a:solidFill>
                <a:latin typeface="Arial"/>
              </a:rPr>
              <a:pPr/>
              <a:t>55</a:t>
            </a:fld>
            <a:endParaRPr lang="en-US">
              <a:solidFill>
                <a:prstClr val="black">
                  <a:tint val="75000"/>
                </a:prstClr>
              </a:solidFill>
              <a:latin typeface="Arial"/>
            </a:endParaRPr>
          </a:p>
        </p:txBody>
      </p:sp>
      <p:sp>
        <p:nvSpPr>
          <p:cNvPr id="8" name="Oval 7"/>
          <p:cNvSpPr/>
          <p:nvPr/>
        </p:nvSpPr>
        <p:spPr>
          <a:xfrm>
            <a:off x="3238500" y="2620418"/>
            <a:ext cx="2616200" cy="355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9" name="Oval 8"/>
          <p:cNvSpPr/>
          <p:nvPr/>
        </p:nvSpPr>
        <p:spPr>
          <a:xfrm>
            <a:off x="6604000" y="2175918"/>
            <a:ext cx="2616200" cy="3556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83" name="Rectangle 82"/>
          <p:cNvSpPr/>
          <p:nvPr/>
        </p:nvSpPr>
        <p:spPr>
          <a:xfrm>
            <a:off x="7467257" y="5562599"/>
            <a:ext cx="1602316" cy="89746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prstClr val="black"/>
                </a:solidFill>
                <a:latin typeface="Arial"/>
              </a:rPr>
              <a:t>Site Radiation mitigation with depth and lattice design:  ≤ 10 </a:t>
            </a:r>
            <a:r>
              <a:rPr lang="en-US" sz="1400" dirty="0" err="1" smtClean="0">
                <a:solidFill>
                  <a:prstClr val="black"/>
                </a:solidFill>
                <a:latin typeface="Arial"/>
              </a:rPr>
              <a:t>TeV</a:t>
            </a:r>
            <a:endParaRPr lang="en-US" sz="1400" dirty="0">
              <a:solidFill>
                <a:prstClr val="black"/>
              </a:solidFill>
              <a:latin typeface="Arial"/>
            </a:endParaRPr>
          </a:p>
        </p:txBody>
      </p:sp>
      <p:cxnSp>
        <p:nvCxnSpPr>
          <p:cNvPr id="84" name="Straight Arrow Connector 83"/>
          <p:cNvCxnSpPr>
            <a:stCxn id="85" idx="0"/>
          </p:cNvCxnSpPr>
          <p:nvPr/>
        </p:nvCxnSpPr>
        <p:spPr>
          <a:xfrm flipH="1" flipV="1">
            <a:off x="4826000" y="2620418"/>
            <a:ext cx="560807" cy="3077618"/>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4131739" y="5698036"/>
            <a:ext cx="2510135" cy="523220"/>
          </a:xfrm>
          <a:prstGeom prst="rect">
            <a:avLst/>
          </a:prstGeom>
          <a:solidFill>
            <a:schemeClr val="bg2"/>
          </a:solidFill>
          <a:ln w="25400">
            <a:solidFill>
              <a:srgbClr val="000090"/>
            </a:solidFill>
          </a:ln>
        </p:spPr>
        <p:txBody>
          <a:bodyPr wrap="none" rtlCol="0">
            <a:spAutoFit/>
          </a:bodyPr>
          <a:lstStyle/>
          <a:p>
            <a:pPr algn="ctr"/>
            <a:r>
              <a:rPr lang="en-US" sz="1400" dirty="0" smtClean="0">
                <a:solidFill>
                  <a:srgbClr val="000090"/>
                </a:solidFill>
                <a:latin typeface="Arial"/>
              </a:rPr>
              <a:t>Success of advanced cooling </a:t>
            </a:r>
            <a:br>
              <a:rPr lang="en-US" sz="1400" dirty="0" smtClean="0">
                <a:solidFill>
                  <a:srgbClr val="000090"/>
                </a:solidFill>
                <a:latin typeface="Arial"/>
              </a:rPr>
            </a:br>
            <a:r>
              <a:rPr lang="en-US" sz="1400" dirty="0" smtClean="0">
                <a:solidFill>
                  <a:srgbClr val="000090"/>
                </a:solidFill>
                <a:latin typeface="Arial"/>
              </a:rPr>
              <a:t>concepts </a:t>
            </a:r>
            <a:r>
              <a:rPr lang="en-US" sz="1400" dirty="0" smtClean="0">
                <a:solidFill>
                  <a:srgbClr val="000090"/>
                </a:solidFill>
                <a:latin typeface="Wingdings 3" charset="2"/>
                <a:cs typeface="Wingdings 3" charset="2"/>
              </a:rPr>
              <a:t>a</a:t>
            </a:r>
            <a:r>
              <a:rPr lang="en-US" sz="1400" dirty="0" smtClean="0">
                <a:solidFill>
                  <a:srgbClr val="000090"/>
                </a:solidFill>
                <a:latin typeface="Arial"/>
                <a:cs typeface="Wingdings 3" charset="2"/>
              </a:rPr>
              <a:t> several × 10</a:t>
            </a:r>
            <a:r>
              <a:rPr lang="en-US" sz="1400" baseline="30000" dirty="0" smtClean="0">
                <a:solidFill>
                  <a:srgbClr val="000090"/>
                </a:solidFill>
                <a:latin typeface="Arial"/>
                <a:cs typeface="Wingdings 3" charset="2"/>
              </a:rPr>
              <a:t>32</a:t>
            </a:r>
          </a:p>
        </p:txBody>
      </p:sp>
      <p:cxnSp>
        <p:nvCxnSpPr>
          <p:cNvPr id="88" name="Straight Connector 87"/>
          <p:cNvCxnSpPr>
            <a:stCxn id="89" idx="0"/>
            <a:endCxn id="8" idx="3"/>
          </p:cNvCxnSpPr>
          <p:nvPr/>
        </p:nvCxnSpPr>
        <p:spPr>
          <a:xfrm flipV="1">
            <a:off x="1790701" y="2923942"/>
            <a:ext cx="1830933" cy="27655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550334" y="5689539"/>
            <a:ext cx="2480733" cy="738664"/>
          </a:xfrm>
          <a:prstGeom prst="rect">
            <a:avLst/>
          </a:prstGeom>
          <a:solidFill>
            <a:schemeClr val="accent1">
              <a:lumMod val="40000"/>
              <a:lumOff val="60000"/>
            </a:schemeClr>
          </a:solidFill>
          <a:ln w="12700">
            <a:solidFill>
              <a:srgbClr val="FF0000"/>
            </a:solidFill>
          </a:ln>
        </p:spPr>
        <p:txBody>
          <a:bodyPr wrap="square" rtlCol="0">
            <a:spAutoFit/>
          </a:bodyPr>
          <a:lstStyle/>
          <a:p>
            <a:r>
              <a:rPr lang="en-US" sz="1400" dirty="0" smtClean="0">
                <a:solidFill>
                  <a:srgbClr val="FF0000"/>
                </a:solidFill>
                <a:latin typeface="Arial"/>
              </a:rPr>
              <a:t>Exquisite Energy Resolution </a:t>
            </a:r>
            <a:br>
              <a:rPr lang="en-US" sz="1400" dirty="0" smtClean="0">
                <a:solidFill>
                  <a:srgbClr val="FF0000"/>
                </a:solidFill>
                <a:latin typeface="Arial"/>
              </a:rPr>
            </a:br>
            <a:r>
              <a:rPr lang="en-US" sz="1400" dirty="0" smtClean="0">
                <a:solidFill>
                  <a:srgbClr val="FF0000"/>
                </a:solidFill>
                <a:latin typeface="Arial"/>
              </a:rPr>
              <a:t>Allows Direct Measurement </a:t>
            </a:r>
          </a:p>
          <a:p>
            <a:r>
              <a:rPr lang="en-US" sz="1400" dirty="0" smtClean="0">
                <a:solidFill>
                  <a:srgbClr val="FF0000"/>
                </a:solidFill>
                <a:latin typeface="Arial"/>
              </a:rPr>
              <a:t>of Higgs Width</a:t>
            </a:r>
            <a:endParaRPr lang="en-US" sz="1400" dirty="0">
              <a:solidFill>
                <a:srgbClr val="FF0000"/>
              </a:solidFill>
              <a:latin typeface="Arial"/>
            </a:endParaRPr>
          </a:p>
        </p:txBody>
      </p:sp>
      <p:grpSp>
        <p:nvGrpSpPr>
          <p:cNvPr id="15" name="Group 14"/>
          <p:cNvGrpSpPr>
            <a:grpSpLocks noChangeAspect="1"/>
          </p:cNvGrpSpPr>
          <p:nvPr/>
        </p:nvGrpSpPr>
        <p:grpSpPr>
          <a:xfrm>
            <a:off x="4234" y="-7611"/>
            <a:ext cx="2129366" cy="2108369"/>
            <a:chOff x="0" y="1143000"/>
            <a:chExt cx="2777524" cy="2743200"/>
          </a:xfrm>
        </p:grpSpPr>
        <p:pic>
          <p:nvPicPr>
            <p:cNvPr id="16" name="Picture 9" descr="Site_Map_072809_REVISED.jpg"/>
            <p:cNvPicPr>
              <a:picLocks noChangeAspect="1"/>
            </p:cNvPicPr>
            <p:nvPr/>
          </p:nvPicPr>
          <p:blipFill>
            <a:blip r:embed="rId3" cstate="print"/>
            <a:srcRect l="30226" t="2792" r="2159" b="2792"/>
            <a:stretch>
              <a:fillRect/>
            </a:stretch>
          </p:blipFill>
          <p:spPr bwMode="auto">
            <a:xfrm>
              <a:off x="0" y="1143000"/>
              <a:ext cx="2777524" cy="2743200"/>
            </a:xfrm>
            <a:prstGeom prst="rect">
              <a:avLst/>
            </a:prstGeom>
            <a:noFill/>
            <a:ln w="9525">
              <a:noFill/>
              <a:miter lim="800000"/>
              <a:headEnd/>
              <a:tailEnd/>
            </a:ln>
          </p:spPr>
        </p:pic>
        <p:sp>
          <p:nvSpPr>
            <p:cNvPr id="17" name="Rectangle 16"/>
            <p:cNvSpPr>
              <a:spLocks noChangeArrowheads="1"/>
            </p:cNvSpPr>
            <p:nvPr/>
          </p:nvSpPr>
          <p:spPr bwMode="auto">
            <a:xfrm>
              <a:off x="0" y="1219200"/>
              <a:ext cx="480721" cy="220002"/>
            </a:xfrm>
            <a:prstGeom prst="rect">
              <a:avLst/>
            </a:prstGeom>
            <a:solidFill>
              <a:schemeClr val="tx1"/>
            </a:solidFill>
            <a:ln w="9525" algn="ctr">
              <a:noFill/>
              <a:round/>
              <a:headEnd/>
              <a:tailEnd/>
            </a:ln>
          </p:spPr>
          <p:txBody>
            <a:bodyPr/>
            <a:lstStyle/>
            <a:p>
              <a:endParaRPr lang="en-US">
                <a:solidFill>
                  <a:prstClr val="black"/>
                </a:solidFill>
                <a:latin typeface="Arial"/>
              </a:endParaRPr>
            </a:p>
          </p:txBody>
        </p:sp>
      </p:grpSp>
    </p:spTree>
    <p:extLst>
      <p:ext uri="{BB962C8B-B14F-4D97-AF65-F5344CB8AC3E}">
        <p14:creationId xmlns:p14="http://schemas.microsoft.com/office/powerpoint/2010/main" val="3771835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 calcmode="lin" valueType="num">
                                      <p:cBhvr additive="base">
                                        <p:cTn id="10" dur="500" fill="hold"/>
                                        <p:tgtEl>
                                          <p:spTgt spid="83"/>
                                        </p:tgtEl>
                                        <p:attrNameLst>
                                          <p:attrName>ppt_x</p:attrName>
                                        </p:attrNameLst>
                                      </p:cBhvr>
                                      <p:tavLst>
                                        <p:tav tm="0">
                                          <p:val>
                                            <p:strVal val="#ppt_x"/>
                                          </p:val>
                                        </p:tav>
                                        <p:tav tm="100000">
                                          <p:val>
                                            <p:strVal val="#ppt_x"/>
                                          </p:val>
                                        </p:tav>
                                      </p:tavLst>
                                    </p:anim>
                                    <p:anim calcmode="lin" valueType="num">
                                      <p:cBhvr additive="base">
                                        <p:cTn id="1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83"/>
                                        </p:tgtEl>
                                      </p:cBhvr>
                                    </p:animEffect>
                                    <p:set>
                                      <p:cBhvr>
                                        <p:cTn id="16" dur="1" fill="hold">
                                          <p:stCondLst>
                                            <p:cond delay="499"/>
                                          </p:stCondLst>
                                        </p:cTn>
                                        <p:tgtEl>
                                          <p:spTgt spid="83"/>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dissolve">
                                      <p:cBhvr>
                                        <p:cTn id="25" dur="500"/>
                                        <p:tgtEl>
                                          <p:spTgt spid="89"/>
                                        </p:tgtEl>
                                      </p:cBhvr>
                                    </p:animEffect>
                                  </p:childTnLst>
                                </p:cTn>
                              </p:par>
                              <p:par>
                                <p:cTn id="26" presetID="9" presetClass="entr" presetSubtype="0" fill="hold" nodeType="with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dissolve">
                                      <p:cBhvr>
                                        <p:cTn id="28" dur="500"/>
                                        <p:tgtEl>
                                          <p:spTgt spid="8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9" presetClass="exit" presetSubtype="0" fill="hold" nodeType="withEffect">
                                  <p:stCondLst>
                                    <p:cond delay="0"/>
                                  </p:stCondLst>
                                  <p:childTnLst>
                                    <p:animEffect transition="out" filter="dissolve">
                                      <p:cBhvr>
                                        <p:cTn id="35" dur="500"/>
                                        <p:tgtEl>
                                          <p:spTgt spid="88"/>
                                        </p:tgtEl>
                                      </p:cBhvr>
                                    </p:animEffect>
                                    <p:set>
                                      <p:cBhvr>
                                        <p:cTn id="36" dur="1" fill="hold">
                                          <p:stCondLst>
                                            <p:cond delay="499"/>
                                          </p:stCondLst>
                                        </p:cTn>
                                        <p:tgtEl>
                                          <p:spTgt spid="88"/>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500"/>
                                        <p:tgtEl>
                                          <p:spTgt spid="89"/>
                                        </p:tgtEl>
                                      </p:cBhvr>
                                    </p:animEffect>
                                    <p:set>
                                      <p:cBhvr>
                                        <p:cTn id="39" dur="1" fill="hold">
                                          <p:stCondLst>
                                            <p:cond delay="499"/>
                                          </p:stCondLst>
                                        </p:cTn>
                                        <p:tgtEl>
                                          <p:spTgt spid="89"/>
                                        </p:tgtEl>
                                        <p:attrNameLst>
                                          <p:attrName>style.visibility</p:attrName>
                                        </p:attrNameLst>
                                      </p:cBhvr>
                                      <p:to>
                                        <p:strVal val="hidden"/>
                                      </p:to>
                                    </p:set>
                                  </p:childTnLst>
                                </p:cTn>
                              </p:par>
                              <p:par>
                                <p:cTn id="40" presetID="2" presetClass="entr" presetSubtype="4" fill="hold" nodeType="with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ppt_x"/>
                                          </p:val>
                                        </p:tav>
                                        <p:tav tm="100000">
                                          <p:val>
                                            <p:strVal val="#ppt_x"/>
                                          </p:val>
                                        </p:tav>
                                      </p:tavLst>
                                    </p:anim>
                                    <p:anim calcmode="lin" valueType="num">
                                      <p:cBhvr additive="base">
                                        <p:cTn id="43" dur="500" fill="hold"/>
                                        <p:tgtEl>
                                          <p:spTgt spid="8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83" grpId="0" animBg="1"/>
      <p:bldP spid="83" grpId="1" animBg="1"/>
      <p:bldP spid="85" grpId="0" animBg="1"/>
      <p:bldP spid="89" grpId="0" animBg="1"/>
      <p:bldP spid="89"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56</a:t>
            </a:fld>
            <a:endParaRPr lang="en-US">
              <a:latin typeface="Arial"/>
            </a:endParaRPr>
          </a:p>
        </p:txBody>
      </p:sp>
    </p:spTree>
    <p:extLst>
      <p:ext uri="{BB962C8B-B14F-4D97-AF65-F5344CB8AC3E}">
        <p14:creationId xmlns:p14="http://schemas.microsoft.com/office/powerpoint/2010/main" val="4045954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Don’t Forget</a:t>
            </a:r>
            <a:endParaRPr lang="en-US" dirty="0"/>
          </a:p>
        </p:txBody>
      </p:sp>
      <p:sp>
        <p:nvSpPr>
          <p:cNvPr id="8" name="Content Placeholder 7"/>
          <p:cNvSpPr>
            <a:spLocks noGrp="1"/>
          </p:cNvSpPr>
          <p:nvPr>
            <p:ph idx="1"/>
          </p:nvPr>
        </p:nvSpPr>
        <p:spPr/>
        <p:txBody>
          <a:bodyPr>
            <a:normAutofit/>
          </a:bodyPr>
          <a:lstStyle/>
          <a:p>
            <a:r>
              <a:rPr lang="en-US" sz="2800" dirty="0" smtClean="0"/>
              <a:t>We will have our internal “town meeting” on Sunday</a:t>
            </a:r>
          </a:p>
          <a:p>
            <a:pPr lvl="1"/>
            <a:r>
              <a:rPr lang="en-US" sz="2400" dirty="0" smtClean="0"/>
              <a:t>It will incorporate an open discussion and a panel response period</a:t>
            </a:r>
          </a:p>
          <a:p>
            <a:pPr lvl="1"/>
            <a:r>
              <a:rPr lang="en-US" sz="2400" dirty="0" smtClean="0"/>
              <a:t>Everyone is welcome to present 3-5 minute “prepared comments” during the open discussion</a:t>
            </a:r>
          </a:p>
          <a:p>
            <a:pPr lvl="2"/>
            <a:r>
              <a:rPr lang="en-US" sz="2000" dirty="0" smtClean="0"/>
              <a:t>Please let JP know if you have slides you would like to use</a:t>
            </a:r>
          </a:p>
          <a:p>
            <a:pPr lvl="2"/>
            <a:endParaRPr lang="en-US" sz="2000" dirty="0" smtClean="0"/>
          </a:p>
          <a:p>
            <a:r>
              <a:rPr lang="en-US" sz="2800" dirty="0" smtClean="0"/>
              <a:t>As we go through the meeting, the management team will also be discussing articles that should be included in the dedicated “Muon Accelerator” journal volume</a:t>
            </a:r>
            <a:endParaRPr lang="en-US" sz="2800" dirty="0"/>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57</a:t>
            </a:fld>
            <a:endParaRPr lang="en-US">
              <a:latin typeface="Arial"/>
            </a:endParaRPr>
          </a:p>
        </p:txBody>
      </p:sp>
    </p:spTree>
    <p:extLst>
      <p:ext uri="{BB962C8B-B14F-4D97-AF65-F5344CB8AC3E}">
        <p14:creationId xmlns:p14="http://schemas.microsoft.com/office/powerpoint/2010/main" val="40698261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a:t>
            </a:r>
            <a:endParaRPr lang="en-US" dirty="0"/>
          </a:p>
        </p:txBody>
      </p:sp>
      <p:sp>
        <p:nvSpPr>
          <p:cNvPr id="8" name="Content Placeholder 7"/>
          <p:cNvSpPr>
            <a:spLocks noGrp="1"/>
          </p:cNvSpPr>
          <p:nvPr>
            <p:ph idx="1"/>
          </p:nvPr>
        </p:nvSpPr>
        <p:spPr/>
        <p:txBody>
          <a:bodyPr>
            <a:normAutofit/>
          </a:bodyPr>
          <a:lstStyle/>
          <a:p>
            <a:r>
              <a:rPr lang="en-US" sz="2600" dirty="0" smtClean="0"/>
              <a:t>This has been a difficult year for those of us who see the tremendous potential for muon accelerator capabilities</a:t>
            </a:r>
          </a:p>
          <a:p>
            <a:endParaRPr lang="en-US" sz="2600" dirty="0" smtClean="0"/>
          </a:p>
          <a:p>
            <a:r>
              <a:rPr lang="en-US" sz="2600" dirty="0" smtClean="0"/>
              <a:t>For the remainder of FY15</a:t>
            </a:r>
          </a:p>
          <a:p>
            <a:pPr lvl="1"/>
            <a:r>
              <a:rPr lang="en-US" sz="2200" dirty="0"/>
              <a:t>W</a:t>
            </a:r>
            <a:r>
              <a:rPr lang="en-US" sz="2200" dirty="0" smtClean="0"/>
              <a:t>e must focus on preserving and documenting the progress that has been made</a:t>
            </a:r>
          </a:p>
          <a:p>
            <a:pPr lvl="1"/>
            <a:r>
              <a:rPr lang="en-US" sz="2200" dirty="0" smtClean="0"/>
              <a:t>Looking ahead to preserve a muon accelerator R&amp;D effort in the US</a:t>
            </a:r>
          </a:p>
          <a:p>
            <a:pPr lvl="1"/>
            <a:r>
              <a:rPr lang="en-US" sz="2200" dirty="0" smtClean="0"/>
              <a:t>Successfully executing the MICE Demonstration</a:t>
            </a:r>
          </a:p>
          <a:p>
            <a:pPr lvl="1"/>
            <a:endParaRPr lang="en-US" sz="2200" dirty="0" smtClean="0"/>
          </a:p>
          <a:p>
            <a:r>
              <a:rPr lang="en-US" sz="2600" dirty="0" smtClean="0"/>
              <a:t>If we do these things well, new physics results have the potential to reinvigorate the effort to deploy muon accelerator capabilities</a:t>
            </a:r>
            <a:endParaRPr lang="en-US" sz="2600" dirty="0"/>
          </a:p>
          <a:p>
            <a:endParaRPr lang="en-US" dirty="0"/>
          </a:p>
        </p:txBody>
      </p:sp>
      <p:sp>
        <p:nvSpPr>
          <p:cNvPr id="4" name="Date Placeholder 3"/>
          <p:cNvSpPr>
            <a:spLocks noGrp="1"/>
          </p:cNvSpPr>
          <p:nvPr>
            <p:ph type="dt" sz="half" idx="10"/>
          </p:nvPr>
        </p:nvSpPr>
        <p:spPr/>
        <p:txBody>
          <a:bodyPr/>
          <a:lstStyle/>
          <a:p>
            <a:r>
              <a:rPr lang="en-US" smtClean="0">
                <a:latin typeface="Arial"/>
              </a:rPr>
              <a:t>December 3, 2014</a:t>
            </a:r>
            <a:endParaRPr lang="en-US">
              <a:latin typeface="Arial"/>
            </a:endParaRPr>
          </a:p>
        </p:txBody>
      </p:sp>
      <p:sp>
        <p:nvSpPr>
          <p:cNvPr id="5" name="Footer Placeholder 4"/>
          <p:cNvSpPr>
            <a:spLocks noGrp="1"/>
          </p:cNvSpPr>
          <p:nvPr>
            <p:ph type="ftr" sz="quarter" idx="11"/>
          </p:nvPr>
        </p:nvSpPr>
        <p:spPr/>
        <p:txBody>
          <a:bodyPr/>
          <a:lstStyle/>
          <a:p>
            <a:r>
              <a:rPr lang="en-US" smtClean="0">
                <a:latin typeface="Arial"/>
              </a:rPr>
              <a:t>M. A. Palmer | MAP Collaboration Meeting (SLAC, December 3-7, 2014)</a:t>
            </a:r>
            <a:endParaRPr lang="en-US">
              <a:latin typeface="Aria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Arial"/>
              </a:rPr>
              <a:pPr/>
              <a:t>58</a:t>
            </a:fld>
            <a:endParaRPr lang="en-US">
              <a:latin typeface="Arial"/>
            </a:endParaRPr>
          </a:p>
        </p:txBody>
      </p:sp>
    </p:spTree>
    <p:extLst>
      <p:ext uri="{BB962C8B-B14F-4D97-AF65-F5344CB8AC3E}">
        <p14:creationId xmlns:p14="http://schemas.microsoft.com/office/powerpoint/2010/main" val="2839782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BRIEF RECAP of MAP</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6</a:t>
            </a:fld>
            <a:endParaRPr lang="en-US"/>
          </a:p>
        </p:txBody>
      </p:sp>
    </p:spTree>
    <p:extLst>
      <p:ext uri="{BB962C8B-B14F-4D97-AF65-F5344CB8AC3E}">
        <p14:creationId xmlns:p14="http://schemas.microsoft.com/office/powerpoint/2010/main" val="2885668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Mission</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sz="1600" i="1" dirty="0">
                <a:solidFill>
                  <a:srgbClr val="0000FF"/>
                </a:solidFill>
              </a:rPr>
              <a:t>The mission of the Muon Accelerator Program (MAP) is to develop and demonstrate the concepts and critical technologies required to produce, capture, condition, accelerate, and store intense beams of muons for Muon Colliders and Neutrino Factories. The goal of MAP is to deliver results that will permit the high-energy physics community to make an informed choice of the optimal path to a high-energy lepton collider and/or a next-generation neutrino beam facility. Coordination with the parallel Muon Collider Physics and Detector Study and with the International Design Study of a Neutrino Factory will ensure MAP responsiveness to physics requirements.</a:t>
            </a:r>
          </a:p>
          <a:p>
            <a:pPr marL="0" indent="0">
              <a:buNone/>
            </a:pPr>
            <a:endParaRPr lang="en-US" sz="1600" i="1" dirty="0" smtClean="0"/>
          </a:p>
          <a:p>
            <a:pPr marL="0" indent="0">
              <a:buNone/>
            </a:pPr>
            <a:r>
              <a:rPr lang="en-US" sz="2400" dirty="0" smtClean="0"/>
              <a:t>How we are executing this mission?</a:t>
            </a:r>
          </a:p>
          <a:p>
            <a:pPr marL="457200" lvl="1" indent="0">
              <a:buNone/>
            </a:pPr>
            <a:r>
              <a:rPr lang="en-US" sz="2000" i="1" dirty="0" smtClean="0">
                <a:solidFill>
                  <a:srgbClr val="0000FF"/>
                </a:solidFill>
              </a:rPr>
              <a:t>By supporting the development of muon accelerator technologies for the full range of capabilities described:</a:t>
            </a:r>
          </a:p>
          <a:p>
            <a:pPr lvl="1"/>
            <a:r>
              <a:rPr lang="en-US" sz="2000" dirty="0" smtClean="0"/>
              <a:t>Short baseline neutrino factory:  </a:t>
            </a:r>
          </a:p>
          <a:p>
            <a:pPr lvl="2"/>
            <a:r>
              <a:rPr lang="en-US" sz="1600" dirty="0" smtClean="0"/>
              <a:t>nuSTORM design, costing and proposal – </a:t>
            </a:r>
            <a:br>
              <a:rPr lang="en-US" sz="1600" dirty="0" smtClean="0"/>
            </a:br>
            <a:r>
              <a:rPr lang="en-US" sz="1600" dirty="0" smtClean="0"/>
              <a:t>a design for which </a:t>
            </a:r>
            <a:r>
              <a:rPr lang="en-US" sz="1600" i="1" dirty="0" smtClean="0">
                <a:solidFill>
                  <a:srgbClr val="FF0000"/>
                </a:solidFill>
              </a:rPr>
              <a:t>no new technology requirements exist</a:t>
            </a:r>
            <a:endParaRPr lang="en-US" sz="1600" dirty="0" smtClean="0">
              <a:solidFill>
                <a:srgbClr val="FF0000"/>
              </a:solidFill>
            </a:endParaRPr>
          </a:p>
          <a:p>
            <a:pPr lvl="1"/>
            <a:r>
              <a:rPr lang="en-US" sz="2000" dirty="0" smtClean="0"/>
              <a:t>Long baseline neutrino factory:  </a:t>
            </a:r>
          </a:p>
          <a:p>
            <a:pPr lvl="2"/>
            <a:r>
              <a:rPr lang="en-US" sz="1600" dirty="0" smtClean="0"/>
              <a:t>IDS-NF design –</a:t>
            </a:r>
            <a:br>
              <a:rPr lang="en-US" sz="1600" dirty="0" smtClean="0"/>
            </a:br>
            <a:r>
              <a:rPr lang="en-US" sz="1600" i="1" dirty="0" smtClean="0"/>
              <a:t>aimed at optimal physics reach</a:t>
            </a:r>
            <a:endParaRPr lang="en-US" sz="1600" dirty="0" smtClean="0"/>
          </a:p>
          <a:p>
            <a:pPr lvl="2"/>
            <a:r>
              <a:rPr lang="en-US" sz="1600" dirty="0" smtClean="0"/>
              <a:t>Staged complex at Fermilab  –</a:t>
            </a:r>
            <a:br>
              <a:rPr lang="en-US" sz="1600" dirty="0" smtClean="0"/>
            </a:br>
            <a:r>
              <a:rPr lang="en-US" sz="1600" i="1" dirty="0" smtClean="0"/>
              <a:t>aimed at a </a:t>
            </a:r>
            <a:r>
              <a:rPr lang="en-US" sz="1600" b="1" i="1" dirty="0" smtClean="0"/>
              <a:t>realistic</a:t>
            </a:r>
            <a:r>
              <a:rPr lang="en-US" sz="1600" i="1" dirty="0" smtClean="0"/>
              <a:t> (</a:t>
            </a:r>
            <a:r>
              <a:rPr lang="en-US" sz="1600" i="1" dirty="0" err="1" smtClean="0"/>
              <a:t>ie</a:t>
            </a:r>
            <a:r>
              <a:rPr lang="en-US" sz="1600" i="1" dirty="0" smtClean="0"/>
              <a:t>, staged) deployment of NF capabilities </a:t>
            </a:r>
            <a:r>
              <a:rPr lang="en-US" sz="1600" i="1" dirty="0" smtClean="0">
                <a:latin typeface="Wingdings 3" charset="2"/>
                <a:cs typeface="Wingdings 3" charset="2"/>
              </a:rPr>
              <a:t>a</a:t>
            </a:r>
            <a:r>
              <a:rPr lang="en-US" sz="1600" i="1" dirty="0" smtClean="0">
                <a:cs typeface="Wingdings 3" charset="2"/>
              </a:rPr>
              <a:t> NuMAX concept</a:t>
            </a:r>
          </a:p>
          <a:p>
            <a:pPr lvl="3"/>
            <a:r>
              <a:rPr lang="en-US" sz="1500" i="1" dirty="0" smtClean="0">
                <a:cs typeface="Wingdings 3" charset="2"/>
              </a:rPr>
              <a:t>Starting with a 1 MW proton driver and no ionization cooling…</a:t>
            </a:r>
            <a:endParaRPr lang="en-US" sz="1500" i="1" dirty="0" smtClean="0"/>
          </a:p>
          <a:p>
            <a:pPr lvl="1"/>
            <a:r>
              <a:rPr lang="en-US" sz="2000" dirty="0" smtClean="0"/>
              <a:t>Collider options:</a:t>
            </a:r>
          </a:p>
          <a:p>
            <a:pPr lvl="2"/>
            <a:r>
              <a:rPr lang="en-US" sz="1600" dirty="0" smtClean="0"/>
              <a:t>From a </a:t>
            </a:r>
            <a:r>
              <a:rPr lang="en-US" sz="1600" i="1" dirty="0" smtClean="0"/>
              <a:t>Higgs Factory </a:t>
            </a:r>
            <a:r>
              <a:rPr lang="en-US" sz="1600" dirty="0" smtClean="0"/>
              <a:t>to</a:t>
            </a:r>
          </a:p>
          <a:p>
            <a:pPr lvl="2"/>
            <a:r>
              <a:rPr lang="en-US" sz="1600" dirty="0" smtClean="0"/>
              <a:t>A </a:t>
            </a:r>
            <a:r>
              <a:rPr lang="en-US" sz="1600" i="1" dirty="0" smtClean="0"/>
              <a:t>multi-TeV Collider</a:t>
            </a:r>
            <a:r>
              <a:rPr lang="en-US" sz="1600" dirty="0" smtClean="0"/>
              <a:t> (extending up to energy ranges that may be required by LHC results)</a:t>
            </a:r>
          </a:p>
          <a:p>
            <a:pPr lvl="2"/>
            <a:r>
              <a:rPr lang="en-US" sz="1600" dirty="0" smtClean="0"/>
              <a:t>Again utilizing a staged complex at Fermilab…</a:t>
            </a:r>
            <a:endParaRPr lang="en-US" sz="1600" dirty="0"/>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7</a:t>
            </a:fld>
            <a:endParaRPr lang="en-US"/>
          </a:p>
        </p:txBody>
      </p:sp>
      <p:sp>
        <p:nvSpPr>
          <p:cNvPr id="7" name="Rectangle 6"/>
          <p:cNvSpPr/>
          <p:nvPr/>
        </p:nvSpPr>
        <p:spPr>
          <a:xfrm rot="1705057">
            <a:off x="6941197" y="3609250"/>
            <a:ext cx="192943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 Presented at</a:t>
            </a:r>
            <a:b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February 2014</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DOE Review</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99805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MAP Goals</a:t>
            </a:r>
            <a:endParaRPr lang="en-US" dirty="0"/>
          </a:p>
        </p:txBody>
      </p:sp>
      <p:sp>
        <p:nvSpPr>
          <p:cNvPr id="6" name="Content Placeholder 5"/>
          <p:cNvSpPr>
            <a:spLocks noGrp="1"/>
          </p:cNvSpPr>
          <p:nvPr>
            <p:ph idx="1"/>
          </p:nvPr>
        </p:nvSpPr>
        <p:spPr/>
        <p:txBody>
          <a:bodyPr>
            <a:normAutofit fontScale="92500" lnSpcReduction="20000"/>
          </a:bodyPr>
          <a:lstStyle/>
          <a:p>
            <a:pPr marL="0" indent="0">
              <a:buNone/>
            </a:pPr>
            <a:r>
              <a:rPr lang="en-US" dirty="0" smtClean="0">
                <a:solidFill>
                  <a:schemeClr val="accent1">
                    <a:lumMod val="50000"/>
                  </a:schemeClr>
                </a:solidFill>
              </a:rPr>
              <a:t>Within the 6-year time frame:</a:t>
            </a:r>
          </a:p>
          <a:p>
            <a:pPr marL="0" indent="0">
              <a:buNone/>
            </a:pPr>
            <a:endParaRPr lang="en-US" sz="1600" dirty="0" smtClean="0">
              <a:solidFill>
                <a:schemeClr val="accent1">
                  <a:lumMod val="50000"/>
                </a:schemeClr>
              </a:solidFill>
            </a:endParaRPr>
          </a:p>
          <a:p>
            <a:r>
              <a:rPr lang="en-US" sz="3000" i="1" dirty="0" smtClean="0"/>
              <a:t>To </a:t>
            </a:r>
            <a:r>
              <a:rPr lang="en-US" sz="3000" i="1" dirty="0"/>
              <a:t>deliver results that will permit the high-energy physics community to make an informed choice of the optimal path to a high-energy lepton collider </a:t>
            </a:r>
            <a:r>
              <a:rPr lang="en-US" sz="3000" i="1" dirty="0" smtClean="0"/>
              <a:t/>
            </a:r>
            <a:br>
              <a:rPr lang="en-US" sz="3000" i="1" dirty="0" smtClean="0"/>
            </a:br>
            <a:r>
              <a:rPr lang="en-US" sz="3000" i="1" dirty="0" smtClean="0"/>
              <a:t>and</a:t>
            </a:r>
            <a:r>
              <a:rPr lang="en-US" sz="3000" i="1" dirty="0"/>
              <a:t>/or a next-generation neutrino beam facility </a:t>
            </a:r>
            <a:r>
              <a:rPr lang="en-US" sz="3000" i="1" dirty="0" smtClean="0"/>
              <a:t/>
            </a:r>
            <a:br>
              <a:rPr lang="en-US" sz="3000" i="1" dirty="0" smtClean="0"/>
            </a:br>
            <a:r>
              <a:rPr lang="en-US" sz="1500" i="1" dirty="0" smtClean="0"/>
              <a:t> </a:t>
            </a:r>
          </a:p>
          <a:p>
            <a:pPr marL="0" indent="0">
              <a:buNone/>
            </a:pPr>
            <a:r>
              <a:rPr lang="en-US" sz="3000" i="1" dirty="0" smtClean="0">
                <a:solidFill>
                  <a:srgbClr val="FF0000"/>
                </a:solidFill>
              </a:rPr>
              <a:t>As well as…</a:t>
            </a:r>
          </a:p>
          <a:p>
            <a:pPr marL="0" indent="0">
              <a:buNone/>
            </a:pPr>
            <a:endParaRPr lang="en-US" sz="1500" i="1" dirty="0">
              <a:solidFill>
                <a:srgbClr val="FF0000"/>
              </a:solidFill>
            </a:endParaRPr>
          </a:p>
          <a:p>
            <a:r>
              <a:rPr lang="en-US" sz="3000" i="1" dirty="0" smtClean="0">
                <a:solidFill>
                  <a:schemeClr val="accent6">
                    <a:lumMod val="75000"/>
                  </a:schemeClr>
                </a:solidFill>
              </a:rPr>
              <a:t>To explore the path towards a facility that can provide cutting edge performance at both the Intensity Frontier and the Energy Frontier</a:t>
            </a:r>
          </a:p>
          <a:p>
            <a:pPr marL="0" indent="0">
              <a:buNone/>
            </a:pPr>
            <a:endParaRPr lang="en-US" sz="1500" i="1" dirty="0" smtClean="0">
              <a:solidFill>
                <a:schemeClr val="accent6">
                  <a:lumMod val="75000"/>
                </a:schemeClr>
              </a:solidFill>
            </a:endParaRPr>
          </a:p>
          <a:p>
            <a:r>
              <a:rPr lang="en-US" sz="3000" i="1" dirty="0" smtClean="0">
                <a:solidFill>
                  <a:schemeClr val="accent1">
                    <a:lumMod val="50000"/>
                  </a:schemeClr>
                </a:solidFill>
              </a:rPr>
              <a:t>To validate the concepts that would enable the Fermilab accelerator complex to support these goals</a:t>
            </a:r>
          </a:p>
        </p:txBody>
      </p:sp>
      <p:sp>
        <p:nvSpPr>
          <p:cNvPr id="2" name="Date Placeholder 1"/>
          <p:cNvSpPr>
            <a:spLocks noGrp="1"/>
          </p:cNvSpPr>
          <p:nvPr>
            <p:ph type="dt" sz="half" idx="10"/>
          </p:nvPr>
        </p:nvSpPr>
        <p:spPr/>
        <p:txBody>
          <a:bodyPr/>
          <a:lstStyle/>
          <a:p>
            <a:r>
              <a:rPr lang="en-US" smtClean="0"/>
              <a:t>December 3, 2014</a:t>
            </a:r>
            <a:endParaRPr lang="en-US"/>
          </a:p>
        </p:txBody>
      </p:sp>
      <p:sp>
        <p:nvSpPr>
          <p:cNvPr id="3" name="Footer Placeholder 2"/>
          <p:cNvSpPr>
            <a:spLocks noGrp="1"/>
          </p:cNvSpPr>
          <p:nvPr>
            <p:ph type="ftr" sz="quarter" idx="11"/>
          </p:nvPr>
        </p:nvSpPr>
        <p:spPr/>
        <p:txBody>
          <a:bodyPr/>
          <a:lstStyle/>
          <a:p>
            <a:r>
              <a:rPr lang="en-US" smtClean="0"/>
              <a:t>M. A. Palmer | MAP Collaboration Meeting (SLAC, December 3-7, 2014)</a:t>
            </a:r>
            <a:endParaRPr lang="en-US"/>
          </a:p>
        </p:txBody>
      </p:sp>
      <p:sp>
        <p:nvSpPr>
          <p:cNvPr id="4" name="Slide Number Placeholder 3"/>
          <p:cNvSpPr>
            <a:spLocks noGrp="1"/>
          </p:cNvSpPr>
          <p:nvPr>
            <p:ph type="sldNum" sz="quarter" idx="12"/>
          </p:nvPr>
        </p:nvSpPr>
        <p:spPr/>
        <p:txBody>
          <a:bodyPr/>
          <a:lstStyle/>
          <a:p>
            <a:fld id="{8A5FAC83-C8C4-8046-B35B-A89823688311}" type="slidenum">
              <a:rPr lang="en-US" smtClean="0"/>
              <a:t>8</a:t>
            </a:fld>
            <a:endParaRPr lang="en-US"/>
          </a:p>
        </p:txBody>
      </p:sp>
      <p:sp>
        <p:nvSpPr>
          <p:cNvPr id="7" name="Rectangle 6"/>
          <p:cNvSpPr/>
          <p:nvPr/>
        </p:nvSpPr>
        <p:spPr>
          <a:xfrm rot="1705057">
            <a:off x="6797263" y="523110"/>
            <a:ext cx="1929434"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bodyPr>
          <a:lstStyle/>
          <a:p>
            <a:pPr algn="ct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 Presented at</a:t>
            </a:r>
            <a:b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March 2013</a:t>
            </a:r>
          </a:p>
          <a:p>
            <a:pPr algn="ct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DOE Review</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231727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500"/>
                                        <p:tgtEl>
                                          <p:spTgt spid="6">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xEl>
                                              <p:pRg st="7" end="7"/>
                                            </p:txEl>
                                          </p:spTgt>
                                        </p:tgtEl>
                                        <p:attrNameLst>
                                          <p:attrName>style.visibility</p:attrName>
                                        </p:attrNameLst>
                                      </p:cBhvr>
                                      <p:to>
                                        <p:strVal val="visible"/>
                                      </p:to>
                                    </p:set>
                                    <p:animEffect transition="in" filter="dissolve">
                                      <p:cBhvr>
                                        <p:cTn id="2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MAP Timeline (Selected Events)</a:t>
            </a:r>
            <a:endParaRPr lang="en-US" dirty="0"/>
          </a:p>
        </p:txBody>
      </p:sp>
      <p:sp>
        <p:nvSpPr>
          <p:cNvPr id="3" name="Content Placeholder 2"/>
          <p:cNvSpPr>
            <a:spLocks noGrp="1"/>
          </p:cNvSpPr>
          <p:nvPr>
            <p:ph idx="1"/>
          </p:nvPr>
        </p:nvSpPr>
        <p:spPr>
          <a:xfrm>
            <a:off x="119053" y="990544"/>
            <a:ext cx="9024947" cy="5852050"/>
          </a:xfrm>
        </p:spPr>
        <p:txBody>
          <a:bodyPr>
            <a:normAutofit fontScale="55000" lnSpcReduction="20000"/>
          </a:bodyPr>
          <a:lstStyle/>
          <a:p>
            <a:pPr marL="457200" lvl="1" indent="0">
              <a:buNone/>
              <a:tabLst>
                <a:tab pos="2862263" algn="l"/>
              </a:tabLst>
            </a:pPr>
            <a:r>
              <a:rPr lang="en-US" dirty="0" smtClean="0">
                <a:solidFill>
                  <a:srgbClr val="008000"/>
                </a:solidFill>
              </a:rPr>
              <a:t>May 2008/October 2010	P5 Reports</a:t>
            </a:r>
          </a:p>
          <a:p>
            <a:pPr marL="457200" lvl="1" indent="0">
              <a:buNone/>
              <a:tabLst>
                <a:tab pos="2862263" algn="l"/>
              </a:tabLst>
            </a:pPr>
            <a:r>
              <a:rPr lang="en-US" dirty="0" smtClean="0"/>
              <a:t>August 2010	DOE Review:  MAP Proposal</a:t>
            </a:r>
          </a:p>
          <a:p>
            <a:pPr marL="457200" lvl="1" indent="0">
              <a:buNone/>
              <a:tabLst>
                <a:tab pos="2862263" algn="l"/>
              </a:tabLst>
            </a:pPr>
            <a:r>
              <a:rPr lang="en-US" dirty="0" smtClean="0">
                <a:solidFill>
                  <a:srgbClr val="FF0000"/>
                </a:solidFill>
              </a:rPr>
              <a:t>March 2011	Approval of national program (responding to P5):  US MAP</a:t>
            </a:r>
          </a:p>
          <a:p>
            <a:pPr marL="457200" lvl="1" indent="0">
              <a:buNone/>
              <a:tabLst>
                <a:tab pos="2862263" algn="l"/>
              </a:tabLst>
            </a:pPr>
            <a:r>
              <a:rPr lang="en-US" dirty="0" smtClean="0"/>
              <a:t>January 2012	Director Appointed</a:t>
            </a:r>
          </a:p>
          <a:p>
            <a:pPr marL="457200" lvl="1" indent="0">
              <a:buNone/>
              <a:tabLst>
                <a:tab pos="2862263" algn="l"/>
              </a:tabLst>
            </a:pPr>
            <a:r>
              <a:rPr lang="en-US" dirty="0" smtClean="0"/>
              <a:t>August 2012	DOE Review:  MAP</a:t>
            </a:r>
          </a:p>
          <a:p>
            <a:pPr marL="1314450" lvl="3" indent="0">
              <a:buNone/>
              <a:tabLst>
                <a:tab pos="2862263" algn="l"/>
              </a:tabLst>
            </a:pPr>
            <a:r>
              <a:rPr lang="en-US" dirty="0"/>
              <a:t>	</a:t>
            </a:r>
            <a:r>
              <a:rPr lang="en-US" dirty="0" smtClean="0"/>
              <a:t>Project-like reorganization</a:t>
            </a:r>
          </a:p>
          <a:p>
            <a:pPr marL="1314450" lvl="3" indent="0">
              <a:buNone/>
              <a:tabLst>
                <a:tab pos="2862263" algn="l"/>
              </a:tabLst>
            </a:pPr>
            <a:r>
              <a:rPr lang="en-US" dirty="0"/>
              <a:t>	</a:t>
            </a:r>
            <a:r>
              <a:rPr lang="en-US" dirty="0" smtClean="0"/>
              <a:t>R&amp;D Status and plans</a:t>
            </a:r>
          </a:p>
          <a:p>
            <a:pPr marL="457200" lvl="1" indent="0">
              <a:buNone/>
              <a:tabLst>
                <a:tab pos="2862263" algn="l"/>
              </a:tabLst>
            </a:pPr>
            <a:r>
              <a:rPr lang="en-US" dirty="0" smtClean="0"/>
              <a:t>March 2013	DOE Review:  MAP</a:t>
            </a:r>
          </a:p>
          <a:p>
            <a:pPr marL="1314450" lvl="3" indent="0">
              <a:buNone/>
              <a:tabLst>
                <a:tab pos="2862263" algn="l"/>
              </a:tabLst>
            </a:pPr>
            <a:r>
              <a:rPr lang="en-US" dirty="0"/>
              <a:t>	</a:t>
            </a:r>
            <a:r>
              <a:rPr lang="en-US" dirty="0" smtClean="0"/>
              <a:t>Progress on reorganization monitored</a:t>
            </a:r>
          </a:p>
          <a:p>
            <a:pPr marL="457200" lvl="1" indent="0">
              <a:buNone/>
              <a:tabLst>
                <a:tab pos="2862263" algn="l"/>
              </a:tabLst>
            </a:pPr>
            <a:r>
              <a:rPr lang="en-US" dirty="0" smtClean="0"/>
              <a:t>April </a:t>
            </a:r>
            <a:r>
              <a:rPr lang="en-US" dirty="0" smtClean="0"/>
              <a:t>2013</a:t>
            </a:r>
            <a:r>
              <a:rPr lang="en-US" dirty="0" smtClean="0"/>
              <a:t>	MICE Project Board Review</a:t>
            </a:r>
          </a:p>
          <a:p>
            <a:pPr marL="457200" lvl="1" indent="0">
              <a:buNone/>
              <a:tabLst>
                <a:tab pos="2862263" algn="l"/>
              </a:tabLst>
            </a:pPr>
            <a:r>
              <a:rPr lang="en-US" dirty="0"/>
              <a:t>	</a:t>
            </a:r>
            <a:r>
              <a:rPr lang="en-US" sz="2000" dirty="0" smtClean="0">
                <a:solidFill>
                  <a:schemeClr val="accent2">
                    <a:lumMod val="75000"/>
                  </a:schemeClr>
                </a:solidFill>
              </a:rPr>
              <a:t>First fully integrated Step VI RLS from US</a:t>
            </a:r>
            <a:br>
              <a:rPr lang="en-US" sz="2000" dirty="0" smtClean="0">
                <a:solidFill>
                  <a:schemeClr val="accent2">
                    <a:lumMod val="75000"/>
                  </a:schemeClr>
                </a:solidFill>
              </a:rPr>
            </a:br>
            <a:r>
              <a:rPr lang="en-US" sz="2000" dirty="0" smtClean="0">
                <a:solidFill>
                  <a:schemeClr val="accent2">
                    <a:lumMod val="75000"/>
                  </a:schemeClr>
                </a:solidFill>
              </a:rPr>
              <a:t>	US budget guidance raised to enable MICE Step VI</a:t>
            </a:r>
          </a:p>
          <a:p>
            <a:pPr marL="457200" lvl="1" indent="0">
              <a:buNone/>
              <a:tabLst>
                <a:tab pos="2862263" algn="l"/>
              </a:tabLst>
            </a:pPr>
            <a:r>
              <a:rPr lang="en-US" dirty="0" smtClean="0"/>
              <a:t>February 2014	DOE Review:  MAP</a:t>
            </a:r>
          </a:p>
          <a:p>
            <a:pPr marL="1314450" lvl="3" indent="0">
              <a:buNone/>
              <a:tabLst>
                <a:tab pos="2862263" algn="l"/>
              </a:tabLst>
            </a:pPr>
            <a:r>
              <a:rPr lang="en-US" dirty="0"/>
              <a:t>	</a:t>
            </a:r>
            <a:r>
              <a:rPr lang="en-US" b="1" i="1" dirty="0" smtClean="0">
                <a:solidFill>
                  <a:srgbClr val="FF0000"/>
                </a:solidFill>
              </a:rPr>
              <a:t>Program Execution Plan endorsed (including MICE Step VI)</a:t>
            </a:r>
          </a:p>
          <a:p>
            <a:pPr marL="1314450" lvl="3" indent="0">
              <a:buNone/>
              <a:tabLst>
                <a:tab pos="2862263" algn="l"/>
              </a:tabLst>
            </a:pPr>
            <a:r>
              <a:rPr lang="en-US" b="1" i="1" dirty="0">
                <a:solidFill>
                  <a:srgbClr val="FF0000"/>
                </a:solidFill>
              </a:rPr>
              <a:t>	</a:t>
            </a:r>
            <a:r>
              <a:rPr lang="en-US" b="1" i="1" dirty="0" smtClean="0">
                <a:solidFill>
                  <a:srgbClr val="FF0000"/>
                </a:solidFill>
              </a:rPr>
              <a:t>Proposed Budget Profile endorsed</a:t>
            </a:r>
          </a:p>
          <a:p>
            <a:pPr marL="1314450" lvl="3" indent="0">
              <a:buNone/>
              <a:tabLst>
                <a:tab pos="2862263" algn="l"/>
              </a:tabLst>
            </a:pPr>
            <a:r>
              <a:rPr lang="en-US" b="1" i="1" dirty="0">
                <a:solidFill>
                  <a:srgbClr val="FF0000"/>
                </a:solidFill>
              </a:rPr>
              <a:t>	</a:t>
            </a:r>
            <a:r>
              <a:rPr lang="en-US" b="1" i="1" dirty="0" smtClean="0">
                <a:solidFill>
                  <a:srgbClr val="FF0000"/>
                </a:solidFill>
              </a:rPr>
              <a:t>Plan for Feasibility Evaluation endorsed</a:t>
            </a:r>
          </a:p>
          <a:p>
            <a:pPr marL="457200" lvl="1" indent="0">
              <a:buNone/>
              <a:tabLst>
                <a:tab pos="2862263" algn="l"/>
              </a:tabLst>
            </a:pPr>
            <a:r>
              <a:rPr lang="en-US" dirty="0" smtClean="0"/>
              <a:t>April 2014	MICE Project Board &amp; RLSR Review</a:t>
            </a:r>
            <a:endParaRPr lang="en-US" dirty="0"/>
          </a:p>
          <a:p>
            <a:pPr marL="457200" lvl="1" indent="0">
              <a:buNone/>
              <a:tabLst>
                <a:tab pos="2862263" algn="l"/>
              </a:tabLst>
            </a:pPr>
            <a:r>
              <a:rPr lang="en-US" dirty="0"/>
              <a:t>	</a:t>
            </a:r>
            <a:r>
              <a:rPr lang="en-US" sz="2000" b="1" i="1" dirty="0" smtClean="0">
                <a:solidFill>
                  <a:srgbClr val="FF0000"/>
                </a:solidFill>
              </a:rPr>
              <a:t>Revised downward budget guidance from DOE forces consideration of Step V conclusion</a:t>
            </a:r>
          </a:p>
          <a:p>
            <a:pPr marL="457200" lvl="1" indent="0">
              <a:buNone/>
              <a:tabLst>
                <a:tab pos="2862263" algn="l"/>
              </a:tabLst>
            </a:pPr>
            <a:r>
              <a:rPr lang="en-US" dirty="0" smtClean="0">
                <a:solidFill>
                  <a:srgbClr val="008000"/>
                </a:solidFill>
              </a:rPr>
              <a:t>May 2014	New P5 Report</a:t>
            </a:r>
          </a:p>
          <a:p>
            <a:pPr marL="1314450" lvl="3" indent="0">
              <a:buNone/>
              <a:tabLst>
                <a:tab pos="2862263" algn="l"/>
              </a:tabLst>
            </a:pPr>
            <a:r>
              <a:rPr lang="en-US" dirty="0"/>
              <a:t>	</a:t>
            </a:r>
            <a:r>
              <a:rPr lang="en-US" i="1" dirty="0" smtClean="0"/>
              <a:t>“Reassess the Muon Accelerator Program…”</a:t>
            </a:r>
            <a:endParaRPr lang="en-US" dirty="0" smtClean="0"/>
          </a:p>
          <a:p>
            <a:pPr marL="457200" lvl="1" indent="0">
              <a:buNone/>
              <a:tabLst>
                <a:tab pos="2862263" algn="l"/>
              </a:tabLst>
            </a:pPr>
            <a:r>
              <a:rPr lang="en-US" dirty="0">
                <a:solidFill>
                  <a:srgbClr val="FF0000"/>
                </a:solidFill>
              </a:rPr>
              <a:t>May 2014	</a:t>
            </a:r>
            <a:r>
              <a:rPr lang="en-US" dirty="0" smtClean="0">
                <a:solidFill>
                  <a:srgbClr val="FF0000"/>
                </a:solidFill>
              </a:rPr>
              <a:t>DOE Review Requested:  US MAP Reassessment</a:t>
            </a:r>
            <a:endParaRPr lang="en-US" dirty="0" smtClean="0">
              <a:solidFill>
                <a:srgbClr val="FF6600"/>
              </a:solidFill>
            </a:endParaRPr>
          </a:p>
          <a:p>
            <a:pPr marL="457200" lvl="1" indent="0">
              <a:buNone/>
              <a:tabLst>
                <a:tab pos="2862263" algn="l"/>
              </a:tabLst>
            </a:pPr>
            <a:r>
              <a:rPr lang="en-US" dirty="0" smtClean="0"/>
              <a:t>August </a:t>
            </a:r>
            <a:r>
              <a:rPr lang="en-US" dirty="0"/>
              <a:t>2014	DOE Review:  </a:t>
            </a:r>
            <a:r>
              <a:rPr lang="en-US" dirty="0" smtClean="0"/>
              <a:t>MAP &amp; MICE</a:t>
            </a:r>
            <a:endParaRPr lang="en-US" dirty="0"/>
          </a:p>
          <a:p>
            <a:pPr marL="457200" lvl="1" indent="0">
              <a:buNone/>
              <a:tabLst>
                <a:tab pos="2862263" algn="l"/>
              </a:tabLst>
            </a:pPr>
            <a:r>
              <a:rPr lang="en-US" dirty="0" smtClean="0">
                <a:solidFill>
                  <a:srgbClr val="FF6600"/>
                </a:solidFill>
              </a:rPr>
              <a:t>August-September 2014</a:t>
            </a:r>
            <a:r>
              <a:rPr lang="en-US" b="1" dirty="0" smtClean="0">
                <a:solidFill>
                  <a:srgbClr val="FF6600"/>
                </a:solidFill>
              </a:rPr>
              <a:t>	3 Year MAP Ramp-Down Plan Approved by DOE</a:t>
            </a:r>
          </a:p>
          <a:p>
            <a:pPr marL="1314450" lvl="3" indent="0">
              <a:buNone/>
              <a:tabLst>
                <a:tab pos="2862263" algn="l"/>
              </a:tabLst>
            </a:pPr>
            <a:r>
              <a:rPr lang="en-US" dirty="0"/>
              <a:t>	</a:t>
            </a:r>
            <a:r>
              <a:rPr lang="en-US" b="1" i="1" dirty="0" smtClean="0">
                <a:solidFill>
                  <a:srgbClr val="FF0000"/>
                </a:solidFill>
              </a:rPr>
              <a:t>$9M in FY15;  $6M in FY16;  $3M in FY17</a:t>
            </a:r>
          </a:p>
          <a:p>
            <a:pPr marL="1314450" lvl="3" indent="0">
              <a:buNone/>
              <a:tabLst>
                <a:tab pos="2862263" algn="l"/>
              </a:tabLst>
            </a:pPr>
            <a:r>
              <a:rPr lang="en-US" b="1" i="1" dirty="0">
                <a:solidFill>
                  <a:srgbClr val="FF0000"/>
                </a:solidFill>
              </a:rPr>
              <a:t>	</a:t>
            </a:r>
            <a:r>
              <a:rPr lang="en-US" b="1" i="1" dirty="0" smtClean="0">
                <a:solidFill>
                  <a:srgbClr val="FF0000"/>
                </a:solidFill>
              </a:rPr>
              <a:t>Preliminary Project Plan (Heavily re-worked!)</a:t>
            </a:r>
          </a:p>
          <a:p>
            <a:pPr marL="1314450" lvl="3" indent="0">
              <a:buNone/>
              <a:tabLst>
                <a:tab pos="2862263" algn="l"/>
              </a:tabLst>
            </a:pPr>
            <a:r>
              <a:rPr lang="en-US" b="1" i="1" dirty="0">
                <a:solidFill>
                  <a:srgbClr val="FF0000"/>
                </a:solidFill>
              </a:rPr>
              <a:t>	</a:t>
            </a:r>
            <a:r>
              <a:rPr lang="en-US" b="1" i="1" dirty="0" smtClean="0">
                <a:solidFill>
                  <a:srgbClr val="FF0000"/>
                </a:solidFill>
              </a:rPr>
              <a:t>IS NOW BEING EXECUTED!</a:t>
            </a:r>
            <a:endParaRPr lang="en-US" b="1" i="1" dirty="0"/>
          </a:p>
          <a:p>
            <a:pPr marL="1314450" lvl="3" indent="0">
              <a:buNone/>
              <a:tabLst>
                <a:tab pos="2862263" algn="l"/>
              </a:tabLst>
            </a:pPr>
            <a:r>
              <a:rPr lang="en-US" b="1" i="1" dirty="0"/>
              <a:t>	</a:t>
            </a:r>
            <a:r>
              <a:rPr lang="en-US" b="1" i="1" dirty="0" smtClean="0">
                <a:solidFill>
                  <a:srgbClr val="0000FF"/>
                </a:solidFill>
              </a:rPr>
              <a:t>Includes: </a:t>
            </a:r>
            <a:r>
              <a:rPr lang="en-US" b="1" i="1" dirty="0">
                <a:solidFill>
                  <a:srgbClr val="0000FF"/>
                </a:solidFill>
              </a:rPr>
              <a:t>	</a:t>
            </a:r>
            <a:r>
              <a:rPr lang="en-US" b="1" i="1" dirty="0" smtClean="0">
                <a:solidFill>
                  <a:srgbClr val="0000FF"/>
                </a:solidFill>
              </a:rPr>
              <a:t>Conclusion of </a:t>
            </a:r>
            <a:r>
              <a:rPr lang="en-US" b="1" i="1" dirty="0" smtClean="0">
                <a:solidFill>
                  <a:srgbClr val="FF0000"/>
                </a:solidFill>
              </a:rPr>
              <a:t>MICE effort</a:t>
            </a:r>
            <a:r>
              <a:rPr lang="en-US" b="1" i="1" dirty="0" smtClean="0">
                <a:solidFill>
                  <a:srgbClr val="0000FF"/>
                </a:solidFill>
              </a:rPr>
              <a:t>, AND </a:t>
            </a:r>
            <a:br>
              <a:rPr lang="en-US" b="1" i="1" dirty="0" smtClean="0">
                <a:solidFill>
                  <a:srgbClr val="0000FF"/>
                </a:solidFill>
              </a:rPr>
            </a:br>
            <a:r>
              <a:rPr lang="en-US" b="1" i="1" dirty="0" smtClean="0">
                <a:solidFill>
                  <a:srgbClr val="0000FF"/>
                </a:solidFill>
              </a:rPr>
              <a:t>			</a:t>
            </a:r>
            <a:r>
              <a:rPr lang="en-US" b="1" i="1" dirty="0" smtClean="0">
                <a:solidFill>
                  <a:srgbClr val="FF0000"/>
                </a:solidFill>
              </a:rPr>
              <a:t>RAPID RAMP-DOWN (~1 year) </a:t>
            </a:r>
            <a:r>
              <a:rPr lang="en-US" b="1" i="1" dirty="0" smtClean="0">
                <a:solidFill>
                  <a:srgbClr val="0000FF"/>
                </a:solidFill>
              </a:rPr>
              <a:t>of all other MAP efforts</a:t>
            </a:r>
            <a:endParaRPr lang="en-US" b="1" i="1" dirty="0">
              <a:solidFill>
                <a:srgbClr val="0000FF"/>
              </a:solidFill>
            </a:endParaRPr>
          </a:p>
          <a:p>
            <a:pPr marL="457200" lvl="1" indent="0">
              <a:buNone/>
              <a:tabLst>
                <a:tab pos="2862263" algn="l"/>
              </a:tabLst>
            </a:pPr>
            <a:r>
              <a:rPr lang="en-US" dirty="0">
                <a:solidFill>
                  <a:srgbClr val="FF0000"/>
                </a:solidFill>
              </a:rPr>
              <a:t>	</a:t>
            </a:r>
          </a:p>
        </p:txBody>
      </p:sp>
      <p:sp>
        <p:nvSpPr>
          <p:cNvPr id="4" name="Date Placeholder 3"/>
          <p:cNvSpPr>
            <a:spLocks noGrp="1"/>
          </p:cNvSpPr>
          <p:nvPr>
            <p:ph type="dt" sz="half" idx="10"/>
          </p:nvPr>
        </p:nvSpPr>
        <p:spPr/>
        <p:txBody>
          <a:bodyPr/>
          <a:lstStyle/>
          <a:p>
            <a:r>
              <a:rPr lang="en-US" smtClean="0"/>
              <a:t>December 3, 2014</a:t>
            </a:r>
            <a:endParaRPr lang="en-US"/>
          </a:p>
        </p:txBody>
      </p:sp>
      <p:sp>
        <p:nvSpPr>
          <p:cNvPr id="5" name="Footer Placeholder 4"/>
          <p:cNvSpPr>
            <a:spLocks noGrp="1"/>
          </p:cNvSpPr>
          <p:nvPr>
            <p:ph type="ftr" sz="quarter" idx="11"/>
          </p:nvPr>
        </p:nvSpPr>
        <p:spPr/>
        <p:txBody>
          <a:bodyPr/>
          <a:lstStyle/>
          <a:p>
            <a:r>
              <a:rPr lang="en-US" smtClean="0"/>
              <a:t>M. A. Palmer | MAP Collaboration Meeting (SLAC, December 3-7, 2014)</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9</a:t>
            </a:fld>
            <a:endParaRPr lang="en-US"/>
          </a:p>
        </p:txBody>
      </p:sp>
    </p:spTree>
    <p:extLst>
      <p:ext uri="{BB962C8B-B14F-4D97-AF65-F5344CB8AC3E}">
        <p14:creationId xmlns:p14="http://schemas.microsoft.com/office/powerpoint/2010/main" val="5502449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4_DO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NAL_MAP_R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4_DO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2014_DO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2014_DOE_Review_Template.potx</Template>
  <TotalTime>9009</TotalTime>
  <Words>4465</Words>
  <Application>Microsoft Macintosh PowerPoint</Application>
  <PresentationFormat>On-screen Show (4:3)</PresentationFormat>
  <Paragraphs>813</Paragraphs>
  <Slides>58</Slides>
  <Notes>3</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2014_DOE_Review_Template</vt:lpstr>
      <vt:lpstr>FNAL_MAP_R2</vt:lpstr>
      <vt:lpstr>2_Blank</vt:lpstr>
      <vt:lpstr>1_2014_DOE_Review_Template</vt:lpstr>
      <vt:lpstr>2_2014_DOE_Review_Template</vt:lpstr>
      <vt:lpstr>Status of the Muon Accelerator Program: Where We Are and Where We’re Heading</vt:lpstr>
      <vt:lpstr>Outline</vt:lpstr>
      <vt:lpstr>Opening Comments</vt:lpstr>
      <vt:lpstr>Structure of the Meeting</vt:lpstr>
      <vt:lpstr>Special Comments</vt:lpstr>
      <vt:lpstr>A BRIEF RECAP of MAP</vt:lpstr>
      <vt:lpstr>Program Mission</vt:lpstr>
      <vt:lpstr>MAP Goals</vt:lpstr>
      <vt:lpstr>The MAP Timeline (Selected Events)</vt:lpstr>
      <vt:lpstr>The August 2014 MAP REVIEW AND Subsequent Events</vt:lpstr>
      <vt:lpstr>Major Thrusts of the Review</vt:lpstr>
      <vt:lpstr>The Committee and Observers</vt:lpstr>
      <vt:lpstr>A Summary of the Response</vt:lpstr>
      <vt:lpstr>MICE Steps IV &amp; V</vt:lpstr>
      <vt:lpstr>Expedited Muon Cooling Demonstration</vt:lpstr>
      <vt:lpstr>MICE-US Construction Project Scope</vt:lpstr>
      <vt:lpstr>The MAP Context at the Start of FY15</vt:lpstr>
      <vt:lpstr>September-November 2014</vt:lpstr>
      <vt:lpstr>The MAP Ramp-Down</vt:lpstr>
      <vt:lpstr>Looking Beyond THE MAP  RAMP-DOWN</vt:lpstr>
      <vt:lpstr>Prediction is very difficult, especially about the future*</vt:lpstr>
      <vt:lpstr>What do we do now?</vt:lpstr>
      <vt:lpstr>HEPAP Accelerator R&amp;D Panel http://www.usparticlephysics.org/p5/ards </vt:lpstr>
      <vt:lpstr>White Papers to the Accelerator R&amp;D Panel  </vt:lpstr>
      <vt:lpstr>Fundamental Aspects of Muon Beams</vt:lpstr>
      <vt:lpstr>Instead of facility designs, we aim to answer questions such as</vt:lpstr>
      <vt:lpstr>Accelerator R&amp;D Proposals</vt:lpstr>
      <vt:lpstr>D&amp;S Approach to FY15</vt:lpstr>
      <vt:lpstr>Beyond MAP:  High Intensity Muon Sources</vt:lpstr>
      <vt:lpstr>Beyond MAP:  High Brightness Muon Sources</vt:lpstr>
      <vt:lpstr>Beyond MAP:  Fast Muon Acceleration</vt:lpstr>
      <vt:lpstr>Beyond MAP:  Muon Storage and Collider Rings</vt:lpstr>
      <vt:lpstr>Beyond MAP:  MTA Program I</vt:lpstr>
      <vt:lpstr>Beyond MAP:  MTA Program II</vt:lpstr>
      <vt:lpstr>WHAT HAVE WE Accomplished?</vt:lpstr>
      <vt:lpstr>Neutrino Factory Overview</vt:lpstr>
      <vt:lpstr>nSTORM</vt:lpstr>
      <vt:lpstr>Example of Potential nSTORM Leverage for Long Baseline Experiments:  T2HK</vt:lpstr>
      <vt:lpstr>nStorm as an R&amp;D platform</vt:lpstr>
      <vt:lpstr>The Long Baseline Neutrino Factory</vt:lpstr>
      <vt:lpstr>The MAP Muon Accelerator Staging Study a NuMAX </vt:lpstr>
      <vt:lpstr>NF Staging (MASS)</vt:lpstr>
      <vt:lpstr>PowerPoint Presentation</vt:lpstr>
      <vt:lpstr>Staged Performance of NuMAX</vt:lpstr>
      <vt:lpstr>Accelerator R&amp;D Effort (U.S. MAP)</vt:lpstr>
      <vt:lpstr>Expedited Muon Cooling Demonstration</vt:lpstr>
      <vt:lpstr>Going Beyond Neutrino Factory Capabilities</vt:lpstr>
      <vt:lpstr>Features of the Muon Collider</vt:lpstr>
      <vt:lpstr>Muon Colliders extending high energy frontier  with improved performances</vt:lpstr>
      <vt:lpstr>Muon Colliders extending high energy frontier  with potential of considerable cost savings</vt:lpstr>
      <vt:lpstr>NF/MC Synergies</vt:lpstr>
      <vt:lpstr>The Staging Study (MASS)</vt:lpstr>
      <vt:lpstr>PowerPoint Presentation</vt:lpstr>
      <vt:lpstr>PowerPoint Presentation</vt:lpstr>
      <vt:lpstr>Muon Collider Parameters</vt:lpstr>
      <vt:lpstr>Concluding Remarks</vt:lpstr>
      <vt:lpstr>Don’t Forget</vt:lpstr>
      <vt:lpstr>Conclusion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Mark Palmer</cp:lastModifiedBy>
  <cp:revision>118</cp:revision>
  <dcterms:created xsi:type="dcterms:W3CDTF">2012-06-15T14:46:19Z</dcterms:created>
  <dcterms:modified xsi:type="dcterms:W3CDTF">2014-12-15T18:51:13Z</dcterms:modified>
</cp:coreProperties>
</file>