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4"/>
  </p:notesMasterIdLst>
  <p:handoutMasterIdLst>
    <p:handoutMasterId r:id="rId35"/>
  </p:handoutMasterIdLst>
  <p:sldIdLst>
    <p:sldId id="258" r:id="rId2"/>
    <p:sldId id="301" r:id="rId3"/>
    <p:sldId id="271" r:id="rId4"/>
    <p:sldId id="260" r:id="rId5"/>
    <p:sldId id="281" r:id="rId6"/>
    <p:sldId id="289" r:id="rId7"/>
    <p:sldId id="272" r:id="rId8"/>
    <p:sldId id="287" r:id="rId9"/>
    <p:sldId id="284" r:id="rId10"/>
    <p:sldId id="286" r:id="rId11"/>
    <p:sldId id="310" r:id="rId12"/>
    <p:sldId id="315" r:id="rId13"/>
    <p:sldId id="262" r:id="rId14"/>
    <p:sldId id="263" r:id="rId15"/>
    <p:sldId id="266" r:id="rId16"/>
    <p:sldId id="267" r:id="rId17"/>
    <p:sldId id="268" r:id="rId18"/>
    <p:sldId id="312" r:id="rId19"/>
    <p:sldId id="294" r:id="rId20"/>
    <p:sldId id="295" r:id="rId21"/>
    <p:sldId id="296" r:id="rId22"/>
    <p:sldId id="290" r:id="rId23"/>
    <p:sldId id="313" r:id="rId24"/>
    <p:sldId id="306" r:id="rId25"/>
    <p:sldId id="307" r:id="rId26"/>
    <p:sldId id="308" r:id="rId27"/>
    <p:sldId id="309" r:id="rId28"/>
    <p:sldId id="291" r:id="rId29"/>
    <p:sldId id="305" r:id="rId30"/>
    <p:sldId id="298" r:id="rId31"/>
    <p:sldId id="304" r:id="rId32"/>
    <p:sldId id="314" r:id="rId33"/>
  </p:sldIdLst>
  <p:sldSz cx="9144000" cy="6858000" type="screen4x3"/>
  <p:notesSz cx="7077075" cy="9363075"/>
  <p:defaultTex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9900"/>
    <a:srgbClr val="04656A"/>
    <a:srgbClr val="0099CC"/>
    <a:srgbClr val="008000"/>
    <a:srgbClr val="095665"/>
    <a:srgbClr val="083966"/>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080"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WeijersLT-D610\weijersLT\Phd\Proefschrift\Chapter%201\Beyond%20PhD\Chapter1%20plots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1713286713286683"/>
          <c:y val="4.4692798387306006E-2"/>
          <c:w val="0.7523310023310068"/>
          <c:h val="0.81005697076991656"/>
        </c:manualLayout>
      </c:layout>
      <c:scatterChart>
        <c:scatterStyle val="lineMarker"/>
        <c:ser>
          <c:idx val="1"/>
          <c:order val="0"/>
          <c:tx>
            <c:strRef>
              <c:f>table!$T$1</c:f>
              <c:strCache>
                <c:ptCount val="1"/>
                <c:pt idx="0">
                  <c:v>BCF</c:v>
                </c:pt>
              </c:strCache>
            </c:strRef>
          </c:tx>
          <c:spPr>
            <a:ln w="28575">
              <a:noFill/>
            </a:ln>
          </c:spPr>
          <c:marker>
            <c:symbol val="circle"/>
            <c:size val="5"/>
            <c:spPr>
              <a:noFill/>
              <a:ln>
                <a:solidFill>
                  <a:srgbClr val="000000"/>
                </a:solidFill>
                <a:prstDash val="solid"/>
              </a:ln>
            </c:spPr>
          </c:marker>
          <c:dPt>
            <c:idx val="30"/>
            <c:marker>
              <c:spPr>
                <a:solidFill>
                  <a:srgbClr val="000000"/>
                </a:solidFill>
                <a:ln>
                  <a:solidFill>
                    <a:srgbClr val="000000"/>
                  </a:solidFill>
                  <a:prstDash val="solid"/>
                </a:ln>
              </c:spPr>
            </c:marker>
          </c:dPt>
          <c:dPt>
            <c:idx val="32"/>
            <c:marker>
              <c:spPr>
                <a:solidFill>
                  <a:srgbClr val="000000"/>
                </a:solidFill>
                <a:ln>
                  <a:solidFill>
                    <a:srgbClr val="000000"/>
                  </a:solidFill>
                  <a:prstDash val="solid"/>
                </a:ln>
              </c:spPr>
            </c:marker>
          </c:dPt>
          <c:dPt>
            <c:idx val="37"/>
            <c:marker>
              <c:spPr>
                <a:solidFill>
                  <a:srgbClr val="000000"/>
                </a:solidFill>
                <a:ln>
                  <a:solidFill>
                    <a:srgbClr val="000000"/>
                  </a:solidFill>
                  <a:prstDash val="solid"/>
                </a:ln>
              </c:spPr>
            </c:marker>
          </c:dPt>
          <c:dPt>
            <c:idx val="40"/>
            <c:marker>
              <c:spPr>
                <a:solidFill>
                  <a:sysClr val="windowText" lastClr="000000"/>
                </a:solidFill>
                <a:ln>
                  <a:solidFill>
                    <a:srgbClr val="000000"/>
                  </a:solidFill>
                  <a:prstDash val="solid"/>
                </a:ln>
              </c:spPr>
            </c:marker>
          </c:dPt>
          <c:dPt>
            <c:idx val="42"/>
            <c:marker>
              <c:spPr>
                <a:solidFill>
                  <a:sysClr val="windowText" lastClr="000000"/>
                </a:solidFill>
                <a:ln>
                  <a:solidFill>
                    <a:srgbClr val="000000"/>
                  </a:solidFill>
                  <a:prstDash val="solid"/>
                </a:ln>
              </c:spPr>
            </c:marker>
          </c:dPt>
          <c:xVal>
            <c:numRef>
              <c:f>table!$B$3:$B$45</c:f>
              <c:numCache>
                <c:formatCode>General</c:formatCode>
                <c:ptCount val="43"/>
                <c:pt idx="0">
                  <c:v>1995</c:v>
                </c:pt>
                <c:pt idx="2">
                  <c:v>1995</c:v>
                </c:pt>
                <c:pt idx="4">
                  <c:v>1996</c:v>
                </c:pt>
                <c:pt idx="6">
                  <c:v>1997</c:v>
                </c:pt>
                <c:pt idx="8">
                  <c:v>1998</c:v>
                </c:pt>
                <c:pt idx="12">
                  <c:v>1999</c:v>
                </c:pt>
                <c:pt idx="16" formatCode="0">
                  <c:v>2000</c:v>
                </c:pt>
                <c:pt idx="17" formatCode="0">
                  <c:v>2000</c:v>
                </c:pt>
                <c:pt idx="19">
                  <c:v>2003</c:v>
                </c:pt>
                <c:pt idx="25">
                  <c:v>2003</c:v>
                </c:pt>
                <c:pt idx="26">
                  <c:v>2005</c:v>
                </c:pt>
                <c:pt idx="28">
                  <c:v>2007</c:v>
                </c:pt>
                <c:pt idx="30">
                  <c:v>2007</c:v>
                </c:pt>
                <c:pt idx="32">
                  <c:v>2007</c:v>
                </c:pt>
                <c:pt idx="34">
                  <c:v>2008</c:v>
                </c:pt>
                <c:pt idx="35">
                  <c:v>2008</c:v>
                </c:pt>
                <c:pt idx="37">
                  <c:v>2008</c:v>
                </c:pt>
                <c:pt idx="38">
                  <c:v>2008</c:v>
                </c:pt>
                <c:pt idx="40">
                  <c:v>2009</c:v>
                </c:pt>
                <c:pt idx="42">
                  <c:v>2009</c:v>
                </c:pt>
              </c:numCache>
            </c:numRef>
          </c:xVal>
          <c:yVal>
            <c:numRef>
              <c:f>table!$T$3:$T$45</c:f>
              <c:numCache>
                <c:formatCode>General</c:formatCode>
                <c:ptCount val="43"/>
                <c:pt idx="0" formatCode="0.0">
                  <c:v>24</c:v>
                </c:pt>
                <c:pt idx="2" formatCode="0.0">
                  <c:v>17.2</c:v>
                </c:pt>
                <c:pt idx="4" formatCode="0.0">
                  <c:v>22.759999999999987</c:v>
                </c:pt>
                <c:pt idx="6" formatCode="0.0">
                  <c:v>18.2</c:v>
                </c:pt>
                <c:pt idx="8" formatCode="0.0">
                  <c:v>20.5</c:v>
                </c:pt>
                <c:pt idx="12" formatCode="0.0">
                  <c:v>21</c:v>
                </c:pt>
                <c:pt idx="17" formatCode="0.0">
                  <c:v>23.4</c:v>
                </c:pt>
                <c:pt idx="19" formatCode="0.0">
                  <c:v>25.05</c:v>
                </c:pt>
                <c:pt idx="23" formatCode="0.0">
                  <c:v>16.899999999999999</c:v>
                </c:pt>
                <c:pt idx="25">
                  <c:v>8.74</c:v>
                </c:pt>
                <c:pt idx="26" formatCode="0.0">
                  <c:v>16.419999999999987</c:v>
                </c:pt>
                <c:pt idx="28" formatCode="0.0">
                  <c:v>5.68</c:v>
                </c:pt>
                <c:pt idx="30" formatCode="0.0">
                  <c:v>26.8</c:v>
                </c:pt>
                <c:pt idx="32" formatCode="0.0">
                  <c:v>29.3</c:v>
                </c:pt>
                <c:pt idx="35" formatCode="0.0">
                  <c:v>22.1</c:v>
                </c:pt>
                <c:pt idx="37" formatCode="0.0">
                  <c:v>33.9</c:v>
                </c:pt>
                <c:pt idx="38" formatCode="0.0">
                  <c:v>32.1</c:v>
                </c:pt>
                <c:pt idx="40" formatCode="0.0">
                  <c:v>20</c:v>
                </c:pt>
                <c:pt idx="42" formatCode="0.0">
                  <c:v>27.23</c:v>
                </c:pt>
              </c:numCache>
            </c:numRef>
          </c:yVal>
        </c:ser>
        <c:ser>
          <c:idx val="0"/>
          <c:order val="2"/>
          <c:spPr>
            <a:ln w="12700">
              <a:solidFill>
                <a:srgbClr val="FF0000"/>
              </a:solidFill>
              <a:prstDash val="sysDash"/>
            </a:ln>
          </c:spPr>
          <c:marker>
            <c:symbol val="none"/>
          </c:marker>
          <c:xVal>
            <c:numRef>
              <c:f>'thesis plots'!$E$27:$E$33</c:f>
              <c:numCache>
                <c:formatCode>General</c:formatCode>
                <c:ptCount val="7"/>
                <c:pt idx="0">
                  <c:v>1995</c:v>
                </c:pt>
                <c:pt idx="1">
                  <c:v>2000</c:v>
                </c:pt>
                <c:pt idx="2">
                  <c:v>2003</c:v>
                </c:pt>
                <c:pt idx="3">
                  <c:v>2007</c:v>
                </c:pt>
                <c:pt idx="4">
                  <c:v>2007</c:v>
                </c:pt>
                <c:pt idx="5">
                  <c:v>2008</c:v>
                </c:pt>
                <c:pt idx="6">
                  <c:v>2008</c:v>
                </c:pt>
              </c:numCache>
            </c:numRef>
          </c:xVal>
          <c:yVal>
            <c:numRef>
              <c:f>'thesis plots'!$F$27:$F$33</c:f>
              <c:numCache>
                <c:formatCode>General</c:formatCode>
                <c:ptCount val="7"/>
                <c:pt idx="0">
                  <c:v>24</c:v>
                </c:pt>
                <c:pt idx="1">
                  <c:v>23.4</c:v>
                </c:pt>
                <c:pt idx="2">
                  <c:v>25.1</c:v>
                </c:pt>
                <c:pt idx="3">
                  <c:v>26.8</c:v>
                </c:pt>
                <c:pt idx="4">
                  <c:v>29.3</c:v>
                </c:pt>
                <c:pt idx="5">
                  <c:v>32.1</c:v>
                </c:pt>
                <c:pt idx="6">
                  <c:v>33.800000000000004</c:v>
                </c:pt>
              </c:numCache>
            </c:numRef>
          </c:yVal>
        </c:ser>
        <c:axId val="246631808"/>
        <c:axId val="246638080"/>
      </c:scatterChart>
      <c:scatterChart>
        <c:scatterStyle val="lineMarker"/>
        <c:ser>
          <c:idx val="2"/>
          <c:order val="1"/>
          <c:tx>
            <c:strRef>
              <c:f>table!$W$1</c:f>
              <c:strCache>
                <c:ptCount val="1"/>
                <c:pt idx="0">
                  <c:v>Jave</c:v>
                </c:pt>
              </c:strCache>
            </c:strRef>
          </c:tx>
          <c:spPr>
            <a:ln w="28575">
              <a:noFill/>
            </a:ln>
          </c:spPr>
          <c:marker>
            <c:symbol val="triangle"/>
            <c:size val="5"/>
            <c:spPr>
              <a:noFill/>
              <a:ln>
                <a:solidFill>
                  <a:srgbClr val="000000"/>
                </a:solidFill>
                <a:prstDash val="solid"/>
              </a:ln>
            </c:spPr>
          </c:marker>
          <c:dPt>
            <c:idx val="28"/>
            <c:marker>
              <c:spPr>
                <a:solidFill>
                  <a:srgbClr val="000000"/>
                </a:solidFill>
                <a:ln>
                  <a:solidFill>
                    <a:srgbClr val="000000"/>
                  </a:solidFill>
                  <a:prstDash val="solid"/>
                </a:ln>
              </c:spPr>
            </c:marker>
          </c:dPt>
          <c:dPt>
            <c:idx val="30"/>
            <c:marker>
              <c:spPr>
                <a:solidFill>
                  <a:srgbClr val="000000"/>
                </a:solidFill>
                <a:ln>
                  <a:solidFill>
                    <a:srgbClr val="000000"/>
                  </a:solidFill>
                  <a:prstDash val="solid"/>
                </a:ln>
              </c:spPr>
            </c:marker>
          </c:dPt>
          <c:dPt>
            <c:idx val="37"/>
            <c:marker>
              <c:spPr>
                <a:solidFill>
                  <a:srgbClr val="000000"/>
                </a:solidFill>
                <a:ln>
                  <a:solidFill>
                    <a:srgbClr val="000000"/>
                  </a:solidFill>
                  <a:prstDash val="solid"/>
                </a:ln>
              </c:spPr>
            </c:marker>
          </c:dPt>
          <c:xVal>
            <c:numRef>
              <c:f>table!$B$3:$B$45</c:f>
              <c:numCache>
                <c:formatCode>General</c:formatCode>
                <c:ptCount val="43"/>
                <c:pt idx="0">
                  <c:v>1995</c:v>
                </c:pt>
                <c:pt idx="2">
                  <c:v>1995</c:v>
                </c:pt>
                <c:pt idx="4">
                  <c:v>1996</c:v>
                </c:pt>
                <c:pt idx="6">
                  <c:v>1997</c:v>
                </c:pt>
                <c:pt idx="8">
                  <c:v>1998</c:v>
                </c:pt>
                <c:pt idx="12">
                  <c:v>1999</c:v>
                </c:pt>
                <c:pt idx="16" formatCode="0">
                  <c:v>2000</c:v>
                </c:pt>
                <c:pt idx="17" formatCode="0">
                  <c:v>2000</c:v>
                </c:pt>
                <c:pt idx="19">
                  <c:v>2003</c:v>
                </c:pt>
                <c:pt idx="25">
                  <c:v>2003</c:v>
                </c:pt>
                <c:pt idx="26">
                  <c:v>2005</c:v>
                </c:pt>
                <c:pt idx="28">
                  <c:v>2007</c:v>
                </c:pt>
                <c:pt idx="30">
                  <c:v>2007</c:v>
                </c:pt>
                <c:pt idx="32">
                  <c:v>2007</c:v>
                </c:pt>
                <c:pt idx="34">
                  <c:v>2008</c:v>
                </c:pt>
                <c:pt idx="35">
                  <c:v>2008</c:v>
                </c:pt>
                <c:pt idx="37">
                  <c:v>2008</c:v>
                </c:pt>
                <c:pt idx="38">
                  <c:v>2008</c:v>
                </c:pt>
                <c:pt idx="40">
                  <c:v>2009</c:v>
                </c:pt>
                <c:pt idx="42">
                  <c:v>2009</c:v>
                </c:pt>
              </c:numCache>
            </c:numRef>
          </c:xVal>
          <c:yVal>
            <c:numRef>
              <c:f>table!$W$3:$W$45</c:f>
              <c:numCache>
                <c:formatCode>General</c:formatCode>
                <c:ptCount val="43"/>
                <c:pt idx="0">
                  <c:v>47.5</c:v>
                </c:pt>
                <c:pt idx="2">
                  <c:v>13.6</c:v>
                </c:pt>
                <c:pt idx="4">
                  <c:v>128</c:v>
                </c:pt>
                <c:pt idx="6">
                  <c:v>84.5</c:v>
                </c:pt>
                <c:pt idx="8" formatCode="0">
                  <c:v>32.837275985662849</c:v>
                </c:pt>
                <c:pt idx="9" formatCode="0">
                  <c:v>30.960509554139893</c:v>
                </c:pt>
                <c:pt idx="10" formatCode="0">
                  <c:v>32.222950819672263</c:v>
                </c:pt>
                <c:pt idx="12">
                  <c:v>86</c:v>
                </c:pt>
                <c:pt idx="13">
                  <c:v>57</c:v>
                </c:pt>
                <c:pt idx="14">
                  <c:v>51</c:v>
                </c:pt>
                <c:pt idx="16">
                  <c:v>73.099999999999994</c:v>
                </c:pt>
                <c:pt idx="17">
                  <c:v>112.1</c:v>
                </c:pt>
                <c:pt idx="19">
                  <c:v>89</c:v>
                </c:pt>
                <c:pt idx="20">
                  <c:v>86</c:v>
                </c:pt>
                <c:pt idx="21">
                  <c:v>69</c:v>
                </c:pt>
                <c:pt idx="23">
                  <c:v>90.8</c:v>
                </c:pt>
                <c:pt idx="25">
                  <c:v>47.8</c:v>
                </c:pt>
                <c:pt idx="26">
                  <c:v>78.599999999999994</c:v>
                </c:pt>
                <c:pt idx="28">
                  <c:v>328</c:v>
                </c:pt>
                <c:pt idx="30">
                  <c:v>259</c:v>
                </c:pt>
                <c:pt idx="32">
                  <c:v>96</c:v>
                </c:pt>
                <c:pt idx="34">
                  <c:v>92</c:v>
                </c:pt>
                <c:pt idx="35">
                  <c:v>92</c:v>
                </c:pt>
                <c:pt idx="37">
                  <c:v>439</c:v>
                </c:pt>
                <c:pt idx="38">
                  <c:v>80</c:v>
                </c:pt>
                <c:pt idx="42">
                  <c:v>221</c:v>
                </c:pt>
              </c:numCache>
            </c:numRef>
          </c:yVal>
        </c:ser>
        <c:ser>
          <c:idx val="3"/>
          <c:order val="3"/>
          <c:spPr>
            <a:ln w="12700">
              <a:solidFill>
                <a:srgbClr val="0070C0"/>
              </a:solidFill>
              <a:prstDash val="lgDash"/>
            </a:ln>
          </c:spPr>
          <c:marker>
            <c:symbol val="none"/>
          </c:marker>
          <c:xVal>
            <c:numRef>
              <c:f>'thesis plots'!$H$27:$H$33</c:f>
              <c:numCache>
                <c:formatCode>General</c:formatCode>
                <c:ptCount val="7"/>
                <c:pt idx="0">
                  <c:v>1995</c:v>
                </c:pt>
                <c:pt idx="1">
                  <c:v>1996</c:v>
                </c:pt>
                <c:pt idx="2">
                  <c:v>2000</c:v>
                </c:pt>
                <c:pt idx="3">
                  <c:v>2007</c:v>
                </c:pt>
                <c:pt idx="4">
                  <c:v>2007</c:v>
                </c:pt>
                <c:pt idx="5">
                  <c:v>2007</c:v>
                </c:pt>
                <c:pt idx="6">
                  <c:v>2008</c:v>
                </c:pt>
              </c:numCache>
            </c:numRef>
          </c:xVal>
          <c:yVal>
            <c:numRef>
              <c:f>'thesis plots'!$I$27:$I$33</c:f>
              <c:numCache>
                <c:formatCode>General</c:formatCode>
                <c:ptCount val="7"/>
                <c:pt idx="0">
                  <c:v>47.5</c:v>
                </c:pt>
                <c:pt idx="1">
                  <c:v>128</c:v>
                </c:pt>
                <c:pt idx="2">
                  <c:v>112.1</c:v>
                </c:pt>
                <c:pt idx="3">
                  <c:v>96</c:v>
                </c:pt>
                <c:pt idx="4">
                  <c:v>259</c:v>
                </c:pt>
                <c:pt idx="5">
                  <c:v>328</c:v>
                </c:pt>
                <c:pt idx="6">
                  <c:v>439</c:v>
                </c:pt>
              </c:numCache>
            </c:numRef>
          </c:yVal>
        </c:ser>
        <c:axId val="246640000"/>
        <c:axId val="246645888"/>
      </c:scatterChart>
      <c:valAx>
        <c:axId val="246631808"/>
        <c:scaling>
          <c:orientation val="minMax"/>
        </c:scaling>
        <c:axPos val="b"/>
        <c:title>
          <c:tx>
            <c:rich>
              <a:bodyPr/>
              <a:lstStyle/>
              <a:p>
                <a:pPr>
                  <a:defRPr/>
                </a:pPr>
                <a:r>
                  <a:rPr lang="en-US" dirty="0"/>
                  <a:t>year [-]</a:t>
                </a:r>
              </a:p>
            </c:rich>
          </c:tx>
          <c:layout>
            <c:manualLayout>
              <c:xMode val="edge"/>
              <c:yMode val="edge"/>
              <c:x val="0.45279720279720276"/>
              <c:y val="0.92458217862431957"/>
            </c:manualLayout>
          </c:layout>
          <c:spPr>
            <a:noFill/>
            <a:ln w="25400">
              <a:noFill/>
            </a:ln>
          </c:spPr>
        </c:title>
        <c:numFmt formatCode="General" sourceLinked="1"/>
        <c:majorTickMark val="cross"/>
        <c:minorTickMark val="in"/>
        <c:tickLblPos val="nextTo"/>
        <c:spPr>
          <a:ln w="3175">
            <a:solidFill>
              <a:srgbClr val="000000"/>
            </a:solidFill>
            <a:prstDash val="solid"/>
          </a:ln>
        </c:spPr>
        <c:txPr>
          <a:bodyPr rot="0" vert="horz"/>
          <a:lstStyle/>
          <a:p>
            <a:pPr>
              <a:defRPr/>
            </a:pPr>
            <a:endParaRPr lang="en-US"/>
          </a:p>
        </c:txPr>
        <c:crossAx val="246638080"/>
        <c:crosses val="autoZero"/>
        <c:crossBetween val="midCat"/>
        <c:majorUnit val="5"/>
        <c:minorUnit val="4.2168000000000001"/>
      </c:valAx>
      <c:valAx>
        <c:axId val="246638080"/>
        <c:scaling>
          <c:orientation val="minMax"/>
          <c:max val="35"/>
          <c:min val="10"/>
        </c:scaling>
        <c:axPos val="l"/>
        <c:title>
          <c:tx>
            <c:rich>
              <a:bodyPr/>
              <a:lstStyle/>
              <a:p>
                <a:pPr>
                  <a:defRPr/>
                </a:pPr>
                <a:r>
                  <a:rPr lang="en-US" i="1" dirty="0"/>
                  <a:t>B</a:t>
                </a:r>
                <a:r>
                  <a:rPr lang="en-US" baseline="-25000" dirty="0"/>
                  <a:t>CF</a:t>
                </a:r>
                <a:r>
                  <a:rPr lang="en-US" dirty="0"/>
                  <a:t> [T]</a:t>
                </a:r>
              </a:p>
            </c:rich>
          </c:tx>
          <c:layout>
            <c:manualLayout>
              <c:xMode val="edge"/>
              <c:yMode val="edge"/>
              <c:x val="8.7412587412587419E-3"/>
              <c:y val="0.37988885467529165"/>
            </c:manualLayout>
          </c:layout>
          <c:spPr>
            <a:noFill/>
            <a:ln w="25400">
              <a:noFill/>
            </a:ln>
          </c:spPr>
        </c:title>
        <c:numFmt formatCode="0" sourceLinked="0"/>
        <c:tickLblPos val="nextTo"/>
        <c:spPr>
          <a:ln w="3175">
            <a:solidFill>
              <a:srgbClr val="000000"/>
            </a:solidFill>
            <a:prstDash val="solid"/>
          </a:ln>
        </c:spPr>
        <c:txPr>
          <a:bodyPr rot="0" vert="horz"/>
          <a:lstStyle/>
          <a:p>
            <a:pPr>
              <a:defRPr/>
            </a:pPr>
            <a:endParaRPr lang="en-US"/>
          </a:p>
        </c:txPr>
        <c:crossAx val="246631808"/>
        <c:crosses val="autoZero"/>
        <c:crossBetween val="midCat"/>
      </c:valAx>
      <c:valAx>
        <c:axId val="246640000"/>
        <c:scaling>
          <c:orientation val="minMax"/>
        </c:scaling>
        <c:delete val="1"/>
        <c:axPos val="b"/>
        <c:numFmt formatCode="General" sourceLinked="1"/>
        <c:tickLblPos val="none"/>
        <c:crossAx val="246645888"/>
        <c:crosses val="autoZero"/>
        <c:crossBetween val="midCat"/>
      </c:valAx>
      <c:valAx>
        <c:axId val="246645888"/>
        <c:scaling>
          <c:orientation val="minMax"/>
          <c:max val="600"/>
          <c:min val="0"/>
        </c:scaling>
        <c:axPos val="r"/>
        <c:title>
          <c:tx>
            <c:rich>
              <a:bodyPr/>
              <a:lstStyle/>
              <a:p>
                <a:pPr>
                  <a:defRPr/>
                </a:pPr>
                <a:r>
                  <a:rPr lang="en-US" i="1" dirty="0"/>
                  <a:t>J</a:t>
                </a:r>
                <a:r>
                  <a:rPr lang="en-US" baseline="-25000" dirty="0"/>
                  <a:t>ave</a:t>
                </a:r>
                <a:r>
                  <a:rPr lang="en-US" dirty="0"/>
                  <a:t> [A/mm</a:t>
                </a:r>
                <a:r>
                  <a:rPr lang="en-US" baseline="30000" dirty="0"/>
                  <a:t>2</a:t>
                </a:r>
                <a:r>
                  <a:rPr lang="en-US" dirty="0"/>
                  <a:t>]</a:t>
                </a:r>
              </a:p>
            </c:rich>
          </c:tx>
          <c:layout>
            <c:manualLayout>
              <c:xMode val="edge"/>
              <c:yMode val="edge"/>
              <c:x val="0.94580419580419584"/>
              <c:y val="0.3379894133345116"/>
            </c:manualLayout>
          </c:layout>
          <c:spPr>
            <a:noFill/>
            <a:ln w="25400">
              <a:noFill/>
            </a:ln>
          </c:spPr>
        </c:title>
        <c:numFmt formatCode="General" sourceLinked="1"/>
        <c:majorTickMark val="cross"/>
        <c:tickLblPos val="nextTo"/>
        <c:spPr>
          <a:ln w="3175">
            <a:solidFill>
              <a:srgbClr val="000000"/>
            </a:solidFill>
            <a:prstDash val="solid"/>
          </a:ln>
        </c:spPr>
        <c:txPr>
          <a:bodyPr rot="0" vert="horz"/>
          <a:lstStyle/>
          <a:p>
            <a:pPr>
              <a:defRPr/>
            </a:pPr>
            <a:endParaRPr lang="en-US"/>
          </a:p>
        </c:txPr>
        <c:crossAx val="246640000"/>
        <c:crosses val="max"/>
        <c:crossBetween val="midCat"/>
        <c:majorUnit val="100"/>
      </c:valAx>
      <c:spPr>
        <a:solidFill>
          <a:srgbClr val="FFFFFF"/>
        </a:solidFill>
        <a:ln w="12700">
          <a:solidFill>
            <a:srgbClr val="000000"/>
          </a:solidFill>
          <a:prstDash val="solid"/>
        </a:ln>
      </c:spPr>
    </c:plotArea>
    <c:plotVisOnly val="1"/>
    <c:dispBlanksAs val="gap"/>
  </c:chart>
  <c:spPr>
    <a:solidFill>
      <a:srgbClr val="FFFFFF"/>
    </a:solidFill>
    <a:ln w="9525">
      <a:noFill/>
    </a:ln>
  </c:spPr>
  <c:txPr>
    <a:bodyPr/>
    <a:lstStyle/>
    <a:p>
      <a:pPr>
        <a:defRPr sz="1200" b="0" i="0" u="none" strike="noStrike" baseline="0">
          <a:solidFill>
            <a:srgbClr val="000000"/>
          </a:solidFill>
          <a:latin typeface="Arial"/>
          <a:ea typeface="Arial"/>
          <a:cs typeface="Arial"/>
        </a:defRPr>
      </a:pPr>
      <a:endParaRPr lang="en-US"/>
    </a:p>
  </c:txPr>
  <c:externalData r:id="rId2"/>
  <c:userShapes r:id="rId3"/>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drawing1.xml><?xml version="1.0" encoding="utf-8"?>
<c:userShapes xmlns:c="http://schemas.openxmlformats.org/drawingml/2006/chart">
  <cdr:relSizeAnchor xmlns:cdr="http://schemas.openxmlformats.org/drawingml/2006/chartDrawing">
    <cdr:from>
      <cdr:x>0.22059</cdr:x>
      <cdr:y>0.27907</cdr:y>
    </cdr:from>
    <cdr:to>
      <cdr:x>0.63224</cdr:x>
      <cdr:y>0.33069</cdr:y>
    </cdr:to>
    <cdr:sp macro="" textlink="">
      <cdr:nvSpPr>
        <cdr:cNvPr id="81921" name="Text Box 1"/>
        <cdr:cNvSpPr txBox="1">
          <a:spLocks xmlns:a="http://schemas.openxmlformats.org/drawingml/2006/main" noChangeArrowheads="1"/>
        </cdr:cNvSpPr>
      </cdr:nvSpPr>
      <cdr:spPr bwMode="auto">
        <a:xfrm xmlns:a="http://schemas.openxmlformats.org/drawingml/2006/main">
          <a:off x="1143000" y="914400"/>
          <a:ext cx="2133005" cy="16913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US" sz="1200" b="0" i="0" u="none" strike="noStrike" baseline="0" dirty="0">
              <a:solidFill>
                <a:srgbClr val="FF0000"/>
              </a:solidFill>
              <a:latin typeface="Arial"/>
              <a:cs typeface="Arial"/>
            </a:rPr>
            <a:t>peak central magnetic field trend</a:t>
          </a:r>
        </a:p>
      </cdr:txBody>
    </cdr:sp>
  </cdr:relSizeAnchor>
  <cdr:relSizeAnchor xmlns:cdr="http://schemas.openxmlformats.org/drawingml/2006/chartDrawing">
    <cdr:from>
      <cdr:x>0.43799</cdr:x>
      <cdr:y>0.57021</cdr:y>
    </cdr:from>
    <cdr:to>
      <cdr:x>0.73951</cdr:x>
      <cdr:y>0.67326</cdr:y>
    </cdr:to>
    <cdr:sp macro="" textlink="">
      <cdr:nvSpPr>
        <cdr:cNvPr id="81922" name="Text Box 2"/>
        <cdr:cNvSpPr txBox="1">
          <a:spLocks xmlns:a="http://schemas.openxmlformats.org/drawingml/2006/main" noChangeArrowheads="1"/>
        </cdr:cNvSpPr>
      </cdr:nvSpPr>
      <cdr:spPr bwMode="auto">
        <a:xfrm xmlns:a="http://schemas.openxmlformats.org/drawingml/2006/main">
          <a:off x="2386285" y="2210519"/>
          <a:ext cx="1642789" cy="39949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0" u="none" strike="noStrike" baseline="0" dirty="0">
              <a:solidFill>
                <a:srgbClr val="0070C0"/>
              </a:solidFill>
              <a:latin typeface="Arial"/>
              <a:cs typeface="Arial"/>
            </a:rPr>
            <a:t>peak winding current density trend</a:t>
          </a:r>
        </a:p>
      </cdr:txBody>
    </cdr:sp>
  </cdr:relSizeAnchor>
  <cdr:relSizeAnchor xmlns:cdr="http://schemas.openxmlformats.org/drawingml/2006/chartDrawing">
    <cdr:from>
      <cdr:x>0.58597</cdr:x>
      <cdr:y>0.66818</cdr:y>
    </cdr:from>
    <cdr:to>
      <cdr:x>0.7535</cdr:x>
      <cdr:y>0.6683</cdr:y>
    </cdr:to>
    <cdr:sp macro="" textlink="">
      <cdr:nvSpPr>
        <cdr:cNvPr id="81923" name="Line 3"/>
        <cdr:cNvSpPr>
          <a:spLocks xmlns:a="http://schemas.openxmlformats.org/drawingml/2006/main" noChangeShapeType="1"/>
        </cdr:cNvSpPr>
      </cdr:nvSpPr>
      <cdr:spPr bwMode="auto">
        <a:xfrm xmlns:a="http://schemas.openxmlformats.org/drawingml/2006/main">
          <a:off x="3192540" y="2590316"/>
          <a:ext cx="912735" cy="483"/>
        </a:xfrm>
        <a:prstGeom xmlns:a="http://schemas.openxmlformats.org/drawingml/2006/main" prst="line">
          <a:avLst/>
        </a:prstGeom>
        <a:noFill xmlns:a="http://schemas.openxmlformats.org/drawingml/2006/main"/>
        <a:ln xmlns:a="http://schemas.openxmlformats.org/drawingml/2006/main" w="9525">
          <a:solidFill>
            <a:srgbClr val="0070C0"/>
          </a:solidFill>
          <a:round/>
          <a:headEnd/>
          <a:tailEnd type="arrow" w="med" len="me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0.65942</cdr:x>
      <cdr:y>0.30873</cdr:y>
    </cdr:from>
    <cdr:to>
      <cdr:x>0.75055</cdr:x>
      <cdr:y>0.30873</cdr:y>
    </cdr:to>
    <cdr:sp macro="" textlink="">
      <cdr:nvSpPr>
        <cdr:cNvPr id="81924" name="Line 4"/>
        <cdr:cNvSpPr>
          <a:spLocks xmlns:a="http://schemas.openxmlformats.org/drawingml/2006/main" noChangeShapeType="1"/>
        </cdr:cNvSpPr>
      </cdr:nvSpPr>
      <cdr:spPr bwMode="auto">
        <a:xfrm xmlns:a="http://schemas.openxmlformats.org/drawingml/2006/main" flipV="1">
          <a:off x="3602165" y="1058871"/>
          <a:ext cx="497379" cy="0"/>
        </a:xfrm>
        <a:prstGeom xmlns:a="http://schemas.openxmlformats.org/drawingml/2006/main" prst="line">
          <a:avLst/>
        </a:prstGeom>
        <a:noFill xmlns:a="http://schemas.openxmlformats.org/drawingml/2006/main"/>
        <a:ln xmlns:a="http://schemas.openxmlformats.org/drawingml/2006/main" w="9525">
          <a:solidFill>
            <a:srgbClr val="FF0000"/>
          </a:solidFill>
          <a:round/>
          <a:headEnd/>
          <a:tailEnd type="arrow" w="med" len="med"/>
        </a:ln>
      </cdr:spPr>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0.11906</cdr:x>
      <cdr:y>0.05505</cdr:y>
    </cdr:from>
    <cdr:to>
      <cdr:x>0.36444</cdr:x>
      <cdr:y>0.14832</cdr:y>
    </cdr:to>
    <cdr:sp macro="" textlink="">
      <cdr:nvSpPr>
        <cdr:cNvPr id="81925" name="Text Box 5"/>
        <cdr:cNvSpPr txBox="1">
          <a:spLocks xmlns:a="http://schemas.openxmlformats.org/drawingml/2006/main" noChangeArrowheads="1"/>
        </cdr:cNvSpPr>
      </cdr:nvSpPr>
      <cdr:spPr bwMode="auto">
        <a:xfrm xmlns:a="http://schemas.openxmlformats.org/drawingml/2006/main">
          <a:off x="648688" y="213426"/>
          <a:ext cx="1336904" cy="3615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0" bIns="0" anchor="t" upright="1">
          <a:spAutoFit/>
        </a:bodyPr>
        <a:lstStyle xmlns:a="http://schemas.openxmlformats.org/drawingml/2006/main"/>
        <a:p xmlns:a="http://schemas.openxmlformats.org/drawingml/2006/main">
          <a:pPr algn="l" rtl="0">
            <a:defRPr sz="1000"/>
          </a:pPr>
          <a:r>
            <a:rPr lang="en-US" sz="1000" b="0" i="0" u="none" strike="noStrike" baseline="0" dirty="0">
              <a:solidFill>
                <a:srgbClr val="000000"/>
              </a:solidFill>
              <a:latin typeface="Arial"/>
              <a:cs typeface="Arial"/>
            </a:rPr>
            <a:t>open symbols: BSCCO</a:t>
          </a:r>
        </a:p>
        <a:p xmlns:a="http://schemas.openxmlformats.org/drawingml/2006/main">
          <a:pPr algn="l" rtl="0">
            <a:defRPr sz="1000"/>
          </a:pPr>
          <a:r>
            <a:rPr lang="en-US" sz="1000" b="0" i="0" u="none" strike="noStrike" baseline="0" dirty="0">
              <a:solidFill>
                <a:srgbClr val="000000"/>
              </a:solidFill>
              <a:latin typeface="Arial"/>
              <a:cs typeface="Arial"/>
            </a:rPr>
            <a:t>solid symbols: ReBCO</a:t>
          </a:r>
        </a:p>
      </cdr:txBody>
    </cdr:sp>
  </cdr:relSizeAnchor>
  <cdr:relSizeAnchor xmlns:cdr="http://schemas.openxmlformats.org/drawingml/2006/chartDrawing">
    <cdr:from>
      <cdr:x>0.58597</cdr:x>
      <cdr:y>0.66818</cdr:y>
    </cdr:from>
    <cdr:to>
      <cdr:x>0.58597</cdr:x>
      <cdr:y>0.7078</cdr:y>
    </cdr:to>
    <cdr:sp macro="" textlink="">
      <cdr:nvSpPr>
        <cdr:cNvPr id="81926" name="Line 6"/>
        <cdr:cNvSpPr>
          <a:spLocks xmlns:a="http://schemas.openxmlformats.org/drawingml/2006/main" noChangeShapeType="1"/>
        </cdr:cNvSpPr>
      </cdr:nvSpPr>
      <cdr:spPr bwMode="auto">
        <a:xfrm xmlns:a="http://schemas.openxmlformats.org/drawingml/2006/main" flipH="1">
          <a:off x="3201313" y="2288003"/>
          <a:ext cx="0" cy="135463"/>
        </a:xfrm>
        <a:prstGeom xmlns:a="http://schemas.openxmlformats.org/drawingml/2006/main" prst="line">
          <a:avLst/>
        </a:prstGeom>
        <a:noFill xmlns:a="http://schemas.openxmlformats.org/drawingml/2006/main"/>
        <a:ln xmlns:a="http://schemas.openxmlformats.org/drawingml/2006/main" w="9525">
          <a:solidFill>
            <a:srgbClr val="0070C0"/>
          </a:solidFill>
          <a:round/>
          <a:headEnd/>
          <a:tailEnd type="arrow" w="med" len="med"/>
        </a:ln>
      </cdr:spPr>
      <cdr:txBody>
        <a:bodyPr xmlns:a="http://schemas.openxmlformats.org/drawingml/2006/main"/>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dirty="0"/>
          </a:p>
        </p:txBody>
      </p:sp>
      <p:sp>
        <p:nvSpPr>
          <p:cNvPr id="73731" name="Rectangle 3"/>
          <p:cNvSpPr>
            <a:spLocks noGrp="1" noChangeArrowheads="1"/>
          </p:cNvSpPr>
          <p:nvPr>
            <p:ph type="dt" sz="quarter"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dirty="0"/>
          </a:p>
        </p:txBody>
      </p:sp>
      <p:sp>
        <p:nvSpPr>
          <p:cNvPr id="73732" name="Rectangle 4"/>
          <p:cNvSpPr>
            <a:spLocks noGrp="1" noChangeArrowheads="1"/>
          </p:cNvSpPr>
          <p:nvPr>
            <p:ph type="ftr" sz="quarter" idx="2"/>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dirty="0"/>
          </a:p>
        </p:txBody>
      </p:sp>
      <p:sp>
        <p:nvSpPr>
          <p:cNvPr id="73733" name="Rectangle 5"/>
          <p:cNvSpPr>
            <a:spLocks noGrp="1" noChangeArrowheads="1"/>
          </p:cNvSpPr>
          <p:nvPr>
            <p:ph type="sldNum" sz="quarter" idx="3"/>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0" hangingPunct="0">
              <a:defRPr sz="1200" smtClean="0">
                <a:latin typeface="Times New Roman" pitchFamily="18" charset="0"/>
              </a:defRPr>
            </a:lvl1pPr>
          </a:lstStyle>
          <a:p>
            <a:pPr>
              <a:defRPr/>
            </a:pPr>
            <a:fld id="{90EA8707-1155-43C0-990F-8743CBA02B99}"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dirty="0"/>
          </a:p>
        </p:txBody>
      </p:sp>
      <p:sp>
        <p:nvSpPr>
          <p:cNvPr id="20483"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eaLnBrk="0" hangingPunct="0">
              <a:defRPr sz="1200">
                <a:latin typeface="Times New Roman" pitchFamily="18" charset="0"/>
                <a:ea typeface="+mn-ea"/>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l" eaLnBrk="0" hangingPunct="0">
              <a:defRPr sz="1200">
                <a:latin typeface="Times New Roman" pitchFamily="18" charset="0"/>
                <a:ea typeface="+mn-ea"/>
                <a:cs typeface="+mn-cs"/>
              </a:defRPr>
            </a:lvl1pPr>
          </a:lstStyle>
          <a:p>
            <a:pPr>
              <a:defRPr/>
            </a:pPr>
            <a:endParaRPr lang="en-US" dirty="0"/>
          </a:p>
        </p:txBody>
      </p:sp>
      <p:sp>
        <p:nvSpPr>
          <p:cNvPr id="20487"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eaLnBrk="0" hangingPunct="0">
              <a:defRPr sz="1200" smtClean="0">
                <a:latin typeface="Times New Roman" pitchFamily="18" charset="0"/>
              </a:defRPr>
            </a:lvl1pPr>
          </a:lstStyle>
          <a:p>
            <a:pPr>
              <a:defRPr/>
            </a:pPr>
            <a:fld id="{3CB14B6A-AADE-4985-9D6B-E72AD3D8AD33}"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F047508F-CBE4-440E-BA21-EAAB09BF987F}" type="slidenum">
              <a:rPr lang="en-US"/>
              <a:pPr/>
              <a:t>4</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3AB4ACB-F71D-493C-AE40-31703A6FB62A}" type="slidenum">
              <a:rPr lang="en-US" smtClean="0"/>
              <a:pPr/>
              <a:t>5</a:t>
            </a:fld>
            <a:endParaRPr lang="en-US"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1B9C8C49-0CFA-4417-9CB9-99388D2558D6}" type="slidenum">
              <a:rPr lang="en-US" smtClean="0"/>
              <a:pPr/>
              <a:t>6</a:t>
            </a:fld>
            <a:endParaRPr lang="en-US"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7D1F3BBC-00E0-4FD3-8B6E-B322CF31A3D5}" type="slidenum">
              <a:rPr lang="en-US"/>
              <a:pPr/>
              <a:t>7</a:t>
            </a:fld>
            <a:endParaRPr 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dirty="0"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F280246F-8E72-4870-AE66-353BFBE5A6AF}" type="slidenum">
              <a:rPr lang="en-US" smtClean="0"/>
              <a:pPr/>
              <a:t>10</a:t>
            </a:fld>
            <a:endParaRPr lang="en-US" dirty="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endParaRPr lang="en-US" dirty="0" smtClean="0">
              <a:ea typeface="ＭＳ Ｐゴシック" pitchFamily="34" charset="-128"/>
            </a:endParaRPr>
          </a:p>
        </p:txBody>
      </p:sp>
      <p:sp>
        <p:nvSpPr>
          <p:cNvPr id="21508" name="Slide Number Placeholder 3"/>
          <p:cNvSpPr>
            <a:spLocks noGrp="1"/>
          </p:cNvSpPr>
          <p:nvPr>
            <p:ph type="sldNum" sz="quarter" idx="5"/>
          </p:nvPr>
        </p:nvSpPr>
        <p:spPr>
          <a:noFill/>
        </p:spPr>
        <p:txBody>
          <a:bodyPr/>
          <a:lstStyle/>
          <a:p>
            <a:fld id="{F193EE23-C97C-4ADF-97B2-E57E63DA1095}" type="slidenum">
              <a:rPr lang="en-US"/>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7C20434E-06A0-4725-A900-F34766AFF422}" type="slidenum">
              <a:rPr lang="en-US" smtClean="0"/>
              <a:pPr/>
              <a:t>20</a:t>
            </a:fld>
            <a:endParaRPr lang="en-US" dirty="0"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29ED24F8-AF6C-493B-BC65-F0C56ECCECC9}" type="slidenum">
              <a:rPr lang="en-US" smtClean="0"/>
              <a:pPr/>
              <a:t>29</a:t>
            </a:fld>
            <a:endParaRPr lang="en-US" dirty="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rot="10800000">
            <a:off x="0" y="6629400"/>
            <a:ext cx="9142413" cy="231775"/>
          </a:xfrm>
          <a:prstGeom prst="rect">
            <a:avLst/>
          </a:prstGeom>
          <a:gradFill rotWithShape="1">
            <a:gsLst>
              <a:gs pos="0">
                <a:srgbClr val="5F5F5F"/>
              </a:gs>
              <a:gs pos="100000">
                <a:srgbClr val="B6B6B6"/>
              </a:gs>
            </a:gsLst>
            <a:lin ang="5400000" scaled="1"/>
          </a:gradFill>
          <a:ln w="1270" algn="ctr">
            <a:noFill/>
            <a:miter lim="800000"/>
            <a:headEnd/>
            <a:tailEnd/>
          </a:ln>
          <a:effectLst/>
        </p:spPr>
        <p:txBody>
          <a:bodyPr rot="10800000" wrap="none" anchor="ctr"/>
          <a:lstStyle/>
          <a:p>
            <a:pPr algn="ctr" eaLnBrk="0" hangingPunct="0">
              <a:defRPr/>
            </a:pPr>
            <a:endParaRPr lang="en-US" sz="1800" dirty="0">
              <a:cs typeface="+mn-cs"/>
            </a:endParaRPr>
          </a:p>
        </p:txBody>
      </p:sp>
      <p:sp>
        <p:nvSpPr>
          <p:cNvPr id="5" name="Text Box 7"/>
          <p:cNvSpPr txBox="1">
            <a:spLocks noChangeArrowheads="1"/>
          </p:cNvSpPr>
          <p:nvPr userDrawn="1"/>
        </p:nvSpPr>
        <p:spPr bwMode="auto">
          <a:xfrm>
            <a:off x="838200" y="6680200"/>
            <a:ext cx="6477000" cy="152400"/>
          </a:xfrm>
          <a:prstGeom prst="rect">
            <a:avLst/>
          </a:prstGeom>
          <a:noFill/>
          <a:ln w="12700" algn="ctr">
            <a:noFill/>
            <a:miter lim="800000"/>
            <a:headEnd type="none" w="sm" len="sm"/>
            <a:tailEnd type="none" w="sm" len="sm"/>
          </a:ln>
          <a:effectLst/>
        </p:spPr>
        <p:txBody>
          <a:bodyPr lIns="0" tIns="0" rIns="0" bIns="0">
            <a:spAutoFit/>
          </a:bodyPr>
          <a:lstStyle/>
          <a:p>
            <a:pPr algn="r" eaLnBrk="0" hangingPunct="0">
              <a:defRPr/>
            </a:pPr>
            <a:r>
              <a:rPr lang="en-US" sz="1000" b="1" dirty="0" smtClean="0">
                <a:solidFill>
                  <a:schemeClr val="bg1"/>
                </a:solidFill>
                <a:effectLst>
                  <a:outerShdw blurRad="38100" dist="38100" dir="2700000" algn="tl">
                    <a:srgbClr val="C0C0C0"/>
                  </a:outerShdw>
                </a:effectLst>
              </a:rPr>
              <a:t>Larbalestier - Muon Accelerator Program Review,  August 24-26, 2010     Fermilab</a:t>
            </a:r>
            <a:endParaRPr lang="en-US" sz="1000" b="1" dirty="0">
              <a:solidFill>
                <a:schemeClr val="bg1"/>
              </a:solidFill>
              <a:effectLst>
                <a:outerShdw blurRad="38100" dist="38100" dir="2700000" algn="tl">
                  <a:srgbClr val="C0C0C0"/>
                </a:outerShdw>
              </a:effectLst>
            </a:endParaRPr>
          </a:p>
        </p:txBody>
      </p:sp>
      <p:sp>
        <p:nvSpPr>
          <p:cNvPr id="6" name="Text Box 11"/>
          <p:cNvSpPr txBox="1">
            <a:spLocks noChangeArrowheads="1"/>
          </p:cNvSpPr>
          <p:nvPr userDrawn="1"/>
        </p:nvSpPr>
        <p:spPr bwMode="auto">
          <a:xfrm>
            <a:off x="76200" y="6648450"/>
            <a:ext cx="1066800" cy="2143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800" b="1" dirty="0">
                <a:solidFill>
                  <a:schemeClr val="bg1"/>
                </a:solidFill>
              </a:rPr>
              <a:t> Slide </a:t>
            </a:r>
            <a:fld id="{4429A2C9-2AAD-4864-9BE7-7F4768CB1E2E}" type="slidenum">
              <a:rPr lang="en-US" sz="800" b="1">
                <a:solidFill>
                  <a:schemeClr val="bg1"/>
                </a:solidFill>
              </a:rPr>
              <a:pPr eaLnBrk="0" hangingPunct="0">
                <a:spcBef>
                  <a:spcPct val="50000"/>
                </a:spcBef>
                <a:defRPr/>
              </a:pPr>
              <a:t>‹#›</a:t>
            </a:fld>
            <a:endParaRPr lang="en-US" sz="800" b="1" dirty="0">
              <a:solidFill>
                <a:schemeClr val="bg1"/>
              </a:solidFill>
            </a:endParaRPr>
          </a:p>
        </p:txBody>
      </p:sp>
      <p:grpSp>
        <p:nvGrpSpPr>
          <p:cNvPr id="7" name="Group 20"/>
          <p:cNvGrpSpPr>
            <a:grpSpLocks/>
          </p:cNvGrpSpPr>
          <p:nvPr userDrawn="1"/>
        </p:nvGrpSpPr>
        <p:grpSpPr bwMode="auto">
          <a:xfrm>
            <a:off x="1295400" y="4038600"/>
            <a:ext cx="6281738" cy="2290763"/>
            <a:chOff x="1295400" y="4038600"/>
            <a:chExt cx="6281928" cy="2290760"/>
          </a:xfrm>
        </p:grpSpPr>
        <p:pic>
          <p:nvPicPr>
            <p:cNvPr id="8" name="Picture 3" descr="http://magnet.fsu.edu/~lee/logos/HorizontalTriplet/thumbs/ASC@NHMFL@FSU-Horizontal-586h.jpg"/>
            <p:cNvPicPr>
              <a:picLocks noChangeAspect="1" noChangeArrowheads="1"/>
            </p:cNvPicPr>
            <p:nvPr userDrawn="1"/>
          </p:nvPicPr>
          <p:blipFill>
            <a:blip r:embed="rId2" cstate="print"/>
            <a:srcRect/>
            <a:stretch>
              <a:fillRect/>
            </a:stretch>
          </p:blipFill>
          <p:spPr bwMode="auto">
            <a:xfrm>
              <a:off x="3362325" y="4038600"/>
              <a:ext cx="2276475" cy="817563"/>
            </a:xfrm>
            <a:prstGeom prst="rect">
              <a:avLst/>
            </a:prstGeom>
            <a:noFill/>
            <a:ln w="9525">
              <a:noFill/>
              <a:miter lim="800000"/>
              <a:headEnd/>
              <a:tailEnd/>
            </a:ln>
          </p:spPr>
        </p:pic>
        <p:pic>
          <p:nvPicPr>
            <p:cNvPr id="9" name="Picture 4" descr="FNALlogo"/>
            <p:cNvPicPr>
              <a:picLocks noChangeAspect="1" noChangeArrowheads="1"/>
            </p:cNvPicPr>
            <p:nvPr userDrawn="1"/>
          </p:nvPicPr>
          <p:blipFill>
            <a:blip r:embed="rId3" cstate="print"/>
            <a:srcRect/>
            <a:stretch>
              <a:fillRect/>
            </a:stretch>
          </p:blipFill>
          <p:spPr bwMode="auto">
            <a:xfrm>
              <a:off x="1295400" y="4191000"/>
              <a:ext cx="1870075" cy="568325"/>
            </a:xfrm>
            <a:prstGeom prst="rect">
              <a:avLst/>
            </a:prstGeom>
            <a:noFill/>
            <a:ln w="9525">
              <a:noFill/>
              <a:miter lim="800000"/>
              <a:headEnd/>
              <a:tailEnd/>
            </a:ln>
          </p:spPr>
        </p:pic>
        <p:pic>
          <p:nvPicPr>
            <p:cNvPr id="10" name="Picture 5" descr="logo99"/>
            <p:cNvPicPr>
              <a:picLocks noChangeAspect="1" noChangeArrowheads="1"/>
            </p:cNvPicPr>
            <p:nvPr userDrawn="1"/>
          </p:nvPicPr>
          <p:blipFill>
            <a:blip r:embed="rId4" cstate="print"/>
            <a:srcRect/>
            <a:stretch>
              <a:fillRect/>
            </a:stretch>
          </p:blipFill>
          <p:spPr bwMode="auto">
            <a:xfrm>
              <a:off x="1295400" y="5638801"/>
              <a:ext cx="3048000" cy="684388"/>
            </a:xfrm>
            <a:prstGeom prst="rect">
              <a:avLst/>
            </a:prstGeom>
            <a:noFill/>
            <a:ln w="9525">
              <a:noFill/>
              <a:miter lim="800000"/>
              <a:headEnd/>
              <a:tailEnd/>
            </a:ln>
          </p:spPr>
        </p:pic>
        <p:pic>
          <p:nvPicPr>
            <p:cNvPr id="11" name="Picture 6"/>
            <p:cNvPicPr>
              <a:picLocks noChangeAspect="1" noChangeArrowheads="1"/>
            </p:cNvPicPr>
            <p:nvPr userDrawn="1"/>
          </p:nvPicPr>
          <p:blipFill>
            <a:blip r:embed="rId5" cstate="print"/>
            <a:srcRect/>
            <a:stretch>
              <a:fillRect/>
            </a:stretch>
          </p:blipFill>
          <p:spPr bwMode="auto">
            <a:xfrm>
              <a:off x="5718175" y="4038600"/>
              <a:ext cx="1811338" cy="838200"/>
            </a:xfrm>
            <a:prstGeom prst="rect">
              <a:avLst/>
            </a:prstGeom>
            <a:noFill/>
            <a:ln w="9525">
              <a:noFill/>
              <a:miter lim="800000"/>
              <a:headEnd/>
              <a:tailEnd/>
            </a:ln>
          </p:spPr>
        </p:pic>
        <p:pic>
          <p:nvPicPr>
            <p:cNvPr id="12" name="Picture 7" descr="BNL-LOGO"/>
            <p:cNvPicPr>
              <a:picLocks noChangeAspect="1" noChangeArrowheads="1"/>
            </p:cNvPicPr>
            <p:nvPr userDrawn="1"/>
          </p:nvPicPr>
          <p:blipFill>
            <a:blip r:embed="rId6" cstate="print"/>
            <a:srcRect/>
            <a:stretch>
              <a:fillRect/>
            </a:stretch>
          </p:blipFill>
          <p:spPr bwMode="auto">
            <a:xfrm>
              <a:off x="1295400" y="4953000"/>
              <a:ext cx="1778000" cy="654050"/>
            </a:xfrm>
            <a:prstGeom prst="rect">
              <a:avLst/>
            </a:prstGeom>
            <a:noFill/>
            <a:ln w="9525">
              <a:noFill/>
              <a:miter lim="800000"/>
              <a:headEnd/>
              <a:tailEnd/>
            </a:ln>
          </p:spPr>
        </p:pic>
        <p:pic>
          <p:nvPicPr>
            <p:cNvPr id="13" name="Picture 8" descr="nist_blue (3)"/>
            <p:cNvPicPr>
              <a:picLocks noChangeAspect="1" noChangeArrowheads="1"/>
            </p:cNvPicPr>
            <p:nvPr userDrawn="1"/>
          </p:nvPicPr>
          <p:blipFill>
            <a:blip r:embed="rId7" cstate="print"/>
            <a:srcRect/>
            <a:stretch>
              <a:fillRect/>
            </a:stretch>
          </p:blipFill>
          <p:spPr bwMode="auto">
            <a:xfrm>
              <a:off x="5943600" y="5019675"/>
              <a:ext cx="1555750" cy="466725"/>
            </a:xfrm>
            <a:prstGeom prst="rect">
              <a:avLst/>
            </a:prstGeom>
            <a:noFill/>
            <a:ln w="9525">
              <a:noFill/>
              <a:miter lim="800000"/>
              <a:headEnd/>
              <a:tailEnd/>
            </a:ln>
          </p:spPr>
        </p:pic>
        <p:pic>
          <p:nvPicPr>
            <p:cNvPr id="14" name="Picture 9"/>
            <p:cNvPicPr>
              <a:picLocks noChangeAspect="1" noChangeArrowheads="1"/>
            </p:cNvPicPr>
            <p:nvPr userDrawn="1"/>
          </p:nvPicPr>
          <p:blipFill>
            <a:blip r:embed="rId8" cstate="print"/>
            <a:srcRect/>
            <a:stretch>
              <a:fillRect/>
            </a:stretch>
          </p:blipFill>
          <p:spPr bwMode="auto">
            <a:xfrm>
              <a:off x="4911916" y="5688010"/>
              <a:ext cx="2665412" cy="641350"/>
            </a:xfrm>
            <a:prstGeom prst="rect">
              <a:avLst/>
            </a:prstGeom>
            <a:noFill/>
            <a:ln w="9525">
              <a:noFill/>
              <a:miter lim="800000"/>
              <a:headEnd/>
              <a:tailEnd/>
            </a:ln>
          </p:spPr>
        </p:pic>
        <p:pic>
          <p:nvPicPr>
            <p:cNvPr id="15" name="Picture 2" descr="C:\Users\larbalestier\AppData\Local\Microsoft\Windows\Temporary Internet Files\Content.Outlook\SQ3HW4DS\NCSUEngr logo.png"/>
            <p:cNvPicPr>
              <a:picLocks noChangeAspect="1" noChangeArrowheads="1"/>
            </p:cNvPicPr>
            <p:nvPr userDrawn="1"/>
          </p:nvPicPr>
          <p:blipFill>
            <a:blip r:embed="rId9" cstate="print"/>
            <a:srcRect/>
            <a:stretch>
              <a:fillRect/>
            </a:stretch>
          </p:blipFill>
          <p:spPr bwMode="auto">
            <a:xfrm>
              <a:off x="3505200" y="5062612"/>
              <a:ext cx="1600200" cy="452364"/>
            </a:xfrm>
            <a:prstGeom prst="rect">
              <a:avLst/>
            </a:prstGeom>
            <a:noFill/>
            <a:ln w="9525">
              <a:noFill/>
              <a:miter lim="800000"/>
              <a:headEnd/>
              <a:tailEnd/>
            </a:ln>
          </p:spPr>
        </p:pic>
      </p:grpSp>
      <p:sp>
        <p:nvSpPr>
          <p:cNvPr id="2" name="Title 1"/>
          <p:cNvSpPr>
            <a:spLocks noGrp="1"/>
          </p:cNvSpPr>
          <p:nvPr>
            <p:ph type="ctrTitle"/>
          </p:nvPr>
        </p:nvSpPr>
        <p:spPr>
          <a:xfrm>
            <a:off x="2209800" y="152400"/>
            <a:ext cx="5238750" cy="1600200"/>
          </a:xfrm>
        </p:spPr>
        <p:txBody>
          <a:bodyPr anchor="t">
            <a:normAutofit/>
          </a:bodyPr>
          <a:lstStyle>
            <a:lvl1pPr algn="ctr" rtl="0" eaLnBrk="0" fontAlgn="base" hangingPunct="0">
              <a:spcBef>
                <a:spcPct val="0"/>
              </a:spcBef>
              <a:spcAft>
                <a:spcPct val="0"/>
              </a:spcAft>
              <a:defRPr lang="en-US" sz="3200" b="1" kern="1200" dirty="0">
                <a:solidFill>
                  <a:srgbClr val="009900"/>
                </a:solidFill>
                <a:latin typeface="Lucida Sans" pitchFamily="34" charset="0"/>
                <a:ea typeface="+mj-ea"/>
                <a:cs typeface="Lucida Sans" pitchFamily="34" charset="0"/>
              </a:defRPr>
            </a:lvl1pPr>
          </a:lstStyle>
          <a:p>
            <a:r>
              <a:rPr lang="en-US" smtClean="0"/>
              <a:t>Click to edit Master title style</a:t>
            </a:r>
            <a:endParaRPr dirty="0"/>
          </a:p>
        </p:txBody>
      </p:sp>
      <p:sp>
        <p:nvSpPr>
          <p:cNvPr id="3" name="Subtitle 2"/>
          <p:cNvSpPr>
            <a:spLocks noGrp="1"/>
          </p:cNvSpPr>
          <p:nvPr>
            <p:ph type="subTitle" idx="1"/>
          </p:nvPr>
        </p:nvSpPr>
        <p:spPr>
          <a:xfrm>
            <a:off x="3048000" y="1905000"/>
            <a:ext cx="4433047" cy="685800"/>
          </a:xfrm>
        </p:spPr>
        <p:txBody>
          <a:bodyPr/>
          <a:lstStyle>
            <a:lvl1pPr marL="0" indent="0" algn="l">
              <a:buNone/>
              <a:defRPr lang="en-US" sz="2400" b="1" kern="1200" dirty="0">
                <a:solidFill>
                  <a:schemeClr val="hlink"/>
                </a:solidFill>
                <a:latin typeface="Lucida Sans" pitchFamily="34" charset="0"/>
                <a:ea typeface="+mn-ea"/>
                <a:cs typeface="Lucida San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
            <a:ext cx="7239000" cy="1371600"/>
          </a:xfrm>
        </p:spPr>
        <p:txBody>
          <a:bodyPr>
            <a:normAutofit/>
          </a:bodyPr>
          <a:lstStyle>
            <a:lvl1pPr algn="ctr" rtl="0" eaLnBrk="0" fontAlgn="base" hangingPunct="0">
              <a:spcBef>
                <a:spcPct val="0"/>
              </a:spcBef>
              <a:spcAft>
                <a:spcPct val="0"/>
              </a:spcAft>
              <a:defRPr lang="en-US" sz="3200" b="1" dirty="0">
                <a:solidFill>
                  <a:srgbClr val="009900"/>
                </a:solidFill>
                <a:latin typeface="Lucida Sans" pitchFamily="34" charset="0"/>
                <a:ea typeface="+mj-ea"/>
                <a:cs typeface="Lucida Sans" pitchFamily="34" charset="0"/>
              </a:defRPr>
            </a:lvl1pPr>
          </a:lstStyle>
          <a:p>
            <a:r>
              <a:rPr lang="en-US" smtClean="0"/>
              <a:t>Click to edit Master title style</a:t>
            </a:r>
            <a:endParaRPr dirty="0"/>
          </a:p>
        </p:txBody>
      </p:sp>
      <p:sp>
        <p:nvSpPr>
          <p:cNvPr id="3" name="Content Placeholder 2"/>
          <p:cNvSpPr>
            <a:spLocks noGrp="1"/>
          </p:cNvSpPr>
          <p:nvPr>
            <p:ph idx="1"/>
          </p:nvPr>
        </p:nvSpPr>
        <p:spPr/>
        <p:txBody>
          <a:bodyPr/>
          <a:lstStyle>
            <a:lvl1pPr>
              <a:buSzPct val="130000"/>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199" y="76200"/>
            <a:ext cx="6803679" cy="1371600"/>
          </a:xfrm>
        </p:spPr>
        <p:txBody>
          <a:bodyPr>
            <a:normAutofit/>
          </a:bodyPr>
          <a:lstStyle>
            <a:lvl1pPr algn="ctr" rtl="0" eaLnBrk="0" fontAlgn="base" hangingPunct="0">
              <a:spcBef>
                <a:spcPct val="0"/>
              </a:spcBef>
              <a:spcAft>
                <a:spcPct val="0"/>
              </a:spcAft>
              <a:defRPr lang="en-US" sz="3200" b="1" kern="1200" dirty="0">
                <a:solidFill>
                  <a:srgbClr val="009900"/>
                </a:solidFill>
                <a:latin typeface="Lucida Sans" pitchFamily="34" charset="0"/>
                <a:ea typeface="+mj-ea"/>
                <a:cs typeface="Lucida Sans" pitchFamily="34" charset="0"/>
              </a:defRPr>
            </a:lvl1pPr>
          </a:lstStyle>
          <a:p>
            <a:r>
              <a:rPr lang="en-US" smtClean="0"/>
              <a:t>Click to edit Master title style</a:t>
            </a:r>
            <a:endParaRPr dirty="0"/>
          </a:p>
        </p:txBody>
      </p:sp>
      <p:sp>
        <p:nvSpPr>
          <p:cNvPr id="3" name="Content Placeholder 2"/>
          <p:cNvSpPr>
            <a:spLocks noGrp="1"/>
          </p:cNvSpPr>
          <p:nvPr>
            <p:ph sz="half" idx="1"/>
          </p:nvPr>
        </p:nvSpPr>
        <p:spPr>
          <a:xfrm>
            <a:off x="1737360" y="1755648"/>
            <a:ext cx="3063240" cy="4394327"/>
          </a:xfrm>
        </p:spPr>
        <p:txBody>
          <a:bodyPr/>
          <a:lstStyle>
            <a:lvl1pPr>
              <a:defRPr sz="1800"/>
            </a:lvl1pPr>
            <a:lvl2pPr>
              <a:defRPr sz="1600"/>
            </a:lvl2pPr>
            <a:lvl3pPr>
              <a:defRPr sz="1600"/>
            </a:lvl3pPr>
            <a:lvl4pPr>
              <a:defRPr sz="1600"/>
            </a:lvl4pPr>
            <a:lvl5pPr>
              <a:defRPr sz="1600"/>
            </a:lvl5pPr>
            <a:lvl6pPr>
              <a:defRPr sz="1600" baseline="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959638" y="1755648"/>
            <a:ext cx="3063240" cy="4394327"/>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p:nvPr/>
        </p:nvSpPr>
        <p:spPr>
          <a:xfrm>
            <a:off x="1737360" y="2423160"/>
            <a:ext cx="306324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p>
        </p:txBody>
      </p:sp>
      <p:sp>
        <p:nvSpPr>
          <p:cNvPr id="8" name="Freeform 7"/>
          <p:cNvSpPr/>
          <p:nvPr/>
        </p:nvSpPr>
        <p:spPr>
          <a:xfrm>
            <a:off x="4959638" y="2423160"/>
            <a:ext cx="3063240" cy="45720"/>
          </a:xfrm>
          <a:custGeom>
            <a:avLst/>
            <a:gdLst>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0 h 5486400"/>
              <a:gd name="connsiteX1" fmla="*/ 3886200 w 3886200"/>
              <a:gd name="connsiteY1" fmla="*/ 0 h 5486400"/>
              <a:gd name="connsiteX2" fmla="*/ 3886200 w 3886200"/>
              <a:gd name="connsiteY2" fmla="*/ 5486400 h 5486400"/>
              <a:gd name="connsiteX3" fmla="*/ 0 w 3886200"/>
              <a:gd name="connsiteY3" fmla="*/ 5486400 h 5486400"/>
              <a:gd name="connsiteX4" fmla="*/ 0 w 3886200"/>
              <a:gd name="connsiteY4" fmla="*/ 0 h 5486400"/>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611906"/>
              <a:gd name="connsiteX1" fmla="*/ 3886200 w 3886200"/>
              <a:gd name="connsiteY1" fmla="*/ 125506 h 5611906"/>
              <a:gd name="connsiteX2" fmla="*/ 3886200 w 3886200"/>
              <a:gd name="connsiteY2" fmla="*/ 5611906 h 5611906"/>
              <a:gd name="connsiteX3" fmla="*/ 0 w 3886200"/>
              <a:gd name="connsiteY3" fmla="*/ 5611906 h 5611906"/>
              <a:gd name="connsiteX4" fmla="*/ 0 w 3886200"/>
              <a:gd name="connsiteY4" fmla="*/ 125506 h 5611906"/>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886200"/>
              <a:gd name="connsiteY0" fmla="*/ 125506 h 5728260"/>
              <a:gd name="connsiteX1" fmla="*/ 3886200 w 3886200"/>
              <a:gd name="connsiteY1" fmla="*/ 125506 h 5728260"/>
              <a:gd name="connsiteX2" fmla="*/ 3886200 w 3886200"/>
              <a:gd name="connsiteY2" fmla="*/ 5611906 h 5728260"/>
              <a:gd name="connsiteX3" fmla="*/ 0 w 3886200"/>
              <a:gd name="connsiteY3" fmla="*/ 5611906 h 5728260"/>
              <a:gd name="connsiteX4" fmla="*/ 0 w 3886200"/>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0 w 3980329"/>
              <a:gd name="connsiteY0" fmla="*/ 125506 h 5728260"/>
              <a:gd name="connsiteX1" fmla="*/ 3886200 w 3980329"/>
              <a:gd name="connsiteY1" fmla="*/ 125506 h 5728260"/>
              <a:gd name="connsiteX2" fmla="*/ 3886200 w 3980329"/>
              <a:gd name="connsiteY2" fmla="*/ 5611906 h 5728260"/>
              <a:gd name="connsiteX3" fmla="*/ 0 w 3980329"/>
              <a:gd name="connsiteY3" fmla="*/ 5611906 h 5728260"/>
              <a:gd name="connsiteX4" fmla="*/ 0 w 3980329"/>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 name="connsiteX0" fmla="*/ 134471 w 4114800"/>
              <a:gd name="connsiteY0" fmla="*/ 125506 h 5728260"/>
              <a:gd name="connsiteX1" fmla="*/ 4020671 w 4114800"/>
              <a:gd name="connsiteY1" fmla="*/ 125506 h 5728260"/>
              <a:gd name="connsiteX2" fmla="*/ 4020671 w 4114800"/>
              <a:gd name="connsiteY2" fmla="*/ 5611906 h 5728260"/>
              <a:gd name="connsiteX3" fmla="*/ 134471 w 4114800"/>
              <a:gd name="connsiteY3" fmla="*/ 5611906 h 5728260"/>
              <a:gd name="connsiteX4" fmla="*/ 134471 w 4114800"/>
              <a:gd name="connsiteY4" fmla="*/ 125506 h 5728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4800" h="5728260">
                <a:moveTo>
                  <a:pt x="134471" y="125506"/>
                </a:moveTo>
                <a:cubicBezTo>
                  <a:pt x="1456765" y="327212"/>
                  <a:pt x="2770095" y="0"/>
                  <a:pt x="4020671" y="125506"/>
                </a:cubicBezTo>
                <a:cubicBezTo>
                  <a:pt x="4114800" y="1963271"/>
                  <a:pt x="3859306" y="3756212"/>
                  <a:pt x="4020671" y="5611906"/>
                </a:cubicBezTo>
                <a:cubicBezTo>
                  <a:pt x="2792506" y="5459319"/>
                  <a:pt x="1425389" y="5728260"/>
                  <a:pt x="134471" y="5611906"/>
                </a:cubicBezTo>
                <a:cubicBezTo>
                  <a:pt x="0" y="3818965"/>
                  <a:pt x="313765" y="1963271"/>
                  <a:pt x="134471" y="125506"/>
                </a:cubicBezTo>
                <a:close/>
              </a:path>
            </a:pathLst>
          </a:custGeom>
          <a:gradFill>
            <a:gsLst>
              <a:gs pos="25000">
                <a:schemeClr val="tx1"/>
              </a:gs>
              <a:gs pos="100000">
                <a:schemeClr val="tx1">
                  <a:lumMod val="75000"/>
                  <a:lumOff val="25000"/>
                </a:schemeClr>
              </a:gs>
            </a:gsLst>
            <a:lin ang="5400000" scaled="0"/>
          </a:gradFill>
          <a:ln>
            <a:noFill/>
          </a:ln>
          <a:effectLst>
            <a:outerShdw blurRad="76200" sx="102000" sy="102000" algn="ctr" rotWithShape="0">
              <a:schemeClr val="tx1">
                <a:lumMod val="75000"/>
                <a:lumOff val="25000"/>
                <a:alpha val="40000"/>
              </a:schemeClr>
            </a:outerShdw>
          </a:effectLst>
          <a:scene3d>
            <a:camera prst="orthographicFront"/>
            <a:lightRig rig="morning" dir="t"/>
          </a:scene3d>
          <a:sp3d>
            <a:bevelT w="25400" h="0" prst="convex"/>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p>
        </p:txBody>
      </p:sp>
      <p:sp>
        <p:nvSpPr>
          <p:cNvPr id="3" name="Text Placeholder 2"/>
          <p:cNvSpPr>
            <a:spLocks noGrp="1"/>
          </p:cNvSpPr>
          <p:nvPr>
            <p:ph type="body" idx="1"/>
          </p:nvPr>
        </p:nvSpPr>
        <p:spPr>
          <a:xfrm>
            <a:off x="1851660" y="1722279"/>
            <a:ext cx="2834640" cy="639762"/>
          </a:xfrm>
        </p:spPr>
        <p:txBody>
          <a:bodyPr anchor="ctr">
            <a:noAutofit/>
          </a:bodyPr>
          <a:lstStyle>
            <a:lvl1pPr marL="0" indent="0" algn="ctr">
              <a:buNone/>
              <a:defRPr sz="2000" b="1">
                <a:gradFill>
                  <a:gsLst>
                    <a:gs pos="0">
                      <a:schemeClr val="tx1"/>
                    </a:gs>
                    <a:gs pos="100000">
                      <a:schemeClr val="tx1">
                        <a:lumMod val="75000"/>
                        <a:lumOff val="25000"/>
                      </a:schemeClr>
                    </a:gs>
                  </a:gsLst>
                  <a:lin ang="54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5073938" y="1722279"/>
            <a:ext cx="2834640" cy="639762"/>
          </a:xfrm>
        </p:spPr>
        <p:txBody>
          <a:bodyPr anchor="ctr">
            <a:noAutofit/>
          </a:bodyPr>
          <a:lstStyle>
            <a:lvl1pPr marL="0" indent="0" algn="ctr">
              <a:buNone/>
              <a:defRPr sz="2000" b="1" kern="1200">
                <a:gradFill>
                  <a:gsLst>
                    <a:gs pos="0">
                      <a:schemeClr val="tx1"/>
                    </a:gs>
                    <a:gs pos="100000">
                      <a:schemeClr val="tx1">
                        <a:lumMod val="75000"/>
                        <a:lumOff val="25000"/>
                      </a:schemeClr>
                    </a:gs>
                  </a:gsLst>
                  <a:lin ang="5400000" scaled="0"/>
                </a:gra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 name="Title 1"/>
          <p:cNvSpPr>
            <a:spLocks noGrp="1"/>
          </p:cNvSpPr>
          <p:nvPr>
            <p:ph type="title"/>
          </p:nvPr>
        </p:nvSpPr>
        <p:spPr>
          <a:xfrm>
            <a:off x="1219199" y="76200"/>
            <a:ext cx="6803679" cy="1371600"/>
          </a:xfrm>
        </p:spPr>
        <p:txBody>
          <a:bodyPr>
            <a:normAutofit/>
          </a:bodyPr>
          <a:lstStyle>
            <a:lvl1pPr algn="ctr" rtl="0" eaLnBrk="0" fontAlgn="base" hangingPunct="0">
              <a:spcBef>
                <a:spcPct val="0"/>
              </a:spcBef>
              <a:spcAft>
                <a:spcPct val="0"/>
              </a:spcAft>
              <a:defRPr lang="en-US" sz="3200" b="1" kern="1200" dirty="0">
                <a:solidFill>
                  <a:srgbClr val="009900"/>
                </a:solidFill>
                <a:latin typeface="Lucida Sans" pitchFamily="34" charset="0"/>
                <a:ea typeface="+mj-ea"/>
                <a:cs typeface="Lucida Sans" pitchFamily="34" charset="0"/>
              </a:defRPr>
            </a:lvl1pPr>
          </a:lstStyle>
          <a:p>
            <a:r>
              <a:rPr lang="en-US" smtClean="0"/>
              <a:t>Click to edit Master title style</a:t>
            </a:r>
            <a:endParaRPr dirty="0"/>
          </a:p>
        </p:txBody>
      </p:sp>
      <p:sp>
        <p:nvSpPr>
          <p:cNvPr id="4" name="Content Placeholder 3"/>
          <p:cNvSpPr>
            <a:spLocks noGrp="1"/>
          </p:cNvSpPr>
          <p:nvPr>
            <p:ph sz="half" idx="2"/>
          </p:nvPr>
        </p:nvSpPr>
        <p:spPr>
          <a:xfrm>
            <a:off x="1737360" y="2590799"/>
            <a:ext cx="3063240" cy="3535363"/>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Content Placeholder 5"/>
          <p:cNvSpPr>
            <a:spLocks noGrp="1"/>
          </p:cNvSpPr>
          <p:nvPr>
            <p:ph sz="quarter" idx="4"/>
          </p:nvPr>
        </p:nvSpPr>
        <p:spPr>
          <a:xfrm>
            <a:off x="4959638" y="2590799"/>
            <a:ext cx="3063240" cy="3535363"/>
          </a:xfrm>
        </p:spPr>
        <p:txBody>
          <a:bodyPr/>
          <a:lstStyle>
            <a:lvl1pPr>
              <a:defRPr sz="18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42875"/>
            <a:ext cx="7086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00200"/>
            <a:ext cx="3810000" cy="1982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00600" y="1600200"/>
            <a:ext cx="38100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00600" y="2667000"/>
            <a:ext cx="3810000" cy="91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10" descr="D:\Data\SHTS\JCPROG\Data\OST-2212-CS-April2010-fromJianyi-134x134.png"/>
          <p:cNvPicPr>
            <a:picLocks noChangeAspect="1" noChangeArrowheads="1"/>
          </p:cNvPicPr>
          <p:nvPr/>
        </p:nvPicPr>
        <p:blipFill>
          <a:blip r:embed="rId8" cstate="print"/>
          <a:srcRect/>
          <a:stretch>
            <a:fillRect/>
          </a:stretch>
        </p:blipFill>
        <p:spPr bwMode="auto">
          <a:xfrm>
            <a:off x="0" y="0"/>
            <a:ext cx="990600" cy="990600"/>
          </a:xfrm>
          <a:prstGeom prst="rect">
            <a:avLst/>
          </a:prstGeom>
          <a:noFill/>
          <a:ln w="9525">
            <a:noFill/>
            <a:miter lim="800000"/>
            <a:headEnd/>
            <a:tailEnd/>
          </a:ln>
        </p:spPr>
      </p:pic>
      <p:sp>
        <p:nvSpPr>
          <p:cNvPr id="2051" name="Title Placeholder 1"/>
          <p:cNvSpPr>
            <a:spLocks noGrp="1"/>
          </p:cNvSpPr>
          <p:nvPr>
            <p:ph type="title"/>
          </p:nvPr>
        </p:nvSpPr>
        <p:spPr bwMode="auto">
          <a:xfrm>
            <a:off x="1066800" y="76200"/>
            <a:ext cx="7467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609600" y="1752600"/>
            <a:ext cx="79248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Rectangle 2"/>
          <p:cNvSpPr>
            <a:spLocks noChangeArrowheads="1"/>
          </p:cNvSpPr>
          <p:nvPr/>
        </p:nvSpPr>
        <p:spPr bwMode="auto">
          <a:xfrm rot="10800000">
            <a:off x="0" y="6629400"/>
            <a:ext cx="9142413" cy="231775"/>
          </a:xfrm>
          <a:prstGeom prst="rect">
            <a:avLst/>
          </a:prstGeom>
          <a:gradFill rotWithShape="1">
            <a:gsLst>
              <a:gs pos="0">
                <a:srgbClr val="5F5F5F"/>
              </a:gs>
              <a:gs pos="100000">
                <a:srgbClr val="B6B6B6"/>
              </a:gs>
            </a:gsLst>
            <a:lin ang="5400000" scaled="1"/>
          </a:gradFill>
          <a:ln w="1270" algn="ctr">
            <a:noFill/>
            <a:miter lim="800000"/>
            <a:headEnd/>
            <a:tailEnd/>
          </a:ln>
          <a:effectLst/>
        </p:spPr>
        <p:txBody>
          <a:bodyPr rot="10800000" wrap="none" anchor="ctr"/>
          <a:lstStyle/>
          <a:p>
            <a:pPr algn="ctr" eaLnBrk="0" hangingPunct="0">
              <a:defRPr/>
            </a:pPr>
            <a:endParaRPr lang="en-US" sz="1800" dirty="0">
              <a:cs typeface="+mn-cs"/>
            </a:endParaRPr>
          </a:p>
        </p:txBody>
      </p:sp>
      <p:sp>
        <p:nvSpPr>
          <p:cNvPr id="9" name="Text Box 7"/>
          <p:cNvSpPr txBox="1">
            <a:spLocks noChangeArrowheads="1"/>
          </p:cNvSpPr>
          <p:nvPr/>
        </p:nvSpPr>
        <p:spPr bwMode="auto">
          <a:xfrm>
            <a:off x="838200" y="6680200"/>
            <a:ext cx="6477000" cy="152400"/>
          </a:xfrm>
          <a:prstGeom prst="rect">
            <a:avLst/>
          </a:prstGeom>
          <a:noFill/>
          <a:ln w="12700" algn="ctr">
            <a:noFill/>
            <a:miter lim="800000"/>
            <a:headEnd type="none" w="sm" len="sm"/>
            <a:tailEnd type="none" w="sm" len="sm"/>
          </a:ln>
          <a:effectLst/>
        </p:spPr>
        <p:txBody>
          <a:bodyPr lIns="0" tIns="0" rIns="0" bIns="0">
            <a:spAutoFit/>
          </a:bodyPr>
          <a:lstStyle/>
          <a:p>
            <a:pPr algn="ctr" eaLnBrk="0" hangingPunct="0">
              <a:defRPr/>
            </a:pPr>
            <a:r>
              <a:rPr lang="en-US" sz="1000" b="1" dirty="0" smtClean="0">
                <a:solidFill>
                  <a:schemeClr val="bg1"/>
                </a:solidFill>
                <a:effectLst>
                  <a:outerShdw blurRad="38100" dist="38100" dir="2700000" algn="tl">
                    <a:srgbClr val="C0C0C0"/>
                  </a:outerShdw>
                </a:effectLst>
              </a:rPr>
              <a:t>MAP </a:t>
            </a:r>
            <a:r>
              <a:rPr lang="en-US" sz="1000" b="1" baseline="0" dirty="0" smtClean="0">
                <a:solidFill>
                  <a:schemeClr val="bg1"/>
                </a:solidFill>
                <a:effectLst>
                  <a:outerShdw blurRad="38100" dist="38100" dir="2700000" algn="tl">
                    <a:srgbClr val="C0C0C0"/>
                  </a:outerShdw>
                </a:effectLst>
              </a:rPr>
              <a:t> Program Review </a:t>
            </a:r>
            <a:r>
              <a:rPr lang="en-US" sz="1000" b="1" dirty="0" smtClean="0">
                <a:solidFill>
                  <a:schemeClr val="bg1"/>
                </a:solidFill>
                <a:effectLst>
                  <a:outerShdw blurRad="38100" dist="38100" dir="2700000" algn="tl">
                    <a:srgbClr val="C0C0C0"/>
                  </a:outerShdw>
                </a:effectLst>
              </a:rPr>
              <a:t> – Larbalestier</a:t>
            </a:r>
            <a:r>
              <a:rPr lang="en-US" sz="1000" b="1" baseline="0" dirty="0" smtClean="0">
                <a:solidFill>
                  <a:schemeClr val="bg1"/>
                </a:solidFill>
                <a:effectLst>
                  <a:outerShdw blurRad="38100" dist="38100" dir="2700000" algn="tl">
                    <a:srgbClr val="C0C0C0"/>
                  </a:outerShdw>
                </a:effectLst>
              </a:rPr>
              <a:t> – the case for HTS for magnets – August 24-26, 2010</a:t>
            </a:r>
            <a:endParaRPr lang="en-US" sz="1000" b="1" dirty="0">
              <a:solidFill>
                <a:schemeClr val="bg1"/>
              </a:solidFill>
              <a:effectLst>
                <a:outerShdw blurRad="38100" dist="38100" dir="2700000" algn="tl">
                  <a:srgbClr val="C0C0C0"/>
                </a:outerShdw>
              </a:effectLst>
            </a:endParaRPr>
          </a:p>
        </p:txBody>
      </p:sp>
      <p:sp>
        <p:nvSpPr>
          <p:cNvPr id="10" name="Text Box 11"/>
          <p:cNvSpPr txBox="1">
            <a:spLocks noChangeArrowheads="1"/>
          </p:cNvSpPr>
          <p:nvPr/>
        </p:nvSpPr>
        <p:spPr bwMode="auto">
          <a:xfrm>
            <a:off x="76200" y="6648450"/>
            <a:ext cx="1066800" cy="214313"/>
          </a:xfrm>
          <a:prstGeom prst="rect">
            <a:avLst/>
          </a:prstGeom>
          <a:noFill/>
          <a:ln w="12700">
            <a:noFill/>
            <a:miter lim="800000"/>
            <a:headEnd type="none" w="sm" len="sm"/>
            <a:tailEnd type="none" w="sm" len="sm"/>
          </a:ln>
          <a:effectLst/>
        </p:spPr>
        <p:txBody>
          <a:bodyPr>
            <a:spAutoFit/>
          </a:bodyPr>
          <a:lstStyle/>
          <a:p>
            <a:pPr eaLnBrk="0" hangingPunct="0">
              <a:spcBef>
                <a:spcPct val="50000"/>
              </a:spcBef>
              <a:defRPr/>
            </a:pPr>
            <a:r>
              <a:rPr lang="en-US" sz="800" b="1" dirty="0">
                <a:solidFill>
                  <a:schemeClr val="bg1"/>
                </a:solidFill>
              </a:rPr>
              <a:t> Slide </a:t>
            </a:r>
            <a:fld id="{751234F9-829D-494C-AC1C-E1E17320E8EB}" type="slidenum">
              <a:rPr lang="en-US" sz="800" b="1">
                <a:solidFill>
                  <a:schemeClr val="bg1"/>
                </a:solidFill>
              </a:rPr>
              <a:pPr eaLnBrk="0" hangingPunct="0">
                <a:spcBef>
                  <a:spcPct val="50000"/>
                </a:spcBef>
                <a:defRPr/>
              </a:pPr>
              <a:t>‹#›</a:t>
            </a:fld>
            <a:endParaRPr lang="en-US" sz="800" b="1"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40" r:id="rId1"/>
    <p:sldLayoutId id="2147483737" r:id="rId2"/>
    <p:sldLayoutId id="2147483738" r:id="rId3"/>
    <p:sldLayoutId id="2147483741" r:id="rId4"/>
    <p:sldLayoutId id="2147483739" r:id="rId5"/>
    <p:sldLayoutId id="2147483742" r:id="rId6"/>
  </p:sldLayoutIdLst>
  <p:txStyles>
    <p:titleStyle>
      <a:lvl1pPr algn="ctr" rtl="0" eaLnBrk="0" fontAlgn="base" hangingPunct="0">
        <a:spcBef>
          <a:spcPct val="0"/>
        </a:spcBef>
        <a:spcAft>
          <a:spcPct val="0"/>
        </a:spcAft>
        <a:defRPr lang="en-US" sz="3200" b="1" kern="1200" dirty="0">
          <a:solidFill>
            <a:schemeClr val="tx2"/>
          </a:solidFill>
          <a:latin typeface="Lucida Sans" pitchFamily="34" charset="0"/>
          <a:ea typeface="Lucida Sans" pitchFamily="34" charset="0"/>
          <a:cs typeface="Lucida Sans" pitchFamily="34" charset="0"/>
        </a:defRPr>
      </a:lvl1pPr>
      <a:lvl2pPr algn="ctr" rtl="0" eaLnBrk="0" fontAlgn="base" hangingPunct="0">
        <a:spcBef>
          <a:spcPct val="0"/>
        </a:spcBef>
        <a:spcAft>
          <a:spcPct val="0"/>
        </a:spcAft>
        <a:defRPr sz="3200" b="1">
          <a:solidFill>
            <a:schemeClr val="tx2"/>
          </a:solidFill>
          <a:latin typeface="Lucida Sans" pitchFamily="34" charset="0"/>
          <a:ea typeface="Lucida Sans" pitchFamily="34" charset="0"/>
          <a:cs typeface="Lucida Sans" pitchFamily="34" charset="0"/>
        </a:defRPr>
      </a:lvl2pPr>
      <a:lvl3pPr algn="ctr" rtl="0" eaLnBrk="0" fontAlgn="base" hangingPunct="0">
        <a:spcBef>
          <a:spcPct val="0"/>
        </a:spcBef>
        <a:spcAft>
          <a:spcPct val="0"/>
        </a:spcAft>
        <a:defRPr sz="3200" b="1">
          <a:solidFill>
            <a:schemeClr val="tx2"/>
          </a:solidFill>
          <a:latin typeface="Lucida Sans" pitchFamily="34" charset="0"/>
          <a:ea typeface="Lucida Sans" pitchFamily="34" charset="0"/>
          <a:cs typeface="Lucida Sans" pitchFamily="34" charset="0"/>
        </a:defRPr>
      </a:lvl3pPr>
      <a:lvl4pPr algn="ctr" rtl="0" eaLnBrk="0" fontAlgn="base" hangingPunct="0">
        <a:spcBef>
          <a:spcPct val="0"/>
        </a:spcBef>
        <a:spcAft>
          <a:spcPct val="0"/>
        </a:spcAft>
        <a:defRPr sz="3200" b="1">
          <a:solidFill>
            <a:schemeClr val="tx2"/>
          </a:solidFill>
          <a:latin typeface="Lucida Sans" pitchFamily="34" charset="0"/>
          <a:ea typeface="Lucida Sans" pitchFamily="34" charset="0"/>
          <a:cs typeface="Lucida Sans" pitchFamily="34" charset="0"/>
        </a:defRPr>
      </a:lvl4pPr>
      <a:lvl5pPr algn="ctr" rtl="0" eaLnBrk="0" fontAlgn="base" hangingPunct="0">
        <a:spcBef>
          <a:spcPct val="0"/>
        </a:spcBef>
        <a:spcAft>
          <a:spcPct val="0"/>
        </a:spcAft>
        <a:defRPr sz="3200" b="1">
          <a:solidFill>
            <a:schemeClr val="tx2"/>
          </a:solidFill>
          <a:latin typeface="Lucida Sans" pitchFamily="34" charset="0"/>
          <a:ea typeface="Lucida Sans" pitchFamily="34" charset="0"/>
          <a:cs typeface="Lucida Sans" pitchFamily="34" charset="0"/>
        </a:defRPr>
      </a:lvl5pPr>
      <a:lvl6pPr marL="457200" algn="l" rtl="0" eaLnBrk="1" fontAlgn="base" hangingPunct="1">
        <a:spcBef>
          <a:spcPct val="0"/>
        </a:spcBef>
        <a:spcAft>
          <a:spcPct val="0"/>
        </a:spcAft>
        <a:defRPr sz="4400">
          <a:solidFill>
            <a:schemeClr val="tx1"/>
          </a:solidFill>
          <a:latin typeface="Arial" charset="0"/>
        </a:defRPr>
      </a:lvl6pPr>
      <a:lvl7pPr marL="914400" algn="l" rtl="0" eaLnBrk="1" fontAlgn="base" hangingPunct="1">
        <a:spcBef>
          <a:spcPct val="0"/>
        </a:spcBef>
        <a:spcAft>
          <a:spcPct val="0"/>
        </a:spcAft>
        <a:defRPr sz="4400">
          <a:solidFill>
            <a:schemeClr val="tx1"/>
          </a:solidFill>
          <a:latin typeface="Arial" charset="0"/>
        </a:defRPr>
      </a:lvl7pPr>
      <a:lvl8pPr marL="1371600" algn="l" rtl="0" eaLnBrk="1" fontAlgn="base" hangingPunct="1">
        <a:spcBef>
          <a:spcPct val="0"/>
        </a:spcBef>
        <a:spcAft>
          <a:spcPct val="0"/>
        </a:spcAft>
        <a:defRPr sz="4400">
          <a:solidFill>
            <a:schemeClr val="tx1"/>
          </a:solidFill>
          <a:latin typeface="Arial" charset="0"/>
        </a:defRPr>
      </a:lvl8pPr>
      <a:lvl9pPr marL="1828800" algn="l" rtl="0" eaLnBrk="1" fontAlgn="base" hangingPunct="1">
        <a:spcBef>
          <a:spcPct val="0"/>
        </a:spcBef>
        <a:spcAft>
          <a:spcPct val="0"/>
        </a:spcAft>
        <a:defRPr sz="4400">
          <a:solidFill>
            <a:schemeClr val="tx1"/>
          </a:solidFill>
          <a:latin typeface="Arial" charset="0"/>
        </a:defRPr>
      </a:lvl9pPr>
    </p:titleStyle>
    <p:bodyStyle>
      <a:lvl1pPr marL="342900" indent="-342900" algn="l" rtl="0" eaLnBrk="0" fontAlgn="base" hangingPunct="0">
        <a:spcBef>
          <a:spcPts val="2000"/>
        </a:spcBef>
        <a:spcAft>
          <a:spcPct val="0"/>
        </a:spcAft>
        <a:buClr>
          <a:schemeClr val="tx1"/>
        </a:buClr>
        <a:buSzPct val="120000"/>
        <a:buBlip>
          <a:blip r:embed="rId9"/>
        </a:buBlip>
        <a:defRPr lang="en-US" sz="2800" b="1" kern="1200" dirty="0">
          <a:solidFill>
            <a:schemeClr val="hlink"/>
          </a:solidFill>
          <a:latin typeface="Lucida Sans" pitchFamily="34" charset="0"/>
          <a:ea typeface="Lucida Sans" pitchFamily="34" charset="0"/>
          <a:cs typeface="Lucida Sans" pitchFamily="34" charset="0"/>
        </a:defRPr>
      </a:lvl1pPr>
      <a:lvl2pPr marL="577850" indent="-228600" algn="l" rtl="0" eaLnBrk="0" fontAlgn="base" hangingPunct="0">
        <a:spcBef>
          <a:spcPts val="1200"/>
        </a:spcBef>
        <a:spcAft>
          <a:spcPct val="0"/>
        </a:spcAft>
        <a:buSzPct val="90000"/>
        <a:buBlip>
          <a:blip r:embed="rId9"/>
        </a:buBlip>
        <a:defRPr lang="en-US" sz="2400" b="1" kern="1200" dirty="0">
          <a:solidFill>
            <a:srgbClr val="5F5F5F"/>
          </a:solidFill>
          <a:latin typeface="Lucida Sans" pitchFamily="34" charset="0"/>
          <a:ea typeface="Lucida Sans" pitchFamily="34" charset="0"/>
          <a:cs typeface="Lucida Sans" pitchFamily="34" charset="0"/>
        </a:defRPr>
      </a:lvl2pPr>
      <a:lvl3pPr marL="806450" indent="-228600" algn="l" rtl="0" eaLnBrk="0" fontAlgn="base" hangingPunct="0">
        <a:spcBef>
          <a:spcPts val="1200"/>
        </a:spcBef>
        <a:spcAft>
          <a:spcPct val="0"/>
        </a:spcAft>
        <a:buClr>
          <a:srgbClr val="A47C0C"/>
        </a:buClr>
        <a:buSzPct val="95000"/>
        <a:buBlip>
          <a:blip r:embed="rId9"/>
        </a:buBlip>
        <a:defRPr lang="en-US" sz="2000" b="1" kern="1200" dirty="0">
          <a:solidFill>
            <a:srgbClr val="5F5F5F"/>
          </a:solidFill>
          <a:latin typeface="Lucida Sans" pitchFamily="34" charset="0"/>
          <a:ea typeface="Lucida Sans" pitchFamily="34" charset="0"/>
          <a:cs typeface="Lucida Sans" pitchFamily="34" charset="0"/>
        </a:defRPr>
      </a:lvl3pPr>
      <a:lvl4pPr marL="1035050" indent="-228600" algn="l" rtl="0" eaLnBrk="0" fontAlgn="base" hangingPunct="0">
        <a:spcBef>
          <a:spcPts val="1200"/>
        </a:spcBef>
        <a:spcAft>
          <a:spcPct val="0"/>
        </a:spcAft>
        <a:buClr>
          <a:schemeClr val="accent2"/>
        </a:buClr>
        <a:buBlip>
          <a:blip r:embed="rId9"/>
        </a:buBlip>
        <a:defRPr lang="en-US" b="1" kern="1200" dirty="0">
          <a:solidFill>
            <a:srgbClr val="5F5F5F"/>
          </a:solidFill>
          <a:latin typeface="Lucida Sans" pitchFamily="34" charset="0"/>
          <a:ea typeface="Lucida Sans" pitchFamily="34" charset="0"/>
          <a:cs typeface="Lucida Sans" pitchFamily="34" charset="0"/>
        </a:defRPr>
      </a:lvl4pPr>
      <a:lvl5pPr marL="1263650" indent="-228600" algn="l" rtl="0" eaLnBrk="0" fontAlgn="base" hangingPunct="0">
        <a:spcBef>
          <a:spcPts val="1200"/>
        </a:spcBef>
        <a:spcAft>
          <a:spcPct val="0"/>
        </a:spcAft>
        <a:buClr>
          <a:srgbClr val="255775"/>
        </a:buClr>
        <a:buSzPct val="90000"/>
        <a:buBlip>
          <a:blip r:embed="rId9"/>
        </a:buBlip>
        <a:defRPr lang="en-US" sz="1600" b="1" kern="1200" dirty="0">
          <a:solidFill>
            <a:srgbClr val="5F5F5F"/>
          </a:solidFill>
          <a:latin typeface="Lucida Sans" pitchFamily="34" charset="0"/>
          <a:ea typeface="Lucida Sans" pitchFamily="34" charset="0"/>
          <a:cs typeface="Lucida Sans" pitchFamily="34" charset="0"/>
        </a:defRPr>
      </a:lvl5pPr>
      <a:lvl6pPr marL="1492250" indent="-228600" algn="l" defTabSz="914400" rtl="0" eaLnBrk="1" latinLnBrk="0" hangingPunct="1">
        <a:spcBef>
          <a:spcPts val="1200"/>
        </a:spcBef>
        <a:buClr>
          <a:schemeClr val="accent5"/>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6pPr>
      <a:lvl7pPr marL="1720850" indent="-228600" algn="l" defTabSz="914400" rtl="0" eaLnBrk="1" latinLnBrk="0" hangingPunct="1">
        <a:spcBef>
          <a:spcPts val="1200"/>
        </a:spcBef>
        <a:buClr>
          <a:schemeClr val="accent6"/>
        </a:buClr>
        <a:buFont typeface="Wingdings" pitchFamily="2" charset="2"/>
        <a:buChar char=""/>
        <a:defRPr sz="1600" kern="120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7pPr>
      <a:lvl8pPr marL="19494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8pPr>
      <a:lvl9pPr marL="2178050" indent="-228600" algn="l" defTabSz="914400" rtl="0" eaLnBrk="1" latinLnBrk="0" hangingPunct="1">
        <a:spcBef>
          <a:spcPts val="1200"/>
        </a:spcBef>
        <a:buFont typeface="Wingdings" pitchFamily="2" charset="2"/>
        <a:buChar char=""/>
        <a:defRPr sz="1600" kern="1200" baseline="0">
          <a:gradFill>
            <a:gsLst>
              <a:gs pos="0">
                <a:schemeClr val="tx1">
                  <a:alpha val="90000"/>
                </a:schemeClr>
              </a:gs>
              <a:gs pos="100000">
                <a:schemeClr val="tx1">
                  <a:lumMod val="75000"/>
                  <a:lumOff val="25000"/>
                  <a:alpha val="90000"/>
                </a:schemeClr>
              </a:gs>
            </a:gsLst>
            <a:lin ang="5400000" scaled="0"/>
          </a:gra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notesSlide" Target="../notesSlides/notesSlide6.xml"/><Relationship Id="rId7" Type="http://schemas.openxmlformats.org/officeDocument/2006/relationships/image" Target="../media/image32.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1.png"/><Relationship Id="rId5" Type="http://schemas.openxmlformats.org/officeDocument/2006/relationships/oleObject" Target="../embeddings/oleObject1.bin"/><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emf"/><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oleObject" Target="../embeddings/Microsoft_Office_Word_97_-_2003_Document3.doc"/></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oleObject" Target="../embeddings/Microsoft_Office_Excel_97-2003_Worksheet2.xls"/><Relationship Id="rId4" Type="http://schemas.openxmlformats.org/officeDocument/2006/relationships/oleObject" Target="../embeddings/Microsoft_Office_Excel_97-2003_Worksheet1.xls"/></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sz="quarter"/>
          </p:nvPr>
        </p:nvSpPr>
        <p:spPr>
          <a:xfrm>
            <a:off x="76200" y="182563"/>
            <a:ext cx="8915400" cy="1570037"/>
          </a:xfrm>
        </p:spPr>
        <p:txBody>
          <a:bodyPr>
            <a:normAutofit fontScale="90000"/>
          </a:bodyPr>
          <a:lstStyle/>
          <a:p>
            <a:pPr marL="0" indent="0" eaLnBrk="1" hangingPunct="1"/>
            <a:r>
              <a:rPr lang="en-US" dirty="0" smtClean="0">
                <a:latin typeface="Calibri" pitchFamily="34" charset="0"/>
                <a:cs typeface="Arial" charset="0"/>
              </a:rPr>
              <a:t>HTS Conductor and Magnet Developments</a:t>
            </a:r>
            <a:br>
              <a:rPr lang="en-US" dirty="0" smtClean="0">
                <a:latin typeface="Calibri" pitchFamily="34" charset="0"/>
                <a:cs typeface="Arial" charset="0"/>
              </a:rPr>
            </a:br>
            <a:r>
              <a:rPr lang="en-US" dirty="0" smtClean="0">
                <a:latin typeface="Calibri" pitchFamily="34" charset="0"/>
                <a:cs typeface="Arial" charset="0"/>
              </a:rPr>
              <a:t>Within and without VHFSMC </a:t>
            </a:r>
            <a:br>
              <a:rPr lang="en-US" dirty="0" smtClean="0">
                <a:latin typeface="Calibri" pitchFamily="34" charset="0"/>
                <a:cs typeface="Arial" charset="0"/>
              </a:rPr>
            </a:br>
            <a:r>
              <a:rPr lang="en-US" dirty="0" smtClean="0">
                <a:latin typeface="Calibri" pitchFamily="34" charset="0"/>
                <a:cs typeface="Arial" charset="0"/>
              </a:rPr>
              <a:t>(Very High Field Superconducting Magnet Collaboration)</a:t>
            </a:r>
            <a:endParaRPr lang="en-US" sz="3600" dirty="0" smtClean="0">
              <a:latin typeface="Calibri" pitchFamily="34" charset="0"/>
              <a:cs typeface="Arial" charset="0"/>
            </a:endParaRPr>
          </a:p>
        </p:txBody>
      </p:sp>
      <p:sp>
        <p:nvSpPr>
          <p:cNvPr id="5123" name="Subtitle 2"/>
          <p:cNvSpPr>
            <a:spLocks noGrp="1"/>
          </p:cNvSpPr>
          <p:nvPr>
            <p:ph type="subTitle" sz="quarter" idx="1"/>
          </p:nvPr>
        </p:nvSpPr>
        <p:spPr>
          <a:xfrm>
            <a:off x="1295400" y="1676400"/>
            <a:ext cx="6477000" cy="1905000"/>
          </a:xfrm>
        </p:spPr>
        <p:txBody>
          <a:bodyPr/>
          <a:lstStyle/>
          <a:p>
            <a:pPr algn="ctr" eaLnBrk="1" hangingPunct="1"/>
            <a:r>
              <a:rPr sz="2000" dirty="0" smtClean="0">
                <a:ea typeface="Lucida Sans" pitchFamily="34" charset="0"/>
              </a:rPr>
              <a:t>David Larbalestier</a:t>
            </a:r>
          </a:p>
          <a:p>
            <a:pPr algn="ctr" eaLnBrk="1" hangingPunct="1"/>
            <a:r>
              <a:rPr lang="en-US" sz="1400" dirty="0" smtClean="0">
                <a:ea typeface="Lucida Sans" pitchFamily="34" charset="0"/>
              </a:rPr>
              <a:t>National High Magnetic Field Laboratory,  Florida State University</a:t>
            </a:r>
            <a:endParaRPr sz="1400" dirty="0" smtClean="0">
              <a:ea typeface="Lucida Sans" pitchFamily="34" charset="0"/>
            </a:endParaRPr>
          </a:p>
          <a:p>
            <a:pPr algn="ctr" eaLnBrk="1" hangingPunct="1"/>
            <a:r>
              <a:rPr sz="1400" dirty="0" smtClean="0">
                <a:ea typeface="Lucida Sans" pitchFamily="34" charset="0"/>
              </a:rPr>
              <a:t>MAP Review, Fermilab</a:t>
            </a:r>
          </a:p>
          <a:p>
            <a:pPr algn="ctr" eaLnBrk="1" hangingPunct="1"/>
            <a:r>
              <a:rPr lang="en-US" sz="1400" dirty="0" smtClean="0">
                <a:ea typeface="Lucida Sans" pitchFamily="34" charset="0"/>
              </a:rPr>
              <a:t>August 24-26, 2010</a:t>
            </a:r>
            <a:endParaRPr sz="1400" dirty="0" smtClean="0">
              <a:ea typeface="Lucida Sans" pitchFamily="34" charset="0"/>
            </a:endParaRPr>
          </a:p>
        </p:txBody>
      </p:sp>
      <p:sp>
        <p:nvSpPr>
          <p:cNvPr id="4" name="TextBox 3"/>
          <p:cNvSpPr txBox="1"/>
          <p:nvPr/>
        </p:nvSpPr>
        <p:spPr>
          <a:xfrm>
            <a:off x="914400" y="3581400"/>
            <a:ext cx="7162800" cy="400110"/>
          </a:xfrm>
          <a:prstGeom prst="rect">
            <a:avLst/>
          </a:prstGeom>
          <a:noFill/>
        </p:spPr>
        <p:txBody>
          <a:bodyPr wrap="square" rtlCol="0">
            <a:spAutoFit/>
          </a:bodyPr>
          <a:lstStyle/>
          <a:p>
            <a:pPr algn="ctr"/>
            <a:r>
              <a:rPr lang="en-US" b="1" dirty="0" smtClean="0">
                <a:solidFill>
                  <a:srgbClr val="FF0000"/>
                </a:solidFill>
              </a:rPr>
              <a:t>The VHFSMC partners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hart 17"/>
          <p:cNvGraphicFramePr>
            <a:graphicFrameLocks/>
          </p:cNvGraphicFramePr>
          <p:nvPr/>
        </p:nvGraphicFramePr>
        <p:xfrm>
          <a:off x="0" y="3581400"/>
          <a:ext cx="5181600" cy="3276600"/>
        </p:xfrm>
        <a:graphic>
          <a:graphicData uri="http://schemas.openxmlformats.org/drawingml/2006/chart">
            <c:chart xmlns:c="http://schemas.openxmlformats.org/drawingml/2006/chart" xmlns:r="http://schemas.openxmlformats.org/officeDocument/2006/relationships" r:id="rId4"/>
          </a:graphicData>
        </a:graphic>
      </p:graphicFrame>
      <p:sp>
        <p:nvSpPr>
          <p:cNvPr id="1028" name="Rectangle 2"/>
          <p:cNvSpPr>
            <a:spLocks noGrp="1" noChangeArrowheads="1"/>
          </p:cNvSpPr>
          <p:nvPr>
            <p:ph type="title"/>
          </p:nvPr>
        </p:nvSpPr>
        <p:spPr>
          <a:xfrm>
            <a:off x="762000" y="0"/>
            <a:ext cx="8458200" cy="647700"/>
          </a:xfrm>
        </p:spPr>
        <p:txBody>
          <a:bodyPr/>
          <a:lstStyle/>
          <a:p>
            <a:r>
              <a:rPr lang="en-US" sz="2900" dirty="0" smtClean="0">
                <a:solidFill>
                  <a:srgbClr val="009900"/>
                </a:solidFill>
                <a:ea typeface="+mj-ea"/>
              </a:rPr>
              <a:t>Stress and J</a:t>
            </a:r>
            <a:r>
              <a:rPr lang="en-US" sz="2900" baseline="-25000" dirty="0" smtClean="0">
                <a:solidFill>
                  <a:srgbClr val="009900"/>
                </a:solidFill>
                <a:ea typeface="+mj-ea"/>
              </a:rPr>
              <a:t>winding</a:t>
            </a:r>
            <a:r>
              <a:rPr lang="en-US" sz="2900" dirty="0" smtClean="0">
                <a:solidFill>
                  <a:srgbClr val="009900"/>
                </a:solidFill>
                <a:ea typeface="+mj-ea"/>
              </a:rPr>
              <a:t> trends of HTS insert coils</a:t>
            </a:r>
          </a:p>
        </p:txBody>
      </p:sp>
      <p:graphicFrame>
        <p:nvGraphicFramePr>
          <p:cNvPr id="90116" name="Group 4"/>
          <p:cNvGraphicFramePr>
            <a:graphicFrameLocks noGrp="1"/>
          </p:cNvGraphicFramePr>
          <p:nvPr>
            <p:ph sz="quarter" idx="2"/>
          </p:nvPr>
        </p:nvGraphicFramePr>
        <p:xfrm>
          <a:off x="0" y="762000"/>
          <a:ext cx="6629400" cy="2758440"/>
        </p:xfrm>
        <a:graphic>
          <a:graphicData uri="http://schemas.openxmlformats.org/drawingml/2006/table">
            <a:tbl>
              <a:tblPr/>
              <a:tblGrid>
                <a:gridCol w="627105"/>
                <a:gridCol w="1267009"/>
                <a:gridCol w="1578428"/>
                <a:gridCol w="789214"/>
                <a:gridCol w="1224644"/>
                <a:gridCol w="1143000"/>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rPr>
                        <a:t>B</a:t>
                      </a:r>
                      <a:r>
                        <a:rPr kumimoji="0" lang="en-US" sz="1200" b="0" i="0" u="none" strike="noStrike" cap="none" normalizeH="0" baseline="-25000" dirty="0" smtClean="0">
                          <a:ln>
                            <a:noFill/>
                          </a:ln>
                          <a:solidFill>
                            <a:schemeClr val="tx1"/>
                          </a:solidFill>
                          <a:effectLst/>
                          <a:latin typeface="Arial" charset="0"/>
                        </a:rPr>
                        <a:t>A</a:t>
                      </a:r>
                      <a:r>
                        <a:rPr kumimoji="0" lang="en-US" sz="1200" b="0" i="0" u="none" strike="noStrike" cap="none" normalizeH="0" baseline="0" dirty="0" smtClean="0">
                          <a:ln>
                            <a:noFill/>
                          </a:ln>
                          <a:solidFill>
                            <a:schemeClr val="tx1"/>
                          </a:solidFill>
                          <a:effectLst/>
                          <a:latin typeface="Arial" charset="0"/>
                        </a:rPr>
                        <a:t>+</a:t>
                      </a:r>
                      <a:r>
                        <a:rPr kumimoji="0" lang="en-US" sz="1200" b="0" i="1" u="none" strike="noStrike" cap="none" normalizeH="0" baseline="0" dirty="0" smtClean="0">
                          <a:ln>
                            <a:noFill/>
                          </a:ln>
                          <a:solidFill>
                            <a:schemeClr val="tx1"/>
                          </a:solidFill>
                          <a:effectLst/>
                          <a:latin typeface="Arial" charset="0"/>
                        </a:rPr>
                        <a:t>B</a:t>
                      </a:r>
                      <a:r>
                        <a:rPr kumimoji="0" lang="en-US" sz="1200" b="0" i="0" u="none" strike="noStrike" cap="none" normalizeH="0" baseline="-25000" dirty="0" smtClean="0">
                          <a:ln>
                            <a:noFill/>
                          </a:ln>
                          <a:solidFill>
                            <a:schemeClr val="tx1"/>
                          </a:solidFill>
                          <a:effectLst/>
                          <a:latin typeface="Arial" charset="0"/>
                        </a:rPr>
                        <a:t>HTS</a:t>
                      </a:r>
                      <a:r>
                        <a:rPr kumimoji="0" lang="en-US" sz="1200" b="0" i="0" u="none" strike="noStrike" cap="none" normalizeH="0" baseline="0" dirty="0" smtClean="0">
                          <a:ln>
                            <a:noFill/>
                          </a:ln>
                          <a:solidFill>
                            <a:schemeClr val="tx1"/>
                          </a:solidFill>
                          <a:effectLst/>
                          <a:latin typeface="Arial" charset="0"/>
                        </a:rPr>
                        <a:t>=</a:t>
                      </a:r>
                      <a:r>
                        <a:rPr kumimoji="0" lang="en-US" sz="1200" b="0" i="1" u="none" strike="noStrike" cap="none" normalizeH="0" baseline="0" dirty="0" smtClean="0">
                          <a:ln>
                            <a:noFill/>
                          </a:ln>
                          <a:solidFill>
                            <a:srgbClr val="FF0000"/>
                          </a:solidFill>
                          <a:effectLst/>
                          <a:latin typeface="Arial" charset="0"/>
                        </a:rPr>
                        <a:t>B</a:t>
                      </a:r>
                      <a:r>
                        <a:rPr kumimoji="0" lang="en-US" sz="1200" b="0" i="0" u="none" strike="noStrike" cap="none" normalizeH="0" baseline="-25000" dirty="0" smtClean="0">
                          <a:ln>
                            <a:noFill/>
                          </a:ln>
                          <a:solidFill>
                            <a:srgbClr val="FF0000"/>
                          </a:solidFill>
                          <a:effectLst/>
                          <a:latin typeface="Arial" charset="0"/>
                        </a:rPr>
                        <a:t>total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       [T]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dirty="0" smtClean="0">
                          <a:ln>
                            <a:noFill/>
                          </a:ln>
                          <a:solidFill>
                            <a:srgbClr val="3333FF"/>
                          </a:solidFill>
                          <a:effectLst/>
                          <a:latin typeface="Arial" charset="0"/>
                        </a:rPr>
                        <a:t>   J</a:t>
                      </a:r>
                      <a:r>
                        <a:rPr kumimoji="0" lang="en-US" sz="1200" b="0" i="0" u="none" strike="noStrike" cap="none" normalizeH="0" baseline="-25000" dirty="0" smtClean="0">
                          <a:ln>
                            <a:noFill/>
                          </a:ln>
                          <a:solidFill>
                            <a:srgbClr val="3333FF"/>
                          </a:solidFill>
                          <a:effectLst/>
                          <a:latin typeface="Arial" charset="0"/>
                        </a:rPr>
                        <a:t>ave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[A/mm</a:t>
                      </a:r>
                      <a:r>
                        <a:rPr kumimoji="0" lang="en-US" sz="1200" b="0" i="0" u="none" strike="noStrike" cap="none" normalizeH="0" baseline="30000" dirty="0" smtClean="0">
                          <a:ln>
                            <a:noFill/>
                          </a:ln>
                          <a:solidFill>
                            <a:schemeClr val="tx1"/>
                          </a:solidFill>
                          <a:effectLst/>
                          <a:latin typeface="Arial" charset="0"/>
                        </a:rPr>
                        <a:t>2</a:t>
                      </a:r>
                      <a:r>
                        <a:rPr kumimoji="0" lang="en-US" sz="1200" b="0" i="0" u="none" strike="noStrike" cap="none" normalizeH="0" baseline="0" dirty="0" smtClean="0">
                          <a:ln>
                            <a:noFill/>
                          </a:ln>
                          <a:solidFill>
                            <a:schemeClr val="tx1"/>
                          </a:solidFill>
                          <a:effectLst/>
                          <a:latin typeface="Arial" charset="0"/>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Stress [MPa]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1" u="none" strike="noStrike" cap="none" normalizeH="0" baseline="0" dirty="0" smtClean="0">
                          <a:ln>
                            <a:noFill/>
                          </a:ln>
                          <a:solidFill>
                            <a:schemeClr val="tx1"/>
                          </a:solidFill>
                          <a:effectLst/>
                          <a:latin typeface="Arial" charset="0"/>
                        </a:rPr>
                        <a:t>J</a:t>
                      </a:r>
                      <a:r>
                        <a:rPr kumimoji="0" lang="en-US" sz="1200" b="0" i="0" u="none" strike="noStrike" cap="none" normalizeH="0" baseline="-25000" dirty="0" smtClean="0">
                          <a:ln>
                            <a:noFill/>
                          </a:ln>
                          <a:solidFill>
                            <a:srgbClr val="FF0000"/>
                          </a:solidFill>
                          <a:effectLst/>
                          <a:latin typeface="Arial" charset="0"/>
                        </a:rPr>
                        <a:t>ave</a:t>
                      </a:r>
                      <a:r>
                        <a:rPr kumimoji="0" lang="en-US" sz="1200" b="0" i="0" u="none" strike="noStrike" cap="none" normalizeH="0" baseline="0" dirty="0" smtClean="0">
                          <a:ln>
                            <a:noFill/>
                          </a:ln>
                          <a:solidFill>
                            <a:schemeClr val="tx1"/>
                          </a:solidFill>
                          <a:effectLst/>
                          <a:latin typeface="Arial" charset="0"/>
                        </a:rPr>
                        <a:t>x</a:t>
                      </a:r>
                      <a:r>
                        <a:rPr kumimoji="0" lang="en-US" sz="1200" b="0" i="1" u="none" strike="noStrike" cap="none" normalizeH="0" baseline="0" dirty="0" smtClean="0">
                          <a:ln>
                            <a:noFill/>
                          </a:ln>
                          <a:solidFill>
                            <a:schemeClr val="tx1"/>
                          </a:solidFill>
                          <a:effectLst/>
                          <a:latin typeface="Arial" charset="0"/>
                        </a:rPr>
                        <a:t>B</a:t>
                      </a:r>
                      <a:r>
                        <a:rPr kumimoji="0" lang="en-US" sz="1200" b="0" i="0" u="none" strike="noStrike" cap="none" normalizeH="0" baseline="-25000" dirty="0" smtClean="0">
                          <a:ln>
                            <a:noFill/>
                          </a:ln>
                          <a:solidFill>
                            <a:schemeClr val="tx1"/>
                          </a:solidFill>
                          <a:effectLst/>
                          <a:latin typeface="Arial" charset="0"/>
                        </a:rPr>
                        <a:t>A</a:t>
                      </a:r>
                      <a:r>
                        <a:rPr kumimoji="0" lang="en-US" sz="1200" b="0" i="0" u="none" strike="noStrike" cap="none" normalizeH="0" baseline="0" dirty="0" smtClean="0">
                          <a:ln>
                            <a:noFill/>
                          </a:ln>
                          <a:solidFill>
                            <a:schemeClr val="tx1"/>
                          </a:solidFill>
                          <a:effectLst/>
                          <a:latin typeface="Arial" charset="0"/>
                        </a:rPr>
                        <a:t>x</a:t>
                      </a:r>
                      <a:r>
                        <a:rPr kumimoji="0" lang="en-US" sz="1200" b="0" i="1" u="none" strike="noStrike" cap="none" normalizeH="0" baseline="0" dirty="0" smtClean="0">
                          <a:ln>
                            <a:noFill/>
                          </a:ln>
                          <a:solidFill>
                            <a:schemeClr val="tx1"/>
                          </a:solidFill>
                          <a:effectLst/>
                          <a:latin typeface="Arial" charset="0"/>
                        </a:rPr>
                        <a:t>R</a:t>
                      </a:r>
                      <a:r>
                        <a:rPr kumimoji="0" lang="en-US" sz="1200" b="0" i="0" u="none" strike="noStrike" cap="none" normalizeH="0" baseline="-25000" dirty="0" smtClean="0">
                          <a:ln>
                            <a:noFill/>
                          </a:ln>
                          <a:solidFill>
                            <a:schemeClr val="tx1"/>
                          </a:solidFill>
                          <a:effectLst/>
                          <a:latin typeface="Arial" charset="0"/>
                        </a:rPr>
                        <a:t>max</a:t>
                      </a:r>
                      <a:endParaRPr kumimoji="0" lang="en-US" sz="1200" b="0"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Stress [MPa] </a:t>
                      </a:r>
                      <a:r>
                        <a:rPr kumimoji="0" lang="en-US" sz="1200" b="0" i="1" u="none" strike="noStrike" cap="none" normalizeH="0" baseline="0" dirty="0" smtClean="0">
                          <a:ln>
                            <a:noFill/>
                          </a:ln>
                          <a:solidFill>
                            <a:schemeClr val="tx1"/>
                          </a:solidFill>
                          <a:effectLst/>
                          <a:latin typeface="Arial" charset="0"/>
                        </a:rPr>
                        <a:t>J</a:t>
                      </a:r>
                      <a:r>
                        <a:rPr kumimoji="0" lang="en-US" sz="1200" b="0" i="0" u="none" strike="noStrike" cap="none" normalizeH="0" baseline="-25000" dirty="0" smtClean="0">
                          <a:ln>
                            <a:noFill/>
                          </a:ln>
                          <a:solidFill>
                            <a:srgbClr val="FF0000"/>
                          </a:solidFill>
                          <a:effectLst/>
                          <a:latin typeface="Arial" charset="0"/>
                        </a:rPr>
                        <a:t>e</a:t>
                      </a:r>
                      <a:r>
                        <a:rPr kumimoji="0" lang="en-US" sz="1200" b="0" i="0" u="none" strike="noStrike" cap="none" normalizeH="0" baseline="0" dirty="0" smtClean="0">
                          <a:ln>
                            <a:noFill/>
                          </a:ln>
                          <a:solidFill>
                            <a:schemeClr val="tx1"/>
                          </a:solidFill>
                          <a:effectLst/>
                          <a:latin typeface="Arial" charset="0"/>
                        </a:rPr>
                        <a:t>x</a:t>
                      </a:r>
                      <a:r>
                        <a:rPr kumimoji="0" lang="en-US" sz="1200" b="0" i="1" u="none" strike="noStrike" cap="none" normalizeH="0" baseline="0" dirty="0" smtClean="0">
                          <a:ln>
                            <a:noFill/>
                          </a:ln>
                          <a:solidFill>
                            <a:schemeClr val="tx1"/>
                          </a:solidFill>
                          <a:effectLst/>
                          <a:latin typeface="Arial" charset="0"/>
                        </a:rPr>
                        <a:t>B</a:t>
                      </a:r>
                      <a:r>
                        <a:rPr kumimoji="0" lang="en-US" sz="1200" b="0" i="0" u="none" strike="noStrike" cap="none" normalizeH="0" baseline="-25000" dirty="0" smtClean="0">
                          <a:ln>
                            <a:noFill/>
                          </a:ln>
                          <a:solidFill>
                            <a:schemeClr val="tx1"/>
                          </a:solidFill>
                          <a:effectLst/>
                          <a:latin typeface="Arial" charset="0"/>
                        </a:rPr>
                        <a:t>A</a:t>
                      </a:r>
                      <a:r>
                        <a:rPr kumimoji="0" lang="en-US" sz="1200" b="0" i="0" u="none" strike="noStrike" cap="none" normalizeH="0" baseline="0" dirty="0" smtClean="0">
                          <a:ln>
                            <a:noFill/>
                          </a:ln>
                          <a:solidFill>
                            <a:schemeClr val="tx1"/>
                          </a:solidFill>
                          <a:effectLst/>
                          <a:latin typeface="Arial" charset="0"/>
                        </a:rPr>
                        <a:t>x</a:t>
                      </a:r>
                      <a:r>
                        <a:rPr kumimoji="0" lang="en-US" sz="1200" b="0" i="1" u="none" strike="noStrike" cap="none" normalizeH="0" baseline="0" dirty="0" smtClean="0">
                          <a:ln>
                            <a:noFill/>
                          </a:ln>
                          <a:solidFill>
                            <a:schemeClr val="tx1"/>
                          </a:solidFill>
                          <a:effectLst/>
                          <a:latin typeface="Arial" charset="0"/>
                        </a:rPr>
                        <a:t>R</a:t>
                      </a:r>
                      <a:r>
                        <a:rPr kumimoji="0" lang="en-US" sz="1200" b="0" i="0" u="none" strike="noStrike" cap="none" normalizeH="0" baseline="-25000" dirty="0" smtClean="0">
                          <a:ln>
                            <a:noFill/>
                          </a:ln>
                          <a:solidFill>
                            <a:schemeClr val="tx1"/>
                          </a:solidFill>
                          <a:effectLst/>
                          <a:latin typeface="Arial" charset="0"/>
                        </a:rPr>
                        <a:t>max</a:t>
                      </a:r>
                      <a:endParaRPr kumimoji="0" lang="en-US" sz="1200" b="0" i="0" u="none" strike="noStrike" cap="none" normalizeH="0" baseline="0" dirty="0" smtClean="0">
                        <a:ln>
                          <a:noFill/>
                        </a:ln>
                        <a:solidFill>
                          <a:schemeClr val="tx1"/>
                        </a:solidFill>
                        <a:effectLst/>
                        <a:latin typeface="Arial" charset="0"/>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BSCCO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20+5=25 T</a:t>
                      </a:r>
                      <a:r>
                        <a:rPr kumimoji="0" lang="en-US" sz="900" b="0" i="0" u="none" strike="noStrike" cap="none" normalizeH="0" baseline="0" dirty="0" smtClean="0">
                          <a:ln>
                            <a:noFill/>
                          </a:ln>
                          <a:solidFill>
                            <a:schemeClr val="tx1"/>
                          </a:solidFill>
                          <a:effectLst/>
                          <a:latin typeface="Arial" charset="0"/>
                        </a:rPr>
                        <a:t>(tape)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20+2=22 T</a:t>
                      </a:r>
                      <a:r>
                        <a:rPr kumimoji="0" lang="en-US" sz="900" b="0" i="0" u="none" strike="noStrike" cap="none" normalizeH="0" baseline="0" dirty="0" smtClean="0">
                          <a:ln>
                            <a:noFill/>
                          </a:ln>
                          <a:solidFill>
                            <a:schemeClr val="tx1"/>
                          </a:solidFill>
                          <a:effectLst/>
                          <a:latin typeface="Arial" charset="0"/>
                        </a:rPr>
                        <a:t>(wire)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31+1=</a:t>
                      </a:r>
                      <a:r>
                        <a:rPr kumimoji="0" lang="en-US" sz="1200" b="0" i="0" u="none" strike="noStrike" cap="none" normalizeH="0" baseline="0" dirty="0" smtClean="0">
                          <a:ln>
                            <a:noFill/>
                          </a:ln>
                          <a:solidFill>
                            <a:srgbClr val="FF0000"/>
                          </a:solidFill>
                          <a:effectLst/>
                          <a:latin typeface="Arial" charset="0"/>
                        </a:rPr>
                        <a:t>31</a:t>
                      </a:r>
                      <a:r>
                        <a:rPr kumimoji="0" lang="en-US" sz="1200" b="0" i="0" u="none" strike="noStrike" cap="none" normalizeH="0" baseline="0" dirty="0" smtClean="0">
                          <a:ln>
                            <a:noFill/>
                          </a:ln>
                          <a:solidFill>
                            <a:schemeClr val="tx1"/>
                          </a:solidFill>
                          <a:effectLst/>
                          <a:latin typeface="Arial" charset="0"/>
                        </a:rPr>
                        <a:t> T </a:t>
                      </a:r>
                      <a:r>
                        <a:rPr kumimoji="0" lang="en-US" sz="900" b="0" i="0" u="none" strike="noStrike" cap="none" normalizeH="0" baseline="0" dirty="0" smtClean="0">
                          <a:ln>
                            <a:noFill/>
                          </a:ln>
                          <a:solidFill>
                            <a:schemeClr val="tx1"/>
                          </a:solidFill>
                          <a:effectLst/>
                          <a:latin typeface="Arial" charset="0"/>
                        </a:rPr>
                        <a:t>(wire)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89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92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80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125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69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47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109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89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22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YBCO- SP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19+7.8=26.8 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259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215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382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YBCO-NHMFL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31+2.8=</a:t>
                      </a:r>
                      <a:r>
                        <a:rPr kumimoji="0" lang="en-US" sz="1200" b="0" i="0" u="none" strike="noStrike" cap="none" normalizeH="0" baseline="0" dirty="0" smtClean="0">
                          <a:ln>
                            <a:noFill/>
                          </a:ln>
                          <a:solidFill>
                            <a:srgbClr val="FF0000"/>
                          </a:solidFill>
                          <a:effectLst/>
                          <a:latin typeface="Arial" charset="0"/>
                        </a:rPr>
                        <a:t>33.8</a:t>
                      </a:r>
                      <a:r>
                        <a:rPr kumimoji="0" lang="en-US" sz="1200" b="0" i="0" u="none" strike="noStrike" cap="none" normalizeH="0" baseline="0" dirty="0" smtClean="0">
                          <a:ln>
                            <a:noFill/>
                          </a:ln>
                          <a:solidFill>
                            <a:schemeClr val="tx1"/>
                          </a:solidFill>
                          <a:effectLst/>
                          <a:latin typeface="Arial" charset="0"/>
                        </a:rPr>
                        <a:t> 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460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245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324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4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YBCO -SP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20+7.2=27.2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211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185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314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YBCO-NHMFL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(strain limited)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bg1">
                              <a:lumMod val="65000"/>
                            </a:schemeClr>
                          </a:solidFill>
                          <a:effectLst/>
                          <a:latin typeface="Arial" charset="0"/>
                        </a:rPr>
                        <a:t>20+0.1= 20.1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241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charset="0"/>
                        </a:rPr>
                        <a:t>392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0000"/>
                          </a:solidFill>
                          <a:effectLst/>
                          <a:latin typeface="Arial" charset="0"/>
                        </a:rPr>
                        <a:t>~611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6" name="Object 2"/>
          <p:cNvGraphicFramePr>
            <a:graphicFrameLocks noChangeAspect="1"/>
          </p:cNvGraphicFramePr>
          <p:nvPr>
            <p:ph sz="quarter" idx="3"/>
          </p:nvPr>
        </p:nvGraphicFramePr>
        <p:xfrm>
          <a:off x="5867400" y="4495800"/>
          <a:ext cx="1462088" cy="1885950"/>
        </p:xfrm>
        <a:graphic>
          <a:graphicData uri="http://schemas.openxmlformats.org/presentationml/2006/ole">
            <p:oleObj spid="_x0000_s29698" name="CorelPhotoPaint.Image.11" r:id="rId5" imgW="1462671" imgH="1886396" progId="">
              <p:embed/>
            </p:oleObj>
          </a:graphicData>
        </a:graphic>
      </p:graphicFrame>
      <p:sp>
        <p:nvSpPr>
          <p:cNvPr id="1080" name="Text Box 35"/>
          <p:cNvSpPr txBox="1">
            <a:spLocks noChangeArrowheads="1"/>
          </p:cNvSpPr>
          <p:nvPr/>
        </p:nvSpPr>
        <p:spPr bwMode="auto">
          <a:xfrm>
            <a:off x="7239000" y="4343400"/>
            <a:ext cx="914400" cy="336550"/>
          </a:xfrm>
          <a:prstGeom prst="rect">
            <a:avLst/>
          </a:prstGeom>
          <a:noFill/>
          <a:ln w="9525">
            <a:noFill/>
            <a:miter lim="800000"/>
            <a:headEnd/>
            <a:tailEnd/>
          </a:ln>
        </p:spPr>
        <p:txBody>
          <a:bodyPr>
            <a:spAutoFit/>
          </a:bodyPr>
          <a:lstStyle/>
          <a:p>
            <a:r>
              <a:rPr lang="en-US" sz="1600" i="1" dirty="0">
                <a:latin typeface="Symbol" pitchFamily="18" charset="2"/>
              </a:rPr>
              <a:t>f</a:t>
            </a:r>
            <a:r>
              <a:rPr lang="en-US" sz="1600" dirty="0">
                <a:latin typeface="Calibri" pitchFamily="34" charset="0"/>
              </a:rPr>
              <a:t> </a:t>
            </a:r>
            <a:r>
              <a:rPr lang="en-US" sz="1400" dirty="0">
                <a:latin typeface="Calibri" pitchFamily="34" charset="0"/>
              </a:rPr>
              <a:t>39 mm</a:t>
            </a:r>
          </a:p>
        </p:txBody>
      </p:sp>
      <p:sp>
        <p:nvSpPr>
          <p:cNvPr id="1081" name="Text Box 37"/>
          <p:cNvSpPr txBox="1">
            <a:spLocks noChangeArrowheads="1"/>
          </p:cNvSpPr>
          <p:nvPr/>
        </p:nvSpPr>
        <p:spPr bwMode="auto">
          <a:xfrm>
            <a:off x="5637213" y="6383338"/>
            <a:ext cx="1882775" cy="307975"/>
          </a:xfrm>
          <a:prstGeom prst="rect">
            <a:avLst/>
          </a:prstGeom>
          <a:noFill/>
          <a:ln w="9525">
            <a:noFill/>
            <a:miter lim="800000"/>
            <a:headEnd/>
            <a:tailEnd/>
          </a:ln>
        </p:spPr>
        <p:txBody>
          <a:bodyPr wrap="none">
            <a:spAutoFit/>
          </a:bodyPr>
          <a:lstStyle/>
          <a:p>
            <a:r>
              <a:rPr lang="en-US" sz="1400" i="1" dirty="0">
                <a:latin typeface="Calibri" pitchFamily="34" charset="0"/>
              </a:rPr>
              <a:t>YBCO SP 2007 </a:t>
            </a:r>
            <a:r>
              <a:rPr lang="en-US" sz="1400" i="1" dirty="0">
                <a:latin typeface="Symbol" pitchFamily="18" charset="2"/>
              </a:rPr>
              <a:t>f</a:t>
            </a:r>
            <a:r>
              <a:rPr lang="en-US" sz="1400" dirty="0">
                <a:latin typeface="Calibri" pitchFamily="34" charset="0"/>
              </a:rPr>
              <a:t> 87 mm</a:t>
            </a:r>
          </a:p>
        </p:txBody>
      </p:sp>
      <p:sp>
        <p:nvSpPr>
          <p:cNvPr id="1082" name="Text Box 44"/>
          <p:cNvSpPr txBox="1">
            <a:spLocks noChangeArrowheads="1"/>
          </p:cNvSpPr>
          <p:nvPr/>
        </p:nvSpPr>
        <p:spPr bwMode="auto">
          <a:xfrm>
            <a:off x="136525" y="3160713"/>
            <a:ext cx="184150" cy="366712"/>
          </a:xfrm>
          <a:prstGeom prst="rect">
            <a:avLst/>
          </a:prstGeom>
          <a:noFill/>
          <a:ln w="9525">
            <a:noFill/>
            <a:miter lim="800000"/>
            <a:headEnd/>
            <a:tailEnd/>
          </a:ln>
        </p:spPr>
        <p:txBody>
          <a:bodyPr wrap="none">
            <a:spAutoFit/>
          </a:bodyPr>
          <a:lstStyle/>
          <a:p>
            <a:endParaRPr lang="en-US" dirty="0">
              <a:latin typeface="Calibri" pitchFamily="34" charset="0"/>
            </a:endParaRPr>
          </a:p>
        </p:txBody>
      </p:sp>
      <p:pic>
        <p:nvPicPr>
          <p:cNvPr id="1083" name="Picture 5"/>
          <p:cNvPicPr>
            <a:picLocks noChangeAspect="1" noChangeArrowheads="1"/>
          </p:cNvPicPr>
          <p:nvPr/>
        </p:nvPicPr>
        <p:blipFill>
          <a:blip r:embed="rId6" cstate="print"/>
          <a:srcRect/>
          <a:stretch>
            <a:fillRect/>
          </a:stretch>
        </p:blipFill>
        <p:spPr bwMode="auto">
          <a:xfrm>
            <a:off x="6858000" y="685800"/>
            <a:ext cx="2286000" cy="1714500"/>
          </a:xfrm>
          <a:prstGeom prst="rect">
            <a:avLst/>
          </a:prstGeom>
          <a:noFill/>
          <a:ln w="9525">
            <a:noFill/>
            <a:miter lim="800000"/>
            <a:headEnd/>
            <a:tailEnd/>
          </a:ln>
        </p:spPr>
      </p:pic>
      <p:sp>
        <p:nvSpPr>
          <p:cNvPr id="1084" name="Text Box 37"/>
          <p:cNvSpPr txBox="1">
            <a:spLocks noChangeArrowheads="1"/>
          </p:cNvSpPr>
          <p:nvPr/>
        </p:nvSpPr>
        <p:spPr bwMode="auto">
          <a:xfrm>
            <a:off x="7696200" y="2362200"/>
            <a:ext cx="917575" cy="307975"/>
          </a:xfrm>
          <a:prstGeom prst="rect">
            <a:avLst/>
          </a:prstGeom>
          <a:noFill/>
          <a:ln w="9525">
            <a:noFill/>
            <a:miter lim="800000"/>
            <a:headEnd/>
            <a:tailEnd/>
          </a:ln>
        </p:spPr>
        <p:txBody>
          <a:bodyPr wrap="none">
            <a:spAutoFit/>
          </a:bodyPr>
          <a:lstStyle/>
          <a:p>
            <a:r>
              <a:rPr lang="en-US" sz="1400" i="1" dirty="0">
                <a:latin typeface="Symbol" pitchFamily="18" charset="2"/>
              </a:rPr>
              <a:t>f</a:t>
            </a:r>
            <a:r>
              <a:rPr lang="en-US" sz="1400" dirty="0">
                <a:latin typeface="Calibri" pitchFamily="34" charset="0"/>
              </a:rPr>
              <a:t> 163 mm</a:t>
            </a:r>
          </a:p>
        </p:txBody>
      </p:sp>
      <p:pic>
        <p:nvPicPr>
          <p:cNvPr id="1085" name="Picture 7"/>
          <p:cNvPicPr>
            <a:picLocks noChangeAspect="1" noChangeArrowheads="1"/>
          </p:cNvPicPr>
          <p:nvPr/>
        </p:nvPicPr>
        <p:blipFill>
          <a:blip r:embed="rId7" cstate="print"/>
          <a:srcRect/>
          <a:stretch>
            <a:fillRect/>
          </a:stretch>
        </p:blipFill>
        <p:spPr bwMode="auto">
          <a:xfrm>
            <a:off x="7239000" y="2743200"/>
            <a:ext cx="892175" cy="1600200"/>
          </a:xfrm>
          <a:prstGeom prst="rect">
            <a:avLst/>
          </a:prstGeom>
          <a:noFill/>
          <a:ln w="9525">
            <a:noFill/>
            <a:miter lim="800000"/>
            <a:headEnd/>
            <a:tailEnd/>
          </a:ln>
        </p:spPr>
      </p:pic>
      <p:pic>
        <p:nvPicPr>
          <p:cNvPr id="1086" name="Picture 5"/>
          <p:cNvPicPr>
            <a:picLocks noChangeAspect="1" noChangeArrowheads="1"/>
          </p:cNvPicPr>
          <p:nvPr/>
        </p:nvPicPr>
        <p:blipFill>
          <a:blip r:embed="rId8" cstate="print"/>
          <a:srcRect/>
          <a:stretch>
            <a:fillRect/>
          </a:stretch>
        </p:blipFill>
        <p:spPr bwMode="auto">
          <a:xfrm>
            <a:off x="8258175" y="3505200"/>
            <a:ext cx="885825" cy="2133600"/>
          </a:xfrm>
          <a:prstGeom prst="rect">
            <a:avLst/>
          </a:prstGeom>
          <a:noFill/>
          <a:ln w="9525">
            <a:noFill/>
            <a:miter lim="800000"/>
            <a:headEnd/>
            <a:tailEnd/>
          </a:ln>
        </p:spPr>
      </p:pic>
      <p:sp>
        <p:nvSpPr>
          <p:cNvPr id="1087" name="Text Box 35"/>
          <p:cNvSpPr txBox="1">
            <a:spLocks noChangeArrowheads="1"/>
          </p:cNvSpPr>
          <p:nvPr/>
        </p:nvSpPr>
        <p:spPr bwMode="auto">
          <a:xfrm>
            <a:off x="8229600" y="5638800"/>
            <a:ext cx="914400" cy="584200"/>
          </a:xfrm>
          <a:prstGeom prst="rect">
            <a:avLst/>
          </a:prstGeom>
          <a:noFill/>
          <a:ln w="9525">
            <a:noFill/>
            <a:miter lim="800000"/>
            <a:headEnd/>
            <a:tailEnd/>
          </a:ln>
        </p:spPr>
        <p:txBody>
          <a:bodyPr>
            <a:spAutoFit/>
          </a:bodyPr>
          <a:lstStyle/>
          <a:p>
            <a:r>
              <a:rPr lang="en-US" sz="1600" i="1" dirty="0">
                <a:latin typeface="Calibri" pitchFamily="34" charset="0"/>
              </a:rPr>
              <a:t>Bi-2212 </a:t>
            </a:r>
            <a:r>
              <a:rPr lang="en-US" sz="1600" i="1" dirty="0">
                <a:latin typeface="Symbol" pitchFamily="18" charset="2"/>
              </a:rPr>
              <a:t>f</a:t>
            </a:r>
            <a:r>
              <a:rPr lang="en-US" sz="1600" dirty="0">
                <a:latin typeface="Calibri" pitchFamily="34" charset="0"/>
              </a:rPr>
              <a:t> </a:t>
            </a:r>
            <a:r>
              <a:rPr lang="en-US" sz="1400" dirty="0">
                <a:latin typeface="Calibri" pitchFamily="34" charset="0"/>
              </a:rPr>
              <a:t>38 mm</a:t>
            </a:r>
          </a:p>
        </p:txBody>
      </p:sp>
      <p:cxnSp>
        <p:nvCxnSpPr>
          <p:cNvPr id="33" name="Straight Arrow Connector 32"/>
          <p:cNvCxnSpPr/>
          <p:nvPr/>
        </p:nvCxnSpPr>
        <p:spPr>
          <a:xfrm rot="5400000">
            <a:off x="6134100" y="2019300"/>
            <a:ext cx="1219200" cy="1143000"/>
          </a:xfrm>
          <a:prstGeom prst="straightConnector1">
            <a:avLst/>
          </a:prstGeom>
          <a:ln>
            <a:solidFill>
              <a:srgbClr val="FF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4191000" y="3733800"/>
            <a:ext cx="3048000" cy="76200"/>
          </a:xfrm>
          <a:prstGeom prst="straightConnector1">
            <a:avLst/>
          </a:prstGeom>
          <a:ln>
            <a:solidFill>
              <a:srgbClr val="FF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114800" y="4038600"/>
            <a:ext cx="4191000" cy="838200"/>
          </a:xfrm>
          <a:prstGeom prst="straightConnector1">
            <a:avLst/>
          </a:prstGeom>
          <a:ln>
            <a:solidFill>
              <a:srgbClr val="FF00FF"/>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962400" y="4953000"/>
            <a:ext cx="1981200" cy="457200"/>
          </a:xfrm>
          <a:prstGeom prst="straightConnector1">
            <a:avLst/>
          </a:prstGeom>
          <a:ln>
            <a:solidFill>
              <a:srgbClr val="FF00FF"/>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092" name="TextBox 18"/>
          <p:cNvSpPr txBox="1">
            <a:spLocks noChangeArrowheads="1"/>
          </p:cNvSpPr>
          <p:nvPr/>
        </p:nvSpPr>
        <p:spPr bwMode="auto">
          <a:xfrm>
            <a:off x="685800" y="4111625"/>
            <a:ext cx="3124200" cy="307777"/>
          </a:xfrm>
          <a:prstGeom prst="rect">
            <a:avLst/>
          </a:prstGeom>
          <a:solidFill>
            <a:schemeClr val="bg2"/>
          </a:solidFill>
          <a:ln w="9525">
            <a:noFill/>
            <a:miter lim="800000"/>
            <a:headEnd/>
            <a:tailEnd/>
          </a:ln>
        </p:spPr>
        <p:txBody>
          <a:bodyPr wrap="square">
            <a:spAutoFit/>
          </a:bodyPr>
          <a:lstStyle/>
          <a:p>
            <a:pPr algn="ctr"/>
            <a:r>
              <a:rPr lang="en-US" sz="1400" b="1" dirty="0">
                <a:solidFill>
                  <a:srgbClr val="FF0000"/>
                </a:solidFill>
              </a:rPr>
              <a:t>Summary by </a:t>
            </a:r>
            <a:r>
              <a:rPr lang="en-US" sz="1400" b="1" dirty="0" smtClean="0">
                <a:solidFill>
                  <a:srgbClr val="FF0000"/>
                </a:solidFill>
              </a:rPr>
              <a:t>Huub Weijers NHMFL</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Funded US HTS Coils</a:t>
            </a:r>
            <a:endParaRPr lang="en-US" dirty="0"/>
          </a:p>
        </p:txBody>
      </p:sp>
      <p:sp>
        <p:nvSpPr>
          <p:cNvPr id="3" name="Content Placeholder 2"/>
          <p:cNvSpPr>
            <a:spLocks noGrp="1"/>
          </p:cNvSpPr>
          <p:nvPr>
            <p:ph idx="1"/>
          </p:nvPr>
        </p:nvSpPr>
        <p:spPr>
          <a:xfrm>
            <a:off x="381000" y="1295400"/>
            <a:ext cx="8458200" cy="4373563"/>
          </a:xfrm>
        </p:spPr>
        <p:txBody>
          <a:bodyPr/>
          <a:lstStyle/>
          <a:p>
            <a:r>
              <a:rPr lang="en-US" dirty="0" smtClean="0"/>
              <a:t>NHMFL – 32 T user magnet with dilution fridge – </a:t>
            </a:r>
            <a:r>
              <a:rPr lang="en-US" dirty="0" smtClean="0">
                <a:solidFill>
                  <a:srgbClr val="FF0000"/>
                </a:solidFill>
              </a:rPr>
              <a:t>YBCO</a:t>
            </a:r>
            <a:r>
              <a:rPr lang="en-US" dirty="0" smtClean="0"/>
              <a:t> - 2013</a:t>
            </a:r>
          </a:p>
          <a:p>
            <a:r>
              <a:rPr lang="en-US" dirty="0" smtClean="0"/>
              <a:t>MIT  (Iwasa) – 30 T (1.3GHz) NMR from 700 MHz Nb-Ti/Nb</a:t>
            </a:r>
            <a:r>
              <a:rPr lang="en-US" baseline="-25000" dirty="0" smtClean="0"/>
              <a:t>3</a:t>
            </a:r>
            <a:r>
              <a:rPr lang="en-US" dirty="0" smtClean="0"/>
              <a:t>Sn outsert and 600 MHz </a:t>
            </a:r>
            <a:r>
              <a:rPr lang="en-US" dirty="0" smtClean="0">
                <a:solidFill>
                  <a:srgbClr val="FF0000"/>
                </a:solidFill>
              </a:rPr>
              <a:t>Bi-2223</a:t>
            </a:r>
            <a:r>
              <a:rPr lang="en-US" dirty="0" smtClean="0"/>
              <a:t> and </a:t>
            </a:r>
            <a:r>
              <a:rPr lang="en-US" dirty="0" smtClean="0">
                <a:solidFill>
                  <a:srgbClr val="FF0000"/>
                </a:solidFill>
              </a:rPr>
              <a:t>YBCO</a:t>
            </a:r>
            <a:r>
              <a:rPr lang="en-US" dirty="0" smtClean="0"/>
              <a:t> insert - 2013 </a:t>
            </a:r>
          </a:p>
          <a:p>
            <a:r>
              <a:rPr lang="en-US" dirty="0" smtClean="0"/>
              <a:t>Particle Beams Inc/BNL – 10T + 10T + 20T </a:t>
            </a:r>
            <a:r>
              <a:rPr lang="en-US" dirty="0" smtClean="0">
                <a:solidFill>
                  <a:srgbClr val="FF0000"/>
                </a:solidFill>
              </a:rPr>
              <a:t>YBCO</a:t>
            </a:r>
            <a:r>
              <a:rPr lang="en-US" dirty="0" smtClean="0"/>
              <a:t> (NHMFL Large Bore Resistive Magnet) = &gt;30T – 2011?</a:t>
            </a:r>
          </a:p>
          <a:p>
            <a:r>
              <a:rPr lang="en-US" dirty="0" smtClean="0"/>
              <a:t>ABB/BNL/SuperPower - 3 MJ, 24T </a:t>
            </a:r>
            <a:r>
              <a:rPr lang="en-US" dirty="0" smtClean="0">
                <a:solidFill>
                  <a:srgbClr val="FF0000"/>
                </a:solidFill>
              </a:rPr>
              <a:t>YBCO</a:t>
            </a:r>
            <a:r>
              <a:rPr lang="en-US" dirty="0" smtClean="0"/>
              <a:t> Energy Storage coil – ARPA-E – 2013? </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noChangeArrowheads="1"/>
          </p:cNvPicPr>
          <p:nvPr/>
        </p:nvPicPr>
        <p:blipFill>
          <a:blip r:embed="rId2" cstate="print"/>
          <a:srcRect/>
          <a:stretch>
            <a:fillRect/>
          </a:stretch>
        </p:blipFill>
        <p:spPr bwMode="auto">
          <a:xfrm>
            <a:off x="4745038" y="830240"/>
            <a:ext cx="3713162" cy="4794250"/>
          </a:xfrm>
          <a:prstGeom prst="rect">
            <a:avLst/>
          </a:prstGeom>
          <a:noFill/>
          <a:ln w="9525">
            <a:noFill/>
            <a:miter lim="800000"/>
            <a:headEnd/>
            <a:tailEnd/>
          </a:ln>
        </p:spPr>
      </p:pic>
      <p:sp>
        <p:nvSpPr>
          <p:cNvPr id="4098" name="Text Box 2"/>
          <p:cNvSpPr txBox="1">
            <a:spLocks noChangeArrowheads="1"/>
          </p:cNvSpPr>
          <p:nvPr/>
        </p:nvSpPr>
        <p:spPr bwMode="auto">
          <a:xfrm>
            <a:off x="990600" y="0"/>
            <a:ext cx="7620000" cy="1077913"/>
          </a:xfrm>
          <a:prstGeom prst="rect">
            <a:avLst/>
          </a:prstGeom>
          <a:noFill/>
          <a:ln w="9525">
            <a:noFill/>
            <a:miter lim="800000"/>
            <a:headEnd/>
            <a:tailEnd/>
          </a:ln>
        </p:spPr>
        <p:txBody>
          <a:bodyPr>
            <a:spAutoFit/>
          </a:bodyPr>
          <a:lstStyle/>
          <a:p>
            <a:pPr algn="ctr">
              <a:defRPr/>
            </a:pPr>
            <a:r>
              <a:rPr lang="en-US" sz="3200" b="1" dirty="0">
                <a:solidFill>
                  <a:srgbClr val="009900"/>
                </a:solidFill>
                <a:latin typeface="Lucida Sans" pitchFamily="34" charset="0"/>
                <a:ea typeface="+mj-ea"/>
                <a:cs typeface="Lucida Sans" pitchFamily="34" charset="0"/>
              </a:rPr>
              <a:t>32 T User Magnet for </a:t>
            </a:r>
            <a:r>
              <a:rPr lang="en-US" sz="3200" b="1" dirty="0" smtClean="0">
                <a:solidFill>
                  <a:srgbClr val="009900"/>
                </a:solidFill>
                <a:latin typeface="Lucida Sans" pitchFamily="34" charset="0"/>
                <a:ea typeface="+mj-ea"/>
                <a:cs typeface="Lucida Sans" pitchFamily="34" charset="0"/>
              </a:rPr>
              <a:t>NHMFL users </a:t>
            </a:r>
            <a:r>
              <a:rPr lang="en-US" sz="3200" b="1" dirty="0">
                <a:solidFill>
                  <a:srgbClr val="009900"/>
                </a:solidFill>
                <a:latin typeface="Lucida Sans" pitchFamily="34" charset="0"/>
                <a:ea typeface="+mj-ea"/>
                <a:cs typeface="Lucida Sans" pitchFamily="34" charset="0"/>
              </a:rPr>
              <a:t>funded by NSF in 2009</a:t>
            </a:r>
          </a:p>
        </p:txBody>
      </p:sp>
      <p:sp>
        <p:nvSpPr>
          <p:cNvPr id="7171" name="Text Box 7"/>
          <p:cNvSpPr txBox="1">
            <a:spLocks noChangeArrowheads="1"/>
          </p:cNvSpPr>
          <p:nvPr/>
        </p:nvSpPr>
        <p:spPr bwMode="auto">
          <a:xfrm>
            <a:off x="304800" y="1712913"/>
            <a:ext cx="4419600" cy="2554287"/>
          </a:xfrm>
          <a:prstGeom prst="rect">
            <a:avLst/>
          </a:prstGeom>
          <a:noFill/>
          <a:ln w="9525">
            <a:noFill/>
            <a:miter lim="800000"/>
            <a:headEnd/>
            <a:tailEnd/>
          </a:ln>
        </p:spPr>
        <p:txBody>
          <a:bodyPr>
            <a:spAutoFit/>
          </a:bodyPr>
          <a:lstStyle/>
          <a:p>
            <a:pPr eaLnBrk="0" hangingPunct="0">
              <a:lnSpc>
                <a:spcPct val="90000"/>
              </a:lnSpc>
              <a:spcBef>
                <a:spcPct val="40000"/>
              </a:spcBef>
            </a:pPr>
            <a:r>
              <a:rPr lang="en-US" sz="1600" b="1" dirty="0" smtClean="0"/>
              <a:t>Total field 		</a:t>
            </a:r>
            <a:r>
              <a:rPr lang="en-US" sz="1600" b="1" dirty="0" smtClean="0">
                <a:solidFill>
                  <a:srgbClr val="FF0000"/>
                </a:solidFill>
              </a:rPr>
              <a:t>32 T</a:t>
            </a:r>
          </a:p>
          <a:p>
            <a:pPr eaLnBrk="0" hangingPunct="0">
              <a:lnSpc>
                <a:spcPct val="90000"/>
              </a:lnSpc>
              <a:spcBef>
                <a:spcPct val="40000"/>
              </a:spcBef>
            </a:pPr>
            <a:r>
              <a:rPr lang="en-US" sz="1600" b="1" dirty="0" smtClean="0"/>
              <a:t>Field inner </a:t>
            </a:r>
            <a:r>
              <a:rPr lang="en-US" sz="1600" b="1" dirty="0" smtClean="0">
                <a:solidFill>
                  <a:srgbClr val="FF0000"/>
                </a:solidFill>
              </a:rPr>
              <a:t>YBCO</a:t>
            </a:r>
            <a:r>
              <a:rPr lang="en-US" sz="1600" b="1" dirty="0" smtClean="0"/>
              <a:t> coils	</a:t>
            </a:r>
            <a:r>
              <a:rPr lang="en-US" sz="1600" b="1" dirty="0" smtClean="0">
                <a:solidFill>
                  <a:srgbClr val="FF0000"/>
                </a:solidFill>
              </a:rPr>
              <a:t>17 T</a:t>
            </a:r>
          </a:p>
          <a:p>
            <a:pPr eaLnBrk="0" hangingPunct="0">
              <a:lnSpc>
                <a:spcPct val="90000"/>
              </a:lnSpc>
              <a:spcBef>
                <a:spcPct val="40000"/>
              </a:spcBef>
            </a:pPr>
            <a:r>
              <a:rPr lang="en-US" sz="1600" b="1" dirty="0" smtClean="0"/>
              <a:t>Field outer </a:t>
            </a:r>
            <a:r>
              <a:rPr lang="en-US" sz="1600" b="1" dirty="0" smtClean="0">
                <a:solidFill>
                  <a:srgbClr val="FF0000"/>
                </a:solidFill>
              </a:rPr>
              <a:t>LTS</a:t>
            </a:r>
            <a:r>
              <a:rPr lang="en-US" sz="1600" b="1" dirty="0" smtClean="0"/>
              <a:t> coils	</a:t>
            </a:r>
            <a:r>
              <a:rPr lang="en-US" sz="1600" b="1" dirty="0" smtClean="0">
                <a:solidFill>
                  <a:srgbClr val="FF0000"/>
                </a:solidFill>
              </a:rPr>
              <a:t>15 T</a:t>
            </a:r>
          </a:p>
          <a:p>
            <a:pPr eaLnBrk="0" hangingPunct="0">
              <a:lnSpc>
                <a:spcPct val="90000"/>
              </a:lnSpc>
              <a:spcBef>
                <a:spcPct val="40000"/>
              </a:spcBef>
            </a:pPr>
            <a:r>
              <a:rPr lang="en-US" sz="1600" b="1" dirty="0" smtClean="0"/>
              <a:t>Cold </a:t>
            </a:r>
            <a:r>
              <a:rPr lang="en-US" sz="1600" b="1" dirty="0"/>
              <a:t>inner bore 		32 mm</a:t>
            </a:r>
          </a:p>
          <a:p>
            <a:pPr eaLnBrk="0" hangingPunct="0">
              <a:lnSpc>
                <a:spcPct val="90000"/>
              </a:lnSpc>
              <a:spcBef>
                <a:spcPct val="40000"/>
              </a:spcBef>
            </a:pPr>
            <a:r>
              <a:rPr lang="en-US" sz="1600" b="1" dirty="0"/>
              <a:t>Uniformity	             5x10</a:t>
            </a:r>
            <a:r>
              <a:rPr lang="en-US" sz="1600" b="1" baseline="30000" dirty="0"/>
              <a:t>-4</a:t>
            </a:r>
            <a:r>
              <a:rPr lang="en-US" sz="1600" b="1" dirty="0"/>
              <a:t>  1cm DSV</a:t>
            </a:r>
          </a:p>
          <a:p>
            <a:pPr eaLnBrk="0" hangingPunct="0">
              <a:lnSpc>
                <a:spcPct val="90000"/>
              </a:lnSpc>
              <a:spcBef>
                <a:spcPct val="40000"/>
              </a:spcBef>
            </a:pPr>
            <a:r>
              <a:rPr lang="en-US" sz="1600" b="1" dirty="0"/>
              <a:t>Current			186 A</a:t>
            </a:r>
          </a:p>
          <a:p>
            <a:pPr eaLnBrk="0" hangingPunct="0">
              <a:lnSpc>
                <a:spcPct val="90000"/>
              </a:lnSpc>
              <a:spcBef>
                <a:spcPct val="40000"/>
              </a:spcBef>
            </a:pPr>
            <a:r>
              <a:rPr lang="en-US" sz="1600" b="1" dirty="0"/>
              <a:t>Inductance		436 H</a:t>
            </a:r>
          </a:p>
          <a:p>
            <a:pPr eaLnBrk="0" hangingPunct="0">
              <a:lnSpc>
                <a:spcPct val="90000"/>
              </a:lnSpc>
              <a:spcBef>
                <a:spcPct val="40000"/>
              </a:spcBef>
            </a:pPr>
            <a:r>
              <a:rPr lang="en-US" sz="1600" b="1" dirty="0"/>
              <a:t>Stored Energy		</a:t>
            </a:r>
            <a:r>
              <a:rPr lang="en-US" sz="1600" b="1" dirty="0">
                <a:solidFill>
                  <a:srgbClr val="FF0000"/>
                </a:solidFill>
              </a:rPr>
              <a:t>7.54 MJ</a:t>
            </a:r>
          </a:p>
        </p:txBody>
      </p:sp>
      <p:sp>
        <p:nvSpPr>
          <p:cNvPr id="11" name="TextBox 10"/>
          <p:cNvSpPr txBox="1"/>
          <p:nvPr/>
        </p:nvSpPr>
        <p:spPr>
          <a:xfrm>
            <a:off x="0" y="5766908"/>
            <a:ext cx="9144000" cy="677108"/>
          </a:xfrm>
          <a:prstGeom prst="rect">
            <a:avLst/>
          </a:prstGeom>
          <a:solidFill>
            <a:schemeClr val="bg2">
              <a:lumMod val="90000"/>
            </a:schemeClr>
          </a:solidFill>
        </p:spPr>
        <p:txBody>
          <a:bodyPr wrap="square">
            <a:spAutoFit/>
          </a:bodyPr>
          <a:lstStyle/>
          <a:p>
            <a:pPr algn="ctr" eaLnBrk="0" hangingPunct="0">
              <a:defRPr/>
            </a:pPr>
            <a:r>
              <a:rPr lang="en-US" b="1" dirty="0" smtClean="0">
                <a:solidFill>
                  <a:srgbClr val="3333FF"/>
                </a:solidFill>
                <a:cs typeface="+mn-cs"/>
              </a:rPr>
              <a:t>Completion foreseen in 2013 </a:t>
            </a:r>
            <a:endParaRPr lang="en-US" b="1" dirty="0" smtClean="0">
              <a:solidFill>
                <a:srgbClr val="3333FF"/>
              </a:solidFill>
              <a:cs typeface="+mn-cs"/>
            </a:endParaRPr>
          </a:p>
          <a:p>
            <a:pPr algn="ctr" eaLnBrk="0" hangingPunct="0">
              <a:defRPr/>
            </a:pPr>
            <a:r>
              <a:rPr lang="en-US" sz="1800" b="1" dirty="0" smtClean="0">
                <a:solidFill>
                  <a:srgbClr val="3333FF"/>
                </a:solidFill>
                <a:cs typeface="+mn-cs"/>
              </a:rPr>
              <a:t>dilution </a:t>
            </a:r>
            <a:r>
              <a:rPr lang="en-US" sz="1800" b="1" dirty="0" smtClean="0">
                <a:solidFill>
                  <a:srgbClr val="3333FF"/>
                </a:solidFill>
                <a:cs typeface="+mn-cs"/>
              </a:rPr>
              <a:t>refrigerator for low temperature, </a:t>
            </a:r>
            <a:r>
              <a:rPr lang="en-US" sz="1800" b="1" dirty="0" smtClean="0">
                <a:solidFill>
                  <a:srgbClr val="3333FF"/>
                </a:solidFill>
              </a:rPr>
              <a:t>continuous </a:t>
            </a:r>
            <a:r>
              <a:rPr lang="en-US" sz="1800" b="1" dirty="0" smtClean="0">
                <a:solidFill>
                  <a:srgbClr val="3333FF"/>
                </a:solidFill>
                <a:cs typeface="+mn-cs"/>
              </a:rPr>
              <a:t>very high field experiments</a:t>
            </a:r>
            <a:endParaRPr lang="en-US" sz="1800" b="1" dirty="0">
              <a:solidFill>
                <a:srgbClr val="3333FF"/>
              </a:solidFill>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wipe(down)">
                                      <p:cBhvr>
                                        <p:cTn id="7" dur="500"/>
                                        <p:tgtEl>
                                          <p:spTgt spid="11">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wipe(down)">
                                      <p:cBhvr>
                                        <p:cTn id="10" dur="500"/>
                                        <p:tgtEl>
                                          <p:spTgt spid="11">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wipe(down)">
                                      <p:cBhvr>
                                        <p:cTn id="13"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cstate="print"/>
          <a:srcRect/>
          <a:stretch>
            <a:fillRect/>
          </a:stretch>
        </p:blipFill>
        <p:spPr bwMode="auto">
          <a:xfrm>
            <a:off x="0" y="609600"/>
            <a:ext cx="9144000" cy="2286000"/>
          </a:xfrm>
          <a:prstGeom prst="rect">
            <a:avLst/>
          </a:prstGeom>
          <a:noFill/>
          <a:ln w="12700">
            <a:noFill/>
            <a:miter lim="800000"/>
            <a:headEnd type="none" w="sm" len="sm"/>
            <a:tailEnd type="none" w="sm" len="sm"/>
          </a:ln>
        </p:spPr>
      </p:pic>
      <p:sp>
        <p:nvSpPr>
          <p:cNvPr id="8195" name="Content Placeholder 2"/>
          <p:cNvSpPr>
            <a:spLocks noGrp="1"/>
          </p:cNvSpPr>
          <p:nvPr>
            <p:ph idx="1"/>
          </p:nvPr>
        </p:nvSpPr>
        <p:spPr>
          <a:xfrm>
            <a:off x="5181600" y="5229225"/>
            <a:ext cx="3810000" cy="1323975"/>
          </a:xfrm>
          <a:solidFill>
            <a:schemeClr val="bg2">
              <a:lumMod val="90000"/>
            </a:schemeClr>
          </a:solidFill>
        </p:spPr>
        <p:txBody>
          <a:bodyPr/>
          <a:lstStyle/>
          <a:p>
            <a:pPr eaLnBrk="1" hangingPunct="1">
              <a:defRPr/>
            </a:pPr>
            <a:r>
              <a:rPr sz="1600" dirty="0" smtClean="0"/>
              <a:t>ZEEMANS uses YBCO to replace a 10 MW resistive magnet – proposal now under review  (Broholm (JHU) , Granroth (ORNL), and Bird (NHMFL) PIs)</a:t>
            </a:r>
          </a:p>
        </p:txBody>
      </p:sp>
      <p:pic>
        <p:nvPicPr>
          <p:cNvPr id="18437" name="Picture 5"/>
          <p:cNvPicPr>
            <a:picLocks noChangeAspect="1" noChangeArrowheads="1"/>
          </p:cNvPicPr>
          <p:nvPr/>
        </p:nvPicPr>
        <p:blipFill>
          <a:blip r:embed="rId3" cstate="print"/>
          <a:srcRect/>
          <a:stretch>
            <a:fillRect/>
          </a:stretch>
        </p:blipFill>
        <p:spPr bwMode="auto">
          <a:xfrm>
            <a:off x="0" y="2438400"/>
            <a:ext cx="5715000" cy="2286000"/>
          </a:xfrm>
          <a:prstGeom prst="rect">
            <a:avLst/>
          </a:prstGeom>
          <a:noFill/>
          <a:ln w="12700">
            <a:noFill/>
            <a:miter lim="800000"/>
            <a:headEnd type="none" w="sm" len="sm"/>
            <a:tailEnd type="none" w="sm" len="sm"/>
          </a:ln>
        </p:spPr>
      </p:pic>
      <p:pic>
        <p:nvPicPr>
          <p:cNvPr id="18438" name="Picture 6"/>
          <p:cNvPicPr>
            <a:picLocks noChangeAspect="1" noChangeArrowheads="1"/>
          </p:cNvPicPr>
          <p:nvPr/>
        </p:nvPicPr>
        <p:blipFill>
          <a:blip r:embed="rId4" cstate="print"/>
          <a:srcRect/>
          <a:stretch>
            <a:fillRect/>
          </a:stretch>
        </p:blipFill>
        <p:spPr bwMode="auto">
          <a:xfrm>
            <a:off x="152400" y="4953000"/>
            <a:ext cx="4752975" cy="1638300"/>
          </a:xfrm>
          <a:prstGeom prst="rect">
            <a:avLst/>
          </a:prstGeom>
          <a:noFill/>
          <a:ln w="12700">
            <a:noFill/>
            <a:miter lim="800000"/>
            <a:headEnd type="none" w="sm" len="sm"/>
            <a:tailEnd type="none" w="sm" len="sm"/>
          </a:ln>
        </p:spPr>
      </p:pic>
      <p:sp>
        <p:nvSpPr>
          <p:cNvPr id="8198" name="Title 1"/>
          <p:cNvSpPr>
            <a:spLocks noGrp="1"/>
          </p:cNvSpPr>
          <p:nvPr>
            <p:ph type="title"/>
          </p:nvPr>
        </p:nvSpPr>
        <p:spPr>
          <a:xfrm>
            <a:off x="990600" y="92075"/>
            <a:ext cx="8077200" cy="893763"/>
          </a:xfrm>
        </p:spPr>
        <p:txBody>
          <a:bodyPr/>
          <a:lstStyle/>
          <a:p>
            <a:pPr eaLnBrk="1" hangingPunct="1"/>
            <a:r>
              <a:rPr dirty="0" smtClean="0">
                <a:ea typeface="Lucida Sans" pitchFamily="34" charset="0"/>
              </a:rPr>
              <a:t>ZeEMANS Beam Line for SNS at ORNL</a:t>
            </a:r>
            <a:br>
              <a:rPr dirty="0" smtClean="0">
                <a:ea typeface="Lucida Sans" pitchFamily="34" charset="0"/>
              </a:rPr>
            </a:br>
            <a:r>
              <a:rPr sz="2000" dirty="0" smtClean="0">
                <a:ea typeface="Lucida Sans" pitchFamily="34" charset="0"/>
              </a:rPr>
              <a:t>(2009 proposal to NSF and DOE)</a:t>
            </a:r>
            <a:endParaRPr dirty="0" smtClean="0">
              <a:ea typeface="Lucida Sans" pitchFamily="34" charset="0"/>
            </a:endParaRPr>
          </a:p>
        </p:txBody>
      </p:sp>
      <p:cxnSp>
        <p:nvCxnSpPr>
          <p:cNvPr id="8199" name="Straight Arrow Connector 7"/>
          <p:cNvCxnSpPr>
            <a:cxnSpLocks noChangeShapeType="1"/>
          </p:cNvCxnSpPr>
          <p:nvPr/>
        </p:nvCxnSpPr>
        <p:spPr bwMode="auto">
          <a:xfrm flipV="1">
            <a:off x="228600" y="1058863"/>
            <a:ext cx="8001000" cy="76200"/>
          </a:xfrm>
          <a:prstGeom prst="straightConnector1">
            <a:avLst/>
          </a:prstGeom>
          <a:noFill/>
          <a:ln w="31750">
            <a:solidFill>
              <a:srgbClr val="FF0000"/>
            </a:solidFill>
            <a:round/>
            <a:headEnd type="stealth" w="lg" len="lg"/>
            <a:tailEnd type="stealth" w="lg" len="lg"/>
          </a:ln>
        </p:spPr>
      </p:cxnSp>
      <p:sp>
        <p:nvSpPr>
          <p:cNvPr id="8200" name="TextBox 9"/>
          <p:cNvSpPr txBox="1">
            <a:spLocks noChangeArrowheads="1"/>
          </p:cNvSpPr>
          <p:nvPr/>
        </p:nvSpPr>
        <p:spPr bwMode="auto">
          <a:xfrm>
            <a:off x="804863" y="1171575"/>
            <a:ext cx="7086600" cy="400050"/>
          </a:xfrm>
          <a:prstGeom prst="rect">
            <a:avLst/>
          </a:prstGeom>
          <a:noFill/>
          <a:ln w="9525">
            <a:noFill/>
            <a:miter lim="800000"/>
            <a:headEnd/>
            <a:tailEnd/>
          </a:ln>
        </p:spPr>
        <p:txBody>
          <a:bodyPr>
            <a:spAutoFit/>
          </a:bodyPr>
          <a:lstStyle/>
          <a:p>
            <a:pPr algn="ctr" eaLnBrk="0" hangingPunct="0"/>
            <a:r>
              <a:rPr lang="en-US" dirty="0">
                <a:solidFill>
                  <a:srgbClr val="FF0000"/>
                </a:solidFill>
              </a:rPr>
              <a:t>70 m long neutron beam line to ~30 T magnet center</a:t>
            </a:r>
          </a:p>
        </p:txBody>
      </p:sp>
      <p:pic>
        <p:nvPicPr>
          <p:cNvPr id="18439" name="Picture 7"/>
          <p:cNvPicPr>
            <a:picLocks noChangeAspect="1" noChangeArrowheads="1"/>
          </p:cNvPicPr>
          <p:nvPr/>
        </p:nvPicPr>
        <p:blipFill>
          <a:blip r:embed="rId5" cstate="print"/>
          <a:srcRect/>
          <a:stretch>
            <a:fillRect/>
          </a:stretch>
        </p:blipFill>
        <p:spPr bwMode="auto">
          <a:xfrm>
            <a:off x="2971800" y="2209800"/>
            <a:ext cx="5638800" cy="2760663"/>
          </a:xfrm>
          <a:prstGeom prst="rect">
            <a:avLst/>
          </a:prstGeom>
          <a:noFill/>
          <a:ln w="12700">
            <a:noFill/>
            <a:miter lim="800000"/>
            <a:headEnd type="none" w="sm" len="sm"/>
            <a:tailEnd type="none" w="sm" len="sm"/>
          </a:ln>
        </p:spPr>
      </p:pic>
      <p:pic>
        <p:nvPicPr>
          <p:cNvPr id="8202" name="Picture 10" descr="D:\Data\SHTS\JCPROG\Data\OST-2212-CS-April2010-fromJianyi-134x134.png"/>
          <p:cNvPicPr>
            <a:picLocks noChangeAspect="1" noChangeArrowheads="1"/>
          </p:cNvPicPr>
          <p:nvPr/>
        </p:nvPicPr>
        <p:blipFill>
          <a:blip r:embed="rId6" cstate="print"/>
          <a:srcRect/>
          <a:stretch>
            <a:fillRect/>
          </a:stretch>
        </p:blipFill>
        <p:spPr bwMode="auto">
          <a:xfrm>
            <a:off x="0" y="0"/>
            <a:ext cx="990600" cy="99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fade">
                                      <p:cBhvr>
                                        <p:cTn id="7" dur="20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9"/>
                                        </p:tgtEl>
                                        <p:attrNameLst>
                                          <p:attrName>style.visibility</p:attrName>
                                        </p:attrNameLst>
                                      </p:cBhvr>
                                      <p:to>
                                        <p:strVal val="visible"/>
                                      </p:to>
                                    </p:set>
                                    <p:animEffect transition="in" filter="fade">
                                      <p:cBhvr>
                                        <p:cTn id="12" dur="2000"/>
                                        <p:tgtEl>
                                          <p:spTgt spid="184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38"/>
                                        </p:tgtEl>
                                        <p:attrNameLst>
                                          <p:attrName>style.visibility</p:attrName>
                                        </p:attrNameLst>
                                      </p:cBhvr>
                                      <p:to>
                                        <p:strVal val="visible"/>
                                      </p:to>
                                    </p:set>
                                    <p:animEffect transition="in" filter="fade">
                                      <p:cBhvr>
                                        <p:cTn id="17" dur="20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914400" y="76200"/>
            <a:ext cx="8001000" cy="954088"/>
          </a:xfrm>
        </p:spPr>
        <p:txBody>
          <a:bodyPr>
            <a:normAutofit/>
          </a:bodyPr>
          <a:lstStyle/>
          <a:p>
            <a:pPr eaLnBrk="1" hangingPunct="1"/>
            <a:r>
              <a:rPr dirty="0" smtClean="0">
                <a:ea typeface="Lucida Sans" pitchFamily="34" charset="0"/>
              </a:rPr>
              <a:t>Muon Collider Design wants ~50 T</a:t>
            </a:r>
          </a:p>
        </p:txBody>
      </p:sp>
      <p:sp>
        <p:nvSpPr>
          <p:cNvPr id="9219" name="Content Placeholder 2"/>
          <p:cNvSpPr>
            <a:spLocks noGrp="1"/>
          </p:cNvSpPr>
          <p:nvPr>
            <p:ph idx="1"/>
          </p:nvPr>
        </p:nvSpPr>
        <p:spPr>
          <a:xfrm>
            <a:off x="152400" y="5867400"/>
            <a:ext cx="8686800" cy="523875"/>
          </a:xfrm>
        </p:spPr>
        <p:txBody>
          <a:bodyPr/>
          <a:lstStyle/>
          <a:p>
            <a:pPr eaLnBrk="1" hangingPunct="1"/>
            <a:r>
              <a:rPr dirty="0" smtClean="0"/>
              <a:t>40- 50 T solenoids are a crucial feature……</a:t>
            </a:r>
          </a:p>
        </p:txBody>
      </p:sp>
      <p:pic>
        <p:nvPicPr>
          <p:cNvPr id="9220" name="Picture 2"/>
          <p:cNvPicPr>
            <a:picLocks noChangeAspect="1" noChangeArrowheads="1"/>
          </p:cNvPicPr>
          <p:nvPr/>
        </p:nvPicPr>
        <p:blipFill>
          <a:blip r:embed="rId2" cstate="print"/>
          <a:srcRect/>
          <a:stretch>
            <a:fillRect/>
          </a:stretch>
        </p:blipFill>
        <p:spPr bwMode="auto">
          <a:xfrm>
            <a:off x="0" y="1209675"/>
            <a:ext cx="5248275" cy="4048125"/>
          </a:xfrm>
          <a:prstGeom prst="rect">
            <a:avLst/>
          </a:prstGeom>
          <a:noFill/>
          <a:ln w="12700">
            <a:noFill/>
            <a:miter lim="800000"/>
            <a:headEnd type="none" w="sm" len="sm"/>
            <a:tailEnd type="none" w="sm" len="sm"/>
          </a:ln>
        </p:spPr>
      </p:pic>
      <p:pic>
        <p:nvPicPr>
          <p:cNvPr id="9221" name="Picture 3"/>
          <p:cNvPicPr>
            <a:picLocks noChangeAspect="1" noChangeArrowheads="1"/>
          </p:cNvPicPr>
          <p:nvPr/>
        </p:nvPicPr>
        <p:blipFill>
          <a:blip r:embed="rId3" cstate="print"/>
          <a:srcRect/>
          <a:stretch>
            <a:fillRect/>
          </a:stretch>
        </p:blipFill>
        <p:spPr bwMode="auto">
          <a:xfrm>
            <a:off x="5257800" y="990600"/>
            <a:ext cx="3810000" cy="4697413"/>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914400" y="-11113"/>
            <a:ext cx="8229600" cy="1077913"/>
          </a:xfrm>
        </p:spPr>
        <p:txBody>
          <a:bodyPr/>
          <a:lstStyle/>
          <a:p>
            <a:pPr eaLnBrk="1" hangingPunct="1"/>
            <a:r>
              <a:rPr dirty="0" smtClean="0">
                <a:ea typeface="Lucida Sans" pitchFamily="34" charset="0"/>
              </a:rPr>
              <a:t>Large magnets require cables</a:t>
            </a:r>
          </a:p>
        </p:txBody>
      </p:sp>
      <p:pic>
        <p:nvPicPr>
          <p:cNvPr id="686083" name="Picture 3"/>
          <p:cNvPicPr>
            <a:picLocks noChangeAspect="1" noChangeArrowheads="1"/>
          </p:cNvPicPr>
          <p:nvPr/>
        </p:nvPicPr>
        <p:blipFill>
          <a:blip r:embed="rId3" cstate="print"/>
          <a:srcRect/>
          <a:stretch>
            <a:fillRect/>
          </a:stretch>
        </p:blipFill>
        <p:spPr bwMode="auto">
          <a:xfrm>
            <a:off x="5229225" y="1409700"/>
            <a:ext cx="3381375" cy="2578100"/>
          </a:xfrm>
          <a:prstGeom prst="rect">
            <a:avLst/>
          </a:prstGeom>
          <a:noFill/>
          <a:ln w="12700">
            <a:noFill/>
            <a:miter lim="800000"/>
            <a:headEnd type="none" w="sm" len="sm"/>
            <a:tailEnd type="none" w="sm" len="sm"/>
          </a:ln>
        </p:spPr>
      </p:pic>
      <p:pic>
        <p:nvPicPr>
          <p:cNvPr id="10" name="Picture 8" descr="cables"/>
          <p:cNvPicPr>
            <a:picLocks noChangeAspect="1" noChangeArrowheads="1"/>
          </p:cNvPicPr>
          <p:nvPr/>
        </p:nvPicPr>
        <p:blipFill>
          <a:blip r:embed="rId4" cstate="print"/>
          <a:srcRect b="27599"/>
          <a:stretch>
            <a:fillRect/>
          </a:stretch>
        </p:blipFill>
        <p:spPr bwMode="auto">
          <a:xfrm>
            <a:off x="266700" y="4105275"/>
            <a:ext cx="4381500" cy="2066925"/>
          </a:xfrm>
          <a:prstGeom prst="rect">
            <a:avLst/>
          </a:prstGeom>
          <a:noFill/>
          <a:ln w="9525">
            <a:noFill/>
            <a:miter lim="800000"/>
            <a:headEnd/>
            <a:tailEnd/>
          </a:ln>
        </p:spPr>
      </p:pic>
      <p:sp>
        <p:nvSpPr>
          <p:cNvPr id="11" name="Text Box 10"/>
          <p:cNvSpPr txBox="1">
            <a:spLocks noChangeArrowheads="1"/>
          </p:cNvSpPr>
          <p:nvPr/>
        </p:nvSpPr>
        <p:spPr bwMode="auto">
          <a:xfrm>
            <a:off x="762000" y="6324600"/>
            <a:ext cx="3276600" cy="304800"/>
          </a:xfrm>
          <a:prstGeom prst="rect">
            <a:avLst/>
          </a:prstGeom>
          <a:solidFill>
            <a:schemeClr val="bg2">
              <a:lumMod val="90000"/>
            </a:schemeClr>
          </a:solidFill>
          <a:ln w="12700">
            <a:noFill/>
            <a:miter lim="800000"/>
            <a:headEnd type="none" w="sm" len="sm"/>
            <a:tailEnd type="none" w="sm" len="sm"/>
          </a:ln>
        </p:spPr>
        <p:txBody>
          <a:bodyPr>
            <a:spAutoFit/>
          </a:bodyPr>
          <a:lstStyle/>
          <a:p>
            <a:pPr algn="ctr" eaLnBrk="0" hangingPunct="0">
              <a:spcBef>
                <a:spcPct val="50000"/>
              </a:spcBef>
              <a:defRPr/>
            </a:pPr>
            <a:r>
              <a:rPr lang="en-US" sz="1400" b="1" dirty="0"/>
              <a:t>Arno Godeke, Magnet Group,  LBNL</a:t>
            </a:r>
          </a:p>
        </p:txBody>
      </p:sp>
      <p:sp>
        <p:nvSpPr>
          <p:cNvPr id="12" name="TextBox 11"/>
          <p:cNvSpPr txBox="1">
            <a:spLocks noChangeArrowheads="1"/>
          </p:cNvSpPr>
          <p:nvPr/>
        </p:nvSpPr>
        <p:spPr bwMode="auto">
          <a:xfrm>
            <a:off x="2057400" y="3657600"/>
            <a:ext cx="1066800" cy="338138"/>
          </a:xfrm>
          <a:prstGeom prst="rect">
            <a:avLst/>
          </a:prstGeom>
          <a:solidFill>
            <a:schemeClr val="bg2">
              <a:lumMod val="90000"/>
            </a:schemeClr>
          </a:solidFill>
          <a:ln w="9525">
            <a:noFill/>
            <a:miter lim="800000"/>
            <a:headEnd/>
            <a:tailEnd/>
          </a:ln>
        </p:spPr>
        <p:txBody>
          <a:bodyPr>
            <a:spAutoFit/>
          </a:bodyPr>
          <a:lstStyle/>
          <a:p>
            <a:pPr algn="ctr" eaLnBrk="0" hangingPunct="0">
              <a:defRPr/>
            </a:pPr>
            <a:r>
              <a:rPr lang="en-US" sz="1600" dirty="0"/>
              <a:t>Bi-2212</a:t>
            </a:r>
          </a:p>
        </p:txBody>
      </p:sp>
      <p:sp>
        <p:nvSpPr>
          <p:cNvPr id="13" name="TextBox 12"/>
          <p:cNvSpPr txBox="1">
            <a:spLocks noChangeArrowheads="1"/>
          </p:cNvSpPr>
          <p:nvPr/>
        </p:nvSpPr>
        <p:spPr bwMode="auto">
          <a:xfrm>
            <a:off x="5638800" y="914400"/>
            <a:ext cx="2895600" cy="738188"/>
          </a:xfrm>
          <a:prstGeom prst="rect">
            <a:avLst/>
          </a:prstGeom>
          <a:solidFill>
            <a:schemeClr val="bg2">
              <a:lumMod val="90000"/>
            </a:schemeClr>
          </a:solidFill>
          <a:ln w="9525">
            <a:noFill/>
            <a:miter lim="800000"/>
            <a:headEnd/>
            <a:tailEnd/>
          </a:ln>
        </p:spPr>
        <p:txBody>
          <a:bodyPr>
            <a:spAutoFit/>
          </a:bodyPr>
          <a:lstStyle/>
          <a:p>
            <a:pPr algn="ctr" eaLnBrk="0" hangingPunct="0">
              <a:defRPr/>
            </a:pPr>
            <a:r>
              <a:rPr lang="en-US" sz="1400" dirty="0"/>
              <a:t>YBCO  Roebel – Nick Long (IRL) and Andrew Priest (General Cable NZ) and E Barzi (FNAL)</a:t>
            </a:r>
          </a:p>
        </p:txBody>
      </p:sp>
      <p:sp>
        <p:nvSpPr>
          <p:cNvPr id="15" name="Content Placeholder 2"/>
          <p:cNvSpPr>
            <a:spLocks noGrp="1"/>
          </p:cNvSpPr>
          <p:nvPr>
            <p:ph idx="1"/>
          </p:nvPr>
        </p:nvSpPr>
        <p:spPr>
          <a:xfrm>
            <a:off x="0" y="1162050"/>
            <a:ext cx="4800600" cy="2647950"/>
          </a:xfrm>
        </p:spPr>
        <p:txBody>
          <a:bodyPr/>
          <a:lstStyle/>
          <a:p>
            <a:pPr eaLnBrk="1" hangingPunct="1">
              <a:lnSpc>
                <a:spcPct val="80000"/>
              </a:lnSpc>
            </a:pPr>
            <a:r>
              <a:rPr sz="1700" dirty="0" smtClean="0"/>
              <a:t>Rutherford cable (flattened, fully transposed cable) works well for round wire 2212</a:t>
            </a:r>
          </a:p>
          <a:p>
            <a:pPr lvl="1" eaLnBrk="1" hangingPunct="1">
              <a:lnSpc>
                <a:spcPct val="80000"/>
              </a:lnSpc>
            </a:pPr>
            <a:r>
              <a:rPr sz="1500" dirty="0" smtClean="0"/>
              <a:t>Major task of the HEP collaboration</a:t>
            </a:r>
          </a:p>
          <a:p>
            <a:pPr eaLnBrk="1" hangingPunct="1">
              <a:lnSpc>
                <a:spcPct val="80000"/>
              </a:lnSpc>
            </a:pPr>
            <a:r>
              <a:rPr sz="1700" dirty="0" smtClean="0"/>
              <a:t>YBCO tape cannot be Rutherford cabled but cabling by the Roebel method is possible</a:t>
            </a:r>
          </a:p>
          <a:p>
            <a:pPr lvl="1" eaLnBrk="1" hangingPunct="1">
              <a:lnSpc>
                <a:spcPct val="80000"/>
              </a:lnSpc>
            </a:pPr>
            <a:r>
              <a:rPr sz="1500" dirty="0" smtClean="0"/>
              <a:t>Under evaluation by Karlsruhe and General Cable and IRL (NZ)</a:t>
            </a:r>
          </a:p>
        </p:txBody>
      </p:sp>
      <p:pic>
        <p:nvPicPr>
          <p:cNvPr id="12297" name="Picture 11"/>
          <p:cNvPicPr>
            <a:picLocks noChangeAspect="1" noChangeArrowheads="1"/>
          </p:cNvPicPr>
          <p:nvPr/>
        </p:nvPicPr>
        <p:blipFill>
          <a:blip r:embed="rId5" cstate="print"/>
          <a:srcRect/>
          <a:stretch>
            <a:fillRect/>
          </a:stretch>
        </p:blipFill>
        <p:spPr bwMode="auto">
          <a:xfrm>
            <a:off x="5791200" y="3962400"/>
            <a:ext cx="2171700" cy="252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20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20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fade">
                                      <p:cBhvr>
                                        <p:cTn id="13" dur="2000"/>
                                        <p:tgtEl>
                                          <p:spTgt spid="1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fade">
                                      <p:cBhvr>
                                        <p:cTn id="16" dur="2000"/>
                                        <p:tgtEl>
                                          <p:spTgt spid="1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686083"/>
                                        </p:tgtEl>
                                        <p:attrNameLst>
                                          <p:attrName>style.visibility</p:attrName>
                                        </p:attrNameLst>
                                      </p:cBhvr>
                                      <p:to>
                                        <p:strVal val="visible"/>
                                      </p:to>
                                    </p:set>
                                    <p:animEffect transition="in" filter="wipe(down)">
                                      <p:cBhvr>
                                        <p:cTn id="30" dur="500"/>
                                        <p:tgtEl>
                                          <p:spTgt spid="68608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371600" y="384175"/>
            <a:ext cx="7086600" cy="584200"/>
          </a:xfrm>
        </p:spPr>
        <p:txBody>
          <a:bodyPr/>
          <a:lstStyle/>
          <a:p>
            <a:pPr eaLnBrk="1" hangingPunct="1"/>
            <a:r>
              <a:rPr dirty="0" smtClean="0">
                <a:ea typeface="Lucida Sans" pitchFamily="34" charset="0"/>
              </a:rPr>
              <a:t>VHFSMC – a 2212 collaboration</a:t>
            </a:r>
          </a:p>
        </p:txBody>
      </p:sp>
      <p:sp>
        <p:nvSpPr>
          <p:cNvPr id="13315" name="Content Placeholder 2"/>
          <p:cNvSpPr>
            <a:spLocks noGrp="1"/>
          </p:cNvSpPr>
          <p:nvPr>
            <p:ph idx="1"/>
          </p:nvPr>
        </p:nvSpPr>
        <p:spPr>
          <a:xfrm>
            <a:off x="228600" y="1219200"/>
            <a:ext cx="3352800" cy="4278313"/>
          </a:xfrm>
        </p:spPr>
        <p:txBody>
          <a:bodyPr/>
          <a:lstStyle/>
          <a:p>
            <a:pPr eaLnBrk="1" hangingPunct="1"/>
            <a:r>
              <a:rPr sz="1900" dirty="0" smtClean="0"/>
              <a:t>Proposal submitted September 2008, peer reviewed positively in winter 08/09</a:t>
            </a:r>
          </a:p>
          <a:p>
            <a:pPr eaLnBrk="1" hangingPunct="1"/>
            <a:r>
              <a:rPr sz="1900" dirty="0" smtClean="0"/>
              <a:t>Shovel-ready – awarded in summer 09, staggered start in fall 09</a:t>
            </a:r>
          </a:p>
          <a:p>
            <a:pPr eaLnBrk="1" hangingPunct="1"/>
            <a:r>
              <a:rPr sz="1900" dirty="0" smtClean="0"/>
              <a:t>6 tasks, each with joint leadership</a:t>
            </a:r>
          </a:p>
          <a:p>
            <a:pPr eaLnBrk="1" hangingPunct="1"/>
            <a:r>
              <a:rPr lang="en-US" sz="1900" dirty="0" smtClean="0">
                <a:solidFill>
                  <a:srgbClr val="FF0000"/>
                </a:solidFill>
              </a:rPr>
              <a:t>Confined to Bi-2212 because </a:t>
            </a:r>
            <a:r>
              <a:rPr lang="en-US" sz="1900" dirty="0" smtClean="0">
                <a:solidFill>
                  <a:srgbClr val="FF0000"/>
                </a:solidFill>
              </a:rPr>
              <a:t>of large ($25-30M/yr.) DOE-Office of Electricity </a:t>
            </a:r>
            <a:r>
              <a:rPr lang="en-US" sz="1900" dirty="0" smtClean="0">
                <a:solidFill>
                  <a:srgbClr val="FF0000"/>
                </a:solidFill>
              </a:rPr>
              <a:t>support for YBCO</a:t>
            </a:r>
            <a:endParaRPr sz="1900" dirty="0" smtClean="0"/>
          </a:p>
        </p:txBody>
      </p:sp>
      <p:pic>
        <p:nvPicPr>
          <p:cNvPr id="13316" name="Picture 2"/>
          <p:cNvPicPr>
            <a:picLocks noChangeAspect="1" noChangeArrowheads="1"/>
          </p:cNvPicPr>
          <p:nvPr/>
        </p:nvPicPr>
        <p:blipFill>
          <a:blip r:embed="rId2" cstate="print"/>
          <a:srcRect/>
          <a:stretch>
            <a:fillRect/>
          </a:stretch>
        </p:blipFill>
        <p:spPr bwMode="auto">
          <a:xfrm>
            <a:off x="3581400" y="1066800"/>
            <a:ext cx="5257800" cy="5257800"/>
          </a:xfrm>
          <a:prstGeom prst="rect">
            <a:avLst/>
          </a:prstGeom>
          <a:noFill/>
          <a:ln w="12700">
            <a:noFill/>
            <a:miter lim="800000"/>
            <a:headEnd type="none" w="sm" len="sm"/>
            <a:tailEnd type="none" w="sm" len="sm"/>
          </a:ln>
        </p:spPr>
      </p:pic>
      <p:pic>
        <p:nvPicPr>
          <p:cNvPr id="13317" name="Picture 2" descr="C:\Users\larbalestier\AppData\Local\Microsoft\Windows\Temporary Internet Files\Content.Outlook\SQ3HW4DS\NCSUEngr logo.png"/>
          <p:cNvPicPr>
            <a:picLocks noChangeAspect="1" noChangeArrowheads="1"/>
          </p:cNvPicPr>
          <p:nvPr/>
        </p:nvPicPr>
        <p:blipFill>
          <a:blip r:embed="rId3" cstate="print"/>
          <a:srcRect/>
          <a:stretch>
            <a:fillRect/>
          </a:stretch>
        </p:blipFill>
        <p:spPr bwMode="auto">
          <a:xfrm>
            <a:off x="3371850" y="5667375"/>
            <a:ext cx="1600200" cy="452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384175"/>
            <a:ext cx="7086600" cy="584200"/>
          </a:xfrm>
        </p:spPr>
        <p:txBody>
          <a:bodyPr/>
          <a:lstStyle/>
          <a:p>
            <a:pPr eaLnBrk="1" hangingPunct="1"/>
            <a:r>
              <a:rPr dirty="0" smtClean="0">
                <a:ea typeface="Lucida Sans" pitchFamily="34" charset="0"/>
              </a:rPr>
              <a:t>Driving questions</a:t>
            </a:r>
          </a:p>
        </p:txBody>
      </p:sp>
      <p:sp>
        <p:nvSpPr>
          <p:cNvPr id="14339" name="Content Placeholder 2"/>
          <p:cNvSpPr>
            <a:spLocks noGrp="1"/>
          </p:cNvSpPr>
          <p:nvPr>
            <p:ph idx="1"/>
          </p:nvPr>
        </p:nvSpPr>
        <p:spPr>
          <a:xfrm>
            <a:off x="838200" y="1060450"/>
            <a:ext cx="7772400" cy="5264150"/>
          </a:xfrm>
        </p:spPr>
        <p:txBody>
          <a:bodyPr/>
          <a:lstStyle/>
          <a:p>
            <a:pPr eaLnBrk="1" hangingPunct="1"/>
            <a:r>
              <a:rPr sz="2200" dirty="0" smtClean="0"/>
              <a:t>Task 6: Can we leverage industrial participation to make 2212 a viable new magnet technology?</a:t>
            </a:r>
          </a:p>
          <a:p>
            <a:pPr eaLnBrk="1" hangingPunct="1"/>
            <a:r>
              <a:rPr sz="2200" dirty="0" smtClean="0">
                <a:solidFill>
                  <a:srgbClr val="FF0000"/>
                </a:solidFill>
              </a:rPr>
              <a:t>Task 1: What controls Jc and can we drive it up by 3-10 times?</a:t>
            </a:r>
          </a:p>
          <a:p>
            <a:pPr eaLnBrk="1" hangingPunct="1"/>
            <a:r>
              <a:rPr sz="2200" dirty="0" smtClean="0"/>
              <a:t>Task 2: How does stress degrade Jc and how do we inhibit it?</a:t>
            </a:r>
          </a:p>
          <a:p>
            <a:pPr eaLnBrk="1" hangingPunct="1"/>
            <a:r>
              <a:rPr sz="2200" dirty="0" smtClean="0"/>
              <a:t>Task 3: Can robust 2212 cable be made?</a:t>
            </a:r>
          </a:p>
          <a:p>
            <a:pPr eaLnBrk="1" hangingPunct="1"/>
            <a:r>
              <a:rPr sz="2200" dirty="0" smtClean="0"/>
              <a:t>Task 4: Can magnets be protected given slow conductor quench velocities?</a:t>
            </a:r>
          </a:p>
          <a:p>
            <a:pPr eaLnBrk="1" hangingPunct="1"/>
            <a:r>
              <a:rPr sz="2200" dirty="0" smtClean="0"/>
              <a:t>Task 5: Can we get 2212 conductors and cables into magnets without excessive degradation?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successes of VHFSMC</a:t>
            </a:r>
            <a:endParaRPr lang="en-US" dirty="0"/>
          </a:p>
        </p:txBody>
      </p:sp>
      <p:sp>
        <p:nvSpPr>
          <p:cNvPr id="3" name="Content Placeholder 2"/>
          <p:cNvSpPr>
            <a:spLocks noGrp="1"/>
          </p:cNvSpPr>
          <p:nvPr>
            <p:ph idx="1"/>
          </p:nvPr>
        </p:nvSpPr>
        <p:spPr>
          <a:xfrm>
            <a:off x="304800" y="1143000"/>
            <a:ext cx="8686800" cy="4373563"/>
          </a:xfrm>
        </p:spPr>
        <p:txBody>
          <a:bodyPr/>
          <a:lstStyle/>
          <a:p>
            <a:r>
              <a:rPr lang="en-US" sz="2400" dirty="0" smtClean="0"/>
              <a:t>Process understanding of what controls J</a:t>
            </a:r>
            <a:r>
              <a:rPr lang="en-US" sz="2400" baseline="-25000" dirty="0" smtClean="0"/>
              <a:t>c</a:t>
            </a:r>
            <a:r>
              <a:rPr lang="en-US" sz="2400" dirty="0" smtClean="0"/>
              <a:t>:</a:t>
            </a:r>
          </a:p>
          <a:p>
            <a:pPr lvl="1"/>
            <a:r>
              <a:rPr lang="en-US" sz="2000" dirty="0" smtClean="0"/>
              <a:t>full overdoping (oxygenation</a:t>
            </a:r>
            <a:r>
              <a:rPr lang="en-US" sz="2000" dirty="0" smtClean="0"/>
              <a:t>) enhances J</a:t>
            </a:r>
            <a:r>
              <a:rPr lang="en-US" sz="2000" baseline="-25000" dirty="0" smtClean="0"/>
              <a:t>c</a:t>
            </a:r>
            <a:r>
              <a:rPr lang="en-US" sz="2000" dirty="0" smtClean="0"/>
              <a:t> even though reducing T</a:t>
            </a:r>
            <a:r>
              <a:rPr lang="en-US" sz="2000" baseline="-25000" dirty="0" smtClean="0"/>
              <a:t>c</a:t>
            </a:r>
            <a:endParaRPr lang="en-US" sz="2000" baseline="-25000" dirty="0" smtClean="0"/>
          </a:p>
          <a:p>
            <a:pPr lvl="1"/>
            <a:r>
              <a:rPr lang="en-US" sz="2000" dirty="0" smtClean="0"/>
              <a:t>minimizing </a:t>
            </a:r>
            <a:r>
              <a:rPr lang="en-US" sz="2000" dirty="0" smtClean="0">
                <a:solidFill>
                  <a:srgbClr val="FF0000"/>
                </a:solidFill>
              </a:rPr>
              <a:t>time in melt</a:t>
            </a:r>
            <a:r>
              <a:rPr lang="en-US" sz="2000" dirty="0" smtClean="0"/>
              <a:t>, rather than just the </a:t>
            </a:r>
            <a:r>
              <a:rPr lang="en-US" sz="2000" dirty="0" smtClean="0">
                <a:solidFill>
                  <a:srgbClr val="FF0000"/>
                </a:solidFill>
              </a:rPr>
              <a:t>temperature of the </a:t>
            </a:r>
            <a:r>
              <a:rPr lang="en-US" sz="2000" dirty="0" smtClean="0">
                <a:solidFill>
                  <a:srgbClr val="FF0000"/>
                </a:solidFill>
              </a:rPr>
              <a:t>melt </a:t>
            </a:r>
            <a:r>
              <a:rPr lang="en-US" sz="2000" dirty="0" smtClean="0"/>
              <a:t>holds J</a:t>
            </a:r>
            <a:r>
              <a:rPr lang="en-US" sz="2000" baseline="-25000" dirty="0" smtClean="0"/>
              <a:t>c</a:t>
            </a:r>
            <a:r>
              <a:rPr lang="en-US" sz="2000" dirty="0" smtClean="0"/>
              <a:t> up</a:t>
            </a:r>
          </a:p>
          <a:p>
            <a:pPr lvl="1"/>
            <a:r>
              <a:rPr lang="en-US" sz="2000" dirty="0" smtClean="0"/>
              <a:t>minimizing porosity formed in the </a:t>
            </a:r>
            <a:r>
              <a:rPr lang="en-US" sz="2000" dirty="0" smtClean="0"/>
              <a:t>melt raises J</a:t>
            </a:r>
            <a:r>
              <a:rPr lang="en-US" sz="2000" baseline="-25000" dirty="0" smtClean="0"/>
              <a:t>c</a:t>
            </a:r>
            <a:endParaRPr lang="en-US" sz="2000" baseline="-25000" dirty="0" smtClean="0"/>
          </a:p>
          <a:p>
            <a:r>
              <a:rPr lang="en-US" sz="2400" dirty="0" smtClean="0"/>
              <a:t>Rutherford cables exhibit minimal degradation of strand J</a:t>
            </a:r>
            <a:r>
              <a:rPr lang="en-US" sz="2400" baseline="-25000" dirty="0" smtClean="0"/>
              <a:t>c</a:t>
            </a:r>
          </a:p>
          <a:p>
            <a:r>
              <a:rPr lang="en-US" sz="2400" dirty="0" smtClean="0"/>
              <a:t>Coil quench behavior is being understood and coil construction without leakage and fabrication degradations is proceeding</a:t>
            </a:r>
          </a:p>
          <a:p>
            <a:r>
              <a:rPr lang="en-US" sz="2400" dirty="0" smtClean="0"/>
              <a:t>Conductors being made by 2 US vendors</a:t>
            </a:r>
            <a:endParaRPr 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371600" y="152400"/>
            <a:ext cx="7086600" cy="523875"/>
          </a:xfrm>
        </p:spPr>
        <p:txBody>
          <a:bodyPr/>
          <a:lstStyle/>
          <a:p>
            <a:pPr eaLnBrk="1" hangingPunct="1"/>
            <a:r>
              <a:rPr lang="en-US" sz="2800" dirty="0" smtClean="0"/>
              <a:t>Bi-2212 is normally reacted in place</a:t>
            </a:r>
          </a:p>
        </p:txBody>
      </p:sp>
      <p:sp>
        <p:nvSpPr>
          <p:cNvPr id="11267" name="Content Placeholder 2"/>
          <p:cNvSpPr>
            <a:spLocks noGrp="1"/>
          </p:cNvSpPr>
          <p:nvPr>
            <p:ph idx="1"/>
          </p:nvPr>
        </p:nvSpPr>
        <p:spPr>
          <a:xfrm>
            <a:off x="5486400" y="990600"/>
            <a:ext cx="3352800" cy="4278313"/>
          </a:xfrm>
        </p:spPr>
        <p:txBody>
          <a:bodyPr/>
          <a:lstStyle/>
          <a:p>
            <a:pPr eaLnBrk="1" hangingPunct="1"/>
            <a:r>
              <a:rPr lang="en-US" sz="1800" dirty="0" smtClean="0"/>
              <a:t>NHMFL has made small coils generating </a:t>
            </a:r>
            <a:r>
              <a:rPr lang="en-US" sz="1800" dirty="0" smtClean="0">
                <a:solidFill>
                  <a:srgbClr val="FF0000"/>
                </a:solidFill>
              </a:rPr>
              <a:t>32T in 31T</a:t>
            </a:r>
          </a:p>
          <a:p>
            <a:pPr eaLnBrk="1" hangingPunct="1"/>
            <a:r>
              <a:rPr lang="en-US" sz="1800" dirty="0" smtClean="0"/>
              <a:t>Oxford has made coils giving </a:t>
            </a:r>
            <a:r>
              <a:rPr lang="en-US" sz="1800" dirty="0" smtClean="0">
                <a:solidFill>
                  <a:srgbClr val="FF0000"/>
                </a:solidFill>
              </a:rPr>
              <a:t>22.5T </a:t>
            </a:r>
            <a:r>
              <a:rPr lang="en-US" sz="1800" dirty="0" smtClean="0">
                <a:solidFill>
                  <a:srgbClr val="FF0000"/>
                </a:solidFill>
              </a:rPr>
              <a:t>in 20T</a:t>
            </a:r>
          </a:p>
          <a:p>
            <a:pPr eaLnBrk="1" hangingPunct="1"/>
            <a:r>
              <a:rPr lang="en-US" sz="1800" dirty="0" smtClean="0"/>
              <a:t>Round wire conductor allows easy winding and cabling for high </a:t>
            </a:r>
            <a:r>
              <a:rPr lang="en-US" sz="1800" dirty="0" smtClean="0"/>
              <a:t>current – </a:t>
            </a:r>
            <a:r>
              <a:rPr lang="en-US" sz="1800" dirty="0" smtClean="0">
                <a:solidFill>
                  <a:srgbClr val="FF0000"/>
                </a:solidFill>
              </a:rPr>
              <a:t>no anisotropy</a:t>
            </a:r>
            <a:endParaRPr lang="en-US" sz="1800" dirty="0" smtClean="0">
              <a:solidFill>
                <a:srgbClr val="FF0000"/>
              </a:solidFill>
            </a:endParaRPr>
          </a:p>
          <a:p>
            <a:pPr eaLnBrk="1" hangingPunct="1"/>
            <a:r>
              <a:rPr lang="en-US" sz="1800" dirty="0" smtClean="0"/>
              <a:t>May be better for NMR than YBCO</a:t>
            </a:r>
          </a:p>
        </p:txBody>
      </p:sp>
      <p:sp>
        <p:nvSpPr>
          <p:cNvPr id="11268" name="Line 10"/>
          <p:cNvSpPr>
            <a:spLocks noChangeShapeType="1"/>
          </p:cNvSpPr>
          <p:nvPr/>
        </p:nvSpPr>
        <p:spPr bwMode="auto">
          <a:xfrm flipV="1">
            <a:off x="381000" y="2190750"/>
            <a:ext cx="0" cy="1958975"/>
          </a:xfrm>
          <a:prstGeom prst="line">
            <a:avLst/>
          </a:prstGeom>
          <a:noFill/>
          <a:ln w="9525">
            <a:solidFill>
              <a:schemeClr val="tx1"/>
            </a:solidFill>
            <a:round/>
            <a:headEnd/>
            <a:tailEnd type="triangle" w="med" len="med"/>
          </a:ln>
        </p:spPr>
        <p:txBody>
          <a:bodyPr/>
          <a:lstStyle/>
          <a:p>
            <a:endParaRPr lang="en-US" dirty="0"/>
          </a:p>
        </p:txBody>
      </p:sp>
      <p:sp>
        <p:nvSpPr>
          <p:cNvPr id="11269" name="Line 11"/>
          <p:cNvSpPr>
            <a:spLocks noChangeShapeType="1"/>
          </p:cNvSpPr>
          <p:nvPr/>
        </p:nvSpPr>
        <p:spPr bwMode="auto">
          <a:xfrm>
            <a:off x="382588" y="4149725"/>
            <a:ext cx="1727200" cy="0"/>
          </a:xfrm>
          <a:prstGeom prst="line">
            <a:avLst/>
          </a:prstGeom>
          <a:noFill/>
          <a:ln w="9525">
            <a:solidFill>
              <a:schemeClr val="tx1"/>
            </a:solidFill>
            <a:round/>
            <a:headEnd/>
            <a:tailEnd type="triangle" w="med" len="med"/>
          </a:ln>
        </p:spPr>
        <p:txBody>
          <a:bodyPr/>
          <a:lstStyle/>
          <a:p>
            <a:endParaRPr lang="en-US" dirty="0"/>
          </a:p>
        </p:txBody>
      </p:sp>
      <p:sp>
        <p:nvSpPr>
          <p:cNvPr id="11270" name="Text Box 12"/>
          <p:cNvSpPr txBox="1">
            <a:spLocks noChangeArrowheads="1"/>
          </p:cNvSpPr>
          <p:nvPr/>
        </p:nvSpPr>
        <p:spPr bwMode="auto">
          <a:xfrm>
            <a:off x="742950" y="4164013"/>
            <a:ext cx="635000" cy="336550"/>
          </a:xfrm>
          <a:prstGeom prst="rect">
            <a:avLst/>
          </a:prstGeom>
          <a:noFill/>
          <a:ln w="9525">
            <a:noFill/>
            <a:miter lim="800000"/>
            <a:headEnd/>
            <a:tailEnd/>
          </a:ln>
        </p:spPr>
        <p:txBody>
          <a:bodyPr wrap="none">
            <a:spAutoFit/>
          </a:bodyPr>
          <a:lstStyle/>
          <a:p>
            <a:r>
              <a:rPr lang="en-US" altLang="zh-CN" sz="1600" dirty="0">
                <a:ea typeface="SimSun" pitchFamily="2" charset="-122"/>
              </a:rPr>
              <a:t>Time</a:t>
            </a:r>
          </a:p>
        </p:txBody>
      </p:sp>
      <p:sp>
        <p:nvSpPr>
          <p:cNvPr id="11271" name="Text Box 13"/>
          <p:cNvSpPr txBox="1">
            <a:spLocks noChangeArrowheads="1"/>
          </p:cNvSpPr>
          <p:nvPr/>
        </p:nvSpPr>
        <p:spPr bwMode="auto">
          <a:xfrm rot="10800000">
            <a:off x="0" y="2909888"/>
            <a:ext cx="428625" cy="1255712"/>
          </a:xfrm>
          <a:prstGeom prst="rect">
            <a:avLst/>
          </a:prstGeom>
          <a:noFill/>
          <a:ln w="9525">
            <a:noFill/>
            <a:miter lim="800000"/>
            <a:headEnd/>
            <a:tailEnd/>
          </a:ln>
        </p:spPr>
        <p:txBody>
          <a:bodyPr vert="eaVert" wrap="none">
            <a:spAutoFit/>
          </a:bodyPr>
          <a:lstStyle/>
          <a:p>
            <a:r>
              <a:rPr lang="en-US" altLang="zh-CN" sz="1600" dirty="0">
                <a:ea typeface="SimSun" pitchFamily="2" charset="-122"/>
              </a:rPr>
              <a:t>Temperature</a:t>
            </a:r>
          </a:p>
        </p:txBody>
      </p:sp>
      <p:sp>
        <p:nvSpPr>
          <p:cNvPr id="11272" name="Line 15"/>
          <p:cNvSpPr>
            <a:spLocks noChangeShapeType="1"/>
          </p:cNvSpPr>
          <p:nvPr/>
        </p:nvSpPr>
        <p:spPr bwMode="auto">
          <a:xfrm flipH="1">
            <a:off x="504825" y="1958975"/>
            <a:ext cx="785813" cy="2032000"/>
          </a:xfrm>
          <a:prstGeom prst="line">
            <a:avLst/>
          </a:prstGeom>
          <a:noFill/>
          <a:ln w="38100">
            <a:solidFill>
              <a:schemeClr val="tx1"/>
            </a:solidFill>
            <a:round/>
            <a:headEnd/>
            <a:tailEnd/>
          </a:ln>
        </p:spPr>
        <p:txBody>
          <a:bodyPr/>
          <a:lstStyle/>
          <a:p>
            <a:endParaRPr lang="en-US" dirty="0"/>
          </a:p>
        </p:txBody>
      </p:sp>
      <p:sp>
        <p:nvSpPr>
          <p:cNvPr id="11273" name="Line 16"/>
          <p:cNvSpPr>
            <a:spLocks noChangeShapeType="1"/>
          </p:cNvSpPr>
          <p:nvPr/>
        </p:nvSpPr>
        <p:spPr bwMode="auto">
          <a:xfrm>
            <a:off x="1290638" y="1962150"/>
            <a:ext cx="725487" cy="0"/>
          </a:xfrm>
          <a:prstGeom prst="line">
            <a:avLst/>
          </a:prstGeom>
          <a:noFill/>
          <a:ln w="38100">
            <a:solidFill>
              <a:schemeClr val="tx1"/>
            </a:solidFill>
            <a:round/>
            <a:headEnd/>
            <a:tailEnd/>
          </a:ln>
        </p:spPr>
        <p:txBody>
          <a:bodyPr/>
          <a:lstStyle/>
          <a:p>
            <a:endParaRPr lang="en-US" dirty="0"/>
          </a:p>
        </p:txBody>
      </p:sp>
      <p:sp>
        <p:nvSpPr>
          <p:cNvPr id="11274" name="Line 17"/>
          <p:cNvSpPr>
            <a:spLocks noChangeShapeType="1"/>
          </p:cNvSpPr>
          <p:nvPr/>
        </p:nvSpPr>
        <p:spPr bwMode="auto">
          <a:xfrm>
            <a:off x="2016125" y="1958975"/>
            <a:ext cx="1512888" cy="1108075"/>
          </a:xfrm>
          <a:prstGeom prst="line">
            <a:avLst/>
          </a:prstGeom>
          <a:noFill/>
          <a:ln w="38100">
            <a:solidFill>
              <a:schemeClr val="tx1"/>
            </a:solidFill>
            <a:round/>
            <a:headEnd/>
            <a:tailEnd/>
          </a:ln>
        </p:spPr>
        <p:txBody>
          <a:bodyPr/>
          <a:lstStyle/>
          <a:p>
            <a:endParaRPr lang="en-US" dirty="0"/>
          </a:p>
        </p:txBody>
      </p:sp>
      <p:sp>
        <p:nvSpPr>
          <p:cNvPr id="11275" name="Line 18"/>
          <p:cNvSpPr>
            <a:spLocks noChangeShapeType="1"/>
          </p:cNvSpPr>
          <p:nvPr/>
        </p:nvSpPr>
        <p:spPr bwMode="auto">
          <a:xfrm>
            <a:off x="3529013" y="3067050"/>
            <a:ext cx="1089025" cy="0"/>
          </a:xfrm>
          <a:prstGeom prst="line">
            <a:avLst/>
          </a:prstGeom>
          <a:noFill/>
          <a:ln w="38100">
            <a:solidFill>
              <a:schemeClr val="tx1"/>
            </a:solidFill>
            <a:round/>
            <a:headEnd/>
            <a:tailEnd/>
          </a:ln>
        </p:spPr>
        <p:txBody>
          <a:bodyPr/>
          <a:lstStyle/>
          <a:p>
            <a:endParaRPr lang="en-US" dirty="0"/>
          </a:p>
        </p:txBody>
      </p:sp>
      <p:sp>
        <p:nvSpPr>
          <p:cNvPr id="11276" name="Text Box 20"/>
          <p:cNvSpPr txBox="1">
            <a:spLocks noChangeArrowheads="1"/>
          </p:cNvSpPr>
          <p:nvPr/>
        </p:nvSpPr>
        <p:spPr bwMode="auto">
          <a:xfrm>
            <a:off x="1071563" y="1552575"/>
            <a:ext cx="957262" cy="369888"/>
          </a:xfrm>
          <a:prstGeom prst="rect">
            <a:avLst/>
          </a:prstGeom>
          <a:noFill/>
          <a:ln w="38100">
            <a:noFill/>
            <a:miter lim="800000"/>
            <a:headEnd/>
            <a:tailEnd/>
          </a:ln>
        </p:spPr>
        <p:txBody>
          <a:bodyPr wrap="none">
            <a:spAutoFit/>
          </a:bodyPr>
          <a:lstStyle/>
          <a:p>
            <a:r>
              <a:rPr lang="en-US" altLang="zh-CN" sz="1800" b="1" dirty="0">
                <a:ea typeface="SimSun" pitchFamily="2" charset="-122"/>
              </a:rPr>
              <a:t>~880ºC</a:t>
            </a:r>
            <a:endParaRPr lang="en-US" altLang="zh-CN" sz="1800" b="1" baseline="-25000" dirty="0">
              <a:ea typeface="SimSun" pitchFamily="2" charset="-122"/>
            </a:endParaRPr>
          </a:p>
        </p:txBody>
      </p:sp>
      <p:grpSp>
        <p:nvGrpSpPr>
          <p:cNvPr id="2" name="Group 57"/>
          <p:cNvGrpSpPr>
            <a:grpSpLocks/>
          </p:cNvGrpSpPr>
          <p:nvPr/>
        </p:nvGrpSpPr>
        <p:grpSpPr bwMode="auto">
          <a:xfrm>
            <a:off x="2620963" y="2163763"/>
            <a:ext cx="990600" cy="1847850"/>
            <a:chOff x="1651" y="1681"/>
            <a:chExt cx="624" cy="1164"/>
          </a:xfrm>
        </p:grpSpPr>
        <p:sp>
          <p:nvSpPr>
            <p:cNvPr id="11290" name="Line 24"/>
            <p:cNvSpPr>
              <a:spLocks noChangeShapeType="1"/>
            </p:cNvSpPr>
            <p:nvPr/>
          </p:nvSpPr>
          <p:spPr bwMode="auto">
            <a:xfrm>
              <a:off x="1651" y="1681"/>
              <a:ext cx="0" cy="1164"/>
            </a:xfrm>
            <a:prstGeom prst="line">
              <a:avLst/>
            </a:prstGeom>
            <a:noFill/>
            <a:ln w="9525">
              <a:solidFill>
                <a:schemeClr val="tx1"/>
              </a:solidFill>
              <a:prstDash val="lgDash"/>
              <a:round/>
              <a:headEnd/>
              <a:tailEnd/>
            </a:ln>
          </p:spPr>
          <p:txBody>
            <a:bodyPr/>
            <a:lstStyle/>
            <a:p>
              <a:endParaRPr lang="en-US" dirty="0"/>
            </a:p>
          </p:txBody>
        </p:sp>
        <p:sp>
          <p:nvSpPr>
            <p:cNvPr id="11291" name="Text Box 31"/>
            <p:cNvSpPr txBox="1">
              <a:spLocks noChangeArrowheads="1"/>
            </p:cNvSpPr>
            <p:nvPr/>
          </p:nvSpPr>
          <p:spPr bwMode="auto">
            <a:xfrm>
              <a:off x="1671" y="2327"/>
              <a:ext cx="604" cy="404"/>
            </a:xfrm>
            <a:prstGeom prst="rect">
              <a:avLst/>
            </a:prstGeom>
            <a:noFill/>
            <a:ln w="38100">
              <a:noFill/>
              <a:miter lim="800000"/>
              <a:headEnd/>
              <a:tailEnd/>
            </a:ln>
          </p:spPr>
          <p:txBody>
            <a:bodyPr wrap="none">
              <a:spAutoFit/>
            </a:bodyPr>
            <a:lstStyle/>
            <a:p>
              <a:r>
                <a:rPr lang="en-US" altLang="zh-CN" sz="1800" b="1" dirty="0">
                  <a:ea typeface="SimSun" pitchFamily="2" charset="-122"/>
                </a:rPr>
                <a:t>2212 </a:t>
              </a:r>
            </a:p>
            <a:p>
              <a:r>
                <a:rPr lang="en-US" altLang="zh-CN" sz="1800" b="1" dirty="0">
                  <a:ea typeface="SimSun" pitchFamily="2" charset="-122"/>
                </a:rPr>
                <a:t>formed</a:t>
              </a:r>
            </a:p>
          </p:txBody>
        </p:sp>
      </p:grpSp>
      <p:grpSp>
        <p:nvGrpSpPr>
          <p:cNvPr id="3" name="Group 49"/>
          <p:cNvGrpSpPr>
            <a:grpSpLocks/>
          </p:cNvGrpSpPr>
          <p:nvPr/>
        </p:nvGrpSpPr>
        <p:grpSpPr bwMode="auto">
          <a:xfrm>
            <a:off x="1155700" y="2085975"/>
            <a:ext cx="981075" cy="1847850"/>
            <a:chOff x="737" y="1668"/>
            <a:chExt cx="618" cy="1164"/>
          </a:xfrm>
        </p:grpSpPr>
        <p:sp>
          <p:nvSpPr>
            <p:cNvPr id="11288" name="Line 35"/>
            <p:cNvSpPr>
              <a:spLocks noChangeShapeType="1"/>
            </p:cNvSpPr>
            <p:nvPr/>
          </p:nvSpPr>
          <p:spPr bwMode="auto">
            <a:xfrm>
              <a:off x="737" y="1668"/>
              <a:ext cx="0" cy="1164"/>
            </a:xfrm>
            <a:prstGeom prst="line">
              <a:avLst/>
            </a:prstGeom>
            <a:noFill/>
            <a:ln w="9525">
              <a:solidFill>
                <a:schemeClr val="tx1"/>
              </a:solidFill>
              <a:prstDash val="lgDash"/>
              <a:round/>
              <a:headEnd/>
              <a:tailEnd/>
            </a:ln>
          </p:spPr>
          <p:txBody>
            <a:bodyPr/>
            <a:lstStyle/>
            <a:p>
              <a:endParaRPr lang="en-US" dirty="0"/>
            </a:p>
          </p:txBody>
        </p:sp>
        <p:sp>
          <p:nvSpPr>
            <p:cNvPr id="11289" name="Text Box 36"/>
            <p:cNvSpPr txBox="1">
              <a:spLocks noChangeArrowheads="1"/>
            </p:cNvSpPr>
            <p:nvPr/>
          </p:nvSpPr>
          <p:spPr bwMode="auto">
            <a:xfrm>
              <a:off x="775" y="1823"/>
              <a:ext cx="580" cy="404"/>
            </a:xfrm>
            <a:prstGeom prst="rect">
              <a:avLst/>
            </a:prstGeom>
            <a:noFill/>
            <a:ln w="38100">
              <a:noFill/>
              <a:miter lim="800000"/>
              <a:headEnd/>
              <a:tailEnd/>
            </a:ln>
          </p:spPr>
          <p:txBody>
            <a:bodyPr wrap="none">
              <a:spAutoFit/>
            </a:bodyPr>
            <a:lstStyle/>
            <a:p>
              <a:r>
                <a:rPr lang="en-US" altLang="zh-CN" sz="1800" b="1" dirty="0">
                  <a:ea typeface="SimSun" pitchFamily="2" charset="-122"/>
                </a:rPr>
                <a:t>2212 </a:t>
              </a:r>
            </a:p>
            <a:p>
              <a:r>
                <a:rPr lang="en-US" altLang="zh-CN" sz="1800" b="1" dirty="0">
                  <a:ea typeface="SimSun" pitchFamily="2" charset="-122"/>
                </a:rPr>
                <a:t>melted</a:t>
              </a:r>
            </a:p>
          </p:txBody>
        </p:sp>
      </p:grpSp>
      <p:sp>
        <p:nvSpPr>
          <p:cNvPr id="11279" name="Text Box 58"/>
          <p:cNvSpPr txBox="1">
            <a:spLocks noChangeArrowheads="1"/>
          </p:cNvSpPr>
          <p:nvPr/>
        </p:nvSpPr>
        <p:spPr bwMode="auto">
          <a:xfrm>
            <a:off x="2724150" y="2173288"/>
            <a:ext cx="1593850" cy="366712"/>
          </a:xfrm>
          <a:prstGeom prst="rect">
            <a:avLst/>
          </a:prstGeom>
          <a:noFill/>
          <a:ln w="9525">
            <a:noFill/>
            <a:miter lim="800000"/>
            <a:headEnd/>
            <a:tailEnd/>
          </a:ln>
        </p:spPr>
        <p:txBody>
          <a:bodyPr wrap="none">
            <a:spAutoFit/>
          </a:bodyPr>
          <a:lstStyle/>
          <a:p>
            <a:r>
              <a:rPr lang="en-US" altLang="zh-CN" sz="1800" b="1" dirty="0">
                <a:ea typeface="SimSun" pitchFamily="2" charset="-122"/>
              </a:rPr>
              <a:t>Slow cooling</a:t>
            </a:r>
          </a:p>
        </p:txBody>
      </p:sp>
      <p:grpSp>
        <p:nvGrpSpPr>
          <p:cNvPr id="4" name="Group 68"/>
          <p:cNvGrpSpPr>
            <a:grpSpLocks/>
          </p:cNvGrpSpPr>
          <p:nvPr/>
        </p:nvGrpSpPr>
        <p:grpSpPr bwMode="auto">
          <a:xfrm>
            <a:off x="1160463" y="3227388"/>
            <a:ext cx="1452562" cy="706437"/>
            <a:chOff x="731" y="2351"/>
            <a:chExt cx="915" cy="445"/>
          </a:xfrm>
        </p:grpSpPr>
        <p:sp>
          <p:nvSpPr>
            <p:cNvPr id="11286" name="Line 64"/>
            <p:cNvSpPr>
              <a:spLocks noChangeShapeType="1"/>
            </p:cNvSpPr>
            <p:nvPr/>
          </p:nvSpPr>
          <p:spPr bwMode="auto">
            <a:xfrm>
              <a:off x="731" y="2351"/>
              <a:ext cx="915" cy="0"/>
            </a:xfrm>
            <a:prstGeom prst="line">
              <a:avLst/>
            </a:prstGeom>
            <a:noFill/>
            <a:ln w="38100">
              <a:solidFill>
                <a:schemeClr val="hlink"/>
              </a:solidFill>
              <a:round/>
              <a:headEnd type="triangle" w="med" len="med"/>
              <a:tailEnd type="triangle" w="med" len="med"/>
            </a:ln>
          </p:spPr>
          <p:txBody>
            <a:bodyPr/>
            <a:lstStyle/>
            <a:p>
              <a:endParaRPr lang="en-US" dirty="0"/>
            </a:p>
          </p:txBody>
        </p:sp>
        <p:sp>
          <p:nvSpPr>
            <p:cNvPr id="11287" name="Text Box 65"/>
            <p:cNvSpPr txBox="1">
              <a:spLocks noChangeArrowheads="1"/>
            </p:cNvSpPr>
            <p:nvPr/>
          </p:nvSpPr>
          <p:spPr bwMode="auto">
            <a:xfrm>
              <a:off x="785" y="2392"/>
              <a:ext cx="836" cy="404"/>
            </a:xfrm>
            <a:prstGeom prst="rect">
              <a:avLst/>
            </a:prstGeom>
            <a:noFill/>
            <a:ln w="9525">
              <a:noFill/>
              <a:miter lim="800000"/>
              <a:headEnd/>
              <a:tailEnd/>
            </a:ln>
          </p:spPr>
          <p:txBody>
            <a:bodyPr wrap="none">
              <a:spAutoFit/>
            </a:bodyPr>
            <a:lstStyle/>
            <a:p>
              <a:r>
                <a:rPr lang="en-US" altLang="zh-CN" sz="1800" b="1" dirty="0">
                  <a:solidFill>
                    <a:schemeClr val="hlink"/>
                  </a:solidFill>
                  <a:ea typeface="SimSun" pitchFamily="2" charset="-122"/>
                </a:rPr>
                <a:t>t</a:t>
              </a:r>
              <a:r>
                <a:rPr lang="en-US" altLang="zh-CN" sz="1800" b="1" baseline="-25000" dirty="0">
                  <a:solidFill>
                    <a:schemeClr val="hlink"/>
                  </a:solidFill>
                  <a:ea typeface="SimSun" pitchFamily="2" charset="-122"/>
                </a:rPr>
                <a:t>melt</a:t>
              </a:r>
              <a:r>
                <a:rPr lang="en-US" altLang="zh-CN" sz="1800" b="1" dirty="0">
                  <a:solidFill>
                    <a:schemeClr val="hlink"/>
                  </a:solidFill>
                  <a:ea typeface="SimSun" pitchFamily="2" charset="-122"/>
                </a:rPr>
                <a:t>, time</a:t>
              </a:r>
            </a:p>
            <a:p>
              <a:r>
                <a:rPr lang="en-US" altLang="zh-CN" sz="1800" b="1" dirty="0">
                  <a:solidFill>
                    <a:schemeClr val="hlink"/>
                  </a:solidFill>
                  <a:ea typeface="SimSun" pitchFamily="2" charset="-122"/>
                </a:rPr>
                <a:t>in the melt</a:t>
              </a:r>
            </a:p>
          </p:txBody>
        </p:sp>
      </p:grpSp>
      <p:sp>
        <p:nvSpPr>
          <p:cNvPr id="11282" name="Line 19"/>
          <p:cNvSpPr>
            <a:spLocks noChangeShapeType="1"/>
          </p:cNvSpPr>
          <p:nvPr/>
        </p:nvSpPr>
        <p:spPr bwMode="auto">
          <a:xfrm>
            <a:off x="4618038" y="3067050"/>
            <a:ext cx="241300" cy="800100"/>
          </a:xfrm>
          <a:prstGeom prst="line">
            <a:avLst/>
          </a:prstGeom>
          <a:noFill/>
          <a:ln w="38100">
            <a:solidFill>
              <a:schemeClr val="tx1"/>
            </a:solidFill>
            <a:round/>
            <a:headEnd/>
            <a:tailEnd/>
          </a:ln>
        </p:spPr>
        <p:txBody>
          <a:bodyPr/>
          <a:lstStyle/>
          <a:p>
            <a:endParaRPr lang="en-US" dirty="0"/>
          </a:p>
        </p:txBody>
      </p:sp>
      <p:sp>
        <p:nvSpPr>
          <p:cNvPr id="11283" name="TextBox 24"/>
          <p:cNvSpPr txBox="1">
            <a:spLocks noChangeArrowheads="1"/>
          </p:cNvSpPr>
          <p:nvPr/>
        </p:nvSpPr>
        <p:spPr bwMode="auto">
          <a:xfrm>
            <a:off x="228600" y="5570538"/>
            <a:ext cx="8686800" cy="400110"/>
          </a:xfrm>
          <a:prstGeom prst="rect">
            <a:avLst/>
          </a:prstGeom>
          <a:solidFill>
            <a:schemeClr val="bg2"/>
          </a:solidFill>
          <a:ln w="9525">
            <a:noFill/>
            <a:miter lim="800000"/>
            <a:headEnd/>
            <a:tailEnd/>
          </a:ln>
        </p:spPr>
        <p:txBody>
          <a:bodyPr wrap="square">
            <a:spAutoFit/>
          </a:bodyPr>
          <a:lstStyle/>
          <a:p>
            <a:pPr algn="ctr"/>
            <a:r>
              <a:rPr lang="en-US" b="1" dirty="0" smtClean="0">
                <a:solidFill>
                  <a:srgbClr val="FF0000"/>
                </a:solidFill>
              </a:rPr>
              <a:t>Reasons for process complexity are being </a:t>
            </a:r>
            <a:r>
              <a:rPr lang="en-US" b="1" dirty="0" smtClean="0">
                <a:solidFill>
                  <a:srgbClr val="FF0000"/>
                </a:solidFill>
              </a:rPr>
              <a:t>addressed in VHFSMC</a:t>
            </a:r>
            <a:endParaRPr lang="en-US" b="1" dirty="0">
              <a:solidFill>
                <a:srgbClr val="FF0000"/>
              </a:solidFill>
            </a:endParaRPr>
          </a:p>
        </p:txBody>
      </p:sp>
      <p:sp>
        <p:nvSpPr>
          <p:cNvPr id="11284" name="TextBox 25"/>
          <p:cNvSpPr txBox="1">
            <a:spLocks noChangeArrowheads="1"/>
          </p:cNvSpPr>
          <p:nvPr/>
        </p:nvSpPr>
        <p:spPr bwMode="auto">
          <a:xfrm>
            <a:off x="381000" y="4572000"/>
            <a:ext cx="4800600" cy="707886"/>
          </a:xfrm>
          <a:prstGeom prst="rect">
            <a:avLst/>
          </a:prstGeom>
          <a:noFill/>
          <a:ln w="9525">
            <a:noFill/>
            <a:miter lim="800000"/>
            <a:headEnd/>
            <a:tailEnd/>
          </a:ln>
        </p:spPr>
        <p:txBody>
          <a:bodyPr>
            <a:spAutoFit/>
          </a:bodyPr>
          <a:lstStyle/>
          <a:p>
            <a:pPr algn="ctr"/>
            <a:r>
              <a:rPr lang="en-US" b="1" dirty="0" smtClean="0">
                <a:solidFill>
                  <a:srgbClr val="FF0000"/>
                </a:solidFill>
              </a:rPr>
              <a:t>Multi-step process evolved empirically over 20 years </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Themes of the Talk</a:t>
            </a:r>
            <a:endParaRPr lang="en-US" dirty="0"/>
          </a:p>
        </p:txBody>
      </p:sp>
      <p:sp>
        <p:nvSpPr>
          <p:cNvPr id="3" name="Content Placeholder 2"/>
          <p:cNvSpPr>
            <a:spLocks noGrp="1"/>
          </p:cNvSpPr>
          <p:nvPr>
            <p:ph idx="1"/>
          </p:nvPr>
        </p:nvSpPr>
        <p:spPr>
          <a:xfrm>
            <a:off x="457200" y="1219200"/>
            <a:ext cx="8382000" cy="4373563"/>
          </a:xfrm>
        </p:spPr>
        <p:txBody>
          <a:bodyPr/>
          <a:lstStyle/>
          <a:p>
            <a:r>
              <a:rPr lang="en-US" dirty="0" smtClean="0"/>
              <a:t>The case for a new superconducting magnet technology based on the high-Tc cuprates Bi-2212 (Bi</a:t>
            </a:r>
            <a:r>
              <a:rPr lang="en-US" baseline="-25000" dirty="0" smtClean="0"/>
              <a:t>2</a:t>
            </a:r>
            <a:r>
              <a:rPr lang="en-US" dirty="0" smtClean="0"/>
              <a:t>Ca</a:t>
            </a:r>
            <a:r>
              <a:rPr lang="en-US" baseline="-25000" dirty="0" smtClean="0"/>
              <a:t>2</a:t>
            </a:r>
            <a:r>
              <a:rPr lang="en-US" dirty="0" smtClean="0"/>
              <a:t>SrCu</a:t>
            </a:r>
            <a:r>
              <a:rPr lang="en-US" baseline="-25000" dirty="0" smtClean="0"/>
              <a:t>2</a:t>
            </a:r>
            <a:r>
              <a:rPr lang="en-US" dirty="0" smtClean="0"/>
              <a:t>O</a:t>
            </a:r>
            <a:r>
              <a:rPr lang="en-US" baseline="-25000" dirty="0" smtClean="0"/>
              <a:t>8-x</a:t>
            </a:r>
            <a:r>
              <a:rPr lang="en-US" dirty="0" smtClean="0"/>
              <a:t>) and YBCO (YBa</a:t>
            </a:r>
            <a:r>
              <a:rPr lang="en-US" baseline="-25000" dirty="0" smtClean="0"/>
              <a:t>2</a:t>
            </a:r>
            <a:r>
              <a:rPr lang="en-US" dirty="0" smtClean="0"/>
              <a:t>Cu</a:t>
            </a:r>
            <a:r>
              <a:rPr lang="en-US" baseline="-25000" dirty="0" smtClean="0"/>
              <a:t>3</a:t>
            </a:r>
            <a:r>
              <a:rPr lang="en-US" dirty="0" smtClean="0"/>
              <a:t>O</a:t>
            </a:r>
            <a:r>
              <a:rPr lang="en-US" baseline="-25000" dirty="0" smtClean="0"/>
              <a:t>7-x</a:t>
            </a:r>
            <a:r>
              <a:rPr lang="en-US" dirty="0" smtClean="0"/>
              <a:t>)</a:t>
            </a:r>
          </a:p>
          <a:p>
            <a:r>
              <a:rPr lang="en-US" dirty="0" smtClean="0"/>
              <a:t>Progress with small coils</a:t>
            </a:r>
          </a:p>
          <a:p>
            <a:r>
              <a:rPr lang="en-US" dirty="0" smtClean="0"/>
              <a:t>Significant US funded HTS magnets</a:t>
            </a:r>
          </a:p>
          <a:p>
            <a:r>
              <a:rPr lang="en-US" dirty="0" smtClean="0"/>
              <a:t>Some cautions about the new technology</a:t>
            </a:r>
          </a:p>
          <a:p>
            <a:r>
              <a:rPr lang="en-US" dirty="0" smtClean="0"/>
              <a:t>Project pull</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133350"/>
            <a:ext cx="8686800" cy="830263"/>
          </a:xfrm>
        </p:spPr>
        <p:txBody>
          <a:bodyPr/>
          <a:lstStyle/>
          <a:p>
            <a:pPr eaLnBrk="1" hangingPunct="1"/>
            <a:r>
              <a:rPr lang="en-US" sz="2400" dirty="0" smtClean="0"/>
              <a:t>OST wires with reduced porosity have high J</a:t>
            </a:r>
            <a:r>
              <a:rPr lang="en-US" sz="2400" baseline="-25000" dirty="0" smtClean="0"/>
              <a:t>c</a:t>
            </a:r>
            <a:r>
              <a:rPr lang="en-US" sz="2400" dirty="0" smtClean="0"/>
              <a:t> (4.2K,5T) = 2900A/mm</a:t>
            </a:r>
            <a:r>
              <a:rPr lang="en-US" sz="2400" baseline="30000" dirty="0" smtClean="0"/>
              <a:t>2</a:t>
            </a:r>
            <a:r>
              <a:rPr lang="en-US" sz="2400" dirty="0" smtClean="0"/>
              <a:t>  </a:t>
            </a:r>
            <a:r>
              <a:rPr lang="en-US" sz="2400" dirty="0" smtClean="0">
                <a:solidFill>
                  <a:schemeClr val="accent2"/>
                </a:solidFill>
              </a:rPr>
              <a:t>(I</a:t>
            </a:r>
            <a:r>
              <a:rPr lang="en-US" sz="2400" baseline="-25000" dirty="0" smtClean="0">
                <a:solidFill>
                  <a:schemeClr val="accent2"/>
                </a:solidFill>
              </a:rPr>
              <a:t>c</a:t>
            </a:r>
            <a:r>
              <a:rPr lang="en-US" sz="2400" dirty="0" smtClean="0">
                <a:solidFill>
                  <a:schemeClr val="accent2"/>
                </a:solidFill>
              </a:rPr>
              <a:t> (4.2K,5T) = 862A)</a:t>
            </a:r>
          </a:p>
        </p:txBody>
      </p:sp>
      <p:grpSp>
        <p:nvGrpSpPr>
          <p:cNvPr id="2" name="Group 12"/>
          <p:cNvGrpSpPr>
            <a:grpSpLocks/>
          </p:cNvGrpSpPr>
          <p:nvPr/>
        </p:nvGrpSpPr>
        <p:grpSpPr bwMode="auto">
          <a:xfrm>
            <a:off x="762000" y="1066800"/>
            <a:ext cx="7542213" cy="5715000"/>
            <a:chOff x="480" y="672"/>
            <a:chExt cx="4751" cy="3600"/>
          </a:xfrm>
        </p:grpSpPr>
        <p:pic>
          <p:nvPicPr>
            <p:cNvPr id="12297" name="Picture 7" descr="3-OST100524-3x58bs-c"/>
            <p:cNvPicPr>
              <a:picLocks noChangeAspect="1" noChangeArrowheads="1"/>
            </p:cNvPicPr>
            <p:nvPr/>
          </p:nvPicPr>
          <p:blipFill>
            <a:blip r:embed="rId3" cstate="print">
              <a:lum contrast="50000"/>
            </a:blip>
            <a:srcRect/>
            <a:stretch>
              <a:fillRect/>
            </a:stretch>
          </p:blipFill>
          <p:spPr bwMode="auto">
            <a:xfrm>
              <a:off x="2880" y="672"/>
              <a:ext cx="2303" cy="1727"/>
            </a:xfrm>
            <a:prstGeom prst="rect">
              <a:avLst/>
            </a:prstGeom>
            <a:noFill/>
            <a:ln w="9525" algn="ctr">
              <a:noFill/>
              <a:miter lim="800000"/>
              <a:headEnd/>
              <a:tailEnd/>
            </a:ln>
          </p:spPr>
        </p:pic>
        <p:pic>
          <p:nvPicPr>
            <p:cNvPr id="12298" name="Picture 8" descr="3-OST100524-3x250bs-e"/>
            <p:cNvPicPr>
              <a:picLocks noChangeAspect="1" noChangeArrowheads="1"/>
            </p:cNvPicPr>
            <p:nvPr/>
          </p:nvPicPr>
          <p:blipFill>
            <a:blip r:embed="rId4" cstate="print"/>
            <a:srcRect/>
            <a:stretch>
              <a:fillRect/>
            </a:stretch>
          </p:blipFill>
          <p:spPr bwMode="auto">
            <a:xfrm>
              <a:off x="480" y="2545"/>
              <a:ext cx="2303" cy="1727"/>
            </a:xfrm>
            <a:prstGeom prst="rect">
              <a:avLst/>
            </a:prstGeom>
            <a:noFill/>
            <a:ln w="9525">
              <a:noFill/>
              <a:miter lim="800000"/>
              <a:headEnd/>
              <a:tailEnd/>
            </a:ln>
          </p:spPr>
        </p:pic>
        <p:pic>
          <p:nvPicPr>
            <p:cNvPr id="12299" name="Picture 9" descr="3-OST100524-3x500bs-e"/>
            <p:cNvPicPr>
              <a:picLocks noChangeAspect="1" noChangeArrowheads="1"/>
            </p:cNvPicPr>
            <p:nvPr/>
          </p:nvPicPr>
          <p:blipFill>
            <a:blip r:embed="rId5" cstate="print"/>
            <a:srcRect/>
            <a:stretch>
              <a:fillRect/>
            </a:stretch>
          </p:blipFill>
          <p:spPr bwMode="auto">
            <a:xfrm>
              <a:off x="2928" y="2496"/>
              <a:ext cx="2303" cy="1727"/>
            </a:xfrm>
            <a:prstGeom prst="rect">
              <a:avLst/>
            </a:prstGeom>
            <a:noFill/>
            <a:ln w="9525">
              <a:noFill/>
              <a:miter lim="800000"/>
              <a:headEnd/>
              <a:tailEnd/>
            </a:ln>
          </p:spPr>
        </p:pic>
        <p:pic>
          <p:nvPicPr>
            <p:cNvPr id="12300" name="Picture 44" descr="m100628-bi-s1"/>
            <p:cNvPicPr>
              <a:picLocks noChangeAspect="1" noChangeArrowheads="1"/>
            </p:cNvPicPr>
            <p:nvPr/>
          </p:nvPicPr>
          <p:blipFill>
            <a:blip r:embed="rId6" cstate="print"/>
            <a:srcRect/>
            <a:stretch>
              <a:fillRect/>
            </a:stretch>
          </p:blipFill>
          <p:spPr bwMode="auto">
            <a:xfrm>
              <a:off x="672" y="720"/>
              <a:ext cx="1727" cy="1702"/>
            </a:xfrm>
            <a:prstGeom prst="rect">
              <a:avLst/>
            </a:prstGeom>
            <a:noFill/>
            <a:ln w="9525">
              <a:noFill/>
              <a:miter lim="800000"/>
              <a:headEnd/>
              <a:tailEnd/>
            </a:ln>
          </p:spPr>
        </p:pic>
        <p:sp>
          <p:nvSpPr>
            <p:cNvPr id="12301" name="AutoShape 9"/>
            <p:cNvSpPr>
              <a:spLocks noChangeArrowheads="1"/>
            </p:cNvSpPr>
            <p:nvPr/>
          </p:nvSpPr>
          <p:spPr bwMode="auto">
            <a:xfrm>
              <a:off x="2448" y="1488"/>
              <a:ext cx="672" cy="96"/>
            </a:xfrm>
            <a:prstGeom prst="rightArrow">
              <a:avLst>
                <a:gd name="adj1" fmla="val 50000"/>
                <a:gd name="adj2" fmla="val 175000"/>
              </a:avLst>
            </a:prstGeom>
            <a:solidFill>
              <a:srgbClr val="0000FF"/>
            </a:solidFill>
            <a:ln w="9525">
              <a:solidFill>
                <a:schemeClr val="tx1"/>
              </a:solidFill>
              <a:miter lim="800000"/>
              <a:headEnd/>
              <a:tailEnd/>
            </a:ln>
          </p:spPr>
          <p:txBody>
            <a:bodyPr wrap="none" anchor="ctr"/>
            <a:lstStyle/>
            <a:p>
              <a:endParaRPr lang="en-US" dirty="0"/>
            </a:p>
          </p:txBody>
        </p:sp>
        <p:sp>
          <p:nvSpPr>
            <p:cNvPr id="12302" name="AutoShape 10"/>
            <p:cNvSpPr>
              <a:spLocks noChangeArrowheads="1"/>
            </p:cNvSpPr>
            <p:nvPr/>
          </p:nvSpPr>
          <p:spPr bwMode="auto">
            <a:xfrm>
              <a:off x="2544" y="3216"/>
              <a:ext cx="672" cy="96"/>
            </a:xfrm>
            <a:prstGeom prst="rightArrow">
              <a:avLst>
                <a:gd name="adj1" fmla="val 50000"/>
                <a:gd name="adj2" fmla="val 175000"/>
              </a:avLst>
            </a:prstGeom>
            <a:solidFill>
              <a:srgbClr val="0000FF"/>
            </a:solidFill>
            <a:ln w="9525">
              <a:solidFill>
                <a:schemeClr val="tx1"/>
              </a:solidFill>
              <a:miter lim="800000"/>
              <a:headEnd/>
              <a:tailEnd/>
            </a:ln>
          </p:spPr>
          <p:txBody>
            <a:bodyPr wrap="none" anchor="ctr"/>
            <a:lstStyle/>
            <a:p>
              <a:endParaRPr lang="en-US" dirty="0"/>
            </a:p>
          </p:txBody>
        </p:sp>
        <p:sp>
          <p:nvSpPr>
            <p:cNvPr id="12303" name="AutoShape 11"/>
            <p:cNvSpPr>
              <a:spLocks noChangeArrowheads="1"/>
            </p:cNvSpPr>
            <p:nvPr/>
          </p:nvSpPr>
          <p:spPr bwMode="auto">
            <a:xfrm rot="8005628">
              <a:off x="2271" y="2193"/>
              <a:ext cx="1056" cy="126"/>
            </a:xfrm>
            <a:prstGeom prst="rightArrow">
              <a:avLst>
                <a:gd name="adj1" fmla="val 50000"/>
                <a:gd name="adj2" fmla="val 209524"/>
              </a:avLst>
            </a:prstGeom>
            <a:solidFill>
              <a:srgbClr val="0000FF"/>
            </a:solidFill>
            <a:ln w="9525">
              <a:solidFill>
                <a:schemeClr val="tx1"/>
              </a:solidFill>
              <a:miter lim="800000"/>
              <a:headEnd/>
              <a:tailEnd/>
            </a:ln>
          </p:spPr>
          <p:txBody>
            <a:bodyPr wrap="none" anchor="ctr"/>
            <a:lstStyle/>
            <a:p>
              <a:endParaRPr lang="en-US" dirty="0"/>
            </a:p>
          </p:txBody>
        </p:sp>
      </p:grpSp>
      <p:sp>
        <p:nvSpPr>
          <p:cNvPr id="12292" name="TextBox 10"/>
          <p:cNvSpPr txBox="1">
            <a:spLocks noChangeArrowheads="1"/>
          </p:cNvSpPr>
          <p:nvPr/>
        </p:nvSpPr>
        <p:spPr bwMode="auto">
          <a:xfrm>
            <a:off x="1219200" y="985838"/>
            <a:ext cx="2514600" cy="400050"/>
          </a:xfrm>
          <a:prstGeom prst="rect">
            <a:avLst/>
          </a:prstGeom>
          <a:noFill/>
          <a:ln w="9525">
            <a:noFill/>
            <a:miter lim="800000"/>
            <a:headEnd/>
            <a:tailEnd/>
          </a:ln>
        </p:spPr>
        <p:txBody>
          <a:bodyPr>
            <a:spAutoFit/>
          </a:bodyPr>
          <a:lstStyle/>
          <a:p>
            <a:r>
              <a:rPr lang="en-US" b="1" dirty="0"/>
              <a:t>Before reaction</a:t>
            </a:r>
          </a:p>
        </p:txBody>
      </p:sp>
      <p:sp>
        <p:nvSpPr>
          <p:cNvPr id="12" name="TextBox 11"/>
          <p:cNvSpPr txBox="1"/>
          <p:nvPr/>
        </p:nvSpPr>
        <p:spPr>
          <a:xfrm>
            <a:off x="5486400" y="969963"/>
            <a:ext cx="1981200" cy="400050"/>
          </a:xfrm>
          <a:prstGeom prst="rect">
            <a:avLst/>
          </a:prstGeom>
          <a:solidFill>
            <a:schemeClr val="bg1"/>
          </a:solidFill>
        </p:spPr>
        <p:txBody>
          <a:bodyPr>
            <a:spAutoFit/>
          </a:bodyPr>
          <a:lstStyle/>
          <a:p>
            <a:pPr>
              <a:defRPr/>
            </a:pPr>
            <a:r>
              <a:rPr lang="en-US" b="1" dirty="0">
                <a:solidFill>
                  <a:schemeClr val="accent4">
                    <a:lumMod val="50000"/>
                    <a:lumOff val="50000"/>
                  </a:schemeClr>
                </a:solidFill>
                <a:effectLst>
                  <a:outerShdw blurRad="38100" dist="38100" dir="2700000" algn="tl">
                    <a:srgbClr val="000000">
                      <a:alpha val="43137"/>
                    </a:srgbClr>
                  </a:outerShdw>
                </a:effectLst>
              </a:rPr>
              <a:t>After reaction</a:t>
            </a:r>
          </a:p>
        </p:txBody>
      </p:sp>
      <p:sp>
        <p:nvSpPr>
          <p:cNvPr id="13" name="TextBox 12"/>
          <p:cNvSpPr txBox="1"/>
          <p:nvPr/>
        </p:nvSpPr>
        <p:spPr>
          <a:xfrm>
            <a:off x="5334000" y="3943350"/>
            <a:ext cx="2514600" cy="400050"/>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rPr>
              <a:t>After reaction</a:t>
            </a:r>
          </a:p>
        </p:txBody>
      </p:sp>
      <p:sp>
        <p:nvSpPr>
          <p:cNvPr id="14" name="TextBox 13"/>
          <p:cNvSpPr txBox="1"/>
          <p:nvPr/>
        </p:nvSpPr>
        <p:spPr>
          <a:xfrm>
            <a:off x="1295400" y="3962400"/>
            <a:ext cx="2514600" cy="400050"/>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rPr>
              <a:t>After reaction</a:t>
            </a:r>
          </a:p>
        </p:txBody>
      </p:sp>
      <p:sp>
        <p:nvSpPr>
          <p:cNvPr id="12296" name="TextBox 14"/>
          <p:cNvSpPr txBox="1">
            <a:spLocks noChangeArrowheads="1"/>
          </p:cNvSpPr>
          <p:nvPr/>
        </p:nvSpPr>
        <p:spPr bwMode="auto">
          <a:xfrm>
            <a:off x="1905000" y="6172200"/>
            <a:ext cx="5562600" cy="307777"/>
          </a:xfrm>
          <a:prstGeom prst="rect">
            <a:avLst/>
          </a:prstGeom>
          <a:solidFill>
            <a:schemeClr val="bg2"/>
          </a:solidFill>
          <a:ln w="9525">
            <a:noFill/>
            <a:miter lim="800000"/>
            <a:headEnd/>
            <a:tailEnd/>
          </a:ln>
        </p:spPr>
        <p:txBody>
          <a:bodyPr wrap="square">
            <a:spAutoFit/>
          </a:bodyPr>
          <a:lstStyle/>
          <a:p>
            <a:pPr algn="ctr"/>
            <a:r>
              <a:rPr lang="en-US" sz="1400" b="1" dirty="0"/>
              <a:t>Shen, Jiang </a:t>
            </a:r>
            <a:r>
              <a:rPr lang="en-US" sz="1400" b="1" i="1" dirty="0"/>
              <a:t>et </a:t>
            </a:r>
            <a:r>
              <a:rPr lang="en-US" sz="1400" b="1" i="1" dirty="0" smtClean="0"/>
              <a:t>al.</a:t>
            </a:r>
            <a:r>
              <a:rPr lang="en-US" sz="1400" b="1" dirty="0" smtClean="0"/>
              <a:t> </a:t>
            </a:r>
            <a:r>
              <a:rPr lang="en-US" sz="1400" b="1" dirty="0"/>
              <a:t>in VHFSMC collaboration with OST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2000" y="76200"/>
            <a:ext cx="8229600" cy="533400"/>
          </a:xfrm>
        </p:spPr>
        <p:txBody>
          <a:bodyPr/>
          <a:lstStyle/>
          <a:p>
            <a:pPr eaLnBrk="1" hangingPunct="1"/>
            <a:r>
              <a:rPr lang="en-US" sz="2800" dirty="0" smtClean="0"/>
              <a:t>Challenges remain with 2212 coils</a:t>
            </a:r>
          </a:p>
        </p:txBody>
      </p:sp>
      <p:pic>
        <p:nvPicPr>
          <p:cNvPr id="13315" name="Picture 2"/>
          <p:cNvPicPr>
            <a:picLocks noChangeAspect="1" noChangeArrowheads="1"/>
          </p:cNvPicPr>
          <p:nvPr/>
        </p:nvPicPr>
        <p:blipFill>
          <a:blip r:embed="rId2" cstate="print"/>
          <a:srcRect/>
          <a:stretch>
            <a:fillRect/>
          </a:stretch>
        </p:blipFill>
        <p:spPr bwMode="auto">
          <a:xfrm>
            <a:off x="1066800" y="685800"/>
            <a:ext cx="1463675" cy="1951038"/>
          </a:xfrm>
          <a:prstGeom prst="rect">
            <a:avLst/>
          </a:prstGeom>
          <a:noFill/>
          <a:ln w="9525">
            <a:noFill/>
            <a:miter lim="800000"/>
            <a:headEnd/>
            <a:tailEnd/>
          </a:ln>
        </p:spPr>
      </p:pic>
      <p:pic>
        <p:nvPicPr>
          <p:cNvPr id="13316" name="Picture 3"/>
          <p:cNvPicPr>
            <a:picLocks noChangeAspect="1" noChangeArrowheads="1"/>
          </p:cNvPicPr>
          <p:nvPr/>
        </p:nvPicPr>
        <p:blipFill>
          <a:blip r:embed="rId3" cstate="print"/>
          <a:srcRect/>
          <a:stretch>
            <a:fillRect/>
          </a:stretch>
        </p:blipFill>
        <p:spPr bwMode="auto">
          <a:xfrm>
            <a:off x="2819400" y="685800"/>
            <a:ext cx="1463675" cy="1951038"/>
          </a:xfrm>
          <a:prstGeom prst="rect">
            <a:avLst/>
          </a:prstGeom>
          <a:noFill/>
          <a:ln w="9525">
            <a:noFill/>
            <a:miter lim="800000"/>
            <a:headEnd/>
            <a:tailEnd/>
          </a:ln>
        </p:spPr>
      </p:pic>
      <p:pic>
        <p:nvPicPr>
          <p:cNvPr id="13317" name="Picture 4"/>
          <p:cNvPicPr>
            <a:picLocks noChangeAspect="1" noChangeArrowheads="1"/>
          </p:cNvPicPr>
          <p:nvPr/>
        </p:nvPicPr>
        <p:blipFill>
          <a:blip r:embed="rId4" cstate="print"/>
          <a:srcRect/>
          <a:stretch>
            <a:fillRect/>
          </a:stretch>
        </p:blipFill>
        <p:spPr bwMode="auto">
          <a:xfrm>
            <a:off x="4495800" y="685800"/>
            <a:ext cx="1463675" cy="1951038"/>
          </a:xfrm>
          <a:prstGeom prst="rect">
            <a:avLst/>
          </a:prstGeom>
          <a:noFill/>
          <a:ln w="9525">
            <a:noFill/>
            <a:miter lim="800000"/>
            <a:headEnd/>
            <a:tailEnd/>
          </a:ln>
        </p:spPr>
      </p:pic>
      <p:pic>
        <p:nvPicPr>
          <p:cNvPr id="13318" name="Picture 5"/>
          <p:cNvPicPr>
            <a:picLocks noChangeAspect="1" noChangeArrowheads="1"/>
          </p:cNvPicPr>
          <p:nvPr/>
        </p:nvPicPr>
        <p:blipFill>
          <a:blip r:embed="rId5" cstate="print"/>
          <a:srcRect/>
          <a:stretch>
            <a:fillRect/>
          </a:stretch>
        </p:blipFill>
        <p:spPr bwMode="auto">
          <a:xfrm>
            <a:off x="6172200" y="685800"/>
            <a:ext cx="2057400" cy="1933575"/>
          </a:xfrm>
          <a:prstGeom prst="rect">
            <a:avLst/>
          </a:prstGeom>
          <a:noFill/>
          <a:ln w="9525">
            <a:noFill/>
            <a:miter lim="800000"/>
            <a:headEnd/>
            <a:tailEnd/>
          </a:ln>
        </p:spPr>
      </p:pic>
      <p:sp>
        <p:nvSpPr>
          <p:cNvPr id="13319" name="TextBox 8"/>
          <p:cNvSpPr txBox="1">
            <a:spLocks noChangeArrowheads="1"/>
          </p:cNvSpPr>
          <p:nvPr/>
        </p:nvSpPr>
        <p:spPr bwMode="auto">
          <a:xfrm>
            <a:off x="1371600" y="2633663"/>
            <a:ext cx="1074738" cy="338137"/>
          </a:xfrm>
          <a:prstGeom prst="rect">
            <a:avLst/>
          </a:prstGeom>
          <a:noFill/>
          <a:ln w="9525">
            <a:noFill/>
            <a:miter lim="800000"/>
            <a:headEnd/>
            <a:tailEnd/>
          </a:ln>
        </p:spPr>
        <p:txBody>
          <a:bodyPr wrap="none">
            <a:spAutoFit/>
          </a:bodyPr>
          <a:lstStyle/>
          <a:p>
            <a:r>
              <a:rPr lang="en-US" sz="1600" dirty="0"/>
              <a:t>Layer 1…</a:t>
            </a:r>
          </a:p>
        </p:txBody>
      </p:sp>
      <p:sp>
        <p:nvSpPr>
          <p:cNvPr id="13320" name="TextBox 9"/>
          <p:cNvSpPr txBox="1">
            <a:spLocks noChangeArrowheads="1"/>
          </p:cNvSpPr>
          <p:nvPr/>
        </p:nvSpPr>
        <p:spPr bwMode="auto">
          <a:xfrm>
            <a:off x="3048000" y="2633663"/>
            <a:ext cx="1074738" cy="338137"/>
          </a:xfrm>
          <a:prstGeom prst="rect">
            <a:avLst/>
          </a:prstGeom>
          <a:noFill/>
          <a:ln w="9525">
            <a:noFill/>
            <a:miter lim="800000"/>
            <a:headEnd/>
            <a:tailEnd/>
          </a:ln>
        </p:spPr>
        <p:txBody>
          <a:bodyPr wrap="none">
            <a:spAutoFit/>
          </a:bodyPr>
          <a:lstStyle/>
          <a:p>
            <a:r>
              <a:rPr lang="en-US" sz="1600" dirty="0"/>
              <a:t>Layer 3…</a:t>
            </a:r>
          </a:p>
        </p:txBody>
      </p:sp>
      <p:sp>
        <p:nvSpPr>
          <p:cNvPr id="13321" name="TextBox 10"/>
          <p:cNvSpPr txBox="1">
            <a:spLocks noChangeArrowheads="1"/>
          </p:cNvSpPr>
          <p:nvPr/>
        </p:nvSpPr>
        <p:spPr bwMode="auto">
          <a:xfrm>
            <a:off x="4724400" y="2633663"/>
            <a:ext cx="1173163" cy="338137"/>
          </a:xfrm>
          <a:prstGeom prst="rect">
            <a:avLst/>
          </a:prstGeom>
          <a:noFill/>
          <a:ln w="9525">
            <a:noFill/>
            <a:miter lim="800000"/>
            <a:headEnd/>
            <a:tailEnd/>
          </a:ln>
        </p:spPr>
        <p:txBody>
          <a:bodyPr wrap="none">
            <a:spAutoFit/>
          </a:bodyPr>
          <a:lstStyle/>
          <a:p>
            <a:r>
              <a:rPr lang="en-US" sz="1600" dirty="0"/>
              <a:t>Layer 11…</a:t>
            </a:r>
          </a:p>
        </p:txBody>
      </p:sp>
      <p:sp>
        <p:nvSpPr>
          <p:cNvPr id="13322" name="TextBox 11"/>
          <p:cNvSpPr txBox="1">
            <a:spLocks noChangeArrowheads="1"/>
          </p:cNvSpPr>
          <p:nvPr/>
        </p:nvSpPr>
        <p:spPr bwMode="auto">
          <a:xfrm>
            <a:off x="6781800" y="2633663"/>
            <a:ext cx="982663" cy="338137"/>
          </a:xfrm>
          <a:prstGeom prst="rect">
            <a:avLst/>
          </a:prstGeom>
          <a:noFill/>
          <a:ln w="9525">
            <a:noFill/>
            <a:miter lim="800000"/>
            <a:headEnd/>
            <a:tailEnd/>
          </a:ln>
        </p:spPr>
        <p:txBody>
          <a:bodyPr wrap="none">
            <a:spAutoFit/>
          </a:bodyPr>
          <a:lstStyle/>
          <a:p>
            <a:r>
              <a:rPr lang="en-US" sz="1600" dirty="0"/>
              <a:t>Layer 20</a:t>
            </a:r>
          </a:p>
        </p:txBody>
      </p:sp>
      <p:pic>
        <p:nvPicPr>
          <p:cNvPr id="13323" name="Picture 6"/>
          <p:cNvPicPr>
            <a:picLocks noChangeAspect="1" noChangeArrowheads="1"/>
          </p:cNvPicPr>
          <p:nvPr/>
        </p:nvPicPr>
        <p:blipFill>
          <a:blip r:embed="rId6" cstate="print"/>
          <a:srcRect/>
          <a:stretch>
            <a:fillRect/>
          </a:stretch>
        </p:blipFill>
        <p:spPr bwMode="auto">
          <a:xfrm>
            <a:off x="3429000" y="2874963"/>
            <a:ext cx="5105400" cy="3373437"/>
          </a:xfrm>
          <a:prstGeom prst="rect">
            <a:avLst/>
          </a:prstGeom>
          <a:noFill/>
          <a:ln w="9525">
            <a:noFill/>
            <a:miter lim="800000"/>
            <a:headEnd/>
            <a:tailEnd/>
          </a:ln>
        </p:spPr>
      </p:pic>
      <p:sp>
        <p:nvSpPr>
          <p:cNvPr id="13325" name="TextBox 13"/>
          <p:cNvSpPr txBox="1">
            <a:spLocks noChangeArrowheads="1"/>
          </p:cNvSpPr>
          <p:nvPr/>
        </p:nvSpPr>
        <p:spPr bwMode="auto">
          <a:xfrm>
            <a:off x="304800" y="3276600"/>
            <a:ext cx="3048000" cy="2554545"/>
          </a:xfrm>
          <a:prstGeom prst="rect">
            <a:avLst/>
          </a:prstGeom>
          <a:noFill/>
          <a:ln w="9525">
            <a:noFill/>
            <a:miter lim="800000"/>
            <a:headEnd/>
            <a:tailEnd/>
          </a:ln>
        </p:spPr>
        <p:txBody>
          <a:bodyPr wrap="square">
            <a:spAutoFit/>
          </a:bodyPr>
          <a:lstStyle/>
          <a:p>
            <a:pPr algn="l">
              <a:buFont typeface="Arial" charset="0"/>
              <a:buChar char="•"/>
            </a:pPr>
            <a:r>
              <a:rPr lang="en-US" b="1" dirty="0">
                <a:solidFill>
                  <a:srgbClr val="3333FF"/>
                </a:solidFill>
              </a:rPr>
              <a:t>Liquid BSCCO can leak through the Ag </a:t>
            </a:r>
            <a:r>
              <a:rPr lang="en-US" b="1" dirty="0" smtClean="0">
                <a:solidFill>
                  <a:srgbClr val="3333FF"/>
                </a:solidFill>
              </a:rPr>
              <a:t>sheath during reaction</a:t>
            </a:r>
            <a:endParaRPr lang="en-US" b="1" dirty="0">
              <a:solidFill>
                <a:srgbClr val="3333FF"/>
              </a:solidFill>
            </a:endParaRPr>
          </a:p>
          <a:p>
            <a:pPr algn="l">
              <a:buFont typeface="Arial" charset="0"/>
              <a:buChar char="•"/>
            </a:pPr>
            <a:r>
              <a:rPr lang="en-US" b="1" dirty="0">
                <a:solidFill>
                  <a:srgbClr val="3333FF"/>
                </a:solidFill>
              </a:rPr>
              <a:t>Coil performance is ~2/3 short sample performance</a:t>
            </a:r>
          </a:p>
          <a:p>
            <a:pPr algn="l">
              <a:buFont typeface="Arial" charset="0"/>
              <a:buChar char="•"/>
            </a:pPr>
            <a:r>
              <a:rPr lang="en-US" b="1" dirty="0">
                <a:solidFill>
                  <a:srgbClr val="3333FF"/>
                </a:solidFill>
              </a:rPr>
              <a:t>We  are beginning to understand why</a:t>
            </a:r>
          </a:p>
        </p:txBody>
      </p:sp>
      <p:sp>
        <p:nvSpPr>
          <p:cNvPr id="14" name="TextBox 13"/>
          <p:cNvSpPr txBox="1"/>
          <p:nvPr/>
        </p:nvSpPr>
        <p:spPr>
          <a:xfrm>
            <a:off x="3962400" y="2923310"/>
            <a:ext cx="4343400" cy="400110"/>
          </a:xfrm>
          <a:prstGeom prst="rect">
            <a:avLst/>
          </a:prstGeom>
          <a:noFill/>
        </p:spPr>
        <p:txBody>
          <a:bodyPr wrap="square" rtlCol="0">
            <a:spAutoFit/>
          </a:bodyPr>
          <a:lstStyle/>
          <a:p>
            <a:r>
              <a:rPr lang="en-US" dirty="0" smtClean="0"/>
              <a:t>Leakage frequency vs. layer number</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371600" y="0"/>
            <a:ext cx="7086600" cy="1076325"/>
          </a:xfrm>
        </p:spPr>
        <p:txBody>
          <a:bodyPr/>
          <a:lstStyle/>
          <a:p>
            <a:pPr eaLnBrk="1" hangingPunct="1"/>
            <a:r>
              <a:rPr lang="en-US" dirty="0" smtClean="0"/>
              <a:t>2212 and YBCO manufacturing processes are quite different</a:t>
            </a:r>
          </a:p>
        </p:txBody>
      </p:sp>
      <p:pic>
        <p:nvPicPr>
          <p:cNvPr id="7171" name="Picture 7"/>
          <p:cNvPicPr>
            <a:picLocks noChangeAspect="1" noChangeArrowheads="1"/>
          </p:cNvPicPr>
          <p:nvPr/>
        </p:nvPicPr>
        <p:blipFill>
          <a:blip r:embed="rId2" cstate="print"/>
          <a:srcRect/>
          <a:stretch>
            <a:fillRect/>
          </a:stretch>
        </p:blipFill>
        <p:spPr bwMode="auto">
          <a:xfrm>
            <a:off x="76200" y="1524000"/>
            <a:ext cx="4724400" cy="2855913"/>
          </a:xfrm>
          <a:prstGeom prst="rect">
            <a:avLst/>
          </a:prstGeom>
          <a:noFill/>
          <a:ln w="12700">
            <a:noFill/>
            <a:miter lim="800000"/>
            <a:headEnd type="none" w="sm" len="sm"/>
            <a:tailEnd type="none" w="sm" len="sm"/>
          </a:ln>
        </p:spPr>
      </p:pic>
      <p:pic>
        <p:nvPicPr>
          <p:cNvPr id="7172" name="Picture 8"/>
          <p:cNvPicPr>
            <a:picLocks noChangeAspect="1" noChangeArrowheads="1"/>
          </p:cNvPicPr>
          <p:nvPr/>
        </p:nvPicPr>
        <p:blipFill>
          <a:blip r:embed="rId3" cstate="print"/>
          <a:srcRect/>
          <a:stretch>
            <a:fillRect/>
          </a:stretch>
        </p:blipFill>
        <p:spPr bwMode="auto">
          <a:xfrm>
            <a:off x="4916488" y="1543050"/>
            <a:ext cx="4151312" cy="3048000"/>
          </a:xfrm>
          <a:prstGeom prst="rect">
            <a:avLst/>
          </a:prstGeom>
          <a:noFill/>
          <a:ln w="12700">
            <a:noFill/>
            <a:miter lim="800000"/>
            <a:headEnd type="none" w="sm" len="sm"/>
            <a:tailEnd type="none" w="sm" len="sm"/>
          </a:ln>
        </p:spPr>
      </p:pic>
      <p:pic>
        <p:nvPicPr>
          <p:cNvPr id="7173" name="Picture 5"/>
          <p:cNvPicPr>
            <a:picLocks noChangeAspect="1" noChangeArrowheads="1"/>
          </p:cNvPicPr>
          <p:nvPr/>
        </p:nvPicPr>
        <p:blipFill>
          <a:blip r:embed="rId4" cstate="print"/>
          <a:srcRect/>
          <a:stretch>
            <a:fillRect/>
          </a:stretch>
        </p:blipFill>
        <p:spPr bwMode="auto">
          <a:xfrm>
            <a:off x="2295525" y="4733925"/>
            <a:ext cx="6315075" cy="1819275"/>
          </a:xfrm>
          <a:prstGeom prst="rect">
            <a:avLst/>
          </a:prstGeom>
          <a:noFill/>
          <a:ln w="9525">
            <a:noFill/>
            <a:miter lim="800000"/>
            <a:headEnd/>
            <a:tailEnd/>
          </a:ln>
        </p:spPr>
      </p:pic>
      <p:cxnSp>
        <p:nvCxnSpPr>
          <p:cNvPr id="7174" name="Straight Connector 10"/>
          <p:cNvCxnSpPr>
            <a:cxnSpLocks noChangeShapeType="1"/>
          </p:cNvCxnSpPr>
          <p:nvPr/>
        </p:nvCxnSpPr>
        <p:spPr bwMode="auto">
          <a:xfrm>
            <a:off x="131763" y="4648200"/>
            <a:ext cx="8915400" cy="0"/>
          </a:xfrm>
          <a:prstGeom prst="line">
            <a:avLst/>
          </a:prstGeom>
          <a:noFill/>
          <a:ln w="12700" algn="ctr">
            <a:solidFill>
              <a:schemeClr val="tx1"/>
            </a:solidFill>
            <a:round/>
            <a:headEnd type="none" w="sm" len="sm"/>
            <a:tailEnd type="none" w="sm" len="sm"/>
          </a:ln>
        </p:spPr>
      </p:cxnSp>
      <p:sp>
        <p:nvSpPr>
          <p:cNvPr id="7175" name="TextBox 11"/>
          <p:cNvSpPr txBox="1">
            <a:spLocks noChangeArrowheads="1"/>
          </p:cNvSpPr>
          <p:nvPr/>
        </p:nvSpPr>
        <p:spPr bwMode="auto">
          <a:xfrm>
            <a:off x="54592" y="5214119"/>
            <a:ext cx="2438400" cy="1200329"/>
          </a:xfrm>
          <a:prstGeom prst="rect">
            <a:avLst/>
          </a:prstGeom>
          <a:solidFill>
            <a:srgbClr val="FFC000"/>
          </a:solidFill>
          <a:ln w="9525">
            <a:noFill/>
            <a:miter lim="800000"/>
            <a:headEnd/>
            <a:tailEnd/>
          </a:ln>
        </p:spPr>
        <p:txBody>
          <a:bodyPr wrap="square">
            <a:spAutoFit/>
          </a:bodyPr>
          <a:lstStyle/>
          <a:p>
            <a:r>
              <a:rPr lang="en-US" sz="1800" b="1" dirty="0">
                <a:solidFill>
                  <a:srgbClr val="3333FF"/>
                </a:solidFill>
              </a:rPr>
              <a:t>Powder in tube:</a:t>
            </a:r>
          </a:p>
          <a:p>
            <a:r>
              <a:rPr lang="en-US" sz="1800" b="1" dirty="0">
                <a:solidFill>
                  <a:srgbClr val="3333FF"/>
                </a:solidFill>
              </a:rPr>
              <a:t>2212 and </a:t>
            </a:r>
            <a:r>
              <a:rPr lang="en-US" sz="1800" b="1" dirty="0" smtClean="0">
                <a:solidFill>
                  <a:srgbClr val="3333FF"/>
                </a:solidFill>
              </a:rPr>
              <a:t>2223</a:t>
            </a:r>
          </a:p>
          <a:p>
            <a:r>
              <a:rPr lang="en-US" sz="1800" b="1" dirty="0" smtClean="0">
                <a:solidFill>
                  <a:srgbClr val="3333FF"/>
                </a:solidFill>
              </a:rPr>
              <a:t>Quasi-conventional, metal processing</a:t>
            </a:r>
            <a:endParaRPr lang="en-US" sz="1800" b="1" dirty="0">
              <a:solidFill>
                <a:srgbClr val="3333FF"/>
              </a:solidFill>
            </a:endParaRPr>
          </a:p>
        </p:txBody>
      </p:sp>
      <p:sp>
        <p:nvSpPr>
          <p:cNvPr id="7176" name="TextBox 12"/>
          <p:cNvSpPr txBox="1">
            <a:spLocks noChangeArrowheads="1"/>
          </p:cNvSpPr>
          <p:nvPr/>
        </p:nvSpPr>
        <p:spPr bwMode="auto">
          <a:xfrm>
            <a:off x="152400" y="1077913"/>
            <a:ext cx="3733800" cy="646331"/>
          </a:xfrm>
          <a:prstGeom prst="rect">
            <a:avLst/>
          </a:prstGeom>
          <a:solidFill>
            <a:srgbClr val="FFC000"/>
          </a:solidFill>
          <a:ln w="9525">
            <a:noFill/>
            <a:miter lim="800000"/>
            <a:headEnd/>
            <a:tailEnd/>
          </a:ln>
        </p:spPr>
        <p:txBody>
          <a:bodyPr wrap="square">
            <a:spAutoFit/>
          </a:bodyPr>
          <a:lstStyle/>
          <a:p>
            <a:r>
              <a:rPr lang="en-US" sz="1800" b="1" dirty="0" smtClean="0">
                <a:solidFill>
                  <a:srgbClr val="3333FF"/>
                </a:solidFill>
              </a:rPr>
              <a:t>IBAD-YBCO: purpose-built , complex and high capital cost</a:t>
            </a:r>
            <a:endParaRPr lang="en-US" sz="1800" b="1" dirty="0">
              <a:solidFill>
                <a:srgbClr val="3333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YBCO technology?</a:t>
            </a:r>
            <a:endParaRPr lang="en-US" dirty="0"/>
          </a:p>
        </p:txBody>
      </p:sp>
      <p:sp>
        <p:nvSpPr>
          <p:cNvPr id="3" name="Content Placeholder 2"/>
          <p:cNvSpPr>
            <a:spLocks noGrp="1"/>
          </p:cNvSpPr>
          <p:nvPr>
            <p:ph idx="1"/>
          </p:nvPr>
        </p:nvSpPr>
        <p:spPr>
          <a:xfrm>
            <a:off x="228600" y="1066800"/>
            <a:ext cx="8915400" cy="5410200"/>
          </a:xfrm>
        </p:spPr>
        <p:txBody>
          <a:bodyPr/>
          <a:lstStyle/>
          <a:p>
            <a:r>
              <a:rPr lang="en-US" sz="2400" dirty="0" smtClean="0"/>
              <a:t>Two US companies lead the world in manufacture:</a:t>
            </a:r>
          </a:p>
          <a:p>
            <a:pPr lvl="1"/>
            <a:r>
              <a:rPr lang="en-US" sz="2000" dirty="0" smtClean="0"/>
              <a:t>AMSC (Devens MA) – RABiTS MOD-TFA </a:t>
            </a:r>
            <a:r>
              <a:rPr lang="en-US" sz="2000" i="1" dirty="0" smtClean="0"/>
              <a:t>ex situ</a:t>
            </a:r>
            <a:r>
              <a:rPr lang="en-US" sz="2000" dirty="0" smtClean="0"/>
              <a:t> YBCO technology using relatively weak Ni-W substrate optimized for power applications</a:t>
            </a:r>
          </a:p>
          <a:p>
            <a:pPr lvl="1"/>
            <a:r>
              <a:rPr lang="en-US" sz="2000" dirty="0" smtClean="0"/>
              <a:t>SuperPower (Schenectady NY) – IBAD MOCVD </a:t>
            </a:r>
            <a:r>
              <a:rPr lang="en-US" sz="2000" i="1" dirty="0" smtClean="0"/>
              <a:t>in situ </a:t>
            </a:r>
            <a:r>
              <a:rPr lang="en-US" sz="2000" dirty="0" smtClean="0"/>
              <a:t>YBCO technology optimum for high field technology with its very strong Hastelloy substrate</a:t>
            </a:r>
          </a:p>
          <a:p>
            <a:r>
              <a:rPr lang="en-US" sz="2400" dirty="0" smtClean="0"/>
              <a:t>Conductor is sold in the superconducting state</a:t>
            </a:r>
          </a:p>
          <a:p>
            <a:pPr lvl="1"/>
            <a:r>
              <a:rPr lang="en-US" sz="2000" dirty="0" smtClean="0"/>
              <a:t>Smaller user investment than for Bi-2212</a:t>
            </a:r>
          </a:p>
          <a:p>
            <a:pPr lvl="1"/>
            <a:r>
              <a:rPr lang="en-US" sz="2000" dirty="0" smtClean="0"/>
              <a:t>Much larger producer investment for YBCO than for Bi-2212</a:t>
            </a:r>
          </a:p>
          <a:p>
            <a:r>
              <a:rPr lang="en-US" sz="2400" dirty="0" smtClean="0"/>
              <a:t>Conductors are rather at pilot plant than full production stage</a:t>
            </a:r>
            <a:endParaRPr lang="en-US" sz="2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0" y="8223"/>
            <a:ext cx="8951302" cy="6697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0" y="-2741"/>
            <a:ext cx="8763000" cy="6577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0" y="-32813"/>
            <a:ext cx="8839200" cy="6692839"/>
          </a:xfrm>
          <a:prstGeom prst="rect">
            <a:avLst/>
          </a:prstGeom>
          <a:noFill/>
          <a:ln w="9525">
            <a:noFill/>
            <a:miter lim="800000"/>
            <a:headEnd/>
            <a:tailEnd/>
          </a:ln>
        </p:spPr>
      </p:pic>
      <p:sp>
        <p:nvSpPr>
          <p:cNvPr id="3" name="TextBox 2"/>
          <p:cNvSpPr txBox="1"/>
          <p:nvPr/>
        </p:nvSpPr>
        <p:spPr>
          <a:xfrm>
            <a:off x="762000" y="990600"/>
            <a:ext cx="8153400" cy="707886"/>
          </a:xfrm>
          <a:prstGeom prst="rect">
            <a:avLst/>
          </a:prstGeom>
          <a:solidFill>
            <a:srgbClr val="FFC000"/>
          </a:solidFill>
        </p:spPr>
        <p:txBody>
          <a:bodyPr wrap="square" rtlCol="0">
            <a:spAutoFit/>
          </a:bodyPr>
          <a:lstStyle/>
          <a:p>
            <a:pPr algn="ctr"/>
            <a:r>
              <a:rPr lang="en-US" dirty="0" smtClean="0"/>
              <a:t>There is less correlation than expected –  perhaps because of property variation along the tape</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7696200" cy="400110"/>
          </a:xfrm>
          <a:prstGeom prst="rect">
            <a:avLst/>
          </a:prstGeom>
          <a:solidFill>
            <a:schemeClr val="tx2">
              <a:lumMod val="25000"/>
              <a:lumOff val="75000"/>
            </a:schemeClr>
          </a:solidFill>
          <a:ln>
            <a:solidFill>
              <a:schemeClr val="accent1">
                <a:lumMod val="75000"/>
              </a:schemeClr>
            </a:solidFill>
          </a:ln>
        </p:spPr>
        <p:txBody>
          <a:bodyPr wrap="square" rtlCol="0">
            <a:spAutoFit/>
          </a:bodyPr>
          <a:lstStyle/>
          <a:p>
            <a:r>
              <a:rPr lang="en-US" b="1" dirty="0" smtClean="0">
                <a:solidFill>
                  <a:srgbClr val="04656A"/>
                </a:solidFill>
              </a:rPr>
              <a:t>2 G Tapes from American Superconductor Delivered to BNL</a:t>
            </a:r>
            <a:endParaRPr lang="en-US" b="1" dirty="0">
              <a:solidFill>
                <a:srgbClr val="04656A"/>
              </a:solidFill>
            </a:endParaRPr>
          </a:p>
        </p:txBody>
      </p:sp>
      <p:pic>
        <p:nvPicPr>
          <p:cNvPr id="43010" name="Picture 2"/>
          <p:cNvPicPr>
            <a:picLocks noChangeAspect="1" noChangeArrowheads="1"/>
          </p:cNvPicPr>
          <p:nvPr/>
        </p:nvPicPr>
        <p:blipFill>
          <a:blip r:embed="rId3" cstate="print"/>
          <a:srcRect/>
          <a:stretch>
            <a:fillRect/>
          </a:stretch>
        </p:blipFill>
        <p:spPr bwMode="auto">
          <a:xfrm>
            <a:off x="304800" y="2438400"/>
            <a:ext cx="8258175" cy="3171825"/>
          </a:xfrm>
          <a:prstGeom prst="rect">
            <a:avLst/>
          </a:prstGeom>
          <a:noFill/>
          <a:ln w="9525">
            <a:noFill/>
            <a:miter lim="800000"/>
            <a:headEnd/>
            <a:tailEnd/>
          </a:ln>
          <a:effectLst/>
        </p:spPr>
      </p:pic>
      <p:sp>
        <p:nvSpPr>
          <p:cNvPr id="4" name="TextBox 3"/>
          <p:cNvSpPr txBox="1"/>
          <p:nvPr/>
        </p:nvSpPr>
        <p:spPr>
          <a:xfrm>
            <a:off x="152400" y="1066800"/>
            <a:ext cx="8839200" cy="1231106"/>
          </a:xfrm>
          <a:prstGeom prst="rect">
            <a:avLst/>
          </a:prstGeom>
          <a:noFill/>
        </p:spPr>
        <p:txBody>
          <a:bodyPr wrap="square" rtlCol="0">
            <a:spAutoFit/>
          </a:bodyPr>
          <a:lstStyle/>
          <a:p>
            <a:r>
              <a:rPr lang="en-US" b="1" u="sng" dirty="0" smtClean="0">
                <a:solidFill>
                  <a:srgbClr val="3333FF"/>
                </a:solidFill>
              </a:rPr>
              <a:t>Availability of long length (&gt;200 m) high performance (&gt;500 A) 2G Tape:</a:t>
            </a:r>
          </a:p>
          <a:p>
            <a:endParaRPr lang="en-US" sz="1800" b="1" u="sng" dirty="0" smtClean="0">
              <a:solidFill>
                <a:srgbClr val="3333FF"/>
              </a:solidFill>
            </a:endParaRPr>
          </a:p>
          <a:p>
            <a:r>
              <a:rPr lang="en-US" sz="1800" dirty="0" smtClean="0">
                <a:solidFill>
                  <a:srgbClr val="3333FF"/>
                </a:solidFill>
              </a:rPr>
              <a:t>To save cost, purchase order required minimum length to be only 50 meter without splice, but vendor delivered two pieces &gt; 200 meter (even longer length possible).</a:t>
            </a:r>
          </a:p>
        </p:txBody>
      </p:sp>
      <p:sp>
        <p:nvSpPr>
          <p:cNvPr id="5" name="TextBox 4"/>
          <p:cNvSpPr txBox="1"/>
          <p:nvPr/>
        </p:nvSpPr>
        <p:spPr>
          <a:xfrm>
            <a:off x="4953000" y="5562600"/>
            <a:ext cx="3732112" cy="338554"/>
          </a:xfrm>
          <a:prstGeom prst="rect">
            <a:avLst/>
          </a:prstGeom>
          <a:noFill/>
        </p:spPr>
        <p:txBody>
          <a:bodyPr wrap="none" rtlCol="0">
            <a:spAutoFit/>
          </a:bodyPr>
          <a:lstStyle/>
          <a:p>
            <a:r>
              <a:rPr lang="en-US" sz="1600" dirty="0" smtClean="0"/>
              <a:t>4 ply 300 micron tape: 2 HTS and 2 Cu</a:t>
            </a:r>
            <a:endParaRPr lang="en-US" sz="1600" dirty="0"/>
          </a:p>
        </p:txBody>
      </p:sp>
      <p:graphicFrame>
        <p:nvGraphicFramePr>
          <p:cNvPr id="7" name="Object 26"/>
          <p:cNvGraphicFramePr>
            <a:graphicFrameLocks noChangeAspect="1"/>
          </p:cNvGraphicFramePr>
          <p:nvPr/>
        </p:nvGraphicFramePr>
        <p:xfrm>
          <a:off x="381000" y="5638800"/>
          <a:ext cx="1943100" cy="722313"/>
        </p:xfrm>
        <a:graphic>
          <a:graphicData uri="http://schemas.openxmlformats.org/presentationml/2006/ole">
            <p:oleObj spid="_x0000_s34818" name="Document" r:id="rId4" imgW="1943640" imgH="723600" progId="Word.Document.8">
              <p:embed/>
            </p:oleObj>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5943600" y="588815"/>
            <a:ext cx="2514600" cy="3387725"/>
            <a:chOff x="3216" y="690"/>
            <a:chExt cx="2160" cy="2910"/>
          </a:xfrm>
        </p:grpSpPr>
        <p:grpSp>
          <p:nvGrpSpPr>
            <p:cNvPr id="3" name="Group 15"/>
            <p:cNvGrpSpPr>
              <a:grpSpLocks/>
            </p:cNvGrpSpPr>
            <p:nvPr/>
          </p:nvGrpSpPr>
          <p:grpSpPr bwMode="auto">
            <a:xfrm>
              <a:off x="3216" y="1024"/>
              <a:ext cx="2016" cy="2576"/>
              <a:chOff x="3216" y="1008"/>
              <a:chExt cx="2016" cy="2576"/>
            </a:xfrm>
          </p:grpSpPr>
          <p:pic>
            <p:nvPicPr>
              <p:cNvPr id="8206" name="Picture 204"/>
              <p:cNvPicPr>
                <a:picLocks noChangeAspect="1" noChangeArrowheads="1"/>
              </p:cNvPicPr>
              <p:nvPr/>
            </p:nvPicPr>
            <p:blipFill>
              <a:blip r:embed="rId2" cstate="print"/>
              <a:srcRect/>
              <a:stretch>
                <a:fillRect/>
              </a:stretch>
            </p:blipFill>
            <p:spPr bwMode="auto">
              <a:xfrm>
                <a:off x="4032" y="1440"/>
                <a:ext cx="1200" cy="1800"/>
              </a:xfrm>
              <a:prstGeom prst="rect">
                <a:avLst/>
              </a:prstGeom>
              <a:noFill/>
              <a:ln w="9525">
                <a:noFill/>
                <a:miter lim="800000"/>
                <a:headEnd/>
                <a:tailEnd/>
              </a:ln>
            </p:spPr>
          </p:pic>
          <p:grpSp>
            <p:nvGrpSpPr>
              <p:cNvPr id="4" name="Group 13"/>
              <p:cNvGrpSpPr>
                <a:grpSpLocks/>
              </p:cNvGrpSpPr>
              <p:nvPr/>
            </p:nvGrpSpPr>
            <p:grpSpPr bwMode="auto">
              <a:xfrm>
                <a:off x="3216" y="1008"/>
                <a:ext cx="512" cy="2576"/>
                <a:chOff x="3216" y="1008"/>
                <a:chExt cx="512" cy="2576"/>
              </a:xfrm>
            </p:grpSpPr>
            <p:pic>
              <p:nvPicPr>
                <p:cNvPr id="8209" name="Picture 12" descr="Img_3504sml"/>
                <p:cNvPicPr>
                  <a:picLocks noChangeAspect="1" noChangeArrowheads="1"/>
                </p:cNvPicPr>
                <p:nvPr/>
              </p:nvPicPr>
              <p:blipFill>
                <a:blip r:embed="rId3" cstate="print"/>
                <a:srcRect/>
                <a:stretch>
                  <a:fillRect/>
                </a:stretch>
              </p:blipFill>
              <p:spPr bwMode="auto">
                <a:xfrm>
                  <a:off x="3216" y="1008"/>
                  <a:ext cx="512" cy="2576"/>
                </a:xfrm>
                <a:prstGeom prst="rect">
                  <a:avLst/>
                </a:prstGeom>
                <a:noFill/>
                <a:ln w="9525">
                  <a:noFill/>
                  <a:miter lim="800000"/>
                  <a:headEnd/>
                  <a:tailEnd/>
                </a:ln>
              </p:spPr>
            </p:pic>
            <p:sp>
              <p:nvSpPr>
                <p:cNvPr id="8210" name="Rectangle 11"/>
                <p:cNvSpPr>
                  <a:spLocks noChangeArrowheads="1"/>
                </p:cNvSpPr>
                <p:nvPr/>
              </p:nvSpPr>
              <p:spPr bwMode="auto">
                <a:xfrm>
                  <a:off x="3347" y="1615"/>
                  <a:ext cx="230" cy="317"/>
                </a:xfrm>
                <a:prstGeom prst="rect">
                  <a:avLst/>
                </a:prstGeom>
                <a:noFill/>
                <a:ln w="38100">
                  <a:solidFill>
                    <a:srgbClr val="0000FF"/>
                  </a:solidFill>
                  <a:miter lim="800000"/>
                  <a:headEnd/>
                  <a:tailEnd/>
                </a:ln>
              </p:spPr>
              <p:txBody>
                <a:bodyPr wrap="none" anchor="ctr"/>
                <a:lstStyle/>
                <a:p>
                  <a:endParaRPr lang="en-US" dirty="0">
                    <a:latin typeface="Calibri" pitchFamily="34" charset="0"/>
                  </a:endParaRPr>
                </a:p>
              </p:txBody>
            </p:sp>
          </p:grpSp>
          <p:sp>
            <p:nvSpPr>
              <p:cNvPr id="8208" name="AutoShape 14"/>
              <p:cNvSpPr>
                <a:spLocks noChangeArrowheads="1"/>
              </p:cNvSpPr>
              <p:nvPr/>
            </p:nvSpPr>
            <p:spPr bwMode="auto">
              <a:xfrm rot="1466637">
                <a:off x="3567" y="1920"/>
                <a:ext cx="542" cy="86"/>
              </a:xfrm>
              <a:prstGeom prst="rightArrow">
                <a:avLst>
                  <a:gd name="adj1" fmla="val 50000"/>
                  <a:gd name="adj2" fmla="val 175006"/>
                </a:avLst>
              </a:prstGeom>
              <a:solidFill>
                <a:srgbClr val="0000FF"/>
              </a:solidFill>
              <a:ln w="9525">
                <a:solidFill>
                  <a:schemeClr val="tx1"/>
                </a:solidFill>
                <a:miter lim="800000"/>
                <a:headEnd/>
                <a:tailEnd/>
              </a:ln>
            </p:spPr>
            <p:txBody>
              <a:bodyPr wrap="none" anchor="ctr"/>
              <a:lstStyle/>
              <a:p>
                <a:endParaRPr lang="en-US" dirty="0">
                  <a:latin typeface="Calibri" pitchFamily="34" charset="0"/>
                </a:endParaRPr>
              </a:p>
            </p:txBody>
          </p:sp>
        </p:grpSp>
        <p:sp>
          <p:nvSpPr>
            <p:cNvPr id="8205" name="Text Box 16"/>
            <p:cNvSpPr txBox="1">
              <a:spLocks noChangeArrowheads="1"/>
            </p:cNvSpPr>
            <p:nvPr/>
          </p:nvSpPr>
          <p:spPr bwMode="auto">
            <a:xfrm>
              <a:off x="3888" y="690"/>
              <a:ext cx="1488" cy="693"/>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rPr>
                <a:t>Longitudinal defects in YBCO limit transverse current transport</a:t>
              </a:r>
            </a:p>
          </p:txBody>
        </p:sp>
      </p:grpSp>
      <p:sp>
        <p:nvSpPr>
          <p:cNvPr id="8195" name="Title 1"/>
          <p:cNvSpPr>
            <a:spLocks noGrp="1"/>
          </p:cNvSpPr>
          <p:nvPr>
            <p:ph type="title"/>
          </p:nvPr>
        </p:nvSpPr>
        <p:spPr>
          <a:xfrm>
            <a:off x="838200" y="76200"/>
            <a:ext cx="8229600" cy="584200"/>
          </a:xfrm>
        </p:spPr>
        <p:txBody>
          <a:bodyPr>
            <a:normAutofit fontScale="90000"/>
          </a:bodyPr>
          <a:lstStyle/>
          <a:p>
            <a:r>
              <a:rPr lang="en-US" dirty="0" smtClean="0"/>
              <a:t>Why is YBCO still a pilot plant product?</a:t>
            </a:r>
          </a:p>
        </p:txBody>
      </p:sp>
      <p:sp>
        <p:nvSpPr>
          <p:cNvPr id="8196" name="Content Placeholder 2"/>
          <p:cNvSpPr>
            <a:spLocks noGrp="1"/>
          </p:cNvSpPr>
          <p:nvPr>
            <p:ph idx="1"/>
          </p:nvPr>
        </p:nvSpPr>
        <p:spPr>
          <a:xfrm>
            <a:off x="21608" y="1054100"/>
            <a:ext cx="4114800" cy="5270500"/>
          </a:xfrm>
        </p:spPr>
        <p:txBody>
          <a:bodyPr/>
          <a:lstStyle/>
          <a:p>
            <a:r>
              <a:rPr lang="en-US" sz="2400" dirty="0" smtClean="0"/>
              <a:t>The production process is complex and each manufacturer’s process has many separate steps</a:t>
            </a:r>
          </a:p>
          <a:p>
            <a:pPr lvl="1"/>
            <a:r>
              <a:rPr lang="en-US" sz="2000" dirty="0" smtClean="0"/>
              <a:t>With inevitable defects</a:t>
            </a:r>
          </a:p>
          <a:p>
            <a:r>
              <a:rPr lang="en-US" sz="2400" dirty="0" smtClean="0"/>
              <a:t>Manufacturing lengths of 500-1000 m typically lead to </a:t>
            </a:r>
            <a:r>
              <a:rPr lang="en-US" sz="2400" dirty="0" smtClean="0">
                <a:solidFill>
                  <a:srgbClr val="FF0000"/>
                </a:solidFill>
              </a:rPr>
              <a:t>50-200 m deliveries</a:t>
            </a:r>
          </a:p>
          <a:p>
            <a:pPr lvl="1"/>
            <a:r>
              <a:rPr lang="en-US" sz="2000" dirty="0" smtClean="0"/>
              <a:t>Property variations enforce local cutting</a:t>
            </a:r>
          </a:p>
        </p:txBody>
      </p:sp>
      <p:grpSp>
        <p:nvGrpSpPr>
          <p:cNvPr id="5" name="Group 17"/>
          <p:cNvGrpSpPr>
            <a:grpSpLocks/>
          </p:cNvGrpSpPr>
          <p:nvPr/>
        </p:nvGrpSpPr>
        <p:grpSpPr bwMode="auto">
          <a:xfrm>
            <a:off x="3838575" y="3793978"/>
            <a:ext cx="5381625" cy="2814637"/>
            <a:chOff x="2370" y="2451"/>
            <a:chExt cx="3390" cy="1773"/>
          </a:xfrm>
        </p:grpSpPr>
        <p:pic>
          <p:nvPicPr>
            <p:cNvPr id="8201" name="Picture 4"/>
            <p:cNvPicPr>
              <a:picLocks noChangeAspect="1" noChangeArrowheads="1"/>
            </p:cNvPicPr>
            <p:nvPr/>
          </p:nvPicPr>
          <p:blipFill>
            <a:blip r:embed="rId4" cstate="print"/>
            <a:srcRect l="1396"/>
            <a:stretch>
              <a:fillRect/>
            </a:stretch>
          </p:blipFill>
          <p:spPr bwMode="auto">
            <a:xfrm>
              <a:off x="2370" y="2451"/>
              <a:ext cx="3390" cy="1773"/>
            </a:xfrm>
            <a:prstGeom prst="rect">
              <a:avLst/>
            </a:prstGeom>
            <a:noFill/>
            <a:ln w="12700">
              <a:noFill/>
              <a:miter lim="800000"/>
              <a:headEnd type="none" w="sm" len="sm"/>
              <a:tailEnd type="none" w="sm" len="sm"/>
            </a:ln>
          </p:spPr>
        </p:pic>
        <p:sp>
          <p:nvSpPr>
            <p:cNvPr id="8202" name="Text Box 8"/>
            <p:cNvSpPr txBox="1">
              <a:spLocks noChangeArrowheads="1"/>
            </p:cNvSpPr>
            <p:nvPr/>
          </p:nvSpPr>
          <p:spPr bwMode="auto">
            <a:xfrm>
              <a:off x="2784" y="2455"/>
              <a:ext cx="2784" cy="233"/>
            </a:xfrm>
            <a:prstGeom prst="rect">
              <a:avLst/>
            </a:prstGeom>
            <a:noFill/>
            <a:ln w="12700">
              <a:noFill/>
              <a:miter lim="800000"/>
              <a:headEnd type="none" w="sm" len="sm"/>
              <a:tailEnd type="none" w="sm" len="sm"/>
            </a:ln>
          </p:spPr>
          <p:txBody>
            <a:bodyPr>
              <a:spAutoFit/>
            </a:bodyPr>
            <a:lstStyle/>
            <a:p>
              <a:r>
                <a:rPr lang="en-US" b="1" dirty="0">
                  <a:latin typeface="Calibri" pitchFamily="34" charset="0"/>
                </a:rPr>
                <a:t>Transport I</a:t>
              </a:r>
              <a:r>
                <a:rPr lang="en-US" b="1" baseline="-25000" dirty="0">
                  <a:latin typeface="Calibri" pitchFamily="34" charset="0"/>
                </a:rPr>
                <a:t>c</a:t>
              </a:r>
              <a:r>
                <a:rPr lang="en-US" b="1" dirty="0">
                  <a:latin typeface="Calibri" pitchFamily="34" charset="0"/>
                </a:rPr>
                <a:t> over 5 m lengths</a:t>
              </a:r>
            </a:p>
          </p:txBody>
        </p:sp>
        <p:sp>
          <p:nvSpPr>
            <p:cNvPr id="8203" name="Text Box 8"/>
            <p:cNvSpPr txBox="1">
              <a:spLocks noChangeArrowheads="1"/>
            </p:cNvSpPr>
            <p:nvPr/>
          </p:nvSpPr>
          <p:spPr bwMode="auto">
            <a:xfrm>
              <a:off x="4412" y="2975"/>
              <a:ext cx="1200" cy="232"/>
            </a:xfrm>
            <a:prstGeom prst="rect">
              <a:avLst/>
            </a:prstGeom>
            <a:noFill/>
            <a:ln w="12700">
              <a:noFill/>
              <a:miter lim="800000"/>
              <a:headEnd type="none" w="sm" len="sm"/>
              <a:tailEnd type="none" w="sm" len="sm"/>
            </a:ln>
          </p:spPr>
          <p:txBody>
            <a:bodyPr>
              <a:spAutoFit/>
            </a:bodyPr>
            <a:lstStyle/>
            <a:p>
              <a:r>
                <a:rPr lang="en-US" b="1" dirty="0">
                  <a:latin typeface="Calibri" pitchFamily="34" charset="0"/>
                </a:rPr>
                <a:t>1 km spool</a:t>
              </a:r>
            </a:p>
          </p:txBody>
        </p:sp>
      </p:grpSp>
      <p:cxnSp>
        <p:nvCxnSpPr>
          <p:cNvPr id="8199" name="Straight Arrow Connector 18"/>
          <p:cNvCxnSpPr>
            <a:cxnSpLocks noChangeShapeType="1"/>
          </p:cNvCxnSpPr>
          <p:nvPr/>
        </p:nvCxnSpPr>
        <p:spPr bwMode="auto">
          <a:xfrm>
            <a:off x="6934200" y="3886200"/>
            <a:ext cx="1295400" cy="1588"/>
          </a:xfrm>
          <a:prstGeom prst="straightConnector1">
            <a:avLst/>
          </a:prstGeom>
          <a:noFill/>
          <a:ln w="12700" algn="ctr">
            <a:solidFill>
              <a:schemeClr val="tx1"/>
            </a:solidFill>
            <a:round/>
            <a:headEnd type="triangle" w="med" len="med"/>
            <a:tailEnd type="triangle" w="med" len="med"/>
          </a:ln>
        </p:spPr>
      </p:cxnSp>
      <p:sp>
        <p:nvSpPr>
          <p:cNvPr id="8200" name="TextBox 22"/>
          <p:cNvSpPr txBox="1">
            <a:spLocks noChangeArrowheads="1"/>
          </p:cNvSpPr>
          <p:nvPr/>
        </p:nvSpPr>
        <p:spPr bwMode="auto">
          <a:xfrm>
            <a:off x="7162800" y="3810000"/>
            <a:ext cx="914400" cy="338138"/>
          </a:xfrm>
          <a:prstGeom prst="rect">
            <a:avLst/>
          </a:prstGeom>
          <a:noFill/>
          <a:ln w="9525">
            <a:noFill/>
            <a:miter lim="800000"/>
            <a:headEnd/>
            <a:tailEnd/>
          </a:ln>
        </p:spPr>
        <p:txBody>
          <a:bodyPr>
            <a:spAutoFit/>
          </a:bodyPr>
          <a:lstStyle/>
          <a:p>
            <a:r>
              <a:rPr lang="en-US" sz="1600" dirty="0">
                <a:latin typeface="Calibri" pitchFamily="34" charset="0"/>
              </a:rPr>
              <a:t>4 mm</a:t>
            </a:r>
          </a:p>
        </p:txBody>
      </p:sp>
      <p:sp>
        <p:nvSpPr>
          <p:cNvPr id="18" name="TextBox 17"/>
          <p:cNvSpPr txBox="1"/>
          <p:nvPr/>
        </p:nvSpPr>
        <p:spPr>
          <a:xfrm>
            <a:off x="4572000" y="5029200"/>
            <a:ext cx="2286000" cy="338554"/>
          </a:xfrm>
          <a:prstGeom prst="rect">
            <a:avLst/>
          </a:prstGeom>
          <a:noFill/>
        </p:spPr>
        <p:txBody>
          <a:bodyPr wrap="square" rtlCol="0">
            <a:spAutoFit/>
          </a:bodyPr>
          <a:lstStyle/>
          <a:p>
            <a:r>
              <a:rPr lang="en-US" sz="1600" b="1" dirty="0" smtClean="0"/>
              <a:t>SuperPower data</a:t>
            </a:r>
            <a:endParaRPr lang="en-U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371600" y="152400"/>
            <a:ext cx="7086600" cy="585787"/>
          </a:xfrm>
        </p:spPr>
        <p:txBody>
          <a:bodyPr/>
          <a:lstStyle/>
          <a:p>
            <a:r>
              <a:rPr lang="en-US" dirty="0" smtClean="0"/>
              <a:t>2010 update</a:t>
            </a:r>
          </a:p>
        </p:txBody>
      </p:sp>
      <p:sp>
        <p:nvSpPr>
          <p:cNvPr id="6147" name="Rectangle 3"/>
          <p:cNvSpPr>
            <a:spLocks noGrp="1" noChangeArrowheads="1"/>
          </p:cNvSpPr>
          <p:nvPr>
            <p:ph type="body" idx="1"/>
          </p:nvPr>
        </p:nvSpPr>
        <p:spPr>
          <a:xfrm>
            <a:off x="76200" y="838200"/>
            <a:ext cx="8915400" cy="5411788"/>
          </a:xfrm>
        </p:spPr>
        <p:txBody>
          <a:bodyPr/>
          <a:lstStyle/>
          <a:p>
            <a:r>
              <a:rPr lang="en-US" sz="2000" dirty="0" smtClean="0"/>
              <a:t>The capabilities of YBCO and 2212 conductors have been demonstrated in small coils to B &gt; 33T and significant magnets have been funded</a:t>
            </a:r>
          </a:p>
          <a:p>
            <a:pPr lvl="1"/>
            <a:r>
              <a:rPr lang="en-US" sz="1800" dirty="0" smtClean="0"/>
              <a:t>A 32 T, 34 mm 4K bore, all-superconducting NHMFL user magnet is being funded by NSF with ~$2.8M (total cost ~$5M) – YBCO - 2013</a:t>
            </a:r>
          </a:p>
          <a:p>
            <a:pPr lvl="1"/>
            <a:r>
              <a:rPr lang="en-US" sz="1800" dirty="0" smtClean="0"/>
              <a:t>PBL/BNL : 20T YBCO to be tested in the NHMFL Large Bore Resistive Magnet is aimed at &gt;36T – 2012</a:t>
            </a:r>
          </a:p>
          <a:p>
            <a:pPr lvl="1"/>
            <a:r>
              <a:rPr lang="en-US" sz="1800" dirty="0" smtClean="0"/>
              <a:t>ABB/BNL/SuperPower ARPA-E SMES: ~24 T, ~2.5 MJ - to be completed 2013</a:t>
            </a:r>
          </a:p>
          <a:p>
            <a:r>
              <a:rPr lang="en-US" sz="2000" dirty="0" smtClean="0"/>
              <a:t>The Muon Collider provides a powerful </a:t>
            </a:r>
            <a:r>
              <a:rPr lang="en-US" sz="2000" dirty="0" smtClean="0">
                <a:solidFill>
                  <a:srgbClr val="FF0000"/>
                </a:solidFill>
              </a:rPr>
              <a:t>application</a:t>
            </a:r>
            <a:r>
              <a:rPr lang="en-US" sz="2000" dirty="0" smtClean="0"/>
              <a:t> pull!</a:t>
            </a:r>
          </a:p>
          <a:p>
            <a:pPr lvl="1"/>
            <a:r>
              <a:rPr lang="en-US" sz="1800" dirty="0" smtClean="0"/>
              <a:t>With a longer time line, both 2212 and YBCO can be considered.</a:t>
            </a:r>
          </a:p>
          <a:p>
            <a:r>
              <a:rPr lang="en-US" sz="2000" dirty="0" smtClean="0"/>
              <a:t>30 T NMR is also an </a:t>
            </a:r>
            <a:r>
              <a:rPr lang="en-US" sz="2000" dirty="0" smtClean="0">
                <a:solidFill>
                  <a:srgbClr val="FF0000"/>
                </a:solidFill>
              </a:rPr>
              <a:t>application</a:t>
            </a:r>
            <a:r>
              <a:rPr lang="en-US" sz="2000" dirty="0" smtClean="0"/>
              <a:t> pull</a:t>
            </a:r>
          </a:p>
          <a:p>
            <a:pPr lvl="1"/>
            <a:r>
              <a:rPr lang="en-US" sz="1800" dirty="0" smtClean="0"/>
              <a:t>30 T plan at MIT using Bi-2223 and YBCO (Iwasa with NIH support)</a:t>
            </a:r>
          </a:p>
          <a:p>
            <a:pPr lvl="1"/>
            <a:r>
              <a:rPr lang="en-US" sz="1800" dirty="0" smtClean="0"/>
              <a:t>R&amp;D effort at the NHMFL using YBCO and 2212 (Weijers) </a:t>
            </a:r>
          </a:p>
        </p:txBody>
      </p:sp>
      <p:pic>
        <p:nvPicPr>
          <p:cNvPr id="6148" name="Picture 4"/>
          <p:cNvPicPr>
            <a:picLocks noChangeAspect="1" noChangeArrowheads="1"/>
          </p:cNvPicPr>
          <p:nvPr/>
        </p:nvPicPr>
        <p:blipFill>
          <a:blip r:embed="rId3" cstate="print"/>
          <a:srcRect/>
          <a:stretch>
            <a:fillRect/>
          </a:stretch>
        </p:blipFill>
        <p:spPr bwMode="auto">
          <a:xfrm>
            <a:off x="4562475" y="3419475"/>
            <a:ext cx="19050" cy="19050"/>
          </a:xfrm>
          <a:prstGeom prst="rect">
            <a:avLst/>
          </a:prstGeom>
          <a:noFill/>
          <a:ln w="12700">
            <a:noFill/>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2000"/>
                                        <p:tgtEl>
                                          <p:spTgt spid="614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fade">
                                      <p:cBhvr>
                                        <p:cTn id="10" dur="2000"/>
                                        <p:tgtEl>
                                          <p:spTgt spid="614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2" end="2"/>
                                            </p:txEl>
                                          </p:spTgt>
                                        </p:tgtEl>
                                        <p:attrNameLst>
                                          <p:attrName>style.visibility</p:attrName>
                                        </p:attrNameLst>
                                      </p:cBhvr>
                                      <p:to>
                                        <p:strVal val="visible"/>
                                      </p:to>
                                    </p:set>
                                    <p:animEffect transition="in" filter="fade">
                                      <p:cBhvr>
                                        <p:cTn id="13" dur="2000"/>
                                        <p:tgtEl>
                                          <p:spTgt spid="614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147">
                                            <p:txEl>
                                              <p:pRg st="3" end="3"/>
                                            </p:txEl>
                                          </p:spTgt>
                                        </p:tgtEl>
                                        <p:attrNameLst>
                                          <p:attrName>style.visibility</p:attrName>
                                        </p:attrNameLst>
                                      </p:cBhvr>
                                      <p:to>
                                        <p:strVal val="visible"/>
                                      </p:to>
                                    </p:set>
                                    <p:animEffect transition="in" filter="fade">
                                      <p:cBhvr>
                                        <p:cTn id="16" dur="2000"/>
                                        <p:tgtEl>
                                          <p:spTgt spid="61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animEffect transition="in" filter="fade">
                                      <p:cBhvr>
                                        <p:cTn id="21" dur="2000"/>
                                        <p:tgtEl>
                                          <p:spTgt spid="6147">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147">
                                            <p:txEl>
                                              <p:pRg st="5" end="5"/>
                                            </p:txEl>
                                          </p:spTgt>
                                        </p:tgtEl>
                                        <p:attrNameLst>
                                          <p:attrName>style.visibility</p:attrName>
                                        </p:attrNameLst>
                                      </p:cBhvr>
                                      <p:to>
                                        <p:strVal val="visible"/>
                                      </p:to>
                                    </p:set>
                                    <p:animEffect transition="in" filter="fade">
                                      <p:cBhvr>
                                        <p:cTn id="24" dur="2000"/>
                                        <p:tgtEl>
                                          <p:spTgt spid="614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147">
                                            <p:txEl>
                                              <p:pRg st="6" end="6"/>
                                            </p:txEl>
                                          </p:spTgt>
                                        </p:tgtEl>
                                        <p:attrNameLst>
                                          <p:attrName>style.visibility</p:attrName>
                                        </p:attrNameLst>
                                      </p:cBhvr>
                                      <p:to>
                                        <p:strVal val="visible"/>
                                      </p:to>
                                    </p:set>
                                    <p:animEffect transition="in" filter="fade">
                                      <p:cBhvr>
                                        <p:cTn id="29" dur="2000"/>
                                        <p:tgtEl>
                                          <p:spTgt spid="6147">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147">
                                            <p:txEl>
                                              <p:pRg st="7" end="7"/>
                                            </p:txEl>
                                          </p:spTgt>
                                        </p:tgtEl>
                                        <p:attrNameLst>
                                          <p:attrName>style.visibility</p:attrName>
                                        </p:attrNameLst>
                                      </p:cBhvr>
                                      <p:to>
                                        <p:strVal val="visible"/>
                                      </p:to>
                                    </p:set>
                                    <p:animEffect transition="in" filter="fade">
                                      <p:cBhvr>
                                        <p:cTn id="32" dur="2000"/>
                                        <p:tgtEl>
                                          <p:spTgt spid="6147">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147">
                                            <p:txEl>
                                              <p:pRg st="8" end="8"/>
                                            </p:txEl>
                                          </p:spTgt>
                                        </p:tgtEl>
                                        <p:attrNameLst>
                                          <p:attrName>style.visibility</p:attrName>
                                        </p:attrNameLst>
                                      </p:cBhvr>
                                      <p:to>
                                        <p:strVal val="visible"/>
                                      </p:to>
                                    </p:set>
                                    <p:animEffect transition="in" filter="fade">
                                      <p:cBhvr>
                                        <p:cTn id="35" dur="20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8" name="Title 1"/>
          <p:cNvSpPr>
            <a:spLocks noGrp="1"/>
          </p:cNvSpPr>
          <p:nvPr>
            <p:ph type="title"/>
          </p:nvPr>
        </p:nvSpPr>
        <p:spPr>
          <a:xfrm>
            <a:off x="1295400" y="152400"/>
            <a:ext cx="7086600" cy="1076325"/>
          </a:xfrm>
        </p:spPr>
        <p:txBody>
          <a:bodyPr/>
          <a:lstStyle/>
          <a:p>
            <a:r>
              <a:rPr dirty="0" smtClean="0">
                <a:ea typeface="Lucida Sans" pitchFamily="34" charset="0"/>
              </a:rPr>
              <a:t>Why do we need a new superconductor?</a:t>
            </a:r>
          </a:p>
        </p:txBody>
      </p:sp>
      <p:sp>
        <p:nvSpPr>
          <p:cNvPr id="1029" name="Content Placeholder 2"/>
          <p:cNvSpPr>
            <a:spLocks noGrp="1"/>
          </p:cNvSpPr>
          <p:nvPr>
            <p:ph idx="1"/>
          </p:nvPr>
        </p:nvSpPr>
        <p:spPr>
          <a:xfrm>
            <a:off x="381000" y="1447800"/>
            <a:ext cx="4495800" cy="3965575"/>
          </a:xfrm>
        </p:spPr>
        <p:txBody>
          <a:bodyPr/>
          <a:lstStyle/>
          <a:p>
            <a:pPr eaLnBrk="1" hangingPunct="1">
              <a:lnSpc>
                <a:spcPct val="90000"/>
              </a:lnSpc>
            </a:pPr>
            <a:r>
              <a:rPr sz="1700" dirty="0" smtClean="0"/>
              <a:t>LHC has pushed Nb-Ti to its limits</a:t>
            </a:r>
          </a:p>
          <a:p>
            <a:pPr lvl="1" eaLnBrk="1" hangingPunct="1">
              <a:lnSpc>
                <a:spcPct val="90000"/>
              </a:lnSpc>
            </a:pPr>
            <a:r>
              <a:rPr sz="1500" dirty="0" smtClean="0"/>
              <a:t>8.5T in main ring magnets and 10.5T at 2 K  in specials (Daniel Leroy)</a:t>
            </a:r>
            <a:endParaRPr sz="1500" dirty="0" smtClean="0">
              <a:solidFill>
                <a:srgbClr val="FF0000"/>
              </a:solidFill>
            </a:endParaRPr>
          </a:p>
          <a:p>
            <a:pPr eaLnBrk="1" hangingPunct="1">
              <a:lnSpc>
                <a:spcPct val="90000"/>
              </a:lnSpc>
            </a:pPr>
            <a:r>
              <a:rPr sz="1700" dirty="0" smtClean="0"/>
              <a:t>LARP is pushing Nb</a:t>
            </a:r>
            <a:r>
              <a:rPr sz="1700" baseline="-25000" dirty="0" smtClean="0"/>
              <a:t>3</a:t>
            </a:r>
            <a:r>
              <a:rPr sz="1700" dirty="0" smtClean="0"/>
              <a:t>Sn to its limits for LHC Phase I upgrades</a:t>
            </a:r>
          </a:p>
          <a:p>
            <a:pPr lvl="1" eaLnBrk="1" hangingPunct="1">
              <a:lnSpc>
                <a:spcPct val="90000"/>
              </a:lnSpc>
            </a:pPr>
            <a:r>
              <a:rPr sz="1400" dirty="0" smtClean="0"/>
              <a:t>16T at 4.5K (LBNL) and 230 T/m at 1.9K LARP quadrupole</a:t>
            </a:r>
            <a:endParaRPr sz="1400" dirty="0" smtClean="0">
              <a:solidFill>
                <a:srgbClr val="FF0000"/>
              </a:solidFill>
            </a:endParaRPr>
          </a:p>
          <a:p>
            <a:pPr lvl="1" eaLnBrk="1" hangingPunct="1">
              <a:lnSpc>
                <a:spcPct val="90000"/>
              </a:lnSpc>
            </a:pPr>
            <a:r>
              <a:rPr sz="1300" dirty="0" smtClean="0"/>
              <a:t>ITER is making an industry for Nb</a:t>
            </a:r>
            <a:r>
              <a:rPr sz="1300" baseline="-25000" dirty="0" smtClean="0"/>
              <a:t>3</a:t>
            </a:r>
            <a:r>
              <a:rPr sz="1300" dirty="0" smtClean="0"/>
              <a:t>Sn</a:t>
            </a:r>
          </a:p>
          <a:p>
            <a:pPr eaLnBrk="1" hangingPunct="1">
              <a:lnSpc>
                <a:spcPct val="90000"/>
              </a:lnSpc>
            </a:pPr>
            <a:r>
              <a:rPr sz="1700" dirty="0" smtClean="0"/>
              <a:t>Bruker has just achieved 1 GHz (23.5T at ~1.8K) in a Nb-Ti/Nb</a:t>
            </a:r>
            <a:r>
              <a:rPr sz="1700" baseline="-25000" dirty="0" smtClean="0"/>
              <a:t>3</a:t>
            </a:r>
            <a:r>
              <a:rPr sz="1700" dirty="0" smtClean="0"/>
              <a:t>Sn NMR magnet </a:t>
            </a:r>
          </a:p>
        </p:txBody>
      </p:sp>
      <p:sp>
        <p:nvSpPr>
          <p:cNvPr id="1030" name="TextBox 3"/>
          <p:cNvSpPr txBox="1">
            <a:spLocks noChangeArrowheads="1"/>
          </p:cNvSpPr>
          <p:nvPr/>
        </p:nvSpPr>
        <p:spPr bwMode="auto">
          <a:xfrm>
            <a:off x="304800" y="5715000"/>
            <a:ext cx="8382000" cy="708025"/>
          </a:xfrm>
          <a:prstGeom prst="rect">
            <a:avLst/>
          </a:prstGeom>
          <a:solidFill>
            <a:schemeClr val="bg2">
              <a:lumMod val="90000"/>
            </a:schemeClr>
          </a:solidFill>
          <a:ln w="9525">
            <a:noFill/>
            <a:miter lim="800000"/>
            <a:headEnd/>
            <a:tailEnd/>
          </a:ln>
        </p:spPr>
        <p:txBody>
          <a:bodyPr>
            <a:spAutoFit/>
          </a:bodyPr>
          <a:lstStyle/>
          <a:p>
            <a:pPr algn="ctr" eaLnBrk="0" hangingPunct="0">
              <a:defRPr/>
            </a:pPr>
            <a:r>
              <a:rPr lang="en-US" b="1" dirty="0"/>
              <a:t>Nb</a:t>
            </a:r>
            <a:r>
              <a:rPr lang="en-US" b="1" baseline="-25000" dirty="0"/>
              <a:t>3</a:t>
            </a:r>
            <a:r>
              <a:rPr lang="en-US" b="1" dirty="0"/>
              <a:t>Sn appears limited to ~18 T in saddle magnets and ~ 24 T in solenoid magnets</a:t>
            </a:r>
          </a:p>
        </p:txBody>
      </p:sp>
      <p:graphicFrame>
        <p:nvGraphicFramePr>
          <p:cNvPr id="1026" name="Object 2"/>
          <p:cNvGraphicFramePr>
            <a:graphicFrameLocks noChangeAspect="1"/>
          </p:cNvGraphicFramePr>
          <p:nvPr/>
        </p:nvGraphicFramePr>
        <p:xfrm>
          <a:off x="4876800" y="1687513"/>
          <a:ext cx="4267200" cy="3875087"/>
        </p:xfrm>
        <a:graphic>
          <a:graphicData uri="http://schemas.openxmlformats.org/presentationml/2006/ole">
            <p:oleObj spid="_x0000_s1026" name="Chart" r:id="rId4" imgW="6858000" imgH="6229470" progId="Excel.Sheet.8">
              <p:embed/>
            </p:oleObj>
          </a:graphicData>
        </a:graphic>
      </p:graphicFrame>
      <p:graphicFrame>
        <p:nvGraphicFramePr>
          <p:cNvPr id="4109" name="Object 3"/>
          <p:cNvGraphicFramePr>
            <a:graphicFrameLocks noChangeAspect="1"/>
          </p:cNvGraphicFramePr>
          <p:nvPr/>
        </p:nvGraphicFramePr>
        <p:xfrm>
          <a:off x="4876800" y="1687513"/>
          <a:ext cx="4267200" cy="3875087"/>
        </p:xfrm>
        <a:graphic>
          <a:graphicData uri="http://schemas.openxmlformats.org/presentationml/2006/ole">
            <p:oleObj spid="_x0000_s1027" name="Chart" r:id="rId5" imgW="6848375" imgH="6219845" progId="Excel.Sheet.8">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09"/>
                                        </p:tgtEl>
                                        <p:attrNameLst>
                                          <p:attrName>style.visibility</p:attrName>
                                        </p:attrNameLst>
                                      </p:cBhvr>
                                      <p:to>
                                        <p:strVal val="visible"/>
                                      </p:to>
                                    </p:set>
                                    <p:anim calcmode="lin" valueType="num">
                                      <p:cBhvr additive="base">
                                        <p:cTn id="7" dur="500" fill="hold"/>
                                        <p:tgtEl>
                                          <p:spTgt spid="4109"/>
                                        </p:tgtEl>
                                        <p:attrNameLst>
                                          <p:attrName>ppt_x</p:attrName>
                                        </p:attrNameLst>
                                      </p:cBhvr>
                                      <p:tavLst>
                                        <p:tav tm="0">
                                          <p:val>
                                            <p:strVal val="1+#ppt_w/2"/>
                                          </p:val>
                                        </p:tav>
                                        <p:tav tm="100000">
                                          <p:val>
                                            <p:strVal val="#ppt_x"/>
                                          </p:val>
                                        </p:tav>
                                      </p:tavLst>
                                    </p:anim>
                                    <p:anim calcmode="lin" valueType="num">
                                      <p:cBhvr additive="base">
                                        <p:cTn id="8" dur="500" fill="hold"/>
                                        <p:tgtEl>
                                          <p:spTgt spid="410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animBg="1"/>
      <p:bldOleChart spid="410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1066800" y="76200"/>
            <a:ext cx="7924800" cy="954088"/>
          </a:xfrm>
        </p:spPr>
        <p:txBody>
          <a:bodyPr/>
          <a:lstStyle/>
          <a:p>
            <a:pPr eaLnBrk="1" hangingPunct="1"/>
            <a:r>
              <a:rPr lang="en-US" sz="2800" dirty="0" smtClean="0"/>
              <a:t>Major macro issue:  the DOE budget request to Congress January 2010</a:t>
            </a:r>
          </a:p>
        </p:txBody>
      </p:sp>
      <p:sp>
        <p:nvSpPr>
          <p:cNvPr id="15363" name="Content Placeholder 2"/>
          <p:cNvSpPr>
            <a:spLocks noGrp="1"/>
          </p:cNvSpPr>
          <p:nvPr>
            <p:ph idx="1"/>
          </p:nvPr>
        </p:nvSpPr>
        <p:spPr/>
        <p:txBody>
          <a:bodyPr/>
          <a:lstStyle/>
          <a:p>
            <a:pPr eaLnBrk="1" hangingPunct="1"/>
            <a:endParaRPr lang="en-US" dirty="0" smtClean="0"/>
          </a:p>
        </p:txBody>
      </p:sp>
      <p:pic>
        <p:nvPicPr>
          <p:cNvPr id="15364" name="Picture 2"/>
          <p:cNvPicPr>
            <a:picLocks noChangeAspect="1" noChangeArrowheads="1"/>
          </p:cNvPicPr>
          <p:nvPr/>
        </p:nvPicPr>
        <p:blipFill>
          <a:blip r:embed="rId2" cstate="print"/>
          <a:srcRect/>
          <a:stretch>
            <a:fillRect/>
          </a:stretch>
        </p:blipFill>
        <p:spPr bwMode="auto">
          <a:xfrm>
            <a:off x="581025" y="1066800"/>
            <a:ext cx="7981950" cy="4352925"/>
          </a:xfrm>
          <a:prstGeom prst="rect">
            <a:avLst/>
          </a:prstGeom>
          <a:noFill/>
          <a:ln w="12700">
            <a:noFill/>
            <a:miter lim="800000"/>
            <a:headEnd type="none" w="sm" len="sm"/>
            <a:tailEnd type="none" w="sm" len="sm"/>
          </a:ln>
        </p:spPr>
      </p:pic>
      <p:pic>
        <p:nvPicPr>
          <p:cNvPr id="15365" name="Picture 3"/>
          <p:cNvPicPr>
            <a:picLocks noChangeAspect="1" noChangeArrowheads="1"/>
          </p:cNvPicPr>
          <p:nvPr/>
        </p:nvPicPr>
        <p:blipFill>
          <a:blip r:embed="rId3" cstate="print"/>
          <a:srcRect/>
          <a:stretch>
            <a:fillRect/>
          </a:stretch>
        </p:blipFill>
        <p:spPr bwMode="auto">
          <a:xfrm>
            <a:off x="-76200" y="5562600"/>
            <a:ext cx="9296400" cy="536575"/>
          </a:xfrm>
          <a:prstGeom prst="rect">
            <a:avLst/>
          </a:prstGeom>
          <a:noFill/>
          <a:ln w="12700">
            <a:noFill/>
            <a:miter lim="800000"/>
            <a:headEnd type="none" w="sm" len="sm"/>
            <a:tailEnd type="none" w="sm" len="sm"/>
          </a:ln>
        </p:spPr>
      </p:pic>
      <p:sp>
        <p:nvSpPr>
          <p:cNvPr id="15366" name="TextBox 5"/>
          <p:cNvSpPr txBox="1">
            <a:spLocks noChangeArrowheads="1"/>
          </p:cNvSpPr>
          <p:nvPr/>
        </p:nvSpPr>
        <p:spPr bwMode="auto">
          <a:xfrm>
            <a:off x="103910" y="6234545"/>
            <a:ext cx="8910638" cy="338554"/>
          </a:xfrm>
          <a:prstGeom prst="rect">
            <a:avLst/>
          </a:prstGeom>
          <a:solidFill>
            <a:schemeClr val="bg2"/>
          </a:solidFill>
          <a:ln w="9525">
            <a:noFill/>
            <a:miter lim="800000"/>
            <a:headEnd/>
            <a:tailEnd/>
          </a:ln>
        </p:spPr>
        <p:txBody>
          <a:bodyPr wrap="square">
            <a:spAutoFit/>
          </a:bodyPr>
          <a:lstStyle/>
          <a:p>
            <a:pPr algn="ctr"/>
            <a:r>
              <a:rPr lang="en-US" sz="1600" b="1" dirty="0" smtClean="0"/>
              <a:t>DOE: YBCO </a:t>
            </a:r>
            <a:r>
              <a:rPr lang="en-US" sz="1600" b="1" dirty="0"/>
              <a:t>is </a:t>
            </a:r>
            <a:r>
              <a:rPr lang="en-US" sz="1600" b="1" dirty="0" smtClean="0"/>
              <a:t>commercial so DOE can end </a:t>
            </a:r>
            <a:r>
              <a:rPr lang="en-US" sz="1600" b="1" dirty="0"/>
              <a:t>support and search for RT superconductors! </a:t>
            </a:r>
          </a:p>
        </p:txBody>
      </p:sp>
      <p:sp>
        <p:nvSpPr>
          <p:cNvPr id="15367" name="Oval 8"/>
          <p:cNvSpPr>
            <a:spLocks noChangeArrowheads="1"/>
          </p:cNvSpPr>
          <p:nvPr/>
        </p:nvSpPr>
        <p:spPr bwMode="auto">
          <a:xfrm>
            <a:off x="5588000" y="3949700"/>
            <a:ext cx="2971800" cy="457200"/>
          </a:xfrm>
          <a:prstGeom prst="ellipse">
            <a:avLst/>
          </a:prstGeom>
          <a:noFill/>
          <a:ln w="38100">
            <a:solidFill>
              <a:srgbClr val="0000FF"/>
            </a:solidFill>
            <a:round/>
            <a:headEnd type="none" w="sm" len="sm"/>
            <a:tailEnd type="none" w="sm" len="sm"/>
          </a:ln>
        </p:spPr>
        <p:txBody>
          <a:bodyPr wrap="none" anchor="ctr"/>
          <a:lstStyle/>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900" dirty="0" smtClean="0"/>
              <a:t>Summary</a:t>
            </a:r>
          </a:p>
        </p:txBody>
      </p:sp>
      <p:sp>
        <p:nvSpPr>
          <p:cNvPr id="3" name="Content Placeholder 2"/>
          <p:cNvSpPr>
            <a:spLocks noGrp="1"/>
          </p:cNvSpPr>
          <p:nvPr>
            <p:ph idx="1"/>
          </p:nvPr>
        </p:nvSpPr>
        <p:spPr>
          <a:xfrm>
            <a:off x="228600" y="914400"/>
            <a:ext cx="8610600" cy="5791200"/>
          </a:xfrm>
        </p:spPr>
        <p:txBody>
          <a:bodyPr/>
          <a:lstStyle/>
          <a:p>
            <a:r>
              <a:rPr lang="en-US" sz="2000" dirty="0" smtClean="0"/>
              <a:t>HTS conductors now offer a viable test path to at least 2x the fields possible with Nb-Ti and Nb</a:t>
            </a:r>
            <a:r>
              <a:rPr lang="en-US" sz="2000" baseline="-25000" dirty="0" smtClean="0"/>
              <a:t>3</a:t>
            </a:r>
            <a:r>
              <a:rPr lang="en-US" sz="2000" dirty="0" smtClean="0"/>
              <a:t>Sn	</a:t>
            </a:r>
          </a:p>
          <a:p>
            <a:pPr lvl="1"/>
            <a:r>
              <a:rPr lang="en-US" sz="1800" dirty="0" smtClean="0"/>
              <a:t>Magnets are now </a:t>
            </a:r>
            <a:r>
              <a:rPr lang="en-US" sz="1800" dirty="0" smtClean="0">
                <a:solidFill>
                  <a:srgbClr val="FF0000"/>
                </a:solidFill>
              </a:rPr>
              <a:t>stress and quench energy rather than J</a:t>
            </a:r>
            <a:r>
              <a:rPr lang="en-US" sz="1800" baseline="-25000" dirty="0" smtClean="0">
                <a:solidFill>
                  <a:srgbClr val="FF0000"/>
                </a:solidFill>
              </a:rPr>
              <a:t>c</a:t>
            </a:r>
            <a:r>
              <a:rPr lang="en-US" sz="1800" dirty="0" smtClean="0">
                <a:solidFill>
                  <a:srgbClr val="FF0000"/>
                </a:solidFill>
              </a:rPr>
              <a:t>(H) constrained</a:t>
            </a:r>
          </a:p>
          <a:p>
            <a:pPr lvl="1"/>
            <a:r>
              <a:rPr lang="en-US" sz="1800" dirty="0" smtClean="0"/>
              <a:t>Two contrasting technologies:  </a:t>
            </a:r>
          </a:p>
          <a:p>
            <a:pPr lvl="2"/>
            <a:r>
              <a:rPr lang="en-US" sz="1400" dirty="0" smtClean="0"/>
              <a:t>Round Wire, </a:t>
            </a:r>
            <a:r>
              <a:rPr lang="en-US" sz="1400" dirty="0" smtClean="0"/>
              <a:t>isotropic multifilament </a:t>
            </a:r>
            <a:r>
              <a:rPr lang="en-US" sz="1400" dirty="0" smtClean="0"/>
              <a:t>2212 </a:t>
            </a:r>
            <a:r>
              <a:rPr lang="en-US" sz="1400" smtClean="0"/>
              <a:t>versus </a:t>
            </a:r>
            <a:r>
              <a:rPr lang="en-US" sz="1400" smtClean="0"/>
              <a:t>anisotropic YBCO </a:t>
            </a:r>
            <a:r>
              <a:rPr lang="en-US" sz="1400" dirty="0" smtClean="0"/>
              <a:t>tape</a:t>
            </a:r>
          </a:p>
          <a:p>
            <a:pPr lvl="2"/>
            <a:r>
              <a:rPr lang="en-US" sz="1400" dirty="0" smtClean="0"/>
              <a:t>Reacted (YBCO) and need-to-be-reacted (Bi-2212) into the superconducting state</a:t>
            </a:r>
          </a:p>
          <a:p>
            <a:r>
              <a:rPr lang="en-US" sz="2000" dirty="0" smtClean="0"/>
              <a:t>The conductors are still pilot plant conductors and need much understanding and development</a:t>
            </a:r>
          </a:p>
          <a:p>
            <a:pPr lvl="1"/>
            <a:r>
              <a:rPr lang="en-US" sz="1800" dirty="0" smtClean="0"/>
              <a:t>Coils are the ideal way to interactively co-develop the conductor AND the coil technology</a:t>
            </a:r>
          </a:p>
          <a:p>
            <a:pPr lvl="1"/>
            <a:r>
              <a:rPr lang="en-US" sz="1800" dirty="0" smtClean="0"/>
              <a:t>Teams that understand how to couple conductor and coil technology are in place</a:t>
            </a:r>
          </a:p>
          <a:p>
            <a:r>
              <a:rPr lang="en-US" sz="2000" dirty="0" smtClean="0"/>
              <a:t>YBCO is at special risk because of the weak support within DOE for its electric utility use</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239000" cy="1371600"/>
          </a:xfrm>
        </p:spPr>
        <p:txBody>
          <a:bodyPr/>
          <a:lstStyle/>
          <a:p>
            <a:r>
              <a:rPr lang="en-US" dirty="0" smtClean="0"/>
              <a:t>Acknowledgements</a:t>
            </a:r>
            <a:endParaRPr lang="en-US" dirty="0"/>
          </a:p>
        </p:txBody>
      </p:sp>
      <p:sp>
        <p:nvSpPr>
          <p:cNvPr id="3" name="Content Placeholder 2"/>
          <p:cNvSpPr>
            <a:spLocks noGrp="1"/>
          </p:cNvSpPr>
          <p:nvPr>
            <p:ph idx="1"/>
          </p:nvPr>
        </p:nvSpPr>
        <p:spPr>
          <a:xfrm>
            <a:off x="304800" y="838200"/>
            <a:ext cx="8686800" cy="5715000"/>
          </a:xfrm>
        </p:spPr>
        <p:txBody>
          <a:bodyPr/>
          <a:lstStyle/>
          <a:p>
            <a:r>
              <a:rPr lang="en-US" sz="1600" dirty="0" smtClean="0"/>
              <a:t>Colleagues at the NHMFL, especially:</a:t>
            </a:r>
          </a:p>
          <a:p>
            <a:pPr lvl="1"/>
            <a:r>
              <a:rPr lang="en-US" sz="1400" dirty="0" smtClean="0">
                <a:solidFill>
                  <a:srgbClr val="FF0000"/>
                </a:solidFill>
              </a:rPr>
              <a:t>YBCO Conductor Group </a:t>
            </a:r>
            <a:r>
              <a:rPr lang="en-US" sz="1400" dirty="0" smtClean="0"/>
              <a:t>(Dmytro Abraimov, Tolya Polyanskii, Aixia Xu, Pei Li, Yan Xin, Valeria Braccini, Chiara Tarantini, Jan Jaroszynski), the </a:t>
            </a:r>
            <a:r>
              <a:rPr lang="en-US" sz="1400" dirty="0" smtClean="0">
                <a:solidFill>
                  <a:srgbClr val="FF0000"/>
                </a:solidFill>
              </a:rPr>
              <a:t>2212 Group</a:t>
            </a:r>
            <a:r>
              <a:rPr lang="en-US" sz="1400" dirty="0" smtClean="0"/>
              <a:t> (Tengming Shen, Eric Hellstrom, Ulf Trociewitz, David Myers, Andrea Malagoli, Jianyi Jiang, Fumitake Kametani) and the </a:t>
            </a:r>
            <a:r>
              <a:rPr lang="en-US" sz="1400" dirty="0" smtClean="0">
                <a:solidFill>
                  <a:srgbClr val="FF0000"/>
                </a:solidFill>
              </a:rPr>
              <a:t>HTS Coil R&amp;D group</a:t>
            </a:r>
            <a:r>
              <a:rPr lang="en-US" sz="1400" dirty="0" smtClean="0"/>
              <a:t> (Huub Weijers, Ulf Trociewitz, Jun Lu, Jan Jaroszynski, Patrick Noyes, Matthieu Dalban-Canassy, David Hilton, Valeria Braccini and Aixia Xu) and </a:t>
            </a:r>
            <a:r>
              <a:rPr lang="en-US" sz="1400" dirty="0" smtClean="0">
                <a:solidFill>
                  <a:srgbClr val="FF0000"/>
                </a:solidFill>
              </a:rPr>
              <a:t>32 T</a:t>
            </a:r>
            <a:r>
              <a:rPr lang="en-US" sz="1400" dirty="0" smtClean="0"/>
              <a:t> (Denis Markiewicz).</a:t>
            </a:r>
          </a:p>
          <a:p>
            <a:r>
              <a:rPr lang="en-US" sz="1600" dirty="0" smtClean="0"/>
              <a:t>Colleagues within VHFMSC, especially the task leaders:</a:t>
            </a:r>
          </a:p>
          <a:p>
            <a:pPr lvl="1"/>
            <a:r>
              <a:rPr lang="en-US" sz="1400" dirty="0" smtClean="0"/>
              <a:t>Emanuela Barzi, Alvin Tollestrup and John Tompkins (FNAL), Eric Hellstrom and Ulf Trociewitz (FSU), Terry Holesinger and Ken Marken (LANL), Arno Godeke and Soren Prestemon (LBNL), Najib Cheggour (NIST), Justin Schwartz (NCSU), and Al McInturff (TAMU)</a:t>
            </a:r>
          </a:p>
          <a:p>
            <a:r>
              <a:rPr lang="en-US" sz="1600" dirty="0" smtClean="0"/>
              <a:t>Colleagues who have sent me recent results and given recent discussions:</a:t>
            </a:r>
          </a:p>
          <a:p>
            <a:pPr lvl="1"/>
            <a:r>
              <a:rPr lang="en-US" sz="1400" dirty="0" smtClean="0"/>
              <a:t>Ramesh Gupta, Bill Sampson and Peter Wanderer</a:t>
            </a:r>
          </a:p>
          <a:p>
            <a:pPr lvl="1"/>
            <a:r>
              <a:rPr lang="en-US" sz="1400" dirty="0" smtClean="0"/>
              <a:t>John Dackow, Drew Hazelton, Venkat Selvamanickam, Yi-Yuan Xie, and others at SuperPower</a:t>
            </a:r>
          </a:p>
          <a:p>
            <a:pPr lvl="1"/>
            <a:r>
              <a:rPr lang="en-US" sz="1400" dirty="0" smtClean="0"/>
              <a:t>Xiaoping Li, Alex Malozemoff, Marty Rupich, and others at AMSC</a:t>
            </a:r>
          </a:p>
          <a:p>
            <a:pPr lvl="1"/>
            <a:r>
              <a:rPr lang="en-US" sz="1400" dirty="0" smtClean="0"/>
              <a:t>Yibing Huang, Hangping Miao, Jeff Parrell, Seung Hong and colleagues at Oxford Superconducting Technology </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a:xfrm>
            <a:off x="4267200" y="1066800"/>
            <a:ext cx="4724400" cy="1717675"/>
          </a:xfrm>
        </p:spPr>
        <p:txBody>
          <a:bodyPr/>
          <a:lstStyle/>
          <a:p>
            <a:pPr eaLnBrk="1" hangingPunct="1">
              <a:lnSpc>
                <a:spcPct val="80000"/>
              </a:lnSpc>
            </a:pPr>
            <a:r>
              <a:rPr sz="2000" dirty="0" smtClean="0"/>
              <a:t>10 year COHMAG magnet challenges</a:t>
            </a:r>
            <a:r>
              <a:rPr sz="2200" dirty="0" smtClean="0"/>
              <a:t>:</a:t>
            </a:r>
          </a:p>
          <a:p>
            <a:pPr lvl="1" eaLnBrk="1" hangingPunct="1">
              <a:lnSpc>
                <a:spcPct val="80000"/>
              </a:lnSpc>
            </a:pPr>
            <a:r>
              <a:rPr sz="1500" dirty="0" smtClean="0"/>
              <a:t>30T NMR - All Superconducting (SC)</a:t>
            </a:r>
          </a:p>
          <a:p>
            <a:pPr lvl="1" eaLnBrk="1" hangingPunct="1">
              <a:lnSpc>
                <a:spcPct val="80000"/>
              </a:lnSpc>
            </a:pPr>
            <a:r>
              <a:rPr sz="1500" dirty="0" smtClean="0"/>
              <a:t>60T Hybrid - Resistive  inner + SC  outsert</a:t>
            </a:r>
          </a:p>
          <a:p>
            <a:pPr lvl="1" eaLnBrk="1" hangingPunct="1">
              <a:lnSpc>
                <a:spcPct val="80000"/>
              </a:lnSpc>
            </a:pPr>
            <a:r>
              <a:rPr sz="1500" dirty="0" smtClean="0"/>
              <a:t>100T Long Pulse </a:t>
            </a:r>
            <a:r>
              <a:rPr lang="en-US" sz="1500" dirty="0" smtClean="0"/>
              <a:t>–</a:t>
            </a:r>
            <a:r>
              <a:rPr sz="1500" dirty="0" smtClean="0"/>
              <a:t> Resistive,  ~1 second</a:t>
            </a:r>
          </a:p>
        </p:txBody>
      </p:sp>
      <p:sp>
        <p:nvSpPr>
          <p:cNvPr id="6147" name="Title 1"/>
          <p:cNvSpPr>
            <a:spLocks noGrp="1"/>
          </p:cNvSpPr>
          <p:nvPr>
            <p:ph type="title"/>
          </p:nvPr>
        </p:nvSpPr>
        <p:spPr>
          <a:xfrm>
            <a:off x="1371600" y="76200"/>
            <a:ext cx="7086600" cy="892175"/>
          </a:xfrm>
        </p:spPr>
        <p:txBody>
          <a:bodyPr/>
          <a:lstStyle/>
          <a:p>
            <a:pPr eaLnBrk="1" hangingPunct="1"/>
            <a:r>
              <a:rPr dirty="0" smtClean="0">
                <a:ea typeface="Lucida Sans" pitchFamily="34" charset="0"/>
              </a:rPr>
              <a:t>COHMAG 2005</a:t>
            </a:r>
            <a:br>
              <a:rPr dirty="0" smtClean="0">
                <a:ea typeface="Lucida Sans" pitchFamily="34" charset="0"/>
              </a:rPr>
            </a:br>
            <a:r>
              <a:rPr sz="2000" dirty="0" smtClean="0">
                <a:ea typeface="Lucida Sans" pitchFamily="34" charset="0"/>
              </a:rPr>
              <a:t>Committee on High Magnetic Fields</a:t>
            </a:r>
            <a:endParaRPr dirty="0" smtClean="0">
              <a:ea typeface="Lucida Sans" pitchFamily="34" charset="0"/>
            </a:endParaRPr>
          </a:p>
        </p:txBody>
      </p:sp>
      <p:sp>
        <p:nvSpPr>
          <p:cNvPr id="6148" name="Content Placeholder 2"/>
          <p:cNvSpPr txBox="1">
            <a:spLocks/>
          </p:cNvSpPr>
          <p:nvPr/>
        </p:nvSpPr>
        <p:spPr bwMode="auto">
          <a:xfrm>
            <a:off x="4343400" y="2819400"/>
            <a:ext cx="4419600" cy="4373563"/>
          </a:xfrm>
          <a:prstGeom prst="rect">
            <a:avLst/>
          </a:prstGeom>
          <a:noFill/>
          <a:ln w="9525">
            <a:noFill/>
            <a:miter lim="800000"/>
            <a:headEnd/>
            <a:tailEnd/>
          </a:ln>
        </p:spPr>
        <p:txBody>
          <a:bodyPr/>
          <a:lstStyle/>
          <a:p>
            <a:pPr marL="342900" indent="-342900">
              <a:spcBef>
                <a:spcPts val="2000"/>
              </a:spcBef>
              <a:buClr>
                <a:schemeClr val="tx1"/>
              </a:buClr>
              <a:buSzPct val="130000"/>
              <a:buFontTx/>
              <a:buBlip>
                <a:blip r:embed="rId3"/>
              </a:buBlip>
            </a:pPr>
            <a:r>
              <a:rPr lang="en-US" b="1" dirty="0">
                <a:solidFill>
                  <a:schemeClr val="hlink"/>
                </a:solidFill>
              </a:rPr>
              <a:t>All were impossible in 2005, but </a:t>
            </a:r>
            <a:r>
              <a:rPr lang="en-US" b="1" dirty="0" smtClean="0">
                <a:solidFill>
                  <a:schemeClr val="hlink"/>
                </a:solidFill>
              </a:rPr>
              <a:t>now HTS make them feasible:</a:t>
            </a:r>
            <a:endParaRPr lang="en-US" b="1" dirty="0">
              <a:solidFill>
                <a:schemeClr val="hlink"/>
              </a:solidFill>
            </a:endParaRPr>
          </a:p>
          <a:p>
            <a:pPr marL="577850" lvl="1" indent="-228600">
              <a:lnSpc>
                <a:spcPct val="80000"/>
              </a:lnSpc>
              <a:spcBef>
                <a:spcPts val="1200"/>
              </a:spcBef>
              <a:buSzPct val="90000"/>
              <a:buFontTx/>
              <a:buBlip>
                <a:blip r:embed="rId3"/>
              </a:buBlip>
            </a:pPr>
            <a:r>
              <a:rPr lang="en-US" sz="1500" b="1" dirty="0">
                <a:solidFill>
                  <a:srgbClr val="5F5F5F"/>
                </a:solidFill>
                <a:latin typeface="Lucida Sans" pitchFamily="34" charset="0"/>
              </a:rPr>
              <a:t>Small coils of 2212 and YBCO attain 32T  and 34T in 31T background</a:t>
            </a:r>
          </a:p>
          <a:p>
            <a:pPr marL="577850" lvl="1" indent="-228600">
              <a:lnSpc>
                <a:spcPct val="80000"/>
              </a:lnSpc>
              <a:spcBef>
                <a:spcPts val="1200"/>
              </a:spcBef>
              <a:buSzPct val="90000"/>
              <a:buFontTx/>
              <a:buBlip>
                <a:blip r:embed="rId3"/>
              </a:buBlip>
            </a:pPr>
            <a:r>
              <a:rPr lang="en-US" sz="1500" b="1" dirty="0" smtClean="0">
                <a:solidFill>
                  <a:srgbClr val="5F5F5F"/>
                </a:solidFill>
                <a:latin typeface="Lucida Sans" pitchFamily="34" charset="0"/>
              </a:rPr>
              <a:t>NSF and DOE (SBIR and ARPA-E) have funded SC coils &gt;30T</a:t>
            </a:r>
          </a:p>
          <a:p>
            <a:pPr marL="577850" lvl="1" indent="-228600">
              <a:lnSpc>
                <a:spcPct val="80000"/>
              </a:lnSpc>
              <a:spcBef>
                <a:spcPts val="1200"/>
              </a:spcBef>
              <a:buSzPct val="90000"/>
              <a:buFontTx/>
              <a:buBlip>
                <a:blip r:embed="rId3"/>
              </a:buBlip>
            </a:pPr>
            <a:r>
              <a:rPr lang="en-US" sz="1500" b="1" dirty="0" smtClean="0">
                <a:solidFill>
                  <a:srgbClr val="5F5F5F"/>
                </a:solidFill>
                <a:latin typeface="Lucida Sans" pitchFamily="34" charset="0"/>
              </a:rPr>
              <a:t> All superconducting magnet for ZEEMANS beam line at SNS proposed to NSF/DOE</a:t>
            </a:r>
          </a:p>
          <a:p>
            <a:pPr marL="577850" lvl="1" indent="-228600">
              <a:lnSpc>
                <a:spcPct val="80000"/>
              </a:lnSpc>
              <a:spcBef>
                <a:spcPts val="1200"/>
              </a:spcBef>
              <a:buSzPct val="90000"/>
              <a:buFontTx/>
              <a:buBlip>
                <a:blip r:embed="rId3"/>
              </a:buBlip>
            </a:pPr>
            <a:r>
              <a:rPr lang="en-US" sz="1500" b="1" dirty="0" smtClean="0">
                <a:solidFill>
                  <a:srgbClr val="5F5F5F"/>
                </a:solidFill>
                <a:latin typeface="Lucida Sans" pitchFamily="34" charset="0"/>
              </a:rPr>
              <a:t>Muon </a:t>
            </a:r>
            <a:r>
              <a:rPr lang="en-US" sz="1500" b="1" dirty="0">
                <a:solidFill>
                  <a:srgbClr val="5F5F5F"/>
                </a:solidFill>
                <a:latin typeface="Lucida Sans" pitchFamily="34" charset="0"/>
              </a:rPr>
              <a:t>Collider designs demand 30-50T </a:t>
            </a:r>
            <a:r>
              <a:rPr lang="en-US" sz="1500" b="1" dirty="0" smtClean="0">
                <a:solidFill>
                  <a:srgbClr val="5F5F5F"/>
                </a:solidFill>
                <a:latin typeface="Lucida Sans" pitchFamily="34" charset="0"/>
              </a:rPr>
              <a:t>solenoids and other complex coils appropriate for HTS</a:t>
            </a:r>
          </a:p>
          <a:p>
            <a:pPr marL="577850" lvl="1" indent="-228600">
              <a:lnSpc>
                <a:spcPct val="80000"/>
              </a:lnSpc>
              <a:spcBef>
                <a:spcPts val="1200"/>
              </a:spcBef>
              <a:buSzPct val="90000"/>
              <a:buFontTx/>
              <a:buBlip>
                <a:blip r:embed="rId3"/>
              </a:buBlip>
            </a:pPr>
            <a:r>
              <a:rPr lang="en-US" sz="1500" b="1" dirty="0" smtClean="0">
                <a:solidFill>
                  <a:srgbClr val="5F5F5F"/>
                </a:solidFill>
                <a:latin typeface="Lucida Sans" pitchFamily="34" charset="0"/>
              </a:rPr>
              <a:t>FRIB has many designs for cryocooled, low-field, high T coils  </a:t>
            </a:r>
            <a:endParaRPr lang="en-US" sz="1500" b="1" dirty="0">
              <a:solidFill>
                <a:srgbClr val="5F5F5F"/>
              </a:solidFill>
              <a:latin typeface="Lucida Sans" pitchFamily="34" charset="0"/>
            </a:endParaRPr>
          </a:p>
          <a:p>
            <a:pPr marL="577850" lvl="1" indent="-228600">
              <a:spcBef>
                <a:spcPts val="1200"/>
              </a:spcBef>
              <a:buSzPct val="90000"/>
              <a:buFontTx/>
              <a:buBlip>
                <a:blip r:embed="rId3"/>
              </a:buBlip>
            </a:pPr>
            <a:endParaRPr lang="en-US" sz="1600" b="1" dirty="0">
              <a:solidFill>
                <a:srgbClr val="5F5F5F"/>
              </a:solidFill>
            </a:endParaRPr>
          </a:p>
          <a:p>
            <a:pPr marL="342900" indent="-342900">
              <a:spcBef>
                <a:spcPts val="2000"/>
              </a:spcBef>
              <a:buClr>
                <a:schemeClr val="tx1"/>
              </a:buClr>
              <a:buSzPct val="130000"/>
              <a:buFontTx/>
              <a:buBlip>
                <a:blip r:embed="rId3"/>
              </a:buBlip>
            </a:pPr>
            <a:endParaRPr lang="en-US" sz="1800" b="1" dirty="0">
              <a:solidFill>
                <a:schemeClr val="hlink"/>
              </a:solidFill>
              <a:latin typeface="Lucida Sans" pitchFamily="34" charset="0"/>
            </a:endParaRPr>
          </a:p>
        </p:txBody>
      </p:sp>
      <p:pic>
        <p:nvPicPr>
          <p:cNvPr id="6149" name="Picture 2" descr="C:\Users\larbalestier\AppData\Local\Microsoft\Windows\Temporary Internet Files\Content.Outlook\SQ3HW4DS\cover 2.jpg"/>
          <p:cNvPicPr>
            <a:picLocks noChangeAspect="1" noChangeArrowheads="1"/>
          </p:cNvPicPr>
          <p:nvPr/>
        </p:nvPicPr>
        <p:blipFill>
          <a:blip r:embed="rId4" cstate="print"/>
          <a:srcRect/>
          <a:stretch>
            <a:fillRect/>
          </a:stretch>
        </p:blipFill>
        <p:spPr bwMode="auto">
          <a:xfrm>
            <a:off x="304800" y="1143000"/>
            <a:ext cx="3819525"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checkerboard(across)">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90600" y="76200"/>
            <a:ext cx="8077200" cy="1076325"/>
          </a:xfrm>
        </p:spPr>
        <p:txBody>
          <a:bodyPr>
            <a:normAutofit fontScale="90000"/>
          </a:bodyPr>
          <a:lstStyle/>
          <a:p>
            <a:r>
              <a:rPr lang="en-US" dirty="0" smtClean="0"/>
              <a:t>At the NHMFL we need to reduce our power bill </a:t>
            </a:r>
            <a:r>
              <a:rPr lang="en-US" i="1" dirty="0" smtClean="0"/>
              <a:t>and</a:t>
            </a:r>
            <a:r>
              <a:rPr lang="en-US" dirty="0" smtClean="0"/>
              <a:t> deliver world record fields</a:t>
            </a:r>
          </a:p>
        </p:txBody>
      </p:sp>
      <p:sp>
        <p:nvSpPr>
          <p:cNvPr id="9219" name="Rectangle 3"/>
          <p:cNvSpPr>
            <a:spLocks noGrp="1" noChangeArrowheads="1"/>
          </p:cNvSpPr>
          <p:nvPr>
            <p:ph type="body" idx="1"/>
          </p:nvPr>
        </p:nvSpPr>
        <p:spPr>
          <a:xfrm>
            <a:off x="304800" y="1295400"/>
            <a:ext cx="8458200" cy="1952625"/>
          </a:xfrm>
        </p:spPr>
        <p:txBody>
          <a:bodyPr/>
          <a:lstStyle/>
          <a:p>
            <a:r>
              <a:rPr lang="en-US" sz="1800" dirty="0" smtClean="0"/>
              <a:t>The world’s highest DC magnetic fields</a:t>
            </a:r>
          </a:p>
          <a:p>
            <a:pPr lvl="1"/>
            <a:r>
              <a:rPr lang="en-US" sz="1600" dirty="0" smtClean="0">
                <a:solidFill>
                  <a:srgbClr val="FF0000"/>
                </a:solidFill>
              </a:rPr>
              <a:t>45T DC in hybrid, 32 mm warm bore  (28 MW insert providing 34 T)</a:t>
            </a:r>
            <a:r>
              <a:rPr lang="en-US" sz="1600" dirty="0" smtClean="0"/>
              <a:t> </a:t>
            </a:r>
          </a:p>
          <a:p>
            <a:pPr lvl="1"/>
            <a:r>
              <a:rPr lang="en-US" sz="1600" dirty="0" smtClean="0"/>
              <a:t>Purely resistive magnets: 36T in 32 mm warm bore, 31 T in 50 mm bore and 19T in 195 mm warm bore  (28 MW per magnet may allow 40T)</a:t>
            </a:r>
          </a:p>
          <a:p>
            <a:r>
              <a:rPr lang="en-US" sz="1800" dirty="0" smtClean="0"/>
              <a:t>20 MW resistive magnet </a:t>
            </a:r>
            <a:r>
              <a:rPr lang="en-US" sz="1800" dirty="0" smtClean="0">
                <a:solidFill>
                  <a:srgbClr val="FF0000"/>
                </a:solidFill>
              </a:rPr>
              <a:t>~$1000/hr at full power</a:t>
            </a:r>
          </a:p>
        </p:txBody>
      </p:sp>
      <p:pic>
        <p:nvPicPr>
          <p:cNvPr id="9220" name="Picture 4" descr="maglab01"/>
          <p:cNvPicPr>
            <a:picLocks noChangeAspect="1" noChangeArrowheads="1"/>
          </p:cNvPicPr>
          <p:nvPr/>
        </p:nvPicPr>
        <p:blipFill>
          <a:blip r:embed="rId3" cstate="print"/>
          <a:srcRect/>
          <a:stretch>
            <a:fillRect/>
          </a:stretch>
        </p:blipFill>
        <p:spPr bwMode="auto">
          <a:xfrm>
            <a:off x="304800" y="3352800"/>
            <a:ext cx="8458200" cy="3171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diamond(in)">
                                      <p:cBhvr>
                                        <p:cTn id="7" dur="2000"/>
                                        <p:tgtEl>
                                          <p:spTgt spid="9219">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219">
                                            <p:txEl>
                                              <p:pRg st="1" end="1"/>
                                            </p:txEl>
                                          </p:spTgt>
                                        </p:tgtEl>
                                        <p:attrNameLst>
                                          <p:attrName>style.visibility</p:attrName>
                                        </p:attrNameLst>
                                      </p:cBhvr>
                                      <p:to>
                                        <p:strVal val="visible"/>
                                      </p:to>
                                    </p:set>
                                    <p:animEffect transition="in" filter="diamond(in)">
                                      <p:cBhvr>
                                        <p:cTn id="10" dur="2000"/>
                                        <p:tgtEl>
                                          <p:spTgt spid="9219">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9219">
                                            <p:txEl>
                                              <p:pRg st="2" end="2"/>
                                            </p:txEl>
                                          </p:spTgt>
                                        </p:tgtEl>
                                        <p:attrNameLst>
                                          <p:attrName>style.visibility</p:attrName>
                                        </p:attrNameLst>
                                      </p:cBhvr>
                                      <p:to>
                                        <p:strVal val="visible"/>
                                      </p:to>
                                    </p:set>
                                    <p:animEffect transition="in" filter="diamond(in)">
                                      <p:cBhvr>
                                        <p:cTn id="13" dur="2000"/>
                                        <p:tgtEl>
                                          <p:spTgt spid="92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9219">
                                            <p:txEl>
                                              <p:pRg st="3" end="3"/>
                                            </p:txEl>
                                          </p:spTgt>
                                        </p:tgtEl>
                                        <p:attrNameLst>
                                          <p:attrName>style.visibility</p:attrName>
                                        </p:attrNameLst>
                                      </p:cBhvr>
                                      <p:to>
                                        <p:strVal val="visible"/>
                                      </p:to>
                                    </p:set>
                                    <p:animEffect transition="in" filter="diamond(in)">
                                      <p:cBhvr>
                                        <p:cTn id="18" dur="2000"/>
                                        <p:tgtEl>
                                          <p:spTgt spid="92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287338"/>
            <a:ext cx="8001000" cy="523875"/>
          </a:xfrm>
        </p:spPr>
        <p:txBody>
          <a:bodyPr>
            <a:normAutofit fontScale="90000"/>
          </a:bodyPr>
          <a:lstStyle/>
          <a:p>
            <a:pPr eaLnBrk="1" hangingPunct="1">
              <a:defRPr/>
            </a:pPr>
            <a:r>
              <a:rPr lang="en-US" dirty="0" smtClean="0"/>
              <a:t>2 (or3?) viable </a:t>
            </a:r>
            <a:r>
              <a:rPr dirty="0" smtClean="0"/>
              <a:t>HTS magnet conductors</a:t>
            </a:r>
          </a:p>
        </p:txBody>
      </p:sp>
      <p:sp>
        <p:nvSpPr>
          <p:cNvPr id="6147" name="Rectangle 3"/>
          <p:cNvSpPr>
            <a:spLocks noGrp="1" noChangeArrowheads="1"/>
          </p:cNvSpPr>
          <p:nvPr>
            <p:ph type="body" idx="1"/>
          </p:nvPr>
        </p:nvSpPr>
        <p:spPr>
          <a:xfrm>
            <a:off x="457200" y="868363"/>
            <a:ext cx="7467600" cy="4121150"/>
          </a:xfrm>
        </p:spPr>
        <p:txBody>
          <a:bodyPr/>
          <a:lstStyle/>
          <a:p>
            <a:pPr eaLnBrk="1" hangingPunct="1">
              <a:lnSpc>
                <a:spcPct val="80000"/>
              </a:lnSpc>
            </a:pPr>
            <a:r>
              <a:rPr lang="en-US" sz="1600" dirty="0" smtClean="0"/>
              <a:t>YBCO with phenomenal Jc - ~20 x 10</a:t>
            </a:r>
            <a:r>
              <a:rPr lang="en-US" sz="1600" baseline="30000" dirty="0" smtClean="0"/>
              <a:t>6</a:t>
            </a:r>
            <a:r>
              <a:rPr lang="en-US" sz="1600" dirty="0" smtClean="0"/>
              <a:t> A/cm</a:t>
            </a:r>
            <a:r>
              <a:rPr lang="en-US" sz="1600" baseline="30000" dirty="0" smtClean="0"/>
              <a:t>2</a:t>
            </a:r>
            <a:r>
              <a:rPr lang="en-US" sz="1600" dirty="0" smtClean="0"/>
              <a:t> at 25T</a:t>
            </a:r>
          </a:p>
          <a:p>
            <a:pPr lvl="1" eaLnBrk="1" hangingPunct="1">
              <a:lnSpc>
                <a:spcPct val="80000"/>
              </a:lnSpc>
            </a:pPr>
            <a:r>
              <a:rPr lang="en-US" sz="1400" dirty="0" smtClean="0"/>
              <a:t>But YBCO is ~1% of cross-section</a:t>
            </a:r>
          </a:p>
          <a:p>
            <a:pPr lvl="1" eaLnBrk="1" hangingPunct="1">
              <a:lnSpc>
                <a:spcPct val="80000"/>
              </a:lnSpc>
            </a:pPr>
            <a:r>
              <a:rPr lang="en-US" sz="1400" dirty="0" smtClean="0"/>
              <a:t>50% is high strength superalloy (Hastelloy)</a:t>
            </a: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endParaRPr lang="en-US" sz="1700" dirty="0" smtClean="0"/>
          </a:p>
          <a:p>
            <a:pPr eaLnBrk="1" hangingPunct="1">
              <a:lnSpc>
                <a:spcPct val="80000"/>
              </a:lnSpc>
            </a:pPr>
            <a:r>
              <a:rPr lang="en-US" sz="1700" dirty="0" smtClean="0"/>
              <a:t>Round wire Bi-2212 – the preferred shape for cabling</a:t>
            </a:r>
          </a:p>
        </p:txBody>
      </p:sp>
      <p:grpSp>
        <p:nvGrpSpPr>
          <p:cNvPr id="2" name="Group 5"/>
          <p:cNvGrpSpPr>
            <a:grpSpLocks/>
          </p:cNvGrpSpPr>
          <p:nvPr/>
        </p:nvGrpSpPr>
        <p:grpSpPr bwMode="auto">
          <a:xfrm>
            <a:off x="0" y="1841500"/>
            <a:ext cx="7264400" cy="2590800"/>
            <a:chOff x="744" y="2454"/>
            <a:chExt cx="5284" cy="1885"/>
          </a:xfrm>
        </p:grpSpPr>
        <p:sp>
          <p:nvSpPr>
            <p:cNvPr id="6156" name="AutoShape 6" descr="Cork"/>
            <p:cNvSpPr>
              <a:spLocks noChangeArrowheads="1"/>
            </p:cNvSpPr>
            <p:nvPr/>
          </p:nvSpPr>
          <p:spPr bwMode="auto">
            <a:xfrm>
              <a:off x="1669" y="3756"/>
              <a:ext cx="3238" cy="517"/>
            </a:xfrm>
            <a:prstGeom prst="cube">
              <a:avLst>
                <a:gd name="adj" fmla="val 72194"/>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dirty="0"/>
            </a:p>
          </p:txBody>
        </p:sp>
        <p:sp>
          <p:nvSpPr>
            <p:cNvPr id="6157" name="Text Box 7"/>
            <p:cNvSpPr txBox="1">
              <a:spLocks noChangeArrowheads="1"/>
            </p:cNvSpPr>
            <p:nvPr/>
          </p:nvSpPr>
          <p:spPr bwMode="auto">
            <a:xfrm flipH="1">
              <a:off x="3428" y="2485"/>
              <a:ext cx="639" cy="222"/>
            </a:xfrm>
            <a:prstGeom prst="rect">
              <a:avLst/>
            </a:prstGeom>
            <a:noFill/>
            <a:ln w="9525">
              <a:noFill/>
              <a:miter lim="800000"/>
              <a:headEnd/>
              <a:tailEnd/>
            </a:ln>
          </p:spPr>
          <p:txBody>
            <a:bodyPr wrap="none">
              <a:spAutoFit/>
            </a:bodyPr>
            <a:lstStyle/>
            <a:p>
              <a:pPr>
                <a:spcBef>
                  <a:spcPct val="20000"/>
                </a:spcBef>
              </a:pPr>
              <a:r>
                <a:rPr lang="en-US" altLang="zh-CN" sz="1400" b="1" dirty="0">
                  <a:ea typeface="SimSun" pitchFamily="2" charset="-122"/>
                </a:rPr>
                <a:t>2 </a:t>
              </a:r>
              <a:r>
                <a:rPr lang="en-US" altLang="zh-CN" sz="1400" b="1" dirty="0">
                  <a:latin typeface="Symbol" pitchFamily="18" charset="2"/>
                  <a:ea typeface="SimSun" pitchFamily="2" charset="-122"/>
                </a:rPr>
                <a:t>m</a:t>
              </a:r>
              <a:r>
                <a:rPr lang="en-US" altLang="zh-CN" sz="1400" b="1" dirty="0">
                  <a:ea typeface="SimSun" pitchFamily="2" charset="-122"/>
                </a:rPr>
                <a:t>m Ag</a:t>
              </a:r>
            </a:p>
          </p:txBody>
        </p:sp>
        <p:sp>
          <p:nvSpPr>
            <p:cNvPr id="6158" name="AutoShape 8" descr="Granite"/>
            <p:cNvSpPr>
              <a:spLocks noChangeArrowheads="1"/>
            </p:cNvSpPr>
            <p:nvPr/>
          </p:nvSpPr>
          <p:spPr bwMode="auto">
            <a:xfrm>
              <a:off x="1666" y="3500"/>
              <a:ext cx="2977" cy="607"/>
            </a:xfrm>
            <a:prstGeom prst="cube">
              <a:avLst>
                <a:gd name="adj" fmla="val 56042"/>
              </a:avLst>
            </a:prstGeom>
            <a:blipFill dpi="0" rotWithShape="1">
              <a:blip r:embed="rId4" cstate="print"/>
              <a:srcRect/>
              <a:tile tx="0" ty="0" sx="100000" sy="100000" flip="none" algn="tl"/>
            </a:blipFill>
            <a:ln w="9525">
              <a:solidFill>
                <a:schemeClr val="tx1"/>
              </a:solidFill>
              <a:miter lim="800000"/>
              <a:headEnd/>
              <a:tailEnd/>
            </a:ln>
          </p:spPr>
          <p:txBody>
            <a:bodyPr wrap="none" anchor="ctr"/>
            <a:lstStyle/>
            <a:p>
              <a:endParaRPr lang="en-US" dirty="0"/>
            </a:p>
          </p:txBody>
        </p:sp>
        <p:sp>
          <p:nvSpPr>
            <p:cNvPr id="6159" name="AutoShape 9"/>
            <p:cNvSpPr>
              <a:spLocks noChangeArrowheads="1"/>
            </p:cNvSpPr>
            <p:nvPr/>
          </p:nvSpPr>
          <p:spPr bwMode="auto">
            <a:xfrm>
              <a:off x="1669" y="3470"/>
              <a:ext cx="2607" cy="347"/>
            </a:xfrm>
            <a:prstGeom prst="cube">
              <a:avLst>
                <a:gd name="adj" fmla="val 92796"/>
              </a:avLst>
            </a:prstGeom>
            <a:solidFill>
              <a:schemeClr val="accent1"/>
            </a:solidFill>
            <a:ln w="9525">
              <a:solidFill>
                <a:schemeClr val="tx1"/>
              </a:solidFill>
              <a:miter lim="800000"/>
              <a:headEnd/>
              <a:tailEnd/>
            </a:ln>
          </p:spPr>
          <p:txBody>
            <a:bodyPr wrap="none" anchor="ctr"/>
            <a:lstStyle/>
            <a:p>
              <a:endParaRPr lang="en-US" dirty="0"/>
            </a:p>
          </p:txBody>
        </p:sp>
        <p:sp>
          <p:nvSpPr>
            <p:cNvPr id="6160" name="AutoShape 10"/>
            <p:cNvSpPr>
              <a:spLocks noChangeArrowheads="1"/>
            </p:cNvSpPr>
            <p:nvPr/>
          </p:nvSpPr>
          <p:spPr bwMode="auto">
            <a:xfrm>
              <a:off x="1668" y="3438"/>
              <a:ext cx="2448" cy="347"/>
            </a:xfrm>
            <a:prstGeom prst="cube">
              <a:avLst>
                <a:gd name="adj" fmla="val 100000"/>
              </a:avLst>
            </a:prstGeom>
            <a:solidFill>
              <a:srgbClr val="00CCFF"/>
            </a:solidFill>
            <a:ln w="9525">
              <a:solidFill>
                <a:schemeClr val="tx1"/>
              </a:solidFill>
              <a:miter lim="800000"/>
              <a:headEnd/>
              <a:tailEnd/>
            </a:ln>
          </p:spPr>
          <p:txBody>
            <a:bodyPr wrap="none" anchor="ctr"/>
            <a:lstStyle/>
            <a:p>
              <a:endParaRPr lang="en-US" dirty="0"/>
            </a:p>
          </p:txBody>
        </p:sp>
        <p:sp>
          <p:nvSpPr>
            <p:cNvPr id="6161" name="AutoShape 11"/>
            <p:cNvSpPr>
              <a:spLocks noChangeArrowheads="1"/>
            </p:cNvSpPr>
            <p:nvPr/>
          </p:nvSpPr>
          <p:spPr bwMode="auto">
            <a:xfrm>
              <a:off x="1671" y="3420"/>
              <a:ext cx="2358" cy="347"/>
            </a:xfrm>
            <a:prstGeom prst="cube">
              <a:avLst>
                <a:gd name="adj" fmla="val 100000"/>
              </a:avLst>
            </a:prstGeom>
            <a:solidFill>
              <a:srgbClr val="00FFFF"/>
            </a:solidFill>
            <a:ln w="9525">
              <a:solidFill>
                <a:schemeClr val="tx1"/>
              </a:solidFill>
              <a:miter lim="800000"/>
              <a:headEnd/>
              <a:tailEnd/>
            </a:ln>
          </p:spPr>
          <p:txBody>
            <a:bodyPr wrap="none" anchor="ctr"/>
            <a:lstStyle/>
            <a:p>
              <a:endParaRPr lang="en-US" dirty="0"/>
            </a:p>
          </p:txBody>
        </p:sp>
        <p:sp>
          <p:nvSpPr>
            <p:cNvPr id="6162" name="AutoShape 12"/>
            <p:cNvSpPr>
              <a:spLocks noChangeArrowheads="1"/>
            </p:cNvSpPr>
            <p:nvPr/>
          </p:nvSpPr>
          <p:spPr bwMode="auto">
            <a:xfrm>
              <a:off x="1668" y="3399"/>
              <a:ext cx="2259" cy="347"/>
            </a:xfrm>
            <a:prstGeom prst="cube">
              <a:avLst>
                <a:gd name="adj" fmla="val 97120"/>
              </a:avLst>
            </a:prstGeom>
            <a:solidFill>
              <a:srgbClr val="00FF00"/>
            </a:solidFill>
            <a:ln w="9525">
              <a:solidFill>
                <a:schemeClr val="tx1"/>
              </a:solidFill>
              <a:miter lim="800000"/>
              <a:headEnd/>
              <a:tailEnd/>
            </a:ln>
          </p:spPr>
          <p:txBody>
            <a:bodyPr wrap="none" anchor="ctr"/>
            <a:lstStyle/>
            <a:p>
              <a:endParaRPr lang="en-US" dirty="0"/>
            </a:p>
          </p:txBody>
        </p:sp>
        <p:sp>
          <p:nvSpPr>
            <p:cNvPr id="6163" name="AutoShape 13"/>
            <p:cNvSpPr>
              <a:spLocks noChangeArrowheads="1"/>
            </p:cNvSpPr>
            <p:nvPr/>
          </p:nvSpPr>
          <p:spPr bwMode="auto">
            <a:xfrm>
              <a:off x="1671" y="3366"/>
              <a:ext cx="2052" cy="347"/>
            </a:xfrm>
            <a:prstGeom prst="cube">
              <a:avLst>
                <a:gd name="adj" fmla="val 97120"/>
              </a:avLst>
            </a:prstGeom>
            <a:solidFill>
              <a:schemeClr val="accent2"/>
            </a:solidFill>
            <a:ln w="9525">
              <a:solidFill>
                <a:schemeClr val="tx1"/>
              </a:solidFill>
              <a:miter lim="800000"/>
              <a:headEnd/>
              <a:tailEnd/>
            </a:ln>
          </p:spPr>
          <p:txBody>
            <a:bodyPr wrap="none" anchor="ctr"/>
            <a:lstStyle/>
            <a:p>
              <a:endParaRPr lang="en-US" dirty="0"/>
            </a:p>
          </p:txBody>
        </p:sp>
        <p:sp>
          <p:nvSpPr>
            <p:cNvPr id="6164" name="AutoShape 14"/>
            <p:cNvSpPr>
              <a:spLocks noChangeArrowheads="1"/>
            </p:cNvSpPr>
            <p:nvPr/>
          </p:nvSpPr>
          <p:spPr bwMode="auto">
            <a:xfrm>
              <a:off x="1669" y="3325"/>
              <a:ext cx="1794" cy="352"/>
            </a:xfrm>
            <a:prstGeom prst="cube">
              <a:avLst>
                <a:gd name="adj" fmla="val 89102"/>
              </a:avLst>
            </a:prstGeom>
            <a:solidFill>
              <a:srgbClr val="4D4D4D"/>
            </a:solidFill>
            <a:ln w="9525">
              <a:solidFill>
                <a:srgbClr val="000000"/>
              </a:solidFill>
              <a:miter lim="800000"/>
              <a:headEnd/>
              <a:tailEnd/>
            </a:ln>
          </p:spPr>
          <p:txBody>
            <a:bodyPr wrap="none" anchor="ctr"/>
            <a:lstStyle/>
            <a:p>
              <a:endParaRPr lang="en-US" dirty="0"/>
            </a:p>
          </p:txBody>
        </p:sp>
        <p:sp>
          <p:nvSpPr>
            <p:cNvPr id="6165" name="AutoShape 15" descr="Bouquet"/>
            <p:cNvSpPr>
              <a:spLocks noChangeArrowheads="1"/>
            </p:cNvSpPr>
            <p:nvPr/>
          </p:nvSpPr>
          <p:spPr bwMode="auto">
            <a:xfrm>
              <a:off x="1672" y="3261"/>
              <a:ext cx="1568" cy="353"/>
            </a:xfrm>
            <a:prstGeom prst="cube">
              <a:avLst>
                <a:gd name="adj" fmla="val 81838"/>
              </a:avLst>
            </a:prstGeom>
            <a:blipFill dpi="0" rotWithShape="1">
              <a:blip r:embed="rId5" cstate="print"/>
              <a:srcRect/>
              <a:tile tx="0" ty="0" sx="100000" sy="100000" flip="none" algn="tl"/>
            </a:blipFill>
            <a:ln w="9525">
              <a:solidFill>
                <a:schemeClr val="tx1"/>
              </a:solidFill>
              <a:miter lim="800000"/>
              <a:headEnd/>
              <a:tailEnd/>
            </a:ln>
          </p:spPr>
          <p:txBody>
            <a:bodyPr wrap="none" anchor="ctr"/>
            <a:lstStyle/>
            <a:p>
              <a:endParaRPr lang="en-US" dirty="0"/>
            </a:p>
          </p:txBody>
        </p:sp>
        <p:sp>
          <p:nvSpPr>
            <p:cNvPr id="6166" name="AutoShape 16" descr="Cork"/>
            <p:cNvSpPr>
              <a:spLocks noChangeArrowheads="1"/>
            </p:cNvSpPr>
            <p:nvPr/>
          </p:nvSpPr>
          <p:spPr bwMode="auto">
            <a:xfrm>
              <a:off x="1671" y="3146"/>
              <a:ext cx="1251" cy="381"/>
            </a:xfrm>
            <a:prstGeom prst="cube">
              <a:avLst>
                <a:gd name="adj" fmla="val 55907"/>
              </a:avLst>
            </a:prstGeom>
            <a:blipFill dpi="0" rotWithShape="1">
              <a:blip r:embed="rId3" cstate="print"/>
              <a:srcRect/>
              <a:tile tx="0" ty="0" sx="100000" sy="100000" flip="none" algn="tl"/>
            </a:blipFill>
            <a:ln w="9525">
              <a:solidFill>
                <a:schemeClr val="tx1"/>
              </a:solidFill>
              <a:miter lim="800000"/>
              <a:headEnd/>
              <a:tailEnd/>
            </a:ln>
          </p:spPr>
          <p:txBody>
            <a:bodyPr wrap="none" anchor="ctr"/>
            <a:lstStyle/>
            <a:p>
              <a:endParaRPr lang="en-US" sz="1200" dirty="0"/>
            </a:p>
          </p:txBody>
        </p:sp>
        <p:sp>
          <p:nvSpPr>
            <p:cNvPr id="6167" name="Text Box 17"/>
            <p:cNvSpPr txBox="1">
              <a:spLocks noChangeArrowheads="1"/>
            </p:cNvSpPr>
            <p:nvPr/>
          </p:nvSpPr>
          <p:spPr bwMode="auto">
            <a:xfrm flipH="1">
              <a:off x="1947" y="3154"/>
              <a:ext cx="676" cy="221"/>
            </a:xfrm>
            <a:prstGeom prst="rect">
              <a:avLst/>
            </a:prstGeom>
            <a:noFill/>
            <a:ln w="9525">
              <a:noFill/>
              <a:miter lim="800000"/>
              <a:headEnd/>
              <a:tailEnd/>
            </a:ln>
          </p:spPr>
          <p:txBody>
            <a:bodyPr wrap="none">
              <a:spAutoFit/>
            </a:bodyPr>
            <a:lstStyle/>
            <a:p>
              <a:pPr>
                <a:spcBef>
                  <a:spcPct val="20000"/>
                </a:spcBef>
              </a:pPr>
              <a:r>
                <a:rPr lang="en-US" altLang="zh-CN" sz="1400" b="1" dirty="0">
                  <a:solidFill>
                    <a:schemeClr val="bg1"/>
                  </a:solidFill>
                  <a:ea typeface="SimSun" pitchFamily="2" charset="-122"/>
                </a:rPr>
                <a:t>20</a:t>
              </a:r>
              <a:r>
                <a:rPr lang="en-US" altLang="zh-CN" sz="1400" b="1" dirty="0">
                  <a:solidFill>
                    <a:schemeClr val="bg1"/>
                  </a:solidFill>
                  <a:latin typeface="Symbol" pitchFamily="18" charset="2"/>
                  <a:ea typeface="SimSun" pitchFamily="2" charset="-122"/>
                </a:rPr>
                <a:t>m</a:t>
              </a:r>
              <a:r>
                <a:rPr lang="en-US" altLang="zh-CN" sz="1400" b="1" dirty="0">
                  <a:solidFill>
                    <a:schemeClr val="bg1"/>
                  </a:solidFill>
                  <a:ea typeface="SimSun" pitchFamily="2" charset="-122"/>
                </a:rPr>
                <a:t>m Cu</a:t>
              </a:r>
            </a:p>
          </p:txBody>
        </p:sp>
        <p:sp>
          <p:nvSpPr>
            <p:cNvPr id="6168" name="Text Box 18"/>
            <p:cNvSpPr txBox="1">
              <a:spLocks noChangeArrowheads="1"/>
            </p:cNvSpPr>
            <p:nvPr/>
          </p:nvSpPr>
          <p:spPr bwMode="auto">
            <a:xfrm flipH="1">
              <a:off x="1903" y="4117"/>
              <a:ext cx="676" cy="222"/>
            </a:xfrm>
            <a:prstGeom prst="rect">
              <a:avLst/>
            </a:prstGeom>
            <a:noFill/>
            <a:ln w="9525">
              <a:noFill/>
              <a:miter lim="800000"/>
              <a:headEnd/>
              <a:tailEnd/>
            </a:ln>
          </p:spPr>
          <p:txBody>
            <a:bodyPr wrap="none">
              <a:spAutoFit/>
            </a:bodyPr>
            <a:lstStyle/>
            <a:p>
              <a:pPr>
                <a:spcBef>
                  <a:spcPct val="20000"/>
                </a:spcBef>
              </a:pPr>
              <a:r>
                <a:rPr lang="en-US" altLang="zh-CN" sz="1400" b="1" dirty="0">
                  <a:solidFill>
                    <a:schemeClr val="bg1"/>
                  </a:solidFill>
                  <a:ea typeface="SimSun" pitchFamily="2" charset="-122"/>
                </a:rPr>
                <a:t>20</a:t>
              </a:r>
              <a:r>
                <a:rPr lang="en-US" altLang="zh-CN" sz="1400" b="1" dirty="0">
                  <a:solidFill>
                    <a:schemeClr val="bg1"/>
                  </a:solidFill>
                  <a:latin typeface="Symbol" pitchFamily="18" charset="2"/>
                  <a:ea typeface="SimSun" pitchFamily="2" charset="-122"/>
                </a:rPr>
                <a:t>m</a:t>
              </a:r>
              <a:r>
                <a:rPr lang="en-US" altLang="zh-CN" sz="1400" b="1" dirty="0">
                  <a:solidFill>
                    <a:schemeClr val="bg1"/>
                  </a:solidFill>
                  <a:ea typeface="SimSun" pitchFamily="2" charset="-122"/>
                </a:rPr>
                <a:t>m Cu</a:t>
              </a:r>
            </a:p>
          </p:txBody>
        </p:sp>
        <p:sp>
          <p:nvSpPr>
            <p:cNvPr id="6169" name="Text Box 19"/>
            <p:cNvSpPr txBox="1">
              <a:spLocks noChangeArrowheads="1"/>
            </p:cNvSpPr>
            <p:nvPr/>
          </p:nvSpPr>
          <p:spPr bwMode="auto">
            <a:xfrm flipH="1">
              <a:off x="1901" y="3886"/>
              <a:ext cx="1692" cy="222"/>
            </a:xfrm>
            <a:prstGeom prst="rect">
              <a:avLst/>
            </a:prstGeom>
            <a:noFill/>
            <a:ln w="9525">
              <a:noFill/>
              <a:miter lim="800000"/>
              <a:headEnd/>
              <a:tailEnd/>
            </a:ln>
          </p:spPr>
          <p:txBody>
            <a:bodyPr wrap="none">
              <a:spAutoFit/>
            </a:bodyPr>
            <a:lstStyle/>
            <a:p>
              <a:pPr>
                <a:spcBef>
                  <a:spcPct val="20000"/>
                </a:spcBef>
              </a:pPr>
              <a:r>
                <a:rPr lang="en-US" altLang="zh-CN" sz="1400" b="1" dirty="0">
                  <a:ea typeface="SimSun" pitchFamily="2" charset="-122"/>
                </a:rPr>
                <a:t>50</a:t>
              </a:r>
              <a:r>
                <a:rPr lang="en-US" altLang="zh-CN" sz="1400" b="1" dirty="0">
                  <a:latin typeface="Symbol" pitchFamily="18" charset="2"/>
                  <a:ea typeface="SimSun" pitchFamily="2" charset="-122"/>
                </a:rPr>
                <a:t>m</a:t>
              </a:r>
              <a:r>
                <a:rPr lang="en-US" altLang="zh-CN" sz="1400" b="1" dirty="0">
                  <a:ea typeface="SimSun" pitchFamily="2" charset="-122"/>
                </a:rPr>
                <a:t>m Hastelloy substrate</a:t>
              </a:r>
            </a:p>
          </p:txBody>
        </p:sp>
        <p:sp>
          <p:nvSpPr>
            <p:cNvPr id="6170" name="AutoShape 20"/>
            <p:cNvSpPr>
              <a:spLocks noChangeArrowheads="1"/>
            </p:cNvSpPr>
            <p:nvPr/>
          </p:nvSpPr>
          <p:spPr bwMode="auto">
            <a:xfrm rot="5400000" flipH="1">
              <a:off x="2834" y="2614"/>
              <a:ext cx="774" cy="45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408 h 21600"/>
                <a:gd name="T20" fmla="*/ 1864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09" y="0"/>
                  </a:moveTo>
                  <a:lnTo>
                    <a:pt x="14618" y="8885"/>
                  </a:lnTo>
                  <a:lnTo>
                    <a:pt x="17587" y="8885"/>
                  </a:lnTo>
                  <a:lnTo>
                    <a:pt x="17587" y="20390"/>
                  </a:lnTo>
                  <a:lnTo>
                    <a:pt x="0" y="20390"/>
                  </a:lnTo>
                  <a:lnTo>
                    <a:pt x="0" y="21600"/>
                  </a:lnTo>
                  <a:lnTo>
                    <a:pt x="18631" y="21600"/>
                  </a:lnTo>
                  <a:lnTo>
                    <a:pt x="18631" y="8885"/>
                  </a:lnTo>
                  <a:lnTo>
                    <a:pt x="21600" y="8885"/>
                  </a:lnTo>
                  <a:close/>
                </a:path>
              </a:pathLst>
            </a:custGeom>
            <a:solidFill>
              <a:srgbClr val="FFFF00"/>
            </a:solidFill>
            <a:ln w="9525">
              <a:solidFill>
                <a:schemeClr val="tx1"/>
              </a:solidFill>
              <a:miter lim="800000"/>
              <a:headEnd/>
              <a:tailEnd/>
            </a:ln>
          </p:spPr>
          <p:txBody>
            <a:bodyPr rot="10800000" vert="eaVert" wrap="none" anchor="ctr"/>
            <a:lstStyle/>
            <a:p>
              <a:endParaRPr lang="en-US" dirty="0"/>
            </a:p>
          </p:txBody>
        </p:sp>
        <p:sp>
          <p:nvSpPr>
            <p:cNvPr id="6171" name="AutoShape 21"/>
            <p:cNvSpPr>
              <a:spLocks noChangeArrowheads="1"/>
            </p:cNvSpPr>
            <p:nvPr/>
          </p:nvSpPr>
          <p:spPr bwMode="auto">
            <a:xfrm rot="5400000" flipH="1">
              <a:off x="3190" y="2826"/>
              <a:ext cx="638"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083 h 21600"/>
                <a:gd name="T20" fmla="*/ 1851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64" y="0"/>
                  </a:moveTo>
                  <a:lnTo>
                    <a:pt x="14127" y="7200"/>
                  </a:lnTo>
                  <a:lnTo>
                    <a:pt x="17213" y="7200"/>
                  </a:lnTo>
                  <a:lnTo>
                    <a:pt x="17213" y="20082"/>
                  </a:lnTo>
                  <a:lnTo>
                    <a:pt x="0" y="20082"/>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rot="10800000" vert="eaVert" wrap="none" anchor="ctr"/>
            <a:lstStyle/>
            <a:p>
              <a:endParaRPr lang="en-US" dirty="0"/>
            </a:p>
          </p:txBody>
        </p:sp>
        <p:sp>
          <p:nvSpPr>
            <p:cNvPr id="6172" name="Text Box 22"/>
            <p:cNvSpPr txBox="1">
              <a:spLocks noChangeArrowheads="1"/>
            </p:cNvSpPr>
            <p:nvPr/>
          </p:nvSpPr>
          <p:spPr bwMode="auto">
            <a:xfrm flipH="1">
              <a:off x="3618" y="2690"/>
              <a:ext cx="726" cy="221"/>
            </a:xfrm>
            <a:prstGeom prst="rect">
              <a:avLst/>
            </a:prstGeom>
            <a:noFill/>
            <a:ln w="9525">
              <a:noFill/>
              <a:miter lim="800000"/>
              <a:headEnd/>
              <a:tailEnd/>
            </a:ln>
          </p:spPr>
          <p:txBody>
            <a:bodyPr wrap="none">
              <a:spAutoFit/>
            </a:bodyPr>
            <a:lstStyle/>
            <a:p>
              <a:pPr>
                <a:spcBef>
                  <a:spcPct val="20000"/>
                </a:spcBef>
              </a:pPr>
              <a:r>
                <a:rPr lang="en-US" altLang="zh-CN" sz="1400" b="1" dirty="0">
                  <a:solidFill>
                    <a:srgbClr val="006600"/>
                  </a:solidFill>
                  <a:ea typeface="SimSun" pitchFamily="2" charset="-122"/>
                </a:rPr>
                <a:t>1 </a:t>
              </a:r>
              <a:r>
                <a:rPr lang="en-US" altLang="zh-CN" sz="1400" b="1" dirty="0">
                  <a:solidFill>
                    <a:srgbClr val="006600"/>
                  </a:solidFill>
                  <a:latin typeface="Symbol" pitchFamily="18" charset="2"/>
                  <a:ea typeface="SimSun" pitchFamily="2" charset="-122"/>
                </a:rPr>
                <a:t>m</a:t>
              </a:r>
              <a:r>
                <a:rPr lang="en-US" altLang="zh-CN" sz="1400" b="1" dirty="0">
                  <a:solidFill>
                    <a:srgbClr val="006600"/>
                  </a:solidFill>
                  <a:ea typeface="SimSun" pitchFamily="2" charset="-122"/>
                </a:rPr>
                <a:t>m HTS</a:t>
              </a:r>
            </a:p>
          </p:txBody>
        </p:sp>
        <p:sp>
          <p:nvSpPr>
            <p:cNvPr id="6173" name="AutoShape 23"/>
            <p:cNvSpPr>
              <a:spLocks noChangeArrowheads="1"/>
            </p:cNvSpPr>
            <p:nvPr/>
          </p:nvSpPr>
          <p:spPr bwMode="auto">
            <a:xfrm rot="5400000" flipH="1">
              <a:off x="3487" y="3007"/>
              <a:ext cx="540"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083 h 21600"/>
                <a:gd name="T20" fmla="*/ 1852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64" y="0"/>
                  </a:moveTo>
                  <a:lnTo>
                    <a:pt x="14127" y="7200"/>
                  </a:lnTo>
                  <a:lnTo>
                    <a:pt x="17213" y="7200"/>
                  </a:lnTo>
                  <a:lnTo>
                    <a:pt x="17213" y="20082"/>
                  </a:lnTo>
                  <a:lnTo>
                    <a:pt x="0" y="20082"/>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rot="10800000" vert="eaVert" wrap="none" anchor="ctr"/>
            <a:lstStyle/>
            <a:p>
              <a:endParaRPr lang="en-US" dirty="0"/>
            </a:p>
          </p:txBody>
        </p:sp>
        <p:sp>
          <p:nvSpPr>
            <p:cNvPr id="6174" name="Text Box 24"/>
            <p:cNvSpPr txBox="1">
              <a:spLocks noChangeArrowheads="1"/>
            </p:cNvSpPr>
            <p:nvPr/>
          </p:nvSpPr>
          <p:spPr bwMode="auto">
            <a:xfrm flipH="1">
              <a:off x="3885" y="2892"/>
              <a:ext cx="940" cy="221"/>
            </a:xfrm>
            <a:prstGeom prst="rect">
              <a:avLst/>
            </a:prstGeom>
            <a:noFill/>
            <a:ln w="9525">
              <a:noFill/>
              <a:miter lim="800000"/>
              <a:headEnd/>
              <a:tailEnd/>
            </a:ln>
          </p:spPr>
          <p:txBody>
            <a:bodyPr wrap="none">
              <a:spAutoFit/>
            </a:bodyPr>
            <a:lstStyle/>
            <a:p>
              <a:pPr>
                <a:spcBef>
                  <a:spcPct val="20000"/>
                </a:spcBef>
              </a:pPr>
              <a:r>
                <a:rPr lang="en-US" altLang="zh-CN" sz="1400" b="1" dirty="0">
                  <a:solidFill>
                    <a:srgbClr val="000099"/>
                  </a:solidFill>
                  <a:ea typeface="SimSun" pitchFamily="2" charset="-122"/>
                </a:rPr>
                <a:t>~ 30 nm LMO</a:t>
              </a:r>
            </a:p>
          </p:txBody>
        </p:sp>
        <p:sp>
          <p:nvSpPr>
            <p:cNvPr id="6175" name="Text Box 25"/>
            <p:cNvSpPr txBox="1">
              <a:spLocks noChangeArrowheads="1"/>
            </p:cNvSpPr>
            <p:nvPr/>
          </p:nvSpPr>
          <p:spPr bwMode="auto">
            <a:xfrm flipH="1">
              <a:off x="4042" y="3044"/>
              <a:ext cx="1986" cy="267"/>
            </a:xfrm>
            <a:prstGeom prst="rect">
              <a:avLst/>
            </a:prstGeom>
            <a:noFill/>
            <a:ln w="9525">
              <a:noFill/>
              <a:miter lim="800000"/>
              <a:headEnd/>
              <a:tailEnd/>
            </a:ln>
          </p:spPr>
          <p:txBody>
            <a:bodyPr wrap="none">
              <a:spAutoFit/>
            </a:bodyPr>
            <a:lstStyle/>
            <a:p>
              <a:pPr>
                <a:spcBef>
                  <a:spcPct val="20000"/>
                </a:spcBef>
              </a:pPr>
              <a:r>
                <a:rPr lang="en-US" altLang="zh-CN" sz="1800" b="1" dirty="0">
                  <a:solidFill>
                    <a:srgbClr val="000099"/>
                  </a:solidFill>
                  <a:ea typeface="SimSun" pitchFamily="2" charset="-122"/>
                </a:rPr>
                <a:t>~ 30 nm Homo-epi MgO</a:t>
              </a:r>
            </a:p>
          </p:txBody>
        </p:sp>
        <p:sp>
          <p:nvSpPr>
            <p:cNvPr id="6176" name="AutoShape 26"/>
            <p:cNvSpPr>
              <a:spLocks noChangeArrowheads="1"/>
            </p:cNvSpPr>
            <p:nvPr/>
          </p:nvSpPr>
          <p:spPr bwMode="auto">
            <a:xfrm rot="5400000" flipH="1">
              <a:off x="3730" y="3135"/>
              <a:ext cx="393"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083 h 21600"/>
                <a:gd name="T20" fmla="*/ 1852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64" y="0"/>
                  </a:moveTo>
                  <a:lnTo>
                    <a:pt x="14127" y="7200"/>
                  </a:lnTo>
                  <a:lnTo>
                    <a:pt x="17213" y="7200"/>
                  </a:lnTo>
                  <a:lnTo>
                    <a:pt x="17213" y="20082"/>
                  </a:lnTo>
                  <a:lnTo>
                    <a:pt x="0" y="20082"/>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rot="10800000" vert="eaVert" wrap="none" anchor="ctr"/>
            <a:lstStyle/>
            <a:p>
              <a:endParaRPr lang="en-US" dirty="0"/>
            </a:p>
          </p:txBody>
        </p:sp>
        <p:sp>
          <p:nvSpPr>
            <p:cNvPr id="6177" name="AutoShape 27"/>
            <p:cNvSpPr>
              <a:spLocks noChangeArrowheads="1"/>
            </p:cNvSpPr>
            <p:nvPr/>
          </p:nvSpPr>
          <p:spPr bwMode="auto">
            <a:xfrm rot="5400000" flipH="1">
              <a:off x="3957" y="3265"/>
              <a:ext cx="209" cy="299"/>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0 w 21600"/>
                <a:gd name="T19" fmla="*/ 20083 h 21600"/>
                <a:gd name="T20" fmla="*/ 185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864" y="0"/>
                  </a:moveTo>
                  <a:lnTo>
                    <a:pt x="14127" y="7200"/>
                  </a:lnTo>
                  <a:lnTo>
                    <a:pt x="17213" y="7200"/>
                  </a:lnTo>
                  <a:lnTo>
                    <a:pt x="17213" y="20082"/>
                  </a:lnTo>
                  <a:lnTo>
                    <a:pt x="0" y="20082"/>
                  </a:lnTo>
                  <a:lnTo>
                    <a:pt x="0" y="21600"/>
                  </a:lnTo>
                  <a:lnTo>
                    <a:pt x="18514" y="21600"/>
                  </a:lnTo>
                  <a:lnTo>
                    <a:pt x="18514" y="7200"/>
                  </a:lnTo>
                  <a:lnTo>
                    <a:pt x="21600" y="7200"/>
                  </a:lnTo>
                  <a:close/>
                </a:path>
              </a:pathLst>
            </a:custGeom>
            <a:solidFill>
              <a:srgbClr val="FFFF00"/>
            </a:solidFill>
            <a:ln w="9525">
              <a:solidFill>
                <a:schemeClr val="tx1"/>
              </a:solidFill>
              <a:miter lim="800000"/>
              <a:headEnd/>
              <a:tailEnd/>
            </a:ln>
          </p:spPr>
          <p:txBody>
            <a:bodyPr rot="10800000" vert="eaVert" wrap="none" anchor="ctr"/>
            <a:lstStyle/>
            <a:p>
              <a:endParaRPr lang="en-US" dirty="0"/>
            </a:p>
          </p:txBody>
        </p:sp>
        <p:sp>
          <p:nvSpPr>
            <p:cNvPr id="6178" name="Text Box 28"/>
            <p:cNvSpPr txBox="1">
              <a:spLocks noChangeArrowheads="1"/>
            </p:cNvSpPr>
            <p:nvPr/>
          </p:nvSpPr>
          <p:spPr bwMode="auto">
            <a:xfrm flipH="1">
              <a:off x="4182" y="3253"/>
              <a:ext cx="1292" cy="222"/>
            </a:xfrm>
            <a:prstGeom prst="rect">
              <a:avLst/>
            </a:prstGeom>
            <a:noFill/>
            <a:ln w="9525">
              <a:noFill/>
              <a:miter lim="800000"/>
              <a:headEnd/>
              <a:tailEnd/>
            </a:ln>
          </p:spPr>
          <p:txBody>
            <a:bodyPr wrap="none">
              <a:spAutoFit/>
            </a:bodyPr>
            <a:lstStyle/>
            <a:p>
              <a:pPr>
                <a:spcBef>
                  <a:spcPct val="20000"/>
                </a:spcBef>
              </a:pPr>
              <a:r>
                <a:rPr lang="en-US" altLang="zh-CN" sz="1400" b="1" dirty="0">
                  <a:solidFill>
                    <a:srgbClr val="A50021"/>
                  </a:solidFill>
                  <a:ea typeface="SimSun" pitchFamily="2" charset="-122"/>
                </a:rPr>
                <a:t>~ 10 nm IBAD MgO</a:t>
              </a:r>
            </a:p>
          </p:txBody>
        </p:sp>
        <p:sp>
          <p:nvSpPr>
            <p:cNvPr id="6179" name="AutoShape 29"/>
            <p:cNvSpPr>
              <a:spLocks noChangeArrowheads="1"/>
            </p:cNvSpPr>
            <p:nvPr/>
          </p:nvSpPr>
          <p:spPr bwMode="auto">
            <a:xfrm>
              <a:off x="1392" y="3387"/>
              <a:ext cx="240" cy="912"/>
            </a:xfrm>
            <a:prstGeom prst="upDownArrow">
              <a:avLst>
                <a:gd name="adj1" fmla="val 50000"/>
                <a:gd name="adj2" fmla="val 76000"/>
              </a:avLst>
            </a:prstGeom>
            <a:solidFill>
              <a:srgbClr val="FFFF00"/>
            </a:solidFill>
            <a:ln w="9525">
              <a:solidFill>
                <a:schemeClr val="tx1"/>
              </a:solidFill>
              <a:miter lim="800000"/>
              <a:headEnd/>
              <a:tailEnd/>
            </a:ln>
          </p:spPr>
          <p:txBody>
            <a:bodyPr vert="eaVert" wrap="none" anchor="ctr"/>
            <a:lstStyle/>
            <a:p>
              <a:endParaRPr lang="en-US" dirty="0"/>
            </a:p>
          </p:txBody>
        </p:sp>
        <p:sp>
          <p:nvSpPr>
            <p:cNvPr id="6180" name="Text Box 30"/>
            <p:cNvSpPr txBox="1">
              <a:spLocks noChangeArrowheads="1"/>
            </p:cNvSpPr>
            <p:nvPr/>
          </p:nvSpPr>
          <p:spPr bwMode="auto">
            <a:xfrm>
              <a:off x="744" y="3734"/>
              <a:ext cx="674" cy="222"/>
            </a:xfrm>
            <a:prstGeom prst="rect">
              <a:avLst/>
            </a:prstGeom>
            <a:noFill/>
            <a:ln w="9525">
              <a:noFill/>
              <a:miter lim="800000"/>
              <a:headEnd/>
              <a:tailEnd/>
            </a:ln>
          </p:spPr>
          <p:txBody>
            <a:bodyPr wrap="none">
              <a:spAutoFit/>
            </a:bodyPr>
            <a:lstStyle/>
            <a:p>
              <a:r>
                <a:rPr lang="en-US" sz="1400" dirty="0"/>
                <a:t>&lt; 0.1 mm</a:t>
              </a:r>
            </a:p>
          </p:txBody>
        </p:sp>
      </p:grpSp>
      <p:pic>
        <p:nvPicPr>
          <p:cNvPr id="6149" name="Picture 31" descr="02 M3-265 BS-2"/>
          <p:cNvPicPr>
            <a:picLocks noChangeAspect="1" noChangeArrowheads="1"/>
          </p:cNvPicPr>
          <p:nvPr/>
        </p:nvPicPr>
        <p:blipFill>
          <a:blip r:embed="rId6" cstate="print"/>
          <a:srcRect/>
          <a:stretch>
            <a:fillRect/>
          </a:stretch>
        </p:blipFill>
        <p:spPr bwMode="auto">
          <a:xfrm>
            <a:off x="7391400" y="1214438"/>
            <a:ext cx="1447800" cy="1427162"/>
          </a:xfrm>
          <a:prstGeom prst="rect">
            <a:avLst/>
          </a:prstGeom>
          <a:noFill/>
          <a:ln w="9525">
            <a:noFill/>
            <a:miter lim="800000"/>
            <a:headEnd/>
            <a:tailEnd/>
          </a:ln>
        </p:spPr>
      </p:pic>
      <p:pic>
        <p:nvPicPr>
          <p:cNvPr id="6150" name="Picture 9"/>
          <p:cNvPicPr>
            <a:picLocks noChangeAspect="1" noChangeArrowheads="1"/>
          </p:cNvPicPr>
          <p:nvPr/>
        </p:nvPicPr>
        <p:blipFill>
          <a:blip r:embed="rId7" cstate="print"/>
          <a:srcRect/>
          <a:stretch>
            <a:fillRect/>
          </a:stretch>
        </p:blipFill>
        <p:spPr bwMode="auto">
          <a:xfrm>
            <a:off x="7162800" y="4832350"/>
            <a:ext cx="1905000" cy="1873250"/>
          </a:xfrm>
          <a:prstGeom prst="rect">
            <a:avLst/>
          </a:prstGeom>
          <a:noFill/>
          <a:ln w="9525">
            <a:noFill/>
            <a:miter lim="800000"/>
            <a:headEnd/>
            <a:tailEnd/>
          </a:ln>
        </p:spPr>
      </p:pic>
      <p:sp>
        <p:nvSpPr>
          <p:cNvPr id="6151" name="TextBox 32"/>
          <p:cNvSpPr txBox="1">
            <a:spLocks noChangeArrowheads="1"/>
          </p:cNvSpPr>
          <p:nvPr/>
        </p:nvSpPr>
        <p:spPr bwMode="auto">
          <a:xfrm>
            <a:off x="7239000" y="2667000"/>
            <a:ext cx="1685925" cy="830263"/>
          </a:xfrm>
          <a:prstGeom prst="rect">
            <a:avLst/>
          </a:prstGeom>
          <a:noFill/>
          <a:ln w="9525">
            <a:noFill/>
            <a:miter lim="800000"/>
            <a:headEnd/>
            <a:tailEnd/>
          </a:ln>
        </p:spPr>
        <p:txBody>
          <a:bodyPr>
            <a:spAutoFit/>
          </a:bodyPr>
          <a:lstStyle/>
          <a:p>
            <a:r>
              <a:rPr lang="en-US" sz="1600" b="1" dirty="0">
                <a:solidFill>
                  <a:srgbClr val="3333FF"/>
                </a:solidFill>
              </a:rPr>
              <a:t>YBCO coated conductor</a:t>
            </a:r>
          </a:p>
          <a:p>
            <a:r>
              <a:rPr lang="en-US" sz="1600" b="1" dirty="0">
                <a:solidFill>
                  <a:srgbClr val="3333FF"/>
                </a:solidFill>
              </a:rPr>
              <a:t>4 x 0.1 mm</a:t>
            </a:r>
          </a:p>
        </p:txBody>
      </p:sp>
      <p:sp>
        <p:nvSpPr>
          <p:cNvPr id="6152" name="TextBox 33"/>
          <p:cNvSpPr txBox="1">
            <a:spLocks noChangeArrowheads="1"/>
          </p:cNvSpPr>
          <p:nvPr/>
        </p:nvSpPr>
        <p:spPr bwMode="auto">
          <a:xfrm>
            <a:off x="7162800" y="4292600"/>
            <a:ext cx="1828800" cy="584200"/>
          </a:xfrm>
          <a:prstGeom prst="rect">
            <a:avLst/>
          </a:prstGeom>
          <a:noFill/>
          <a:ln w="9525">
            <a:noFill/>
            <a:miter lim="800000"/>
            <a:headEnd/>
            <a:tailEnd/>
          </a:ln>
        </p:spPr>
        <p:txBody>
          <a:bodyPr>
            <a:spAutoFit/>
          </a:bodyPr>
          <a:lstStyle/>
          <a:p>
            <a:r>
              <a:rPr lang="en-US" sz="1600" b="1" dirty="0">
                <a:solidFill>
                  <a:srgbClr val="3333FF"/>
                </a:solidFill>
              </a:rPr>
              <a:t>Bi-2212 round wire ~ 1mm dia.</a:t>
            </a:r>
          </a:p>
        </p:txBody>
      </p:sp>
      <p:grpSp>
        <p:nvGrpSpPr>
          <p:cNvPr id="3" name="Group 36"/>
          <p:cNvGrpSpPr>
            <a:grpSpLocks/>
          </p:cNvGrpSpPr>
          <p:nvPr/>
        </p:nvGrpSpPr>
        <p:grpSpPr bwMode="auto">
          <a:xfrm>
            <a:off x="228600" y="5029200"/>
            <a:ext cx="6705600" cy="1477963"/>
            <a:chOff x="228600" y="5181600"/>
            <a:chExt cx="6705600" cy="1477328"/>
          </a:xfrm>
        </p:grpSpPr>
        <p:sp>
          <p:nvSpPr>
            <p:cNvPr id="6154" name="TextBox 33"/>
            <p:cNvSpPr txBox="1">
              <a:spLocks noChangeArrowheads="1"/>
            </p:cNvSpPr>
            <p:nvPr/>
          </p:nvSpPr>
          <p:spPr bwMode="auto">
            <a:xfrm>
              <a:off x="228600" y="5181600"/>
              <a:ext cx="6705600" cy="1477328"/>
            </a:xfrm>
            <a:prstGeom prst="rect">
              <a:avLst/>
            </a:prstGeom>
            <a:solidFill>
              <a:srgbClr val="FFC000"/>
            </a:solidFill>
            <a:ln w="9525">
              <a:noFill/>
              <a:miter lim="800000"/>
              <a:headEnd/>
              <a:tailEnd/>
            </a:ln>
          </p:spPr>
          <p:txBody>
            <a:bodyPr>
              <a:spAutoFit/>
            </a:bodyPr>
            <a:lstStyle/>
            <a:p>
              <a:pPr algn="ctr"/>
              <a:r>
                <a:rPr lang="en-US" sz="1800" b="1" dirty="0"/>
                <a:t> Bi-2223 tapes represents a third possibility exhaustively studied for power applications </a:t>
              </a:r>
              <a:r>
                <a:rPr lang="en-US" sz="1800" b="1" dirty="0" smtClean="0"/>
                <a:t>at 30-77K</a:t>
              </a:r>
              <a:endParaRPr lang="en-US" sz="1800" b="1" dirty="0"/>
            </a:p>
            <a:p>
              <a:pPr algn="ctr"/>
              <a:r>
                <a:rPr lang="en-US" sz="1800" b="1" dirty="0"/>
                <a:t>Now mature – lower Je than 2212 and YBCO</a:t>
              </a:r>
            </a:p>
            <a:p>
              <a:endParaRPr lang="en-US" sz="1800" b="1" dirty="0"/>
            </a:p>
            <a:p>
              <a:endParaRPr lang="en-US" sz="1800" b="1" dirty="0"/>
            </a:p>
          </p:txBody>
        </p:sp>
        <p:pic>
          <p:nvPicPr>
            <p:cNvPr id="6155" name="Picture 37" descr="OX3162 FHT1 "/>
            <p:cNvPicPr>
              <a:picLocks noChangeAspect="1" noChangeArrowheads="1"/>
            </p:cNvPicPr>
            <p:nvPr/>
          </p:nvPicPr>
          <p:blipFill>
            <a:blip r:embed="rId8" cstate="print"/>
            <a:srcRect/>
            <a:stretch>
              <a:fillRect/>
            </a:stretch>
          </p:blipFill>
          <p:spPr bwMode="auto">
            <a:xfrm>
              <a:off x="228600" y="6172200"/>
              <a:ext cx="6629400" cy="37941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C:\Documents and Settings\lee\Desktop\Weekend Work\Nb-based-JePlot-256.png"/>
          <p:cNvPicPr>
            <a:picLocks noChangeAspect="1" noChangeArrowheads="1"/>
          </p:cNvPicPr>
          <p:nvPr/>
        </p:nvPicPr>
        <p:blipFill>
          <a:blip r:embed="rId3" cstate="print"/>
          <a:srcRect/>
          <a:stretch>
            <a:fillRect/>
          </a:stretch>
        </p:blipFill>
        <p:spPr bwMode="auto">
          <a:xfrm>
            <a:off x="990600" y="1085850"/>
            <a:ext cx="7183438" cy="5238750"/>
          </a:xfrm>
          <a:prstGeom prst="rect">
            <a:avLst/>
          </a:prstGeom>
          <a:noFill/>
          <a:ln w="9525">
            <a:noFill/>
            <a:miter lim="800000"/>
            <a:headEnd/>
            <a:tailEnd/>
          </a:ln>
        </p:spPr>
      </p:pic>
      <p:sp>
        <p:nvSpPr>
          <p:cNvPr id="10243" name="Text Box 492"/>
          <p:cNvSpPr txBox="1">
            <a:spLocks noChangeArrowheads="1"/>
          </p:cNvSpPr>
          <p:nvPr/>
        </p:nvSpPr>
        <p:spPr bwMode="auto">
          <a:xfrm>
            <a:off x="457200" y="6324600"/>
            <a:ext cx="7848600" cy="338138"/>
          </a:xfrm>
          <a:prstGeom prst="rect">
            <a:avLst/>
          </a:prstGeom>
          <a:noFill/>
          <a:ln w="12700">
            <a:noFill/>
            <a:miter lim="800000"/>
            <a:headEnd type="none" w="sm" len="sm"/>
            <a:tailEnd type="none" w="sm" len="sm"/>
          </a:ln>
        </p:spPr>
        <p:txBody>
          <a:bodyPr>
            <a:spAutoFit/>
          </a:bodyPr>
          <a:lstStyle/>
          <a:p>
            <a:pPr algn="ctr" eaLnBrk="0" hangingPunct="0">
              <a:spcBef>
                <a:spcPct val="50000"/>
              </a:spcBef>
            </a:pPr>
            <a:r>
              <a:rPr lang="en-US" sz="1600" i="1" dirty="0">
                <a:solidFill>
                  <a:schemeClr val="accent1"/>
                </a:solidFill>
              </a:rPr>
              <a:t>Plot maintained by Peter Lee at: http://magnet.fsu.edu/~lee/plot/plot.htm </a:t>
            </a:r>
          </a:p>
        </p:txBody>
      </p:sp>
      <p:sp>
        <p:nvSpPr>
          <p:cNvPr id="10244" name="Title 1"/>
          <p:cNvSpPr txBox="1">
            <a:spLocks/>
          </p:cNvSpPr>
          <p:nvPr/>
        </p:nvSpPr>
        <p:spPr bwMode="auto">
          <a:xfrm>
            <a:off x="914400" y="-52388"/>
            <a:ext cx="8077200" cy="1077913"/>
          </a:xfrm>
          <a:prstGeom prst="rect">
            <a:avLst/>
          </a:prstGeom>
          <a:noFill/>
          <a:ln w="9525">
            <a:noFill/>
            <a:miter lim="800000"/>
            <a:headEnd/>
            <a:tailEnd/>
          </a:ln>
        </p:spPr>
        <p:txBody>
          <a:bodyPr/>
          <a:lstStyle/>
          <a:p>
            <a:pPr algn="ctr"/>
            <a:r>
              <a:rPr lang="en-US" sz="3200" b="1" dirty="0" smtClean="0">
                <a:solidFill>
                  <a:srgbClr val="009900"/>
                </a:solidFill>
                <a:latin typeface="Lucida Sans" pitchFamily="34" charset="0"/>
              </a:rPr>
              <a:t>Conductors </a:t>
            </a:r>
            <a:r>
              <a:rPr lang="en-US" sz="3200" b="1" dirty="0">
                <a:solidFill>
                  <a:srgbClr val="009900"/>
                </a:solidFill>
                <a:latin typeface="Lucida Sans" pitchFamily="34" charset="0"/>
              </a:rPr>
              <a:t>depend on higher H</a:t>
            </a:r>
            <a:r>
              <a:rPr lang="en-US" sz="3200" b="1" baseline="-25000" dirty="0">
                <a:solidFill>
                  <a:srgbClr val="009900"/>
                </a:solidFill>
                <a:latin typeface="Lucida Sans" pitchFamily="34" charset="0"/>
              </a:rPr>
              <a:t>c2</a:t>
            </a:r>
            <a:r>
              <a:rPr lang="en-US" sz="3200" b="1" dirty="0">
                <a:solidFill>
                  <a:srgbClr val="009900"/>
                </a:solidFill>
                <a:latin typeface="Lucida Sans" pitchFamily="34" charset="0"/>
              </a:rPr>
              <a:t> of HTS without losing high J</a:t>
            </a:r>
            <a:r>
              <a:rPr lang="en-US" sz="3200" b="1" baseline="-25000" dirty="0">
                <a:solidFill>
                  <a:srgbClr val="009900"/>
                </a:solidFill>
                <a:latin typeface="Lucida Sans" pitchFamily="34" charset="0"/>
              </a:rPr>
              <a:t>c</a:t>
            </a:r>
            <a:r>
              <a:rPr lang="en-US" sz="3200" b="1" dirty="0">
                <a:solidFill>
                  <a:srgbClr val="009900"/>
                </a:solidFill>
                <a:latin typeface="Lucida Sans" pitchFamily="34" charset="0"/>
              </a:rPr>
              <a:t> and J</a:t>
            </a:r>
            <a:r>
              <a:rPr lang="en-US" sz="3200" b="1" baseline="-25000" dirty="0">
                <a:solidFill>
                  <a:srgbClr val="009900"/>
                </a:solidFill>
                <a:latin typeface="Lucida Sans" pitchFamily="34" charset="0"/>
              </a:rPr>
              <a:t>e</a:t>
            </a:r>
            <a:r>
              <a:rPr lang="en-US" sz="3200" b="1" dirty="0">
                <a:solidFill>
                  <a:srgbClr val="009900"/>
                </a:solidFill>
                <a:latin typeface="Lucida Sans" pitchFamily="34" charset="0"/>
              </a:rPr>
              <a:t> of Nb</a:t>
            </a:r>
            <a:r>
              <a:rPr lang="en-US" sz="3200" b="1" baseline="-25000" dirty="0">
                <a:solidFill>
                  <a:srgbClr val="009900"/>
                </a:solidFill>
                <a:latin typeface="Lucida Sans" pitchFamily="34" charset="0"/>
              </a:rPr>
              <a:t>3</a:t>
            </a:r>
            <a:r>
              <a:rPr lang="en-US" sz="3200" b="1" dirty="0">
                <a:solidFill>
                  <a:srgbClr val="009900"/>
                </a:solidFill>
                <a:latin typeface="Lucida Sans" pitchFamily="34" charset="0"/>
              </a:rPr>
              <a:t>Sn</a:t>
            </a:r>
          </a:p>
        </p:txBody>
      </p:sp>
      <p:pic>
        <p:nvPicPr>
          <p:cNvPr id="4102" name="Picture 6" descr="C:\Documents and Settings\lee\Desktop\Weekend Work\JePlotwoMgB2-256col.png"/>
          <p:cNvPicPr>
            <a:picLocks noChangeAspect="1" noChangeArrowheads="1"/>
          </p:cNvPicPr>
          <p:nvPr/>
        </p:nvPicPr>
        <p:blipFill>
          <a:blip r:embed="rId4" cstate="print"/>
          <a:srcRect/>
          <a:stretch>
            <a:fillRect/>
          </a:stretch>
        </p:blipFill>
        <p:spPr bwMode="auto">
          <a:xfrm>
            <a:off x="990600" y="1085850"/>
            <a:ext cx="7183438" cy="523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371600" y="138113"/>
            <a:ext cx="7086600" cy="1076325"/>
          </a:xfrm>
        </p:spPr>
        <p:txBody>
          <a:bodyPr>
            <a:normAutofit/>
          </a:bodyPr>
          <a:lstStyle/>
          <a:p>
            <a:pPr eaLnBrk="1" hangingPunct="1"/>
            <a:r>
              <a:rPr lang="en-US" dirty="0" smtClean="0"/>
              <a:t>Conductor and Coil technology development go hand in hand</a:t>
            </a:r>
          </a:p>
        </p:txBody>
      </p:sp>
      <p:grpSp>
        <p:nvGrpSpPr>
          <p:cNvPr id="2" name="Group 21"/>
          <p:cNvGrpSpPr>
            <a:grpSpLocks/>
          </p:cNvGrpSpPr>
          <p:nvPr/>
        </p:nvGrpSpPr>
        <p:grpSpPr bwMode="auto">
          <a:xfrm>
            <a:off x="2133600" y="1143000"/>
            <a:ext cx="5049903" cy="4628477"/>
            <a:chOff x="2133634" y="1577787"/>
            <a:chExt cx="5050626" cy="4628354"/>
          </a:xfrm>
        </p:grpSpPr>
        <p:sp>
          <p:nvSpPr>
            <p:cNvPr id="5" name="Oval 4"/>
            <p:cNvSpPr>
              <a:spLocks noChangeAspect="1"/>
            </p:cNvSpPr>
            <p:nvPr/>
          </p:nvSpPr>
          <p:spPr>
            <a:xfrm>
              <a:off x="2819532" y="1981001"/>
              <a:ext cx="3810545" cy="3809899"/>
            </a:xfrm>
            <a:prstGeom prst="ellipse">
              <a:avLst/>
            </a:pr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cxnSp>
          <p:nvCxnSpPr>
            <p:cNvPr id="6" name="Straight Arrow Connector 5"/>
            <p:cNvCxnSpPr/>
            <p:nvPr/>
          </p:nvCxnSpPr>
          <p:spPr>
            <a:xfrm rot="5400000" flipH="1" flipV="1">
              <a:off x="2744128" y="3885157"/>
              <a:ext cx="152396" cy="1588"/>
            </a:xfrm>
            <a:prstGeom prst="straightConnector1">
              <a:avLst/>
            </a:prstGeom>
            <a:ln w="60325">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6554674" y="3885157"/>
              <a:ext cx="152396" cy="1588"/>
            </a:xfrm>
            <a:prstGeom prst="straightConnector1">
              <a:avLst/>
            </a:prstGeom>
            <a:ln w="60325">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48594" y="1981001"/>
              <a:ext cx="152422" cy="1587"/>
            </a:xfrm>
            <a:prstGeom prst="straightConnector1">
              <a:avLst/>
            </a:prstGeom>
            <a:ln w="60325">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a:off x="4572383" y="5790900"/>
              <a:ext cx="228633" cy="1587"/>
            </a:xfrm>
            <a:prstGeom prst="straightConnector1">
              <a:avLst/>
            </a:prstGeom>
            <a:ln w="60325">
              <a:solidFill>
                <a:schemeClr val="tx2">
                  <a:lumMod val="60000"/>
                  <a:lumOff val="4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4345" name="TextBox 18"/>
            <p:cNvSpPr txBox="1">
              <a:spLocks noChangeArrowheads="1"/>
            </p:cNvSpPr>
            <p:nvPr/>
          </p:nvSpPr>
          <p:spPr bwMode="auto">
            <a:xfrm>
              <a:off x="3204766" y="1577787"/>
              <a:ext cx="2918050" cy="1939079"/>
            </a:xfrm>
            <a:prstGeom prst="rect">
              <a:avLst/>
            </a:prstGeom>
            <a:noFill/>
            <a:ln w="9525">
              <a:noFill/>
              <a:miter lim="800000"/>
              <a:headEnd/>
              <a:tailEnd/>
            </a:ln>
          </p:spPr>
          <p:txBody>
            <a:bodyPr wrap="none">
              <a:spAutoFit/>
            </a:bodyPr>
            <a:lstStyle/>
            <a:p>
              <a:pPr algn="ctr"/>
              <a:r>
                <a:rPr lang="en-US" sz="2400" b="1" dirty="0">
                  <a:solidFill>
                    <a:srgbClr val="3333FF"/>
                  </a:solidFill>
                  <a:latin typeface="Calibri" pitchFamily="34" charset="0"/>
                </a:rPr>
                <a:t>Coils, R&amp;D </a:t>
              </a:r>
              <a:br>
                <a:rPr lang="en-US" sz="2400" b="1" dirty="0">
                  <a:solidFill>
                    <a:srgbClr val="3333FF"/>
                  </a:solidFill>
                  <a:latin typeface="Calibri" pitchFamily="34" charset="0"/>
                </a:rPr>
              </a:br>
              <a:r>
                <a:rPr lang="en-US" sz="2400" b="1" dirty="0">
                  <a:solidFill>
                    <a:srgbClr val="3333FF"/>
                  </a:solidFill>
                  <a:latin typeface="Calibri" pitchFamily="34" charset="0"/>
                </a:rPr>
                <a:t>Test Beds</a:t>
              </a:r>
            </a:p>
            <a:p>
              <a:pPr algn="ctr"/>
              <a:r>
                <a:rPr lang="en-US" sz="2400" b="1" dirty="0">
                  <a:solidFill>
                    <a:srgbClr val="FF0000"/>
                  </a:solidFill>
                  <a:latin typeface="Calibri" pitchFamily="34" charset="0"/>
                </a:rPr>
                <a:t>27T with SuperPower</a:t>
              </a:r>
            </a:p>
            <a:p>
              <a:pPr algn="ctr"/>
              <a:r>
                <a:rPr lang="en-US" sz="2400" b="1" dirty="0">
                  <a:solidFill>
                    <a:srgbClr val="FF0000"/>
                  </a:solidFill>
                  <a:latin typeface="Calibri" pitchFamily="34" charset="0"/>
                </a:rPr>
                <a:t>31T 2212 NHMFL</a:t>
              </a:r>
            </a:p>
            <a:p>
              <a:pPr algn="ctr"/>
              <a:r>
                <a:rPr lang="en-US" sz="2400" b="1" dirty="0">
                  <a:solidFill>
                    <a:srgbClr val="FF0000"/>
                  </a:solidFill>
                  <a:latin typeface="Calibri" pitchFamily="34" charset="0"/>
                </a:rPr>
                <a:t>34 T YBCO NHMFL</a:t>
              </a:r>
            </a:p>
          </p:txBody>
        </p:sp>
        <p:sp>
          <p:nvSpPr>
            <p:cNvPr id="14346" name="TextBox 19"/>
            <p:cNvSpPr txBox="1">
              <a:spLocks noChangeArrowheads="1"/>
            </p:cNvSpPr>
            <p:nvPr/>
          </p:nvSpPr>
          <p:spPr bwMode="auto">
            <a:xfrm>
              <a:off x="5446419" y="4267200"/>
              <a:ext cx="1737841" cy="1938941"/>
            </a:xfrm>
            <a:prstGeom prst="rect">
              <a:avLst/>
            </a:prstGeom>
            <a:noFill/>
            <a:ln w="9525">
              <a:noFill/>
              <a:miter lim="800000"/>
              <a:headEnd/>
              <a:tailEnd/>
            </a:ln>
          </p:spPr>
          <p:txBody>
            <a:bodyPr wrap="none">
              <a:spAutoFit/>
            </a:bodyPr>
            <a:lstStyle/>
            <a:p>
              <a:pPr algn="ctr"/>
              <a:r>
                <a:rPr lang="en-US" sz="2400" b="1" dirty="0">
                  <a:solidFill>
                    <a:srgbClr val="3333FF"/>
                  </a:solidFill>
                  <a:latin typeface="Calibri" pitchFamily="34" charset="0"/>
                </a:rPr>
                <a:t>HTS Magnet</a:t>
              </a:r>
            </a:p>
            <a:p>
              <a:pPr algn="ctr"/>
              <a:r>
                <a:rPr lang="en-US" sz="2400" b="1" dirty="0">
                  <a:solidFill>
                    <a:srgbClr val="3333FF"/>
                  </a:solidFill>
                  <a:latin typeface="Calibri" pitchFamily="34" charset="0"/>
                </a:rPr>
                <a:t>Systems</a:t>
              </a:r>
            </a:p>
            <a:p>
              <a:pPr algn="ctr"/>
              <a:r>
                <a:rPr lang="en-US" sz="2400" b="1" dirty="0">
                  <a:solidFill>
                    <a:srgbClr val="FF0000"/>
                  </a:solidFill>
                  <a:latin typeface="Calibri" pitchFamily="34" charset="0"/>
                </a:rPr>
                <a:t>32 T</a:t>
              </a:r>
            </a:p>
            <a:p>
              <a:pPr algn="ctr"/>
              <a:r>
                <a:rPr lang="en-US" sz="2400" b="1" dirty="0" smtClean="0">
                  <a:solidFill>
                    <a:srgbClr val="FF0000"/>
                  </a:solidFill>
                  <a:latin typeface="Calibri" pitchFamily="34" charset="0"/>
                </a:rPr>
                <a:t>Zeemans</a:t>
              </a:r>
            </a:p>
            <a:p>
              <a:pPr algn="ctr"/>
              <a:r>
                <a:rPr lang="en-US" sz="2400" b="1" dirty="0" smtClean="0">
                  <a:solidFill>
                    <a:srgbClr val="FF0000"/>
                  </a:solidFill>
                  <a:latin typeface="Calibri" pitchFamily="34" charset="0"/>
                </a:rPr>
                <a:t>3 MJ SMES</a:t>
              </a:r>
              <a:endParaRPr lang="en-US" sz="2400" b="1" dirty="0">
                <a:solidFill>
                  <a:srgbClr val="FF0000"/>
                </a:solidFill>
                <a:latin typeface="Calibri" pitchFamily="34" charset="0"/>
              </a:endParaRPr>
            </a:p>
          </p:txBody>
        </p:sp>
        <p:sp>
          <p:nvSpPr>
            <p:cNvPr id="14347" name="TextBox 20"/>
            <p:cNvSpPr txBox="1">
              <a:spLocks noChangeArrowheads="1"/>
            </p:cNvSpPr>
            <p:nvPr/>
          </p:nvSpPr>
          <p:spPr bwMode="auto">
            <a:xfrm>
              <a:off x="2133634" y="4495800"/>
              <a:ext cx="1635111" cy="1569730"/>
            </a:xfrm>
            <a:prstGeom prst="rect">
              <a:avLst/>
            </a:prstGeom>
            <a:noFill/>
            <a:ln w="9525">
              <a:noFill/>
              <a:miter lim="800000"/>
              <a:headEnd/>
              <a:tailEnd/>
            </a:ln>
          </p:spPr>
          <p:txBody>
            <a:bodyPr wrap="none">
              <a:spAutoFit/>
            </a:bodyPr>
            <a:lstStyle/>
            <a:p>
              <a:pPr algn="ctr"/>
              <a:r>
                <a:rPr lang="en-US" sz="2400" b="1" dirty="0">
                  <a:solidFill>
                    <a:srgbClr val="3333FF"/>
                  </a:solidFill>
                  <a:latin typeface="Calibri" pitchFamily="34" charset="0"/>
                </a:rPr>
                <a:t>Conductors</a:t>
              </a:r>
            </a:p>
            <a:p>
              <a:pPr algn="ctr"/>
              <a:r>
                <a:rPr lang="en-US" sz="2400" b="1" dirty="0">
                  <a:solidFill>
                    <a:srgbClr val="FF0000"/>
                  </a:solidFill>
                  <a:latin typeface="Calibri" pitchFamily="34" charset="0"/>
                </a:rPr>
                <a:t>YBCO </a:t>
              </a:r>
            </a:p>
            <a:p>
              <a:pPr algn="ctr"/>
              <a:r>
                <a:rPr lang="en-US" sz="2400" b="1" dirty="0">
                  <a:solidFill>
                    <a:srgbClr val="FF0000"/>
                  </a:solidFill>
                  <a:latin typeface="Calibri" pitchFamily="34" charset="0"/>
                </a:rPr>
                <a:t>2212</a:t>
              </a:r>
            </a:p>
            <a:p>
              <a:pPr algn="ctr"/>
              <a:r>
                <a:rPr lang="en-US" sz="2400" b="1" dirty="0" smtClean="0">
                  <a:solidFill>
                    <a:srgbClr val="FF0000"/>
                  </a:solidFill>
                  <a:latin typeface="Calibri" pitchFamily="34" charset="0"/>
                </a:rPr>
                <a:t>(2223)</a:t>
              </a:r>
              <a:endParaRPr lang="en-US" sz="2400" b="1" dirty="0">
                <a:solidFill>
                  <a:srgbClr val="FF0000"/>
                </a:solidFill>
                <a:latin typeface="Calibri" pitchFamily="34" charset="0"/>
              </a:endParaRPr>
            </a:p>
          </p:txBody>
        </p:sp>
      </p:grpSp>
      <p:sp>
        <p:nvSpPr>
          <p:cNvPr id="12" name="TextBox 11"/>
          <p:cNvSpPr txBox="1"/>
          <p:nvPr/>
        </p:nvSpPr>
        <p:spPr>
          <a:xfrm>
            <a:off x="76200" y="5867400"/>
            <a:ext cx="8991600" cy="707886"/>
          </a:xfrm>
          <a:prstGeom prst="rect">
            <a:avLst/>
          </a:prstGeom>
          <a:solidFill>
            <a:schemeClr val="bg2"/>
          </a:solidFill>
        </p:spPr>
        <p:txBody>
          <a:bodyPr wrap="square" rtlCol="0">
            <a:spAutoFit/>
          </a:bodyPr>
          <a:lstStyle/>
          <a:p>
            <a:pPr algn="ctr"/>
            <a:r>
              <a:rPr lang="en-US" b="1" dirty="0" smtClean="0"/>
              <a:t>Which HTS conductor technology would benefit most from an investment by HEP?  A 2007-2009 debate lead to the VHFSMC proposal.</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28800" y="152400"/>
            <a:ext cx="5867400" cy="538609"/>
          </a:xfrm>
          <a:prstGeom prst="rect">
            <a:avLst/>
          </a:prstGeom>
          <a:noFill/>
          <a:ln w="9525">
            <a:noFill/>
            <a:miter lim="800000"/>
            <a:headEnd/>
            <a:tailEnd/>
          </a:ln>
        </p:spPr>
        <p:txBody>
          <a:bodyPr>
            <a:spAutoFit/>
          </a:bodyPr>
          <a:lstStyle/>
          <a:p>
            <a:pPr algn="ctr">
              <a:spcBef>
                <a:spcPct val="50000"/>
              </a:spcBef>
              <a:defRPr/>
            </a:pPr>
            <a:r>
              <a:rPr lang="en-US" sz="2900" b="1" dirty="0">
                <a:solidFill>
                  <a:srgbClr val="009900"/>
                </a:solidFill>
                <a:latin typeface="Lucida Sans" pitchFamily="34" charset="0"/>
                <a:ea typeface="+mj-ea"/>
                <a:cs typeface="Lucida Sans" pitchFamily="34" charset="0"/>
              </a:rPr>
              <a:t>YBCO Test Coils – NHMFL</a:t>
            </a:r>
          </a:p>
        </p:txBody>
      </p:sp>
      <p:pic>
        <p:nvPicPr>
          <p:cNvPr id="12291" name="Picture 4" descr="P070703 014 rev 1"/>
          <p:cNvPicPr>
            <a:picLocks noChangeAspect="1" noChangeArrowheads="1"/>
          </p:cNvPicPr>
          <p:nvPr/>
        </p:nvPicPr>
        <p:blipFill>
          <a:blip r:embed="rId2" cstate="print"/>
          <a:srcRect/>
          <a:stretch>
            <a:fillRect/>
          </a:stretch>
        </p:blipFill>
        <p:spPr bwMode="auto">
          <a:xfrm>
            <a:off x="914400" y="4114800"/>
            <a:ext cx="1597025" cy="1719263"/>
          </a:xfrm>
          <a:prstGeom prst="rect">
            <a:avLst/>
          </a:prstGeom>
          <a:noFill/>
          <a:ln w="9525">
            <a:noFill/>
            <a:miter lim="800000"/>
            <a:headEnd/>
            <a:tailEnd/>
          </a:ln>
        </p:spPr>
      </p:pic>
      <p:pic>
        <p:nvPicPr>
          <p:cNvPr id="12292" name="Picture 6" descr="SuperPower coil II sp09-1a edit abv web"/>
          <p:cNvPicPr>
            <a:picLocks noChangeAspect="1" noChangeArrowheads="1"/>
          </p:cNvPicPr>
          <p:nvPr/>
        </p:nvPicPr>
        <p:blipFill>
          <a:blip r:embed="rId3" cstate="print"/>
          <a:srcRect/>
          <a:stretch>
            <a:fillRect/>
          </a:stretch>
        </p:blipFill>
        <p:spPr bwMode="auto">
          <a:xfrm>
            <a:off x="3048000" y="4114800"/>
            <a:ext cx="1627188" cy="1690688"/>
          </a:xfrm>
          <a:prstGeom prst="rect">
            <a:avLst/>
          </a:prstGeom>
          <a:noFill/>
          <a:ln w="9525">
            <a:noFill/>
            <a:miter lim="800000"/>
            <a:headEnd/>
            <a:tailEnd/>
          </a:ln>
        </p:spPr>
      </p:pic>
      <p:pic>
        <p:nvPicPr>
          <p:cNvPr id="12293" name="Picture 7" descr="September 24,  2008 024 abv crop"/>
          <p:cNvPicPr>
            <a:picLocks noChangeAspect="1" noChangeArrowheads="1"/>
          </p:cNvPicPr>
          <p:nvPr/>
        </p:nvPicPr>
        <p:blipFill>
          <a:blip r:embed="rId4" cstate="print"/>
          <a:srcRect/>
          <a:stretch>
            <a:fillRect/>
          </a:stretch>
        </p:blipFill>
        <p:spPr bwMode="auto">
          <a:xfrm>
            <a:off x="5334000" y="4038600"/>
            <a:ext cx="893763" cy="1808163"/>
          </a:xfrm>
          <a:prstGeom prst="rect">
            <a:avLst/>
          </a:prstGeom>
          <a:noFill/>
          <a:ln w="9525">
            <a:noFill/>
            <a:miter lim="800000"/>
            <a:headEnd/>
            <a:tailEnd/>
          </a:ln>
        </p:spPr>
      </p:pic>
      <p:pic>
        <p:nvPicPr>
          <p:cNvPr id="12294" name="Picture 8" descr="Dscn8997sml crop"/>
          <p:cNvPicPr>
            <a:picLocks noChangeAspect="1" noChangeArrowheads="1"/>
          </p:cNvPicPr>
          <p:nvPr/>
        </p:nvPicPr>
        <p:blipFill>
          <a:blip r:embed="rId5" cstate="print"/>
          <a:srcRect/>
          <a:stretch>
            <a:fillRect/>
          </a:stretch>
        </p:blipFill>
        <p:spPr bwMode="auto">
          <a:xfrm>
            <a:off x="6705600" y="4343400"/>
            <a:ext cx="2209800" cy="1073150"/>
          </a:xfrm>
          <a:prstGeom prst="rect">
            <a:avLst/>
          </a:prstGeom>
          <a:noFill/>
          <a:ln w="9525">
            <a:noFill/>
            <a:miter lim="800000"/>
            <a:headEnd/>
            <a:tailEnd/>
          </a:ln>
        </p:spPr>
      </p:pic>
      <p:pic>
        <p:nvPicPr>
          <p:cNvPr id="12295" name="Picture 2"/>
          <p:cNvPicPr>
            <a:picLocks noChangeAspect="1" noChangeArrowheads="1"/>
          </p:cNvPicPr>
          <p:nvPr/>
        </p:nvPicPr>
        <p:blipFill>
          <a:blip r:embed="rId6" cstate="print"/>
          <a:srcRect/>
          <a:stretch>
            <a:fillRect/>
          </a:stretch>
        </p:blipFill>
        <p:spPr bwMode="auto">
          <a:xfrm>
            <a:off x="914400" y="784225"/>
            <a:ext cx="8001000" cy="2306638"/>
          </a:xfrm>
          <a:prstGeom prst="rect">
            <a:avLst/>
          </a:prstGeom>
          <a:noFill/>
          <a:ln w="9525">
            <a:noFill/>
            <a:miter lim="800000"/>
            <a:headEnd/>
            <a:tailEnd/>
          </a:ln>
        </p:spPr>
      </p:pic>
      <p:sp>
        <p:nvSpPr>
          <p:cNvPr id="12296" name="Text Box 9"/>
          <p:cNvSpPr txBox="1">
            <a:spLocks noChangeArrowheads="1"/>
          </p:cNvSpPr>
          <p:nvPr/>
        </p:nvSpPr>
        <p:spPr bwMode="auto">
          <a:xfrm>
            <a:off x="914400" y="2895600"/>
            <a:ext cx="1676400" cy="971550"/>
          </a:xfrm>
          <a:prstGeom prst="rect">
            <a:avLst/>
          </a:prstGeom>
          <a:noFill/>
          <a:ln w="9525">
            <a:noFill/>
            <a:miter lim="800000"/>
            <a:headEnd/>
            <a:tailEnd/>
          </a:ln>
        </p:spPr>
        <p:txBody>
          <a:bodyPr>
            <a:spAutoFit/>
          </a:bodyPr>
          <a:lstStyle/>
          <a:p>
            <a:pPr>
              <a:spcBef>
                <a:spcPct val="30000"/>
              </a:spcBef>
            </a:pPr>
            <a:r>
              <a:rPr lang="en-US" sz="1600" dirty="0"/>
              <a:t>SuperPower I.</a:t>
            </a:r>
          </a:p>
          <a:p>
            <a:pPr>
              <a:spcBef>
                <a:spcPct val="30000"/>
              </a:spcBef>
            </a:pPr>
            <a:r>
              <a:rPr lang="en-US" sz="1600" dirty="0"/>
              <a:t>Bmax = 26.8 T</a:t>
            </a:r>
          </a:p>
          <a:p>
            <a:pPr>
              <a:spcBef>
                <a:spcPct val="30000"/>
              </a:spcBef>
            </a:pPr>
            <a:r>
              <a:rPr lang="el-GR" sz="1600" dirty="0">
                <a:cs typeface="Arial" charset="0"/>
              </a:rPr>
              <a:t>Δ</a:t>
            </a:r>
            <a:r>
              <a:rPr lang="en-US" sz="1600" dirty="0">
                <a:cs typeface="Arial" charset="0"/>
              </a:rPr>
              <a:t>B = 7.8 T</a:t>
            </a:r>
            <a:endParaRPr lang="el-GR" sz="1600" dirty="0">
              <a:cs typeface="Arial" charset="0"/>
            </a:endParaRPr>
          </a:p>
        </p:txBody>
      </p:sp>
      <p:sp>
        <p:nvSpPr>
          <p:cNvPr id="12297" name="Text Box 10"/>
          <p:cNvSpPr txBox="1">
            <a:spLocks noChangeArrowheads="1"/>
          </p:cNvSpPr>
          <p:nvPr/>
        </p:nvSpPr>
        <p:spPr bwMode="auto">
          <a:xfrm>
            <a:off x="3048000" y="2895600"/>
            <a:ext cx="1676400" cy="971550"/>
          </a:xfrm>
          <a:prstGeom prst="rect">
            <a:avLst/>
          </a:prstGeom>
          <a:noFill/>
          <a:ln w="9525">
            <a:noFill/>
            <a:miter lim="800000"/>
            <a:headEnd/>
            <a:tailEnd/>
          </a:ln>
        </p:spPr>
        <p:txBody>
          <a:bodyPr>
            <a:spAutoFit/>
          </a:bodyPr>
          <a:lstStyle/>
          <a:p>
            <a:pPr>
              <a:spcBef>
                <a:spcPct val="30000"/>
              </a:spcBef>
            </a:pPr>
            <a:r>
              <a:rPr lang="en-US" sz="1600" dirty="0"/>
              <a:t>SuperPower II.</a:t>
            </a:r>
          </a:p>
          <a:p>
            <a:pPr>
              <a:spcBef>
                <a:spcPct val="30000"/>
              </a:spcBef>
            </a:pPr>
            <a:r>
              <a:rPr lang="en-US" sz="1600" dirty="0"/>
              <a:t>Bmax = 27 T</a:t>
            </a:r>
          </a:p>
          <a:p>
            <a:pPr>
              <a:spcBef>
                <a:spcPct val="30000"/>
              </a:spcBef>
            </a:pPr>
            <a:r>
              <a:rPr lang="el-GR" sz="1600" dirty="0">
                <a:cs typeface="Arial" charset="0"/>
              </a:rPr>
              <a:t>Δ</a:t>
            </a:r>
            <a:r>
              <a:rPr lang="en-US" sz="1600" dirty="0">
                <a:cs typeface="Arial" charset="0"/>
              </a:rPr>
              <a:t>B = 7 T</a:t>
            </a:r>
            <a:endParaRPr lang="el-GR" sz="1600" dirty="0">
              <a:cs typeface="Arial" charset="0"/>
            </a:endParaRPr>
          </a:p>
        </p:txBody>
      </p:sp>
      <p:sp>
        <p:nvSpPr>
          <p:cNvPr id="12298" name="Text Box 11"/>
          <p:cNvSpPr txBox="1">
            <a:spLocks noChangeArrowheads="1"/>
          </p:cNvSpPr>
          <p:nvPr/>
        </p:nvSpPr>
        <p:spPr bwMode="auto">
          <a:xfrm>
            <a:off x="5029200" y="2895600"/>
            <a:ext cx="1676400" cy="971550"/>
          </a:xfrm>
          <a:prstGeom prst="rect">
            <a:avLst/>
          </a:prstGeom>
          <a:noFill/>
          <a:ln w="9525">
            <a:noFill/>
            <a:miter lim="800000"/>
            <a:headEnd/>
            <a:tailEnd/>
          </a:ln>
        </p:spPr>
        <p:txBody>
          <a:bodyPr>
            <a:spAutoFit/>
          </a:bodyPr>
          <a:lstStyle/>
          <a:p>
            <a:pPr>
              <a:spcBef>
                <a:spcPct val="30000"/>
              </a:spcBef>
            </a:pPr>
            <a:r>
              <a:rPr lang="en-US" sz="1600" dirty="0"/>
              <a:t>NHMFL I.</a:t>
            </a:r>
          </a:p>
          <a:p>
            <a:pPr>
              <a:spcBef>
                <a:spcPct val="30000"/>
              </a:spcBef>
            </a:pPr>
            <a:r>
              <a:rPr lang="en-US" sz="1600" dirty="0"/>
              <a:t>Bmax = 33.8 T</a:t>
            </a:r>
          </a:p>
          <a:p>
            <a:pPr>
              <a:spcBef>
                <a:spcPct val="30000"/>
              </a:spcBef>
            </a:pPr>
            <a:r>
              <a:rPr lang="el-GR" sz="1600" dirty="0">
                <a:cs typeface="Arial" charset="0"/>
              </a:rPr>
              <a:t>Δ</a:t>
            </a:r>
            <a:r>
              <a:rPr lang="en-US" sz="1600" dirty="0">
                <a:cs typeface="Arial" charset="0"/>
              </a:rPr>
              <a:t>B = 2.8 T</a:t>
            </a:r>
            <a:endParaRPr lang="el-GR" sz="1600" dirty="0">
              <a:cs typeface="Arial" charset="0"/>
            </a:endParaRPr>
          </a:p>
        </p:txBody>
      </p:sp>
      <p:sp>
        <p:nvSpPr>
          <p:cNvPr id="12299" name="Text Box 12"/>
          <p:cNvSpPr txBox="1">
            <a:spLocks noChangeArrowheads="1"/>
          </p:cNvSpPr>
          <p:nvPr/>
        </p:nvSpPr>
        <p:spPr bwMode="auto">
          <a:xfrm>
            <a:off x="6934200" y="2895600"/>
            <a:ext cx="1676400" cy="971550"/>
          </a:xfrm>
          <a:prstGeom prst="rect">
            <a:avLst/>
          </a:prstGeom>
          <a:noFill/>
          <a:ln w="9525">
            <a:noFill/>
            <a:miter lim="800000"/>
            <a:headEnd/>
            <a:tailEnd/>
          </a:ln>
        </p:spPr>
        <p:txBody>
          <a:bodyPr>
            <a:spAutoFit/>
          </a:bodyPr>
          <a:lstStyle/>
          <a:p>
            <a:pPr>
              <a:spcBef>
                <a:spcPct val="30000"/>
              </a:spcBef>
            </a:pPr>
            <a:r>
              <a:rPr lang="en-US" sz="1600" dirty="0"/>
              <a:t>NHMFL II.</a:t>
            </a:r>
          </a:p>
          <a:p>
            <a:pPr>
              <a:spcBef>
                <a:spcPct val="30000"/>
              </a:spcBef>
            </a:pPr>
            <a:r>
              <a:rPr lang="en-US" sz="1600" dirty="0"/>
              <a:t>Bmax = 20.4 T</a:t>
            </a:r>
          </a:p>
          <a:p>
            <a:pPr>
              <a:spcBef>
                <a:spcPct val="30000"/>
              </a:spcBef>
            </a:pPr>
            <a:r>
              <a:rPr lang="el-GR" sz="1600" dirty="0">
                <a:cs typeface="Arial" charset="0"/>
              </a:rPr>
              <a:t>Δ</a:t>
            </a:r>
            <a:r>
              <a:rPr lang="en-US" sz="1600" dirty="0">
                <a:cs typeface="Arial" charset="0"/>
              </a:rPr>
              <a:t>B = 0.4 T</a:t>
            </a:r>
            <a:endParaRPr lang="el-GR" sz="1600" dirty="0">
              <a:cs typeface="Arial" charset="0"/>
            </a:endParaRPr>
          </a:p>
        </p:txBody>
      </p:sp>
      <p:sp>
        <p:nvSpPr>
          <p:cNvPr id="12" name="TextBox 11"/>
          <p:cNvSpPr txBox="1"/>
          <p:nvPr/>
        </p:nvSpPr>
        <p:spPr>
          <a:xfrm>
            <a:off x="2819400" y="5943600"/>
            <a:ext cx="3124200" cy="307777"/>
          </a:xfrm>
          <a:prstGeom prst="rect">
            <a:avLst/>
          </a:prstGeom>
          <a:noFill/>
        </p:spPr>
        <p:txBody>
          <a:bodyPr wrap="square" rtlCol="0">
            <a:spAutoFit/>
          </a:bodyPr>
          <a:lstStyle/>
          <a:p>
            <a:pPr algn="ctr"/>
            <a:r>
              <a:rPr lang="en-US" sz="1400" dirty="0" smtClean="0"/>
              <a:t>length dimensions in mm</a:t>
            </a:r>
            <a:endParaRPr lang="en-US" sz="14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HFSMC">
  <a:themeElements>
    <a:clrScheme name="Symphony">
      <a:dk1>
        <a:sysClr val="windowText" lastClr="000000"/>
      </a:dk1>
      <a:lt1>
        <a:sysClr val="window" lastClr="FFFFFF"/>
      </a:lt1>
      <a:dk2>
        <a:srgbClr val="241F00"/>
      </a:dk2>
      <a:lt2>
        <a:srgbClr val="E5E9F7"/>
      </a:lt2>
      <a:accent1>
        <a:srgbClr val="AE0000"/>
      </a:accent1>
      <a:accent2>
        <a:srgbClr val="63457F"/>
      </a:accent2>
      <a:accent3>
        <a:srgbClr val="255775"/>
      </a:accent3>
      <a:accent4>
        <a:srgbClr val="A47C0C"/>
      </a:accent4>
      <a:accent5>
        <a:srgbClr val="39378D"/>
      </a:accent5>
      <a:accent6>
        <a:srgbClr val="680039"/>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ymphony">
      <a:fillStyleLst>
        <a:solidFill>
          <a:schemeClr val="phClr"/>
        </a:solidFill>
        <a:gradFill rotWithShape="1">
          <a:gsLst>
            <a:gs pos="0">
              <a:schemeClr val="phClr">
                <a:tint val="100000"/>
                <a:shade val="90000"/>
                <a:satMod val="175000"/>
              </a:schemeClr>
            </a:gs>
            <a:gs pos="100000">
              <a:schemeClr val="phClr">
                <a:tint val="75000"/>
                <a:satMod val="250000"/>
              </a:schemeClr>
            </a:gs>
          </a:gsLst>
          <a:lin ang="5400000" scaled="1"/>
        </a:gradFill>
        <a:gradFill rotWithShape="1">
          <a:gsLst>
            <a:gs pos="0">
              <a:schemeClr val="phClr">
                <a:shade val="50000"/>
                <a:satMod val="115000"/>
              </a:schemeClr>
            </a:gs>
            <a:gs pos="100000">
              <a:schemeClr val="phClr">
                <a:tint val="80000"/>
                <a:shade val="100000"/>
                <a:alpha val="85000"/>
                <a:satMod val="250000"/>
              </a:schemeClr>
            </a:gs>
          </a:gsLst>
          <a:lin ang="5400000" scaled="0"/>
        </a:gradFill>
      </a:fillStyleLst>
      <a:lnStyleLst>
        <a:ln w="6350" cap="flat" cmpd="sng" algn="ctr">
          <a:solidFill>
            <a:schemeClr val="phClr">
              <a:shade val="95000"/>
              <a:satMod val="115000"/>
            </a:schemeClr>
          </a:solidFill>
          <a:prstDash val="solid"/>
        </a:ln>
        <a:ln w="12700" cap="flat" cmpd="sng" algn="ctr">
          <a:solidFill>
            <a:schemeClr val="phClr">
              <a:shade val="90000"/>
              <a:satMod val="125000"/>
            </a:schemeClr>
          </a:solidFill>
          <a:prstDash val="solid"/>
        </a:ln>
        <a:ln w="25400" cap="flat" cmpd="sng" algn="ctr">
          <a:solidFill>
            <a:schemeClr val="phClr">
              <a:shade val="90000"/>
              <a:satMod val="135000"/>
            </a:schemeClr>
          </a:solidFill>
          <a:prstDash val="solid"/>
        </a:ln>
      </a:lnStyleLst>
      <a:effectStyleLst>
        <a:effectStyle>
          <a:effectLst/>
        </a:effectStyle>
        <a:effectStyle>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25400" h="0" prst="convex"/>
          </a:sp3d>
        </a:effectStyle>
        <a:effectStyle>
          <a:effectLst>
            <a:outerShdw blurRad="76200" dist="25400" dir="5400000" sx="102000" sy="102000" algn="ctr" rotWithShape="0">
              <a:srgbClr val="000000">
                <a:alpha val="40000"/>
              </a:srgbClr>
            </a:outerShdw>
          </a:effectLst>
          <a:scene3d>
            <a:camera prst="orthographicFront">
              <a:rot lat="0" lon="0" rev="0"/>
            </a:camera>
            <a:lightRig rig="morning" dir="t">
              <a:rot lat="0" lon="0" rev="4200000"/>
            </a:lightRig>
          </a:scene3d>
          <a:sp3d>
            <a:bevelT w="63500" h="25400" prst="convex"/>
          </a:sp3d>
        </a:effectStyle>
      </a:effectStyleLst>
      <a:bgFillStyleLst>
        <a:solidFill>
          <a:schemeClr val="phClr">
            <a:shade val="95000"/>
            <a:satMod val="115000"/>
          </a:schemeClr>
        </a:solidFill>
        <a:blipFill rotWithShape="1">
          <a:blip xmlns:r="http://schemas.openxmlformats.org/officeDocument/2006/relationships" r:embed="rId1">
            <a:duotone>
              <a:schemeClr val="phClr">
                <a:shade val="80000"/>
                <a:satMod val="250000"/>
              </a:schemeClr>
              <a:schemeClr val="phClr">
                <a:tint val="80000"/>
                <a:satMod val="200000"/>
              </a:schemeClr>
            </a:duotone>
          </a:blip>
          <a:stretch/>
        </a:blipFill>
        <a:blipFill rotWithShape="1">
          <a:blip xmlns:r="http://schemas.openxmlformats.org/officeDocument/2006/relationships" r:embed="rId2">
            <a:duotone>
              <a:schemeClr val="phClr">
                <a:shade val="50000"/>
                <a:satMod val="250000"/>
              </a:schemeClr>
              <a:schemeClr val="phClr">
                <a:tint val="80000"/>
                <a:satMod val="11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VHFSMC</Template>
  <TotalTime>8161</TotalTime>
  <Words>2076</Words>
  <Application>Microsoft Office PowerPoint</Application>
  <PresentationFormat>On-screen Show (4:3)</PresentationFormat>
  <Paragraphs>310</Paragraphs>
  <Slides>32</Slides>
  <Notes>9</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32</vt:i4>
      </vt:variant>
    </vt:vector>
  </HeadingPairs>
  <TitlesOfParts>
    <vt:vector size="36" baseType="lpstr">
      <vt:lpstr>VHFSMC</vt:lpstr>
      <vt:lpstr>CorelPhotoPaint.Image.11</vt:lpstr>
      <vt:lpstr>Chart</vt:lpstr>
      <vt:lpstr>Document</vt:lpstr>
      <vt:lpstr>HTS Conductor and Magnet Developments Within and without VHFSMC  (Very High Field Superconducting Magnet Collaboration)</vt:lpstr>
      <vt:lpstr>Themes of the Talk</vt:lpstr>
      <vt:lpstr>Why do we need a new superconductor?</vt:lpstr>
      <vt:lpstr>COHMAG 2005 Committee on High Magnetic Fields</vt:lpstr>
      <vt:lpstr>At the NHMFL we need to reduce our power bill and deliver world record fields</vt:lpstr>
      <vt:lpstr>2 (or3?) viable HTS magnet conductors</vt:lpstr>
      <vt:lpstr>Slide 7</vt:lpstr>
      <vt:lpstr>Conductor and Coil technology development go hand in hand</vt:lpstr>
      <vt:lpstr>Slide 9</vt:lpstr>
      <vt:lpstr>Stress and Jwinding trends of HTS insert coils</vt:lpstr>
      <vt:lpstr>Significant Funded US HTS Coils</vt:lpstr>
      <vt:lpstr>Slide 12</vt:lpstr>
      <vt:lpstr>ZeEMANS Beam Line for SNS at ORNL (2009 proposal to NSF and DOE)</vt:lpstr>
      <vt:lpstr>Muon Collider Design wants ~50 T</vt:lpstr>
      <vt:lpstr>Large magnets require cables</vt:lpstr>
      <vt:lpstr>VHFSMC – a 2212 collaboration</vt:lpstr>
      <vt:lpstr>Driving questions</vt:lpstr>
      <vt:lpstr>Recent successes of VHFSMC</vt:lpstr>
      <vt:lpstr>Bi-2212 is normally reacted in place</vt:lpstr>
      <vt:lpstr>OST wires with reduced porosity have high Jc (4.2K,5T) = 2900A/mm2  (Ic (4.2K,5T) = 862A)</vt:lpstr>
      <vt:lpstr>Challenges remain with 2212 coils</vt:lpstr>
      <vt:lpstr>2212 and YBCO manufacturing processes are quite different</vt:lpstr>
      <vt:lpstr>What about YBCO technology?</vt:lpstr>
      <vt:lpstr>Slide 24</vt:lpstr>
      <vt:lpstr>Slide 25</vt:lpstr>
      <vt:lpstr>Slide 26</vt:lpstr>
      <vt:lpstr>Slide 27</vt:lpstr>
      <vt:lpstr>Why is YBCO still a pilot plant product?</vt:lpstr>
      <vt:lpstr>2010 update</vt:lpstr>
      <vt:lpstr>Major macro issue:  the DOE budget request to Congress January 2010</vt:lpstr>
      <vt:lpstr>Summary</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Very High Field Superconducting Magnet Collaboration  (VHFSMC)</dc:title>
  <dc:creator>David Larbalestier</dc:creator>
  <cp:lastModifiedBy>David Larbalestier</cp:lastModifiedBy>
  <cp:revision>189</cp:revision>
  <dcterms:created xsi:type="dcterms:W3CDTF">2010-04-13T15:48:26Z</dcterms:created>
  <dcterms:modified xsi:type="dcterms:W3CDTF">2010-08-25T12:33:06Z</dcterms:modified>
</cp:coreProperties>
</file>