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57" r:id="rId2"/>
    <p:sldMasterId id="2147483669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7" r:id="rId5"/>
    <p:sldId id="259" r:id="rId6"/>
    <p:sldId id="284" r:id="rId7"/>
    <p:sldId id="258" r:id="rId8"/>
    <p:sldId id="293" r:id="rId9"/>
    <p:sldId id="291" r:id="rId10"/>
    <p:sldId id="292" r:id="rId11"/>
    <p:sldId id="294" r:id="rId12"/>
    <p:sldId id="264" r:id="rId13"/>
    <p:sldId id="271" r:id="rId14"/>
    <p:sldId id="265" r:id="rId15"/>
    <p:sldId id="268" r:id="rId16"/>
    <p:sldId id="260" r:id="rId17"/>
    <p:sldId id="290" r:id="rId18"/>
    <p:sldId id="280" r:id="rId19"/>
    <p:sldId id="283" r:id="rId20"/>
    <p:sldId id="285" r:id="rId21"/>
    <p:sldId id="279" r:id="rId22"/>
    <p:sldId id="295" r:id="rId23"/>
    <p:sldId id="277" r:id="rId24"/>
    <p:sldId id="286" r:id="rId25"/>
    <p:sldId id="275" r:id="rId26"/>
    <p:sldId id="272" r:id="rId27"/>
    <p:sldId id="288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FF0000"/>
    <a:srgbClr val="9900FF"/>
    <a:srgbClr val="663300"/>
    <a:srgbClr val="009999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799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373" y="-77"/>
      </p:cViewPr>
      <p:guideLst>
        <p:guide orient="horz" pos="23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E31CB1-C526-4775-BA88-316E4D7CA493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2FAF80-FC58-409A-A71D-89A72FD2A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B70CD6-5DD6-4BFA-B494-B3ECDF028B75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7F1E92-4579-4EB1-AECC-200D74CC5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48650" y="38100"/>
            <a:ext cx="857250" cy="974725"/>
          </a:xfrm>
          <a:prstGeom prst="rect">
            <a:avLst/>
          </a:prstGeom>
          <a:noFill/>
          <a:ln w="38100">
            <a:solidFill>
              <a:srgbClr val="D9D9D9"/>
            </a:solidFill>
            <a:miter lim="800000"/>
            <a:headEnd/>
            <a:tailEnd/>
          </a:ln>
        </p:spPr>
      </p:pic>
      <p:cxnSp>
        <p:nvCxnSpPr>
          <p:cNvPr id="6" name="Straight Connector 8"/>
          <p:cNvCxnSpPr/>
          <p:nvPr userDrawn="1"/>
        </p:nvCxnSpPr>
        <p:spPr>
          <a:xfrm>
            <a:off x="304800" y="6491288"/>
            <a:ext cx="8458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12700" y="12700"/>
            <a:ext cx="1066800" cy="914400"/>
            <a:chOff x="1143000" y="990600"/>
            <a:chExt cx="1295400" cy="914400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1143000" y="990600"/>
              <a:ext cx="1295400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12"/>
            <p:cNvSpPr txBox="1"/>
            <p:nvPr userDrawn="1"/>
          </p:nvSpPr>
          <p:spPr>
            <a:xfrm>
              <a:off x="1659618" y="1082675"/>
              <a:ext cx="223611" cy="304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1400"/>
            </a:p>
          </p:txBody>
        </p:sp>
      </p:grpSp>
      <p:pic>
        <p:nvPicPr>
          <p:cNvPr id="10" name="Picture 13" descr="sm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500" y="165100"/>
            <a:ext cx="9779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24-26, 2010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MICE Magnets - Virostek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0B21DE-D77F-44D1-902D-9EFE7CBA2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A427-8013-4DA8-B1A9-A53D482D9BAB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11DC-C4FD-4BB4-8A87-932EAB1C7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4608-8C39-4BFA-9577-DA9D96FFBDF0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CB98-44B8-4F96-B4E3-B25FE968E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A403F-6358-4C25-94D7-2E02F03DA128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551C-5C2D-4AEB-B792-B4BC14EE4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C6C6-46C6-4533-8A5E-EB5494DCF011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DA702-AB92-47C7-B048-C5E77789A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8090-118E-489E-BB2B-5EF2CC3733F2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3983-79D0-4A8A-BF28-6CDC1D997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1A9E-C397-45D2-B166-4D11BB8FC727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FA91-FCED-444E-9511-02707193D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F675-7A3E-4382-942A-54CC65871F5C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B074-8EDA-49CC-B442-F339A6CAB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B0EE-D2FC-4399-9C33-71E93F503338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DFF1-3C85-49F1-A740-668053496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3682-DC0D-4D8C-948F-477A58E13A23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0598-C956-4AB4-8814-C987086A9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BC3B5-0678-40D0-879F-7F831BC17D8C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CEC5-8040-4EEA-8621-7E106DD3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24-26, 2010August 24-26, 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MICE Magnets - VirostekMAP ProgMgmt - Zisman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8C15-77E7-4217-A9FD-3D9C95299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F32C-5FB2-4FC2-AEBB-BCC9A412EB56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5C11-0E61-4909-A7A4-5B1A13A9B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B81E-A17F-46FD-A9FE-6A268E71EDA3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2FE7-D87F-4EF4-A36E-3514A3547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1864-96D5-427C-BEF2-2D7D33A19336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F755-AE6B-481D-8506-9BF1C6CC6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AF72-0436-4CDF-9C9E-7270372FE888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C3DB-B5E2-4DB9-9475-9C67E7980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BDFF-470A-434B-9705-B30C91ED6ACD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48E9-419F-4BBB-9620-885D2CBDE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2CB4-ADC8-4F06-860F-4EEFCCF89297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2074-C2B2-4255-81F0-2AC7E457D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F6BF-5793-4A71-A08B-F34BDF4B848B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5A51B-7557-44D7-AE88-0CF2ADA0E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7182-AC23-4FBC-A64B-52D88D66F3CF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0371-0BC2-4717-9345-9AF71920E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5D17-C745-493F-93C8-27F918D00464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ED89-54D0-40A2-B1BB-D27A112DC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ABC6-AAE8-4BEA-941A-9A2A73B74E7C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8AAA-162A-4933-9C24-1FE07B756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7DDB-CBA8-44F3-BC19-3BF1C566356D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83A20-6525-4A8E-804E-F2DB2AF66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7978-DEB5-44FC-B2B7-9A92BC739592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FFD7-4D8D-4223-BBB6-A48AE9DB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295400"/>
            <a:ext cx="9144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August 24-26, 2010August 24-26, 2010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492875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MICE Magnets - VirostekMAP ProgMgmt - Zisman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8483834-A962-45A6-8D0A-623A9639E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66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99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folHlink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06A4C3-A1E7-4E0C-AD29-C3FEFD153E67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A51141-4AEA-45EF-901C-4C0661879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6BED4F-5D6B-47F8-BCAD-84BCFB34BC08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A95DE-E533-49E2-BB23-13948DFA5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9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2AA5F-3EEA-4EEB-A41E-C7B4DF656AC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4647B5-5D74-4B3A-AD3E-B56E3ECBC502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dirty="0">
              <a:latin typeface="+mn-lt"/>
            </a:endParaRPr>
          </a:p>
        </p:txBody>
      </p:sp>
      <p:sp>
        <p:nvSpPr>
          <p:cNvPr id="31749" name="Title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6324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alibri" charset="0"/>
              </a:rPr>
              <a:t>  </a:t>
            </a:r>
          </a:p>
        </p:txBody>
      </p:sp>
      <p:sp>
        <p:nvSpPr>
          <p:cNvPr id="31750" name="Subtitle 2"/>
          <p:cNvSpPr>
            <a:spLocks noGrp="1"/>
          </p:cNvSpPr>
          <p:nvPr>
            <p:ph type="subTitle" idx="1"/>
          </p:nvPr>
        </p:nvSpPr>
        <p:spPr>
          <a:xfrm>
            <a:off x="1016000" y="1905000"/>
            <a:ext cx="7112000" cy="38481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smtClean="0">
                <a:cs typeface="Arial" charset="0"/>
              </a:rPr>
              <a:t> </a:t>
            </a:r>
            <a:r>
              <a:rPr lang="en-US" sz="2800" smtClean="0">
                <a:cs typeface="Arial" charset="0"/>
              </a:rPr>
              <a:t>MICE Magnets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US" sz="2800" smtClean="0"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smtClean="0">
                <a:cs typeface="Arial" charset="0"/>
              </a:rPr>
              <a:t>Steve Virostek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smtClean="0">
                <a:cs typeface="Arial" charset="0"/>
              </a:rPr>
              <a:t>Engineering Division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smtClean="0">
                <a:cs typeface="Arial" charset="0"/>
              </a:rPr>
              <a:t>Accelerator &amp; Fusion Research Division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smtClean="0">
                <a:cs typeface="Arial" charset="0"/>
              </a:rPr>
              <a:t>Lawrence Berkeley National Laboratory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US" sz="2000" smtClean="0"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US" sz="2000" smtClean="0"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>
                <a:cs typeface="Arial" charset="0"/>
              </a:rPr>
              <a:t>Muon Accelerator Program Review-Fermilab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>
                <a:cs typeface="Arial" charset="0"/>
              </a:rPr>
              <a:t>August 24,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F07EB-6CD4-4353-9654-AF2D6357FE8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0964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229600" cy="990600"/>
          </a:xfrm>
        </p:spPr>
        <p:txBody>
          <a:bodyPr/>
          <a:lstStyle/>
          <a:p>
            <a:r>
              <a:rPr lang="en-US" sz="3200" smtClean="0"/>
              <a:t>Current Spectrometer Solenoid Status</a:t>
            </a:r>
          </a:p>
        </p:txBody>
      </p:sp>
      <p:sp>
        <p:nvSpPr>
          <p:cNvPr id="40965" name="Rectangle 3"/>
          <p:cNvSpPr>
            <a:spLocks noGrp="1"/>
          </p:cNvSpPr>
          <p:nvPr>
            <p:ph type="body" idx="4294967295"/>
          </p:nvPr>
        </p:nvSpPr>
        <p:spPr>
          <a:xfrm>
            <a:off x="0" y="1295400"/>
            <a:ext cx="8943975" cy="5334000"/>
          </a:xfrm>
        </p:spPr>
        <p:txBody>
          <a:bodyPr/>
          <a:lstStyle/>
          <a:p>
            <a:pPr indent="-223838" eaLnBrk="1" hangingPunct="1">
              <a:spcBef>
                <a:spcPct val="0"/>
              </a:spcBef>
              <a:spcAft>
                <a:spcPts val="900"/>
              </a:spcAft>
            </a:pPr>
            <a:r>
              <a:rPr lang="en-US" sz="2400" smtClean="0"/>
              <a:t>Magnet history (cont’d):</a:t>
            </a:r>
          </a:p>
          <a:p>
            <a:pPr lvl="1" indent="-223838" eaLnBrk="1" hangingPunct="1">
              <a:spcBef>
                <a:spcPct val="0"/>
              </a:spcBef>
              <a:spcAft>
                <a:spcPts val="900"/>
              </a:spcAft>
            </a:pPr>
            <a:r>
              <a:rPr lang="en-US" sz="2000" smtClean="0"/>
              <a:t>Two review committees have been assembled to assess the design and assembly of the Spectrometer Solenoid magnets</a:t>
            </a:r>
            <a:endParaRPr lang="en-US" sz="2000" smtClean="0">
              <a:latin typeface="Calibri" charset="0"/>
            </a:endParaRPr>
          </a:p>
          <a:p>
            <a:pPr lvl="1" indent="-223838" eaLnBrk="1" hangingPunct="1">
              <a:spcBef>
                <a:spcPct val="0"/>
              </a:spcBef>
              <a:spcAft>
                <a:spcPts val="900"/>
              </a:spcAft>
            </a:pPr>
            <a:r>
              <a:rPr lang="en-US" sz="2000" smtClean="0"/>
              <a:t>An 11/09 MICE project committee developed recommendations before Magnet #2 was prepared for a 2</a:t>
            </a:r>
            <a:r>
              <a:rPr lang="en-US" sz="2000" baseline="30000" smtClean="0"/>
              <a:t>nd</a:t>
            </a:r>
            <a:r>
              <a:rPr lang="en-US" sz="2000" smtClean="0"/>
              <a:t> round of testing</a:t>
            </a:r>
          </a:p>
          <a:p>
            <a:pPr lvl="1" indent="-223838" eaLnBrk="1" hangingPunct="1">
              <a:spcBef>
                <a:spcPct val="0"/>
              </a:spcBef>
              <a:spcAft>
                <a:spcPts val="900"/>
              </a:spcAft>
            </a:pPr>
            <a:r>
              <a:rPr lang="en-US" sz="2000" smtClean="0"/>
              <a:t>Per the committee’s recommendation, a single-stage cooler was added to increase the shield and HTS lead cooling</a:t>
            </a:r>
          </a:p>
          <a:p>
            <a:pPr lvl="1" indent="-223838" eaLnBrk="1" hangingPunct="1">
              <a:spcBef>
                <a:spcPct val="0"/>
              </a:spcBef>
              <a:spcAft>
                <a:spcPts val="900"/>
              </a:spcAft>
            </a:pPr>
            <a:r>
              <a:rPr lang="en-US" sz="2000" smtClean="0"/>
              <a:t>With the HTS lead issue solved, Magnet #2 trained to 258 amps when </a:t>
            </a:r>
            <a:r>
              <a:rPr lang="en-US" sz="2000" smtClean="0">
                <a:solidFill>
                  <a:srgbClr val="FF0000"/>
                </a:solidFill>
              </a:rPr>
              <a:t>a coil lead was found to contain an open circuit</a:t>
            </a:r>
          </a:p>
          <a:p>
            <a:pPr lvl="1" indent="-223838" eaLnBrk="1" hangingPunct="1">
              <a:spcBef>
                <a:spcPct val="0"/>
              </a:spcBef>
              <a:spcAft>
                <a:spcPts val="900"/>
              </a:spcAft>
            </a:pPr>
            <a:r>
              <a:rPr lang="en-US" sz="2000" smtClean="0"/>
              <a:t>Also, </a:t>
            </a:r>
            <a:r>
              <a:rPr lang="en-US" sz="2000" smtClean="0">
                <a:solidFill>
                  <a:srgbClr val="FF0000"/>
                </a:solidFill>
              </a:rPr>
              <a:t>the three 2-stage coolers + the 1-stage cooler could not maintain a closed LHe system </a:t>
            </a:r>
            <a:r>
              <a:rPr lang="en-US" sz="2000" smtClean="0"/>
              <a:t>(per boil-off measurements)</a:t>
            </a:r>
          </a:p>
          <a:p>
            <a:pPr lvl="1" indent="-223838" eaLnBrk="1" hangingPunct="1">
              <a:spcBef>
                <a:spcPct val="0"/>
              </a:spcBef>
              <a:spcAft>
                <a:spcPts val="900"/>
              </a:spcAft>
            </a:pPr>
            <a:r>
              <a:rPr lang="en-US" sz="2000" smtClean="0"/>
              <a:t>Magnet #2 has been disassembled and the cold mass opened</a:t>
            </a:r>
          </a:p>
          <a:p>
            <a:pPr lvl="1" indent="-223838" eaLnBrk="1" hangingPunct="1">
              <a:spcBef>
                <a:spcPct val="0"/>
              </a:spcBef>
              <a:spcAft>
                <a:spcPts val="900"/>
              </a:spcAft>
            </a:pPr>
            <a:r>
              <a:rPr lang="en-US" sz="2000" smtClean="0"/>
              <a:t>The failed lead was just inside the cold mass feedthrough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 txBox="1">
            <a:spLocks noGrp="1"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Calibri" charset="0"/>
              </a:rPr>
              <a:t>August 24-26, 2010</a:t>
            </a:r>
          </a:p>
        </p:txBody>
      </p:sp>
      <p:sp>
        <p:nvSpPr>
          <p:cNvPr id="41986" name="Footer Placeholder 4"/>
          <p:cNvSpPr txBox="1">
            <a:spLocks noGrp="1"/>
          </p:cNvSpPr>
          <p:nvPr/>
        </p:nvSpPr>
        <p:spPr bwMode="auto">
          <a:xfrm>
            <a:off x="2895600" y="64928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DFA65D-5A92-4CA4-A6B8-E5590D83AB5F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dirty="0">
              <a:latin typeface="+mn-lt"/>
            </a:endParaRPr>
          </a:p>
        </p:txBody>
      </p:sp>
      <p:sp>
        <p:nvSpPr>
          <p:cNvPr id="4198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Preliminary Repair of Leads</a:t>
            </a:r>
          </a:p>
        </p:txBody>
      </p:sp>
      <p:pic>
        <p:nvPicPr>
          <p:cNvPr id="41989" name="Picture 6" descr="Untitl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1320800"/>
            <a:ext cx="77978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8DC05-9796-47E6-B804-78491521468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3012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229600" cy="990600"/>
          </a:xfrm>
        </p:spPr>
        <p:txBody>
          <a:bodyPr/>
          <a:lstStyle/>
          <a:p>
            <a:r>
              <a:rPr lang="en-US" sz="3600" smtClean="0"/>
              <a:t>Preliminary Assessment &amp; Plan</a:t>
            </a:r>
          </a:p>
        </p:txBody>
      </p:sp>
      <p:sp>
        <p:nvSpPr>
          <p:cNvPr id="43013" name="Rectangle 3"/>
          <p:cNvSpPr>
            <a:spLocks noGrp="1"/>
          </p:cNvSpPr>
          <p:nvPr>
            <p:ph type="body" idx="4294967295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A 2</a:t>
            </a:r>
            <a:r>
              <a:rPr lang="en-US" sz="2400" baseline="30000" smtClean="0"/>
              <a:t>nd</a:t>
            </a:r>
            <a:r>
              <a:rPr lang="en-US" sz="2400" smtClean="0"/>
              <a:t> committee of 3 FNAL magnet experts was assembled to review and assess the lead failure and the helium boil-off issue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LBNL is developing a plan to respond to the committee’s recommendations before incorporating any design changes</a:t>
            </a:r>
          </a:p>
          <a:p>
            <a:pPr indent="-223838" eaLnBrk="1" hangingPunct="1">
              <a:spcBef>
                <a:spcPct val="0"/>
              </a:spcBef>
            </a:pPr>
            <a:r>
              <a:rPr lang="en-US" sz="2400" smtClean="0"/>
              <a:t>The initial steps in the process are shown below:</a:t>
            </a:r>
            <a:endParaRPr lang="en-US" sz="2400" smtClean="0">
              <a:latin typeface="Calibri" charset="0"/>
            </a:endParaRPr>
          </a:p>
          <a:p>
            <a:pPr lvl="1">
              <a:spcBef>
                <a:spcPts val="400"/>
              </a:spcBef>
            </a:pPr>
            <a:r>
              <a:rPr lang="en-US" sz="2000" smtClean="0"/>
              <a:t>A complete set of the latest </a:t>
            </a:r>
            <a:r>
              <a:rPr lang="en-US" sz="2000" smtClean="0">
                <a:solidFill>
                  <a:srgbClr val="FF0000"/>
                </a:solidFill>
              </a:rPr>
              <a:t>as-built drawings </a:t>
            </a:r>
            <a:r>
              <a:rPr lang="en-US" sz="2000" smtClean="0"/>
              <a:t>(including future changes) is being compiled to facilitate engineering calculations</a:t>
            </a:r>
          </a:p>
          <a:p>
            <a:pPr lvl="1">
              <a:spcBef>
                <a:spcPts val="400"/>
              </a:spcBef>
            </a:pPr>
            <a:r>
              <a:rPr lang="en-US" sz="2000" smtClean="0"/>
              <a:t>All </a:t>
            </a:r>
            <a:r>
              <a:rPr lang="en-US" sz="2000" smtClean="0">
                <a:solidFill>
                  <a:srgbClr val="FF0000"/>
                </a:solidFill>
              </a:rPr>
              <a:t>heat loads </a:t>
            </a:r>
            <a:r>
              <a:rPr lang="en-US" sz="2000" smtClean="0"/>
              <a:t>are being reassessed to ensure that the LHe in the cold mass can be maintained with the selected number of cryocoolers  </a:t>
            </a:r>
          </a:p>
          <a:p>
            <a:pPr lvl="1">
              <a:spcBef>
                <a:spcPts val="400"/>
              </a:spcBef>
            </a:pPr>
            <a:r>
              <a:rPr lang="en-US" sz="2000" smtClean="0"/>
              <a:t>All </a:t>
            </a:r>
            <a:r>
              <a:rPr lang="en-US" sz="2000" smtClean="0">
                <a:solidFill>
                  <a:srgbClr val="FF0000"/>
                </a:solidFill>
              </a:rPr>
              <a:t>EM calculations </a:t>
            </a:r>
            <a:r>
              <a:rPr lang="en-US" sz="2000" smtClean="0"/>
              <a:t>will be redone for both test and operational conditions</a:t>
            </a:r>
          </a:p>
          <a:p>
            <a:pPr lvl="1">
              <a:spcBef>
                <a:spcPts val="400"/>
              </a:spcBef>
            </a:pPr>
            <a:r>
              <a:rPr lang="en-US" sz="2000" smtClean="0"/>
              <a:t>The </a:t>
            </a:r>
            <a:r>
              <a:rPr lang="en-US" sz="2000" smtClean="0">
                <a:solidFill>
                  <a:srgbClr val="FF0000"/>
                </a:solidFill>
              </a:rPr>
              <a:t>instrumentation plan </a:t>
            </a:r>
            <a:r>
              <a:rPr lang="en-US" sz="2000" smtClean="0"/>
              <a:t>will be reviewed and changes implemented to allow confirmation of the thermal and EM calculations during testing</a:t>
            </a:r>
          </a:p>
          <a:p>
            <a:pPr lvl="1">
              <a:spcBef>
                <a:spcPts val="400"/>
              </a:spcBef>
            </a:pPr>
            <a:r>
              <a:rPr lang="en-US" sz="2000" smtClean="0"/>
              <a:t>Further analysis will demonstrate that the </a:t>
            </a:r>
            <a:r>
              <a:rPr lang="en-US" sz="2000" smtClean="0">
                <a:solidFill>
                  <a:srgbClr val="FF0000"/>
                </a:solidFill>
              </a:rPr>
              <a:t>mechanical support </a:t>
            </a:r>
            <a:r>
              <a:rPr lang="en-US" sz="2000" smtClean="0"/>
              <a:t>of the magnet, leads, piping and other internal components are adequate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0A796-D476-470E-A1BA-903901C9334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403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Design Modification Plan</a:t>
            </a:r>
          </a:p>
        </p:txBody>
      </p:sp>
      <p:sp>
        <p:nvSpPr>
          <p:cNvPr id="7173" name="Rectangle 3"/>
          <p:cNvSpPr>
            <a:spLocks noGrp="1"/>
          </p:cNvSpPr>
          <p:nvPr>
            <p:ph type="body" idx="4294967295"/>
          </p:nvPr>
        </p:nvSpPr>
        <p:spPr>
          <a:xfrm>
            <a:off x="0" y="1244600"/>
            <a:ext cx="8985250" cy="5334000"/>
          </a:xfrm>
        </p:spPr>
        <p:txBody>
          <a:bodyPr/>
          <a:lstStyle/>
          <a:p>
            <a:pPr indent="-223838">
              <a:spcBef>
                <a:spcPct val="0"/>
              </a:spcBef>
              <a:defRPr/>
            </a:pPr>
            <a:r>
              <a:rPr lang="en-US" sz="2400" dirty="0" smtClean="0"/>
              <a:t>In parallel to the analysis effort, a modification and assembly plan is being developed and will likely include the following:</a:t>
            </a:r>
          </a:p>
          <a:p>
            <a:pPr lvl="1" indent="-287338"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reduction of heat leaks </a:t>
            </a:r>
            <a:r>
              <a:rPr lang="en-US" sz="2000" dirty="0" smtClean="0"/>
              <a:t>to the cold mass</a:t>
            </a:r>
          </a:p>
          <a:p>
            <a:pPr lvl="1" indent="-287338">
              <a:spcBef>
                <a:spcPts val="600"/>
              </a:spcBef>
              <a:defRPr/>
            </a:pPr>
            <a:r>
              <a:rPr lang="en-US" sz="2000" dirty="0" smtClean="0"/>
              <a:t>the addition of </a:t>
            </a:r>
            <a:r>
              <a:rPr lang="en-US" sz="2000" dirty="0" smtClean="0">
                <a:solidFill>
                  <a:srgbClr val="FF0000"/>
                </a:solidFill>
              </a:rPr>
              <a:t>more </a:t>
            </a:r>
            <a:r>
              <a:rPr lang="en-US" sz="2000" dirty="0" err="1" smtClean="0">
                <a:solidFill>
                  <a:srgbClr val="FF0000"/>
                </a:solidFill>
              </a:rPr>
              <a:t>cryo</a:t>
            </a:r>
            <a:r>
              <a:rPr lang="en-US" sz="2000" dirty="0" smtClean="0">
                <a:solidFill>
                  <a:srgbClr val="FF0000"/>
                </a:solidFill>
              </a:rPr>
              <a:t> cooling power</a:t>
            </a:r>
          </a:p>
          <a:p>
            <a:pPr lvl="1" indent="-287338"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modification of the cold leads </a:t>
            </a:r>
            <a:r>
              <a:rPr lang="en-US" sz="2000" dirty="0" smtClean="0"/>
              <a:t>near the </a:t>
            </a:r>
            <a:r>
              <a:rPr lang="en-US" sz="2000" dirty="0" err="1" smtClean="0"/>
              <a:t>feedthroughs</a:t>
            </a:r>
            <a:r>
              <a:rPr lang="en-US" sz="2000" dirty="0" smtClean="0"/>
              <a:t> to prevent burn-out</a:t>
            </a:r>
          </a:p>
          <a:p>
            <a:pPr indent="-223838">
              <a:spcBef>
                <a:spcPts val="1200"/>
              </a:spcBef>
              <a:defRPr/>
            </a:pPr>
            <a:r>
              <a:rPr lang="en-US" sz="2400" dirty="0" smtClean="0"/>
              <a:t>The preliminary plan (pending results of analyses) is shown below and on the next slide:</a:t>
            </a:r>
          </a:p>
          <a:p>
            <a:pPr lvl="1" indent="-287338">
              <a:spcBef>
                <a:spcPts val="600"/>
              </a:spcBef>
              <a:defRPr/>
            </a:pPr>
            <a:r>
              <a:rPr lang="en-US" sz="2000" dirty="0" smtClean="0"/>
              <a:t>LBNL/MICE personnel will be present to document/oversee all aspects of magnet reassembly</a:t>
            </a:r>
          </a:p>
          <a:p>
            <a:pPr lvl="1" indent="-287338">
              <a:spcBef>
                <a:spcPts val="600"/>
              </a:spcBef>
              <a:defRPr/>
            </a:pPr>
            <a:r>
              <a:rPr lang="en-US" sz="2000" dirty="0" smtClean="0"/>
              <a:t>Improved vacuum pumping and instrumentation will be implemented to ensure there is adequate insulation of the cold mass</a:t>
            </a:r>
          </a:p>
          <a:p>
            <a:pPr lvl="1" indent="-287338">
              <a:spcBef>
                <a:spcPts val="600"/>
              </a:spcBef>
              <a:defRPr/>
            </a:pPr>
            <a:r>
              <a:rPr lang="en-US" sz="2000" dirty="0" smtClean="0"/>
              <a:t>All 4K components will be covered with actively cooled shield where possible – the effects of partially covered areas will be analyzed</a:t>
            </a:r>
          </a:p>
          <a:p>
            <a:pPr lvl="1" indent="-223838">
              <a:spcBef>
                <a:spcPct val="0"/>
              </a:spcBef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/>
          <p:cNvSpPr txBox="1">
            <a:spLocks noGrp="1"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Calibri" charset="0"/>
              </a:rPr>
              <a:t>August 24-26, 2010</a:t>
            </a:r>
          </a:p>
        </p:txBody>
      </p:sp>
      <p:sp>
        <p:nvSpPr>
          <p:cNvPr id="45058" name="Footer Placeholder 4"/>
          <p:cNvSpPr txBox="1">
            <a:spLocks noGrp="1"/>
          </p:cNvSpPr>
          <p:nvPr/>
        </p:nvSpPr>
        <p:spPr bwMode="auto">
          <a:xfrm>
            <a:off x="2895600" y="64928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9E3EA0-8F14-41A6-A0AA-AED206E89A67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dirty="0">
              <a:latin typeface="+mn-lt"/>
            </a:endParaRPr>
          </a:p>
        </p:txBody>
      </p:sp>
      <p:sp>
        <p:nvSpPr>
          <p:cNvPr id="45060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229600" cy="990600"/>
          </a:xfrm>
        </p:spPr>
        <p:txBody>
          <a:bodyPr/>
          <a:lstStyle/>
          <a:p>
            <a:r>
              <a:rPr lang="en-US" sz="3600" smtClean="0"/>
              <a:t>Design Modification Plan (cont’d)</a:t>
            </a:r>
          </a:p>
        </p:txBody>
      </p:sp>
      <p:sp>
        <p:nvSpPr>
          <p:cNvPr id="45061" name="Rectangle 3"/>
          <p:cNvSpPr>
            <a:spLocks noGrp="1"/>
          </p:cNvSpPr>
          <p:nvPr>
            <p:ph type="body" idx="4294967295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lvl="1" indent="-287338">
              <a:spcBef>
                <a:spcPts val="800"/>
              </a:spcBef>
            </a:pPr>
            <a:r>
              <a:rPr lang="en-US" sz="2000" smtClean="0"/>
              <a:t>The total cooling power will be increased by using five 2-stage pulsed tube coolers and one single-stage cooler (preliminary)</a:t>
            </a:r>
          </a:p>
          <a:p>
            <a:pPr lvl="1" indent="-287338">
              <a:spcBef>
                <a:spcPts val="800"/>
              </a:spcBef>
            </a:pPr>
            <a:r>
              <a:rPr lang="en-US" sz="2000" smtClean="0"/>
              <a:t>The thermal/mechanical stabilities of the cold leads will be improved by adding extra copper/superconductor near the cold mass feedthroughs</a:t>
            </a:r>
          </a:p>
          <a:p>
            <a:pPr lvl="1" indent="-287338">
              <a:spcBef>
                <a:spcPts val="800"/>
              </a:spcBef>
            </a:pPr>
            <a:r>
              <a:rPr lang="en-US" sz="2000" smtClean="0"/>
              <a:t>The heat loads from the following will be decreased as possible: shield pass through holes for the cold mass supports, intermediate cold mass support heat intercepts, and shielding of the warm end of the supports</a:t>
            </a:r>
          </a:p>
          <a:p>
            <a:pPr lvl="1" indent="-287338">
              <a:spcBef>
                <a:spcPts val="800"/>
              </a:spcBef>
            </a:pPr>
            <a:r>
              <a:rPr lang="en-US" sz="2000" smtClean="0"/>
              <a:t>Detailed inspection of MLI during assembly will be part of the QA plan</a:t>
            </a:r>
          </a:p>
          <a:p>
            <a:pPr lvl="1" indent="-287338">
              <a:spcBef>
                <a:spcPts val="800"/>
              </a:spcBef>
            </a:pPr>
            <a:r>
              <a:rPr lang="en-US" sz="2000" smtClean="0"/>
              <a:t>The individual leads will be wrapped with super insulation</a:t>
            </a:r>
          </a:p>
          <a:p>
            <a:pPr lvl="1" indent="-287338">
              <a:spcBef>
                <a:spcPts val="800"/>
              </a:spcBef>
            </a:pPr>
            <a:r>
              <a:rPr lang="en-US" sz="2000" smtClean="0"/>
              <a:t>Possible thermal acoustic oscillations in vent lines will be addressed</a:t>
            </a:r>
          </a:p>
          <a:p>
            <a:pPr lvl="1" indent="-287338">
              <a:spcBef>
                <a:spcPts val="800"/>
              </a:spcBef>
            </a:pPr>
            <a:r>
              <a:rPr lang="en-US" sz="2000" smtClean="0"/>
              <a:t>The vent line heat loads will be evaluated and reduced where possible</a:t>
            </a:r>
          </a:p>
          <a:p>
            <a:pPr lvl="1" indent="-287338">
              <a:spcBef>
                <a:spcPts val="800"/>
              </a:spcBef>
            </a:pPr>
            <a:r>
              <a:rPr lang="en-US" sz="2000" smtClean="0"/>
              <a:t>Sensor wires to be optimized to reduce the heat loads as needed</a:t>
            </a:r>
          </a:p>
          <a:p>
            <a:pPr lvl="1" indent="-287338">
              <a:spcBef>
                <a:spcPts val="800"/>
              </a:spcBef>
            </a:pPr>
            <a:r>
              <a:rPr lang="en-US" sz="2000" smtClean="0"/>
              <a:t>A fast DAQ system will continuously monitor the voltage tap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EF9A3-8A25-4ABD-B453-ACF0408AF11B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6084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229600" cy="990600"/>
          </a:xfrm>
        </p:spPr>
        <p:txBody>
          <a:bodyPr/>
          <a:lstStyle/>
          <a:p>
            <a:r>
              <a:rPr lang="en-US" sz="3200" smtClean="0"/>
              <a:t>Assembly of Spectrometer Solenoid</a:t>
            </a:r>
          </a:p>
        </p:txBody>
      </p:sp>
      <p:pic>
        <p:nvPicPr>
          <p:cNvPr id="46085" name="Picture 6"/>
          <p:cNvPicPr>
            <a:picLocks noChangeAspect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435100" y="1285875"/>
            <a:ext cx="630078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05BF6-B234-4A31-8CCC-7D932BDECA5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710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Schedule</a:t>
            </a:r>
          </a:p>
        </p:txBody>
      </p:sp>
      <p:sp>
        <p:nvSpPr>
          <p:cNvPr id="7173" name="Rectangle 3"/>
          <p:cNvSpPr>
            <a:spLocks noGrp="1"/>
          </p:cNvSpPr>
          <p:nvPr>
            <p:ph type="body" idx="4294967295"/>
          </p:nvPr>
        </p:nvSpPr>
        <p:spPr>
          <a:xfrm>
            <a:off x="71438" y="1285875"/>
            <a:ext cx="8789987" cy="5334000"/>
          </a:xfrm>
        </p:spPr>
        <p:txBody>
          <a:bodyPr/>
          <a:lstStyle/>
          <a:p>
            <a:pPr marL="114300" indent="4763">
              <a:buFont typeface="Arial" charset="0"/>
              <a:buNone/>
              <a:tabLst>
                <a:tab pos="7834313" algn="ctr"/>
              </a:tabLst>
              <a:defRPr/>
            </a:pPr>
            <a:r>
              <a:rPr lang="en-US" sz="2400" b="1" dirty="0" smtClean="0"/>
              <a:t>Task Description	Date </a:t>
            </a:r>
          </a:p>
          <a:p>
            <a:pPr marL="114300" indent="4763">
              <a:spcBef>
                <a:spcPts val="1800"/>
              </a:spcBef>
              <a:buFont typeface="Arial" charset="0"/>
              <a:buNone/>
              <a:tabLst>
                <a:tab pos="7834313" algn="ctr"/>
              </a:tabLst>
              <a:defRPr/>
            </a:pPr>
            <a:r>
              <a:rPr lang="en-US" sz="2400" dirty="0" smtClean="0"/>
              <a:t>Complete EM, thermal and mechanical analyses	mid-Sept.</a:t>
            </a:r>
          </a:p>
          <a:p>
            <a:pPr marL="114300" indent="4763">
              <a:spcBef>
                <a:spcPts val="1800"/>
              </a:spcBef>
              <a:buFont typeface="Arial" charset="0"/>
              <a:buNone/>
              <a:tabLst>
                <a:tab pos="7834313" algn="ctr"/>
              </a:tabLst>
              <a:defRPr/>
            </a:pPr>
            <a:r>
              <a:rPr lang="en-US" sz="2400" dirty="0" smtClean="0"/>
              <a:t>Complete the design modification plan	early-Oct.</a:t>
            </a:r>
          </a:p>
          <a:p>
            <a:pPr marL="114300" indent="4763">
              <a:spcBef>
                <a:spcPts val="1800"/>
              </a:spcBef>
              <a:buFont typeface="Arial" charset="0"/>
              <a:buNone/>
              <a:tabLst>
                <a:tab pos="7834313" algn="ctr"/>
              </a:tabLst>
              <a:defRPr/>
            </a:pPr>
            <a:r>
              <a:rPr lang="en-US" sz="2400" dirty="0" smtClean="0"/>
              <a:t>Presentation to review </a:t>
            </a:r>
            <a:r>
              <a:rPr lang="en-US" sz="2400" dirty="0" err="1" smtClean="0"/>
              <a:t>committee(s</a:t>
            </a:r>
            <a:r>
              <a:rPr lang="en-US" sz="2400" dirty="0" smtClean="0"/>
              <a:t>)	end-Oct.</a:t>
            </a:r>
          </a:p>
          <a:p>
            <a:pPr marL="114300" indent="4763">
              <a:buFont typeface="Arial" charset="0"/>
              <a:buNone/>
              <a:tabLst>
                <a:tab pos="7834313" algn="ctr"/>
              </a:tabLst>
              <a:defRPr/>
            </a:pPr>
            <a:endParaRPr lang="en-US" sz="2400" dirty="0" smtClean="0"/>
          </a:p>
          <a:p>
            <a:pPr indent="-223838">
              <a:tabLst>
                <a:tab pos="7834313" algn="ctr"/>
              </a:tabLst>
              <a:defRPr/>
            </a:pPr>
            <a:r>
              <a:rPr lang="en-US" sz="2400" dirty="0" smtClean="0"/>
              <a:t>The nominal reassembly time for the magnets is expected to be approximately four months</a:t>
            </a:r>
          </a:p>
          <a:p>
            <a:pPr indent="-223838">
              <a:tabLst>
                <a:tab pos="7834313" algn="ctr"/>
              </a:tabLst>
              <a:defRPr/>
            </a:pPr>
            <a:r>
              <a:rPr lang="en-US" sz="2400" dirty="0" smtClean="0"/>
              <a:t>Actual assembly time will depend on the degree of modification required</a:t>
            </a:r>
          </a:p>
          <a:p>
            <a:pPr indent="-223838">
              <a:tabLst>
                <a:tab pos="7834313" algn="ctr"/>
              </a:tabLst>
              <a:defRPr/>
            </a:pPr>
            <a:r>
              <a:rPr lang="en-US" sz="2400" dirty="0" smtClean="0"/>
              <a:t>The second magnet will follow the first by 2 to 3 months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71463" y="1770063"/>
            <a:ext cx="8362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C1BD1-CDFC-428D-B1DB-D7991355B1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813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Manpower</a:t>
            </a:r>
          </a:p>
        </p:txBody>
      </p:sp>
      <p:sp>
        <p:nvSpPr>
          <p:cNvPr id="48133" name="Rectangle 3"/>
          <p:cNvSpPr>
            <a:spLocks noGrp="1"/>
          </p:cNvSpPr>
          <p:nvPr>
            <p:ph type="body" idx="4294967295"/>
          </p:nvPr>
        </p:nvSpPr>
        <p:spPr>
          <a:xfrm>
            <a:off x="71438" y="1154113"/>
            <a:ext cx="8789987" cy="5334000"/>
          </a:xfrm>
        </p:spPr>
        <p:txBody>
          <a:bodyPr/>
          <a:lstStyle/>
          <a:p>
            <a:pPr indent="-223838">
              <a:tabLst>
                <a:tab pos="7834313" algn="ctr"/>
              </a:tabLst>
            </a:pPr>
            <a:r>
              <a:rPr lang="en-US" sz="2400" smtClean="0"/>
              <a:t>Thermal calculations</a:t>
            </a:r>
          </a:p>
          <a:p>
            <a:pPr lvl="1" indent="-223838">
              <a:spcBef>
                <a:spcPct val="0"/>
              </a:spcBef>
              <a:tabLst>
                <a:tab pos="7834313" algn="ctr"/>
              </a:tabLst>
            </a:pPr>
            <a:r>
              <a:rPr lang="en-US" sz="1800" smtClean="0"/>
              <a:t>Soren Prestemon (LBNL Engineering Division – Cryogenic Engineer)</a:t>
            </a:r>
          </a:p>
          <a:p>
            <a:pPr indent="-223838">
              <a:tabLst>
                <a:tab pos="7834313" algn="ctr"/>
              </a:tabLst>
            </a:pPr>
            <a:r>
              <a:rPr lang="en-US" sz="2400" smtClean="0"/>
              <a:t>EM analysis</a:t>
            </a:r>
          </a:p>
          <a:p>
            <a:pPr lvl="1" indent="-223838">
              <a:spcBef>
                <a:spcPct val="0"/>
              </a:spcBef>
              <a:tabLst>
                <a:tab pos="7834313" algn="ctr"/>
              </a:tabLst>
            </a:pPr>
            <a:r>
              <a:rPr lang="en-US" sz="1800" smtClean="0"/>
              <a:t>GianLuca Sabbi, Diego Arbelaez (LBNL Supercon Group)</a:t>
            </a:r>
          </a:p>
          <a:p>
            <a:pPr indent="-223838">
              <a:tabLst>
                <a:tab pos="7834313" algn="ctr"/>
              </a:tabLst>
            </a:pPr>
            <a:r>
              <a:rPr lang="en-US" sz="2400" smtClean="0"/>
              <a:t>Mechanical analysis</a:t>
            </a:r>
          </a:p>
          <a:p>
            <a:pPr lvl="1" indent="-223838">
              <a:spcBef>
                <a:spcPct val="0"/>
              </a:spcBef>
              <a:tabLst>
                <a:tab pos="7834313" algn="ctr"/>
              </a:tabLst>
            </a:pPr>
            <a:r>
              <a:rPr lang="en-US" sz="1800" smtClean="0"/>
              <a:t>Steve Virostek (LBNL Engineering Division – Mechanical Engineer)</a:t>
            </a:r>
          </a:p>
          <a:p>
            <a:pPr indent="-223838">
              <a:tabLst>
                <a:tab pos="7834313" algn="ctr"/>
              </a:tabLst>
            </a:pPr>
            <a:r>
              <a:rPr lang="en-US" sz="2400" smtClean="0"/>
              <a:t>Drawings</a:t>
            </a:r>
          </a:p>
          <a:p>
            <a:pPr lvl="1" indent="-223838">
              <a:spcBef>
                <a:spcPct val="0"/>
              </a:spcBef>
              <a:tabLst>
                <a:tab pos="7834313" algn="ctr"/>
              </a:tabLst>
            </a:pPr>
            <a:r>
              <a:rPr lang="en-US" sz="1800" smtClean="0"/>
              <a:t>Steve Virostek, Allan DeMello (LBNL Mechanical Engineers), Wang NMR</a:t>
            </a:r>
          </a:p>
          <a:p>
            <a:pPr indent="-223838">
              <a:tabLst>
                <a:tab pos="7834313" algn="ctr"/>
              </a:tabLst>
            </a:pPr>
            <a:r>
              <a:rPr lang="en-US" sz="2400" smtClean="0"/>
              <a:t>Instrumentation plan</a:t>
            </a:r>
          </a:p>
          <a:p>
            <a:pPr lvl="1" indent="-223838">
              <a:spcBef>
                <a:spcPct val="0"/>
              </a:spcBef>
              <a:tabLst>
                <a:tab pos="7834313" algn="ctr"/>
              </a:tabLst>
            </a:pPr>
            <a:r>
              <a:rPr lang="en-US" sz="1800" smtClean="0"/>
              <a:t>Soren Prestemon, Mike Green (LBNL Cryogenic Engineers), Wang NMR</a:t>
            </a:r>
          </a:p>
          <a:p>
            <a:pPr indent="-223838">
              <a:tabLst>
                <a:tab pos="7834313" algn="ctr"/>
              </a:tabLst>
            </a:pPr>
            <a:r>
              <a:rPr lang="en-US" sz="2400" smtClean="0"/>
              <a:t>Fabrication oversight</a:t>
            </a:r>
          </a:p>
          <a:p>
            <a:pPr lvl="1" indent="-223838">
              <a:spcBef>
                <a:spcPct val="0"/>
              </a:spcBef>
              <a:tabLst>
                <a:tab pos="7834313" algn="ctr"/>
              </a:tabLst>
            </a:pPr>
            <a:r>
              <a:rPr lang="en-US" sz="1800" smtClean="0"/>
              <a:t>Nanyang Li (LBNL Engineering Division – Production Engineer)</a:t>
            </a:r>
          </a:p>
          <a:p>
            <a:pPr indent="-223838">
              <a:tabLst>
                <a:tab pos="7834313" algn="ctr"/>
              </a:tabLst>
            </a:pPr>
            <a:r>
              <a:rPr lang="en-US" sz="2400" smtClean="0"/>
              <a:t>Management &amp; manpower</a:t>
            </a:r>
          </a:p>
          <a:p>
            <a:pPr lvl="1" indent="-223838">
              <a:spcBef>
                <a:spcPct val="0"/>
              </a:spcBef>
              <a:tabLst>
                <a:tab pos="7834313" algn="ctr"/>
              </a:tabLst>
            </a:pPr>
            <a:r>
              <a:rPr lang="en-US" sz="1800" smtClean="0"/>
              <a:t>Steve Gourlay (LBNL AFRD Division Director)</a:t>
            </a:r>
          </a:p>
          <a:p>
            <a:pPr lvl="1" indent="-223838">
              <a:spcBef>
                <a:spcPct val="0"/>
              </a:spcBef>
              <a:tabLst>
                <a:tab pos="7834313" algn="ctr"/>
              </a:tabLst>
            </a:pPr>
            <a:r>
              <a:rPr lang="en-US" sz="1800" smtClean="0"/>
              <a:t>Ross Schlueter (LBNL Mechanical Engineering Department Head)</a:t>
            </a:r>
          </a:p>
          <a:p>
            <a:pPr indent="-223838">
              <a:tabLst>
                <a:tab pos="7834313" algn="ctr"/>
              </a:tabLst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B6CB-6D0C-490E-89C0-20488630281F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9156" name="Title 1"/>
          <p:cNvSpPr>
            <a:spLocks noGrp="1"/>
          </p:cNvSpPr>
          <p:nvPr>
            <p:ph type="title"/>
          </p:nvPr>
        </p:nvSpPr>
        <p:spPr>
          <a:xfrm>
            <a:off x="1138238" y="76200"/>
            <a:ext cx="7080250" cy="1066800"/>
          </a:xfrm>
        </p:spPr>
        <p:txBody>
          <a:bodyPr/>
          <a:lstStyle/>
          <a:p>
            <a:pPr eaLnBrk="1" hangingPunct="1"/>
            <a:r>
              <a:rPr lang="en-US" sz="3600" smtClean="0"/>
              <a:t>Coupling Coils in MICE</a:t>
            </a:r>
          </a:p>
        </p:txBody>
      </p:sp>
      <p:pic>
        <p:nvPicPr>
          <p:cNvPr id="49157" name="Picture 28" descr="MICE-3D-layout-2007-out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401888"/>
            <a:ext cx="85375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186113" y="1471613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Coupling Coils</a:t>
            </a:r>
          </a:p>
        </p:txBody>
      </p:sp>
      <p:sp>
        <p:nvSpPr>
          <p:cNvPr id="49159" name="Line 12"/>
          <p:cNvSpPr>
            <a:spLocks noChangeShapeType="1"/>
          </p:cNvSpPr>
          <p:nvPr/>
        </p:nvSpPr>
        <p:spPr bwMode="auto">
          <a:xfrm>
            <a:off x="4092575" y="1881188"/>
            <a:ext cx="1190625" cy="1270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12"/>
          <p:cNvSpPr>
            <a:spLocks noChangeShapeType="1"/>
          </p:cNvSpPr>
          <p:nvPr/>
        </p:nvSpPr>
        <p:spPr bwMode="auto">
          <a:xfrm flipH="1">
            <a:off x="3857625" y="1889125"/>
            <a:ext cx="242888" cy="14652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D95B4-30F7-4E36-ACD7-FBD64663615C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018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Coupling Coil Overview</a:t>
            </a:r>
          </a:p>
        </p:txBody>
      </p:sp>
      <p:sp>
        <p:nvSpPr>
          <p:cNvPr id="50181" name="Rectangle 3"/>
          <p:cNvSpPr>
            <a:spLocks noGrp="1"/>
          </p:cNvSpPr>
          <p:nvPr>
            <p:ph type="body" idx="4294967295"/>
          </p:nvPr>
        </p:nvSpPr>
        <p:spPr>
          <a:xfrm>
            <a:off x="0" y="1231900"/>
            <a:ext cx="9144000" cy="5334000"/>
          </a:xfrm>
        </p:spPr>
        <p:txBody>
          <a:bodyPr/>
          <a:lstStyle/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The Coupling Coils are single coils wound on a forged aluminum mandrel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Cooling of the radiation shield and cold mass is provided by a series of two-stage cryocoolers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Liquid helium is maintained in aluminum tubes welded to the cold mass by means of a recondensation circuit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The coils are designed so as to allow integration with the vacuum vessel for the RF/Coupling Coil (RFCC) Module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The full MICE cooling channel will contain two of these modules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A third coil (MuCool) is being built for the MTA Facility at FNAL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The RFCC vacuum vessel will contain a set of four 201 MHz, normal conducting copper cavities (5 complete, 5 under way)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2518F-554D-4644-BF51-D529238AB47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324600" cy="1066800"/>
          </a:xfrm>
        </p:spPr>
        <p:txBody>
          <a:bodyPr/>
          <a:lstStyle/>
          <a:p>
            <a:pPr eaLnBrk="1" hangingPunct="1"/>
            <a:r>
              <a:rPr lang="en-US" sz="3600" smtClean="0"/>
              <a:t>Outline</a:t>
            </a:r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381000" y="1287463"/>
            <a:ext cx="7620000" cy="4613275"/>
          </a:xfrm>
        </p:spPr>
        <p:txBody>
          <a:bodyPr/>
          <a:lstStyle/>
          <a:p>
            <a:pPr indent="-223838" eaLnBrk="1" hangingPunct="1">
              <a:spcBef>
                <a:spcPct val="0"/>
              </a:spcBef>
            </a:pPr>
            <a:r>
              <a:rPr lang="en-US" smtClean="0">
                <a:latin typeface="Calibri" charset="0"/>
              </a:rPr>
              <a:t>Introduction</a:t>
            </a:r>
          </a:p>
          <a:p>
            <a:pPr indent="-223838" eaLnBrk="1" hangingPunct="1">
              <a:spcBef>
                <a:spcPts val="600"/>
              </a:spcBef>
            </a:pPr>
            <a:r>
              <a:rPr lang="en-US" smtClean="0">
                <a:latin typeface="Calibri" charset="0"/>
              </a:rPr>
              <a:t>Spectrometer Solenoids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rgbClr val="0066FF"/>
                </a:solidFill>
                <a:latin typeface="Calibri" charset="0"/>
              </a:rPr>
              <a:t>Overview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rgbClr val="0066FF"/>
                </a:solidFill>
                <a:latin typeface="Calibri" charset="0"/>
              </a:rPr>
              <a:t>Current status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rgbClr val="0066FF"/>
                </a:solidFill>
                <a:latin typeface="Calibri" charset="0"/>
              </a:rPr>
              <a:t>Plan to complete</a:t>
            </a:r>
          </a:p>
          <a:p>
            <a:pPr indent="-223838" eaLnBrk="1" hangingPunct="1">
              <a:spcBef>
                <a:spcPts val="600"/>
              </a:spcBef>
            </a:pPr>
            <a:r>
              <a:rPr lang="en-US" smtClean="0">
                <a:latin typeface="Calibri" charset="0"/>
              </a:rPr>
              <a:t>Coupling Coils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rgbClr val="0066FF"/>
                </a:solidFill>
                <a:latin typeface="Calibri" charset="0"/>
              </a:rPr>
              <a:t>Overview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rgbClr val="0066FF"/>
                </a:solidFill>
                <a:latin typeface="Calibri" charset="0"/>
              </a:rPr>
              <a:t>Recent progress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rgbClr val="0066FF"/>
                </a:solidFill>
                <a:latin typeface="Calibri" charset="0"/>
              </a:rPr>
              <a:t>Completion schedule</a:t>
            </a:r>
          </a:p>
          <a:p>
            <a:pPr indent="-223838" eaLnBrk="1" hangingPunct="1">
              <a:spcBef>
                <a:spcPts val="600"/>
              </a:spcBef>
            </a:pPr>
            <a:r>
              <a:rPr lang="en-US" smtClean="0">
                <a:latin typeface="Calibri" charset="0"/>
              </a:rPr>
              <a:t>Summary</a:t>
            </a:r>
          </a:p>
          <a:p>
            <a:pPr lvl="1" eaLnBrk="1" hangingPunct="1">
              <a:spcBef>
                <a:spcPct val="0"/>
              </a:spcBef>
            </a:pPr>
            <a:endParaRPr lang="en-US" sz="2400" smtClean="0">
              <a:solidFill>
                <a:schemeClr val="folHlink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3"/>
          <p:cNvSpPr txBox="1">
            <a:spLocks noGrp="1"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Calibri" charset="0"/>
              </a:rPr>
              <a:t>August 24-26, 2010</a:t>
            </a:r>
          </a:p>
        </p:txBody>
      </p:sp>
      <p:sp>
        <p:nvSpPr>
          <p:cNvPr id="51202" name="Footer Placeholder 4"/>
          <p:cNvSpPr txBox="1">
            <a:spLocks noGrp="1"/>
          </p:cNvSpPr>
          <p:nvPr/>
        </p:nvSpPr>
        <p:spPr bwMode="auto">
          <a:xfrm>
            <a:off x="2895600" y="64928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3741F5-8B02-42BA-A1E6-6FD0A342AF2F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dirty="0">
              <a:latin typeface="+mn-lt"/>
            </a:endParaRPr>
          </a:p>
        </p:txBody>
      </p:sp>
      <p:sp>
        <p:nvSpPr>
          <p:cNvPr id="51204" name="Rectangle 2"/>
          <p:cNvSpPr>
            <a:spLocks/>
          </p:cNvSpPr>
          <p:nvPr/>
        </p:nvSpPr>
        <p:spPr bwMode="auto">
          <a:xfrm>
            <a:off x="457200" y="76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/>
              <a:t>RFCC Module CAD Model</a:t>
            </a:r>
          </a:p>
        </p:txBody>
      </p:sp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0963" y="1295400"/>
            <a:ext cx="63452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535613" y="1435100"/>
            <a:ext cx="190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Coupling Coil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 flipH="1">
            <a:off x="5499100" y="1809750"/>
            <a:ext cx="814388" cy="1222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1625600" y="1849438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RF Cavities</a:t>
            </a:r>
          </a:p>
        </p:txBody>
      </p:sp>
      <p:sp>
        <p:nvSpPr>
          <p:cNvPr id="51209" name="Line 12"/>
          <p:cNvSpPr>
            <a:spLocks noChangeShapeType="1"/>
          </p:cNvSpPr>
          <p:nvPr/>
        </p:nvSpPr>
        <p:spPr bwMode="auto">
          <a:xfrm>
            <a:off x="2540000" y="2268538"/>
            <a:ext cx="1162050" cy="1465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 txBox="1">
            <a:spLocks noGrp="1"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Calibri" charset="0"/>
              </a:rPr>
              <a:t>August 24-26, 2010</a:t>
            </a:r>
          </a:p>
        </p:txBody>
      </p:sp>
      <p:sp>
        <p:nvSpPr>
          <p:cNvPr id="52226" name="Footer Placeholder 4"/>
          <p:cNvSpPr txBox="1">
            <a:spLocks noGrp="1"/>
          </p:cNvSpPr>
          <p:nvPr/>
        </p:nvSpPr>
        <p:spPr bwMode="auto">
          <a:xfrm>
            <a:off x="2895600" y="64928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09E5A9-6418-42B6-B7AD-14BC4B0557CA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 dirty="0">
              <a:latin typeface="+mn-lt"/>
            </a:endParaRPr>
          </a:p>
        </p:txBody>
      </p:sp>
      <p:sp>
        <p:nvSpPr>
          <p:cNvPr id="5222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Coupling Coil Status</a:t>
            </a:r>
          </a:p>
        </p:txBody>
      </p:sp>
      <p:sp>
        <p:nvSpPr>
          <p:cNvPr id="52229" name="Rectangle 3"/>
          <p:cNvSpPr>
            <a:spLocks noGrp="1"/>
          </p:cNvSpPr>
          <p:nvPr>
            <p:ph type="body" idx="4294967295"/>
          </p:nvPr>
        </p:nvSpPr>
        <p:spPr>
          <a:xfrm>
            <a:off x="0" y="1219200"/>
            <a:ext cx="9144000" cy="5334000"/>
          </a:xfrm>
        </p:spPr>
        <p:txBody>
          <a:bodyPr/>
          <a:lstStyle/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The coupling coils are being designed and built through a collaboration with the Institute of Cryogenics and Superconductivity Technology (ICST) in Harbin, China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The cold-mass design is complete; a fabrication contract was awarded to the QiHuan Company in Beijing in March 2010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The cryostat design will be complete in September 2010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A collaboration between LBNL and the Shanghai Institute of Applied Physics will allow the cryostat design to be completed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The first magnet coil winding is approximately 40% complete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To test the cold-mass before magnet assembly, the cryogenic test system at ICST must be ready by late November 2010</a:t>
            </a:r>
          </a:p>
          <a:p>
            <a:pPr indent="-223838">
              <a:spcBef>
                <a:spcPct val="0"/>
              </a:spcBef>
              <a:spcAft>
                <a:spcPts val="800"/>
              </a:spcAft>
            </a:pPr>
            <a:r>
              <a:rPr lang="en-US" sz="2400" smtClean="0"/>
              <a:t>The first cold-mass test will be conducted at ICST in Dec. ‘10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/>
          <p:cNvSpPr txBox="1">
            <a:spLocks noGrp="1"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Calibri" charset="0"/>
              </a:rPr>
              <a:t>August 24-26, 2010</a:t>
            </a:r>
          </a:p>
        </p:txBody>
      </p:sp>
      <p:sp>
        <p:nvSpPr>
          <p:cNvPr id="53250" name="Footer Placeholder 4"/>
          <p:cNvSpPr txBox="1">
            <a:spLocks noGrp="1"/>
          </p:cNvSpPr>
          <p:nvPr/>
        </p:nvSpPr>
        <p:spPr bwMode="auto">
          <a:xfrm>
            <a:off x="2895600" y="64928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DABB12-A710-4928-BC3A-2B359E1735E0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dirty="0">
              <a:latin typeface="+mn-lt"/>
            </a:endParaRPr>
          </a:p>
        </p:txBody>
      </p:sp>
      <p:sp>
        <p:nvSpPr>
          <p:cNvPr id="5325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Cold Mass CAD Model</a:t>
            </a:r>
          </a:p>
        </p:txBody>
      </p:sp>
      <p:pic>
        <p:nvPicPr>
          <p:cNvPr id="53253" name="Picture 8" descr="Coldma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62075"/>
            <a:ext cx="4191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9" descr="Coldmass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713" y="1362075"/>
            <a:ext cx="30781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 txBox="1">
            <a:spLocks noGrp="1"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Calibri" charset="0"/>
              </a:rPr>
              <a:t>August 24-26, 2010</a:t>
            </a:r>
          </a:p>
        </p:txBody>
      </p:sp>
      <p:sp>
        <p:nvSpPr>
          <p:cNvPr id="54274" name="Footer Placeholder 4"/>
          <p:cNvSpPr txBox="1">
            <a:spLocks noGrp="1"/>
          </p:cNvSpPr>
          <p:nvPr/>
        </p:nvSpPr>
        <p:spPr bwMode="auto">
          <a:xfrm>
            <a:off x="2895600" y="64928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E2518A-583B-454A-976E-81336F2AA426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dirty="0">
              <a:latin typeface="+mn-lt"/>
            </a:endParaRPr>
          </a:p>
        </p:txBody>
      </p:sp>
      <p:sp>
        <p:nvSpPr>
          <p:cNvPr id="5427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First Magnet Coil Winding</a:t>
            </a:r>
          </a:p>
        </p:txBody>
      </p:sp>
      <p:pic>
        <p:nvPicPr>
          <p:cNvPr id="54277" name="Picture 7" descr="P80401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1239838"/>
            <a:ext cx="34671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8" descr="P80401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41425"/>
            <a:ext cx="3802063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3"/>
          <p:cNvSpPr txBox="1">
            <a:spLocks noGrp="1"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Calibri" charset="0"/>
              </a:rPr>
              <a:t>August 24-26, 2010</a:t>
            </a:r>
          </a:p>
        </p:txBody>
      </p:sp>
      <p:sp>
        <p:nvSpPr>
          <p:cNvPr id="55298" name="Footer Placeholder 4"/>
          <p:cNvSpPr txBox="1">
            <a:spLocks noGrp="1"/>
          </p:cNvSpPr>
          <p:nvPr/>
        </p:nvSpPr>
        <p:spPr bwMode="auto">
          <a:xfrm>
            <a:off x="2895600" y="64928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5EF8AE-6508-4EEF-9493-B85130BF1AC0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dirty="0">
              <a:latin typeface="+mn-lt"/>
            </a:endParaRPr>
          </a:p>
        </p:txBody>
      </p:sp>
      <p:sp>
        <p:nvSpPr>
          <p:cNvPr id="5530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Completed Cold Mass Cover</a:t>
            </a:r>
          </a:p>
        </p:txBody>
      </p:sp>
      <p:pic>
        <p:nvPicPr>
          <p:cNvPr id="55301" name="Picture 6" descr="P80401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1258888"/>
            <a:ext cx="78787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 txBox="1">
            <a:spLocks noGrp="1"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Calibri" charset="0"/>
              </a:rPr>
              <a:t>August 24-26, 2010</a:t>
            </a:r>
          </a:p>
        </p:txBody>
      </p:sp>
      <p:sp>
        <p:nvSpPr>
          <p:cNvPr id="56322" name="Footer Placeholder 4"/>
          <p:cNvSpPr txBox="1">
            <a:spLocks noGrp="1"/>
          </p:cNvSpPr>
          <p:nvPr/>
        </p:nvSpPr>
        <p:spPr bwMode="auto">
          <a:xfrm>
            <a:off x="2895600" y="64928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59695B-21CD-4DB4-843F-EC4F14939250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 dirty="0">
              <a:latin typeface="+mn-lt"/>
            </a:endParaRPr>
          </a:p>
        </p:txBody>
      </p:sp>
      <p:sp>
        <p:nvSpPr>
          <p:cNvPr id="5632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Schedule to Complete</a:t>
            </a:r>
          </a:p>
        </p:txBody>
      </p:sp>
      <p:pic>
        <p:nvPicPr>
          <p:cNvPr id="56325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6675"/>
            <a:ext cx="9144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3"/>
          <p:cNvSpPr txBox="1">
            <a:spLocks noGrp="1"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Calibri" charset="0"/>
              </a:rPr>
              <a:t>August 24-26, 2010</a:t>
            </a:r>
          </a:p>
        </p:txBody>
      </p:sp>
      <p:sp>
        <p:nvSpPr>
          <p:cNvPr id="57346" name="Footer Placeholder 4"/>
          <p:cNvSpPr txBox="1">
            <a:spLocks noGrp="1"/>
          </p:cNvSpPr>
          <p:nvPr/>
        </p:nvSpPr>
        <p:spPr bwMode="auto">
          <a:xfrm>
            <a:off x="2895600" y="64928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F7A925-CE5C-42CF-A51D-8EAE1B45DEB3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 dirty="0">
              <a:latin typeface="+mn-lt"/>
            </a:endParaRPr>
          </a:p>
        </p:txBody>
      </p:sp>
      <p:sp>
        <p:nvSpPr>
          <p:cNvPr id="5734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Project Manpower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71438" y="1154113"/>
            <a:ext cx="90725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3838" eaLnBrk="0" hangingPunct="0">
              <a:spcBef>
                <a:spcPct val="20000"/>
              </a:spcBef>
              <a:buFont typeface="Arial" charset="0"/>
              <a:buChar char="•"/>
              <a:tabLst>
                <a:tab pos="7834313" algn="ctr"/>
              </a:tabLst>
              <a:defRPr/>
            </a:pPr>
            <a:r>
              <a:rPr lang="en-US" sz="2400" dirty="0">
                <a:latin typeface="+mn-lt"/>
              </a:rPr>
              <a:t>Project management at ICST</a:t>
            </a:r>
          </a:p>
          <a:p>
            <a:pPr marL="742950" lvl="1" indent="-223838" eaLnBrk="0" hangingPunct="0">
              <a:spcBef>
                <a:spcPts val="0"/>
              </a:spcBef>
              <a:buFont typeface="Arial" charset="0"/>
              <a:buChar char="–"/>
              <a:tabLst>
                <a:tab pos="7834313" algn="ctr"/>
              </a:tabLst>
              <a:defRPr/>
            </a:pPr>
            <a:r>
              <a:rPr lang="en-US" dirty="0" err="1">
                <a:solidFill>
                  <a:srgbClr val="0066FF"/>
                </a:solidFill>
                <a:latin typeface="+mn-lt"/>
              </a:rPr>
              <a:t>Fengyu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+mn-lt"/>
              </a:rPr>
              <a:t>Xu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(ICST Project Engineer/Electrical Engineer)</a:t>
            </a:r>
          </a:p>
          <a:p>
            <a:pPr marL="342900" indent="-223838" eaLnBrk="0" hangingPunct="0">
              <a:spcBef>
                <a:spcPct val="20000"/>
              </a:spcBef>
              <a:buFont typeface="Arial" charset="0"/>
              <a:buChar char="•"/>
              <a:tabLst>
                <a:tab pos="7834313" algn="ctr"/>
              </a:tabLst>
              <a:defRPr/>
            </a:pPr>
            <a:r>
              <a:rPr lang="en-US" sz="2400" dirty="0">
                <a:latin typeface="+mn-lt"/>
              </a:rPr>
              <a:t>Engineering design at SINAP</a:t>
            </a:r>
          </a:p>
          <a:p>
            <a:pPr marL="742950" lvl="1" indent="-223838" eaLnBrk="0" hangingPunct="0">
              <a:spcBef>
                <a:spcPts val="0"/>
              </a:spcBef>
              <a:buFont typeface="Arial" charset="0"/>
              <a:buChar char="–"/>
              <a:tabLst>
                <a:tab pos="7834313" algn="ctr"/>
              </a:tabLst>
              <a:defRPr/>
            </a:pPr>
            <a:r>
              <a:rPr lang="en-US" dirty="0">
                <a:solidFill>
                  <a:srgbClr val="0066FF"/>
                </a:solidFill>
                <a:latin typeface="+mn-lt"/>
              </a:rPr>
              <a:t>Wang Li (SINAP Cryogenic Engineer, formerly ICST Deputy Director)</a:t>
            </a:r>
          </a:p>
          <a:p>
            <a:pPr marL="742950" lvl="1" indent="-223838" eaLnBrk="0" hangingPunct="0">
              <a:spcBef>
                <a:spcPts val="0"/>
              </a:spcBef>
              <a:buFont typeface="Arial" charset="0"/>
              <a:buChar char="–"/>
              <a:tabLst>
                <a:tab pos="7834313" algn="ctr"/>
              </a:tabLst>
              <a:defRPr/>
            </a:pPr>
            <a:r>
              <a:rPr lang="en-US" dirty="0">
                <a:solidFill>
                  <a:srgbClr val="0066FF"/>
                </a:solidFill>
                <a:latin typeface="+mn-lt"/>
              </a:rPr>
              <a:t>Prof. </a:t>
            </a:r>
            <a:r>
              <a:rPr lang="en-US" dirty="0" err="1">
                <a:solidFill>
                  <a:srgbClr val="0066FF"/>
                </a:solidFill>
                <a:latin typeface="+mn-lt"/>
              </a:rPr>
              <a:t>Lixin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Yin and </a:t>
            </a:r>
            <a:r>
              <a:rPr lang="en-US" dirty="0" err="1">
                <a:solidFill>
                  <a:srgbClr val="0066FF"/>
                </a:solidFill>
                <a:latin typeface="+mn-lt"/>
              </a:rPr>
              <a:t>Yun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Cao (SINAP Mechanical Engineers)</a:t>
            </a:r>
          </a:p>
          <a:p>
            <a:pPr marL="742950" lvl="1" indent="-223838" eaLnBrk="0" hangingPunct="0">
              <a:spcBef>
                <a:spcPts val="0"/>
              </a:spcBef>
              <a:buFont typeface="Arial" charset="0"/>
              <a:buChar char="–"/>
              <a:tabLst>
                <a:tab pos="7834313" algn="ctr"/>
              </a:tabLst>
              <a:defRPr/>
            </a:pPr>
            <a:r>
              <a:rPr lang="en-US" dirty="0">
                <a:solidFill>
                  <a:srgbClr val="0066FF"/>
                </a:solidFill>
                <a:latin typeface="+mn-lt"/>
              </a:rPr>
              <a:t>Design review scheduled at SINAP for September 13th</a:t>
            </a:r>
          </a:p>
          <a:p>
            <a:pPr marL="342900" indent="-223838" eaLnBrk="0" hangingPunct="0">
              <a:spcBef>
                <a:spcPct val="20000"/>
              </a:spcBef>
              <a:buFont typeface="Arial" charset="0"/>
              <a:buChar char="•"/>
              <a:tabLst>
                <a:tab pos="7834313" algn="ctr"/>
              </a:tabLst>
              <a:defRPr/>
            </a:pPr>
            <a:r>
              <a:rPr lang="en-US" sz="2400" dirty="0">
                <a:latin typeface="+mn-lt"/>
              </a:rPr>
              <a:t>Drawing verification at LBNL</a:t>
            </a:r>
          </a:p>
          <a:p>
            <a:pPr marL="742950" lvl="1" indent="-223838" eaLnBrk="0" hangingPunct="0">
              <a:spcBef>
                <a:spcPts val="0"/>
              </a:spcBef>
              <a:buFont typeface="Arial" charset="0"/>
              <a:buChar char="–"/>
              <a:tabLst>
                <a:tab pos="7834313" algn="ctr"/>
              </a:tabLst>
              <a:defRPr/>
            </a:pPr>
            <a:r>
              <a:rPr lang="en-US" dirty="0">
                <a:solidFill>
                  <a:srgbClr val="0066FF"/>
                </a:solidFill>
                <a:latin typeface="+mn-lt"/>
              </a:rPr>
              <a:t>Allan </a:t>
            </a:r>
            <a:r>
              <a:rPr lang="en-US" dirty="0" err="1">
                <a:solidFill>
                  <a:srgbClr val="0066FF"/>
                </a:solidFill>
                <a:latin typeface="+mn-lt"/>
              </a:rPr>
              <a:t>DeMello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(LBNL Engineering Division – Mechanical Engineer)</a:t>
            </a:r>
          </a:p>
          <a:p>
            <a:pPr marL="742950" lvl="1" indent="-223838" eaLnBrk="0" hangingPunct="0">
              <a:spcBef>
                <a:spcPts val="0"/>
              </a:spcBef>
              <a:buFont typeface="Arial" charset="0"/>
              <a:buChar char="–"/>
              <a:tabLst>
                <a:tab pos="7834313" algn="ctr"/>
              </a:tabLst>
              <a:defRPr/>
            </a:pPr>
            <a:r>
              <a:rPr lang="en-US" dirty="0" err="1">
                <a:solidFill>
                  <a:srgbClr val="0066FF"/>
                </a:solidFill>
                <a:latin typeface="+mn-lt"/>
              </a:rPr>
              <a:t>Sisi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Shan (LBNL Engineering Student Intern)</a:t>
            </a:r>
          </a:p>
          <a:p>
            <a:pPr marL="342900" indent="-223838" eaLnBrk="0" hangingPunct="0">
              <a:spcBef>
                <a:spcPct val="20000"/>
              </a:spcBef>
              <a:buFont typeface="Arial" charset="0"/>
              <a:buChar char="•"/>
              <a:tabLst>
                <a:tab pos="7834313" algn="ctr"/>
              </a:tabLst>
              <a:defRPr/>
            </a:pPr>
            <a:r>
              <a:rPr lang="en-US" sz="2400" dirty="0">
                <a:latin typeface="+mn-lt"/>
              </a:rPr>
              <a:t>Fabrication oversight</a:t>
            </a:r>
          </a:p>
          <a:p>
            <a:pPr marL="742950" lvl="1" indent="-223838" eaLnBrk="0" hangingPunct="0">
              <a:spcBef>
                <a:spcPts val="0"/>
              </a:spcBef>
              <a:buFont typeface="Arial" charset="0"/>
              <a:buChar char="–"/>
              <a:tabLst>
                <a:tab pos="7834313" algn="ctr"/>
              </a:tabLst>
              <a:defRPr/>
            </a:pPr>
            <a:r>
              <a:rPr lang="en-US" dirty="0" err="1">
                <a:solidFill>
                  <a:srgbClr val="0066FF"/>
                </a:solidFill>
                <a:latin typeface="+mn-lt"/>
              </a:rPr>
              <a:t>Fengyu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+mn-lt"/>
              </a:rPr>
              <a:t>Xu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of ICST will spend a large portion of his time at the fabricator</a:t>
            </a:r>
          </a:p>
          <a:p>
            <a:pPr marL="742950" lvl="1" indent="-223838" eaLnBrk="0" hangingPunct="0">
              <a:spcBef>
                <a:spcPts val="0"/>
              </a:spcBef>
              <a:buFont typeface="Arial" charset="0"/>
              <a:buChar char="–"/>
              <a:tabLst>
                <a:tab pos="7834313" algn="ctr"/>
              </a:tabLst>
              <a:defRPr/>
            </a:pPr>
            <a:r>
              <a:rPr lang="en-US" dirty="0">
                <a:solidFill>
                  <a:srgbClr val="0066FF"/>
                </a:solidFill>
                <a:latin typeface="+mn-lt"/>
              </a:rPr>
              <a:t>The following MICE collaborators will participate in rotating visits to the </a:t>
            </a:r>
            <a:r>
              <a:rPr lang="en-US" dirty="0" err="1">
                <a:solidFill>
                  <a:srgbClr val="0066FF"/>
                </a:solidFill>
                <a:latin typeface="+mn-lt"/>
              </a:rPr>
              <a:t>QiHuan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Company during fabrication (~once per month):</a:t>
            </a:r>
          </a:p>
          <a:p>
            <a:pPr marL="1200150" lvl="2" indent="-223838" eaLnBrk="0" hangingPunct="0">
              <a:spcBef>
                <a:spcPts val="0"/>
              </a:spcBef>
              <a:buFont typeface="Arial" charset="0"/>
              <a:buChar char="–"/>
              <a:tabLst>
                <a:tab pos="7834313" algn="ctr"/>
              </a:tabLst>
              <a:defRPr/>
            </a:pPr>
            <a:r>
              <a:rPr lang="en-US" dirty="0">
                <a:solidFill>
                  <a:srgbClr val="0066FF"/>
                </a:solidFill>
                <a:latin typeface="+mn-lt"/>
              </a:rPr>
              <a:t>Steve Virostek, </a:t>
            </a:r>
            <a:r>
              <a:rPr lang="en-US" dirty="0" err="1">
                <a:solidFill>
                  <a:srgbClr val="0066FF"/>
                </a:solidFill>
                <a:latin typeface="+mn-lt"/>
              </a:rPr>
              <a:t>Derun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Li, Allan </a:t>
            </a:r>
            <a:r>
              <a:rPr lang="en-US" dirty="0" err="1">
                <a:solidFill>
                  <a:srgbClr val="0066FF"/>
                </a:solidFill>
                <a:latin typeface="+mn-lt"/>
              </a:rPr>
              <a:t>DeMello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0066FF"/>
                </a:solidFill>
                <a:latin typeface="+mn-lt"/>
              </a:rPr>
              <a:t>Nanyang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Li (LBNL)</a:t>
            </a:r>
          </a:p>
          <a:p>
            <a:pPr marL="1200150" lvl="2" indent="-223838" eaLnBrk="0" hangingPunct="0">
              <a:spcBef>
                <a:spcPts val="0"/>
              </a:spcBef>
              <a:buFont typeface="Arial" charset="0"/>
              <a:buChar char="–"/>
              <a:tabLst>
                <a:tab pos="7834313" algn="ctr"/>
              </a:tabLst>
              <a:defRPr/>
            </a:pPr>
            <a:r>
              <a:rPr lang="en-US" dirty="0">
                <a:solidFill>
                  <a:srgbClr val="0066FF"/>
                </a:solidFill>
                <a:latin typeface="+mn-lt"/>
              </a:rPr>
              <a:t>Wang Li (SINAP)</a:t>
            </a:r>
          </a:p>
          <a:p>
            <a:pPr marL="1200150" lvl="2" indent="-223838" eaLnBrk="0" hangingPunct="0">
              <a:spcBef>
                <a:spcPts val="0"/>
              </a:spcBef>
              <a:buFont typeface="Arial" charset="0"/>
              <a:buChar char="–"/>
              <a:tabLst>
                <a:tab pos="7834313" algn="ctr"/>
              </a:tabLst>
              <a:defRPr/>
            </a:pPr>
            <a:r>
              <a:rPr lang="en-US" dirty="0">
                <a:solidFill>
                  <a:srgbClr val="0066FF"/>
                </a:solidFill>
                <a:latin typeface="+mn-lt"/>
              </a:rPr>
              <a:t>Consultants: M. Green (LBNL), K. </a:t>
            </a:r>
            <a:r>
              <a:rPr lang="en-US" dirty="0" err="1">
                <a:solidFill>
                  <a:srgbClr val="0066FF"/>
                </a:solidFill>
                <a:latin typeface="+mn-lt"/>
              </a:rPr>
              <a:t>Hosoyama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(KEK), H. Chen, C. Yi (IHEP)</a:t>
            </a:r>
          </a:p>
          <a:p>
            <a:pPr marL="1200150" lvl="2" indent="-223838" eaLnBrk="0" hangingPunct="0">
              <a:spcBef>
                <a:spcPts val="0"/>
              </a:spcBef>
              <a:buFont typeface="Arial" charset="0"/>
              <a:buChar char="–"/>
              <a:tabLst>
                <a:tab pos="7834313" algn="ctr"/>
              </a:tabLst>
              <a:defRPr/>
            </a:pPr>
            <a:r>
              <a:rPr lang="en-US" dirty="0">
                <a:solidFill>
                  <a:srgbClr val="0066FF"/>
                </a:solidFill>
                <a:latin typeface="+mn-lt"/>
              </a:rPr>
              <a:t>Periodic visits by other MICE collaborators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 txBox="1">
            <a:spLocks noGrp="1"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Calibri" charset="0"/>
              </a:rPr>
              <a:t>August 24-26, 2010</a:t>
            </a:r>
          </a:p>
        </p:txBody>
      </p:sp>
      <p:sp>
        <p:nvSpPr>
          <p:cNvPr id="58370" name="Footer Placeholder 4"/>
          <p:cNvSpPr txBox="1">
            <a:spLocks noGrp="1"/>
          </p:cNvSpPr>
          <p:nvPr/>
        </p:nvSpPr>
        <p:spPr bwMode="auto">
          <a:xfrm>
            <a:off x="2895600" y="64928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BC38DAA-E651-4B38-8A47-006BC31DC272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 dirty="0">
              <a:latin typeface="+mn-lt"/>
            </a:endParaRPr>
          </a:p>
        </p:txBody>
      </p:sp>
      <p:sp>
        <p:nvSpPr>
          <p:cNvPr id="5837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MICE Magnet Summary</a:t>
            </a:r>
          </a:p>
        </p:txBody>
      </p:sp>
      <p:sp>
        <p:nvSpPr>
          <p:cNvPr id="58373" name="Content Placeholder 2"/>
          <p:cNvSpPr>
            <a:spLocks noGrp="1"/>
          </p:cNvSpPr>
          <p:nvPr>
            <p:ph idx="1"/>
          </p:nvPr>
        </p:nvSpPr>
        <p:spPr>
          <a:xfrm>
            <a:off x="195263" y="1219200"/>
            <a:ext cx="8763000" cy="4613275"/>
          </a:xfrm>
        </p:spPr>
        <p:txBody>
          <a:bodyPr/>
          <a:lstStyle/>
          <a:p>
            <a:pPr indent="-223838" eaLnBrk="1" hangingPunct="1">
              <a:spcBef>
                <a:spcPts val="600"/>
              </a:spcBef>
            </a:pPr>
            <a:r>
              <a:rPr lang="en-US" smtClean="0">
                <a:latin typeface="Calibri" charset="0"/>
              </a:rPr>
              <a:t>Spectrometer Solenoids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rgbClr val="0066FF"/>
                </a:solidFill>
                <a:latin typeface="Calibri" charset="0"/>
              </a:rPr>
              <a:t>Recent testing/training of the magnets has uncovered some deficiencies in the design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rgbClr val="0066FF"/>
                </a:solidFill>
                <a:latin typeface="Calibri" charset="0"/>
              </a:rPr>
              <a:t>Work is under way to develop plans to modify the design and reassemble the magnets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rgbClr val="0066FF"/>
                </a:solidFill>
                <a:latin typeface="Calibri" charset="0"/>
              </a:rPr>
              <a:t>The 1</a:t>
            </a:r>
            <a:r>
              <a:rPr lang="en-US" baseline="30000" smtClean="0">
                <a:solidFill>
                  <a:srgbClr val="0066FF"/>
                </a:solidFill>
                <a:latin typeface="Calibri" charset="0"/>
              </a:rPr>
              <a:t>st</a:t>
            </a:r>
            <a:r>
              <a:rPr lang="en-US" smtClean="0">
                <a:solidFill>
                  <a:srgbClr val="0066FF"/>
                </a:solidFill>
                <a:latin typeface="Calibri" charset="0"/>
              </a:rPr>
              <a:t> reassembled magnet is to be tested early 2011</a:t>
            </a:r>
          </a:p>
          <a:p>
            <a:pPr indent="-223838" eaLnBrk="1" hangingPunct="1">
              <a:spcBef>
                <a:spcPts val="600"/>
              </a:spcBef>
            </a:pPr>
            <a:r>
              <a:rPr lang="en-US" smtClean="0">
                <a:latin typeface="Calibri" charset="0"/>
              </a:rPr>
              <a:t>Coupling Coils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rgbClr val="0066FF"/>
                </a:solidFill>
                <a:latin typeface="Calibri" charset="0"/>
              </a:rPr>
              <a:t>The design of the magnet cold mass is complete and fabrication is under way in China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rgbClr val="0066FF"/>
                </a:solidFill>
                <a:latin typeface="Calibri" charset="0"/>
              </a:rPr>
              <a:t>Final cryostat design will be reviewed next month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rgbClr val="0066FF"/>
                </a:solidFill>
                <a:latin typeface="Calibri" charset="0"/>
              </a:rPr>
              <a:t>The 1</a:t>
            </a:r>
            <a:r>
              <a:rPr lang="en-US" baseline="30000" smtClean="0">
                <a:solidFill>
                  <a:srgbClr val="0066FF"/>
                </a:solidFill>
                <a:latin typeface="Calibri" charset="0"/>
              </a:rPr>
              <a:t>st</a:t>
            </a:r>
            <a:r>
              <a:rPr lang="en-US" smtClean="0">
                <a:solidFill>
                  <a:srgbClr val="0066FF"/>
                </a:solidFill>
                <a:latin typeface="Calibri" charset="0"/>
              </a:rPr>
              <a:t> magnet is expected to be ready in late 2011</a:t>
            </a:r>
            <a:endParaRPr lang="en-US" smtClean="0">
              <a:latin typeface="Calibri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sz="2400" smtClean="0">
              <a:solidFill>
                <a:schemeClr val="folHlink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 txBox="1">
            <a:spLocks noGrp="1"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Calibri" charset="0"/>
              </a:rPr>
              <a:t>August 24-26, 2010</a:t>
            </a:r>
          </a:p>
        </p:txBody>
      </p:sp>
      <p:sp>
        <p:nvSpPr>
          <p:cNvPr id="33794" name="Footer Placeholder 4"/>
          <p:cNvSpPr txBox="1">
            <a:spLocks noGrp="1"/>
          </p:cNvSpPr>
          <p:nvPr/>
        </p:nvSpPr>
        <p:spPr bwMode="auto">
          <a:xfrm>
            <a:off x="2895600" y="64928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0228A1-467D-4A5F-B5A7-2B5B2CF6B21B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dirty="0">
              <a:latin typeface="+mn-lt"/>
            </a:endParaRPr>
          </a:p>
        </p:txBody>
      </p:sp>
      <p:sp>
        <p:nvSpPr>
          <p:cNvPr id="3379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smtClean="0"/>
              <a:t>Introduction</a:t>
            </a:r>
          </a:p>
        </p:txBody>
      </p:sp>
      <p:sp>
        <p:nvSpPr>
          <p:cNvPr id="33797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1143000"/>
            <a:ext cx="8991600" cy="5334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sz="2800" smtClean="0"/>
              <a:t>The full MICE cooling channel will incorporate 7 superconducting magnet modules comprised of a total of 18 solenoid coils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sz="2800" smtClean="0"/>
              <a:t>LBNL is responsible for the two 5-coil Spectrometer Solenoids and the two single-coil Coupling Coils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sz="2800" smtClean="0"/>
              <a:t>The Spectrometer Solenoids were designed and are being built by a vendor local to LBNL (Wang NMR)</a:t>
            </a:r>
          </a:p>
          <a:p>
            <a:pPr>
              <a:spcBef>
                <a:spcPct val="0"/>
              </a:spcBef>
            </a:pPr>
            <a:r>
              <a:rPr lang="en-US" sz="2800" smtClean="0"/>
              <a:t>The Coupling Coils were designed by the Institute for Cryogenics and Superconductivity Technology in Harbin, China (a MICE collaborator) and are being built by a company in Beijing (the QiHuan Company)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1C2D3-6AD8-4445-81DB-ED44AB26AB0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1138238" y="76200"/>
            <a:ext cx="7080250" cy="1066800"/>
          </a:xfrm>
        </p:spPr>
        <p:txBody>
          <a:bodyPr/>
          <a:lstStyle/>
          <a:p>
            <a:pPr eaLnBrk="1" hangingPunct="1"/>
            <a:r>
              <a:rPr lang="en-US" sz="3600" smtClean="0"/>
              <a:t>Spectrometer Solenoids in MICE</a:t>
            </a:r>
          </a:p>
        </p:txBody>
      </p:sp>
      <p:pic>
        <p:nvPicPr>
          <p:cNvPr id="34821" name="Picture 28" descr="MICE-3D-layout-2007-out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87538"/>
            <a:ext cx="85375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288" y="1998663"/>
            <a:ext cx="306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Spectrometer Solenoid</a:t>
            </a:r>
          </a:p>
        </p:txBody>
      </p:sp>
      <p:sp>
        <p:nvSpPr>
          <p:cNvPr id="34823" name="Line 12"/>
          <p:cNvSpPr>
            <a:spLocks noChangeShapeType="1"/>
          </p:cNvSpPr>
          <p:nvPr/>
        </p:nvSpPr>
        <p:spPr bwMode="auto">
          <a:xfrm>
            <a:off x="1952625" y="2408238"/>
            <a:ext cx="958850" cy="127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17"/>
          <p:cNvSpPr>
            <a:spLocks noChangeShapeType="1"/>
          </p:cNvSpPr>
          <p:nvPr/>
        </p:nvSpPr>
        <p:spPr bwMode="auto">
          <a:xfrm flipV="1">
            <a:off x="6565900" y="3757613"/>
            <a:ext cx="425450" cy="1358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30"/>
          <p:cNvSpPr txBox="1">
            <a:spLocks noChangeArrowheads="1"/>
          </p:cNvSpPr>
          <p:nvPr/>
        </p:nvSpPr>
        <p:spPr bwMode="auto">
          <a:xfrm>
            <a:off x="5575300" y="5089525"/>
            <a:ext cx="2822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Spectrometer Solenoid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9FE11-2F78-4BC9-8AF5-0616BAA8F6E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5844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229600" cy="990600"/>
          </a:xfrm>
        </p:spPr>
        <p:txBody>
          <a:bodyPr/>
          <a:lstStyle/>
          <a:p>
            <a:r>
              <a:rPr lang="en-US" sz="3600" smtClean="0"/>
              <a:t>Spectrometer Solenoid Overview</a:t>
            </a:r>
          </a:p>
        </p:txBody>
      </p:sp>
      <p:sp>
        <p:nvSpPr>
          <p:cNvPr id="35845" name="Rectangle 3"/>
          <p:cNvSpPr>
            <a:spLocks noGrp="1"/>
          </p:cNvSpPr>
          <p:nvPr>
            <p:ph type="body" idx="4294967295"/>
          </p:nvPr>
        </p:nvSpPr>
        <p:spPr>
          <a:xfrm>
            <a:off x="0" y="1168400"/>
            <a:ext cx="9144000" cy="5334000"/>
          </a:xfrm>
        </p:spPr>
        <p:txBody>
          <a:bodyPr/>
          <a:lstStyle/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Each magnet has five coils wound on a common Al mandrel</a:t>
            </a:r>
          </a:p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The radiation shield and cold mass are cooled by a series of two-stage cryocoolers</a:t>
            </a:r>
          </a:p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A recondensation circuit maintains LHe in the cold mass</a:t>
            </a:r>
          </a:p>
        </p:txBody>
      </p:sp>
      <p:pic>
        <p:nvPicPr>
          <p:cNvPr id="35846" name="Picture 7" descr="Wang 07-07-2009 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3" y="2925763"/>
            <a:ext cx="623887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65DCB-C3A5-4F53-BF8F-A54E8AE871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6868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229600" cy="990600"/>
          </a:xfrm>
        </p:spPr>
        <p:txBody>
          <a:bodyPr/>
          <a:lstStyle/>
          <a:p>
            <a:r>
              <a:rPr lang="en-US" sz="3600" smtClean="0"/>
              <a:t>Spectrometer Solenoid Overview</a:t>
            </a:r>
          </a:p>
        </p:txBody>
      </p:sp>
      <p:sp>
        <p:nvSpPr>
          <p:cNvPr id="36869" name="Rectangle 3"/>
          <p:cNvSpPr>
            <a:spLocks noGrp="1"/>
          </p:cNvSpPr>
          <p:nvPr>
            <p:ph type="body" idx="4294967295"/>
          </p:nvPr>
        </p:nvSpPr>
        <p:spPr>
          <a:xfrm>
            <a:off x="0" y="1168400"/>
            <a:ext cx="9144000" cy="5334000"/>
          </a:xfrm>
        </p:spPr>
        <p:txBody>
          <a:bodyPr/>
          <a:lstStyle/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Each magnet has five coils wound on a common Al mandrel</a:t>
            </a:r>
          </a:p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The radiation shield and cold mass are cooled by a series of two-stage cryocoolers</a:t>
            </a:r>
          </a:p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A recondensation circuit maintains LHe in the cold mass</a:t>
            </a:r>
          </a:p>
        </p:txBody>
      </p:sp>
      <p:pic>
        <p:nvPicPr>
          <p:cNvPr id="36870" name="Picture 8" descr="Untitl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2959100"/>
            <a:ext cx="669131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680DC-2588-4229-A747-3C1A001EDD9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7892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229600" cy="990600"/>
          </a:xfrm>
        </p:spPr>
        <p:txBody>
          <a:bodyPr/>
          <a:lstStyle/>
          <a:p>
            <a:r>
              <a:rPr lang="en-US" sz="3600" smtClean="0"/>
              <a:t>Spectrometer Solenoid Overview</a:t>
            </a:r>
          </a:p>
        </p:txBody>
      </p:sp>
      <p:sp>
        <p:nvSpPr>
          <p:cNvPr id="37893" name="Rectangle 3"/>
          <p:cNvSpPr>
            <a:spLocks noGrp="1"/>
          </p:cNvSpPr>
          <p:nvPr>
            <p:ph type="body" idx="4294967295"/>
          </p:nvPr>
        </p:nvSpPr>
        <p:spPr>
          <a:xfrm>
            <a:off x="0" y="1168400"/>
            <a:ext cx="9144000" cy="5334000"/>
          </a:xfrm>
        </p:spPr>
        <p:txBody>
          <a:bodyPr/>
          <a:lstStyle/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Each magnet has five coils wound on a common Al mandrel</a:t>
            </a:r>
          </a:p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The radiation shield and cold mass are cooled by a series of two-stage cryocoolers</a:t>
            </a:r>
          </a:p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A recondensation circuit maintains LHe in the cold mass</a:t>
            </a:r>
          </a:p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Magnet history:</a:t>
            </a:r>
          </a:p>
          <a:p>
            <a:pPr marL="747713" lvl="1" indent="-228600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Both magnets were previously fully assembled and tested</a:t>
            </a:r>
          </a:p>
          <a:p>
            <a:pPr marL="747713" lvl="1" indent="-228600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The training goal is to reach 275 amps in all five coils</a:t>
            </a:r>
          </a:p>
          <a:p>
            <a:pPr marL="747713" lvl="1" indent="-228600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Magnet #1 trained to 196 amps before disassembly to modify the recondensing circuit, which was prone to blockage</a:t>
            </a:r>
          </a:p>
          <a:p>
            <a:pPr marL="747713" lvl="1" indent="-228600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Magnet #2 was assembled with a modified condensing circuit and several other design enhancements</a:t>
            </a:r>
          </a:p>
          <a:p>
            <a:pPr marL="747713" lvl="1" indent="-228600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The second magnet trained to 238 amps when an HTS lead burned out due to inadequate cooling of the upper lead 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August 24-26, 2010</a:t>
            </a:r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880A4-B77B-4686-B499-A778B5E46ECC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8916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229600" cy="990600"/>
          </a:xfrm>
        </p:spPr>
        <p:txBody>
          <a:bodyPr/>
          <a:lstStyle/>
          <a:p>
            <a:r>
              <a:rPr lang="en-US" sz="3600" smtClean="0"/>
              <a:t>Spectrometer Solenoid Overview</a:t>
            </a:r>
          </a:p>
        </p:txBody>
      </p:sp>
      <p:sp>
        <p:nvSpPr>
          <p:cNvPr id="38917" name="Rectangle 3"/>
          <p:cNvSpPr>
            <a:spLocks noGrp="1"/>
          </p:cNvSpPr>
          <p:nvPr>
            <p:ph type="body" idx="4294967295"/>
          </p:nvPr>
        </p:nvSpPr>
        <p:spPr>
          <a:xfrm>
            <a:off x="0" y="1169988"/>
            <a:ext cx="9144000" cy="5334000"/>
          </a:xfrm>
        </p:spPr>
        <p:txBody>
          <a:bodyPr/>
          <a:lstStyle/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Each magnet has five coils wound on a common Al mandrel</a:t>
            </a:r>
          </a:p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The radiation shield and cold mass are cooled by a series of two-stage cryocoolers</a:t>
            </a:r>
          </a:p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A recondensation circuit maintains LHe in the cold mass</a:t>
            </a:r>
          </a:p>
          <a:p>
            <a:pPr marL="347663" indent="-228600">
              <a:spcBef>
                <a:spcPct val="0"/>
              </a:spcBef>
              <a:spcAft>
                <a:spcPts val="600"/>
              </a:spcAft>
            </a:pPr>
            <a:r>
              <a:rPr lang="en-US" sz="2400" smtClean="0"/>
              <a:t>Magnet history:</a:t>
            </a:r>
          </a:p>
          <a:p>
            <a:pPr marL="747713" lvl="1" indent="-228600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Both magnets were previously fully assembled and tested</a:t>
            </a:r>
          </a:p>
          <a:p>
            <a:pPr marL="747713" lvl="1" indent="-228600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The training goal is to reach 275 amps in all five coils</a:t>
            </a:r>
          </a:p>
          <a:p>
            <a:pPr marL="747713" lvl="1" indent="-228600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Magnet #1 trained to 196 amps before disassembly to modify the recondensing circuit, which was prone to blockage</a:t>
            </a:r>
          </a:p>
          <a:p>
            <a:pPr marL="747713" lvl="1" indent="-228600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Magnet #2 was assembled with a modified condensing circuit and several other design enhancements</a:t>
            </a:r>
          </a:p>
          <a:p>
            <a:pPr marL="747713" lvl="1" indent="-228600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The second magnet trained to 238 amps when an HTS lead burned out due to inadequate cooling of the upper lead ends</a:t>
            </a:r>
          </a:p>
        </p:txBody>
      </p:sp>
      <p:pic>
        <p:nvPicPr>
          <p:cNvPr id="38918" name="Picture 6" descr="P80404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825" y="3035300"/>
            <a:ext cx="42957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 txBox="1">
            <a:spLocks noGrp="1"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latin typeface="Calibri" charset="0"/>
              </a:rPr>
              <a:t>August 24-26, 2010</a:t>
            </a:r>
          </a:p>
        </p:txBody>
      </p:sp>
      <p:sp>
        <p:nvSpPr>
          <p:cNvPr id="39938" name="Footer Placeholder 4"/>
          <p:cNvSpPr txBox="1">
            <a:spLocks noGrp="1"/>
          </p:cNvSpPr>
          <p:nvPr/>
        </p:nvSpPr>
        <p:spPr bwMode="auto">
          <a:xfrm>
            <a:off x="2895600" y="64928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latin typeface="Calibri" charset="0"/>
              </a:rPr>
              <a:t>MICE Magnets - Virostek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6C0CEF-470B-4E04-A3CC-956EA525E118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latin typeface="+mn-lt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35088"/>
            <a:ext cx="3363913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6813" y="1987550"/>
            <a:ext cx="5160962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2"/>
          <p:cNvSpPr>
            <a:spLocks/>
          </p:cNvSpPr>
          <p:nvPr/>
        </p:nvSpPr>
        <p:spPr bwMode="auto">
          <a:xfrm>
            <a:off x="533400" y="76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/>
              <a:t>Added Single Stage Cryocooler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3320</TotalTime>
  <Words>1745</Words>
  <Application>Microsoft Macintosh PowerPoint</Application>
  <PresentationFormat>On-screen Show (4:3)</PresentationFormat>
  <Paragraphs>256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Wingdings</vt:lpstr>
      <vt:lpstr>Calibri</vt:lpstr>
      <vt:lpstr>Template</vt:lpstr>
      <vt:lpstr>Office Theme</vt:lpstr>
      <vt:lpstr>Office Theme</vt:lpstr>
      <vt:lpstr>Template</vt:lpstr>
      <vt:lpstr>Office Theme</vt:lpstr>
      <vt:lpstr>  </vt:lpstr>
      <vt:lpstr>Outline</vt:lpstr>
      <vt:lpstr>Introduction</vt:lpstr>
      <vt:lpstr>Spectrometer Solenoids in MICE</vt:lpstr>
      <vt:lpstr>Spectrometer Solenoid Overview</vt:lpstr>
      <vt:lpstr>Spectrometer Solenoid Overview</vt:lpstr>
      <vt:lpstr>Spectrometer Solenoid Overview</vt:lpstr>
      <vt:lpstr>Spectrometer Solenoid Overview</vt:lpstr>
      <vt:lpstr>Slide 9</vt:lpstr>
      <vt:lpstr>Current Spectrometer Solenoid Status</vt:lpstr>
      <vt:lpstr>Preliminary Repair of Leads</vt:lpstr>
      <vt:lpstr>Preliminary Assessment &amp; Plan</vt:lpstr>
      <vt:lpstr>Design Modification Plan</vt:lpstr>
      <vt:lpstr>Design Modification Plan (cont’d)</vt:lpstr>
      <vt:lpstr>Assembly of Spectrometer Solenoid</vt:lpstr>
      <vt:lpstr>Schedule</vt:lpstr>
      <vt:lpstr>Manpower</vt:lpstr>
      <vt:lpstr>Coupling Coils in MICE</vt:lpstr>
      <vt:lpstr>Coupling Coil Overview</vt:lpstr>
      <vt:lpstr>Slide 20</vt:lpstr>
      <vt:lpstr>Coupling Coil Status</vt:lpstr>
      <vt:lpstr>Cold Mass CAD Model</vt:lpstr>
      <vt:lpstr>First Magnet Coil Winding</vt:lpstr>
      <vt:lpstr>Completed Cold Mass Cover</vt:lpstr>
      <vt:lpstr>Schedule to Complete</vt:lpstr>
      <vt:lpstr>Project Manpower</vt:lpstr>
      <vt:lpstr>MICE Magnet Summary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mszisman</cp:lastModifiedBy>
  <cp:revision>74</cp:revision>
  <cp:lastPrinted>2010-08-19T09:21:15Z</cp:lastPrinted>
  <dcterms:created xsi:type="dcterms:W3CDTF">2010-08-19T09:20:34Z</dcterms:created>
  <dcterms:modified xsi:type="dcterms:W3CDTF">2010-08-23T20:09:50Z</dcterms:modified>
</cp:coreProperties>
</file>