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 id="2147483751" r:id="rId3"/>
    <p:sldMasterId id="2147483738" r:id="rId4"/>
  </p:sldMasterIdLst>
  <p:notesMasterIdLst>
    <p:notesMasterId r:id="rId44"/>
  </p:notesMasterIdLst>
  <p:handoutMasterIdLst>
    <p:handoutMasterId r:id="rId45"/>
  </p:handoutMasterIdLst>
  <p:sldIdLst>
    <p:sldId id="256" r:id="rId5"/>
    <p:sldId id="482" r:id="rId6"/>
    <p:sldId id="469" r:id="rId7"/>
    <p:sldId id="468" r:id="rId8"/>
    <p:sldId id="486" r:id="rId9"/>
    <p:sldId id="493" r:id="rId10"/>
    <p:sldId id="473" r:id="rId11"/>
    <p:sldId id="485" r:id="rId12"/>
    <p:sldId id="509" r:id="rId13"/>
    <p:sldId id="494" r:id="rId14"/>
    <p:sldId id="499" r:id="rId15"/>
    <p:sldId id="495" r:id="rId16"/>
    <p:sldId id="496" r:id="rId17"/>
    <p:sldId id="472" r:id="rId18"/>
    <p:sldId id="497" r:id="rId19"/>
    <p:sldId id="506" r:id="rId20"/>
    <p:sldId id="507" r:id="rId21"/>
    <p:sldId id="508" r:id="rId22"/>
    <p:sldId id="513" r:id="rId23"/>
    <p:sldId id="470" r:id="rId24"/>
    <p:sldId id="471" r:id="rId25"/>
    <p:sldId id="487" r:id="rId26"/>
    <p:sldId id="446" r:id="rId27"/>
    <p:sldId id="474" r:id="rId28"/>
    <p:sldId id="475" r:id="rId29"/>
    <p:sldId id="510" r:id="rId30"/>
    <p:sldId id="503" r:id="rId31"/>
    <p:sldId id="502" r:id="rId32"/>
    <p:sldId id="498" r:id="rId33"/>
    <p:sldId id="500" r:id="rId34"/>
    <p:sldId id="514" r:id="rId35"/>
    <p:sldId id="511" r:id="rId36"/>
    <p:sldId id="504" r:id="rId37"/>
    <p:sldId id="501" r:id="rId38"/>
    <p:sldId id="444" r:id="rId39"/>
    <p:sldId id="512" r:id="rId40"/>
    <p:sldId id="491" r:id="rId41"/>
    <p:sldId id="478" r:id="rId42"/>
    <p:sldId id="492" r:id="rId4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9900"/>
    <a:srgbClr val="F1EB93"/>
    <a:srgbClr val="F1E68D"/>
    <a:srgbClr val="F1EB97"/>
    <a:srgbClr val="F1EBC1"/>
    <a:srgbClr val="FFE9C1"/>
    <a:srgbClr val="FFE3B2"/>
    <a:srgbClr val="FFF8C1"/>
    <a:srgbClr val="FFF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93099" autoAdjust="0"/>
  </p:normalViewPr>
  <p:slideViewPr>
    <p:cSldViewPr snapToGrid="0">
      <p:cViewPr varScale="1">
        <p:scale>
          <a:sx n="104" d="100"/>
          <a:sy n="104" d="100"/>
        </p:scale>
        <p:origin x="117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78"/>
    </p:cViewPr>
  </p:sorterViewPr>
  <p:notesViewPr>
    <p:cSldViewPr snapToGrid="0">
      <p:cViewPr varScale="1">
        <p:scale>
          <a:sx n="51" d="100"/>
          <a:sy n="51" d="100"/>
        </p:scale>
        <p:origin x="-1908"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143588" y="0"/>
            <a:ext cx="3169920" cy="480060"/>
          </a:xfrm>
          <a:prstGeom prst="rect">
            <a:avLst/>
          </a:prstGeom>
        </p:spPr>
        <p:txBody>
          <a:bodyPr vert="horz" lIns="96653" tIns="48327" rIns="96653" bIns="48327" rtlCol="0"/>
          <a:lstStyle>
            <a:lvl1pPr algn="r">
              <a:defRPr sz="1200"/>
            </a:lvl1pPr>
          </a:lstStyle>
          <a:p>
            <a:fld id="{AA069B78-0AAF-4ED1-9822-102F4FD64802}" type="datetimeFigureOut">
              <a:rPr lang="en-US" smtClean="0"/>
              <a:pPr/>
              <a:t>8/9/2017</a:t>
            </a:fld>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3" tIns="48327" rIns="96653" bIns="48327" rtlCol="0" anchor="b"/>
          <a:lstStyle>
            <a:lvl1pPr algn="r">
              <a:defRPr sz="1200"/>
            </a:lvl1pPr>
          </a:lstStyle>
          <a:p>
            <a:fld id="{485BF255-6AA5-47A8-B8C8-A255B2D7A591}" type="slidenum">
              <a:rPr lang="en-US" smtClean="0"/>
              <a:pPr/>
              <a:t>‹#›</a:t>
            </a:fld>
            <a:endParaRPr lang="en-US"/>
          </a:p>
        </p:txBody>
      </p:sp>
    </p:spTree>
    <p:extLst>
      <p:ext uri="{BB962C8B-B14F-4D97-AF65-F5344CB8AC3E}">
        <p14:creationId xmlns:p14="http://schemas.microsoft.com/office/powerpoint/2010/main" val="4117632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8" y="0"/>
            <a:ext cx="3169920" cy="480060"/>
          </a:xfrm>
          <a:prstGeom prst="rect">
            <a:avLst/>
          </a:prstGeom>
        </p:spPr>
        <p:txBody>
          <a:bodyPr vert="horz" lIns="96653" tIns="48327" rIns="96653" bIns="48327" rtlCol="0"/>
          <a:lstStyle>
            <a:lvl1pPr algn="r">
              <a:defRPr sz="1200"/>
            </a:lvl1pPr>
          </a:lstStyle>
          <a:p>
            <a:fld id="{47D92E2A-5110-4645-A68D-1E3B9B46B112}" type="datetimeFigureOut">
              <a:rPr lang="en-US" smtClean="0"/>
              <a:pPr/>
              <a:t>8/9/2017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3" tIns="48327" rIns="96653" bIns="48327" rtlCol="0" anchor="b"/>
          <a:lstStyle>
            <a:lvl1pPr algn="r">
              <a:defRPr sz="1200"/>
            </a:lvl1pPr>
          </a:lstStyle>
          <a:p>
            <a:fld id="{D396381A-F256-4FCC-A8A9-171E310B2DB3}" type="slidenum">
              <a:rPr lang="en-US" smtClean="0"/>
              <a:pPr/>
              <a:t>‹#›</a:t>
            </a:fld>
            <a:endParaRPr lang="en-US" dirty="0"/>
          </a:p>
        </p:txBody>
      </p:sp>
    </p:spTree>
    <p:extLst>
      <p:ext uri="{BB962C8B-B14F-4D97-AF65-F5344CB8AC3E}">
        <p14:creationId xmlns:p14="http://schemas.microsoft.com/office/powerpoint/2010/main" val="261244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a:t>
            </a:fld>
            <a:endParaRPr lang="en-US"/>
          </a:p>
        </p:txBody>
      </p:sp>
    </p:spTree>
    <p:extLst>
      <p:ext uri="{BB962C8B-B14F-4D97-AF65-F5344CB8AC3E}">
        <p14:creationId xmlns:p14="http://schemas.microsoft.com/office/powerpoint/2010/main" val="36187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10</a:t>
            </a:fld>
            <a:endParaRPr lang="en-US" dirty="0"/>
          </a:p>
        </p:txBody>
      </p:sp>
    </p:spTree>
    <p:extLst>
      <p:ext uri="{BB962C8B-B14F-4D97-AF65-F5344CB8AC3E}">
        <p14:creationId xmlns:p14="http://schemas.microsoft.com/office/powerpoint/2010/main" val="2018881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15</a:t>
            </a:fld>
            <a:endParaRPr lang="en-US" dirty="0"/>
          </a:p>
        </p:txBody>
      </p:sp>
    </p:spTree>
    <p:extLst>
      <p:ext uri="{BB962C8B-B14F-4D97-AF65-F5344CB8AC3E}">
        <p14:creationId xmlns:p14="http://schemas.microsoft.com/office/powerpoint/2010/main" val="1798608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b="1">
                <a:solidFill>
                  <a:schemeClr val="tx1"/>
                </a:solidFill>
                <a:latin typeface="Times New Roman" charset="0"/>
                <a:ea typeface="ＭＳ Ｐゴシック" charset="0"/>
                <a:cs typeface="ＭＳ Ｐゴシック" charset="0"/>
              </a:defRPr>
            </a:lvl1pPr>
            <a:lvl2pPr marL="742950" indent="-285750" defTabSz="927100">
              <a:defRPr sz="2400" b="1">
                <a:solidFill>
                  <a:schemeClr val="tx1"/>
                </a:solidFill>
                <a:latin typeface="Times New Roman" charset="0"/>
                <a:ea typeface="ＭＳ Ｐゴシック" charset="0"/>
              </a:defRPr>
            </a:lvl2pPr>
            <a:lvl3pPr marL="1143000" indent="-228600" defTabSz="927100">
              <a:defRPr sz="2400" b="1">
                <a:solidFill>
                  <a:schemeClr val="tx1"/>
                </a:solidFill>
                <a:latin typeface="Times New Roman" charset="0"/>
                <a:ea typeface="ＭＳ Ｐゴシック" charset="0"/>
              </a:defRPr>
            </a:lvl3pPr>
            <a:lvl4pPr marL="1600200" indent="-228600" defTabSz="927100">
              <a:defRPr sz="2400" b="1">
                <a:solidFill>
                  <a:schemeClr val="tx1"/>
                </a:solidFill>
                <a:latin typeface="Times New Roman" charset="0"/>
                <a:ea typeface="ＭＳ Ｐゴシック" charset="0"/>
              </a:defRPr>
            </a:lvl4pPr>
            <a:lvl5pPr marL="2057400" indent="-228600" defTabSz="927100">
              <a:defRPr sz="2400" b="1">
                <a:solidFill>
                  <a:schemeClr val="tx1"/>
                </a:solidFill>
                <a:latin typeface="Times New Roman" charset="0"/>
                <a:ea typeface="ＭＳ Ｐゴシック" charset="0"/>
              </a:defRPr>
            </a:lvl5pPr>
            <a:lvl6pPr marL="25146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9pPr>
          </a:lstStyle>
          <a:p>
            <a:fld id="{B8570BDD-E255-6045-87C9-C1652B425E6E}" type="slidenum">
              <a:rPr lang="en-US" sz="1200" b="0"/>
              <a:pPr/>
              <a:t>20</a:t>
            </a:fld>
            <a:endParaRPr lang="en-US" sz="1200" b="0"/>
          </a:p>
        </p:txBody>
      </p:sp>
      <p:sp>
        <p:nvSpPr>
          <p:cNvPr id="9218" name="Rectangle 2"/>
          <p:cNvSpPr>
            <a:spLocks noGrp="1" noRot="1" noChangeAspect="1" noChangeArrowheads="1" noTextEdit="1"/>
          </p:cNvSpPr>
          <p:nvPr>
            <p:ph type="sldImg"/>
          </p:nvPr>
        </p:nvSpPr>
        <p:spPr>
          <a:xfrm>
            <a:off x="1185863" y="695325"/>
            <a:ext cx="4635500" cy="3476625"/>
          </a:xfrm>
          <a:ln/>
        </p:spPr>
      </p:sp>
      <p:sp>
        <p:nvSpPr>
          <p:cNvPr id="9219" name="Rectangle 3"/>
          <p:cNvSpPr>
            <a:spLocks noGrp="1" noChangeArrowheads="1"/>
          </p:cNvSpPr>
          <p:nvPr>
            <p:ph type="body" idx="1"/>
          </p:nvPr>
        </p:nvSpPr>
        <p:spPr>
          <a:xfrm>
            <a:off x="933450" y="4403725"/>
            <a:ext cx="5130800"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938" tIns="46468" rIns="92938" bIns="46468"/>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0527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22</a:t>
            </a:fld>
            <a:endParaRPr lang="en-US" dirty="0"/>
          </a:p>
        </p:txBody>
      </p:sp>
    </p:spTree>
    <p:extLst>
      <p:ext uri="{BB962C8B-B14F-4D97-AF65-F5344CB8AC3E}">
        <p14:creationId xmlns:p14="http://schemas.microsoft.com/office/powerpoint/2010/main" val="249627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25</a:t>
            </a:fld>
            <a:endParaRPr lang="en-US" dirty="0"/>
          </a:p>
        </p:txBody>
      </p:sp>
    </p:spTree>
    <p:extLst>
      <p:ext uri="{BB962C8B-B14F-4D97-AF65-F5344CB8AC3E}">
        <p14:creationId xmlns:p14="http://schemas.microsoft.com/office/powerpoint/2010/main" val="2737202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35</a:t>
            </a:fld>
            <a:endParaRPr lang="en-US" dirty="0"/>
          </a:p>
        </p:txBody>
      </p:sp>
    </p:spTree>
    <p:extLst>
      <p:ext uri="{BB962C8B-B14F-4D97-AF65-F5344CB8AC3E}">
        <p14:creationId xmlns:p14="http://schemas.microsoft.com/office/powerpoint/2010/main" val="287289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396381A-F256-4FCC-A8A9-171E310B2DB3}"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669413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Blan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914400"/>
          </a:xfrm>
          <a:prstGeom prst="rect">
            <a:avLst/>
          </a:prstGeom>
        </p:spPr>
        <p:txBody>
          <a:bodyPr/>
          <a:lstStyle>
            <a:lvl1pPr>
              <a:defRPr sz="3200" b="1">
                <a:solidFill>
                  <a:srgbClr val="0066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47800" y="3429000"/>
            <a:ext cx="6400800" cy="990600"/>
          </a:xfrm>
          <a:prstGeom prst="rect">
            <a:avLst/>
          </a:prstGeom>
        </p:spPr>
        <p:txBody>
          <a:bodyPr>
            <a:normAutofit/>
          </a:bodyPr>
          <a:lstStyle>
            <a:lvl1pPr marL="0" indent="0" algn="ctr">
              <a:buNone/>
              <a:defRPr sz="2800" b="1">
                <a:solidFill>
                  <a:srgbClr val="0066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4" name="Text Placeholder 13"/>
          <p:cNvSpPr>
            <a:spLocks noGrp="1"/>
          </p:cNvSpPr>
          <p:nvPr>
            <p:ph type="body" sz="quarter" idx="10" hasCustomPrompt="1"/>
          </p:nvPr>
        </p:nvSpPr>
        <p:spPr>
          <a:xfrm>
            <a:off x="1371600" y="5257800"/>
            <a:ext cx="6705600" cy="1066800"/>
          </a:xfrm>
          <a:prstGeom prst="rect">
            <a:avLst/>
          </a:prstGeom>
        </p:spPr>
        <p:txBody>
          <a:bodyPr/>
          <a:lstStyle>
            <a:lvl1pPr marL="342900" marR="0" indent="-342900" algn="ctr" defTabSz="914400" rtl="0" eaLnBrk="1" fontAlgn="auto" latinLnBrk="0" hangingPunct="1">
              <a:lnSpc>
                <a:spcPct val="100000"/>
              </a:lnSpc>
              <a:spcBef>
                <a:spcPct val="0"/>
              </a:spcBef>
              <a:spcAft>
                <a:spcPts val="0"/>
              </a:spcAft>
              <a:buClrTx/>
              <a:buSzTx/>
              <a:buFont typeface="Arial" pitchFamily="34" charset="0"/>
              <a:buNone/>
              <a:tabLst/>
              <a:defRPr sz="2000" b="1">
                <a:solidFill>
                  <a:srgbClr val="006600"/>
                </a:solidFill>
              </a:defRPr>
            </a:lvl1pPr>
            <a:lvl4pPr marL="1600200" marR="0" indent="-228600" algn="l" defTabSz="914400" rtl="0" eaLnBrk="1" fontAlgn="auto" latinLnBrk="0" hangingPunct="1">
              <a:lnSpc>
                <a:spcPct val="100000"/>
              </a:lnSpc>
              <a:spcBef>
                <a:spcPct val="20000"/>
              </a:spcBef>
              <a:spcAft>
                <a:spcPts val="0"/>
              </a:spcAft>
              <a:buClrTx/>
              <a:buSzTx/>
              <a:buFont typeface="Arial" pitchFamily="34" charset="0"/>
              <a:buNone/>
              <a:tabLst/>
              <a:defRPr b="1">
                <a:solidFill>
                  <a:srgbClr val="006600"/>
                </a:solidFill>
              </a:defRPr>
            </a:lvl4pPr>
          </a:lstStyle>
          <a:p>
            <a:r>
              <a:rPr lang="en-US" dirty="0" smtClean="0"/>
              <a:t>Click to add subtitle</a:t>
            </a:r>
          </a:p>
          <a:p>
            <a:pPr lvl="3"/>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82918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MJD Standard">
    <p:spTree>
      <p:nvGrpSpPr>
        <p:cNvPr id="1" name=""/>
        <p:cNvGrpSpPr/>
        <p:nvPr/>
      </p:nvGrpSpPr>
      <p:grpSpPr>
        <a:xfrm>
          <a:off x="0" y="0"/>
          <a:ext cx="0" cy="0"/>
          <a:chOff x="0" y="0"/>
          <a:chExt cx="0" cy="0"/>
        </a:xfrm>
      </p:grpSpPr>
      <p:sp>
        <p:nvSpPr>
          <p:cNvPr id="31" name="Shape 31"/>
          <p:cNvSpPr/>
          <p:nvPr/>
        </p:nvSpPr>
        <p:spPr>
          <a:xfrm>
            <a:off x="455414" y="649289"/>
            <a:ext cx="8233172" cy="1588"/>
          </a:xfrm>
          <a:prstGeom prst="line">
            <a:avLst/>
          </a:prstGeom>
          <a:ln w="28440">
            <a:solidFill>
              <a:srgbClr val="FFBF00"/>
            </a:solidFill>
            <a:miter lim="400000"/>
          </a:ln>
        </p:spPr>
        <p:txBody>
          <a:bodyPr lIns="0" tIns="0" rIns="0" bIns="0"/>
          <a:lstStyle/>
          <a:p>
            <a:endParaRPr sz="1266"/>
          </a:p>
        </p:txBody>
      </p:sp>
      <p:pic>
        <p:nvPicPr>
          <p:cNvPr id="32" name="image46.png"/>
          <p:cNvPicPr>
            <a:picLocks noChangeAspect="1"/>
          </p:cNvPicPr>
          <p:nvPr/>
        </p:nvPicPr>
        <p:blipFill>
          <a:blip r:embed="rId2">
            <a:extLst/>
          </a:blip>
          <a:stretch>
            <a:fillRect/>
          </a:stretch>
        </p:blipFill>
        <p:spPr>
          <a:xfrm>
            <a:off x="8580014" y="26989"/>
            <a:ext cx="525888" cy="736601"/>
          </a:xfrm>
          <a:prstGeom prst="rect">
            <a:avLst/>
          </a:prstGeom>
        </p:spPr>
      </p:pic>
      <p:sp>
        <p:nvSpPr>
          <p:cNvPr id="33" name="Shape 33"/>
          <p:cNvSpPr>
            <a:spLocks noGrp="1"/>
          </p:cNvSpPr>
          <p:nvPr>
            <p:ph type="title"/>
          </p:nvPr>
        </p:nvSpPr>
        <p:spPr>
          <a:xfrm>
            <a:off x="607219" y="0"/>
            <a:ext cx="7920633" cy="682628"/>
          </a:xfrm>
          <a:prstGeom prst="rect">
            <a:avLst/>
          </a:prstGeom>
        </p:spPr>
        <p:txBody>
          <a:bodyPr/>
          <a:lstStyle/>
          <a:p>
            <a:r>
              <a:t>Title Text</a:t>
            </a:r>
          </a:p>
        </p:txBody>
      </p:sp>
      <p:sp>
        <p:nvSpPr>
          <p:cNvPr id="34" name="Shape 34"/>
          <p:cNvSpPr>
            <a:spLocks noGrp="1"/>
          </p:cNvSpPr>
          <p:nvPr>
            <p:ph type="body" idx="1"/>
          </p:nvPr>
        </p:nvSpPr>
        <p:spPr>
          <a:xfrm>
            <a:off x="230188" y="839391"/>
            <a:ext cx="8751094" cy="5572125"/>
          </a:xfrm>
          <a:prstGeom prst="rect">
            <a:avLst/>
          </a:prstGeom>
          <a:ln w="9525">
            <a:round/>
          </a:ln>
        </p:spPr>
        <p:txBody>
          <a:bodyPr lIns="38100" tIns="38100" rIns="38100" bIns="38100"/>
          <a:lstStyle/>
          <a:p>
            <a:r>
              <a:t>Body Level One</a:t>
            </a:r>
          </a:p>
          <a:p>
            <a:pPr lvl="1"/>
            <a:r>
              <a:t>Body Level Two</a:t>
            </a:r>
          </a:p>
          <a:p>
            <a:pPr lvl="2"/>
            <a:r>
              <a:t>Body Level Three</a:t>
            </a:r>
          </a:p>
          <a:p>
            <a:pPr lvl="3"/>
            <a:r>
              <a:t>Body Level Four</a:t>
            </a:r>
          </a:p>
          <a:p>
            <a:pPr lvl="4"/>
            <a:r>
              <a:t>Body Level Five</a:t>
            </a:r>
          </a:p>
        </p:txBody>
      </p:sp>
      <p:sp>
        <p:nvSpPr>
          <p:cNvPr id="35" name="Shape 35"/>
          <p:cNvSpPr>
            <a:spLocks noGrp="1"/>
          </p:cNvSpPr>
          <p:nvPr>
            <p:ph type="sldNum" sz="quarter" idx="2"/>
          </p:nvPr>
        </p:nvSpPr>
        <p:spPr>
          <a:xfrm>
            <a:off x="8763000" y="6386513"/>
            <a:ext cx="381000" cy="471487"/>
          </a:xfrm>
          <a:prstGeom prst="rect">
            <a:avLst/>
          </a:prstGeom>
        </p:spPr>
        <p:txBody>
          <a:bodyPr/>
          <a:lstStyle>
            <a:lvl1pPr>
              <a:tabLst>
                <a:tab pos="455398" algn="l"/>
                <a:tab pos="910796" algn="l"/>
                <a:tab pos="1375123" algn="l"/>
                <a:tab pos="1830521" algn="l"/>
                <a:tab pos="2285919" algn="l"/>
                <a:tab pos="2741317" algn="l"/>
                <a:tab pos="3196714" algn="l"/>
                <a:tab pos="3661042" algn="l"/>
                <a:tab pos="4116440" algn="l"/>
                <a:tab pos="4571837" algn="l"/>
                <a:tab pos="5027235" algn="l"/>
                <a:tab pos="5482633" algn="l"/>
                <a:tab pos="5946960" algn="l"/>
                <a:tab pos="6402358" algn="l"/>
                <a:tab pos="6857756" algn="l"/>
                <a:tab pos="7313154" algn="l"/>
                <a:tab pos="7768552" algn="l"/>
                <a:tab pos="8232879" algn="l"/>
                <a:tab pos="8688277" algn="l"/>
                <a:tab pos="9143675" algn="l"/>
              </a:tabLst>
            </a:lvl1pPr>
          </a:lstStyle>
          <a:p>
            <a:fld id="{86CB4B4D-7CA3-9044-876B-883B54F8677D}" type="slidenum">
              <a:t>‹#›</a:t>
            </a:fld>
            <a:endParaRPr/>
          </a:p>
        </p:txBody>
      </p:sp>
    </p:spTree>
    <p:extLst>
      <p:ext uri="{BB962C8B-B14F-4D97-AF65-F5344CB8AC3E}">
        <p14:creationId xmlns:p14="http://schemas.microsoft.com/office/powerpoint/2010/main" val="82235429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4166472-A544-4BEB-AF48-93820F6689CB}" type="datetimeFigureOut">
              <a:rPr lang="en-US" smtClean="0"/>
              <a:t>8/9/2017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52D6FB1-9125-4906-8103-D653FD672EAB}" type="slidenum">
              <a:rPr lang="en-US" smtClean="0"/>
              <a:t>‹#›</a:t>
            </a:fld>
            <a:endParaRPr lang="en-US"/>
          </a:p>
        </p:txBody>
      </p:sp>
    </p:spTree>
    <p:extLst>
      <p:ext uri="{BB962C8B-B14F-4D97-AF65-F5344CB8AC3E}">
        <p14:creationId xmlns:p14="http://schemas.microsoft.com/office/powerpoint/2010/main" val="55458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Tim-pic">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8440"/>
            <a:ext cx="7772400" cy="914400"/>
          </a:xfrm>
          <a:prstGeom prst="rect">
            <a:avLst/>
          </a:prstGeom>
        </p:spPr>
        <p:txBody>
          <a:bodyPr/>
          <a:lstStyle>
            <a:lvl1pPr>
              <a:defRPr sz="2400" b="1">
                <a:solidFill>
                  <a:srgbClr val="0066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447800" y="2778760"/>
            <a:ext cx="6400800" cy="990600"/>
          </a:xfrm>
          <a:prstGeom prst="rect">
            <a:avLst/>
          </a:prstGeom>
        </p:spPr>
        <p:txBody>
          <a:bodyPr>
            <a:normAutofit/>
          </a:bodyPr>
          <a:lstStyle>
            <a:lvl1pPr marL="0" indent="0" algn="ctr">
              <a:buNone/>
              <a:defRPr sz="1800" b="0">
                <a:solidFill>
                  <a:srgbClr val="0066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1375794" y="3979569"/>
            <a:ext cx="639241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lang="en-US" sz="2000" b="0" kern="1200" noProof="0" dirty="0" smtClean="0">
                <a:solidFill>
                  <a:srgbClr val="006600"/>
                </a:solidFill>
                <a:latin typeface="+mj-lt"/>
                <a:ea typeface="+mj-ea"/>
                <a:cs typeface="+mj-cs"/>
              </a:rPr>
              <a:t>Dr. Timothy J. Hallman</a:t>
            </a: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lang="en-US" sz="2000" b="0" kern="1200" noProof="0" dirty="0" smtClean="0">
                <a:solidFill>
                  <a:srgbClr val="006600"/>
                </a:solidFill>
                <a:latin typeface="+mj-lt"/>
                <a:ea typeface="+mj-ea"/>
                <a:cs typeface="+mj-cs"/>
              </a:rPr>
              <a:t>Associate Director of the Office of Science </a:t>
            </a: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lang="en-US" sz="2000" b="0" kern="1200" noProof="0" dirty="0" smtClean="0">
                <a:solidFill>
                  <a:srgbClr val="006600"/>
                </a:solidFill>
                <a:latin typeface="+mj-lt"/>
                <a:ea typeface="+mj-ea"/>
                <a:cs typeface="+mj-cs"/>
              </a:rPr>
              <a:t>for Nuclear Physics</a:t>
            </a:r>
          </a:p>
          <a:p>
            <a:pPr marL="342900" marR="0" lvl="0" indent="-342900" algn="ctr" defTabSz="914400" rtl="0" eaLnBrk="1" fontAlgn="auto" latinLnBrk="0" hangingPunct="1">
              <a:lnSpc>
                <a:spcPct val="100000"/>
              </a:lnSpc>
              <a:spcBef>
                <a:spcPct val="0"/>
              </a:spcBef>
              <a:spcAft>
                <a:spcPts val="0"/>
              </a:spcAft>
              <a:buClrTx/>
              <a:buSzTx/>
              <a:buFont typeface="Arial" pitchFamily="34" charset="0"/>
              <a:buNone/>
              <a:tabLst/>
              <a:defRPr/>
            </a:pPr>
            <a:endParaRPr lang="en-US" sz="2000" dirty="0"/>
          </a:p>
        </p:txBody>
      </p:sp>
      <p:grpSp>
        <p:nvGrpSpPr>
          <p:cNvPr id="12" name="Group 11"/>
          <p:cNvGrpSpPr/>
          <p:nvPr userDrawn="1"/>
        </p:nvGrpSpPr>
        <p:grpSpPr>
          <a:xfrm>
            <a:off x="671876" y="5212536"/>
            <a:ext cx="7952648" cy="1393496"/>
            <a:chOff x="595676" y="5222034"/>
            <a:chExt cx="7952648" cy="1393496"/>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7034" t="1497" r="-447" b="1090"/>
            <a:stretch/>
          </p:blipFill>
          <p:spPr>
            <a:xfrm>
              <a:off x="595676" y="5222034"/>
              <a:ext cx="1691390" cy="1374966"/>
            </a:xfrm>
            <a:prstGeom prst="rect">
              <a:avLst/>
            </a:prstGeom>
            <a:ln w="28575">
              <a:solidFill>
                <a:schemeClr val="tx1"/>
              </a:solidFill>
            </a:ln>
          </p:spPr>
        </p:pic>
        <p:pic>
          <p:nvPicPr>
            <p:cNvPr id="14" name="Picture 13" descr="ATLAS_nj386569f7_online.jpg"/>
            <p:cNvPicPr>
              <a:picLocks noChangeAspect="1"/>
            </p:cNvPicPr>
            <p:nvPr userDrawn="1"/>
          </p:nvPicPr>
          <p:blipFill rotWithShape="1">
            <a:blip r:embed="rId3">
              <a:extLst>
                <a:ext uri="{28A0092B-C50C-407E-A947-70E740481C1C}">
                  <a14:useLocalDpi xmlns:a14="http://schemas.microsoft.com/office/drawing/2010/main" val="0"/>
                </a:ext>
              </a:extLst>
            </a:blip>
            <a:srcRect t="608" r="63375" b="1872"/>
            <a:stretch/>
          </p:blipFill>
          <p:spPr>
            <a:xfrm>
              <a:off x="2182466" y="5229129"/>
              <a:ext cx="1543076" cy="1379306"/>
            </a:xfrm>
            <a:prstGeom prst="rect">
              <a:avLst/>
            </a:prstGeom>
            <a:ln w="28575">
              <a:solidFill>
                <a:schemeClr val="tx1"/>
              </a:solidFill>
            </a:ln>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1772" y="5229129"/>
              <a:ext cx="1566552" cy="1386401"/>
            </a:xfrm>
            <a:prstGeom prst="rect">
              <a:avLst/>
            </a:prstGeom>
            <a:ln w="28575">
              <a:solidFill>
                <a:schemeClr val="tx1"/>
              </a:solidFill>
            </a:ln>
          </p:spPr>
        </p:pic>
        <p:pic>
          <p:nvPicPr>
            <p:cNvPr id="16" name="Picture 7"/>
            <p:cNvPicPr>
              <a:picLocks noChangeAspect="1" noChangeArrowheads="1"/>
            </p:cNvPicPr>
            <p:nvPr userDrawn="1"/>
          </p:nvPicPr>
          <p:blipFill>
            <a:blip r:embed="rId5" cstate="print"/>
            <a:srcRect r="2756"/>
            <a:stretch>
              <a:fillRect/>
            </a:stretch>
          </p:blipFill>
          <p:spPr bwMode="auto">
            <a:xfrm>
              <a:off x="3649326" y="5229129"/>
              <a:ext cx="1959828" cy="1386401"/>
            </a:xfrm>
            <a:prstGeom prst="rect">
              <a:avLst/>
            </a:prstGeom>
            <a:noFill/>
            <a:ln w="28575">
              <a:solidFill>
                <a:schemeClr val="tx1"/>
              </a:solidFill>
              <a:miter lim="800000"/>
              <a:headEnd/>
              <a:tailEnd/>
            </a:ln>
          </p:spPr>
        </p:pic>
        <p:pic>
          <p:nvPicPr>
            <p:cNvPr id="17" name="Picture 16"/>
            <p:cNvPicPr>
              <a:picLocks noChangeAspect="1"/>
            </p:cNvPicPr>
            <p:nvPr userDrawn="1"/>
          </p:nvPicPr>
          <p:blipFill rotWithShape="1">
            <a:blip r:embed="rId6"/>
            <a:srcRect t="8102" r="8607"/>
            <a:stretch/>
          </p:blipFill>
          <p:spPr>
            <a:xfrm>
              <a:off x="5207738" y="5229129"/>
              <a:ext cx="1782174" cy="1386400"/>
            </a:xfrm>
            <a:prstGeom prst="rect">
              <a:avLst/>
            </a:prstGeom>
            <a:ln w="28575">
              <a:solidFill>
                <a:schemeClr val="tx1"/>
              </a:solid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8763000" y="6388608"/>
            <a:ext cx="381000" cy="469392"/>
          </a:xfrm>
        </p:spPr>
        <p:txBody>
          <a:bodyPr/>
          <a:lstStyle/>
          <a:p>
            <a:pPr>
              <a:defRPr/>
            </a:pPr>
            <a:fld id="{1F8A97BA-DB9B-4291-87AE-AF89EA7F18B7}" type="slidenum">
              <a:rPr lang="en-US" smtClean="0"/>
              <a:pPr>
                <a:defRPr/>
              </a:pPr>
              <a:t>‹#›</a:t>
            </a:fld>
            <a:endParaRPr lang="en-US" dirty="0"/>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1" i="0" baseline="0"/>
            </a:lvl1p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a:xfrm>
            <a:off x="8763000" y="6492875"/>
            <a:ext cx="381000" cy="365125"/>
          </a:xfrm>
          <a:ln/>
        </p:spPr>
        <p:txBody>
          <a:bodyPr/>
          <a:lstStyle>
            <a:lvl1pPr>
              <a:defRPr/>
            </a:lvl1pPr>
          </a:lstStyle>
          <a:p>
            <a:pPr>
              <a:defRPr/>
            </a:pPr>
            <a:fld id="{0E35970C-66DA-42B4-8591-6E363A3B576E}"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E bottom - box - not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0" i="0" baseline="0"/>
            </a:lvl1p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a:xfrm>
            <a:off x="8763000" y="6492875"/>
            <a:ext cx="381000" cy="365125"/>
          </a:xfrm>
          <a:ln/>
        </p:spPr>
        <p:txBody>
          <a:bodyPr/>
          <a:lstStyle>
            <a:lvl1pPr>
              <a:defRPr/>
            </a:lvl1pPr>
          </a:lstStyle>
          <a:p>
            <a:pPr>
              <a:defRPr/>
            </a:pPr>
            <a:fld id="{0E35970C-66DA-42B4-8591-6E363A3B576E}"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E bottom - text box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
        <p:nvSpPr>
          <p:cNvPr id="5" name="Content Placeholder 2"/>
          <p:cNvSpPr>
            <a:spLocks noGrp="1"/>
          </p:cNvSpPr>
          <p:nvPr>
            <p:ph idx="1"/>
          </p:nvPr>
        </p:nvSpPr>
        <p:spPr>
          <a:xfrm>
            <a:off x="320722" y="972403"/>
            <a:ext cx="8345605" cy="5073555"/>
          </a:xfrm>
          <a:prstGeom prst="rect">
            <a:avLst/>
          </a:prstGeom>
        </p:spPr>
        <p:txBody>
          <a:bodyPr/>
          <a:lstStyle>
            <a:lvl1pPr>
              <a:defRPr b="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1" i="0" baseline="0"/>
            </a:lvl1p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a:xfrm>
            <a:off x="8763000" y="6492875"/>
            <a:ext cx="381000" cy="365125"/>
          </a:xfrm>
          <a:ln/>
        </p:spPr>
        <p:txBody>
          <a:bodyPr/>
          <a:lstStyle>
            <a:lvl1pPr>
              <a:defRPr/>
            </a:lvl1pPr>
          </a:lstStyle>
          <a:p>
            <a:pPr>
              <a:defRPr/>
            </a:pPr>
            <a:fld id="{0E35970C-66DA-42B4-8591-6E363A3B576E}"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8.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orizontal-logo-green-text.jpg"/>
          <p:cNvPicPr>
            <a:picLocks noChangeAspect="1"/>
          </p:cNvPicPr>
          <p:nvPr/>
        </p:nvPicPr>
        <p:blipFill>
          <a:blip r:embed="rId4" cstate="print"/>
          <a:srcRect/>
          <a:stretch>
            <a:fillRect/>
          </a:stretch>
        </p:blipFill>
        <p:spPr bwMode="auto">
          <a:xfrm>
            <a:off x="2362200" y="152400"/>
            <a:ext cx="4470400" cy="747727"/>
          </a:xfrm>
          <a:prstGeom prst="rect">
            <a:avLst/>
          </a:prstGeom>
          <a:noFill/>
          <a:ln w="9525">
            <a:noFill/>
            <a:miter lim="800000"/>
            <a:headEnd/>
            <a:tailEnd/>
          </a:ln>
        </p:spPr>
      </p:pic>
      <p:sp>
        <p:nvSpPr>
          <p:cNvPr id="8" name="Rectangle 25"/>
          <p:cNvSpPr>
            <a:spLocks noChangeArrowheads="1"/>
          </p:cNvSpPr>
          <p:nvPr/>
        </p:nvSpPr>
        <p:spPr bwMode="auto">
          <a:xfrm>
            <a:off x="0" y="990600"/>
            <a:ext cx="9144000" cy="42863"/>
          </a:xfrm>
          <a:prstGeom prst="rect">
            <a:avLst/>
          </a:prstGeom>
          <a:gradFill rotWithShape="1">
            <a:gsLst>
              <a:gs pos="0">
                <a:srgbClr val="DDEBCF"/>
              </a:gs>
              <a:gs pos="50000">
                <a:srgbClr val="9CB86E"/>
              </a:gs>
              <a:gs pos="100000">
                <a:srgbClr val="156B13"/>
              </a:gs>
            </a:gsLst>
            <a:lin ang="5400000" scaled="1"/>
          </a:gradFill>
          <a:ln w="6350">
            <a:solidFill>
              <a:schemeClr val="tx1"/>
            </a:solidFill>
            <a:miter lim="800000"/>
            <a:headEnd/>
            <a:tailEnd/>
          </a:ln>
          <a:effectLst/>
        </p:spPr>
        <p:txBody>
          <a:bodyPr lIns="85558" tIns="42028" rIns="85558" bIns="42028"/>
          <a:lstStyle/>
          <a:p>
            <a:pPr defTabSz="966788"/>
            <a:endParaRPr lang="en-US" sz="1900" u="sng" dirty="0"/>
          </a:p>
        </p:txBody>
      </p:sp>
    </p:spTree>
  </p:cSld>
  <p:clrMap bg1="lt1" tx1="dk1" bg2="lt2" tx2="dk2" accent1="accent1" accent2="accent2" accent3="accent3" accent4="accent4" accent5="accent5" accent6="accent6" hlink="hlink" folHlink="folHlink"/>
  <p:sldLayoutIdLst>
    <p:sldLayoutId id="2147483649" r:id="rId1"/>
    <p:sldLayoutId id="2147483689"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642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6" name="Slide Number Placeholder 5"/>
          <p:cNvSpPr>
            <a:spLocks noGrp="1"/>
          </p:cNvSpPr>
          <p:nvPr>
            <p:ph type="sldNum" sz="quarter" idx="4"/>
          </p:nvPr>
        </p:nvSpPr>
        <p:spPr>
          <a:xfrm>
            <a:off x="8763000" y="6386513"/>
            <a:ext cx="381000" cy="471487"/>
          </a:xfrm>
          <a:prstGeom prst="rect">
            <a:avLst/>
          </a:prstGeom>
        </p:spPr>
        <p:txBody>
          <a:bodyPr vert="horz" lIns="91440" tIns="45720" rIns="91440" bIns="45720" rtlCol="0" anchor="ctr"/>
          <a:lstStyle>
            <a:lvl1pPr algn="r" fontAlgn="auto">
              <a:spcBef>
                <a:spcPts val="0"/>
              </a:spcBef>
              <a:spcAft>
                <a:spcPts val="0"/>
              </a:spcAft>
              <a:defRPr sz="1000">
                <a:solidFill>
                  <a:srgbClr val="106636"/>
                </a:solidFill>
                <a:latin typeface="Arial" pitchFamily="34" charset="0"/>
                <a:cs typeface="Arial" pitchFamily="34" charset="0"/>
              </a:defRPr>
            </a:lvl1pPr>
          </a:lstStyle>
          <a:p>
            <a:pPr>
              <a:defRPr/>
            </a:pPr>
            <a:fld id="{1F8A97BA-DB9B-4291-87AE-AF89EA7F18B7}" type="slidenum">
              <a:rPr lang="en-US" smtClean="0"/>
              <a:pPr>
                <a:defRPr/>
              </a:pPr>
              <a:t>‹#›</a:t>
            </a:fld>
            <a:endParaRPr lang="en-US" dirty="0"/>
          </a:p>
        </p:txBody>
      </p:sp>
      <p:pic>
        <p:nvPicPr>
          <p:cNvPr id="1030" name="Picture 9" descr="horizontal-logo-green-text.jpg"/>
          <p:cNvPicPr>
            <a:picLocks noChangeAspect="1"/>
          </p:cNvPicPr>
          <p:nvPr/>
        </p:nvPicPr>
        <p:blipFill>
          <a:blip r:embed="rId15" cstate="print"/>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1"/>
          <p:cNvSpPr txBox="1">
            <a:spLocks/>
          </p:cNvSpPr>
          <p:nvPr userDrawn="1"/>
        </p:nvSpPr>
        <p:spPr>
          <a:xfrm>
            <a:off x="3288337" y="6492875"/>
            <a:ext cx="3006721"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106636"/>
                </a:solidFill>
                <a:effectLst/>
                <a:uLnTx/>
                <a:uFillTx/>
                <a:latin typeface="Arial" charset="0"/>
                <a:ea typeface="+mn-ea"/>
                <a:cs typeface="+mn-cs"/>
              </a:rPr>
              <a:t>Low Energy User Community  Meeting</a:t>
            </a:r>
            <a:r>
              <a:rPr kumimoji="0" lang="en-US" sz="1200" b="0" i="0" u="none" strike="noStrike" kern="1200" cap="none" spc="0" normalizeH="0" noProof="0" dirty="0" smtClean="0">
                <a:ln>
                  <a:noFill/>
                </a:ln>
                <a:solidFill>
                  <a:srgbClr val="106636"/>
                </a:solidFill>
                <a:effectLst/>
                <a:uLnTx/>
                <a:uFillTx/>
                <a:latin typeface="Arial" charset="0"/>
                <a:ea typeface="+mn-ea"/>
                <a:cs typeface="+mn-cs"/>
              </a:rPr>
              <a:t>		</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8" name="Footer Placeholder 1"/>
          <p:cNvSpPr txBox="1">
            <a:spLocks/>
          </p:cNvSpPr>
          <p:nvPr userDrawn="1"/>
        </p:nvSpPr>
        <p:spPr>
          <a:xfrm>
            <a:off x="6687797" y="6487414"/>
            <a:ext cx="1682465"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106636"/>
                </a:solidFill>
                <a:effectLst/>
                <a:uLnTx/>
                <a:uFillTx/>
                <a:latin typeface="Arial" charset="0"/>
                <a:ea typeface="+mn-ea"/>
                <a:cs typeface="+mn-cs"/>
              </a:rPr>
              <a:t>August 3, 2017</a:t>
            </a:r>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3726" r:id="rId1"/>
    <p:sldLayoutId id="2147483728" r:id="rId2"/>
    <p:sldLayoutId id="2147483725" r:id="rId3"/>
    <p:sldLayoutId id="2147483729" r:id="rId4"/>
    <p:sldLayoutId id="2147483727" r:id="rId5"/>
    <p:sldLayoutId id="2147483733" r:id="rId6"/>
    <p:sldLayoutId id="2147483763" r:id="rId7"/>
    <p:sldLayoutId id="2147483750" r:id="rId8"/>
    <p:sldLayoutId id="2147483736" r:id="rId9"/>
    <p:sldLayoutId id="2147483764" r:id="rId10"/>
    <p:sldLayoutId id="2147483765" r:id="rId11"/>
    <p:sldLayoutId id="2147483766"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400" b="1"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FFD62-BA53-4942-98F1-BDCBB35CC2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524FD-BBAA-492B-9E74-32F3B260E06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1.emf"/><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hyperlink" Target="http://fribusers.org/workingGroups/hrs.html" TargetMode="External"/><Relationship Id="rId13" Type="http://schemas.openxmlformats.org/officeDocument/2006/relationships/hyperlink" Target="http://fribusers.org/workingGroups/neutrons.html" TargetMode="External"/><Relationship Id="rId18" Type="http://schemas.openxmlformats.org/officeDocument/2006/relationships/hyperlink" Target="http://fribusers.org/workingGroups/targets.html" TargetMode="External"/><Relationship Id="rId3" Type="http://schemas.openxmlformats.org/officeDocument/2006/relationships/hyperlink" Target="http://fribusers.org/workingGroups/data.html" TargetMode="External"/><Relationship Id="rId7" Type="http://schemas.openxmlformats.org/officeDocument/2006/relationships/hyperlink" Target="http://fribusers.org/workingGroups/gammas.html" TargetMode="External"/><Relationship Id="rId12" Type="http://schemas.openxmlformats.org/officeDocument/2006/relationships/hyperlink" Target="http://fribusers.org/workingGroups/lasers.html" TargetMode="External"/><Relationship Id="rId17" Type="http://schemas.openxmlformats.org/officeDocument/2006/relationships/hyperlink" Target="http://fribusers.org/workingGroups/solenoids.html" TargetMode="External"/><Relationship Id="rId2" Type="http://schemas.openxmlformats.org/officeDocument/2006/relationships/hyperlink" Target="http://fribusers.org/workingGroups/astrophysics.html" TargetMode="External"/><Relationship Id="rId16" Type="http://schemas.openxmlformats.org/officeDocument/2006/relationships/hyperlink" Target="http://fribusers.org/workingGroups/siliconarrays.html" TargetMode="External"/><Relationship Id="rId1" Type="http://schemas.openxmlformats.org/officeDocument/2006/relationships/slideLayout" Target="../slideLayouts/slideLayout4.xml"/><Relationship Id="rId6" Type="http://schemas.openxmlformats.org/officeDocument/2006/relationships/hyperlink" Target="http://fribusers.org/workingGroups/gasjet.html" TargetMode="External"/><Relationship Id="rId11" Type="http://schemas.openxmlformats.org/officeDocument/2006/relationships/hyperlink" Target="http://fribusers.org/workingGroups/applications.html" TargetMode="External"/><Relationship Id="rId5" Type="http://schemas.openxmlformats.org/officeDocument/2006/relationships/hyperlink" Target="http://fribusers.org/workingGroups/eos.html" TargetMode="External"/><Relationship Id="rId15" Type="http://schemas.openxmlformats.org/officeDocument/2006/relationships/hyperlink" Target="http://fribusers.org/workingGroups/scintillatorarrays.html" TargetMode="External"/><Relationship Id="rId10" Type="http://schemas.openxmlformats.org/officeDocument/2006/relationships/hyperlink" Target="http://fribusers.org/workingGroups/isla.html" TargetMode="External"/><Relationship Id="rId19" Type="http://schemas.openxmlformats.org/officeDocument/2006/relationships/hyperlink" Target="http://fribusers.org/workingGroups/tpc.html" TargetMode="External"/><Relationship Id="rId4" Type="http://schemas.openxmlformats.org/officeDocument/2006/relationships/hyperlink" Target="http://fribusers.org/workingGroups/dataacquisition.html" TargetMode="External"/><Relationship Id="rId9" Type="http://schemas.openxmlformats.org/officeDocument/2006/relationships/hyperlink" Target="http://fribusers.org/workingGroups/iontraps.html" TargetMode="External"/><Relationship Id="rId14" Type="http://schemas.openxmlformats.org/officeDocument/2006/relationships/hyperlink" Target="http://fribusers.org/workingGroups/decay.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hyperlink" Target="http://scitation.aip.org/content/aip/journal/rsi/88/5/10.1063/1.4983578"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791" y="1630108"/>
            <a:ext cx="8064500" cy="914400"/>
          </a:xfrm>
        </p:spPr>
        <p:txBody>
          <a:bodyPr/>
          <a:lstStyle/>
          <a:p>
            <a:r>
              <a:rPr lang="en-US" sz="2800" b="0" dirty="0" smtClean="0"/>
              <a:t>Perspectives from DOE NP</a:t>
            </a:r>
            <a:endParaRPr lang="en-US" sz="2800" b="0" dirty="0"/>
          </a:p>
        </p:txBody>
      </p:sp>
      <p:sp>
        <p:nvSpPr>
          <p:cNvPr id="3" name="Subtitle 2"/>
          <p:cNvSpPr>
            <a:spLocks noGrp="1"/>
          </p:cNvSpPr>
          <p:nvPr>
            <p:ph type="subTitle" idx="1"/>
          </p:nvPr>
        </p:nvSpPr>
        <p:spPr>
          <a:xfrm>
            <a:off x="1237302" y="2395931"/>
            <a:ext cx="6400800" cy="990600"/>
          </a:xfrm>
        </p:spPr>
        <p:txBody>
          <a:bodyPr>
            <a:noAutofit/>
          </a:bodyPr>
          <a:lstStyle/>
          <a:p>
            <a:r>
              <a:rPr lang="en-US" sz="2400" dirty="0" smtClean="0"/>
              <a:t>Low Energy User Community Meeting</a:t>
            </a:r>
          </a:p>
          <a:p>
            <a:r>
              <a:rPr lang="en-US" sz="2400" dirty="0" smtClean="0"/>
              <a:t>August 3, 2017</a:t>
            </a:r>
          </a:p>
          <a:p>
            <a:r>
              <a:rPr lang="en-US" sz="2400" dirty="0" smtClean="0"/>
              <a:t>Argonne National Laboratory</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2" descr="Atlas-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4" y="985044"/>
            <a:ext cx="8116887"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3"/>
          <p:cNvSpPr>
            <a:spLocks noGrp="1" noChangeArrowheads="1"/>
          </p:cNvSpPr>
          <p:nvPr>
            <p:ph type="title" idx="4294967295"/>
          </p:nvPr>
        </p:nvSpPr>
        <p:spPr>
          <a:xfrm>
            <a:off x="-106362" y="53569"/>
            <a:ext cx="9144000" cy="642156"/>
          </a:xfrm>
        </p:spPr>
        <p:txBody>
          <a:bodyPr/>
          <a:lstStyle/>
          <a:p>
            <a:r>
              <a:rPr lang="en-US" altLang="en-US" b="0" dirty="0" smtClean="0">
                <a:solidFill>
                  <a:schemeClr val="tx1"/>
                </a:solidFill>
              </a:rPr>
              <a:t>ATLAS Continues as DOE’s Premier Stable Beam Facility</a:t>
            </a:r>
          </a:p>
        </p:txBody>
      </p:sp>
      <p:sp>
        <p:nvSpPr>
          <p:cNvPr id="30726" name="Text Box 4"/>
          <p:cNvSpPr txBox="1">
            <a:spLocks noChangeArrowheads="1"/>
          </p:cNvSpPr>
          <p:nvPr/>
        </p:nvSpPr>
        <p:spPr bwMode="auto">
          <a:xfrm>
            <a:off x="1227138" y="3589338"/>
            <a:ext cx="104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spcBef>
                <a:spcPct val="0"/>
              </a:spcBef>
              <a:buClrTx/>
              <a:buFontTx/>
              <a:buNone/>
            </a:pPr>
            <a:r>
              <a:rPr lang="en-US" altLang="en-US" dirty="0">
                <a:latin typeface="Arial" pitchFamily="34" charset="0"/>
                <a:ea typeface="MS PGothic" pitchFamily="34" charset="-128"/>
              </a:rPr>
              <a:t>CARIBU</a:t>
            </a:r>
          </a:p>
        </p:txBody>
      </p:sp>
      <p:sp>
        <p:nvSpPr>
          <p:cNvPr id="30727" name="Text Box 5"/>
          <p:cNvSpPr txBox="1">
            <a:spLocks noChangeArrowheads="1"/>
          </p:cNvSpPr>
          <p:nvPr/>
        </p:nvSpPr>
        <p:spPr bwMode="auto">
          <a:xfrm>
            <a:off x="6861175" y="4557878"/>
            <a:ext cx="23955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spcBef>
                <a:spcPct val="0"/>
              </a:spcBef>
              <a:buClrTx/>
              <a:buFontTx/>
              <a:buNone/>
            </a:pPr>
            <a:r>
              <a:rPr lang="en-US" altLang="en-US" dirty="0" smtClean="0">
                <a:latin typeface="Arial" pitchFamily="34" charset="0"/>
                <a:ea typeface="MS PGothic" pitchFamily="34" charset="-128"/>
              </a:rPr>
              <a:t>Future </a:t>
            </a:r>
            <a:r>
              <a:rPr lang="en-US" altLang="en-US" dirty="0">
                <a:latin typeface="Arial" pitchFamily="34" charset="0"/>
                <a:ea typeface="MS PGothic" pitchFamily="34" charset="-128"/>
              </a:rPr>
              <a:t>in-flight separator (AIRIS) </a:t>
            </a:r>
          </a:p>
        </p:txBody>
      </p:sp>
      <p:sp>
        <p:nvSpPr>
          <p:cNvPr id="30728" name="AutoShape 6"/>
          <p:cNvSpPr>
            <a:spLocks noChangeArrowheads="1"/>
          </p:cNvSpPr>
          <p:nvPr/>
        </p:nvSpPr>
        <p:spPr bwMode="auto">
          <a:xfrm>
            <a:off x="1712913" y="4933950"/>
            <a:ext cx="368300" cy="165100"/>
          </a:xfrm>
          <a:prstGeom prst="roundRect">
            <a:avLst>
              <a:gd name="adj" fmla="val 16667"/>
            </a:avLst>
          </a:prstGeom>
          <a:solidFill>
            <a:srgbClr val="FF0000"/>
          </a:solidFill>
          <a:ln w="9525">
            <a:solidFill>
              <a:srgbClr val="FF0000"/>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29" name="Rectangle 7"/>
          <p:cNvSpPr>
            <a:spLocks noChangeArrowheads="1"/>
          </p:cNvSpPr>
          <p:nvPr/>
        </p:nvSpPr>
        <p:spPr bwMode="auto">
          <a:xfrm>
            <a:off x="1458913" y="4908550"/>
            <a:ext cx="68262" cy="203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30" name="Text Box 9"/>
          <p:cNvSpPr txBox="1">
            <a:spLocks noChangeArrowheads="1"/>
          </p:cNvSpPr>
          <p:nvPr/>
        </p:nvSpPr>
        <p:spPr bwMode="auto">
          <a:xfrm>
            <a:off x="709650" y="5796374"/>
            <a:ext cx="83835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spcBef>
                <a:spcPct val="0"/>
              </a:spcBef>
              <a:buClrTx/>
              <a:buFontTx/>
              <a:buNone/>
            </a:pPr>
            <a:r>
              <a:rPr lang="en-US" altLang="en-US" dirty="0">
                <a:latin typeface="Arial" pitchFamily="34" charset="0"/>
                <a:ea typeface="MS PGothic" pitchFamily="34" charset="-128"/>
              </a:rPr>
              <a:t>MHB  RFQ          new cryomodule </a:t>
            </a:r>
          </a:p>
        </p:txBody>
      </p:sp>
      <p:sp>
        <p:nvSpPr>
          <p:cNvPr id="30731" name="Rectangle 10"/>
          <p:cNvSpPr>
            <a:spLocks noChangeArrowheads="1"/>
          </p:cNvSpPr>
          <p:nvPr/>
        </p:nvSpPr>
        <p:spPr bwMode="auto">
          <a:xfrm rot="-2332939">
            <a:off x="5648325" y="3803650"/>
            <a:ext cx="962025" cy="227013"/>
          </a:xfrm>
          <a:prstGeom prst="rect">
            <a:avLst/>
          </a:prstGeom>
          <a:solidFill>
            <a:srgbClr val="008000"/>
          </a:solidFill>
          <a:ln w="9525">
            <a:solidFill>
              <a:schemeClr val="bg1"/>
            </a:solidFill>
            <a:miter lim="800000"/>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32" name="Line 11"/>
          <p:cNvSpPr>
            <a:spLocks noChangeShapeType="1"/>
          </p:cNvSpPr>
          <p:nvPr/>
        </p:nvSpPr>
        <p:spPr bwMode="auto">
          <a:xfrm flipV="1">
            <a:off x="1220788" y="5076825"/>
            <a:ext cx="266700" cy="508000"/>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33" name="Line 12"/>
          <p:cNvSpPr>
            <a:spLocks noChangeShapeType="1"/>
          </p:cNvSpPr>
          <p:nvPr/>
        </p:nvSpPr>
        <p:spPr bwMode="auto">
          <a:xfrm flipV="1">
            <a:off x="1806575" y="5065713"/>
            <a:ext cx="152400" cy="546100"/>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34" name="Line 13"/>
          <p:cNvSpPr>
            <a:spLocks noChangeShapeType="1"/>
          </p:cNvSpPr>
          <p:nvPr/>
        </p:nvSpPr>
        <p:spPr bwMode="auto">
          <a:xfrm flipH="1" flipV="1">
            <a:off x="6172200" y="4043363"/>
            <a:ext cx="688975" cy="892175"/>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35" name="AutoShape 15"/>
          <p:cNvSpPr>
            <a:spLocks/>
          </p:cNvSpPr>
          <p:nvPr/>
        </p:nvSpPr>
        <p:spPr bwMode="auto">
          <a:xfrm rot="-5400000">
            <a:off x="3459163" y="5114925"/>
            <a:ext cx="479425" cy="384175"/>
          </a:xfrm>
          <a:prstGeom prst="leftBrace">
            <a:avLst>
              <a:gd name="adj1" fmla="val 8333"/>
              <a:gd name="adj2" fmla="val 50000"/>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36" name="Line 17"/>
          <p:cNvSpPr>
            <a:spLocks noChangeShapeType="1"/>
          </p:cNvSpPr>
          <p:nvPr/>
        </p:nvSpPr>
        <p:spPr bwMode="auto">
          <a:xfrm>
            <a:off x="1984375" y="4511675"/>
            <a:ext cx="32861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37" name="AutoShape 18"/>
          <p:cNvSpPr>
            <a:spLocks noChangeArrowheads="1"/>
          </p:cNvSpPr>
          <p:nvPr/>
        </p:nvSpPr>
        <p:spPr bwMode="auto">
          <a:xfrm>
            <a:off x="1824038" y="4197350"/>
            <a:ext cx="596900" cy="469900"/>
          </a:xfrm>
          <a:prstGeom prst="roundRect">
            <a:avLst>
              <a:gd name="adj" fmla="val 16667"/>
            </a:avLst>
          </a:prstGeom>
          <a:solidFill>
            <a:schemeClr val="bg1"/>
          </a:solidFill>
          <a:ln w="38100" cmpd="dbl">
            <a:solidFill>
              <a:srgbClr val="008000"/>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38" name="AutoShape 19"/>
          <p:cNvSpPr>
            <a:spLocks noChangeArrowheads="1"/>
          </p:cNvSpPr>
          <p:nvPr/>
        </p:nvSpPr>
        <p:spPr bwMode="auto">
          <a:xfrm>
            <a:off x="2127250" y="4387850"/>
            <a:ext cx="276225" cy="227013"/>
          </a:xfrm>
          <a:prstGeom prst="roundRect">
            <a:avLst>
              <a:gd name="adj" fmla="val 16667"/>
            </a:avLst>
          </a:prstGeom>
          <a:solidFill>
            <a:srgbClr val="993300"/>
          </a:solidFill>
          <a:ln w="9525">
            <a:solidFill>
              <a:schemeClr val="tx1"/>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39" name="Line 20"/>
          <p:cNvSpPr>
            <a:spLocks noChangeShapeType="1"/>
          </p:cNvSpPr>
          <p:nvPr/>
        </p:nvSpPr>
        <p:spPr bwMode="auto">
          <a:xfrm>
            <a:off x="1998663" y="4127500"/>
            <a:ext cx="0" cy="3746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40" name="Line 21"/>
          <p:cNvSpPr>
            <a:spLocks noChangeShapeType="1"/>
          </p:cNvSpPr>
          <p:nvPr/>
        </p:nvSpPr>
        <p:spPr bwMode="auto">
          <a:xfrm flipV="1">
            <a:off x="1758950" y="4511675"/>
            <a:ext cx="3794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41" name="Oval 22"/>
          <p:cNvSpPr>
            <a:spLocks noChangeArrowheads="1"/>
          </p:cNvSpPr>
          <p:nvPr/>
        </p:nvSpPr>
        <p:spPr bwMode="auto">
          <a:xfrm>
            <a:off x="1943100" y="4211638"/>
            <a:ext cx="104775" cy="103187"/>
          </a:xfrm>
          <a:prstGeom prst="ellipse">
            <a:avLst/>
          </a:prstGeom>
          <a:solidFill>
            <a:srgbClr val="FF6600"/>
          </a:solidFill>
          <a:ln w="9525">
            <a:solidFill>
              <a:schemeClr val="tx1"/>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42" name="Oval 23"/>
          <p:cNvSpPr>
            <a:spLocks noChangeArrowheads="1"/>
          </p:cNvSpPr>
          <p:nvPr/>
        </p:nvSpPr>
        <p:spPr bwMode="auto">
          <a:xfrm>
            <a:off x="1938338" y="4457700"/>
            <a:ext cx="104775" cy="104775"/>
          </a:xfrm>
          <a:prstGeom prst="ellipse">
            <a:avLst/>
          </a:prstGeom>
          <a:solidFill>
            <a:srgbClr val="FF6600"/>
          </a:solidFill>
          <a:ln w="9525">
            <a:solidFill>
              <a:schemeClr val="tx1"/>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43" name="Text Box 25"/>
          <p:cNvSpPr txBox="1">
            <a:spLocks noChangeArrowheads="1"/>
          </p:cNvSpPr>
          <p:nvPr/>
        </p:nvSpPr>
        <p:spPr bwMode="auto">
          <a:xfrm>
            <a:off x="3871913" y="3076575"/>
            <a:ext cx="19256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lgn="ctr">
              <a:spcBef>
                <a:spcPct val="0"/>
              </a:spcBef>
              <a:buClrTx/>
              <a:buFontTx/>
              <a:buNone/>
            </a:pPr>
            <a:r>
              <a:rPr lang="en-US" altLang="en-US" dirty="0">
                <a:latin typeface="Arial" pitchFamily="34" charset="0"/>
                <a:ea typeface="MS PGothic" pitchFamily="34" charset="-128"/>
              </a:rPr>
              <a:t>cryomodule and rebuncher rearranged</a:t>
            </a:r>
          </a:p>
        </p:txBody>
      </p:sp>
      <p:sp>
        <p:nvSpPr>
          <p:cNvPr id="30744" name="Line 26"/>
          <p:cNvSpPr>
            <a:spLocks noChangeShapeType="1"/>
          </p:cNvSpPr>
          <p:nvPr/>
        </p:nvSpPr>
        <p:spPr bwMode="auto">
          <a:xfrm flipH="1">
            <a:off x="4667250" y="4033838"/>
            <a:ext cx="209550" cy="722312"/>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45" name="Rectangle 28"/>
          <p:cNvSpPr>
            <a:spLocks noChangeArrowheads="1"/>
          </p:cNvSpPr>
          <p:nvPr/>
        </p:nvSpPr>
        <p:spPr bwMode="auto">
          <a:xfrm>
            <a:off x="3440113" y="4756150"/>
            <a:ext cx="546100" cy="1651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46" name="Rectangle 29"/>
          <p:cNvSpPr>
            <a:spLocks noChangeArrowheads="1"/>
          </p:cNvSpPr>
          <p:nvPr/>
        </p:nvSpPr>
        <p:spPr bwMode="auto">
          <a:xfrm>
            <a:off x="3486150" y="4911725"/>
            <a:ext cx="349250" cy="138113"/>
          </a:xfrm>
          <a:prstGeom prst="rect">
            <a:avLst/>
          </a:prstGeom>
          <a:solidFill>
            <a:srgbClr val="3366FF"/>
          </a:solidFill>
          <a:ln w="9525">
            <a:solidFill>
              <a:srgbClr val="0000FF"/>
            </a:solidFill>
            <a:miter lim="800000"/>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47" name="Line 31"/>
          <p:cNvSpPr>
            <a:spLocks noChangeShapeType="1"/>
          </p:cNvSpPr>
          <p:nvPr/>
        </p:nvSpPr>
        <p:spPr bwMode="auto">
          <a:xfrm>
            <a:off x="4383088" y="4972050"/>
            <a:ext cx="1651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0748"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4910138"/>
            <a:ext cx="152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9"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338" y="4905375"/>
            <a:ext cx="3048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0" name="Line 35"/>
          <p:cNvSpPr>
            <a:spLocks noChangeShapeType="1"/>
          </p:cNvSpPr>
          <p:nvPr/>
        </p:nvSpPr>
        <p:spPr bwMode="auto">
          <a:xfrm flipH="1">
            <a:off x="4411663" y="4051300"/>
            <a:ext cx="387350" cy="809625"/>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51" name="AutoShape 36"/>
          <p:cNvSpPr>
            <a:spLocks noChangeArrowheads="1"/>
          </p:cNvSpPr>
          <p:nvPr/>
        </p:nvSpPr>
        <p:spPr bwMode="auto">
          <a:xfrm>
            <a:off x="754063" y="4281488"/>
            <a:ext cx="285750" cy="341312"/>
          </a:xfrm>
          <a:prstGeom prst="roundRect">
            <a:avLst>
              <a:gd name="adj" fmla="val 16667"/>
            </a:avLst>
          </a:prstGeom>
          <a:solidFill>
            <a:srgbClr val="993300"/>
          </a:solidFill>
          <a:ln w="9525">
            <a:solidFill>
              <a:schemeClr val="tx1"/>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53" name="Oval 44"/>
          <p:cNvSpPr>
            <a:spLocks noChangeArrowheads="1"/>
          </p:cNvSpPr>
          <p:nvPr/>
        </p:nvSpPr>
        <p:spPr bwMode="auto">
          <a:xfrm rot="-2138047">
            <a:off x="5786438" y="2139950"/>
            <a:ext cx="3575050" cy="1323975"/>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54" name="Text Box 45"/>
          <p:cNvSpPr txBox="1">
            <a:spLocks noChangeArrowheads="1"/>
          </p:cNvSpPr>
          <p:nvPr/>
        </p:nvSpPr>
        <p:spPr bwMode="auto">
          <a:xfrm>
            <a:off x="5780088" y="876300"/>
            <a:ext cx="2081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lgn="ctr">
              <a:spcBef>
                <a:spcPct val="0"/>
              </a:spcBef>
              <a:buClrTx/>
              <a:buFontTx/>
              <a:buNone/>
            </a:pPr>
            <a:r>
              <a:rPr lang="en-US" altLang="en-US" dirty="0">
                <a:latin typeface="Arial" pitchFamily="34" charset="0"/>
                <a:ea typeface="MS PGothic" pitchFamily="34" charset="-128"/>
              </a:rPr>
              <a:t>Improved instrumentation</a:t>
            </a:r>
          </a:p>
        </p:txBody>
      </p:sp>
      <p:sp>
        <p:nvSpPr>
          <p:cNvPr id="30755" name="Line 46"/>
          <p:cNvSpPr>
            <a:spLocks noChangeShapeType="1"/>
          </p:cNvSpPr>
          <p:nvPr/>
        </p:nvSpPr>
        <p:spPr bwMode="auto">
          <a:xfrm>
            <a:off x="6958013" y="1471613"/>
            <a:ext cx="396875" cy="684212"/>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nvGrpSpPr>
          <p:cNvPr id="252983" name="Group 55"/>
          <p:cNvGrpSpPr>
            <a:grpSpLocks/>
          </p:cNvGrpSpPr>
          <p:nvPr/>
        </p:nvGrpSpPr>
        <p:grpSpPr bwMode="auto">
          <a:xfrm>
            <a:off x="368135" y="973776"/>
            <a:ext cx="2235365" cy="3915723"/>
            <a:chOff x="99" y="484"/>
            <a:chExt cx="1541" cy="2596"/>
          </a:xfrm>
        </p:grpSpPr>
        <p:pic>
          <p:nvPicPr>
            <p:cNvPr id="30775" name="Picture 52" descr="RFQinADTF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 y="484"/>
              <a:ext cx="1541" cy="1156"/>
            </a:xfrm>
            <a:prstGeom prst="rect">
              <a:avLst/>
            </a:prstGeom>
            <a:noFill/>
            <a:ln w="38100">
              <a:solidFill>
                <a:srgbClr val="5C0426"/>
              </a:solidFill>
              <a:miter lim="800000"/>
              <a:headEnd/>
              <a:tailEnd/>
            </a:ln>
            <a:extLst>
              <a:ext uri="{909E8E84-426E-40DD-AFC4-6F175D3DCCD1}">
                <a14:hiddenFill xmlns:a14="http://schemas.microsoft.com/office/drawing/2010/main">
                  <a:solidFill>
                    <a:srgbClr val="FFFFFF"/>
                  </a:solidFill>
                </a14:hiddenFill>
              </a:ext>
            </a:extLst>
          </p:spPr>
        </p:pic>
        <p:sp>
          <p:nvSpPr>
            <p:cNvPr id="30776" name="Line 53"/>
            <p:cNvSpPr>
              <a:spLocks noChangeShapeType="1"/>
            </p:cNvSpPr>
            <p:nvPr/>
          </p:nvSpPr>
          <p:spPr bwMode="auto">
            <a:xfrm>
              <a:off x="872" y="1640"/>
              <a:ext cx="304" cy="1440"/>
            </a:xfrm>
            <a:prstGeom prst="line">
              <a:avLst/>
            </a:prstGeom>
            <a:noFill/>
            <a:ln w="38100">
              <a:solidFill>
                <a:srgbClr val="5C042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grpSp>
        <p:nvGrpSpPr>
          <p:cNvPr id="252984" name="Group 56"/>
          <p:cNvGrpSpPr>
            <a:grpSpLocks/>
          </p:cNvGrpSpPr>
          <p:nvPr/>
        </p:nvGrpSpPr>
        <p:grpSpPr bwMode="auto">
          <a:xfrm>
            <a:off x="3835924" y="4856740"/>
            <a:ext cx="2863721" cy="1306347"/>
            <a:chOff x="2221" y="3208"/>
            <a:chExt cx="1972" cy="900"/>
          </a:xfrm>
        </p:grpSpPr>
        <p:pic>
          <p:nvPicPr>
            <p:cNvPr id="30773" name="Picture 51" descr="newresonatorstr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2" y="3208"/>
              <a:ext cx="1451" cy="900"/>
            </a:xfrm>
            <a:prstGeom prst="rect">
              <a:avLst/>
            </a:prstGeom>
            <a:noFill/>
            <a:ln w="38100">
              <a:solidFill>
                <a:srgbClr val="5C0426"/>
              </a:solidFill>
              <a:miter lim="800000"/>
              <a:headEnd/>
              <a:tailEnd/>
            </a:ln>
            <a:extLst>
              <a:ext uri="{909E8E84-426E-40DD-AFC4-6F175D3DCCD1}">
                <a14:hiddenFill xmlns:a14="http://schemas.microsoft.com/office/drawing/2010/main">
                  <a:solidFill>
                    <a:srgbClr val="FFFFFF"/>
                  </a:solidFill>
                </a14:hiddenFill>
              </a:ext>
            </a:extLst>
          </p:spPr>
        </p:pic>
        <p:sp>
          <p:nvSpPr>
            <p:cNvPr id="30774" name="Line 54"/>
            <p:cNvSpPr>
              <a:spLocks noChangeShapeType="1"/>
            </p:cNvSpPr>
            <p:nvPr/>
          </p:nvSpPr>
          <p:spPr bwMode="auto">
            <a:xfrm flipH="1" flipV="1">
              <a:off x="2221" y="3314"/>
              <a:ext cx="507" cy="350"/>
            </a:xfrm>
            <a:prstGeom prst="line">
              <a:avLst/>
            </a:prstGeom>
            <a:noFill/>
            <a:ln w="38100">
              <a:solidFill>
                <a:srgbClr val="5C042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grpSp>
        <p:nvGrpSpPr>
          <p:cNvPr id="3" name="Group 2"/>
          <p:cNvGrpSpPr>
            <a:grpSpLocks/>
          </p:cNvGrpSpPr>
          <p:nvPr/>
        </p:nvGrpSpPr>
        <p:grpSpPr bwMode="auto">
          <a:xfrm>
            <a:off x="2047875" y="2038770"/>
            <a:ext cx="4232275" cy="2336380"/>
            <a:chOff x="2047875" y="2038770"/>
            <a:chExt cx="4232275" cy="2336380"/>
          </a:xfrm>
        </p:grpSpPr>
        <p:sp>
          <p:nvSpPr>
            <p:cNvPr id="30761" name="Text Box 8"/>
            <p:cNvSpPr txBox="1">
              <a:spLocks noChangeArrowheads="1"/>
            </p:cNvSpPr>
            <p:nvPr/>
          </p:nvSpPr>
          <p:spPr bwMode="auto">
            <a:xfrm>
              <a:off x="2124075" y="3297978"/>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spcBef>
                  <a:spcPct val="0"/>
                </a:spcBef>
                <a:buClrTx/>
                <a:buFontTx/>
                <a:buNone/>
              </a:pPr>
              <a:r>
                <a:rPr lang="en-US" altLang="en-US" dirty="0">
                  <a:latin typeface="Arial" pitchFamily="34" charset="0"/>
                  <a:ea typeface="MS PGothic" pitchFamily="34" charset="-128"/>
                </a:rPr>
                <a:t>EBIS</a:t>
              </a:r>
            </a:p>
          </p:txBody>
        </p:sp>
        <p:sp>
          <p:nvSpPr>
            <p:cNvPr id="30762" name="Line 24"/>
            <p:cNvSpPr>
              <a:spLocks noChangeShapeType="1"/>
            </p:cNvSpPr>
            <p:nvPr/>
          </p:nvSpPr>
          <p:spPr bwMode="auto">
            <a:xfrm flipH="1">
              <a:off x="2284412" y="3664691"/>
              <a:ext cx="192087" cy="710459"/>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63" name="Text Box 42"/>
            <p:cNvSpPr txBox="1">
              <a:spLocks noChangeArrowheads="1"/>
            </p:cNvSpPr>
            <p:nvPr/>
          </p:nvSpPr>
          <p:spPr bwMode="auto">
            <a:xfrm>
              <a:off x="2603500" y="2038770"/>
              <a:ext cx="367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buFont typeface="Wingdings" pitchFamily="2" charset="2"/>
                <a:buNone/>
              </a:pPr>
              <a:r>
                <a:rPr lang="en-US" altLang="en-US" dirty="0">
                  <a:latin typeface="Arial" pitchFamily="34" charset="0"/>
                </a:rPr>
                <a:t>New low-energy experimental hall </a:t>
              </a:r>
            </a:p>
          </p:txBody>
        </p:sp>
        <p:sp>
          <p:nvSpPr>
            <p:cNvPr id="30764" name="Line 43"/>
            <p:cNvSpPr>
              <a:spLocks noChangeShapeType="1"/>
            </p:cNvSpPr>
            <p:nvPr/>
          </p:nvSpPr>
          <p:spPr bwMode="auto">
            <a:xfrm flipH="1">
              <a:off x="3173413" y="2339181"/>
              <a:ext cx="717551" cy="1353344"/>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nvGrpSpPr>
            <p:cNvPr id="30765" name="Group 11"/>
            <p:cNvGrpSpPr>
              <a:grpSpLocks/>
            </p:cNvGrpSpPr>
            <p:nvPr/>
          </p:nvGrpSpPr>
          <p:grpSpPr bwMode="auto">
            <a:xfrm>
              <a:off x="2047875" y="3141663"/>
              <a:ext cx="1047750" cy="1130300"/>
              <a:chOff x="2047875" y="3142455"/>
              <a:chExt cx="1047750" cy="1129905"/>
            </a:xfrm>
          </p:grpSpPr>
          <p:grpSp>
            <p:nvGrpSpPr>
              <p:cNvPr id="30766" name="Group 9"/>
              <p:cNvGrpSpPr>
                <a:grpSpLocks/>
              </p:cNvGrpSpPr>
              <p:nvPr/>
            </p:nvGrpSpPr>
            <p:grpSpPr bwMode="auto">
              <a:xfrm>
                <a:off x="2047875" y="3228975"/>
                <a:ext cx="1047750" cy="1043385"/>
                <a:chOff x="2047875" y="3228975"/>
                <a:chExt cx="1047750" cy="1043385"/>
              </a:xfrm>
            </p:grpSpPr>
            <p:cxnSp>
              <p:nvCxnSpPr>
                <p:cNvPr id="30768" name="Straight Connector 2"/>
                <p:cNvCxnSpPr>
                  <a:cxnSpLocks noChangeShapeType="1"/>
                  <a:stCxn id="30741" idx="6"/>
                </p:cNvCxnSpPr>
                <p:nvPr/>
              </p:nvCxnSpPr>
              <p:spPr bwMode="auto">
                <a:xfrm>
                  <a:off x="2047875" y="4263232"/>
                  <a:ext cx="964406" cy="0"/>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cxnSp>
              <p:nvCxnSpPr>
                <p:cNvPr id="30769" name="Straight Connector 57"/>
                <p:cNvCxnSpPr>
                  <a:cxnSpLocks noChangeShapeType="1"/>
                </p:cNvCxnSpPr>
                <p:nvPr/>
              </p:nvCxnSpPr>
              <p:spPr bwMode="auto">
                <a:xfrm flipV="1">
                  <a:off x="3012281" y="3228975"/>
                  <a:ext cx="0" cy="1043385"/>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cxnSp>
              <p:nvCxnSpPr>
                <p:cNvPr id="30770" name="Straight Connector 59"/>
                <p:cNvCxnSpPr>
                  <a:cxnSpLocks noChangeShapeType="1"/>
                </p:cNvCxnSpPr>
                <p:nvPr/>
              </p:nvCxnSpPr>
              <p:spPr bwMode="auto">
                <a:xfrm flipV="1">
                  <a:off x="3012281" y="4127500"/>
                  <a:ext cx="83344" cy="89695"/>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cxnSp>
              <p:nvCxnSpPr>
                <p:cNvPr id="30771" name="Straight Connector 64"/>
                <p:cNvCxnSpPr>
                  <a:cxnSpLocks noChangeShapeType="1"/>
                </p:cNvCxnSpPr>
                <p:nvPr/>
              </p:nvCxnSpPr>
              <p:spPr bwMode="auto">
                <a:xfrm flipV="1">
                  <a:off x="3012281" y="3813175"/>
                  <a:ext cx="83344" cy="89695"/>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cxnSp>
              <p:nvCxnSpPr>
                <p:cNvPr id="30772" name="Straight Connector 65"/>
                <p:cNvCxnSpPr>
                  <a:cxnSpLocks noChangeShapeType="1"/>
                </p:cNvCxnSpPr>
                <p:nvPr/>
              </p:nvCxnSpPr>
              <p:spPr bwMode="auto">
                <a:xfrm flipV="1">
                  <a:off x="3012281" y="3482008"/>
                  <a:ext cx="83344" cy="89695"/>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grpSp>
          <p:cxnSp>
            <p:nvCxnSpPr>
              <p:cNvPr id="30767" name="Straight Connector 66"/>
              <p:cNvCxnSpPr>
                <a:cxnSpLocks noChangeShapeType="1"/>
              </p:cNvCxnSpPr>
              <p:nvPr/>
            </p:nvCxnSpPr>
            <p:spPr bwMode="auto">
              <a:xfrm flipV="1">
                <a:off x="3012281" y="3142455"/>
                <a:ext cx="83344" cy="89695"/>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grpSp>
      </p:grpSp>
      <p:sp>
        <p:nvSpPr>
          <p:cNvPr id="57" name="TextBox 56"/>
          <p:cNvSpPr txBox="1"/>
          <p:nvPr/>
        </p:nvSpPr>
        <p:spPr>
          <a:xfrm>
            <a:off x="3205957" y="814793"/>
            <a:ext cx="2519362"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400" dirty="0" smtClean="0">
                <a:latin typeface="Arial" pitchFamily="34" charset="0"/>
                <a:cs typeface="Arial" pitchFamily="34" charset="0"/>
              </a:rPr>
              <a:t>ATLAS is a unique premier Stable Beam Facility for research on Nuclear Structure &amp; Nuclear Astrophysics</a:t>
            </a:r>
            <a:endParaRPr lang="en-US" sz="1400" dirty="0">
              <a:latin typeface="Arial" pitchFamily="34" charset="0"/>
              <a:cs typeface="Arial" pitchFamily="34" charset="0"/>
            </a:endParaRPr>
          </a:p>
        </p:txBody>
      </p:sp>
      <p:sp>
        <p:nvSpPr>
          <p:cNvPr id="53" name="Slide Number Placeholder 2"/>
          <p:cNvSpPr txBox="1">
            <a:spLocks/>
          </p:cNvSpPr>
          <p:nvPr/>
        </p:nvSpPr>
        <p:spPr>
          <a:xfrm>
            <a:off x="8763000" y="6388608"/>
            <a:ext cx="381000" cy="4693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10</a:t>
            </a:r>
            <a:endParaRPr lang="en-US" sz="1400" dirty="0"/>
          </a:p>
        </p:txBody>
      </p:sp>
    </p:spTree>
    <p:extLst>
      <p:ext uri="{BB962C8B-B14F-4D97-AF65-F5344CB8AC3E}">
        <p14:creationId xmlns:p14="http://schemas.microsoft.com/office/powerpoint/2010/main" val="139712536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00445" y="136496"/>
            <a:ext cx="8229600" cy="487363"/>
          </a:xfrm>
        </p:spPr>
        <p:txBody>
          <a:bodyPr/>
          <a:lstStyle/>
          <a:p>
            <a:r>
              <a:rPr lang="en-US" altLang="en-US" dirty="0" smtClean="0"/>
              <a:t>ATLAS </a:t>
            </a:r>
            <a:r>
              <a:rPr lang="en-US" altLang="en-US" dirty="0" smtClean="0">
                <a:sym typeface="Symbol"/>
              </a:rPr>
              <a:t></a:t>
            </a:r>
            <a:r>
              <a:rPr lang="en-US" altLang="en-US" dirty="0" smtClean="0"/>
              <a:t> Beam Usage Statistics</a:t>
            </a:r>
          </a:p>
        </p:txBody>
      </p:sp>
      <p:graphicFrame>
        <p:nvGraphicFramePr>
          <p:cNvPr id="7" name="Table 6"/>
          <p:cNvGraphicFramePr>
            <a:graphicFrameLocks noGrp="1"/>
          </p:cNvGraphicFramePr>
          <p:nvPr>
            <p:extLst>
              <p:ext uri="{D42A27DB-BD31-4B8C-83A1-F6EECF244321}">
                <p14:modId xmlns:p14="http://schemas.microsoft.com/office/powerpoint/2010/main" val="417887323"/>
              </p:ext>
            </p:extLst>
          </p:nvPr>
        </p:nvGraphicFramePr>
        <p:xfrm>
          <a:off x="441341" y="1442157"/>
          <a:ext cx="8281980" cy="1615440"/>
        </p:xfrm>
        <a:graphic>
          <a:graphicData uri="http://schemas.openxmlformats.org/drawingml/2006/table">
            <a:tbl>
              <a:tblPr/>
              <a:tblGrid>
                <a:gridCol w="2103120"/>
                <a:gridCol w="1235772"/>
                <a:gridCol w="1235772"/>
                <a:gridCol w="1235772"/>
                <a:gridCol w="1235772"/>
                <a:gridCol w="1235772"/>
              </a:tblGrid>
              <a:tr h="167640">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FY2012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FY2013</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FY2014</a:t>
                      </a: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FY2015</a:t>
                      </a: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FY</a:t>
                      </a: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sym typeface="Symbol"/>
                        </a:rPr>
                        <a:t>2016</a:t>
                      </a:r>
                      <a:endPar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528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Number of Experiments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33</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53</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052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Average Beam Time (hours)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76</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79</a:t>
                      </a: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80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121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111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48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Standard Deviation (hours)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63</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69</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052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Total Number of Users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394</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332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355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332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321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TextBox 1"/>
          <p:cNvSpPr txBox="1"/>
          <p:nvPr/>
        </p:nvSpPr>
        <p:spPr>
          <a:xfrm>
            <a:off x="464510" y="961073"/>
            <a:ext cx="5417509" cy="338554"/>
          </a:xfrm>
          <a:prstGeom prst="rect">
            <a:avLst/>
          </a:prstGeom>
          <a:noFill/>
        </p:spPr>
        <p:txBody>
          <a:bodyPr wrap="none" rtlCol="0">
            <a:spAutoFit/>
          </a:bodyPr>
          <a:lstStyle/>
          <a:p>
            <a:r>
              <a:rPr lang="en-US" sz="1600" b="1" i="1" dirty="0" smtClean="0">
                <a:solidFill>
                  <a:srgbClr val="000000"/>
                </a:solidFill>
              </a:rPr>
              <a:t>ATLAS Beam Usage Statistics in last five Fiscal Years</a:t>
            </a:r>
            <a:endParaRPr lang="en-US" sz="1600" b="1" i="1" dirty="0">
              <a:solidFill>
                <a:srgbClr val="00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385790395"/>
              </p:ext>
            </p:extLst>
          </p:nvPr>
        </p:nvGraphicFramePr>
        <p:xfrm>
          <a:off x="464510" y="3980641"/>
          <a:ext cx="8281980" cy="1966188"/>
        </p:xfrm>
        <a:graphic>
          <a:graphicData uri="http://schemas.openxmlformats.org/drawingml/2006/table">
            <a:tbl>
              <a:tblPr/>
              <a:tblGrid>
                <a:gridCol w="1830054"/>
                <a:gridCol w="1075321"/>
                <a:gridCol w="1075321"/>
                <a:gridCol w="1075321"/>
                <a:gridCol w="1075321"/>
                <a:gridCol w="1075321"/>
                <a:gridCol w="1075321"/>
              </a:tblGrid>
              <a:tr h="381000">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Nov. 2013</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sym typeface="Symbol"/>
                        </a:rPr>
                        <a:t>Sep. 2014</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sym typeface="Symbol"/>
                        </a:rPr>
                        <a:t>Mar. 2015</a:t>
                      </a:r>
                      <a:endPar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sym typeface="Symbol"/>
                        </a:rPr>
                        <a:t>Nov. 2015</a:t>
                      </a:r>
                      <a:endPar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sym typeface="Symbol"/>
                        </a:rPr>
                        <a:t>Oct. 2016</a:t>
                      </a:r>
                      <a:endPar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May 2017</a:t>
                      </a: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10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Submitted Proposals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65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39</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44</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38</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10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Requested Beam Time (days)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382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235</a:t>
                      </a: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252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318</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282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295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48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Approved Priority I Proposals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18</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48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Approved Priority I Beam </a:t>
                      </a:r>
                      <a:r>
                        <a:rPr kumimoji="0" lang="en-US" sz="1200" b="0" i="0" u="none" strike="noStrike" cap="none" normalizeH="0" baseline="0" smtClean="0">
                          <a:ln>
                            <a:noFill/>
                          </a:ln>
                          <a:solidFill>
                            <a:srgbClr val="000000"/>
                          </a:solidFill>
                          <a:effectLst/>
                          <a:latin typeface="Arial" charset="0"/>
                          <a:ea typeface="ＭＳ Ｐゴシック" charset="0"/>
                          <a:cs typeface="ＭＳ Ｐゴシック" charset="0"/>
                        </a:rPr>
                        <a:t>Time (days</a:t>
                      </a: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156</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108</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101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136</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125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137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0" name="TextBox 9"/>
          <p:cNvSpPr txBox="1"/>
          <p:nvPr/>
        </p:nvSpPr>
        <p:spPr>
          <a:xfrm>
            <a:off x="441341" y="3455021"/>
            <a:ext cx="8270534" cy="338554"/>
          </a:xfrm>
          <a:prstGeom prst="rect">
            <a:avLst/>
          </a:prstGeom>
          <a:noFill/>
        </p:spPr>
        <p:txBody>
          <a:bodyPr wrap="none" rtlCol="0">
            <a:spAutoFit/>
          </a:bodyPr>
          <a:lstStyle/>
          <a:p>
            <a:r>
              <a:rPr lang="en-US" sz="1600" b="1" i="1" dirty="0" smtClean="0">
                <a:solidFill>
                  <a:srgbClr val="000000"/>
                </a:solidFill>
              </a:rPr>
              <a:t>Outcome of Program Advisory Committee (PAC) meetings in last six PAC meetings</a:t>
            </a:r>
            <a:endParaRPr lang="en-US" sz="1600" b="1" i="1" dirty="0">
              <a:solidFill>
                <a:srgbClr val="000000"/>
              </a:solidFill>
            </a:endParaRPr>
          </a:p>
        </p:txBody>
      </p:sp>
      <p:sp>
        <p:nvSpPr>
          <p:cNvPr id="8" name="Slide Number Placeholder 2"/>
          <p:cNvSpPr txBox="1">
            <a:spLocks/>
          </p:cNvSpPr>
          <p:nvPr/>
        </p:nvSpPr>
        <p:spPr>
          <a:xfrm>
            <a:off x="8763000" y="6388608"/>
            <a:ext cx="381000" cy="4693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11</a:t>
            </a:r>
            <a:endParaRPr lang="en-US" sz="1400" dirty="0"/>
          </a:p>
        </p:txBody>
      </p:sp>
    </p:spTree>
    <p:extLst>
      <p:ext uri="{BB962C8B-B14F-4D97-AF65-F5344CB8AC3E}">
        <p14:creationId xmlns:p14="http://schemas.microsoft.com/office/powerpoint/2010/main" val="97828991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53" y="2759075"/>
            <a:ext cx="4189413"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17"/>
          <p:cNvSpPr>
            <a:spLocks noChangeArrowheads="1"/>
          </p:cNvSpPr>
          <p:nvPr/>
        </p:nvSpPr>
        <p:spPr bwMode="auto">
          <a:xfrm>
            <a:off x="762000" y="1905000"/>
            <a:ext cx="44958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eaLnBrk="1" hangingPunct="1">
              <a:spcBef>
                <a:spcPct val="0"/>
              </a:spcBef>
              <a:buClrTx/>
              <a:buFontTx/>
              <a:buNone/>
            </a:pPr>
            <a:endParaRPr lang="en-US" altLang="en-US" dirty="0">
              <a:solidFill>
                <a:schemeClr val="tx1"/>
              </a:solidFill>
            </a:endParaRPr>
          </a:p>
        </p:txBody>
      </p:sp>
      <p:sp>
        <p:nvSpPr>
          <p:cNvPr id="4100" name="Rectangle 2"/>
          <p:cNvSpPr>
            <a:spLocks noGrp="1"/>
          </p:cNvSpPr>
          <p:nvPr>
            <p:ph type="title" idx="4294967295"/>
          </p:nvPr>
        </p:nvSpPr>
        <p:spPr>
          <a:xfrm>
            <a:off x="459453" y="92186"/>
            <a:ext cx="8229600" cy="535135"/>
          </a:xfrm>
        </p:spPr>
        <p:txBody>
          <a:bodyPr/>
          <a:lstStyle/>
          <a:p>
            <a:r>
              <a:rPr lang="en-US" altLang="en-US" dirty="0" smtClean="0">
                <a:solidFill>
                  <a:schemeClr val="tx1"/>
                </a:solidFill>
              </a:rPr>
              <a:t>CHICO-II and GRETINA at ATLAS</a:t>
            </a:r>
          </a:p>
        </p:txBody>
      </p:sp>
      <p:sp>
        <p:nvSpPr>
          <p:cNvPr id="8201" name="Rectangle 3"/>
          <p:cNvSpPr>
            <a:spLocks noGrp="1"/>
          </p:cNvSpPr>
          <p:nvPr>
            <p:ph type="body" idx="4294967295"/>
          </p:nvPr>
        </p:nvSpPr>
        <p:spPr>
          <a:xfrm>
            <a:off x="590070" y="1283605"/>
            <a:ext cx="7577137" cy="2235772"/>
          </a:xfrm>
          <a:prstGeom prst="rect">
            <a:avLst/>
          </a:prstGeom>
        </p:spPr>
        <p:txBody>
          <a:bodyPr/>
          <a:lstStyle/>
          <a:p>
            <a:pPr lvl="1">
              <a:lnSpc>
                <a:spcPct val="80000"/>
              </a:lnSpc>
              <a:spcAft>
                <a:spcPts val="600"/>
              </a:spcAft>
              <a:buFont typeface="Arial" pitchFamily="34" charset="0"/>
              <a:buChar char="–"/>
              <a:defRPr/>
            </a:pPr>
            <a:r>
              <a:rPr lang="en-US" altLang="en-US" sz="1800" dirty="0" smtClean="0">
                <a:solidFill>
                  <a:srgbClr val="000000"/>
                </a:solidFill>
              </a:rPr>
              <a:t>Coulomb Excitation of stable and CARIBU beams;</a:t>
            </a:r>
          </a:p>
          <a:p>
            <a:pPr lvl="1">
              <a:lnSpc>
                <a:spcPct val="80000"/>
              </a:lnSpc>
              <a:spcAft>
                <a:spcPts val="600"/>
              </a:spcAft>
              <a:buFont typeface="Arial" pitchFamily="34" charset="0"/>
              <a:buChar char="–"/>
              <a:defRPr/>
            </a:pPr>
            <a:r>
              <a:rPr lang="en-US" altLang="en-US" sz="1800" dirty="0" smtClean="0">
                <a:solidFill>
                  <a:srgbClr val="000000"/>
                </a:solidFill>
              </a:rPr>
              <a:t>Structure studies of neutron-rich nuclei using deep-inelastic reactions;</a:t>
            </a:r>
          </a:p>
          <a:p>
            <a:pPr lvl="1">
              <a:lnSpc>
                <a:spcPct val="80000"/>
              </a:lnSpc>
              <a:spcAft>
                <a:spcPts val="600"/>
              </a:spcAft>
              <a:buFont typeface="Arial" pitchFamily="34" charset="0"/>
              <a:buChar char="–"/>
              <a:defRPr/>
            </a:pPr>
            <a:r>
              <a:rPr lang="en-US" altLang="en-US" sz="1800" dirty="0" smtClean="0">
                <a:solidFill>
                  <a:srgbClr val="000000"/>
                </a:solidFill>
              </a:rPr>
              <a:t>CHICO-II: high segmentation for both </a:t>
            </a:r>
            <a:r>
              <a:rPr lang="el-GR" altLang="en-US" sz="1800" dirty="0" smtClean="0">
                <a:solidFill>
                  <a:srgbClr val="000000"/>
                </a:solidFill>
              </a:rPr>
              <a:t>θ</a:t>
            </a:r>
            <a:r>
              <a:rPr lang="en-US" altLang="en-US" sz="1800" dirty="0" smtClean="0">
                <a:solidFill>
                  <a:srgbClr val="000000"/>
                </a:solidFill>
              </a:rPr>
              <a:t> (1</a:t>
            </a:r>
            <a:r>
              <a:rPr lang="en-US" altLang="en-US" sz="1800" dirty="0" smtClean="0">
                <a:solidFill>
                  <a:srgbClr val="000000"/>
                </a:solidFill>
                <a:sym typeface="Symbol"/>
              </a:rPr>
              <a:t></a:t>
            </a:r>
            <a:r>
              <a:rPr lang="en-US" altLang="en-US" sz="1800" dirty="0" smtClean="0">
                <a:solidFill>
                  <a:srgbClr val="000000"/>
                </a:solidFill>
              </a:rPr>
              <a:t>) and </a:t>
            </a:r>
            <a:r>
              <a:rPr lang="el-GR" altLang="en-US" sz="1800" dirty="0" smtClean="0">
                <a:solidFill>
                  <a:srgbClr val="000000"/>
                </a:solidFill>
              </a:rPr>
              <a:t>ϕ</a:t>
            </a:r>
            <a:r>
              <a:rPr lang="en-US" altLang="en-US" sz="1800" dirty="0" smtClean="0">
                <a:solidFill>
                  <a:srgbClr val="000000"/>
                </a:solidFill>
              </a:rPr>
              <a:t> (1.4</a:t>
            </a:r>
            <a:r>
              <a:rPr lang="en-US" altLang="en-US" sz="1800" dirty="0" smtClean="0">
                <a:solidFill>
                  <a:srgbClr val="000000"/>
                </a:solidFill>
                <a:sym typeface="Symbol"/>
              </a:rPr>
              <a:t></a:t>
            </a:r>
            <a:r>
              <a:rPr lang="en-US" altLang="en-US" sz="1800" dirty="0" smtClean="0">
                <a:solidFill>
                  <a:srgbClr val="000000"/>
                </a:solidFill>
              </a:rPr>
              <a:t>)</a:t>
            </a:r>
          </a:p>
          <a:p>
            <a:pPr lvl="1">
              <a:lnSpc>
                <a:spcPct val="80000"/>
              </a:lnSpc>
              <a:spcAft>
                <a:spcPts val="600"/>
              </a:spcAft>
              <a:buFont typeface="Arial" pitchFamily="34" charset="0"/>
              <a:buChar char="–"/>
              <a:defRPr/>
            </a:pPr>
            <a:r>
              <a:rPr lang="en-US" altLang="en-US" sz="1800" dirty="0" smtClean="0">
                <a:solidFill>
                  <a:srgbClr val="000000"/>
                </a:solidFill>
              </a:rPr>
              <a:t>GRETINA: about 3.50(2)% absolute efficiency at 1332.5 keV</a:t>
            </a:r>
          </a:p>
          <a:p>
            <a:pPr marL="457200" lvl="1" indent="0">
              <a:lnSpc>
                <a:spcPct val="80000"/>
              </a:lnSpc>
              <a:spcAft>
                <a:spcPts val="600"/>
              </a:spcAft>
              <a:buFont typeface="Arial" pitchFamily="34" charset="0"/>
              <a:buNone/>
              <a:defRPr/>
            </a:pPr>
            <a:endParaRPr lang="en-US" altLang="en-US" sz="1800" dirty="0" smtClean="0">
              <a:solidFill>
                <a:srgbClr val="000000"/>
              </a:solidFill>
            </a:endParaRPr>
          </a:p>
        </p:txBody>
      </p:sp>
      <p:pic>
        <p:nvPicPr>
          <p:cNvPr id="410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614" y="3320976"/>
            <a:ext cx="3824288"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3" name="TextBox 1"/>
          <p:cNvSpPr txBox="1">
            <a:spLocks noChangeArrowheads="1"/>
          </p:cNvSpPr>
          <p:nvPr/>
        </p:nvSpPr>
        <p:spPr bwMode="auto">
          <a:xfrm>
            <a:off x="463550" y="821642"/>
            <a:ext cx="16049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eaLnBrk="1" hangingPunct="1">
              <a:spcBef>
                <a:spcPct val="0"/>
              </a:spcBef>
              <a:buClrTx/>
              <a:buFontTx/>
              <a:buNone/>
            </a:pPr>
            <a:r>
              <a:rPr lang="en-US" altLang="en-US" sz="2400" dirty="0">
                <a:solidFill>
                  <a:srgbClr val="000000"/>
                </a:solidFill>
                <a:latin typeface="Arial" pitchFamily="34" charset="0"/>
                <a:cs typeface="Arial" pitchFamily="34" charset="0"/>
              </a:rPr>
              <a:t>Programs:</a:t>
            </a:r>
          </a:p>
        </p:txBody>
      </p:sp>
      <p:sp>
        <p:nvSpPr>
          <p:cNvPr id="8" name="Slide Number Placeholder 2"/>
          <p:cNvSpPr txBox="1">
            <a:spLocks/>
          </p:cNvSpPr>
          <p:nvPr/>
        </p:nvSpPr>
        <p:spPr>
          <a:xfrm>
            <a:off x="8763000" y="6388608"/>
            <a:ext cx="381000" cy="4693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12</a:t>
            </a:r>
            <a:endParaRPr lang="en-US" sz="1400" dirty="0"/>
          </a:p>
        </p:txBody>
      </p:sp>
    </p:spTree>
    <p:extLst>
      <p:ext uri="{BB962C8B-B14F-4D97-AF65-F5344CB8AC3E}">
        <p14:creationId xmlns:p14="http://schemas.microsoft.com/office/powerpoint/2010/main" val="96347352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7"/>
          <p:cNvSpPr>
            <a:spLocks noChangeArrowheads="1"/>
          </p:cNvSpPr>
          <p:nvPr/>
        </p:nvSpPr>
        <p:spPr bwMode="auto">
          <a:xfrm>
            <a:off x="762000" y="1905000"/>
            <a:ext cx="44958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eaLnBrk="1" hangingPunct="1">
              <a:spcBef>
                <a:spcPct val="0"/>
              </a:spcBef>
              <a:buClrTx/>
              <a:buFontTx/>
              <a:buNone/>
            </a:pPr>
            <a:endParaRPr lang="en-US" altLang="en-US" dirty="0"/>
          </a:p>
        </p:txBody>
      </p:sp>
      <p:sp>
        <p:nvSpPr>
          <p:cNvPr id="5123" name="Rectangle 2"/>
          <p:cNvSpPr>
            <a:spLocks noGrp="1"/>
          </p:cNvSpPr>
          <p:nvPr>
            <p:ph type="title" idx="4294967295"/>
          </p:nvPr>
        </p:nvSpPr>
        <p:spPr>
          <a:xfrm>
            <a:off x="393405" y="1"/>
            <a:ext cx="8229600" cy="685800"/>
          </a:xfrm>
        </p:spPr>
        <p:txBody>
          <a:bodyPr/>
          <a:lstStyle/>
          <a:p>
            <a:r>
              <a:rPr lang="en-US" altLang="en-US" baseline="30000" dirty="0" smtClean="0">
                <a:solidFill>
                  <a:schemeClr val="tx1"/>
                </a:solidFill>
              </a:rPr>
              <a:t>146</a:t>
            </a:r>
            <a:r>
              <a:rPr lang="en-US" altLang="en-US" dirty="0" smtClean="0">
                <a:solidFill>
                  <a:schemeClr val="tx1"/>
                </a:solidFill>
              </a:rPr>
              <a:t>Ba Coulomb Excitation</a:t>
            </a:r>
          </a:p>
        </p:txBody>
      </p:sp>
      <p:pic>
        <p:nvPicPr>
          <p:cNvPr id="512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2638"/>
          <a:stretch/>
        </p:blipFill>
        <p:spPr bwMode="auto">
          <a:xfrm>
            <a:off x="9747" y="1918474"/>
            <a:ext cx="7048500" cy="4285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4365" y="792130"/>
            <a:ext cx="4147017" cy="281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3271371" y="4242391"/>
            <a:ext cx="364963" cy="16055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058247" y="3727565"/>
            <a:ext cx="2020186" cy="1938992"/>
          </a:xfrm>
          <a:prstGeom prst="rect">
            <a:avLst/>
          </a:prstGeom>
          <a:noFill/>
        </p:spPr>
        <p:txBody>
          <a:bodyPr wrap="square" rtlCol="0">
            <a:spAutoFit/>
          </a:bodyPr>
          <a:lstStyle/>
          <a:p>
            <a:r>
              <a:rPr lang="en-US" sz="1500" baseline="30000" dirty="0" smtClean="0">
                <a:latin typeface="Arial" pitchFamily="34" charset="0"/>
                <a:cs typeface="Arial" pitchFamily="34" charset="0"/>
              </a:rPr>
              <a:t>146</a:t>
            </a:r>
            <a:r>
              <a:rPr lang="en-US" sz="1500" dirty="0" smtClean="0">
                <a:latin typeface="Arial" pitchFamily="34" charset="0"/>
                <a:cs typeface="Arial" pitchFamily="34" charset="0"/>
              </a:rPr>
              <a:t>Ba is predicted to octupole deformed. The observed coincidence </a:t>
            </a:r>
            <a:r>
              <a:rPr lang="en-US" sz="1500" dirty="0" smtClean="0">
                <a:latin typeface="Arial" pitchFamily="34" charset="0"/>
                <a:cs typeface="Arial" pitchFamily="34" charset="0"/>
                <a:sym typeface="Symbol"/>
              </a:rPr>
              <a:t> spectra allow extraction of an E3 transition probability to verify the theory.</a:t>
            </a:r>
            <a:endParaRPr lang="en-US" sz="1500" dirty="0">
              <a:latin typeface="Arial" pitchFamily="34" charset="0"/>
              <a:cs typeface="Arial" pitchFamily="34" charset="0"/>
            </a:endParaRPr>
          </a:p>
        </p:txBody>
      </p:sp>
      <p:sp>
        <p:nvSpPr>
          <p:cNvPr id="8" name="TextBox 7"/>
          <p:cNvSpPr txBox="1"/>
          <p:nvPr/>
        </p:nvSpPr>
        <p:spPr>
          <a:xfrm>
            <a:off x="137617" y="951614"/>
            <a:ext cx="4778375" cy="1246495"/>
          </a:xfrm>
          <a:prstGeom prst="rect">
            <a:avLst/>
          </a:prstGeom>
          <a:solidFill>
            <a:schemeClr val="tx1">
              <a:lumMod val="20000"/>
              <a:lumOff val="80000"/>
            </a:schemeClr>
          </a:solidFill>
          <a:ln>
            <a:solidFill>
              <a:schemeClr val="tx1"/>
            </a:solidFill>
          </a:ln>
        </p:spPr>
        <p:txBody>
          <a:bodyPr wrap="square">
            <a:spAutoFit/>
          </a:bodyPr>
          <a:lstStyle/>
          <a:p>
            <a:pPr>
              <a:defRPr/>
            </a:pPr>
            <a:r>
              <a:rPr lang="en-US" sz="1500" dirty="0" smtClean="0">
                <a:latin typeface="Arial" pitchFamily="34" charset="0"/>
                <a:cs typeface="Arial" pitchFamily="34" charset="0"/>
              </a:rPr>
              <a:t>Statistics </a:t>
            </a:r>
            <a:r>
              <a:rPr lang="en-US" sz="1500" dirty="0">
                <a:latin typeface="Arial" pitchFamily="34" charset="0"/>
                <a:cs typeface="Arial" pitchFamily="34" charset="0"/>
              </a:rPr>
              <a:t>~ 100 times higher than </a:t>
            </a:r>
            <a:r>
              <a:rPr lang="en-US" sz="1500" dirty="0" smtClean="0">
                <a:latin typeface="Arial" pitchFamily="34" charset="0"/>
                <a:cs typeface="Arial" pitchFamily="34" charset="0"/>
              </a:rPr>
              <a:t>previously obtained</a:t>
            </a:r>
            <a:endParaRPr lang="en-US" sz="1500" dirty="0">
              <a:latin typeface="Arial" pitchFamily="34" charset="0"/>
              <a:cs typeface="Arial" pitchFamily="34" charset="0"/>
            </a:endParaRPr>
          </a:p>
          <a:p>
            <a:pPr marL="285750" indent="-285750">
              <a:buFont typeface="Arial" panose="020B0604020202020204" pitchFamily="34" charset="0"/>
              <a:buChar char="•"/>
              <a:defRPr/>
            </a:pPr>
            <a:r>
              <a:rPr lang="en-US" sz="1500" dirty="0" smtClean="0">
                <a:latin typeface="Arial" pitchFamily="34" charset="0"/>
                <a:cs typeface="Arial" pitchFamily="34" charset="0"/>
              </a:rPr>
              <a:t>higher </a:t>
            </a:r>
            <a:r>
              <a:rPr lang="en-US" sz="1500" dirty="0">
                <a:latin typeface="Arial" pitchFamily="34" charset="0"/>
                <a:cs typeface="Arial" pitchFamily="34" charset="0"/>
              </a:rPr>
              <a:t>yield</a:t>
            </a:r>
          </a:p>
          <a:p>
            <a:pPr marL="285750" indent="-285750">
              <a:buFont typeface="Arial" panose="020B0604020202020204" pitchFamily="34" charset="0"/>
              <a:buChar char="•"/>
              <a:defRPr/>
            </a:pPr>
            <a:r>
              <a:rPr lang="en-US" sz="1500" dirty="0" smtClean="0">
                <a:latin typeface="Arial" pitchFamily="34" charset="0"/>
                <a:cs typeface="Arial" pitchFamily="34" charset="0"/>
              </a:rPr>
              <a:t>more </a:t>
            </a:r>
            <a:r>
              <a:rPr lang="en-US" sz="1500" dirty="0">
                <a:latin typeface="Arial" pitchFamily="34" charset="0"/>
                <a:cs typeface="Arial" pitchFamily="34" charset="0"/>
              </a:rPr>
              <a:t>stable operation</a:t>
            </a:r>
          </a:p>
          <a:p>
            <a:pPr marL="285750" indent="-285750">
              <a:buFont typeface="Arial" panose="020B0604020202020204" pitchFamily="34" charset="0"/>
              <a:buChar char="•"/>
              <a:defRPr/>
            </a:pPr>
            <a:r>
              <a:rPr lang="en-US" sz="1500" dirty="0" smtClean="0">
                <a:latin typeface="Arial" pitchFamily="34" charset="0"/>
                <a:cs typeface="Arial" pitchFamily="34" charset="0"/>
              </a:rPr>
              <a:t>more </a:t>
            </a:r>
            <a:r>
              <a:rPr lang="en-US" sz="1500" dirty="0">
                <a:latin typeface="Arial" pitchFamily="34" charset="0"/>
                <a:cs typeface="Arial" pitchFamily="34" charset="0"/>
              </a:rPr>
              <a:t>efficient post-acceleration</a:t>
            </a:r>
          </a:p>
          <a:p>
            <a:pPr marL="285750" indent="-285750">
              <a:buFont typeface="Arial" panose="020B0604020202020204" pitchFamily="34" charset="0"/>
              <a:buChar char="•"/>
              <a:defRPr/>
            </a:pPr>
            <a:r>
              <a:rPr lang="en-US" sz="1500" dirty="0" smtClean="0">
                <a:latin typeface="Arial" pitchFamily="34" charset="0"/>
                <a:cs typeface="Arial" pitchFamily="34" charset="0"/>
              </a:rPr>
              <a:t>better </a:t>
            </a:r>
            <a:r>
              <a:rPr lang="en-US" sz="1500" dirty="0">
                <a:latin typeface="Arial" pitchFamily="34" charset="0"/>
                <a:cs typeface="Arial" pitchFamily="34" charset="0"/>
              </a:rPr>
              <a:t>diagnostics</a:t>
            </a:r>
          </a:p>
        </p:txBody>
      </p:sp>
      <p:sp>
        <p:nvSpPr>
          <p:cNvPr id="9" name="Slide Number Placeholder 2"/>
          <p:cNvSpPr txBox="1">
            <a:spLocks/>
          </p:cNvSpPr>
          <p:nvPr/>
        </p:nvSpPr>
        <p:spPr>
          <a:xfrm>
            <a:off x="8763000" y="6388608"/>
            <a:ext cx="381000" cy="4693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13</a:t>
            </a:r>
            <a:endParaRPr lang="en-US" sz="1400" dirty="0"/>
          </a:p>
        </p:txBody>
      </p:sp>
    </p:spTree>
    <p:extLst>
      <p:ext uri="{BB962C8B-B14F-4D97-AF65-F5344CB8AC3E}">
        <p14:creationId xmlns:p14="http://schemas.microsoft.com/office/powerpoint/2010/main" val="149873719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63000" y="6485717"/>
            <a:ext cx="381000" cy="365125"/>
          </a:xfrm>
          <a:prstGeom prst="rect">
            <a:avLst/>
          </a:prstGeom>
        </p:spPr>
        <p:txBody>
          <a:bodyPr/>
          <a:lstStyle/>
          <a:p>
            <a:fld id="{68F455FD-F83C-4433-AE11-4D89943CC4D6}" type="slidenum">
              <a:rPr lang="en-US" smtClean="0"/>
              <a:pPr/>
              <a:t>14</a:t>
            </a:fld>
            <a:endParaRPr lang="en-US" dirty="0"/>
          </a:p>
        </p:txBody>
      </p:sp>
      <p:sp>
        <p:nvSpPr>
          <p:cNvPr id="4" name="TextBox 3"/>
          <p:cNvSpPr txBox="1"/>
          <p:nvPr/>
        </p:nvSpPr>
        <p:spPr>
          <a:xfrm>
            <a:off x="164427" y="173759"/>
            <a:ext cx="8871284" cy="3896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sz="2400" dirty="0" smtClean="0">
                <a:solidFill>
                  <a:srgbClr val="106636"/>
                </a:solidFill>
                <a:latin typeface="Arial" pitchFamily="34" charset="0"/>
                <a:ea typeface="+mj-ea"/>
                <a:cs typeface="Arial" pitchFamily="34" charset="0"/>
              </a:rPr>
              <a:t>Facility </a:t>
            </a:r>
            <a:r>
              <a:rPr lang="en-US" sz="2400" dirty="0">
                <a:solidFill>
                  <a:srgbClr val="106636"/>
                </a:solidFill>
                <a:latin typeface="Arial" pitchFamily="34" charset="0"/>
                <a:ea typeface="+mj-ea"/>
                <a:cs typeface="Arial" pitchFamily="34" charset="0"/>
              </a:rPr>
              <a:t>for Rare Isotope </a:t>
            </a:r>
            <a:r>
              <a:rPr lang="en-US" sz="2400" dirty="0" smtClean="0">
                <a:solidFill>
                  <a:srgbClr val="106636"/>
                </a:solidFill>
                <a:latin typeface="Arial" pitchFamily="34" charset="0"/>
                <a:ea typeface="+mj-ea"/>
                <a:cs typeface="Arial" pitchFamily="34" charset="0"/>
              </a:rPr>
              <a:t>Beams is &gt; 77% Complete</a:t>
            </a:r>
            <a:endParaRPr lang="en-US" sz="2400" dirty="0">
              <a:solidFill>
                <a:srgbClr val="106636"/>
              </a:solidFill>
              <a:latin typeface="Arial" pitchFamily="34" charset="0"/>
              <a:ea typeface="+mj-ea"/>
              <a:cs typeface="Arial" pitchFamily="34" charset="0"/>
            </a:endParaRPr>
          </a:p>
        </p:txBody>
      </p:sp>
      <p:sp>
        <p:nvSpPr>
          <p:cNvPr id="5" name="TextBox 4"/>
          <p:cNvSpPr txBox="1"/>
          <p:nvPr/>
        </p:nvSpPr>
        <p:spPr>
          <a:xfrm>
            <a:off x="3653531" y="4107923"/>
            <a:ext cx="5490469" cy="2046714"/>
          </a:xfrm>
          <a:prstGeom prst="rect">
            <a:avLst/>
          </a:prstGeom>
          <a:noFill/>
        </p:spPr>
        <p:txBody>
          <a:bodyPr wrap="square" rtlCol="0">
            <a:spAutoFit/>
          </a:bodyPr>
          <a:lstStyle>
            <a:defPPr>
              <a:defRPr lang="en-US"/>
            </a:defPPr>
            <a:lvl1pPr>
              <a:spcAft>
                <a:spcPts val="600"/>
              </a:spcAft>
              <a:defRPr sz="1400" b="1"/>
            </a:lvl1pPr>
          </a:lstStyle>
          <a:p>
            <a:r>
              <a:rPr lang="en-US" dirty="0">
                <a:latin typeface="+mn-lt"/>
              </a:rPr>
              <a:t> </a:t>
            </a:r>
            <a:r>
              <a:rPr lang="en-US" dirty="0" smtClean="0">
                <a:latin typeface="+mn-lt"/>
              </a:rPr>
              <a:t>The FY 2018 Request supports:</a:t>
            </a:r>
          </a:p>
          <a:p>
            <a:pPr marL="228600" indent="-228600">
              <a:buFont typeface="Wingdings" pitchFamily="2" charset="2"/>
              <a:buChar char="§"/>
            </a:pPr>
            <a:r>
              <a:rPr lang="en-US" b="0" dirty="0" smtClean="0">
                <a:latin typeface="+mn-lt"/>
              </a:rPr>
              <a:t>Completing work on the fabrication and assembly of the cryogenics plant and distribution system.</a:t>
            </a:r>
          </a:p>
          <a:p>
            <a:pPr marL="228600" indent="-228600">
              <a:buFont typeface="Wingdings" pitchFamily="2" charset="2"/>
              <a:buChar char="§"/>
            </a:pPr>
            <a:r>
              <a:rPr lang="en-US" b="0" dirty="0" smtClean="0">
                <a:latin typeface="+mn-lt"/>
              </a:rPr>
              <a:t>Remaining major procurements; fabrication, assembly and installation of technical systems including </a:t>
            </a:r>
            <a:r>
              <a:rPr lang="en-US" b="0" dirty="0" err="1" smtClean="0">
                <a:latin typeface="+mn-lt"/>
              </a:rPr>
              <a:t>cryo</a:t>
            </a:r>
            <a:r>
              <a:rPr lang="en-US" b="0" dirty="0" smtClean="0">
                <a:latin typeface="+mn-lt"/>
              </a:rPr>
              <a:t>-modules and experimental systems. </a:t>
            </a:r>
          </a:p>
          <a:p>
            <a:pPr marL="228600" indent="-228600">
              <a:buFont typeface="Wingdings" pitchFamily="2" charset="2"/>
              <a:buChar char="§"/>
            </a:pPr>
            <a:r>
              <a:rPr lang="en-US" b="0" dirty="0" smtClean="0">
                <a:latin typeface="+mn-lt"/>
              </a:rPr>
              <a:t>Completing the commissioning of the FRIB ion source, and beginning the commissioning of the linear accelerator (</a:t>
            </a:r>
            <a:r>
              <a:rPr lang="en-US" b="0" dirty="0" err="1" smtClean="0">
                <a:latin typeface="+mn-lt"/>
              </a:rPr>
              <a:t>linac</a:t>
            </a:r>
            <a:r>
              <a:rPr lang="en-US" b="0" dirty="0" smtClean="0">
                <a:latin typeface="+mn-lt"/>
              </a:rPr>
              <a:t>) system. </a:t>
            </a:r>
          </a:p>
        </p:txBody>
      </p:sp>
      <p:sp>
        <p:nvSpPr>
          <p:cNvPr id="6" name="Rectangle 4"/>
          <p:cNvSpPr txBox="1">
            <a:spLocks noChangeAspect="1" noChangeArrowheads="1"/>
          </p:cNvSpPr>
          <p:nvPr/>
        </p:nvSpPr>
        <p:spPr>
          <a:xfrm>
            <a:off x="280302" y="937824"/>
            <a:ext cx="3291840" cy="521681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eaLnBrk="0" hangingPunct="0">
              <a:spcAft>
                <a:spcPts val="0"/>
              </a:spcAft>
              <a:defRPr/>
            </a:pPr>
            <a:r>
              <a:rPr lang="en-US" sz="1600" dirty="0" smtClean="0">
                <a:solidFill>
                  <a:prstClr val="black"/>
                </a:solidFill>
                <a:cs typeface="Arial" pitchFamily="34" charset="0"/>
              </a:rPr>
              <a:t>FRIB </a:t>
            </a:r>
            <a:r>
              <a:rPr lang="en-US" sz="1600" dirty="0">
                <a:solidFill>
                  <a:prstClr val="black"/>
                </a:solidFill>
                <a:cs typeface="Arial" pitchFamily="34" charset="0"/>
              </a:rPr>
              <a:t>will increase the number of isotopes with known properties from ~2,000 observed over the last </a:t>
            </a:r>
            <a:r>
              <a:rPr lang="en-US" sz="1600" dirty="0" smtClean="0">
                <a:solidFill>
                  <a:prstClr val="black"/>
                </a:solidFill>
                <a:cs typeface="Arial" pitchFamily="34" charset="0"/>
              </a:rPr>
              <a:t>century </a:t>
            </a:r>
            <a:r>
              <a:rPr lang="en-US" sz="1600" dirty="0">
                <a:solidFill>
                  <a:prstClr val="black"/>
                </a:solidFill>
                <a:cs typeface="Arial" pitchFamily="34" charset="0"/>
              </a:rPr>
              <a:t>to ~5,000 and will </a:t>
            </a:r>
            <a:r>
              <a:rPr lang="en-US" sz="1600" dirty="0" smtClean="0">
                <a:solidFill>
                  <a:prstClr val="black"/>
                </a:solidFill>
                <a:cs typeface="Arial" pitchFamily="34" charset="0"/>
              </a:rPr>
              <a:t>provide world-leading </a:t>
            </a:r>
            <a:r>
              <a:rPr lang="en-US" sz="1600" dirty="0">
                <a:solidFill>
                  <a:prstClr val="black"/>
                </a:solidFill>
                <a:cs typeface="Arial" pitchFamily="34" charset="0"/>
              </a:rPr>
              <a:t>capabilities for </a:t>
            </a:r>
            <a:r>
              <a:rPr lang="en-US" sz="1600" dirty="0" smtClean="0">
                <a:solidFill>
                  <a:prstClr val="black"/>
                </a:solidFill>
                <a:cs typeface="Arial" pitchFamily="34" charset="0"/>
              </a:rPr>
              <a:t>research </a:t>
            </a:r>
            <a:r>
              <a:rPr lang="en-US" sz="1600" dirty="0">
                <a:solidFill>
                  <a:prstClr val="black"/>
                </a:solidFill>
                <a:cs typeface="Arial" pitchFamily="34" charset="0"/>
              </a:rPr>
              <a:t>on:</a:t>
            </a:r>
          </a:p>
          <a:p>
            <a:pPr marL="173736" indent="-173736" eaLnBrk="0" fontAlgn="base" hangingPunct="0">
              <a:spcAft>
                <a:spcPts val="0"/>
              </a:spcAft>
              <a:buFont typeface="Arial" charset="0"/>
              <a:buNone/>
              <a:defRPr/>
            </a:pPr>
            <a:endParaRPr lang="en-US" sz="800" dirty="0">
              <a:solidFill>
                <a:prstClr val="black"/>
              </a:solidFill>
              <a:cs typeface="Arial" pitchFamily="34" charset="0"/>
            </a:endParaRPr>
          </a:p>
          <a:p>
            <a:pPr marL="173736" indent="-173736" eaLnBrk="0" fontAlgn="base" hangingPunct="0">
              <a:spcAft>
                <a:spcPts val="200"/>
              </a:spcAft>
              <a:defRPr/>
            </a:pPr>
            <a:r>
              <a:rPr lang="en-US" sz="1600" dirty="0">
                <a:solidFill>
                  <a:prstClr val="black"/>
                </a:solidFill>
                <a:cs typeface="Arial" pitchFamily="34" charset="0"/>
              </a:rPr>
              <a:t>Nuclear Structure</a:t>
            </a: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The </a:t>
            </a:r>
            <a:r>
              <a:rPr lang="en-US" sz="1400" dirty="0" smtClean="0">
                <a:solidFill>
                  <a:prstClr val="black"/>
                </a:solidFill>
                <a:cs typeface="Arial" pitchFamily="34" charset="0"/>
              </a:rPr>
              <a:t>limits </a:t>
            </a:r>
            <a:r>
              <a:rPr lang="en-US" sz="1400" dirty="0">
                <a:solidFill>
                  <a:prstClr val="black"/>
                </a:solidFill>
                <a:cs typeface="Arial" pitchFamily="34" charset="0"/>
              </a:rPr>
              <a:t>of existence for </a:t>
            </a:r>
            <a:r>
              <a:rPr lang="en-US" sz="1400" dirty="0" smtClean="0">
                <a:solidFill>
                  <a:prstClr val="black"/>
                </a:solidFill>
                <a:cs typeface="Arial" pitchFamily="34" charset="0"/>
              </a:rPr>
              <a:t>nuclei</a:t>
            </a:r>
            <a:endParaRPr lang="en-US" sz="1400" dirty="0">
              <a:solidFill>
                <a:prstClr val="black"/>
              </a:solidFill>
              <a:cs typeface="Arial" pitchFamily="34" charset="0"/>
            </a:endParaRP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Nuclei </a:t>
            </a:r>
            <a:r>
              <a:rPr lang="en-US" sz="1400" dirty="0" smtClean="0">
                <a:solidFill>
                  <a:prstClr val="black"/>
                </a:solidFill>
                <a:cs typeface="Arial" pitchFamily="34" charset="0"/>
              </a:rPr>
              <a:t>that have </a:t>
            </a:r>
            <a:r>
              <a:rPr lang="en-US" sz="1400" dirty="0">
                <a:solidFill>
                  <a:prstClr val="black"/>
                </a:solidFill>
                <a:cs typeface="Arial" pitchFamily="34" charset="0"/>
              </a:rPr>
              <a:t>neutron skins</a:t>
            </a: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S</a:t>
            </a:r>
            <a:r>
              <a:rPr lang="en-US" sz="1400" dirty="0" smtClean="0">
                <a:solidFill>
                  <a:prstClr val="black"/>
                </a:solidFill>
                <a:cs typeface="Arial" pitchFamily="34" charset="0"/>
              </a:rPr>
              <a:t>ynthesis </a:t>
            </a:r>
            <a:r>
              <a:rPr lang="en-US" sz="1400" dirty="0">
                <a:solidFill>
                  <a:prstClr val="black"/>
                </a:solidFill>
                <a:cs typeface="Arial" pitchFamily="34" charset="0"/>
              </a:rPr>
              <a:t>of super heavy </a:t>
            </a:r>
            <a:r>
              <a:rPr lang="en-US" sz="1400" dirty="0" smtClean="0">
                <a:solidFill>
                  <a:prstClr val="black"/>
                </a:solidFill>
                <a:cs typeface="Arial" pitchFamily="34" charset="0"/>
              </a:rPr>
              <a:t>elements</a:t>
            </a:r>
            <a:endParaRPr lang="en-US" sz="1400" dirty="0">
              <a:solidFill>
                <a:prstClr val="black"/>
              </a:solidFill>
              <a:cs typeface="Arial" pitchFamily="34" charset="0"/>
            </a:endParaRPr>
          </a:p>
          <a:p>
            <a:pPr marL="173736" indent="-173736" eaLnBrk="0" fontAlgn="base" hangingPunct="0">
              <a:spcAft>
                <a:spcPts val="200"/>
              </a:spcAft>
              <a:defRPr/>
            </a:pPr>
            <a:r>
              <a:rPr lang="en-US" sz="1600" dirty="0">
                <a:solidFill>
                  <a:prstClr val="black"/>
                </a:solidFill>
                <a:cs typeface="Arial" pitchFamily="34" charset="0"/>
              </a:rPr>
              <a:t>Nuclear Astrophysics</a:t>
            </a: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The origin of the heavy elements and explosive nucleo-synthesis</a:t>
            </a: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Composition of neutron star crusts</a:t>
            </a:r>
          </a:p>
          <a:p>
            <a:pPr marL="173736" indent="-173736" eaLnBrk="0" fontAlgn="base" hangingPunct="0">
              <a:spcAft>
                <a:spcPts val="200"/>
              </a:spcAft>
              <a:defRPr/>
            </a:pPr>
            <a:r>
              <a:rPr lang="en-US" sz="1600" dirty="0">
                <a:solidFill>
                  <a:prstClr val="black"/>
                </a:solidFill>
                <a:cs typeface="Arial" pitchFamily="34" charset="0"/>
              </a:rPr>
              <a:t>Fundamental Symmetries</a:t>
            </a: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Tests of fundamental symmetries, </a:t>
            </a:r>
            <a:r>
              <a:rPr lang="en-US" sz="1400" dirty="0" smtClean="0">
                <a:solidFill>
                  <a:prstClr val="black"/>
                </a:solidFill>
                <a:cs typeface="Arial" pitchFamily="34" charset="0"/>
              </a:rPr>
              <a:t/>
            </a:r>
            <a:br>
              <a:rPr lang="en-US" sz="1400" dirty="0" smtClean="0">
                <a:solidFill>
                  <a:prstClr val="black"/>
                </a:solidFill>
                <a:cs typeface="Arial" pitchFamily="34" charset="0"/>
              </a:rPr>
            </a:br>
            <a:r>
              <a:rPr lang="en-US" sz="1400" dirty="0" smtClean="0">
                <a:solidFill>
                  <a:prstClr val="black"/>
                </a:solidFill>
                <a:cs typeface="Arial" pitchFamily="34" charset="0"/>
              </a:rPr>
              <a:t>Atomic </a:t>
            </a:r>
            <a:r>
              <a:rPr lang="en-US" sz="1400" dirty="0">
                <a:solidFill>
                  <a:prstClr val="black"/>
                </a:solidFill>
                <a:cs typeface="Arial" pitchFamily="34" charset="0"/>
              </a:rPr>
              <a:t>EDMs, Weak </a:t>
            </a:r>
            <a:r>
              <a:rPr lang="en-US" sz="1400" dirty="0" smtClean="0">
                <a:solidFill>
                  <a:prstClr val="black"/>
                </a:solidFill>
                <a:cs typeface="Arial" pitchFamily="34" charset="0"/>
              </a:rPr>
              <a:t>Charge</a:t>
            </a:r>
          </a:p>
          <a:p>
            <a:pPr marL="163512" lvl="1" eaLnBrk="0" fontAlgn="base" hangingPunct="0">
              <a:spcAft>
                <a:spcPts val="0"/>
              </a:spcAft>
              <a:defRPr/>
            </a:pPr>
            <a:endParaRPr lang="en-US" sz="600" dirty="0">
              <a:solidFill>
                <a:prstClr val="black"/>
              </a:solidFill>
              <a:cs typeface="Arial" pitchFamily="34" charset="0"/>
            </a:endParaRPr>
          </a:p>
          <a:p>
            <a:pPr marL="0" lvl="1" indent="-173736" eaLnBrk="0" hangingPunct="0">
              <a:spcAft>
                <a:spcPts val="0"/>
              </a:spcAft>
            </a:pPr>
            <a:r>
              <a:rPr lang="en-US" sz="1600" dirty="0">
                <a:solidFill>
                  <a:prstClr val="black"/>
                </a:solidFill>
                <a:cs typeface="Arial" pitchFamily="34" charset="0"/>
              </a:rPr>
              <a:t>This research will provide the basis for a </a:t>
            </a:r>
            <a:r>
              <a:rPr lang="en-US" sz="1600" dirty="0" smtClean="0">
                <a:solidFill>
                  <a:prstClr val="black"/>
                </a:solidFill>
                <a:cs typeface="Arial" pitchFamily="34" charset="0"/>
              </a:rPr>
              <a:t>predictive model </a:t>
            </a:r>
            <a:r>
              <a:rPr lang="en-US" sz="1600" dirty="0">
                <a:solidFill>
                  <a:prstClr val="black"/>
                </a:solidFill>
                <a:cs typeface="Arial" pitchFamily="34" charset="0"/>
              </a:rPr>
              <a:t>of nuclei and how they interact</a:t>
            </a:r>
            <a:r>
              <a:rPr lang="en-US" sz="1600" dirty="0" smtClean="0">
                <a:solidFill>
                  <a:prstClr val="black"/>
                </a:solidFill>
                <a:cs typeface="Arial" pitchFamily="34" charset="0"/>
              </a:rPr>
              <a:t>.</a:t>
            </a:r>
            <a:endParaRPr lang="en-US" sz="1600" dirty="0">
              <a:solidFill>
                <a:prstClr val="black"/>
              </a:solidFill>
              <a:cs typeface="Arial" pitchFamily="34" charset="0"/>
            </a:endParaRPr>
          </a:p>
        </p:txBody>
      </p:sp>
      <p:pic>
        <p:nvPicPr>
          <p:cNvPr id="8" name="Picture 3" descr="\\schome.osc.doe.gov\wolfej\My Documents\My Pictures\FRIB2-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05" r="3964"/>
          <a:stretch/>
        </p:blipFill>
        <p:spPr bwMode="auto">
          <a:xfrm>
            <a:off x="3851238" y="812003"/>
            <a:ext cx="4916095" cy="26357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51238" y="3447754"/>
            <a:ext cx="5184473" cy="584775"/>
          </a:xfrm>
          <a:prstGeom prst="rect">
            <a:avLst/>
          </a:prstGeom>
          <a:noFill/>
        </p:spPr>
        <p:txBody>
          <a:bodyPr wrap="square" rtlCol="0">
            <a:spAutoFit/>
          </a:bodyPr>
          <a:lstStyle/>
          <a:p>
            <a:r>
              <a:rPr lang="en-US" sz="1600" dirty="0" smtClean="0">
                <a:latin typeface="+mn-lt"/>
              </a:rPr>
              <a:t>FRIB is </a:t>
            </a:r>
            <a:r>
              <a:rPr lang="en-US" sz="1600" dirty="0" err="1" smtClean="0">
                <a:latin typeface="+mn-lt"/>
              </a:rPr>
              <a:t>rebaselined</a:t>
            </a:r>
            <a:r>
              <a:rPr lang="en-US" sz="1600" dirty="0" smtClean="0">
                <a:latin typeface="+mn-lt"/>
              </a:rPr>
              <a:t> in FY 2018 at the PBR to reflect reduced funding. It is fully funded in the House and Senate Marks</a:t>
            </a:r>
            <a:endParaRPr lang="en-US" sz="1600" dirty="0">
              <a:latin typeface="+mn-lt"/>
            </a:endParaRPr>
          </a:p>
        </p:txBody>
      </p:sp>
    </p:spTree>
    <p:extLst>
      <p:ext uri="{BB962C8B-B14F-4D97-AF65-F5344CB8AC3E}">
        <p14:creationId xmlns:p14="http://schemas.microsoft.com/office/powerpoint/2010/main" val="254522914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2156"/>
          </a:xfrm>
        </p:spPr>
        <p:txBody>
          <a:bodyPr/>
          <a:lstStyle/>
          <a:p>
            <a:r>
              <a:rPr lang="en-US" dirty="0" smtClean="0">
                <a:solidFill>
                  <a:schemeClr val="tx1"/>
                </a:solidFill>
              </a:rPr>
              <a:t>FRIB Instrumentation/Theory Effort Are Getting Underway</a:t>
            </a:r>
            <a:endParaRPr lang="en-US"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98" y="839351"/>
            <a:ext cx="3487510" cy="2491079"/>
          </a:xfrm>
          <a:prstGeom prst="rect">
            <a:avLst/>
          </a:prstGeom>
        </p:spPr>
      </p:pic>
      <p:sp>
        <p:nvSpPr>
          <p:cNvPr id="4" name="TextBox 3"/>
          <p:cNvSpPr txBox="1"/>
          <p:nvPr/>
        </p:nvSpPr>
        <p:spPr>
          <a:xfrm>
            <a:off x="1581646" y="3330430"/>
            <a:ext cx="885948" cy="338554"/>
          </a:xfrm>
          <a:prstGeom prst="rect">
            <a:avLst/>
          </a:prstGeom>
          <a:noFill/>
        </p:spPr>
        <p:txBody>
          <a:bodyPr wrap="none" rtlCol="0">
            <a:spAutoFit/>
          </a:bodyPr>
          <a:lstStyle/>
          <a:p>
            <a:r>
              <a:rPr lang="en-US" sz="1600" b="1" dirty="0" smtClean="0">
                <a:latin typeface="Arial" pitchFamily="34" charset="0"/>
                <a:cs typeface="Arial" pitchFamily="34" charset="0"/>
              </a:rPr>
              <a:t>GRETA</a:t>
            </a:r>
            <a:endParaRPr lang="en-US" sz="1600" b="1" dirty="0">
              <a:latin typeface="Arial" pitchFamily="34" charset="0"/>
              <a:cs typeface="Arial"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263" y="3825918"/>
            <a:ext cx="4575298" cy="1966438"/>
          </a:xfrm>
          <a:prstGeom prst="rect">
            <a:avLst/>
          </a:prstGeom>
        </p:spPr>
      </p:pic>
      <p:sp>
        <p:nvSpPr>
          <p:cNvPr id="6" name="TextBox 5"/>
          <p:cNvSpPr txBox="1"/>
          <p:nvPr/>
        </p:nvSpPr>
        <p:spPr>
          <a:xfrm>
            <a:off x="4121510" y="5786308"/>
            <a:ext cx="5030544" cy="338554"/>
          </a:xfrm>
          <a:prstGeom prst="rect">
            <a:avLst/>
          </a:prstGeom>
          <a:noFill/>
        </p:spPr>
        <p:txBody>
          <a:bodyPr wrap="none" rtlCol="0">
            <a:spAutoFit/>
          </a:bodyPr>
          <a:lstStyle/>
          <a:p>
            <a:r>
              <a:rPr lang="en-US" sz="1600" b="1" dirty="0" smtClean="0">
                <a:latin typeface="Arial" pitchFamily="34" charset="0"/>
                <a:cs typeface="Arial" pitchFamily="34" charset="0"/>
              </a:rPr>
              <a:t>Pre-Conceptual High Rigidity Spectrometer (HRS)</a:t>
            </a:r>
            <a:endParaRPr lang="en-US" sz="1600" b="1" dirty="0">
              <a:latin typeface="Arial" pitchFamily="34" charset="0"/>
              <a:cs typeface="Arial" pitchFamily="34" charset="0"/>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2351" y="839351"/>
            <a:ext cx="3408219" cy="2662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677358" y="3504458"/>
            <a:ext cx="2240100" cy="338554"/>
          </a:xfrm>
          <a:prstGeom prst="rect">
            <a:avLst/>
          </a:prstGeom>
          <a:noFill/>
        </p:spPr>
        <p:txBody>
          <a:bodyPr wrap="none" rtlCol="0">
            <a:spAutoFit/>
          </a:bodyPr>
          <a:lstStyle/>
          <a:p>
            <a:r>
              <a:rPr lang="en-US" sz="1600" b="1" dirty="0" smtClean="0">
                <a:latin typeface="Arial" pitchFamily="34" charset="0"/>
                <a:cs typeface="Arial" pitchFamily="34" charset="0"/>
              </a:rPr>
              <a:t>FRIB Theory Alliance</a:t>
            </a:r>
            <a:endParaRPr lang="en-US" sz="1600" b="1" dirty="0">
              <a:latin typeface="Arial" pitchFamily="34" charset="0"/>
              <a:cs typeface="Arial" pitchFamily="34" charset="0"/>
            </a:endParaRPr>
          </a:p>
        </p:txBody>
      </p:sp>
      <p:sp>
        <p:nvSpPr>
          <p:cNvPr id="9" name="TextBox 8"/>
          <p:cNvSpPr txBox="1"/>
          <p:nvPr/>
        </p:nvSpPr>
        <p:spPr>
          <a:xfrm>
            <a:off x="1635163" y="5807035"/>
            <a:ext cx="899605" cy="338554"/>
          </a:xfrm>
          <a:prstGeom prst="rect">
            <a:avLst/>
          </a:prstGeom>
          <a:noFill/>
        </p:spPr>
        <p:txBody>
          <a:bodyPr wrap="none" rtlCol="0">
            <a:spAutoFit/>
          </a:bodyPr>
          <a:lstStyle/>
          <a:p>
            <a:r>
              <a:rPr lang="en-US" sz="1600" b="1" dirty="0" smtClean="0">
                <a:latin typeface="Arial" pitchFamily="34" charset="0"/>
                <a:cs typeface="Arial" pitchFamily="34" charset="0"/>
              </a:rPr>
              <a:t>SECAR</a:t>
            </a:r>
            <a:endParaRPr lang="en-US" sz="1600" b="1" dirty="0">
              <a:latin typeface="Arial" pitchFamily="34" charset="0"/>
              <a:cs typeface="Arial" pitchFamily="34" charset="0"/>
            </a:endParaRPr>
          </a:p>
        </p:txBody>
      </p:sp>
      <p:pic>
        <p:nvPicPr>
          <p:cNvPr id="14339"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76195" y="3636355"/>
            <a:ext cx="3845315" cy="2149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2"/>
          <p:cNvSpPr txBox="1">
            <a:spLocks/>
          </p:cNvSpPr>
          <p:nvPr/>
        </p:nvSpPr>
        <p:spPr>
          <a:xfrm>
            <a:off x="8763000" y="6388608"/>
            <a:ext cx="381000" cy="4693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15</a:t>
            </a:r>
            <a:endParaRPr lang="en-US" sz="1400" dirty="0"/>
          </a:p>
        </p:txBody>
      </p:sp>
    </p:spTree>
    <p:extLst>
      <p:ext uri="{BB962C8B-B14F-4D97-AF65-F5344CB8AC3E}">
        <p14:creationId xmlns:p14="http://schemas.microsoft.com/office/powerpoint/2010/main" val="354738556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Vibrant Research Also Continues at Other Low Energy Facilities</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16</a:t>
            </a:fld>
            <a:endParaRPr lang="en-US" dirty="0"/>
          </a:p>
        </p:txBody>
      </p:sp>
      <p:pic>
        <p:nvPicPr>
          <p:cNvPr id="4" name="Picture 3"/>
          <p:cNvPicPr>
            <a:picLocks noChangeAspect="1"/>
          </p:cNvPicPr>
          <p:nvPr/>
        </p:nvPicPr>
        <p:blipFill rotWithShape="1">
          <a:blip r:embed="rId2"/>
          <a:srcRect l="-10949" t="-4855" r="10949" b="5191"/>
          <a:stretch/>
        </p:blipFill>
        <p:spPr>
          <a:xfrm>
            <a:off x="496389" y="642156"/>
            <a:ext cx="7379408" cy="5447457"/>
          </a:xfrm>
          <a:prstGeom prst="rect">
            <a:avLst/>
          </a:prstGeom>
        </p:spPr>
      </p:pic>
    </p:spTree>
    <p:extLst>
      <p:ext uri="{BB962C8B-B14F-4D97-AF65-F5344CB8AC3E}">
        <p14:creationId xmlns:p14="http://schemas.microsoft.com/office/powerpoint/2010/main" val="183494999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Network Of Highly Productive Science Training Grounds</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17</a:t>
            </a:fld>
            <a:endParaRPr lang="en-US" dirty="0"/>
          </a:p>
        </p:txBody>
      </p:sp>
      <p:pic>
        <p:nvPicPr>
          <p:cNvPr id="4" name="Picture 3"/>
          <p:cNvPicPr>
            <a:picLocks noChangeAspect="1"/>
          </p:cNvPicPr>
          <p:nvPr/>
        </p:nvPicPr>
        <p:blipFill rotWithShape="1">
          <a:blip r:embed="rId2"/>
          <a:srcRect b="6235"/>
          <a:stretch/>
        </p:blipFill>
        <p:spPr>
          <a:xfrm>
            <a:off x="906263" y="849085"/>
            <a:ext cx="7443288" cy="5225144"/>
          </a:xfrm>
          <a:prstGeom prst="rect">
            <a:avLst/>
          </a:prstGeom>
        </p:spPr>
      </p:pic>
    </p:spTree>
    <p:extLst>
      <p:ext uri="{BB962C8B-B14F-4D97-AF65-F5344CB8AC3E}">
        <p14:creationId xmlns:p14="http://schemas.microsoft.com/office/powerpoint/2010/main" val="383576451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of Several ARUNA Niches</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18</a:t>
            </a:fld>
            <a:endParaRPr lang="en-US" dirty="0"/>
          </a:p>
        </p:txBody>
      </p:sp>
      <p:pic>
        <p:nvPicPr>
          <p:cNvPr id="4" name="Picture 3"/>
          <p:cNvPicPr>
            <a:picLocks noChangeAspect="1"/>
          </p:cNvPicPr>
          <p:nvPr/>
        </p:nvPicPr>
        <p:blipFill>
          <a:blip r:embed="rId2"/>
          <a:stretch>
            <a:fillRect/>
          </a:stretch>
        </p:blipFill>
        <p:spPr>
          <a:xfrm>
            <a:off x="770709" y="772896"/>
            <a:ext cx="7838010" cy="5615712"/>
          </a:xfrm>
          <a:prstGeom prst="rect">
            <a:avLst/>
          </a:prstGeom>
        </p:spPr>
      </p:pic>
    </p:spTree>
    <p:extLst>
      <p:ext uri="{BB962C8B-B14F-4D97-AF65-F5344CB8AC3E}">
        <p14:creationId xmlns:p14="http://schemas.microsoft.com/office/powerpoint/2010/main" val="207440227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19</a:t>
            </a:fld>
            <a:endParaRPr lang="en-US" dirty="0"/>
          </a:p>
        </p:txBody>
      </p:sp>
      <p:sp>
        <p:nvSpPr>
          <p:cNvPr id="4" name="TextBox 3"/>
          <p:cNvSpPr txBox="1"/>
          <p:nvPr/>
        </p:nvSpPr>
        <p:spPr>
          <a:xfrm>
            <a:off x="1380677" y="2586445"/>
            <a:ext cx="6382645" cy="523220"/>
          </a:xfrm>
          <a:prstGeom prst="rect">
            <a:avLst/>
          </a:prstGeom>
          <a:noFill/>
        </p:spPr>
        <p:txBody>
          <a:bodyPr wrap="none" rtlCol="0">
            <a:spAutoFit/>
          </a:bodyPr>
          <a:lstStyle/>
          <a:p>
            <a:r>
              <a:rPr lang="en-US" sz="2800" dirty="0" smtClean="0"/>
              <a:t>Progress in Other Areas of Nuclear Science</a:t>
            </a:r>
            <a:endParaRPr lang="en-US" sz="2800" dirty="0"/>
          </a:p>
        </p:txBody>
      </p:sp>
    </p:spTree>
    <p:extLst>
      <p:ext uri="{BB962C8B-B14F-4D97-AF65-F5344CB8AC3E}">
        <p14:creationId xmlns:p14="http://schemas.microsoft.com/office/powerpoint/2010/main" val="313094364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2</a:t>
            </a:fld>
            <a:endParaRPr lang="en-US" dirty="0"/>
          </a:p>
        </p:txBody>
      </p:sp>
      <p:sp>
        <p:nvSpPr>
          <p:cNvPr id="4" name="TextBox 3"/>
          <p:cNvSpPr txBox="1"/>
          <p:nvPr/>
        </p:nvSpPr>
        <p:spPr>
          <a:xfrm>
            <a:off x="3382379" y="2638219"/>
            <a:ext cx="2379241" cy="584775"/>
          </a:xfrm>
          <a:prstGeom prst="rect">
            <a:avLst/>
          </a:prstGeom>
          <a:noFill/>
        </p:spPr>
        <p:txBody>
          <a:bodyPr wrap="none" rtlCol="0">
            <a:spAutoFit/>
          </a:bodyPr>
          <a:lstStyle/>
          <a:p>
            <a:r>
              <a:rPr lang="en-US" sz="3200" dirty="0" smtClean="0"/>
              <a:t>Budget News</a:t>
            </a:r>
            <a:endParaRPr lang="en-US" sz="3200" dirty="0"/>
          </a:p>
        </p:txBody>
      </p:sp>
    </p:spTree>
    <p:extLst>
      <p:ext uri="{BB962C8B-B14F-4D97-AF65-F5344CB8AC3E}">
        <p14:creationId xmlns:p14="http://schemas.microsoft.com/office/powerpoint/2010/main" val="327196942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6913" t="6751"/>
          <a:stretch/>
        </p:blipFill>
        <p:spPr>
          <a:xfrm>
            <a:off x="552266" y="1410695"/>
            <a:ext cx="4161022" cy="3623860"/>
          </a:xfrm>
          <a:prstGeom prst="rect">
            <a:avLst/>
          </a:prstGeom>
        </p:spPr>
      </p:pic>
      <p:sp>
        <p:nvSpPr>
          <p:cNvPr id="8196" name="Text Box 14"/>
          <p:cNvSpPr txBox="1">
            <a:spLocks noChangeArrowheads="1"/>
          </p:cNvSpPr>
          <p:nvPr/>
        </p:nvSpPr>
        <p:spPr bwMode="auto">
          <a:xfrm>
            <a:off x="2651631" y="1011537"/>
            <a:ext cx="16621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2000" b="0" dirty="0">
                <a:latin typeface="Helvetica" charset="0"/>
                <a:cs typeface="Helvetica" charset="0"/>
              </a:rPr>
              <a:t>Au + Au runs</a:t>
            </a:r>
          </a:p>
        </p:txBody>
      </p:sp>
      <p:sp>
        <p:nvSpPr>
          <p:cNvPr id="8197" name="Text Box 17"/>
          <p:cNvSpPr txBox="1">
            <a:spLocks noChangeArrowheads="1"/>
          </p:cNvSpPr>
          <p:nvPr/>
        </p:nvSpPr>
        <p:spPr bwMode="auto">
          <a:xfrm rot="-5400000">
            <a:off x="-1415256" y="2851944"/>
            <a:ext cx="3416300"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200">
                <a:latin typeface="Helvetica" charset="0"/>
                <a:cs typeface="Helvetica" charset="0"/>
              </a:rPr>
              <a:t>Integrated nucleon-pair luminosity L</a:t>
            </a:r>
            <a:r>
              <a:rPr lang="en-US" sz="1200" baseline="-25000">
                <a:latin typeface="Helvetica" charset="0"/>
                <a:cs typeface="Helvetica" charset="0"/>
              </a:rPr>
              <a:t>NN</a:t>
            </a:r>
            <a:r>
              <a:rPr lang="en-US" sz="1200">
                <a:latin typeface="Helvetica" charset="0"/>
                <a:cs typeface="Helvetica" charset="0"/>
              </a:rPr>
              <a:t> [pb</a:t>
            </a:r>
            <a:r>
              <a:rPr lang="en-US" sz="1200" baseline="30000">
                <a:latin typeface="Helvetica" charset="0"/>
                <a:cs typeface="Helvetica" charset="0"/>
              </a:rPr>
              <a:t>-1</a:t>
            </a:r>
            <a:r>
              <a:rPr lang="en-US" sz="1200">
                <a:latin typeface="Helvetica" charset="0"/>
                <a:cs typeface="Helvetica" charset="0"/>
              </a:rPr>
              <a:t>]</a:t>
            </a:r>
          </a:p>
        </p:txBody>
      </p:sp>
      <p:sp>
        <p:nvSpPr>
          <p:cNvPr id="8199" name="Text Box 16"/>
          <p:cNvSpPr txBox="1">
            <a:spLocks noChangeArrowheads="1"/>
          </p:cNvSpPr>
          <p:nvPr/>
        </p:nvSpPr>
        <p:spPr bwMode="auto">
          <a:xfrm rot="-5400000">
            <a:off x="3572669" y="2907507"/>
            <a:ext cx="2298700"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200">
                <a:latin typeface="Helvetica" charset="0"/>
                <a:cs typeface="Helvetica" charset="0"/>
              </a:rPr>
              <a:t>Integrated luminosity L [pb</a:t>
            </a:r>
            <a:r>
              <a:rPr lang="en-US" sz="1200" baseline="30000">
                <a:latin typeface="Helvetica" charset="0"/>
                <a:cs typeface="Helvetica" charset="0"/>
              </a:rPr>
              <a:t>-1</a:t>
            </a:r>
            <a:r>
              <a:rPr lang="en-US" sz="1200">
                <a:latin typeface="Helvetica" charset="0"/>
                <a:cs typeface="Helvetica" charset="0"/>
              </a:rPr>
              <a:t>]</a:t>
            </a:r>
          </a:p>
        </p:txBody>
      </p:sp>
      <p:sp>
        <p:nvSpPr>
          <p:cNvPr id="8200" name="Rectangle 3"/>
          <p:cNvSpPr>
            <a:spLocks noChangeArrowheads="1"/>
          </p:cNvSpPr>
          <p:nvPr/>
        </p:nvSpPr>
        <p:spPr bwMode="auto">
          <a:xfrm>
            <a:off x="7416800" y="1468438"/>
            <a:ext cx="114300" cy="1143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latin typeface="Helvetica" charset="0"/>
              <a:cs typeface="Helvetica" charset="0"/>
            </a:endParaRPr>
          </a:p>
        </p:txBody>
      </p:sp>
      <p:sp>
        <p:nvSpPr>
          <p:cNvPr id="8201" name="TextBox 14"/>
          <p:cNvSpPr txBox="1">
            <a:spLocks noChangeArrowheads="1"/>
          </p:cNvSpPr>
          <p:nvPr/>
        </p:nvSpPr>
        <p:spPr bwMode="auto">
          <a:xfrm>
            <a:off x="3945289" y="2059409"/>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lgn="l"/>
            <a:r>
              <a:rPr lang="en-US" sz="1200" dirty="0">
                <a:solidFill>
                  <a:srgbClr val="0000FF"/>
                </a:solidFill>
                <a:latin typeface="Helvetica" charset="0"/>
                <a:cs typeface="Helvetica" charset="0"/>
              </a:rPr>
              <a:t>2014</a:t>
            </a:r>
          </a:p>
        </p:txBody>
      </p:sp>
      <p:sp>
        <p:nvSpPr>
          <p:cNvPr id="8203" name="Content Placeholder 1"/>
          <p:cNvSpPr>
            <a:spLocks noGrp="1"/>
          </p:cNvSpPr>
          <p:nvPr>
            <p:ph idx="1"/>
          </p:nvPr>
        </p:nvSpPr>
        <p:spPr>
          <a:xfrm>
            <a:off x="144221" y="5153025"/>
            <a:ext cx="9155596" cy="1714500"/>
          </a:xfrm>
        </p:spPr>
        <p:txBody>
          <a:bodyPr>
            <a:normAutofit/>
          </a:bodyPr>
          <a:lstStyle/>
          <a:p>
            <a:pPr>
              <a:defRPr/>
            </a:pPr>
            <a:r>
              <a:rPr lang="en-US" sz="1800" b="0" dirty="0" smtClean="0">
                <a:latin typeface="Helvetica" charset="0"/>
              </a:rPr>
              <a:t>Consistently high facility </a:t>
            </a:r>
            <a:r>
              <a:rPr lang="en-US" sz="1800" b="0" dirty="0">
                <a:latin typeface="Helvetica" charset="0"/>
              </a:rPr>
              <a:t>availability </a:t>
            </a:r>
            <a:r>
              <a:rPr lang="en-US" sz="1800" b="0" dirty="0" smtClean="0">
                <a:latin typeface="Helvetica" charset="0"/>
              </a:rPr>
              <a:t>( ~ </a:t>
            </a:r>
            <a:r>
              <a:rPr lang="en-US" sz="1800" b="0" dirty="0">
                <a:latin typeface="Helvetica" charset="0"/>
              </a:rPr>
              <a:t>85</a:t>
            </a:r>
            <a:r>
              <a:rPr lang="en-US" sz="1800" b="0" dirty="0" smtClean="0">
                <a:latin typeface="Helvetica" charset="0"/>
              </a:rPr>
              <a:t>%)</a:t>
            </a:r>
          </a:p>
          <a:p>
            <a:pPr>
              <a:defRPr/>
            </a:pPr>
            <a:r>
              <a:rPr lang="en-US" sz="1800" b="0" dirty="0">
                <a:sym typeface="Arial" charset="0"/>
              </a:rPr>
              <a:t>No other facility worldwide, existing or planned, </a:t>
            </a:r>
            <a:r>
              <a:rPr lang="en-US" sz="1800" b="0" dirty="0" smtClean="0">
                <a:sym typeface="Arial" charset="0"/>
              </a:rPr>
              <a:t>rivals </a:t>
            </a:r>
            <a:r>
              <a:rPr lang="en-US" sz="1800" b="0" dirty="0">
                <a:sym typeface="Arial" charset="0"/>
              </a:rPr>
              <a:t>RHIC in </a:t>
            </a:r>
            <a:r>
              <a:rPr lang="en-US" sz="1800" b="0" dirty="0" smtClean="0">
                <a:sym typeface="Arial" charset="0"/>
              </a:rPr>
              <a:t>science reach and </a:t>
            </a:r>
            <a:r>
              <a:rPr lang="en-US" sz="1800" b="0" dirty="0">
                <a:sym typeface="Arial" charset="0"/>
              </a:rPr>
              <a:t>versatility as a heavy ion collider. It is the only polarized proton collider in the world.</a:t>
            </a:r>
          </a:p>
          <a:p>
            <a:pPr>
              <a:defRPr/>
            </a:pPr>
            <a:endParaRPr lang="en-US" sz="1800" b="0" dirty="0" smtClean="0">
              <a:latin typeface="Helvetica" charset="0"/>
            </a:endParaRPr>
          </a:p>
          <a:p>
            <a:pPr>
              <a:defRPr/>
            </a:pPr>
            <a:endParaRPr lang="en-US" sz="1800" b="0" dirty="0" smtClean="0">
              <a:latin typeface="Helvetica" charset="0"/>
            </a:endParaRPr>
          </a:p>
        </p:txBody>
      </p:sp>
      <p:pic>
        <p:nvPicPr>
          <p:cNvPr id="18" name="Picture 6" descr="http://www.bnl.gov/rhic/images/RHIC-tunnel-300p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5822" y="828675"/>
            <a:ext cx="2425344" cy="1298137"/>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5" name="TextBox 14"/>
          <p:cNvSpPr txBox="1">
            <a:spLocks noChangeArrowheads="1"/>
          </p:cNvSpPr>
          <p:nvPr/>
        </p:nvSpPr>
        <p:spPr bwMode="auto">
          <a:xfrm>
            <a:off x="1709898" y="2268723"/>
            <a:ext cx="698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lgn="l"/>
            <a:r>
              <a:rPr lang="en-US" sz="1800" dirty="0" smtClean="0">
                <a:solidFill>
                  <a:srgbClr val="0000FF"/>
                </a:solidFill>
                <a:latin typeface="Helvetica" charset="0"/>
                <a:cs typeface="Helvetica" charset="0"/>
              </a:rPr>
              <a:t>2016</a:t>
            </a:r>
            <a:endParaRPr lang="en-US" sz="1800" dirty="0">
              <a:solidFill>
                <a:srgbClr val="0000FF"/>
              </a:solidFill>
              <a:latin typeface="Helvetica" charset="0"/>
              <a:cs typeface="Helvetica" charset="0"/>
            </a:endParaRPr>
          </a:p>
        </p:txBody>
      </p:sp>
      <p:sp>
        <p:nvSpPr>
          <p:cNvPr id="17" name="TextBox 16"/>
          <p:cNvSpPr txBox="1"/>
          <p:nvPr/>
        </p:nvSpPr>
        <p:spPr>
          <a:xfrm>
            <a:off x="435221" y="157071"/>
            <a:ext cx="8332730" cy="461665"/>
          </a:xfrm>
          <a:prstGeom prst="rect">
            <a:avLst/>
          </a:prstGeom>
          <a:noFill/>
        </p:spPr>
        <p:txBody>
          <a:bodyPr wrap="none" rtlCol="0">
            <a:spAutoFit/>
          </a:bodyPr>
          <a:lstStyle/>
          <a:p>
            <a:r>
              <a:rPr lang="en-US" sz="2400" dirty="0" smtClean="0">
                <a:solidFill>
                  <a:srgbClr val="006600"/>
                </a:solidFill>
                <a:latin typeface="Arial" panose="020B0604020202020204" pitchFamily="34" charset="0"/>
                <a:cs typeface="Arial" panose="020B0604020202020204" pitchFamily="34" charset="0"/>
              </a:rPr>
              <a:t>RHIC Machine Performance Continues to Set New Records</a:t>
            </a:r>
          </a:p>
        </p:txBody>
      </p:sp>
      <p:sp>
        <p:nvSpPr>
          <p:cNvPr id="16" name="Rectangle 15"/>
          <p:cNvSpPr>
            <a:spLocks/>
          </p:cNvSpPr>
          <p:nvPr/>
        </p:nvSpPr>
        <p:spPr bwMode="auto">
          <a:xfrm>
            <a:off x="4974246" y="828675"/>
            <a:ext cx="4097326"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marL="171450" indent="-171450">
              <a:spcAft>
                <a:spcPts val="1200"/>
              </a:spcAft>
              <a:buFont typeface="Wingdings" pitchFamily="2" charset="2"/>
              <a:buChar char="§"/>
            </a:pPr>
            <a:r>
              <a:rPr lang="en-US" sz="1400" dirty="0" smtClean="0">
                <a:latin typeface="+mn-lt"/>
              </a:rPr>
              <a:t>In FY 2018, RHIC operates for 10 weeks. Under the PBR Beam time in FY 2018 would </a:t>
            </a:r>
            <a:r>
              <a:rPr lang="en-US" sz="1400" dirty="0" smtClean="0"/>
              <a:t>be</a:t>
            </a:r>
            <a:r>
              <a:rPr lang="en-US" sz="1400" dirty="0" smtClean="0">
                <a:latin typeface="+mn-lt"/>
              </a:rPr>
              <a:t> combined with planned operation in FY 2019 to improved operational efficiency.</a:t>
            </a:r>
          </a:p>
          <a:p>
            <a:pPr marL="171450" indent="-171450">
              <a:spcAft>
                <a:spcPts val="1200"/>
              </a:spcAft>
              <a:buFont typeface="Wingdings" pitchFamily="2" charset="2"/>
              <a:buChar char="§"/>
            </a:pPr>
            <a:r>
              <a:rPr lang="en-US" sz="1400" dirty="0" smtClean="0">
                <a:latin typeface="+mn-lt"/>
              </a:rPr>
              <a:t>The </a:t>
            </a:r>
            <a:r>
              <a:rPr lang="en-US" sz="1400" dirty="0">
                <a:latin typeface="+mn-lt"/>
              </a:rPr>
              <a:t>FY </a:t>
            </a:r>
            <a:r>
              <a:rPr lang="en-US" sz="1400" dirty="0" smtClean="0">
                <a:latin typeface="+mn-lt"/>
              </a:rPr>
              <a:t>2018 request supports data taking to confirm the explanation of never-before-seen phenomena </a:t>
            </a:r>
            <a:r>
              <a:rPr lang="en-US" sz="1400" dirty="0">
                <a:latin typeface="+mn-lt"/>
              </a:rPr>
              <a:t>in quark gluon plasma </a:t>
            </a:r>
            <a:r>
              <a:rPr lang="en-US" sz="1400" dirty="0" smtClean="0">
                <a:latin typeface="+mn-lt"/>
              </a:rPr>
              <a:t>formation and preparations to search for a critical point between the phases of nuclear matter.</a:t>
            </a:r>
          </a:p>
        </p:txBody>
      </p:sp>
      <p:pic>
        <p:nvPicPr>
          <p:cNvPr id="19" name="Picture 18"/>
          <p:cNvPicPr>
            <a:picLocks noChangeAspect="1"/>
          </p:cNvPicPr>
          <p:nvPr/>
        </p:nvPicPr>
        <p:blipFill>
          <a:blip r:embed="rId5"/>
          <a:stretch>
            <a:fillRect/>
          </a:stretch>
        </p:blipFill>
        <p:spPr>
          <a:xfrm>
            <a:off x="5760831" y="2990850"/>
            <a:ext cx="2524156" cy="2464187"/>
          </a:xfrm>
          <a:prstGeom prst="rect">
            <a:avLst/>
          </a:prstGeom>
        </p:spPr>
      </p:pic>
      <p:sp>
        <p:nvSpPr>
          <p:cNvPr id="2" name="TextBox 1"/>
          <p:cNvSpPr txBox="1"/>
          <p:nvPr/>
        </p:nvSpPr>
        <p:spPr>
          <a:xfrm>
            <a:off x="2826972" y="2668004"/>
            <a:ext cx="1537874" cy="954107"/>
          </a:xfrm>
          <a:prstGeom prst="rect">
            <a:avLst/>
          </a:prstGeom>
          <a:noFill/>
        </p:spPr>
        <p:txBody>
          <a:bodyPr wrap="square" rtlCol="0">
            <a:spAutoFit/>
          </a:bodyPr>
          <a:lstStyle/>
          <a:p>
            <a:r>
              <a:rPr lang="en-US" sz="1400" dirty="0" smtClean="0">
                <a:solidFill>
                  <a:srgbClr val="FF0000"/>
                </a:solidFill>
                <a:latin typeface="+mn-lt"/>
              </a:rPr>
              <a:t>Higher luminosity in Run 16 than in all other </a:t>
            </a:r>
            <a:r>
              <a:rPr lang="en-US" sz="1400" dirty="0">
                <a:solidFill>
                  <a:srgbClr val="FF0000"/>
                </a:solidFill>
                <a:latin typeface="+mn-lt"/>
              </a:rPr>
              <a:t>R</a:t>
            </a:r>
            <a:r>
              <a:rPr lang="en-US" sz="1400" dirty="0" smtClean="0">
                <a:solidFill>
                  <a:srgbClr val="FF0000"/>
                </a:solidFill>
                <a:latin typeface="+mn-lt"/>
              </a:rPr>
              <a:t>HIC runs combined</a:t>
            </a:r>
            <a:endParaRPr lang="en-US" sz="1400" dirty="0">
              <a:solidFill>
                <a:srgbClr val="FF0000"/>
              </a:solidFill>
              <a:latin typeface="+mn-lt"/>
            </a:endParaRPr>
          </a:p>
        </p:txBody>
      </p:sp>
      <p:cxnSp>
        <p:nvCxnSpPr>
          <p:cNvPr id="4" name="Straight Arrow Connector 3"/>
          <p:cNvCxnSpPr/>
          <p:nvPr/>
        </p:nvCxnSpPr>
        <p:spPr>
          <a:xfrm flipH="1" flipV="1">
            <a:off x="2905570" y="2266782"/>
            <a:ext cx="307649" cy="4687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lide Number Placeholder 2"/>
          <p:cNvSpPr txBox="1">
            <a:spLocks/>
          </p:cNvSpPr>
          <p:nvPr/>
        </p:nvSpPr>
        <p:spPr>
          <a:xfrm>
            <a:off x="8763000" y="6388608"/>
            <a:ext cx="381000" cy="4693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a:t>2</a:t>
            </a:r>
            <a:r>
              <a:rPr lang="en-US" sz="1400" dirty="0" smtClean="0"/>
              <a:t>0</a:t>
            </a:r>
            <a:endParaRPr lang="en-US" sz="1400" dirty="0"/>
          </a:p>
        </p:txBody>
      </p:sp>
    </p:spTree>
    <p:extLst>
      <p:ext uri="{BB962C8B-B14F-4D97-AF65-F5344CB8AC3E}">
        <p14:creationId xmlns:p14="http://schemas.microsoft.com/office/powerpoint/2010/main" val="984216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584" y="880963"/>
            <a:ext cx="4055811" cy="229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294967295"/>
          </p:nvPr>
        </p:nvSpPr>
        <p:spPr>
          <a:xfrm>
            <a:off x="8708395" y="6492875"/>
            <a:ext cx="381000" cy="365125"/>
          </a:xfrm>
          <a:prstGeom prst="rect">
            <a:avLst/>
          </a:prstGeom>
        </p:spPr>
        <p:txBody>
          <a:bodyPr/>
          <a:lstStyle/>
          <a:p>
            <a:fld id="{68F455FD-F83C-4433-AE11-4D89943CC4D6}" type="slidenum">
              <a:rPr lang="en-US" smtClean="0"/>
              <a:pPr/>
              <a:t>21</a:t>
            </a:fld>
            <a:endParaRPr lang="en-US" dirty="0"/>
          </a:p>
        </p:txBody>
      </p:sp>
      <p:sp>
        <p:nvSpPr>
          <p:cNvPr id="4" name="TextBox 3"/>
          <p:cNvSpPr txBox="1"/>
          <p:nvPr/>
        </p:nvSpPr>
        <p:spPr>
          <a:xfrm>
            <a:off x="-371789" y="139361"/>
            <a:ext cx="9777046" cy="461665"/>
          </a:xfrm>
          <a:prstGeom prst="rect">
            <a:avLst/>
          </a:prstGeom>
          <a:noFill/>
        </p:spPr>
        <p:txBody>
          <a:bodyPr wrap="square" rtlCol="0">
            <a:spAutoFit/>
          </a:bodyPr>
          <a:lstStyle/>
          <a:p>
            <a:pPr algn="ctr"/>
            <a:r>
              <a:rPr lang="en-US" sz="2400" dirty="0">
                <a:solidFill>
                  <a:srgbClr val="006600"/>
                </a:solidFill>
                <a:latin typeface="Arial Narrow" panose="020B0606020202030204" pitchFamily="34" charset="0"/>
                <a:cs typeface="Arial" panose="020B0604020202020204" pitchFamily="34" charset="0"/>
              </a:rPr>
              <a:t>Continuous Electron Beam Accelerator </a:t>
            </a:r>
            <a:r>
              <a:rPr lang="en-US" sz="2400" dirty="0" smtClean="0">
                <a:solidFill>
                  <a:srgbClr val="006600"/>
                </a:solidFill>
                <a:latin typeface="Arial Narrow" panose="020B0606020202030204" pitchFamily="34" charset="0"/>
                <a:cs typeface="Arial" panose="020B0604020202020204" pitchFamily="34" charset="0"/>
              </a:rPr>
              <a:t>Upgrade Completes in FY 2017</a:t>
            </a:r>
            <a:endParaRPr lang="en-US" sz="2400" dirty="0">
              <a:solidFill>
                <a:srgbClr val="006600"/>
              </a:solidFill>
              <a:latin typeface="Arial Narrow" panose="020B0606020202030204" pitchFamily="34" charset="0"/>
              <a:cs typeface="Arial" panose="020B0604020202020204" pitchFamily="34" charset="0"/>
            </a:endParaRPr>
          </a:p>
        </p:txBody>
      </p:sp>
      <p:sp>
        <p:nvSpPr>
          <p:cNvPr id="6" name="TextBox 12"/>
          <p:cNvSpPr txBox="1">
            <a:spLocks noChangeArrowheads="1"/>
          </p:cNvSpPr>
          <p:nvPr/>
        </p:nvSpPr>
        <p:spPr bwMode="auto">
          <a:xfrm>
            <a:off x="4549279" y="3516407"/>
            <a:ext cx="4350737" cy="2477593"/>
          </a:xfrm>
          <a:prstGeom prst="rect">
            <a:avLst/>
          </a:prstGeom>
          <a:noFill/>
          <a:ln w="9525">
            <a:noFill/>
            <a:miter lim="800000"/>
            <a:headEnd/>
            <a:tailEnd/>
          </a:ln>
          <a:scene3d>
            <a:camera prst="orthographicFront"/>
            <a:lightRig rig="threePt" dir="t"/>
          </a:scene3d>
          <a:sp3d>
            <a:bevelT/>
            <a:bevelB/>
          </a:sp3d>
        </p:spPr>
        <p:txBody>
          <a:bodyPr wrap="square" lIns="91432" tIns="45716" rIns="91432" bIns="45716">
            <a:spAutoFit/>
          </a:bodyPr>
          <a:lstStyle/>
          <a:p>
            <a:pPr>
              <a:spcAft>
                <a:spcPts val="600"/>
              </a:spcAft>
            </a:pPr>
            <a:r>
              <a:rPr lang="en-US" sz="1400" b="1" dirty="0">
                <a:solidFill>
                  <a:prstClr val="black"/>
                </a:solidFill>
                <a:latin typeface="+mn-lt"/>
                <a:cs typeface="Arial" pitchFamily="34" charset="0"/>
              </a:rPr>
              <a:t>With the </a:t>
            </a:r>
            <a:r>
              <a:rPr lang="en-US" sz="1400" b="1" dirty="0" smtClean="0">
                <a:solidFill>
                  <a:prstClr val="black"/>
                </a:solidFill>
                <a:latin typeface="+mn-lt"/>
                <a:cs typeface="Arial" pitchFamily="34" charset="0"/>
              </a:rPr>
              <a:t>completed 12 </a:t>
            </a:r>
            <a:r>
              <a:rPr lang="en-US" sz="1400" b="1" dirty="0">
                <a:solidFill>
                  <a:prstClr val="black"/>
                </a:solidFill>
                <a:latin typeface="+mn-lt"/>
                <a:cs typeface="Arial" pitchFamily="34" charset="0"/>
              </a:rPr>
              <a:t>GeV CEBAF Upgrade, </a:t>
            </a:r>
            <a:r>
              <a:rPr lang="en-US" sz="1400" b="1" dirty="0" smtClean="0">
                <a:solidFill>
                  <a:prstClr val="black"/>
                </a:solidFill>
                <a:latin typeface="+mn-lt"/>
                <a:cs typeface="Arial" pitchFamily="34" charset="0"/>
              </a:rPr>
              <a:t>researchers begin experiments to:</a:t>
            </a:r>
            <a:endParaRPr lang="en-US" sz="1400" b="1" dirty="0">
              <a:solidFill>
                <a:prstClr val="black"/>
              </a:solidFill>
              <a:latin typeface="+mn-lt"/>
              <a:cs typeface="Arial" pitchFamily="34" charset="0"/>
            </a:endParaRPr>
          </a:p>
          <a:p>
            <a:pPr marL="174609" indent="-174609">
              <a:spcAft>
                <a:spcPts val="600"/>
              </a:spcAft>
              <a:buFont typeface="Wingdings" pitchFamily="2" charset="2"/>
              <a:buChar char="§"/>
            </a:pPr>
            <a:r>
              <a:rPr lang="en-US" sz="1400" dirty="0">
                <a:solidFill>
                  <a:prstClr val="black"/>
                </a:solidFill>
                <a:latin typeface="+mn-lt"/>
                <a:cs typeface="Arial" pitchFamily="34" charset="0"/>
              </a:rPr>
              <a:t>S</a:t>
            </a:r>
            <a:r>
              <a:rPr lang="en-US" sz="1400" dirty="0" smtClean="0">
                <a:solidFill>
                  <a:prstClr val="black"/>
                </a:solidFill>
                <a:latin typeface="+mn-lt"/>
                <a:cs typeface="Arial" pitchFamily="34" charset="0"/>
              </a:rPr>
              <a:t>earch </a:t>
            </a:r>
            <a:r>
              <a:rPr lang="en-US" sz="1400" dirty="0">
                <a:solidFill>
                  <a:prstClr val="black"/>
                </a:solidFill>
                <a:latin typeface="+mn-lt"/>
                <a:cs typeface="Arial" pitchFamily="34" charset="0"/>
              </a:rPr>
              <a:t>for exotic new </a:t>
            </a:r>
            <a:r>
              <a:rPr lang="en-US" sz="1400" dirty="0" smtClean="0">
                <a:solidFill>
                  <a:prstClr val="black"/>
                </a:solidFill>
                <a:latin typeface="+mn-lt"/>
                <a:cs typeface="Arial" pitchFamily="34" charset="0"/>
              </a:rPr>
              <a:t>quark-anti-quark </a:t>
            </a:r>
            <a:r>
              <a:rPr lang="en-US" sz="1400" dirty="0">
                <a:solidFill>
                  <a:prstClr val="black"/>
                </a:solidFill>
                <a:latin typeface="+mn-lt"/>
                <a:cs typeface="Arial" pitchFamily="34" charset="0"/>
              </a:rPr>
              <a:t>particles to advance our understanding of the strong </a:t>
            </a:r>
            <a:r>
              <a:rPr lang="en-US" sz="1400" dirty="0" smtClean="0">
                <a:solidFill>
                  <a:prstClr val="black"/>
                </a:solidFill>
                <a:latin typeface="+mn-lt"/>
                <a:cs typeface="Arial" pitchFamily="34" charset="0"/>
              </a:rPr>
              <a:t>force.</a:t>
            </a:r>
            <a:endParaRPr lang="en-US" sz="1400" dirty="0">
              <a:solidFill>
                <a:prstClr val="black"/>
              </a:solidFill>
              <a:latin typeface="+mn-lt"/>
              <a:cs typeface="Arial" pitchFamily="34" charset="0"/>
            </a:endParaRPr>
          </a:p>
          <a:p>
            <a:pPr marL="174609" indent="-174609">
              <a:spcAft>
                <a:spcPts val="600"/>
              </a:spcAft>
              <a:buFont typeface="Wingdings" pitchFamily="2" charset="2"/>
              <a:buChar char="§"/>
            </a:pPr>
            <a:r>
              <a:rPr lang="en-US" sz="1400" dirty="0" smtClean="0">
                <a:solidFill>
                  <a:prstClr val="black"/>
                </a:solidFill>
                <a:latin typeface="+mn-lt"/>
                <a:cs typeface="Arial" pitchFamily="34" charset="0"/>
              </a:rPr>
              <a:t>Find evidence </a:t>
            </a:r>
            <a:r>
              <a:rPr lang="en-US" sz="1400" dirty="0">
                <a:solidFill>
                  <a:prstClr val="black"/>
                </a:solidFill>
                <a:latin typeface="+mn-lt"/>
                <a:cs typeface="Arial" pitchFamily="34" charset="0"/>
              </a:rPr>
              <a:t>of new physics from sensitive searches for violations of nature’s fundamental </a:t>
            </a:r>
            <a:r>
              <a:rPr lang="en-US" sz="1400" dirty="0" smtClean="0">
                <a:solidFill>
                  <a:prstClr val="black"/>
                </a:solidFill>
                <a:latin typeface="+mn-lt"/>
                <a:cs typeface="Arial" pitchFamily="34" charset="0"/>
              </a:rPr>
              <a:t>symmetries.</a:t>
            </a:r>
            <a:endParaRPr lang="en-US" sz="1400" dirty="0">
              <a:solidFill>
                <a:prstClr val="black"/>
              </a:solidFill>
              <a:latin typeface="+mn-lt"/>
              <a:cs typeface="Arial" pitchFamily="34" charset="0"/>
            </a:endParaRPr>
          </a:p>
          <a:p>
            <a:pPr marL="174609" indent="-174609">
              <a:spcAft>
                <a:spcPts val="600"/>
              </a:spcAft>
              <a:buFont typeface="Wingdings" pitchFamily="2" charset="2"/>
              <a:buChar char="§"/>
            </a:pPr>
            <a:r>
              <a:rPr lang="en-US" sz="1400" dirty="0" smtClean="0">
                <a:solidFill>
                  <a:prstClr val="black"/>
                </a:solidFill>
                <a:latin typeface="+mn-lt"/>
                <a:cs typeface="Arial" pitchFamily="34" charset="0"/>
              </a:rPr>
              <a:t>Gain a microscopic </a:t>
            </a:r>
            <a:r>
              <a:rPr lang="en-US" sz="1400" dirty="0">
                <a:solidFill>
                  <a:prstClr val="black"/>
                </a:solidFill>
                <a:latin typeface="+mn-lt"/>
                <a:cs typeface="Arial" pitchFamily="34" charset="0"/>
              </a:rPr>
              <a:t>understanding of the internal structure of the proton, including the origin of its spin, and how this structure is modified  when the proton is inside a </a:t>
            </a:r>
            <a:r>
              <a:rPr lang="en-US" sz="1400" dirty="0" smtClean="0">
                <a:solidFill>
                  <a:prstClr val="black"/>
                </a:solidFill>
                <a:latin typeface="+mn-lt"/>
                <a:cs typeface="Arial" pitchFamily="34" charset="0"/>
              </a:rPr>
              <a:t>nucleus. </a:t>
            </a:r>
            <a:endParaRPr lang="en-US" sz="1400" dirty="0">
              <a:solidFill>
                <a:prstClr val="black"/>
              </a:solidFill>
              <a:latin typeface="+mn-lt"/>
              <a:cs typeface="Arial" pitchFamily="34" charset="0"/>
            </a:endParaRPr>
          </a:p>
        </p:txBody>
      </p:sp>
      <p:sp>
        <p:nvSpPr>
          <p:cNvPr id="7" name="TextBox 6"/>
          <p:cNvSpPr txBox="1"/>
          <p:nvPr/>
        </p:nvSpPr>
        <p:spPr>
          <a:xfrm>
            <a:off x="227242" y="1119864"/>
            <a:ext cx="4139528" cy="1969770"/>
          </a:xfrm>
          <a:prstGeom prst="rect">
            <a:avLst/>
          </a:prstGeom>
          <a:noFill/>
        </p:spPr>
        <p:txBody>
          <a:bodyPr wrap="square" rtlCol="0">
            <a:spAutoFit/>
          </a:bodyPr>
          <a:lstStyle/>
          <a:p>
            <a:pPr>
              <a:spcAft>
                <a:spcPts val="600"/>
              </a:spcAft>
            </a:pPr>
            <a:r>
              <a:rPr lang="en-US" sz="1400" b="1" dirty="0" smtClean="0">
                <a:latin typeface="+mn-lt"/>
              </a:rPr>
              <a:t>12 GeV CEBAF Upgrade Science Program is initiated: </a:t>
            </a:r>
          </a:p>
          <a:p>
            <a:pPr marL="228600" indent="-228600">
              <a:spcAft>
                <a:spcPts val="600"/>
              </a:spcAft>
              <a:buFont typeface="Wingdings" pitchFamily="2" charset="2"/>
              <a:buChar char="§"/>
            </a:pPr>
            <a:r>
              <a:rPr lang="en-US" sz="1400" dirty="0" smtClean="0">
                <a:latin typeface="+mn-lt"/>
              </a:rPr>
              <a:t>The CEBAF science program restarts its first science data taking operations following the completion of the 12 GeV Upgrade.  </a:t>
            </a:r>
          </a:p>
          <a:p>
            <a:pPr marL="228600" indent="-228600">
              <a:spcAft>
                <a:spcPts val="600"/>
              </a:spcAft>
              <a:buFont typeface="Wingdings" pitchFamily="2" charset="2"/>
              <a:buChar char="§"/>
            </a:pPr>
            <a:r>
              <a:rPr lang="en-US" sz="1400" dirty="0" smtClean="0">
                <a:latin typeface="+mn-lt"/>
              </a:rPr>
              <a:t>While concurrent operation of the 4 experimental halls is constrained by resources, sequential data taking in the four experimental halls, including the recently constructed Hall D, gets underway.</a:t>
            </a:r>
            <a:endParaRPr lang="en-US" sz="1400" dirty="0" smtClean="0">
              <a:solidFill>
                <a:prstClr val="black"/>
              </a:solidFill>
              <a:latin typeface="+mn-lt"/>
              <a:cs typeface="Arial" pitchFamily="34" charset="0"/>
            </a:endParaRPr>
          </a:p>
        </p:txBody>
      </p:sp>
      <p:sp>
        <p:nvSpPr>
          <p:cNvPr id="10" name="TextBox 9"/>
          <p:cNvSpPr txBox="1"/>
          <p:nvPr/>
        </p:nvSpPr>
        <p:spPr>
          <a:xfrm>
            <a:off x="113621" y="799087"/>
            <a:ext cx="4366769" cy="307777"/>
          </a:xfrm>
          <a:prstGeom prst="rect">
            <a:avLst/>
          </a:prstGeom>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spcAft>
                <a:spcPts val="400"/>
              </a:spcAft>
            </a:pPr>
            <a:r>
              <a:rPr lang="en-US" altLang="en-US" sz="1400" b="1" dirty="0" smtClean="0">
                <a:latin typeface="Arial" panose="020B0604020202020204" pitchFamily="34" charset="0"/>
                <a:cs typeface="Arial" panose="020B0604020202020204" pitchFamily="34" charset="0"/>
              </a:rPr>
              <a:t>CEBAF operates for 10 weeks at the FY 2018 PBR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847" r="3396"/>
          <a:stretch/>
        </p:blipFill>
        <p:spPr>
          <a:xfrm>
            <a:off x="330253" y="3115634"/>
            <a:ext cx="3767189" cy="2415499"/>
          </a:xfrm>
          <a:prstGeom prst="rect">
            <a:avLst/>
          </a:prstGeom>
          <a:ln>
            <a:solidFill>
              <a:schemeClr val="tx1"/>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734" t="40786" r="1904"/>
          <a:stretch/>
        </p:blipFill>
        <p:spPr>
          <a:xfrm>
            <a:off x="419066" y="4691296"/>
            <a:ext cx="2716012" cy="1408602"/>
          </a:xfrm>
          <a:prstGeom prst="rect">
            <a:avLst/>
          </a:prstGeom>
        </p:spPr>
      </p:pic>
      <p:sp>
        <p:nvSpPr>
          <p:cNvPr id="11" name="TextBox 10"/>
          <p:cNvSpPr txBox="1"/>
          <p:nvPr/>
        </p:nvSpPr>
        <p:spPr>
          <a:xfrm>
            <a:off x="5591300" y="3190515"/>
            <a:ext cx="2920312" cy="276999"/>
          </a:xfrm>
          <a:prstGeom prst="rect">
            <a:avLst/>
          </a:prstGeom>
          <a:noFill/>
        </p:spPr>
        <p:txBody>
          <a:bodyPr wrap="square" rtlCol="0">
            <a:spAutoFit/>
          </a:bodyPr>
          <a:lstStyle/>
          <a:p>
            <a:r>
              <a:rPr lang="en-US" sz="1200" dirty="0" smtClean="0">
                <a:latin typeface="+mn-lt"/>
              </a:rPr>
              <a:t>Hall B Time of Flight Detector</a:t>
            </a:r>
            <a:endParaRPr lang="en-US" sz="1200" dirty="0">
              <a:latin typeface="+mn-lt"/>
            </a:endParaRPr>
          </a:p>
        </p:txBody>
      </p:sp>
      <p:sp>
        <p:nvSpPr>
          <p:cNvPr id="14" name="TextBox 13"/>
          <p:cNvSpPr txBox="1"/>
          <p:nvPr/>
        </p:nvSpPr>
        <p:spPr>
          <a:xfrm>
            <a:off x="3223891" y="5629343"/>
            <a:ext cx="1281229" cy="461665"/>
          </a:xfrm>
          <a:prstGeom prst="rect">
            <a:avLst/>
          </a:prstGeom>
          <a:solidFill>
            <a:schemeClr val="bg1"/>
          </a:solidFill>
        </p:spPr>
        <p:txBody>
          <a:bodyPr wrap="square" rtlCol="0">
            <a:spAutoFit/>
          </a:bodyPr>
          <a:lstStyle/>
          <a:p>
            <a:r>
              <a:rPr lang="en-US" sz="1200" dirty="0" smtClean="0">
                <a:latin typeface="+mn-lt"/>
              </a:rPr>
              <a:t>Hall D Solenoidal Spectrometer</a:t>
            </a:r>
            <a:endParaRPr lang="en-US" sz="1200" dirty="0">
              <a:latin typeface="+mn-lt"/>
            </a:endParaRPr>
          </a:p>
        </p:txBody>
      </p:sp>
    </p:spTree>
    <p:extLst>
      <p:ext uri="{BB962C8B-B14F-4D97-AF65-F5344CB8AC3E}">
        <p14:creationId xmlns:p14="http://schemas.microsoft.com/office/powerpoint/2010/main" val="152749544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idx="4294967295"/>
          </p:nvPr>
        </p:nvSpPr>
        <p:spPr>
          <a:xfrm>
            <a:off x="0" y="-31898"/>
            <a:ext cx="9144000" cy="741680"/>
          </a:xfrm>
        </p:spPr>
        <p:txBody>
          <a:bodyPr/>
          <a:lstStyle/>
          <a:p>
            <a:r>
              <a:rPr lang="en-US" b="0" dirty="0" smtClean="0">
                <a:solidFill>
                  <a:srgbClr val="006600"/>
                </a:solidFill>
              </a:rPr>
              <a:t>Preparations for an NP Stewarded Neutrino-less </a:t>
            </a:r>
            <a:br>
              <a:rPr lang="en-US" b="0" dirty="0" smtClean="0">
                <a:solidFill>
                  <a:srgbClr val="006600"/>
                </a:solidFill>
              </a:rPr>
            </a:br>
            <a:r>
              <a:rPr lang="en-US" b="0" dirty="0" smtClean="0">
                <a:solidFill>
                  <a:srgbClr val="006600"/>
                </a:solidFill>
              </a:rPr>
              <a:t>Double Beta Decay Experiment</a:t>
            </a:r>
            <a:endParaRPr lang="en-US" b="0" dirty="0">
              <a:solidFill>
                <a:srgbClr val="006600"/>
              </a:solidFill>
            </a:endParaRPr>
          </a:p>
        </p:txBody>
      </p:sp>
      <p:sp>
        <p:nvSpPr>
          <p:cNvPr id="13" name="TextBox 12"/>
          <p:cNvSpPr txBox="1"/>
          <p:nvPr/>
        </p:nvSpPr>
        <p:spPr>
          <a:xfrm>
            <a:off x="176714" y="842051"/>
            <a:ext cx="4659883" cy="2000548"/>
          </a:xfrm>
          <a:prstGeom prst="rect">
            <a:avLst/>
          </a:prstGeom>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spcAft>
                <a:spcPts val="600"/>
              </a:spcAft>
            </a:pPr>
            <a:r>
              <a:rPr lang="en-US" sz="1700" dirty="0" smtClean="0">
                <a:latin typeface="Arial" pitchFamily="34" charset="0"/>
                <a:cs typeface="Arial" pitchFamily="34" charset="0"/>
              </a:rPr>
              <a:t>With </a:t>
            </a:r>
            <a:r>
              <a:rPr lang="en-US" sz="1700" dirty="0">
                <a:latin typeface="Arial" pitchFamily="34" charset="0"/>
                <a:cs typeface="Arial" pitchFamily="34" charset="0"/>
              </a:rPr>
              <a:t>techniques that use nuclear isotopes inside cryostats, often made of ultra-clean materials, scientists are “tooling up” to study whether neutrinos are their own </a:t>
            </a:r>
            <a:r>
              <a:rPr lang="en-US" sz="1700" dirty="0" smtClean="0">
                <a:latin typeface="Arial" pitchFamily="34" charset="0"/>
                <a:cs typeface="Arial" pitchFamily="34" charset="0"/>
              </a:rPr>
              <a:t>anti-particle</a:t>
            </a:r>
            <a:r>
              <a:rPr lang="en-US" sz="1700" dirty="0" smtClean="0">
                <a:solidFill>
                  <a:schemeClr val="tx1"/>
                </a:solidFill>
                <a:latin typeface="Arial" pitchFamily="34" charset="0"/>
                <a:cs typeface="Arial" pitchFamily="34" charset="0"/>
              </a:rPr>
              <a:t>.</a:t>
            </a:r>
            <a:endParaRPr lang="en-US" sz="1700" dirty="0">
              <a:solidFill>
                <a:schemeClr val="tx1"/>
              </a:solidFill>
              <a:latin typeface="Arial" pitchFamily="34" charset="0"/>
              <a:cs typeface="Arial" pitchFamily="34" charset="0"/>
            </a:endParaRPr>
          </a:p>
          <a:p>
            <a:pPr algn="ctr">
              <a:spcAft>
                <a:spcPts val="600"/>
              </a:spcAft>
            </a:pPr>
            <a:r>
              <a:rPr lang="en-US" sz="1700" dirty="0" smtClean="0">
                <a:solidFill>
                  <a:schemeClr val="tx1"/>
                </a:solidFill>
                <a:latin typeface="Arial" pitchFamily="34" charset="0"/>
                <a:cs typeface="Arial" pitchFamily="34" charset="0"/>
              </a:rPr>
              <a:t>NSAC charged to provide additional guidance on effective strategy for implementing a possible 2</a:t>
            </a:r>
            <a:r>
              <a:rPr lang="en-US" sz="1700" baseline="30000" dirty="0" smtClean="0">
                <a:solidFill>
                  <a:schemeClr val="tx1"/>
                </a:solidFill>
                <a:latin typeface="Arial" pitchFamily="34" charset="0"/>
                <a:cs typeface="Arial" pitchFamily="34" charset="0"/>
              </a:rPr>
              <a:t>nd</a:t>
            </a:r>
            <a:r>
              <a:rPr lang="en-US" sz="1700" dirty="0" smtClean="0">
                <a:solidFill>
                  <a:schemeClr val="tx1"/>
                </a:solidFill>
                <a:latin typeface="Arial" pitchFamily="34" charset="0"/>
                <a:cs typeface="Arial" pitchFamily="34" charset="0"/>
              </a:rPr>
              <a:t> generation U.S. experiment</a:t>
            </a:r>
            <a:endParaRPr lang="en-US" sz="1700" strike="dblStrike" dirty="0" smtClean="0">
              <a:solidFill>
                <a:schemeClr val="tx1"/>
              </a:solidFill>
              <a:latin typeface="Arial" pitchFamily="34" charset="0"/>
              <a:cs typeface="Arial" pitchFamily="34" charset="0"/>
            </a:endParaRPr>
          </a:p>
        </p:txBody>
      </p:sp>
      <p:sp>
        <p:nvSpPr>
          <p:cNvPr id="2" name="Rectangle 1"/>
          <p:cNvSpPr/>
          <p:nvPr/>
        </p:nvSpPr>
        <p:spPr>
          <a:xfrm>
            <a:off x="1031926" y="5905284"/>
            <a:ext cx="2689121" cy="246221"/>
          </a:xfrm>
          <a:prstGeom prst="rect">
            <a:avLst/>
          </a:prstGeom>
        </p:spPr>
        <p:txBody>
          <a:bodyPr wrap="square">
            <a:spAutoFit/>
          </a:bodyPr>
          <a:lstStyle/>
          <a:p>
            <a:pPr algn="ctr"/>
            <a:r>
              <a:rPr lang="en-US" sz="1000" i="1" dirty="0">
                <a:latin typeface="Arial" panose="020B0604020202020204" pitchFamily="34" charset="0"/>
                <a:cs typeface="Arial" panose="020B0604020202020204" pitchFamily="34" charset="0"/>
              </a:rPr>
              <a:t>Mandrel insertion in MJD electroforming lab</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89" y="2979750"/>
            <a:ext cx="4260162" cy="292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62551" y="1224521"/>
            <a:ext cx="3819524" cy="2800767"/>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“Grand Challenge” </a:t>
            </a:r>
            <a:r>
              <a:rPr lang="en-US" sz="1600" dirty="0">
                <a:latin typeface="Arial" panose="020B0604020202020204" pitchFamily="34" charset="0"/>
                <a:cs typeface="Arial" panose="020B0604020202020204" pitchFamily="34" charset="0"/>
              </a:rPr>
              <a:t>s</a:t>
            </a:r>
            <a:r>
              <a:rPr lang="en-US" sz="1600" dirty="0" smtClean="0">
                <a:latin typeface="Arial" panose="020B0604020202020204" pitchFamily="34" charset="0"/>
                <a:cs typeface="Arial" panose="020B0604020202020204" pitchFamily="34" charset="0"/>
              </a:rPr>
              <a:t>cience </a:t>
            </a:r>
            <a:r>
              <a:rPr lang="en-US" sz="1600" dirty="0">
                <a:latin typeface="Arial" panose="020B0604020202020204" pitchFamily="34" charset="0"/>
                <a:cs typeface="Arial" panose="020B0604020202020204" pitchFamily="34" charset="0"/>
              </a:rPr>
              <a:t>q</a:t>
            </a:r>
            <a:r>
              <a:rPr lang="en-US" sz="1600" dirty="0" smtClean="0">
                <a:latin typeface="Arial" panose="020B0604020202020204" pitchFamily="34" charset="0"/>
                <a:cs typeface="Arial" panose="020B0604020202020204" pitchFamily="34" charset="0"/>
              </a:rPr>
              <a:t>uestions that will be addressed:</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Is the neutrino its own anti-particle?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Why is there more matter than anti-matter in the present universe?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Why are neutrino masses so much smaller than other elementary fermions?</a:t>
            </a:r>
            <a:endParaRPr lang="en-US" sz="1600" dirty="0">
              <a:latin typeface="Arial" panose="020B0604020202020204" pitchFamily="34" charset="0"/>
              <a:cs typeface="Arial" panose="020B0604020202020204" pitchFamily="34" charset="0"/>
            </a:endParaRPr>
          </a:p>
        </p:txBody>
      </p:sp>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549" y="4259145"/>
            <a:ext cx="3819525" cy="14767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Slide Number Placeholder 2"/>
          <p:cNvSpPr txBox="1">
            <a:spLocks/>
          </p:cNvSpPr>
          <p:nvPr/>
        </p:nvSpPr>
        <p:spPr>
          <a:xfrm>
            <a:off x="8763000" y="6388608"/>
            <a:ext cx="381000" cy="4693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22</a:t>
            </a:r>
            <a:endParaRPr lang="en-US" sz="1400" dirty="0"/>
          </a:p>
        </p:txBody>
      </p:sp>
    </p:spTree>
    <p:extLst>
      <p:ext uri="{BB962C8B-B14F-4D97-AF65-F5344CB8AC3E}">
        <p14:creationId xmlns:p14="http://schemas.microsoft.com/office/powerpoint/2010/main" val="219297416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962"/>
            <a:ext cx="9144000" cy="642156"/>
          </a:xfrm>
        </p:spPr>
        <p:txBody>
          <a:bodyPr/>
          <a:lstStyle/>
          <a:p>
            <a:r>
              <a:rPr lang="en-US" dirty="0" smtClean="0">
                <a:solidFill>
                  <a:srgbClr val="006600"/>
                </a:solidFill>
              </a:rPr>
              <a:t>Next Formal Step on the EIC Science Case is Continuing</a:t>
            </a:r>
            <a:endParaRPr lang="en-US" dirty="0">
              <a:solidFill>
                <a:srgbClr val="006600"/>
              </a:solidFill>
            </a:endParaRPr>
          </a:p>
        </p:txBody>
      </p:sp>
      <p:sp>
        <p:nvSpPr>
          <p:cNvPr id="3" name="TextBox 2"/>
          <p:cNvSpPr txBox="1"/>
          <p:nvPr/>
        </p:nvSpPr>
        <p:spPr>
          <a:xfrm>
            <a:off x="342901" y="1013876"/>
            <a:ext cx="8610599" cy="4247317"/>
          </a:xfrm>
          <a:prstGeom prst="rect">
            <a:avLst/>
          </a:prstGeom>
          <a:noFill/>
        </p:spPr>
        <p:txBody>
          <a:bodyPr wrap="square" rtlCol="0">
            <a:spAutoFit/>
          </a:bodyPr>
          <a:lstStyle/>
          <a:p>
            <a:r>
              <a:rPr lang="en-US" b="1" dirty="0"/>
              <a:t>THE NATIONAL ACADEMIES OF SCIENCES, ENGINEERING, AND MEDICINE </a:t>
            </a:r>
            <a:r>
              <a:rPr lang="en-US" dirty="0"/>
              <a:t/>
            </a:r>
            <a:br>
              <a:rPr lang="en-US" dirty="0"/>
            </a:br>
            <a:r>
              <a:rPr lang="en-US" dirty="0"/>
              <a:t>Division on Engineering and Physical Science</a:t>
            </a:r>
            <a:br>
              <a:rPr lang="en-US" dirty="0"/>
            </a:br>
            <a:r>
              <a:rPr lang="en-US" dirty="0"/>
              <a:t>Board on Physics and Astronomy</a:t>
            </a:r>
          </a:p>
          <a:p>
            <a:r>
              <a:rPr lang="en-US" b="1" dirty="0"/>
              <a:t>U.S.-Based Electron Ion Collider Science </a:t>
            </a:r>
            <a:r>
              <a:rPr lang="en-US" b="1" dirty="0" smtClean="0"/>
              <a:t>Assessment</a:t>
            </a:r>
          </a:p>
          <a:p>
            <a:endParaRPr lang="en-US" dirty="0"/>
          </a:p>
          <a:p>
            <a:r>
              <a:rPr lang="en-US" b="1" i="1" dirty="0"/>
              <a:t>Summary</a:t>
            </a:r>
            <a:endParaRPr lang="en-US" dirty="0"/>
          </a:p>
          <a:p>
            <a:r>
              <a:rPr lang="en-US" dirty="0"/>
              <a:t>The National Academies of Sciences, Engineering, and Medicine (“National Academies”) will form a committee to carry out a thorough, independent assessment of the scientific justification for a U.S. domestic electron ion collider facility.  In preparing its report, the committee will address the role that such a facility would play in the future of nuclear science, considering the field broadly, but placing emphasis on its potential scientific impact on quantum chromodynamics.  The need for such an accelerator will be addressed in the context of international efforts in this area.  Support for the 18-month project in the amount of $540,000 </a:t>
            </a:r>
            <a:r>
              <a:rPr lang="en-US" dirty="0" smtClean="0"/>
              <a:t>has been provided by </a:t>
            </a:r>
            <a:r>
              <a:rPr lang="en-US" dirty="0"/>
              <a:t>the Department of Energy</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1F8A97BA-DB9B-4291-87AE-AF89EA7F18B7}" type="slidenum">
              <a:rPr lang="en-US" smtClean="0"/>
              <a:pPr>
                <a:defRPr/>
              </a:pPr>
              <a:t>23</a:t>
            </a:fld>
            <a:endParaRPr lang="en-US" dirty="0"/>
          </a:p>
        </p:txBody>
      </p:sp>
      <p:sp>
        <p:nvSpPr>
          <p:cNvPr id="5" name="TextBox 4"/>
          <p:cNvSpPr txBox="1"/>
          <p:nvPr/>
        </p:nvSpPr>
        <p:spPr>
          <a:xfrm>
            <a:off x="342901" y="5134960"/>
            <a:ext cx="8801099" cy="923330"/>
          </a:xfrm>
          <a:prstGeom prst="rect">
            <a:avLst/>
          </a:prstGeom>
          <a:noFill/>
        </p:spPr>
        <p:txBody>
          <a:bodyPr wrap="square" rtlCol="0">
            <a:spAutoFit/>
          </a:bodyPr>
          <a:lstStyle/>
          <a:p>
            <a:r>
              <a:rPr lang="en-US" dirty="0"/>
              <a:t>“U.S.-Based Electron Ion Collider Science </a:t>
            </a:r>
            <a:r>
              <a:rPr lang="en-US" dirty="0" smtClean="0"/>
              <a:t>Assessment” is now underway. The Co-Chairs are Gordon </a:t>
            </a:r>
            <a:r>
              <a:rPr lang="en-US" dirty="0" err="1" smtClean="0"/>
              <a:t>Baym</a:t>
            </a:r>
            <a:r>
              <a:rPr lang="en-US" dirty="0" smtClean="0"/>
              <a:t> and Ani </a:t>
            </a:r>
            <a:r>
              <a:rPr lang="en-US" dirty="0" err="1" smtClean="0"/>
              <a:t>Aprahamian</a:t>
            </a:r>
            <a:r>
              <a:rPr lang="en-US" dirty="0" smtClean="0"/>
              <a:t>. The formal outcome of this exercise expected next spring if not a little sooner.</a:t>
            </a:r>
          </a:p>
        </p:txBody>
      </p:sp>
    </p:spTree>
    <p:extLst>
      <p:ext uri="{BB962C8B-B14F-4D97-AF65-F5344CB8AC3E}">
        <p14:creationId xmlns:p14="http://schemas.microsoft.com/office/powerpoint/2010/main" val="290203371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26208" y="137578"/>
            <a:ext cx="5897769" cy="461665"/>
          </a:xfrm>
          <a:prstGeom prst="rect">
            <a:avLst/>
          </a:prstGeom>
          <a:noFill/>
        </p:spPr>
        <p:txBody>
          <a:bodyPr wrap="none" rtlCol="0">
            <a:spAutoFit/>
          </a:bodyPr>
          <a:lstStyle/>
          <a:p>
            <a:pPr algn="ctr"/>
            <a:r>
              <a:rPr lang="en-US" sz="2400" dirty="0" smtClean="0">
                <a:solidFill>
                  <a:srgbClr val="006600"/>
                </a:solidFill>
                <a:latin typeface="Arial" panose="020B0604020202020204" pitchFamily="34" charset="0"/>
                <a:cs typeface="Arial" panose="020B0604020202020204" pitchFamily="34" charset="0"/>
              </a:rPr>
              <a:t>Stable Isotope Production Facility (SIPF)  </a:t>
            </a:r>
            <a:endParaRPr lang="en-US" sz="2400" dirty="0">
              <a:solidFill>
                <a:srgbClr val="006600"/>
              </a:solidFill>
              <a:latin typeface="Arial" panose="020B0604020202020204" pitchFamily="34" charset="0"/>
              <a:cs typeface="Arial" panose="020B0604020202020204" pitchFamily="34" charset="0"/>
            </a:endParaRPr>
          </a:p>
        </p:txBody>
      </p:sp>
      <p:sp>
        <p:nvSpPr>
          <p:cNvPr id="9" name="Slide Number Placeholder 3"/>
          <p:cNvSpPr txBox="1">
            <a:spLocks/>
          </p:cNvSpPr>
          <p:nvPr/>
        </p:nvSpPr>
        <p:spPr>
          <a:xfrm>
            <a:off x="8560752" y="6418279"/>
            <a:ext cx="476250" cy="365125"/>
          </a:xfrm>
          <a:prstGeom prst="rect">
            <a:avLst/>
          </a:prstGeom>
        </p:spPr>
        <p:txBody>
          <a:bodyPr vert="horz" lIns="91440" tIns="45720" rIns="91440" bIns="45720" rtlCol="0" anchor="ctr"/>
          <a:lstStyle>
            <a:defPPr>
              <a:defRPr lang="en-US"/>
            </a:defPPr>
            <a:lvl1pPr algn="r" fontAlgn="auto">
              <a:spcBef>
                <a:spcPts val="0"/>
              </a:spcBef>
              <a:spcAft>
                <a:spcPts val="0"/>
              </a:spcAft>
              <a:defRPr sz="1200">
                <a:solidFill>
                  <a:srgbClr val="106636"/>
                </a:solidFill>
                <a:latin typeface="Arial" pitchFamily="34" charset="0"/>
                <a:cs typeface="Arial" pitchFamily="34" charset="0"/>
              </a:defRPr>
            </a:lvl1pPr>
          </a:lstStyle>
          <a:p>
            <a:fld id="{6EEA275D-5A49-48A8-817D-44C3EA0A3A2F}" type="slidenum">
              <a:rPr lang="en-US" sz="1000"/>
              <a:pPr/>
              <a:t>24</a:t>
            </a:fld>
            <a:endParaRPr lang="en-US" sz="1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7390" y="996004"/>
            <a:ext cx="4612650" cy="345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0" y="1103704"/>
            <a:ext cx="8940040" cy="5001075"/>
            <a:chOff x="0" y="1103704"/>
            <a:chExt cx="8940040" cy="5001075"/>
          </a:xfrm>
        </p:grpSpPr>
        <p:sp>
          <p:nvSpPr>
            <p:cNvPr id="8" name="Rectangle 7"/>
            <p:cNvSpPr>
              <a:spLocks/>
            </p:cNvSpPr>
            <p:nvPr/>
          </p:nvSpPr>
          <p:spPr bwMode="auto">
            <a:xfrm>
              <a:off x="0" y="1103704"/>
              <a:ext cx="412359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marL="171450" indent="-171450">
                <a:spcAft>
                  <a:spcPts val="600"/>
                </a:spcAft>
                <a:buFont typeface="Wingdings" pitchFamily="2" charset="2"/>
                <a:buChar char="§"/>
              </a:pPr>
              <a:r>
                <a:rPr lang="en-US" sz="1600" dirty="0" smtClean="0">
                  <a:latin typeface="+mn-lt"/>
                </a:rPr>
                <a:t>The FY 2018 Request initiates the Stable Isotope Production Facility (SIPF) MIE, which restores </a:t>
              </a:r>
              <a:r>
                <a:rPr lang="en-US" sz="1600" dirty="0">
                  <a:latin typeface="+mn-lt"/>
                </a:rPr>
                <a:t>domestic capability </a:t>
              </a:r>
              <a:r>
                <a:rPr lang="en-US" sz="1600" dirty="0" smtClean="0">
                  <a:latin typeface="+mn-lt"/>
                </a:rPr>
                <a:t>lacking </a:t>
              </a:r>
              <a:r>
                <a:rPr lang="en-US" sz="1600" dirty="0">
                  <a:latin typeface="+mn-lt"/>
                </a:rPr>
                <a:t>since </a:t>
              </a:r>
              <a:r>
                <a:rPr lang="en-US" sz="1600" dirty="0" smtClean="0">
                  <a:latin typeface="+mn-lt"/>
                </a:rPr>
                <a:t>1998: </a:t>
              </a:r>
            </a:p>
            <a:p>
              <a:pPr marL="365760" lvl="1" indent="-182880">
                <a:spcAft>
                  <a:spcPts val="600"/>
                </a:spcAft>
                <a:buFont typeface="Arial" panose="020B0604020202020204" pitchFamily="34" charset="0"/>
                <a:buChar char="-"/>
              </a:pPr>
              <a:r>
                <a:rPr lang="en-US" sz="1400" dirty="0" smtClean="0">
                  <a:latin typeface="+mn-lt"/>
                </a:rPr>
                <a:t>Renewed </a:t>
              </a:r>
              <a:r>
                <a:rPr lang="en-US" sz="1400" dirty="0">
                  <a:latin typeface="+mn-lt"/>
                </a:rPr>
                <a:t>enrichment capability </a:t>
              </a:r>
              <a:r>
                <a:rPr lang="en-US" sz="1400" dirty="0" smtClean="0">
                  <a:latin typeface="+mn-lt"/>
                </a:rPr>
                <a:t>that will </a:t>
              </a:r>
              <a:r>
                <a:rPr lang="en-US" sz="1400" dirty="0">
                  <a:latin typeface="+mn-lt"/>
                </a:rPr>
                <a:t>benefit nuclear and physical sciences, industrial manufacturing, homeland security, and medicine</a:t>
              </a:r>
              <a:r>
                <a:rPr lang="en-US" sz="1400" dirty="0" smtClean="0">
                  <a:latin typeface="+mn-lt"/>
                </a:rPr>
                <a:t>.</a:t>
              </a:r>
            </a:p>
            <a:p>
              <a:pPr marL="365760" lvl="1" indent="-182880">
                <a:spcAft>
                  <a:spcPts val="600"/>
                </a:spcAft>
                <a:buFont typeface="Arial" panose="020B0604020202020204" pitchFamily="34" charset="0"/>
                <a:buChar char="-"/>
              </a:pPr>
              <a:r>
                <a:rPr lang="en-US" sz="1400" dirty="0" smtClean="0">
                  <a:latin typeface="+mn-lt"/>
                </a:rPr>
                <a:t>Nurtured </a:t>
              </a:r>
              <a:r>
                <a:rPr lang="en-US" sz="1400" dirty="0">
                  <a:latin typeface="+mn-lt"/>
                </a:rPr>
                <a:t>U.S. expertise in centrifuge technology and isotope </a:t>
              </a:r>
              <a:r>
                <a:rPr lang="en-US" sz="1400" dirty="0" smtClean="0">
                  <a:latin typeface="+mn-lt"/>
                </a:rPr>
                <a:t>enrichment, useful </a:t>
              </a:r>
              <a:r>
                <a:rPr lang="en-US" sz="1400" dirty="0">
                  <a:latin typeface="+mn-lt"/>
                </a:rPr>
                <a:t>for a variety of peaceful-use activities.</a:t>
              </a:r>
            </a:p>
            <a:p>
              <a:pPr marL="365760" lvl="1" indent="-182880">
                <a:spcAft>
                  <a:spcPts val="600"/>
                </a:spcAft>
                <a:buFont typeface="Arial" panose="020B0604020202020204" pitchFamily="34" charset="0"/>
                <a:buChar char="-"/>
              </a:pPr>
              <a:r>
                <a:rPr lang="en-US" sz="1400" dirty="0" smtClean="0">
                  <a:latin typeface="+mn-lt"/>
                </a:rPr>
                <a:t>Capability to address </a:t>
              </a:r>
              <a:r>
                <a:rPr lang="en-US" sz="1400" dirty="0">
                  <a:latin typeface="+mn-lt"/>
                </a:rPr>
                <a:t>U.S. </a:t>
              </a:r>
              <a:r>
                <a:rPr lang="en-US" sz="1400" dirty="0" smtClean="0">
                  <a:latin typeface="+mn-lt"/>
                </a:rPr>
                <a:t>needs for </a:t>
              </a:r>
              <a:r>
                <a:rPr lang="en-US" sz="1400" dirty="0">
                  <a:latin typeface="+mn-lt"/>
                </a:rPr>
                <a:t>high priority isotopes needed </a:t>
              </a:r>
              <a:r>
                <a:rPr lang="en-US" sz="1400" dirty="0" smtClean="0">
                  <a:latin typeface="+mn-lt"/>
                </a:rPr>
                <a:t>for research, feedstock material </a:t>
              </a:r>
              <a:r>
                <a:rPr lang="en-US" sz="1400" dirty="0">
                  <a:latin typeface="+mn-lt"/>
                </a:rPr>
                <a:t>for Mo-99 </a:t>
              </a:r>
              <a:r>
                <a:rPr lang="en-US" sz="1400" dirty="0" smtClean="0">
                  <a:latin typeface="+mn-lt"/>
                </a:rPr>
                <a:t>production, and more.</a:t>
              </a:r>
            </a:p>
            <a:p>
              <a:pPr marL="365760" lvl="1" indent="-182880">
                <a:spcAft>
                  <a:spcPts val="600"/>
                </a:spcAft>
                <a:buFont typeface="Arial" panose="020B0604020202020204" pitchFamily="34" charset="0"/>
                <a:buChar char="-"/>
              </a:pPr>
              <a:r>
                <a:rPr lang="en-US" sz="1400" dirty="0" smtClean="0">
                  <a:latin typeface="+mn-lt"/>
                </a:rPr>
                <a:t>Removes </a:t>
              </a:r>
              <a:r>
                <a:rPr lang="en-US" sz="1400" dirty="0">
                  <a:latin typeface="+mn-lt"/>
                </a:rPr>
                <a:t>U.S. </a:t>
              </a:r>
              <a:r>
                <a:rPr lang="en-US" sz="1400" dirty="0" smtClean="0">
                  <a:latin typeface="+mn-lt"/>
                </a:rPr>
                <a:t>dependence on off-shore suppliers of </a:t>
              </a:r>
              <a:r>
                <a:rPr lang="en-US" sz="1400" dirty="0" err="1" smtClean="0">
                  <a:latin typeface="+mn-lt"/>
                </a:rPr>
                <a:t>of</a:t>
              </a:r>
              <a:r>
                <a:rPr lang="en-US" sz="1400" dirty="0" smtClean="0">
                  <a:latin typeface="+mn-lt"/>
                </a:rPr>
                <a:t> enriched stable isotopes</a:t>
              </a:r>
            </a:p>
          </p:txBody>
        </p:sp>
        <p:sp>
          <p:nvSpPr>
            <p:cNvPr id="11" name="Rectangle 10"/>
            <p:cNvSpPr>
              <a:spLocks/>
            </p:cNvSpPr>
            <p:nvPr/>
          </p:nvSpPr>
          <p:spPr bwMode="auto">
            <a:xfrm>
              <a:off x="105508" y="4950617"/>
              <a:ext cx="883453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marL="365760" lvl="1" indent="-182880">
                <a:spcAft>
                  <a:spcPts val="300"/>
                </a:spcAft>
                <a:buFont typeface="Arial" panose="020B0604020202020204" pitchFamily="34" charset="0"/>
                <a:buChar char="-"/>
              </a:pPr>
              <a:r>
                <a:rPr lang="en-US" altLang="en-US" sz="1400" kern="0" dirty="0">
                  <a:latin typeface="+mn-lt"/>
                </a:rPr>
                <a:t>R</a:t>
              </a:r>
              <a:r>
                <a:rPr lang="en-US" altLang="en-US" sz="1400" kern="0" dirty="0" smtClean="0">
                  <a:latin typeface="+mn-lt"/>
                </a:rPr>
                <a:t>esponds </a:t>
              </a:r>
              <a:r>
                <a:rPr lang="en-US" altLang="en-US" sz="1400" kern="0" dirty="0">
                  <a:latin typeface="+mn-lt"/>
                </a:rPr>
                <a:t>to </a:t>
              </a:r>
              <a:r>
                <a:rPr lang="en-US" altLang="en-US" sz="1400" kern="0" dirty="0" smtClean="0">
                  <a:latin typeface="+mn-lt"/>
                </a:rPr>
                <a:t>the Persistent Recommendation of the Nuclear </a:t>
              </a:r>
              <a:r>
                <a:rPr lang="en-US" altLang="en-US" sz="1400" kern="0" dirty="0">
                  <a:latin typeface="+mn-lt"/>
                </a:rPr>
                <a:t>Science Advisory Committee </a:t>
              </a:r>
              <a:r>
                <a:rPr lang="en-US" altLang="en-US" sz="1400" kern="0" dirty="0" smtClean="0">
                  <a:latin typeface="+mn-lt"/>
                </a:rPr>
                <a:t>for Isotopes </a:t>
              </a:r>
              <a:r>
                <a:rPr lang="en-US" altLang="en-US" sz="1400" kern="0" dirty="0">
                  <a:latin typeface="+mn-lt"/>
                </a:rPr>
                <a:t>(</a:t>
              </a:r>
              <a:r>
                <a:rPr lang="en-US" altLang="en-US" sz="1400" kern="0" dirty="0" smtClean="0">
                  <a:latin typeface="+mn-lt"/>
                </a:rPr>
                <a:t>NSACI)</a:t>
              </a:r>
              <a:endParaRPr lang="en-US" altLang="en-US" sz="1400" dirty="0">
                <a:latin typeface="+mn-lt"/>
              </a:endParaRPr>
            </a:p>
            <a:p>
              <a:pPr marL="746125" lvl="2" indent="-188913">
                <a:spcAft>
                  <a:spcPts val="300"/>
                </a:spcAft>
                <a:buFont typeface="Courier New" panose="02070309020205020404" pitchFamily="49" charset="0"/>
                <a:buChar char="o"/>
              </a:pPr>
              <a:r>
                <a:rPr lang="en-US" altLang="en-US" sz="1400" kern="0" dirty="0">
                  <a:latin typeface="+mn-lt"/>
                </a:rPr>
                <a:t>2009 Recommendation: “</a:t>
              </a:r>
              <a:r>
                <a:rPr lang="en-US" sz="1400" kern="0" dirty="0">
                  <a:latin typeface="+mn-lt"/>
                </a:rPr>
                <a:t>Construct and operate an electromagnetic isotope separator facility for stable and long-lived radioactive isotopes.”</a:t>
              </a:r>
            </a:p>
            <a:p>
              <a:pPr marL="746125" lvl="2" indent="-188913">
                <a:spcAft>
                  <a:spcPts val="300"/>
                </a:spcAft>
                <a:buFont typeface="Courier New" panose="02070309020205020404" pitchFamily="49" charset="0"/>
                <a:buChar char="o"/>
              </a:pPr>
              <a:r>
                <a:rPr lang="en-US" altLang="en-US" sz="1400" kern="0" dirty="0">
                  <a:latin typeface="+mn-lt"/>
                </a:rPr>
                <a:t>2015 Long Range Plan: “</a:t>
              </a:r>
              <a:r>
                <a:rPr lang="en-US" sz="1400" kern="0" dirty="0">
                  <a:latin typeface="+mn-lt"/>
                </a:rPr>
                <a:t>We recommend completion and the establishment of effective, full intensity operations of the stable isotope separation capability at ORNL</a:t>
              </a:r>
              <a:r>
                <a:rPr lang="en-US" sz="1400" kern="0" dirty="0" smtClean="0">
                  <a:latin typeface="+mn-lt"/>
                </a:rPr>
                <a:t>.” $5M recommended in the Senate Mark in FY18</a:t>
              </a:r>
              <a:endParaRPr lang="en-US" sz="1400" kern="0" dirty="0">
                <a:latin typeface="+mn-lt"/>
              </a:endParaRPr>
            </a:p>
          </p:txBody>
        </p:sp>
      </p:grpSp>
      <p:sp>
        <p:nvSpPr>
          <p:cNvPr id="2" name="TextBox 1"/>
          <p:cNvSpPr txBox="1"/>
          <p:nvPr/>
        </p:nvSpPr>
        <p:spPr>
          <a:xfrm>
            <a:off x="5020636" y="4483090"/>
            <a:ext cx="3621056" cy="307777"/>
          </a:xfrm>
          <a:prstGeom prst="rect">
            <a:avLst/>
          </a:prstGeom>
          <a:noFill/>
        </p:spPr>
        <p:txBody>
          <a:bodyPr wrap="none" rtlCol="0">
            <a:spAutoFit/>
          </a:bodyPr>
          <a:lstStyle/>
          <a:p>
            <a:r>
              <a:rPr lang="en-US" sz="1400" dirty="0" smtClean="0">
                <a:latin typeface="+mn-lt"/>
              </a:rPr>
              <a:t>Stable Isotope Pilot Production Facility at ORNL</a:t>
            </a:r>
            <a:endParaRPr lang="en-US" sz="1400" dirty="0">
              <a:latin typeface="+mn-lt"/>
            </a:endParaRPr>
          </a:p>
        </p:txBody>
      </p:sp>
    </p:spTree>
    <p:extLst>
      <p:ext uri="{BB962C8B-B14F-4D97-AF65-F5344CB8AC3E}">
        <p14:creationId xmlns:p14="http://schemas.microsoft.com/office/powerpoint/2010/main" val="382563629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2755" y="869274"/>
            <a:ext cx="4159245" cy="4832092"/>
          </a:xfrm>
          <a:prstGeom prst="rect">
            <a:avLst/>
          </a:prstGeom>
          <a:noFill/>
          <a:ln>
            <a:noFill/>
          </a:ln>
        </p:spPr>
        <p:txBody>
          <a:bodyPr wrap="square" rtlCol="0">
            <a:spAutoFit/>
          </a:bodyPr>
          <a:lstStyle/>
          <a:p>
            <a:pPr>
              <a:spcBef>
                <a:spcPts val="0"/>
              </a:spcBef>
              <a:spcAft>
                <a:spcPts val="600"/>
              </a:spcAft>
            </a:pPr>
            <a:r>
              <a:rPr lang="en-US" dirty="0" smtClean="0"/>
              <a:t>Recommendations:</a:t>
            </a:r>
            <a:endParaRPr lang="en-US" dirty="0"/>
          </a:p>
          <a:p>
            <a:pPr marL="280988" indent="-280988">
              <a:spcBef>
                <a:spcPts val="0"/>
              </a:spcBef>
              <a:spcAft>
                <a:spcPts val="600"/>
              </a:spcAft>
              <a:buFont typeface="+mj-lt"/>
              <a:buAutoNum type="arabicPeriod"/>
            </a:pPr>
            <a:r>
              <a:rPr lang="en-US" dirty="0" smtClean="0"/>
              <a:t>Capitalize on investments made to maintain U.S. leadership in nuclear science.</a:t>
            </a:r>
          </a:p>
          <a:p>
            <a:pPr marL="280988" indent="-280988">
              <a:spcBef>
                <a:spcPts val="0"/>
              </a:spcBef>
              <a:spcAft>
                <a:spcPts val="600"/>
              </a:spcAft>
              <a:buFont typeface="+mj-lt"/>
              <a:buAutoNum type="arabicPeriod"/>
            </a:pPr>
            <a:r>
              <a:rPr lang="en-US" dirty="0" smtClean="0"/>
              <a:t>Develop and deploy a U.S.-led ton-scale neutrino-less double beta decay experiment.</a:t>
            </a:r>
          </a:p>
          <a:p>
            <a:pPr marL="280988" indent="-280988">
              <a:spcBef>
                <a:spcPts val="0"/>
              </a:spcBef>
              <a:spcAft>
                <a:spcPts val="600"/>
              </a:spcAft>
              <a:buFont typeface="+mj-lt"/>
              <a:buAutoNum type="arabicPeriod"/>
            </a:pPr>
            <a:r>
              <a:rPr lang="en-US" dirty="0" smtClean="0"/>
              <a:t>Construct a high-energy high-luminosity polarized electron-ion collider (EIC) as the highest priority for new construction following the completion of FRIB.</a:t>
            </a:r>
          </a:p>
          <a:p>
            <a:pPr marL="280988" indent="-280988">
              <a:spcBef>
                <a:spcPts val="0"/>
              </a:spcBef>
              <a:spcAft>
                <a:spcPts val="600"/>
              </a:spcAft>
              <a:buFont typeface="+mj-lt"/>
              <a:buAutoNum type="arabicPeriod"/>
            </a:pPr>
            <a:r>
              <a:rPr lang="en-US" dirty="0" smtClean="0"/>
              <a:t>Increase investment in small-scale and mid-scale projects and initiatives that enable forefront research at universities and laboratories.</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482" y="1043592"/>
            <a:ext cx="3473023" cy="44834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p:cNvSpPr>
            <a:spLocks noGrp="1"/>
          </p:cNvSpPr>
          <p:nvPr>
            <p:ph type="title"/>
          </p:nvPr>
        </p:nvSpPr>
        <p:spPr>
          <a:xfrm>
            <a:off x="0" y="0"/>
            <a:ext cx="9144000" cy="746976"/>
          </a:xfrm>
        </p:spPr>
        <p:txBody>
          <a:bodyPr/>
          <a:lstStyle/>
          <a:p>
            <a:r>
              <a:rPr lang="en-US" dirty="0" smtClean="0">
                <a:solidFill>
                  <a:srgbClr val="006600"/>
                </a:solidFill>
              </a:rPr>
              <a:t>The 2015 Long Range Plan for Nuclear Science</a:t>
            </a:r>
            <a:endParaRPr lang="en-US" dirty="0">
              <a:solidFill>
                <a:srgbClr val="006600"/>
              </a:solidFill>
            </a:endParaRPr>
          </a:p>
        </p:txBody>
      </p:sp>
      <p:sp>
        <p:nvSpPr>
          <p:cNvPr id="9" name="Slide Number Placeholder 3"/>
          <p:cNvSpPr txBox="1">
            <a:spLocks/>
          </p:cNvSpPr>
          <p:nvPr/>
        </p:nvSpPr>
        <p:spPr>
          <a:xfrm>
            <a:off x="8593505" y="6492875"/>
            <a:ext cx="47625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fld id="{6EEA275D-5A49-48A8-817D-44C3EA0A3A2F}" type="slidenum">
              <a:rPr lang="en-US" sz="1000" smtClean="0"/>
              <a:pPr algn="ctr"/>
              <a:t>25</a:t>
            </a:fld>
            <a:endParaRPr lang="en-US" sz="1000" dirty="0"/>
          </a:p>
        </p:txBody>
      </p:sp>
      <p:sp>
        <p:nvSpPr>
          <p:cNvPr id="2" name="TextBox 1"/>
          <p:cNvSpPr txBox="1"/>
          <p:nvPr/>
        </p:nvSpPr>
        <p:spPr>
          <a:xfrm>
            <a:off x="1393610" y="5754652"/>
            <a:ext cx="6188425" cy="369332"/>
          </a:xfrm>
          <a:prstGeom prst="rect">
            <a:avLst/>
          </a:prstGeom>
          <a:noFill/>
        </p:spPr>
        <p:txBody>
          <a:bodyPr wrap="none" rtlCol="0">
            <a:spAutoFit/>
          </a:bodyPr>
          <a:lstStyle/>
          <a:p>
            <a:r>
              <a:rPr lang="en-US" dirty="0" smtClean="0"/>
              <a:t>For the moment, NP is continuing to pursue the 2015 LRP Vision </a:t>
            </a:r>
            <a:endParaRPr lang="en-US" dirty="0"/>
          </a:p>
        </p:txBody>
      </p:sp>
    </p:spTree>
    <p:extLst>
      <p:ext uri="{BB962C8B-B14F-4D97-AF65-F5344CB8AC3E}">
        <p14:creationId xmlns:p14="http://schemas.microsoft.com/office/powerpoint/2010/main" val="109032042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26</a:t>
            </a:fld>
            <a:endParaRPr lang="en-US" dirty="0"/>
          </a:p>
        </p:txBody>
      </p:sp>
      <p:sp>
        <p:nvSpPr>
          <p:cNvPr id="4" name="TextBox 3"/>
          <p:cNvSpPr txBox="1"/>
          <p:nvPr/>
        </p:nvSpPr>
        <p:spPr>
          <a:xfrm>
            <a:off x="457201" y="2534194"/>
            <a:ext cx="8305800" cy="830997"/>
          </a:xfrm>
          <a:prstGeom prst="rect">
            <a:avLst/>
          </a:prstGeom>
          <a:noFill/>
        </p:spPr>
        <p:txBody>
          <a:bodyPr wrap="square" rtlCol="0">
            <a:spAutoFit/>
          </a:bodyPr>
          <a:lstStyle/>
          <a:p>
            <a:r>
              <a:rPr lang="en-US" sz="2400" dirty="0" smtClean="0"/>
              <a:t>An Observation Regarding the Need to Evolve The Experimental Culture at Low Energy Nuclear Science </a:t>
            </a:r>
            <a:r>
              <a:rPr lang="en-US" sz="2400" dirty="0" err="1" smtClean="0"/>
              <a:t>Facilties</a:t>
            </a:r>
            <a:endParaRPr lang="en-US" sz="2400" dirty="0"/>
          </a:p>
        </p:txBody>
      </p:sp>
    </p:spTree>
    <p:extLst>
      <p:ext uri="{BB962C8B-B14F-4D97-AF65-F5344CB8AC3E}">
        <p14:creationId xmlns:p14="http://schemas.microsoft.com/office/powerpoint/2010/main" val="97914908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31750"/>
            <a:ext cx="8229600" cy="487363"/>
          </a:xfrm>
        </p:spPr>
        <p:txBody>
          <a:bodyPr/>
          <a:lstStyle/>
          <a:p>
            <a:r>
              <a:rPr lang="en-US" altLang="en-US" dirty="0" smtClean="0"/>
              <a:t>ATLAS </a:t>
            </a:r>
            <a:r>
              <a:rPr lang="en-US" altLang="en-US" dirty="0" smtClean="0">
                <a:sym typeface="Symbol"/>
              </a:rPr>
              <a:t></a:t>
            </a:r>
            <a:r>
              <a:rPr lang="en-US" altLang="en-US" dirty="0" smtClean="0"/>
              <a:t> Beam Usage Statistics</a:t>
            </a:r>
          </a:p>
        </p:txBody>
      </p:sp>
      <p:graphicFrame>
        <p:nvGraphicFramePr>
          <p:cNvPr id="7" name="Table 6"/>
          <p:cNvGraphicFramePr>
            <a:graphicFrameLocks noGrp="1"/>
          </p:cNvGraphicFramePr>
          <p:nvPr>
            <p:extLst>
              <p:ext uri="{D42A27DB-BD31-4B8C-83A1-F6EECF244321}">
                <p14:modId xmlns:p14="http://schemas.microsoft.com/office/powerpoint/2010/main" val="3710929187"/>
              </p:ext>
            </p:extLst>
          </p:nvPr>
        </p:nvGraphicFramePr>
        <p:xfrm>
          <a:off x="435202" y="1489166"/>
          <a:ext cx="8281980" cy="1802674"/>
        </p:xfrm>
        <a:graphic>
          <a:graphicData uri="http://schemas.openxmlformats.org/drawingml/2006/table">
            <a:tbl>
              <a:tblPr/>
              <a:tblGrid>
                <a:gridCol w="2103120"/>
                <a:gridCol w="1235772"/>
                <a:gridCol w="1235772"/>
                <a:gridCol w="1235772"/>
                <a:gridCol w="1235772"/>
                <a:gridCol w="1235772"/>
              </a:tblGrid>
              <a:tr h="461554">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FY2012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FY2013</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FY2014</a:t>
                      </a: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FY2015</a:t>
                      </a: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FY</a:t>
                      </a: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sym typeface="Symbol"/>
                        </a:rPr>
                        <a:t>2016</a:t>
                      </a:r>
                      <a:endPar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528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Number of Experiments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33</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Arial" charset="0"/>
                          <a:ea typeface="ＭＳ Ｐゴシック" charset="0"/>
                          <a:cs typeface="ＭＳ Ｐゴシック" charset="0"/>
                        </a:rPr>
                        <a:t>53</a:t>
                      </a:r>
                      <a:endParaRPr kumimoji="0" lang="en-US" sz="1200" b="0"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052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Average Beam Time (hours)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76</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79</a:t>
                      </a: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80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121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111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48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Standard Deviation (hours)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63</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69</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052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Total Number of Users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394</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332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355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332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Arial" charset="0"/>
                          <a:ea typeface="ＭＳ Ｐゴシック" charset="0"/>
                          <a:cs typeface="ＭＳ Ｐゴシック" charset="0"/>
                        </a:rPr>
                        <a:t>321</a:t>
                      </a:r>
                      <a:endParaRPr kumimoji="0" lang="en-US" sz="1200" b="0"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TextBox 1"/>
          <p:cNvSpPr txBox="1"/>
          <p:nvPr/>
        </p:nvSpPr>
        <p:spPr>
          <a:xfrm>
            <a:off x="435202" y="1057543"/>
            <a:ext cx="5417509" cy="338554"/>
          </a:xfrm>
          <a:prstGeom prst="rect">
            <a:avLst/>
          </a:prstGeom>
          <a:noFill/>
        </p:spPr>
        <p:txBody>
          <a:bodyPr wrap="none" rtlCol="0">
            <a:spAutoFit/>
          </a:bodyPr>
          <a:lstStyle/>
          <a:p>
            <a:r>
              <a:rPr lang="en-US" sz="1600" b="1" i="1" dirty="0" smtClean="0">
                <a:solidFill>
                  <a:srgbClr val="000000"/>
                </a:solidFill>
              </a:rPr>
              <a:t>ATLAS Beam Usage Statistics in last five Fiscal Years</a:t>
            </a:r>
            <a:endParaRPr lang="en-US" sz="1600" b="1" i="1" dirty="0">
              <a:solidFill>
                <a:srgbClr val="00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463289100"/>
              </p:ext>
            </p:extLst>
          </p:nvPr>
        </p:nvGraphicFramePr>
        <p:xfrm>
          <a:off x="446648" y="4007039"/>
          <a:ext cx="8281980" cy="1966188"/>
        </p:xfrm>
        <a:graphic>
          <a:graphicData uri="http://schemas.openxmlformats.org/drawingml/2006/table">
            <a:tbl>
              <a:tblPr/>
              <a:tblGrid>
                <a:gridCol w="1830054"/>
                <a:gridCol w="1075321"/>
                <a:gridCol w="1075321"/>
                <a:gridCol w="1075321"/>
                <a:gridCol w="1075321"/>
                <a:gridCol w="1075321"/>
                <a:gridCol w="1075321"/>
              </a:tblGrid>
              <a:tr h="381000">
                <a:tc>
                  <a:txBody>
                    <a:bodyPr/>
                    <a:lstStyle/>
                    <a:p>
                      <a:pPr marL="0" marR="0" lvl="0" indent="0" algn="ctr" defTabSz="4572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Nov. 2013</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sym typeface="Symbol"/>
                        </a:rPr>
                        <a:t>Sep. 2014</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sym typeface="Symbol"/>
                        </a:rPr>
                        <a:t>Mar. 2015</a:t>
                      </a:r>
                      <a:endPar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sym typeface="Symbol"/>
                        </a:rPr>
                        <a:t>Nov. 2015</a:t>
                      </a:r>
                      <a:endPar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sym typeface="Symbol"/>
                        </a:rPr>
                        <a:t>Oct. 2016</a:t>
                      </a:r>
                      <a:endPar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PAC</a:t>
                      </a:r>
                    </a:p>
                    <a:p>
                      <a:pPr marL="0" marR="0" lvl="0" indent="0" algn="ctr" defTabSz="457200" rtl="0" eaLnBrk="1" fontAlgn="ctr"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May 2017</a:t>
                      </a: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10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Submitted Proposals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65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39</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44</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Arial" charset="0"/>
                          <a:ea typeface="ＭＳ Ｐゴシック" charset="0"/>
                          <a:cs typeface="ＭＳ Ｐゴシック" charset="0"/>
                        </a:rPr>
                        <a:t>38</a:t>
                      </a:r>
                      <a:endParaRPr kumimoji="0" lang="en-US" sz="1200" b="0"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10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Requested Beam Time (days)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382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235</a:t>
                      </a: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252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318</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282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295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48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Approved Priority I Proposals</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18</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48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Approved Priority I Beam </a:t>
                      </a:r>
                      <a:r>
                        <a:rPr kumimoji="0" lang="en-US" sz="1200" b="0" i="0" u="none" strike="noStrike" cap="none" normalizeH="0" baseline="0" smtClean="0">
                          <a:ln>
                            <a:noFill/>
                          </a:ln>
                          <a:solidFill>
                            <a:srgbClr val="000000"/>
                          </a:solidFill>
                          <a:effectLst/>
                          <a:latin typeface="Arial" charset="0"/>
                          <a:ea typeface="ＭＳ Ｐゴシック" charset="0"/>
                          <a:cs typeface="ＭＳ Ｐゴシック" charset="0"/>
                        </a:rPr>
                        <a:t>Time (days</a:t>
                      </a: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156</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9144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108</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101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136</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125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137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7743" marR="7743" marT="773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0" name="TextBox 9"/>
          <p:cNvSpPr txBox="1"/>
          <p:nvPr/>
        </p:nvSpPr>
        <p:spPr>
          <a:xfrm>
            <a:off x="446648" y="3668485"/>
            <a:ext cx="8270534" cy="338554"/>
          </a:xfrm>
          <a:prstGeom prst="rect">
            <a:avLst/>
          </a:prstGeom>
          <a:noFill/>
        </p:spPr>
        <p:txBody>
          <a:bodyPr wrap="none" rtlCol="0">
            <a:spAutoFit/>
          </a:bodyPr>
          <a:lstStyle/>
          <a:p>
            <a:r>
              <a:rPr lang="en-US" sz="1600" b="1" i="1" dirty="0" smtClean="0">
                <a:solidFill>
                  <a:srgbClr val="000000"/>
                </a:solidFill>
              </a:rPr>
              <a:t>Outcome of Program Advisory Committee (PAC) meetings in last six PAC meetings</a:t>
            </a:r>
            <a:endParaRPr lang="en-US" sz="1600" b="1" i="1" dirty="0">
              <a:solidFill>
                <a:srgbClr val="000000"/>
              </a:solidFill>
            </a:endParaRPr>
          </a:p>
        </p:txBody>
      </p:sp>
      <p:sp>
        <p:nvSpPr>
          <p:cNvPr id="8" name="Slide Number Placeholder 2"/>
          <p:cNvSpPr txBox="1">
            <a:spLocks/>
          </p:cNvSpPr>
          <p:nvPr/>
        </p:nvSpPr>
        <p:spPr>
          <a:xfrm>
            <a:off x="8763000" y="6388608"/>
            <a:ext cx="381000" cy="4693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27</a:t>
            </a:r>
            <a:endParaRPr lang="en-US" sz="1400" dirty="0"/>
          </a:p>
        </p:txBody>
      </p:sp>
    </p:spTree>
    <p:extLst>
      <p:ext uri="{BB962C8B-B14F-4D97-AF65-F5344CB8AC3E}">
        <p14:creationId xmlns:p14="http://schemas.microsoft.com/office/powerpoint/2010/main" val="300771371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Current Status at NSCL</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28</a:t>
            </a:fld>
            <a:endParaRPr lang="en-US" dirty="0"/>
          </a:p>
        </p:txBody>
      </p:sp>
      <p:sp>
        <p:nvSpPr>
          <p:cNvPr id="4" name="TextBox 3"/>
          <p:cNvSpPr txBox="1"/>
          <p:nvPr/>
        </p:nvSpPr>
        <p:spPr>
          <a:xfrm>
            <a:off x="360317" y="1267097"/>
            <a:ext cx="8423366" cy="3970318"/>
          </a:xfrm>
          <a:prstGeom prst="rect">
            <a:avLst/>
          </a:prstGeom>
          <a:noFill/>
        </p:spPr>
        <p:txBody>
          <a:bodyPr wrap="square" rtlCol="0">
            <a:spAutoFit/>
          </a:bodyPr>
          <a:lstStyle/>
          <a:p>
            <a:r>
              <a:rPr lang="en-US" dirty="0"/>
              <a:t>A typical year at NSCL would be 25 Program Advisory Committee, PAC, recommended plus 2-3 discretionary (these are facility development or in rare cases an unusual experiment) experiments. The PAC recommended experiments have a typical length of 6 days plus one day buffer or about 7 days. The discretionary experiments are typically a few days.  </a:t>
            </a:r>
            <a:r>
              <a:rPr lang="en-US" dirty="0">
                <a:solidFill>
                  <a:srgbClr val="FF0000"/>
                </a:solidFill>
              </a:rPr>
              <a:t>The number of people involved per experiment has nearly doubled since 2000 and is now on average 44 for the past couple years. </a:t>
            </a:r>
            <a:r>
              <a:rPr lang="en-US" dirty="0"/>
              <a:t>The variance on this number is large.</a:t>
            </a:r>
          </a:p>
          <a:p>
            <a:r>
              <a:rPr lang="en-US" dirty="0">
                <a:solidFill>
                  <a:srgbClr val="FF0000"/>
                </a:solidFill>
              </a:rPr>
              <a:t> </a:t>
            </a:r>
          </a:p>
          <a:p>
            <a:r>
              <a:rPr lang="en-US" dirty="0">
                <a:solidFill>
                  <a:srgbClr val="FF0000"/>
                </a:solidFill>
              </a:rPr>
              <a:t>The approval rate for experiments is typically 40%. </a:t>
            </a:r>
            <a:r>
              <a:rPr lang="en-US" dirty="0"/>
              <a:t>Based on PAC ratings most of the rejected proposals are valid. If NSCL were optimally funded we might be able to run another 10 experiments per year.</a:t>
            </a:r>
          </a:p>
          <a:p>
            <a:r>
              <a:rPr lang="en-US" dirty="0"/>
              <a:t> </a:t>
            </a:r>
          </a:p>
          <a:p>
            <a:r>
              <a:rPr lang="en-US" dirty="0"/>
              <a:t>Thanks,</a:t>
            </a:r>
          </a:p>
          <a:p>
            <a:r>
              <a:rPr lang="en-US" dirty="0"/>
              <a:t>Brad</a:t>
            </a:r>
          </a:p>
          <a:p>
            <a:endParaRPr lang="en-US" dirty="0"/>
          </a:p>
        </p:txBody>
      </p:sp>
    </p:spTree>
    <p:extLst>
      <p:ext uri="{BB962C8B-B14F-4D97-AF65-F5344CB8AC3E}">
        <p14:creationId xmlns:p14="http://schemas.microsoft.com/office/powerpoint/2010/main" val="52586777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Observation About Experimental Expectations</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29</a:t>
            </a:fld>
            <a:endParaRPr lang="en-US" dirty="0"/>
          </a:p>
        </p:txBody>
      </p:sp>
      <p:sp>
        <p:nvSpPr>
          <p:cNvPr id="4" name="TextBox 3"/>
          <p:cNvSpPr txBox="1"/>
          <p:nvPr/>
        </p:nvSpPr>
        <p:spPr>
          <a:xfrm>
            <a:off x="656957" y="2128602"/>
            <a:ext cx="8137612" cy="1569660"/>
          </a:xfrm>
          <a:prstGeom prst="rect">
            <a:avLst/>
          </a:prstGeom>
          <a:noFill/>
        </p:spPr>
        <p:txBody>
          <a:bodyPr wrap="none" rtlCol="0">
            <a:spAutoFit/>
          </a:bodyPr>
          <a:lstStyle/>
          <a:p>
            <a:r>
              <a:rPr lang="en-US" sz="2400" dirty="0" smtClean="0"/>
              <a:t>What should one expect regarding new instrumentation?</a:t>
            </a:r>
          </a:p>
          <a:p>
            <a:endParaRPr lang="en-US" sz="2400" dirty="0"/>
          </a:p>
          <a:p>
            <a:endParaRPr lang="en-US" sz="2400" dirty="0" smtClean="0"/>
          </a:p>
          <a:p>
            <a:r>
              <a:rPr lang="en-US" sz="2400" dirty="0" smtClean="0"/>
              <a:t>A past example from another NP User facility may be illustrative</a:t>
            </a:r>
          </a:p>
        </p:txBody>
      </p:sp>
    </p:spTree>
    <p:extLst>
      <p:ext uri="{BB962C8B-B14F-4D97-AF65-F5344CB8AC3E}">
        <p14:creationId xmlns:p14="http://schemas.microsoft.com/office/powerpoint/2010/main" val="256573375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4294967295"/>
          </p:nvPr>
        </p:nvSpPr>
        <p:spPr>
          <a:xfrm>
            <a:off x="8636932" y="6492875"/>
            <a:ext cx="476250" cy="365125"/>
          </a:xfrm>
          <a:prstGeom prst="rect">
            <a:avLst/>
          </a:prstGeom>
        </p:spPr>
        <p:txBody>
          <a:bodyPr vert="horz" lIns="91440" tIns="45720" rIns="91440" bIns="45720" rtlCol="0" anchor="ctr"/>
          <a:lstStyle/>
          <a:p>
            <a:pPr algn="ctr" fontAlgn="auto">
              <a:spcBef>
                <a:spcPts val="0"/>
              </a:spcBef>
              <a:spcAft>
                <a:spcPts val="0"/>
              </a:spcAft>
            </a:pPr>
            <a:fld id="{6EEA275D-5A49-48A8-817D-44C3EA0A3A2F}" type="slidenum">
              <a:rPr lang="en-US">
                <a:solidFill>
                  <a:srgbClr val="106636"/>
                </a:solidFill>
                <a:latin typeface="Arial" pitchFamily="34" charset="0"/>
                <a:cs typeface="Arial" pitchFamily="34" charset="0"/>
              </a:rPr>
              <a:pPr algn="ctr" fontAlgn="auto">
                <a:spcBef>
                  <a:spcPts val="0"/>
                </a:spcBef>
                <a:spcAft>
                  <a:spcPts val="0"/>
                </a:spcAft>
              </a:pPr>
              <a:t>3</a:t>
            </a:fld>
            <a:endParaRPr lang="en-US" dirty="0">
              <a:solidFill>
                <a:srgbClr val="106636"/>
              </a:solidFill>
              <a:latin typeface="Arial" pitchFamily="34" charset="0"/>
              <a:cs typeface="Arial" pitchFamily="34" charset="0"/>
            </a:endParaRPr>
          </a:p>
        </p:txBody>
      </p:sp>
      <p:sp>
        <p:nvSpPr>
          <p:cNvPr id="2" name="Rectangle 1"/>
          <p:cNvSpPr/>
          <p:nvPr/>
        </p:nvSpPr>
        <p:spPr>
          <a:xfrm>
            <a:off x="7938655" y="2269375"/>
            <a:ext cx="1105592" cy="385710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p:cNvSpPr>
            <a:spLocks noGrp="1"/>
          </p:cNvSpPr>
          <p:nvPr>
            <p:ph type="title" idx="4294967295"/>
          </p:nvPr>
        </p:nvSpPr>
        <p:spPr>
          <a:xfrm>
            <a:off x="0" y="-174625"/>
            <a:ext cx="9144000" cy="1143000"/>
          </a:xfrm>
        </p:spPr>
        <p:txBody>
          <a:bodyPr/>
          <a:lstStyle/>
          <a:p>
            <a:pPr>
              <a:lnSpc>
                <a:spcPct val="90000"/>
              </a:lnSpc>
            </a:pPr>
            <a:r>
              <a:rPr lang="en-US" b="0" dirty="0" smtClean="0">
                <a:latin typeface="Arial" charset="0"/>
                <a:cs typeface="Arial" charset="0"/>
              </a:rPr>
              <a:t>NP FY 2018 President’s Request</a:t>
            </a:r>
            <a:br>
              <a:rPr lang="en-US" b="0" dirty="0" smtClean="0">
                <a:latin typeface="Arial" charset="0"/>
                <a:cs typeface="Arial" charset="0"/>
              </a:rPr>
            </a:br>
            <a:r>
              <a:rPr lang="en-US" sz="1600" b="0" dirty="0" smtClean="0">
                <a:latin typeface="Arial" charset="0"/>
                <a:cs typeface="Arial" charset="0"/>
              </a:rPr>
              <a:t>(Dollars in thousands)</a:t>
            </a:r>
            <a:endParaRPr lang="en-US" b="0" dirty="0" smtClean="0">
              <a:latin typeface="Arial" charset="0"/>
              <a:cs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81103768"/>
              </p:ext>
            </p:extLst>
          </p:nvPr>
        </p:nvGraphicFramePr>
        <p:xfrm>
          <a:off x="750627" y="767787"/>
          <a:ext cx="7861110" cy="5740294"/>
        </p:xfrm>
        <a:graphic>
          <a:graphicData uri="http://schemas.openxmlformats.org/drawingml/2006/table">
            <a:tbl>
              <a:tblPr/>
              <a:tblGrid>
                <a:gridCol w="3729933"/>
                <a:gridCol w="236811"/>
                <a:gridCol w="506139"/>
                <a:gridCol w="119894"/>
                <a:gridCol w="626032"/>
                <a:gridCol w="626032"/>
                <a:gridCol w="102512"/>
                <a:gridCol w="517613"/>
                <a:gridCol w="202477"/>
                <a:gridCol w="627667"/>
                <a:gridCol w="566000"/>
              </a:tblGrid>
              <a:tr h="453182">
                <a:tc>
                  <a:txBody>
                    <a:bodyPr/>
                    <a:lstStyle/>
                    <a:p>
                      <a:pPr algn="l" fontAlgn="b"/>
                      <a:endParaRPr lang="en-US" sz="1000" b="1" i="0" u="none" strike="noStrike" dirty="0">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900" b="0" i="0" u="none" strike="noStrike">
                          <a:effectLst/>
                          <a:latin typeface="Arial" panose="020B0604020202020204" pitchFamily="34" charset="0"/>
                        </a:rPr>
                        <a:t>FY 2016 Enacted Approp. </a:t>
                      </a:r>
                    </a:p>
                  </a:txBody>
                  <a:tcPr marL="8192" marR="8192" marT="8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900" b="0" i="0" u="none" strike="noStrike">
                        <a:effectLst/>
                        <a:latin typeface="Arial" panose="020B0604020202020204" pitchFamily="34" charset="0"/>
                      </a:endParaRPr>
                    </a:p>
                  </a:txBody>
                  <a:tcPr marL="8192" marR="8192" marT="8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900" b="0" i="0" u="none" strike="noStrike" dirty="0">
                          <a:effectLst/>
                          <a:latin typeface="Arial" panose="020B0604020202020204" pitchFamily="34" charset="0"/>
                        </a:rPr>
                        <a:t>FY 2016 Current </a:t>
                      </a:r>
                      <a:r>
                        <a:rPr lang="en-US" sz="700" b="0" i="0" u="none" strike="noStrike" dirty="0">
                          <a:effectLst/>
                          <a:latin typeface="Arial" panose="020B0604020202020204" pitchFamily="34" charset="0"/>
                        </a:rPr>
                        <a:t>w/SBIR-</a:t>
                      </a:r>
                      <a:r>
                        <a:rPr lang="en-US" sz="700" b="0" i="0" u="none" strike="noStrike" dirty="0" err="1">
                          <a:effectLst/>
                          <a:latin typeface="Arial" panose="020B0604020202020204" pitchFamily="34" charset="0"/>
                        </a:rPr>
                        <a:t>STTR</a:t>
                      </a:r>
                      <a:r>
                        <a:rPr lang="en-US" sz="700" b="0" i="0" u="none" strike="noStrike" baseline="30000" dirty="0" err="1">
                          <a:effectLst/>
                          <a:latin typeface="Arial" panose="020B0604020202020204" pitchFamily="34" charset="0"/>
                        </a:rPr>
                        <a:t>a</a:t>
                      </a:r>
                      <a:endParaRPr lang="en-US" sz="900" b="0" i="0" u="none" strike="noStrike" dirty="0">
                        <a:effectLst/>
                        <a:latin typeface="Arial" panose="020B0604020202020204" pitchFamily="34" charset="0"/>
                      </a:endParaRPr>
                    </a:p>
                  </a:txBody>
                  <a:tcPr marL="8192" marR="8192" marT="8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900" b="0" i="0" u="none" strike="noStrike" dirty="0">
                        <a:effectLst/>
                        <a:latin typeface="Arial" panose="020B0604020202020204" pitchFamily="34" charset="0"/>
                      </a:endParaRPr>
                    </a:p>
                  </a:txBody>
                  <a:tcPr marL="8192" marR="8192" marT="8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900" b="0" i="0" u="none" strike="noStrike" dirty="0">
                          <a:effectLst/>
                          <a:latin typeface="Arial" panose="020B0604020202020204" pitchFamily="34" charset="0"/>
                        </a:rPr>
                        <a:t>FY 2017 Enacted </a:t>
                      </a:r>
                      <a:r>
                        <a:rPr lang="en-US" sz="900" b="0" i="0" u="none" strike="noStrike" dirty="0" err="1">
                          <a:effectLst/>
                          <a:latin typeface="Arial" panose="020B0604020202020204" pitchFamily="34" charset="0"/>
                        </a:rPr>
                        <a:t>Approp</a:t>
                      </a:r>
                      <a:r>
                        <a:rPr lang="en-US" sz="900" b="0" i="0" u="none" strike="noStrike" dirty="0">
                          <a:effectLst/>
                          <a:latin typeface="Arial" panose="020B0604020202020204" pitchFamily="34" charset="0"/>
                        </a:rPr>
                        <a:t>. </a:t>
                      </a:r>
                    </a:p>
                  </a:txBody>
                  <a:tcPr marL="8192" marR="8192" marT="8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900" b="0" i="0" u="none" strike="noStrike" dirty="0">
                        <a:effectLst/>
                        <a:latin typeface="Arial" panose="020B0604020202020204" pitchFamily="34" charset="0"/>
                      </a:endParaRPr>
                    </a:p>
                  </a:txBody>
                  <a:tcPr marL="8192" marR="8192" marT="8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900" b="0" i="0" u="none" strike="noStrike" dirty="0">
                          <a:effectLst/>
                          <a:latin typeface="Arial" panose="020B0604020202020204" pitchFamily="34" charset="0"/>
                        </a:rPr>
                        <a:t>FY 2018 President's Request</a:t>
                      </a:r>
                    </a:p>
                  </a:txBody>
                  <a:tcPr marL="8192" marR="8192" marT="8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900" b="0" i="0" u="none" strike="noStrike" dirty="0">
                        <a:effectLst/>
                        <a:latin typeface="Arial" panose="020B0604020202020204" pitchFamily="34" charset="0"/>
                      </a:endParaRPr>
                    </a:p>
                  </a:txBody>
                  <a:tcPr marL="8192" marR="8192" marT="8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900" b="0" i="0" u="none" strike="noStrike" dirty="0">
                          <a:effectLst/>
                          <a:latin typeface="Arial" panose="020B0604020202020204" pitchFamily="34" charset="0"/>
                        </a:rPr>
                        <a:t>FY 2018 Request vs. FY 2016 Current </a:t>
                      </a:r>
                      <a:r>
                        <a:rPr lang="en-US" sz="700" b="0" i="0" u="none" strike="noStrike" dirty="0">
                          <a:effectLst/>
                          <a:latin typeface="Arial" panose="020B0604020202020204" pitchFamily="34" charset="0"/>
                        </a:rPr>
                        <a:t>w/SBIR-</a:t>
                      </a:r>
                      <a:r>
                        <a:rPr lang="en-US" sz="700" b="0" i="0" u="none" strike="noStrike" dirty="0" err="1">
                          <a:effectLst/>
                          <a:latin typeface="Arial" panose="020B0604020202020204" pitchFamily="34" charset="0"/>
                        </a:rPr>
                        <a:t>STTR</a:t>
                      </a:r>
                      <a:r>
                        <a:rPr lang="en-US" sz="900" b="0" i="0" u="none" strike="noStrike" baseline="30000" dirty="0" err="1">
                          <a:effectLst/>
                          <a:latin typeface="Arial" panose="020B0604020202020204" pitchFamily="34" charset="0"/>
                        </a:rPr>
                        <a:t>a</a:t>
                      </a:r>
                      <a:endParaRPr lang="en-US" sz="900" b="0" i="0" u="none" strike="noStrike" dirty="0">
                        <a:effectLst/>
                        <a:latin typeface="Arial" panose="020B0604020202020204" pitchFamily="34" charset="0"/>
                      </a:endParaRPr>
                    </a:p>
                  </a:txBody>
                  <a:tcPr marL="8192" marR="8192" marT="81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141742">
                <a:tc>
                  <a:txBody>
                    <a:bodyPr/>
                    <a:lstStyle/>
                    <a:p>
                      <a:pPr algn="l" fontAlgn="b"/>
                      <a:r>
                        <a:rPr lang="en-US" sz="900" b="1" i="0" u="none" strike="noStrike">
                          <a:effectLst/>
                          <a:latin typeface="Arial" panose="020B0604020202020204" pitchFamily="34" charset="0"/>
                        </a:rPr>
                        <a:t>Medium Energy Nuclear Physics</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900" b="0" i="0" u="none" strike="noStrike" dirty="0">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900" b="1" i="0" u="none" strike="noStrike">
                        <a:effectLst/>
                        <a:latin typeface="Arial" panose="020B0604020202020204" pitchFamily="34" charset="0"/>
                      </a:endParaRP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1" i="0" u="none" strike="noStrike" dirty="0">
                          <a:effectLst/>
                          <a:latin typeface="Arial" panose="020B0604020202020204" pitchFamily="34" charset="0"/>
                        </a:rPr>
                        <a:t> </a:t>
                      </a: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1" i="0" u="none" strike="noStrike" dirty="0">
                          <a:effectLst/>
                          <a:latin typeface="Arial" panose="020B0604020202020204" pitchFamily="34" charset="0"/>
                        </a:rPr>
                        <a:t> </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41742">
                <a:tc>
                  <a:txBody>
                    <a:bodyPr/>
                    <a:lstStyle/>
                    <a:p>
                      <a:pPr algn="l" fontAlgn="b"/>
                      <a:r>
                        <a:rPr lang="en-US" sz="900" b="0" i="0" u="none" strike="noStrike">
                          <a:effectLst/>
                          <a:latin typeface="Arial" panose="020B0604020202020204" pitchFamily="34" charset="0"/>
                        </a:rPr>
                        <a:t>Research</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37,802</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34,411</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36,585</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r" fontAlgn="b"/>
                      <a:r>
                        <a:rPr lang="en-US" sz="900" b="0" i="0" u="none" strike="noStrike">
                          <a:effectLst/>
                          <a:latin typeface="Arial" panose="020B0604020202020204" pitchFamily="34" charset="0"/>
                        </a:rPr>
                        <a:t>25,316</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pPr algn="r" fontAlgn="b"/>
                      <a:r>
                        <a:rPr lang="en-US" sz="900" b="0" i="0" u="none" strike="noStrike" dirty="0">
                          <a:effectLst/>
                          <a:latin typeface="Arial" panose="020B0604020202020204" pitchFamily="34" charset="0"/>
                        </a:rPr>
                        <a:t>-9,095</a:t>
                      </a: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-26.4%</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Operations (TJNAF)</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98,670</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99,672</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dirty="0">
                          <a:effectLst/>
                          <a:latin typeface="Arial" panose="020B0604020202020204" pitchFamily="34" charset="0"/>
                        </a:rPr>
                        <a:t>99,168</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r" fontAlgn="b"/>
                      <a:r>
                        <a:rPr lang="en-US" sz="900" b="0" i="0" u="none" strike="noStrike">
                          <a:effectLst/>
                          <a:latin typeface="Arial" panose="020B0604020202020204" pitchFamily="34" charset="0"/>
                        </a:rPr>
                        <a:t>88,598</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-11,074</a:t>
                      </a: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-11.1%</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SBIR/STTR and Other</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19,321</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18,457</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21,546</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16,253</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-2,204</a:t>
                      </a: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-11.9%</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41742">
                <a:tc>
                  <a:txBody>
                    <a:bodyPr/>
                    <a:lstStyle/>
                    <a:p>
                      <a:pPr algn="l" fontAlgn="b"/>
                      <a:r>
                        <a:rPr lang="en-US" sz="900" b="1" i="0" u="none" strike="noStrike">
                          <a:effectLst/>
                          <a:latin typeface="Arial" panose="020B0604020202020204" pitchFamily="34" charset="0"/>
                        </a:rPr>
                        <a:t>Total, Medium Energy Nuclear Physics</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1" i="0" u="none" strike="noStrike">
                          <a:effectLst/>
                          <a:latin typeface="Arial" panose="020B0604020202020204" pitchFamily="34" charset="0"/>
                        </a:rPr>
                        <a:t>155,793</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152,540</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157,299</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130,167</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900" b="1" i="0" u="none" strike="noStrike">
                          <a:effectLst/>
                          <a:latin typeface="Arial" panose="020B0604020202020204" pitchFamily="34" charset="0"/>
                        </a:rPr>
                        <a:t>-22,373</a:t>
                      </a: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900" b="1" i="0" u="none" strike="noStrike">
                          <a:effectLst/>
                          <a:latin typeface="Arial" panose="020B0604020202020204" pitchFamily="34" charset="0"/>
                        </a:rPr>
                        <a:t>-14.7%</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81322">
                <a:tc>
                  <a:txBody>
                    <a:bodyPr/>
                    <a:lstStyle/>
                    <a:p>
                      <a:pPr algn="l" fontAlgn="b"/>
                      <a:r>
                        <a:rPr lang="en-US" sz="900" b="1" i="0" u="none" strike="noStrike">
                          <a:effectLst/>
                          <a:latin typeface="Arial" panose="020B0604020202020204" pitchFamily="34" charset="0"/>
                        </a:rPr>
                        <a:t>Heavy Ion Nuclear Physics</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endParaRPr lang="en-US"/>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endParaRPr lang="en-US"/>
                    </a:p>
                  </a:txBody>
                  <a:tcPr marL="8192" marR="8192" marT="8192" marB="0" anchor="b">
                    <a:lnL>
                      <a:noFill/>
                    </a:lnL>
                    <a:lnR>
                      <a:noFill/>
                    </a:lnR>
                    <a:lnT>
                      <a:noFill/>
                    </a:lnT>
                    <a:lnB>
                      <a:noFill/>
                    </a:lnB>
                  </a:tcPr>
                </a:tc>
                <a:tc>
                  <a:txBody>
                    <a:bodyPr/>
                    <a:lstStyle/>
                    <a:p>
                      <a:pPr algn="l" fontAlgn="b"/>
                      <a:r>
                        <a:rPr lang="en-US" sz="900" b="0" i="0" u="none" strike="noStrike">
                          <a:effectLst/>
                          <a:latin typeface="Arial" panose="020B0604020202020204" pitchFamily="34" charset="0"/>
                        </a:rPr>
                        <a:t> </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Research</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35,822</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36,036</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37,369</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r" fontAlgn="b"/>
                      <a:r>
                        <a:rPr lang="en-US" sz="900" b="0" i="0" u="none" strike="noStrike">
                          <a:effectLst/>
                          <a:latin typeface="Arial" panose="020B0604020202020204" pitchFamily="34" charset="0"/>
                        </a:rPr>
                        <a:t>20,943</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-15,093</a:t>
                      </a: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-41.9%</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Operations (RHIC)</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172,088</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172,088</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174,538</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164,738</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-7,350</a:t>
                      </a: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-4.3%</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41742">
                <a:tc>
                  <a:txBody>
                    <a:bodyPr/>
                    <a:lstStyle/>
                    <a:p>
                      <a:pPr algn="l" fontAlgn="b"/>
                      <a:r>
                        <a:rPr lang="en-US" sz="900" b="1" i="0" u="none" strike="noStrike">
                          <a:effectLst/>
                          <a:latin typeface="Arial" panose="020B0604020202020204" pitchFamily="34" charset="0"/>
                        </a:rPr>
                        <a:t>Total, Heavy Ion Nuclear Physics</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1" i="0" u="none" strike="noStrike">
                          <a:effectLst/>
                          <a:latin typeface="Arial" panose="020B0604020202020204" pitchFamily="34" charset="0"/>
                        </a:rPr>
                        <a:t>207,910</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208,124</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211,907</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185,681</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900" b="1" i="0" u="none" strike="noStrike">
                          <a:effectLst/>
                          <a:latin typeface="Arial" panose="020B0604020202020204" pitchFamily="34" charset="0"/>
                        </a:rPr>
                        <a:t>-22,443</a:t>
                      </a: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900" b="1" i="0" u="none" strike="noStrike">
                          <a:effectLst/>
                          <a:latin typeface="Arial" panose="020B0604020202020204" pitchFamily="34" charset="0"/>
                        </a:rPr>
                        <a:t>-10.8%</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75496">
                <a:tc>
                  <a:txBody>
                    <a:bodyPr/>
                    <a:lstStyle/>
                    <a:p>
                      <a:pPr algn="l" fontAlgn="b"/>
                      <a:r>
                        <a:rPr lang="en-US" sz="900" b="1" i="0" u="none" strike="noStrike" dirty="0">
                          <a:effectLst/>
                          <a:latin typeface="Arial" panose="020B0604020202020204" pitchFamily="34" charset="0"/>
                        </a:rPr>
                        <a:t>Low Energy Nuclear Physics</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endParaRPr lang="en-US"/>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endParaRPr lang="en-US"/>
                    </a:p>
                  </a:txBody>
                  <a:tcPr marL="8192" marR="8192" marT="8192" marB="0" anchor="b">
                    <a:lnL>
                      <a:noFill/>
                    </a:lnL>
                    <a:lnR>
                      <a:noFill/>
                    </a:lnR>
                    <a:lnT>
                      <a:noFill/>
                    </a:lnT>
                    <a:lnB>
                      <a:noFill/>
                    </a:lnB>
                  </a:tcPr>
                </a:tc>
                <a:tc>
                  <a:txBody>
                    <a:bodyPr/>
                    <a:lstStyle/>
                    <a:p>
                      <a:pPr algn="l" fontAlgn="b"/>
                      <a:r>
                        <a:rPr lang="en-US" sz="900" b="0" i="0" u="none" strike="noStrike">
                          <a:effectLst/>
                          <a:latin typeface="Arial" panose="020B0604020202020204" pitchFamily="34" charset="0"/>
                        </a:rPr>
                        <a:t> </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Research</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51,383</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54,263</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55,717</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r" fontAlgn="b"/>
                      <a:r>
                        <a:rPr lang="en-US" sz="900" b="0" i="0" u="none" strike="noStrike">
                          <a:effectLst/>
                          <a:latin typeface="Arial" panose="020B0604020202020204" pitchFamily="34" charset="0"/>
                        </a:rPr>
                        <a:t>33,033</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-21,230</a:t>
                      </a: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-39.1%</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GRETA</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676</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r" fontAlgn="b"/>
                      <a:r>
                        <a:rPr lang="en-US" sz="900" b="0" i="0" u="none" strike="noStrike">
                          <a:effectLst/>
                          <a:latin typeface="Arial" panose="020B0604020202020204" pitchFamily="34" charset="0"/>
                        </a:rPr>
                        <a:t>200</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+200</a:t>
                      </a: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Operations</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27,402</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27,402</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23,499</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19,222</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-8,180</a:t>
                      </a: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-29.9%</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41742">
                <a:tc>
                  <a:txBody>
                    <a:bodyPr/>
                    <a:lstStyle/>
                    <a:p>
                      <a:pPr algn="l" fontAlgn="b"/>
                      <a:r>
                        <a:rPr lang="en-US" sz="900" b="1" i="0" u="none" strike="noStrike">
                          <a:effectLst/>
                          <a:latin typeface="Arial" panose="020B0604020202020204" pitchFamily="34" charset="0"/>
                        </a:rPr>
                        <a:t>Total, Low Energy Nuclear Physics</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1" i="0" u="none" strike="noStrike">
                          <a:effectLst/>
                          <a:latin typeface="Arial" panose="020B0604020202020204" pitchFamily="34" charset="0"/>
                        </a:rPr>
                        <a:t>78,785</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81,665</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79,892</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52,455</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900" b="1" i="0" u="none" strike="noStrike">
                          <a:effectLst/>
                          <a:latin typeface="Arial" panose="020B0604020202020204" pitchFamily="34" charset="0"/>
                        </a:rPr>
                        <a:t>-29,210</a:t>
                      </a: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900" b="1" i="0" u="none" strike="noStrike">
                          <a:effectLst/>
                          <a:latin typeface="Arial" panose="020B0604020202020204" pitchFamily="34" charset="0"/>
                        </a:rPr>
                        <a:t>-35.8%</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75496">
                <a:tc>
                  <a:txBody>
                    <a:bodyPr/>
                    <a:lstStyle/>
                    <a:p>
                      <a:pPr algn="l" fontAlgn="b"/>
                      <a:r>
                        <a:rPr lang="en-US" sz="900" b="1" i="0" u="none" strike="noStrike">
                          <a:effectLst/>
                          <a:latin typeface="Arial" panose="020B0604020202020204" pitchFamily="34" charset="0"/>
                        </a:rPr>
                        <a:t>Nuclear Theory</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endParaRPr lang="en-US"/>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endParaRPr lang="en-US"/>
                    </a:p>
                  </a:txBody>
                  <a:tcPr marL="8192" marR="8192" marT="8192" marB="0" anchor="b">
                    <a:lnL>
                      <a:noFill/>
                    </a:lnL>
                    <a:lnR>
                      <a:noFill/>
                    </a:lnR>
                    <a:lnT>
                      <a:noFill/>
                    </a:lnT>
                    <a:lnB>
                      <a:noFill/>
                    </a:lnB>
                  </a:tcPr>
                </a:tc>
                <a:tc>
                  <a:txBody>
                    <a:bodyPr/>
                    <a:lstStyle/>
                    <a:p>
                      <a:pPr algn="l" fontAlgn="b"/>
                      <a:r>
                        <a:rPr lang="en-US" sz="900" b="0" i="0" u="none" strike="noStrike">
                          <a:effectLst/>
                          <a:latin typeface="Arial" panose="020B0604020202020204" pitchFamily="34" charset="0"/>
                        </a:rPr>
                        <a:t> </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Theory Research</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38,033</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37,616</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36,475</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r" fontAlgn="b"/>
                      <a:r>
                        <a:rPr lang="en-US" sz="900" b="0" i="0" u="none" strike="noStrike">
                          <a:effectLst/>
                          <a:latin typeface="Arial" panose="020B0604020202020204" pitchFamily="34" charset="0"/>
                        </a:rPr>
                        <a:t>27,749</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-9,867</a:t>
                      </a: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-26.2%</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Nuclear Data Activities</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7,742</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8,022</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7,572</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5,537</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-2,485</a:t>
                      </a: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-31.0%</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41742">
                <a:tc>
                  <a:txBody>
                    <a:bodyPr/>
                    <a:lstStyle/>
                    <a:p>
                      <a:pPr algn="l" fontAlgn="b"/>
                      <a:r>
                        <a:rPr lang="en-US" sz="900" b="1" i="0" u="none" strike="noStrike">
                          <a:effectLst/>
                          <a:latin typeface="Arial" panose="020B0604020202020204" pitchFamily="34" charset="0"/>
                        </a:rPr>
                        <a:t>Total, Nuclear Theory</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1" i="0" u="none" strike="noStrike">
                          <a:effectLst/>
                          <a:latin typeface="Arial" panose="020B0604020202020204" pitchFamily="34" charset="0"/>
                        </a:rPr>
                        <a:t>45,775</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45,638</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44,047</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33,286</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900" b="1" i="0" u="none" strike="noStrike">
                          <a:effectLst/>
                          <a:latin typeface="Arial" panose="020B0604020202020204" pitchFamily="34" charset="0"/>
                        </a:rPr>
                        <a:t>-12,352</a:t>
                      </a: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900" b="1" i="0" u="none" strike="noStrike">
                          <a:effectLst/>
                          <a:latin typeface="Arial" panose="020B0604020202020204" pitchFamily="34" charset="0"/>
                        </a:rPr>
                        <a:t>-27.1%</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75496">
                <a:tc>
                  <a:txBody>
                    <a:bodyPr/>
                    <a:lstStyle/>
                    <a:p>
                      <a:pPr algn="l" fontAlgn="b"/>
                      <a:r>
                        <a:rPr lang="en-US" sz="900" b="1" i="0" u="none" strike="noStrike">
                          <a:effectLst/>
                          <a:latin typeface="Arial" panose="020B0604020202020204" pitchFamily="34" charset="0"/>
                        </a:rPr>
                        <a:t>Isotope Development and Production for Research and Applications</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900" b="1"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900" b="1"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endParaRPr lang="en-US"/>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900" b="1"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900" b="1"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900" b="1"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endParaRPr lang="en-US"/>
                    </a:p>
                  </a:txBody>
                  <a:tcPr marL="8192" marR="8192" marT="8192" marB="0" anchor="b">
                    <a:lnL>
                      <a:noFill/>
                    </a:lnL>
                    <a:lnR>
                      <a:noFill/>
                    </a:lnR>
                    <a:lnT>
                      <a:noFill/>
                    </a:lnT>
                    <a:lnB>
                      <a:noFill/>
                    </a:lnB>
                  </a:tcPr>
                </a:tc>
                <a:tc>
                  <a:txBody>
                    <a:bodyPr/>
                    <a:lstStyle/>
                    <a:p>
                      <a:pPr algn="l" fontAlgn="b"/>
                      <a:r>
                        <a:rPr lang="en-US" sz="900" b="1" i="0" u="none" strike="noStrike">
                          <a:effectLst/>
                          <a:latin typeface="Arial" panose="020B0604020202020204" pitchFamily="34" charset="0"/>
                        </a:rPr>
                        <a:t> </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Research</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6,033</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6,329</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9,829</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r" fontAlgn="b"/>
                      <a:r>
                        <a:rPr lang="en-US" sz="900" b="0" i="0" u="none" strike="noStrike">
                          <a:effectLst/>
                          <a:latin typeface="Arial" panose="020B0604020202020204" pitchFamily="34" charset="0"/>
                        </a:rPr>
                        <a:t>5,307</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-1,022</a:t>
                      </a:r>
                    </a:p>
                  </a:txBody>
                  <a:tcPr marL="8192" marR="8192" marT="8192" marB="0" anchor="b">
                    <a:lnL>
                      <a:noFill/>
                    </a:lnL>
                    <a:lnR>
                      <a:noFill/>
                    </a:lnR>
                    <a:lnT>
                      <a:noFill/>
                    </a:lnT>
                    <a:lnB>
                      <a:noFill/>
                    </a:lnB>
                  </a:tcPr>
                </a:tc>
                <a:tc>
                  <a:txBody>
                    <a:bodyPr/>
                    <a:lstStyle/>
                    <a:p>
                      <a:pPr algn="r" fontAlgn="b"/>
                      <a:r>
                        <a:rPr lang="en-US" sz="900" b="0" i="0" u="none" strike="noStrike" dirty="0">
                          <a:effectLst/>
                          <a:latin typeface="Arial" panose="020B0604020202020204" pitchFamily="34" charset="0"/>
                        </a:rPr>
                        <a:t>-16.1%</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Operations</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15,304</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15,304</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16,526</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r" fontAlgn="b"/>
                      <a:r>
                        <a:rPr lang="en-US" sz="900" b="0" i="0" u="none" strike="noStrike">
                          <a:effectLst/>
                          <a:latin typeface="Arial" panose="020B0604020202020204" pitchFamily="34" charset="0"/>
                        </a:rPr>
                        <a:t>14,304</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-1,000</a:t>
                      </a: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-6.5%</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Stable Isotope Production Facility (SIPF) </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2,500</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1,500</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+1,500</a:t>
                      </a: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41742">
                <a:tc>
                  <a:txBody>
                    <a:bodyPr/>
                    <a:lstStyle/>
                    <a:p>
                      <a:pPr algn="l" fontAlgn="b"/>
                      <a:r>
                        <a:rPr lang="en-US" sz="900" b="1" i="0" u="none" strike="noStrike">
                          <a:effectLst/>
                          <a:latin typeface="Arial" panose="020B0604020202020204" pitchFamily="34" charset="0"/>
                        </a:rPr>
                        <a:t>Total, Isotope Production and Applications</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1" i="0" u="none" strike="noStrike">
                          <a:effectLst/>
                          <a:latin typeface="Arial" panose="020B0604020202020204" pitchFamily="34" charset="0"/>
                        </a:rPr>
                        <a:t>21,337</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US" sz="900" b="1" i="0" u="none" strike="noStrike">
                          <a:effectLst/>
                          <a:latin typeface="Arial" panose="020B0604020202020204" pitchFamily="34" charset="0"/>
                        </a:rPr>
                        <a:t>21,633</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US" sz="900" b="1" i="0" u="none" strike="noStrike">
                          <a:effectLst/>
                          <a:latin typeface="Arial" panose="020B0604020202020204" pitchFamily="34" charset="0"/>
                        </a:rPr>
                        <a:t>28,855</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US" sz="900" b="1" i="0" u="none" strike="noStrike">
                          <a:effectLst/>
                          <a:latin typeface="Arial" panose="020B0604020202020204" pitchFamily="34" charset="0"/>
                        </a:rPr>
                        <a:t>21,111</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-522</a:t>
                      </a:r>
                    </a:p>
                  </a:txBody>
                  <a:tcPr marL="8192" marR="8192" marT="8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-2.4%</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1742">
                <a:tc>
                  <a:txBody>
                    <a:bodyPr/>
                    <a:lstStyle/>
                    <a:p>
                      <a:pPr algn="l" fontAlgn="b"/>
                      <a:r>
                        <a:rPr lang="en-US" sz="900" b="1" i="0" u="none" strike="noStrike">
                          <a:effectLst/>
                          <a:latin typeface="Arial" panose="020B0604020202020204" pitchFamily="34" charset="0"/>
                        </a:rPr>
                        <a:t>Subtotal, Nuclear Physics</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1" i="0" u="none" strike="noStrike">
                          <a:effectLst/>
                          <a:latin typeface="Arial" panose="020B0604020202020204" pitchFamily="34" charset="0"/>
                        </a:rPr>
                        <a:t>509,600</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509,600</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522,000</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2">
                  <a:txBody>
                    <a:bodyPr/>
                    <a:lstStyle/>
                    <a:p>
                      <a:pPr algn="r" fontAlgn="b"/>
                      <a:r>
                        <a:rPr lang="en-US" sz="900" b="1" i="0" u="none" strike="noStrike">
                          <a:effectLst/>
                          <a:latin typeface="Arial" panose="020B0604020202020204" pitchFamily="34" charset="0"/>
                        </a:rPr>
                        <a:t>422,700</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900" b="1" i="0" u="none" strike="noStrike">
                          <a:effectLst/>
                          <a:latin typeface="Arial" panose="020B0604020202020204" pitchFamily="34" charset="0"/>
                        </a:rPr>
                        <a:t>-86,900</a:t>
                      </a:r>
                    </a:p>
                  </a:txBody>
                  <a:tcPr marL="8192" marR="8192" marT="81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900" b="1" i="0" u="none" strike="noStrike">
                          <a:effectLst/>
                          <a:latin typeface="Arial" panose="020B0604020202020204" pitchFamily="34" charset="0"/>
                        </a:rPr>
                        <a:t>-17.1%</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75496">
                <a:tc>
                  <a:txBody>
                    <a:bodyPr/>
                    <a:lstStyle/>
                    <a:p>
                      <a:pPr algn="l" fontAlgn="b"/>
                      <a:r>
                        <a:rPr lang="en-US" sz="900" b="1" i="0" u="none" strike="noStrike" dirty="0">
                          <a:effectLst/>
                          <a:latin typeface="Arial" panose="020B0604020202020204" pitchFamily="34" charset="0"/>
                        </a:rPr>
                        <a:t>Construction</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endParaRPr lang="en-US"/>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b"/>
                      <a:r>
                        <a:rPr lang="en-US" sz="900" b="0" i="0" u="none" strike="noStrike">
                          <a:effectLst/>
                          <a:latin typeface="Arial" panose="020B0604020202020204" pitchFamily="34" charset="0"/>
                        </a:rPr>
                        <a:t> </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endParaRPr lang="en-US"/>
                    </a:p>
                  </a:txBody>
                  <a:tcPr marL="8192" marR="8192" marT="8192" marB="0" anchor="b">
                    <a:lnL>
                      <a:noFill/>
                    </a:lnL>
                    <a:lnR>
                      <a:noFill/>
                    </a:lnR>
                    <a:lnT>
                      <a:noFill/>
                    </a:lnT>
                    <a:lnB>
                      <a:noFill/>
                    </a:lnB>
                  </a:tcPr>
                </a:tc>
                <a:tc>
                  <a:txBody>
                    <a:bodyPr/>
                    <a:lstStyle/>
                    <a:p>
                      <a:pPr algn="l" fontAlgn="b"/>
                      <a:r>
                        <a:rPr lang="en-US" sz="900" b="0" i="0" u="none" strike="noStrike">
                          <a:effectLst/>
                          <a:latin typeface="Arial" panose="020B0604020202020204" pitchFamily="34" charset="0"/>
                        </a:rPr>
                        <a:t> </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14-SC-50 Facility for Rare Isotope Beams, MSU</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100,000</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100,000</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100,000</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r" fontAlgn="b"/>
                      <a:r>
                        <a:rPr lang="en-US" sz="900" b="0" i="0" u="none" strike="noStrike">
                          <a:effectLst/>
                          <a:latin typeface="Arial" panose="020B0604020202020204" pitchFamily="34" charset="0"/>
                        </a:rPr>
                        <a:t>80,000</a:t>
                      </a:r>
                    </a:p>
                  </a:txBody>
                  <a:tcPr marL="8192" marR="8192" marT="81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-20,000</a:t>
                      </a:r>
                    </a:p>
                  </a:txBody>
                  <a:tcPr marL="8192" marR="8192" marT="8192" marB="0" anchor="b">
                    <a:lnL>
                      <a:noFill/>
                    </a:lnL>
                    <a:lnR>
                      <a:noFill/>
                    </a:lnR>
                    <a:lnT>
                      <a:noFill/>
                    </a:lnT>
                    <a:lnB>
                      <a:noFill/>
                    </a:lnB>
                  </a:tcPr>
                </a:tc>
                <a:tc>
                  <a:txBody>
                    <a:bodyPr/>
                    <a:lstStyle/>
                    <a:p>
                      <a:pPr algn="r" fontAlgn="b"/>
                      <a:r>
                        <a:rPr lang="en-US" sz="900" b="0" i="0" u="none" strike="noStrike">
                          <a:effectLst/>
                          <a:latin typeface="Arial" panose="020B0604020202020204" pitchFamily="34" charset="0"/>
                        </a:rPr>
                        <a:t>-20.0%</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r>
              <a:tr h="141742">
                <a:tc>
                  <a:txBody>
                    <a:bodyPr/>
                    <a:lstStyle/>
                    <a:p>
                      <a:pPr algn="l" fontAlgn="b"/>
                      <a:r>
                        <a:rPr lang="en-US" sz="900" b="0" i="0" u="none" strike="noStrike">
                          <a:effectLst/>
                          <a:latin typeface="Arial" panose="020B0604020202020204" pitchFamily="34" charset="0"/>
                        </a:rPr>
                        <a:t>06-SC-01 12 GeV CEBAF Upgrade, TJNAF </a:t>
                      </a:r>
                    </a:p>
                  </a:txBody>
                  <a:tcPr marL="98306"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0" i="0" u="none" strike="noStrike">
                          <a:effectLst/>
                          <a:latin typeface="Arial" panose="020B0604020202020204" pitchFamily="34" charset="0"/>
                        </a:rPr>
                        <a:t>7,500</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7,500</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
                  <a:txBody>
                    <a:bodyPr/>
                    <a:lstStyle/>
                    <a:p>
                      <a:pPr algn="r" fontAlgn="b"/>
                      <a:r>
                        <a:rPr lang="en-US" sz="900" b="0" i="0" u="none" strike="noStrike">
                          <a:effectLst/>
                          <a:latin typeface="Arial" panose="020B0604020202020204" pitchFamily="34" charset="0"/>
                        </a:rPr>
                        <a:t>…</a:t>
                      </a:r>
                    </a:p>
                  </a:txBody>
                  <a:tcPr marL="8192" marR="8192" marT="81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sz="900" b="0" i="0" u="none" strike="noStrike">
                        <a:effectLst/>
                        <a:latin typeface="Arial" panose="020B0604020202020204" pitchFamily="34" charset="0"/>
                      </a:endParaRP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-7,500</a:t>
                      </a:r>
                    </a:p>
                  </a:txBody>
                  <a:tcPr marL="8192" marR="8192" marT="81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900" b="0" i="0" u="none" strike="noStrike">
                          <a:effectLst/>
                          <a:latin typeface="Arial" panose="020B0604020202020204" pitchFamily="34" charset="0"/>
                        </a:rPr>
                        <a:t>-100.0%</a:t>
                      </a:r>
                    </a:p>
                  </a:txBody>
                  <a:tcPr marL="8192" marR="8192" marT="81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41742">
                <a:tc>
                  <a:txBody>
                    <a:bodyPr/>
                    <a:lstStyle/>
                    <a:p>
                      <a:pPr algn="l" fontAlgn="b"/>
                      <a:r>
                        <a:rPr lang="en-US" sz="900" b="1" i="0" u="none" strike="noStrike">
                          <a:effectLst/>
                          <a:latin typeface="Arial" panose="020B0604020202020204" pitchFamily="34" charset="0"/>
                        </a:rPr>
                        <a:t>Total, Construction</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1" i="0" u="none" strike="noStrike">
                          <a:effectLst/>
                          <a:latin typeface="Arial" panose="020B0604020202020204" pitchFamily="34" charset="0"/>
                        </a:rPr>
                        <a:t>107,500</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US" sz="900" b="1" i="0" u="none" strike="noStrike">
                          <a:effectLst/>
                          <a:latin typeface="Arial" panose="020B0604020202020204" pitchFamily="34" charset="0"/>
                        </a:rPr>
                        <a:t>107,500</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US" sz="900" b="1" i="0" u="none" strike="noStrike">
                          <a:effectLst/>
                          <a:latin typeface="Arial" panose="020B0604020202020204" pitchFamily="34" charset="0"/>
                        </a:rPr>
                        <a:t>100,000</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US" sz="900" b="1" i="0" u="none" strike="noStrike">
                          <a:effectLst/>
                          <a:latin typeface="Arial" panose="020B0604020202020204" pitchFamily="34" charset="0"/>
                        </a:rPr>
                        <a:t>80,000</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-27,500</a:t>
                      </a:r>
                    </a:p>
                  </a:txBody>
                  <a:tcPr marL="8192" marR="8192" marT="8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-25.6%</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1742">
                <a:tc>
                  <a:txBody>
                    <a:bodyPr/>
                    <a:lstStyle/>
                    <a:p>
                      <a:pPr algn="l" fontAlgn="b"/>
                      <a:r>
                        <a:rPr lang="en-US" sz="900" b="1" i="0" u="none" strike="noStrike" dirty="0">
                          <a:effectLst/>
                          <a:latin typeface="Arial" panose="020B0604020202020204" pitchFamily="34" charset="0"/>
                        </a:rPr>
                        <a:t>Total, Nuclear Physics</a:t>
                      </a:r>
                    </a:p>
                  </a:txBody>
                  <a:tcPr marL="8192" marR="8192" marT="8192"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r" fontAlgn="b"/>
                      <a:r>
                        <a:rPr lang="en-US" sz="900" b="1" i="0" u="none" strike="noStrike">
                          <a:effectLst/>
                          <a:latin typeface="Arial" panose="020B0604020202020204" pitchFamily="34" charset="0"/>
                        </a:rPr>
                        <a:t>617,100</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US" sz="900" b="1" i="0" u="none" strike="noStrike">
                          <a:effectLst/>
                          <a:latin typeface="Arial" panose="020B0604020202020204" pitchFamily="34" charset="0"/>
                        </a:rPr>
                        <a:t>617,100</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US" sz="900" b="1" i="0" u="none" strike="noStrike">
                          <a:effectLst/>
                          <a:latin typeface="Arial" panose="020B0604020202020204" pitchFamily="34" charset="0"/>
                        </a:rPr>
                        <a:t>622,000</a:t>
                      </a:r>
                    </a:p>
                  </a:txBody>
                  <a:tcPr marL="8192" marR="8192" marT="81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n-US" sz="900" b="1" i="0" u="none" strike="noStrike">
                          <a:effectLst/>
                          <a:latin typeface="Arial" panose="020B0604020202020204" pitchFamily="34" charset="0"/>
                        </a:rPr>
                        <a:t>502,700</a:t>
                      </a:r>
                    </a:p>
                  </a:txBody>
                  <a:tcPr marL="8192" marR="8192" marT="81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n-US" sz="900" b="1" i="0" u="none" strike="noStrike">
                        <a:effectLst/>
                        <a:latin typeface="Arial" panose="020B0604020202020204" pitchFamily="34" charset="0"/>
                      </a:endParaRPr>
                    </a:p>
                  </a:txBody>
                  <a:tcPr marL="8192" marR="8192" marT="8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-114,400</a:t>
                      </a:r>
                    </a:p>
                  </a:txBody>
                  <a:tcPr marL="8192" marR="8192" marT="8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900" b="1" i="0" u="none" strike="noStrike">
                          <a:effectLst/>
                          <a:latin typeface="Arial" panose="020B0604020202020204" pitchFamily="34" charset="0"/>
                        </a:rPr>
                        <a:t>-18.5%</a:t>
                      </a:r>
                    </a:p>
                  </a:txBody>
                  <a:tcPr marL="8192" marR="8192" marT="81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0376">
                <a:tc gridSpan="11">
                  <a:txBody>
                    <a:bodyPr/>
                    <a:lstStyle/>
                    <a:p>
                      <a:pPr algn="l" fontAlgn="b"/>
                      <a:r>
                        <a:rPr lang="en-US" sz="700" b="0" i="1" u="none" strike="noStrike" baseline="30000" dirty="0" err="1">
                          <a:effectLst/>
                          <a:latin typeface="Arial" panose="020B0604020202020204" pitchFamily="34" charset="0"/>
                        </a:rPr>
                        <a:t>a</a:t>
                      </a:r>
                      <a:r>
                        <a:rPr lang="en-US" sz="700" b="0" i="1" u="none" strike="noStrike" dirty="0" err="1">
                          <a:effectLst/>
                          <a:latin typeface="Arial" panose="020B0604020202020204" pitchFamily="34" charset="0"/>
                        </a:rPr>
                        <a:t>The</a:t>
                      </a:r>
                      <a:r>
                        <a:rPr lang="en-US" sz="700" b="0" i="1" u="none" strike="noStrike" dirty="0">
                          <a:effectLst/>
                          <a:latin typeface="Arial" panose="020B0604020202020204" pitchFamily="34" charset="0"/>
                        </a:rPr>
                        <a:t> FY 2016 Enacted column printed in the FY 2018 Congressional Budget Justification (President’s Request) includes SBIR/STTR funding in the program lines </a:t>
                      </a:r>
                    </a:p>
                  </a:txBody>
                  <a:tcPr marL="8192" marR="8192" marT="8192"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1742">
                <a:tc gridSpan="2">
                  <a:txBody>
                    <a:bodyPr/>
                    <a:lstStyle/>
                    <a:p>
                      <a:pPr algn="l" fontAlgn="b"/>
                      <a:r>
                        <a:rPr lang="en-US" sz="700" b="0" i="1" u="none" strike="noStrike" dirty="0">
                          <a:effectLst/>
                          <a:latin typeface="Arial" panose="020B0604020202020204" pitchFamily="34" charset="0"/>
                        </a:rPr>
                        <a:t>and reflects programmatic updates through the end of the fiscal year.</a:t>
                      </a:r>
                    </a:p>
                  </a:txBody>
                  <a:tcPr marL="8192" marR="8192" marT="8192" marB="0" anchor="b">
                    <a:lnL>
                      <a:noFill/>
                    </a:lnL>
                    <a:lnR>
                      <a:noFill/>
                    </a:lnR>
                    <a:lnT>
                      <a:noFill/>
                    </a:lnT>
                    <a:lnB>
                      <a:noFill/>
                    </a:lnB>
                  </a:tcPr>
                </a:tc>
                <a:tc hMerge="1">
                  <a:txBody>
                    <a:bodyPr/>
                    <a:lstStyle/>
                    <a:p>
                      <a:endParaRPr lang="en-US"/>
                    </a:p>
                  </a:txBody>
                  <a:tcPr/>
                </a:tc>
                <a:tc gridSpan="2">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hMerge="1">
                  <a:txBody>
                    <a:bodyPr/>
                    <a:lstStyle/>
                    <a:p>
                      <a:endParaRPr lang="en-US"/>
                    </a:p>
                  </a:txBody>
                  <a:tcPr/>
                </a:tc>
                <a:tc>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a:txBody>
                    <a:bodyPr/>
                    <a:lstStyle/>
                    <a:p>
                      <a:pPr algn="l" fontAlgn="b"/>
                      <a:endParaRPr lang="en-US" sz="900" b="0" i="0" u="none" strike="noStrike">
                        <a:effectLst/>
                        <a:latin typeface="Arial" panose="020B0604020202020204" pitchFamily="34" charset="0"/>
                      </a:endParaRPr>
                    </a:p>
                  </a:txBody>
                  <a:tcPr marL="8192" marR="8192" marT="8192" marB="0" anchor="b">
                    <a:lnL>
                      <a:noFill/>
                    </a:lnL>
                    <a:lnR>
                      <a:noFill/>
                    </a:lnR>
                    <a:lnT>
                      <a:noFill/>
                    </a:lnT>
                    <a:lnB>
                      <a:noFill/>
                    </a:lnB>
                  </a:tcPr>
                </a:tc>
                <a:tc gridSpan="2">
                  <a:txBody>
                    <a:bodyPr/>
                    <a:lstStyle/>
                    <a:p>
                      <a:pPr algn="l" fontAlgn="b"/>
                      <a:endParaRPr lang="en-US" sz="900" b="0" i="0" u="none" strike="noStrike" dirty="0">
                        <a:effectLst/>
                        <a:latin typeface="Arial" panose="020B0604020202020204" pitchFamily="34" charset="0"/>
                      </a:endParaRPr>
                    </a:p>
                  </a:txBody>
                  <a:tcPr marL="8192" marR="8192" marT="8192" marB="0" anchor="b">
                    <a:lnL>
                      <a:noFill/>
                    </a:lnL>
                    <a:lnR>
                      <a:noFill/>
                    </a:lnR>
                    <a:lnT>
                      <a:noFill/>
                    </a:lnT>
                    <a:lnB>
                      <a:noFill/>
                    </a:lnB>
                  </a:tcPr>
                </a:tc>
                <a:tc hMerge="1">
                  <a:txBody>
                    <a:bodyPr/>
                    <a:lstStyle/>
                    <a:p>
                      <a:endParaRPr lang="en-US"/>
                    </a:p>
                  </a:txBody>
                  <a:tcPr/>
                </a:tc>
                <a:tc gridSpan="3">
                  <a:txBody>
                    <a:bodyPr/>
                    <a:lstStyle/>
                    <a:p>
                      <a:pPr algn="l" fontAlgn="b"/>
                      <a:endParaRPr lang="en-US" sz="900" b="0" i="0" u="none" strike="noStrike" dirty="0">
                        <a:effectLst/>
                        <a:latin typeface="Arial" panose="020B0604020202020204" pitchFamily="34" charset="0"/>
                      </a:endParaRPr>
                    </a:p>
                  </a:txBody>
                  <a:tcPr marL="8192" marR="8192" marT="8192" marB="0" anchor="b">
                    <a:lnL>
                      <a:noFill/>
                    </a:lnL>
                    <a:lnR>
                      <a:noFill/>
                    </a:lnR>
                    <a:lnT>
                      <a:noFill/>
                    </a:lnT>
                    <a:lnB>
                      <a:noFill/>
                    </a:lnB>
                  </a:tcPr>
                </a:tc>
                <a:tc hMerge="1">
                  <a:txBody>
                    <a:bodyPr/>
                    <a:lstStyle/>
                    <a:p>
                      <a:endParaRPr lang="en-US"/>
                    </a:p>
                  </a:txBody>
                  <a:tcPr/>
                </a:tc>
                <a:tc hMerge="1">
                  <a:txBody>
                    <a:bodyPr/>
                    <a:lstStyle/>
                    <a:p>
                      <a:endParaRPr lang="en-US"/>
                    </a:p>
                  </a:txBody>
                  <a:tcPr/>
                </a:tc>
              </a:tr>
              <a:tr h="120376">
                <a:tc gridSpan="11">
                  <a:txBody>
                    <a:bodyPr/>
                    <a:lstStyle/>
                    <a:p>
                      <a:pPr algn="l" fontAlgn="b"/>
                      <a:endParaRPr lang="en-US" sz="700" b="0" i="1" u="none" strike="noStrike" dirty="0">
                        <a:effectLst/>
                        <a:latin typeface="Arial" panose="020B0604020202020204" pitchFamily="34" charset="0"/>
                      </a:endParaRPr>
                    </a:p>
                  </a:txBody>
                  <a:tcPr marL="8192" marR="8192" marT="8192"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6" name="Oval 5"/>
          <p:cNvSpPr/>
          <p:nvPr/>
        </p:nvSpPr>
        <p:spPr>
          <a:xfrm>
            <a:off x="6871010" y="5791488"/>
            <a:ext cx="692332" cy="649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92334" y="5791488"/>
            <a:ext cx="692332" cy="649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38762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356350"/>
            <a:ext cx="2133600" cy="365125"/>
          </a:xfrm>
          <a:prstGeom prst="rect">
            <a:avLst/>
          </a:prstGeom>
        </p:spPr>
        <p:txBody>
          <a:bodyPr/>
          <a:lstStyle/>
          <a:p>
            <a:pPr>
              <a:defRPr/>
            </a:pPr>
            <a:fld id="{227CF807-5085-479F-87CE-2EDADB98AF62}" type="datetime1">
              <a:rPr lang="en-US" smtClean="0"/>
              <a:pPr>
                <a:defRPr/>
              </a:pPr>
              <a:t>8/9/2017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07255195"/>
              </p:ext>
            </p:extLst>
          </p:nvPr>
        </p:nvGraphicFramePr>
        <p:xfrm>
          <a:off x="339635" y="920924"/>
          <a:ext cx="8425543" cy="5270502"/>
        </p:xfrm>
        <a:graphic>
          <a:graphicData uri="http://schemas.openxmlformats.org/drawingml/2006/table">
            <a:tbl>
              <a:tblPr>
                <a:tableStyleId>{5C22544A-7EE6-4342-B048-85BDC9FD1C3A}</a:tableStyleId>
              </a:tblPr>
              <a:tblGrid>
                <a:gridCol w="1203649"/>
                <a:gridCol w="1203649"/>
                <a:gridCol w="1203649"/>
                <a:gridCol w="1203649"/>
                <a:gridCol w="1203649"/>
                <a:gridCol w="1203649"/>
                <a:gridCol w="1203649"/>
              </a:tblGrid>
              <a:tr h="249767">
                <a:tc gridSpan="3">
                  <a:txBody>
                    <a:bodyPr/>
                    <a:lstStyle/>
                    <a:p>
                      <a:pPr algn="ctr" fontAlgn="b"/>
                      <a:r>
                        <a:rPr lang="en-US" sz="1000" u="none" strike="noStrike" dirty="0">
                          <a:effectLst/>
                        </a:rPr>
                        <a:t>PHENIX Upgrades</a:t>
                      </a:r>
                      <a:endParaRPr lang="en-US" sz="1000" b="0" i="0" u="none" strike="noStrike" dirty="0">
                        <a:effectLst/>
                        <a:latin typeface="Arial" panose="020B060402020202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ctr" fontAlgn="b"/>
                      <a:endParaRPr lang="en-US" sz="1000" b="0" i="0" u="none" strike="noStrike">
                        <a:effectLst/>
                        <a:latin typeface="Arial" panose="020B0604020202020204" pitchFamily="34" charset="0"/>
                      </a:endParaRPr>
                    </a:p>
                  </a:txBody>
                  <a:tcPr marL="9525" marR="9525" marT="9525" marB="0" anchor="b"/>
                </a:tc>
                <a:tc>
                  <a:txBody>
                    <a:bodyPr/>
                    <a:lstStyle/>
                    <a:p>
                      <a:pPr algn="ctr" fontAlgn="b"/>
                      <a:endParaRPr lang="en-US" sz="1000" b="0" i="0" u="none" strike="noStrike">
                        <a:effectLst/>
                        <a:latin typeface="Arial" panose="020B0604020202020204" pitchFamily="34" charset="0"/>
                      </a:endParaRPr>
                    </a:p>
                  </a:txBody>
                  <a:tcPr marL="9525" marR="9525" marT="9525" marB="0" anchor="b"/>
                </a:tc>
                <a:tc>
                  <a:txBody>
                    <a:bodyPr/>
                    <a:lstStyle/>
                    <a:p>
                      <a:pPr algn="ctr" fontAlgn="b"/>
                      <a:endParaRPr lang="en-US" sz="1000" b="0" i="0" u="none" strike="noStrike">
                        <a:effectLst/>
                        <a:latin typeface="Arial" panose="020B0604020202020204" pitchFamily="34" charset="0"/>
                      </a:endParaRPr>
                    </a:p>
                  </a:txBody>
                  <a:tcPr marL="9525" marR="9525" marT="9525" marB="0" anchor="b"/>
                </a:tc>
                <a:tc>
                  <a:txBody>
                    <a:bodyPr/>
                    <a:lstStyle/>
                    <a:p>
                      <a:pPr algn="ctr" fontAlgn="b"/>
                      <a:endParaRPr lang="en-US" sz="1000" b="0" i="0" u="none" strike="noStrike" dirty="0">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Type / Project Name</a:t>
                      </a:r>
                      <a:endParaRPr lang="en-US" sz="1000" b="1"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Total DOE cost</a:t>
                      </a:r>
                      <a:endParaRPr lang="en-US" sz="1000" b="1"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Dates</a:t>
                      </a:r>
                      <a:endParaRPr lang="en-US" sz="1000" b="1" i="0" u="none" strike="noStrike">
                        <a:effectLst/>
                        <a:latin typeface="Arial" panose="020B0604020202020204" pitchFamily="34" charset="0"/>
                      </a:endParaRPr>
                    </a:p>
                  </a:txBody>
                  <a:tcPr marL="9525" marR="9525" marT="9525" marB="0" anchor="b"/>
                </a:tc>
                <a:tc>
                  <a:txBody>
                    <a:bodyPr/>
                    <a:lstStyle/>
                    <a:p>
                      <a:pPr algn="l" fontAlgn="b"/>
                      <a:endParaRPr lang="en-US" sz="1000" b="1" i="0" u="none" strike="noStrike">
                        <a:effectLst/>
                        <a:latin typeface="Arial" panose="020B0604020202020204" pitchFamily="34" charset="0"/>
                      </a:endParaRPr>
                    </a:p>
                  </a:txBody>
                  <a:tcPr marL="9525" marR="9525" marT="9525" marB="0" anchor="b"/>
                </a:tc>
                <a:tc>
                  <a:txBody>
                    <a:bodyPr/>
                    <a:lstStyle/>
                    <a:p>
                      <a:pPr algn="l" fontAlgn="b"/>
                      <a:endParaRPr lang="en-US" sz="1000" b="1" i="0" u="none" strike="noStrike">
                        <a:effectLst/>
                        <a:latin typeface="Arial" panose="020B0604020202020204" pitchFamily="34" charset="0"/>
                      </a:endParaRPr>
                    </a:p>
                  </a:txBody>
                  <a:tcPr marL="9525" marR="9525" marT="9525" marB="0" anchor="b"/>
                </a:tc>
                <a:tc>
                  <a:txBody>
                    <a:bodyPr/>
                    <a:lstStyle/>
                    <a:p>
                      <a:pPr algn="l" fontAlgn="b"/>
                      <a:endParaRPr lang="en-US" sz="1000" b="1" i="0" u="none" strike="noStrike">
                        <a:effectLst/>
                        <a:latin typeface="Arial" panose="020B0604020202020204" pitchFamily="34" charset="0"/>
                      </a:endParaRPr>
                    </a:p>
                  </a:txBody>
                  <a:tcPr marL="9525" marR="9525" marT="9525" marB="0" anchor="b"/>
                </a:tc>
                <a:tc>
                  <a:txBody>
                    <a:bodyPr/>
                    <a:lstStyle/>
                    <a:p>
                      <a:pPr algn="l" fontAlgn="b"/>
                      <a:endParaRPr lang="en-US" sz="1000" b="1" i="0" u="none" strike="noStrike">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PHENIX Si Upgrade</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$4.7 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Active 4QFY07-4QFY10</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PHENIX FVTX Upgrade</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$4.9 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Active 3QFY08-4QFY11</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dirty="0">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PHENIX Muon Piston Calorimeter</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$0.93 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Active 1QFY13-4QFY14</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PHENIX Muon Trigger Upgrade</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$1.4 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Active 1QFY09-4QFY09</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PHENIX Muon Arm </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$12.9 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Active 3QFY95-2QFY02</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dirty="0">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gridSpan="3">
                  <a:txBody>
                    <a:bodyPr/>
                    <a:lstStyle/>
                    <a:p>
                      <a:pPr algn="ctr" fontAlgn="b"/>
                      <a:r>
                        <a:rPr lang="en-US" sz="1000" u="none" strike="noStrike">
                          <a:effectLst/>
                        </a:rPr>
                        <a:t>STAR Upgrades</a:t>
                      </a:r>
                      <a:endParaRPr lang="en-US" sz="1000" b="0" i="0" u="none" strike="noStrike">
                        <a:effectLst/>
                        <a:latin typeface="Arial" panose="020B060402020202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ctr" fontAlgn="b"/>
                      <a:endParaRPr lang="en-US" sz="1000" b="0" i="0" u="none" strike="noStrike">
                        <a:effectLst/>
                        <a:latin typeface="Arial" panose="020B0604020202020204" pitchFamily="34" charset="0"/>
                      </a:endParaRPr>
                    </a:p>
                  </a:txBody>
                  <a:tcPr marL="9525" marR="9525" marT="9525" marB="0" anchor="b"/>
                </a:tc>
                <a:tc>
                  <a:txBody>
                    <a:bodyPr/>
                    <a:lstStyle/>
                    <a:p>
                      <a:pPr algn="ctr" fontAlgn="b"/>
                      <a:endParaRPr lang="en-US" sz="1000" b="0" i="0" u="none" strike="noStrike">
                        <a:effectLst/>
                        <a:latin typeface="Arial" panose="020B0604020202020204" pitchFamily="34" charset="0"/>
                      </a:endParaRPr>
                    </a:p>
                  </a:txBody>
                  <a:tcPr marL="9525" marR="9525" marT="9525" marB="0" anchor="b"/>
                </a:tc>
                <a:tc>
                  <a:txBody>
                    <a:bodyPr/>
                    <a:lstStyle/>
                    <a:p>
                      <a:pPr algn="ctr" fontAlgn="b"/>
                      <a:endParaRPr lang="en-US" sz="1000" b="0" i="0" u="none" strike="noStrike">
                        <a:effectLst/>
                        <a:latin typeface="Arial" panose="020B0604020202020204" pitchFamily="34" charset="0"/>
                      </a:endParaRPr>
                    </a:p>
                  </a:txBody>
                  <a:tcPr marL="9525" marR="9525" marT="9525" marB="0" anchor="b"/>
                </a:tc>
                <a:tc>
                  <a:txBody>
                    <a:bodyPr/>
                    <a:lstStyle/>
                    <a:p>
                      <a:pPr algn="ctr"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Type / Project Name</a:t>
                      </a:r>
                      <a:endParaRPr lang="en-US" sz="1000" b="1"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Total DOE cost</a:t>
                      </a:r>
                      <a:endParaRPr lang="en-US" sz="1000" b="1"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Dates</a:t>
                      </a:r>
                      <a:endParaRPr lang="en-US" sz="1000" b="1" i="0" u="none" strike="noStrike">
                        <a:effectLst/>
                        <a:latin typeface="Arial" panose="020B0604020202020204" pitchFamily="34" charset="0"/>
                      </a:endParaRPr>
                    </a:p>
                  </a:txBody>
                  <a:tcPr marL="9525" marR="9525" marT="9525" marB="0" anchor="b"/>
                </a:tc>
                <a:tc>
                  <a:txBody>
                    <a:bodyPr/>
                    <a:lstStyle/>
                    <a:p>
                      <a:pPr algn="l" fontAlgn="b"/>
                      <a:endParaRPr lang="en-US" sz="1000" b="1" i="0" u="none" strike="noStrike">
                        <a:effectLst/>
                        <a:latin typeface="Arial" panose="020B0604020202020204" pitchFamily="34" charset="0"/>
                      </a:endParaRPr>
                    </a:p>
                  </a:txBody>
                  <a:tcPr marL="9525" marR="9525" marT="9525" marB="0" anchor="b"/>
                </a:tc>
                <a:tc>
                  <a:txBody>
                    <a:bodyPr/>
                    <a:lstStyle/>
                    <a:p>
                      <a:pPr algn="l" fontAlgn="b"/>
                      <a:endParaRPr lang="en-US" sz="1000" b="1" i="0" u="none" strike="noStrike" dirty="0">
                        <a:effectLst/>
                        <a:latin typeface="Arial" panose="020B0604020202020204" pitchFamily="34" charset="0"/>
                      </a:endParaRPr>
                    </a:p>
                  </a:txBody>
                  <a:tcPr marL="9525" marR="9525" marT="9525" marB="0" anchor="b"/>
                </a:tc>
                <a:tc>
                  <a:txBody>
                    <a:bodyPr/>
                    <a:lstStyle/>
                    <a:p>
                      <a:pPr algn="l" fontAlgn="b"/>
                      <a:endParaRPr lang="en-US" sz="1000" b="1" i="0" u="none" strike="noStrike" dirty="0">
                        <a:effectLst/>
                        <a:latin typeface="Arial" panose="020B0604020202020204" pitchFamily="34" charset="0"/>
                      </a:endParaRPr>
                    </a:p>
                  </a:txBody>
                  <a:tcPr marL="9525" marR="9525" marT="9525" marB="0" anchor="b"/>
                </a:tc>
                <a:tc>
                  <a:txBody>
                    <a:bodyPr/>
                    <a:lstStyle/>
                    <a:p>
                      <a:pPr algn="l" fontAlgn="b"/>
                      <a:endParaRPr lang="en-US" sz="1000" b="1" i="0" u="none" strike="noStrike" dirty="0">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STAR EMCAL</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$8.6M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Active 1QFY00-4QFY03</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STAR EMCAL Enhancement</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$4.83M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Complete 2QFY05</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STAR TOF</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$4.8 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Active 2QFY06-3QFY09</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STAR HFT</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$16.74 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Active 2QFY09-4QFY15</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STAR Muon Telescope Detector</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$1.83 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Active 1QFY11-2QFY14</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STAR Forward GEM Tracker</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$1.999 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Active 3QFY08-4QFY13</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r>
                        <a:rPr lang="en-US" sz="1000" u="none" strike="noStrike">
                          <a:effectLst/>
                        </a:rPr>
                        <a:t>STAR SVT</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$7 M</a:t>
                      </a:r>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u="none" strike="noStrike">
                          <a:effectLst/>
                        </a:rPr>
                        <a:t>Active 1QFY95-2QFY02</a:t>
                      </a:r>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249767">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dirty="0">
                        <a:effectLst/>
                        <a:latin typeface="Arial" panose="020B0604020202020204" pitchFamily="34" charset="0"/>
                      </a:endParaRPr>
                    </a:p>
                  </a:txBody>
                  <a:tcPr marL="9525" marR="9525" marT="9525" marB="0" anchor="b"/>
                </a:tc>
                <a:tc>
                  <a:txBody>
                    <a:bodyPr/>
                    <a:lstStyle/>
                    <a:p>
                      <a:pPr algn="l" fontAlgn="b"/>
                      <a:endParaRPr lang="en-US" sz="1000" b="0" i="0" u="none" strike="noStrike" dirty="0">
                        <a:effectLst/>
                        <a:latin typeface="Arial" panose="020B0604020202020204" pitchFamily="34" charset="0"/>
                      </a:endParaRPr>
                    </a:p>
                  </a:txBody>
                  <a:tcPr marL="9525" marR="9525" marT="9525" marB="0" anchor="b"/>
                </a:tc>
                <a:tc>
                  <a:txBody>
                    <a:bodyPr/>
                    <a:lstStyle/>
                    <a:p>
                      <a:pPr algn="l" fontAlgn="b"/>
                      <a:endParaRPr lang="en-US" sz="1000" b="0" i="0" u="none" strike="noStrike" dirty="0">
                        <a:effectLst/>
                        <a:latin typeface="Arial" panose="020B0604020202020204" pitchFamily="34" charset="0"/>
                      </a:endParaRPr>
                    </a:p>
                  </a:txBody>
                  <a:tcPr marL="9525" marR="9525" marT="9525" marB="0" anchor="b"/>
                </a:tc>
                <a:tc>
                  <a:txBody>
                    <a:bodyPr/>
                    <a:lstStyle/>
                    <a:p>
                      <a:pPr algn="l" fontAlgn="b"/>
                      <a:endParaRPr lang="en-US" sz="1000" b="0" i="0" u="none" strike="noStrike" dirty="0">
                        <a:effectLst/>
                        <a:latin typeface="Arial" panose="020B0604020202020204" pitchFamily="34" charset="0"/>
                      </a:endParaRPr>
                    </a:p>
                  </a:txBody>
                  <a:tcPr marL="9525" marR="9525" marT="9525" marB="0" anchor="b"/>
                </a:tc>
                <a:tc>
                  <a:txBody>
                    <a:bodyPr/>
                    <a:lstStyle/>
                    <a:p>
                      <a:pPr algn="l" fontAlgn="b"/>
                      <a:endParaRPr lang="en-US" sz="1000" b="0" i="0" u="none" strike="noStrike" dirty="0">
                        <a:effectLst/>
                        <a:latin typeface="Arial" panose="020B0604020202020204" pitchFamily="34" charset="0"/>
                      </a:endParaRPr>
                    </a:p>
                  </a:txBody>
                  <a:tcPr marL="9525" marR="9525" marT="9525" marB="0" anchor="b"/>
                </a:tc>
              </a:tr>
            </a:tbl>
          </a:graphicData>
        </a:graphic>
      </p:graphicFrame>
      <p:sp>
        <p:nvSpPr>
          <p:cNvPr id="7" name="TextBox 6"/>
          <p:cNvSpPr txBox="1"/>
          <p:nvPr/>
        </p:nvSpPr>
        <p:spPr>
          <a:xfrm>
            <a:off x="6635930" y="1419497"/>
            <a:ext cx="923109" cy="338554"/>
          </a:xfrm>
          <a:prstGeom prst="rect">
            <a:avLst/>
          </a:prstGeom>
          <a:solidFill>
            <a:srgbClr val="FF0000"/>
          </a:solidFill>
        </p:spPr>
        <p:txBody>
          <a:bodyPr wrap="square" rtlCol="0">
            <a:spAutoFit/>
          </a:bodyPr>
          <a:lstStyle/>
          <a:p>
            <a:r>
              <a:rPr lang="en-US" sz="1600" dirty="0" smtClean="0"/>
              <a:t>                            </a:t>
            </a:r>
          </a:p>
        </p:txBody>
      </p:sp>
      <p:sp>
        <p:nvSpPr>
          <p:cNvPr id="8" name="TextBox 7"/>
          <p:cNvSpPr txBox="1"/>
          <p:nvPr/>
        </p:nvSpPr>
        <p:spPr>
          <a:xfrm>
            <a:off x="6840583" y="1662371"/>
            <a:ext cx="984068" cy="369332"/>
          </a:xfrm>
          <a:prstGeom prst="rect">
            <a:avLst/>
          </a:prstGeom>
          <a:solidFill>
            <a:srgbClr val="FF0000"/>
          </a:solidFill>
        </p:spPr>
        <p:txBody>
          <a:bodyPr wrap="square" rtlCol="0">
            <a:spAutoFit/>
          </a:bodyPr>
          <a:lstStyle/>
          <a:p>
            <a:r>
              <a:rPr lang="en-US" dirty="0" smtClean="0"/>
              <a:t>                            </a:t>
            </a:r>
          </a:p>
        </p:txBody>
      </p:sp>
      <p:sp>
        <p:nvSpPr>
          <p:cNvPr id="9" name="TextBox 8"/>
          <p:cNvSpPr txBox="1"/>
          <p:nvPr/>
        </p:nvSpPr>
        <p:spPr>
          <a:xfrm>
            <a:off x="8072846" y="2031703"/>
            <a:ext cx="509451" cy="369332"/>
          </a:xfrm>
          <a:prstGeom prst="rect">
            <a:avLst/>
          </a:prstGeom>
          <a:solidFill>
            <a:srgbClr val="FF0000"/>
          </a:solidFill>
        </p:spPr>
        <p:txBody>
          <a:bodyPr wrap="square" rtlCol="0">
            <a:spAutoFit/>
          </a:bodyPr>
          <a:lstStyle/>
          <a:p>
            <a:r>
              <a:rPr lang="en-US" dirty="0" smtClean="0"/>
              <a:t>                            </a:t>
            </a:r>
          </a:p>
        </p:txBody>
      </p:sp>
      <p:sp>
        <p:nvSpPr>
          <p:cNvPr id="10" name="TextBox 9"/>
          <p:cNvSpPr txBox="1"/>
          <p:nvPr/>
        </p:nvSpPr>
        <p:spPr>
          <a:xfrm>
            <a:off x="7097484" y="2314832"/>
            <a:ext cx="296093" cy="369332"/>
          </a:xfrm>
          <a:prstGeom prst="rect">
            <a:avLst/>
          </a:prstGeom>
          <a:solidFill>
            <a:srgbClr val="FF0000"/>
          </a:solidFill>
        </p:spPr>
        <p:txBody>
          <a:bodyPr wrap="square" rtlCol="0">
            <a:spAutoFit/>
          </a:bodyPr>
          <a:lstStyle/>
          <a:p>
            <a:r>
              <a:rPr lang="en-US" dirty="0" smtClean="0"/>
              <a:t>                            </a:t>
            </a:r>
          </a:p>
        </p:txBody>
      </p:sp>
      <p:sp>
        <p:nvSpPr>
          <p:cNvPr id="11" name="TextBox 10"/>
          <p:cNvSpPr txBox="1"/>
          <p:nvPr/>
        </p:nvSpPr>
        <p:spPr>
          <a:xfrm>
            <a:off x="3866606" y="2684164"/>
            <a:ext cx="1515291" cy="369332"/>
          </a:xfrm>
          <a:prstGeom prst="rect">
            <a:avLst/>
          </a:prstGeom>
          <a:solidFill>
            <a:srgbClr val="FF0000"/>
          </a:solidFill>
        </p:spPr>
        <p:txBody>
          <a:bodyPr wrap="square" rtlCol="0">
            <a:spAutoFit/>
          </a:bodyPr>
          <a:lstStyle/>
          <a:p>
            <a:r>
              <a:rPr lang="en-US" dirty="0" smtClean="0"/>
              <a:t>                            </a:t>
            </a:r>
          </a:p>
        </p:txBody>
      </p:sp>
      <p:sp>
        <p:nvSpPr>
          <p:cNvPr id="12" name="TextBox 11"/>
          <p:cNvSpPr txBox="1"/>
          <p:nvPr/>
        </p:nvSpPr>
        <p:spPr>
          <a:xfrm>
            <a:off x="5103222" y="3653246"/>
            <a:ext cx="905692" cy="369332"/>
          </a:xfrm>
          <a:prstGeom prst="rect">
            <a:avLst/>
          </a:prstGeom>
          <a:solidFill>
            <a:srgbClr val="FF0000"/>
          </a:solidFill>
        </p:spPr>
        <p:txBody>
          <a:bodyPr wrap="square" rtlCol="0">
            <a:spAutoFit/>
          </a:bodyPr>
          <a:lstStyle/>
          <a:p>
            <a:r>
              <a:rPr lang="en-US" dirty="0" smtClean="0"/>
              <a:t>                            </a:t>
            </a:r>
          </a:p>
        </p:txBody>
      </p:sp>
      <p:sp>
        <p:nvSpPr>
          <p:cNvPr id="13" name="TextBox 12"/>
          <p:cNvSpPr txBox="1"/>
          <p:nvPr/>
        </p:nvSpPr>
        <p:spPr>
          <a:xfrm>
            <a:off x="6322423" y="3970000"/>
            <a:ext cx="313507" cy="369332"/>
          </a:xfrm>
          <a:prstGeom prst="rect">
            <a:avLst/>
          </a:prstGeom>
          <a:solidFill>
            <a:srgbClr val="FF0000"/>
          </a:solidFill>
        </p:spPr>
        <p:txBody>
          <a:bodyPr wrap="square" rtlCol="0">
            <a:spAutoFit/>
          </a:bodyPr>
          <a:lstStyle/>
          <a:p>
            <a:r>
              <a:rPr lang="en-US" dirty="0" smtClean="0"/>
              <a:t>                            </a:t>
            </a:r>
          </a:p>
        </p:txBody>
      </p:sp>
      <p:sp>
        <p:nvSpPr>
          <p:cNvPr id="14" name="TextBox 13"/>
          <p:cNvSpPr txBox="1"/>
          <p:nvPr/>
        </p:nvSpPr>
        <p:spPr>
          <a:xfrm>
            <a:off x="7245530" y="4339332"/>
            <a:ext cx="579121" cy="369332"/>
          </a:xfrm>
          <a:prstGeom prst="rect">
            <a:avLst/>
          </a:prstGeom>
          <a:solidFill>
            <a:srgbClr val="FF0000"/>
          </a:solidFill>
        </p:spPr>
        <p:txBody>
          <a:bodyPr wrap="square" rtlCol="0">
            <a:spAutoFit/>
          </a:bodyPr>
          <a:lstStyle/>
          <a:p>
            <a:r>
              <a:rPr lang="en-US" dirty="0" smtClean="0"/>
              <a:t>                            </a:t>
            </a:r>
          </a:p>
        </p:txBody>
      </p:sp>
      <p:sp>
        <p:nvSpPr>
          <p:cNvPr id="15" name="TextBox 14"/>
          <p:cNvSpPr txBox="1"/>
          <p:nvPr/>
        </p:nvSpPr>
        <p:spPr>
          <a:xfrm>
            <a:off x="7256417" y="4702125"/>
            <a:ext cx="1508761" cy="369332"/>
          </a:xfrm>
          <a:prstGeom prst="rect">
            <a:avLst/>
          </a:prstGeom>
          <a:solidFill>
            <a:srgbClr val="FF0000"/>
          </a:solidFill>
        </p:spPr>
        <p:txBody>
          <a:bodyPr wrap="square" rtlCol="0">
            <a:spAutoFit/>
          </a:bodyPr>
          <a:lstStyle/>
          <a:p>
            <a:r>
              <a:rPr lang="en-US" dirty="0" smtClean="0"/>
              <a:t>                            </a:t>
            </a:r>
          </a:p>
        </p:txBody>
      </p:sp>
      <p:sp>
        <p:nvSpPr>
          <p:cNvPr id="16" name="TextBox 15"/>
          <p:cNvSpPr txBox="1"/>
          <p:nvPr/>
        </p:nvSpPr>
        <p:spPr>
          <a:xfrm>
            <a:off x="7704911" y="4969253"/>
            <a:ext cx="772883" cy="369332"/>
          </a:xfrm>
          <a:prstGeom prst="rect">
            <a:avLst/>
          </a:prstGeom>
          <a:solidFill>
            <a:srgbClr val="FF0000"/>
          </a:solidFill>
        </p:spPr>
        <p:txBody>
          <a:bodyPr wrap="square" rtlCol="0">
            <a:spAutoFit/>
          </a:bodyPr>
          <a:lstStyle/>
          <a:p>
            <a:r>
              <a:rPr lang="en-US" dirty="0" smtClean="0"/>
              <a:t>                            </a:t>
            </a:r>
          </a:p>
        </p:txBody>
      </p:sp>
      <p:sp>
        <p:nvSpPr>
          <p:cNvPr id="17" name="TextBox 16"/>
          <p:cNvSpPr txBox="1"/>
          <p:nvPr/>
        </p:nvSpPr>
        <p:spPr>
          <a:xfrm>
            <a:off x="7097484" y="5293609"/>
            <a:ext cx="1079865" cy="369332"/>
          </a:xfrm>
          <a:prstGeom prst="rect">
            <a:avLst/>
          </a:prstGeom>
          <a:solidFill>
            <a:srgbClr val="FF0000"/>
          </a:solidFill>
        </p:spPr>
        <p:txBody>
          <a:bodyPr wrap="square" rtlCol="0">
            <a:spAutoFit/>
          </a:bodyPr>
          <a:lstStyle/>
          <a:p>
            <a:r>
              <a:rPr lang="en-US" dirty="0" smtClean="0"/>
              <a:t>                            </a:t>
            </a:r>
          </a:p>
        </p:txBody>
      </p:sp>
      <p:sp>
        <p:nvSpPr>
          <p:cNvPr id="18" name="TextBox 17"/>
          <p:cNvSpPr txBox="1"/>
          <p:nvPr/>
        </p:nvSpPr>
        <p:spPr>
          <a:xfrm>
            <a:off x="3866606" y="5601152"/>
            <a:ext cx="1645920" cy="369332"/>
          </a:xfrm>
          <a:prstGeom prst="rect">
            <a:avLst/>
          </a:prstGeom>
          <a:solidFill>
            <a:srgbClr val="FF0000"/>
          </a:solidFill>
        </p:spPr>
        <p:txBody>
          <a:bodyPr wrap="square" rtlCol="0">
            <a:spAutoFit/>
          </a:bodyPr>
          <a:lstStyle/>
          <a:p>
            <a:r>
              <a:rPr lang="en-US" dirty="0" smtClean="0"/>
              <a:t>                            </a:t>
            </a:r>
          </a:p>
        </p:txBody>
      </p:sp>
      <p:sp>
        <p:nvSpPr>
          <p:cNvPr id="19" name="TextBox 18"/>
          <p:cNvSpPr txBox="1"/>
          <p:nvPr/>
        </p:nvSpPr>
        <p:spPr>
          <a:xfrm>
            <a:off x="600027" y="159491"/>
            <a:ext cx="7871899" cy="523220"/>
          </a:xfrm>
          <a:prstGeom prst="rect">
            <a:avLst/>
          </a:prstGeom>
          <a:noFill/>
        </p:spPr>
        <p:txBody>
          <a:bodyPr wrap="none" rtlCol="0">
            <a:spAutoFit/>
          </a:bodyPr>
          <a:lstStyle/>
          <a:p>
            <a:r>
              <a:rPr lang="en-US" sz="2800" dirty="0" smtClean="0"/>
              <a:t>The History of Instrumentation Development at RHIC</a:t>
            </a:r>
            <a:endParaRPr lang="en-US" sz="2800" dirty="0"/>
          </a:p>
        </p:txBody>
      </p:sp>
      <p:sp>
        <p:nvSpPr>
          <p:cNvPr id="20" name="TextBox 19"/>
          <p:cNvSpPr txBox="1"/>
          <p:nvPr/>
        </p:nvSpPr>
        <p:spPr>
          <a:xfrm>
            <a:off x="3540234" y="856338"/>
            <a:ext cx="652743" cy="369332"/>
          </a:xfrm>
          <a:prstGeom prst="rect">
            <a:avLst/>
          </a:prstGeom>
          <a:noFill/>
        </p:spPr>
        <p:txBody>
          <a:bodyPr wrap="none" rtlCol="0">
            <a:spAutoFit/>
          </a:bodyPr>
          <a:lstStyle/>
          <a:p>
            <a:r>
              <a:rPr lang="en-US" dirty="0" smtClean="0"/>
              <a:t>1995</a:t>
            </a:r>
            <a:endParaRPr lang="en-US" dirty="0"/>
          </a:p>
        </p:txBody>
      </p:sp>
      <p:sp>
        <p:nvSpPr>
          <p:cNvPr id="21" name="TextBox 20"/>
          <p:cNvSpPr txBox="1"/>
          <p:nvPr/>
        </p:nvSpPr>
        <p:spPr>
          <a:xfrm>
            <a:off x="4790039" y="856338"/>
            <a:ext cx="652743" cy="369332"/>
          </a:xfrm>
          <a:prstGeom prst="rect">
            <a:avLst/>
          </a:prstGeom>
          <a:noFill/>
        </p:spPr>
        <p:txBody>
          <a:bodyPr wrap="none" rtlCol="0">
            <a:spAutoFit/>
          </a:bodyPr>
          <a:lstStyle/>
          <a:p>
            <a:r>
              <a:rPr lang="en-US" dirty="0" smtClean="0"/>
              <a:t>2000</a:t>
            </a:r>
            <a:endParaRPr lang="en-US" dirty="0"/>
          </a:p>
        </p:txBody>
      </p:sp>
      <p:sp>
        <p:nvSpPr>
          <p:cNvPr id="22" name="TextBox 21"/>
          <p:cNvSpPr txBox="1"/>
          <p:nvPr/>
        </p:nvSpPr>
        <p:spPr>
          <a:xfrm>
            <a:off x="5952632" y="856338"/>
            <a:ext cx="652743" cy="369332"/>
          </a:xfrm>
          <a:prstGeom prst="rect">
            <a:avLst/>
          </a:prstGeom>
          <a:noFill/>
        </p:spPr>
        <p:txBody>
          <a:bodyPr wrap="none" rtlCol="0">
            <a:spAutoFit/>
          </a:bodyPr>
          <a:lstStyle/>
          <a:p>
            <a:r>
              <a:rPr lang="en-US" dirty="0" smtClean="0"/>
              <a:t>2005</a:t>
            </a:r>
            <a:endParaRPr lang="en-US" dirty="0"/>
          </a:p>
        </p:txBody>
      </p:sp>
      <p:sp>
        <p:nvSpPr>
          <p:cNvPr id="23" name="TextBox 22"/>
          <p:cNvSpPr txBox="1"/>
          <p:nvPr/>
        </p:nvSpPr>
        <p:spPr>
          <a:xfrm>
            <a:off x="7256417" y="864108"/>
            <a:ext cx="652743" cy="369332"/>
          </a:xfrm>
          <a:prstGeom prst="rect">
            <a:avLst/>
          </a:prstGeom>
          <a:noFill/>
        </p:spPr>
        <p:txBody>
          <a:bodyPr wrap="none" rtlCol="0">
            <a:spAutoFit/>
          </a:bodyPr>
          <a:lstStyle/>
          <a:p>
            <a:r>
              <a:rPr lang="en-US" dirty="0" smtClean="0"/>
              <a:t>2010</a:t>
            </a:r>
            <a:endParaRPr lang="en-US" dirty="0"/>
          </a:p>
        </p:txBody>
      </p:sp>
      <p:sp>
        <p:nvSpPr>
          <p:cNvPr id="24" name="TextBox 23"/>
          <p:cNvSpPr txBox="1"/>
          <p:nvPr/>
        </p:nvSpPr>
        <p:spPr>
          <a:xfrm>
            <a:off x="8410966" y="851743"/>
            <a:ext cx="652743" cy="369332"/>
          </a:xfrm>
          <a:prstGeom prst="rect">
            <a:avLst/>
          </a:prstGeom>
          <a:noFill/>
        </p:spPr>
        <p:txBody>
          <a:bodyPr wrap="none" rtlCol="0">
            <a:spAutoFit/>
          </a:bodyPr>
          <a:lstStyle/>
          <a:p>
            <a:r>
              <a:rPr lang="en-US" dirty="0" smtClean="0"/>
              <a:t>2015</a:t>
            </a:r>
            <a:endParaRPr lang="en-US" dirty="0"/>
          </a:p>
        </p:txBody>
      </p:sp>
      <p:sp>
        <p:nvSpPr>
          <p:cNvPr id="25" name="TextBox 24"/>
          <p:cNvSpPr txBox="1"/>
          <p:nvPr/>
        </p:nvSpPr>
        <p:spPr>
          <a:xfrm>
            <a:off x="5882963" y="5812904"/>
            <a:ext cx="2816348" cy="369332"/>
          </a:xfrm>
          <a:prstGeom prst="rect">
            <a:avLst/>
          </a:prstGeom>
          <a:noFill/>
        </p:spPr>
        <p:txBody>
          <a:bodyPr wrap="none" rtlCol="0">
            <a:spAutoFit/>
          </a:bodyPr>
          <a:lstStyle/>
          <a:p>
            <a:r>
              <a:rPr lang="en-US" dirty="0" smtClean="0"/>
              <a:t>Total Investment ~ $60-70M</a:t>
            </a:r>
            <a:endParaRPr lang="en-US" dirty="0"/>
          </a:p>
        </p:txBody>
      </p:sp>
      <p:sp>
        <p:nvSpPr>
          <p:cNvPr id="26" name="Slide Number Placeholder 2"/>
          <p:cNvSpPr txBox="1">
            <a:spLocks/>
          </p:cNvSpPr>
          <p:nvPr/>
        </p:nvSpPr>
        <p:spPr>
          <a:xfrm>
            <a:off x="8763000" y="6388608"/>
            <a:ext cx="381000" cy="4693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30</a:t>
            </a:r>
            <a:endParaRPr lang="en-US" sz="1400" dirty="0"/>
          </a:p>
        </p:txBody>
      </p:sp>
    </p:spTree>
    <p:extLst>
      <p:ext uri="{BB962C8B-B14F-4D97-AF65-F5344CB8AC3E}">
        <p14:creationId xmlns:p14="http://schemas.microsoft.com/office/powerpoint/2010/main" val="136741858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616"/>
            <a:ext cx="9144000" cy="642156"/>
          </a:xfrm>
        </p:spPr>
        <p:txBody>
          <a:bodyPr/>
          <a:lstStyle/>
          <a:p>
            <a:r>
              <a:rPr lang="en-US" sz="2000" dirty="0" smtClean="0"/>
              <a:t>Significant New Instrumentation is Also Envisioned by the Community for FRIB</a:t>
            </a:r>
            <a:endParaRPr lang="en-US" sz="2000"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31</a:t>
            </a:fld>
            <a:endParaRPr lang="en-US" dirty="0"/>
          </a:p>
        </p:txBody>
      </p:sp>
      <p:sp>
        <p:nvSpPr>
          <p:cNvPr id="4" name="TextBox 3"/>
          <p:cNvSpPr txBox="1"/>
          <p:nvPr/>
        </p:nvSpPr>
        <p:spPr>
          <a:xfrm>
            <a:off x="299029" y="969819"/>
            <a:ext cx="8654471" cy="5262979"/>
          </a:xfrm>
          <a:prstGeom prst="rect">
            <a:avLst/>
          </a:prstGeom>
          <a:noFill/>
        </p:spPr>
        <p:txBody>
          <a:bodyPr wrap="square" rtlCol="0">
            <a:spAutoFit/>
          </a:bodyPr>
          <a:lstStyle/>
          <a:p>
            <a:r>
              <a:rPr lang="en-US" sz="1400" b="1" dirty="0"/>
              <a:t>Working Groups</a:t>
            </a:r>
          </a:p>
          <a:p>
            <a:r>
              <a:rPr lang="en-US" sz="1400" dirty="0"/>
              <a:t>FRIB Users have formed numerous Working Groups specializing in instruments, halls, and scientific topics. Some of these groups have their own external web pages or web sites, other have pages on this site, and others are still being formed.</a:t>
            </a:r>
          </a:p>
          <a:p>
            <a:r>
              <a:rPr lang="en-US" sz="1400" b="1" dirty="0" smtClean="0"/>
              <a:t>Current </a:t>
            </a:r>
            <a:r>
              <a:rPr lang="en-US" sz="1400" b="1" dirty="0"/>
              <a:t>FRIB Working Groups</a:t>
            </a:r>
          </a:p>
          <a:p>
            <a:r>
              <a:rPr lang="en-US" sz="1400" dirty="0">
                <a:hlinkClick r:id="rId2"/>
              </a:rPr>
              <a:t>Astrophysics and SECAR</a:t>
            </a:r>
            <a:endParaRPr lang="en-US" sz="1400" dirty="0"/>
          </a:p>
          <a:p>
            <a:r>
              <a:rPr lang="en-US" sz="1400" dirty="0">
                <a:hlinkClick r:id="rId3"/>
              </a:rPr>
              <a:t>Nuclear Data</a:t>
            </a:r>
            <a:endParaRPr lang="en-US" sz="1400" dirty="0"/>
          </a:p>
          <a:p>
            <a:r>
              <a:rPr lang="en-US" sz="1400" dirty="0">
                <a:hlinkClick r:id="rId4"/>
              </a:rPr>
              <a:t>Data Acquisition</a:t>
            </a:r>
            <a:endParaRPr lang="en-US" sz="1400" dirty="0"/>
          </a:p>
          <a:p>
            <a:r>
              <a:rPr lang="en-US" sz="1400" dirty="0">
                <a:hlinkClick r:id="rId5"/>
              </a:rPr>
              <a:t>Detectors for Equation of State Physics</a:t>
            </a:r>
            <a:endParaRPr lang="en-US" sz="1400" dirty="0"/>
          </a:p>
          <a:p>
            <a:r>
              <a:rPr lang="en-US" sz="1400" dirty="0">
                <a:hlinkClick r:id="rId6"/>
              </a:rPr>
              <a:t>Gas Jets </a:t>
            </a:r>
            <a:endParaRPr lang="en-US" sz="1400" dirty="0"/>
          </a:p>
          <a:p>
            <a:r>
              <a:rPr lang="en-US" sz="1400" dirty="0">
                <a:hlinkClick r:id="rId7"/>
              </a:rPr>
              <a:t>High Resolution In-beam Gamma Spectroscopy</a:t>
            </a:r>
            <a:endParaRPr lang="en-US" sz="1400" dirty="0"/>
          </a:p>
          <a:p>
            <a:r>
              <a:rPr lang="en-US" sz="1400" dirty="0">
                <a:hlinkClick r:id="rId8"/>
              </a:rPr>
              <a:t>HRS: High Rigidity Spectrometer</a:t>
            </a:r>
            <a:endParaRPr lang="en-US" sz="1400" dirty="0"/>
          </a:p>
          <a:p>
            <a:r>
              <a:rPr lang="en-US" sz="1400" dirty="0">
                <a:hlinkClick r:id="rId9"/>
              </a:rPr>
              <a:t>Ion Traps</a:t>
            </a:r>
            <a:endParaRPr lang="en-US" sz="1400" dirty="0"/>
          </a:p>
          <a:p>
            <a:r>
              <a:rPr lang="en-US" sz="1400" dirty="0">
                <a:hlinkClick r:id="rId10"/>
              </a:rPr>
              <a:t>ISLA: ReA12 Recoil Separator</a:t>
            </a:r>
            <a:endParaRPr lang="en-US" sz="1400" dirty="0"/>
          </a:p>
          <a:p>
            <a:r>
              <a:rPr lang="en-US" sz="1400" dirty="0">
                <a:hlinkClick r:id="rId11"/>
              </a:rPr>
              <a:t>Isotopes and Applications</a:t>
            </a:r>
            <a:endParaRPr lang="en-US" sz="1400" dirty="0"/>
          </a:p>
          <a:p>
            <a:r>
              <a:rPr lang="en-US" sz="1400" dirty="0">
                <a:hlinkClick r:id="rId12"/>
              </a:rPr>
              <a:t>Laser Spectroscopy and Neutral Atom Traps</a:t>
            </a:r>
            <a:endParaRPr lang="en-US" sz="1400" dirty="0"/>
          </a:p>
          <a:p>
            <a:r>
              <a:rPr lang="en-US" sz="1400" dirty="0">
                <a:hlinkClick r:id="rId13"/>
              </a:rPr>
              <a:t>Neutron Detection</a:t>
            </a:r>
            <a:endParaRPr lang="en-US" sz="1400" dirty="0"/>
          </a:p>
          <a:p>
            <a:r>
              <a:rPr lang="en-US" sz="1400" dirty="0">
                <a:hlinkClick r:id="rId14"/>
              </a:rPr>
              <a:t>Radioactive Decay Station</a:t>
            </a:r>
            <a:endParaRPr lang="en-US" sz="1400" dirty="0"/>
          </a:p>
          <a:p>
            <a:r>
              <a:rPr lang="en-US" sz="1400" dirty="0">
                <a:hlinkClick r:id="rId15"/>
              </a:rPr>
              <a:t>Scintillator Arrays</a:t>
            </a:r>
            <a:endParaRPr lang="en-US" sz="1400" dirty="0"/>
          </a:p>
          <a:p>
            <a:r>
              <a:rPr lang="en-US" sz="1400" dirty="0">
                <a:hlinkClick r:id="rId16"/>
              </a:rPr>
              <a:t>Silicon Arrays</a:t>
            </a:r>
            <a:endParaRPr lang="en-US" sz="1400" dirty="0"/>
          </a:p>
          <a:p>
            <a:r>
              <a:rPr lang="en-US" sz="1400" dirty="0">
                <a:hlinkClick r:id="rId17"/>
              </a:rPr>
              <a:t>Solenoid Detectors</a:t>
            </a:r>
            <a:endParaRPr lang="en-US" sz="1400" dirty="0"/>
          </a:p>
          <a:p>
            <a:r>
              <a:rPr lang="en-US" sz="1400" dirty="0">
                <a:hlinkClick r:id="rId18"/>
              </a:rPr>
              <a:t>Target Laboratory</a:t>
            </a:r>
            <a:endParaRPr lang="en-US" sz="1400" dirty="0"/>
          </a:p>
          <a:p>
            <a:r>
              <a:rPr lang="en-US" sz="1400" dirty="0">
                <a:hlinkClick r:id="rId19"/>
              </a:rPr>
              <a:t>Time Projection Chambers</a:t>
            </a:r>
            <a:endParaRPr lang="en-US" sz="1400" dirty="0"/>
          </a:p>
          <a:p>
            <a:endParaRPr lang="en-US" sz="1400" dirty="0"/>
          </a:p>
        </p:txBody>
      </p:sp>
    </p:spTree>
    <p:extLst>
      <p:ext uri="{BB962C8B-B14F-4D97-AF65-F5344CB8AC3E}">
        <p14:creationId xmlns:p14="http://schemas.microsoft.com/office/powerpoint/2010/main" val="28658570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3" y="2690949"/>
            <a:ext cx="9144000" cy="642156"/>
          </a:xfrm>
        </p:spPr>
        <p:txBody>
          <a:bodyPr/>
          <a:lstStyle/>
          <a:p>
            <a:r>
              <a:rPr lang="en-US" sz="2000" dirty="0" smtClean="0"/>
              <a:t>A Thought About Being Strategic and Communicating Strategy Well</a:t>
            </a:r>
            <a:endParaRPr lang="en-US" sz="2000"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32</a:t>
            </a:fld>
            <a:endParaRPr lang="en-US" dirty="0"/>
          </a:p>
        </p:txBody>
      </p:sp>
    </p:spTree>
    <p:extLst>
      <p:ext uri="{BB962C8B-B14F-4D97-AF65-F5344CB8AC3E}">
        <p14:creationId xmlns:p14="http://schemas.microsoft.com/office/powerpoint/2010/main" val="31864518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p:cNvSpPr>
          <p:nvPr>
            <p:ph type="title"/>
          </p:nvPr>
        </p:nvSpPr>
        <p:spPr>
          <a:prstGeom prst="rect">
            <a:avLst/>
          </a:prstGeom>
        </p:spPr>
        <p:txBody>
          <a:bodyPr/>
          <a:lstStyle/>
          <a:p>
            <a:pPr lvl="0" defTabSz="642937"/>
            <a:endParaRPr/>
          </a:p>
        </p:txBody>
      </p:sp>
      <p:sp>
        <p:nvSpPr>
          <p:cNvPr id="560" name="Shape 560"/>
          <p:cNvSpPr>
            <a:spLocks noGrp="1"/>
          </p:cNvSpPr>
          <p:nvPr>
            <p:ph type="body" idx="1"/>
          </p:nvPr>
        </p:nvSpPr>
        <p:spPr>
          <a:prstGeom prst="rect">
            <a:avLst/>
          </a:prstGeom>
        </p:spPr>
        <p:txBody>
          <a:bodyPr/>
          <a:lstStyle/>
          <a:p>
            <a:pPr lvl="0" defTabSz="642937"/>
            <a:endParaRPr/>
          </a:p>
        </p:txBody>
      </p:sp>
      <p:sp>
        <p:nvSpPr>
          <p:cNvPr id="561" name="Shape 561"/>
          <p:cNvSpPr>
            <a:spLocks noGrp="1"/>
          </p:cNvSpPr>
          <p:nvPr>
            <p:ph type="sldNum" sz="quarter" idx="2"/>
          </p:nvPr>
        </p:nvSpPr>
        <p:spPr>
          <a:prstGeom prst="rect">
            <a:avLst/>
          </a:prstGeom>
          <a:extLst>
            <a:ext uri="{C572A759-6A51-4108-AA02-DFA0A04FC94B}">
              <ma14:wrappingTextBoxFlag xmlns="" xmlns:ma14="http://schemas.microsoft.com/office/mac/drawingml/2011/main" xmlns:mv="urn:schemas-microsoft-com:mac:vml" xmlns:mc="http://schemas.openxmlformats.org/markup-compatibility/2006" val="1"/>
            </a:ext>
          </a:extLst>
        </p:spPr>
        <p:txBody>
          <a:bodyPr/>
          <a:lstStyle>
            <a:lvl1pPr defTabSz="321468"/>
          </a:lstStyle>
          <a:p>
            <a:pPr lvl="0">
              <a:defRPr sz="1800">
                <a:solidFill>
                  <a:srgbClr val="000000"/>
                </a:solidFill>
                <a:uFillTx/>
              </a:defRPr>
            </a:pPr>
            <a:fld id="{86CB4B4D-7CA3-9044-876B-883B54F8677D}" type="slidenum">
              <a:rPr sz="1200">
                <a:solidFill>
                  <a:srgbClr val="013E92"/>
                </a:solidFill>
                <a:uFill>
                  <a:solidFill>
                    <a:srgbClr val="013E92"/>
                  </a:solidFill>
                </a:uFill>
              </a:rPr>
              <a:pPr lvl="0">
                <a:defRPr sz="1800">
                  <a:solidFill>
                    <a:srgbClr val="000000"/>
                  </a:solidFill>
                  <a:uFillTx/>
                </a:defRPr>
              </a:pPr>
              <a:t>33</a:t>
            </a:fld>
            <a:endParaRPr sz="1200">
              <a:solidFill>
                <a:srgbClr val="013E92"/>
              </a:solidFill>
              <a:uFill>
                <a:solidFill>
                  <a:srgbClr val="013E92"/>
                </a:solidFill>
              </a:uFill>
            </a:endParaRPr>
          </a:p>
        </p:txBody>
      </p:sp>
      <p:pic>
        <p:nvPicPr>
          <p:cNvPr id="562" name="image18.png"/>
          <p:cNvPicPr/>
          <p:nvPr/>
        </p:nvPicPr>
        <p:blipFill>
          <a:blip r:embed="rId2">
            <a:extLst/>
          </a:blip>
          <a:stretch>
            <a:fillRect/>
          </a:stretch>
        </p:blipFill>
        <p:spPr>
          <a:xfrm>
            <a:off x="0" y="0"/>
            <a:ext cx="9144000" cy="6858000"/>
          </a:xfrm>
          <a:prstGeom prst="rect">
            <a:avLst/>
          </a:prstGeom>
          <a:ln w="12700">
            <a:miter lim="400000"/>
          </a:ln>
        </p:spPr>
      </p:pic>
      <p:sp>
        <p:nvSpPr>
          <p:cNvPr id="563" name="Shape 563"/>
          <p:cNvSpPr/>
          <p:nvPr/>
        </p:nvSpPr>
        <p:spPr>
          <a:xfrm>
            <a:off x="6689452" y="6451227"/>
            <a:ext cx="161752" cy="237109"/>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none" lIns="32146" tIns="32146" rIns="32146" bIns="32146" anchor="b">
            <a:spAutoFit/>
          </a:bodyPr>
          <a:lstStyle>
            <a:lvl1pPr algn="l" defTabSz="321468">
              <a:defRPr sz="1200" b="0">
                <a:solidFill>
                  <a:srgbClr val="042B7F"/>
                </a:solidFill>
                <a:effectLst>
                  <a:outerShdw blurRad="12700" dist="25400" dir="2700000" rotWithShape="0">
                    <a:srgbClr val="DDDDDD"/>
                  </a:outerShdw>
                </a:effectLst>
                <a:latin typeface="Arial"/>
                <a:ea typeface="Arial"/>
                <a:cs typeface="Arial"/>
                <a:sym typeface="Arial"/>
              </a:defRPr>
            </a:lvl1pPr>
          </a:lstStyle>
          <a:p>
            <a:pPr lvl="0">
              <a:defRPr sz="1800">
                <a:solidFill>
                  <a:srgbClr val="000000"/>
                </a:solidFill>
                <a:effectLst/>
              </a:defRPr>
            </a:pPr>
            <a:r>
              <a:rPr sz="1200">
                <a:solidFill>
                  <a:srgbClr val="042B7F"/>
                </a:solidFill>
                <a:effectLst>
                  <a:outerShdw blurRad="12700" dist="25400" dir="2700000" rotWithShape="0">
                    <a:srgbClr val="DDDDDD"/>
                  </a:outerShdw>
                </a:effectLst>
              </a:rPr>
              <a:t>1</a:t>
            </a:r>
          </a:p>
        </p:txBody>
      </p:sp>
      <p:graphicFrame>
        <p:nvGraphicFramePr>
          <p:cNvPr id="564" name="Table 564"/>
          <p:cNvGraphicFramePr/>
          <p:nvPr>
            <p:extLst>
              <p:ext uri="{D42A27DB-BD31-4B8C-83A1-F6EECF244321}">
                <p14:modId xmlns:p14="http://schemas.microsoft.com/office/powerpoint/2010/main" val="2166070141"/>
              </p:ext>
            </p:extLst>
          </p:nvPr>
        </p:nvGraphicFramePr>
        <p:xfrm>
          <a:off x="429184" y="1236766"/>
          <a:ext cx="8276702" cy="4777374"/>
        </p:xfrm>
        <a:graphic>
          <a:graphicData uri="http://schemas.openxmlformats.org/drawingml/2006/table">
            <a:tbl>
              <a:tblPr/>
              <a:tblGrid>
                <a:gridCol w="872876"/>
                <a:gridCol w="2155403"/>
                <a:gridCol w="2979167"/>
                <a:gridCol w="2269256"/>
              </a:tblGrid>
              <a:tr h="494879">
                <a:tc>
                  <a:txBody>
                    <a:bodyPr/>
                    <a:lstStyle/>
                    <a:p>
                      <a:pPr lvl="0" indent="66675" algn="l" defTabSz="457200">
                        <a:tabLst>
                          <a:tab pos="1295400" algn="l"/>
                        </a:tabLst>
                        <a:defRPr sz="1800" b="0" i="0">
                          <a:uFillTx/>
                        </a:defRPr>
                      </a:pPr>
                      <a:r>
                        <a:rPr sz="1600" b="1" dirty="0">
                          <a:solidFill>
                            <a:srgbClr val="FFFFFF"/>
                          </a:solidFill>
                          <a:latin typeface="Arial"/>
                          <a:ea typeface="Arial"/>
                          <a:cs typeface="Arial"/>
                        </a:rPr>
                        <a:t>Years</a:t>
                      </a: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8071B4"/>
                    </a:solidFill>
                  </a:tcPr>
                </a:tc>
                <a:tc>
                  <a:txBody>
                    <a:bodyPr/>
                    <a:lstStyle/>
                    <a:p>
                      <a:pPr lvl="0" indent="66675" algn="l" defTabSz="457200">
                        <a:tabLst>
                          <a:tab pos="1295400" algn="l"/>
                        </a:tabLst>
                        <a:defRPr sz="1800" b="0" i="0">
                          <a:uFillTx/>
                        </a:defRPr>
                      </a:pPr>
                      <a:r>
                        <a:rPr sz="1600" b="1">
                          <a:solidFill>
                            <a:srgbClr val="FFFFFF"/>
                          </a:solidFill>
                          <a:latin typeface="Arial"/>
                          <a:ea typeface="Arial"/>
                          <a:cs typeface="Arial"/>
                        </a:rPr>
                        <a:t>Beam Species and Energies</a:t>
                      </a: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8071B4"/>
                    </a:solidFill>
                  </a:tcPr>
                </a:tc>
                <a:tc>
                  <a:txBody>
                    <a:bodyPr/>
                    <a:lstStyle/>
                    <a:p>
                      <a:pPr lvl="0" indent="66675" algn="l" defTabSz="457200">
                        <a:tabLst>
                          <a:tab pos="1295400" algn="l"/>
                        </a:tabLst>
                        <a:defRPr sz="1800" b="0" i="0">
                          <a:uFillTx/>
                        </a:defRPr>
                      </a:pPr>
                      <a:r>
                        <a:rPr sz="1600" b="1">
                          <a:solidFill>
                            <a:srgbClr val="FFFFFF"/>
                          </a:solidFill>
                          <a:latin typeface="Arial"/>
                          <a:ea typeface="Arial"/>
                          <a:cs typeface="Arial"/>
                        </a:rPr>
                        <a:t>Science Goals</a:t>
                      </a: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8071B4"/>
                    </a:solidFill>
                  </a:tcPr>
                </a:tc>
                <a:tc>
                  <a:txBody>
                    <a:bodyPr/>
                    <a:lstStyle/>
                    <a:p>
                      <a:pPr lvl="0" indent="66675" algn="l" defTabSz="457200">
                        <a:tabLst>
                          <a:tab pos="1295400" algn="l"/>
                        </a:tabLst>
                        <a:defRPr sz="1800" b="0" i="0">
                          <a:uFillTx/>
                        </a:defRPr>
                      </a:pPr>
                      <a:r>
                        <a:rPr sz="1600" b="1">
                          <a:solidFill>
                            <a:srgbClr val="FFFFFF"/>
                          </a:solidFill>
                          <a:latin typeface="Arial"/>
                          <a:ea typeface="Arial"/>
                          <a:cs typeface="Arial"/>
                        </a:rPr>
                        <a:t>New Systems Commissioned</a:t>
                      </a: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8071B4"/>
                    </a:solidFill>
                  </a:tcPr>
                </a:tc>
              </a:tr>
              <a:tr h="743726">
                <a:tc>
                  <a:txBody>
                    <a:bodyPr/>
                    <a:lstStyle/>
                    <a:p>
                      <a:pPr lvl="0" indent="66675" algn="l" defTabSz="457200">
                        <a:tabLst>
                          <a:tab pos="1295400" algn="l"/>
                        </a:tabLst>
                        <a:defRPr sz="1800" b="0" i="0">
                          <a:uFillTx/>
                        </a:defRPr>
                      </a:pPr>
                      <a:r>
                        <a:rPr sz="1200" b="1" dirty="0" smtClean="0">
                          <a:solidFill>
                            <a:srgbClr val="322F31"/>
                          </a:solidFill>
                          <a:latin typeface="Arial"/>
                          <a:ea typeface="Arial"/>
                          <a:cs typeface="Arial"/>
                        </a:rPr>
                        <a:t>201</a:t>
                      </a:r>
                      <a:r>
                        <a:rPr lang="en-US" sz="1200" b="1" dirty="0" smtClean="0">
                          <a:solidFill>
                            <a:srgbClr val="322F31"/>
                          </a:solidFill>
                          <a:latin typeface="Arial"/>
                          <a:ea typeface="Arial"/>
                          <a:cs typeface="Arial"/>
                        </a:rPr>
                        <a:t>6</a:t>
                      </a:r>
                      <a:endParaRPr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F2F1F7"/>
                    </a:solidFill>
                  </a:tcPr>
                </a:tc>
                <a:tc>
                  <a:txBody>
                    <a:bodyPr/>
                    <a:lstStyle/>
                    <a:p>
                      <a:pPr lvl="0" algn="l" defTabSz="457200">
                        <a:tabLst>
                          <a:tab pos="1295400" algn="l"/>
                        </a:tabLst>
                        <a:defRPr sz="1800" b="0" i="0">
                          <a:uFillTx/>
                        </a:defRPr>
                      </a:pPr>
                      <a:r>
                        <a:rPr lang="en-US" sz="1200" b="1" dirty="0" smtClean="0">
                          <a:solidFill>
                            <a:srgbClr val="322F31"/>
                          </a:solidFill>
                          <a:latin typeface="Arial"/>
                          <a:ea typeface="Arial"/>
                          <a:cs typeface="Arial"/>
                        </a:rPr>
                        <a:t>High statistics </a:t>
                      </a:r>
                      <a:r>
                        <a:rPr lang="en-US" sz="1200" b="1" dirty="0" err="1" smtClean="0">
                          <a:solidFill>
                            <a:srgbClr val="322F31"/>
                          </a:solidFill>
                          <a:latin typeface="Arial"/>
                          <a:ea typeface="Arial"/>
                          <a:cs typeface="Arial"/>
                        </a:rPr>
                        <a:t>Au+Au</a:t>
                      </a:r>
                      <a:endParaRPr lang="en-US" sz="1200" b="1" dirty="0" smtClean="0">
                        <a:solidFill>
                          <a:srgbClr val="322F31"/>
                        </a:solidFill>
                        <a:latin typeface="Arial"/>
                        <a:ea typeface="Arial"/>
                        <a:cs typeface="Arial"/>
                      </a:endParaRPr>
                    </a:p>
                    <a:p>
                      <a:pPr lvl="0" algn="l" defTabSz="457200">
                        <a:tabLst>
                          <a:tab pos="1295400" algn="l"/>
                        </a:tabLst>
                        <a:defRPr sz="1800" b="0" i="0">
                          <a:uFillTx/>
                        </a:defRPr>
                      </a:pPr>
                      <a:r>
                        <a:rPr lang="en-US" sz="1200" b="1" dirty="0" err="1" smtClean="0">
                          <a:solidFill>
                            <a:srgbClr val="322F31"/>
                          </a:solidFill>
                          <a:latin typeface="Arial"/>
                          <a:ea typeface="Arial"/>
                          <a:cs typeface="Arial"/>
                        </a:rPr>
                        <a:t>d+Au</a:t>
                      </a:r>
                      <a:r>
                        <a:rPr lang="en-US" sz="1200" b="1" dirty="0" smtClean="0">
                          <a:solidFill>
                            <a:srgbClr val="322F31"/>
                          </a:solidFill>
                          <a:latin typeface="Arial"/>
                          <a:ea typeface="Arial"/>
                          <a:cs typeface="Arial"/>
                        </a:rPr>
                        <a:t> energy scan</a:t>
                      </a:r>
                      <a:endParaRPr lang="en-US"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F2F1F7"/>
                    </a:solidFill>
                  </a:tcPr>
                </a:tc>
                <a:tc>
                  <a:txBody>
                    <a:bodyPr/>
                    <a:lstStyle/>
                    <a:p>
                      <a:pPr lvl="0" algn="l" defTabSz="457200">
                        <a:tabLst>
                          <a:tab pos="1295400" algn="l"/>
                        </a:tabLst>
                        <a:defRPr sz="1800" b="0" i="0">
                          <a:uFillTx/>
                        </a:defRPr>
                      </a:pPr>
                      <a:r>
                        <a:rPr lang="en-US" sz="1200" b="1" dirty="0" smtClean="0">
                          <a:solidFill>
                            <a:srgbClr val="322F31"/>
                          </a:solidFill>
                          <a:latin typeface="Arial"/>
                          <a:ea typeface="Arial"/>
                          <a:cs typeface="Arial"/>
                        </a:rPr>
                        <a:t>Complete heavy flavor program</a:t>
                      </a:r>
                    </a:p>
                    <a:p>
                      <a:pPr lvl="0" algn="l" defTabSz="457200">
                        <a:tabLst>
                          <a:tab pos="1295400" algn="l"/>
                        </a:tabLst>
                        <a:defRPr sz="1800" b="0" i="0">
                          <a:uFillTx/>
                        </a:defRPr>
                      </a:pPr>
                      <a:r>
                        <a:rPr lang="en-US" sz="1200" b="1" dirty="0" smtClean="0">
                          <a:solidFill>
                            <a:srgbClr val="322F31"/>
                          </a:solidFill>
                          <a:latin typeface="Arial"/>
                          <a:ea typeface="Arial"/>
                          <a:cs typeface="Arial"/>
                        </a:rPr>
                        <a:t>First</a:t>
                      </a:r>
                      <a:r>
                        <a:rPr lang="en-US" sz="1200" b="1" baseline="0" dirty="0" smtClean="0">
                          <a:solidFill>
                            <a:srgbClr val="322F31"/>
                          </a:solidFill>
                          <a:latin typeface="Arial"/>
                          <a:ea typeface="Arial"/>
                          <a:cs typeface="Arial"/>
                        </a:rPr>
                        <a:t> measurement of </a:t>
                      </a:r>
                      <a:r>
                        <a:rPr lang="el-GR" sz="1200" b="1" baseline="0" dirty="0" smtClean="0">
                          <a:solidFill>
                            <a:srgbClr val="322F31"/>
                          </a:solidFill>
                          <a:latin typeface="Arial"/>
                          <a:ea typeface="Arial"/>
                          <a:cs typeface="Arial"/>
                        </a:rPr>
                        <a:t>Λ</a:t>
                      </a:r>
                      <a:r>
                        <a:rPr lang="en-US" sz="1200" b="1" baseline="-25000" dirty="0" smtClean="0">
                          <a:solidFill>
                            <a:srgbClr val="322F31"/>
                          </a:solidFill>
                          <a:latin typeface="Arial"/>
                          <a:ea typeface="Arial"/>
                          <a:cs typeface="Arial"/>
                        </a:rPr>
                        <a:t>c</a:t>
                      </a:r>
                    </a:p>
                    <a:p>
                      <a:pPr lvl="0" algn="l" defTabSz="457200">
                        <a:tabLst>
                          <a:tab pos="1295400" algn="l"/>
                        </a:tabLst>
                        <a:defRPr sz="1800" b="0" i="0">
                          <a:uFillTx/>
                        </a:defRPr>
                      </a:pPr>
                      <a:r>
                        <a:rPr lang="en-US" sz="1200" b="1" baseline="0" dirty="0" smtClean="0">
                          <a:solidFill>
                            <a:srgbClr val="322F31"/>
                          </a:solidFill>
                          <a:latin typeface="Arial"/>
                          <a:ea typeface="Arial"/>
                          <a:cs typeface="Arial"/>
                        </a:rPr>
                        <a:t>Collectivity in small systems</a:t>
                      </a:r>
                      <a:endParaRPr sz="1200" b="1" baseline="0"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F2F1F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1295400" algn="l"/>
                        </a:tabLst>
                        <a:defRPr sz="1800" b="0" i="0">
                          <a:uFillTx/>
                        </a:defRPr>
                      </a:pPr>
                      <a:r>
                        <a:rPr lang="en-US" sz="1200" b="1" dirty="0" smtClean="0">
                          <a:solidFill>
                            <a:srgbClr val="322F31"/>
                          </a:solidFill>
                          <a:latin typeface="Arial"/>
                          <a:ea typeface="Arial"/>
                          <a:cs typeface="Arial"/>
                        </a:rPr>
                        <a:t>Coherent e-cooling test I                      </a:t>
                      </a:r>
                    </a:p>
                    <a:p>
                      <a:pPr lvl="0" algn="l" defTabSz="457200">
                        <a:tabLst>
                          <a:tab pos="1295400" algn="l"/>
                        </a:tabLst>
                        <a:defRPr sz="1800" b="0" i="0">
                          <a:uFillTx/>
                        </a:defRPr>
                      </a:pPr>
                      <a:endParaRPr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F2F1F7"/>
                    </a:solidFill>
                  </a:tcPr>
                </a:tc>
              </a:tr>
              <a:tr h="556167">
                <a:tc>
                  <a:txBody>
                    <a:bodyPr/>
                    <a:lstStyle/>
                    <a:p>
                      <a:pPr lvl="0" indent="66675" algn="l" defTabSz="457200">
                        <a:tabLst>
                          <a:tab pos="1295400" algn="l"/>
                        </a:tabLst>
                        <a:defRPr sz="1800" b="0" i="0">
                          <a:uFillTx/>
                        </a:defRPr>
                      </a:pPr>
                      <a:r>
                        <a:rPr sz="1200" b="1" dirty="0" smtClean="0">
                          <a:solidFill>
                            <a:srgbClr val="322F31"/>
                          </a:solidFill>
                          <a:latin typeface="Arial"/>
                          <a:ea typeface="Arial"/>
                          <a:cs typeface="Arial"/>
                        </a:rPr>
                        <a:t>201</a:t>
                      </a:r>
                      <a:r>
                        <a:rPr lang="en-US" sz="1200" b="1" dirty="0" smtClean="0">
                          <a:solidFill>
                            <a:srgbClr val="322F31"/>
                          </a:solidFill>
                          <a:latin typeface="Arial"/>
                          <a:ea typeface="Arial"/>
                          <a:cs typeface="Arial"/>
                        </a:rPr>
                        <a:t>7</a:t>
                      </a:r>
                      <a:endParaRPr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c>
                  <a:txBody>
                    <a:bodyPr/>
                    <a:lstStyle/>
                    <a:p>
                      <a:pPr lvl="0" algn="l" defTabSz="457200">
                        <a:tabLst>
                          <a:tab pos="1295400" algn="l"/>
                        </a:tabLst>
                        <a:defRPr sz="1800" b="0" i="0">
                          <a:uFillTx/>
                        </a:defRPr>
                      </a:pPr>
                      <a:r>
                        <a:rPr sz="1200" b="1" dirty="0" smtClean="0">
                          <a:solidFill>
                            <a:srgbClr val="322F31"/>
                          </a:solidFill>
                          <a:latin typeface="Arial"/>
                          <a:ea typeface="Arial"/>
                          <a:cs typeface="Arial"/>
                        </a:rPr>
                        <a:t>High statistics</a:t>
                      </a:r>
                      <a:endParaRPr sz="1200" b="1" dirty="0">
                        <a:solidFill>
                          <a:srgbClr val="322F31"/>
                        </a:solidFill>
                        <a:latin typeface="Arial"/>
                        <a:ea typeface="Arial"/>
                        <a:cs typeface="Arial"/>
                      </a:endParaRPr>
                    </a:p>
                    <a:p>
                      <a:pPr lvl="0" algn="l" defTabSz="457200">
                        <a:tabLst>
                          <a:tab pos="1295400" algn="l"/>
                        </a:tabLst>
                        <a:defRPr sz="1800" b="0" i="0">
                          <a:uFillTx/>
                        </a:defRPr>
                      </a:pPr>
                      <a:r>
                        <a:rPr sz="1200" b="1" dirty="0">
                          <a:solidFill>
                            <a:srgbClr val="322F31"/>
                          </a:solidFill>
                          <a:latin typeface="Arial"/>
                          <a:ea typeface="Arial"/>
                          <a:cs typeface="Arial"/>
                        </a:rPr>
                        <a:t>Pol. p+p at 510 </a:t>
                      </a:r>
                      <a:r>
                        <a:rPr sz="1200" b="1" dirty="0" smtClean="0">
                          <a:solidFill>
                            <a:srgbClr val="322F31"/>
                          </a:solidFill>
                          <a:latin typeface="Arial"/>
                          <a:ea typeface="Arial"/>
                          <a:cs typeface="Arial"/>
                        </a:rPr>
                        <a:t>GeV</a:t>
                      </a:r>
                      <a:endParaRPr sz="1200" b="1" dirty="0">
                        <a:solidFill>
                          <a:srgbClr val="322F31"/>
                        </a:solidFill>
                        <a:latin typeface="Arial"/>
                        <a:ea typeface="Arial"/>
                        <a:cs typeface="Arial"/>
                      </a:endParaRPr>
                    </a:p>
                  </a:txBody>
                  <a:tcPr marL="50800" marR="50800" marT="50800" marB="508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c>
                  <a:txBody>
                    <a:bodyPr/>
                    <a:lstStyle/>
                    <a:p>
                      <a:pPr lvl="0" algn="l" defTabSz="457200">
                        <a:tabLst>
                          <a:tab pos="1295400" algn="l"/>
                        </a:tabLst>
                        <a:defRPr sz="1800" b="0" i="0">
                          <a:uFillTx/>
                        </a:defRPr>
                      </a:pPr>
                      <a:r>
                        <a:rPr sz="1200" b="1" dirty="0" smtClean="0">
                          <a:solidFill>
                            <a:srgbClr val="322F31"/>
                          </a:solidFill>
                          <a:latin typeface="Arial"/>
                          <a:ea typeface="Arial"/>
                          <a:cs typeface="Arial"/>
                        </a:rPr>
                        <a:t>Transverse </a:t>
                      </a:r>
                      <a:r>
                        <a:rPr sz="1200" b="1" dirty="0">
                          <a:solidFill>
                            <a:srgbClr val="322F31"/>
                          </a:solidFill>
                          <a:latin typeface="Arial"/>
                          <a:ea typeface="Arial"/>
                          <a:cs typeface="Arial"/>
                        </a:rPr>
                        <a:t>spin physics</a:t>
                      </a: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c>
                  <a:txBody>
                    <a:bodyPr/>
                    <a:lstStyle/>
                    <a:p>
                      <a:pPr lvl="0" algn="l" defTabSz="457200">
                        <a:tabLst>
                          <a:tab pos="1295400" algn="l"/>
                        </a:tabLst>
                        <a:defRPr sz="1800" b="0" i="0">
                          <a:uFillTx/>
                        </a:defRPr>
                      </a:pPr>
                      <a:r>
                        <a:rPr sz="1200" b="1" dirty="0" smtClean="0">
                          <a:solidFill>
                            <a:srgbClr val="322F31"/>
                          </a:solidFill>
                          <a:latin typeface="Arial"/>
                          <a:ea typeface="Arial"/>
                          <a:cs typeface="Arial"/>
                        </a:rPr>
                        <a:t>Coherent </a:t>
                      </a:r>
                      <a:r>
                        <a:rPr sz="1200" b="1" dirty="0">
                          <a:solidFill>
                            <a:srgbClr val="322F31"/>
                          </a:solidFill>
                          <a:latin typeface="Arial"/>
                          <a:ea typeface="Arial"/>
                          <a:cs typeface="Arial"/>
                        </a:rPr>
                        <a:t>e-cooling test </a:t>
                      </a:r>
                      <a:r>
                        <a:rPr lang="en-US" sz="1200" b="1" dirty="0" smtClean="0">
                          <a:solidFill>
                            <a:srgbClr val="322F31"/>
                          </a:solidFill>
                          <a:latin typeface="Arial"/>
                          <a:ea typeface="Arial"/>
                          <a:cs typeface="Arial"/>
                        </a:rPr>
                        <a:t>II</a:t>
                      </a:r>
                      <a:r>
                        <a:rPr sz="1200" b="1" dirty="0" smtClean="0">
                          <a:solidFill>
                            <a:srgbClr val="322F31"/>
                          </a:solidFill>
                          <a:latin typeface="Arial"/>
                          <a:ea typeface="Arial"/>
                          <a:cs typeface="Arial"/>
                        </a:rPr>
                        <a:t>                     </a:t>
                      </a:r>
                      <a:endParaRPr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r>
              <a:tr h="498553">
                <a:tc>
                  <a:txBody>
                    <a:bodyPr/>
                    <a:lstStyle/>
                    <a:p>
                      <a:pPr lvl="0" indent="66675" algn="l" defTabSz="457200">
                        <a:tabLst>
                          <a:tab pos="1295400" algn="l"/>
                        </a:tabLst>
                        <a:defRPr sz="1800" b="0" i="0">
                          <a:uFillTx/>
                        </a:defRPr>
                      </a:pPr>
                      <a:r>
                        <a:rPr sz="1200" b="1" dirty="0" smtClean="0">
                          <a:solidFill>
                            <a:srgbClr val="322F31"/>
                          </a:solidFill>
                          <a:latin typeface="Arial"/>
                          <a:ea typeface="Arial"/>
                          <a:cs typeface="Arial"/>
                        </a:rPr>
                        <a:t>201</a:t>
                      </a:r>
                      <a:r>
                        <a:rPr lang="en-US" sz="1200" b="1" dirty="0" smtClean="0">
                          <a:solidFill>
                            <a:srgbClr val="322F31"/>
                          </a:solidFill>
                          <a:latin typeface="Arial"/>
                          <a:ea typeface="Arial"/>
                          <a:cs typeface="Arial"/>
                        </a:rPr>
                        <a:t>8</a:t>
                      </a:r>
                      <a:endParaRPr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c>
                  <a:txBody>
                    <a:bodyPr/>
                    <a:lstStyle/>
                    <a:p>
                      <a:pPr lvl="0" algn="l" defTabSz="457200">
                        <a:tabLst>
                          <a:tab pos="1295400" algn="l"/>
                        </a:tabLst>
                        <a:defRPr sz="1800" b="0" i="0">
                          <a:uFillTx/>
                        </a:defRPr>
                      </a:pPr>
                      <a:r>
                        <a:rPr sz="1200" b="1">
                          <a:solidFill>
                            <a:srgbClr val="322F31"/>
                          </a:solidFill>
                          <a:latin typeface="Arial"/>
                          <a:ea typeface="Arial"/>
                          <a:cs typeface="Arial"/>
                        </a:rPr>
                        <a:t>No Run</a:t>
                      </a:r>
                    </a:p>
                  </a:txBody>
                  <a:tcPr marL="50800" marR="50800" marT="50800" marB="508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c>
                  <a:txBody>
                    <a:bodyPr/>
                    <a:lstStyle/>
                    <a:p>
                      <a:pPr lvl="0" algn="l" defTabSz="457200">
                        <a:tabLst>
                          <a:tab pos="1295400" algn="l"/>
                        </a:tabLst>
                        <a:defRPr sz="1800" b="0" i="0">
                          <a:uFillTx/>
                        </a:defRPr>
                      </a:pPr>
                      <a:endParaRPr sz="1200" b="1">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c>
                  <a:txBody>
                    <a:bodyPr/>
                    <a:lstStyle/>
                    <a:p>
                      <a:pPr lvl="0" algn="l" defTabSz="457200">
                        <a:tabLst>
                          <a:tab pos="1295400" algn="l"/>
                        </a:tabLst>
                        <a:defRPr sz="1800" b="0" i="0">
                          <a:uFillTx/>
                        </a:defRPr>
                      </a:pPr>
                      <a:r>
                        <a:rPr sz="1200" b="1">
                          <a:solidFill>
                            <a:srgbClr val="322F31"/>
                          </a:solidFill>
                          <a:latin typeface="Arial"/>
                          <a:ea typeface="Arial"/>
                          <a:cs typeface="Arial"/>
                        </a:rPr>
                        <a:t>Low energy e-cooling upgrade   </a:t>
                      </a: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r>
              <a:tr h="672944">
                <a:tc>
                  <a:txBody>
                    <a:bodyPr/>
                    <a:lstStyle/>
                    <a:p>
                      <a:pPr lvl="0" indent="66675" algn="l" defTabSz="457200">
                        <a:tabLst>
                          <a:tab pos="1295400" algn="l"/>
                        </a:tabLst>
                        <a:defRPr sz="1800" b="0" i="0">
                          <a:uFillTx/>
                        </a:defRPr>
                      </a:pPr>
                      <a:r>
                        <a:rPr sz="1200" b="1" dirty="0" smtClean="0">
                          <a:solidFill>
                            <a:srgbClr val="322F31"/>
                          </a:solidFill>
                          <a:latin typeface="Arial"/>
                          <a:ea typeface="Arial"/>
                          <a:cs typeface="Arial"/>
                        </a:rPr>
                        <a:t>201</a:t>
                      </a:r>
                      <a:r>
                        <a:rPr lang="en-US" sz="1200" b="1" dirty="0" smtClean="0">
                          <a:solidFill>
                            <a:srgbClr val="322F31"/>
                          </a:solidFill>
                          <a:latin typeface="Arial"/>
                          <a:ea typeface="Arial"/>
                          <a:cs typeface="Arial"/>
                        </a:rPr>
                        <a:t>9</a:t>
                      </a:r>
                      <a:r>
                        <a:rPr sz="1200" b="1" dirty="0" smtClean="0">
                          <a:solidFill>
                            <a:srgbClr val="322F31"/>
                          </a:solidFill>
                          <a:latin typeface="Arial"/>
                          <a:ea typeface="Arial"/>
                          <a:cs typeface="Arial"/>
                        </a:rPr>
                        <a:t>-</a:t>
                      </a:r>
                      <a:r>
                        <a:rPr lang="en-US" sz="1200" b="1" dirty="0" smtClean="0">
                          <a:solidFill>
                            <a:srgbClr val="322F31"/>
                          </a:solidFill>
                          <a:latin typeface="Arial"/>
                          <a:ea typeface="Arial"/>
                          <a:cs typeface="Arial"/>
                        </a:rPr>
                        <a:t>20</a:t>
                      </a:r>
                      <a:endParaRPr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c>
                  <a:txBody>
                    <a:bodyPr/>
                    <a:lstStyle/>
                    <a:p>
                      <a:pPr lvl="0" algn="l" defTabSz="457200">
                        <a:tabLst>
                          <a:tab pos="1295400" algn="l"/>
                        </a:tabLst>
                        <a:defRPr sz="1800" b="0" i="0">
                          <a:uFillTx/>
                        </a:defRPr>
                      </a:pPr>
                      <a:r>
                        <a:rPr lang="en-US" sz="1200" b="1" dirty="0" smtClean="0">
                          <a:solidFill>
                            <a:srgbClr val="322F31"/>
                          </a:solidFill>
                          <a:latin typeface="Arial"/>
                          <a:ea typeface="Arial"/>
                          <a:cs typeface="Arial"/>
                        </a:rPr>
                        <a:t>7.7</a:t>
                      </a:r>
                      <a:r>
                        <a:rPr sz="1200" b="1" dirty="0" smtClean="0">
                          <a:solidFill>
                            <a:srgbClr val="322F31"/>
                          </a:solidFill>
                          <a:latin typeface="Arial"/>
                          <a:ea typeface="Arial"/>
                          <a:cs typeface="Arial"/>
                        </a:rPr>
                        <a:t>-</a:t>
                      </a:r>
                      <a:r>
                        <a:rPr sz="1200" b="1" dirty="0">
                          <a:solidFill>
                            <a:srgbClr val="322F31"/>
                          </a:solidFill>
                          <a:latin typeface="Arial"/>
                          <a:ea typeface="Arial"/>
                          <a:cs typeface="Arial"/>
                        </a:rPr>
                        <a:t>20 </a:t>
                      </a:r>
                      <a:r>
                        <a:rPr sz="1200" b="1" dirty="0" err="1">
                          <a:solidFill>
                            <a:srgbClr val="322F31"/>
                          </a:solidFill>
                          <a:latin typeface="Arial"/>
                          <a:ea typeface="Arial"/>
                          <a:cs typeface="Arial"/>
                        </a:rPr>
                        <a:t>GeV</a:t>
                      </a:r>
                      <a:r>
                        <a:rPr sz="1200" b="1" dirty="0">
                          <a:solidFill>
                            <a:srgbClr val="322F31"/>
                          </a:solidFill>
                          <a:latin typeface="Arial"/>
                          <a:ea typeface="Arial"/>
                          <a:cs typeface="Arial"/>
                        </a:rPr>
                        <a:t> </a:t>
                      </a:r>
                      <a:r>
                        <a:rPr sz="1200" b="1" dirty="0" err="1">
                          <a:solidFill>
                            <a:srgbClr val="322F31"/>
                          </a:solidFill>
                          <a:latin typeface="Arial"/>
                          <a:ea typeface="Arial"/>
                          <a:cs typeface="Arial"/>
                        </a:rPr>
                        <a:t>Au+Au</a:t>
                      </a:r>
                      <a:r>
                        <a:rPr sz="1200" b="1" dirty="0">
                          <a:solidFill>
                            <a:srgbClr val="322F31"/>
                          </a:solidFill>
                          <a:latin typeface="Arial"/>
                          <a:ea typeface="Arial"/>
                          <a:cs typeface="Arial"/>
                        </a:rPr>
                        <a:t> (BES-2)</a:t>
                      </a:r>
                    </a:p>
                  </a:txBody>
                  <a:tcPr marL="50800" marR="50800" marT="50800" marB="508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c>
                  <a:txBody>
                    <a:bodyPr/>
                    <a:lstStyle/>
                    <a:p>
                      <a:pPr lvl="0" algn="l" defTabSz="457200">
                        <a:tabLst>
                          <a:tab pos="1295400" algn="l"/>
                        </a:tabLst>
                        <a:defRPr sz="1800" b="0" i="0">
                          <a:uFillTx/>
                        </a:defRPr>
                      </a:pPr>
                      <a:r>
                        <a:rPr sz="1200" b="1">
                          <a:solidFill>
                            <a:srgbClr val="322F31"/>
                          </a:solidFill>
                          <a:latin typeface="Arial"/>
                          <a:ea typeface="Arial"/>
                          <a:cs typeface="Arial"/>
                        </a:rPr>
                        <a:t>Search for QCD critical point and onset of deconfinement   </a:t>
                      </a: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c>
                  <a:txBody>
                    <a:bodyPr/>
                    <a:lstStyle/>
                    <a:p>
                      <a:pPr lvl="0" algn="l" defTabSz="457200">
                        <a:tabLst>
                          <a:tab pos="1295400" algn="l"/>
                        </a:tabLst>
                        <a:defRPr sz="1800" b="0" i="0">
                          <a:uFillTx/>
                        </a:defRPr>
                      </a:pPr>
                      <a:r>
                        <a:rPr sz="1200" b="1" dirty="0">
                          <a:solidFill>
                            <a:srgbClr val="322F31"/>
                          </a:solidFill>
                          <a:latin typeface="Arial"/>
                          <a:ea typeface="Arial"/>
                          <a:cs typeface="Arial"/>
                        </a:rPr>
                        <a:t>STAR </a:t>
                      </a:r>
                      <a:r>
                        <a:rPr lang="en-US" sz="1200" b="1" dirty="0" smtClean="0">
                          <a:solidFill>
                            <a:srgbClr val="322F31"/>
                          </a:solidFill>
                          <a:latin typeface="Arial"/>
                          <a:ea typeface="Arial"/>
                          <a:cs typeface="Arial"/>
                        </a:rPr>
                        <a:t>i</a:t>
                      </a:r>
                      <a:r>
                        <a:rPr sz="1200" b="1" dirty="0" smtClean="0">
                          <a:solidFill>
                            <a:srgbClr val="322F31"/>
                          </a:solidFill>
                          <a:latin typeface="Arial"/>
                          <a:ea typeface="Arial"/>
                          <a:cs typeface="Arial"/>
                        </a:rPr>
                        <a:t>TPC upgrade</a:t>
                      </a:r>
                      <a:endParaRPr lang="en-US" sz="1200" b="1" baseline="0" dirty="0" smtClean="0">
                        <a:solidFill>
                          <a:srgbClr val="322F31"/>
                        </a:solidFill>
                        <a:latin typeface="Arial"/>
                        <a:ea typeface="Arial"/>
                        <a:cs typeface="Arial"/>
                      </a:endParaRPr>
                    </a:p>
                    <a:p>
                      <a:pPr lvl="0" algn="l" defTabSz="457200">
                        <a:tabLst>
                          <a:tab pos="1295400" algn="l"/>
                        </a:tabLst>
                        <a:defRPr sz="1800" b="0" i="0">
                          <a:uFillTx/>
                        </a:defRPr>
                      </a:pPr>
                      <a:r>
                        <a:rPr lang="en-US" sz="1200" b="1" baseline="0" dirty="0" smtClean="0">
                          <a:solidFill>
                            <a:srgbClr val="322F31"/>
                          </a:solidFill>
                          <a:latin typeface="Arial"/>
                          <a:ea typeface="Arial"/>
                          <a:cs typeface="Arial"/>
                        </a:rPr>
                        <a:t>EPD upgrade</a:t>
                      </a:r>
                      <a:endParaRPr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r>
              <a:tr h="507786">
                <a:tc>
                  <a:txBody>
                    <a:bodyPr/>
                    <a:lstStyle/>
                    <a:p>
                      <a:pPr lvl="0" indent="66675" algn="l" defTabSz="457200">
                        <a:tabLst>
                          <a:tab pos="1295400" algn="l"/>
                        </a:tabLst>
                        <a:defRPr sz="1800" b="0" i="0">
                          <a:uFillTx/>
                        </a:defRPr>
                      </a:pPr>
                      <a:r>
                        <a:rPr sz="1200" b="1" dirty="0" smtClean="0">
                          <a:solidFill>
                            <a:srgbClr val="322F31"/>
                          </a:solidFill>
                          <a:latin typeface="Arial"/>
                          <a:ea typeface="Arial"/>
                          <a:cs typeface="Arial"/>
                        </a:rPr>
                        <a:t>202</a:t>
                      </a:r>
                      <a:r>
                        <a:rPr lang="en-US" sz="1200" b="1" dirty="0" smtClean="0">
                          <a:solidFill>
                            <a:srgbClr val="322F31"/>
                          </a:solidFill>
                          <a:latin typeface="Arial"/>
                          <a:ea typeface="Arial"/>
                          <a:cs typeface="Arial"/>
                        </a:rPr>
                        <a:t>1</a:t>
                      </a:r>
                      <a:endParaRPr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c>
                  <a:txBody>
                    <a:bodyPr/>
                    <a:lstStyle/>
                    <a:p>
                      <a:pPr lvl="0" algn="l" defTabSz="457200">
                        <a:tabLst>
                          <a:tab pos="1295400" algn="l"/>
                        </a:tabLst>
                        <a:defRPr sz="1800" b="0" i="0">
                          <a:uFillTx/>
                        </a:defRPr>
                      </a:pPr>
                      <a:r>
                        <a:rPr sz="1200" b="1">
                          <a:solidFill>
                            <a:srgbClr val="322F31"/>
                          </a:solidFill>
                          <a:latin typeface="Arial"/>
                          <a:ea typeface="Arial"/>
                          <a:cs typeface="Arial"/>
                        </a:rPr>
                        <a:t>No Run</a:t>
                      </a:r>
                    </a:p>
                  </a:txBody>
                  <a:tcPr marL="50800" marR="50800" marT="50800" marB="508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c>
                  <a:txBody>
                    <a:bodyPr/>
                    <a:lstStyle/>
                    <a:p>
                      <a:pPr lvl="0" algn="l" defTabSz="457200">
                        <a:tabLst>
                          <a:tab pos="1295400" algn="l"/>
                        </a:tabLst>
                        <a:defRPr sz="1800" b="0" i="0">
                          <a:uFillTx/>
                        </a:defRPr>
                      </a:pPr>
                      <a:endParaRP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c>
                  <a:txBody>
                    <a:bodyPr/>
                    <a:lstStyle/>
                    <a:p>
                      <a:pPr lvl="0" algn="l" defTabSz="457200">
                        <a:tabLst>
                          <a:tab pos="1295400" algn="l"/>
                        </a:tabLst>
                        <a:defRPr sz="1800" b="0" i="0">
                          <a:uFillTx/>
                        </a:defRPr>
                      </a:pPr>
                      <a:r>
                        <a:rPr sz="1200" b="1" dirty="0" smtClean="0">
                          <a:solidFill>
                            <a:srgbClr val="322F31"/>
                          </a:solidFill>
                          <a:latin typeface="Arial"/>
                          <a:ea typeface="Arial"/>
                          <a:cs typeface="Arial"/>
                        </a:rPr>
                        <a:t>sPHENIX installation</a:t>
                      </a:r>
                      <a:endParaRPr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r>
              <a:tr h="710900">
                <a:tc>
                  <a:txBody>
                    <a:bodyPr/>
                    <a:lstStyle/>
                    <a:p>
                      <a:pPr lvl="0" indent="66675" algn="l" defTabSz="457200">
                        <a:tabLst>
                          <a:tab pos="1295400" algn="l"/>
                        </a:tabLst>
                        <a:defRPr sz="1800" b="0" i="0">
                          <a:uFillTx/>
                        </a:defRPr>
                      </a:pPr>
                      <a:r>
                        <a:rPr sz="1200" b="1" dirty="0" smtClean="0">
                          <a:solidFill>
                            <a:srgbClr val="322F31"/>
                          </a:solidFill>
                          <a:latin typeface="Arial"/>
                          <a:ea typeface="Arial"/>
                          <a:cs typeface="Arial"/>
                        </a:rPr>
                        <a:t>202</a:t>
                      </a:r>
                      <a:r>
                        <a:rPr lang="en-US" sz="1200" b="1" dirty="0" smtClean="0">
                          <a:solidFill>
                            <a:srgbClr val="322F31"/>
                          </a:solidFill>
                          <a:latin typeface="Arial"/>
                          <a:ea typeface="Arial"/>
                          <a:cs typeface="Arial"/>
                        </a:rPr>
                        <a:t>2</a:t>
                      </a:r>
                      <a:r>
                        <a:rPr sz="1200" b="1" dirty="0" smtClean="0">
                          <a:solidFill>
                            <a:srgbClr val="322F31"/>
                          </a:solidFill>
                          <a:latin typeface="Arial"/>
                          <a:ea typeface="Arial"/>
                          <a:cs typeface="Arial"/>
                        </a:rPr>
                        <a:t>-2</a:t>
                      </a:r>
                      <a:r>
                        <a:rPr lang="en-US" sz="1200" b="1" dirty="0" smtClean="0">
                          <a:solidFill>
                            <a:srgbClr val="322F31"/>
                          </a:solidFill>
                          <a:latin typeface="Arial"/>
                          <a:ea typeface="Arial"/>
                          <a:cs typeface="Arial"/>
                        </a:rPr>
                        <a:t>3</a:t>
                      </a:r>
                      <a:endParaRPr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c>
                  <a:txBody>
                    <a:bodyPr/>
                    <a:lstStyle/>
                    <a:p>
                      <a:pPr lvl="0" algn="l" defTabSz="457200">
                        <a:tabLst>
                          <a:tab pos="1295400" algn="l"/>
                        </a:tabLst>
                        <a:defRPr sz="1800" b="0" i="0">
                          <a:uFillTx/>
                        </a:defRPr>
                      </a:pPr>
                      <a:r>
                        <a:rPr sz="1200" b="1">
                          <a:solidFill>
                            <a:srgbClr val="322F31"/>
                          </a:solidFill>
                          <a:latin typeface="Arial"/>
                          <a:ea typeface="Arial"/>
                          <a:cs typeface="Arial"/>
                        </a:rPr>
                        <a:t>200 GeV Au+Au </a:t>
                      </a:r>
                    </a:p>
                    <a:p>
                      <a:pPr lvl="0" algn="l" defTabSz="457200">
                        <a:tabLst>
                          <a:tab pos="1295400" algn="l"/>
                        </a:tabLst>
                        <a:defRPr sz="1800" b="0" i="0">
                          <a:uFillTx/>
                        </a:defRPr>
                      </a:pPr>
                      <a:r>
                        <a:rPr sz="1200" b="1">
                          <a:solidFill>
                            <a:srgbClr val="322F31"/>
                          </a:solidFill>
                          <a:latin typeface="Arial"/>
                          <a:ea typeface="Arial"/>
                          <a:cs typeface="Arial"/>
                        </a:rPr>
                        <a:t>with upgraded detectors</a:t>
                      </a:r>
                    </a:p>
                    <a:p>
                      <a:pPr lvl="0" algn="l" defTabSz="457200">
                        <a:tabLst>
                          <a:tab pos="1295400" algn="l"/>
                        </a:tabLst>
                        <a:defRPr sz="1800" b="0" i="0">
                          <a:uFillTx/>
                        </a:defRPr>
                      </a:pPr>
                      <a:r>
                        <a:rPr sz="1200" b="1">
                          <a:solidFill>
                            <a:srgbClr val="322F31"/>
                          </a:solidFill>
                          <a:latin typeface="Arial"/>
                          <a:ea typeface="Arial"/>
                          <a:cs typeface="Arial"/>
                        </a:rPr>
                        <a:t>Pol. p+p, p+Au at 200 GeV</a:t>
                      </a:r>
                    </a:p>
                  </a:txBody>
                  <a:tcPr marL="50800" marR="50800" marT="50800" marB="508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c>
                  <a:txBody>
                    <a:bodyPr/>
                    <a:lstStyle/>
                    <a:p>
                      <a:pPr lvl="0" algn="l" defTabSz="457200">
                        <a:tabLst>
                          <a:tab pos="1295400" algn="l"/>
                        </a:tabLst>
                        <a:defRPr sz="1800" b="0" i="0">
                          <a:uFillTx/>
                        </a:defRPr>
                      </a:pPr>
                      <a:r>
                        <a:rPr sz="1200" b="1">
                          <a:solidFill>
                            <a:srgbClr val="322F31"/>
                          </a:solidFill>
                          <a:latin typeface="Arial"/>
                          <a:ea typeface="Arial"/>
                          <a:cs typeface="Arial"/>
                        </a:rPr>
                        <a:t>Jet, di-jet, γ-jet probes of parton transport and energy loss mechanism</a:t>
                      </a:r>
                    </a:p>
                    <a:p>
                      <a:pPr lvl="0" algn="l" defTabSz="457200">
                        <a:tabLst>
                          <a:tab pos="1295400" algn="l"/>
                        </a:tabLst>
                        <a:defRPr sz="1800" b="0" i="0">
                          <a:uFillTx/>
                        </a:defRPr>
                      </a:pPr>
                      <a:r>
                        <a:rPr sz="1200" b="1">
                          <a:solidFill>
                            <a:srgbClr val="322F31"/>
                          </a:solidFill>
                          <a:latin typeface="Arial"/>
                          <a:ea typeface="Arial"/>
                          <a:cs typeface="Arial"/>
                        </a:rPr>
                        <a:t>Color screening for different quarkonia                                             </a:t>
                      </a: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c>
                  <a:txBody>
                    <a:bodyPr/>
                    <a:lstStyle/>
                    <a:p>
                      <a:pPr lvl="0" algn="l" defTabSz="457200">
                        <a:tabLst>
                          <a:tab pos="1295400" algn="l"/>
                        </a:tabLst>
                        <a:defRPr sz="1800" b="0" i="0">
                          <a:uFillTx/>
                        </a:defRPr>
                      </a:pPr>
                      <a:r>
                        <a:rPr sz="1200" b="1">
                          <a:solidFill>
                            <a:srgbClr val="322F31"/>
                          </a:solidFill>
                          <a:latin typeface="Arial"/>
                          <a:ea typeface="Arial"/>
                          <a:cs typeface="Arial"/>
                        </a:rPr>
                        <a:t>sPHENIX  </a:t>
                      </a: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r>
              <a:tr h="548818">
                <a:tc>
                  <a:txBody>
                    <a:bodyPr/>
                    <a:lstStyle/>
                    <a:p>
                      <a:endParaRPr lang="en-US" dirty="0"/>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c>
                  <a:txBody>
                    <a:bodyPr/>
                    <a:lstStyle/>
                    <a:p>
                      <a:endParaRPr lang="en-US" dirty="0"/>
                    </a:p>
                  </a:txBody>
                  <a:tcPr marL="50800" marR="50800" marT="50800" marB="508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c>
                  <a:txBody>
                    <a:bodyPr/>
                    <a:lstStyle/>
                    <a:p>
                      <a:pPr lvl="0" algn="l" defTabSz="457200">
                        <a:lnSpc>
                          <a:spcPct val="91000"/>
                        </a:lnSpc>
                        <a:tabLst>
                          <a:tab pos="1295400" algn="l"/>
                        </a:tabLst>
                        <a:defRPr sz="1800" b="0" i="0">
                          <a:uFillTx/>
                        </a:defRPr>
                      </a:pPr>
                      <a:endParaRPr/>
                    </a:p>
                  </a:txBody>
                  <a:tcPr marL="50800" marR="50800" marT="50800" marB="5080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4E1EF"/>
                    </a:solidFill>
                  </a:tcPr>
                </a:tc>
                <a:tc>
                  <a:txBody>
                    <a:bodyPr/>
                    <a:lstStyle/>
                    <a:p>
                      <a:pPr lvl="0" algn="l" defTabSz="457200">
                        <a:tabLst>
                          <a:tab pos="1295400" algn="l"/>
                        </a:tabLst>
                        <a:defRPr sz="1800" b="0" i="0">
                          <a:uFillTx/>
                        </a:defRPr>
                      </a:pPr>
                      <a:endParaRPr sz="1200" b="1" dirty="0">
                        <a:solidFill>
                          <a:srgbClr val="322F31"/>
                        </a:solidFill>
                        <a:latin typeface="Arial"/>
                        <a:ea typeface="Arial"/>
                        <a:cs typeface="Arial"/>
                      </a:endParaRPr>
                    </a:p>
                  </a:txBody>
                  <a:tcPr marL="25400" marR="25400" marT="25400" marB="25400" anchor="ctr"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F2F1F7"/>
                    </a:solidFill>
                  </a:tcPr>
                </a:tc>
              </a:tr>
            </a:tbl>
          </a:graphicData>
        </a:graphic>
      </p:graphicFrame>
      <p:sp>
        <p:nvSpPr>
          <p:cNvPr id="565" name="Shape 565"/>
          <p:cNvSpPr/>
          <p:nvPr/>
        </p:nvSpPr>
        <p:spPr>
          <a:xfrm>
            <a:off x="370581" y="412642"/>
            <a:ext cx="8393907" cy="536179"/>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26789" tIns="26789" rIns="26789" bIns="26789" anchor="ctr">
            <a:spAutoFit/>
          </a:bodyPr>
          <a:lstStyle>
            <a:lvl1pPr indent="19050" algn="l" defTabSz="321468">
              <a:lnSpc>
                <a:spcPct val="80000"/>
              </a:lnSpc>
              <a:defRPr sz="3200">
                <a:solidFill>
                  <a:srgbClr val="042B7F"/>
                </a:solidFill>
              </a:defRPr>
            </a:lvl1pPr>
          </a:lstStyle>
          <a:p>
            <a:pPr lvl="0">
              <a:defRPr sz="1800" b="0">
                <a:solidFill>
                  <a:srgbClr val="000000"/>
                </a:solidFill>
              </a:defRPr>
            </a:pPr>
            <a:r>
              <a:rPr sz="3200" b="1" dirty="0">
                <a:solidFill>
                  <a:srgbClr val="042B7F"/>
                </a:solidFill>
              </a:rPr>
              <a:t>Proposed run schedule for RHIC</a:t>
            </a:r>
          </a:p>
        </p:txBody>
      </p:sp>
    </p:spTree>
    <p:extLst>
      <p:ext uri="{BB962C8B-B14F-4D97-AF65-F5344CB8AC3E}">
        <p14:creationId xmlns:p14="http://schemas.microsoft.com/office/powerpoint/2010/main" val="669663887"/>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3277"/>
            <a:ext cx="9144000" cy="642156"/>
          </a:xfrm>
        </p:spPr>
        <p:txBody>
          <a:bodyPr/>
          <a:lstStyle/>
          <a:p>
            <a:r>
              <a:rPr lang="en-US" dirty="0" smtClean="0"/>
              <a:t>Observations Summary </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34</a:t>
            </a:fld>
            <a:endParaRPr lang="en-US" dirty="0"/>
          </a:p>
        </p:txBody>
      </p:sp>
      <p:sp>
        <p:nvSpPr>
          <p:cNvPr id="4" name="TextBox 3"/>
          <p:cNvSpPr txBox="1"/>
          <p:nvPr/>
        </p:nvSpPr>
        <p:spPr>
          <a:xfrm>
            <a:off x="235131" y="3390492"/>
            <a:ext cx="4167052" cy="2246769"/>
          </a:xfrm>
          <a:prstGeom prst="rect">
            <a:avLst/>
          </a:prstGeom>
          <a:noFill/>
        </p:spPr>
        <p:txBody>
          <a:bodyPr wrap="square" rtlCol="0">
            <a:spAutoFit/>
          </a:bodyPr>
          <a:lstStyle/>
          <a:p>
            <a:endParaRPr lang="en-US" sz="2000" dirty="0"/>
          </a:p>
          <a:p>
            <a:endParaRPr lang="en-US" sz="2000" dirty="0"/>
          </a:p>
          <a:p>
            <a:r>
              <a:rPr lang="en-US" sz="2000" dirty="0" smtClean="0"/>
              <a:t>A concomitant to the above is that new emphasis will need to be funding support for low energy physics within NP. That discussion is already underway within NP.</a:t>
            </a:r>
            <a:endParaRPr lang="en-US" sz="2000" dirty="0"/>
          </a:p>
        </p:txBody>
      </p:sp>
      <p:pic>
        <p:nvPicPr>
          <p:cNvPr id="5" name="Picture 4"/>
          <p:cNvPicPr>
            <a:picLocks noChangeAspect="1"/>
          </p:cNvPicPr>
          <p:nvPr/>
        </p:nvPicPr>
        <p:blipFill rotWithShape="1">
          <a:blip r:embed="rId2"/>
          <a:srcRect l="2843" t="20437" r="4609" b="22339"/>
          <a:stretch/>
        </p:blipFill>
        <p:spPr>
          <a:xfrm>
            <a:off x="4402183" y="3819767"/>
            <a:ext cx="4676502" cy="2275317"/>
          </a:xfrm>
          <a:prstGeom prst="rect">
            <a:avLst/>
          </a:prstGeom>
        </p:spPr>
      </p:pic>
      <p:sp>
        <p:nvSpPr>
          <p:cNvPr id="6" name="TextBox 5"/>
          <p:cNvSpPr txBox="1"/>
          <p:nvPr/>
        </p:nvSpPr>
        <p:spPr>
          <a:xfrm>
            <a:off x="293915" y="1068346"/>
            <a:ext cx="8556170" cy="1323439"/>
          </a:xfrm>
          <a:prstGeom prst="rect">
            <a:avLst/>
          </a:prstGeom>
          <a:noFill/>
        </p:spPr>
        <p:txBody>
          <a:bodyPr wrap="square" rtlCol="0">
            <a:spAutoFit/>
          </a:bodyPr>
          <a:lstStyle/>
          <a:p>
            <a:r>
              <a:rPr lang="en-US" sz="2000" dirty="0"/>
              <a:t>To optimize the ability of our </a:t>
            </a:r>
            <a:r>
              <a:rPr lang="en-US" sz="2000" dirty="0" smtClean="0"/>
              <a:t>low energy user </a:t>
            </a:r>
            <a:r>
              <a:rPr lang="en-US" sz="2000" dirty="0"/>
              <a:t>facilities to service the low energy community some facility upgrades may be needed, but equally important, further evolution of the way experiments are carried out will be very important</a:t>
            </a:r>
          </a:p>
          <a:p>
            <a:endParaRPr lang="en-US" sz="2000" dirty="0"/>
          </a:p>
        </p:txBody>
      </p:sp>
      <p:sp>
        <p:nvSpPr>
          <p:cNvPr id="7" name="TextBox 6"/>
          <p:cNvSpPr txBox="1"/>
          <p:nvPr/>
        </p:nvSpPr>
        <p:spPr>
          <a:xfrm>
            <a:off x="266701" y="2304513"/>
            <a:ext cx="8686799" cy="1631216"/>
          </a:xfrm>
          <a:prstGeom prst="rect">
            <a:avLst/>
          </a:prstGeom>
          <a:noFill/>
        </p:spPr>
        <p:txBody>
          <a:bodyPr wrap="square" rtlCol="0">
            <a:spAutoFit/>
          </a:bodyPr>
          <a:lstStyle/>
          <a:p>
            <a:r>
              <a:rPr lang="en-US" sz="2000" dirty="0"/>
              <a:t>Also important:  new instrumentation </a:t>
            </a:r>
            <a:r>
              <a:rPr lang="en-US" sz="2000" dirty="0" smtClean="0"/>
              <a:t>will be essential to </a:t>
            </a:r>
            <a:r>
              <a:rPr lang="en-US" sz="2000" dirty="0"/>
              <a:t>take full advantage of machine capability. This will all come, but the community needs to have realistic expectations about how quickly it can be accomplished and to be strategic about extracting early science in the context of what is possible</a:t>
            </a:r>
          </a:p>
          <a:p>
            <a:endParaRPr lang="en-US" sz="2000" dirty="0"/>
          </a:p>
        </p:txBody>
      </p:sp>
      <p:sp>
        <p:nvSpPr>
          <p:cNvPr id="8" name="TextBox 7"/>
          <p:cNvSpPr txBox="1"/>
          <p:nvPr/>
        </p:nvSpPr>
        <p:spPr>
          <a:xfrm>
            <a:off x="5438802" y="3772082"/>
            <a:ext cx="721672" cy="369332"/>
          </a:xfrm>
          <a:prstGeom prst="rect">
            <a:avLst/>
          </a:prstGeom>
          <a:noFill/>
        </p:spPr>
        <p:txBody>
          <a:bodyPr wrap="none" rtlCol="0">
            <a:spAutoFit/>
          </a:bodyPr>
          <a:lstStyle/>
          <a:p>
            <a:r>
              <a:rPr lang="en-US" dirty="0" smtClean="0">
                <a:solidFill>
                  <a:srgbClr val="FF0000"/>
                </a:solidFill>
              </a:rPr>
              <a:t>JLAB?</a:t>
            </a:r>
            <a:endParaRPr lang="en-US" dirty="0">
              <a:solidFill>
                <a:srgbClr val="FF0000"/>
              </a:solidFill>
            </a:endParaRPr>
          </a:p>
        </p:txBody>
      </p:sp>
      <p:sp>
        <p:nvSpPr>
          <p:cNvPr id="9" name="TextBox 8"/>
          <p:cNvSpPr txBox="1"/>
          <p:nvPr/>
        </p:nvSpPr>
        <p:spPr>
          <a:xfrm>
            <a:off x="6825837" y="3772082"/>
            <a:ext cx="742511" cy="369332"/>
          </a:xfrm>
          <a:prstGeom prst="rect">
            <a:avLst/>
          </a:prstGeom>
          <a:noFill/>
        </p:spPr>
        <p:txBody>
          <a:bodyPr wrap="none" rtlCol="0">
            <a:spAutoFit/>
          </a:bodyPr>
          <a:lstStyle/>
          <a:p>
            <a:r>
              <a:rPr lang="en-US" dirty="0" smtClean="0">
                <a:solidFill>
                  <a:srgbClr val="FF0000"/>
                </a:solidFill>
              </a:rPr>
              <a:t>RHIC?</a:t>
            </a:r>
            <a:endParaRPr lang="en-US" dirty="0">
              <a:solidFill>
                <a:srgbClr val="FF0000"/>
              </a:solidFill>
            </a:endParaRPr>
          </a:p>
        </p:txBody>
      </p:sp>
      <p:sp>
        <p:nvSpPr>
          <p:cNvPr id="10" name="TextBox 9"/>
          <p:cNvSpPr txBox="1"/>
          <p:nvPr/>
        </p:nvSpPr>
        <p:spPr>
          <a:xfrm>
            <a:off x="7736948" y="3772082"/>
            <a:ext cx="1407052" cy="369332"/>
          </a:xfrm>
          <a:prstGeom prst="rect">
            <a:avLst/>
          </a:prstGeom>
          <a:noFill/>
        </p:spPr>
        <p:txBody>
          <a:bodyPr wrap="none" rtlCol="0">
            <a:spAutoFit/>
          </a:bodyPr>
          <a:lstStyle/>
          <a:p>
            <a:r>
              <a:rPr lang="en-US" dirty="0" smtClean="0">
                <a:solidFill>
                  <a:srgbClr val="FF0000"/>
                </a:solidFill>
              </a:rPr>
              <a:t>12GEV/FRIB?</a:t>
            </a:r>
            <a:endParaRPr lang="en-US" dirty="0">
              <a:solidFill>
                <a:srgbClr val="FF0000"/>
              </a:solidFill>
            </a:endParaRPr>
          </a:p>
        </p:txBody>
      </p:sp>
    </p:spTree>
    <p:extLst>
      <p:ext uri="{BB962C8B-B14F-4D97-AF65-F5344CB8AC3E}">
        <p14:creationId xmlns:p14="http://schemas.microsoft.com/office/powerpoint/2010/main" val="113780828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4" y="145934"/>
            <a:ext cx="9144000" cy="508000"/>
          </a:xfrm>
        </p:spPr>
        <p:txBody>
          <a:bodyPr/>
          <a:lstStyle/>
          <a:p>
            <a:r>
              <a:rPr lang="en-US" b="0" dirty="0" smtClean="0">
                <a:solidFill>
                  <a:srgbClr val="006600"/>
                </a:solidFill>
              </a:rPr>
              <a:t>The Outlook </a:t>
            </a:r>
            <a:r>
              <a:rPr lang="en-US" b="0" dirty="0">
                <a:solidFill>
                  <a:srgbClr val="006600"/>
                </a:solidFill>
              </a:rPr>
              <a:t>T</a:t>
            </a:r>
            <a:r>
              <a:rPr lang="en-US" b="0" dirty="0" smtClean="0">
                <a:solidFill>
                  <a:srgbClr val="006600"/>
                </a:solidFill>
              </a:rPr>
              <a:t>oday</a:t>
            </a:r>
            <a:endParaRPr lang="en-US" b="0" dirty="0">
              <a:solidFill>
                <a:srgbClr val="006600"/>
              </a:solidFill>
            </a:endParaRPr>
          </a:p>
        </p:txBody>
      </p:sp>
      <p:sp>
        <p:nvSpPr>
          <p:cNvPr id="14" name="TextBox 13"/>
          <p:cNvSpPr txBox="1"/>
          <p:nvPr/>
        </p:nvSpPr>
        <p:spPr>
          <a:xfrm>
            <a:off x="41563" y="991326"/>
            <a:ext cx="9060873" cy="5057795"/>
          </a:xfrm>
          <a:prstGeom prst="rect">
            <a:avLst/>
          </a:prstGeom>
          <a:noFill/>
        </p:spPr>
        <p:txBody>
          <a:bodyPr wrap="square" rtlCol="0">
            <a:spAutoFit/>
          </a:bodyPr>
          <a:lstStyle/>
          <a:p>
            <a:pPr marL="285750" indent="-285750">
              <a:spcBef>
                <a:spcPts val="1000"/>
              </a:spcBef>
              <a:spcAft>
                <a:spcPts val="1000"/>
              </a:spcAft>
              <a:buFont typeface="Wingdings" pitchFamily="2" charset="2"/>
              <a:buChar char="§"/>
            </a:pPr>
            <a:r>
              <a:rPr lang="en-US" sz="1600" dirty="0" smtClean="0">
                <a:latin typeface="Arial" panose="020B0604020202020204" pitchFamily="34" charset="0"/>
                <a:cs typeface="Arial" panose="020B0604020202020204" pitchFamily="34" charset="0"/>
              </a:rPr>
              <a:t>There </a:t>
            </a:r>
            <a:r>
              <a:rPr lang="en-US" sz="1600" dirty="0">
                <a:latin typeface="Arial" panose="020B0604020202020204" pitchFamily="34" charset="0"/>
                <a:cs typeface="Arial" panose="020B0604020202020204" pitchFamily="34" charset="0"/>
              </a:rPr>
              <a:t>is a wealth of science opportunity near term at ATLAS, and longer term at FRIB which will be world leading. </a:t>
            </a:r>
            <a:r>
              <a:rPr lang="en-US" sz="1600" dirty="0" smtClean="0">
                <a:latin typeface="Arial" panose="020B0604020202020204" pitchFamily="34" charset="0"/>
                <a:cs typeface="Arial" panose="020B0604020202020204" pitchFamily="34" charset="0"/>
              </a:rPr>
              <a:t>NP is beginning </a:t>
            </a:r>
            <a:r>
              <a:rPr lang="en-US" sz="1600" dirty="0">
                <a:latin typeface="Arial" panose="020B0604020202020204" pitchFamily="34" charset="0"/>
                <a:cs typeface="Arial" panose="020B0604020202020204" pitchFamily="34" charset="0"/>
              </a:rPr>
              <a:t>to position the low </a:t>
            </a:r>
            <a:r>
              <a:rPr lang="en-US" sz="1600" dirty="0" smtClean="0">
                <a:latin typeface="Arial" panose="020B0604020202020204" pitchFamily="34" charset="0"/>
                <a:cs typeface="Arial" panose="020B0604020202020204" pitchFamily="34" charset="0"/>
              </a:rPr>
              <a:t>energy experimental </a:t>
            </a:r>
            <a:r>
              <a:rPr lang="en-US" sz="1600" dirty="0">
                <a:latin typeface="Arial" panose="020B0604020202020204" pitchFamily="34" charset="0"/>
                <a:cs typeface="Arial" panose="020B0604020202020204" pitchFamily="34" charset="0"/>
              </a:rPr>
              <a:t>community to take full advantage of </a:t>
            </a:r>
            <a:r>
              <a:rPr lang="en-US" sz="1600" dirty="0" smtClean="0">
                <a:latin typeface="Arial" panose="020B0604020202020204" pitchFamily="34" charset="0"/>
                <a:cs typeface="Arial" panose="020B0604020202020204" pitchFamily="34" charset="0"/>
              </a:rPr>
              <a:t>FRIB. The Theory Alliance (and support for theory in general)  is also crucial. </a:t>
            </a:r>
          </a:p>
          <a:p>
            <a:pPr marL="285750" indent="-285750">
              <a:spcBef>
                <a:spcPts val="1000"/>
              </a:spcBef>
              <a:spcAft>
                <a:spcPts val="1000"/>
              </a:spcAft>
              <a:buFont typeface="Wingdings" pitchFamily="2" charset="2"/>
              <a:buChar char="§"/>
            </a:pPr>
            <a:r>
              <a:rPr lang="en-US" sz="1600" dirty="0">
                <a:latin typeface="Arial" panose="020B0604020202020204" pitchFamily="34" charset="0"/>
                <a:cs typeface="Arial" panose="020B0604020202020204" pitchFamily="34" charset="0"/>
              </a:rPr>
              <a:t>The U.S. has unquestioned world leadership in experimental QCD research. CEBAF and RHIC are both unique and at the “top of their game” with compelling “must-do” science in progress or about to start. Long term, the future of QCD science is pointing to the need for an electron-ion collider. </a:t>
            </a:r>
            <a:endParaRPr lang="en-US" sz="1600" dirty="0" smtClean="0">
              <a:latin typeface="Arial" panose="020B0604020202020204" pitchFamily="34" charset="0"/>
              <a:cs typeface="Arial" panose="020B0604020202020204" pitchFamily="34" charset="0"/>
            </a:endParaRPr>
          </a:p>
          <a:p>
            <a:pPr marL="285750" indent="-285750">
              <a:spcBef>
                <a:spcPts val="1000"/>
              </a:spcBef>
              <a:spcAft>
                <a:spcPts val="1000"/>
              </a:spcAft>
              <a:buFont typeface="Wingdings" pitchFamily="2" charset="2"/>
              <a:buChar char="§"/>
            </a:pPr>
            <a:r>
              <a:rPr lang="en-US" sz="1600" dirty="0" smtClean="0">
                <a:latin typeface="Arial" panose="020B0604020202020204" pitchFamily="34" charset="0"/>
                <a:cs typeface="Arial" panose="020B0604020202020204" pitchFamily="34" charset="0"/>
              </a:rPr>
              <a:t> A </a:t>
            </a:r>
            <a:r>
              <a:rPr lang="en-US" sz="1600" dirty="0">
                <a:latin typeface="Arial" panose="020B0604020202020204" pitchFamily="34" charset="0"/>
                <a:cs typeface="Arial" panose="020B0604020202020204" pitchFamily="34" charset="0"/>
              </a:rPr>
              <a:t>very high priority for the NP community is </a:t>
            </a:r>
            <a:r>
              <a:rPr lang="en-US" sz="1600" dirty="0" smtClean="0">
                <a:latin typeface="Arial" panose="020B0604020202020204" pitchFamily="34" charset="0"/>
                <a:cs typeface="Arial" panose="020B0604020202020204" pitchFamily="34" charset="0"/>
              </a:rPr>
              <a:t>U.S. leadership </a:t>
            </a:r>
            <a:r>
              <a:rPr lang="en-US" sz="1600" dirty="0">
                <a:latin typeface="Arial" panose="020B0604020202020204" pitchFamily="34" charset="0"/>
                <a:cs typeface="Arial" panose="020B0604020202020204" pitchFamily="34" charset="0"/>
              </a:rPr>
              <a:t>in the science of neutrino-less double beta decay.</a:t>
            </a:r>
          </a:p>
          <a:p>
            <a:pPr marL="742950" lvl="0" indent="-285750" eaLnBrk="0" fontAlgn="base" hangingPunct="0">
              <a:spcBef>
                <a:spcPts val="1000"/>
              </a:spcBef>
              <a:spcAft>
                <a:spcPts val="1000"/>
              </a:spcAft>
              <a:buFont typeface="Wingdings" pitchFamily="2" charset="2"/>
              <a:buChar char="Ø"/>
              <a:defRPr/>
            </a:pPr>
            <a:r>
              <a:rPr lang="en-US" sz="1600" dirty="0">
                <a:latin typeface="Arial" panose="020B0604020202020204" pitchFamily="34" charset="0"/>
                <a:cs typeface="Arial" panose="020B0604020202020204" pitchFamily="34" charset="0"/>
              </a:rPr>
              <a:t>A specific challenge will be ensuring essential R&amp;D for candidate technologies is completed in the next 2-3 years prior to a down-select for a ton-scale </a:t>
            </a:r>
            <a:r>
              <a:rPr lang="en-US" sz="1600" dirty="0" smtClean="0">
                <a:latin typeface="Arial" panose="020B0604020202020204" pitchFamily="34" charset="0"/>
                <a:cs typeface="Arial" panose="020B0604020202020204" pitchFamily="34" charset="0"/>
              </a:rPr>
              <a:t>experiment.</a:t>
            </a:r>
            <a:endParaRPr lang="en-US" sz="1600" dirty="0">
              <a:latin typeface="Arial" panose="020B0604020202020204" pitchFamily="34" charset="0"/>
              <a:cs typeface="Arial" panose="020B0604020202020204" pitchFamily="34" charset="0"/>
            </a:endParaRPr>
          </a:p>
          <a:p>
            <a:pPr marL="285750" indent="-285750">
              <a:spcBef>
                <a:spcPts val="1000"/>
              </a:spcBef>
              <a:spcAft>
                <a:spcPts val="1000"/>
              </a:spcAft>
              <a:buFont typeface="Wingdings" pitchFamily="2" charset="2"/>
              <a:buChar char="§"/>
            </a:pPr>
            <a:r>
              <a:rPr lang="en-US" sz="1600" dirty="0" smtClean="0">
                <a:latin typeface="Arial" panose="020B0604020202020204" pitchFamily="34" charset="0"/>
                <a:cs typeface="Arial" panose="020B0604020202020204" pitchFamily="34" charset="0"/>
              </a:rPr>
              <a:t>Research </a:t>
            </a:r>
            <a:r>
              <a:rPr lang="en-US" sz="1600" dirty="0">
                <a:latin typeface="Arial" panose="020B0604020202020204" pitchFamily="34" charset="0"/>
                <a:cs typeface="Arial" panose="020B0604020202020204" pitchFamily="34" charset="0"/>
              </a:rPr>
              <a:t>and production efforts to meet the Nation’s need for isotopes in short supply are being strengthened; re-establishing U.S. capability for stable isotopes will be a major advance and will help address community concerns in this area documented in the 2009 and 2015 </a:t>
            </a:r>
            <a:r>
              <a:rPr lang="en-US" sz="1600" dirty="0" smtClean="0">
                <a:latin typeface="Arial" panose="020B0604020202020204" pitchFamily="34" charset="0"/>
                <a:cs typeface="Arial" panose="020B0604020202020204" pitchFamily="34" charset="0"/>
              </a:rPr>
              <a:t>NSACI </a:t>
            </a:r>
            <a:r>
              <a:rPr lang="en-US" sz="1600" dirty="0">
                <a:latin typeface="Arial" panose="020B0604020202020204" pitchFamily="34" charset="0"/>
                <a:cs typeface="Arial" panose="020B0604020202020204" pitchFamily="34" charset="0"/>
              </a:rPr>
              <a:t>Strategic </a:t>
            </a:r>
            <a:r>
              <a:rPr lang="en-US" sz="1600" dirty="0" smtClean="0">
                <a:latin typeface="Arial" panose="020B0604020202020204" pitchFamily="34" charset="0"/>
                <a:cs typeface="Arial" panose="020B0604020202020204" pitchFamily="34" charset="0"/>
              </a:rPr>
              <a:t>Plans.</a:t>
            </a:r>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35</a:t>
            </a:fld>
            <a:endParaRPr lang="en-US" dirty="0"/>
          </a:p>
        </p:txBody>
      </p:sp>
    </p:spTree>
    <p:extLst>
      <p:ext uri="{BB962C8B-B14F-4D97-AF65-F5344CB8AC3E}">
        <p14:creationId xmlns:p14="http://schemas.microsoft.com/office/powerpoint/2010/main" val="355157523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36</a:t>
            </a:fld>
            <a:endParaRPr lang="en-US" dirty="0"/>
          </a:p>
        </p:txBody>
      </p:sp>
      <p:sp>
        <p:nvSpPr>
          <p:cNvPr id="4" name="TextBox 3"/>
          <p:cNvSpPr txBox="1"/>
          <p:nvPr/>
        </p:nvSpPr>
        <p:spPr>
          <a:xfrm>
            <a:off x="2939143" y="2534194"/>
            <a:ext cx="3496278" cy="523220"/>
          </a:xfrm>
          <a:prstGeom prst="rect">
            <a:avLst/>
          </a:prstGeom>
          <a:noFill/>
        </p:spPr>
        <p:txBody>
          <a:bodyPr wrap="none" rtlCol="0">
            <a:spAutoFit/>
          </a:bodyPr>
          <a:lstStyle/>
          <a:p>
            <a:r>
              <a:rPr lang="en-US" sz="2800" dirty="0" smtClean="0"/>
              <a:t>Additional Information</a:t>
            </a:r>
            <a:endParaRPr lang="en-US" sz="2800" dirty="0"/>
          </a:p>
        </p:txBody>
      </p:sp>
    </p:spTree>
    <p:extLst>
      <p:ext uri="{BB962C8B-B14F-4D97-AF65-F5344CB8AC3E}">
        <p14:creationId xmlns:p14="http://schemas.microsoft.com/office/powerpoint/2010/main" val="48547504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610" y="411817"/>
            <a:ext cx="9641942" cy="1143000"/>
          </a:xfrm>
        </p:spPr>
        <p:txBody>
          <a:bodyPr>
            <a:noAutofit/>
          </a:bodyPr>
          <a:lstStyle/>
          <a:p>
            <a:r>
              <a:rPr lang="en-US" sz="1800" b="0" dirty="0" smtClean="0">
                <a:latin typeface="Arial Narrow" panose="020B0606020202030204" pitchFamily="34" charset="0"/>
              </a:rPr>
              <a:t>The </a:t>
            </a:r>
            <a:r>
              <a:rPr lang="en-US" sz="1800" b="0" dirty="0" err="1" smtClean="0">
                <a:latin typeface="Arial Narrow" panose="020B0606020202030204" pitchFamily="34" charset="0"/>
              </a:rPr>
              <a:t>UCN</a:t>
            </a:r>
            <a:r>
              <a:rPr lang="en-US" sz="1800" b="0" dirty="0" err="1" smtClean="0">
                <a:latin typeface="Symbol" panose="05050102010706020507" pitchFamily="18" charset="2"/>
              </a:rPr>
              <a:t>t</a:t>
            </a:r>
            <a:r>
              <a:rPr lang="en-US" sz="1800" b="0" dirty="0" smtClean="0">
                <a:latin typeface="Arial Narrow" panose="020B0606020202030204" pitchFamily="34" charset="0"/>
              </a:rPr>
              <a:t> experiment testbed is operational and acquiring data to study systematic effects.</a:t>
            </a:r>
            <a:endParaRPr lang="en-US" sz="1800" b="0" dirty="0">
              <a:latin typeface="Arial Narrow" panose="020B0606020202030204" pitchFamily="34" charset="0"/>
            </a:endParaRPr>
          </a:p>
        </p:txBody>
      </p:sp>
      <p:pic>
        <p:nvPicPr>
          <p:cNvPr id="5" name="Picture 4" descr="UCN_Lifetime_Assembly_Filling_cropped_figur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6361" y="1459531"/>
            <a:ext cx="5199307" cy="3024891"/>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60" y="1426994"/>
            <a:ext cx="3262190" cy="230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6151" y="3727042"/>
            <a:ext cx="3124200" cy="738664"/>
          </a:xfrm>
          <a:prstGeom prst="rect">
            <a:avLst/>
          </a:prstGeom>
          <a:noFill/>
        </p:spPr>
        <p:txBody>
          <a:bodyPr wrap="square" rtlCol="0">
            <a:spAutoFit/>
          </a:bodyPr>
          <a:lstStyle/>
          <a:p>
            <a:r>
              <a:rPr lang="en-US" sz="1400" dirty="0" smtClean="0"/>
              <a:t>Cubic meter trap stores tens of thousands of neutrons per fill, allowing rapid study of small effects.</a:t>
            </a:r>
            <a:endParaRPr lang="en-US" sz="1400" dirty="0"/>
          </a:p>
        </p:txBody>
      </p:sp>
      <p:sp>
        <p:nvSpPr>
          <p:cNvPr id="8" name="TextBox 7"/>
          <p:cNvSpPr txBox="1"/>
          <p:nvPr/>
        </p:nvSpPr>
        <p:spPr>
          <a:xfrm>
            <a:off x="6494608" y="3825060"/>
            <a:ext cx="2707985" cy="738664"/>
          </a:xfrm>
          <a:prstGeom prst="rect">
            <a:avLst/>
          </a:prstGeom>
          <a:noFill/>
        </p:spPr>
        <p:txBody>
          <a:bodyPr wrap="square" rtlCol="0">
            <a:spAutoFit/>
          </a:bodyPr>
          <a:lstStyle/>
          <a:p>
            <a:r>
              <a:rPr lang="en-US" sz="1400" dirty="0" smtClean="0"/>
              <a:t>Neutrons filled into trap here, then stored magnetically and gravitationally.</a:t>
            </a:r>
            <a:endParaRPr lang="en-US" sz="1400" dirty="0"/>
          </a:p>
        </p:txBody>
      </p:sp>
      <p:cxnSp>
        <p:nvCxnSpPr>
          <p:cNvPr id="10" name="Straight Arrow Connector 9"/>
          <p:cNvCxnSpPr/>
          <p:nvPr/>
        </p:nvCxnSpPr>
        <p:spPr>
          <a:xfrm flipH="1" flipV="1">
            <a:off x="5867400" y="3810000"/>
            <a:ext cx="568615" cy="2644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4291" y="4524125"/>
            <a:ext cx="8887408" cy="1077218"/>
          </a:xfrm>
          <a:prstGeom prst="rect">
            <a:avLst/>
          </a:prstGeom>
          <a:noFill/>
        </p:spPr>
        <p:txBody>
          <a:bodyPr wrap="square" rtlCol="0">
            <a:spAutoFit/>
          </a:bodyPr>
          <a:lstStyle/>
          <a:p>
            <a:r>
              <a:rPr lang="en-US" sz="1600" dirty="0" smtClean="0">
                <a:latin typeface="Arial Narrow" panose="020B0606020202030204" pitchFamily="34" charset="0"/>
              </a:rPr>
              <a:t>Key features of experiment:</a:t>
            </a:r>
          </a:p>
          <a:p>
            <a:pPr marL="342900" indent="-342900">
              <a:buAutoNum type="arabicParenR"/>
            </a:pPr>
            <a:r>
              <a:rPr lang="en-US" sz="1600" dirty="0" smtClean="0">
                <a:latin typeface="Arial Narrow" panose="020B0606020202030204" pitchFamily="34" charset="0"/>
              </a:rPr>
              <a:t>Magnetic bottle has storage time much greater than free neutron lifetime, rapid phase space mixing</a:t>
            </a:r>
          </a:p>
          <a:p>
            <a:pPr marL="342900" indent="-342900">
              <a:buAutoNum type="arabicParenR"/>
            </a:pPr>
            <a:r>
              <a:rPr lang="en-US" sz="1600" dirty="0" smtClean="0">
                <a:latin typeface="Arial Narrow" panose="020B0606020202030204" pitchFamily="34" charset="0"/>
              </a:rPr>
              <a:t>Rapid internal neutron detection scheme counts surviving neutrons with constant efficiency</a:t>
            </a:r>
          </a:p>
          <a:p>
            <a:pPr marL="342900" indent="-342900">
              <a:buAutoNum type="arabicParenR"/>
            </a:pPr>
            <a:r>
              <a:rPr lang="en-US" sz="1600" dirty="0" smtClean="0">
                <a:latin typeface="Arial Narrow" panose="020B0606020202030204" pitchFamily="34" charset="0"/>
              </a:rPr>
              <a:t>No absolute counting efficiencies needed: only relative neutron counting</a:t>
            </a:r>
            <a:endParaRPr lang="en-US" sz="1600" dirty="0">
              <a:latin typeface="Arial Narrow" panose="020B0606020202030204" pitchFamily="34" charset="0"/>
            </a:endParaRPr>
          </a:p>
        </p:txBody>
      </p:sp>
      <p:sp>
        <p:nvSpPr>
          <p:cNvPr id="13" name="TextBox 12"/>
          <p:cNvSpPr txBox="1"/>
          <p:nvPr/>
        </p:nvSpPr>
        <p:spPr>
          <a:xfrm>
            <a:off x="6858001" y="1143000"/>
            <a:ext cx="1981200" cy="954107"/>
          </a:xfrm>
          <a:prstGeom prst="rect">
            <a:avLst/>
          </a:prstGeom>
          <a:solidFill>
            <a:schemeClr val="bg1"/>
          </a:solidFill>
        </p:spPr>
        <p:txBody>
          <a:bodyPr wrap="square" rtlCol="0">
            <a:spAutoFit/>
          </a:bodyPr>
          <a:lstStyle/>
          <a:p>
            <a:r>
              <a:rPr lang="en-US" sz="1400" dirty="0" smtClean="0"/>
              <a:t>Surviving neutrons detected using </a:t>
            </a:r>
            <a:r>
              <a:rPr lang="en-US" sz="1400" dirty="0" err="1" smtClean="0"/>
              <a:t>insertable</a:t>
            </a:r>
            <a:r>
              <a:rPr lang="en-US" sz="1400" dirty="0" smtClean="0"/>
              <a:t> active detector</a:t>
            </a:r>
            <a:endParaRPr lang="en-US" sz="1400" dirty="0"/>
          </a:p>
        </p:txBody>
      </p:sp>
      <p:cxnSp>
        <p:nvCxnSpPr>
          <p:cNvPr id="14" name="Straight Arrow Connector 13"/>
          <p:cNvCxnSpPr/>
          <p:nvPr/>
        </p:nvCxnSpPr>
        <p:spPr>
          <a:xfrm flipH="1">
            <a:off x="6281925" y="1444917"/>
            <a:ext cx="576076" cy="2314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4291" y="5614756"/>
            <a:ext cx="8939504" cy="584775"/>
          </a:xfrm>
          <a:prstGeom prst="rect">
            <a:avLst/>
          </a:prstGeom>
          <a:noFill/>
        </p:spPr>
        <p:txBody>
          <a:bodyPr wrap="square" rtlCol="0">
            <a:spAutoFit/>
          </a:bodyPr>
          <a:lstStyle/>
          <a:p>
            <a:r>
              <a:rPr lang="en-US" sz="1600" dirty="0" smtClean="0">
                <a:solidFill>
                  <a:srgbClr val="0000FF"/>
                </a:solidFill>
                <a:latin typeface="Arial Narrow" panose="020B0606020202030204" pitchFamily="34" charset="0"/>
              </a:rPr>
              <a:t>Progress in 2015-2016 LANSCE run cycle: commissioned an active in situ detector; performed intensive studies of neutron phase space evolution, </a:t>
            </a:r>
            <a:r>
              <a:rPr lang="en-US" sz="1600" dirty="0" err="1" smtClean="0">
                <a:solidFill>
                  <a:srgbClr val="0000FF"/>
                </a:solidFill>
                <a:latin typeface="Arial Narrow" panose="020B0606020202030204" pitchFamily="34" charset="0"/>
              </a:rPr>
              <a:t>superbarrier</a:t>
            </a:r>
            <a:r>
              <a:rPr lang="en-US" sz="1600" dirty="0" smtClean="0">
                <a:solidFill>
                  <a:srgbClr val="0000FF"/>
                </a:solidFill>
                <a:latin typeface="Arial Narrow" panose="020B0606020202030204" pitchFamily="34" charset="0"/>
              </a:rPr>
              <a:t> UCN removal (“cleaning”), normalization, and detector efficiency effects.</a:t>
            </a:r>
            <a:endParaRPr lang="en-US" sz="1600" dirty="0">
              <a:solidFill>
                <a:srgbClr val="0000FF"/>
              </a:solidFill>
              <a:latin typeface="Arial Narrow" panose="020B0606020202030204" pitchFamily="34" charset="0"/>
            </a:endParaRPr>
          </a:p>
        </p:txBody>
      </p:sp>
      <p:sp>
        <p:nvSpPr>
          <p:cNvPr id="2" name="TextBox 1"/>
          <p:cNvSpPr txBox="1"/>
          <p:nvPr/>
        </p:nvSpPr>
        <p:spPr>
          <a:xfrm>
            <a:off x="1" y="239470"/>
            <a:ext cx="9091130" cy="461665"/>
          </a:xfrm>
          <a:prstGeom prst="rect">
            <a:avLst/>
          </a:prstGeom>
          <a:noFill/>
        </p:spPr>
        <p:txBody>
          <a:bodyPr wrap="square" rtlCol="0">
            <a:spAutoFit/>
          </a:bodyPr>
          <a:lstStyle/>
          <a:p>
            <a:pPr algn="ctr"/>
            <a:r>
              <a:rPr lang="en-US" sz="2400" dirty="0" smtClean="0">
                <a:solidFill>
                  <a:srgbClr val="006600"/>
                </a:solidFill>
                <a:latin typeface="Arial" panose="020B0604020202020204" pitchFamily="34" charset="0"/>
                <a:cs typeface="Arial" panose="020B0604020202020204" pitchFamily="34" charset="0"/>
              </a:rPr>
              <a:t>Feasibility Study for a Neutron Lifetime Experiment</a:t>
            </a:r>
            <a:endParaRPr lang="en-US" sz="2400" dirty="0">
              <a:solidFill>
                <a:srgbClr val="006600"/>
              </a:solidFill>
              <a:latin typeface="Arial" panose="020B0604020202020204" pitchFamily="34" charset="0"/>
              <a:cs typeface="Arial" panose="020B0604020202020204" pitchFamily="34" charset="0"/>
            </a:endParaRPr>
          </a:p>
        </p:txBody>
      </p:sp>
      <p:sp>
        <p:nvSpPr>
          <p:cNvPr id="15" name="Slide Number Placeholder 2"/>
          <p:cNvSpPr txBox="1">
            <a:spLocks/>
          </p:cNvSpPr>
          <p:nvPr/>
        </p:nvSpPr>
        <p:spPr>
          <a:xfrm>
            <a:off x="8763000" y="6388608"/>
            <a:ext cx="381000" cy="4693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t>36</a:t>
            </a:r>
            <a:endParaRPr lang="en-US" sz="1400" dirty="0"/>
          </a:p>
        </p:txBody>
      </p:sp>
    </p:spTree>
    <p:extLst>
      <p:ext uri="{BB962C8B-B14F-4D97-AF65-F5344CB8AC3E}">
        <p14:creationId xmlns:p14="http://schemas.microsoft.com/office/powerpoint/2010/main" val="33614428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0"/>
            <a:ext cx="9144000" cy="642156"/>
          </a:xfrm>
        </p:spPr>
        <p:txBody>
          <a:bodyPr/>
          <a:lstStyle/>
          <a:p>
            <a:r>
              <a:rPr lang="en-US" dirty="0" smtClean="0"/>
              <a:t>Additional Science News</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38</a:t>
            </a:fld>
            <a:endParaRPr lang="en-US" dirty="0"/>
          </a:p>
        </p:txBody>
      </p:sp>
      <p:sp>
        <p:nvSpPr>
          <p:cNvPr id="4" name="Rectangle 3"/>
          <p:cNvSpPr/>
          <p:nvPr/>
        </p:nvSpPr>
        <p:spPr>
          <a:xfrm>
            <a:off x="312722" y="791247"/>
            <a:ext cx="8541190" cy="5078313"/>
          </a:xfrm>
          <a:prstGeom prst="rect">
            <a:avLst/>
          </a:prstGeom>
        </p:spPr>
        <p:txBody>
          <a:bodyPr wrap="square">
            <a:spAutoFit/>
          </a:bodyPr>
          <a:lstStyle/>
          <a:p>
            <a:r>
              <a:rPr lang="en-US" dirty="0">
                <a:latin typeface="Calibri" panose="020F0502020204030204" pitchFamily="34" charset="0"/>
                <a:ea typeface="Calibri" panose="020F0502020204030204" pitchFamily="34" charset="0"/>
              </a:rPr>
              <a:t> </a:t>
            </a:r>
            <a:endParaRPr lang="en-US" dirty="0">
              <a:latin typeface="Times New Roman" panose="02020603050405020304" pitchFamily="18" charset="0"/>
              <a:ea typeface="Calibri" panose="020F0502020204030204" pitchFamily="34" charset="0"/>
            </a:endParaRPr>
          </a:p>
          <a:p>
            <a:r>
              <a:rPr lang="en-US" dirty="0">
                <a:latin typeface="Calibri" panose="020F0502020204030204" pitchFamily="34" charset="0"/>
                <a:ea typeface="Calibri" panose="020F0502020204030204" pitchFamily="34" charset="0"/>
              </a:rPr>
              <a:t>T</a:t>
            </a:r>
            <a:r>
              <a:rPr lang="en-US" dirty="0" smtClean="0">
                <a:latin typeface="Calibri" panose="020F0502020204030204" pitchFamily="34" charset="0"/>
                <a:ea typeface="Calibri" panose="020F0502020204030204" pitchFamily="34" charset="0"/>
              </a:rPr>
              <a:t>he </a:t>
            </a:r>
            <a:r>
              <a:rPr lang="en-US" dirty="0" err="1">
                <a:latin typeface="Calibri" panose="020F0502020204030204" pitchFamily="34" charset="0"/>
                <a:ea typeface="Calibri" panose="020F0502020204030204" pitchFamily="34" charset="0"/>
              </a:rPr>
              <a:t>UCNtau</a:t>
            </a:r>
            <a:r>
              <a:rPr lang="en-US" dirty="0">
                <a:latin typeface="Calibri" panose="020F0502020204030204" pitchFamily="34" charset="0"/>
                <a:ea typeface="Calibri" panose="020F0502020204030204" pitchFamily="34" charset="0"/>
              </a:rPr>
              <a:t> </a:t>
            </a:r>
            <a:r>
              <a:rPr lang="en-US" dirty="0" smtClean="0">
                <a:latin typeface="Calibri" panose="020F0502020204030204" pitchFamily="34" charset="0"/>
                <a:ea typeface="Calibri" panose="020F0502020204030204" pitchFamily="34" charset="0"/>
              </a:rPr>
              <a:t>collaboration at LANL recently </a:t>
            </a:r>
            <a:r>
              <a:rPr lang="en-US" dirty="0" err="1">
                <a:latin typeface="Calibri" panose="020F0502020204030204" pitchFamily="34" charset="0"/>
                <a:ea typeface="Calibri" panose="020F0502020204030204" pitchFamily="34" charset="0"/>
              </a:rPr>
              <a:t>unblinded</a:t>
            </a:r>
            <a:r>
              <a:rPr lang="en-US" dirty="0">
                <a:latin typeface="Calibri" panose="020F0502020204030204" pitchFamily="34" charset="0"/>
                <a:ea typeface="Calibri" panose="020F0502020204030204" pitchFamily="34" charset="0"/>
              </a:rPr>
              <a:t> results from </a:t>
            </a:r>
            <a:r>
              <a:rPr lang="en-US" dirty="0" smtClean="0">
                <a:latin typeface="Calibri" panose="020F0502020204030204" pitchFamily="34" charset="0"/>
                <a:ea typeface="Calibri" panose="020F0502020204030204" pitchFamily="34" charset="0"/>
              </a:rPr>
              <a:t>engineering data taken during the </a:t>
            </a:r>
            <a:r>
              <a:rPr lang="en-US" dirty="0">
                <a:latin typeface="Calibri" panose="020F0502020204030204" pitchFamily="34" charset="0"/>
                <a:ea typeface="Calibri" panose="020F0502020204030204" pitchFamily="34" charset="0"/>
              </a:rPr>
              <a:t>2016-17 and 2015-16 LANSCE run cycles at a collaboration meeting, and prepared a first physics result for the experiment with uncertainty approximately equal to the previous most precise neutron lifetime measurement, and that is the first sub-1-second-precision neutron lifetime measurement that did not require a systematic correction large compared to its stated </a:t>
            </a:r>
            <a:r>
              <a:rPr lang="en-US" dirty="0" smtClean="0">
                <a:latin typeface="Calibri" panose="020F0502020204030204" pitchFamily="34" charset="0"/>
                <a:ea typeface="Calibri" panose="020F0502020204030204" pitchFamily="34" charset="0"/>
              </a:rPr>
              <a:t>uncertainty….</a:t>
            </a:r>
            <a:r>
              <a:rPr lang="en-US" dirty="0">
                <a:latin typeface="Calibri" panose="020F0502020204030204" pitchFamily="34" charset="0"/>
                <a:ea typeface="Calibri" panose="020F0502020204030204" pitchFamily="34" charset="0"/>
              </a:rPr>
              <a:t>  </a:t>
            </a:r>
            <a:endParaRPr lang="en-US" dirty="0" smtClean="0">
              <a:latin typeface="Calibri" panose="020F0502020204030204" pitchFamily="34" charset="0"/>
              <a:ea typeface="Calibri" panose="020F0502020204030204" pitchFamily="34" charset="0"/>
            </a:endParaRPr>
          </a:p>
          <a:p>
            <a:endParaRPr lang="en-US" dirty="0">
              <a:latin typeface="Calibri" panose="020F0502020204030204" pitchFamily="34" charset="0"/>
              <a:ea typeface="Calibri" panose="020F0502020204030204" pitchFamily="34" charset="0"/>
            </a:endParaRPr>
          </a:p>
          <a:p>
            <a:r>
              <a:rPr lang="en-US" dirty="0"/>
              <a:t>The latest </a:t>
            </a:r>
            <a:r>
              <a:rPr lang="en-US" dirty="0" err="1"/>
              <a:t>UCNtau</a:t>
            </a:r>
            <a:r>
              <a:rPr lang="en-US" dirty="0"/>
              <a:t> result </a:t>
            </a:r>
            <a:r>
              <a:rPr lang="en-US" dirty="0" smtClean="0"/>
              <a:t>is:			877.7 </a:t>
            </a:r>
            <a:r>
              <a:rPr lang="en-US" dirty="0"/>
              <a:t>± 0.7 (stat) +0.3/-0.1 (sys) s</a:t>
            </a:r>
          </a:p>
          <a:p>
            <a:r>
              <a:rPr lang="en-US" dirty="0"/>
              <a:t> </a:t>
            </a:r>
          </a:p>
          <a:p>
            <a:r>
              <a:rPr lang="en-US" dirty="0"/>
              <a:t>The previous best result for a “bottle” type experiment </a:t>
            </a:r>
            <a:r>
              <a:rPr lang="en-US" dirty="0" smtClean="0"/>
              <a:t>was:	878.5 </a:t>
            </a:r>
            <a:r>
              <a:rPr lang="en-US" dirty="0"/>
              <a:t>± 0.8 s</a:t>
            </a:r>
          </a:p>
          <a:p>
            <a:r>
              <a:rPr lang="en-US" dirty="0"/>
              <a:t> </a:t>
            </a:r>
          </a:p>
          <a:p>
            <a:r>
              <a:rPr lang="en-US" dirty="0"/>
              <a:t>And the best result for beams is: </a:t>
            </a:r>
            <a:r>
              <a:rPr lang="en-US" dirty="0" smtClean="0"/>
              <a:t>				887.7 </a:t>
            </a:r>
            <a:r>
              <a:rPr lang="en-US" dirty="0"/>
              <a:t>± 2.2 s</a:t>
            </a:r>
          </a:p>
          <a:p>
            <a:r>
              <a:rPr lang="en-US" dirty="0">
                <a:latin typeface="Calibri" panose="020F0502020204030204" pitchFamily="34" charset="0"/>
                <a:ea typeface="Calibri" panose="020F0502020204030204" pitchFamily="34" charset="0"/>
              </a:rPr>
              <a:t> </a:t>
            </a:r>
            <a:endParaRPr lang="en-US" dirty="0">
              <a:latin typeface="Times New Roman" panose="02020603050405020304" pitchFamily="18" charset="0"/>
              <a:ea typeface="Calibri" panose="020F0502020204030204" pitchFamily="34" charset="0"/>
            </a:endParaRPr>
          </a:p>
          <a:p>
            <a:r>
              <a:rPr lang="en-US" dirty="0">
                <a:latin typeface="Calibri" panose="020F0502020204030204" pitchFamily="34" charset="0"/>
                <a:ea typeface="Calibri" panose="020F0502020204030204" pitchFamily="34" charset="0"/>
              </a:rPr>
              <a:t>In addition, </a:t>
            </a:r>
            <a:r>
              <a:rPr lang="en-US" dirty="0" smtClean="0">
                <a:latin typeface="Calibri" panose="020F0502020204030204" pitchFamily="34" charset="0"/>
                <a:ea typeface="Calibri" panose="020F0502020204030204" pitchFamily="34" charset="0"/>
              </a:rPr>
              <a:t>a </a:t>
            </a:r>
            <a:r>
              <a:rPr lang="en-US" dirty="0">
                <a:latin typeface="Calibri" panose="020F0502020204030204" pitchFamily="34" charset="0"/>
                <a:ea typeface="Calibri" panose="020F0502020204030204" pitchFamily="34" charset="0"/>
              </a:rPr>
              <a:t>publication that was </a:t>
            </a:r>
            <a:r>
              <a:rPr lang="en-US" dirty="0" smtClean="0">
                <a:latin typeface="Calibri" panose="020F0502020204030204" pitchFamily="34" charset="0"/>
                <a:ea typeface="Calibri" panose="020F0502020204030204" pitchFamily="34" charset="0"/>
              </a:rPr>
              <a:t>released about </a:t>
            </a:r>
            <a:r>
              <a:rPr lang="en-US" dirty="0">
                <a:latin typeface="Calibri" panose="020F0502020204030204" pitchFamily="34" charset="0"/>
                <a:ea typeface="Calibri" panose="020F0502020204030204" pitchFamily="34" charset="0"/>
              </a:rPr>
              <a:t>the experimental method: "A new method for measuring the neutron lifetime using an in situ neutron detector," 30 May 2017, in Review of Scientific Instruments (Vol.88, Issue 5). It may be accessed via the </a:t>
            </a:r>
            <a:r>
              <a:rPr lang="en-US" dirty="0" smtClean="0">
                <a:latin typeface="Calibri" panose="020F0502020204030204" pitchFamily="34" charset="0"/>
                <a:ea typeface="Calibri" panose="020F0502020204030204" pitchFamily="34" charset="0"/>
              </a:rPr>
              <a:t>link:</a:t>
            </a:r>
            <a:endParaRPr lang="en-US" dirty="0">
              <a:latin typeface="Times New Roman" panose="02020603050405020304" pitchFamily="18" charset="0"/>
              <a:ea typeface="Calibri" panose="020F0502020204030204" pitchFamily="34" charset="0"/>
            </a:endParaRPr>
          </a:p>
          <a:p>
            <a:r>
              <a:rPr lang="en-US" u="sng" dirty="0">
                <a:solidFill>
                  <a:srgbClr val="954F72"/>
                </a:solidFill>
                <a:latin typeface="Calibri" panose="020F0502020204030204" pitchFamily="34" charset="0"/>
                <a:ea typeface="Calibri" panose="020F0502020204030204" pitchFamily="34" charset="0"/>
                <a:hlinkClick r:id="rId2"/>
              </a:rPr>
              <a:t>http://</a:t>
            </a:r>
            <a:r>
              <a:rPr lang="en-US" u="sng" dirty="0" smtClean="0">
                <a:solidFill>
                  <a:srgbClr val="954F72"/>
                </a:solidFill>
                <a:latin typeface="Calibri" panose="020F0502020204030204" pitchFamily="34" charset="0"/>
                <a:ea typeface="Calibri" panose="020F0502020204030204" pitchFamily="34" charset="0"/>
                <a:hlinkClick r:id="rId2"/>
              </a:rPr>
              <a:t>scitation.aip.org/content/aip/journal/rsi/88/5/10.1063/1.4983578</a:t>
            </a:r>
            <a:endParaRPr lang="en-US"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5362881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N-LOS-ALAMOS-NATIONAL-LABORATORY-MEDICAL-ISOTOPE-ts 201204131638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98548" y="923554"/>
            <a:ext cx="3924215" cy="5222294"/>
          </a:xfrm>
          <a:prstGeom prst="rect">
            <a:avLst/>
          </a:prstGeom>
        </p:spPr>
      </p:pic>
      <p:sp>
        <p:nvSpPr>
          <p:cNvPr id="6" name="TextBox 5"/>
          <p:cNvSpPr txBox="1"/>
          <p:nvPr/>
        </p:nvSpPr>
        <p:spPr>
          <a:xfrm>
            <a:off x="3178907" y="1254525"/>
            <a:ext cx="878767" cy="861774"/>
          </a:xfrm>
          <a:prstGeom prst="rect">
            <a:avLst/>
          </a:prstGeom>
          <a:noFill/>
        </p:spPr>
        <p:txBody>
          <a:bodyPr wrap="none" rtlCol="0">
            <a:spAutoFit/>
          </a:bodyPr>
          <a:lstStyle/>
          <a:p>
            <a:r>
              <a:rPr lang="en-US" sz="1600" b="1" dirty="0">
                <a:solidFill>
                  <a:prstClr val="white"/>
                </a:solidFill>
                <a:latin typeface="Arial" pitchFamily="34" charset="0"/>
                <a:cs typeface="Arial" pitchFamily="34" charset="0"/>
              </a:rPr>
              <a:t>Times </a:t>
            </a:r>
          </a:p>
          <a:p>
            <a:r>
              <a:rPr lang="en-US" sz="1600" b="1" dirty="0">
                <a:solidFill>
                  <a:prstClr val="white"/>
                </a:solidFill>
                <a:latin typeface="Arial" pitchFamily="34" charset="0"/>
                <a:cs typeface="Arial" pitchFamily="34" charset="0"/>
              </a:rPr>
              <a:t>Square</a:t>
            </a:r>
          </a:p>
          <a:p>
            <a:r>
              <a:rPr lang="en-US" sz="1600" b="1" dirty="0">
                <a:solidFill>
                  <a:prstClr val="white"/>
                </a:solidFill>
                <a:latin typeface="Arial" pitchFamily="34" charset="0"/>
                <a:cs typeface="Arial" pitchFamily="34" charset="0"/>
              </a:rPr>
              <a:t>NYC</a:t>
            </a:r>
          </a:p>
        </p:txBody>
      </p:sp>
      <p:sp>
        <p:nvSpPr>
          <p:cNvPr id="14" name="Title 2"/>
          <p:cNvSpPr txBox="1">
            <a:spLocks/>
          </p:cNvSpPr>
          <p:nvPr/>
        </p:nvSpPr>
        <p:spPr bwMode="auto">
          <a:xfrm>
            <a:off x="-82173" y="-11875"/>
            <a:ext cx="91440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endParaRPr lang="en-US" sz="2400" kern="0" dirty="0">
              <a:latin typeface="Arial" pitchFamily="34" charset="0"/>
              <a:cs typeface="Arial" pitchFamily="34" charset="0"/>
            </a:endParaRPr>
          </a:p>
          <a:p>
            <a:pPr algn="ctr" eaLnBrk="0" hangingPunct="0">
              <a:defRPr/>
            </a:pPr>
            <a:r>
              <a:rPr lang="en-US" sz="2000" kern="0" dirty="0">
                <a:latin typeface="Arial" pitchFamily="34" charset="0"/>
                <a:cs typeface="Arial" pitchFamily="34" charset="0"/>
              </a:rPr>
              <a:t> </a:t>
            </a:r>
            <a:r>
              <a:rPr lang="en-US" sz="2400" kern="0" dirty="0">
                <a:solidFill>
                  <a:srgbClr val="006600"/>
                </a:solidFill>
                <a:latin typeface="Arial" pitchFamily="34" charset="0"/>
                <a:cs typeface="Arial" pitchFamily="34" charset="0"/>
              </a:rPr>
              <a:t>R&amp;D Creates New Production Method for </a:t>
            </a:r>
            <a:r>
              <a:rPr lang="en-US" sz="2400" kern="0" dirty="0" smtClean="0">
                <a:solidFill>
                  <a:srgbClr val="006600"/>
                </a:solidFill>
                <a:latin typeface="Arial" pitchFamily="34" charset="0"/>
                <a:cs typeface="Arial" pitchFamily="34" charset="0"/>
              </a:rPr>
              <a:t>Actinium-225</a:t>
            </a:r>
            <a:endParaRPr lang="en-US" sz="2400" kern="0" dirty="0">
              <a:solidFill>
                <a:srgbClr val="006600"/>
              </a:solidFill>
              <a:effectLst>
                <a:outerShdw blurRad="38100" dist="38100" dir="2700000" algn="tl">
                  <a:srgbClr val="C0C0C0"/>
                </a:outerShdw>
              </a:effectLst>
              <a:latin typeface="Arial" pitchFamily="34" charset="0"/>
              <a:cs typeface="Arial" pitchFamily="34" charset="0"/>
            </a:endParaRPr>
          </a:p>
        </p:txBody>
      </p:sp>
      <p:sp>
        <p:nvSpPr>
          <p:cNvPr id="2" name="TextBox 1"/>
          <p:cNvSpPr txBox="1"/>
          <p:nvPr/>
        </p:nvSpPr>
        <p:spPr>
          <a:xfrm>
            <a:off x="4660618" y="1041711"/>
            <a:ext cx="4305252" cy="2462213"/>
          </a:xfrm>
          <a:prstGeom prst="rect">
            <a:avLst/>
          </a:prstGeom>
          <a:noFill/>
        </p:spPr>
        <p:txBody>
          <a:bodyPr wrap="square" rtlCol="0">
            <a:spAutoFit/>
          </a:bodyPr>
          <a:lstStyle/>
          <a:p>
            <a:pPr marL="177800" indent="-177800">
              <a:lnSpc>
                <a:spcPct val="90000"/>
              </a:lnSpc>
              <a:spcAft>
                <a:spcPts val="1200"/>
              </a:spcAft>
              <a:buFont typeface="Wingdings" pitchFamily="2" charset="2"/>
              <a:buChar char="§"/>
            </a:pPr>
            <a:r>
              <a:rPr lang="en-US" sz="1600" dirty="0" smtClean="0">
                <a:solidFill>
                  <a:prstClr val="black"/>
                </a:solidFill>
                <a:latin typeface="Arial" pitchFamily="34" charset="0"/>
                <a:cs typeface="Arial" pitchFamily="34" charset="0"/>
              </a:rPr>
              <a:t>Using </a:t>
            </a:r>
            <a:r>
              <a:rPr lang="en-US" sz="1600" dirty="0">
                <a:solidFill>
                  <a:prstClr val="black"/>
                </a:solidFill>
                <a:latin typeface="Arial" pitchFamily="34" charset="0"/>
                <a:cs typeface="Arial" pitchFamily="34" charset="0"/>
              </a:rPr>
              <a:t>proton beams, LANL and BNL could match current annual worldwide production of the </a:t>
            </a:r>
            <a:r>
              <a:rPr lang="en-US" sz="1600" dirty="0" smtClean="0">
                <a:solidFill>
                  <a:prstClr val="black"/>
                </a:solidFill>
                <a:latin typeface="Arial" pitchFamily="34" charset="0"/>
                <a:cs typeface="Arial" pitchFamily="34" charset="0"/>
              </a:rPr>
              <a:t>actinium-225 </a:t>
            </a:r>
            <a:r>
              <a:rPr lang="en-US" sz="1600" dirty="0">
                <a:solidFill>
                  <a:prstClr val="black"/>
                </a:solidFill>
                <a:latin typeface="Arial" pitchFamily="34" charset="0"/>
                <a:cs typeface="Arial" pitchFamily="34" charset="0"/>
              </a:rPr>
              <a:t>in just a few days.</a:t>
            </a:r>
          </a:p>
          <a:p>
            <a:pPr marL="177800" indent="-177800">
              <a:lnSpc>
                <a:spcPct val="90000"/>
              </a:lnSpc>
              <a:spcAft>
                <a:spcPts val="1200"/>
              </a:spcAft>
              <a:buFont typeface="Wingdings" pitchFamily="2" charset="2"/>
              <a:buChar char="§"/>
            </a:pPr>
            <a:r>
              <a:rPr lang="en-US" sz="1600" dirty="0" smtClean="0">
                <a:solidFill>
                  <a:prstClr val="black"/>
                </a:solidFill>
                <a:latin typeface="Arial" pitchFamily="34" charset="0"/>
                <a:cs typeface="Arial" pitchFamily="34" charset="0"/>
              </a:rPr>
              <a:t>Ac-225 </a:t>
            </a:r>
            <a:r>
              <a:rPr lang="en-US" sz="1600" dirty="0">
                <a:solidFill>
                  <a:prstClr val="black"/>
                </a:solidFill>
                <a:latin typeface="Arial" pitchFamily="34" charset="0"/>
                <a:cs typeface="Arial" pitchFamily="34" charset="0"/>
              </a:rPr>
              <a:t>emits alpha radiation. Alpha particles are energetic enough to destroy cancer cells but are unlikely to move beyond a tightly controlled target region and destroy healthy cells. Alpha particles are stopped in their tracks by a layer of skin—or even an inch or two of air. </a:t>
            </a:r>
          </a:p>
        </p:txBody>
      </p:sp>
      <p:grpSp>
        <p:nvGrpSpPr>
          <p:cNvPr id="7" name="Group 15"/>
          <p:cNvGrpSpPr/>
          <p:nvPr/>
        </p:nvGrpSpPr>
        <p:grpSpPr>
          <a:xfrm>
            <a:off x="6563277" y="3708400"/>
            <a:ext cx="3542805" cy="2286000"/>
            <a:chOff x="6702357" y="4267200"/>
            <a:chExt cx="3385588" cy="2286000"/>
          </a:xfrm>
        </p:grpSpPr>
        <p:pic>
          <p:nvPicPr>
            <p:cNvPr id="8" name="Picture 2" descr="RAIT_21"/>
            <p:cNvPicPr>
              <a:picLocks noChangeAspect="1" noChangeArrowheads="1"/>
            </p:cNvPicPr>
            <p:nvPr/>
          </p:nvPicPr>
          <p:blipFill>
            <a:blip r:embed="rId4" cstate="print"/>
            <a:srcRect/>
            <a:stretch>
              <a:fillRect/>
            </a:stretch>
          </p:blipFill>
          <p:spPr bwMode="auto">
            <a:xfrm>
              <a:off x="7172528" y="4572000"/>
              <a:ext cx="1819072" cy="1981200"/>
            </a:xfrm>
            <a:prstGeom prst="rect">
              <a:avLst/>
            </a:prstGeom>
            <a:noFill/>
            <a:ln w="9525">
              <a:noFill/>
              <a:miter lim="800000"/>
              <a:headEnd/>
              <a:tailEnd/>
            </a:ln>
          </p:spPr>
        </p:pic>
        <p:grpSp>
          <p:nvGrpSpPr>
            <p:cNvPr id="9" name="Group 24"/>
            <p:cNvGrpSpPr/>
            <p:nvPr/>
          </p:nvGrpSpPr>
          <p:grpSpPr>
            <a:xfrm>
              <a:off x="6702357" y="4737100"/>
              <a:ext cx="689043" cy="1762899"/>
              <a:chOff x="6400800" y="4737100"/>
              <a:chExt cx="689043" cy="1762899"/>
            </a:xfrm>
          </p:grpSpPr>
          <p:sp>
            <p:nvSpPr>
              <p:cNvPr id="13" name="Text Box 7"/>
              <p:cNvSpPr txBox="1">
                <a:spLocks noChangeArrowheads="1"/>
              </p:cNvSpPr>
              <p:nvPr/>
            </p:nvSpPr>
            <p:spPr bwMode="auto">
              <a:xfrm>
                <a:off x="6400800" y="4737100"/>
                <a:ext cx="633919" cy="276999"/>
              </a:xfrm>
              <a:prstGeom prst="rect">
                <a:avLst/>
              </a:prstGeom>
              <a:noFill/>
              <a:ln w="9525">
                <a:noFill/>
                <a:miter lim="800000"/>
                <a:headEnd/>
                <a:tailEnd/>
              </a:ln>
            </p:spPr>
            <p:txBody>
              <a:bodyPr>
                <a:spAutoFit/>
              </a:bodyPr>
              <a:lstStyle/>
              <a:p>
                <a:pPr>
                  <a:spcBef>
                    <a:spcPct val="50000"/>
                  </a:spcBef>
                </a:pPr>
                <a:r>
                  <a:rPr lang="en-US" sz="1200" b="1" dirty="0">
                    <a:solidFill>
                      <a:srgbClr val="000000"/>
                    </a:solidFill>
                  </a:rPr>
                  <a:t>Day 0</a:t>
                </a:r>
                <a:endParaRPr lang="en-US" sz="1200" dirty="0">
                  <a:solidFill>
                    <a:srgbClr val="000000"/>
                  </a:solidFill>
                </a:endParaRPr>
              </a:p>
            </p:txBody>
          </p:sp>
          <p:sp>
            <p:nvSpPr>
              <p:cNvPr id="15" name="Text Box 9"/>
              <p:cNvSpPr txBox="1">
                <a:spLocks noChangeArrowheads="1"/>
              </p:cNvSpPr>
              <p:nvPr/>
            </p:nvSpPr>
            <p:spPr bwMode="auto">
              <a:xfrm>
                <a:off x="6400800" y="5232400"/>
                <a:ext cx="689043" cy="276999"/>
              </a:xfrm>
              <a:prstGeom prst="rect">
                <a:avLst/>
              </a:prstGeom>
              <a:noFill/>
              <a:ln w="9525">
                <a:noFill/>
                <a:miter lim="800000"/>
                <a:headEnd/>
                <a:tailEnd/>
              </a:ln>
            </p:spPr>
            <p:txBody>
              <a:bodyPr>
                <a:spAutoFit/>
              </a:bodyPr>
              <a:lstStyle/>
              <a:p>
                <a:pPr>
                  <a:spcBef>
                    <a:spcPct val="50000"/>
                  </a:spcBef>
                </a:pPr>
                <a:r>
                  <a:rPr lang="en-US" sz="1200" b="1" dirty="0">
                    <a:solidFill>
                      <a:srgbClr val="000000"/>
                    </a:solidFill>
                  </a:rPr>
                  <a:t>Day 1</a:t>
                </a:r>
              </a:p>
            </p:txBody>
          </p:sp>
          <p:sp>
            <p:nvSpPr>
              <p:cNvPr id="16" name="Text Box 11"/>
              <p:cNvSpPr txBox="1">
                <a:spLocks noChangeArrowheads="1"/>
              </p:cNvSpPr>
              <p:nvPr/>
            </p:nvSpPr>
            <p:spPr bwMode="auto">
              <a:xfrm>
                <a:off x="6400800" y="5755217"/>
                <a:ext cx="609600" cy="276999"/>
              </a:xfrm>
              <a:prstGeom prst="rect">
                <a:avLst/>
              </a:prstGeom>
              <a:noFill/>
              <a:ln w="9525">
                <a:noFill/>
                <a:miter lim="800000"/>
                <a:headEnd/>
                <a:tailEnd/>
              </a:ln>
            </p:spPr>
            <p:txBody>
              <a:bodyPr wrap="square">
                <a:spAutoFit/>
              </a:bodyPr>
              <a:lstStyle/>
              <a:p>
                <a:pPr>
                  <a:spcBef>
                    <a:spcPct val="50000"/>
                  </a:spcBef>
                </a:pPr>
                <a:r>
                  <a:rPr lang="en-US" sz="1200" b="1" dirty="0">
                    <a:solidFill>
                      <a:srgbClr val="000000"/>
                    </a:solidFill>
                  </a:rPr>
                  <a:t>Day 3</a:t>
                </a:r>
              </a:p>
            </p:txBody>
          </p:sp>
          <p:sp>
            <p:nvSpPr>
              <p:cNvPr id="17" name="Text Box 12"/>
              <p:cNvSpPr txBox="1">
                <a:spLocks noChangeArrowheads="1"/>
              </p:cNvSpPr>
              <p:nvPr/>
            </p:nvSpPr>
            <p:spPr bwMode="auto">
              <a:xfrm>
                <a:off x="6400800" y="6223000"/>
                <a:ext cx="609600" cy="276999"/>
              </a:xfrm>
              <a:prstGeom prst="rect">
                <a:avLst/>
              </a:prstGeom>
              <a:noFill/>
              <a:ln w="9525">
                <a:noFill/>
                <a:miter lim="800000"/>
                <a:headEnd/>
                <a:tailEnd/>
              </a:ln>
            </p:spPr>
            <p:txBody>
              <a:bodyPr wrap="square">
                <a:spAutoFit/>
              </a:bodyPr>
              <a:lstStyle/>
              <a:p>
                <a:pPr>
                  <a:spcBef>
                    <a:spcPct val="50000"/>
                  </a:spcBef>
                </a:pPr>
                <a:r>
                  <a:rPr lang="en-US" sz="1200" b="1" dirty="0">
                    <a:solidFill>
                      <a:srgbClr val="000000"/>
                    </a:solidFill>
                  </a:rPr>
                  <a:t>Day 5</a:t>
                </a:r>
              </a:p>
            </p:txBody>
          </p:sp>
        </p:grpSp>
        <p:grpSp>
          <p:nvGrpSpPr>
            <p:cNvPr id="10" name="Group 23"/>
            <p:cNvGrpSpPr/>
            <p:nvPr/>
          </p:nvGrpSpPr>
          <p:grpSpPr>
            <a:xfrm>
              <a:off x="7344745" y="4267200"/>
              <a:ext cx="2743200" cy="276999"/>
              <a:chOff x="7315200" y="4267200"/>
              <a:chExt cx="2743200" cy="276999"/>
            </a:xfrm>
          </p:grpSpPr>
          <p:sp>
            <p:nvSpPr>
              <p:cNvPr id="11" name="Text Box 4"/>
              <p:cNvSpPr txBox="1">
                <a:spLocks noChangeArrowheads="1"/>
              </p:cNvSpPr>
              <p:nvPr/>
            </p:nvSpPr>
            <p:spPr bwMode="auto">
              <a:xfrm>
                <a:off x="7315200" y="4267200"/>
                <a:ext cx="1676400" cy="276999"/>
              </a:xfrm>
              <a:prstGeom prst="rect">
                <a:avLst/>
              </a:prstGeom>
              <a:noFill/>
              <a:ln w="9525">
                <a:noFill/>
                <a:miter lim="800000"/>
                <a:headEnd/>
                <a:tailEnd/>
              </a:ln>
            </p:spPr>
            <p:txBody>
              <a:bodyPr>
                <a:spAutoFit/>
              </a:bodyPr>
              <a:lstStyle/>
              <a:p>
                <a:pPr>
                  <a:spcBef>
                    <a:spcPct val="50000"/>
                  </a:spcBef>
                </a:pPr>
                <a:r>
                  <a:rPr lang="en-US" sz="1200" dirty="0" smtClean="0">
                    <a:solidFill>
                      <a:srgbClr val="000000"/>
                    </a:solidFill>
                  </a:rPr>
                  <a:t>Treated</a:t>
                </a:r>
                <a:endParaRPr lang="en-US" sz="1200" dirty="0">
                  <a:solidFill>
                    <a:srgbClr val="000000"/>
                  </a:solidFill>
                </a:endParaRPr>
              </a:p>
            </p:txBody>
          </p:sp>
          <p:sp>
            <p:nvSpPr>
              <p:cNvPr id="12" name="Text Box 5"/>
              <p:cNvSpPr txBox="1">
                <a:spLocks noChangeArrowheads="1"/>
              </p:cNvSpPr>
              <p:nvPr/>
            </p:nvSpPr>
            <p:spPr bwMode="auto">
              <a:xfrm>
                <a:off x="8229600" y="4267200"/>
                <a:ext cx="1828800" cy="276999"/>
              </a:xfrm>
              <a:prstGeom prst="rect">
                <a:avLst/>
              </a:prstGeom>
              <a:noFill/>
              <a:ln w="9525">
                <a:noFill/>
                <a:miter lim="800000"/>
                <a:headEnd/>
                <a:tailEnd/>
              </a:ln>
            </p:spPr>
            <p:txBody>
              <a:bodyPr>
                <a:spAutoFit/>
              </a:bodyPr>
              <a:lstStyle/>
              <a:p>
                <a:pPr>
                  <a:spcBef>
                    <a:spcPct val="50000"/>
                  </a:spcBef>
                </a:pPr>
                <a:r>
                  <a:rPr lang="en-US" sz="1200" dirty="0">
                    <a:solidFill>
                      <a:srgbClr val="000000"/>
                    </a:solidFill>
                  </a:rPr>
                  <a:t>control</a:t>
                </a:r>
              </a:p>
            </p:txBody>
          </p:sp>
        </p:grpSp>
      </p:grpSp>
      <p:sp>
        <p:nvSpPr>
          <p:cNvPr id="18" name="TextBox 17"/>
          <p:cNvSpPr txBox="1"/>
          <p:nvPr/>
        </p:nvSpPr>
        <p:spPr>
          <a:xfrm>
            <a:off x="4489827" y="4350434"/>
            <a:ext cx="2009899" cy="1384995"/>
          </a:xfrm>
          <a:prstGeom prst="rect">
            <a:avLst/>
          </a:prstGeom>
          <a:noFill/>
        </p:spPr>
        <p:txBody>
          <a:bodyPr wrap="square" rtlCol="0">
            <a:spAutoFit/>
          </a:bodyPr>
          <a:lstStyle/>
          <a:p>
            <a:pPr>
              <a:spcBef>
                <a:spcPts val="400"/>
              </a:spcBef>
              <a:spcAft>
                <a:spcPts val="400"/>
              </a:spcAft>
            </a:pPr>
            <a:r>
              <a:rPr lang="en-US" sz="1200" kern="1500" dirty="0" smtClean="0">
                <a:solidFill>
                  <a:srgbClr val="006600"/>
                </a:solidFill>
                <a:latin typeface="Arial" pitchFamily="34" charset="0"/>
                <a:cs typeface="Arial" pitchFamily="34" charset="0"/>
              </a:rPr>
              <a:t>Cancer-cell culture experiment: </a:t>
            </a:r>
            <a:r>
              <a:rPr lang="en-US" sz="1200" kern="1500" dirty="0">
                <a:solidFill>
                  <a:srgbClr val="006600"/>
                </a:solidFill>
                <a:latin typeface="Arial" pitchFamily="34" charset="0"/>
                <a:cs typeface="Arial" pitchFamily="34" charset="0"/>
              </a:rPr>
              <a:t>t</a:t>
            </a:r>
            <a:r>
              <a:rPr lang="en-US" sz="1200" kern="1500" dirty="0" smtClean="0">
                <a:solidFill>
                  <a:srgbClr val="006600"/>
                </a:solidFill>
                <a:latin typeface="Arial" pitchFamily="34" charset="0"/>
                <a:cs typeface="Arial" pitchFamily="34" charset="0"/>
              </a:rPr>
              <a:t>umor cells exposed to Ac-225 radiopharmaceutical were radically reduced while untreated control cells proliferated</a:t>
            </a:r>
            <a:endParaRPr lang="en-US" sz="1200" kern="1500" dirty="0">
              <a:solidFill>
                <a:srgbClr val="006600"/>
              </a:solidFill>
              <a:latin typeface="Arial" pitchFamily="34" charset="0"/>
              <a:cs typeface="Arial" pitchFamily="34" charset="0"/>
            </a:endParaRPr>
          </a:p>
        </p:txBody>
      </p:sp>
      <p:sp>
        <p:nvSpPr>
          <p:cNvPr id="3" name="TextBox 2"/>
          <p:cNvSpPr txBox="1"/>
          <p:nvPr/>
        </p:nvSpPr>
        <p:spPr>
          <a:xfrm>
            <a:off x="8731045" y="6503676"/>
            <a:ext cx="412955" cy="246221"/>
          </a:xfrm>
          <a:prstGeom prst="rect">
            <a:avLst/>
          </a:prstGeom>
          <a:noFill/>
        </p:spPr>
        <p:txBody>
          <a:bodyPr wrap="square" rtlCol="0">
            <a:spAutoFit/>
          </a:bodyPr>
          <a:lstStyle/>
          <a:p>
            <a:fld id="{6EEA275D-5A49-48A8-817D-44C3EA0A3A2F}" type="slidenum">
              <a:rPr lang="en-US" sz="1000" smtClean="0">
                <a:solidFill>
                  <a:srgbClr val="006600"/>
                </a:solidFill>
                <a:latin typeface="Arial" panose="020B0604020202020204" pitchFamily="34" charset="0"/>
                <a:cs typeface="Arial" panose="020B0604020202020204" pitchFamily="34" charset="0"/>
              </a:rPr>
              <a:pPr/>
              <a:t>39</a:t>
            </a:fld>
            <a:endParaRPr lang="en-US" sz="10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733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3"/>
          <p:cNvSpPr>
            <a:spLocks noGrp="1"/>
          </p:cNvSpPr>
          <p:nvPr>
            <p:ph type="sldNum" sz="quarter" idx="4294967295"/>
          </p:nvPr>
        </p:nvSpPr>
        <p:spPr>
          <a:xfrm>
            <a:off x="8597412" y="6492317"/>
            <a:ext cx="476250" cy="365125"/>
          </a:xfrm>
          <a:prstGeom prst="rect">
            <a:avLst/>
          </a:prstGeom>
        </p:spPr>
        <p:txBody>
          <a:bodyPr/>
          <a:lstStyle/>
          <a:p>
            <a:pPr>
              <a:defRPr/>
            </a:pPr>
            <a:fld id="{6EEA275D-5A49-48A8-817D-44C3EA0A3A2F}" type="slidenum">
              <a:rPr lang="en-US" smtClean="0"/>
              <a:pPr>
                <a:defRPr/>
              </a:pPr>
              <a:t>4</a:t>
            </a:fld>
            <a:endParaRPr lang="en-US" dirty="0"/>
          </a:p>
        </p:txBody>
      </p:sp>
      <p:sp>
        <p:nvSpPr>
          <p:cNvPr id="2" name="Title 1"/>
          <p:cNvSpPr>
            <a:spLocks noGrp="1"/>
          </p:cNvSpPr>
          <p:nvPr>
            <p:ph type="title" idx="4294967295"/>
          </p:nvPr>
        </p:nvSpPr>
        <p:spPr>
          <a:xfrm>
            <a:off x="0" y="130175"/>
            <a:ext cx="9144000" cy="757238"/>
          </a:xfrm>
        </p:spPr>
        <p:txBody>
          <a:bodyPr>
            <a:spAutoFit/>
          </a:bodyPr>
          <a:lstStyle/>
          <a:p>
            <a:pPr>
              <a:lnSpc>
                <a:spcPct val="90000"/>
              </a:lnSpc>
            </a:pPr>
            <a:r>
              <a:rPr lang="en-US" b="0" dirty="0" smtClean="0"/>
              <a:t>The FY 2018 Request for Nuclear Physics</a:t>
            </a:r>
            <a:r>
              <a:rPr lang="en-US" b="0" dirty="0" smtClean="0">
                <a:solidFill>
                  <a:schemeClr val="tx1"/>
                </a:solidFill>
              </a:rPr>
              <a:t/>
            </a:r>
            <a:br>
              <a:rPr lang="en-US" b="0" dirty="0" smtClean="0">
                <a:solidFill>
                  <a:schemeClr val="tx1"/>
                </a:solidFill>
              </a:rPr>
            </a:br>
            <a:endParaRPr lang="en-US" b="0" dirty="0"/>
          </a:p>
        </p:txBody>
      </p:sp>
      <p:sp>
        <p:nvSpPr>
          <p:cNvPr id="13" name="TextBox 12"/>
          <p:cNvSpPr txBox="1"/>
          <p:nvPr/>
        </p:nvSpPr>
        <p:spPr>
          <a:xfrm>
            <a:off x="485608" y="805732"/>
            <a:ext cx="8006318" cy="4006213"/>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lIns="91429" tIns="45714" rIns="91429" bIns="45714" rtlCol="0">
            <a:spAutoFit/>
          </a:bodyPr>
          <a:lstStyle/>
          <a:p>
            <a:pPr marL="168275" lvl="3" indent="-168275">
              <a:spcBef>
                <a:spcPts val="400"/>
              </a:spcBef>
              <a:spcAft>
                <a:spcPts val="1000"/>
              </a:spcAft>
              <a:buFont typeface="Wingdings" pitchFamily="2" charset="2"/>
              <a:buChar char="§"/>
            </a:pPr>
            <a:r>
              <a:rPr lang="en-US" sz="1400" dirty="0" smtClean="0">
                <a:latin typeface="Arial" pitchFamily="34" charset="0"/>
                <a:cs typeface="Arial" pitchFamily="34" charset="0"/>
              </a:rPr>
              <a:t>Decreased funding </a:t>
            </a:r>
            <a:r>
              <a:rPr lang="en-US" sz="1400" dirty="0">
                <a:latin typeface="Arial" pitchFamily="34" charset="0"/>
                <a:cs typeface="Arial" pitchFamily="34" charset="0"/>
              </a:rPr>
              <a:t>for </a:t>
            </a:r>
            <a:r>
              <a:rPr lang="en-US" sz="1400" b="1" dirty="0" smtClean="0">
                <a:latin typeface="Arial" pitchFamily="34" charset="0"/>
                <a:cs typeface="Arial" pitchFamily="34" charset="0"/>
              </a:rPr>
              <a:t>research </a:t>
            </a:r>
            <a:r>
              <a:rPr lang="en-US" sz="1400" dirty="0" smtClean="0">
                <a:latin typeface="Arial" pitchFamily="34" charset="0"/>
                <a:cs typeface="Arial" pitchFamily="34" charset="0"/>
              </a:rPr>
              <a:t>focuses </a:t>
            </a:r>
            <a:r>
              <a:rPr lang="en-US" sz="1400" dirty="0">
                <a:latin typeface="Arial" pitchFamily="34" charset="0"/>
                <a:cs typeface="Arial" pitchFamily="34" charset="0"/>
              </a:rPr>
              <a:t>resources on the most critical areas of </a:t>
            </a:r>
            <a:r>
              <a:rPr lang="en-US" sz="1400" dirty="0" smtClean="0">
                <a:latin typeface="Arial" pitchFamily="34" charset="0"/>
                <a:cs typeface="Arial" pitchFamily="34" charset="0"/>
              </a:rPr>
              <a:t>nuclear science research.</a:t>
            </a:r>
          </a:p>
          <a:p>
            <a:pPr marL="168275" lvl="3" indent="-168275">
              <a:spcBef>
                <a:spcPts val="400"/>
              </a:spcBef>
              <a:spcAft>
                <a:spcPts val="1000"/>
              </a:spcAft>
              <a:buFont typeface="Wingdings" pitchFamily="2" charset="2"/>
              <a:buChar char="§"/>
            </a:pPr>
            <a:r>
              <a:rPr lang="en-US" sz="1400" dirty="0" smtClean="0">
                <a:latin typeface="Arial" pitchFamily="34" charset="0"/>
                <a:cs typeface="Arial" pitchFamily="34" charset="0"/>
              </a:rPr>
              <a:t>Operations at </a:t>
            </a:r>
            <a:r>
              <a:rPr lang="en-US" sz="1400" b="1" dirty="0" smtClean="0">
                <a:latin typeface="Arial" pitchFamily="34" charset="0"/>
                <a:cs typeface="Arial" pitchFamily="34" charset="0"/>
              </a:rPr>
              <a:t>RHIC</a:t>
            </a:r>
            <a:r>
              <a:rPr lang="en-US" sz="1400" dirty="0" smtClean="0">
                <a:latin typeface="Arial" pitchFamily="34" charset="0"/>
                <a:cs typeface="Arial" pitchFamily="34" charset="0"/>
              </a:rPr>
              <a:t> are supported for 10 weeks in FY 2018. Beam time in FY 2018 is combined with planned operation in FY 2019 to explore the properties of the quark gluon plasma first discovered </a:t>
            </a:r>
            <a:r>
              <a:rPr lang="en-US" sz="1400" dirty="0">
                <a:latin typeface="Arial" pitchFamily="34" charset="0"/>
                <a:cs typeface="Arial" pitchFamily="34" charset="0"/>
              </a:rPr>
              <a:t>there and to enable studies of spin </a:t>
            </a:r>
            <a:r>
              <a:rPr lang="en-US" sz="1400" dirty="0" smtClean="0">
                <a:latin typeface="Arial" pitchFamily="34" charset="0"/>
                <a:cs typeface="Arial" pitchFamily="34" charset="0"/>
              </a:rPr>
              <a:t>physics.</a:t>
            </a:r>
          </a:p>
          <a:p>
            <a:pPr marL="168275" indent="-168275">
              <a:spcBef>
                <a:spcPts val="400"/>
              </a:spcBef>
              <a:spcAft>
                <a:spcPts val="1000"/>
              </a:spcAft>
              <a:buFont typeface="Wingdings" pitchFamily="2" charset="2"/>
              <a:buChar char="§"/>
            </a:pPr>
            <a:r>
              <a:rPr lang="en-US" sz="1400" dirty="0" smtClean="0">
                <a:latin typeface="Arial" pitchFamily="34" charset="0"/>
                <a:cs typeface="Arial" pitchFamily="34" charset="0"/>
              </a:rPr>
              <a:t>The </a:t>
            </a:r>
            <a:r>
              <a:rPr lang="en-US" sz="1400" b="1" dirty="0">
                <a:latin typeface="Arial" pitchFamily="34" charset="0"/>
                <a:cs typeface="Arial" pitchFamily="34" charset="0"/>
              </a:rPr>
              <a:t>12 GeV CEBAF </a:t>
            </a:r>
            <a:r>
              <a:rPr lang="en-US" sz="1400" b="1" dirty="0" smtClean="0">
                <a:latin typeface="Arial" pitchFamily="34" charset="0"/>
                <a:cs typeface="Arial" pitchFamily="34" charset="0"/>
              </a:rPr>
              <a:t>Upgrade,</a:t>
            </a:r>
            <a:r>
              <a:rPr lang="en-US" sz="1400" dirty="0" smtClean="0">
                <a:latin typeface="Arial" panose="020B0604020202020204" pitchFamily="34" charset="0"/>
                <a:cs typeface="Arial" panose="020B0604020202020204" pitchFamily="34" charset="0"/>
              </a:rPr>
              <a:t> completed in FY 2017, begins its scientific program with a 10 weeks run, promising new discoveries and an improved understanding of quark confinement. </a:t>
            </a:r>
            <a:endParaRPr lang="en-US" sz="1400" dirty="0">
              <a:latin typeface="Arial" panose="020B0604020202020204" pitchFamily="34" charset="0"/>
              <a:cs typeface="Arial" panose="020B0604020202020204" pitchFamily="34" charset="0"/>
            </a:endParaRPr>
          </a:p>
          <a:p>
            <a:pPr marL="168275" indent="-168275">
              <a:spcBef>
                <a:spcPts val="400"/>
              </a:spcBef>
              <a:spcAft>
                <a:spcPts val="1000"/>
              </a:spcAft>
              <a:buFont typeface="Wingdings" pitchFamily="2" charset="2"/>
              <a:buChar char="§"/>
            </a:pPr>
            <a:r>
              <a:rPr lang="en-US" sz="1400" dirty="0" smtClean="0">
                <a:latin typeface="Arial" panose="020B0604020202020204" pitchFamily="34" charset="0"/>
                <a:cs typeface="Arial" panose="020B0604020202020204" pitchFamily="34" charset="0"/>
              </a:rPr>
              <a:t>Operations at </a:t>
            </a:r>
            <a:r>
              <a:rPr lang="en-US" sz="1400" b="1" dirty="0" smtClean="0">
                <a:latin typeface="Arial" panose="020B0604020202020204" pitchFamily="34" charset="0"/>
                <a:cs typeface="Arial" panose="020B0604020202020204" pitchFamily="34" charset="0"/>
              </a:rPr>
              <a:t>ATLAS</a:t>
            </a:r>
            <a:r>
              <a:rPr lang="en-US" sz="1400" dirty="0" smtClean="0">
                <a:latin typeface="Arial" panose="020B0604020202020204" pitchFamily="34" charset="0"/>
                <a:cs typeface="Arial" panose="020B0604020202020204" pitchFamily="34" charset="0"/>
              </a:rPr>
              <a:t> are supported, continuing </a:t>
            </a:r>
            <a:r>
              <a:rPr lang="en-US" sz="1400" dirty="0">
                <a:latin typeface="Arial" panose="020B0604020202020204" pitchFamily="34" charset="0"/>
                <a:cs typeface="Arial" panose="020B0604020202020204" pitchFamily="34" charset="0"/>
              </a:rPr>
              <a:t>to provide high-quality beams of all the stable elements up to uranium as well as selected beams of short-lived nuclei. </a:t>
            </a:r>
          </a:p>
          <a:p>
            <a:pPr marL="168275" indent="-168275">
              <a:spcBef>
                <a:spcPts val="400"/>
              </a:spcBef>
              <a:spcAft>
                <a:spcPts val="1000"/>
              </a:spcAft>
              <a:buFont typeface="Wingdings" pitchFamily="2" charset="2"/>
              <a:buChar char="§"/>
            </a:pPr>
            <a:r>
              <a:rPr lang="en-US" sz="1400" dirty="0" smtClean="0">
                <a:latin typeface="Arial" panose="020B0604020202020204" pitchFamily="34" charset="0"/>
                <a:cs typeface="Arial" panose="020B0604020202020204" pitchFamily="34" charset="0"/>
              </a:rPr>
              <a:t>Construction </a:t>
            </a:r>
            <a:r>
              <a:rPr lang="en-US" sz="1400" dirty="0">
                <a:latin typeface="Arial" panose="020B0604020202020204" pitchFamily="34" charset="0"/>
                <a:cs typeface="Arial" panose="020B0604020202020204" pitchFamily="34" charset="0"/>
              </a:rPr>
              <a:t>continues on the </a:t>
            </a:r>
            <a:r>
              <a:rPr lang="en-US" sz="1400" b="1" dirty="0">
                <a:latin typeface="Arial" pitchFamily="34" charset="0"/>
                <a:cs typeface="Arial" pitchFamily="34" charset="0"/>
              </a:rPr>
              <a:t>Facility for Rare Isotope </a:t>
            </a:r>
            <a:r>
              <a:rPr lang="en-US" sz="1400" b="1" dirty="0" smtClean="0">
                <a:latin typeface="Arial" pitchFamily="34" charset="0"/>
                <a:cs typeface="Arial" pitchFamily="34" charset="0"/>
              </a:rPr>
              <a:t>Beams </a:t>
            </a:r>
            <a:r>
              <a:rPr lang="en-US" sz="1400" dirty="0" smtClean="0">
                <a:latin typeface="Arial" pitchFamily="34" charset="0"/>
                <a:cs typeface="Arial" pitchFamily="34" charset="0"/>
              </a:rPr>
              <a:t>following a </a:t>
            </a:r>
            <a:r>
              <a:rPr lang="en-US" sz="1400" dirty="0" err="1" smtClean="0">
                <a:latin typeface="Arial" pitchFamily="34" charset="0"/>
                <a:cs typeface="Arial" pitchFamily="34" charset="0"/>
              </a:rPr>
              <a:t>rebaseline</a:t>
            </a:r>
            <a:r>
              <a:rPr lang="en-US" sz="1400" dirty="0" smtClean="0">
                <a:latin typeface="Arial" pitchFamily="34" charset="0"/>
                <a:cs typeface="Arial" pitchFamily="34" charset="0"/>
              </a:rPr>
              <a:t> of the project reflecting reduced construction funding in FY 2018</a:t>
            </a:r>
            <a:r>
              <a:rPr lang="en-US" sz="1400" b="1" dirty="0" smtClean="0">
                <a:latin typeface="Arial" pitchFamily="34" charset="0"/>
                <a:cs typeface="Arial" pitchFamily="34" charset="0"/>
              </a:rPr>
              <a:t>.  </a:t>
            </a:r>
            <a:r>
              <a:rPr lang="en-US" sz="1400" dirty="0" smtClean="0">
                <a:latin typeface="Arial" pitchFamily="34" charset="0"/>
                <a:cs typeface="Arial" pitchFamily="34" charset="0"/>
              </a:rPr>
              <a:t>The </a:t>
            </a:r>
            <a:r>
              <a:rPr lang="en-US" sz="1400" b="1" dirty="0" smtClean="0">
                <a:latin typeface="Arial" pitchFamily="34" charset="0"/>
                <a:cs typeface="Arial" pitchFamily="34" charset="0"/>
              </a:rPr>
              <a:t>Gamma-Ray </a:t>
            </a:r>
            <a:r>
              <a:rPr lang="en-US" sz="1400" b="1" dirty="0">
                <a:latin typeface="Arial" pitchFamily="34" charset="0"/>
                <a:cs typeface="Arial" pitchFamily="34" charset="0"/>
              </a:rPr>
              <a:t>Energy Tracking Array (GRETA)</a:t>
            </a:r>
            <a:r>
              <a:rPr lang="en-US" sz="1400" dirty="0">
                <a:latin typeface="Arial" pitchFamily="34" charset="0"/>
                <a:cs typeface="Arial" pitchFamily="34" charset="0"/>
              </a:rPr>
              <a:t> </a:t>
            </a:r>
            <a:r>
              <a:rPr lang="en-US" sz="1400" dirty="0" smtClean="0">
                <a:latin typeface="Arial" pitchFamily="34" charset="0"/>
                <a:cs typeface="Arial" pitchFamily="34" charset="0"/>
              </a:rPr>
              <a:t>MIE is </a:t>
            </a:r>
            <a:r>
              <a:rPr lang="en-US" sz="1400" dirty="0" smtClean="0">
                <a:solidFill>
                  <a:schemeClr val="tx1"/>
                </a:solidFill>
                <a:latin typeface="Arial" pitchFamily="34" charset="0"/>
                <a:cs typeface="Arial" pitchFamily="34" charset="0"/>
              </a:rPr>
              <a:t>continued</a:t>
            </a:r>
            <a:r>
              <a:rPr lang="en-US" sz="1400" dirty="0" smtClean="0">
                <a:solidFill>
                  <a:srgbClr val="FF0000"/>
                </a:solidFill>
                <a:latin typeface="Arial" pitchFamily="34" charset="0"/>
                <a:cs typeface="Arial" pitchFamily="34" charset="0"/>
              </a:rPr>
              <a:t> </a:t>
            </a:r>
            <a:r>
              <a:rPr lang="en-US" sz="1400" dirty="0" smtClean="0">
                <a:latin typeface="Arial" pitchFamily="34" charset="0"/>
                <a:cs typeface="Arial" pitchFamily="34" charset="0"/>
              </a:rPr>
              <a:t>to exploit </a:t>
            </a:r>
            <a:r>
              <a:rPr lang="en-US" sz="1400" dirty="0">
                <a:latin typeface="Arial" pitchFamily="34" charset="0"/>
                <a:cs typeface="Arial" pitchFamily="34" charset="0"/>
              </a:rPr>
              <a:t>the </a:t>
            </a:r>
            <a:r>
              <a:rPr lang="en-US" sz="1400" dirty="0" smtClean="0">
                <a:latin typeface="Arial" pitchFamily="34" charset="0"/>
                <a:cs typeface="Arial" pitchFamily="34" charset="0"/>
              </a:rPr>
              <a:t>scientific </a:t>
            </a:r>
            <a:r>
              <a:rPr lang="en-US" sz="1400" dirty="0">
                <a:latin typeface="Arial" pitchFamily="34" charset="0"/>
                <a:cs typeface="Arial" pitchFamily="34" charset="0"/>
              </a:rPr>
              <a:t>potential of FRIB.</a:t>
            </a:r>
          </a:p>
          <a:p>
            <a:pPr marL="168275" indent="-168275">
              <a:spcBef>
                <a:spcPts val="400"/>
              </a:spcBef>
              <a:spcAft>
                <a:spcPts val="1000"/>
              </a:spcAft>
              <a:buFont typeface="Wingdings" pitchFamily="2" charset="2"/>
              <a:buChar char="§"/>
            </a:pPr>
            <a:r>
              <a:rPr lang="en-US" sz="1400" dirty="0" smtClean="0">
                <a:latin typeface="Arial" pitchFamily="34" charset="0"/>
                <a:cs typeface="Arial" pitchFamily="34" charset="0"/>
              </a:rPr>
              <a:t>Fabrication continues on the </a:t>
            </a:r>
            <a:r>
              <a:rPr lang="en-US" sz="1400" b="1" dirty="0" smtClean="0">
                <a:latin typeface="Arial" pitchFamily="34" charset="0"/>
                <a:cs typeface="Arial" pitchFamily="34" charset="0"/>
              </a:rPr>
              <a:t>Stable </a:t>
            </a:r>
            <a:r>
              <a:rPr lang="en-US" sz="1400" b="1" dirty="0">
                <a:latin typeface="Arial" pitchFamily="34" charset="0"/>
                <a:cs typeface="Arial" pitchFamily="34" charset="0"/>
              </a:rPr>
              <a:t>Isotope Production Facility (SIPF)</a:t>
            </a:r>
            <a:r>
              <a:rPr lang="en-US" sz="1400" dirty="0">
                <a:latin typeface="Arial" pitchFamily="34" charset="0"/>
                <a:cs typeface="Arial" pitchFamily="34" charset="0"/>
              </a:rPr>
              <a:t> </a:t>
            </a:r>
            <a:r>
              <a:rPr lang="en-US" sz="1400" dirty="0" smtClean="0">
                <a:latin typeface="Arial" pitchFamily="34" charset="0"/>
                <a:cs typeface="Arial" pitchFamily="34" charset="0"/>
              </a:rPr>
              <a:t>to produce enriched </a:t>
            </a:r>
            <a:r>
              <a:rPr lang="en-US" sz="1400" dirty="0">
                <a:latin typeface="Arial" pitchFamily="34" charset="0"/>
                <a:cs typeface="Arial" pitchFamily="34" charset="0"/>
              </a:rPr>
              <a:t>stable isotopes, a capability </a:t>
            </a:r>
            <a:r>
              <a:rPr lang="en-US" sz="1400" dirty="0" smtClean="0">
                <a:latin typeface="Arial" pitchFamily="34" charset="0"/>
                <a:cs typeface="Arial" pitchFamily="34" charset="0"/>
              </a:rPr>
              <a:t>not available </a:t>
            </a:r>
            <a:r>
              <a:rPr lang="en-US" sz="1400" dirty="0">
                <a:latin typeface="Arial" pitchFamily="34" charset="0"/>
                <a:cs typeface="Arial" pitchFamily="34" charset="0"/>
              </a:rPr>
              <a:t>in the U.S. for almost 20 years. </a:t>
            </a:r>
          </a:p>
        </p:txBody>
      </p:sp>
      <p:grpSp>
        <p:nvGrpSpPr>
          <p:cNvPr id="15" name="Group 14"/>
          <p:cNvGrpSpPr/>
          <p:nvPr/>
        </p:nvGrpSpPr>
        <p:grpSpPr>
          <a:xfrm>
            <a:off x="539278" y="4810454"/>
            <a:ext cx="7952648" cy="1393496"/>
            <a:chOff x="595676" y="5222034"/>
            <a:chExt cx="7952648" cy="1393496"/>
          </a:xfrm>
        </p:grpSpPr>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7034" t="1497" r="-447" b="1090"/>
            <a:stretch/>
          </p:blipFill>
          <p:spPr>
            <a:xfrm>
              <a:off x="595676" y="5222034"/>
              <a:ext cx="1691390" cy="1374966"/>
            </a:xfrm>
            <a:prstGeom prst="rect">
              <a:avLst/>
            </a:prstGeom>
            <a:ln w="28575">
              <a:solidFill>
                <a:schemeClr val="tx1"/>
              </a:solidFill>
            </a:ln>
          </p:spPr>
        </p:pic>
        <p:pic>
          <p:nvPicPr>
            <p:cNvPr id="18" name="Picture 17" descr="ATLAS_nj386569f7_online.jpg"/>
            <p:cNvPicPr>
              <a:picLocks noChangeAspect="1"/>
            </p:cNvPicPr>
            <p:nvPr userDrawn="1"/>
          </p:nvPicPr>
          <p:blipFill rotWithShape="1">
            <a:blip r:embed="rId4">
              <a:extLst>
                <a:ext uri="{28A0092B-C50C-407E-A947-70E740481C1C}">
                  <a14:useLocalDpi xmlns:a14="http://schemas.microsoft.com/office/drawing/2010/main" val="0"/>
                </a:ext>
              </a:extLst>
            </a:blip>
            <a:srcRect t="608" r="63375" b="1872"/>
            <a:stretch/>
          </p:blipFill>
          <p:spPr>
            <a:xfrm>
              <a:off x="2182466" y="5229129"/>
              <a:ext cx="1543076" cy="1379306"/>
            </a:xfrm>
            <a:prstGeom prst="rect">
              <a:avLst/>
            </a:prstGeom>
            <a:ln w="28575">
              <a:solidFill>
                <a:schemeClr val="tx1"/>
              </a:solidFill>
            </a:ln>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81772" y="5229129"/>
              <a:ext cx="1566552" cy="1386401"/>
            </a:xfrm>
            <a:prstGeom prst="rect">
              <a:avLst/>
            </a:prstGeom>
            <a:ln w="28575">
              <a:solidFill>
                <a:schemeClr val="tx1"/>
              </a:solidFill>
            </a:ln>
          </p:spPr>
        </p:pic>
        <p:pic>
          <p:nvPicPr>
            <p:cNvPr id="21" name="Picture 7"/>
            <p:cNvPicPr>
              <a:picLocks noChangeAspect="1" noChangeArrowheads="1"/>
            </p:cNvPicPr>
            <p:nvPr userDrawn="1"/>
          </p:nvPicPr>
          <p:blipFill>
            <a:blip r:embed="rId6" cstate="print"/>
            <a:srcRect r="2756"/>
            <a:stretch>
              <a:fillRect/>
            </a:stretch>
          </p:blipFill>
          <p:spPr bwMode="auto">
            <a:xfrm>
              <a:off x="3649326" y="5229129"/>
              <a:ext cx="1959828" cy="1386401"/>
            </a:xfrm>
            <a:prstGeom prst="rect">
              <a:avLst/>
            </a:prstGeom>
            <a:noFill/>
            <a:ln w="28575">
              <a:solidFill>
                <a:schemeClr val="tx1"/>
              </a:solidFill>
              <a:miter lim="800000"/>
              <a:headEnd/>
              <a:tailEnd/>
            </a:ln>
          </p:spPr>
        </p:pic>
        <p:pic>
          <p:nvPicPr>
            <p:cNvPr id="22" name="Picture 21"/>
            <p:cNvPicPr>
              <a:picLocks noChangeAspect="1"/>
            </p:cNvPicPr>
            <p:nvPr userDrawn="1"/>
          </p:nvPicPr>
          <p:blipFill rotWithShape="1">
            <a:blip r:embed="rId7"/>
            <a:srcRect t="8102" r="8607"/>
            <a:stretch/>
          </p:blipFill>
          <p:spPr>
            <a:xfrm>
              <a:off x="5207738" y="5229129"/>
              <a:ext cx="1782174" cy="1386400"/>
            </a:xfrm>
            <a:prstGeom prst="rect">
              <a:avLst/>
            </a:prstGeom>
            <a:ln w="28575">
              <a:solidFill>
                <a:schemeClr val="tx1"/>
              </a:solidFill>
            </a:ln>
          </p:spPr>
        </p:pic>
      </p:grpSp>
    </p:spTree>
    <p:extLst>
      <p:ext uri="{BB962C8B-B14F-4D97-AF65-F5344CB8AC3E}">
        <p14:creationId xmlns:p14="http://schemas.microsoft.com/office/powerpoint/2010/main" val="3755211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 2017 House Mark</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05262313"/>
              </p:ext>
            </p:extLst>
          </p:nvPr>
        </p:nvGraphicFramePr>
        <p:xfrm>
          <a:off x="3" y="781769"/>
          <a:ext cx="9143997" cy="4572000"/>
        </p:xfrm>
        <a:graphic>
          <a:graphicData uri="http://schemas.openxmlformats.org/drawingml/2006/table">
            <a:tbl>
              <a:tblPr>
                <a:tableStyleId>{5C22544A-7EE6-4342-B048-85BDC9FD1C3A}</a:tableStyleId>
              </a:tblPr>
              <a:tblGrid>
                <a:gridCol w="2607914"/>
                <a:gridCol w="523911"/>
                <a:gridCol w="523911"/>
                <a:gridCol w="523911"/>
                <a:gridCol w="523911"/>
                <a:gridCol w="523911"/>
                <a:gridCol w="523911"/>
                <a:gridCol w="523911"/>
                <a:gridCol w="549526"/>
                <a:gridCol w="523911"/>
                <a:gridCol w="523911"/>
                <a:gridCol w="523911"/>
                <a:gridCol w="747447"/>
              </a:tblGrid>
              <a:tr h="578585">
                <a:tc>
                  <a:txBody>
                    <a:bodyPr/>
                    <a:lstStyle/>
                    <a:p>
                      <a:pPr algn="l" fontAlgn="b"/>
                      <a:endParaRPr lang="en-US" sz="1000" b="1" i="0" u="none" strike="noStrike" dirty="0">
                        <a:effectLst/>
                        <a:latin typeface="Times New Roman" panose="02020603050405020304" pitchFamily="18" charset="0"/>
                      </a:endParaRPr>
                    </a:p>
                  </a:txBody>
                  <a:tcPr marL="0" marR="0" marT="0" marB="0" anchor="b"/>
                </a:tc>
                <a:tc>
                  <a:txBody>
                    <a:bodyPr/>
                    <a:lstStyle/>
                    <a:p>
                      <a:pPr algn="ctr" fontAlgn="ctr"/>
                      <a:r>
                        <a:rPr lang="en-US" sz="1000" u="none" strike="noStrike">
                          <a:effectLst/>
                        </a:rPr>
                        <a:t>FY 2017  President's Request</a:t>
                      </a:r>
                      <a:endParaRPr lang="en-US" sz="1000" b="0" i="0" u="none" strike="noStrike">
                        <a:effectLst/>
                        <a:latin typeface="Times New Roman" panose="02020603050405020304" pitchFamily="18" charset="0"/>
                      </a:endParaRPr>
                    </a:p>
                  </a:txBody>
                  <a:tcPr marL="0" marR="0" marT="0" marB="0" anchor="ctr"/>
                </a:tc>
                <a:tc>
                  <a:txBody>
                    <a:bodyPr/>
                    <a:lstStyle/>
                    <a:p>
                      <a:pPr algn="ctr" fontAlgn="ctr"/>
                      <a:r>
                        <a:rPr lang="en-US" sz="1000" u="none" strike="noStrike">
                          <a:effectLst/>
                        </a:rPr>
                        <a:t>FY 2017  Enacted Approp.</a:t>
                      </a:r>
                      <a:r>
                        <a:rPr lang="en-US" sz="1000" u="none" strike="noStrike" baseline="30000">
                          <a:effectLst/>
                        </a:rPr>
                        <a:t>c</a:t>
                      </a:r>
                      <a:endParaRPr lang="en-US" sz="1000" b="0" i="0" u="none" strike="noStrike">
                        <a:effectLst/>
                        <a:latin typeface="Times New Roman" panose="02020603050405020304" pitchFamily="18" charset="0"/>
                      </a:endParaRPr>
                    </a:p>
                  </a:txBody>
                  <a:tcPr marL="0" marR="0" marT="0" marB="0" anchor="ctr"/>
                </a:tc>
                <a:tc>
                  <a:txBody>
                    <a:bodyPr/>
                    <a:lstStyle/>
                    <a:p>
                      <a:pPr algn="ctr" fontAlgn="ctr"/>
                      <a:r>
                        <a:rPr lang="en-US" sz="1000" u="none" strike="noStrike">
                          <a:effectLst/>
                        </a:rPr>
                        <a:t>FY 2017 Enacted Approp. vs. FY 2017 President's Request</a:t>
                      </a:r>
                      <a:endParaRPr lang="en-US" sz="1000" b="0" i="0" u="none" strike="noStrike">
                        <a:effectLst/>
                        <a:latin typeface="Times New Roman" panose="02020603050405020304" pitchFamily="18" charset="0"/>
                      </a:endParaRPr>
                    </a:p>
                  </a:txBody>
                  <a:tcPr marL="0" marR="0" marT="0" marB="0" anchor="ctr"/>
                </a:tc>
                <a:tc>
                  <a:txBody>
                    <a:bodyPr/>
                    <a:lstStyle/>
                    <a:p>
                      <a:pPr algn="ctr" fontAlgn="ctr"/>
                      <a:r>
                        <a:rPr lang="en-US" sz="1000" u="none" strike="noStrike">
                          <a:effectLst/>
                        </a:rPr>
                        <a:t> </a:t>
                      </a:r>
                      <a:endParaRPr lang="en-US" sz="1000" b="0" i="0" u="none" strike="noStrike">
                        <a:effectLst/>
                        <a:latin typeface="Times New Roman" panose="02020603050405020304" pitchFamily="18" charset="0"/>
                      </a:endParaRPr>
                    </a:p>
                  </a:txBody>
                  <a:tcPr marL="0" marR="0" marT="0" marB="0" anchor="ctr"/>
                </a:tc>
                <a:tc>
                  <a:txBody>
                    <a:bodyPr/>
                    <a:lstStyle/>
                    <a:p>
                      <a:pPr algn="ctr" fontAlgn="ctr"/>
                      <a:r>
                        <a:rPr lang="en-US" sz="1000" u="none" strike="noStrike">
                          <a:effectLst/>
                        </a:rPr>
                        <a:t>FY 2018 President's Request</a:t>
                      </a:r>
                      <a:endParaRPr lang="en-US" sz="1000" b="0" i="0" u="none" strike="noStrike">
                        <a:effectLst/>
                        <a:latin typeface="Times New Roman" panose="02020603050405020304" pitchFamily="18" charset="0"/>
                      </a:endParaRPr>
                    </a:p>
                  </a:txBody>
                  <a:tcPr marL="0" marR="0" marT="0" marB="0" anchor="ctr"/>
                </a:tc>
                <a:tc>
                  <a:txBody>
                    <a:bodyPr/>
                    <a:lstStyle/>
                    <a:p>
                      <a:pPr algn="ctr" fontAlgn="ctr"/>
                      <a:r>
                        <a:rPr lang="en-US" sz="1000" u="none" strike="noStrike">
                          <a:effectLst/>
                        </a:rPr>
                        <a:t>FY 2018 President's Request vs. FY 2017 Enacted Approp.</a:t>
                      </a:r>
                      <a:endParaRPr lang="en-US" sz="1000" b="0" i="0" u="none" strike="noStrike">
                        <a:effectLst/>
                        <a:latin typeface="Times New Roman" panose="02020603050405020304" pitchFamily="18" charset="0"/>
                      </a:endParaRPr>
                    </a:p>
                  </a:txBody>
                  <a:tcPr marL="0" marR="0" marT="0" marB="0" anchor="ctr"/>
                </a:tc>
                <a:tc>
                  <a:txBody>
                    <a:bodyPr/>
                    <a:lstStyle/>
                    <a:p>
                      <a:pPr algn="ctr" fontAlgn="ctr"/>
                      <a:r>
                        <a:rPr lang="en-US" sz="1000" u="none" strike="noStrike">
                          <a:effectLst/>
                        </a:rPr>
                        <a:t> </a:t>
                      </a:r>
                      <a:endParaRPr lang="en-US" sz="1000" b="0" i="0" u="none" strike="noStrike">
                        <a:effectLst/>
                        <a:latin typeface="Times New Roman" panose="02020603050405020304" pitchFamily="18" charset="0"/>
                      </a:endParaRPr>
                    </a:p>
                  </a:txBody>
                  <a:tcPr marL="0" marR="0" marT="0" marB="0" anchor="ctr"/>
                </a:tc>
                <a:tc>
                  <a:txBody>
                    <a:bodyPr/>
                    <a:lstStyle/>
                    <a:p>
                      <a:pPr algn="ctr" fontAlgn="ctr"/>
                      <a:r>
                        <a:rPr lang="en-US" sz="1000" u="none" strike="noStrike">
                          <a:effectLst/>
                        </a:rPr>
                        <a:t>FY 2018 House Mark</a:t>
                      </a:r>
                      <a:endParaRPr lang="en-US" sz="1000" b="0" i="0" u="none" strike="noStrike">
                        <a:effectLst/>
                        <a:latin typeface="Times New Roman" panose="02020603050405020304" pitchFamily="18" charset="0"/>
                      </a:endParaRPr>
                    </a:p>
                  </a:txBody>
                  <a:tcPr marL="0" marR="0" marT="0" marB="0" anchor="ctr"/>
                </a:tc>
                <a:tc>
                  <a:txBody>
                    <a:bodyPr/>
                    <a:lstStyle/>
                    <a:p>
                      <a:pPr algn="ctr" fontAlgn="ctr"/>
                      <a:r>
                        <a:rPr lang="en-US" sz="1000" u="none" strike="noStrike">
                          <a:effectLst/>
                        </a:rPr>
                        <a:t>FY 2018 House Mark vs. FY 2017 Enacted</a:t>
                      </a:r>
                      <a:endParaRPr lang="en-US" sz="1000" b="0" i="0" u="none" strike="noStrike">
                        <a:effectLst/>
                        <a:latin typeface="Times New Roman" panose="02020603050405020304" pitchFamily="18" charset="0"/>
                      </a:endParaRPr>
                    </a:p>
                  </a:txBody>
                  <a:tcPr marL="0" marR="0" marT="0" marB="0" anchor="ctr"/>
                </a:tc>
                <a:tc>
                  <a:txBody>
                    <a:bodyPr/>
                    <a:lstStyle/>
                    <a:p>
                      <a:pPr algn="ctr" fontAlgn="ctr"/>
                      <a:r>
                        <a:rPr lang="en-US" sz="1000" u="none" strike="noStrike">
                          <a:effectLst/>
                        </a:rPr>
                        <a:t> </a:t>
                      </a:r>
                      <a:endParaRPr lang="en-US" sz="1000" b="0" i="0" u="none" strike="noStrike">
                        <a:effectLst/>
                        <a:latin typeface="Times New Roman" panose="02020603050405020304" pitchFamily="18" charset="0"/>
                      </a:endParaRPr>
                    </a:p>
                  </a:txBody>
                  <a:tcPr marL="0" marR="0" marT="0" marB="0" anchor="ctr"/>
                </a:tc>
                <a:tc>
                  <a:txBody>
                    <a:bodyPr/>
                    <a:lstStyle/>
                    <a:p>
                      <a:pPr algn="ctr" fontAlgn="ctr"/>
                      <a:r>
                        <a:rPr lang="en-US" sz="1000" u="none" strike="noStrike">
                          <a:effectLst/>
                        </a:rPr>
                        <a:t>FY 2018 House Mark vs. FY 2018 President's Request</a:t>
                      </a:r>
                      <a:endParaRPr lang="en-US" sz="1000" b="0" i="0" u="none" strike="noStrike">
                        <a:effectLst/>
                        <a:latin typeface="Times New Roman" panose="02020603050405020304" pitchFamily="18" charset="0"/>
                      </a:endParaRPr>
                    </a:p>
                  </a:txBody>
                  <a:tcPr marL="0" marR="0" marT="0" marB="0" anchor="ctr"/>
                </a:tc>
                <a:tc>
                  <a:txBody>
                    <a:bodyPr/>
                    <a:lstStyle/>
                    <a:p>
                      <a:pPr algn="ctr" fontAlgn="ctr"/>
                      <a:r>
                        <a:rPr lang="en-US" sz="1000" u="none" strike="noStrike">
                          <a:effectLst/>
                        </a:rPr>
                        <a:t> </a:t>
                      </a:r>
                      <a:endParaRPr lang="en-US" sz="1000" b="0" i="0" u="none" strike="noStrike">
                        <a:effectLst/>
                        <a:latin typeface="Times New Roman" panose="02020603050405020304" pitchFamily="18" charset="0"/>
                      </a:endParaRPr>
                    </a:p>
                  </a:txBody>
                  <a:tcPr marL="0" marR="0" marT="0" marB="0" anchor="ctr"/>
                </a:tc>
              </a:tr>
              <a:tr h="109581">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a:effectLst/>
                        </a:rPr>
                        <a:t>Science</a:t>
                      </a:r>
                      <a:endParaRPr lang="en-US" sz="1000" b="1"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dirty="0">
                          <a:effectLst/>
                        </a:rPr>
                        <a:t>Total, Advanced Scientific Computing Research</a:t>
                      </a:r>
                      <a:endParaRPr lang="en-US" sz="1000" b="0" i="0" u="none" strike="noStrike" dirty="0">
                        <a:effectLst/>
                        <a:latin typeface="Times New Roman" panose="02020603050405020304" pitchFamily="18" charset="0"/>
                      </a:endParaRPr>
                    </a:p>
                  </a:txBody>
                  <a:tcPr marL="55930" marR="0" marT="0" marB="0" anchor="b"/>
                </a:tc>
                <a:tc>
                  <a:txBody>
                    <a:bodyPr/>
                    <a:lstStyle/>
                    <a:p>
                      <a:pPr algn="r" fontAlgn="b"/>
                      <a:r>
                        <a:rPr lang="en-US" sz="1000" u="none" strike="noStrike">
                          <a:effectLst/>
                        </a:rPr>
                        <a:t>663,180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647,000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-16,180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-2.4%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722,010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+75,010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+11.6%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694,200 </a:t>
                      </a:r>
                      <a:endParaRPr lang="en-US" sz="1000" b="0" i="0" u="none" strike="noStrike" dirty="0">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47,200 </a:t>
                      </a:r>
                      <a:endParaRPr lang="en-US" sz="1000" b="0" i="0" u="none" strike="noStrike" dirty="0">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6.54%</a:t>
                      </a:r>
                      <a:endParaRPr lang="en-US" sz="1000" b="0" i="0" u="none" strike="noStrike" dirty="0">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-27,810 </a:t>
                      </a:r>
                      <a:endParaRPr lang="en-US" sz="1000" b="0" i="0" u="none" strike="noStrike" dirty="0">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-3.85%</a:t>
                      </a:r>
                      <a:endParaRPr lang="en-US" sz="1000" b="0" i="0" u="none" strike="noStrike" dirty="0">
                        <a:effectLst/>
                        <a:latin typeface="Times New Roman" panose="02020603050405020304" pitchFamily="18" charset="0"/>
                      </a:endParaRPr>
                    </a:p>
                  </a:txBody>
                  <a:tcPr marL="0" marR="0" marT="0" marB="0" anchor="b"/>
                </a:tc>
              </a:tr>
              <a:tr h="96430">
                <a:tc>
                  <a:txBody>
                    <a:bodyPr/>
                    <a:lstStyle/>
                    <a:p>
                      <a:pPr algn="l" fontAlgn="b"/>
                      <a:endParaRPr lang="en-US" sz="1000" b="0" i="0" u="none" strike="noStrike" dirty="0">
                        <a:effectLst/>
                        <a:latin typeface="Times New Roman" panose="02020603050405020304" pitchFamily="18" charset="0"/>
                      </a:endParaRPr>
                    </a:p>
                  </a:txBody>
                  <a:tcPr marL="55930" marR="0" marT="0" marB="0" anchor="b"/>
                </a:tc>
                <a:tc>
                  <a:txBody>
                    <a:bodyPr/>
                    <a:lstStyle/>
                    <a:p>
                      <a:pPr algn="l" fontAlgn="b"/>
                      <a:r>
                        <a:rPr lang="en-US" sz="1000" u="none" strike="noStrike" dirty="0">
                          <a:effectLst/>
                        </a:rPr>
                        <a:t> </a:t>
                      </a:r>
                      <a:endParaRPr lang="en-US" sz="1000" b="0" i="0" u="none" strike="noStrike" dirty="0">
                        <a:effectLst/>
                        <a:latin typeface="Times New Roman" panose="02020603050405020304" pitchFamily="18" charset="0"/>
                      </a:endParaRPr>
                    </a:p>
                  </a:txBody>
                  <a:tcPr marL="0" marR="0" marT="0" marB="0" anchor="b"/>
                </a:tc>
                <a:tc>
                  <a:txBody>
                    <a:bodyPr/>
                    <a:lstStyle/>
                    <a:p>
                      <a:pPr algn="l" fontAlgn="b"/>
                      <a:endParaRPr lang="en-US" sz="1000" b="0" i="0" u="none" strike="noStrike" dirty="0">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dirty="0">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a:effectLst/>
                        </a:rPr>
                        <a:t>Basic Energy Sciences</a:t>
                      </a:r>
                      <a:endParaRPr lang="en-US" sz="1000" b="0" i="0" u="none" strike="noStrike">
                        <a:effectLst/>
                        <a:latin typeface="Times New Roman" panose="02020603050405020304" pitchFamily="18" charset="0"/>
                      </a:endParaRPr>
                    </a:p>
                  </a:txBody>
                  <a:tcPr marL="55930" marR="0" marT="0" marB="0" anchor="b"/>
                </a:tc>
                <a:tc>
                  <a:txBody>
                    <a:bodyPr/>
                    <a:lstStyle/>
                    <a:p>
                      <a:pPr algn="l" fontAlgn="b"/>
                      <a:r>
                        <a:rPr lang="en-US" sz="1000" u="none" strike="noStrike" dirty="0">
                          <a:effectLst/>
                        </a:rPr>
                        <a:t> </a:t>
                      </a:r>
                      <a:endParaRPr lang="en-US" sz="1000" b="0" i="0" u="none" strike="noStrike" dirty="0">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dirty="0">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dirty="0">
                          <a:effectLst/>
                        </a:rPr>
                        <a:t> </a:t>
                      </a:r>
                      <a:endParaRPr lang="en-US" sz="1000" b="0" i="0" u="none" strike="noStrike" dirty="0">
                        <a:effectLst/>
                        <a:latin typeface="Times New Roman" panose="02020603050405020304" pitchFamily="18" charset="0"/>
                      </a:endParaRPr>
                    </a:p>
                  </a:txBody>
                  <a:tcPr marL="0" marR="0" marT="0" marB="0" anchor="b"/>
                </a:tc>
                <a:tc>
                  <a:txBody>
                    <a:bodyPr/>
                    <a:lstStyle/>
                    <a:p>
                      <a:pPr algn="l" fontAlgn="b"/>
                      <a:endParaRPr lang="en-US" sz="1000" b="0" i="0" u="none" strike="noStrike" dirty="0">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dirty="0">
                          <a:effectLst/>
                        </a:rPr>
                        <a:t>Total, Basic Energy Sciences</a:t>
                      </a:r>
                      <a:endParaRPr lang="en-US" sz="1000" b="0" i="0" u="none" strike="noStrike" dirty="0">
                        <a:effectLst/>
                        <a:latin typeface="Times New Roman" panose="02020603050405020304" pitchFamily="18" charset="0"/>
                      </a:endParaRPr>
                    </a:p>
                  </a:txBody>
                  <a:tcPr marL="55930" marR="0" marT="0" marB="0" anchor="b"/>
                </a:tc>
                <a:tc>
                  <a:txBody>
                    <a:bodyPr/>
                    <a:lstStyle/>
                    <a:p>
                      <a:pPr algn="r" fontAlgn="b"/>
                      <a:r>
                        <a:rPr lang="en-US" sz="1000" u="none" strike="noStrike">
                          <a:effectLst/>
                        </a:rPr>
                        <a:t>1,936,730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1,871,500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-65,230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-3.4%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1,554,500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-317,000 </a:t>
                      </a:r>
                      <a:endParaRPr lang="en-US" sz="1000" b="0" i="0" u="none" strike="noStrike" dirty="0">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-16.9% </a:t>
                      </a:r>
                      <a:endParaRPr lang="en-US" sz="1000" b="0" i="0" u="none" strike="noStrike" dirty="0">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1,871,500 </a:t>
                      </a:r>
                      <a:endParaRPr lang="en-US" sz="1000" b="0" i="0" u="none" strike="noStrike" dirty="0">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 </a:t>
                      </a:r>
                      <a:endParaRPr lang="en-US" sz="1000" b="0" i="0" u="none" strike="noStrike" dirty="0">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0.00%</a:t>
                      </a:r>
                      <a:endParaRPr lang="en-US" sz="1000" b="0" i="0" u="none" strike="noStrike" dirty="0">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317,000 </a:t>
                      </a:r>
                      <a:endParaRPr lang="en-US" sz="1000" b="0" i="0" u="none" strike="noStrike" dirty="0">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20.39%</a:t>
                      </a:r>
                      <a:endParaRPr lang="en-US" sz="1000" b="0" i="0" u="none" strike="noStrike" dirty="0">
                        <a:effectLst/>
                        <a:latin typeface="Times New Roman" panose="02020603050405020304" pitchFamily="18" charset="0"/>
                      </a:endParaRPr>
                    </a:p>
                  </a:txBody>
                  <a:tcPr marL="0" marR="0" marT="0" marB="0" anchor="b"/>
                </a:tc>
              </a:tr>
              <a:tr h="96430">
                <a:tc>
                  <a:txBody>
                    <a:bodyPr/>
                    <a:lstStyle/>
                    <a:p>
                      <a:pPr algn="l" fontAlgn="b"/>
                      <a:endParaRPr lang="en-US" sz="1000" b="0" i="0" u="none" strike="noStrike">
                        <a:effectLst/>
                        <a:latin typeface="Times New Roman" panose="02020603050405020304" pitchFamily="18" charset="0"/>
                      </a:endParaRPr>
                    </a:p>
                  </a:txBody>
                  <a:tcPr marL="5593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a:effectLst/>
                        </a:rPr>
                        <a:t>Biological and Environmental Research</a:t>
                      </a:r>
                      <a:endParaRPr lang="en-US" sz="1000" b="0" i="0" u="none" strike="noStrike">
                        <a:effectLst/>
                        <a:latin typeface="Times New Roman" panose="02020603050405020304" pitchFamily="18" charset="0"/>
                      </a:endParaRPr>
                    </a:p>
                  </a:txBody>
                  <a:tcPr marL="55930" marR="0" marT="0" marB="0" anchor="b"/>
                </a:tc>
                <a:tc>
                  <a:txBody>
                    <a:bodyPr/>
                    <a:lstStyle/>
                    <a:p>
                      <a:pPr algn="r" fontAlgn="b"/>
                      <a:r>
                        <a:rPr lang="en-US" sz="1000" u="none" strike="noStrike">
                          <a:effectLst/>
                        </a:rPr>
                        <a:t>661,920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612,000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-49,920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-7.5%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348,950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-263,050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-43.0%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582,000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-30,000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-4.90%</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233,050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66.79%</a:t>
                      </a:r>
                      <a:endParaRPr lang="en-US" sz="1000" b="0" i="0" u="none" strike="noStrike">
                        <a:effectLst/>
                        <a:latin typeface="Times New Roman" panose="02020603050405020304" pitchFamily="18" charset="0"/>
                      </a:endParaRPr>
                    </a:p>
                  </a:txBody>
                  <a:tcPr marL="0" marR="0" marT="0" marB="0" anchor="b"/>
                </a:tc>
              </a:tr>
              <a:tr h="96430">
                <a:tc>
                  <a:txBody>
                    <a:bodyPr/>
                    <a:lstStyle/>
                    <a:p>
                      <a:pPr algn="l" fontAlgn="b"/>
                      <a:endParaRPr lang="en-US" sz="1000" b="0" i="0" u="none" strike="noStrike">
                        <a:effectLst/>
                        <a:latin typeface="Times New Roman" panose="02020603050405020304" pitchFamily="18" charset="0"/>
                      </a:endParaRPr>
                    </a:p>
                  </a:txBody>
                  <a:tcPr marL="5593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dirty="0">
                        <a:effectLst/>
                        <a:latin typeface="Times New Roman" panose="02020603050405020304" pitchFamily="18" charset="0"/>
                      </a:endParaRPr>
                    </a:p>
                  </a:txBody>
                  <a:tcPr marL="0" marR="0" marT="0" marB="0" anchor="b"/>
                </a:tc>
              </a:tr>
              <a:tr h="109581">
                <a:tc>
                  <a:txBody>
                    <a:bodyPr/>
                    <a:lstStyle/>
                    <a:p>
                      <a:pPr algn="l" fontAlgn="b"/>
                      <a:r>
                        <a:rPr lang="en-US" sz="1000" u="none" strike="noStrike" dirty="0">
                          <a:effectLst/>
                        </a:rPr>
                        <a:t>Fusion Energy Sciences</a:t>
                      </a:r>
                      <a:endParaRPr lang="en-US" sz="1000" b="0" i="0" u="none" strike="noStrike" dirty="0">
                        <a:effectLst/>
                        <a:latin typeface="Times New Roman" panose="02020603050405020304" pitchFamily="18" charset="0"/>
                      </a:endParaRPr>
                    </a:p>
                  </a:txBody>
                  <a:tcPr marL="5593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dirty="0">
                          <a:effectLst/>
                        </a:rPr>
                        <a:t>Total, Fusion Energy Sciences</a:t>
                      </a:r>
                      <a:endParaRPr lang="en-US" sz="1000" b="0" i="0" u="none" strike="noStrike" dirty="0">
                        <a:effectLst/>
                        <a:latin typeface="Times New Roman" panose="02020603050405020304" pitchFamily="18" charset="0"/>
                      </a:endParaRPr>
                    </a:p>
                  </a:txBody>
                  <a:tcPr marL="55930" marR="0" marT="0" marB="0" anchor="b"/>
                </a:tc>
                <a:tc>
                  <a:txBody>
                    <a:bodyPr/>
                    <a:lstStyle/>
                    <a:p>
                      <a:pPr algn="r" fontAlgn="b"/>
                      <a:r>
                        <a:rPr lang="en-US" sz="1000" u="none" strike="noStrike">
                          <a:effectLst/>
                        </a:rPr>
                        <a:t>398,178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380,000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-18,178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-4.6%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309,940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-70,060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-18.4%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395,000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15,000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4.84%</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85,060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27.44%</a:t>
                      </a:r>
                      <a:endParaRPr lang="en-US" sz="1000" b="0" i="0" u="none" strike="noStrike">
                        <a:effectLst/>
                        <a:latin typeface="Times New Roman" panose="02020603050405020304" pitchFamily="18" charset="0"/>
                      </a:endParaRPr>
                    </a:p>
                  </a:txBody>
                  <a:tcPr marL="0" marR="0" marT="0" marB="0" anchor="b"/>
                </a:tc>
              </a:tr>
              <a:tr h="96430">
                <a:tc>
                  <a:txBody>
                    <a:bodyPr/>
                    <a:lstStyle/>
                    <a:p>
                      <a:pPr algn="l" fontAlgn="b"/>
                      <a:endParaRPr lang="en-US" sz="1000" b="0" i="0" u="none" strike="noStrike">
                        <a:effectLst/>
                        <a:latin typeface="Times New Roman" panose="02020603050405020304" pitchFamily="18" charset="0"/>
                      </a:endParaRPr>
                    </a:p>
                  </a:txBody>
                  <a:tcPr marL="5593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a:effectLst/>
                        </a:rPr>
                        <a:t>High Energy Physics</a:t>
                      </a:r>
                      <a:endParaRPr lang="en-US" sz="1000" b="0" i="0" u="none" strike="noStrike">
                        <a:effectLst/>
                        <a:latin typeface="Times New Roman" panose="02020603050405020304" pitchFamily="18" charset="0"/>
                      </a:endParaRPr>
                    </a:p>
                  </a:txBody>
                  <a:tcPr marL="5593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dirty="0">
                          <a:effectLst/>
                        </a:rPr>
                        <a:t>Total, High Energy Physics</a:t>
                      </a:r>
                      <a:endParaRPr lang="en-US" sz="1000" b="0" i="0" u="none" strike="noStrike" dirty="0">
                        <a:effectLst/>
                        <a:latin typeface="Times New Roman" panose="02020603050405020304" pitchFamily="18" charset="0"/>
                      </a:endParaRPr>
                    </a:p>
                  </a:txBody>
                  <a:tcPr marL="55930" marR="0" marT="0" marB="0" anchor="b"/>
                </a:tc>
                <a:tc>
                  <a:txBody>
                    <a:bodyPr/>
                    <a:lstStyle/>
                    <a:p>
                      <a:pPr algn="r" fontAlgn="b"/>
                      <a:r>
                        <a:rPr lang="en-US" sz="1000" u="none" strike="noStrike">
                          <a:effectLst/>
                        </a:rPr>
                        <a:t>817,997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825,000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+7,003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+0.9%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672,700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-152,300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-18.5%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825,000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0.00%</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152,300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22.64%</a:t>
                      </a:r>
                      <a:endParaRPr lang="en-US" sz="1000" b="0" i="0" u="none" strike="noStrike">
                        <a:effectLst/>
                        <a:latin typeface="Times New Roman" panose="02020603050405020304" pitchFamily="18" charset="0"/>
                      </a:endParaRPr>
                    </a:p>
                  </a:txBody>
                  <a:tcPr marL="0" marR="0" marT="0" marB="0" anchor="b"/>
                </a:tc>
              </a:tr>
              <a:tr h="96430">
                <a:tc>
                  <a:txBody>
                    <a:bodyPr/>
                    <a:lstStyle/>
                    <a:p>
                      <a:pPr algn="l" fontAlgn="b"/>
                      <a:endParaRPr lang="en-US" sz="1000" b="0" i="0" u="none" strike="noStrike">
                        <a:effectLst/>
                        <a:latin typeface="Times New Roman" panose="02020603050405020304" pitchFamily="18" charset="0"/>
                      </a:endParaRPr>
                    </a:p>
                  </a:txBody>
                  <a:tcPr marL="5593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a:effectLst/>
                        </a:rPr>
                        <a:t>Nuclear Physics</a:t>
                      </a:r>
                      <a:endParaRPr lang="en-US" sz="1000" b="0" i="0" u="none" strike="noStrike">
                        <a:effectLst/>
                        <a:latin typeface="Times New Roman" panose="02020603050405020304" pitchFamily="18" charset="0"/>
                      </a:endParaRPr>
                    </a:p>
                  </a:txBody>
                  <a:tcPr marL="5593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a:effectLst/>
                        </a:rPr>
                        <a:t>Operation and maintenance</a:t>
                      </a:r>
                      <a:endParaRPr lang="en-US" sz="1000" b="0" i="0" u="none" strike="noStrike">
                        <a:effectLst/>
                        <a:latin typeface="Times New Roman" panose="02020603050405020304" pitchFamily="18" charset="0"/>
                      </a:endParaRPr>
                    </a:p>
                  </a:txBody>
                  <a:tcPr marL="111860" marR="0" marT="0" marB="0" anchor="b"/>
                </a:tc>
                <a:tc>
                  <a:txBody>
                    <a:bodyPr/>
                    <a:lstStyle/>
                    <a:p>
                      <a:pPr algn="r" fontAlgn="b"/>
                      <a:r>
                        <a:rPr lang="en-US" sz="1000" u="none" strike="noStrike">
                          <a:effectLst/>
                        </a:rPr>
                        <a:t>535,658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522,000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-13,658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-2.5%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422,700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-99,300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-19.0%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522,000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0.00%</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99,300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23.49%</a:t>
                      </a:r>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a:effectLst/>
                        </a:rPr>
                        <a:t>Construction</a:t>
                      </a:r>
                      <a:endParaRPr lang="en-US" sz="1000" b="0" i="0" u="none" strike="noStrike">
                        <a:effectLst/>
                        <a:latin typeface="Times New Roman" panose="02020603050405020304" pitchFamily="18" charset="0"/>
                      </a:endParaRPr>
                    </a:p>
                  </a:txBody>
                  <a:tcPr marL="11186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c>
                  <a:txBody>
                    <a:bodyPr/>
                    <a:lstStyle/>
                    <a:p>
                      <a:pPr algn="l" fontAlgn="b"/>
                      <a:endParaRPr lang="en-US" sz="1000" b="0" i="0" u="none" strike="noStrike">
                        <a:effectLst/>
                        <a:latin typeface="Times New Roman" panose="02020603050405020304" pitchFamily="18" charset="0"/>
                      </a:endParaRPr>
                    </a:p>
                  </a:txBody>
                  <a:tcPr marL="0" marR="0" marT="0" marB="0" anchor="b"/>
                </a:tc>
              </a:tr>
              <a:tr h="219161">
                <a:tc>
                  <a:txBody>
                    <a:bodyPr/>
                    <a:lstStyle/>
                    <a:p>
                      <a:pPr algn="l" fontAlgn="b"/>
                      <a:r>
                        <a:rPr lang="en-US" sz="1000" u="none" strike="noStrike">
                          <a:effectLst/>
                        </a:rPr>
                        <a:t>14-SC-50 Facility for Rare Isotope Beams, Michigan State University</a:t>
                      </a:r>
                      <a:endParaRPr lang="en-US" sz="1000" b="0" i="0" u="none" strike="noStrike">
                        <a:effectLst/>
                        <a:latin typeface="Times New Roman" panose="02020603050405020304" pitchFamily="18" charset="0"/>
                      </a:endParaRPr>
                    </a:p>
                  </a:txBody>
                  <a:tcPr marL="167789" marR="0" marT="0" marB="0" anchor="b"/>
                </a:tc>
                <a:tc>
                  <a:txBody>
                    <a:bodyPr/>
                    <a:lstStyle/>
                    <a:p>
                      <a:pPr algn="r" fontAlgn="b"/>
                      <a:r>
                        <a:rPr lang="en-US" sz="1000" u="none" strike="noStrike">
                          <a:effectLst/>
                        </a:rPr>
                        <a:t>100,000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100,000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80,000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-20,000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97,200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-2,800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-2.80%</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17,200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21.50%</a:t>
                      </a:r>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a:effectLst/>
                        </a:rPr>
                        <a:t>06-SC-01 12 GeV CEBAF Upgrade, TJNAF</a:t>
                      </a:r>
                      <a:endParaRPr lang="en-US" sz="1000" b="0" i="0" u="none" strike="noStrike">
                        <a:effectLst/>
                        <a:latin typeface="Times New Roman" panose="02020603050405020304" pitchFamily="18" charset="0"/>
                      </a:endParaRPr>
                    </a:p>
                  </a:txBody>
                  <a:tcPr marL="167789"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0.00%</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0.00%</a:t>
                      </a:r>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a:effectLst/>
                        </a:rPr>
                        <a:t>Total, Construction</a:t>
                      </a:r>
                      <a:endParaRPr lang="en-US" sz="1000" b="0" i="0" u="none" strike="noStrike">
                        <a:effectLst/>
                        <a:latin typeface="Times New Roman" panose="02020603050405020304" pitchFamily="18" charset="0"/>
                      </a:endParaRPr>
                    </a:p>
                  </a:txBody>
                  <a:tcPr marL="111860" marR="0" marT="0" marB="0" anchor="b"/>
                </a:tc>
                <a:tc>
                  <a:txBody>
                    <a:bodyPr/>
                    <a:lstStyle/>
                    <a:p>
                      <a:pPr algn="r" fontAlgn="b"/>
                      <a:r>
                        <a:rPr lang="en-US" sz="1000" u="none" strike="noStrike">
                          <a:effectLst/>
                        </a:rPr>
                        <a:t>100,000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100,000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80,000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-20,000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97,200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-2,800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-3.50%</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17,200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21.50%</a:t>
                      </a:r>
                      <a:endParaRPr lang="en-US" sz="1000" b="0" i="0" u="none" strike="noStrike">
                        <a:effectLst/>
                        <a:latin typeface="Times New Roman" panose="02020603050405020304" pitchFamily="18" charset="0"/>
                      </a:endParaRPr>
                    </a:p>
                  </a:txBody>
                  <a:tcPr marL="0" marR="0" marT="0" marB="0" anchor="b"/>
                </a:tc>
              </a:tr>
              <a:tr h="109581">
                <a:tc>
                  <a:txBody>
                    <a:bodyPr/>
                    <a:lstStyle/>
                    <a:p>
                      <a:pPr algn="l" fontAlgn="b"/>
                      <a:r>
                        <a:rPr lang="en-US" sz="1000" u="none" strike="noStrike">
                          <a:effectLst/>
                        </a:rPr>
                        <a:t>Total, Nuclear Physics</a:t>
                      </a:r>
                      <a:endParaRPr lang="en-US" sz="1000" b="0" i="0" u="none" strike="noStrike">
                        <a:effectLst/>
                        <a:latin typeface="Times New Roman" panose="02020603050405020304" pitchFamily="18" charset="0"/>
                      </a:endParaRPr>
                    </a:p>
                  </a:txBody>
                  <a:tcPr marL="55930" marR="0" marT="0" marB="0" anchor="b"/>
                </a:tc>
                <a:tc>
                  <a:txBody>
                    <a:bodyPr/>
                    <a:lstStyle/>
                    <a:p>
                      <a:pPr algn="r" fontAlgn="b"/>
                      <a:r>
                        <a:rPr lang="en-US" sz="1000" u="none" strike="noStrike">
                          <a:effectLst/>
                        </a:rPr>
                        <a:t>635,658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622,000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-13,658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-2.1%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502,700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-119,300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-19.2%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619,200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-2,800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-0.56%</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a:effectLst/>
                        </a:rPr>
                        <a:t>116,500 </a:t>
                      </a:r>
                      <a:endParaRPr lang="en-US" sz="1000" b="0" i="0" u="none" strike="noStrike">
                        <a:effectLst/>
                        <a:latin typeface="Times New Roman" panose="02020603050405020304" pitchFamily="18" charset="0"/>
                      </a:endParaRPr>
                    </a:p>
                  </a:txBody>
                  <a:tcPr marL="0" marR="0" marT="0" marB="0" anchor="b"/>
                </a:tc>
                <a:tc>
                  <a:txBody>
                    <a:bodyPr/>
                    <a:lstStyle/>
                    <a:p>
                      <a:pPr algn="r" fontAlgn="b"/>
                      <a:r>
                        <a:rPr lang="en-US" sz="1000" u="none" strike="noStrike" dirty="0">
                          <a:effectLst/>
                        </a:rPr>
                        <a:t>23.17%</a:t>
                      </a:r>
                      <a:endParaRPr lang="en-US" sz="1000" b="0" i="0" u="none" strike="noStrike" dirty="0">
                        <a:effectLst/>
                        <a:latin typeface="Times New Roman" panose="02020603050405020304" pitchFamily="18" charset="0"/>
                      </a:endParaRPr>
                    </a:p>
                  </a:txBody>
                  <a:tcPr marL="0" marR="0" marT="0" marB="0" anchor="b"/>
                </a:tc>
              </a:tr>
            </a:tbl>
          </a:graphicData>
        </a:graphic>
      </p:graphicFrame>
      <p:sp>
        <p:nvSpPr>
          <p:cNvPr id="6" name="Oval 5"/>
          <p:cNvSpPr/>
          <p:nvPr/>
        </p:nvSpPr>
        <p:spPr>
          <a:xfrm>
            <a:off x="6283235" y="4906105"/>
            <a:ext cx="692332" cy="649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04606" y="4914074"/>
            <a:ext cx="692332" cy="649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89165" y="5686522"/>
            <a:ext cx="6793078" cy="369332"/>
          </a:xfrm>
          <a:prstGeom prst="rect">
            <a:avLst/>
          </a:prstGeom>
          <a:noFill/>
        </p:spPr>
        <p:txBody>
          <a:bodyPr wrap="none" rtlCol="0">
            <a:spAutoFit/>
          </a:bodyPr>
          <a:lstStyle/>
          <a:p>
            <a:r>
              <a:rPr lang="en-US" dirty="0" smtClean="0"/>
              <a:t>House Mark reduced from FY17 by the Roll-off from FRIB Construction</a:t>
            </a:r>
            <a:endParaRPr lang="en-US" dirty="0"/>
          </a:p>
        </p:txBody>
      </p:sp>
    </p:spTree>
    <p:extLst>
      <p:ext uri="{BB962C8B-B14F-4D97-AF65-F5344CB8AC3E}">
        <p14:creationId xmlns:p14="http://schemas.microsoft.com/office/powerpoint/2010/main" val="317542226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FY2017 Senate Mark</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6</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82621089"/>
              </p:ext>
            </p:extLst>
          </p:nvPr>
        </p:nvGraphicFramePr>
        <p:xfrm>
          <a:off x="3" y="1027875"/>
          <a:ext cx="9144004" cy="4744854"/>
        </p:xfrm>
        <a:graphic>
          <a:graphicData uri="http://schemas.openxmlformats.org/drawingml/2006/table">
            <a:tbl>
              <a:tblPr>
                <a:tableStyleId>{5C22544A-7EE6-4342-B048-85BDC9FD1C3A}</a:tableStyleId>
              </a:tblPr>
              <a:tblGrid>
                <a:gridCol w="1978642"/>
                <a:gridCol w="41066"/>
                <a:gridCol w="420838"/>
                <a:gridCol w="420838"/>
                <a:gridCol w="420838"/>
                <a:gridCol w="420838"/>
                <a:gridCol w="420838"/>
                <a:gridCol w="61720"/>
                <a:gridCol w="420838"/>
                <a:gridCol w="486299"/>
                <a:gridCol w="486299"/>
                <a:gridCol w="389042"/>
                <a:gridCol w="448894"/>
                <a:gridCol w="398391"/>
                <a:gridCol w="465724"/>
                <a:gridCol w="463854"/>
                <a:gridCol w="433929"/>
                <a:gridCol w="478817"/>
                <a:gridCol w="486299"/>
              </a:tblGrid>
              <a:tr h="163962">
                <a:tc>
                  <a:txBody>
                    <a:bodyPr/>
                    <a:lstStyle/>
                    <a:p>
                      <a:pPr algn="l" fontAlgn="b"/>
                      <a:endParaRPr lang="en-US" sz="800" b="0" i="0" u="none" strike="noStrike" dirty="0">
                        <a:solidFill>
                          <a:srgbClr val="000000"/>
                        </a:solidFill>
                        <a:effectLst/>
                        <a:latin typeface="Times New Roman" panose="02020603050405020304" pitchFamily="18" charset="0"/>
                      </a:endParaRPr>
                    </a:p>
                  </a:txBody>
                  <a:tcPr marL="3772" marR="3772" marT="3772" marB="0" anchor="b"/>
                </a:tc>
                <a:tc>
                  <a:txBody>
                    <a:bodyPr/>
                    <a:lstStyle/>
                    <a:p>
                      <a:endParaRPr lang="en-US" sz="800" dirty="0"/>
                    </a:p>
                  </a:txBody>
                  <a:tcPr marL="3772" marR="3772" marT="3772" marB="0" anchor="ctr"/>
                </a:tc>
                <a:tc gridSpan="6">
                  <a:txBody>
                    <a:bodyPr/>
                    <a:lstStyle/>
                    <a:p>
                      <a:pPr algn="ctr" fontAlgn="ctr"/>
                      <a:r>
                        <a:rPr lang="en-US" sz="800" u="none" strike="noStrike">
                          <a:effectLst/>
                        </a:rPr>
                        <a:t>FY 2017</a:t>
                      </a:r>
                      <a:endParaRPr lang="en-US" sz="800" b="0" i="0" u="none" strike="noStrike">
                        <a:solidFill>
                          <a:srgbClr val="000000"/>
                        </a:solidFill>
                        <a:effectLst/>
                        <a:latin typeface="Times New Roman" panose="02020603050405020304" pitchFamily="18" charset="0"/>
                      </a:endParaRPr>
                    </a:p>
                  </a:txBody>
                  <a:tcPr marL="3772" marR="3772" marT="3772"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1">
                  <a:txBody>
                    <a:bodyPr/>
                    <a:lstStyle/>
                    <a:p>
                      <a:pPr algn="ctr" fontAlgn="b"/>
                      <a:r>
                        <a:rPr lang="en-US" sz="800" u="none" strike="noStrike" dirty="0">
                          <a:effectLst/>
                        </a:rPr>
                        <a:t>FY 2018 President's Request</a:t>
                      </a:r>
                      <a:endParaRPr lang="en-US" sz="800" b="0" i="0" u="none" strike="noStrike" dirty="0">
                        <a:solidFill>
                          <a:srgbClr val="000000"/>
                        </a:solidFill>
                        <a:effectLst/>
                        <a:latin typeface="Times New Roman" panose="02020603050405020304" pitchFamily="18" charset="0"/>
                      </a:endParaRPr>
                    </a:p>
                  </a:txBody>
                  <a:tcPr marL="3772" marR="3772" marT="377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12878">
                <a:tc>
                  <a:txBody>
                    <a:bodyPr/>
                    <a:lstStyle/>
                    <a:p>
                      <a:pPr algn="l" fontAlgn="b"/>
                      <a:endParaRPr lang="en-US" sz="800" b="0" i="0" u="none" strike="noStrike" dirty="0">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ctr"/>
                </a:tc>
                <a:tc>
                  <a:txBody>
                    <a:bodyPr/>
                    <a:lstStyle/>
                    <a:p>
                      <a:pPr algn="ctr" fontAlgn="ctr"/>
                      <a:r>
                        <a:rPr lang="en-US" sz="800" u="none" strike="noStrike">
                          <a:effectLst/>
                        </a:rPr>
                        <a:t>President's </a:t>
                      </a:r>
                      <a:br>
                        <a:rPr lang="en-US" sz="800" u="none" strike="noStrike">
                          <a:effectLst/>
                        </a:rPr>
                      </a:br>
                      <a:r>
                        <a:rPr lang="en-US" sz="800" u="none" strike="noStrike">
                          <a:effectLst/>
                        </a:rPr>
                        <a:t>Request</a:t>
                      </a:r>
                      <a:endParaRPr lang="en-US" sz="800" b="0" i="0" u="none" strike="noStrike">
                        <a:solidFill>
                          <a:srgbClr val="000000"/>
                        </a:solidFill>
                        <a:effectLst/>
                        <a:latin typeface="Times New Roman" panose="02020603050405020304" pitchFamily="18" charset="0"/>
                      </a:endParaRPr>
                    </a:p>
                  </a:txBody>
                  <a:tcPr marL="3772" marR="3772" marT="3772" marB="0" anchor="ctr"/>
                </a:tc>
                <a:tc>
                  <a:txBody>
                    <a:bodyPr/>
                    <a:lstStyle/>
                    <a:p>
                      <a:pPr algn="ctr" fontAlgn="ctr"/>
                      <a:r>
                        <a:rPr lang="en-US" sz="800" u="none" strike="noStrike">
                          <a:effectLst/>
                        </a:rPr>
                        <a:t>House</a:t>
                      </a:r>
                      <a:br>
                        <a:rPr lang="en-US" sz="800" u="none" strike="noStrike">
                          <a:effectLst/>
                        </a:rPr>
                      </a:br>
                      <a:r>
                        <a:rPr lang="en-US" sz="800" u="none" strike="noStrike">
                          <a:effectLst/>
                        </a:rPr>
                        <a:t>Mark</a:t>
                      </a:r>
                      <a:endParaRPr lang="en-US" sz="800" b="0" i="0" u="none" strike="noStrike">
                        <a:solidFill>
                          <a:srgbClr val="000000"/>
                        </a:solidFill>
                        <a:effectLst/>
                        <a:latin typeface="Times New Roman" panose="02020603050405020304" pitchFamily="18" charset="0"/>
                      </a:endParaRPr>
                    </a:p>
                  </a:txBody>
                  <a:tcPr marL="3772" marR="3772" marT="3772" marB="0" anchor="ctr"/>
                </a:tc>
                <a:tc>
                  <a:txBody>
                    <a:bodyPr/>
                    <a:lstStyle/>
                    <a:p>
                      <a:pPr algn="ctr" fontAlgn="ctr"/>
                      <a:r>
                        <a:rPr lang="en-US" sz="800" u="none" strike="noStrike">
                          <a:effectLst/>
                        </a:rPr>
                        <a:t>Senate</a:t>
                      </a:r>
                      <a:br>
                        <a:rPr lang="en-US" sz="800" u="none" strike="noStrike">
                          <a:effectLst/>
                        </a:rPr>
                      </a:br>
                      <a:r>
                        <a:rPr lang="en-US" sz="800" u="none" strike="noStrike">
                          <a:effectLst/>
                        </a:rPr>
                        <a:t>Mark</a:t>
                      </a:r>
                      <a:endParaRPr lang="en-US" sz="800" b="0" i="0" u="none" strike="noStrike">
                        <a:solidFill>
                          <a:srgbClr val="000000"/>
                        </a:solidFill>
                        <a:effectLst/>
                        <a:latin typeface="Times New Roman" panose="02020603050405020304" pitchFamily="18" charset="0"/>
                      </a:endParaRPr>
                    </a:p>
                  </a:txBody>
                  <a:tcPr marL="3772" marR="3772" marT="3772" marB="0" anchor="ctr"/>
                </a:tc>
                <a:tc>
                  <a:txBody>
                    <a:bodyPr/>
                    <a:lstStyle/>
                    <a:p>
                      <a:pPr algn="ctr" fontAlgn="ctr"/>
                      <a:r>
                        <a:rPr lang="en-US" sz="800" u="none" strike="noStrike">
                          <a:effectLst/>
                        </a:rPr>
                        <a:t>Annualized</a:t>
                      </a:r>
                      <a:br>
                        <a:rPr lang="en-US" sz="800" u="none" strike="noStrike">
                          <a:effectLst/>
                        </a:rPr>
                      </a:br>
                      <a:r>
                        <a:rPr lang="en-US" sz="800" u="none" strike="noStrike">
                          <a:effectLst/>
                        </a:rPr>
                        <a:t> CR</a:t>
                      </a:r>
                      <a:r>
                        <a:rPr lang="en-US" sz="800" u="none" strike="noStrike" baseline="30000">
                          <a:effectLst/>
                        </a:rPr>
                        <a:t> b</a:t>
                      </a:r>
                      <a:endParaRPr lang="en-US" sz="800" b="0" i="0" u="none" strike="noStrike">
                        <a:solidFill>
                          <a:srgbClr val="000000"/>
                        </a:solidFill>
                        <a:effectLst/>
                        <a:latin typeface="Times New Roman" panose="02020603050405020304" pitchFamily="18" charset="0"/>
                      </a:endParaRPr>
                    </a:p>
                  </a:txBody>
                  <a:tcPr marL="3772" marR="3772" marT="3772" marB="0" anchor="ctr"/>
                </a:tc>
                <a:tc>
                  <a:txBody>
                    <a:bodyPr/>
                    <a:lstStyle/>
                    <a:p>
                      <a:pPr algn="ctr" fontAlgn="ctr"/>
                      <a:r>
                        <a:rPr lang="en-US" sz="800" u="none" strike="noStrike">
                          <a:effectLst/>
                        </a:rPr>
                        <a:t>Enacted Approp. </a:t>
                      </a:r>
                      <a:endParaRPr lang="en-US" sz="800" b="0" i="0" u="none" strike="noStrike">
                        <a:solidFill>
                          <a:srgbClr val="000000"/>
                        </a:solidFill>
                        <a:effectLst/>
                        <a:latin typeface="Times New Roman" panose="02020603050405020304" pitchFamily="18" charset="0"/>
                      </a:endParaRPr>
                    </a:p>
                  </a:txBody>
                  <a:tcPr marL="3772" marR="3772" marT="3772" marB="0" anchor="ctr"/>
                </a:tc>
                <a:tc>
                  <a:txBody>
                    <a:bodyPr/>
                    <a:lstStyle/>
                    <a:p>
                      <a:pPr algn="ctr" fontAlgn="ctr"/>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ctr"/>
                </a:tc>
                <a:tc>
                  <a:txBody>
                    <a:bodyPr/>
                    <a:lstStyle/>
                    <a:p>
                      <a:pPr algn="ctr" fontAlgn="ctr"/>
                      <a:r>
                        <a:rPr lang="en-US" sz="800" u="none" strike="noStrike">
                          <a:effectLst/>
                        </a:rPr>
                        <a:t>President's Request</a:t>
                      </a:r>
                      <a:endParaRPr lang="en-US" sz="800" b="0" i="0" u="none" strike="noStrike">
                        <a:solidFill>
                          <a:srgbClr val="000000"/>
                        </a:solidFill>
                        <a:effectLst/>
                        <a:latin typeface="Times New Roman" panose="02020603050405020304" pitchFamily="18" charset="0"/>
                      </a:endParaRPr>
                    </a:p>
                  </a:txBody>
                  <a:tcPr marL="3772" marR="3772" marT="3772" marB="0" anchor="ctr"/>
                </a:tc>
                <a:tc>
                  <a:txBody>
                    <a:bodyPr/>
                    <a:lstStyle/>
                    <a:p>
                      <a:pPr algn="ctr" fontAlgn="ctr"/>
                      <a:r>
                        <a:rPr lang="en-US" sz="800" u="none" strike="noStrike">
                          <a:effectLst/>
                        </a:rPr>
                        <a:t>House Mark</a:t>
                      </a:r>
                      <a:endParaRPr lang="en-US" sz="800" b="0" i="0" u="none" strike="noStrike">
                        <a:solidFill>
                          <a:srgbClr val="000000"/>
                        </a:solidFill>
                        <a:effectLst/>
                        <a:latin typeface="Times New Roman" panose="02020603050405020304" pitchFamily="18" charset="0"/>
                      </a:endParaRPr>
                    </a:p>
                  </a:txBody>
                  <a:tcPr marL="3772" marR="3772" marT="3772" marB="0" anchor="ctr"/>
                </a:tc>
                <a:tc gridSpan="2">
                  <a:txBody>
                    <a:bodyPr/>
                    <a:lstStyle/>
                    <a:p>
                      <a:pPr algn="ctr" fontAlgn="ctr"/>
                      <a:r>
                        <a:rPr lang="en-US" sz="800" u="none" strike="noStrike">
                          <a:effectLst/>
                        </a:rPr>
                        <a:t>House Mark vs FY 2017 Enacted</a:t>
                      </a:r>
                      <a:endParaRPr lang="en-US" sz="800" b="0" i="0" u="none" strike="noStrike">
                        <a:solidFill>
                          <a:srgbClr val="000000"/>
                        </a:solidFill>
                        <a:effectLst/>
                        <a:latin typeface="Times New Roman" panose="02020603050405020304" pitchFamily="18" charset="0"/>
                      </a:endParaRPr>
                    </a:p>
                  </a:txBody>
                  <a:tcPr marL="3772" marR="3772" marT="3772" marB="0" anchor="ctr"/>
                </a:tc>
                <a:tc hMerge="1">
                  <a:txBody>
                    <a:bodyPr/>
                    <a:lstStyle/>
                    <a:p>
                      <a:endParaRPr lang="en-US"/>
                    </a:p>
                  </a:txBody>
                  <a:tcPr/>
                </a:tc>
                <a:tc gridSpan="2">
                  <a:txBody>
                    <a:bodyPr/>
                    <a:lstStyle/>
                    <a:p>
                      <a:pPr algn="ctr" fontAlgn="ctr"/>
                      <a:r>
                        <a:rPr lang="en-US" sz="800" u="none" strike="noStrike">
                          <a:effectLst/>
                        </a:rPr>
                        <a:t>House Mark vs FY 2018 Request</a:t>
                      </a:r>
                      <a:endParaRPr lang="en-US" sz="800" b="0" i="0" u="none" strike="noStrike">
                        <a:solidFill>
                          <a:srgbClr val="000000"/>
                        </a:solidFill>
                        <a:effectLst/>
                        <a:latin typeface="Times New Roman" panose="02020603050405020304" pitchFamily="18" charset="0"/>
                      </a:endParaRPr>
                    </a:p>
                  </a:txBody>
                  <a:tcPr marL="3772" marR="3772" marT="3772" marB="0" anchor="ctr"/>
                </a:tc>
                <a:tc hMerge="1">
                  <a:txBody>
                    <a:bodyPr/>
                    <a:lstStyle/>
                    <a:p>
                      <a:endParaRPr lang="en-US"/>
                    </a:p>
                  </a:txBody>
                  <a:tcPr/>
                </a:tc>
                <a:tc>
                  <a:txBody>
                    <a:bodyPr/>
                    <a:lstStyle/>
                    <a:p>
                      <a:pPr algn="l" fontAlgn="ctr"/>
                      <a:r>
                        <a:rPr lang="en-US" sz="800" u="none" strike="noStrike">
                          <a:effectLst/>
                        </a:rPr>
                        <a:t>Senate Mark</a:t>
                      </a:r>
                      <a:endParaRPr lang="en-US" sz="800" b="0" i="0" u="none" strike="noStrike">
                        <a:solidFill>
                          <a:srgbClr val="000000"/>
                        </a:solidFill>
                        <a:effectLst/>
                        <a:latin typeface="Times New Roman" panose="02020603050405020304" pitchFamily="18" charset="0"/>
                      </a:endParaRPr>
                    </a:p>
                  </a:txBody>
                  <a:tcPr marL="3772" marR="3772" marT="3772" marB="0" anchor="ctr"/>
                </a:tc>
                <a:tc gridSpan="2">
                  <a:txBody>
                    <a:bodyPr/>
                    <a:lstStyle/>
                    <a:p>
                      <a:pPr algn="ctr" fontAlgn="ctr"/>
                      <a:r>
                        <a:rPr lang="en-US" sz="800" u="none" strike="noStrike">
                          <a:effectLst/>
                        </a:rPr>
                        <a:t>Senate Mark vs FY 2017 Enacted</a:t>
                      </a:r>
                      <a:endParaRPr lang="en-US" sz="800" b="0" i="0" u="none" strike="noStrike">
                        <a:solidFill>
                          <a:srgbClr val="000000"/>
                        </a:solidFill>
                        <a:effectLst/>
                        <a:latin typeface="Times New Roman" panose="02020603050405020304" pitchFamily="18" charset="0"/>
                      </a:endParaRPr>
                    </a:p>
                  </a:txBody>
                  <a:tcPr marL="3772" marR="3772" marT="3772" marB="0" anchor="ctr"/>
                </a:tc>
                <a:tc hMerge="1">
                  <a:txBody>
                    <a:bodyPr/>
                    <a:lstStyle/>
                    <a:p>
                      <a:endParaRPr lang="en-US"/>
                    </a:p>
                  </a:txBody>
                  <a:tcPr/>
                </a:tc>
                <a:tc gridSpan="2">
                  <a:txBody>
                    <a:bodyPr/>
                    <a:lstStyle/>
                    <a:p>
                      <a:pPr algn="ctr" fontAlgn="ctr"/>
                      <a:r>
                        <a:rPr lang="en-US" sz="800" u="none" strike="noStrike">
                          <a:effectLst/>
                        </a:rPr>
                        <a:t>Senate Mark vs FY 2018 Request</a:t>
                      </a:r>
                      <a:endParaRPr lang="en-US" sz="800" b="0" i="0" u="none" strike="noStrike">
                        <a:solidFill>
                          <a:srgbClr val="000000"/>
                        </a:solidFill>
                        <a:effectLst/>
                        <a:latin typeface="Times New Roman" panose="02020603050405020304" pitchFamily="18" charset="0"/>
                      </a:endParaRPr>
                    </a:p>
                  </a:txBody>
                  <a:tcPr marL="3772" marR="3772" marT="3772" marB="0" anchor="ctr"/>
                </a:tc>
                <a:tc hMerge="1">
                  <a:txBody>
                    <a:bodyPr/>
                    <a:lstStyle/>
                    <a:p>
                      <a:endParaRPr lang="en-US"/>
                    </a:p>
                  </a:txBody>
                  <a:tcPr/>
                </a:tc>
              </a:tr>
              <a:tr h="261285">
                <a:tc>
                  <a:txBody>
                    <a:bodyPr/>
                    <a:lstStyle/>
                    <a:p>
                      <a:pPr algn="l" fontAlgn="b"/>
                      <a:r>
                        <a:rPr lang="en-US" sz="800" u="none" strike="noStrike">
                          <a:effectLst/>
                        </a:rPr>
                        <a:t>Advanced Scientific Computing Research</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663,180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621,000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656,180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619,819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647,000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722,010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694,200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+47,200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+7.3%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-27,810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-3.9%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763,000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+116,000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+17.9%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+40,990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+5.7% </a:t>
                      </a:r>
                      <a:endParaRPr lang="en-US" sz="800" b="0" i="0" u="none" strike="noStrike">
                        <a:solidFill>
                          <a:srgbClr val="000000"/>
                        </a:solidFill>
                        <a:effectLst/>
                        <a:latin typeface="Times New Roman" panose="02020603050405020304" pitchFamily="18" charset="0"/>
                      </a:endParaRPr>
                    </a:p>
                  </a:txBody>
                  <a:tcPr marL="3772" marR="3772" marT="3772" marB="0" anchor="b"/>
                </a:tc>
              </a:tr>
              <a:tr h="261285">
                <a:tc>
                  <a:txBody>
                    <a:bodyPr/>
                    <a:lstStyle/>
                    <a:p>
                      <a:pPr algn="l" fontAlgn="b"/>
                      <a:r>
                        <a:rPr lang="en-US" sz="800" u="none" strike="noStrike">
                          <a:effectLst/>
                        </a:rPr>
                        <a:t>Basic Energy Sciences</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1,936,730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1,859,972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1,912,630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1,845,485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1,871,500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1,554,500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1,871,500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+317,000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+20.4%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1,980,300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+108,800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+5.8%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+425,800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+27.4% </a:t>
                      </a:r>
                      <a:endParaRPr lang="en-US" sz="800" b="0" i="0" u="none" strike="noStrike">
                        <a:solidFill>
                          <a:srgbClr val="000000"/>
                        </a:solidFill>
                        <a:effectLst/>
                        <a:latin typeface="Times New Roman" panose="02020603050405020304" pitchFamily="18" charset="0"/>
                      </a:endParaRPr>
                    </a:p>
                  </a:txBody>
                  <a:tcPr marL="3772" marR="3772" marT="3772" marB="0" anchor="b"/>
                </a:tc>
              </a:tr>
              <a:tr h="247414">
                <a:tc>
                  <a:txBody>
                    <a:bodyPr/>
                    <a:lstStyle/>
                    <a:p>
                      <a:pPr algn="l" fontAlgn="b"/>
                      <a:r>
                        <a:rPr lang="en-US" sz="800" u="none" strike="noStrike">
                          <a:effectLst/>
                        </a:rPr>
                        <a:t>Biological and Environmental Research</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661,920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595,000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637,000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607,842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612,000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348,950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582,000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-4.9%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+233,050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+66.8%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633,000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+21,000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+3.4%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+284,050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+81.4% </a:t>
                      </a:r>
                      <a:endParaRPr lang="en-US" sz="800" b="0" i="0" u="none" strike="noStrike">
                        <a:solidFill>
                          <a:srgbClr val="000000"/>
                        </a:solidFill>
                        <a:effectLst/>
                        <a:latin typeface="Times New Roman" panose="02020603050405020304" pitchFamily="18" charset="0"/>
                      </a:endParaRPr>
                    </a:p>
                  </a:txBody>
                  <a:tcPr marL="3772" marR="3772" marT="3772" marB="0" anchor="b"/>
                </a:tc>
              </a:tr>
              <a:tr h="247414">
                <a:tc>
                  <a:txBody>
                    <a:bodyPr/>
                    <a:lstStyle/>
                    <a:p>
                      <a:pPr algn="l" fontAlgn="b"/>
                      <a:r>
                        <a:rPr lang="en-US" sz="800" u="none" strike="noStrike">
                          <a:effectLst/>
                        </a:rPr>
                        <a:t>Fusion Energy Sciences</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398,178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450,000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280,110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437,167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380,000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309,940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395,000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+15,000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+3.9%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+85,060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+27.4%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232,000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-148,000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-38.9%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-77,940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-25.1% </a:t>
                      </a:r>
                      <a:endParaRPr lang="en-US" sz="800" b="0" i="0" u="none" strike="noStrike">
                        <a:solidFill>
                          <a:srgbClr val="000000"/>
                        </a:solidFill>
                        <a:effectLst/>
                        <a:latin typeface="Times New Roman" panose="02020603050405020304" pitchFamily="18" charset="0"/>
                      </a:endParaRPr>
                    </a:p>
                  </a:txBody>
                  <a:tcPr marL="3772" marR="3772" marT="3772" marB="0" anchor="b"/>
                </a:tc>
              </a:tr>
              <a:tr h="247414">
                <a:tc>
                  <a:txBody>
                    <a:bodyPr/>
                    <a:lstStyle/>
                    <a:p>
                      <a:pPr algn="l" fontAlgn="b"/>
                      <a:r>
                        <a:rPr lang="en-US" sz="800" u="none" strike="noStrike">
                          <a:effectLst/>
                        </a:rPr>
                        <a:t>High Energy Physics</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817,997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823,009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832,997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793,489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825,000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672,700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825,000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+152,300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+22.6%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860,000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+35,000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+4.2%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+187,300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+27.8% </a:t>
                      </a:r>
                      <a:endParaRPr lang="en-US" sz="800" b="0" i="0" u="none" strike="noStrike">
                        <a:solidFill>
                          <a:srgbClr val="000000"/>
                        </a:solidFill>
                        <a:effectLst/>
                        <a:latin typeface="Times New Roman" panose="02020603050405020304" pitchFamily="18" charset="0"/>
                      </a:endParaRPr>
                    </a:p>
                  </a:txBody>
                  <a:tcPr marL="3772" marR="3772" marT="3772" marB="0" anchor="b"/>
                </a:tc>
              </a:tr>
              <a:tr h="247414">
                <a:tc>
                  <a:txBody>
                    <a:bodyPr/>
                    <a:lstStyle/>
                    <a:p>
                      <a:pPr algn="l" fontAlgn="b"/>
                      <a:r>
                        <a:rPr lang="en-US" sz="800" u="none" strike="noStrike">
                          <a:effectLst/>
                        </a:rPr>
                        <a:t>Nuclear Physics</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635,658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620,000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635,658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615,927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622,000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502,700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619,200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-2,800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-0.5%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+116,500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+23.2%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639,200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+17,200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+2.8%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+136,500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+27.2% </a:t>
                      </a:r>
                      <a:endParaRPr lang="en-US" sz="800" b="0" i="0" u="none" strike="noStrike">
                        <a:solidFill>
                          <a:srgbClr val="000000"/>
                        </a:solidFill>
                        <a:effectLst/>
                        <a:latin typeface="Times New Roman" panose="02020603050405020304" pitchFamily="18" charset="0"/>
                      </a:endParaRPr>
                    </a:p>
                  </a:txBody>
                  <a:tcPr marL="3772" marR="3772" marT="3772" marB="0" anchor="b"/>
                </a:tc>
              </a:tr>
              <a:tr h="261285">
                <a:tc>
                  <a:txBody>
                    <a:bodyPr/>
                    <a:lstStyle/>
                    <a:p>
                      <a:pPr algn="l" fontAlgn="b"/>
                      <a:r>
                        <a:rPr lang="en-US" sz="800" u="none" strike="noStrike">
                          <a:effectLst/>
                        </a:rPr>
                        <a:t>Workforce Development for Teachers and Scientists</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20,925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20,925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20,925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19,463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19,500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14,000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19,500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+5,500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+39.3%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19,500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+5,500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+39.3% </a:t>
                      </a:r>
                      <a:endParaRPr lang="en-US" sz="800" b="0" i="0" u="none" strike="noStrike">
                        <a:solidFill>
                          <a:srgbClr val="000000"/>
                        </a:solidFill>
                        <a:effectLst/>
                        <a:latin typeface="Times New Roman" panose="02020603050405020304" pitchFamily="18" charset="0"/>
                      </a:endParaRPr>
                    </a:p>
                  </a:txBody>
                  <a:tcPr marL="3772" marR="3772" marT="3772" marB="0" anchor="b"/>
                </a:tc>
              </a:tr>
              <a:tr h="170519">
                <a:tc>
                  <a:txBody>
                    <a:bodyPr/>
                    <a:lstStyle/>
                    <a:p>
                      <a:pPr algn="l" fontAlgn="b"/>
                      <a:r>
                        <a:rPr lang="en-US" sz="800" u="none" strike="noStrike">
                          <a:effectLst/>
                        </a:rPr>
                        <a:t>Science Laboratories Infrastructure</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130,000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122,397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130,000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113,384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130,000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76,200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105,600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-24,400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-18.8%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+29,400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+38.6%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143,000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+13,000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+66,800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+87.7% </a:t>
                      </a:r>
                      <a:endParaRPr lang="en-US" sz="800" b="0" i="0" u="none" strike="noStrike">
                        <a:solidFill>
                          <a:srgbClr val="000000"/>
                        </a:solidFill>
                        <a:effectLst/>
                        <a:latin typeface="Times New Roman" panose="02020603050405020304" pitchFamily="18" charset="0"/>
                      </a:endParaRPr>
                    </a:p>
                  </a:txBody>
                  <a:tcPr marL="3772" marR="3772" marT="3772" marB="0" anchor="b"/>
                </a:tc>
              </a:tr>
              <a:tr h="170519">
                <a:tc>
                  <a:txBody>
                    <a:bodyPr/>
                    <a:lstStyle/>
                    <a:p>
                      <a:pPr algn="l" fontAlgn="b"/>
                      <a:r>
                        <a:rPr lang="en-US" sz="800" u="none" strike="noStrike">
                          <a:effectLst/>
                        </a:rPr>
                        <a:t>Safeguards and Security</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103,000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103,000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103,000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102,805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103,000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103,000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103,000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103,000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r>
              <a:tr h="170519">
                <a:tc>
                  <a:txBody>
                    <a:bodyPr/>
                    <a:lstStyle/>
                    <a:p>
                      <a:pPr algn="l" fontAlgn="b"/>
                      <a:r>
                        <a:rPr lang="en-US" sz="800" u="none" strike="noStrike">
                          <a:effectLst/>
                        </a:rPr>
                        <a:t>Program Direction</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204,481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184,697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191,500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184,648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182,000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168,516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177,000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-2.7%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+8,484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177,000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-2.7%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+8,484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+5.0% </a:t>
                      </a:r>
                      <a:endParaRPr lang="en-US" sz="800" b="0" i="0" u="none" strike="noStrike">
                        <a:solidFill>
                          <a:srgbClr val="000000"/>
                        </a:solidFill>
                        <a:effectLst/>
                        <a:latin typeface="Times New Roman" panose="02020603050405020304" pitchFamily="18" charset="0"/>
                      </a:endParaRPr>
                    </a:p>
                  </a:txBody>
                  <a:tcPr marL="3772" marR="3772" marT="3772" marB="0" anchor="b"/>
                </a:tc>
              </a:tr>
              <a:tr h="170519">
                <a:tc>
                  <a:txBody>
                    <a:bodyPr/>
                    <a:lstStyle/>
                    <a:p>
                      <a:pPr algn="l" fontAlgn="b"/>
                      <a:r>
                        <a:rPr lang="en-US" sz="800" u="none" strike="noStrike">
                          <a:effectLst/>
                        </a:rPr>
                        <a:t>University Grants (Mandatory)</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100,000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r>
              <a:tr h="170519">
                <a:tc>
                  <a:txBody>
                    <a:bodyPr/>
                    <a:lstStyle/>
                    <a:p>
                      <a:pPr algn="l" fontAlgn="b"/>
                      <a:r>
                        <a:rPr lang="en-US" sz="800" u="none" strike="noStrike">
                          <a:effectLst/>
                        </a:rPr>
                        <a:t>Unallocated (Quantum)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r>
              <a:tr h="261285">
                <a:tc>
                  <a:txBody>
                    <a:bodyPr/>
                    <a:lstStyle/>
                    <a:p>
                      <a:pPr algn="l" fontAlgn="b"/>
                      <a:r>
                        <a:rPr lang="en-US" sz="800" u="none" strike="noStrike">
                          <a:effectLst/>
                        </a:rPr>
                        <a:t>Small Business Innovation/Technology Transfer Research (SC)</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r>
              <a:tr h="261285">
                <a:tc>
                  <a:txBody>
                    <a:bodyPr/>
                    <a:lstStyle/>
                    <a:p>
                      <a:pPr algn="l" fontAlgn="b"/>
                      <a:r>
                        <a:rPr lang="en-US" sz="800" u="none" strike="noStrike">
                          <a:effectLst/>
                        </a:rPr>
                        <a:t>Subtotal, Office of Science</a:t>
                      </a:r>
                      <a:endParaRPr lang="en-US" sz="800" b="0" i="0" u="none" strike="noStrike">
                        <a:solidFill>
                          <a:srgbClr val="000000"/>
                        </a:solidFill>
                        <a:effectLst/>
                        <a:latin typeface="Times New Roman" panose="02020603050405020304" pitchFamily="18" charset="0"/>
                      </a:endParaRPr>
                    </a:p>
                  </a:txBody>
                  <a:tcPr marL="33951" marR="3772" marT="3772" marB="0" anchor="b"/>
                </a:tc>
                <a:tc>
                  <a:txBody>
                    <a:bodyPr/>
                    <a:lstStyle/>
                    <a:p>
                      <a:endParaRPr lang="en-US" sz="800"/>
                    </a:p>
                  </a:txBody>
                  <a:tcPr marL="3772" marR="3772" marT="3772" marB="0" anchor="b"/>
                </a:tc>
                <a:tc>
                  <a:txBody>
                    <a:bodyPr/>
                    <a:lstStyle/>
                    <a:p>
                      <a:pPr algn="r" fontAlgn="b"/>
                      <a:r>
                        <a:rPr lang="en-US" sz="800" u="none" strike="noStrike">
                          <a:effectLst/>
                        </a:rPr>
                        <a:t>5,672,069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5,400,000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5,400,000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5,340,029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5,392,000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4,472,516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5,392,000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+919,484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+20.6%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5,550,000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+158,000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+2.9%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+1,077,484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+24.1% </a:t>
                      </a:r>
                      <a:endParaRPr lang="en-US" sz="800" b="0" i="0" u="none" strike="noStrike">
                        <a:solidFill>
                          <a:srgbClr val="000000"/>
                        </a:solidFill>
                        <a:effectLst/>
                        <a:latin typeface="Times New Roman" panose="02020603050405020304" pitchFamily="18" charset="0"/>
                      </a:endParaRPr>
                    </a:p>
                  </a:txBody>
                  <a:tcPr marL="3772" marR="3772" marT="3772" marB="0" anchor="b"/>
                </a:tc>
              </a:tr>
              <a:tr h="296768">
                <a:tc>
                  <a:txBody>
                    <a:bodyPr/>
                    <a:lstStyle/>
                    <a:p>
                      <a:pPr algn="l" fontAlgn="b"/>
                      <a:r>
                        <a:rPr lang="en-US" sz="800" u="none" strike="noStrike">
                          <a:effectLst/>
                        </a:rPr>
                        <a:t>Small Business Innovation/Technology Transfer Research (DOE)</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endParaRPr lang="en-US" sz="800"/>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r>
              <a:tr h="261285">
                <a:tc>
                  <a:txBody>
                    <a:bodyPr/>
                    <a:lstStyle/>
                    <a:p>
                      <a:pPr algn="l" fontAlgn="b"/>
                      <a:r>
                        <a:rPr lang="en-US" sz="800" u="none" strike="noStrike">
                          <a:effectLst/>
                        </a:rPr>
                        <a:t>Subtotal, Office of Science</a:t>
                      </a:r>
                      <a:endParaRPr lang="en-US" sz="800" b="0" i="0" u="none" strike="noStrike">
                        <a:solidFill>
                          <a:srgbClr val="000000"/>
                        </a:solidFill>
                        <a:effectLst/>
                        <a:latin typeface="Times New Roman" panose="02020603050405020304" pitchFamily="18" charset="0"/>
                      </a:endParaRPr>
                    </a:p>
                  </a:txBody>
                  <a:tcPr marL="33951" marR="3772" marT="3772" marB="0" anchor="b"/>
                </a:tc>
                <a:tc>
                  <a:txBody>
                    <a:bodyPr/>
                    <a:lstStyle/>
                    <a:p>
                      <a:endParaRPr lang="en-US" sz="800"/>
                    </a:p>
                  </a:txBody>
                  <a:tcPr marL="3772" marR="3772" marT="3772" marB="0" anchor="b"/>
                </a:tc>
                <a:tc>
                  <a:txBody>
                    <a:bodyPr/>
                    <a:lstStyle/>
                    <a:p>
                      <a:pPr algn="r" fontAlgn="b"/>
                      <a:r>
                        <a:rPr lang="en-US" sz="800" u="none" strike="noStrike">
                          <a:effectLst/>
                        </a:rPr>
                        <a:t>5,672,069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5,400,000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5,400,000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5,340,029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5,392,000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4,472,516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5,392,000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+919,484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+20.6%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5,550,000 </a:t>
                      </a:r>
                      <a:endParaRPr lang="en-US" sz="800" b="0"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+158,000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+2.9%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+1,077,484 </a:t>
                      </a:r>
                      <a:endParaRPr lang="en-US" sz="800" b="0"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+24.1% </a:t>
                      </a:r>
                      <a:endParaRPr lang="en-US" sz="800" b="0" i="0" u="none" strike="noStrike">
                        <a:solidFill>
                          <a:srgbClr val="000000"/>
                        </a:solidFill>
                        <a:effectLst/>
                        <a:latin typeface="Times New Roman" panose="02020603050405020304" pitchFamily="18" charset="0"/>
                      </a:endParaRPr>
                    </a:p>
                  </a:txBody>
                  <a:tcPr marL="3772" marR="3772" marT="3772" marB="0" anchor="b"/>
                </a:tc>
              </a:tr>
              <a:tr h="261285">
                <a:tc>
                  <a:txBody>
                    <a:bodyPr/>
                    <a:lstStyle/>
                    <a:p>
                      <a:pPr algn="l" fontAlgn="b"/>
                      <a:r>
                        <a:rPr lang="en-US" sz="800" u="none" strike="noStrike" dirty="0">
                          <a:effectLst/>
                        </a:rPr>
                        <a:t>Total, Office of Science</a:t>
                      </a:r>
                      <a:endParaRPr lang="en-US" sz="800" b="1" i="0" u="none" strike="noStrike" dirty="0">
                        <a:solidFill>
                          <a:srgbClr val="000000"/>
                        </a:solidFill>
                        <a:effectLst/>
                        <a:latin typeface="Times New Roman" panose="02020603050405020304" pitchFamily="18" charset="0"/>
                      </a:endParaRPr>
                    </a:p>
                  </a:txBody>
                  <a:tcPr marL="33951" marR="3772" marT="3772" marB="0" anchor="b"/>
                </a:tc>
                <a:tc>
                  <a:txBody>
                    <a:bodyPr/>
                    <a:lstStyle/>
                    <a:p>
                      <a:endParaRPr lang="en-US" sz="800"/>
                    </a:p>
                  </a:txBody>
                  <a:tcPr marL="3772" marR="3772" marT="3772" marB="0" anchor="b"/>
                </a:tc>
                <a:tc>
                  <a:txBody>
                    <a:bodyPr/>
                    <a:lstStyle/>
                    <a:p>
                      <a:pPr algn="r" fontAlgn="b"/>
                      <a:r>
                        <a:rPr lang="en-US" sz="800" u="none" strike="noStrike">
                          <a:effectLst/>
                        </a:rPr>
                        <a:t>5,672,069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5,400,000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5,400,000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5,336,835 </a:t>
                      </a:r>
                      <a:endParaRPr lang="en-US" sz="800" b="1"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5,390,972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l" fontAlgn="b"/>
                      <a:r>
                        <a:rPr lang="en-US" sz="800" u="none" strike="noStrike">
                          <a:effectLst/>
                        </a:rPr>
                        <a:t>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4,472,516 </a:t>
                      </a:r>
                      <a:endParaRPr lang="en-US" sz="800" b="1"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5,392,000 </a:t>
                      </a:r>
                      <a:endParaRPr lang="en-US" sz="800" b="1"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+1,028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+0.0%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+919,484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+20.6%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5,550,000 </a:t>
                      </a:r>
                      <a:endParaRPr lang="en-US" sz="800" b="1" i="0" u="none" strike="noStrike">
                        <a:solidFill>
                          <a:srgbClr val="0000FF"/>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+158,000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+2.9%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a:effectLst/>
                        </a:rPr>
                        <a:t>+1,077,484 </a:t>
                      </a:r>
                      <a:endParaRPr lang="en-US" sz="800" b="1" i="0" u="none" strike="noStrike">
                        <a:solidFill>
                          <a:srgbClr val="000000"/>
                        </a:solidFill>
                        <a:effectLst/>
                        <a:latin typeface="Times New Roman" panose="02020603050405020304" pitchFamily="18" charset="0"/>
                      </a:endParaRPr>
                    </a:p>
                  </a:txBody>
                  <a:tcPr marL="3772" marR="3772" marT="3772" marB="0" anchor="b"/>
                </a:tc>
                <a:tc>
                  <a:txBody>
                    <a:bodyPr/>
                    <a:lstStyle/>
                    <a:p>
                      <a:pPr algn="r" fontAlgn="b"/>
                      <a:r>
                        <a:rPr lang="en-US" sz="800" u="none" strike="noStrike" dirty="0">
                          <a:effectLst/>
                        </a:rPr>
                        <a:t>+24.1% </a:t>
                      </a:r>
                      <a:endParaRPr lang="en-US" sz="800" b="1" i="0" u="none" strike="noStrike" dirty="0">
                        <a:solidFill>
                          <a:srgbClr val="000000"/>
                        </a:solidFill>
                        <a:effectLst/>
                        <a:latin typeface="Times New Roman" panose="02020603050405020304" pitchFamily="18" charset="0"/>
                      </a:endParaRPr>
                    </a:p>
                  </a:txBody>
                  <a:tcPr marL="3772" marR="3772" marT="3772" marB="0" anchor="b"/>
                </a:tc>
              </a:tr>
            </a:tbl>
          </a:graphicData>
        </a:graphic>
      </p:graphicFrame>
      <p:sp>
        <p:nvSpPr>
          <p:cNvPr id="5" name="Oval 4"/>
          <p:cNvSpPr/>
          <p:nvPr/>
        </p:nvSpPr>
        <p:spPr>
          <a:xfrm>
            <a:off x="6688183" y="2933614"/>
            <a:ext cx="692332" cy="649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605349" y="2933614"/>
            <a:ext cx="692332" cy="6491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75189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04348" y="137578"/>
            <a:ext cx="6541471" cy="461665"/>
          </a:xfrm>
          <a:prstGeom prst="rect">
            <a:avLst/>
          </a:prstGeom>
          <a:noFill/>
        </p:spPr>
        <p:txBody>
          <a:bodyPr wrap="none" rtlCol="0">
            <a:spAutoFit/>
          </a:bodyPr>
          <a:lstStyle/>
          <a:p>
            <a:pPr algn="ctr"/>
            <a:r>
              <a:rPr lang="en-US" sz="2400" dirty="0">
                <a:solidFill>
                  <a:srgbClr val="006600"/>
                </a:solidFill>
                <a:latin typeface="Arial" panose="020B0604020202020204" pitchFamily="34" charset="0"/>
                <a:cs typeface="Arial" panose="020B0604020202020204" pitchFamily="34" charset="0"/>
              </a:rPr>
              <a:t>Gamma-Ray Energy Tracking Array (GRETA)  </a:t>
            </a:r>
          </a:p>
        </p:txBody>
      </p:sp>
      <p:sp>
        <p:nvSpPr>
          <p:cNvPr id="8" name="Rectangle 7"/>
          <p:cNvSpPr>
            <a:spLocks/>
          </p:cNvSpPr>
          <p:nvPr/>
        </p:nvSpPr>
        <p:spPr bwMode="auto">
          <a:xfrm>
            <a:off x="249105" y="811377"/>
            <a:ext cx="3989264"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marL="225425" indent="-225425">
              <a:spcAft>
                <a:spcPts val="1200"/>
              </a:spcAft>
              <a:buFont typeface="Wingdings" pitchFamily="2" charset="2"/>
              <a:buChar char="§"/>
            </a:pPr>
            <a:r>
              <a:rPr lang="en-US" sz="1600" dirty="0">
                <a:latin typeface="+mn-lt"/>
              </a:rPr>
              <a:t>The </a:t>
            </a:r>
            <a:r>
              <a:rPr lang="en-US" sz="1600" dirty="0" smtClean="0">
                <a:latin typeface="+mn-lt"/>
              </a:rPr>
              <a:t> FY 2018 Request continues the Gamma Ray Energy Tracking Array (GRETA) </a:t>
            </a:r>
            <a:r>
              <a:rPr lang="en-US" sz="1600" dirty="0">
                <a:latin typeface="+mn-lt"/>
              </a:rPr>
              <a:t>Major Item of Equipment (MIE</a:t>
            </a:r>
            <a:r>
              <a:rPr lang="en-US" sz="1600" dirty="0" smtClean="0">
                <a:latin typeface="+mn-lt"/>
              </a:rPr>
              <a:t>) initiated in FY 2017, </a:t>
            </a:r>
            <a:r>
              <a:rPr lang="en-US" sz="1600" dirty="0">
                <a:latin typeface="+mn-lt"/>
              </a:rPr>
              <a:t>a premiere gamma-ray tracking device that will exploit </a:t>
            </a:r>
            <a:r>
              <a:rPr lang="en-US" sz="1600" dirty="0" smtClean="0">
                <a:latin typeface="+mn-lt"/>
              </a:rPr>
              <a:t>the new capabilities </a:t>
            </a:r>
            <a:r>
              <a:rPr lang="en-US" sz="1600" dirty="0">
                <a:latin typeface="+mn-lt"/>
              </a:rPr>
              <a:t>of FRIB. </a:t>
            </a:r>
            <a:endParaRPr lang="en-US" sz="1600" dirty="0" smtClean="0">
              <a:latin typeface="+mn-lt"/>
            </a:endParaRPr>
          </a:p>
          <a:p>
            <a:pPr marL="225425" indent="-225425">
              <a:spcAft>
                <a:spcPts val="1200"/>
              </a:spcAft>
              <a:buFont typeface="Wingdings" pitchFamily="2" charset="2"/>
              <a:buChar char="§"/>
            </a:pPr>
            <a:r>
              <a:rPr lang="en-US" sz="1600" dirty="0" smtClean="0">
                <a:latin typeface="+mn-lt"/>
              </a:rPr>
              <a:t>GRETA </a:t>
            </a:r>
            <a:r>
              <a:rPr lang="en-US" sz="1600" dirty="0">
                <a:latin typeface="+mn-lt"/>
              </a:rPr>
              <a:t>was identified by </a:t>
            </a:r>
            <a:r>
              <a:rPr lang="en-US" sz="1600" dirty="0" smtClean="0">
                <a:latin typeface="+mn-lt"/>
              </a:rPr>
              <a:t>NSAC as </a:t>
            </a:r>
            <a:r>
              <a:rPr lang="en-US" sz="1600" dirty="0">
                <a:latin typeface="+mn-lt"/>
              </a:rPr>
              <a:t>an instrument that will “revolutionize gamma-ray spectroscopy and provide sensitivity improvements of several orders of magnitude</a:t>
            </a:r>
            <a:r>
              <a:rPr lang="en-US" sz="1600" dirty="0" smtClean="0">
                <a:latin typeface="+mn-lt"/>
              </a:rPr>
              <a:t>.”</a:t>
            </a:r>
          </a:p>
          <a:p>
            <a:pPr marL="225425" indent="-225425">
              <a:spcAft>
                <a:spcPts val="1200"/>
              </a:spcAft>
              <a:buFont typeface="Wingdings" pitchFamily="2" charset="2"/>
              <a:buChar char="§"/>
            </a:pPr>
            <a:r>
              <a:rPr lang="en-US" sz="1600" dirty="0" smtClean="0">
                <a:latin typeface="+mn-lt"/>
              </a:rPr>
              <a:t>GRETA will advance </a:t>
            </a:r>
            <a:r>
              <a:rPr lang="en-US" sz="1600" dirty="0">
                <a:latin typeface="+mn-lt"/>
              </a:rPr>
              <a:t>the rare-isotope science </a:t>
            </a:r>
            <a:r>
              <a:rPr lang="en-US" sz="1600" dirty="0" smtClean="0">
                <a:latin typeface="+mn-lt"/>
              </a:rPr>
              <a:t>at FRIB and </a:t>
            </a:r>
            <a:r>
              <a:rPr lang="en-US" sz="1600" dirty="0">
                <a:latin typeface="+mn-lt"/>
              </a:rPr>
              <a:t>investigate reactions of </a:t>
            </a:r>
            <a:r>
              <a:rPr lang="en-US" sz="1600" dirty="0" smtClean="0">
                <a:latin typeface="+mn-lt"/>
              </a:rPr>
              <a:t>importance </a:t>
            </a:r>
            <a:r>
              <a:rPr lang="en-US" sz="1600" dirty="0">
                <a:latin typeface="+mn-lt"/>
              </a:rPr>
              <a:t>for nuclear structure and nuclear astrophysics. </a:t>
            </a:r>
            <a:endParaRPr lang="en-US" sz="1600" dirty="0" smtClean="0">
              <a:latin typeface="+mn-lt"/>
            </a:endParaRPr>
          </a:p>
          <a:p>
            <a:pPr marL="225425" indent="-225425">
              <a:spcAft>
                <a:spcPts val="1200"/>
              </a:spcAft>
              <a:buFont typeface="Wingdings" pitchFamily="2" charset="2"/>
              <a:buChar char="§"/>
            </a:pPr>
            <a:r>
              <a:rPr lang="en-US" altLang="en-US" sz="1600" dirty="0">
                <a:latin typeface="+mn-lt"/>
                <a:cs typeface="Arial" panose="020B0604020202020204" pitchFamily="34" charset="0"/>
              </a:rPr>
              <a:t>FY </a:t>
            </a:r>
            <a:r>
              <a:rPr lang="en-US" altLang="en-US" sz="1600" dirty="0" smtClean="0">
                <a:latin typeface="+mn-lt"/>
                <a:cs typeface="Arial" panose="020B0604020202020204" pitchFamily="34" charset="0"/>
              </a:rPr>
              <a:t>2018 PBR: </a:t>
            </a:r>
            <a:r>
              <a:rPr lang="en-US" altLang="en-US" sz="1600" dirty="0">
                <a:latin typeface="+mn-lt"/>
                <a:cs typeface="Arial" panose="020B0604020202020204" pitchFamily="34" charset="0"/>
              </a:rPr>
              <a:t>$</a:t>
            </a:r>
            <a:r>
              <a:rPr lang="en-US" altLang="en-US" sz="1600" dirty="0" smtClean="0">
                <a:latin typeface="+mn-lt"/>
                <a:cs typeface="Arial" panose="020B0604020202020204" pitchFamily="34" charset="0"/>
              </a:rPr>
              <a:t>0.2M</a:t>
            </a:r>
          </a:p>
          <a:p>
            <a:pPr marL="225425" indent="-225425">
              <a:spcAft>
                <a:spcPts val="1200"/>
              </a:spcAft>
              <a:buFont typeface="Wingdings" pitchFamily="2" charset="2"/>
              <a:buChar char="§"/>
            </a:pPr>
            <a:r>
              <a:rPr lang="en-US" altLang="en-US" sz="1600" dirty="0" smtClean="0">
                <a:cs typeface="Arial" panose="020B0604020202020204" pitchFamily="34" charset="0"/>
              </a:rPr>
              <a:t>$3.2M recommended in the Senate Mark</a:t>
            </a:r>
            <a:r>
              <a:rPr lang="en-US" altLang="en-US" sz="1600" dirty="0" smtClean="0">
                <a:latin typeface="+mn-lt"/>
                <a:cs typeface="Arial" panose="020B0604020202020204" pitchFamily="34" charset="0"/>
              </a:rPr>
              <a:t/>
            </a:r>
            <a:br>
              <a:rPr lang="en-US" altLang="en-US" sz="1600" dirty="0" smtClean="0">
                <a:latin typeface="+mn-lt"/>
                <a:cs typeface="Arial" panose="020B0604020202020204" pitchFamily="34" charset="0"/>
              </a:rPr>
            </a:br>
            <a:r>
              <a:rPr lang="en-US" altLang="en-US" sz="1600" dirty="0" smtClean="0">
                <a:latin typeface="+mn-lt"/>
                <a:cs typeface="Arial" panose="020B0604020202020204" pitchFamily="34" charset="0"/>
              </a:rPr>
              <a:t>Est. </a:t>
            </a:r>
            <a:r>
              <a:rPr lang="en-US" altLang="en-US" sz="1600" dirty="0">
                <a:latin typeface="+mn-lt"/>
                <a:cs typeface="Arial" panose="020B0604020202020204" pitchFamily="34" charset="0"/>
              </a:rPr>
              <a:t>Total Project Cost: $52M-$</a:t>
            </a:r>
            <a:r>
              <a:rPr lang="en-US" altLang="en-US" sz="1600" dirty="0" smtClean="0">
                <a:latin typeface="+mn-lt"/>
                <a:cs typeface="Arial" panose="020B0604020202020204" pitchFamily="34" charset="0"/>
              </a:rPr>
              <a:t>67M</a:t>
            </a:r>
          </a:p>
          <a:p>
            <a:pPr marL="225425" indent="-225425">
              <a:spcAft>
                <a:spcPts val="1200"/>
              </a:spcAft>
              <a:buFont typeface="Wingdings" pitchFamily="2" charset="2"/>
              <a:buChar char="§"/>
            </a:pPr>
            <a:r>
              <a:rPr lang="en-US" altLang="en-US" sz="1600" dirty="0" smtClean="0">
                <a:latin typeface="+mn-lt"/>
                <a:cs typeface="Arial" panose="020B0604020202020204" pitchFamily="34" charset="0"/>
              </a:rPr>
              <a:t>The estimated </a:t>
            </a:r>
            <a:r>
              <a:rPr lang="en-US" altLang="en-US" sz="1600" dirty="0">
                <a:latin typeface="+mn-lt"/>
                <a:cs typeface="Arial" panose="020B0604020202020204" pitchFamily="34" charset="0"/>
              </a:rPr>
              <a:t>cost and schedule will be re-evaluated in the context of </a:t>
            </a:r>
            <a:r>
              <a:rPr lang="en-US" altLang="en-US" sz="1600" dirty="0" smtClean="0">
                <a:latin typeface="+mn-lt"/>
                <a:cs typeface="Arial" panose="020B0604020202020204" pitchFamily="34" charset="0"/>
              </a:rPr>
              <a:t>available funds</a:t>
            </a:r>
            <a:endParaRPr lang="en-US" altLang="en-US" sz="1600" dirty="0">
              <a:latin typeface="+mn-lt"/>
              <a:cs typeface="Arial" panose="020B0604020202020204" pitchFamily="34" charset="0"/>
            </a:endParaRPr>
          </a:p>
          <a:p>
            <a:pPr marL="225425" indent="-225425">
              <a:spcAft>
                <a:spcPts val="1200"/>
              </a:spcAft>
              <a:buFont typeface="Wingdings" pitchFamily="2" charset="2"/>
              <a:buChar char="§"/>
            </a:pPr>
            <a:endParaRPr lang="en-US" altLang="en-US" sz="1600" dirty="0">
              <a:latin typeface="+mn-lt"/>
              <a:cs typeface="Arial" panose="020B0604020202020204" pitchFamily="34" charset="0"/>
            </a:endParaRPr>
          </a:p>
        </p:txBody>
      </p:sp>
      <p:sp>
        <p:nvSpPr>
          <p:cNvPr id="9" name="Slide Number Placeholder 3"/>
          <p:cNvSpPr txBox="1">
            <a:spLocks/>
          </p:cNvSpPr>
          <p:nvPr/>
        </p:nvSpPr>
        <p:spPr>
          <a:xfrm>
            <a:off x="8667750" y="6455328"/>
            <a:ext cx="476250" cy="365125"/>
          </a:xfrm>
          <a:prstGeom prst="rect">
            <a:avLst/>
          </a:prstGeom>
        </p:spPr>
        <p:txBody>
          <a:bodyPr vert="horz" lIns="91440" tIns="45720" rIns="91440" bIns="45720" rtlCol="0" anchor="ctr"/>
          <a:lstStyle>
            <a:defPPr>
              <a:defRPr lang="en-US"/>
            </a:defPPr>
            <a:lvl1pPr algn="r" fontAlgn="auto">
              <a:spcBef>
                <a:spcPts val="0"/>
              </a:spcBef>
              <a:spcAft>
                <a:spcPts val="0"/>
              </a:spcAft>
              <a:defRPr sz="1200">
                <a:solidFill>
                  <a:srgbClr val="106636"/>
                </a:solidFill>
                <a:latin typeface="Arial" pitchFamily="34" charset="0"/>
                <a:cs typeface="Arial" pitchFamily="34" charset="0"/>
              </a:defRPr>
            </a:lvl1pPr>
          </a:lstStyle>
          <a:p>
            <a:fld id="{6EEA275D-5A49-48A8-817D-44C3EA0A3A2F}" type="slidenum">
              <a:rPr lang="en-US" sz="1000"/>
              <a:pPr/>
              <a:t>7</a:t>
            </a:fld>
            <a:endParaRPr lang="en-US" sz="1000" dirty="0"/>
          </a:p>
        </p:txBody>
      </p:sp>
      <p:grpSp>
        <p:nvGrpSpPr>
          <p:cNvPr id="7" name="Group 6"/>
          <p:cNvGrpSpPr/>
          <p:nvPr/>
        </p:nvGrpSpPr>
        <p:grpSpPr>
          <a:xfrm>
            <a:off x="4624742" y="811377"/>
            <a:ext cx="4114800" cy="5303520"/>
            <a:chOff x="4315246" y="811377"/>
            <a:chExt cx="4122670" cy="5618093"/>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246" y="3777710"/>
              <a:ext cx="4122670"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246" y="811377"/>
              <a:ext cx="4122670" cy="294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a:stCxn id="6146" idx="2"/>
            </p:cNvCxnSpPr>
            <p:nvPr/>
          </p:nvCxnSpPr>
          <p:spPr>
            <a:xfrm>
              <a:off x="6376581" y="3751852"/>
              <a:ext cx="448425" cy="59506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01579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8</a:t>
            </a:fld>
            <a:endParaRPr lang="en-US" dirty="0"/>
          </a:p>
        </p:txBody>
      </p:sp>
      <p:sp>
        <p:nvSpPr>
          <p:cNvPr id="4" name="TextBox 3"/>
          <p:cNvSpPr txBox="1"/>
          <p:nvPr/>
        </p:nvSpPr>
        <p:spPr>
          <a:xfrm>
            <a:off x="467740" y="1446903"/>
            <a:ext cx="8295260" cy="3970318"/>
          </a:xfrm>
          <a:prstGeom prst="rect">
            <a:avLst/>
          </a:prstGeom>
          <a:noFill/>
        </p:spPr>
        <p:txBody>
          <a:bodyPr wrap="square" rtlCol="0">
            <a:spAutoFit/>
          </a:bodyPr>
          <a:lstStyle/>
          <a:p>
            <a:r>
              <a:rPr lang="en-US" sz="2800" dirty="0" smtClean="0"/>
              <a:t>U.S. </a:t>
            </a:r>
            <a:r>
              <a:rPr lang="en-US" sz="2800" dirty="0"/>
              <a:t>b</a:t>
            </a:r>
            <a:r>
              <a:rPr lang="en-US" sz="2800" dirty="0" smtClean="0"/>
              <a:t>udget formulation is a process informed by information gathering.</a:t>
            </a:r>
          </a:p>
          <a:p>
            <a:endParaRPr lang="en-US" sz="2800" dirty="0"/>
          </a:p>
          <a:p>
            <a:r>
              <a:rPr lang="en-US" sz="2800" dirty="0" smtClean="0"/>
              <a:t>The challenge for the moment is to remain flexible and patient and avoid self-inflicted wounds. Stay tuned….</a:t>
            </a:r>
          </a:p>
          <a:p>
            <a:endParaRPr lang="en-US" sz="2800" dirty="0"/>
          </a:p>
          <a:p>
            <a:r>
              <a:rPr lang="en-US" sz="2800" dirty="0" smtClean="0"/>
              <a:t>For the moment, The 2015 Long Range Plan for Nuclear Science should continue to be pursued with vigor within available resources</a:t>
            </a:r>
            <a:endParaRPr lang="en-US" sz="2800" dirty="0"/>
          </a:p>
        </p:txBody>
      </p:sp>
      <p:sp>
        <p:nvSpPr>
          <p:cNvPr id="5" name="TextBox 4"/>
          <p:cNvSpPr txBox="1"/>
          <p:nvPr/>
        </p:nvSpPr>
        <p:spPr>
          <a:xfrm>
            <a:off x="2690949" y="256501"/>
            <a:ext cx="3248005" cy="461665"/>
          </a:xfrm>
          <a:prstGeom prst="rect">
            <a:avLst/>
          </a:prstGeom>
          <a:noFill/>
        </p:spPr>
        <p:txBody>
          <a:bodyPr wrap="none" rtlCol="0">
            <a:spAutoFit/>
          </a:bodyPr>
          <a:lstStyle/>
          <a:p>
            <a:r>
              <a:rPr lang="en-US" sz="2400" dirty="0" smtClean="0">
                <a:solidFill>
                  <a:srgbClr val="006600"/>
                </a:solidFill>
                <a:latin typeface="Arial" panose="020B0604020202020204" pitchFamily="34" charset="0"/>
                <a:cs typeface="Arial" panose="020B0604020202020204" pitchFamily="34" charset="0"/>
              </a:rPr>
              <a:t>Outlook on the Budget</a:t>
            </a:r>
            <a:endParaRPr lang="en-US" sz="24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516261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9</a:t>
            </a:fld>
            <a:endParaRPr lang="en-US" dirty="0"/>
          </a:p>
        </p:txBody>
      </p:sp>
      <p:sp>
        <p:nvSpPr>
          <p:cNvPr id="4" name="TextBox 3"/>
          <p:cNvSpPr txBox="1"/>
          <p:nvPr/>
        </p:nvSpPr>
        <p:spPr>
          <a:xfrm>
            <a:off x="1554479" y="2338251"/>
            <a:ext cx="6127575" cy="523220"/>
          </a:xfrm>
          <a:prstGeom prst="rect">
            <a:avLst/>
          </a:prstGeom>
          <a:noFill/>
        </p:spPr>
        <p:txBody>
          <a:bodyPr wrap="none" rtlCol="0">
            <a:spAutoFit/>
          </a:bodyPr>
          <a:lstStyle/>
          <a:p>
            <a:r>
              <a:rPr lang="en-US" sz="2800" dirty="0" smtClean="0"/>
              <a:t>The good news: that is what’s happening</a:t>
            </a:r>
            <a:endParaRPr lang="en-US" sz="2800" dirty="0"/>
          </a:p>
        </p:txBody>
      </p:sp>
    </p:spTree>
    <p:extLst>
      <p:ext uri="{BB962C8B-B14F-4D97-AF65-F5344CB8AC3E}">
        <p14:creationId xmlns:p14="http://schemas.microsoft.com/office/powerpoint/2010/main" val="346319462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NP Presentation Template-Front Page_0905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 Page-DOE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NP Presentation Template_040111</Template>
  <TotalTime>4713</TotalTime>
  <Words>4086</Words>
  <Application>Microsoft Office PowerPoint</Application>
  <PresentationFormat>On-screen Show (4:3)</PresentationFormat>
  <Paragraphs>1213</Paragraphs>
  <Slides>39</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39</vt:i4>
      </vt:variant>
    </vt:vector>
  </HeadingPairs>
  <TitlesOfParts>
    <vt:vector size="53" baseType="lpstr">
      <vt:lpstr>MS PGothic</vt:lpstr>
      <vt:lpstr>MS PGothic</vt:lpstr>
      <vt:lpstr>Arial</vt:lpstr>
      <vt:lpstr>Arial Narrow</vt:lpstr>
      <vt:lpstr>Calibri</vt:lpstr>
      <vt:lpstr>Courier New</vt:lpstr>
      <vt:lpstr>Helvetica</vt:lpstr>
      <vt:lpstr>Symbol</vt:lpstr>
      <vt:lpstr>Times New Roman</vt:lpstr>
      <vt:lpstr>Wingdings</vt:lpstr>
      <vt:lpstr>NP Presentation Template-Front Page_090512</vt:lpstr>
      <vt:lpstr>Presentation Page-DOE bottom</vt:lpstr>
      <vt:lpstr>1_Custom Design</vt:lpstr>
      <vt:lpstr>Custom Design</vt:lpstr>
      <vt:lpstr>Perspectives from DOE NP</vt:lpstr>
      <vt:lpstr>PowerPoint Presentation</vt:lpstr>
      <vt:lpstr>NP FY 2018 President’s Request (Dollars in thousands)</vt:lpstr>
      <vt:lpstr>The FY 2018 Request for Nuclear Physics </vt:lpstr>
      <vt:lpstr>FY 2017 House Mark</vt:lpstr>
      <vt:lpstr>FY2017 Senate Mark</vt:lpstr>
      <vt:lpstr>PowerPoint Presentation</vt:lpstr>
      <vt:lpstr>PowerPoint Presentation</vt:lpstr>
      <vt:lpstr>PowerPoint Presentation</vt:lpstr>
      <vt:lpstr>ATLAS Continues as DOE’s Premier Stable Beam Facility</vt:lpstr>
      <vt:lpstr>ATLAS  Beam Usage Statistics</vt:lpstr>
      <vt:lpstr>CHICO-II and GRETINA at ATLAS</vt:lpstr>
      <vt:lpstr>146Ba Coulomb Excitation</vt:lpstr>
      <vt:lpstr>PowerPoint Presentation</vt:lpstr>
      <vt:lpstr>FRIB Instrumentation/Theory Effort Are Getting Underway</vt:lpstr>
      <vt:lpstr>Vibrant Research Also Continues at Other Low Energy Facilities</vt:lpstr>
      <vt:lpstr>A Network Of Highly Productive Science Training Grounds</vt:lpstr>
      <vt:lpstr>One of Several ARUNA Niches</vt:lpstr>
      <vt:lpstr>PowerPoint Presentation</vt:lpstr>
      <vt:lpstr>PowerPoint Presentation</vt:lpstr>
      <vt:lpstr>PowerPoint Presentation</vt:lpstr>
      <vt:lpstr>Preparations for an NP Stewarded Neutrino-less  Double Beta Decay Experiment</vt:lpstr>
      <vt:lpstr>Next Formal Step on the EIC Science Case is Continuing</vt:lpstr>
      <vt:lpstr>PowerPoint Presentation</vt:lpstr>
      <vt:lpstr>The 2015 Long Range Plan for Nuclear Science</vt:lpstr>
      <vt:lpstr>PowerPoint Presentation</vt:lpstr>
      <vt:lpstr>ATLAS  Beam Usage Statistics</vt:lpstr>
      <vt:lpstr>The Current Status at NSCL</vt:lpstr>
      <vt:lpstr>An Observation About Experimental Expectations</vt:lpstr>
      <vt:lpstr>PowerPoint Presentation</vt:lpstr>
      <vt:lpstr>Significant New Instrumentation is Also Envisioned by the Community for FRIB</vt:lpstr>
      <vt:lpstr>A Thought About Being Strategic and Communicating Strategy Well</vt:lpstr>
      <vt:lpstr>PowerPoint Presentation</vt:lpstr>
      <vt:lpstr>Observations Summary </vt:lpstr>
      <vt:lpstr>The Outlook Today</vt:lpstr>
      <vt:lpstr>PowerPoint Presentation</vt:lpstr>
      <vt:lpstr>The UCNt experiment testbed is operational and acquiring data to study systematic effects.</vt:lpstr>
      <vt:lpstr>Additional Science News</vt:lpstr>
      <vt:lpstr>PowerPoint Presentation</vt:lpstr>
    </vt:vector>
  </TitlesOfParts>
  <Company>US Department of Energy (SC)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wolfej</dc:creator>
  <cp:lastModifiedBy>Hallman, Timothy</cp:lastModifiedBy>
  <cp:revision>433</cp:revision>
  <cp:lastPrinted>2013-01-07T14:38:43Z</cp:lastPrinted>
  <dcterms:created xsi:type="dcterms:W3CDTF">2012-09-05T18:55:46Z</dcterms:created>
  <dcterms:modified xsi:type="dcterms:W3CDTF">2017-08-09T15:43:36Z</dcterms:modified>
</cp:coreProperties>
</file>