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1"/>
  </p:notesMasterIdLst>
  <p:handoutMasterIdLst>
    <p:handoutMasterId r:id="rId62"/>
  </p:handoutMasterIdLst>
  <p:sldIdLst>
    <p:sldId id="604" r:id="rId2"/>
    <p:sldId id="756" r:id="rId3"/>
    <p:sldId id="721" r:id="rId4"/>
    <p:sldId id="567" r:id="rId5"/>
    <p:sldId id="784" r:id="rId6"/>
    <p:sldId id="635" r:id="rId7"/>
    <p:sldId id="726" r:id="rId8"/>
    <p:sldId id="783" r:id="rId9"/>
    <p:sldId id="763" r:id="rId10"/>
    <p:sldId id="751" r:id="rId11"/>
    <p:sldId id="750" r:id="rId12"/>
    <p:sldId id="770" r:id="rId13"/>
    <p:sldId id="636" r:id="rId14"/>
    <p:sldId id="754" r:id="rId15"/>
    <p:sldId id="755" r:id="rId16"/>
    <p:sldId id="739" r:id="rId17"/>
    <p:sldId id="789" r:id="rId18"/>
    <p:sldId id="760" r:id="rId19"/>
    <p:sldId id="757" r:id="rId20"/>
    <p:sldId id="729" r:id="rId21"/>
    <p:sldId id="734" r:id="rId22"/>
    <p:sldId id="737" r:id="rId23"/>
    <p:sldId id="736" r:id="rId24"/>
    <p:sldId id="732" r:id="rId25"/>
    <p:sldId id="715" r:id="rId26"/>
    <p:sldId id="470" r:id="rId27"/>
    <p:sldId id="771" r:id="rId28"/>
    <p:sldId id="745" r:id="rId29"/>
    <p:sldId id="733" r:id="rId30"/>
    <p:sldId id="772" r:id="rId31"/>
    <p:sldId id="775" r:id="rId32"/>
    <p:sldId id="776" r:id="rId33"/>
    <p:sldId id="777" r:id="rId34"/>
    <p:sldId id="778" r:id="rId35"/>
    <p:sldId id="782" r:id="rId36"/>
    <p:sldId id="779" r:id="rId37"/>
    <p:sldId id="780" r:id="rId38"/>
    <p:sldId id="781" r:id="rId39"/>
    <p:sldId id="773" r:id="rId40"/>
    <p:sldId id="741" r:id="rId41"/>
    <p:sldId id="759" r:id="rId42"/>
    <p:sldId id="742" r:id="rId43"/>
    <p:sldId id="785" r:id="rId44"/>
    <p:sldId id="761" r:id="rId45"/>
    <p:sldId id="762" r:id="rId46"/>
    <p:sldId id="774" r:id="rId47"/>
    <p:sldId id="568" r:id="rId48"/>
    <p:sldId id="716" r:id="rId49"/>
    <p:sldId id="793" r:id="rId50"/>
    <p:sldId id="767" r:id="rId51"/>
    <p:sldId id="791" r:id="rId52"/>
    <p:sldId id="698" r:id="rId53"/>
    <p:sldId id="689" r:id="rId54"/>
    <p:sldId id="764" r:id="rId55"/>
    <p:sldId id="790" r:id="rId56"/>
    <p:sldId id="748" r:id="rId57"/>
    <p:sldId id="718" r:id="rId58"/>
    <p:sldId id="792" r:id="rId59"/>
    <p:sldId id="788" r:id="rId60"/>
  </p:sldIdLst>
  <p:sldSz cx="9144000" cy="6858000" type="screen4x3"/>
  <p:notesSz cx="7008813" cy="9234488"/>
  <p:defaultTextStyle>
    <a:defPPr>
      <a:defRPr lang="en-US"/>
    </a:defPPr>
    <a:lvl1pPr algn="l" rtl="0" fontAlgn="base">
      <a:spcBef>
        <a:spcPct val="0"/>
      </a:spcBef>
      <a:spcAft>
        <a:spcPct val="0"/>
      </a:spcAft>
      <a:defRPr kern="1200">
        <a:solidFill>
          <a:schemeClr val="tx1"/>
        </a:solidFill>
        <a:latin typeface="Constanti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nstanti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nstanti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nstanti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nstantia" charset="0"/>
        <a:ea typeface="ＭＳ Ｐゴシック" charset="0"/>
        <a:cs typeface="ＭＳ Ｐゴシック" charset="0"/>
      </a:defRPr>
    </a:lvl5pPr>
    <a:lvl6pPr marL="2286000" algn="l" defTabSz="457200" rtl="0" eaLnBrk="1" latinLnBrk="0" hangingPunct="1">
      <a:defRPr kern="1200">
        <a:solidFill>
          <a:schemeClr val="tx1"/>
        </a:solidFill>
        <a:latin typeface="Constantia" charset="0"/>
        <a:ea typeface="ＭＳ Ｐゴシック" charset="0"/>
        <a:cs typeface="ＭＳ Ｐゴシック" charset="0"/>
      </a:defRPr>
    </a:lvl6pPr>
    <a:lvl7pPr marL="2743200" algn="l" defTabSz="457200" rtl="0" eaLnBrk="1" latinLnBrk="0" hangingPunct="1">
      <a:defRPr kern="1200">
        <a:solidFill>
          <a:schemeClr val="tx1"/>
        </a:solidFill>
        <a:latin typeface="Constantia" charset="0"/>
        <a:ea typeface="ＭＳ Ｐゴシック" charset="0"/>
        <a:cs typeface="ＭＳ Ｐゴシック" charset="0"/>
      </a:defRPr>
    </a:lvl7pPr>
    <a:lvl8pPr marL="3200400" algn="l" defTabSz="457200" rtl="0" eaLnBrk="1" latinLnBrk="0" hangingPunct="1">
      <a:defRPr kern="1200">
        <a:solidFill>
          <a:schemeClr val="tx1"/>
        </a:solidFill>
        <a:latin typeface="Constantia" charset="0"/>
        <a:ea typeface="ＭＳ Ｐゴシック" charset="0"/>
        <a:cs typeface="ＭＳ Ｐゴシック" charset="0"/>
      </a:defRPr>
    </a:lvl8pPr>
    <a:lvl9pPr marL="3657600" algn="l" defTabSz="457200" rtl="0" eaLnBrk="1" latinLnBrk="0" hangingPunct="1">
      <a:defRPr kern="1200">
        <a:solidFill>
          <a:schemeClr val="tx1"/>
        </a:solidFill>
        <a:latin typeface="Constanti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59" autoAdjust="0"/>
  </p:normalViewPr>
  <p:slideViewPr>
    <p:cSldViewPr>
      <p:cViewPr varScale="1">
        <p:scale>
          <a:sx n="93" d="100"/>
          <a:sy n="93" d="100"/>
        </p:scale>
        <p:origin x="-480" y="-11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6888" cy="461963"/>
          </a:xfrm>
          <a:prstGeom prst="rect">
            <a:avLst/>
          </a:prstGeom>
        </p:spPr>
        <p:txBody>
          <a:bodyPr vert="horz" lIns="91426" tIns="45714" rIns="91426" bIns="45714" rtlCol="0"/>
          <a:lstStyle>
            <a:lvl1pPr algn="l">
              <a:defRPr sz="1200"/>
            </a:lvl1pPr>
          </a:lstStyle>
          <a:p>
            <a:endParaRPr lang="en-US"/>
          </a:p>
        </p:txBody>
      </p:sp>
      <p:sp>
        <p:nvSpPr>
          <p:cNvPr id="3" name="Date Placeholder 2"/>
          <p:cNvSpPr>
            <a:spLocks noGrp="1"/>
          </p:cNvSpPr>
          <p:nvPr>
            <p:ph type="dt" sz="quarter" idx="1"/>
          </p:nvPr>
        </p:nvSpPr>
        <p:spPr>
          <a:xfrm>
            <a:off x="3970338" y="1"/>
            <a:ext cx="3036887" cy="461963"/>
          </a:xfrm>
          <a:prstGeom prst="rect">
            <a:avLst/>
          </a:prstGeom>
        </p:spPr>
        <p:txBody>
          <a:bodyPr vert="horz" lIns="91426" tIns="45714" rIns="91426" bIns="45714" rtlCol="0"/>
          <a:lstStyle>
            <a:lvl1pPr algn="r">
              <a:defRPr sz="1200"/>
            </a:lvl1pPr>
          </a:lstStyle>
          <a:p>
            <a:fld id="{0B6512BE-C6FA-D847-AA40-2DBD6C82A1B0}" type="datetimeFigureOut">
              <a:rPr lang="en-US" smtClean="0"/>
              <a:t>11/1/13</a:t>
            </a:fld>
            <a:endParaRPr lang="en-US"/>
          </a:p>
        </p:txBody>
      </p:sp>
      <p:sp>
        <p:nvSpPr>
          <p:cNvPr id="4" name="Footer Placeholder 3"/>
          <p:cNvSpPr>
            <a:spLocks noGrp="1"/>
          </p:cNvSpPr>
          <p:nvPr>
            <p:ph type="ftr" sz="quarter" idx="2"/>
          </p:nvPr>
        </p:nvSpPr>
        <p:spPr>
          <a:xfrm>
            <a:off x="1" y="8770937"/>
            <a:ext cx="3036888" cy="461963"/>
          </a:xfrm>
          <a:prstGeom prst="rect">
            <a:avLst/>
          </a:prstGeom>
        </p:spPr>
        <p:txBody>
          <a:bodyPr vert="horz" lIns="91426" tIns="45714" rIns="91426"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0937"/>
            <a:ext cx="3036887" cy="461963"/>
          </a:xfrm>
          <a:prstGeom prst="rect">
            <a:avLst/>
          </a:prstGeom>
        </p:spPr>
        <p:txBody>
          <a:bodyPr vert="horz" lIns="91426" tIns="45714" rIns="91426" bIns="45714" rtlCol="0" anchor="b"/>
          <a:lstStyle>
            <a:lvl1pPr algn="r">
              <a:defRPr sz="1200"/>
            </a:lvl1pPr>
          </a:lstStyle>
          <a:p>
            <a:fld id="{890034ED-C75A-DF45-AD5E-6F3F18A3687D}" type="slidenum">
              <a:rPr lang="en-US" smtClean="0"/>
              <a:t>‹#›</a:t>
            </a:fld>
            <a:endParaRPr lang="en-US"/>
          </a:p>
        </p:txBody>
      </p:sp>
    </p:spTree>
    <p:extLst>
      <p:ext uri="{BB962C8B-B14F-4D97-AF65-F5344CB8AC3E}">
        <p14:creationId xmlns:p14="http://schemas.microsoft.com/office/powerpoint/2010/main" val="182048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6888" cy="461963"/>
          </a:xfrm>
          <a:prstGeom prst="rect">
            <a:avLst/>
          </a:prstGeom>
        </p:spPr>
        <p:txBody>
          <a:bodyPr vert="horz" lIns="92799" tIns="46399" rIns="92799" bIns="4639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1"/>
            <a:ext cx="3036887" cy="461963"/>
          </a:xfrm>
          <a:prstGeom prst="rect">
            <a:avLst/>
          </a:prstGeom>
        </p:spPr>
        <p:txBody>
          <a:bodyPr vert="horz" lIns="92799" tIns="46399" rIns="92799" bIns="46399" rtlCol="0"/>
          <a:lstStyle>
            <a:lvl1pPr algn="r" fontAlgn="auto">
              <a:spcBef>
                <a:spcPts val="0"/>
              </a:spcBef>
              <a:spcAft>
                <a:spcPts val="0"/>
              </a:spcAft>
              <a:defRPr sz="1200" smtClean="0">
                <a:latin typeface="+mn-lt"/>
                <a:ea typeface="+mn-ea"/>
                <a:cs typeface="+mn-cs"/>
              </a:defRPr>
            </a:lvl1pPr>
          </a:lstStyle>
          <a:p>
            <a:pPr>
              <a:defRPr/>
            </a:pPr>
            <a:fld id="{7D53A790-76A2-B84C-9BE0-8A05DB4DB754}" type="datetimeFigureOut">
              <a:rPr lang="en-US"/>
              <a:pPr>
                <a:defRPr/>
              </a:pPr>
              <a:t>11/1/13</a:t>
            </a:fld>
            <a:endParaRPr lang="en-US"/>
          </a:p>
        </p:txBody>
      </p:sp>
      <p:sp>
        <p:nvSpPr>
          <p:cNvPr id="4" name="Slide Image Placeholder 3"/>
          <p:cNvSpPr>
            <a:spLocks noGrp="1" noRot="1" noChangeAspect="1"/>
          </p:cNvSpPr>
          <p:nvPr>
            <p:ph type="sldImg" idx="2"/>
          </p:nvPr>
        </p:nvSpPr>
        <p:spPr>
          <a:xfrm>
            <a:off x="1195388" y="692150"/>
            <a:ext cx="4618037" cy="3463925"/>
          </a:xfrm>
          <a:prstGeom prst="rect">
            <a:avLst/>
          </a:prstGeom>
          <a:noFill/>
          <a:ln w="12700">
            <a:solidFill>
              <a:prstClr val="black"/>
            </a:solidFill>
          </a:ln>
        </p:spPr>
        <p:txBody>
          <a:bodyPr vert="horz" lIns="92799" tIns="46399" rIns="92799" bIns="46399" rtlCol="0" anchor="ctr"/>
          <a:lstStyle/>
          <a:p>
            <a:pPr lvl="0"/>
            <a:endParaRPr lang="en-US" noProof="0"/>
          </a:p>
        </p:txBody>
      </p:sp>
      <p:sp>
        <p:nvSpPr>
          <p:cNvPr id="5" name="Notes Placeholder 4"/>
          <p:cNvSpPr>
            <a:spLocks noGrp="1"/>
          </p:cNvSpPr>
          <p:nvPr>
            <p:ph type="body" sz="quarter" idx="3"/>
          </p:nvPr>
        </p:nvSpPr>
        <p:spPr>
          <a:xfrm>
            <a:off x="701675" y="4386264"/>
            <a:ext cx="5607050" cy="4156075"/>
          </a:xfrm>
          <a:prstGeom prst="rect">
            <a:avLst/>
          </a:prstGeom>
        </p:spPr>
        <p:txBody>
          <a:bodyPr vert="horz" lIns="92799" tIns="46399" rIns="92799" bIns="4639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0937"/>
            <a:ext cx="3036888" cy="461963"/>
          </a:xfrm>
          <a:prstGeom prst="rect">
            <a:avLst/>
          </a:prstGeom>
        </p:spPr>
        <p:txBody>
          <a:bodyPr vert="horz" lIns="92799" tIns="46399" rIns="92799" bIns="4639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770937"/>
            <a:ext cx="3036887" cy="461963"/>
          </a:xfrm>
          <a:prstGeom prst="rect">
            <a:avLst/>
          </a:prstGeom>
        </p:spPr>
        <p:txBody>
          <a:bodyPr vert="horz" lIns="92799" tIns="46399" rIns="92799" bIns="46399" rtlCol="0" anchor="b"/>
          <a:lstStyle>
            <a:lvl1pPr algn="r" fontAlgn="auto">
              <a:spcBef>
                <a:spcPts val="0"/>
              </a:spcBef>
              <a:spcAft>
                <a:spcPts val="0"/>
              </a:spcAft>
              <a:defRPr sz="1200" smtClean="0">
                <a:latin typeface="+mn-lt"/>
                <a:ea typeface="+mn-ea"/>
                <a:cs typeface="+mn-cs"/>
              </a:defRPr>
            </a:lvl1pPr>
          </a:lstStyle>
          <a:p>
            <a:pPr>
              <a:defRPr/>
            </a:pPr>
            <a:fld id="{C41830DE-1F99-4D41-98B8-DB5CE362E3FF}" type="slidenum">
              <a:rPr lang="en-US"/>
              <a:pPr>
                <a:defRPr/>
              </a:pPr>
              <a:t>‹#›</a:t>
            </a:fld>
            <a:endParaRPr lang="en-US"/>
          </a:p>
        </p:txBody>
      </p:sp>
    </p:spTree>
    <p:extLst>
      <p:ext uri="{BB962C8B-B14F-4D97-AF65-F5344CB8AC3E}">
        <p14:creationId xmlns:p14="http://schemas.microsoft.com/office/powerpoint/2010/main" val="21230338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docDB</a:t>
            </a:r>
            <a:r>
              <a:rPr lang="en-US" dirty="0" smtClean="0"/>
              <a:t> 7199 (M. Bass) for description.</a:t>
            </a:r>
          </a:p>
          <a:p>
            <a:endParaRPr lang="en-US" dirty="0" smtClean="0"/>
          </a:p>
          <a:p>
            <a:r>
              <a:rPr lang="en-US" dirty="0" smtClean="0"/>
              <a:t>◮ Oscillation parameter values based on </a:t>
            </a:r>
            <a:r>
              <a:rPr lang="en-US" dirty="0" err="1" smtClean="0"/>
              <a:t>Fogli</a:t>
            </a:r>
            <a:r>
              <a:rPr lang="en-US" dirty="0" smtClean="0"/>
              <a:t> et al, arXiv:1205.5254v3</a:t>
            </a:r>
          </a:p>
          <a:p>
            <a:r>
              <a:rPr lang="en-US" dirty="0" smtClean="0"/>
              <a:t>◮ sin^2(θ_12) = 0.307</a:t>
            </a:r>
          </a:p>
          <a:p>
            <a:r>
              <a:rPr lang="en-US" dirty="0" smtClean="0"/>
              <a:t>◮ sin^2(2θ_13) = 0.094 (1σ range: 0.0845 − 0.1036)</a:t>
            </a:r>
          </a:p>
          <a:p>
            <a:r>
              <a:rPr lang="en-US" dirty="0" smtClean="0"/>
              <a:t>◮ sin^2(θ_23) = 0.386 (1σ range: 0.370 − 0.431)</a:t>
            </a:r>
          </a:p>
          <a:p>
            <a:r>
              <a:rPr lang="en-US" dirty="0" smtClean="0"/>
              <a:t>◮ ∆m^2_21 = 7.54 × 10−5 eV2</a:t>
            </a:r>
          </a:p>
          <a:p>
            <a:r>
              <a:rPr lang="en-US" dirty="0" smtClean="0"/>
              <a:t>◮ ∆m^2_31 = 2.47 × 10−3 eV2</a:t>
            </a:r>
            <a:r>
              <a:rPr lang="en-US" baseline="0" dirty="0" smtClean="0"/>
              <a:t> </a:t>
            </a:r>
            <a:r>
              <a:rPr lang="en-US" dirty="0" smtClean="0"/>
              <a:t>(1σ range: 2.37 − 2.53)</a:t>
            </a:r>
          </a:p>
          <a:p>
            <a:endParaRPr lang="en-US" dirty="0" smtClean="0"/>
          </a:p>
          <a:p>
            <a:r>
              <a:rPr lang="en-US" dirty="0" smtClean="0"/>
              <a:t>◮ Simple normalization systematics:</a:t>
            </a:r>
          </a:p>
          <a:p>
            <a:r>
              <a:rPr lang="en-US" dirty="0" smtClean="0"/>
              <a:t>◮</a:t>
            </a:r>
            <a:r>
              <a:rPr lang="en-US" baseline="0" dirty="0" smtClean="0"/>
              <a:t> </a:t>
            </a:r>
            <a:r>
              <a:rPr lang="en-US" dirty="0" smtClean="0"/>
              <a:t>T2K: 5%, 10% appearance, 5%, 10% disappearance</a:t>
            </a:r>
          </a:p>
          <a:p>
            <a:r>
              <a:rPr lang="en-US" dirty="0" smtClean="0"/>
              <a:t>◮ </a:t>
            </a:r>
            <a:r>
              <a:rPr lang="en-US" dirty="0" err="1" smtClean="0"/>
              <a:t>NOvA</a:t>
            </a:r>
            <a:r>
              <a:rPr lang="en-US" dirty="0" smtClean="0"/>
              <a:t>: 5%, 10% appearance, 5%, 10% disappearance</a:t>
            </a:r>
          </a:p>
          <a:p>
            <a:r>
              <a:rPr lang="en-US" dirty="0" smtClean="0"/>
              <a:t>◮ LBNE10: 1%, 5% appearance, 5%, 10% disappearance</a:t>
            </a:r>
          </a:p>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8</a:t>
            </a:fld>
            <a:endParaRPr lang="en-US"/>
          </a:p>
        </p:txBody>
      </p:sp>
    </p:spTree>
    <p:extLst>
      <p:ext uri="{BB962C8B-B14F-4D97-AF65-F5344CB8AC3E}">
        <p14:creationId xmlns:p14="http://schemas.microsoft.com/office/powerpoint/2010/main" val="394107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docDB</a:t>
            </a:r>
            <a:r>
              <a:rPr lang="en-US" dirty="0" smtClean="0"/>
              <a:t> 7199 (M. Bass) for description.</a:t>
            </a:r>
          </a:p>
          <a:p>
            <a:endParaRPr lang="en-US" dirty="0" smtClean="0"/>
          </a:p>
          <a:p>
            <a:r>
              <a:rPr lang="en-US" dirty="0" smtClean="0"/>
              <a:t>◮ Oscillation parameter values based on </a:t>
            </a:r>
            <a:r>
              <a:rPr lang="en-US" dirty="0" err="1" smtClean="0"/>
              <a:t>Fogli</a:t>
            </a:r>
            <a:r>
              <a:rPr lang="en-US" dirty="0" smtClean="0"/>
              <a:t> et al, arXiv:1205.5254v3</a:t>
            </a:r>
          </a:p>
          <a:p>
            <a:r>
              <a:rPr lang="en-US" dirty="0" smtClean="0"/>
              <a:t>◮ sin^2(θ_12) = 0.307</a:t>
            </a:r>
          </a:p>
          <a:p>
            <a:r>
              <a:rPr lang="en-US" dirty="0" smtClean="0"/>
              <a:t>◮ sin^2(2θ_13) = 0.094 (1σ range: 0.0845 − 0.1036)</a:t>
            </a:r>
          </a:p>
          <a:p>
            <a:r>
              <a:rPr lang="en-US" dirty="0" smtClean="0"/>
              <a:t>◮ sin^2(θ_23) = 0.386 (1σ range: 0.370 − 0.431)</a:t>
            </a:r>
          </a:p>
          <a:p>
            <a:r>
              <a:rPr lang="en-US" dirty="0" smtClean="0"/>
              <a:t>◮ ∆m^2_21 = 7.54 × 10−5 eV2</a:t>
            </a:r>
          </a:p>
          <a:p>
            <a:r>
              <a:rPr lang="en-US" dirty="0" smtClean="0"/>
              <a:t>◮ ∆m^2_31 = 2.47 × 10−3 eV2</a:t>
            </a:r>
            <a:r>
              <a:rPr lang="en-US" baseline="0" dirty="0" smtClean="0"/>
              <a:t> </a:t>
            </a:r>
            <a:r>
              <a:rPr lang="en-US" dirty="0" smtClean="0"/>
              <a:t>(1σ range: 2.37 − 2.53)</a:t>
            </a:r>
          </a:p>
          <a:p>
            <a:endParaRPr lang="en-US" dirty="0" smtClean="0"/>
          </a:p>
          <a:p>
            <a:r>
              <a:rPr lang="en-US" dirty="0" smtClean="0"/>
              <a:t>◮ Simple normalization systematics:</a:t>
            </a:r>
          </a:p>
          <a:p>
            <a:r>
              <a:rPr lang="en-US" dirty="0" smtClean="0"/>
              <a:t>◮</a:t>
            </a:r>
            <a:r>
              <a:rPr lang="en-US" baseline="0" dirty="0" smtClean="0"/>
              <a:t> </a:t>
            </a:r>
            <a:r>
              <a:rPr lang="en-US" dirty="0" smtClean="0"/>
              <a:t>T2K: 5%, 10% appearance, 5%, 10% disappearance</a:t>
            </a:r>
          </a:p>
          <a:p>
            <a:r>
              <a:rPr lang="en-US" dirty="0" smtClean="0"/>
              <a:t>◮ </a:t>
            </a:r>
            <a:r>
              <a:rPr lang="en-US" dirty="0" err="1" smtClean="0"/>
              <a:t>NOvA</a:t>
            </a:r>
            <a:r>
              <a:rPr lang="en-US" dirty="0" smtClean="0"/>
              <a:t>: 5%, 10% appearance, 5%, 10% disappearance</a:t>
            </a:r>
          </a:p>
          <a:p>
            <a:r>
              <a:rPr lang="en-US" dirty="0" smtClean="0"/>
              <a:t>◮ LBNE10: 1%, 5% appearance, 5%, 10% disappearance</a:t>
            </a:r>
          </a:p>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55</a:t>
            </a:fld>
            <a:endParaRPr lang="en-US"/>
          </a:p>
        </p:txBody>
      </p:sp>
    </p:spTree>
    <p:extLst>
      <p:ext uri="{BB962C8B-B14F-4D97-AF65-F5344CB8AC3E}">
        <p14:creationId xmlns:p14="http://schemas.microsoft.com/office/powerpoint/2010/main" val="394107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56</a:t>
            </a:fld>
            <a:endParaRPr lang="en-US"/>
          </a:p>
        </p:txBody>
      </p:sp>
    </p:spTree>
    <p:extLst>
      <p:ext uri="{BB962C8B-B14F-4D97-AF65-F5344CB8AC3E}">
        <p14:creationId xmlns:p14="http://schemas.microsoft.com/office/powerpoint/2010/main" val="394107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57</a:t>
            </a:fld>
            <a:endParaRPr lang="en-US"/>
          </a:p>
        </p:txBody>
      </p:sp>
    </p:spTree>
    <p:extLst>
      <p:ext uri="{BB962C8B-B14F-4D97-AF65-F5344CB8AC3E}">
        <p14:creationId xmlns:p14="http://schemas.microsoft.com/office/powerpoint/2010/main" val="166998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58</a:t>
            </a:fld>
            <a:endParaRPr lang="en-US"/>
          </a:p>
        </p:txBody>
      </p:sp>
    </p:spTree>
    <p:extLst>
      <p:ext uri="{BB962C8B-B14F-4D97-AF65-F5344CB8AC3E}">
        <p14:creationId xmlns:p14="http://schemas.microsoft.com/office/powerpoint/2010/main" val="166998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EW</a:t>
            </a:r>
            <a:r>
              <a:rPr lang="en-US" baseline="0" dirty="0" smtClean="0"/>
              <a:t> 10/27/13</a:t>
            </a:r>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9</a:t>
            </a:fld>
            <a:endParaRPr lang="en-US"/>
          </a:p>
        </p:txBody>
      </p:sp>
    </p:spTree>
    <p:extLst>
      <p:ext uri="{BB962C8B-B14F-4D97-AF65-F5344CB8AC3E}">
        <p14:creationId xmlns:p14="http://schemas.microsoft.com/office/powerpoint/2010/main" val="394107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10</a:t>
            </a:fld>
            <a:endParaRPr lang="en-US"/>
          </a:p>
        </p:txBody>
      </p:sp>
    </p:spTree>
    <p:extLst>
      <p:ext uri="{BB962C8B-B14F-4D97-AF65-F5344CB8AC3E}">
        <p14:creationId xmlns:p14="http://schemas.microsoft.com/office/powerpoint/2010/main" val="292117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12</a:t>
            </a:fld>
            <a:endParaRPr lang="en-US"/>
          </a:p>
        </p:txBody>
      </p:sp>
    </p:spTree>
    <p:extLst>
      <p:ext uri="{BB962C8B-B14F-4D97-AF65-F5344CB8AC3E}">
        <p14:creationId xmlns:p14="http://schemas.microsoft.com/office/powerpoint/2010/main" val="292117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1$\sigma$ resolution on $\delta_{CP}$ that can be</a:t>
            </a:r>
            <a:r>
              <a:rPr lang="en-US" baseline="0" dirty="0" smtClean="0">
                <a:effectLst/>
              </a:rPr>
              <a:t> </a:t>
            </a:r>
            <a:r>
              <a:rPr lang="en-US" dirty="0" smtClean="0">
                <a:effectLst/>
              </a:rPr>
              <a:t>achieved by existing and proposed </a:t>
            </a:r>
            <a:r>
              <a:rPr lang="en-US" dirty="0" err="1" smtClean="0">
                <a:effectLst/>
              </a:rPr>
              <a:t>beamline</a:t>
            </a:r>
            <a:r>
              <a:rPr lang="en-US" dirty="0" smtClean="0">
                <a:effectLst/>
              </a:rPr>
              <a:t> neutrino oscillation</a:t>
            </a:r>
            <a:r>
              <a:rPr lang="en-US" baseline="0" dirty="0" smtClean="0">
                <a:effectLst/>
              </a:rPr>
              <a:t> </a:t>
            </a:r>
            <a:r>
              <a:rPr lang="en-US" dirty="0" smtClean="0">
                <a:effectLst/>
              </a:rPr>
              <a:t>experiments as a function of exposure in terms of mass $\times$ beam</a:t>
            </a:r>
            <a:r>
              <a:rPr lang="en-US" baseline="0" dirty="0" smtClean="0">
                <a:effectLst/>
              </a:rPr>
              <a:t> </a:t>
            </a:r>
            <a:r>
              <a:rPr lang="en-US" dirty="0" smtClean="0">
                <a:effectLst/>
              </a:rPr>
              <a:t>power $\times$ years of running. The band represents the variation in the</a:t>
            </a:r>
            <a:r>
              <a:rPr lang="en-US" baseline="0" dirty="0" smtClean="0">
                <a:effectLst/>
              </a:rPr>
              <a:t> </a:t>
            </a:r>
            <a:r>
              <a:rPr lang="en-US" dirty="0" smtClean="0">
                <a:effectLst/>
              </a:rPr>
              <a:t>resolution as a function of $\delta_{CP}$ with the lower edge</a:t>
            </a:r>
          </a:p>
          <a:p>
            <a:r>
              <a:rPr lang="en-US" dirty="0" smtClean="0">
                <a:effectLst/>
              </a:rPr>
              <a:t>representing the best resolution and the upper edge the worst. The</a:t>
            </a:r>
            <a:r>
              <a:rPr lang="en-US" baseline="0" dirty="0" smtClean="0">
                <a:effectLst/>
              </a:rPr>
              <a:t> </a:t>
            </a:r>
            <a:r>
              <a:rPr lang="en-US" dirty="0" smtClean="0">
                <a:effectLst/>
              </a:rPr>
              <a:t>bands start and stop at particular milestones. For example, the</a:t>
            </a:r>
            <a:r>
              <a:rPr lang="en-US" baseline="0" dirty="0" smtClean="0">
                <a:effectLst/>
              </a:rPr>
              <a:t> </a:t>
            </a:r>
            <a:r>
              <a:rPr lang="en-US" dirty="0" smtClean="0">
                <a:effectLst/>
              </a:rPr>
              <a:t>LBNE band starts with the resolutions</a:t>
            </a:r>
            <a:r>
              <a:rPr lang="en-US" baseline="0" dirty="0" smtClean="0">
                <a:effectLst/>
              </a:rPr>
              <a:t> </a:t>
            </a:r>
            <a:r>
              <a:rPr lang="en-US" dirty="0" smtClean="0">
                <a:effectLst/>
              </a:rPr>
              <a:t>achieved by LBNE10 and ends</a:t>
            </a:r>
            <a:r>
              <a:rPr lang="en-US" baseline="0" dirty="0" smtClean="0">
                <a:effectLst/>
              </a:rPr>
              <a:t> </a:t>
            </a:r>
            <a:r>
              <a:rPr lang="en-US" dirty="0" smtClean="0">
                <a:effectLst/>
              </a:rPr>
              <a:t>with the full LBNE running with the first three stages of Project</a:t>
            </a:r>
            <a:r>
              <a:rPr lang="en-US" baseline="0" dirty="0" smtClean="0">
                <a:effectLst/>
              </a:rPr>
              <a:t> </a:t>
            </a:r>
            <a:r>
              <a:rPr lang="en-US" dirty="0" smtClean="0">
                <a:effectLst/>
              </a:rPr>
              <a:t>X. The black line denotes the $4^\</a:t>
            </a:r>
            <a:r>
              <a:rPr lang="en-US" dirty="0" err="1" smtClean="0">
                <a:effectLst/>
              </a:rPr>
              <a:t>circ</a:t>
            </a:r>
            <a:r>
              <a:rPr lang="en-US" dirty="0" smtClean="0">
                <a:effectLst/>
              </a:rPr>
              <a:t>$ resolution point which is the resolution of </a:t>
            </a:r>
            <a:r>
              <a:rPr lang="en-US" baseline="0" dirty="0" smtClean="0">
                <a:effectLst/>
              </a:rPr>
              <a:t> </a:t>
            </a:r>
            <a:r>
              <a:rPr lang="en-US" dirty="0" smtClean="0">
                <a:effectLst/>
              </a:rPr>
              <a:t>$\delta_{CP}^{\</a:t>
            </a:r>
            <a:r>
              <a:rPr lang="en-US" dirty="0" err="1" smtClean="0">
                <a:effectLst/>
              </a:rPr>
              <a:t>rm</a:t>
            </a:r>
            <a:r>
              <a:rPr lang="en-US" dirty="0" smtClean="0">
                <a:effectLst/>
              </a:rPr>
              <a:t> CKM}$ from the 2011 global fits.</a:t>
            </a:r>
          </a:p>
        </p:txBody>
      </p:sp>
      <p:sp>
        <p:nvSpPr>
          <p:cNvPr id="4" name="Slide Number Placeholder 3"/>
          <p:cNvSpPr>
            <a:spLocks noGrp="1"/>
          </p:cNvSpPr>
          <p:nvPr>
            <p:ph type="sldNum" sz="quarter" idx="10"/>
          </p:nvPr>
        </p:nvSpPr>
        <p:spPr/>
        <p:txBody>
          <a:bodyPr/>
          <a:lstStyle/>
          <a:p>
            <a:fld id="{78F29FC7-AB6A-F048-A83D-E5A4260958AC}" type="slidenum">
              <a:rPr lang="en-US" smtClean="0"/>
              <a:t>19</a:t>
            </a:fld>
            <a:endParaRPr lang="en-US"/>
          </a:p>
        </p:txBody>
      </p:sp>
    </p:spTree>
    <p:extLst>
      <p:ext uri="{BB962C8B-B14F-4D97-AF65-F5344CB8AC3E}">
        <p14:creationId xmlns:p14="http://schemas.microsoft.com/office/powerpoint/2010/main" val="292117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Spectra from 2010/11 PWG report w/ sin2theta13=0.1, later slides show sensitivities from improved 80 GeV beam and latest </a:t>
            </a:r>
            <a:r>
              <a:rPr lang="en-US" i="1" dirty="0" err="1"/>
              <a:t>osc.params</a:t>
            </a:r>
            <a:r>
              <a:rPr lang="en-US" i="1" dirty="0"/>
              <a:t>. </a:t>
            </a:r>
          </a:p>
          <a:p>
            <a:endParaRPr lang="en-US" i="1" dirty="0"/>
          </a:p>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50</a:t>
            </a:fld>
            <a:endParaRPr lang="en-US"/>
          </a:p>
        </p:txBody>
      </p:sp>
    </p:spTree>
    <p:extLst>
      <p:ext uri="{BB962C8B-B14F-4D97-AF65-F5344CB8AC3E}">
        <p14:creationId xmlns:p14="http://schemas.microsoft.com/office/powerpoint/2010/main" val="292117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Spectra from 2010/11 PWG report w/ sin2theta13=0.1, later slides show sensitivities from improved 80 GeV beam and latest </a:t>
            </a:r>
            <a:r>
              <a:rPr lang="en-US" i="1" dirty="0" err="1"/>
              <a:t>osc.params</a:t>
            </a:r>
            <a:r>
              <a:rPr lang="en-US" i="1" dirty="0"/>
              <a:t>. </a:t>
            </a:r>
          </a:p>
          <a:p>
            <a:endParaRPr lang="en-US" i="1" dirty="0"/>
          </a:p>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51</a:t>
            </a:fld>
            <a:endParaRPr lang="en-US"/>
          </a:p>
        </p:txBody>
      </p:sp>
    </p:spTree>
    <p:extLst>
      <p:ext uri="{BB962C8B-B14F-4D97-AF65-F5344CB8AC3E}">
        <p14:creationId xmlns:p14="http://schemas.microsoft.com/office/powerpoint/2010/main" val="292117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Spectra from 2010/11 PWG report w/ sin2theta13=0.1, later slides show sensitivities from improved 80 GeV beam and latest </a:t>
            </a:r>
            <a:r>
              <a:rPr lang="en-US" i="1" dirty="0" err="1"/>
              <a:t>osc.params</a:t>
            </a:r>
            <a:r>
              <a:rPr lang="en-US" i="1" dirty="0"/>
              <a:t>. </a:t>
            </a:r>
          </a:p>
          <a:p>
            <a:endParaRPr lang="en-US" i="1" dirty="0"/>
          </a:p>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53</a:t>
            </a:fld>
            <a:endParaRPr lang="en-US"/>
          </a:p>
        </p:txBody>
      </p:sp>
    </p:spTree>
    <p:extLst>
      <p:ext uri="{BB962C8B-B14F-4D97-AF65-F5344CB8AC3E}">
        <p14:creationId xmlns:p14="http://schemas.microsoft.com/office/powerpoint/2010/main" val="292117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docDB</a:t>
            </a:r>
            <a:r>
              <a:rPr lang="en-US" dirty="0" smtClean="0"/>
              <a:t> 7199 (M. Bass) for description.</a:t>
            </a:r>
          </a:p>
          <a:p>
            <a:endParaRPr lang="en-US" dirty="0" smtClean="0"/>
          </a:p>
          <a:p>
            <a:r>
              <a:rPr lang="en-US" dirty="0" smtClean="0"/>
              <a:t>◮ Oscillation parameter values based on </a:t>
            </a:r>
            <a:r>
              <a:rPr lang="en-US" dirty="0" err="1" smtClean="0"/>
              <a:t>Fogli</a:t>
            </a:r>
            <a:r>
              <a:rPr lang="en-US" dirty="0" smtClean="0"/>
              <a:t> et al, arXiv:1205.5254v3</a:t>
            </a:r>
          </a:p>
          <a:p>
            <a:r>
              <a:rPr lang="en-US" dirty="0" smtClean="0"/>
              <a:t>◮ sin^2(θ_12) = 0.307</a:t>
            </a:r>
          </a:p>
          <a:p>
            <a:r>
              <a:rPr lang="en-US" dirty="0" smtClean="0"/>
              <a:t>◮ sin^2(2θ_13) = 0.094 (1σ range: 0.0845 − 0.1036)</a:t>
            </a:r>
          </a:p>
          <a:p>
            <a:r>
              <a:rPr lang="en-US" dirty="0" smtClean="0"/>
              <a:t>◮ sin^2(θ_23) = 0.386 (1σ range: 0.370 − 0.431)</a:t>
            </a:r>
          </a:p>
          <a:p>
            <a:r>
              <a:rPr lang="en-US" dirty="0" smtClean="0"/>
              <a:t>◮ ∆m^2_21 = 7.54 × 10−5 eV2</a:t>
            </a:r>
          </a:p>
          <a:p>
            <a:r>
              <a:rPr lang="en-US" dirty="0" smtClean="0"/>
              <a:t>◮ ∆m^2_31 = 2.47 × 10−3 eV2</a:t>
            </a:r>
            <a:r>
              <a:rPr lang="en-US" baseline="0" dirty="0" smtClean="0"/>
              <a:t> </a:t>
            </a:r>
            <a:r>
              <a:rPr lang="en-US" dirty="0" smtClean="0"/>
              <a:t>(1σ range: 2.37 − 2.53)</a:t>
            </a:r>
          </a:p>
          <a:p>
            <a:endParaRPr lang="en-US" dirty="0" smtClean="0"/>
          </a:p>
          <a:p>
            <a:r>
              <a:rPr lang="en-US" dirty="0" smtClean="0"/>
              <a:t>◮ Simple normalization systematics:</a:t>
            </a:r>
          </a:p>
          <a:p>
            <a:r>
              <a:rPr lang="en-US" dirty="0" smtClean="0"/>
              <a:t>◮</a:t>
            </a:r>
            <a:r>
              <a:rPr lang="en-US" baseline="0" dirty="0" smtClean="0"/>
              <a:t> </a:t>
            </a:r>
            <a:r>
              <a:rPr lang="en-US" dirty="0" smtClean="0"/>
              <a:t>T2K: 5%, 10% appearance, 5%, 10% disappearance</a:t>
            </a:r>
          </a:p>
          <a:p>
            <a:r>
              <a:rPr lang="en-US" dirty="0" smtClean="0"/>
              <a:t>◮ </a:t>
            </a:r>
            <a:r>
              <a:rPr lang="en-US" dirty="0" err="1" smtClean="0"/>
              <a:t>NOvA</a:t>
            </a:r>
            <a:r>
              <a:rPr lang="en-US" dirty="0" smtClean="0"/>
              <a:t>: 5%, 10% appearance, 5%, 10% disappearance</a:t>
            </a:r>
          </a:p>
          <a:p>
            <a:r>
              <a:rPr lang="en-US" dirty="0" smtClean="0"/>
              <a:t>◮ LBNE10: 1%, 5% appearance, 5%, 10% disappearance</a:t>
            </a:r>
          </a:p>
          <a:p>
            <a:endParaRPr lang="en-US" dirty="0"/>
          </a:p>
        </p:txBody>
      </p:sp>
      <p:sp>
        <p:nvSpPr>
          <p:cNvPr id="4" name="Slide Number Placeholder 3"/>
          <p:cNvSpPr>
            <a:spLocks noGrp="1"/>
          </p:cNvSpPr>
          <p:nvPr>
            <p:ph type="sldNum" sz="quarter" idx="10"/>
          </p:nvPr>
        </p:nvSpPr>
        <p:spPr/>
        <p:txBody>
          <a:bodyPr/>
          <a:lstStyle/>
          <a:p>
            <a:fld id="{78F29FC7-AB6A-F048-A83D-E5A4260958AC}" type="slidenum">
              <a:rPr lang="en-US" smtClean="0"/>
              <a:t>54</a:t>
            </a:fld>
            <a:endParaRPr lang="en-US"/>
          </a:p>
        </p:txBody>
      </p:sp>
    </p:spTree>
    <p:extLst>
      <p:ext uri="{BB962C8B-B14F-4D97-AF65-F5344CB8AC3E}">
        <p14:creationId xmlns:p14="http://schemas.microsoft.com/office/powerpoint/2010/main" val="394107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CEFB669-DD91-B142-8548-E095E772F92C}" type="datetime1">
              <a:rPr lang="en-US" smtClean="0"/>
              <a:t>11/1/13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6" name="Slide Number Placeholder 26"/>
          <p:cNvSpPr>
            <a:spLocks noGrp="1"/>
          </p:cNvSpPr>
          <p:nvPr>
            <p:ph type="sldNum" sz="quarter" idx="12"/>
          </p:nvPr>
        </p:nvSpPr>
        <p:spPr/>
        <p:txBody>
          <a:bodyPr/>
          <a:lstStyle>
            <a:lvl1pPr>
              <a:defRPr/>
            </a:lvl1pPr>
          </a:lstStyle>
          <a:p>
            <a:pPr>
              <a:defRPr/>
            </a:pPr>
            <a:fld id="{8B150A6A-9AAC-4B4A-BDED-4D914EEE058B}" type="slidenum">
              <a:rPr lang="en-US"/>
              <a:pPr>
                <a:defRPr/>
              </a:pPr>
              <a:t>‹#›</a:t>
            </a:fld>
            <a:endParaRPr lang="en-US"/>
          </a:p>
        </p:txBody>
      </p:sp>
    </p:spTree>
    <p:extLst>
      <p:ext uri="{BB962C8B-B14F-4D97-AF65-F5344CB8AC3E}">
        <p14:creationId xmlns:p14="http://schemas.microsoft.com/office/powerpoint/2010/main" val="12400911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FF8694-3251-5A47-8517-F749DD3F60D6}" type="datetime1">
              <a:rPr lang="en-US" smtClean="0"/>
              <a:t>11/1/13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6" name="Slide Number Placeholder 17"/>
          <p:cNvSpPr>
            <a:spLocks noGrp="1"/>
          </p:cNvSpPr>
          <p:nvPr>
            <p:ph type="sldNum" sz="quarter" idx="12"/>
          </p:nvPr>
        </p:nvSpPr>
        <p:spPr/>
        <p:txBody>
          <a:bodyPr/>
          <a:lstStyle>
            <a:lvl1pPr>
              <a:defRPr/>
            </a:lvl1pPr>
          </a:lstStyle>
          <a:p>
            <a:pPr>
              <a:defRPr/>
            </a:pPr>
            <a:fld id="{825C0DAF-0993-8142-B427-0CE9AEA082E7}" type="slidenum">
              <a:rPr lang="en-US"/>
              <a:pPr>
                <a:defRPr/>
              </a:pPr>
              <a:t>‹#›</a:t>
            </a:fld>
            <a:endParaRPr lang="en-US"/>
          </a:p>
        </p:txBody>
      </p:sp>
    </p:spTree>
    <p:extLst>
      <p:ext uri="{BB962C8B-B14F-4D97-AF65-F5344CB8AC3E}">
        <p14:creationId xmlns:p14="http://schemas.microsoft.com/office/powerpoint/2010/main" val="251754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69F49D5-1850-884A-9915-BBE81131BC89}" type="datetime1">
              <a:rPr lang="en-US" smtClean="0"/>
              <a:t>11/1/13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6" name="Slide Number Placeholder 17"/>
          <p:cNvSpPr>
            <a:spLocks noGrp="1"/>
          </p:cNvSpPr>
          <p:nvPr>
            <p:ph type="sldNum" sz="quarter" idx="12"/>
          </p:nvPr>
        </p:nvSpPr>
        <p:spPr/>
        <p:txBody>
          <a:bodyPr/>
          <a:lstStyle>
            <a:lvl1pPr>
              <a:defRPr/>
            </a:lvl1pPr>
          </a:lstStyle>
          <a:p>
            <a:pPr>
              <a:defRPr/>
            </a:pPr>
            <a:fld id="{A3F5BD41-5836-154E-865B-38EB5024377B}" type="slidenum">
              <a:rPr lang="en-US"/>
              <a:pPr>
                <a:defRPr/>
              </a:pPr>
              <a:t>‹#›</a:t>
            </a:fld>
            <a:endParaRPr lang="en-US"/>
          </a:p>
        </p:txBody>
      </p:sp>
    </p:spTree>
    <p:extLst>
      <p:ext uri="{BB962C8B-B14F-4D97-AF65-F5344CB8AC3E}">
        <p14:creationId xmlns:p14="http://schemas.microsoft.com/office/powerpoint/2010/main" val="406900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8CE508-066C-2D49-B126-93D14367DDD4}" type="datetime1">
              <a:rPr lang="en-US" smtClean="0"/>
              <a:t>11/1/13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6" name="Slide Number Placeholder 17"/>
          <p:cNvSpPr>
            <a:spLocks noGrp="1"/>
          </p:cNvSpPr>
          <p:nvPr>
            <p:ph type="sldNum" sz="quarter" idx="12"/>
          </p:nvPr>
        </p:nvSpPr>
        <p:spPr/>
        <p:txBody>
          <a:bodyPr/>
          <a:lstStyle>
            <a:lvl1pPr>
              <a:defRPr/>
            </a:lvl1pPr>
          </a:lstStyle>
          <a:p>
            <a:pPr>
              <a:defRPr/>
            </a:pPr>
            <a:fld id="{138D865E-C010-424A-802E-E29D6B952C66}" type="slidenum">
              <a:rPr lang="en-US"/>
              <a:pPr>
                <a:defRPr/>
              </a:pPr>
              <a:t>‹#›</a:t>
            </a:fld>
            <a:endParaRPr lang="en-US"/>
          </a:p>
        </p:txBody>
      </p:sp>
    </p:spTree>
    <p:extLst>
      <p:ext uri="{BB962C8B-B14F-4D97-AF65-F5344CB8AC3E}">
        <p14:creationId xmlns:p14="http://schemas.microsoft.com/office/powerpoint/2010/main" val="82633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39D972-579F-2049-BAAB-12BE3F1DC3C5}" type="datetime1">
              <a:rPr lang="en-US" smtClean="0"/>
              <a:t>11/1/13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6" name="Slide Number Placeholder 5"/>
          <p:cNvSpPr>
            <a:spLocks noGrp="1"/>
          </p:cNvSpPr>
          <p:nvPr>
            <p:ph type="sldNum" sz="quarter" idx="12"/>
          </p:nvPr>
        </p:nvSpPr>
        <p:spPr/>
        <p:txBody>
          <a:bodyPr/>
          <a:lstStyle>
            <a:lvl1pPr>
              <a:defRPr/>
            </a:lvl1pPr>
          </a:lstStyle>
          <a:p>
            <a:pPr>
              <a:defRPr/>
            </a:pPr>
            <a:fld id="{31A1C0EC-7B38-944A-A9FC-FA44D0B0179D}" type="slidenum">
              <a:rPr lang="en-US"/>
              <a:pPr>
                <a:defRPr/>
              </a:pPr>
              <a:t>‹#›</a:t>
            </a:fld>
            <a:endParaRPr lang="en-US"/>
          </a:p>
        </p:txBody>
      </p:sp>
    </p:spTree>
    <p:extLst>
      <p:ext uri="{BB962C8B-B14F-4D97-AF65-F5344CB8AC3E}">
        <p14:creationId xmlns:p14="http://schemas.microsoft.com/office/powerpoint/2010/main" val="333209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119D9C5-AA6C-C440-845B-03DB38C8082A}" type="datetime1">
              <a:rPr lang="en-US" smtClean="0"/>
              <a:t>11/1/13</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7" name="Slide Number Placeholder 17"/>
          <p:cNvSpPr>
            <a:spLocks noGrp="1"/>
          </p:cNvSpPr>
          <p:nvPr>
            <p:ph type="sldNum" sz="quarter" idx="12"/>
          </p:nvPr>
        </p:nvSpPr>
        <p:spPr/>
        <p:txBody>
          <a:bodyPr/>
          <a:lstStyle>
            <a:lvl1pPr>
              <a:defRPr/>
            </a:lvl1pPr>
          </a:lstStyle>
          <a:p>
            <a:pPr>
              <a:defRPr/>
            </a:pPr>
            <a:fld id="{C68FE6BE-35BC-8E46-9495-52C544CCE6CC}" type="slidenum">
              <a:rPr lang="en-US"/>
              <a:pPr>
                <a:defRPr/>
              </a:pPr>
              <a:t>‹#›</a:t>
            </a:fld>
            <a:endParaRPr lang="en-US"/>
          </a:p>
        </p:txBody>
      </p:sp>
    </p:spTree>
    <p:extLst>
      <p:ext uri="{BB962C8B-B14F-4D97-AF65-F5344CB8AC3E}">
        <p14:creationId xmlns:p14="http://schemas.microsoft.com/office/powerpoint/2010/main" val="308454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565A293-B44A-7842-8E3C-2F283F953B68}" type="datetime1">
              <a:rPr lang="en-US" smtClean="0"/>
              <a:t>11/1/13</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9" name="Slide Number Placeholder 17"/>
          <p:cNvSpPr>
            <a:spLocks noGrp="1"/>
          </p:cNvSpPr>
          <p:nvPr>
            <p:ph type="sldNum" sz="quarter" idx="12"/>
          </p:nvPr>
        </p:nvSpPr>
        <p:spPr/>
        <p:txBody>
          <a:bodyPr/>
          <a:lstStyle>
            <a:lvl1pPr>
              <a:defRPr/>
            </a:lvl1pPr>
          </a:lstStyle>
          <a:p>
            <a:pPr>
              <a:defRPr/>
            </a:pPr>
            <a:fld id="{A47AB9B5-A6F7-3946-9893-4F2909EAE3EF}" type="slidenum">
              <a:rPr lang="en-US"/>
              <a:pPr>
                <a:defRPr/>
              </a:pPr>
              <a:t>‹#›</a:t>
            </a:fld>
            <a:endParaRPr lang="en-US"/>
          </a:p>
        </p:txBody>
      </p:sp>
    </p:spTree>
    <p:extLst>
      <p:ext uri="{BB962C8B-B14F-4D97-AF65-F5344CB8AC3E}">
        <p14:creationId xmlns:p14="http://schemas.microsoft.com/office/powerpoint/2010/main" val="93663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92B513-6DCC-5045-8C23-9C8DEE91D6D3}" type="datetime1">
              <a:rPr lang="en-US" smtClean="0"/>
              <a:t>11/1/13</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5" name="Slide Number Placeholder 17"/>
          <p:cNvSpPr>
            <a:spLocks noGrp="1"/>
          </p:cNvSpPr>
          <p:nvPr>
            <p:ph type="sldNum" sz="quarter" idx="12"/>
          </p:nvPr>
        </p:nvSpPr>
        <p:spPr/>
        <p:txBody>
          <a:bodyPr/>
          <a:lstStyle>
            <a:lvl1pPr>
              <a:defRPr/>
            </a:lvl1pPr>
          </a:lstStyle>
          <a:p>
            <a:pPr>
              <a:defRPr/>
            </a:pPr>
            <a:fld id="{4A8A7A06-AEB3-D345-A423-F1E07858E0DD}" type="slidenum">
              <a:rPr lang="en-US"/>
              <a:pPr>
                <a:defRPr/>
              </a:pPr>
              <a:t>‹#›</a:t>
            </a:fld>
            <a:endParaRPr lang="en-US"/>
          </a:p>
        </p:txBody>
      </p:sp>
    </p:spTree>
    <p:extLst>
      <p:ext uri="{BB962C8B-B14F-4D97-AF65-F5344CB8AC3E}">
        <p14:creationId xmlns:p14="http://schemas.microsoft.com/office/powerpoint/2010/main" val="320131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1A44149-1F32-F542-8598-DB68BAB25001}" type="datetime1">
              <a:rPr lang="en-US" smtClean="0"/>
              <a:t>11/1/13</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4" name="Slide Number Placeholder 17"/>
          <p:cNvSpPr>
            <a:spLocks noGrp="1"/>
          </p:cNvSpPr>
          <p:nvPr>
            <p:ph type="sldNum" sz="quarter" idx="12"/>
          </p:nvPr>
        </p:nvSpPr>
        <p:spPr/>
        <p:txBody>
          <a:bodyPr/>
          <a:lstStyle>
            <a:lvl1pPr>
              <a:defRPr/>
            </a:lvl1pPr>
          </a:lstStyle>
          <a:p>
            <a:pPr>
              <a:defRPr/>
            </a:pPr>
            <a:fld id="{2078E2B7-02D9-4044-B3B8-7D9F8DDE91F0}" type="slidenum">
              <a:rPr lang="en-US"/>
              <a:pPr>
                <a:defRPr/>
              </a:pPr>
              <a:t>‹#›</a:t>
            </a:fld>
            <a:endParaRPr lang="en-US"/>
          </a:p>
        </p:txBody>
      </p:sp>
    </p:spTree>
    <p:extLst>
      <p:ext uri="{BB962C8B-B14F-4D97-AF65-F5344CB8AC3E}">
        <p14:creationId xmlns:p14="http://schemas.microsoft.com/office/powerpoint/2010/main" val="400659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61FC8FE-2D78-E24C-9A6F-AAF133C2181C}" type="datetime1">
              <a:rPr lang="en-US" smtClean="0"/>
              <a:t>11/1/13</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7" name="Slide Number Placeholder 17"/>
          <p:cNvSpPr>
            <a:spLocks noGrp="1"/>
          </p:cNvSpPr>
          <p:nvPr>
            <p:ph type="sldNum" sz="quarter" idx="12"/>
          </p:nvPr>
        </p:nvSpPr>
        <p:spPr/>
        <p:txBody>
          <a:bodyPr/>
          <a:lstStyle>
            <a:lvl1pPr>
              <a:defRPr/>
            </a:lvl1pPr>
          </a:lstStyle>
          <a:p>
            <a:pPr>
              <a:defRPr/>
            </a:pPr>
            <a:fld id="{620E0C82-14C0-BF4F-9C77-E61BF3748FE2}" type="slidenum">
              <a:rPr lang="en-US"/>
              <a:pPr>
                <a:defRPr/>
              </a:pPr>
              <a:t>‹#›</a:t>
            </a:fld>
            <a:endParaRPr lang="en-US"/>
          </a:p>
        </p:txBody>
      </p:sp>
    </p:spTree>
    <p:extLst>
      <p:ext uri="{BB962C8B-B14F-4D97-AF65-F5344CB8AC3E}">
        <p14:creationId xmlns:p14="http://schemas.microsoft.com/office/powerpoint/2010/main" val="323579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4532382-A53E-7D44-B85A-6DE907AC99B6}" type="datetime1">
              <a:rPr lang="en-US" smtClean="0"/>
              <a:t>11/1/13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R.J.Wilson/Colorado State University</a:t>
            </a: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E821158-5A8B-5A4C-AB96-BA2ED7776BF4}" type="slidenum">
              <a:rPr lang="en-US"/>
              <a:pPr>
                <a:defRPr/>
              </a:pPr>
              <a:t>‹#›</a:t>
            </a:fld>
            <a:endParaRPr lang="en-US"/>
          </a:p>
        </p:txBody>
      </p:sp>
    </p:spTree>
    <p:extLst>
      <p:ext uri="{BB962C8B-B14F-4D97-AF65-F5344CB8AC3E}">
        <p14:creationId xmlns:p14="http://schemas.microsoft.com/office/powerpoint/2010/main" val="959100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512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CED5EDFC-7808-6842-B6F4-FF9589C1DC7D}" type="datetime1">
              <a:rPr lang="en-US" smtClean="0"/>
              <a:t>11/1/13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r>
              <a:rPr lang="en-US" smtClean="0"/>
              <a:t>R.J.Wilson/Colorado State University</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32D3A27D-DF97-6E49-9F50-7099A42FD6E2}" type="slidenum">
              <a:rPr lang="en-US"/>
              <a:pPr>
                <a:defRPr/>
              </a:pPr>
              <a:t>‹#›</a:t>
            </a:fld>
            <a:endParaRPr lang="en-US"/>
          </a:p>
        </p:txBody>
      </p:sp>
      <p:grpSp>
        <p:nvGrpSpPr>
          <p:cNvPr id="51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07" r:id="rId1"/>
    <p:sldLayoutId id="2147483699" r:id="rId2"/>
    <p:sldLayoutId id="2147483708" r:id="rId3"/>
    <p:sldLayoutId id="2147483700" r:id="rId4"/>
    <p:sldLayoutId id="2147483701" r:id="rId5"/>
    <p:sldLayoutId id="2147483702" r:id="rId6"/>
    <p:sldLayoutId id="2147483703" r:id="rId7"/>
    <p:sldLayoutId id="2147483704" r:id="rId8"/>
    <p:sldLayoutId id="2147483709" r:id="rId9"/>
    <p:sldLayoutId id="2147483705" r:id="rId10"/>
    <p:sldLayoutId id="2147483706" r:id="rId11"/>
  </p:sldLayoutIdLst>
  <p:hf hdr="0" dt="0"/>
  <p:txStyles>
    <p:titleStyle>
      <a:lvl1pPr algn="l" rtl="0" fontAlgn="base">
        <a:spcBef>
          <a:spcPct val="0"/>
        </a:spcBef>
        <a:spcAft>
          <a:spcPct val="0"/>
        </a:spcAft>
        <a:defRPr sz="5000" kern="1200">
          <a:solidFill>
            <a:schemeClr val="tx2"/>
          </a:solidFill>
          <a:latin typeface="+mj-lt"/>
          <a:ea typeface="ＭＳ Ｐゴシック" charset="0"/>
          <a:cs typeface="ＭＳ Ｐゴシック" charset="0"/>
        </a:defRPr>
      </a:lvl1pPr>
      <a:lvl2pPr algn="l" rtl="0" fontAlgn="base">
        <a:spcBef>
          <a:spcPct val="0"/>
        </a:spcBef>
        <a:spcAft>
          <a:spcPct val="0"/>
        </a:spcAft>
        <a:defRPr sz="5000">
          <a:solidFill>
            <a:schemeClr val="tx2"/>
          </a:solidFill>
          <a:latin typeface="Calibri" charset="0"/>
          <a:ea typeface="ＭＳ Ｐゴシック" charset="0"/>
          <a:cs typeface="ＭＳ Ｐゴシック" charset="0"/>
        </a:defRPr>
      </a:lvl2pPr>
      <a:lvl3pPr algn="l" rtl="0" fontAlgn="base">
        <a:spcBef>
          <a:spcPct val="0"/>
        </a:spcBef>
        <a:spcAft>
          <a:spcPct val="0"/>
        </a:spcAft>
        <a:defRPr sz="5000">
          <a:solidFill>
            <a:schemeClr val="tx2"/>
          </a:solidFill>
          <a:latin typeface="Calibri" charset="0"/>
          <a:ea typeface="ＭＳ Ｐゴシック" charset="0"/>
          <a:cs typeface="ＭＳ Ｐゴシック" charset="0"/>
        </a:defRPr>
      </a:lvl3pPr>
      <a:lvl4pPr algn="l" rtl="0" fontAlgn="base">
        <a:spcBef>
          <a:spcPct val="0"/>
        </a:spcBef>
        <a:spcAft>
          <a:spcPct val="0"/>
        </a:spcAft>
        <a:defRPr sz="5000">
          <a:solidFill>
            <a:schemeClr val="tx2"/>
          </a:solidFill>
          <a:latin typeface="Calibri" charset="0"/>
          <a:ea typeface="ＭＳ Ｐゴシック" charset="0"/>
          <a:cs typeface="ＭＳ Ｐゴシック" charset="0"/>
        </a:defRPr>
      </a:lvl4pPr>
      <a:lvl5pPr algn="l" rtl="0" fontAlgn="base">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cs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cs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cs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cs typeface="ＭＳ Ｐゴシック" charset="0"/>
        </a:defRPr>
      </a:lvl9pPr>
    </p:titleStyle>
    <p:bodyStyle>
      <a:lvl1pPr marL="273050" indent="-273050" algn="l" rtl="0" fontAlgn="base">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fontAlgn="base">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fontAlgn="base">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fontAlgn="base">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fontAlgn="base">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jpeg"/><Relationship Id="rId8" Type="http://schemas.microsoft.com/office/2007/relationships/hdphoto" Target="../media/hdphoto1.wdp"/><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4.jpeg"/><Relationship Id="rId5" Type="http://schemas.microsoft.com/office/2007/relationships/hdphoto" Target="../media/hdphoto4.wdp"/><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microsoft.com/office/2007/relationships/hdphoto" Target="../media/hdphoto5.wdp"/><Relationship Id="rId6" Type="http://schemas.openxmlformats.org/officeDocument/2006/relationships/image" Target="../media/image33.jpeg"/><Relationship Id="rId7" Type="http://schemas.microsoft.com/office/2007/relationships/hdphoto" Target="../media/hdphoto6.wdp"/><Relationship Id="rId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5.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oleObject" Target="../embeddings/oleObject1.bin"/><Relationship Id="rId6" Type="http://schemas.openxmlformats.org/officeDocument/2006/relationships/image" Target="../media/image43.emf"/><Relationship Id="rId7" Type="http://schemas.openxmlformats.org/officeDocument/2006/relationships/oleObject" Target="../embeddings/oleObject2.bin"/><Relationship Id="rId8" Type="http://schemas.openxmlformats.org/officeDocument/2006/relationships/image" Target="../media/image4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53.emf"/><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tags" Target="../tags/tag5.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42" y="457200"/>
            <a:ext cx="8153400" cy="1524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90000"/>
              </a:lnSpc>
              <a:spcAft>
                <a:spcPts val="0"/>
              </a:spcAft>
              <a:defRPr/>
            </a:pPr>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Long-Baseline Neutrino Experiment</a:t>
            </a:r>
            <a:endPar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5" name="Picture 1"/>
          <p:cNvPicPr>
            <a:picLocks noChangeArrowheads="1"/>
          </p:cNvPicPr>
          <p:nvPr/>
        </p:nvPicPr>
        <p:blipFill>
          <a:blip r:embed="rId2" cstate="print"/>
          <a:srcRect b="28328"/>
          <a:stretch>
            <a:fillRect/>
          </a:stretch>
        </p:blipFill>
        <p:spPr bwMode="auto">
          <a:xfrm>
            <a:off x="0" y="1968519"/>
            <a:ext cx="9144000" cy="3517881"/>
          </a:xfrm>
          <a:prstGeom prst="rect">
            <a:avLst/>
          </a:prstGeom>
          <a:noFill/>
          <a:ln w="12700">
            <a:noFill/>
            <a:miter lim="800000"/>
            <a:headEnd/>
            <a:tailEnd/>
          </a:ln>
        </p:spPr>
      </p:pic>
      <p:pic>
        <p:nvPicPr>
          <p:cNvPr id="36" name="Picture 2"/>
          <p:cNvPicPr>
            <a:picLocks noChangeAspect="1" noChangeArrowheads="1"/>
          </p:cNvPicPr>
          <p:nvPr/>
        </p:nvPicPr>
        <p:blipFill>
          <a:blip r:embed="rId3" cstate="print"/>
          <a:srcRect/>
          <a:stretch>
            <a:fillRect/>
          </a:stretch>
        </p:blipFill>
        <p:spPr bwMode="auto">
          <a:xfrm>
            <a:off x="7239000" y="4787919"/>
            <a:ext cx="1323975" cy="299333"/>
          </a:xfrm>
          <a:prstGeom prst="rect">
            <a:avLst/>
          </a:prstGeom>
          <a:noFill/>
          <a:ln w="9525">
            <a:noFill/>
            <a:miter lim="800000"/>
            <a:headEnd/>
            <a:tailEnd/>
          </a:ln>
        </p:spPr>
      </p:pic>
      <p:sp>
        <p:nvSpPr>
          <p:cNvPr id="37" name="TextBox 36"/>
          <p:cNvSpPr txBox="1"/>
          <p:nvPr/>
        </p:nvSpPr>
        <p:spPr>
          <a:xfrm>
            <a:off x="5926979" y="4225031"/>
            <a:ext cx="37221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sym typeface="Symbol"/>
              </a:rPr>
              <a:t></a:t>
            </a:r>
            <a:endParaRPr kumimoji="0" lang="en-US" sz="28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38" name="TextBox 37"/>
          <p:cNvSpPr txBox="1"/>
          <p:nvPr/>
        </p:nvSpPr>
        <p:spPr>
          <a:xfrm>
            <a:off x="2751982" y="3797319"/>
            <a:ext cx="37221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sym typeface="Symbol"/>
              </a:rPr>
              <a:t></a:t>
            </a:r>
            <a:endParaRPr kumimoji="0" lang="en-US" sz="2800" b="0"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endParaRPr>
          </a:p>
        </p:txBody>
      </p:sp>
      <p:sp>
        <p:nvSpPr>
          <p:cNvPr id="39" name="TextBox 38"/>
          <p:cNvSpPr txBox="1"/>
          <p:nvPr/>
        </p:nvSpPr>
        <p:spPr>
          <a:xfrm>
            <a:off x="2057400" y="3721119"/>
            <a:ext cx="37221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sym typeface="Symbol"/>
              </a:rPr>
              <a:t></a:t>
            </a:r>
            <a:endParaRPr kumimoji="0" lang="en-US" sz="2800" b="0"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endParaRPr>
          </a:p>
        </p:txBody>
      </p:sp>
      <p:sp>
        <p:nvSpPr>
          <p:cNvPr id="40" name="TextBox 39"/>
          <p:cNvSpPr txBox="1"/>
          <p:nvPr/>
        </p:nvSpPr>
        <p:spPr>
          <a:xfrm>
            <a:off x="3654446" y="3904814"/>
            <a:ext cx="37221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sym typeface="Symbol"/>
              </a:rPr>
              <a:t></a:t>
            </a:r>
            <a:endParaRPr kumimoji="0" lang="en-US" sz="28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41" name="TextBox 40"/>
          <p:cNvSpPr txBox="1"/>
          <p:nvPr/>
        </p:nvSpPr>
        <p:spPr>
          <a:xfrm>
            <a:off x="4656982" y="4036099"/>
            <a:ext cx="37221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sym typeface="Symbol"/>
              </a:rPr>
              <a:t></a:t>
            </a:r>
            <a:endParaRPr kumimoji="0" lang="en-US" sz="28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42" name="TextBox 41"/>
          <p:cNvSpPr txBox="1"/>
          <p:nvPr/>
        </p:nvSpPr>
        <p:spPr>
          <a:xfrm>
            <a:off x="6731003" y="4370386"/>
            <a:ext cx="37221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sym typeface="Symbol"/>
              </a:rPr>
              <a:t></a:t>
            </a:r>
            <a:endParaRPr kumimoji="0" lang="en-US" sz="28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pic>
        <p:nvPicPr>
          <p:cNvPr id="43" name="Picture 4"/>
          <p:cNvPicPr>
            <a:picLocks noChangeAspect="1" noChangeArrowheads="1"/>
          </p:cNvPicPr>
          <p:nvPr/>
        </p:nvPicPr>
        <p:blipFill>
          <a:blip r:embed="rId4" cstate="print"/>
          <a:srcRect/>
          <a:stretch>
            <a:fillRect/>
          </a:stretch>
        </p:blipFill>
        <p:spPr bwMode="auto">
          <a:xfrm rot="16840660">
            <a:off x="849014" y="3493683"/>
            <a:ext cx="1168218" cy="876164"/>
          </a:xfrm>
          <a:prstGeom prst="rect">
            <a:avLst/>
          </a:prstGeom>
          <a:noFill/>
          <a:ln w="9525">
            <a:noFill/>
            <a:miter lim="800000"/>
            <a:headEnd/>
            <a:tailEnd/>
          </a:ln>
        </p:spPr>
      </p:pic>
      <p:sp>
        <p:nvSpPr>
          <p:cNvPr id="44" name="TextBox 43"/>
          <p:cNvSpPr txBox="1"/>
          <p:nvPr/>
        </p:nvSpPr>
        <p:spPr>
          <a:xfrm>
            <a:off x="8085982" y="4569499"/>
            <a:ext cx="37221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sym typeface="Symbol"/>
              </a:rPr>
              <a:t></a:t>
            </a:r>
            <a:endParaRPr kumimoji="0" lang="en-US" sz="28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46" name="Text Box 36"/>
          <p:cNvSpPr txBox="1">
            <a:spLocks noChangeArrowheads="1"/>
          </p:cNvSpPr>
          <p:nvPr/>
        </p:nvSpPr>
        <p:spPr bwMode="auto">
          <a:xfrm>
            <a:off x="1509745" y="5722203"/>
            <a:ext cx="6119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smtClean="0">
                <a:solidFill>
                  <a:schemeClr val="tx2"/>
                </a:solidFill>
                <a:latin typeface="Arial"/>
                <a:cs typeface="Arial"/>
              </a:rPr>
              <a:t>P5 Open Meeting</a:t>
            </a:r>
            <a:br>
              <a:rPr lang="en-US" sz="2000" dirty="0" smtClean="0">
                <a:solidFill>
                  <a:schemeClr val="tx2"/>
                </a:solidFill>
                <a:latin typeface="Arial"/>
                <a:cs typeface="Arial"/>
              </a:rPr>
            </a:br>
            <a:r>
              <a:rPr lang="en-US" sz="2000" dirty="0" smtClean="0">
                <a:solidFill>
                  <a:schemeClr val="tx2"/>
                </a:solidFill>
                <a:latin typeface="Arial"/>
                <a:cs typeface="Arial"/>
              </a:rPr>
              <a:t>Fermilab</a:t>
            </a:r>
          </a:p>
          <a:p>
            <a:pPr algn="ctr"/>
            <a:r>
              <a:rPr lang="en-US" sz="2000" dirty="0" smtClean="0">
                <a:solidFill>
                  <a:schemeClr val="tx2"/>
                </a:solidFill>
                <a:latin typeface="Arial"/>
                <a:cs typeface="Arial"/>
              </a:rPr>
              <a:t>3</a:t>
            </a:r>
            <a:r>
              <a:rPr lang="en-US" sz="2000" baseline="30000" dirty="0" smtClean="0">
                <a:solidFill>
                  <a:schemeClr val="tx2"/>
                </a:solidFill>
                <a:latin typeface="Arial"/>
                <a:cs typeface="Arial"/>
              </a:rPr>
              <a:t>rd </a:t>
            </a:r>
            <a:r>
              <a:rPr lang="en-US" sz="2000" dirty="0" smtClean="0">
                <a:solidFill>
                  <a:schemeClr val="tx2"/>
                </a:solidFill>
                <a:latin typeface="Arial"/>
                <a:cs typeface="Arial"/>
              </a:rPr>
              <a:t>November 2013</a:t>
            </a:r>
            <a:endParaRPr lang="en-US" sz="1800" dirty="0">
              <a:solidFill>
                <a:schemeClr val="tx2"/>
              </a:solidFill>
              <a:latin typeface="Arial"/>
              <a:cs typeface="Arial"/>
            </a:endParaRPr>
          </a:p>
        </p:txBody>
      </p:sp>
      <p:pic>
        <p:nvPicPr>
          <p:cNvPr id="15" name="Picture 2" descr="C:\Documents and Settings\Bob\My Documents\Templates\CSUsmallLogo.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1743" y="6172200"/>
            <a:ext cx="1259857" cy="55245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15200" y="6248400"/>
            <a:ext cx="174077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8">
                    <a14:imgEffect>
                      <a14:sharpenSoften amount="61000"/>
                    </a14:imgEffect>
                  </a14:imgLayer>
                </a14:imgProps>
              </a:ext>
            </a:extLst>
          </a:blip>
          <a:srcRect l="5368" t="6949" r="15690" b="6581"/>
          <a:stretch/>
        </p:blipFill>
        <p:spPr>
          <a:xfrm>
            <a:off x="1086800" y="3565206"/>
            <a:ext cx="710184" cy="600925"/>
          </a:xfrm>
          <a:prstGeom prst="rect">
            <a:avLst/>
          </a:prstGeom>
        </p:spPr>
      </p:pic>
      <p:sp>
        <p:nvSpPr>
          <p:cNvPr id="4" name="Rectangle 3"/>
          <p:cNvSpPr/>
          <p:nvPr/>
        </p:nvSpPr>
        <p:spPr>
          <a:xfrm>
            <a:off x="914400" y="2111514"/>
            <a:ext cx="7620000" cy="954107"/>
          </a:xfrm>
          <a:prstGeom prst="rect">
            <a:avLst/>
          </a:prstGeom>
        </p:spPr>
        <p:txBody>
          <a:bodyPr wrap="square">
            <a:spAutoFit/>
          </a:bodyPr>
          <a:lstStyle/>
          <a:p>
            <a:pPr algn="ctr"/>
            <a:r>
              <a:rPr lang="en-US" sz="2800" b="1" u="sng" dirty="0">
                <a:solidFill>
                  <a:schemeClr val="accent3">
                    <a:lumMod val="20000"/>
                    <a:lumOff val="80000"/>
                  </a:schemeClr>
                </a:solidFill>
                <a:latin typeface="+mj-lt"/>
              </a:rPr>
              <a:t>B</a:t>
            </a:r>
            <a:r>
              <a:rPr lang="en-US" sz="2800" b="1" u="sng" dirty="0" smtClean="0">
                <a:solidFill>
                  <a:schemeClr val="accent3">
                    <a:lumMod val="20000"/>
                    <a:lumOff val="80000"/>
                  </a:schemeClr>
                </a:solidFill>
                <a:latin typeface="+mj-lt"/>
              </a:rPr>
              <a:t>ob Wilson</a:t>
            </a:r>
            <a:r>
              <a:rPr lang="en-US" sz="2800" b="1" dirty="0" smtClean="0">
                <a:solidFill>
                  <a:schemeClr val="accent3">
                    <a:lumMod val="20000"/>
                    <a:lumOff val="80000"/>
                  </a:schemeClr>
                </a:solidFill>
                <a:latin typeface="+mj-lt"/>
              </a:rPr>
              <a:t>, </a:t>
            </a:r>
            <a:r>
              <a:rPr lang="en-US" sz="2800" b="1" dirty="0" err="1" smtClean="0">
                <a:solidFill>
                  <a:schemeClr val="accent3">
                    <a:lumMod val="20000"/>
                    <a:lumOff val="80000"/>
                  </a:schemeClr>
                </a:solidFill>
                <a:latin typeface="+mj-lt"/>
              </a:rPr>
              <a:t>Vaia</a:t>
            </a:r>
            <a:r>
              <a:rPr lang="en-US" sz="2800" b="1" dirty="0" smtClean="0">
                <a:solidFill>
                  <a:schemeClr val="accent3">
                    <a:lumMod val="20000"/>
                    <a:lumOff val="80000"/>
                  </a:schemeClr>
                </a:solidFill>
                <a:latin typeface="+mj-lt"/>
              </a:rPr>
              <a:t> Papadimitriou, Jim Strait</a:t>
            </a:r>
          </a:p>
          <a:p>
            <a:pPr algn="ctr"/>
            <a:r>
              <a:rPr lang="en-US" sz="2800" dirty="0">
                <a:solidFill>
                  <a:schemeClr val="accent3">
                    <a:lumMod val="20000"/>
                    <a:lumOff val="80000"/>
                  </a:schemeClr>
                </a:solidFill>
                <a:latin typeface="+mj-lt"/>
              </a:rPr>
              <a:t>f</a:t>
            </a:r>
            <a:r>
              <a:rPr lang="en-US" sz="2800" dirty="0" smtClean="0">
                <a:solidFill>
                  <a:schemeClr val="accent3">
                    <a:lumMod val="20000"/>
                    <a:lumOff val="80000"/>
                  </a:schemeClr>
                </a:solidFill>
                <a:latin typeface="+mj-lt"/>
              </a:rPr>
              <a:t>or the LBNE Collaboration</a:t>
            </a:r>
            <a:endParaRPr lang="en-US" sz="2800" dirty="0">
              <a:solidFill>
                <a:schemeClr val="accent3">
                  <a:lumMod val="20000"/>
                  <a:lumOff val="80000"/>
                </a:schemeClr>
              </a:solidFill>
              <a:latin typeface="+mj-lt"/>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1379" y="0"/>
            <a:ext cx="1277879" cy="680737"/>
          </a:xfrm>
          <a:prstGeom prst="rect">
            <a:avLst/>
          </a:prstGeom>
        </p:spPr>
      </p:pic>
    </p:spTree>
    <p:extLst>
      <p:ext uri="{BB962C8B-B14F-4D97-AF65-F5344CB8AC3E}">
        <p14:creationId xmlns:p14="http://schemas.microsoft.com/office/powerpoint/2010/main" val="4019564444"/>
      </p:ext>
    </p:extLst>
  </p:cSld>
  <p:clrMapOvr>
    <a:masterClrMapping/>
  </p:clrMapOvr>
  <p:transition xmlns:p14="http://schemas.microsoft.com/office/powerpoint/2010/main" advTm="2155"/>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2.5E-6 -3.33333E-6 L -0.90469 -0.17291 " pathEditMode="relative" rAng="0" ptsTypes="AA">
                                      <p:cBhvr>
                                        <p:cTn id="6" dur="2000" fill="hold"/>
                                        <p:tgtEl>
                                          <p:spTgt spid="44"/>
                                        </p:tgtEl>
                                        <p:attrNameLst>
                                          <p:attrName>ppt_x</p:attrName>
                                          <p:attrName>ppt_y</p:attrName>
                                        </p:attrNameLst>
                                      </p:cBhvr>
                                      <p:rCtr x="-45243" y="-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474" y="228600"/>
            <a:ext cx="8315325" cy="10888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MH &amp; CPV Sensitivity vs. Exposure</a:t>
            </a:r>
            <a:endParaRPr lang="en-US" sz="3600" b="1" dirty="0">
              <a:solidFill>
                <a:srgbClr val="04617B"/>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10</a:t>
            </a:fld>
            <a:endParaRPr lang="en-US"/>
          </a:p>
        </p:txBody>
      </p:sp>
      <p:sp>
        <p:nvSpPr>
          <p:cNvPr id="11" name="Rectangle 9"/>
          <p:cNvSpPr txBox="1">
            <a:spLocks noChangeArrowheads="1"/>
          </p:cNvSpPr>
          <p:nvPr/>
        </p:nvSpPr>
        <p:spPr bwMode="auto">
          <a:xfrm>
            <a:off x="457200" y="5791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200" dirty="0">
                <a:solidFill>
                  <a:srgbClr val="000090"/>
                </a:solidFill>
                <a:latin typeface="+mj-lt"/>
                <a:ea typeface="HGP明朝E" charset="0"/>
                <a:cs typeface="HGP明朝E" charset="0"/>
              </a:rPr>
              <a:t>P</a:t>
            </a:r>
            <a:r>
              <a:rPr lang="en-US" altLang="ja-JP" sz="2200" dirty="0" smtClean="0">
                <a:solidFill>
                  <a:srgbClr val="000090"/>
                </a:solidFill>
                <a:latin typeface="+mj-lt"/>
                <a:ea typeface="HGP明朝E" charset="0"/>
                <a:cs typeface="HGP明朝E" charset="0"/>
              </a:rPr>
              <a:t>lot of minimum level of significance √</a:t>
            </a:r>
            <a:r>
              <a:rPr lang="en-US" altLang="ja-JP" sz="2200" dirty="0" smtClean="0">
                <a:solidFill>
                  <a:srgbClr val="000090"/>
                </a:solidFill>
                <a:latin typeface="Symbol" charset="2"/>
                <a:ea typeface="HGP明朝E" charset="0"/>
                <a:cs typeface="Symbol" charset="2"/>
              </a:rPr>
              <a:t>Dc</a:t>
            </a:r>
            <a:r>
              <a:rPr lang="en-US" altLang="ja-JP" sz="2200" baseline="30000" dirty="0" smtClean="0">
                <a:solidFill>
                  <a:srgbClr val="000090"/>
                </a:solidFill>
                <a:latin typeface="+mj-lt"/>
                <a:ea typeface="HGP明朝E" charset="0"/>
                <a:cs typeface="HGP明朝E" charset="0"/>
              </a:rPr>
              <a:t>2</a:t>
            </a:r>
            <a:r>
              <a:rPr lang="en-US" altLang="ja-JP" sz="2200" dirty="0" smtClean="0">
                <a:solidFill>
                  <a:srgbClr val="000090"/>
                </a:solidFill>
                <a:latin typeface="+mj-lt"/>
                <a:ea typeface="HGP明朝E" charset="0"/>
                <a:cs typeface="HGP明朝E" charset="0"/>
              </a:rPr>
              <a:t> for fraction </a:t>
            </a:r>
            <a:r>
              <a:rPr lang="en-US" altLang="ja-JP" sz="2200" dirty="0" err="1" smtClean="0">
                <a:solidFill>
                  <a:srgbClr val="000090"/>
                </a:solidFill>
                <a:latin typeface="Symbol" charset="2"/>
                <a:ea typeface="HGP明朝E" charset="0"/>
                <a:cs typeface="Symbol" charset="2"/>
              </a:rPr>
              <a:t>d</a:t>
            </a:r>
            <a:r>
              <a:rPr lang="en-US" altLang="ja-JP" sz="2200" baseline="-25000" dirty="0" err="1" smtClean="0">
                <a:solidFill>
                  <a:srgbClr val="000090"/>
                </a:solidFill>
                <a:latin typeface="+mj-lt"/>
                <a:ea typeface="HGP明朝E" charset="0"/>
                <a:cs typeface="HGP明朝E" charset="0"/>
              </a:rPr>
              <a:t>CP</a:t>
            </a:r>
            <a:r>
              <a:rPr lang="en-US" altLang="ja-JP" sz="2200" dirty="0" smtClean="0">
                <a:solidFill>
                  <a:srgbClr val="000090"/>
                </a:solidFill>
                <a:latin typeface="+mj-lt"/>
                <a:ea typeface="HGP明朝E" charset="0"/>
                <a:cs typeface="HGP明朝E" charset="0"/>
              </a:rPr>
              <a:t> coverage, i.e. much of the range is significantly above this value</a:t>
            </a:r>
          </a:p>
          <a:p>
            <a:pPr>
              <a:spcAft>
                <a:spcPts val="0"/>
              </a:spcAft>
              <a:buClr>
                <a:srgbClr val="0BD0D9"/>
              </a:buClr>
              <a:buSzPct val="95000"/>
              <a:buFont typeface="Wingdings 2" charset="0"/>
              <a:buChar char=""/>
            </a:pPr>
            <a:endParaRPr lang="en-US" altLang="ja-JP" sz="2200" dirty="0" smtClean="0">
              <a:solidFill>
                <a:srgbClr val="000090"/>
              </a:solidFill>
              <a:latin typeface="+mj-lt"/>
              <a:ea typeface="HGP明朝E" charset="0"/>
              <a:cs typeface="HGP明朝E" charset="0"/>
            </a:endParaRPr>
          </a:p>
        </p:txBody>
      </p:sp>
      <p:pic>
        <p:nvPicPr>
          <p:cNvPr id="14" name="Picture 13"/>
          <p:cNvPicPr>
            <a:picLocks noChangeAspect="1"/>
          </p:cNvPicPr>
          <p:nvPr/>
        </p:nvPicPr>
        <p:blipFill>
          <a:blip r:embed="rId3"/>
          <a:stretch>
            <a:fillRect/>
          </a:stretch>
        </p:blipFill>
        <p:spPr>
          <a:xfrm>
            <a:off x="381000" y="1752600"/>
            <a:ext cx="4066674" cy="3962400"/>
          </a:xfrm>
          <a:prstGeom prst="rect">
            <a:avLst/>
          </a:prstGeom>
        </p:spPr>
      </p:pic>
      <p:pic>
        <p:nvPicPr>
          <p:cNvPr id="15" name="Picture 14"/>
          <p:cNvPicPr>
            <a:picLocks noChangeAspect="1"/>
          </p:cNvPicPr>
          <p:nvPr/>
        </p:nvPicPr>
        <p:blipFill>
          <a:blip r:embed="rId4"/>
          <a:stretch>
            <a:fillRect/>
          </a:stretch>
        </p:blipFill>
        <p:spPr>
          <a:xfrm>
            <a:off x="4716379" y="1737834"/>
            <a:ext cx="4031981" cy="3977165"/>
          </a:xfrm>
          <a:prstGeom prst="rect">
            <a:avLst/>
          </a:prstGeom>
        </p:spPr>
      </p:pic>
      <p:cxnSp>
        <p:nvCxnSpPr>
          <p:cNvPr id="9" name="Straight Connector 8"/>
          <p:cNvCxnSpPr/>
          <p:nvPr/>
        </p:nvCxnSpPr>
        <p:spPr>
          <a:xfrm>
            <a:off x="1291340" y="4572000"/>
            <a:ext cx="75565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036580" y="4114800"/>
            <a:ext cx="0" cy="9144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576340" y="3763089"/>
            <a:ext cx="75565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342400" y="3733800"/>
            <a:ext cx="0" cy="12954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16200000">
            <a:off x="4019026" y="4446256"/>
            <a:ext cx="1905000" cy="369332"/>
          </a:xfrm>
          <a:prstGeom prst="rect">
            <a:avLst/>
          </a:prstGeom>
          <a:solidFill>
            <a:srgbClr val="FFFFFF"/>
          </a:solidFill>
        </p:spPr>
        <p:txBody>
          <a:bodyPr wrap="square" rtlCol="0">
            <a:spAutoFit/>
          </a:bodyPr>
          <a:lstStyle/>
          <a:p>
            <a:r>
              <a:rPr lang="en-US" dirty="0" smtClean="0"/>
              <a:t>                         </a:t>
            </a:r>
            <a:endParaRPr lang="en-US" dirty="0"/>
          </a:p>
        </p:txBody>
      </p:sp>
      <p:sp>
        <p:nvSpPr>
          <p:cNvPr id="20" name="Oval 19"/>
          <p:cNvSpPr/>
          <p:nvPr/>
        </p:nvSpPr>
        <p:spPr>
          <a:xfrm>
            <a:off x="1991301" y="4530286"/>
            <a:ext cx="90000" cy="9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296845" y="3730621"/>
            <a:ext cx="90000" cy="9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296690" y="4239443"/>
            <a:ext cx="90000" cy="9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295400" y="4148047"/>
            <a:ext cx="75565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995361" y="4106333"/>
            <a:ext cx="90000" cy="9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604935" y="4275667"/>
            <a:ext cx="75565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972805"/>
      </p:ext>
    </p:extLst>
  </p:cSld>
  <p:clrMapOvr>
    <a:masterClrMapping/>
  </p:clrMapOvr>
  <mc:AlternateContent xmlns:mc="http://schemas.openxmlformats.org/markup-compatibility/2006">
    <mc:Choice xmlns:p14="http://schemas.microsoft.com/office/powerpoint/2010/main" Requires="p14">
      <p:transition spd="slow" p14:dur="2000" advTm="61041"/>
    </mc:Choice>
    <mc:Fallback>
      <p:transition xmlns:p14="http://schemas.microsoft.com/office/powerpoint/2010/main" spd="slow" advTm="61041"/>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Detector Mass/Beam Power Scenario</a:t>
            </a:r>
            <a:endParaRPr lang="en-US" sz="3600" dirty="0"/>
          </a:p>
        </p:txBody>
      </p:sp>
      <p:sp>
        <p:nvSpPr>
          <p:cNvPr id="3" name="Content Placeholder 2"/>
          <p:cNvSpPr>
            <a:spLocks noGrp="1"/>
          </p:cNvSpPr>
          <p:nvPr>
            <p:ph idx="1"/>
          </p:nvPr>
        </p:nvSpPr>
        <p:spPr>
          <a:xfrm>
            <a:off x="457200" y="1600200"/>
            <a:ext cx="8382000" cy="4495800"/>
          </a:xfrm>
        </p:spPr>
        <p:txBody>
          <a:bodyPr>
            <a:normAutofit fontScale="92500" lnSpcReduction="20000"/>
          </a:bodyPr>
          <a:lstStyle/>
          <a:p>
            <a:pPr marL="450850" indent="-450850" fontAlgn="auto">
              <a:lnSpc>
                <a:spcPct val="110000"/>
              </a:lnSpc>
              <a:spcBef>
                <a:spcPts val="72"/>
              </a:spcBef>
              <a:spcAft>
                <a:spcPts val="600"/>
              </a:spcAft>
              <a:buClr>
                <a:schemeClr val="accent3"/>
              </a:buClr>
              <a:buFont typeface="Wingdings 2"/>
              <a:buChar char=""/>
              <a:defRPr/>
            </a:pPr>
            <a:r>
              <a:rPr lang="en-US" sz="2800" dirty="0" smtClean="0">
                <a:solidFill>
                  <a:schemeClr val="tx2"/>
                </a:solidFill>
                <a:latin typeface="+mj-lt"/>
              </a:rPr>
              <a:t>Plausible timeline </a:t>
            </a:r>
          </a:p>
          <a:p>
            <a:pPr marL="450850" indent="-450850" fontAlgn="auto">
              <a:lnSpc>
                <a:spcPct val="110000"/>
              </a:lnSpc>
              <a:spcBef>
                <a:spcPts val="72"/>
              </a:spcBef>
              <a:spcAft>
                <a:spcPts val="600"/>
              </a:spcAft>
              <a:buClr>
                <a:schemeClr val="accent3"/>
              </a:buClr>
              <a:buFont typeface="Wingdings 2"/>
              <a:buChar char=""/>
              <a:defRPr/>
            </a:pPr>
            <a:endParaRPr lang="en-US" sz="1100" dirty="0" smtClean="0">
              <a:solidFill>
                <a:schemeClr val="tx2"/>
              </a:solidFill>
              <a:latin typeface="+mj-lt"/>
            </a:endParaRPr>
          </a:p>
          <a:p>
            <a:pPr marL="450850" indent="-450850" fontAlgn="auto">
              <a:lnSpc>
                <a:spcPct val="110000"/>
              </a:lnSpc>
              <a:spcBef>
                <a:spcPts val="72"/>
              </a:spcBef>
              <a:spcAft>
                <a:spcPts val="600"/>
              </a:spcAft>
              <a:buClr>
                <a:schemeClr val="accent3"/>
              </a:buClr>
              <a:buFont typeface="Wingdings 2"/>
              <a:buChar char=""/>
              <a:defRPr/>
            </a:pPr>
            <a:r>
              <a:rPr lang="en-US" sz="2800" dirty="0" smtClean="0">
                <a:solidFill>
                  <a:srgbClr val="FF0000"/>
                </a:solidFill>
                <a:latin typeface="+mj-lt"/>
              </a:rPr>
              <a:t>2025</a:t>
            </a:r>
            <a:r>
              <a:rPr lang="en-US" sz="2800" dirty="0" smtClean="0">
                <a:solidFill>
                  <a:schemeClr val="tx2"/>
                </a:solidFill>
                <a:latin typeface="+mj-lt"/>
              </a:rPr>
              <a:t> </a:t>
            </a:r>
            <a:br>
              <a:rPr lang="en-US" sz="2800" dirty="0" smtClean="0">
                <a:solidFill>
                  <a:schemeClr val="tx2"/>
                </a:solidFill>
                <a:latin typeface="+mj-lt"/>
              </a:rPr>
            </a:br>
            <a:r>
              <a:rPr lang="en-US" sz="2800" dirty="0" smtClean="0">
                <a:solidFill>
                  <a:schemeClr val="tx2"/>
                </a:solidFill>
                <a:latin typeface="+mj-lt"/>
              </a:rPr>
              <a:t>Detector mass: </a:t>
            </a:r>
            <a:r>
              <a:rPr lang="en-US" sz="2800" dirty="0" smtClean="0">
                <a:solidFill>
                  <a:srgbClr val="000090"/>
                </a:solidFill>
                <a:latin typeface="+mj-lt"/>
              </a:rPr>
              <a:t>15 </a:t>
            </a:r>
            <a:r>
              <a:rPr lang="en-US" sz="2800" dirty="0" err="1" smtClean="0">
                <a:solidFill>
                  <a:srgbClr val="000090"/>
                </a:solidFill>
                <a:latin typeface="+mj-lt"/>
              </a:rPr>
              <a:t>kt</a:t>
            </a:r>
            <a:r>
              <a:rPr lang="en-US" sz="2800" dirty="0" smtClean="0">
                <a:solidFill>
                  <a:srgbClr val="000090"/>
                </a:solidFill>
                <a:latin typeface="+mj-lt"/>
              </a:rPr>
              <a:t> (fid.)</a:t>
            </a:r>
            <a:r>
              <a:rPr lang="en-US" sz="2800" dirty="0" smtClean="0">
                <a:solidFill>
                  <a:schemeClr val="tx2"/>
                </a:solidFill>
                <a:latin typeface="+mj-lt"/>
              </a:rPr>
              <a:t/>
            </a:r>
            <a:br>
              <a:rPr lang="en-US" sz="2800" dirty="0" smtClean="0">
                <a:solidFill>
                  <a:schemeClr val="tx2"/>
                </a:solidFill>
                <a:latin typeface="+mj-lt"/>
              </a:rPr>
            </a:br>
            <a:r>
              <a:rPr lang="en-US" sz="2800" dirty="0" smtClean="0">
                <a:solidFill>
                  <a:schemeClr val="tx2"/>
                </a:solidFill>
                <a:latin typeface="+mj-lt"/>
              </a:rPr>
              <a:t>Proton beam power: </a:t>
            </a:r>
            <a:r>
              <a:rPr lang="en-US" sz="2800" dirty="0" smtClean="0">
                <a:solidFill>
                  <a:srgbClr val="000090"/>
                </a:solidFill>
                <a:latin typeface="+mj-lt"/>
              </a:rPr>
              <a:t>1200 kW </a:t>
            </a:r>
            <a:endParaRPr lang="en-US" sz="2800" dirty="0">
              <a:solidFill>
                <a:srgbClr val="000090"/>
              </a:solidFill>
              <a:latin typeface="+mj-lt"/>
            </a:endParaRPr>
          </a:p>
          <a:p>
            <a:pPr marL="450850" indent="-450850" fontAlgn="auto">
              <a:lnSpc>
                <a:spcPct val="110000"/>
              </a:lnSpc>
              <a:spcBef>
                <a:spcPts val="72"/>
              </a:spcBef>
              <a:spcAft>
                <a:spcPts val="600"/>
              </a:spcAft>
              <a:buClr>
                <a:schemeClr val="accent3"/>
              </a:buClr>
              <a:buFont typeface="Wingdings 2"/>
              <a:buChar char=""/>
              <a:defRPr/>
            </a:pPr>
            <a:r>
              <a:rPr lang="en-US" sz="2800" dirty="0" smtClean="0">
                <a:solidFill>
                  <a:srgbClr val="FF0000"/>
                </a:solidFill>
                <a:latin typeface="+mj-lt"/>
              </a:rPr>
              <a:t>2030</a:t>
            </a:r>
            <a:r>
              <a:rPr lang="en-US" sz="2800" dirty="0" smtClean="0">
                <a:solidFill>
                  <a:schemeClr val="tx2"/>
                </a:solidFill>
                <a:latin typeface="+mj-lt"/>
              </a:rPr>
              <a:t/>
            </a:r>
            <a:br>
              <a:rPr lang="en-US" sz="2800" dirty="0" smtClean="0">
                <a:solidFill>
                  <a:schemeClr val="tx2"/>
                </a:solidFill>
                <a:latin typeface="+mj-lt"/>
              </a:rPr>
            </a:br>
            <a:r>
              <a:rPr lang="en-US" sz="2800" dirty="0" smtClean="0">
                <a:solidFill>
                  <a:schemeClr val="tx2"/>
                </a:solidFill>
                <a:latin typeface="+mj-lt"/>
              </a:rPr>
              <a:t>Exposure: </a:t>
            </a:r>
            <a:r>
              <a:rPr lang="en-US" sz="2800" dirty="0" smtClean="0">
                <a:solidFill>
                  <a:srgbClr val="000090"/>
                </a:solidFill>
                <a:latin typeface="+mj-lt"/>
              </a:rPr>
              <a:t>90 </a:t>
            </a:r>
            <a:r>
              <a:rPr lang="en-US" sz="2800" dirty="0" err="1" smtClean="0">
                <a:solidFill>
                  <a:srgbClr val="000090"/>
                </a:solidFill>
                <a:latin typeface="+mj-lt"/>
              </a:rPr>
              <a:t>kt.MW.yr</a:t>
            </a:r>
            <a:r>
              <a:rPr lang="en-US" sz="2800" dirty="0" smtClean="0">
                <a:solidFill>
                  <a:schemeClr val="tx2"/>
                </a:solidFill>
                <a:latin typeface="+mj-lt"/>
              </a:rPr>
              <a:t/>
            </a:r>
            <a:br>
              <a:rPr lang="en-US" sz="2800" dirty="0" smtClean="0">
                <a:solidFill>
                  <a:schemeClr val="tx2"/>
                </a:solidFill>
                <a:latin typeface="+mj-lt"/>
              </a:rPr>
            </a:br>
            <a:r>
              <a:rPr lang="en-US" sz="2800" dirty="0" smtClean="0">
                <a:solidFill>
                  <a:schemeClr val="tx2"/>
                </a:solidFill>
                <a:latin typeface="+mj-lt"/>
              </a:rPr>
              <a:t>Add 20 </a:t>
            </a:r>
            <a:r>
              <a:rPr lang="en-US" sz="2800" dirty="0" err="1">
                <a:solidFill>
                  <a:schemeClr val="tx2"/>
                </a:solidFill>
                <a:latin typeface="+mj-lt"/>
              </a:rPr>
              <a:t>kt</a:t>
            </a:r>
            <a:r>
              <a:rPr lang="en-US" sz="2800" dirty="0">
                <a:solidFill>
                  <a:schemeClr val="tx2"/>
                </a:solidFill>
                <a:latin typeface="+mj-lt"/>
              </a:rPr>
              <a:t> </a:t>
            </a:r>
            <a:r>
              <a:rPr lang="en-US" sz="2800" dirty="0" smtClean="0">
                <a:solidFill>
                  <a:schemeClr val="tx2"/>
                </a:solidFill>
                <a:latin typeface="+mj-lt"/>
              </a:rPr>
              <a:t>= </a:t>
            </a:r>
            <a:r>
              <a:rPr lang="en-US" sz="2800" dirty="0" smtClean="0">
                <a:solidFill>
                  <a:srgbClr val="000090"/>
                </a:solidFill>
                <a:latin typeface="+mj-lt"/>
              </a:rPr>
              <a:t>35 </a:t>
            </a:r>
            <a:r>
              <a:rPr lang="en-US" sz="2800" dirty="0" err="1" smtClean="0">
                <a:solidFill>
                  <a:srgbClr val="000090"/>
                </a:solidFill>
                <a:latin typeface="+mj-lt"/>
              </a:rPr>
              <a:t>kt</a:t>
            </a:r>
            <a:r>
              <a:rPr lang="en-US" sz="2800" dirty="0" smtClean="0">
                <a:solidFill>
                  <a:srgbClr val="000090"/>
                </a:solidFill>
                <a:latin typeface="+mj-lt"/>
              </a:rPr>
              <a:t> </a:t>
            </a:r>
            <a:r>
              <a:rPr lang="en-US" sz="2800" dirty="0">
                <a:solidFill>
                  <a:schemeClr val="tx2"/>
                </a:solidFill>
                <a:latin typeface="+mj-lt"/>
              </a:rPr>
              <a:t/>
            </a:r>
            <a:br>
              <a:rPr lang="en-US" sz="2800" dirty="0">
                <a:solidFill>
                  <a:schemeClr val="tx2"/>
                </a:solidFill>
                <a:latin typeface="+mj-lt"/>
              </a:rPr>
            </a:br>
            <a:r>
              <a:rPr lang="en-US" sz="2800" dirty="0">
                <a:solidFill>
                  <a:schemeClr val="tx2"/>
                </a:solidFill>
                <a:latin typeface="+mj-lt"/>
              </a:rPr>
              <a:t>Proton beam power: </a:t>
            </a:r>
            <a:r>
              <a:rPr lang="en-US" sz="2800" dirty="0" smtClean="0">
                <a:solidFill>
                  <a:srgbClr val="000090"/>
                </a:solidFill>
                <a:latin typeface="+mj-lt"/>
              </a:rPr>
              <a:t>2300 kW</a:t>
            </a:r>
          </a:p>
          <a:p>
            <a:pPr marL="450850" indent="-450850" fontAlgn="auto">
              <a:lnSpc>
                <a:spcPct val="110000"/>
              </a:lnSpc>
              <a:spcBef>
                <a:spcPts val="72"/>
              </a:spcBef>
              <a:spcAft>
                <a:spcPts val="600"/>
              </a:spcAft>
              <a:buClr>
                <a:schemeClr val="accent3"/>
              </a:buClr>
              <a:buFont typeface="Wingdings 2"/>
              <a:buChar char=""/>
              <a:defRPr/>
            </a:pPr>
            <a:r>
              <a:rPr lang="en-US" sz="2800" dirty="0" smtClean="0">
                <a:solidFill>
                  <a:srgbClr val="FF0000"/>
                </a:solidFill>
                <a:latin typeface="+mj-lt"/>
              </a:rPr>
              <a:t>2035</a:t>
            </a:r>
            <a:r>
              <a:rPr lang="en-US" sz="2800" dirty="0" smtClean="0">
                <a:solidFill>
                  <a:schemeClr val="tx2"/>
                </a:solidFill>
                <a:latin typeface="+mj-lt"/>
              </a:rPr>
              <a:t/>
            </a:r>
            <a:br>
              <a:rPr lang="en-US" sz="2800" dirty="0" smtClean="0">
                <a:solidFill>
                  <a:schemeClr val="tx2"/>
                </a:solidFill>
                <a:latin typeface="+mj-lt"/>
              </a:rPr>
            </a:br>
            <a:r>
              <a:rPr lang="en-US" sz="2800" dirty="0" smtClean="0">
                <a:solidFill>
                  <a:schemeClr val="tx2"/>
                </a:solidFill>
                <a:latin typeface="+mj-lt"/>
              </a:rPr>
              <a:t>Exposure: </a:t>
            </a:r>
            <a:r>
              <a:rPr lang="en-US" sz="2800" dirty="0" smtClean="0">
                <a:solidFill>
                  <a:srgbClr val="000090"/>
                </a:solidFill>
                <a:latin typeface="+mj-lt"/>
              </a:rPr>
              <a:t>490 </a:t>
            </a:r>
            <a:r>
              <a:rPr lang="en-US" sz="2800" dirty="0" err="1" smtClean="0">
                <a:solidFill>
                  <a:srgbClr val="000090"/>
                </a:solidFill>
                <a:latin typeface="+mj-lt"/>
              </a:rPr>
              <a:t>kt.MW.yr</a:t>
            </a:r>
            <a:endParaRPr lang="en-US" sz="2800" dirty="0">
              <a:solidFill>
                <a:srgbClr val="000090"/>
              </a:solidFill>
              <a:latin typeface="+mj-lt"/>
            </a:endParaRPr>
          </a:p>
        </p:txBody>
      </p:sp>
      <p:sp>
        <p:nvSpPr>
          <p:cNvPr id="8"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11</a:t>
            </a:fld>
            <a:endParaRPr lang="en-US"/>
          </a:p>
        </p:txBody>
      </p:sp>
      <p:sp>
        <p:nvSpPr>
          <p:cNvPr id="9"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6" name="TextBox 5"/>
          <p:cNvSpPr txBox="1"/>
          <p:nvPr/>
        </p:nvSpPr>
        <p:spPr>
          <a:xfrm>
            <a:off x="3505200" y="0"/>
            <a:ext cx="2159566" cy="369332"/>
          </a:xfrm>
          <a:prstGeom prst="rect">
            <a:avLst/>
          </a:prstGeom>
          <a:noFill/>
        </p:spPr>
        <p:txBody>
          <a:bodyPr wrap="none" rtlCol="0">
            <a:spAutoFit/>
          </a:bodyPr>
          <a:lstStyle/>
          <a:p>
            <a:r>
              <a:rPr lang="en-US" dirty="0" smtClean="0"/>
              <a:t>PANEL QUESTION</a:t>
            </a:r>
            <a:endParaRPr lang="en-US" dirty="0"/>
          </a:p>
        </p:txBody>
      </p:sp>
    </p:spTree>
    <p:extLst>
      <p:ext uri="{BB962C8B-B14F-4D97-AF65-F5344CB8AC3E}">
        <p14:creationId xmlns:p14="http://schemas.microsoft.com/office/powerpoint/2010/main" val="1712794124"/>
      </p:ext>
    </p:extLst>
  </p:cSld>
  <p:clrMapOvr>
    <a:masterClrMapping/>
  </p:clrMapOvr>
  <mc:AlternateContent xmlns:mc="http://schemas.openxmlformats.org/markup-compatibility/2006">
    <mc:Choice xmlns:p14="http://schemas.microsoft.com/office/powerpoint/2010/main" Requires="p14">
      <p:transition spd="slow" p14:dur="2000" advTm="43575"/>
    </mc:Choice>
    <mc:Fallback>
      <p:transition xmlns:p14="http://schemas.microsoft.com/office/powerpoint/2010/main" spd="slow" advTm="43575"/>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F5CE407-6216-4202-80E4-A30DC2F709B2}" type="slidenum">
              <a:rPr lang="en-US" smtClean="0"/>
              <a:t>12</a:t>
            </a:fld>
            <a:endParaRPr lang="en-US"/>
          </a:p>
        </p:txBody>
      </p:sp>
      <p:sp>
        <p:nvSpPr>
          <p:cNvPr id="11" name="Rectangle 9"/>
          <p:cNvSpPr txBox="1">
            <a:spLocks noChangeArrowheads="1"/>
          </p:cNvSpPr>
          <p:nvPr/>
        </p:nvSpPr>
        <p:spPr bwMode="auto">
          <a:xfrm>
            <a:off x="457200" y="579120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endParaRPr lang="en-US" altLang="ja-JP" sz="2000" dirty="0" smtClean="0">
              <a:solidFill>
                <a:srgbClr val="000090"/>
              </a:solidFill>
              <a:latin typeface="+mj-lt"/>
              <a:ea typeface="HGP明朝E" charset="0"/>
              <a:cs typeface="HGP明朝E" charset="0"/>
            </a:endParaRPr>
          </a:p>
        </p:txBody>
      </p:sp>
      <p:sp>
        <p:nvSpPr>
          <p:cNvPr id="12"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pic>
        <p:nvPicPr>
          <p:cNvPr id="14" name="Picture 13"/>
          <p:cNvPicPr>
            <a:picLocks noChangeAspect="1"/>
          </p:cNvPicPr>
          <p:nvPr/>
        </p:nvPicPr>
        <p:blipFill>
          <a:blip r:embed="rId3"/>
          <a:stretch>
            <a:fillRect/>
          </a:stretch>
        </p:blipFill>
        <p:spPr>
          <a:xfrm>
            <a:off x="381000" y="1752600"/>
            <a:ext cx="4066674" cy="3962400"/>
          </a:xfrm>
          <a:prstGeom prst="rect">
            <a:avLst/>
          </a:prstGeom>
        </p:spPr>
      </p:pic>
      <p:pic>
        <p:nvPicPr>
          <p:cNvPr id="15" name="Picture 14"/>
          <p:cNvPicPr>
            <a:picLocks noChangeAspect="1"/>
          </p:cNvPicPr>
          <p:nvPr/>
        </p:nvPicPr>
        <p:blipFill>
          <a:blip r:embed="rId4"/>
          <a:stretch>
            <a:fillRect/>
          </a:stretch>
        </p:blipFill>
        <p:spPr>
          <a:xfrm>
            <a:off x="4716379" y="1737834"/>
            <a:ext cx="4031981" cy="3977165"/>
          </a:xfrm>
          <a:prstGeom prst="rect">
            <a:avLst/>
          </a:prstGeom>
        </p:spPr>
      </p:pic>
      <p:grpSp>
        <p:nvGrpSpPr>
          <p:cNvPr id="2" name="Group 1"/>
          <p:cNvGrpSpPr/>
          <p:nvPr/>
        </p:nvGrpSpPr>
        <p:grpSpPr>
          <a:xfrm>
            <a:off x="1484868" y="2508250"/>
            <a:ext cx="5830332" cy="2520950"/>
            <a:chOff x="1484868" y="2508250"/>
            <a:chExt cx="5830332" cy="2520950"/>
          </a:xfrm>
        </p:grpSpPr>
        <p:cxnSp>
          <p:nvCxnSpPr>
            <p:cNvPr id="18" name="Straight Connector 17"/>
            <p:cNvCxnSpPr/>
            <p:nvPr/>
          </p:nvCxnSpPr>
          <p:spPr>
            <a:xfrm flipV="1">
              <a:off x="1530350" y="2508250"/>
              <a:ext cx="0" cy="250326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6200000">
              <a:off x="1343212" y="2659299"/>
              <a:ext cx="652643" cy="369332"/>
            </a:xfrm>
            <a:prstGeom prst="rect">
              <a:avLst/>
            </a:prstGeom>
            <a:noFill/>
          </p:spPr>
          <p:txBody>
            <a:bodyPr wrap="none" rtlCol="0">
              <a:spAutoFit/>
            </a:bodyPr>
            <a:lstStyle/>
            <a:p>
              <a:r>
                <a:rPr lang="en-US" dirty="0" smtClean="0">
                  <a:solidFill>
                    <a:srgbClr val="3366FF"/>
                  </a:solidFill>
                  <a:latin typeface="+mj-lt"/>
                </a:rPr>
                <a:t>2030</a:t>
              </a:r>
              <a:endParaRPr lang="en-US" dirty="0">
                <a:solidFill>
                  <a:srgbClr val="3366FF"/>
                </a:solidFill>
                <a:latin typeface="+mj-lt"/>
              </a:endParaRPr>
            </a:p>
          </p:txBody>
        </p:sp>
        <p:sp>
          <p:nvSpPr>
            <p:cNvPr id="25" name="TextBox 24"/>
            <p:cNvSpPr txBox="1"/>
            <p:nvPr/>
          </p:nvSpPr>
          <p:spPr>
            <a:xfrm rot="16200000">
              <a:off x="2438919" y="2649906"/>
              <a:ext cx="652643" cy="369332"/>
            </a:xfrm>
            <a:prstGeom prst="rect">
              <a:avLst/>
            </a:prstGeom>
            <a:noFill/>
          </p:spPr>
          <p:txBody>
            <a:bodyPr wrap="none" rtlCol="0">
              <a:spAutoFit/>
            </a:bodyPr>
            <a:lstStyle/>
            <a:p>
              <a:r>
                <a:rPr lang="en-US" dirty="0" smtClean="0">
                  <a:solidFill>
                    <a:srgbClr val="0000FF"/>
                  </a:solidFill>
                  <a:latin typeface="+mj-lt"/>
                </a:rPr>
                <a:t>2035</a:t>
              </a:r>
              <a:endParaRPr lang="en-US" dirty="0">
                <a:solidFill>
                  <a:srgbClr val="0000FF"/>
                </a:solidFill>
                <a:latin typeface="+mj-lt"/>
              </a:endParaRPr>
            </a:p>
          </p:txBody>
        </p:sp>
        <p:cxnSp>
          <p:nvCxnSpPr>
            <p:cNvPr id="32" name="Straight Connector 31"/>
            <p:cNvCxnSpPr/>
            <p:nvPr/>
          </p:nvCxnSpPr>
          <p:spPr>
            <a:xfrm flipV="1">
              <a:off x="2635250" y="2514600"/>
              <a:ext cx="0" cy="250326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5895643" y="2519590"/>
              <a:ext cx="0" cy="250326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16200000">
              <a:off x="5708505" y="2670639"/>
              <a:ext cx="652643" cy="369332"/>
            </a:xfrm>
            <a:prstGeom prst="rect">
              <a:avLst/>
            </a:prstGeom>
            <a:noFill/>
          </p:spPr>
          <p:txBody>
            <a:bodyPr wrap="none" rtlCol="0">
              <a:spAutoFit/>
            </a:bodyPr>
            <a:lstStyle/>
            <a:p>
              <a:r>
                <a:rPr lang="en-US" dirty="0" smtClean="0">
                  <a:solidFill>
                    <a:srgbClr val="3366FF"/>
                  </a:solidFill>
                  <a:latin typeface="+mj-lt"/>
                </a:rPr>
                <a:t>2030</a:t>
              </a:r>
              <a:endParaRPr lang="en-US" dirty="0">
                <a:solidFill>
                  <a:srgbClr val="3366FF"/>
                </a:solidFill>
                <a:latin typeface="+mj-lt"/>
              </a:endParaRPr>
            </a:p>
          </p:txBody>
        </p:sp>
        <p:sp>
          <p:nvSpPr>
            <p:cNvPr id="43" name="TextBox 42"/>
            <p:cNvSpPr txBox="1"/>
            <p:nvPr/>
          </p:nvSpPr>
          <p:spPr>
            <a:xfrm rot="16200000">
              <a:off x="6804212" y="2661246"/>
              <a:ext cx="652643" cy="369332"/>
            </a:xfrm>
            <a:prstGeom prst="rect">
              <a:avLst/>
            </a:prstGeom>
            <a:noFill/>
          </p:spPr>
          <p:txBody>
            <a:bodyPr wrap="none" rtlCol="0">
              <a:spAutoFit/>
            </a:bodyPr>
            <a:lstStyle/>
            <a:p>
              <a:r>
                <a:rPr lang="en-US" dirty="0" smtClean="0">
                  <a:solidFill>
                    <a:srgbClr val="000090"/>
                  </a:solidFill>
                  <a:latin typeface="+mj-lt"/>
                </a:rPr>
                <a:t>2035</a:t>
              </a:r>
              <a:endParaRPr lang="en-US" dirty="0">
                <a:solidFill>
                  <a:srgbClr val="000090"/>
                </a:solidFill>
                <a:latin typeface="+mj-lt"/>
              </a:endParaRPr>
            </a:p>
          </p:txBody>
        </p:sp>
        <p:cxnSp>
          <p:nvCxnSpPr>
            <p:cNvPr id="44" name="Straight Connector 43"/>
            <p:cNvCxnSpPr/>
            <p:nvPr/>
          </p:nvCxnSpPr>
          <p:spPr>
            <a:xfrm flipV="1">
              <a:off x="7000543" y="2525940"/>
              <a:ext cx="0" cy="250326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17" name="Title 1"/>
          <p:cNvSpPr txBox="1">
            <a:spLocks/>
          </p:cNvSpPr>
          <p:nvPr/>
        </p:nvSpPr>
        <p:spPr>
          <a:xfrm>
            <a:off x="498474" y="587580"/>
            <a:ext cx="8315325" cy="10888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dirty="0" smtClean="0">
                <a:solidFill>
                  <a:srgbClr val="000090"/>
                </a:solidFill>
                <a:latin typeface="Calibri" charset="0"/>
              </a:rPr>
              <a:t>Detector/Beam Scenario</a:t>
            </a:r>
            <a:br>
              <a:rPr lang="en-US" sz="3200" dirty="0" smtClean="0">
                <a:solidFill>
                  <a:srgbClr val="000090"/>
                </a:solidFill>
                <a:latin typeface="Calibri" charset="0"/>
              </a:rPr>
            </a:br>
            <a:r>
              <a:rPr lang="en-US" sz="3200" dirty="0" smtClean="0">
                <a:solidFill>
                  <a:srgbClr val="000090"/>
                </a:solidFill>
                <a:latin typeface="Calibri" charset="0"/>
              </a:rPr>
              <a:t>5 yr@15kt/1.2MW + 5 yr@35kt/2.3MW</a:t>
            </a:r>
            <a:endParaRPr lang="en-US" sz="3200" b="1" dirty="0">
              <a:solidFill>
                <a:srgbClr val="000090"/>
              </a:solidFill>
            </a:endParaRPr>
          </a:p>
        </p:txBody>
      </p:sp>
      <p:grpSp>
        <p:nvGrpSpPr>
          <p:cNvPr id="3" name="Group 2"/>
          <p:cNvGrpSpPr/>
          <p:nvPr/>
        </p:nvGrpSpPr>
        <p:grpSpPr>
          <a:xfrm>
            <a:off x="1280930" y="3714750"/>
            <a:ext cx="5729470" cy="781050"/>
            <a:chOff x="1280930" y="3714750"/>
            <a:chExt cx="5729470" cy="781050"/>
          </a:xfrm>
        </p:grpSpPr>
        <p:cxnSp>
          <p:nvCxnSpPr>
            <p:cNvPr id="4" name="Straight Connector 3"/>
            <p:cNvCxnSpPr/>
            <p:nvPr/>
          </p:nvCxnSpPr>
          <p:spPr>
            <a:xfrm>
              <a:off x="1301750" y="4495800"/>
              <a:ext cx="222250"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280930" y="4398778"/>
              <a:ext cx="1365250" cy="0"/>
            </a:xfrm>
            <a:prstGeom prst="line">
              <a:avLst/>
            </a:prstGeom>
            <a:ln>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626100" y="4324350"/>
              <a:ext cx="241300"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626100" y="3714750"/>
              <a:ext cx="1384300" cy="0"/>
            </a:xfrm>
            <a:prstGeom prst="line">
              <a:avLst/>
            </a:prstGeom>
            <a:ln>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3505200" y="0"/>
            <a:ext cx="2159566" cy="369332"/>
          </a:xfrm>
          <a:prstGeom prst="rect">
            <a:avLst/>
          </a:prstGeom>
          <a:noFill/>
        </p:spPr>
        <p:txBody>
          <a:bodyPr wrap="none" rtlCol="0">
            <a:spAutoFit/>
          </a:bodyPr>
          <a:lstStyle/>
          <a:p>
            <a:r>
              <a:rPr lang="en-US" dirty="0" smtClean="0"/>
              <a:t>PANEL QUESTION</a:t>
            </a:r>
            <a:endParaRPr lang="en-US" dirty="0"/>
          </a:p>
        </p:txBody>
      </p:sp>
      <p:sp>
        <p:nvSpPr>
          <p:cNvPr id="29" name="Rectangle 9"/>
          <p:cNvSpPr txBox="1">
            <a:spLocks noChangeArrowheads="1"/>
          </p:cNvSpPr>
          <p:nvPr/>
        </p:nvSpPr>
        <p:spPr bwMode="auto">
          <a:xfrm>
            <a:off x="457200" y="5791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For MH minimum √</a:t>
            </a:r>
            <a:r>
              <a:rPr lang="en-US" altLang="ja-JP" sz="2200" dirty="0" smtClean="0">
                <a:solidFill>
                  <a:srgbClr val="000090"/>
                </a:solidFill>
                <a:latin typeface="Symbol" charset="2"/>
                <a:ea typeface="HGP明朝E" charset="0"/>
                <a:cs typeface="Symbol" charset="2"/>
              </a:rPr>
              <a:t>Dc</a:t>
            </a:r>
            <a:r>
              <a:rPr lang="en-US" altLang="ja-JP" sz="2200" baseline="30000" dirty="0" smtClean="0">
                <a:solidFill>
                  <a:srgbClr val="000090"/>
                </a:solidFill>
                <a:latin typeface="+mj-lt"/>
                <a:ea typeface="HGP明朝E" charset="0"/>
                <a:cs typeface="HGP明朝E" charset="0"/>
              </a:rPr>
              <a:t>2</a:t>
            </a:r>
            <a:r>
              <a:rPr lang="en-US" altLang="ja-JP" sz="2200" dirty="0" smtClean="0">
                <a:solidFill>
                  <a:srgbClr val="000090"/>
                </a:solidFill>
                <a:latin typeface="+mj-lt"/>
                <a:ea typeface="HGP明朝E" charset="0"/>
                <a:cs typeface="HGP明朝E" charset="0"/>
              </a:rPr>
              <a:t> &gt; 5 for 50% of </a:t>
            </a:r>
            <a:r>
              <a:rPr lang="en-US" altLang="ja-JP" sz="2200" dirty="0" err="1" smtClean="0">
                <a:solidFill>
                  <a:srgbClr val="000090"/>
                </a:solidFill>
                <a:latin typeface="Symbol" charset="2"/>
                <a:ea typeface="HGP明朝E" charset="0"/>
                <a:cs typeface="Symbol" charset="2"/>
              </a:rPr>
              <a:t>d</a:t>
            </a:r>
            <a:r>
              <a:rPr lang="en-US" altLang="ja-JP" sz="2200" baseline="-25000" dirty="0" err="1" smtClean="0">
                <a:solidFill>
                  <a:srgbClr val="000090"/>
                </a:solidFill>
                <a:ea typeface="HGP明朝E" charset="0"/>
                <a:cs typeface="HGP明朝E" charset="0"/>
              </a:rPr>
              <a:t>CP</a:t>
            </a:r>
            <a:r>
              <a:rPr lang="en-US" altLang="ja-JP" sz="2200" baseline="-25000" dirty="0" smtClean="0">
                <a:solidFill>
                  <a:srgbClr val="000090"/>
                </a:solidFill>
                <a:ea typeface="HGP明朝E" charset="0"/>
                <a:cs typeface="HGP明朝E" charset="0"/>
              </a:rPr>
              <a:t> </a:t>
            </a:r>
            <a:r>
              <a:rPr lang="en-US" altLang="ja-JP" sz="2200" dirty="0" smtClean="0">
                <a:solidFill>
                  <a:srgbClr val="000090"/>
                </a:solidFill>
                <a:latin typeface="+mj-lt"/>
                <a:ea typeface="HGP明朝E" charset="0"/>
                <a:cs typeface="HGP明朝E" charset="0"/>
              </a:rPr>
              <a:t>by 2030, 100% by 2035</a:t>
            </a:r>
          </a:p>
          <a:p>
            <a:pPr>
              <a:spcAft>
                <a:spcPts val="0"/>
              </a:spcAft>
              <a:buClr>
                <a:srgbClr val="0BD0D9"/>
              </a:buClr>
              <a:buSzPct val="95000"/>
              <a:buFont typeface="Wingdings 2" charset="0"/>
              <a:buChar char=""/>
            </a:pPr>
            <a:r>
              <a:rPr lang="en-US" altLang="ja-JP" sz="2200" dirty="0">
                <a:solidFill>
                  <a:srgbClr val="000090"/>
                </a:solidFill>
                <a:latin typeface="+mj-lt"/>
                <a:ea typeface="HGP明朝E" charset="0"/>
                <a:cs typeface="HGP明朝E" charset="0"/>
              </a:rPr>
              <a:t>For </a:t>
            </a:r>
            <a:r>
              <a:rPr lang="en-US" altLang="ja-JP" sz="2200" dirty="0" smtClean="0">
                <a:solidFill>
                  <a:srgbClr val="000090"/>
                </a:solidFill>
                <a:latin typeface="+mj-lt"/>
                <a:ea typeface="HGP明朝E" charset="0"/>
                <a:cs typeface="HGP明朝E" charset="0"/>
              </a:rPr>
              <a:t>CPV </a:t>
            </a:r>
            <a:r>
              <a:rPr lang="en-US" altLang="ja-JP" sz="2200" dirty="0" smtClean="0">
                <a:solidFill>
                  <a:srgbClr val="000090"/>
                </a:solidFill>
                <a:latin typeface="Symbol" charset="2"/>
                <a:ea typeface="HGP明朝E" charset="0"/>
                <a:cs typeface="Symbol" charset="2"/>
              </a:rPr>
              <a:t>s</a:t>
            </a:r>
            <a:r>
              <a:rPr lang="en-US" altLang="ja-JP" sz="2200" dirty="0" smtClean="0">
                <a:solidFill>
                  <a:srgbClr val="000090"/>
                </a:solidFill>
                <a:ea typeface="HGP明朝E" charset="0"/>
                <a:cs typeface="HGP明朝E" charset="0"/>
              </a:rPr>
              <a:t> ≈</a:t>
            </a:r>
            <a:r>
              <a:rPr lang="en-US" altLang="ja-JP" sz="2200" dirty="0" smtClean="0">
                <a:solidFill>
                  <a:srgbClr val="000090"/>
                </a:solidFill>
                <a:latin typeface="+mj-lt"/>
                <a:ea typeface="HGP明朝E" charset="0"/>
                <a:cs typeface="HGP明朝E" charset="0"/>
              </a:rPr>
              <a:t> 3 </a:t>
            </a:r>
            <a:r>
              <a:rPr lang="en-US" altLang="ja-JP" sz="2200" dirty="0">
                <a:solidFill>
                  <a:srgbClr val="000090"/>
                </a:solidFill>
                <a:latin typeface="+mj-lt"/>
                <a:ea typeface="HGP明朝E" charset="0"/>
                <a:cs typeface="HGP明朝E" charset="0"/>
              </a:rPr>
              <a:t>for 50</a:t>
            </a:r>
            <a:r>
              <a:rPr lang="en-US" altLang="ja-JP" sz="2200" dirty="0" smtClean="0">
                <a:solidFill>
                  <a:srgbClr val="000090"/>
                </a:solidFill>
                <a:latin typeface="+mj-lt"/>
                <a:ea typeface="HGP明朝E" charset="0"/>
                <a:cs typeface="HGP明朝E" charset="0"/>
              </a:rPr>
              <a:t>% of </a:t>
            </a:r>
            <a:r>
              <a:rPr lang="en-US" altLang="ja-JP" sz="2200" dirty="0" err="1">
                <a:solidFill>
                  <a:srgbClr val="000090"/>
                </a:solidFill>
                <a:latin typeface="Symbol" charset="2"/>
                <a:ea typeface="HGP明朝E" charset="0"/>
                <a:cs typeface="Symbol" charset="2"/>
              </a:rPr>
              <a:t>d</a:t>
            </a:r>
            <a:r>
              <a:rPr lang="en-US" altLang="ja-JP" sz="2200" baseline="-25000" dirty="0" err="1">
                <a:solidFill>
                  <a:srgbClr val="000090"/>
                </a:solidFill>
                <a:ea typeface="HGP明朝E" charset="0"/>
                <a:cs typeface="HGP明朝E" charset="0"/>
              </a:rPr>
              <a:t>CP</a:t>
            </a:r>
            <a:r>
              <a:rPr lang="en-US" altLang="ja-JP" sz="2200" baseline="-25000" dirty="0">
                <a:solidFill>
                  <a:srgbClr val="000090"/>
                </a:solidFill>
                <a:ea typeface="HGP明朝E" charset="0"/>
                <a:cs typeface="HGP明朝E" charset="0"/>
              </a:rPr>
              <a:t> </a:t>
            </a:r>
            <a:r>
              <a:rPr lang="en-US" altLang="ja-JP" sz="2200" dirty="0">
                <a:solidFill>
                  <a:srgbClr val="000090"/>
                </a:solidFill>
                <a:latin typeface="+mj-lt"/>
                <a:ea typeface="HGP明朝E" charset="0"/>
                <a:cs typeface="HGP明朝E" charset="0"/>
              </a:rPr>
              <a:t>by 2030, ≈ </a:t>
            </a:r>
            <a:r>
              <a:rPr lang="en-US" altLang="ja-JP" sz="2200" dirty="0" smtClean="0">
                <a:solidFill>
                  <a:srgbClr val="000090"/>
                </a:solidFill>
                <a:latin typeface="+mj-lt"/>
                <a:ea typeface="HGP明朝E" charset="0"/>
                <a:cs typeface="HGP明朝E" charset="0"/>
              </a:rPr>
              <a:t>5</a:t>
            </a:r>
            <a:r>
              <a:rPr lang="en-US" altLang="ja-JP" sz="2200" dirty="0" smtClean="0">
                <a:solidFill>
                  <a:srgbClr val="000090"/>
                </a:solidFill>
                <a:latin typeface="Symbol" charset="2"/>
                <a:ea typeface="HGP明朝E" charset="0"/>
                <a:cs typeface="Symbol" charset="2"/>
              </a:rPr>
              <a:t>s</a:t>
            </a:r>
            <a:r>
              <a:rPr lang="en-US" altLang="ja-JP" sz="2200" dirty="0" smtClean="0">
                <a:solidFill>
                  <a:srgbClr val="000090"/>
                </a:solidFill>
                <a:latin typeface="+mj-lt"/>
                <a:ea typeface="HGP明朝E" charset="0"/>
                <a:cs typeface="HGP明朝E" charset="0"/>
              </a:rPr>
              <a:t> for 50% by </a:t>
            </a:r>
            <a:r>
              <a:rPr lang="en-US" altLang="ja-JP" sz="2200" dirty="0">
                <a:solidFill>
                  <a:srgbClr val="000090"/>
                </a:solidFill>
                <a:latin typeface="+mj-lt"/>
                <a:ea typeface="HGP明朝E" charset="0"/>
                <a:cs typeface="HGP明朝E" charset="0"/>
              </a:rPr>
              <a:t>2035</a:t>
            </a:r>
          </a:p>
        </p:txBody>
      </p:sp>
    </p:spTree>
    <p:extLst>
      <p:ext uri="{BB962C8B-B14F-4D97-AF65-F5344CB8AC3E}">
        <p14:creationId xmlns:p14="http://schemas.microsoft.com/office/powerpoint/2010/main" val="4107253922"/>
      </p:ext>
    </p:extLst>
  </p:cSld>
  <p:clrMapOvr>
    <a:masterClrMapping/>
  </p:clrMapOvr>
  <mc:AlternateContent xmlns:mc="http://schemas.openxmlformats.org/markup-compatibility/2006">
    <mc:Choice xmlns:p14="http://schemas.microsoft.com/office/powerpoint/2010/main" Requires="p14">
      <p:transition spd="slow" p14:dur="2000" advTm="39230"/>
    </mc:Choice>
    <mc:Fallback>
      <p:transition xmlns:p14="http://schemas.microsoft.com/office/powerpoint/2010/main" spd="slow" advTm="3923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0"/>
            <a:ext cx="9144000" cy="351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Rectangle 2"/>
          <p:cNvSpPr>
            <a:spLocks noGrp="1" noChangeArrowheads="1"/>
          </p:cNvSpPr>
          <p:nvPr>
            <p:ph type="title"/>
          </p:nvPr>
        </p:nvSpPr>
        <p:spPr>
          <a:xfrm>
            <a:off x="457200" y="228600"/>
            <a:ext cx="8229600" cy="1143000"/>
          </a:xfrm>
        </p:spPr>
        <p:txBody>
          <a:bodyPr/>
          <a:lstStyle/>
          <a:p>
            <a:pPr eaLnBrk="1" hangingPunct="1"/>
            <a:r>
              <a:rPr lang="en-US" altLang="ja-JP" sz="3600" dirty="0" smtClean="0">
                <a:solidFill>
                  <a:srgbClr val="04617B"/>
                </a:solidFill>
                <a:ea typeface="MS Mincho" pitchFamily="49" charset="-128"/>
              </a:rPr>
              <a:t>Supernova Burst Neutrinos</a:t>
            </a:r>
          </a:p>
        </p:txBody>
      </p:sp>
      <p:sp>
        <p:nvSpPr>
          <p:cNvPr id="17" name="TextBox 16"/>
          <p:cNvSpPr txBox="1"/>
          <p:nvPr/>
        </p:nvSpPr>
        <p:spPr>
          <a:xfrm>
            <a:off x="2463803" y="3286780"/>
            <a:ext cx="372218" cy="523220"/>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21" name="TextBox 20"/>
          <p:cNvSpPr txBox="1"/>
          <p:nvPr/>
        </p:nvSpPr>
        <p:spPr>
          <a:xfrm>
            <a:off x="6731003" y="3925867"/>
            <a:ext cx="372218"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22" name="TextBox 21"/>
          <p:cNvSpPr txBox="1"/>
          <p:nvPr/>
        </p:nvSpPr>
        <p:spPr>
          <a:xfrm>
            <a:off x="1828800" y="3200400"/>
            <a:ext cx="372218" cy="523220"/>
          </a:xfrm>
          <a:prstGeom prst="rect">
            <a:avLst/>
          </a:prstGeom>
          <a:noFill/>
        </p:spPr>
        <p:txBody>
          <a:bodyPr wrap="square" rtlCol="0">
            <a:spAutoFit/>
          </a:bodyPr>
          <a:lstStyle/>
          <a:p>
            <a:r>
              <a:rPr lang="en-US" sz="2800" dirty="0" smtClean="0">
                <a:solidFill>
                  <a:srgbClr val="92D050"/>
                </a:solidFill>
                <a:effectLst>
                  <a:outerShdw blurRad="38100" dist="38100" dir="2700000" algn="tl">
                    <a:srgbClr val="000000">
                      <a:alpha val="43137"/>
                    </a:srgbClr>
                  </a:outerShdw>
                </a:effectLst>
                <a:sym typeface="Symbol"/>
              </a:rPr>
              <a:t></a:t>
            </a:r>
            <a:endParaRPr lang="en-US" sz="2800" dirty="0">
              <a:solidFill>
                <a:srgbClr val="92D050"/>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sharpenSoften amount="61000"/>
                    </a14:imgEffect>
                  </a14:imgLayer>
                </a14:imgProps>
              </a:ext>
            </a:extLst>
          </a:blip>
          <a:srcRect l="5368" t="6949" r="15690" b="6581"/>
          <a:stretch/>
        </p:blipFill>
        <p:spPr>
          <a:xfrm>
            <a:off x="1042416" y="3124200"/>
            <a:ext cx="710184" cy="600925"/>
          </a:xfrm>
          <a:prstGeom prst="rect">
            <a:avLst/>
          </a:prstGeom>
        </p:spPr>
      </p:pic>
      <p:sp>
        <p:nvSpPr>
          <p:cNvPr id="14" name="TextBox 13"/>
          <p:cNvSpPr txBox="1"/>
          <p:nvPr/>
        </p:nvSpPr>
        <p:spPr>
          <a:xfrm>
            <a:off x="5054603" y="3667780"/>
            <a:ext cx="372218" cy="523220"/>
          </a:xfrm>
          <a:prstGeom prst="rect">
            <a:avLst/>
          </a:prstGeom>
          <a:noFill/>
        </p:spPr>
        <p:txBody>
          <a:bodyPr wrap="none" rtlCol="0">
            <a:spAutoFit/>
          </a:bodyPr>
          <a:lstStyle/>
          <a:p>
            <a:r>
              <a:rPr lang="en-US" sz="2800" dirty="0" smtClean="0">
                <a:solidFill>
                  <a:srgbClr val="92D050"/>
                </a:solidFill>
                <a:effectLst>
                  <a:outerShdw blurRad="38100" dist="38100" dir="2700000" algn="tl">
                    <a:srgbClr val="000000">
                      <a:alpha val="43137"/>
                    </a:srgbClr>
                  </a:outerShdw>
                </a:effectLst>
                <a:sym typeface="Symbol"/>
              </a:rPr>
              <a:t></a:t>
            </a:r>
            <a:endParaRPr lang="en-US" sz="2800" dirty="0">
              <a:solidFill>
                <a:srgbClr val="92D050"/>
              </a:solidFill>
              <a:effectLst>
                <a:outerShdw blurRad="38100" dist="38100" dir="2700000" algn="tl">
                  <a:srgbClr val="000000">
                    <a:alpha val="43137"/>
                  </a:srgbClr>
                </a:outerShdw>
              </a:effectLst>
            </a:endParaRPr>
          </a:p>
        </p:txBody>
      </p:sp>
      <p:sp>
        <p:nvSpPr>
          <p:cNvPr id="15" name="TextBox 14"/>
          <p:cNvSpPr txBox="1"/>
          <p:nvPr/>
        </p:nvSpPr>
        <p:spPr>
          <a:xfrm>
            <a:off x="4123582" y="3515380"/>
            <a:ext cx="372218" cy="523220"/>
          </a:xfrm>
          <a:prstGeom prst="rect">
            <a:avLst/>
          </a:prstGeom>
          <a:noFill/>
        </p:spPr>
        <p:txBody>
          <a:bodyPr wrap="square" rtlCol="0">
            <a:spAutoFit/>
          </a:bodyPr>
          <a:lstStyle/>
          <a:p>
            <a:r>
              <a:rPr lang="en-US" sz="2800" dirty="0" smtClean="0">
                <a:solidFill>
                  <a:srgbClr val="92D050"/>
                </a:solidFill>
                <a:effectLst>
                  <a:outerShdw blurRad="38100" dist="38100" dir="2700000" algn="tl">
                    <a:srgbClr val="000000">
                      <a:alpha val="43137"/>
                    </a:srgbClr>
                  </a:outerShdw>
                </a:effectLst>
                <a:sym typeface="Symbol"/>
              </a:rPr>
              <a:t></a:t>
            </a:r>
            <a:endParaRPr lang="en-US" sz="2800" dirty="0">
              <a:solidFill>
                <a:srgbClr val="92D050"/>
              </a:solidFill>
              <a:effectLst>
                <a:outerShdw blurRad="38100" dist="38100" dir="2700000" algn="tl">
                  <a:srgbClr val="000000">
                    <a:alpha val="43137"/>
                  </a:srgbClr>
                </a:outerShdw>
              </a:effectLst>
            </a:endParaRPr>
          </a:p>
        </p:txBody>
      </p:sp>
      <p:sp>
        <p:nvSpPr>
          <p:cNvPr id="16" name="TextBox 15"/>
          <p:cNvSpPr txBox="1"/>
          <p:nvPr/>
        </p:nvSpPr>
        <p:spPr>
          <a:xfrm>
            <a:off x="3302002" y="3392468"/>
            <a:ext cx="372218" cy="523220"/>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5926979" y="3780512"/>
            <a:ext cx="372218"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23" name="TextBox 22"/>
          <p:cNvSpPr txBox="1"/>
          <p:nvPr/>
        </p:nvSpPr>
        <p:spPr>
          <a:xfrm rot="441011">
            <a:off x="3295921" y="3332392"/>
            <a:ext cx="3275957" cy="400110"/>
          </a:xfrm>
          <a:prstGeom prst="rect">
            <a:avLst/>
          </a:prstGeom>
          <a:noFill/>
        </p:spPr>
        <p:txBody>
          <a:bodyPr wrap="none" rtlCol="0">
            <a:spAutoFit/>
          </a:bodyPr>
          <a:lstStyle/>
          <a:p>
            <a:r>
              <a:rPr lang="en-US" sz="2000" b="1" dirty="0" smtClean="0">
                <a:solidFill>
                  <a:schemeClr val="accent5">
                    <a:lumMod val="20000"/>
                    <a:lumOff val="80000"/>
                  </a:schemeClr>
                </a:solidFill>
              </a:rPr>
              <a:t>300000000000000000 km</a:t>
            </a:r>
            <a:endParaRPr lang="en-US" sz="2000" b="1" dirty="0">
              <a:solidFill>
                <a:schemeClr val="accent5">
                  <a:lumMod val="20000"/>
                  <a:lumOff val="80000"/>
                </a:schemeClr>
              </a:solidFill>
            </a:endParaRPr>
          </a:p>
        </p:txBody>
      </p:sp>
      <p:sp>
        <p:nvSpPr>
          <p:cNvPr id="24" name="Slide Number Placeholder 3"/>
          <p:cNvSpPr>
            <a:spLocks noGrp="1"/>
          </p:cNvSpPr>
          <p:nvPr>
            <p:ph type="sldNum" sz="quarter" idx="12"/>
          </p:nvPr>
        </p:nvSpPr>
        <p:spPr>
          <a:xfrm>
            <a:off x="7924800" y="6356350"/>
            <a:ext cx="762000" cy="365125"/>
          </a:xfrm>
        </p:spPr>
        <p:txBody>
          <a:bodyPr/>
          <a:lstStyle/>
          <a:p>
            <a:pPr>
              <a:defRPr/>
            </a:pPr>
            <a:fld id="{CAB777B1-C0F3-9647-BCF1-0E3B79FC89F9}" type="slidenum">
              <a:rPr lang="en-US"/>
              <a:pPr>
                <a:defRPr/>
              </a:pPr>
              <a:t>13</a:t>
            </a:fld>
            <a:endParaRPr lang="en-US"/>
          </a:p>
        </p:txBody>
      </p:sp>
      <p:sp>
        <p:nvSpPr>
          <p:cNvPr id="25" name="Footer Placeholder 5"/>
          <p:cNvSpPr>
            <a:spLocks noGrp="1"/>
          </p:cNvSpPr>
          <p:nvPr>
            <p:ph type="ftr" sz="quarter" idx="11"/>
          </p:nvPr>
        </p:nvSpPr>
        <p:spPr>
          <a:xfrm>
            <a:off x="533400" y="6356350"/>
            <a:ext cx="3352800" cy="365125"/>
          </a:xfrm>
        </p:spPr>
        <p:txBody>
          <a:bodyPr/>
          <a:lstStyle/>
          <a:p>
            <a:pPr>
              <a:defRPr/>
            </a:pPr>
            <a:r>
              <a:rPr lang="en-US" smtClean="0"/>
              <a:t>R.J.Wilson/Colorado State University</a:t>
            </a:r>
            <a:endParaRPr lang="en-US" dirty="0"/>
          </a:p>
        </p:txBody>
      </p:sp>
      <p:pic>
        <p:nvPicPr>
          <p:cNvPr id="26" name="Picture 3" descr="sn1987a_hst"/>
          <p:cNvPicPr>
            <a:picLocks noChangeAspect="1" noChangeArrowheads="1"/>
          </p:cNvPicPr>
          <p:nvPr/>
        </p:nvPicPr>
        <p:blipFill rotWithShape="1">
          <a:blip r:embed="rId5" cstate="print"/>
          <a:srcRect l="1220" t="2899" r="-1220" b="-2899"/>
          <a:stretch/>
        </p:blipFill>
        <p:spPr bwMode="auto">
          <a:xfrm>
            <a:off x="7162800" y="3661756"/>
            <a:ext cx="1371600" cy="136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76200" y="5029200"/>
            <a:ext cx="868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lnSpc>
                <a:spcPct val="90000"/>
              </a:lnSpc>
            </a:pPr>
            <a:r>
              <a:rPr lang="en-US" sz="2400" dirty="0" smtClean="0">
                <a:latin typeface="+mj-lt"/>
              </a:rPr>
              <a:t>When a star's core collapses ~99% of the gravitational binding energy of the proto-neutron star goes into </a:t>
            </a:r>
            <a:r>
              <a:rPr lang="en-US" sz="2400" dirty="0" err="1" smtClean="0">
                <a:latin typeface="+mj-lt"/>
              </a:rPr>
              <a:t>ν’s</a:t>
            </a:r>
            <a:endParaRPr lang="en-US" sz="2400" dirty="0" smtClean="0">
              <a:solidFill>
                <a:srgbClr val="FF0000"/>
              </a:solidFill>
              <a:latin typeface="+mj-lt"/>
            </a:endParaRPr>
          </a:p>
          <a:p>
            <a:pPr>
              <a:lnSpc>
                <a:spcPct val="90000"/>
              </a:lnSpc>
            </a:pPr>
            <a:r>
              <a:rPr lang="en-US" sz="2400" dirty="0" smtClean="0">
                <a:solidFill>
                  <a:schemeClr val="accent1"/>
                </a:solidFill>
                <a:latin typeface="+mj-lt"/>
              </a:rPr>
              <a:t>SN at galactic core (10 </a:t>
            </a:r>
            <a:r>
              <a:rPr lang="en-US" sz="2400" dirty="0" err="1" smtClean="0">
                <a:solidFill>
                  <a:schemeClr val="accent1"/>
                </a:solidFill>
                <a:latin typeface="+mj-lt"/>
              </a:rPr>
              <a:t>kpc</a:t>
            </a:r>
            <a:r>
              <a:rPr lang="en-US" sz="2400" dirty="0" smtClean="0">
                <a:solidFill>
                  <a:schemeClr val="accent1"/>
                </a:solidFill>
                <a:latin typeface="+mj-lt"/>
              </a:rPr>
              <a:t>) </a:t>
            </a:r>
            <a:r>
              <a:rPr lang="en-US" sz="2400" dirty="0" smtClean="0">
                <a:solidFill>
                  <a:schemeClr val="accent1"/>
                </a:solidFill>
                <a:latin typeface="+mj-lt"/>
                <a:sym typeface="Symbol"/>
              </a:rPr>
              <a:t></a:t>
            </a:r>
            <a:r>
              <a:rPr lang="en-US" sz="2400" dirty="0" smtClean="0">
                <a:solidFill>
                  <a:schemeClr val="accent1"/>
                </a:solidFill>
                <a:latin typeface="+mj-lt"/>
              </a:rPr>
              <a:t>  several thousand interactions </a:t>
            </a:r>
            <a:br>
              <a:rPr lang="en-US" sz="2400" dirty="0" smtClean="0">
                <a:solidFill>
                  <a:schemeClr val="accent1"/>
                </a:solidFill>
                <a:latin typeface="+mj-lt"/>
              </a:rPr>
            </a:br>
            <a:r>
              <a:rPr lang="en-US" sz="2400" dirty="0" smtClean="0">
                <a:solidFill>
                  <a:schemeClr val="accent1"/>
                </a:solidFill>
                <a:latin typeface="+mj-lt"/>
              </a:rPr>
              <a:t>in 35 </a:t>
            </a:r>
            <a:r>
              <a:rPr lang="en-US" sz="2400" dirty="0" err="1" smtClean="0">
                <a:solidFill>
                  <a:schemeClr val="accent1"/>
                </a:solidFill>
                <a:latin typeface="+mj-lt"/>
              </a:rPr>
              <a:t>kt</a:t>
            </a:r>
            <a:r>
              <a:rPr lang="en-US" sz="2400" dirty="0" smtClean="0">
                <a:solidFill>
                  <a:schemeClr val="accent1"/>
                </a:solidFill>
                <a:latin typeface="+mj-lt"/>
              </a:rPr>
              <a:t> </a:t>
            </a:r>
            <a:r>
              <a:rPr lang="en-US" sz="2400" dirty="0" err="1" smtClean="0">
                <a:solidFill>
                  <a:schemeClr val="accent1"/>
                </a:solidFill>
                <a:latin typeface="+mj-lt"/>
              </a:rPr>
              <a:t>LArTPC</a:t>
            </a:r>
            <a:r>
              <a:rPr lang="en-US" sz="2400" dirty="0" smtClean="0">
                <a:solidFill>
                  <a:schemeClr val="accent1"/>
                </a:solidFill>
                <a:latin typeface="+mj-lt"/>
              </a:rPr>
              <a:t> in tens of seconds</a:t>
            </a:r>
            <a:endParaRPr lang="en-US" sz="2400" dirty="0" smtClean="0">
              <a:solidFill>
                <a:srgbClr val="FF0000"/>
              </a:solidFill>
              <a:latin typeface="+mj-lt"/>
            </a:endParaRPr>
          </a:p>
        </p:txBody>
      </p:sp>
    </p:spTree>
    <p:extLst>
      <p:ext uri="{BB962C8B-B14F-4D97-AF65-F5344CB8AC3E}">
        <p14:creationId xmlns:p14="http://schemas.microsoft.com/office/powerpoint/2010/main" val="1555347137"/>
      </p:ext>
    </p:extLst>
  </p:cSld>
  <p:clrMapOvr>
    <a:masterClrMapping/>
  </p:clrMapOvr>
  <mc:AlternateContent xmlns:mc="http://schemas.openxmlformats.org/markup-compatibility/2006">
    <mc:Choice xmlns:p14="http://schemas.microsoft.com/office/powerpoint/2010/main" Requires="p14">
      <p:transition p14:dur="0" advTm="26499"/>
    </mc:Choice>
    <mc:Fallback>
      <p:transition xmlns:p14="http://schemas.microsoft.com/office/powerpoint/2010/main" advTm="26499"/>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39000"/>
                    </a14:imgEffect>
                  </a14:imgLayer>
                </a14:imgProps>
              </a:ext>
            </a:extLst>
          </a:blip>
          <a:stretch>
            <a:fillRect/>
          </a:stretch>
        </p:blipFill>
        <p:spPr>
          <a:xfrm>
            <a:off x="1899447" y="1925371"/>
            <a:ext cx="4501353" cy="3656201"/>
          </a:xfrm>
          <a:prstGeom prst="rect">
            <a:avLst/>
          </a:prstGeom>
        </p:spPr>
      </p:pic>
      <p:sp>
        <p:nvSpPr>
          <p:cNvPr id="51204" name="Rectangle 2"/>
          <p:cNvSpPr>
            <a:spLocks noGrp="1" noChangeArrowheads="1"/>
          </p:cNvSpPr>
          <p:nvPr>
            <p:ph type="title"/>
          </p:nvPr>
        </p:nvSpPr>
        <p:spPr>
          <a:xfrm>
            <a:off x="457200" y="228600"/>
            <a:ext cx="8229600" cy="1143000"/>
          </a:xfrm>
        </p:spPr>
        <p:txBody>
          <a:bodyPr/>
          <a:lstStyle/>
          <a:p>
            <a:r>
              <a:rPr lang="en-US" sz="3600" dirty="0" err="1"/>
              <a:t>SNOwGLoBES</a:t>
            </a:r>
            <a:r>
              <a:rPr lang="en-US" sz="3600" dirty="0" smtClean="0"/>
              <a:t>-Smeared Spectrum</a:t>
            </a:r>
            <a:endParaRPr lang="en-US" sz="3600" dirty="0"/>
          </a:p>
        </p:txBody>
      </p:sp>
      <p:sp>
        <p:nvSpPr>
          <p:cNvPr id="10" name="Slide Number Placeholder 3"/>
          <p:cNvSpPr>
            <a:spLocks noGrp="1"/>
          </p:cNvSpPr>
          <p:nvPr>
            <p:ph type="sldNum" sz="quarter" idx="12"/>
          </p:nvPr>
        </p:nvSpPr>
        <p:spPr>
          <a:xfrm>
            <a:off x="7924800" y="6356350"/>
            <a:ext cx="762000" cy="365125"/>
          </a:xfrm>
        </p:spPr>
        <p:txBody>
          <a:bodyPr/>
          <a:lstStyle/>
          <a:p>
            <a:pPr>
              <a:defRPr/>
            </a:pPr>
            <a:fld id="{CAB777B1-C0F3-9647-BCF1-0E3B79FC89F9}" type="slidenum">
              <a:rPr lang="en-US"/>
              <a:pPr>
                <a:defRPr/>
              </a:pPr>
              <a:t>14</a:t>
            </a:fld>
            <a:endParaRPr lang="en-US"/>
          </a:p>
        </p:txBody>
      </p:sp>
      <p:sp>
        <p:nvSpPr>
          <p:cNvPr id="7" name="Content Placeholder 2"/>
          <p:cNvSpPr>
            <a:spLocks noGrp="1"/>
          </p:cNvSpPr>
          <p:nvPr>
            <p:ph idx="1"/>
          </p:nvPr>
        </p:nvSpPr>
        <p:spPr>
          <a:xfrm>
            <a:off x="228600" y="5638800"/>
            <a:ext cx="8915400" cy="1066800"/>
          </a:xfrm>
        </p:spPr>
        <p:txBody>
          <a:bodyPr>
            <a:noAutofit/>
          </a:bodyPr>
          <a:lstStyle/>
          <a:p>
            <a:pPr marL="273367" indent="-246888" fontAlgn="auto">
              <a:lnSpc>
                <a:spcPct val="90000"/>
              </a:lnSpc>
              <a:spcAft>
                <a:spcPts val="0"/>
              </a:spcAft>
              <a:buFont typeface="Wingdings 2"/>
              <a:buChar char=""/>
              <a:defRPr/>
            </a:pPr>
            <a:r>
              <a:rPr lang="en-US" sz="2300" dirty="0" smtClean="0">
                <a:solidFill>
                  <a:srgbClr val="0000FF"/>
                </a:solidFill>
                <a:latin typeface="+mj-lt"/>
                <a:ea typeface="+mn-ea"/>
              </a:rPr>
              <a:t>Time evolution of </a:t>
            </a:r>
            <a:r>
              <a:rPr lang="en-US" sz="2300" dirty="0" smtClean="0">
                <a:solidFill>
                  <a:srgbClr val="0000FF"/>
                </a:solidFill>
                <a:latin typeface="Symbol" charset="2"/>
                <a:ea typeface="+mn-ea"/>
                <a:cs typeface="Symbol" charset="2"/>
              </a:rPr>
              <a:t>n</a:t>
            </a:r>
            <a:r>
              <a:rPr lang="en-US" sz="2300" baseline="-25000" dirty="0" smtClean="0">
                <a:solidFill>
                  <a:srgbClr val="0000FF"/>
                </a:solidFill>
                <a:latin typeface="+mj-lt"/>
                <a:ea typeface="+mn-ea"/>
              </a:rPr>
              <a:t>e</a:t>
            </a:r>
            <a:r>
              <a:rPr lang="en-US" sz="2300" dirty="0" smtClean="0">
                <a:solidFill>
                  <a:srgbClr val="0000FF"/>
                </a:solidFill>
                <a:latin typeface="+mj-lt"/>
                <a:ea typeface="+mn-ea"/>
              </a:rPr>
              <a:t> spectra provides information on MH assumptions</a:t>
            </a:r>
          </a:p>
          <a:p>
            <a:pPr marL="273367" indent="-246888" fontAlgn="auto">
              <a:lnSpc>
                <a:spcPct val="90000"/>
              </a:lnSpc>
              <a:spcAft>
                <a:spcPts val="0"/>
              </a:spcAft>
              <a:buFont typeface="Wingdings 2"/>
              <a:buChar char=""/>
              <a:defRPr/>
            </a:pPr>
            <a:r>
              <a:rPr lang="en-US" sz="2300" dirty="0">
                <a:solidFill>
                  <a:srgbClr val="0000FF"/>
                </a:solidFill>
                <a:latin typeface="+mj-lt"/>
              </a:rPr>
              <a:t>Just one example of </a:t>
            </a:r>
            <a:r>
              <a:rPr lang="en-US" sz="2300" dirty="0" smtClean="0">
                <a:solidFill>
                  <a:srgbClr val="0000FF"/>
                </a:solidFill>
                <a:latin typeface="+mj-lt"/>
              </a:rPr>
              <a:t>richness of time information</a:t>
            </a:r>
          </a:p>
          <a:p>
            <a:pPr marL="273367" indent="-246888" fontAlgn="auto">
              <a:lnSpc>
                <a:spcPct val="90000"/>
              </a:lnSpc>
              <a:spcAft>
                <a:spcPts val="0"/>
              </a:spcAft>
              <a:buFont typeface="Wingdings 2"/>
              <a:buChar char=""/>
              <a:defRPr/>
            </a:pPr>
            <a:r>
              <a:rPr lang="en-US" sz="2300" dirty="0" err="1" smtClean="0">
                <a:solidFill>
                  <a:srgbClr val="0000FF"/>
                </a:solidFill>
                <a:latin typeface="+mj-lt"/>
                <a:ea typeface="+mn-ea"/>
              </a:rPr>
              <a:t>LArTPC</a:t>
            </a:r>
            <a:r>
              <a:rPr lang="en-US" sz="2300" dirty="0" smtClean="0">
                <a:solidFill>
                  <a:srgbClr val="0000FF"/>
                </a:solidFill>
                <a:latin typeface="+mj-lt"/>
                <a:ea typeface="+mn-ea"/>
              </a:rPr>
              <a:t> will provide detailed information complementary to SK</a:t>
            </a:r>
            <a:endParaRPr lang="en-US" sz="2300" dirty="0">
              <a:solidFill>
                <a:srgbClr val="0000FF"/>
              </a:solidFill>
              <a:latin typeface="+mj-lt"/>
              <a:ea typeface="+mn-ea"/>
            </a:endParaRPr>
          </a:p>
        </p:txBody>
      </p:sp>
      <p:sp>
        <p:nvSpPr>
          <p:cNvPr id="4" name="Rectangle 3"/>
          <p:cNvSpPr/>
          <p:nvPr/>
        </p:nvSpPr>
        <p:spPr>
          <a:xfrm rot="16200000">
            <a:off x="417403" y="3244334"/>
            <a:ext cx="3048000" cy="369332"/>
          </a:xfrm>
          <a:prstGeom prst="rect">
            <a:avLst/>
          </a:prstGeom>
          <a:solidFill>
            <a:schemeClr val="bg1"/>
          </a:solidFill>
        </p:spPr>
        <p:txBody>
          <a:bodyPr wrap="square">
            <a:spAutoFit/>
          </a:bodyPr>
          <a:lstStyle/>
          <a:p>
            <a:r>
              <a:rPr lang="en-US" dirty="0" smtClean="0">
                <a:latin typeface="+mj-lt"/>
              </a:rPr>
              <a:t>Average of </a:t>
            </a:r>
            <a:r>
              <a:rPr lang="en-US" dirty="0" smtClean="0">
                <a:latin typeface="Symbol" charset="2"/>
                <a:cs typeface="Symbol" charset="2"/>
              </a:rPr>
              <a:t>n</a:t>
            </a:r>
            <a:r>
              <a:rPr lang="en-US" baseline="-25000" dirty="0" smtClean="0">
                <a:latin typeface="+mj-lt"/>
              </a:rPr>
              <a:t>e</a:t>
            </a:r>
            <a:r>
              <a:rPr lang="en-US" dirty="0" smtClean="0">
                <a:latin typeface="+mj-lt"/>
              </a:rPr>
              <a:t> spectra (MeV)      </a:t>
            </a:r>
            <a:endParaRPr lang="en-US" dirty="0">
              <a:latin typeface="+mj-lt"/>
            </a:endParaRPr>
          </a:p>
        </p:txBody>
      </p:sp>
      <p:sp>
        <p:nvSpPr>
          <p:cNvPr id="5" name="TextBox 4"/>
          <p:cNvSpPr txBox="1"/>
          <p:nvPr/>
        </p:nvSpPr>
        <p:spPr>
          <a:xfrm>
            <a:off x="2819400" y="4583668"/>
            <a:ext cx="1608133" cy="369332"/>
          </a:xfrm>
          <a:prstGeom prst="rect">
            <a:avLst/>
          </a:prstGeom>
          <a:noFill/>
        </p:spPr>
        <p:txBody>
          <a:bodyPr wrap="none" rtlCol="0">
            <a:spAutoFit/>
          </a:bodyPr>
          <a:lstStyle/>
          <a:p>
            <a:r>
              <a:rPr lang="en-US" dirty="0" smtClean="0">
                <a:latin typeface="+mj-lt"/>
              </a:rPr>
              <a:t>34 </a:t>
            </a:r>
            <a:r>
              <a:rPr lang="en-US" dirty="0" err="1" smtClean="0">
                <a:latin typeface="+mj-lt"/>
              </a:rPr>
              <a:t>kt</a:t>
            </a:r>
            <a:r>
              <a:rPr lang="en-US" dirty="0" smtClean="0">
                <a:latin typeface="+mj-lt"/>
              </a:rPr>
              <a:t> @ 10 </a:t>
            </a:r>
            <a:r>
              <a:rPr lang="en-US" dirty="0" err="1" smtClean="0">
                <a:latin typeface="+mj-lt"/>
              </a:rPr>
              <a:t>kpc</a:t>
            </a:r>
            <a:endParaRPr lang="en-US" dirty="0">
              <a:latin typeface="+mj-lt"/>
            </a:endParaRPr>
          </a:p>
        </p:txBody>
      </p:sp>
      <p:sp>
        <p:nvSpPr>
          <p:cNvPr id="8" name="TextBox 7"/>
          <p:cNvSpPr txBox="1"/>
          <p:nvPr/>
        </p:nvSpPr>
        <p:spPr>
          <a:xfrm>
            <a:off x="2133600" y="1550313"/>
            <a:ext cx="4191000" cy="430887"/>
          </a:xfrm>
          <a:prstGeom prst="rect">
            <a:avLst/>
          </a:prstGeom>
          <a:noFill/>
        </p:spPr>
        <p:txBody>
          <a:bodyPr wrap="square" rtlCol="0">
            <a:spAutoFit/>
          </a:bodyPr>
          <a:lstStyle/>
          <a:p>
            <a:r>
              <a:rPr lang="en-US" sz="1100" dirty="0" smtClean="0"/>
              <a:t>Fluxes with collective oscillations from J. Cherry, A. </a:t>
            </a:r>
            <a:r>
              <a:rPr lang="en-US" sz="1100" dirty="0" err="1" smtClean="0"/>
              <a:t>Friedland</a:t>
            </a:r>
            <a:r>
              <a:rPr lang="en-US" sz="1100" dirty="0" smtClean="0"/>
              <a:t> and H. </a:t>
            </a:r>
            <a:r>
              <a:rPr lang="en-US" sz="1100" dirty="0" err="1" smtClean="0"/>
              <a:t>Duan</a:t>
            </a:r>
            <a:r>
              <a:rPr lang="en-US" sz="1100" dirty="0" smtClean="0"/>
              <a:t> based on </a:t>
            </a:r>
            <a:r>
              <a:rPr lang="en-US" sz="1100" dirty="0" err="1" smtClean="0"/>
              <a:t>Keil</a:t>
            </a:r>
            <a:r>
              <a:rPr lang="en-US" sz="1100" dirty="0" smtClean="0"/>
              <a:t> et al. model, </a:t>
            </a:r>
            <a:r>
              <a:rPr lang="en-US" sz="1100" i="1" dirty="0" err="1" smtClean="0"/>
              <a:t>Astrophys</a:t>
            </a:r>
            <a:r>
              <a:rPr lang="en-US" sz="1100" i="1" dirty="0" smtClean="0"/>
              <a:t>. J.</a:t>
            </a:r>
            <a:r>
              <a:rPr lang="en-US" sz="1100" dirty="0" smtClean="0"/>
              <a:t> 590:871, 2003 </a:t>
            </a:r>
            <a:endParaRPr lang="en-US" sz="1100" dirty="0"/>
          </a:p>
        </p:txBody>
      </p:sp>
    </p:spTree>
    <p:extLst>
      <p:ext uri="{BB962C8B-B14F-4D97-AF65-F5344CB8AC3E}">
        <p14:creationId xmlns:p14="http://schemas.microsoft.com/office/powerpoint/2010/main" val="46893499"/>
      </p:ext>
    </p:extLst>
  </p:cSld>
  <p:clrMapOvr>
    <a:masterClrMapping/>
  </p:clrMapOvr>
  <mc:AlternateContent xmlns:mc="http://schemas.openxmlformats.org/markup-compatibility/2006">
    <mc:Choice xmlns:p14="http://schemas.microsoft.com/office/powerpoint/2010/main" Requires="p14">
      <p:transition spd="slow" p14:dur="2000" advTm="56029"/>
    </mc:Choice>
    <mc:Fallback>
      <p:transition xmlns:p14="http://schemas.microsoft.com/office/powerpoint/2010/main" spd="slow" advTm="5602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4402AF-42BF-0C48-81C8-B0C36CF1963C}" type="slidenum">
              <a:rPr lang="en-US"/>
              <a:pPr>
                <a:defRPr/>
              </a:pPr>
              <a:t>15</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smtClean="0"/>
              <a:t>R.J.Wilson/Colorado State University</a:t>
            </a:r>
            <a:endParaRPr lang="en-US" dirty="0"/>
          </a:p>
        </p:txBody>
      </p:sp>
      <p:sp>
        <p:nvSpPr>
          <p:cNvPr id="7" name="Rectangle 2"/>
          <p:cNvSpPr>
            <a:spLocks noGrp="1" noChangeArrowheads="1"/>
          </p:cNvSpPr>
          <p:nvPr>
            <p:ph type="title"/>
          </p:nvPr>
        </p:nvSpPr>
        <p:spPr>
          <a:xfrm>
            <a:off x="914400" y="76200"/>
            <a:ext cx="8229600" cy="1143000"/>
          </a:xfrm>
        </p:spPr>
        <p:txBody>
          <a:bodyPr/>
          <a:lstStyle/>
          <a:p>
            <a:pPr eaLnBrk="1" hangingPunct="1"/>
            <a:r>
              <a:rPr lang="en-US" altLang="ja-JP" sz="3600" dirty="0" smtClean="0">
                <a:solidFill>
                  <a:srgbClr val="04617B"/>
                </a:solidFill>
                <a:ea typeface="MS Mincho" pitchFamily="49" charset="-128"/>
              </a:rPr>
              <a:t>Proton Decay</a:t>
            </a:r>
          </a:p>
        </p:txBody>
      </p:sp>
      <p:grpSp>
        <p:nvGrpSpPr>
          <p:cNvPr id="5" name="Group 4"/>
          <p:cNvGrpSpPr/>
          <p:nvPr/>
        </p:nvGrpSpPr>
        <p:grpSpPr>
          <a:xfrm>
            <a:off x="-914400" y="1281686"/>
            <a:ext cx="8077200" cy="5064369"/>
            <a:chOff x="533400" y="1281686"/>
            <a:chExt cx="8077200" cy="5064369"/>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39000"/>
                      </a14:imgEffect>
                    </a14:imgLayer>
                  </a14:imgProps>
                </a:ext>
              </a:extLst>
            </a:blip>
            <a:stretch>
              <a:fillRect/>
            </a:stretch>
          </p:blipFill>
          <p:spPr>
            <a:xfrm>
              <a:off x="533400" y="1281686"/>
              <a:ext cx="8077200" cy="5064369"/>
            </a:xfrm>
            <a:prstGeom prst="rect">
              <a:avLst/>
            </a:prstGeom>
          </p:spPr>
        </p:pic>
        <p:grpSp>
          <p:nvGrpSpPr>
            <p:cNvPr id="2" name="Group 1"/>
            <p:cNvGrpSpPr/>
            <p:nvPr/>
          </p:nvGrpSpPr>
          <p:grpSpPr>
            <a:xfrm>
              <a:off x="3276601" y="1676400"/>
              <a:ext cx="1403348" cy="2971800"/>
              <a:chOff x="3276601" y="1676400"/>
              <a:chExt cx="1403348" cy="2971800"/>
            </a:xfrm>
          </p:grpSpPr>
          <p:cxnSp>
            <p:nvCxnSpPr>
              <p:cNvPr id="8" name="Straight Connector 7"/>
              <p:cNvCxnSpPr/>
              <p:nvPr/>
            </p:nvCxnSpPr>
            <p:spPr>
              <a:xfrm flipV="1">
                <a:off x="3352800" y="1676400"/>
                <a:ext cx="0" cy="297180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375149" y="1676400"/>
                <a:ext cx="0" cy="29718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134945" y="2918012"/>
                <a:ext cx="652643" cy="369332"/>
              </a:xfrm>
              <a:prstGeom prst="rect">
                <a:avLst/>
              </a:prstGeom>
              <a:noFill/>
            </p:spPr>
            <p:txBody>
              <a:bodyPr wrap="none" rtlCol="0">
                <a:spAutoFit/>
              </a:bodyPr>
              <a:lstStyle/>
              <a:p>
                <a:r>
                  <a:rPr lang="en-US" dirty="0" smtClean="0">
                    <a:solidFill>
                      <a:srgbClr val="3366FF"/>
                    </a:solidFill>
                    <a:latin typeface="+mj-lt"/>
                  </a:rPr>
                  <a:t>2030</a:t>
                </a:r>
                <a:endParaRPr lang="en-US" dirty="0">
                  <a:solidFill>
                    <a:srgbClr val="3366FF"/>
                  </a:solidFill>
                  <a:latin typeface="+mj-lt"/>
                </a:endParaRPr>
              </a:p>
            </p:txBody>
          </p:sp>
          <p:sp>
            <p:nvSpPr>
              <p:cNvPr id="11" name="TextBox 10"/>
              <p:cNvSpPr txBox="1"/>
              <p:nvPr/>
            </p:nvSpPr>
            <p:spPr>
              <a:xfrm rot="16200000">
                <a:off x="4168961" y="2580056"/>
                <a:ext cx="652643" cy="369332"/>
              </a:xfrm>
              <a:prstGeom prst="rect">
                <a:avLst/>
              </a:prstGeom>
              <a:noFill/>
            </p:spPr>
            <p:txBody>
              <a:bodyPr wrap="none" rtlCol="0">
                <a:spAutoFit/>
              </a:bodyPr>
              <a:lstStyle/>
              <a:p>
                <a:r>
                  <a:rPr lang="en-US" dirty="0" smtClean="0">
                    <a:solidFill>
                      <a:srgbClr val="0000FF"/>
                    </a:solidFill>
                    <a:latin typeface="+mj-lt"/>
                  </a:rPr>
                  <a:t>2035</a:t>
                </a:r>
                <a:endParaRPr lang="en-US" dirty="0">
                  <a:solidFill>
                    <a:srgbClr val="0000FF"/>
                  </a:solidFill>
                  <a:latin typeface="+mj-lt"/>
                </a:endParaRPr>
              </a:p>
            </p:txBody>
          </p:sp>
        </p:grpSp>
      </p:grpSp>
      <p:sp>
        <p:nvSpPr>
          <p:cNvPr id="14" name="Rectangle 13"/>
          <p:cNvSpPr/>
          <p:nvPr/>
        </p:nvSpPr>
        <p:spPr>
          <a:xfrm>
            <a:off x="-914400" y="5181600"/>
            <a:ext cx="8077200" cy="1295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sharpenSoften amount="41000"/>
                    </a14:imgEffect>
                  </a14:imgLayer>
                </a14:imgProps>
              </a:ext>
            </a:extLst>
          </a:blip>
          <a:srcRect l="12545" t="40407" r="12597" b="3005"/>
          <a:stretch/>
        </p:blipFill>
        <p:spPr>
          <a:xfrm>
            <a:off x="5054134" y="3429000"/>
            <a:ext cx="4089866" cy="1295400"/>
          </a:xfrm>
          <a:prstGeom prst="rect">
            <a:avLst/>
          </a:prstGeom>
        </p:spPr>
      </p:pic>
      <p:pic>
        <p:nvPicPr>
          <p:cNvPr id="15" name="Picture 14"/>
          <p:cNvPicPr>
            <a:picLocks noChangeAspect="1"/>
          </p:cNvPicPr>
          <p:nvPr/>
        </p:nvPicPr>
        <p:blipFill>
          <a:blip r:embed="rId6"/>
          <a:stretch>
            <a:fillRect/>
          </a:stretch>
        </p:blipFill>
        <p:spPr>
          <a:xfrm>
            <a:off x="6096000" y="1524000"/>
            <a:ext cx="2895600" cy="1631232"/>
          </a:xfrm>
          <a:prstGeom prst="rect">
            <a:avLst/>
          </a:prstGeom>
          <a:ln w="15875">
            <a:solidFill>
              <a:schemeClr val="tx1"/>
            </a:solidFill>
          </a:ln>
        </p:spPr>
      </p:pic>
      <p:sp>
        <p:nvSpPr>
          <p:cNvPr id="16" name="TextBox 15"/>
          <p:cNvSpPr txBox="1"/>
          <p:nvPr/>
        </p:nvSpPr>
        <p:spPr>
          <a:xfrm>
            <a:off x="6096000" y="1524000"/>
            <a:ext cx="1602234" cy="369332"/>
          </a:xfrm>
          <a:prstGeom prst="rect">
            <a:avLst/>
          </a:prstGeom>
          <a:noFill/>
        </p:spPr>
        <p:txBody>
          <a:bodyPr wrap="none" rtlCol="0">
            <a:spAutoFit/>
          </a:bodyPr>
          <a:lstStyle/>
          <a:p>
            <a:r>
              <a:rPr lang="en-US" dirty="0" smtClean="0"/>
              <a:t>ICARUS-T600</a:t>
            </a:r>
            <a:endParaRPr lang="en-US" dirty="0"/>
          </a:p>
        </p:txBody>
      </p:sp>
      <p:sp>
        <p:nvSpPr>
          <p:cNvPr id="18" name="Content Placeholder 2"/>
          <p:cNvSpPr txBox="1">
            <a:spLocks/>
          </p:cNvSpPr>
          <p:nvPr/>
        </p:nvSpPr>
        <p:spPr bwMode="auto">
          <a:xfrm>
            <a:off x="228600" y="5334000"/>
            <a:ext cx="845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fontAlgn="base">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fontAlgn="base">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fontAlgn="base">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fontAlgn="base">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indent="-274320" fontAlgn="auto">
              <a:lnSpc>
                <a:spcPct val="90000"/>
              </a:lnSpc>
              <a:spcAft>
                <a:spcPts val="0"/>
              </a:spcAft>
              <a:buClr>
                <a:schemeClr val="accent3"/>
              </a:buClr>
              <a:buFont typeface="Wingdings 2"/>
              <a:buChar char=""/>
              <a:defRPr/>
            </a:pPr>
            <a:r>
              <a:rPr lang="en-US" sz="2200" dirty="0" err="1" smtClean="0">
                <a:solidFill>
                  <a:srgbClr val="0000FF"/>
                </a:solidFill>
                <a:latin typeface="+mj-lt"/>
                <a:ea typeface="+mn-ea"/>
                <a:cs typeface="+mn-cs"/>
              </a:rPr>
              <a:t>LAr</a:t>
            </a:r>
            <a:r>
              <a:rPr lang="en-US" sz="2200" dirty="0" smtClean="0">
                <a:solidFill>
                  <a:srgbClr val="0000FF"/>
                </a:solidFill>
                <a:latin typeface="+mj-lt"/>
                <a:ea typeface="+mn-ea"/>
                <a:cs typeface="+mn-cs"/>
              </a:rPr>
              <a:t> TPC high efficiency/low background for </a:t>
            </a:r>
            <a:r>
              <a:rPr lang="en-US" sz="2200" dirty="0" err="1" smtClean="0">
                <a:solidFill>
                  <a:srgbClr val="0000FF"/>
                </a:solidFill>
                <a:latin typeface="+mj-lt"/>
                <a:ea typeface="+mn-ea"/>
                <a:cs typeface="+mn-cs"/>
              </a:rPr>
              <a:t>kaon</a:t>
            </a:r>
            <a:r>
              <a:rPr lang="en-US" sz="2200" dirty="0" smtClean="0">
                <a:solidFill>
                  <a:srgbClr val="0000FF"/>
                </a:solidFill>
                <a:latin typeface="+mj-lt"/>
                <a:ea typeface="+mn-ea"/>
                <a:cs typeface="+mn-cs"/>
              </a:rPr>
              <a:t> modes</a:t>
            </a:r>
          </a:p>
          <a:p>
            <a:pPr marL="274320" indent="-274320" fontAlgn="auto">
              <a:lnSpc>
                <a:spcPct val="90000"/>
              </a:lnSpc>
              <a:spcAft>
                <a:spcPts val="0"/>
              </a:spcAft>
              <a:buClr>
                <a:schemeClr val="accent3"/>
              </a:buClr>
              <a:buFont typeface="Wingdings 2"/>
              <a:buChar char=""/>
              <a:defRPr/>
            </a:pPr>
            <a:r>
              <a:rPr lang="en-US" sz="2200" dirty="0" smtClean="0">
                <a:solidFill>
                  <a:srgbClr val="0000FF"/>
                </a:solidFill>
                <a:latin typeface="+mj-lt"/>
                <a:ea typeface="+mn-ea"/>
                <a:cs typeface="+mn-cs"/>
              </a:rPr>
              <a:t>Essential if signal is in lifetime sensitivity range</a:t>
            </a:r>
          </a:p>
          <a:p>
            <a:pPr marL="273367" indent="-246888" fontAlgn="auto">
              <a:lnSpc>
                <a:spcPct val="90000"/>
              </a:lnSpc>
              <a:spcAft>
                <a:spcPts val="0"/>
              </a:spcAft>
              <a:buFont typeface="Wingdings 2"/>
              <a:buChar char=""/>
              <a:defRPr/>
            </a:pPr>
            <a:r>
              <a:rPr lang="en-US" sz="2200" dirty="0" smtClean="0">
                <a:solidFill>
                  <a:srgbClr val="0000FF"/>
                </a:solidFill>
                <a:latin typeface="+mj-lt"/>
                <a:ea typeface="+mn-ea"/>
              </a:rPr>
              <a:t>Especially interesting if SUSY discovered at LHC</a:t>
            </a:r>
          </a:p>
        </p:txBody>
      </p:sp>
      <p:cxnSp>
        <p:nvCxnSpPr>
          <p:cNvPr id="17" name="Straight Connector 16"/>
          <p:cNvCxnSpPr/>
          <p:nvPr/>
        </p:nvCxnSpPr>
        <p:spPr>
          <a:xfrm>
            <a:off x="914400" y="2798234"/>
            <a:ext cx="990600"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03817" y="2383366"/>
            <a:ext cx="1993900" cy="0"/>
          </a:xfrm>
          <a:prstGeom prst="line">
            <a:avLst/>
          </a:prstGeom>
          <a:ln>
            <a:solidFill>
              <a:srgbClr val="000090"/>
            </a:solidFill>
            <a:prstDash val="sys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664852" y="4606329"/>
            <a:ext cx="1402948" cy="307777"/>
          </a:xfrm>
          <a:prstGeom prst="rect">
            <a:avLst/>
          </a:prstGeom>
          <a:noFill/>
        </p:spPr>
        <p:txBody>
          <a:bodyPr wrap="none" rtlCol="0">
            <a:spAutoFit/>
          </a:bodyPr>
          <a:lstStyle/>
          <a:p>
            <a:r>
              <a:rPr lang="en-US" sz="1400" dirty="0">
                <a:solidFill>
                  <a:schemeClr val="tx1">
                    <a:lumMod val="85000"/>
                    <a:lumOff val="15000"/>
                  </a:schemeClr>
                </a:solidFill>
                <a:latin typeface="+mj-lt"/>
              </a:rPr>
              <a:t>e</a:t>
            </a:r>
            <a:r>
              <a:rPr lang="en-US" sz="1400" dirty="0" smtClean="0">
                <a:solidFill>
                  <a:schemeClr val="tx1">
                    <a:lumMod val="85000"/>
                    <a:lumOff val="15000"/>
                  </a:schemeClr>
                </a:solidFill>
                <a:latin typeface="+mj-lt"/>
              </a:rPr>
              <a:t>vents per </a:t>
            </a:r>
            <a:r>
              <a:rPr lang="en-US" sz="1400" dirty="0" err="1" smtClean="0">
                <a:solidFill>
                  <a:schemeClr val="tx1">
                    <a:lumMod val="85000"/>
                    <a:lumOff val="15000"/>
                  </a:schemeClr>
                </a:solidFill>
                <a:latin typeface="+mj-lt"/>
              </a:rPr>
              <a:t>Mt.yr</a:t>
            </a:r>
            <a:endParaRPr lang="en-US" sz="1400" dirty="0">
              <a:solidFill>
                <a:schemeClr val="tx1">
                  <a:lumMod val="85000"/>
                  <a:lumOff val="15000"/>
                </a:schemeClr>
              </a:solidFill>
              <a:latin typeface="+mj-lt"/>
            </a:endParaRPr>
          </a:p>
        </p:txBody>
      </p:sp>
    </p:spTree>
    <p:extLst>
      <p:ext uri="{BB962C8B-B14F-4D97-AF65-F5344CB8AC3E}">
        <p14:creationId xmlns:p14="http://schemas.microsoft.com/office/powerpoint/2010/main" val="1933322423"/>
      </p:ext>
    </p:extLst>
  </p:cSld>
  <p:clrMapOvr>
    <a:masterClrMapping/>
  </p:clrMapOvr>
  <mc:AlternateContent xmlns:mc="http://schemas.openxmlformats.org/markup-compatibility/2006">
    <mc:Choice xmlns:p14="http://schemas.microsoft.com/office/powerpoint/2010/main" Requires="p14">
      <p:transition spd="slow" p14:dur="2000" advTm="66120"/>
    </mc:Choice>
    <mc:Fallback>
      <p:transition xmlns:p14="http://schemas.microsoft.com/office/powerpoint/2010/main" spd="slow" advTm="6612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304800"/>
            <a:ext cx="4495800" cy="632460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smtClean="0"/>
              <a:t>R.J.Wilson/Colorado State University</a:t>
            </a:r>
            <a:endParaRPr lang="en-US" dirty="0"/>
          </a:p>
        </p:txBody>
      </p:sp>
      <p:sp>
        <p:nvSpPr>
          <p:cNvPr id="7" name="Title 1"/>
          <p:cNvSpPr>
            <a:spLocks noGrp="1"/>
          </p:cNvSpPr>
          <p:nvPr>
            <p:ph type="title"/>
          </p:nvPr>
        </p:nvSpPr>
        <p:spPr>
          <a:xfrm>
            <a:off x="152400" y="1219200"/>
            <a:ext cx="4191000" cy="2209800"/>
          </a:xfrm>
        </p:spPr>
        <p:txBody>
          <a:bodyPr/>
          <a:lstStyle/>
          <a:p>
            <a:r>
              <a:rPr lang="en-US" sz="3600" dirty="0" smtClean="0">
                <a:solidFill>
                  <a:srgbClr val="04617B"/>
                </a:solidFill>
                <a:latin typeface="Calibri" charset="0"/>
              </a:rPr>
              <a:t>More Details:</a:t>
            </a:r>
            <a:r>
              <a:rPr lang="en-US" sz="3600" dirty="0">
                <a:solidFill>
                  <a:srgbClr val="04617B"/>
                </a:solidFill>
                <a:latin typeface="Calibri" charset="0"/>
              </a:rPr>
              <a:t/>
            </a:r>
            <a:br>
              <a:rPr lang="en-US" sz="3600" dirty="0">
                <a:solidFill>
                  <a:srgbClr val="04617B"/>
                </a:solidFill>
                <a:latin typeface="Calibri" charset="0"/>
              </a:rPr>
            </a:br>
            <a:r>
              <a:rPr lang="en-US" sz="3600" dirty="0" smtClean="0">
                <a:solidFill>
                  <a:srgbClr val="04617B"/>
                </a:solidFill>
                <a:latin typeface="Calibri" charset="0"/>
              </a:rPr>
              <a:t>- </a:t>
            </a:r>
            <a:r>
              <a:rPr lang="en-US" sz="2400" dirty="0" smtClean="0">
                <a:solidFill>
                  <a:srgbClr val="04617B"/>
                </a:solidFill>
                <a:latin typeface="Calibri" charset="0"/>
              </a:rPr>
              <a:t>Snowmass detailed-whitepaper  </a:t>
            </a:r>
            <a:br>
              <a:rPr lang="en-US" sz="2400" dirty="0" smtClean="0">
                <a:solidFill>
                  <a:srgbClr val="04617B"/>
                </a:solidFill>
                <a:latin typeface="Calibri" charset="0"/>
              </a:rPr>
            </a:br>
            <a:r>
              <a:rPr lang="en-US" sz="2400" dirty="0" smtClean="0">
                <a:solidFill>
                  <a:srgbClr val="04617B"/>
                </a:solidFill>
                <a:latin typeface="Calibri" charset="0"/>
              </a:rPr>
              <a:t>    arXiv:1307.7335</a:t>
            </a:r>
            <a:r>
              <a:rPr lang="en-US" sz="2400" dirty="0">
                <a:solidFill>
                  <a:srgbClr val="04617B"/>
                </a:solidFill>
                <a:latin typeface="Calibri" charset="0"/>
              </a:rPr>
              <a:t/>
            </a:r>
            <a:br>
              <a:rPr lang="en-US" sz="2400" dirty="0">
                <a:solidFill>
                  <a:srgbClr val="04617B"/>
                </a:solidFill>
                <a:latin typeface="Calibri" charset="0"/>
              </a:rPr>
            </a:br>
            <a:r>
              <a:rPr lang="en-US" sz="2400" dirty="0" smtClean="0">
                <a:solidFill>
                  <a:srgbClr val="04617B"/>
                </a:solidFill>
                <a:latin typeface="Calibri" charset="0"/>
              </a:rPr>
              <a:t>- Content update and printed “book” this fall</a:t>
            </a:r>
            <a:endParaRPr lang="en-US" sz="2000" dirty="0">
              <a:solidFill>
                <a:srgbClr val="04617B"/>
              </a:solidFill>
              <a:latin typeface="Calibri" charset="0"/>
            </a:endParaRPr>
          </a:p>
        </p:txBody>
      </p:sp>
      <p:pic>
        <p:nvPicPr>
          <p:cNvPr id="10" name="Picture 9"/>
          <p:cNvPicPr>
            <a:picLocks noChangeAspect="1"/>
          </p:cNvPicPr>
          <p:nvPr/>
        </p:nvPicPr>
        <p:blipFill rotWithShape="1">
          <a:blip r:embed="rId2"/>
          <a:srcRect l="7993" t="18659" r="8679" b="25826"/>
          <a:stretch/>
        </p:blipFill>
        <p:spPr>
          <a:xfrm>
            <a:off x="4604400" y="670800"/>
            <a:ext cx="4136400" cy="853200"/>
          </a:xfrm>
          <a:prstGeom prst="rect">
            <a:avLst/>
          </a:prstGeom>
        </p:spPr>
      </p:pic>
      <p:pic>
        <p:nvPicPr>
          <p:cNvPr id="12" name="Picture 11"/>
          <p:cNvPicPr>
            <a:picLocks noChangeAspect="1"/>
          </p:cNvPicPr>
          <p:nvPr/>
        </p:nvPicPr>
        <p:blipFill>
          <a:blip r:embed="rId3"/>
          <a:stretch>
            <a:fillRect/>
          </a:stretch>
        </p:blipFill>
        <p:spPr>
          <a:xfrm>
            <a:off x="4419600" y="2209800"/>
            <a:ext cx="392821" cy="3048000"/>
          </a:xfrm>
          <a:prstGeom prst="rect">
            <a:avLst/>
          </a:prstGeom>
        </p:spPr>
      </p:pic>
      <p:pic>
        <p:nvPicPr>
          <p:cNvPr id="13" name="Picture 12"/>
          <p:cNvPicPr>
            <a:picLocks noChangeAspect="1"/>
          </p:cNvPicPr>
          <p:nvPr/>
        </p:nvPicPr>
        <p:blipFill>
          <a:blip r:embed="rId4"/>
          <a:stretch>
            <a:fillRect/>
          </a:stretch>
        </p:blipFill>
        <p:spPr>
          <a:xfrm>
            <a:off x="4724400" y="1600200"/>
            <a:ext cx="4075981" cy="4800600"/>
          </a:xfrm>
          <a:prstGeom prst="rect">
            <a:avLst/>
          </a:prstGeom>
        </p:spPr>
      </p:pic>
      <p:sp>
        <p:nvSpPr>
          <p:cNvPr id="14"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16</a:t>
            </a:fld>
            <a:endParaRPr lang="en-US"/>
          </a:p>
        </p:txBody>
      </p:sp>
      <p:pic>
        <p:nvPicPr>
          <p:cNvPr id="2" name="Picture 1"/>
          <p:cNvPicPr>
            <a:picLocks noChangeAspect="1"/>
          </p:cNvPicPr>
          <p:nvPr/>
        </p:nvPicPr>
        <p:blipFill>
          <a:blip r:embed="rId5"/>
          <a:stretch>
            <a:fillRect/>
          </a:stretch>
        </p:blipFill>
        <p:spPr>
          <a:xfrm>
            <a:off x="91069" y="3810000"/>
            <a:ext cx="4185695" cy="2514600"/>
          </a:xfrm>
          <a:prstGeom prst="rect">
            <a:avLst/>
          </a:prstGeom>
        </p:spPr>
      </p:pic>
    </p:spTree>
    <p:extLst>
      <p:ext uri="{BB962C8B-B14F-4D97-AF65-F5344CB8AC3E}">
        <p14:creationId xmlns:p14="http://schemas.microsoft.com/office/powerpoint/2010/main" val="2483391430"/>
      </p:ext>
    </p:extLst>
  </p:cSld>
  <p:clrMapOvr>
    <a:masterClrMapping/>
  </p:clrMapOvr>
  <mc:AlternateContent xmlns:mc="http://schemas.openxmlformats.org/markup-compatibility/2006">
    <mc:Choice xmlns:p14="http://schemas.microsoft.com/office/powerpoint/2010/main" Requires="p14">
      <p:transition spd="slow" p14:dur="2000" advTm="8191"/>
    </mc:Choice>
    <mc:Fallback>
      <p:transition xmlns:p14="http://schemas.microsoft.com/office/powerpoint/2010/main" spd="slow" advTm="8191"/>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rcRect l="42188" r="42188"/>
          <a:stretch>
            <a:fillRect/>
          </a:stretch>
        </p:blipFill>
        <p:spPr/>
      </p:pic>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R.J.Wilson/Colorado State University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solidFill>
                  <a:srgbClr val="04617B">
                    <a:shade val="90000"/>
                  </a:srgbClr>
                </a:solidFill>
              </a:rPr>
              <a:pPr>
                <a:defRPr/>
              </a:pPr>
              <a:t>17</a:t>
            </a:fld>
            <a:endParaRPr lang="en-US">
              <a:solidFill>
                <a:srgbClr val="04617B">
                  <a:shade val="90000"/>
                </a:srgbClr>
              </a:solidFill>
            </a:endParaRPr>
          </a:p>
        </p:txBody>
      </p:sp>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91420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76200"/>
            <a:ext cx="8284768" cy="646331"/>
          </a:xfrm>
          <a:prstGeom prst="rect">
            <a:avLst/>
          </a:prstGeom>
          <a:noFill/>
        </p:spPr>
        <p:txBody>
          <a:bodyPr wrap="none" lIns="91440" tIns="45720" rIns="91440" bIns="45720">
            <a:spAutoFit/>
          </a:bodyPr>
          <a:lstStyle/>
          <a:p>
            <a:pPr algn="ctr" fontAlgn="base">
              <a:spcBef>
                <a:spcPct val="0"/>
              </a:spcBef>
              <a:spcAft>
                <a:spcPct val="0"/>
              </a:spcAft>
            </a:pPr>
            <a:r>
              <a:rPr lang="en-US" sz="3600" b="1" dirty="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latin typeface="Calibri"/>
                <a:ea typeface="ＭＳ Ｐゴシック" charset="0"/>
              </a:rPr>
              <a:t>Community support for LBNE  </a:t>
            </a:r>
            <a:r>
              <a:rPr lang="en-US" sz="3600" b="1" dirty="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latin typeface="Times New Roman"/>
                <a:ea typeface="ＭＳ Ｐゴシック" charset="0"/>
                <a:cs typeface="Times New Roman"/>
              </a:rPr>
              <a:t>̶</a:t>
            </a:r>
            <a:r>
              <a:rPr lang="en-US" sz="3600" b="1" dirty="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latin typeface="Calibri"/>
                <a:ea typeface="ＭＳ Ｐゴシック" charset="0"/>
              </a:rPr>
              <a:t>  Snowmass</a:t>
            </a:r>
          </a:p>
        </p:txBody>
      </p:sp>
      <p:sp>
        <p:nvSpPr>
          <p:cNvPr id="8" name="TextBox 7"/>
          <p:cNvSpPr txBox="1"/>
          <p:nvPr/>
        </p:nvSpPr>
        <p:spPr>
          <a:xfrm>
            <a:off x="707136" y="3124200"/>
            <a:ext cx="7790688" cy="1815882"/>
          </a:xfrm>
          <a:prstGeom prst="rect">
            <a:avLst/>
          </a:prstGeom>
          <a:solidFill>
            <a:schemeClr val="bg1"/>
          </a:solidFill>
        </p:spPr>
        <p:txBody>
          <a:bodyPr wrap="square" rtlCol="0">
            <a:spAutoFit/>
          </a:bodyPr>
          <a:lstStyle/>
          <a:p>
            <a:pPr algn="just" fontAlgn="base">
              <a:spcBef>
                <a:spcPct val="0"/>
              </a:spcBef>
              <a:spcAft>
                <a:spcPct val="0"/>
              </a:spcAft>
            </a:pPr>
            <a:r>
              <a:rPr lang="en-US" sz="1600" dirty="0">
                <a:solidFill>
                  <a:prstClr val="black"/>
                </a:solidFill>
                <a:latin typeface="Calibri"/>
                <a:ea typeface="ＭＳ Ｐゴシック" charset="0"/>
              </a:rPr>
              <a:t>The Long-Baseline Neutrino Experiment (LBNE) will measure the mass hierarchy and is uniquely positioned to determine whether leptons violate CP. Future multi-megawatt beams aimed at LBNE, such as those from Project X at Fermilab, would enable studies of CP violation in neutrino oscillations with conclusive accuracy.  An underground LBNE detector would also permit the study of atmospheric neutrinos, proton decay, and precision measurement of any galactic supernova explosion. This represents a vibrant global program with the U.S. as host.</a:t>
            </a:r>
          </a:p>
        </p:txBody>
      </p:sp>
      <p:pic>
        <p:nvPicPr>
          <p:cNvPr id="2150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3000"/>
                    </a14:imgEffect>
                  </a14:imgLayer>
                </a14:imgProps>
              </a:ext>
              <a:ext uri="{28A0092B-C50C-407E-A947-70E740481C1C}">
                <a14:useLocalDpi xmlns:a14="http://schemas.microsoft.com/office/drawing/2010/main" val="0"/>
              </a:ext>
            </a:extLst>
          </a:blip>
          <a:srcRect/>
          <a:stretch>
            <a:fillRect/>
          </a:stretch>
        </p:blipFill>
        <p:spPr bwMode="auto">
          <a:xfrm>
            <a:off x="2499360" y="518801"/>
            <a:ext cx="4206240" cy="25851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029200" y="4405001"/>
            <a:ext cx="3352800" cy="304800"/>
          </a:xfrm>
          <a:prstGeom prst="rect">
            <a:avLst/>
          </a:prstGeom>
          <a:solidFill>
            <a:srgbClr val="FFFF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harpenSoften amount="41000"/>
                    </a14:imgEffect>
                    <a14:imgEffect>
                      <a14:brightnessContrast bright="-14000" contrast="70000"/>
                    </a14:imgEffect>
                  </a14:imgLayer>
                </a14:imgProps>
              </a:ext>
            </a:extLst>
          </a:blip>
          <a:stretch>
            <a:fillRect/>
          </a:stretch>
        </p:blipFill>
        <p:spPr>
          <a:xfrm>
            <a:off x="1854200" y="6248400"/>
            <a:ext cx="5435600" cy="342900"/>
          </a:xfrm>
          <a:prstGeom prst="rect">
            <a:avLst/>
          </a:prstGeom>
        </p:spPr>
      </p:pic>
      <p:sp>
        <p:nvSpPr>
          <p:cNvPr id="13" name="Rectangle 12"/>
          <p:cNvSpPr/>
          <p:nvPr/>
        </p:nvSpPr>
        <p:spPr>
          <a:xfrm>
            <a:off x="1143000" y="3200400"/>
            <a:ext cx="3733800" cy="228600"/>
          </a:xfrm>
          <a:prstGeom prst="rect">
            <a:avLst/>
          </a:prstGeom>
          <a:solidFill>
            <a:srgbClr val="FFFF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2000" y="4644994"/>
            <a:ext cx="1905000" cy="384205"/>
          </a:xfrm>
          <a:prstGeom prst="rect">
            <a:avLst/>
          </a:prstGeom>
          <a:solidFill>
            <a:srgbClr val="FFFF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stretch>
            <a:fillRect/>
          </a:stretch>
        </p:blipFill>
        <p:spPr>
          <a:xfrm>
            <a:off x="1828800" y="5002853"/>
            <a:ext cx="5537200" cy="1169347"/>
          </a:xfrm>
          <a:prstGeom prst="rect">
            <a:avLst/>
          </a:prstGeom>
          <a:ln w="19050">
            <a:solidFill>
              <a:schemeClr val="tx1"/>
            </a:solidFill>
          </a:ln>
        </p:spPr>
      </p:pic>
      <p:sp>
        <p:nvSpPr>
          <p:cNvPr id="17" name="Rectangle 16"/>
          <p:cNvSpPr/>
          <p:nvPr/>
        </p:nvSpPr>
        <p:spPr>
          <a:xfrm>
            <a:off x="1828800" y="6280803"/>
            <a:ext cx="5486400" cy="286996"/>
          </a:xfrm>
          <a:prstGeom prst="rect">
            <a:avLst/>
          </a:prstGeom>
          <a:solidFill>
            <a:srgbClr val="FFFF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18529" y="4905998"/>
            <a:ext cx="1513455" cy="338554"/>
          </a:xfrm>
          <a:prstGeom prst="rect">
            <a:avLst/>
          </a:prstGeom>
          <a:noFill/>
        </p:spPr>
        <p:txBody>
          <a:bodyPr wrap="none" rtlCol="0">
            <a:spAutoFit/>
          </a:bodyPr>
          <a:lstStyle/>
          <a:p>
            <a:r>
              <a:rPr lang="en-US" sz="1600" dirty="0" smtClean="0"/>
              <a:t>arXiv:1310.4340</a:t>
            </a:r>
            <a:endParaRPr lang="en-US" sz="1600" dirty="0"/>
          </a:p>
        </p:txBody>
      </p:sp>
    </p:spTree>
    <p:extLst>
      <p:ext uri="{BB962C8B-B14F-4D97-AF65-F5344CB8AC3E}">
        <p14:creationId xmlns:p14="http://schemas.microsoft.com/office/powerpoint/2010/main" val="2767786700"/>
      </p:ext>
    </p:extLst>
  </p:cSld>
  <p:clrMapOvr>
    <a:masterClrMapping/>
  </p:clrMapOvr>
  <mc:AlternateContent xmlns:mc="http://schemas.openxmlformats.org/markup-compatibility/2006">
    <mc:Choice xmlns:p14="http://schemas.microsoft.com/office/powerpoint/2010/main" Requires="p14">
      <p:transition spd="slow" p14:dur="2000" advTm="31197"/>
    </mc:Choice>
    <mc:Fallback>
      <p:transition xmlns:p14="http://schemas.microsoft.com/office/powerpoint/2010/main" spd="slow" advTm="3119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Autofit/>
          </a:bodyPr>
          <a:lstStyle/>
          <a:p>
            <a:r>
              <a:rPr lang="en-US" sz="2200" b="1" dirty="0" smtClean="0">
                <a:latin typeface="+mj-lt"/>
              </a:rPr>
              <a:t>T2HK</a:t>
            </a:r>
            <a:r>
              <a:rPr lang="en-US" sz="2200" dirty="0" smtClean="0">
                <a:latin typeface="+mj-lt"/>
              </a:rPr>
              <a:t> (Tokai-to-</a:t>
            </a:r>
            <a:r>
              <a:rPr lang="en-US" sz="2200" dirty="0" err="1" smtClean="0">
                <a:latin typeface="+mj-lt"/>
              </a:rPr>
              <a:t>HyperKamiokande</a:t>
            </a:r>
            <a:r>
              <a:rPr lang="en-US" sz="2200" dirty="0" smtClean="0">
                <a:latin typeface="+mj-lt"/>
              </a:rPr>
              <a:t>) </a:t>
            </a:r>
            <a:r>
              <a:rPr lang="en-US" sz="2200" i="1" dirty="0" err="1" smtClean="0">
                <a:latin typeface="+mj-lt"/>
              </a:rPr>
              <a:t>Shiozawa</a:t>
            </a:r>
            <a:r>
              <a:rPr lang="en-US" sz="2200" i="1" dirty="0" smtClean="0">
                <a:latin typeface="+mj-lt"/>
              </a:rPr>
              <a:t>-san talk next</a:t>
            </a:r>
            <a:endParaRPr lang="en-US" sz="2200" i="1" dirty="0">
              <a:latin typeface="+mj-lt"/>
            </a:endParaRPr>
          </a:p>
          <a:p>
            <a:pPr lvl="1"/>
            <a:r>
              <a:rPr lang="en-US" sz="2000" dirty="0" smtClean="0">
                <a:latin typeface="+mj-lt"/>
              </a:rPr>
              <a:t>Shorter baseline (295 km) + atmospheric nu’s – focus on CPV</a:t>
            </a:r>
          </a:p>
          <a:p>
            <a:pPr lvl="1"/>
            <a:r>
              <a:rPr lang="en-US" sz="2000" dirty="0" smtClean="0">
                <a:latin typeface="+mj-lt"/>
              </a:rPr>
              <a:t>LOI to be submitted May 2014</a:t>
            </a:r>
          </a:p>
          <a:p>
            <a:r>
              <a:rPr lang="en-US" sz="2200" b="1" dirty="0" smtClean="0">
                <a:latin typeface="+mj-lt"/>
              </a:rPr>
              <a:t>LAGUNA/LBNO </a:t>
            </a:r>
            <a:r>
              <a:rPr lang="en-US" sz="2200" dirty="0" smtClean="0">
                <a:latin typeface="+mj-lt"/>
              </a:rPr>
              <a:t>(Large Apparatus studying Grand Unification, Neutrino Astrophysics</a:t>
            </a:r>
            <a:r>
              <a:rPr lang="en-US" sz="2200" dirty="0">
                <a:latin typeface="+mj-lt"/>
              </a:rPr>
              <a:t>/</a:t>
            </a:r>
            <a:r>
              <a:rPr lang="en-US" sz="2200" dirty="0" smtClean="0">
                <a:latin typeface="+mj-lt"/>
              </a:rPr>
              <a:t>Long-Baseline Neutrino Oscillations)</a:t>
            </a:r>
          </a:p>
          <a:p>
            <a:pPr lvl="1"/>
            <a:r>
              <a:rPr lang="en-US" sz="2000" dirty="0" smtClean="0">
                <a:latin typeface="+mj-lt"/>
              </a:rPr>
              <a:t>Longer baseline (2300 km) – initial emphasis on MH </a:t>
            </a:r>
          </a:p>
          <a:p>
            <a:pPr lvl="1"/>
            <a:r>
              <a:rPr lang="en-US" sz="2000" dirty="0" smtClean="0">
                <a:latin typeface="+mj-lt"/>
              </a:rPr>
              <a:t>EOI submitted June 2012 (SPSC-EOI-007)</a:t>
            </a:r>
          </a:p>
          <a:p>
            <a:pPr lvl="1"/>
            <a:r>
              <a:rPr lang="en-US" sz="2000" i="1" dirty="0" smtClean="0">
                <a:latin typeface="+mj-lt"/>
              </a:rPr>
              <a:t>Discussing joining forces with LBNE</a:t>
            </a:r>
          </a:p>
          <a:p>
            <a:r>
              <a:rPr lang="en-US" sz="2200" b="1" dirty="0" smtClean="0">
                <a:latin typeface="+mj-lt"/>
              </a:rPr>
              <a:t>PINGU</a:t>
            </a:r>
            <a:r>
              <a:rPr lang="en-US" sz="2200" dirty="0" smtClean="0">
                <a:latin typeface="+mj-lt"/>
              </a:rPr>
              <a:t> (Precision </a:t>
            </a:r>
            <a:r>
              <a:rPr lang="en-US" sz="2200" dirty="0" err="1" smtClean="0">
                <a:latin typeface="+mj-lt"/>
              </a:rPr>
              <a:t>IceCube</a:t>
            </a:r>
            <a:r>
              <a:rPr lang="en-US" sz="2200" dirty="0" smtClean="0">
                <a:latin typeface="+mj-lt"/>
              </a:rPr>
              <a:t> Next Generation Upgrade)</a:t>
            </a:r>
          </a:p>
          <a:p>
            <a:pPr lvl="1"/>
            <a:r>
              <a:rPr lang="en-US" sz="2000" dirty="0" smtClean="0">
                <a:latin typeface="+mj-lt"/>
              </a:rPr>
              <a:t>Atmospheric neutrinos with spread of baselines – focus on MH</a:t>
            </a:r>
          </a:p>
          <a:p>
            <a:pPr lvl="1"/>
            <a:r>
              <a:rPr lang="en-US" sz="2000" dirty="0" smtClean="0">
                <a:latin typeface="+mj-lt"/>
              </a:rPr>
              <a:t>Whitepaper: Completion 2018, 3</a:t>
            </a:r>
            <a:r>
              <a:rPr lang="en-US" sz="2000" dirty="0" smtClean="0">
                <a:latin typeface="Symbol" charset="2"/>
                <a:cs typeface="Symbol" charset="2"/>
              </a:rPr>
              <a:t>s</a:t>
            </a:r>
            <a:r>
              <a:rPr lang="en-US" sz="2000" dirty="0" smtClean="0">
                <a:latin typeface="+mj-lt"/>
                <a:cs typeface="Symbol" charset="2"/>
              </a:rPr>
              <a:t> possible by 2020</a:t>
            </a:r>
            <a:endParaRPr lang="en-US" sz="2000" dirty="0" smtClean="0">
              <a:latin typeface="Symbol" charset="2"/>
              <a:cs typeface="Symbol" charset="2"/>
            </a:endParaRPr>
          </a:p>
          <a:p>
            <a:r>
              <a:rPr lang="en-US" sz="2200" b="1" dirty="0" smtClean="0">
                <a:latin typeface="+mj-lt"/>
              </a:rPr>
              <a:t>JUNO</a:t>
            </a:r>
            <a:r>
              <a:rPr lang="en-US" sz="2200" dirty="0" smtClean="0">
                <a:latin typeface="+mj-lt"/>
              </a:rPr>
              <a:t> (</a:t>
            </a:r>
            <a:r>
              <a:rPr lang="en-US" sz="2200" dirty="0" err="1" smtClean="0">
                <a:latin typeface="+mj-lt"/>
              </a:rPr>
              <a:t>Jiangmen</a:t>
            </a:r>
            <a:r>
              <a:rPr lang="en-US" sz="2200" dirty="0" smtClean="0">
                <a:latin typeface="+mj-lt"/>
              </a:rPr>
              <a:t> Underground Neutrino Observatory) </a:t>
            </a:r>
            <a:r>
              <a:rPr lang="en-US" sz="2200" i="1" dirty="0" smtClean="0">
                <a:latin typeface="+mj-lt"/>
              </a:rPr>
              <a:t>Y. Wang talk</a:t>
            </a:r>
          </a:p>
          <a:p>
            <a:pPr lvl="1"/>
            <a:r>
              <a:rPr lang="en-US" sz="2000" dirty="0" smtClean="0">
                <a:latin typeface="+mj-lt"/>
              </a:rPr>
              <a:t>Reactor neutrinos – MH independent of CP phase</a:t>
            </a:r>
          </a:p>
          <a:p>
            <a:pPr lvl="1"/>
            <a:r>
              <a:rPr lang="en-US" sz="2000" dirty="0" smtClean="0">
                <a:latin typeface="+mj-lt"/>
              </a:rPr>
              <a:t>Approved – data taking ~2020, 3 </a:t>
            </a:r>
            <a:r>
              <a:rPr lang="en-US" sz="2000" dirty="0" err="1" smtClean="0">
                <a:latin typeface="+mj-lt"/>
              </a:rPr>
              <a:t>yrs</a:t>
            </a:r>
            <a:r>
              <a:rPr lang="en-US" sz="2000" dirty="0" smtClean="0">
                <a:latin typeface="+mj-lt"/>
              </a:rPr>
              <a:t> to 2</a:t>
            </a:r>
            <a:r>
              <a:rPr lang="en-US" sz="2000" dirty="0" smtClean="0">
                <a:latin typeface="Symbol" charset="2"/>
                <a:cs typeface="Symbol" charset="2"/>
              </a:rPr>
              <a:t>s</a:t>
            </a:r>
            <a:r>
              <a:rPr lang="en-US" sz="2000" dirty="0" smtClean="0">
                <a:latin typeface="+mj-lt"/>
              </a:rPr>
              <a:t>, 6 </a:t>
            </a:r>
            <a:r>
              <a:rPr lang="en-US" sz="2000" dirty="0" err="1" smtClean="0">
                <a:latin typeface="+mj-lt"/>
              </a:rPr>
              <a:t>yrs</a:t>
            </a:r>
            <a:r>
              <a:rPr lang="en-US" sz="2000" dirty="0" smtClean="0">
                <a:latin typeface="+mj-lt"/>
              </a:rPr>
              <a:t> to 3</a:t>
            </a:r>
            <a:r>
              <a:rPr lang="en-US" sz="2000" dirty="0" smtClean="0">
                <a:latin typeface="Symbol" charset="2"/>
                <a:cs typeface="Symbol" charset="2"/>
              </a:rPr>
              <a:t>s</a:t>
            </a:r>
            <a:endParaRPr lang="en-US" sz="2000" dirty="0" smtClean="0">
              <a:latin typeface="+mj-lt"/>
            </a:endParaRPr>
          </a:p>
          <a:p>
            <a:endParaRPr lang="en-US" sz="2400" dirty="0">
              <a:latin typeface="+mj-lt"/>
            </a:endParaRPr>
          </a:p>
        </p:txBody>
      </p:sp>
      <p:sp>
        <p:nvSpPr>
          <p:cNvPr id="9" name="Title 1"/>
          <p:cNvSpPr>
            <a:spLocks noGrp="1"/>
          </p:cNvSpPr>
          <p:nvPr>
            <p:ph type="title"/>
          </p:nvPr>
        </p:nvSpPr>
        <p:spPr>
          <a:xfrm>
            <a:off x="457200" y="152400"/>
            <a:ext cx="8229600" cy="1143000"/>
          </a:xfrm>
        </p:spPr>
        <p:txBody>
          <a:bodyPr/>
          <a:lstStyle/>
          <a:p>
            <a:r>
              <a:rPr lang="en-US" sz="3600" dirty="0" smtClean="0"/>
              <a:t>Proposed CPV/MH Experiments</a:t>
            </a:r>
            <a:endParaRPr lang="en-US" sz="3600" dirty="0"/>
          </a:p>
        </p:txBody>
      </p:sp>
      <p:sp>
        <p:nvSpPr>
          <p:cNvPr id="7"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18</a:t>
            </a:fld>
            <a:endParaRPr lang="en-US"/>
          </a:p>
        </p:txBody>
      </p:sp>
      <p:sp>
        <p:nvSpPr>
          <p:cNvPr id="2" name="TextBox 1"/>
          <p:cNvSpPr txBox="1"/>
          <p:nvPr/>
        </p:nvSpPr>
        <p:spPr>
          <a:xfrm>
            <a:off x="3505200" y="0"/>
            <a:ext cx="2159566" cy="369332"/>
          </a:xfrm>
          <a:prstGeom prst="rect">
            <a:avLst/>
          </a:prstGeom>
          <a:noFill/>
        </p:spPr>
        <p:txBody>
          <a:bodyPr wrap="none" rtlCol="0">
            <a:spAutoFit/>
          </a:bodyPr>
          <a:lstStyle/>
          <a:p>
            <a:r>
              <a:rPr lang="en-US" dirty="0" smtClean="0"/>
              <a:t>PANEL QUESTION</a:t>
            </a:r>
            <a:endParaRPr lang="en-US" dirty="0"/>
          </a:p>
        </p:txBody>
      </p:sp>
    </p:spTree>
    <p:extLst>
      <p:ext uri="{BB962C8B-B14F-4D97-AF65-F5344CB8AC3E}">
        <p14:creationId xmlns:p14="http://schemas.microsoft.com/office/powerpoint/2010/main" val="3753891134"/>
      </p:ext>
    </p:extLst>
  </p:cSld>
  <p:clrMapOvr>
    <a:masterClrMapping/>
  </p:clrMapOvr>
  <mc:AlternateContent xmlns:mc="http://schemas.openxmlformats.org/markup-compatibility/2006">
    <mc:Choice xmlns:p14="http://schemas.microsoft.com/office/powerpoint/2010/main" Requires="p14">
      <p:transition spd="slow" p14:dur="2000" advTm="51159"/>
    </mc:Choice>
    <mc:Fallback>
      <p:transition xmlns:p14="http://schemas.microsoft.com/office/powerpoint/2010/main" spd="slow" advTm="51159"/>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1828800" y="1143000"/>
            <a:ext cx="5541398" cy="3638351"/>
          </a:xfrm>
          <a:prstGeom prst="rect">
            <a:avLst/>
          </a:prstGeom>
        </p:spPr>
      </p:pic>
      <p:sp>
        <p:nvSpPr>
          <p:cNvPr id="8" name="Title 1"/>
          <p:cNvSpPr txBox="1">
            <a:spLocks/>
          </p:cNvSpPr>
          <p:nvPr/>
        </p:nvSpPr>
        <p:spPr>
          <a:xfrm>
            <a:off x="498474" y="76200"/>
            <a:ext cx="8315325" cy="10888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err="1" smtClean="0">
                <a:solidFill>
                  <a:srgbClr val="04617B"/>
                </a:solidFill>
                <a:latin typeface="Symbol" charset="2"/>
                <a:cs typeface="Symbol" charset="2"/>
              </a:rPr>
              <a:t>d</a:t>
            </a:r>
            <a:r>
              <a:rPr lang="en-US" sz="3600" baseline="-25000" dirty="0" err="1" smtClean="0">
                <a:solidFill>
                  <a:srgbClr val="04617B"/>
                </a:solidFill>
                <a:latin typeface="Calibri" charset="0"/>
              </a:rPr>
              <a:t>CP</a:t>
            </a:r>
            <a:r>
              <a:rPr lang="en-US" sz="3600" dirty="0" smtClean="0">
                <a:solidFill>
                  <a:srgbClr val="04617B"/>
                </a:solidFill>
                <a:latin typeface="Calibri" charset="0"/>
              </a:rPr>
              <a:t> Resolution vs. Exposure</a:t>
            </a:r>
            <a:endParaRPr lang="en-US" sz="3600" b="1" dirty="0">
              <a:solidFill>
                <a:srgbClr val="04617B"/>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19</a:t>
            </a:fld>
            <a:endParaRPr lang="en-US"/>
          </a:p>
        </p:txBody>
      </p:sp>
      <p:sp>
        <p:nvSpPr>
          <p:cNvPr id="11" name="Rectangle 9"/>
          <p:cNvSpPr txBox="1">
            <a:spLocks noChangeArrowheads="1"/>
          </p:cNvSpPr>
          <p:nvPr/>
        </p:nvSpPr>
        <p:spPr bwMode="auto">
          <a:xfrm>
            <a:off x="457200" y="48768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000" b="1" dirty="0" smtClean="0">
                <a:solidFill>
                  <a:srgbClr val="000090"/>
                </a:solidFill>
                <a:latin typeface="+mj-lt"/>
                <a:ea typeface="HGP明朝E" charset="0"/>
                <a:cs typeface="HGP明朝E" charset="0"/>
              </a:rPr>
              <a:t>Wide-band, long-baseline experiments achieve higher precision with less exposure than off-axis and shorter baselines </a:t>
            </a:r>
            <a:r>
              <a:rPr lang="en-US" altLang="ja-JP" sz="2000" b="1" dirty="0">
                <a:solidFill>
                  <a:srgbClr val="000090"/>
                </a:solidFill>
                <a:latin typeface="+mj-lt"/>
                <a:ea typeface="HGP明朝E" charset="0"/>
                <a:cs typeface="HGP明朝E" charset="0"/>
              </a:rPr>
              <a:t>(T2K, </a:t>
            </a:r>
            <a:r>
              <a:rPr lang="en-US" altLang="ja-JP" sz="2000" b="1" dirty="0" err="1" smtClean="0">
                <a:solidFill>
                  <a:srgbClr val="000090"/>
                </a:solidFill>
                <a:latin typeface="+mj-lt"/>
                <a:ea typeface="HGP明朝E" charset="0"/>
                <a:cs typeface="HGP明朝E" charset="0"/>
              </a:rPr>
              <a:t>NOvA</a:t>
            </a:r>
            <a:r>
              <a:rPr lang="en-US" altLang="ja-JP" sz="2000" b="1" dirty="0" smtClean="0">
                <a:solidFill>
                  <a:srgbClr val="000090"/>
                </a:solidFill>
                <a:latin typeface="+mj-lt"/>
                <a:ea typeface="HGP明朝E" charset="0"/>
                <a:cs typeface="HGP明朝E" charset="0"/>
              </a:rPr>
              <a:t>, </a:t>
            </a:r>
            <a:r>
              <a:rPr lang="en-US" altLang="ja-JP" sz="2000" b="1" dirty="0">
                <a:solidFill>
                  <a:srgbClr val="000090"/>
                </a:solidFill>
                <a:latin typeface="+mj-lt"/>
                <a:ea typeface="HGP明朝E" charset="0"/>
                <a:cs typeface="HGP明朝E" charset="0"/>
              </a:rPr>
              <a:t>T2HK</a:t>
            </a:r>
            <a:r>
              <a:rPr lang="en-US" altLang="ja-JP" sz="2000" b="1" dirty="0" smtClean="0">
                <a:solidFill>
                  <a:srgbClr val="000090"/>
                </a:solidFill>
                <a:latin typeface="+mj-lt"/>
                <a:ea typeface="HGP明朝E" charset="0"/>
                <a:cs typeface="HGP明朝E" charset="0"/>
              </a:rPr>
              <a:t>)</a:t>
            </a:r>
          </a:p>
          <a:p>
            <a:pPr>
              <a:spcAft>
                <a:spcPts val="0"/>
              </a:spcAft>
              <a:buClr>
                <a:srgbClr val="0BD0D9"/>
              </a:buClr>
              <a:buSzPct val="95000"/>
              <a:buFont typeface="Wingdings 2" charset="0"/>
              <a:buChar char=""/>
            </a:pPr>
            <a:r>
              <a:rPr lang="en-US" altLang="ja-JP" sz="2000" b="1" dirty="0" smtClean="0">
                <a:solidFill>
                  <a:srgbClr val="000090"/>
                </a:solidFill>
                <a:latin typeface="+mj-lt"/>
                <a:ea typeface="HGP明朝E" charset="0"/>
                <a:cs typeface="HGP明朝E" charset="0"/>
              </a:rPr>
              <a:t>This calculation assumes MH is known</a:t>
            </a:r>
            <a:endParaRPr lang="en-US" altLang="ja-JP" sz="2000" b="1" dirty="0" smtClean="0">
              <a:solidFill>
                <a:srgbClr val="000090"/>
              </a:solidFill>
              <a:latin typeface="+mj-lt"/>
              <a:ea typeface="HGP明朝E" charset="0"/>
              <a:cs typeface="HGP明朝E" charset="0"/>
            </a:endParaRPr>
          </a:p>
          <a:p>
            <a:pPr>
              <a:spcAft>
                <a:spcPts val="0"/>
              </a:spcAft>
              <a:buClr>
                <a:srgbClr val="0BD0D9"/>
              </a:buClr>
              <a:buSzPct val="95000"/>
              <a:buFont typeface="Wingdings 2" charset="0"/>
              <a:buChar char=""/>
            </a:pPr>
            <a:r>
              <a:rPr lang="en-US" altLang="ja-JP" sz="2000" b="1" dirty="0" smtClean="0">
                <a:solidFill>
                  <a:srgbClr val="000090"/>
                </a:solidFill>
                <a:latin typeface="+mj-lt"/>
                <a:ea typeface="HGP明朝E" charset="0"/>
                <a:cs typeface="HGP明朝E" charset="0"/>
              </a:rPr>
              <a:t>Very long baseline has difficulty seeing explicit CP </a:t>
            </a:r>
            <a:r>
              <a:rPr lang="en-US" altLang="ja-JP" sz="2000" b="1" dirty="0" smtClean="0">
                <a:solidFill>
                  <a:srgbClr val="000090"/>
                </a:solidFill>
                <a:latin typeface="+mj-lt"/>
                <a:ea typeface="HGP明朝E" charset="0"/>
                <a:cs typeface="HGP明朝E" charset="0"/>
              </a:rPr>
              <a:t>violation</a:t>
            </a:r>
            <a:br>
              <a:rPr lang="en-US" altLang="ja-JP" sz="2000" b="1" dirty="0" smtClean="0">
                <a:solidFill>
                  <a:srgbClr val="000090"/>
                </a:solidFill>
                <a:latin typeface="+mj-lt"/>
                <a:ea typeface="HGP明朝E" charset="0"/>
                <a:cs typeface="HGP明朝E" charset="0"/>
              </a:rPr>
            </a:br>
            <a:endParaRPr lang="en-US" altLang="ja-JP" sz="1000" b="1" dirty="0" smtClean="0">
              <a:solidFill>
                <a:srgbClr val="000090"/>
              </a:solidFill>
              <a:latin typeface="+mj-lt"/>
              <a:ea typeface="HGP明朝E" charset="0"/>
              <a:cs typeface="HGP明朝E" charset="0"/>
            </a:endParaRPr>
          </a:p>
          <a:p>
            <a:pPr>
              <a:spcAft>
                <a:spcPts val="0"/>
              </a:spcAft>
              <a:buClr>
                <a:srgbClr val="0BD0D9"/>
              </a:buClr>
              <a:buSzPct val="95000"/>
              <a:buFont typeface="Wingdings 2" charset="0"/>
              <a:buChar char=""/>
            </a:pPr>
            <a:r>
              <a:rPr lang="en-US" altLang="ja-JP" sz="2000" b="1" dirty="0" smtClean="0">
                <a:solidFill>
                  <a:srgbClr val="FF0000"/>
                </a:solidFill>
                <a:latin typeface="+mj-lt"/>
                <a:ea typeface="HGP明朝E" charset="0"/>
                <a:cs typeface="HGP明朝E" charset="0"/>
              </a:rPr>
              <a:t>MH information from other experiments would accelerate CPV progress</a:t>
            </a:r>
          </a:p>
        </p:txBody>
      </p:sp>
      <p:sp>
        <p:nvSpPr>
          <p:cNvPr id="6" name="TextBox 5"/>
          <p:cNvSpPr txBox="1"/>
          <p:nvPr/>
        </p:nvSpPr>
        <p:spPr>
          <a:xfrm>
            <a:off x="3505200" y="0"/>
            <a:ext cx="2159566" cy="369332"/>
          </a:xfrm>
          <a:prstGeom prst="rect">
            <a:avLst/>
          </a:prstGeom>
          <a:noFill/>
        </p:spPr>
        <p:txBody>
          <a:bodyPr wrap="none" rtlCol="0">
            <a:spAutoFit/>
          </a:bodyPr>
          <a:lstStyle/>
          <a:p>
            <a:r>
              <a:rPr lang="en-US" dirty="0" smtClean="0"/>
              <a:t>PANEL QUESTION</a:t>
            </a:r>
            <a:endParaRPr lang="en-US" dirty="0"/>
          </a:p>
        </p:txBody>
      </p:sp>
    </p:spTree>
    <p:custDataLst>
      <p:tags r:id="rId1"/>
    </p:custDataLst>
    <p:extLst>
      <p:ext uri="{BB962C8B-B14F-4D97-AF65-F5344CB8AC3E}">
        <p14:creationId xmlns:p14="http://schemas.microsoft.com/office/powerpoint/2010/main" val="2311597854"/>
      </p:ext>
    </p:extLst>
  </p:cSld>
  <p:clrMapOvr>
    <a:masterClrMapping/>
  </p:clrMapOvr>
  <mc:AlternateContent xmlns:mc="http://schemas.openxmlformats.org/markup-compatibility/2006">
    <mc:Choice xmlns:p14="http://schemas.microsoft.com/office/powerpoint/2010/main" Requires="p14">
      <p:transition spd="slow" p14:dur="2000" advTm="100530"/>
    </mc:Choice>
    <mc:Fallback>
      <p:transition xmlns:p14="http://schemas.microsoft.com/office/powerpoint/2010/main" spd="slow" advTm="1005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152400"/>
            <a:ext cx="8229600" cy="1143000"/>
          </a:xfrm>
        </p:spPr>
        <p:txBody>
          <a:bodyPr/>
          <a:lstStyle/>
          <a:p>
            <a:r>
              <a:rPr lang="en-US" sz="3600" dirty="0">
                <a:latin typeface="Calibri" charset="0"/>
              </a:rPr>
              <a:t>Overview</a:t>
            </a:r>
          </a:p>
        </p:txBody>
      </p:sp>
      <p:sp>
        <p:nvSpPr>
          <p:cNvPr id="3" name="Content Placeholder 2"/>
          <p:cNvSpPr>
            <a:spLocks noGrp="1"/>
          </p:cNvSpPr>
          <p:nvPr>
            <p:ph idx="1"/>
          </p:nvPr>
        </p:nvSpPr>
        <p:spPr>
          <a:xfrm>
            <a:off x="457200" y="1676400"/>
            <a:ext cx="8229600" cy="4114800"/>
          </a:xfrm>
        </p:spPr>
        <p:txBody>
          <a:bodyPr>
            <a:noAutofit/>
          </a:bodyPr>
          <a:lstStyle/>
          <a:p>
            <a:pPr marL="0" indent="0" fontAlgn="auto">
              <a:lnSpc>
                <a:spcPct val="90000"/>
              </a:lnSpc>
              <a:spcBef>
                <a:spcPts val="72"/>
              </a:spcBef>
              <a:spcAft>
                <a:spcPts val="0"/>
              </a:spcAft>
              <a:buClr>
                <a:schemeClr val="accent3"/>
              </a:buClr>
              <a:buNone/>
              <a:defRPr/>
            </a:pPr>
            <a:r>
              <a:rPr lang="en-US" sz="2800" dirty="0" smtClean="0">
                <a:solidFill>
                  <a:schemeClr val="accent1"/>
                </a:solidFill>
                <a:latin typeface="+mj-lt"/>
                <a:ea typeface="+mn-ea"/>
                <a:cs typeface="+mn-cs"/>
              </a:rPr>
              <a:t>Bob Wilson – Co-Spokesperson</a:t>
            </a:r>
          </a:p>
          <a:p>
            <a:pPr marL="450850" indent="-450850" fontAlgn="auto">
              <a:lnSpc>
                <a:spcPct val="90000"/>
              </a:lnSpc>
              <a:spcBef>
                <a:spcPts val="72"/>
              </a:spcBef>
              <a:spcAft>
                <a:spcPts val="0"/>
              </a:spcAft>
              <a:buClr>
                <a:schemeClr val="accent3"/>
              </a:buClr>
              <a:buFont typeface="Wingdings 2"/>
              <a:buChar char=""/>
              <a:defRPr/>
            </a:pPr>
            <a:r>
              <a:rPr lang="en-US" sz="2800" dirty="0" smtClean="0">
                <a:solidFill>
                  <a:schemeClr val="tx2"/>
                </a:solidFill>
                <a:latin typeface="+mj-lt"/>
                <a:ea typeface="+mn-ea"/>
                <a:cs typeface="+mn-cs"/>
              </a:rPr>
              <a:t>LBNE Science Objectives and Anticipated Results</a:t>
            </a:r>
            <a:endParaRPr lang="en-US" sz="2400" dirty="0">
              <a:solidFill>
                <a:schemeClr val="tx2"/>
              </a:solidFill>
              <a:latin typeface="+mj-lt"/>
              <a:ea typeface="+mn-ea"/>
              <a:cs typeface="+mn-cs"/>
            </a:endParaRPr>
          </a:p>
          <a:p>
            <a:pPr marL="450850" indent="-450850" fontAlgn="auto">
              <a:lnSpc>
                <a:spcPct val="90000"/>
              </a:lnSpc>
              <a:spcBef>
                <a:spcPts val="72"/>
              </a:spcBef>
              <a:spcAft>
                <a:spcPts val="0"/>
              </a:spcAft>
              <a:buClr>
                <a:schemeClr val="accent3"/>
              </a:buClr>
              <a:buFont typeface="Wingdings 2"/>
              <a:buChar char=""/>
              <a:defRPr/>
            </a:pPr>
            <a:endParaRPr lang="en-US" sz="2400" dirty="0" smtClean="0">
              <a:solidFill>
                <a:schemeClr val="tx2"/>
              </a:solidFill>
              <a:latin typeface="+mj-lt"/>
              <a:ea typeface="+mn-ea"/>
              <a:cs typeface="+mn-cs"/>
            </a:endParaRPr>
          </a:p>
          <a:p>
            <a:pPr marL="0" indent="0" fontAlgn="auto">
              <a:lnSpc>
                <a:spcPct val="90000"/>
              </a:lnSpc>
              <a:spcBef>
                <a:spcPts val="72"/>
              </a:spcBef>
              <a:spcAft>
                <a:spcPts val="0"/>
              </a:spcAft>
              <a:buClr>
                <a:schemeClr val="accent3"/>
              </a:buClr>
              <a:buNone/>
              <a:defRPr/>
            </a:pPr>
            <a:r>
              <a:rPr lang="en-US" sz="2800" dirty="0" err="1" smtClean="0">
                <a:solidFill>
                  <a:schemeClr val="accent1"/>
                </a:solidFill>
                <a:latin typeface="+mj-lt"/>
              </a:rPr>
              <a:t>Vaia</a:t>
            </a:r>
            <a:r>
              <a:rPr lang="en-US" sz="2800" dirty="0" smtClean="0">
                <a:solidFill>
                  <a:schemeClr val="accent1"/>
                </a:solidFill>
                <a:latin typeface="+mj-lt"/>
              </a:rPr>
              <a:t> Papadimitriou – LBNE </a:t>
            </a:r>
            <a:r>
              <a:rPr lang="en-US" sz="2800" dirty="0" err="1" smtClean="0">
                <a:solidFill>
                  <a:schemeClr val="accent1"/>
                </a:solidFill>
                <a:latin typeface="+mj-lt"/>
              </a:rPr>
              <a:t>Beamline</a:t>
            </a:r>
            <a:r>
              <a:rPr lang="en-US" sz="2800" dirty="0" smtClean="0">
                <a:solidFill>
                  <a:schemeClr val="accent1"/>
                </a:solidFill>
                <a:latin typeface="+mj-lt"/>
              </a:rPr>
              <a:t> Manager</a:t>
            </a:r>
          </a:p>
          <a:p>
            <a:pPr marL="446088" indent="-446088">
              <a:lnSpc>
                <a:spcPct val="80000"/>
              </a:lnSpc>
              <a:spcAft>
                <a:spcPts val="0"/>
              </a:spcAft>
            </a:pPr>
            <a:r>
              <a:rPr lang="en-US" sz="2800" dirty="0" smtClean="0">
                <a:solidFill>
                  <a:schemeClr val="tx2"/>
                </a:solidFill>
                <a:latin typeface="+mj-lt"/>
              </a:rPr>
              <a:t>LBNE </a:t>
            </a:r>
            <a:r>
              <a:rPr lang="en-US" sz="2800" dirty="0" err="1" smtClean="0">
                <a:solidFill>
                  <a:schemeClr val="tx2"/>
                </a:solidFill>
                <a:latin typeface="+mj-lt"/>
              </a:rPr>
              <a:t>Beamline</a:t>
            </a:r>
            <a:r>
              <a:rPr lang="en-US" sz="2800" dirty="0" smtClean="0">
                <a:solidFill>
                  <a:schemeClr val="tx2"/>
                </a:solidFill>
                <a:latin typeface="+mj-lt"/>
              </a:rPr>
              <a:t> Planning and Options</a:t>
            </a:r>
          </a:p>
          <a:p>
            <a:pPr marL="446088" indent="-446088">
              <a:lnSpc>
                <a:spcPct val="80000"/>
              </a:lnSpc>
              <a:spcAft>
                <a:spcPts val="0"/>
              </a:spcAft>
            </a:pPr>
            <a:endParaRPr lang="en-US" sz="2800" dirty="0">
              <a:solidFill>
                <a:schemeClr val="tx2"/>
              </a:solidFill>
              <a:latin typeface="+mj-lt"/>
            </a:endParaRPr>
          </a:p>
          <a:p>
            <a:pPr marL="0" lvl="1" indent="0" fontAlgn="auto">
              <a:lnSpc>
                <a:spcPct val="90000"/>
              </a:lnSpc>
              <a:spcBef>
                <a:spcPts val="1272"/>
              </a:spcBef>
              <a:spcAft>
                <a:spcPts val="0"/>
              </a:spcAft>
              <a:buClr>
                <a:schemeClr val="accent3"/>
              </a:buClr>
              <a:buSzPct val="95000"/>
              <a:buNone/>
              <a:defRPr/>
            </a:pPr>
            <a:r>
              <a:rPr lang="en-US" sz="2800" dirty="0">
                <a:solidFill>
                  <a:schemeClr val="accent1"/>
                </a:solidFill>
                <a:latin typeface="+mj-lt"/>
              </a:rPr>
              <a:t>Jim Strait – Project Director</a:t>
            </a:r>
          </a:p>
          <a:p>
            <a:pPr marL="446088" indent="-446088">
              <a:lnSpc>
                <a:spcPct val="80000"/>
              </a:lnSpc>
              <a:spcAft>
                <a:spcPts val="0"/>
              </a:spcAft>
            </a:pPr>
            <a:r>
              <a:rPr lang="en-US" sz="2800" dirty="0" smtClean="0">
                <a:solidFill>
                  <a:schemeClr val="tx2"/>
                </a:solidFill>
                <a:latin typeface="+mj-lt"/>
              </a:rPr>
              <a:t>LBNE Project Scope, Cost, Schedule and International Participation</a:t>
            </a:r>
            <a:endParaRPr lang="en-US" sz="2800" dirty="0">
              <a:solidFill>
                <a:schemeClr val="tx2"/>
              </a:solidFill>
              <a:latin typeface="+mj-lt"/>
            </a:endParaRPr>
          </a:p>
        </p:txBody>
      </p:sp>
      <p:sp>
        <p:nvSpPr>
          <p:cNvPr id="4" name="Slide Number Placeholder 3"/>
          <p:cNvSpPr>
            <a:spLocks noGrp="1"/>
          </p:cNvSpPr>
          <p:nvPr>
            <p:ph type="sldNum" sz="quarter" idx="12"/>
          </p:nvPr>
        </p:nvSpPr>
        <p:spPr/>
        <p:txBody>
          <a:bodyPr/>
          <a:lstStyle/>
          <a:p>
            <a:pPr>
              <a:defRPr/>
            </a:pPr>
            <a:fld id="{1B5CE676-8796-A24F-ABF3-84BC217BF308}" type="slidenum">
              <a:rPr lang="en-US"/>
              <a:pPr>
                <a:defRPr/>
              </a:pPr>
              <a:t>2</a:t>
            </a:fld>
            <a:endParaRPr lang="en-US" dirty="0"/>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3503239667"/>
      </p:ext>
    </p:extLst>
  </p:cSld>
  <p:clrMapOvr>
    <a:masterClrMapping/>
  </p:clrMapOvr>
  <mc:AlternateContent xmlns:mc="http://schemas.openxmlformats.org/markup-compatibility/2006">
    <mc:Choice xmlns:p14="http://schemas.microsoft.com/office/powerpoint/2010/main" Requires="p14">
      <p:transition spd="slow" p14:dur="2000" advTm="17706"/>
    </mc:Choice>
    <mc:Fallback>
      <p:transition xmlns:p14="http://schemas.microsoft.com/office/powerpoint/2010/main" spd="slow" advTm="17706"/>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a:t>
            </a:r>
            <a:endParaRPr lang="en-US" sz="3600" dirty="0"/>
          </a:p>
        </p:txBody>
      </p:sp>
      <p:sp>
        <p:nvSpPr>
          <p:cNvPr id="3" name="Content Placeholder 2"/>
          <p:cNvSpPr>
            <a:spLocks noGrp="1"/>
          </p:cNvSpPr>
          <p:nvPr>
            <p:ph idx="1"/>
          </p:nvPr>
        </p:nvSpPr>
        <p:spPr>
          <a:xfrm>
            <a:off x="457200" y="1752600"/>
            <a:ext cx="8534400" cy="4191000"/>
          </a:xfrm>
        </p:spPr>
        <p:txBody>
          <a:bodyPr rIns="0"/>
          <a:lstStyle/>
          <a:p>
            <a:pPr>
              <a:lnSpc>
                <a:spcPct val="90000"/>
              </a:lnSpc>
              <a:tabLst>
                <a:tab pos="463550" algn="l"/>
                <a:tab pos="4002088" algn="l"/>
                <a:tab pos="4227513" algn="l"/>
              </a:tabLst>
            </a:pPr>
            <a:r>
              <a:rPr lang="en-US" b="1" dirty="0" smtClean="0">
                <a:solidFill>
                  <a:srgbClr val="000090"/>
                </a:solidFill>
                <a:latin typeface="+mj-lt"/>
              </a:rPr>
              <a:t>International partnership is </a:t>
            </a:r>
            <a:r>
              <a:rPr lang="en-US" b="1" dirty="0" smtClean="0">
                <a:solidFill>
                  <a:srgbClr val="000090"/>
                </a:solidFill>
                <a:latin typeface="+mj-lt"/>
              </a:rPr>
              <a:t>essential</a:t>
            </a:r>
            <a:endParaRPr lang="en-US" b="1" dirty="0" smtClean="0">
              <a:solidFill>
                <a:srgbClr val="000090"/>
              </a:solidFill>
              <a:latin typeface="+mj-lt"/>
            </a:endParaRPr>
          </a:p>
          <a:p>
            <a:pPr lvl="1">
              <a:lnSpc>
                <a:spcPct val="90000"/>
              </a:lnSpc>
              <a:tabLst>
                <a:tab pos="463550" algn="l"/>
                <a:tab pos="4002088" algn="l"/>
                <a:tab pos="4227513" algn="l"/>
              </a:tabLst>
            </a:pPr>
            <a:endParaRPr lang="en-US" dirty="0">
              <a:latin typeface="+mj-lt"/>
            </a:endParaRPr>
          </a:p>
          <a:p>
            <a:pPr>
              <a:lnSpc>
                <a:spcPct val="90000"/>
              </a:lnSpc>
              <a:tabLst>
                <a:tab pos="463550" algn="l"/>
                <a:tab pos="4002088" algn="l"/>
                <a:tab pos="4227513" algn="l"/>
              </a:tabLst>
            </a:pPr>
            <a:r>
              <a:rPr lang="en-US" dirty="0" smtClean="0">
                <a:latin typeface="+mj-lt"/>
              </a:rPr>
              <a:t>Past year: Detailed interactions with a number of potential non-US partners, both physics groups and funding agencies</a:t>
            </a:r>
          </a:p>
          <a:p>
            <a:pPr>
              <a:lnSpc>
                <a:spcPct val="90000"/>
              </a:lnSpc>
              <a:tabLst>
                <a:tab pos="463550" algn="l"/>
                <a:tab pos="4002088" algn="l"/>
                <a:tab pos="4227513" algn="l"/>
              </a:tabLst>
            </a:pPr>
            <a:endParaRPr lang="en-US" sz="2000" b="1" dirty="0" smtClean="0">
              <a:latin typeface="+mj-lt"/>
            </a:endParaRPr>
          </a:p>
          <a:p>
            <a:pPr>
              <a:lnSpc>
                <a:spcPct val="90000"/>
              </a:lnSpc>
              <a:spcBef>
                <a:spcPts val="600"/>
              </a:spcBef>
              <a:tabLst>
                <a:tab pos="463550" algn="l"/>
                <a:tab pos="4002088" algn="l"/>
                <a:tab pos="4227513" algn="l"/>
              </a:tabLst>
            </a:pPr>
            <a:r>
              <a:rPr lang="en-US" b="1" dirty="0" smtClean="0">
                <a:latin typeface="+mj-lt"/>
              </a:rPr>
              <a:t>Significant collaboration with several major partners </a:t>
            </a:r>
            <a:r>
              <a:rPr lang="en-US" b="1" dirty="0" smtClean="0">
                <a:latin typeface="+mj-lt"/>
              </a:rPr>
              <a:t>has developed</a:t>
            </a:r>
            <a:endParaRPr lang="en-US" b="1" dirty="0" smtClean="0">
              <a:latin typeface="+mj-lt"/>
            </a:endParaRPr>
          </a:p>
          <a:p>
            <a:pPr lvl="1">
              <a:lnSpc>
                <a:spcPct val="90000"/>
              </a:lnSpc>
              <a:spcBef>
                <a:spcPts val="600"/>
              </a:spcBef>
              <a:tabLst>
                <a:tab pos="463550" algn="l"/>
                <a:tab pos="4002088" algn="l"/>
                <a:tab pos="4227513" algn="l"/>
              </a:tabLst>
            </a:pPr>
            <a:r>
              <a:rPr lang="en-US" dirty="0" smtClean="0">
                <a:latin typeface="+mj-lt"/>
              </a:rPr>
              <a:t>Very brief summary to follow</a:t>
            </a:r>
          </a:p>
          <a:p>
            <a:pPr lvl="1">
              <a:lnSpc>
                <a:spcPct val="90000"/>
              </a:lnSpc>
              <a:spcBef>
                <a:spcPts val="600"/>
              </a:spcBef>
              <a:tabLst>
                <a:tab pos="463550" algn="l"/>
                <a:tab pos="4002088" algn="l"/>
                <a:tab pos="4227513" algn="l"/>
              </a:tabLst>
            </a:pPr>
            <a:r>
              <a:rPr lang="en-US" dirty="0" smtClean="0">
                <a:latin typeface="+mj-lt"/>
              </a:rPr>
              <a:t>More details in back up slides</a:t>
            </a:r>
          </a:p>
          <a:p>
            <a:pPr>
              <a:lnSpc>
                <a:spcPct val="90000"/>
              </a:lnSpc>
              <a:spcBef>
                <a:spcPts val="600"/>
              </a:spcBef>
              <a:tabLst>
                <a:tab pos="463550" algn="l"/>
                <a:tab pos="4002088" algn="l"/>
                <a:tab pos="4227513" algn="l"/>
              </a:tabLst>
            </a:pPr>
            <a:endParaRPr lang="en-US" sz="2400" b="1" dirty="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20</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6" name="TextBox 5"/>
          <p:cNvSpPr txBox="1"/>
          <p:nvPr/>
        </p:nvSpPr>
        <p:spPr>
          <a:xfrm>
            <a:off x="3505200" y="0"/>
            <a:ext cx="2159566" cy="369332"/>
          </a:xfrm>
          <a:prstGeom prst="rect">
            <a:avLst/>
          </a:prstGeom>
          <a:noFill/>
        </p:spPr>
        <p:txBody>
          <a:bodyPr wrap="none" rtlCol="0">
            <a:spAutoFit/>
          </a:bodyPr>
          <a:lstStyle/>
          <a:p>
            <a:r>
              <a:rPr lang="en-US" dirty="0" smtClean="0"/>
              <a:t>PANEL QUESTION</a:t>
            </a:r>
            <a:endParaRPr lang="en-US" dirty="0"/>
          </a:p>
        </p:txBody>
      </p:sp>
    </p:spTree>
    <p:custDataLst>
      <p:tags r:id="rId1"/>
    </p:custDataLst>
    <p:extLst>
      <p:ext uri="{BB962C8B-B14F-4D97-AF65-F5344CB8AC3E}">
        <p14:creationId xmlns:p14="http://schemas.microsoft.com/office/powerpoint/2010/main" val="2553286502"/>
      </p:ext>
    </p:extLst>
  </p:cSld>
  <p:clrMapOvr>
    <a:masterClrMapping/>
  </p:clrMapOvr>
  <mc:AlternateContent xmlns:mc="http://schemas.openxmlformats.org/markup-compatibility/2006">
    <mc:Choice xmlns:p14="http://schemas.microsoft.com/office/powerpoint/2010/main" Requires="p14">
      <p:transition spd="slow" p14:dur="2000" advTm="30763"/>
    </mc:Choice>
    <mc:Fallback>
      <p:transition xmlns:p14="http://schemas.microsoft.com/office/powerpoint/2010/main" spd="slow" advTm="3076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Collaborators</a:t>
            </a:r>
            <a:endParaRPr lang="en-US" sz="3600" dirty="0"/>
          </a:p>
        </p:txBody>
      </p:sp>
      <p:sp>
        <p:nvSpPr>
          <p:cNvPr id="3" name="Content Placeholder 2"/>
          <p:cNvSpPr>
            <a:spLocks noGrp="1"/>
          </p:cNvSpPr>
          <p:nvPr>
            <p:ph idx="1"/>
          </p:nvPr>
        </p:nvSpPr>
        <p:spPr>
          <a:xfrm>
            <a:off x="457200" y="1295400"/>
            <a:ext cx="8229600" cy="5257800"/>
          </a:xfrm>
        </p:spPr>
        <p:txBody>
          <a:bodyPr rIns="0"/>
          <a:lstStyle/>
          <a:p>
            <a:pPr>
              <a:spcBef>
                <a:spcPts val="600"/>
              </a:spcBef>
              <a:tabLst>
                <a:tab pos="463550" algn="l"/>
                <a:tab pos="4002088" algn="l"/>
                <a:tab pos="4227513" algn="l"/>
              </a:tabLst>
            </a:pPr>
            <a:r>
              <a:rPr lang="en-US" sz="2400" dirty="0" smtClean="0">
                <a:latin typeface="+mj-lt"/>
              </a:rPr>
              <a:t>India (5 institutions)</a:t>
            </a:r>
          </a:p>
          <a:p>
            <a:pPr lvl="1">
              <a:spcBef>
                <a:spcPts val="600"/>
              </a:spcBef>
              <a:tabLst>
                <a:tab pos="463550" algn="l"/>
                <a:tab pos="4002088" algn="l"/>
                <a:tab pos="4227513" algn="l"/>
              </a:tabLst>
            </a:pPr>
            <a:r>
              <a:rPr lang="en-US" sz="2200" dirty="0" smtClean="0">
                <a:latin typeface="+mj-lt"/>
              </a:rPr>
              <a:t>Many Fermilab interactions with Indian agencies (DPR, DAE)</a:t>
            </a:r>
          </a:p>
          <a:p>
            <a:pPr lvl="1">
              <a:spcBef>
                <a:spcPts val="600"/>
              </a:spcBef>
              <a:tabLst>
                <a:tab pos="463550" algn="l"/>
                <a:tab pos="4002088" algn="l"/>
                <a:tab pos="4227513" algn="l"/>
              </a:tabLst>
            </a:pPr>
            <a:r>
              <a:rPr lang="en-US" sz="2200" u="sng" dirty="0" smtClean="0">
                <a:solidFill>
                  <a:srgbClr val="0000FF"/>
                </a:solidFill>
                <a:latin typeface="+mj-lt"/>
              </a:rPr>
              <a:t>Proposal for highly-capable near neutrino detector is pending</a:t>
            </a:r>
          </a:p>
          <a:p>
            <a:pPr>
              <a:spcBef>
                <a:spcPts val="600"/>
              </a:spcBef>
              <a:tabLst>
                <a:tab pos="463550" algn="l"/>
                <a:tab pos="4002088" algn="l"/>
                <a:tab pos="4227513" algn="l"/>
              </a:tabLst>
            </a:pPr>
            <a:r>
              <a:rPr lang="en-US" sz="2400" dirty="0" smtClean="0">
                <a:latin typeface="+mj-lt"/>
              </a:rPr>
              <a:t>UK (9 </a:t>
            </a:r>
            <a:r>
              <a:rPr lang="en-US" sz="2400" dirty="0">
                <a:latin typeface="+mj-lt"/>
              </a:rPr>
              <a:t>institutions</a:t>
            </a:r>
            <a:r>
              <a:rPr lang="en-US" sz="2400" dirty="0" smtClean="0">
                <a:latin typeface="+mj-lt"/>
              </a:rPr>
              <a:t>)</a:t>
            </a:r>
          </a:p>
          <a:p>
            <a:pPr lvl="1">
              <a:spcBef>
                <a:spcPts val="600"/>
              </a:spcBef>
              <a:tabLst>
                <a:tab pos="463550" algn="l"/>
                <a:tab pos="4002088" algn="l"/>
                <a:tab pos="4227513" algn="l"/>
              </a:tabLst>
            </a:pPr>
            <a:r>
              <a:rPr lang="en-US" sz="2200" dirty="0" smtClean="0">
                <a:latin typeface="+mj-lt"/>
              </a:rPr>
              <a:t>Meetings with funding agency (STFC) CEO J. </a:t>
            </a:r>
            <a:r>
              <a:rPr lang="en-US" sz="2200" dirty="0" err="1" smtClean="0">
                <a:latin typeface="+mj-lt"/>
              </a:rPr>
              <a:t>Womersley</a:t>
            </a:r>
            <a:r>
              <a:rPr lang="en-US" sz="2200" dirty="0" smtClean="0">
                <a:latin typeface="+mj-lt"/>
              </a:rPr>
              <a:t> and other officials</a:t>
            </a:r>
            <a:endParaRPr lang="en-US" sz="2200" dirty="0">
              <a:latin typeface="+mj-lt"/>
            </a:endParaRPr>
          </a:p>
          <a:p>
            <a:pPr lvl="1">
              <a:spcBef>
                <a:spcPts val="600"/>
              </a:spcBef>
              <a:tabLst>
                <a:tab pos="463550" algn="l"/>
                <a:tab pos="4002088" algn="l"/>
                <a:tab pos="4227513" algn="l"/>
              </a:tabLst>
            </a:pPr>
            <a:r>
              <a:rPr lang="en-US" sz="2200" dirty="0" smtClean="0">
                <a:latin typeface="+mj-lt"/>
              </a:rPr>
              <a:t>SOI </a:t>
            </a:r>
            <a:r>
              <a:rPr lang="en-US" sz="2200" dirty="0">
                <a:latin typeface="+mj-lt"/>
              </a:rPr>
              <a:t>on Long-Baseline Physics with a </a:t>
            </a:r>
            <a:r>
              <a:rPr lang="en-US" sz="2200" dirty="0" smtClean="0">
                <a:latin typeface="+mj-lt"/>
              </a:rPr>
              <a:t>60% emphasis </a:t>
            </a:r>
            <a:r>
              <a:rPr lang="en-US" sz="2200" dirty="0">
                <a:latin typeface="+mj-lt"/>
              </a:rPr>
              <a:t>on LBNE + Fermilab </a:t>
            </a:r>
            <a:r>
              <a:rPr lang="en-US" sz="2200" dirty="0" err="1">
                <a:latin typeface="+mj-lt"/>
              </a:rPr>
              <a:t>LAr</a:t>
            </a:r>
            <a:r>
              <a:rPr lang="en-US" sz="2200" dirty="0">
                <a:latin typeface="+mj-lt"/>
              </a:rPr>
              <a:t> </a:t>
            </a:r>
            <a:r>
              <a:rPr lang="en-US" sz="2200" dirty="0" smtClean="0">
                <a:latin typeface="+mj-lt"/>
              </a:rPr>
              <a:t>program reviewed positively; invited to submit a 3</a:t>
            </a:r>
            <a:r>
              <a:rPr lang="en-US" sz="2200" dirty="0">
                <a:latin typeface="+mj-lt"/>
              </a:rPr>
              <a:t>-year </a:t>
            </a:r>
            <a:r>
              <a:rPr lang="en-US" sz="2200" u="sng" dirty="0">
                <a:solidFill>
                  <a:srgbClr val="0000FF"/>
                </a:solidFill>
                <a:latin typeface="+mj-lt"/>
              </a:rPr>
              <a:t>“preparatory phase for LBNE” </a:t>
            </a:r>
            <a:r>
              <a:rPr lang="en-US" sz="2200" u="sng" dirty="0" smtClean="0">
                <a:solidFill>
                  <a:srgbClr val="0000FF"/>
                </a:solidFill>
                <a:latin typeface="+mj-lt"/>
              </a:rPr>
              <a:t>proposal </a:t>
            </a:r>
            <a:r>
              <a:rPr lang="en-US" sz="2200" dirty="0" smtClean="0">
                <a:latin typeface="+mj-lt"/>
              </a:rPr>
              <a:t>in early 2014</a:t>
            </a:r>
          </a:p>
          <a:p>
            <a:pPr>
              <a:lnSpc>
                <a:spcPct val="90000"/>
              </a:lnSpc>
              <a:spcBef>
                <a:spcPts val="600"/>
              </a:spcBef>
              <a:tabLst>
                <a:tab pos="463550" algn="l"/>
                <a:tab pos="4002088" algn="l"/>
                <a:tab pos="4227513" algn="l"/>
              </a:tabLst>
            </a:pPr>
            <a:r>
              <a:rPr lang="en-US" dirty="0" smtClean="0">
                <a:latin typeface="+mj-lt"/>
              </a:rPr>
              <a:t> </a:t>
            </a:r>
            <a:r>
              <a:rPr lang="en-US" sz="2400" dirty="0" smtClean="0">
                <a:latin typeface="+mj-lt"/>
              </a:rPr>
              <a:t>Italy (7 institutions - ICARUS)</a:t>
            </a:r>
          </a:p>
          <a:p>
            <a:pPr lvl="1">
              <a:lnSpc>
                <a:spcPct val="90000"/>
              </a:lnSpc>
              <a:spcBef>
                <a:spcPts val="600"/>
              </a:spcBef>
              <a:tabLst>
                <a:tab pos="463550" algn="l"/>
                <a:tab pos="4002088" algn="l"/>
                <a:tab pos="4227513" algn="l"/>
              </a:tabLst>
            </a:pPr>
            <a:r>
              <a:rPr lang="en-US" sz="2200" dirty="0" smtClean="0">
                <a:latin typeface="+mj-lt"/>
              </a:rPr>
              <a:t>LBNE discussions </a:t>
            </a:r>
            <a:r>
              <a:rPr lang="en-US" sz="2200" dirty="0">
                <a:latin typeface="+mj-lt"/>
              </a:rPr>
              <a:t>with </a:t>
            </a:r>
            <a:r>
              <a:rPr lang="en-US" sz="2200" dirty="0" smtClean="0">
                <a:latin typeface="+mj-lt"/>
              </a:rPr>
              <a:t>INFN </a:t>
            </a:r>
            <a:r>
              <a:rPr lang="en-US" sz="2200" dirty="0">
                <a:latin typeface="+mj-lt"/>
              </a:rPr>
              <a:t>officials; communication between INFN </a:t>
            </a:r>
            <a:r>
              <a:rPr lang="en-US" sz="2200" dirty="0" smtClean="0">
                <a:latin typeface="+mj-lt"/>
              </a:rPr>
              <a:t>president F. </a:t>
            </a:r>
            <a:r>
              <a:rPr lang="en-US" sz="2200" dirty="0" err="1" smtClean="0">
                <a:latin typeface="+mj-lt"/>
              </a:rPr>
              <a:t>Ferroni</a:t>
            </a:r>
            <a:r>
              <a:rPr lang="en-US" sz="2200" dirty="0" smtClean="0">
                <a:latin typeface="+mj-lt"/>
              </a:rPr>
              <a:t>, FNAL director N. </a:t>
            </a:r>
            <a:r>
              <a:rPr lang="en-US" sz="2200" dirty="0" err="1" smtClean="0">
                <a:latin typeface="+mj-lt"/>
              </a:rPr>
              <a:t>Lockyer</a:t>
            </a:r>
            <a:r>
              <a:rPr lang="en-US" sz="2200" dirty="0" smtClean="0">
                <a:latin typeface="+mj-lt"/>
              </a:rPr>
              <a:t>, senator </a:t>
            </a:r>
            <a:r>
              <a:rPr lang="en-US" sz="2200" dirty="0">
                <a:latin typeface="+mj-lt"/>
              </a:rPr>
              <a:t>C. Rubbia</a:t>
            </a:r>
          </a:p>
          <a:p>
            <a:pPr lvl="1">
              <a:lnSpc>
                <a:spcPct val="90000"/>
              </a:lnSpc>
              <a:spcBef>
                <a:spcPts val="600"/>
              </a:spcBef>
              <a:tabLst>
                <a:tab pos="463550" algn="l"/>
                <a:tab pos="4002088" algn="l"/>
                <a:tab pos="4227513" algn="l"/>
              </a:tabLst>
            </a:pPr>
            <a:r>
              <a:rPr lang="en-US" sz="2200" u="sng" dirty="0">
                <a:solidFill>
                  <a:srgbClr val="0000FF"/>
                </a:solidFill>
                <a:latin typeface="+mj-lt"/>
              </a:rPr>
              <a:t>Have received INFN support to participate in LBNE development</a:t>
            </a:r>
          </a:p>
          <a:p>
            <a:pPr>
              <a:spcBef>
                <a:spcPts val="600"/>
              </a:spcBef>
              <a:tabLst>
                <a:tab pos="463550" algn="l"/>
                <a:tab pos="4002088" algn="l"/>
                <a:tab pos="4227513" algn="l"/>
              </a:tabLst>
            </a:pPr>
            <a:endParaRPr lang="en-US" dirty="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21</a:t>
            </a:fld>
            <a:endParaRPr lang="en-US"/>
          </a:p>
        </p:txBody>
      </p:sp>
    </p:spTree>
    <p:extLst>
      <p:ext uri="{BB962C8B-B14F-4D97-AF65-F5344CB8AC3E}">
        <p14:creationId xmlns:p14="http://schemas.microsoft.com/office/powerpoint/2010/main" val="1011643027"/>
      </p:ext>
    </p:extLst>
  </p:cSld>
  <p:clrMapOvr>
    <a:masterClrMapping/>
  </p:clrMapOvr>
  <mc:AlternateContent xmlns:mc="http://schemas.openxmlformats.org/markup-compatibility/2006">
    <mc:Choice xmlns:p14="http://schemas.microsoft.com/office/powerpoint/2010/main" Requires="p14">
      <p:transition spd="slow" p14:dur="2000" advTm="36812"/>
    </mc:Choice>
    <mc:Fallback>
      <p:transition xmlns:p14="http://schemas.microsoft.com/office/powerpoint/2010/main" spd="slow" advTm="36812"/>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Collaborators</a:t>
            </a:r>
            <a:endParaRPr lang="en-US" sz="3600" dirty="0"/>
          </a:p>
        </p:txBody>
      </p:sp>
      <p:sp>
        <p:nvSpPr>
          <p:cNvPr id="3" name="Content Placeholder 2"/>
          <p:cNvSpPr>
            <a:spLocks noGrp="1"/>
          </p:cNvSpPr>
          <p:nvPr>
            <p:ph idx="1"/>
          </p:nvPr>
        </p:nvSpPr>
        <p:spPr>
          <a:xfrm>
            <a:off x="457200" y="1371600"/>
            <a:ext cx="8229600" cy="4495800"/>
          </a:xfrm>
        </p:spPr>
        <p:txBody>
          <a:bodyPr rIns="0"/>
          <a:lstStyle/>
          <a:p>
            <a:pPr>
              <a:spcBef>
                <a:spcPts val="600"/>
              </a:spcBef>
              <a:tabLst>
                <a:tab pos="463550" algn="l"/>
                <a:tab pos="4002088" algn="l"/>
                <a:tab pos="4227513" algn="l"/>
              </a:tabLst>
            </a:pPr>
            <a:r>
              <a:rPr lang="en-US" sz="2400" dirty="0" smtClean="0">
                <a:latin typeface="+mj-lt"/>
              </a:rPr>
              <a:t>Brazil (5 institutions)</a:t>
            </a:r>
          </a:p>
          <a:p>
            <a:pPr lvl="1">
              <a:spcBef>
                <a:spcPts val="600"/>
              </a:spcBef>
              <a:tabLst>
                <a:tab pos="463550" algn="l"/>
                <a:tab pos="4002088" algn="l"/>
                <a:tab pos="4227513" algn="l"/>
              </a:tabLst>
            </a:pPr>
            <a:r>
              <a:rPr lang="en-US" sz="2200" dirty="0" smtClean="0">
                <a:latin typeface="+mj-lt"/>
              </a:rPr>
              <a:t>LBNE meeting </a:t>
            </a:r>
            <a:r>
              <a:rPr lang="en-US" sz="2200" dirty="0">
                <a:latin typeface="+mj-lt"/>
              </a:rPr>
              <a:t>with </a:t>
            </a:r>
            <a:r>
              <a:rPr lang="en-US" sz="2200" dirty="0" err="1" smtClean="0">
                <a:latin typeface="+mj-lt"/>
              </a:rPr>
              <a:t>Brito</a:t>
            </a:r>
            <a:r>
              <a:rPr lang="en-US" sz="2200" dirty="0" smtClean="0">
                <a:latin typeface="+mj-lt"/>
              </a:rPr>
              <a:t> Cruz, Scientific </a:t>
            </a:r>
            <a:r>
              <a:rPr lang="en-US" sz="2200" dirty="0">
                <a:latin typeface="+mj-lt"/>
              </a:rPr>
              <a:t>Director of Sao </a:t>
            </a:r>
            <a:r>
              <a:rPr lang="en-US" sz="2200" dirty="0" smtClean="0">
                <a:latin typeface="+mj-lt"/>
              </a:rPr>
              <a:t>Paulo</a:t>
            </a:r>
            <a:r>
              <a:rPr lang="en-US" sz="2200" dirty="0">
                <a:latin typeface="+mj-lt"/>
              </a:rPr>
              <a:t> funding agency FAPESP (who also met with Energy Secretary Moniz in August</a:t>
            </a:r>
            <a:r>
              <a:rPr lang="en-US" sz="2200" dirty="0" smtClean="0">
                <a:latin typeface="+mj-lt"/>
              </a:rPr>
              <a:t>)</a:t>
            </a:r>
          </a:p>
          <a:p>
            <a:pPr lvl="1">
              <a:spcBef>
                <a:spcPts val="600"/>
              </a:spcBef>
              <a:tabLst>
                <a:tab pos="463550" algn="l"/>
                <a:tab pos="4002088" algn="l"/>
                <a:tab pos="4227513" algn="l"/>
              </a:tabLst>
            </a:pPr>
            <a:r>
              <a:rPr lang="en-US" sz="2200" u="sng" dirty="0" smtClean="0">
                <a:solidFill>
                  <a:srgbClr val="0000FF"/>
                </a:solidFill>
                <a:latin typeface="+mj-lt"/>
              </a:rPr>
              <a:t>R&amp;D proposal to FAPESP on Photon System and Physics Studies planned for Dec. 2013</a:t>
            </a:r>
            <a:r>
              <a:rPr lang="en-US" sz="2200" dirty="0" smtClean="0">
                <a:latin typeface="+mj-lt"/>
              </a:rPr>
              <a:t>; federal govt. call for proposals next spring</a:t>
            </a:r>
          </a:p>
          <a:p>
            <a:pPr>
              <a:spcBef>
                <a:spcPts val="600"/>
              </a:spcBef>
              <a:tabLst>
                <a:tab pos="463550" algn="l"/>
                <a:tab pos="4002088" algn="l"/>
                <a:tab pos="4227513" algn="l"/>
              </a:tabLst>
            </a:pPr>
            <a:endParaRPr lang="en-US" dirty="0" smtClean="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22</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2368874101"/>
      </p:ext>
    </p:extLst>
  </p:cSld>
  <p:clrMapOvr>
    <a:masterClrMapping/>
  </p:clrMapOvr>
  <mc:AlternateContent xmlns:mc="http://schemas.openxmlformats.org/markup-compatibility/2006">
    <mc:Choice xmlns:p14="http://schemas.microsoft.com/office/powerpoint/2010/main" Requires="p14">
      <p:transition spd="slow" p14:dur="2000" advTm="10660"/>
    </mc:Choice>
    <mc:Fallback>
      <p:transition xmlns:p14="http://schemas.microsoft.com/office/powerpoint/2010/main" spd="slow" advTm="1066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lstStyle/>
          <a:p>
            <a:r>
              <a:rPr lang="en-US" sz="3600" dirty="0" smtClean="0"/>
              <a:t>International Collaboration Discussions</a:t>
            </a:r>
            <a:endParaRPr lang="en-US" sz="3600" dirty="0"/>
          </a:p>
        </p:txBody>
      </p:sp>
      <p:sp>
        <p:nvSpPr>
          <p:cNvPr id="3" name="Content Placeholder 2"/>
          <p:cNvSpPr>
            <a:spLocks noGrp="1"/>
          </p:cNvSpPr>
          <p:nvPr>
            <p:ph idx="1"/>
          </p:nvPr>
        </p:nvSpPr>
        <p:spPr>
          <a:xfrm>
            <a:off x="457200" y="1295400"/>
            <a:ext cx="8458200" cy="5562600"/>
          </a:xfrm>
        </p:spPr>
        <p:txBody>
          <a:bodyPr rIns="0"/>
          <a:lstStyle/>
          <a:p>
            <a:pPr>
              <a:spcBef>
                <a:spcPts val="600"/>
              </a:spcBef>
              <a:tabLst>
                <a:tab pos="463550" algn="l"/>
                <a:tab pos="4002088" algn="l"/>
                <a:tab pos="4227513" algn="l"/>
              </a:tabLst>
            </a:pPr>
            <a:r>
              <a:rPr lang="en-US" sz="2200" dirty="0" smtClean="0">
                <a:latin typeface="+mj-lt"/>
              </a:rPr>
              <a:t>LAGUNA/LBNO</a:t>
            </a:r>
          </a:p>
          <a:p>
            <a:pPr lvl="1">
              <a:lnSpc>
                <a:spcPct val="90000"/>
              </a:lnSpc>
              <a:spcBef>
                <a:spcPts val="600"/>
              </a:spcBef>
              <a:tabLst>
                <a:tab pos="463550" algn="l"/>
                <a:tab pos="4002088" algn="l"/>
                <a:tab pos="4227513" algn="l"/>
              </a:tabLst>
            </a:pPr>
            <a:r>
              <a:rPr lang="en-US" sz="2200" dirty="0" smtClean="0">
                <a:latin typeface="+mj-lt"/>
              </a:rPr>
              <a:t>Collaboration developing </a:t>
            </a:r>
            <a:r>
              <a:rPr lang="en-US" sz="2200" dirty="0">
                <a:latin typeface="+mj-lt"/>
              </a:rPr>
              <a:t>long-baseline/underground science </a:t>
            </a:r>
            <a:r>
              <a:rPr lang="en-US" sz="2200" dirty="0" smtClean="0">
                <a:latin typeface="+mj-lt"/>
              </a:rPr>
              <a:t>experiment for Europe; ~300 members, 13 countries; EU FP7 Framework funding through Sept. 2014</a:t>
            </a:r>
          </a:p>
          <a:p>
            <a:pPr lvl="1">
              <a:lnSpc>
                <a:spcPct val="90000"/>
              </a:lnSpc>
              <a:spcBef>
                <a:spcPts val="600"/>
              </a:spcBef>
              <a:tabLst>
                <a:tab pos="463550" algn="l"/>
                <a:tab pos="4002088" algn="l"/>
                <a:tab pos="4227513" algn="l"/>
              </a:tabLst>
            </a:pPr>
            <a:r>
              <a:rPr lang="en-US" sz="2200" dirty="0">
                <a:latin typeface="+mj-lt"/>
              </a:rPr>
              <a:t>T</a:t>
            </a:r>
            <a:r>
              <a:rPr lang="en-US" sz="2200" dirty="0" smtClean="0">
                <a:latin typeface="+mj-lt"/>
              </a:rPr>
              <a:t>ask force to investigate joining forces (5 members from each Executive Committee); meets every ~2 weeks</a:t>
            </a:r>
            <a:endParaRPr lang="en-US" sz="2200" dirty="0">
              <a:latin typeface="+mj-lt"/>
            </a:endParaRPr>
          </a:p>
          <a:p>
            <a:pPr lvl="2">
              <a:lnSpc>
                <a:spcPct val="90000"/>
              </a:lnSpc>
              <a:spcBef>
                <a:spcPts val="600"/>
              </a:spcBef>
              <a:tabLst>
                <a:tab pos="463550" algn="l"/>
                <a:tab pos="4002088" algn="l"/>
                <a:tab pos="4227513" algn="l"/>
              </a:tabLst>
            </a:pPr>
            <a:r>
              <a:rPr lang="en-US" sz="1900" dirty="0" smtClean="0">
                <a:latin typeface="+mj-lt"/>
              </a:rPr>
              <a:t>Joint Physics Task Force formed – careful comparison of analyses, common understanding of science goals</a:t>
            </a:r>
          </a:p>
          <a:p>
            <a:pPr lvl="2">
              <a:lnSpc>
                <a:spcPct val="90000"/>
              </a:lnSpc>
              <a:spcBef>
                <a:spcPts val="600"/>
              </a:spcBef>
              <a:tabLst>
                <a:tab pos="463550" algn="l"/>
                <a:tab pos="4002088" algn="l"/>
                <a:tab pos="4227513" algn="l"/>
              </a:tabLst>
            </a:pPr>
            <a:r>
              <a:rPr lang="en-US" sz="1900" dirty="0" smtClean="0">
                <a:latin typeface="+mj-lt"/>
              </a:rPr>
              <a:t>Joint R&amp;D efforts under discussion – WA105 project at CERN</a:t>
            </a:r>
          </a:p>
          <a:p>
            <a:pPr>
              <a:spcBef>
                <a:spcPts val="600"/>
              </a:spcBef>
              <a:tabLst>
                <a:tab pos="463550" algn="l"/>
                <a:tab pos="4002088" algn="l"/>
                <a:tab pos="4227513" algn="l"/>
              </a:tabLst>
            </a:pPr>
            <a:r>
              <a:rPr lang="en-US" sz="2200" dirty="0" smtClean="0">
                <a:latin typeface="+mj-lt"/>
              </a:rPr>
              <a:t>CERN</a:t>
            </a:r>
          </a:p>
          <a:p>
            <a:pPr lvl="1">
              <a:lnSpc>
                <a:spcPct val="90000"/>
              </a:lnSpc>
              <a:spcBef>
                <a:spcPts val="600"/>
              </a:spcBef>
              <a:tabLst>
                <a:tab pos="463550" algn="l"/>
                <a:tab pos="4002088" algn="l"/>
                <a:tab pos="4227513" algn="l"/>
              </a:tabLst>
            </a:pPr>
            <a:r>
              <a:rPr lang="en-US" sz="2200" dirty="0" smtClean="0">
                <a:latin typeface="+mj-lt"/>
              </a:rPr>
              <a:t>European Strategy statement on participation in long-baseline</a:t>
            </a:r>
          </a:p>
          <a:p>
            <a:pPr lvl="1">
              <a:lnSpc>
                <a:spcPct val="90000"/>
              </a:lnSpc>
              <a:spcBef>
                <a:spcPts val="600"/>
              </a:spcBef>
              <a:tabLst>
                <a:tab pos="463550" algn="l"/>
                <a:tab pos="4002088" algn="l"/>
                <a:tab pos="4227513" algn="l"/>
              </a:tabLst>
            </a:pPr>
            <a:r>
              <a:rPr lang="en-US" sz="2200" u="sng" dirty="0" smtClean="0">
                <a:solidFill>
                  <a:srgbClr val="0000FF"/>
                </a:solidFill>
                <a:latin typeface="+mj-lt"/>
              </a:rPr>
              <a:t>Establishing two neutrino</a:t>
            </a:r>
            <a:r>
              <a:rPr lang="en-US" sz="2200" u="sng" dirty="0">
                <a:solidFill>
                  <a:srgbClr val="0000FF"/>
                </a:solidFill>
                <a:latin typeface="+mj-lt"/>
              </a:rPr>
              <a:t>-related </a:t>
            </a:r>
            <a:r>
              <a:rPr lang="en-US" sz="2200" u="sng" dirty="0" smtClean="0">
                <a:solidFill>
                  <a:srgbClr val="0000FF"/>
                </a:solidFill>
                <a:latin typeface="+mj-lt"/>
              </a:rPr>
              <a:t>projects</a:t>
            </a:r>
            <a:endParaRPr lang="en-US" sz="2200" u="sng" dirty="0">
              <a:solidFill>
                <a:srgbClr val="0000FF"/>
              </a:solidFill>
              <a:latin typeface="+mj-lt"/>
            </a:endParaRPr>
          </a:p>
          <a:p>
            <a:pPr lvl="1">
              <a:lnSpc>
                <a:spcPct val="90000"/>
              </a:lnSpc>
              <a:spcBef>
                <a:spcPts val="600"/>
              </a:spcBef>
              <a:tabLst>
                <a:tab pos="463550" algn="l"/>
                <a:tab pos="4002088" algn="l"/>
                <a:tab pos="4227513" algn="l"/>
              </a:tabLst>
            </a:pPr>
            <a:r>
              <a:rPr lang="en-US" sz="2200" dirty="0">
                <a:latin typeface="+mj-lt"/>
              </a:rPr>
              <a:t>Frequent communication with CERN neutrino program coordinator </a:t>
            </a:r>
            <a:r>
              <a:rPr lang="en-US" sz="2200" dirty="0" err="1">
                <a:latin typeface="+mj-lt"/>
              </a:rPr>
              <a:t>Marzio</a:t>
            </a:r>
            <a:r>
              <a:rPr lang="en-US" sz="2200" dirty="0">
                <a:latin typeface="+mj-lt"/>
              </a:rPr>
              <a:t> </a:t>
            </a:r>
            <a:r>
              <a:rPr lang="en-US" sz="2200" dirty="0" err="1" smtClean="0">
                <a:latin typeface="+mj-lt"/>
              </a:rPr>
              <a:t>Nessi</a:t>
            </a:r>
            <a:endParaRPr lang="en-US" sz="2200" dirty="0" smtClean="0">
              <a:latin typeface="+mj-lt"/>
            </a:endParaRPr>
          </a:p>
          <a:p>
            <a:pPr lvl="1">
              <a:lnSpc>
                <a:spcPct val="90000"/>
              </a:lnSpc>
              <a:spcBef>
                <a:spcPts val="600"/>
              </a:spcBef>
              <a:tabLst>
                <a:tab pos="463550" algn="l"/>
                <a:tab pos="4002088" algn="l"/>
                <a:tab pos="4227513" algn="l"/>
              </a:tabLst>
            </a:pPr>
            <a:r>
              <a:rPr lang="en-US" sz="2200" dirty="0" smtClean="0">
                <a:latin typeface="+mj-lt"/>
              </a:rPr>
              <a:t>Letter from DOE; communication between CERN DG and Fermilab director</a:t>
            </a:r>
          </a:p>
          <a:p>
            <a:pPr>
              <a:spcBef>
                <a:spcPts val="600"/>
              </a:spcBef>
              <a:tabLst>
                <a:tab pos="463550" algn="l"/>
                <a:tab pos="4002088" algn="l"/>
                <a:tab pos="4227513" algn="l"/>
              </a:tabLst>
            </a:pPr>
            <a:endParaRPr lang="en-US" dirty="0" smtClean="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23</a:t>
            </a:fld>
            <a:endParaRPr lang="en-US"/>
          </a:p>
        </p:txBody>
      </p:sp>
    </p:spTree>
    <p:extLst>
      <p:ext uri="{BB962C8B-B14F-4D97-AF65-F5344CB8AC3E}">
        <p14:creationId xmlns:p14="http://schemas.microsoft.com/office/powerpoint/2010/main" val="3092992114"/>
      </p:ext>
    </p:extLst>
  </p:cSld>
  <p:clrMapOvr>
    <a:masterClrMapping/>
  </p:clrMapOvr>
  <mc:AlternateContent xmlns:mc="http://schemas.openxmlformats.org/markup-compatibility/2006">
    <mc:Choice xmlns:p14="http://schemas.microsoft.com/office/powerpoint/2010/main" Requires="p14">
      <p:transition spd="slow" p14:dur="2000" advTm="33770"/>
    </mc:Choice>
    <mc:Fallback>
      <p:transition xmlns:p14="http://schemas.microsoft.com/office/powerpoint/2010/main" spd="slow" advTm="3377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 Discussions</a:t>
            </a:r>
            <a:endParaRPr lang="en-US" sz="3600" dirty="0"/>
          </a:p>
        </p:txBody>
      </p:sp>
      <p:sp>
        <p:nvSpPr>
          <p:cNvPr id="3" name="Content Placeholder 2"/>
          <p:cNvSpPr>
            <a:spLocks noGrp="1"/>
          </p:cNvSpPr>
          <p:nvPr>
            <p:ph idx="1"/>
          </p:nvPr>
        </p:nvSpPr>
        <p:spPr>
          <a:xfrm>
            <a:off x="457200" y="1371600"/>
            <a:ext cx="8229600" cy="5257800"/>
          </a:xfrm>
        </p:spPr>
        <p:txBody>
          <a:bodyPr rIns="0"/>
          <a:lstStyle/>
          <a:p>
            <a:pPr>
              <a:lnSpc>
                <a:spcPct val="90000"/>
              </a:lnSpc>
              <a:spcBef>
                <a:spcPts val="600"/>
              </a:spcBef>
              <a:tabLst>
                <a:tab pos="463550" algn="l"/>
                <a:tab pos="4002088" algn="l"/>
                <a:tab pos="4227513" algn="l"/>
              </a:tabLst>
            </a:pPr>
            <a:r>
              <a:rPr lang="en-US" sz="2400" dirty="0" smtClean="0">
                <a:latin typeface="+mj-lt"/>
              </a:rPr>
              <a:t>Italy</a:t>
            </a:r>
          </a:p>
          <a:p>
            <a:pPr lvl="1"/>
            <a:r>
              <a:rPr lang="en-US" sz="2200" dirty="0" smtClean="0">
                <a:latin typeface="+mj-lt"/>
              </a:rPr>
              <a:t>Several senior INFN members of </a:t>
            </a:r>
            <a:r>
              <a:rPr lang="en-US" sz="2200" dirty="0" err="1" smtClean="0">
                <a:latin typeface="+mj-lt"/>
              </a:rPr>
              <a:t>NESSiE</a:t>
            </a:r>
            <a:r>
              <a:rPr lang="en-US" sz="2200" dirty="0" smtClean="0">
                <a:latin typeface="+mj-lt"/>
              </a:rPr>
              <a:t> collaboration attended LBNE Sept. 2013 collaboration meeting as observers</a:t>
            </a:r>
          </a:p>
          <a:p>
            <a:pPr lvl="1"/>
            <a:r>
              <a:rPr lang="en-US" sz="2200" dirty="0" smtClean="0">
                <a:latin typeface="+mj-lt"/>
              </a:rPr>
              <a:t>Near</a:t>
            </a:r>
            <a:r>
              <a:rPr lang="en-US" sz="2200" dirty="0">
                <a:latin typeface="+mj-lt"/>
              </a:rPr>
              <a:t>-term interest in </a:t>
            </a:r>
            <a:r>
              <a:rPr lang="en-US" sz="2200" dirty="0" smtClean="0">
                <a:latin typeface="+mj-lt"/>
              </a:rPr>
              <a:t>neutrino-detector R&amp;D and short</a:t>
            </a:r>
            <a:r>
              <a:rPr lang="en-US" sz="2200" dirty="0">
                <a:latin typeface="+mj-lt"/>
              </a:rPr>
              <a:t>-baseline experiment at CERN or </a:t>
            </a:r>
            <a:r>
              <a:rPr lang="en-US" sz="2200" dirty="0" smtClean="0">
                <a:latin typeface="+mj-lt"/>
              </a:rPr>
              <a:t>Fermilab</a:t>
            </a:r>
          </a:p>
          <a:p>
            <a:pPr>
              <a:lnSpc>
                <a:spcPct val="90000"/>
              </a:lnSpc>
              <a:spcBef>
                <a:spcPts val="600"/>
              </a:spcBef>
              <a:tabLst>
                <a:tab pos="463550" algn="l"/>
                <a:tab pos="4002088" algn="l"/>
                <a:tab pos="4227513" algn="l"/>
              </a:tabLst>
            </a:pPr>
            <a:r>
              <a:rPr lang="en-US" sz="2400" dirty="0" smtClean="0">
                <a:latin typeface="+mj-lt"/>
              </a:rPr>
              <a:t>Russia</a:t>
            </a:r>
            <a:endParaRPr lang="en-US" sz="2400" dirty="0">
              <a:latin typeface="+mj-lt"/>
            </a:endParaRPr>
          </a:p>
          <a:p>
            <a:pPr lvl="1">
              <a:lnSpc>
                <a:spcPct val="90000"/>
              </a:lnSpc>
              <a:spcBef>
                <a:spcPts val="600"/>
              </a:spcBef>
              <a:tabLst>
                <a:tab pos="463550" algn="l"/>
                <a:tab pos="4002088" algn="l"/>
                <a:tab pos="4227513" algn="l"/>
              </a:tabLst>
            </a:pPr>
            <a:r>
              <a:rPr lang="en-US" sz="2200" dirty="0" smtClean="0">
                <a:latin typeface="+mj-lt"/>
              </a:rPr>
              <a:t>At visit </a:t>
            </a:r>
            <a:r>
              <a:rPr lang="en-US" sz="2200" dirty="0">
                <a:latin typeface="+mj-lt"/>
              </a:rPr>
              <a:t>to Fermilab by INR director V. </a:t>
            </a:r>
            <a:r>
              <a:rPr lang="en-US" sz="2200" dirty="0" err="1">
                <a:latin typeface="+mj-lt"/>
              </a:rPr>
              <a:t>Matveev</a:t>
            </a:r>
            <a:r>
              <a:rPr lang="en-US" sz="2200" dirty="0">
                <a:latin typeface="+mj-lt"/>
              </a:rPr>
              <a:t>, LBNE was added to the MOU between the two labs</a:t>
            </a:r>
          </a:p>
          <a:p>
            <a:pPr lvl="1">
              <a:lnSpc>
                <a:spcPct val="90000"/>
              </a:lnSpc>
              <a:spcBef>
                <a:spcPts val="600"/>
              </a:spcBef>
              <a:tabLst>
                <a:tab pos="463550" algn="l"/>
                <a:tab pos="4002088" algn="l"/>
                <a:tab pos="4227513" algn="l"/>
              </a:tabLst>
            </a:pPr>
            <a:r>
              <a:rPr lang="en-US" sz="2200" dirty="0">
                <a:latin typeface="+mj-lt"/>
              </a:rPr>
              <a:t>Preliminary discussions with JINR (</a:t>
            </a:r>
            <a:r>
              <a:rPr lang="en-US" sz="2200" dirty="0" err="1">
                <a:latin typeface="+mj-lt"/>
              </a:rPr>
              <a:t>Dubna</a:t>
            </a:r>
            <a:r>
              <a:rPr lang="en-US" sz="2200" dirty="0">
                <a:latin typeface="+mj-lt"/>
              </a:rPr>
              <a:t>); </a:t>
            </a:r>
            <a:r>
              <a:rPr lang="en-US" sz="2200" dirty="0" smtClean="0">
                <a:latin typeface="+mj-lt"/>
              </a:rPr>
              <a:t>LBNE </a:t>
            </a:r>
            <a:r>
              <a:rPr lang="en-US" sz="2200" dirty="0">
                <a:latin typeface="+mj-lt"/>
              </a:rPr>
              <a:t>Near Detector-related collaboration beginning between JINR and U. </a:t>
            </a:r>
            <a:r>
              <a:rPr lang="en-US" sz="2200" dirty="0" err="1" smtClean="0">
                <a:latin typeface="+mj-lt"/>
              </a:rPr>
              <a:t>Panjab</a:t>
            </a:r>
            <a:endParaRPr lang="en-US" sz="2200" dirty="0" smtClean="0">
              <a:latin typeface="+mj-lt"/>
            </a:endParaRPr>
          </a:p>
          <a:p>
            <a:pPr>
              <a:lnSpc>
                <a:spcPct val="90000"/>
              </a:lnSpc>
              <a:spcBef>
                <a:spcPts val="600"/>
              </a:spcBef>
              <a:tabLst>
                <a:tab pos="463550" algn="l"/>
                <a:tab pos="4002088" algn="l"/>
                <a:tab pos="4227513" algn="l"/>
              </a:tabLst>
            </a:pPr>
            <a:r>
              <a:rPr lang="en-US" sz="2400" dirty="0" smtClean="0">
                <a:latin typeface="+mj-lt"/>
              </a:rPr>
              <a:t>Japan</a:t>
            </a:r>
            <a:endParaRPr lang="en-US" sz="2400" dirty="0">
              <a:latin typeface="+mj-lt"/>
            </a:endParaRPr>
          </a:p>
          <a:p>
            <a:pPr lvl="1">
              <a:lnSpc>
                <a:spcPct val="90000"/>
              </a:lnSpc>
              <a:spcBef>
                <a:spcPts val="600"/>
              </a:spcBef>
              <a:tabLst>
                <a:tab pos="463550" algn="l"/>
                <a:tab pos="4002088" algn="l"/>
                <a:tab pos="4227513" algn="l"/>
              </a:tabLst>
            </a:pPr>
            <a:r>
              <a:rPr lang="en-US" sz="2200" dirty="0">
                <a:latin typeface="+mj-lt"/>
              </a:rPr>
              <a:t>Japan-US Committee for Cooperation in High Energy Physics - Neutrino Task Force </a:t>
            </a:r>
            <a:r>
              <a:rPr lang="en-US" sz="2200" dirty="0" smtClean="0">
                <a:latin typeface="+mj-lt"/>
              </a:rPr>
              <a:t>for coordination </a:t>
            </a:r>
            <a:r>
              <a:rPr lang="en-US" sz="2200" dirty="0">
                <a:latin typeface="+mj-lt"/>
              </a:rPr>
              <a:t>of proposals in areas of joint interest in accelerator, detector and physics development</a:t>
            </a:r>
          </a:p>
          <a:p>
            <a:pPr>
              <a:lnSpc>
                <a:spcPct val="90000"/>
              </a:lnSpc>
              <a:spcBef>
                <a:spcPts val="600"/>
              </a:spcBef>
              <a:tabLst>
                <a:tab pos="463550" algn="l"/>
                <a:tab pos="4002088" algn="l"/>
                <a:tab pos="4227513" algn="l"/>
              </a:tabLst>
            </a:pPr>
            <a:endParaRPr lang="en-US" dirty="0">
              <a:latin typeface="+mj-lt"/>
            </a:endParaRPr>
          </a:p>
          <a:p>
            <a:endParaRPr lang="en-US" sz="2200" dirty="0" smtClean="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24</a:t>
            </a:fld>
            <a:endParaRPr lang="en-US"/>
          </a:p>
        </p:txBody>
      </p:sp>
    </p:spTree>
    <p:extLst>
      <p:ext uri="{BB962C8B-B14F-4D97-AF65-F5344CB8AC3E}">
        <p14:creationId xmlns:p14="http://schemas.microsoft.com/office/powerpoint/2010/main" val="1619319654"/>
      </p:ext>
    </p:extLst>
  </p:cSld>
  <p:clrMapOvr>
    <a:masterClrMapping/>
  </p:clrMapOvr>
  <mc:AlternateContent xmlns:mc="http://schemas.openxmlformats.org/markup-compatibility/2006">
    <mc:Choice xmlns:p14="http://schemas.microsoft.com/office/powerpoint/2010/main" Requires="p14">
      <p:transition spd="slow" p14:dur="2000" advTm="43467"/>
    </mc:Choice>
    <mc:Fallback>
      <p:transition xmlns:p14="http://schemas.microsoft.com/office/powerpoint/2010/main" spd="slow" advTm="43467"/>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152400"/>
            <a:ext cx="8229600" cy="1143000"/>
          </a:xfrm>
        </p:spPr>
        <p:txBody>
          <a:bodyPr/>
          <a:lstStyle/>
          <a:p>
            <a:r>
              <a:rPr lang="en-US" sz="3600" dirty="0" smtClean="0">
                <a:latin typeface="Calibri" charset="0"/>
              </a:rPr>
              <a:t>LBNE Science Summary</a:t>
            </a:r>
            <a:endParaRPr lang="en-US" sz="3600" dirty="0">
              <a:latin typeface="Calibri" charset="0"/>
            </a:endParaRPr>
          </a:p>
        </p:txBody>
      </p:sp>
      <p:sp>
        <p:nvSpPr>
          <p:cNvPr id="4" name="Slide Number Placeholder 3"/>
          <p:cNvSpPr>
            <a:spLocks noGrp="1"/>
          </p:cNvSpPr>
          <p:nvPr>
            <p:ph type="sldNum" sz="quarter" idx="12"/>
          </p:nvPr>
        </p:nvSpPr>
        <p:spPr/>
        <p:txBody>
          <a:bodyPr/>
          <a:lstStyle/>
          <a:p>
            <a:pPr>
              <a:defRPr/>
            </a:pPr>
            <a:fld id="{7991A8A3-F080-AA44-998C-4F6A66ED7DAD}" type="slidenum">
              <a:rPr lang="en-US"/>
              <a:pPr>
                <a:defRPr/>
              </a:pPr>
              <a:t>25</a:t>
            </a:fld>
            <a:endParaRPr lang="en-US"/>
          </a:p>
        </p:txBody>
      </p:sp>
      <p:sp>
        <p:nvSpPr>
          <p:cNvPr id="8" name="Rectangle 3"/>
          <p:cNvSpPr txBox="1">
            <a:spLocks noChangeArrowheads="1"/>
          </p:cNvSpPr>
          <p:nvPr/>
        </p:nvSpPr>
        <p:spPr bwMode="auto">
          <a:xfrm>
            <a:off x="228600" y="14478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fontAlgn="base">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fontAlgn="base">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fontAlgn="base">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fontAlgn="base">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solidFill>
                  <a:srgbClr val="800000"/>
                </a:solidFill>
                <a:latin typeface="+mj-lt"/>
              </a:rPr>
              <a:t>LBNE will determine neutrino mass hierarchy independently</a:t>
            </a:r>
          </a:p>
          <a:p>
            <a:pPr lvl="1"/>
            <a:r>
              <a:rPr lang="en-US" dirty="0">
                <a:solidFill>
                  <a:srgbClr val="800000"/>
                </a:solidFill>
                <a:latin typeface="+mj-lt"/>
              </a:rPr>
              <a:t>Input from other experiments will </a:t>
            </a:r>
            <a:r>
              <a:rPr lang="en-US" dirty="0" smtClean="0">
                <a:solidFill>
                  <a:srgbClr val="800000"/>
                </a:solidFill>
                <a:latin typeface="+mj-lt"/>
              </a:rPr>
              <a:t>serve to accelerate </a:t>
            </a:r>
            <a:r>
              <a:rPr lang="en-US" dirty="0">
                <a:solidFill>
                  <a:srgbClr val="800000"/>
                </a:solidFill>
                <a:latin typeface="+mj-lt"/>
              </a:rPr>
              <a:t>progress towards </a:t>
            </a:r>
            <a:r>
              <a:rPr lang="en-US" dirty="0" smtClean="0">
                <a:solidFill>
                  <a:srgbClr val="800000"/>
                </a:solidFill>
                <a:latin typeface="+mj-lt"/>
              </a:rPr>
              <a:t>CP </a:t>
            </a:r>
            <a:r>
              <a:rPr lang="en-US" dirty="0">
                <a:solidFill>
                  <a:srgbClr val="800000"/>
                </a:solidFill>
                <a:latin typeface="+mj-lt"/>
              </a:rPr>
              <a:t>violation determination</a:t>
            </a:r>
            <a:endParaRPr lang="en-US" sz="2800" dirty="0">
              <a:solidFill>
                <a:srgbClr val="800000"/>
              </a:solidFill>
              <a:latin typeface="+mj-lt"/>
            </a:endParaRPr>
          </a:p>
          <a:p>
            <a:r>
              <a:rPr lang="en-US" dirty="0" smtClean="0">
                <a:solidFill>
                  <a:srgbClr val="800000"/>
                </a:solidFill>
                <a:latin typeface="+mj-lt"/>
              </a:rPr>
              <a:t>LBNE will probe CP and non-standard interactions to a precision far beyond current experiments</a:t>
            </a:r>
          </a:p>
          <a:p>
            <a:r>
              <a:rPr lang="en-US" dirty="0" smtClean="0">
                <a:solidFill>
                  <a:srgbClr val="800000"/>
                </a:solidFill>
                <a:latin typeface="+mj-lt"/>
              </a:rPr>
              <a:t>LBNE will also have a rich program of precision measurements of neutrino interactions</a:t>
            </a:r>
          </a:p>
          <a:p>
            <a:r>
              <a:rPr lang="en-US" dirty="0" smtClean="0">
                <a:solidFill>
                  <a:srgbClr val="800000"/>
                </a:solidFill>
                <a:latin typeface="+mj-lt"/>
              </a:rPr>
              <a:t>LBNE will probe physics only accessible to very large detectors</a:t>
            </a:r>
          </a:p>
          <a:p>
            <a:pPr lvl="1"/>
            <a:r>
              <a:rPr lang="en-US" dirty="0" smtClean="0">
                <a:solidFill>
                  <a:srgbClr val="800000"/>
                </a:solidFill>
                <a:latin typeface="+mj-lt"/>
              </a:rPr>
              <a:t>Proton decay (GUTs); Supernova burst neutrinos</a:t>
            </a:r>
            <a:endParaRPr lang="en-US" sz="2800" dirty="0" smtClean="0">
              <a:solidFill>
                <a:srgbClr val="800000"/>
              </a:solidFill>
              <a:latin typeface="+mj-lt"/>
            </a:endParaRPr>
          </a:p>
          <a:p>
            <a:r>
              <a:rPr lang="en-US" b="1" dirty="0" smtClean="0">
                <a:solidFill>
                  <a:srgbClr val="800000"/>
                </a:solidFill>
                <a:latin typeface="+mj-lt"/>
              </a:rPr>
              <a:t>LBNE is a cost and time effective approach to the science</a:t>
            </a:r>
          </a:p>
          <a:p>
            <a:pPr lvl="1"/>
            <a:r>
              <a:rPr lang="en-US" b="1" dirty="0" smtClean="0">
                <a:solidFill>
                  <a:srgbClr val="0000FF"/>
                </a:solidFill>
                <a:latin typeface="+mj-lt"/>
              </a:rPr>
              <a:t>There is substantial and growing international interest </a:t>
            </a:r>
            <a:r>
              <a:rPr lang="en-US" b="1" dirty="0" smtClean="0">
                <a:solidFill>
                  <a:srgbClr val="0000FF"/>
                </a:solidFill>
                <a:latin typeface="+mj-lt"/>
              </a:rPr>
              <a:t>that will enable its full potential</a:t>
            </a:r>
            <a:endParaRPr lang="en-US" b="1" dirty="0" smtClean="0">
              <a:solidFill>
                <a:srgbClr val="0000FF"/>
              </a:solidFill>
              <a:latin typeface="+mj-lt"/>
            </a:endParaRPr>
          </a:p>
        </p:txBody>
      </p:sp>
    </p:spTree>
    <p:custDataLst>
      <p:tags r:id="rId1"/>
    </p:custDataLst>
    <p:extLst>
      <p:ext uri="{BB962C8B-B14F-4D97-AF65-F5344CB8AC3E}">
        <p14:creationId xmlns:p14="http://schemas.microsoft.com/office/powerpoint/2010/main" val="915717843"/>
      </p:ext>
    </p:extLst>
  </p:cSld>
  <p:clrMapOvr>
    <a:masterClrMapping/>
  </p:clrMapOvr>
  <mc:AlternateContent xmlns:mc="http://schemas.openxmlformats.org/markup-compatibility/2006">
    <mc:Choice xmlns:p14="http://schemas.microsoft.com/office/powerpoint/2010/main" Requires="p14">
      <p:transition spd="slow" p14:dur="2000" advTm="84955"/>
    </mc:Choice>
    <mc:Fallback>
      <p:transition xmlns:p14="http://schemas.microsoft.com/office/powerpoint/2010/main" spd="slow" advTm="849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9"/>
          <p:cNvSpPr>
            <a:spLocks noGrp="1"/>
          </p:cNvSpPr>
          <p:nvPr>
            <p:ph type="title"/>
          </p:nvPr>
        </p:nvSpPr>
        <p:spPr>
          <a:xfrm>
            <a:off x="457200" y="2438400"/>
            <a:ext cx="8229600" cy="1143000"/>
          </a:xfrm>
        </p:spPr>
        <p:txBody>
          <a:bodyPr/>
          <a:lstStyle/>
          <a:p>
            <a:pPr algn="ctr"/>
            <a:r>
              <a:rPr lang="en-US" sz="4400" dirty="0" smtClean="0">
                <a:latin typeface="Calibri" charset="0"/>
              </a:rPr>
              <a:t>Back Up</a:t>
            </a:r>
            <a:endParaRPr lang="en-US" sz="4400" dirty="0">
              <a:latin typeface="Calibri" charset="0"/>
            </a:endParaRPr>
          </a:p>
        </p:txBody>
      </p:sp>
      <p:sp>
        <p:nvSpPr>
          <p:cNvPr id="2" name="Footer Placeholder 1"/>
          <p:cNvSpPr>
            <a:spLocks noGrp="1"/>
          </p:cNvSpPr>
          <p:nvPr>
            <p:ph type="ftr" sz="quarter" idx="11"/>
          </p:nvPr>
        </p:nvSpPr>
        <p:spPr>
          <a:xfrm>
            <a:off x="3810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3" name="Slide Number Placeholder 2"/>
          <p:cNvSpPr>
            <a:spLocks noGrp="1"/>
          </p:cNvSpPr>
          <p:nvPr>
            <p:ph type="sldNum" sz="quarter" idx="12"/>
          </p:nvPr>
        </p:nvSpPr>
        <p:spPr/>
        <p:txBody>
          <a:bodyPr/>
          <a:lstStyle/>
          <a:p>
            <a:pPr>
              <a:defRPr/>
            </a:pPr>
            <a:fld id="{138D865E-C010-424A-802E-E29D6B952C66}" type="slidenum">
              <a:rPr lang="en-US" smtClean="0"/>
              <a:pPr>
                <a:defRPr/>
              </a:pPr>
              <a:t>26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5204"/>
    </mc:Choice>
    <mc:Fallback>
      <p:transition xmlns:p14="http://schemas.microsoft.com/office/powerpoint/2010/main" spd="slow" advTm="5204"/>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9"/>
          <p:cNvSpPr>
            <a:spLocks noGrp="1"/>
          </p:cNvSpPr>
          <p:nvPr>
            <p:ph type="title"/>
          </p:nvPr>
        </p:nvSpPr>
        <p:spPr>
          <a:xfrm>
            <a:off x="457200" y="2438400"/>
            <a:ext cx="8229600" cy="1143000"/>
          </a:xfrm>
        </p:spPr>
        <p:txBody>
          <a:bodyPr/>
          <a:lstStyle/>
          <a:p>
            <a:pPr algn="ctr"/>
            <a:r>
              <a:rPr lang="en-US" sz="4400" dirty="0" smtClean="0">
                <a:latin typeface="Calibri" charset="0"/>
              </a:rPr>
              <a:t>LBNE Collaboration Details</a:t>
            </a:r>
            <a:endParaRPr lang="en-US" sz="4400" dirty="0">
              <a:latin typeface="Calibri" charset="0"/>
            </a:endParaRPr>
          </a:p>
        </p:txBody>
      </p:sp>
      <p:sp>
        <p:nvSpPr>
          <p:cNvPr id="2" name="Footer Placeholder 1"/>
          <p:cNvSpPr>
            <a:spLocks noGrp="1"/>
          </p:cNvSpPr>
          <p:nvPr>
            <p:ph type="ftr" sz="quarter" idx="11"/>
          </p:nvPr>
        </p:nvSpPr>
        <p:spPr>
          <a:xfrm>
            <a:off x="3810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3" name="Slide Number Placeholder 2"/>
          <p:cNvSpPr>
            <a:spLocks noGrp="1"/>
          </p:cNvSpPr>
          <p:nvPr>
            <p:ph type="sldNum" sz="quarter" idx="12"/>
          </p:nvPr>
        </p:nvSpPr>
        <p:spPr/>
        <p:txBody>
          <a:bodyPr/>
          <a:lstStyle/>
          <a:p>
            <a:pPr>
              <a:defRPr/>
            </a:pPr>
            <a:fld id="{138D865E-C010-424A-802E-E29D6B952C66}" type="slidenum">
              <a:rPr lang="en-US" smtClean="0"/>
              <a:pPr>
                <a:defRPr/>
              </a:pPr>
              <a:t>27</a:t>
            </a:fld>
            <a:endParaRPr lang="en-US"/>
          </a:p>
        </p:txBody>
      </p:sp>
    </p:spTree>
    <p:extLst>
      <p:ext uri="{BB962C8B-B14F-4D97-AF65-F5344CB8AC3E}">
        <p14:creationId xmlns:p14="http://schemas.microsoft.com/office/powerpoint/2010/main" val="14479084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Physicist FTE Estimates</a:t>
            </a:r>
            <a:endParaRPr lang="en-US" sz="3600" dirty="0"/>
          </a:p>
        </p:txBody>
      </p:sp>
      <p:sp>
        <p:nvSpPr>
          <p:cNvPr id="3" name="Content Placeholder 2"/>
          <p:cNvSpPr>
            <a:spLocks noGrp="1"/>
          </p:cNvSpPr>
          <p:nvPr>
            <p:ph idx="1"/>
          </p:nvPr>
        </p:nvSpPr>
        <p:spPr>
          <a:xfrm>
            <a:off x="457200" y="1447801"/>
            <a:ext cx="8229600" cy="4876799"/>
          </a:xfrm>
        </p:spPr>
        <p:txBody>
          <a:bodyPr>
            <a:normAutofit fontScale="92500" lnSpcReduction="20000"/>
          </a:bodyPr>
          <a:lstStyle/>
          <a:p>
            <a:pPr marL="273050" lvl="1" indent="-273050">
              <a:buClr>
                <a:srgbClr val="0BD0D9"/>
              </a:buClr>
              <a:buSzPct val="95000"/>
            </a:pPr>
            <a:r>
              <a:rPr lang="en-US" dirty="0" smtClean="0">
                <a:solidFill>
                  <a:schemeClr val="tx2"/>
                </a:solidFill>
                <a:latin typeface="+mj-lt"/>
              </a:rPr>
              <a:t>Based on current collaboration list and estimates of level of effort</a:t>
            </a:r>
          </a:p>
          <a:p>
            <a:pPr marL="547687" lvl="2" indent="-273050">
              <a:buClr>
                <a:srgbClr val="0BD0D9"/>
              </a:buClr>
              <a:buSzPct val="95000"/>
            </a:pPr>
            <a:r>
              <a:rPr lang="en-US" dirty="0" smtClean="0">
                <a:solidFill>
                  <a:schemeClr val="tx2"/>
                </a:solidFill>
                <a:latin typeface="+mj-lt"/>
              </a:rPr>
              <a:t>University faculty counted as 1 </a:t>
            </a:r>
            <a:r>
              <a:rPr lang="en-US" dirty="0" err="1" smtClean="0">
                <a:solidFill>
                  <a:schemeClr val="tx2"/>
                </a:solidFill>
                <a:latin typeface="+mj-lt"/>
              </a:rPr>
              <a:t>fte</a:t>
            </a:r>
            <a:r>
              <a:rPr lang="en-US" dirty="0" smtClean="0">
                <a:solidFill>
                  <a:schemeClr val="tx2"/>
                </a:solidFill>
                <a:latin typeface="+mj-lt"/>
              </a:rPr>
              <a:t> if on no other experiments</a:t>
            </a:r>
          </a:p>
          <a:p>
            <a:pPr marL="547687" lvl="2" indent="-273050">
              <a:buClr>
                <a:srgbClr val="0BD0D9"/>
              </a:buClr>
              <a:buSzPct val="95000"/>
            </a:pPr>
            <a:r>
              <a:rPr lang="en-US" dirty="0" smtClean="0">
                <a:solidFill>
                  <a:schemeClr val="tx2"/>
                </a:solidFill>
                <a:latin typeface="+mj-lt"/>
              </a:rPr>
              <a:t>Just attending meetings – 0.05 </a:t>
            </a:r>
            <a:r>
              <a:rPr lang="en-US" dirty="0" err="1" smtClean="0">
                <a:solidFill>
                  <a:schemeClr val="tx2"/>
                </a:solidFill>
                <a:latin typeface="+mj-lt"/>
              </a:rPr>
              <a:t>fte</a:t>
            </a:r>
            <a:endParaRPr lang="en-US" dirty="0" smtClean="0">
              <a:solidFill>
                <a:schemeClr val="tx2"/>
              </a:solidFill>
              <a:latin typeface="+mj-lt"/>
            </a:endParaRPr>
          </a:p>
          <a:p>
            <a:pPr marL="547687" lvl="2" indent="-273050">
              <a:buClr>
                <a:srgbClr val="0BD0D9"/>
              </a:buClr>
              <a:buSzPct val="95000"/>
            </a:pPr>
            <a:r>
              <a:rPr lang="en-US" dirty="0" smtClean="0">
                <a:solidFill>
                  <a:schemeClr val="tx2"/>
                </a:solidFill>
                <a:latin typeface="+mj-lt"/>
              </a:rPr>
              <a:t>Below we show Total (US) </a:t>
            </a:r>
            <a:r>
              <a:rPr lang="en-US" dirty="0" err="1" smtClean="0">
                <a:solidFill>
                  <a:schemeClr val="tx2"/>
                </a:solidFill>
                <a:latin typeface="+mj-lt"/>
              </a:rPr>
              <a:t>fte</a:t>
            </a:r>
            <a:endParaRPr lang="en-US" dirty="0" smtClean="0">
              <a:solidFill>
                <a:schemeClr val="tx2"/>
              </a:solidFill>
              <a:latin typeface="+mj-lt"/>
            </a:endParaRPr>
          </a:p>
          <a:p>
            <a:pPr marL="547687" lvl="2" indent="-273050">
              <a:buClr>
                <a:srgbClr val="0BD0D9"/>
              </a:buClr>
              <a:buSzPct val="95000"/>
            </a:pPr>
            <a:endParaRPr lang="en-US" dirty="0" smtClean="0">
              <a:solidFill>
                <a:schemeClr val="tx2"/>
              </a:solidFill>
              <a:latin typeface="+mj-lt"/>
            </a:endParaRPr>
          </a:p>
          <a:p>
            <a:pPr marL="273050" lvl="1" indent="-273050">
              <a:buClr>
                <a:srgbClr val="0BD0D9"/>
              </a:buClr>
              <a:buSzPct val="95000"/>
            </a:pPr>
            <a:r>
              <a:rPr lang="en-US" dirty="0" smtClean="0">
                <a:solidFill>
                  <a:schemeClr val="tx2"/>
                </a:solidFill>
                <a:latin typeface="+mj-lt"/>
              </a:rPr>
              <a:t>Current: 70 (58) </a:t>
            </a:r>
            <a:r>
              <a:rPr lang="en-US" dirty="0" err="1" smtClean="0">
                <a:solidFill>
                  <a:schemeClr val="tx2"/>
                </a:solidFill>
                <a:latin typeface="+mj-lt"/>
              </a:rPr>
              <a:t>fte</a:t>
            </a:r>
            <a:endParaRPr lang="en-US" dirty="0" smtClean="0">
              <a:solidFill>
                <a:schemeClr val="tx2"/>
              </a:solidFill>
              <a:latin typeface="+mj-lt"/>
            </a:endParaRPr>
          </a:p>
          <a:p>
            <a:pPr marL="547687" lvl="2" indent="-273050">
              <a:buClr>
                <a:srgbClr val="0BD0D9"/>
              </a:buClr>
              <a:buSzPct val="95000"/>
            </a:pPr>
            <a:r>
              <a:rPr lang="en-US" dirty="0" smtClean="0">
                <a:solidFill>
                  <a:schemeClr val="accent2"/>
                </a:solidFill>
                <a:latin typeface="+mj-lt"/>
              </a:rPr>
              <a:t>Fac./Sci.:  44 (37);  </a:t>
            </a:r>
            <a:r>
              <a:rPr lang="en-US" dirty="0" err="1" smtClean="0">
                <a:solidFill>
                  <a:schemeClr val="accent2"/>
                </a:solidFill>
                <a:latin typeface="+mj-lt"/>
              </a:rPr>
              <a:t>pdoc</a:t>
            </a:r>
            <a:r>
              <a:rPr lang="en-US" dirty="0" smtClean="0">
                <a:solidFill>
                  <a:schemeClr val="accent2"/>
                </a:solidFill>
                <a:latin typeface="+mj-lt"/>
              </a:rPr>
              <a:t>.: 16 (14); stud.: 10 (7)</a:t>
            </a:r>
          </a:p>
          <a:p>
            <a:pPr marL="547687" lvl="2" indent="-273050">
              <a:buClr>
                <a:srgbClr val="0BD0D9"/>
              </a:buClr>
              <a:buSzPct val="95000"/>
            </a:pPr>
            <a:r>
              <a:rPr lang="en-US" dirty="0" smtClean="0">
                <a:solidFill>
                  <a:schemeClr val="accent2"/>
                </a:solidFill>
                <a:latin typeface="+mj-lt"/>
              </a:rPr>
              <a:t>New groups not ramped up yet</a:t>
            </a:r>
          </a:p>
          <a:p>
            <a:pPr marL="273050" lvl="1" indent="-273050">
              <a:buClr>
                <a:srgbClr val="0BD0D9"/>
              </a:buClr>
              <a:buSzPct val="95000"/>
            </a:pPr>
            <a:r>
              <a:rPr lang="en-US" dirty="0" smtClean="0">
                <a:solidFill>
                  <a:schemeClr val="tx2"/>
                </a:solidFill>
                <a:latin typeface="+mj-lt"/>
              </a:rPr>
              <a:t>(Redirected) effort during project phase: 210 (160) </a:t>
            </a:r>
            <a:r>
              <a:rPr lang="en-US" dirty="0" err="1" smtClean="0">
                <a:solidFill>
                  <a:schemeClr val="tx2"/>
                </a:solidFill>
                <a:latin typeface="+mj-lt"/>
              </a:rPr>
              <a:t>fte</a:t>
            </a:r>
            <a:endParaRPr lang="en-US" dirty="0" smtClean="0">
              <a:solidFill>
                <a:schemeClr val="tx2"/>
              </a:solidFill>
              <a:latin typeface="+mj-lt"/>
            </a:endParaRPr>
          </a:p>
          <a:p>
            <a:pPr marL="547687" lvl="2" indent="-273050">
              <a:buClr>
                <a:srgbClr val="0BD0D9"/>
              </a:buClr>
              <a:buSzPct val="95000"/>
            </a:pPr>
            <a:r>
              <a:rPr lang="en-US" dirty="0" smtClean="0">
                <a:solidFill>
                  <a:srgbClr val="009DD9"/>
                </a:solidFill>
                <a:latin typeface="+mj-lt"/>
              </a:rPr>
              <a:t>If no increase in # of people but effort increases to 0.5 or 0.75 for significant fraction of faculty</a:t>
            </a:r>
            <a:r>
              <a:rPr lang="en-US" dirty="0" smtClean="0">
                <a:solidFill>
                  <a:schemeClr val="tx2"/>
                </a:solidFill>
                <a:latin typeface="+mj-lt"/>
              </a:rPr>
              <a:t> </a:t>
            </a:r>
          </a:p>
          <a:p>
            <a:pPr marL="547687" lvl="2" indent="-273050">
              <a:buClr>
                <a:srgbClr val="0BD0D9"/>
              </a:buClr>
              <a:buSzPct val="95000"/>
            </a:pPr>
            <a:r>
              <a:rPr lang="en-US" dirty="0" smtClean="0">
                <a:solidFill>
                  <a:srgbClr val="009DD9"/>
                </a:solidFill>
                <a:latin typeface="+mj-lt"/>
              </a:rPr>
              <a:t>Fac.</a:t>
            </a:r>
            <a:r>
              <a:rPr lang="en-US" sz="2000" dirty="0" smtClean="0">
                <a:solidFill>
                  <a:schemeClr val="accent2"/>
                </a:solidFill>
                <a:latin typeface="+mj-lt"/>
              </a:rPr>
              <a:t>/</a:t>
            </a:r>
            <a:r>
              <a:rPr lang="en-US" sz="2000" dirty="0" err="1">
                <a:solidFill>
                  <a:schemeClr val="accent2"/>
                </a:solidFill>
                <a:latin typeface="+mj-lt"/>
              </a:rPr>
              <a:t>Sci</a:t>
            </a:r>
            <a:r>
              <a:rPr lang="en-US" dirty="0" smtClean="0">
                <a:solidFill>
                  <a:srgbClr val="009DD9"/>
                </a:solidFill>
                <a:latin typeface="+mj-lt"/>
              </a:rPr>
              <a:t>:  120 (87);  </a:t>
            </a:r>
            <a:r>
              <a:rPr lang="en-US" dirty="0" err="1" smtClean="0">
                <a:solidFill>
                  <a:srgbClr val="009DD9"/>
                </a:solidFill>
                <a:latin typeface="+mj-lt"/>
              </a:rPr>
              <a:t>pdoc</a:t>
            </a:r>
            <a:r>
              <a:rPr lang="en-US" dirty="0" smtClean="0">
                <a:solidFill>
                  <a:srgbClr val="009DD9"/>
                </a:solidFill>
                <a:latin typeface="+mj-lt"/>
              </a:rPr>
              <a:t>.: 65 (52); stud.: 35 (30)</a:t>
            </a:r>
          </a:p>
          <a:p>
            <a:pPr marL="273050" lvl="1" indent="-273050">
              <a:buClr>
                <a:srgbClr val="0BD0D9"/>
              </a:buClr>
              <a:buSzPct val="95000"/>
            </a:pPr>
            <a:r>
              <a:rPr lang="en-US" dirty="0" smtClean="0">
                <a:solidFill>
                  <a:schemeClr val="tx2"/>
                </a:solidFill>
                <a:latin typeface="+mj-lt"/>
              </a:rPr>
              <a:t>Expect growth towards CD-4/data: 370 (120) </a:t>
            </a:r>
            <a:r>
              <a:rPr lang="en-US" dirty="0" err="1" smtClean="0">
                <a:solidFill>
                  <a:schemeClr val="tx2"/>
                </a:solidFill>
                <a:latin typeface="+mj-lt"/>
              </a:rPr>
              <a:t>fte</a:t>
            </a:r>
            <a:endParaRPr lang="en-US" dirty="0" smtClean="0">
              <a:solidFill>
                <a:schemeClr val="tx2"/>
              </a:solidFill>
              <a:latin typeface="+mj-lt"/>
            </a:endParaRPr>
          </a:p>
          <a:p>
            <a:pPr marL="547687" lvl="2" indent="-273050">
              <a:buClr>
                <a:srgbClr val="0BD0D9"/>
              </a:buClr>
              <a:buSzPct val="95000"/>
            </a:pPr>
            <a:r>
              <a:rPr lang="en-US" dirty="0" smtClean="0">
                <a:solidFill>
                  <a:srgbClr val="009DD9"/>
                </a:solidFill>
                <a:latin typeface="+mj-lt"/>
              </a:rPr>
              <a:t>Fac.</a:t>
            </a:r>
            <a:r>
              <a:rPr lang="en-US" sz="2000" dirty="0" smtClean="0">
                <a:solidFill>
                  <a:schemeClr val="accent2"/>
                </a:solidFill>
                <a:latin typeface="+mj-lt"/>
              </a:rPr>
              <a:t>/</a:t>
            </a:r>
            <a:r>
              <a:rPr lang="en-US" sz="2000" dirty="0" err="1">
                <a:solidFill>
                  <a:schemeClr val="accent2"/>
                </a:solidFill>
                <a:latin typeface="+mj-lt"/>
              </a:rPr>
              <a:t>Sci</a:t>
            </a:r>
            <a:r>
              <a:rPr lang="en-US" dirty="0" smtClean="0">
                <a:solidFill>
                  <a:srgbClr val="009DD9"/>
                </a:solidFill>
                <a:latin typeface="+mj-lt"/>
              </a:rPr>
              <a:t>:  200 (130); </a:t>
            </a:r>
            <a:r>
              <a:rPr lang="en-US" dirty="0" err="1" smtClean="0">
                <a:solidFill>
                  <a:srgbClr val="009DD9"/>
                </a:solidFill>
                <a:latin typeface="+mj-lt"/>
              </a:rPr>
              <a:t>pdoc</a:t>
            </a:r>
            <a:r>
              <a:rPr lang="en-US" dirty="0" smtClean="0">
                <a:solidFill>
                  <a:srgbClr val="009DD9"/>
                </a:solidFill>
                <a:latin typeface="+mj-lt"/>
              </a:rPr>
              <a:t>.: 100 (80); stud.: 70 (40)</a:t>
            </a:r>
            <a:endParaRPr lang="en-US" dirty="0" smtClean="0">
              <a:solidFill>
                <a:schemeClr val="tx2"/>
              </a:solidFill>
              <a:latin typeface="+mj-lt"/>
            </a:endParaRPr>
          </a:p>
          <a:p>
            <a:pPr marL="273050" lvl="1" indent="-273050">
              <a:buClr>
                <a:srgbClr val="0BD0D9"/>
              </a:buClr>
              <a:buSzPct val="95000"/>
            </a:pPr>
            <a:r>
              <a:rPr lang="en-US" dirty="0" smtClean="0">
                <a:solidFill>
                  <a:schemeClr val="tx2"/>
                </a:solidFill>
                <a:latin typeface="+mj-lt"/>
              </a:rPr>
              <a:t>Anticipate ultimate LBNE collaboration of 600-700 scientists</a:t>
            </a:r>
          </a:p>
          <a:p>
            <a:pPr marL="547687" lvl="2" indent="-273050">
              <a:buClr>
                <a:srgbClr val="0BD0D9"/>
              </a:buClr>
              <a:buSzPct val="95000"/>
            </a:pPr>
            <a:r>
              <a:rPr lang="en-US" dirty="0" smtClean="0">
                <a:solidFill>
                  <a:schemeClr val="tx2"/>
                </a:solidFill>
                <a:latin typeface="+mj-lt"/>
              </a:rPr>
              <a:t>T2K has ~500 collaborators, 56 institutions</a:t>
            </a:r>
            <a:endParaRPr lang="en-US" sz="2800" dirty="0" smtClean="0">
              <a:latin typeface="+mj-lt"/>
            </a:endParaRPr>
          </a:p>
          <a:p>
            <a:pPr marL="0" indent="0">
              <a:buNone/>
            </a:pPr>
            <a:endParaRPr lang="en-US" sz="2800" dirty="0">
              <a:latin typeface="+mj-lt"/>
            </a:endParaRPr>
          </a:p>
        </p:txBody>
      </p:sp>
      <p:sp>
        <p:nvSpPr>
          <p:cNvPr id="4"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28</a:t>
            </a:fld>
            <a:endParaRPr lang="en-US"/>
          </a:p>
        </p:txBody>
      </p:sp>
      <p:sp>
        <p:nvSpPr>
          <p:cNvPr id="5"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6" name="TextBox 5"/>
          <p:cNvSpPr txBox="1"/>
          <p:nvPr/>
        </p:nvSpPr>
        <p:spPr>
          <a:xfrm>
            <a:off x="3505200" y="0"/>
            <a:ext cx="2159566" cy="369332"/>
          </a:xfrm>
          <a:prstGeom prst="rect">
            <a:avLst/>
          </a:prstGeom>
          <a:noFill/>
        </p:spPr>
        <p:txBody>
          <a:bodyPr wrap="none" rtlCol="0">
            <a:spAutoFit/>
          </a:bodyPr>
          <a:lstStyle/>
          <a:p>
            <a:r>
              <a:rPr lang="en-US" dirty="0" smtClean="0"/>
              <a:t>PANEL QUESTION</a:t>
            </a:r>
            <a:endParaRPr lang="en-US" dirty="0"/>
          </a:p>
        </p:txBody>
      </p:sp>
    </p:spTree>
    <p:extLst>
      <p:ext uri="{BB962C8B-B14F-4D97-AF65-F5344CB8AC3E}">
        <p14:creationId xmlns:p14="http://schemas.microsoft.com/office/powerpoint/2010/main" val="23147719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93708663"/>
              </p:ext>
            </p:extLst>
          </p:nvPr>
        </p:nvGraphicFramePr>
        <p:xfrm>
          <a:off x="762000" y="2057400"/>
          <a:ext cx="6934200" cy="3335020"/>
        </p:xfrm>
        <a:graphic>
          <a:graphicData uri="http://schemas.openxmlformats.org/drawingml/2006/table">
            <a:tbl>
              <a:tblPr/>
              <a:tblGrid>
                <a:gridCol w="1447800"/>
                <a:gridCol w="780556"/>
                <a:gridCol w="899647"/>
                <a:gridCol w="899647"/>
                <a:gridCol w="1001550"/>
                <a:gridCol w="914400"/>
                <a:gridCol w="215520"/>
                <a:gridCol w="775080"/>
              </a:tblGrid>
              <a:tr h="190500">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Faculty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Postdocs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Students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Engineers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Unknown</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TOTAL</a:t>
                      </a:r>
                    </a:p>
                  </a:txBody>
                  <a:tcPr marL="12700" marR="12700" marT="12700" marB="0" anchor="b">
                    <a:lnL>
                      <a:noFill/>
                    </a:lnL>
                    <a:lnR>
                      <a:noFill/>
                    </a:lnR>
                    <a:lnT>
                      <a:noFill/>
                    </a:lnT>
                    <a:lnB>
                      <a:noFill/>
                    </a:lnB>
                  </a:tcPr>
                </a:tc>
              </a:tr>
              <a:tr h="190500">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600" b="0" i="0" u="none" strike="noStrike" dirty="0">
                          <a:solidFill>
                            <a:srgbClr val="000000"/>
                          </a:solidFill>
                          <a:effectLst/>
                          <a:latin typeface="Calibri"/>
                        </a:rPr>
                        <a:t>Brazil</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9</a:t>
                      </a: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India</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8</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8</a:t>
                      </a: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Italy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37</a:t>
                      </a: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Japan</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a:t>
                      </a: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UK</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40</a:t>
                      </a: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US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206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64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6</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357</a:t>
                      </a:r>
                    </a:p>
                  </a:txBody>
                  <a:tcPr marL="12700" marR="12700" marT="12700" marB="0" anchor="b">
                    <a:lnL>
                      <a:noFill/>
                    </a:lnL>
                    <a:lnR>
                      <a:noFill/>
                    </a:lnR>
                    <a:lnT>
                      <a:noFill/>
                    </a:lnT>
                    <a:lnB>
                      <a:noFill/>
                    </a:lnB>
                  </a:tcPr>
                </a:tc>
              </a:tr>
              <a:tr h="19050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TOTAL</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277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80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41</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6</a:t>
                      </a: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452</a:t>
                      </a:r>
                    </a:p>
                  </a:txBody>
                  <a:tcPr marL="12700" marR="12700" marT="12700" marB="0" anchor="b">
                    <a:lnL>
                      <a:noFill/>
                    </a:lnL>
                    <a:lnR>
                      <a:noFill/>
                    </a:lnR>
                    <a:lnT>
                      <a:noFill/>
                    </a:lnT>
                    <a:lnB>
                      <a:noFill/>
                    </a:lnB>
                  </a:tcPr>
                </a:tc>
              </a:tr>
              <a:tr h="19050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Non-US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71</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95</a:t>
                      </a:r>
                    </a:p>
                  </a:txBody>
                  <a:tcPr marL="12700" marR="12700" marT="1270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Fraction non-US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21%</a:t>
                      </a:r>
                    </a:p>
                  </a:txBody>
                  <a:tcPr marL="12700" marR="12700" marT="12700" marB="0" anchor="b">
                    <a:lnL>
                      <a:noFill/>
                    </a:lnL>
                    <a:lnR>
                      <a:noFill/>
                    </a:lnR>
                    <a:lnT>
                      <a:noFill/>
                    </a:lnT>
                    <a:lnB>
                      <a:noFill/>
                    </a:lnB>
                  </a:tcPr>
                </a:tc>
              </a:tr>
            </a:tbl>
          </a:graphicData>
        </a:graphic>
      </p:graphicFrame>
      <p:sp>
        <p:nvSpPr>
          <p:cNvPr id="9" name="Title 1"/>
          <p:cNvSpPr>
            <a:spLocks noGrp="1"/>
          </p:cNvSpPr>
          <p:nvPr>
            <p:ph type="title"/>
          </p:nvPr>
        </p:nvSpPr>
        <p:spPr>
          <a:xfrm>
            <a:off x="457200" y="152400"/>
            <a:ext cx="8229600" cy="1143000"/>
          </a:xfrm>
        </p:spPr>
        <p:txBody>
          <a:bodyPr/>
          <a:lstStyle/>
          <a:p>
            <a:r>
              <a:rPr lang="en-US" sz="3600" dirty="0"/>
              <a:t>LBNE </a:t>
            </a:r>
            <a:r>
              <a:rPr lang="en-US" sz="3600" dirty="0" smtClean="0"/>
              <a:t>Collaboration - Detail</a:t>
            </a:r>
            <a:endParaRPr lang="en-US" sz="3600" dirty="0"/>
          </a:p>
        </p:txBody>
      </p:sp>
      <p:sp>
        <p:nvSpPr>
          <p:cNvPr id="11"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29</a:t>
            </a:fld>
            <a:endParaRPr lang="en-US"/>
          </a:p>
        </p:txBody>
      </p:sp>
      <p:sp>
        <p:nvSpPr>
          <p:cNvPr id="12"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1768827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646A146-AB01-6849-9853-DBFEA3083DE8}" type="slidenum">
              <a:rPr lang="en-US"/>
              <a:pPr>
                <a:defRPr/>
              </a:pPr>
              <a:t>3</a:t>
            </a:fld>
            <a:endParaRPr lang="en-US"/>
          </a:p>
        </p:txBody>
      </p:sp>
      <p:pic>
        <p:nvPicPr>
          <p:cNvPr id="13" name="Picture 12"/>
          <p:cNvPicPr>
            <a:picLocks noChangeAspect="1"/>
          </p:cNvPicPr>
          <p:nvPr/>
        </p:nvPicPr>
        <p:blipFill>
          <a:blip r:embed="rId3"/>
          <a:stretch>
            <a:fillRect/>
          </a:stretch>
        </p:blipFill>
        <p:spPr>
          <a:xfrm>
            <a:off x="0" y="1219200"/>
            <a:ext cx="9144000" cy="5386399"/>
          </a:xfrm>
          <a:prstGeom prst="rect">
            <a:avLst/>
          </a:prstGeom>
        </p:spPr>
      </p:pic>
      <p:sp>
        <p:nvSpPr>
          <p:cNvPr id="14" name="Content Placeholder 2"/>
          <p:cNvSpPr>
            <a:spLocks noGrp="1"/>
          </p:cNvSpPr>
          <p:nvPr>
            <p:ph idx="1"/>
          </p:nvPr>
        </p:nvSpPr>
        <p:spPr>
          <a:xfrm>
            <a:off x="1412240" y="1295400"/>
            <a:ext cx="6436360" cy="762000"/>
          </a:xfrm>
          <a:solidFill>
            <a:schemeClr val="bg2"/>
          </a:solidFill>
          <a:ln w="57150" cmpd="thickThin">
            <a:solidFill>
              <a:srgbClr val="595959"/>
            </a:solidFill>
          </a:ln>
        </p:spPr>
        <p:txBody>
          <a:bodyPr>
            <a:noAutofit/>
          </a:bodyPr>
          <a:lstStyle/>
          <a:p>
            <a:r>
              <a:rPr lang="en-US" sz="2000" b="1" dirty="0" smtClean="0">
                <a:solidFill>
                  <a:srgbClr val="800000"/>
                </a:solidFill>
                <a:latin typeface="Calibri"/>
                <a:cs typeface="Calibri"/>
              </a:rPr>
              <a:t>452 members, 78 institutions, 6 countries (Sept. 2013)</a:t>
            </a:r>
          </a:p>
          <a:p>
            <a:r>
              <a:rPr lang="en-US" sz="2000" dirty="0" smtClean="0">
                <a:solidFill>
                  <a:srgbClr val="800000"/>
                </a:solidFill>
                <a:latin typeface="Calibri"/>
                <a:cs typeface="Calibri"/>
              </a:rPr>
              <a:t>Co-spokespersons </a:t>
            </a:r>
            <a:r>
              <a:rPr lang="en-US" sz="2000" dirty="0" err="1" smtClean="0">
                <a:solidFill>
                  <a:srgbClr val="800000"/>
                </a:solidFill>
                <a:latin typeface="Calibri"/>
                <a:cs typeface="Calibri"/>
              </a:rPr>
              <a:t>Milind</a:t>
            </a:r>
            <a:r>
              <a:rPr lang="en-US" sz="2000" dirty="0" smtClean="0">
                <a:solidFill>
                  <a:srgbClr val="800000"/>
                </a:solidFill>
                <a:latin typeface="Calibri"/>
                <a:cs typeface="Calibri"/>
              </a:rPr>
              <a:t> Diwan (BNL), Bob Wilson (CSU)</a:t>
            </a:r>
          </a:p>
        </p:txBody>
      </p:sp>
      <p:sp>
        <p:nvSpPr>
          <p:cNvPr id="15" name="Title 12"/>
          <p:cNvSpPr>
            <a:spLocks noGrp="1"/>
          </p:cNvSpPr>
          <p:nvPr>
            <p:ph type="title"/>
          </p:nvPr>
        </p:nvSpPr>
        <p:spPr>
          <a:xfrm>
            <a:off x="457200" y="533400"/>
            <a:ext cx="8229600" cy="685800"/>
          </a:xfrm>
        </p:spPr>
        <p:txBody>
          <a:bodyPr/>
          <a:lstStyle/>
          <a:p>
            <a:pPr algn="ctr"/>
            <a:r>
              <a:rPr lang="en-US" sz="4400" dirty="0" smtClean="0"/>
              <a:t>LBNE Science Collaboration</a:t>
            </a:r>
            <a:endParaRPr lang="en-US" sz="4400" dirty="0"/>
          </a:p>
        </p:txBody>
      </p:sp>
      <p:sp>
        <p:nvSpPr>
          <p:cNvPr id="18" name="TextBox 17"/>
          <p:cNvSpPr txBox="1"/>
          <p:nvPr/>
        </p:nvSpPr>
        <p:spPr>
          <a:xfrm>
            <a:off x="3098507" y="6214646"/>
            <a:ext cx="2921293" cy="338554"/>
          </a:xfrm>
          <a:prstGeom prst="rect">
            <a:avLst/>
          </a:prstGeom>
          <a:solidFill>
            <a:schemeClr val="bg1">
              <a:lumMod val="50000"/>
            </a:schemeClr>
          </a:solidFill>
        </p:spPr>
        <p:txBody>
          <a:bodyPr wrap="none" rtlCol="0">
            <a:spAutoFit/>
          </a:bodyPr>
          <a:lstStyle/>
          <a:p>
            <a:r>
              <a:rPr lang="en-US" sz="1600" b="1" dirty="0" smtClean="0">
                <a:solidFill>
                  <a:schemeClr val="accent6">
                    <a:lumMod val="50000"/>
                  </a:schemeClr>
                </a:solidFill>
                <a:latin typeface="+mn-lt"/>
                <a:cs typeface="Calibri"/>
              </a:rPr>
              <a:t>Fort Collins, September 2013</a:t>
            </a:r>
            <a:endParaRPr lang="en-US" sz="1600" b="1" dirty="0">
              <a:solidFill>
                <a:schemeClr val="accent6">
                  <a:lumMod val="50000"/>
                </a:schemeClr>
              </a:solidFill>
              <a:latin typeface="+mn-lt"/>
              <a:cs typeface="Calibri"/>
            </a:endParaRPr>
          </a:p>
        </p:txBody>
      </p:sp>
      <p:sp>
        <p:nvSpPr>
          <p:cNvPr id="31" name="Rectangle 4"/>
          <p:cNvSpPr txBox="1">
            <a:spLocks noChangeArrowheads="1"/>
          </p:cNvSpPr>
          <p:nvPr/>
        </p:nvSpPr>
        <p:spPr>
          <a:xfrm>
            <a:off x="5105400" y="1981200"/>
            <a:ext cx="4038600" cy="4767470"/>
          </a:xfrm>
          <a:prstGeom prst="rect">
            <a:avLst/>
          </a:prstGeom>
        </p:spPr>
        <p:txBody>
          <a:bodyPr/>
          <a:lstStyle/>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NGA</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New Mexico</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en-US" altLang="ko-KR" sz="1200" b="1" dirty="0" smtClean="0">
                <a:solidFill>
                  <a:srgbClr val="FFFFCC"/>
                </a:solidFill>
                <a:effectLst>
                  <a:outerShdw blurRad="38100" dist="38100" dir="2700000" algn="tl">
                    <a:srgbClr val="000000">
                      <a:alpha val="43137"/>
                    </a:srgbClr>
                  </a:outerShdw>
                </a:effectLst>
                <a:latin typeface="+mn-lt"/>
                <a:ea typeface="굴림" charset="-127"/>
              </a:rPr>
              <a:t>Northwestern</a:t>
            </a:r>
            <a:endPar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Notre Dame</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Oxford</a:t>
            </a:r>
            <a:endPar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Pennsylvania</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Pittsburgh</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Princeton</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Rensselaer</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Rochester</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it-IT" altLang="ko-KR" sz="1200" b="1" dirty="0" err="1" smtClean="0">
                <a:solidFill>
                  <a:srgbClr val="FFFFCC"/>
                </a:solidFill>
                <a:effectLst>
                  <a:outerShdw blurRad="38100" dist="38100" dir="2700000" algn="tl">
                    <a:srgbClr val="000000">
                      <a:alpha val="43137"/>
                    </a:srgbClr>
                  </a:outerShdw>
                </a:effectLst>
                <a:latin typeface="+mn-lt"/>
                <a:ea typeface="굴림" charset="-127"/>
              </a:rPr>
              <a:t>Sanford</a:t>
            </a:r>
            <a:r>
              <a:rPr lang="it-IT" altLang="ko-KR" sz="1200" b="1" dirty="0" smtClean="0">
                <a:solidFill>
                  <a:srgbClr val="FFFFCC"/>
                </a:solidFill>
                <a:effectLst>
                  <a:outerShdw blurRad="38100" dist="38100" dir="2700000" algn="tl">
                    <a:srgbClr val="000000">
                      <a:alpha val="43137"/>
                    </a:srgbClr>
                  </a:outerShdw>
                </a:effectLst>
                <a:latin typeface="+mn-lt"/>
                <a:ea typeface="굴림" charset="-127"/>
              </a:rPr>
              <a:t> Lab</a:t>
            </a:r>
            <a:endPar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it-IT" altLang="ko-KR" sz="1200" b="1" dirty="0" smtClean="0">
                <a:solidFill>
                  <a:srgbClr val="FFFFCC"/>
                </a:solidFill>
                <a:effectLst>
                  <a:outerShdw blurRad="38100" dist="38100" dir="2700000" algn="tl">
                    <a:srgbClr val="000000">
                      <a:alpha val="43137"/>
                    </a:srgbClr>
                  </a:outerShdw>
                </a:effectLst>
                <a:latin typeface="+mn-lt"/>
                <a:ea typeface="굴림" charset="-127"/>
              </a:rPr>
              <a:t>Sheffield</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it-IT"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SLAC</a:t>
            </a:r>
            <a:endPar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South Carolina</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en-US" altLang="ko-KR" sz="1200" b="1" dirty="0" smtClean="0">
                <a:solidFill>
                  <a:srgbClr val="FFFFCC"/>
                </a:solidFill>
                <a:effectLst>
                  <a:outerShdw blurRad="38100" dist="38100" dir="2700000" algn="tl">
                    <a:srgbClr val="000000">
                      <a:alpha val="43137"/>
                    </a:srgbClr>
                  </a:outerShdw>
                </a:effectLst>
                <a:latin typeface="+mn-lt"/>
                <a:ea typeface="굴림" charset="-127"/>
              </a:rPr>
              <a:t>South Dakota</a:t>
            </a:r>
            <a:endPar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South Dakota State</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SDSMT</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Southern Methodist</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en-US" altLang="ko-KR" sz="1200" b="1" dirty="0" smtClean="0">
                <a:solidFill>
                  <a:srgbClr val="FFFFCC"/>
                </a:solidFill>
                <a:effectLst>
                  <a:outerShdw blurRad="38100" dist="38100" dir="2700000" algn="tl">
                    <a:srgbClr val="000000">
                      <a:alpha val="43137"/>
                    </a:srgbClr>
                  </a:outerShdw>
                </a:effectLst>
                <a:latin typeface="+mn-lt"/>
                <a:ea typeface="굴림" charset="-127"/>
              </a:rPr>
              <a:t>Sussex</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Syracuse</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en-US" altLang="ko-KR" sz="1200" b="1" dirty="0" smtClean="0">
                <a:solidFill>
                  <a:srgbClr val="FFFFCC"/>
                </a:solidFill>
                <a:effectLst>
                  <a:outerShdw blurRad="38100" dist="38100" dir="2700000" algn="tl">
                    <a:srgbClr val="000000">
                      <a:alpha val="43137"/>
                    </a:srgbClr>
                  </a:outerShdw>
                </a:effectLst>
                <a:latin typeface="+mn-lt"/>
                <a:ea typeface="굴림" charset="-127"/>
              </a:rPr>
              <a:t>Tennessee</a:t>
            </a:r>
            <a:endPar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Texas, </a:t>
            </a:r>
            <a:r>
              <a:rPr kumimoji="0" lang="en-US" altLang="ko-KR" sz="1200" b="1" i="0" u="none" strike="noStrike" kern="1200" cap="none" spc="0" normalizeH="0" baseline="0" noProof="0" dirty="0" err="1" smtClean="0">
                <a:ln>
                  <a:noFill/>
                </a:ln>
                <a:solidFill>
                  <a:srgbClr val="FFFFCC"/>
                </a:solidFill>
                <a:effectLst>
                  <a:outerShdw blurRad="38100" dist="38100" dir="2700000" algn="tl">
                    <a:srgbClr val="000000">
                      <a:alpha val="43137"/>
                    </a:srgbClr>
                  </a:outerShdw>
                </a:effectLst>
                <a:uLnTx/>
                <a:uFillTx/>
                <a:latin typeface="+mn-lt"/>
                <a:ea typeface="굴림" charset="-127"/>
              </a:rPr>
              <a:t>Arllington</a:t>
            </a:r>
            <a:endPar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en-US" altLang="ko-KR" sz="1200" b="1" dirty="0" smtClean="0">
                <a:solidFill>
                  <a:srgbClr val="FFFFCC"/>
                </a:solidFill>
                <a:effectLst>
                  <a:outerShdw blurRad="38100" dist="38100" dir="2700000" algn="tl">
                    <a:srgbClr val="000000">
                      <a:alpha val="43137"/>
                    </a:srgbClr>
                  </a:outerShdw>
                </a:effectLst>
                <a:latin typeface="+mn-lt"/>
                <a:ea typeface="굴림" charset="-127"/>
              </a:rPr>
              <a:t>Texas, Austin</a:t>
            </a:r>
            <a:endPar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Tufts</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UCLA</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Virginia Tech</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Washington</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lang="de-DE" altLang="ko-KR" sz="1200" b="1" dirty="0" smtClean="0">
                <a:solidFill>
                  <a:srgbClr val="FFFFCC"/>
                </a:solidFill>
                <a:effectLst>
                  <a:outerShdw blurRad="38100" dist="38100" dir="2700000" algn="tl">
                    <a:srgbClr val="000000">
                      <a:alpha val="43137"/>
                    </a:srgbClr>
                  </a:outerShdw>
                </a:effectLst>
                <a:latin typeface="+mn-lt"/>
                <a:ea typeface="굴림" charset="-127"/>
              </a:rPr>
              <a:t>William </a:t>
            </a:r>
            <a:r>
              <a:rPr lang="de-DE" altLang="ko-KR" sz="1200" b="1" dirty="0" err="1" smtClean="0">
                <a:solidFill>
                  <a:srgbClr val="FFFFCC"/>
                </a:solidFill>
                <a:effectLst>
                  <a:outerShdw blurRad="38100" dist="38100" dir="2700000" algn="tl">
                    <a:srgbClr val="000000">
                      <a:alpha val="43137"/>
                    </a:srgbClr>
                  </a:outerShdw>
                </a:effectLst>
                <a:latin typeface="+mn-lt"/>
                <a:ea typeface="굴림" charset="-127"/>
              </a:rPr>
              <a:t>and</a:t>
            </a:r>
            <a:r>
              <a:rPr lang="de-DE" altLang="ko-KR" sz="1200" b="1" dirty="0" smtClean="0">
                <a:solidFill>
                  <a:srgbClr val="FFFFCC"/>
                </a:solidFill>
                <a:effectLst>
                  <a:outerShdw blurRad="38100" dist="38100" dir="2700000" algn="tl">
                    <a:srgbClr val="000000">
                      <a:alpha val="43137"/>
                    </a:srgbClr>
                  </a:outerShdw>
                </a:effectLst>
                <a:latin typeface="+mn-lt"/>
                <a:ea typeface="굴림" charset="-127"/>
              </a:rPr>
              <a:t> Mary</a:t>
            </a:r>
            <a:endPar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Wisconsin</a:t>
            </a:r>
          </a:p>
          <a:p>
            <a:pPr marL="274320" marR="0" lvl="0" indent="-274320" algn="r" defTabSz="914400" rtl="0" eaLnBrk="1" fontAlgn="auto" latinLnBrk="0" hangingPunct="1">
              <a:lnSpc>
                <a:spcPct val="80000"/>
              </a:lnSpc>
              <a:spcAft>
                <a:spcPts val="0"/>
              </a:spcAft>
              <a:buClr>
                <a:schemeClr val="accent3"/>
              </a:buClr>
              <a:buSzPct val="95000"/>
              <a:buFontTx/>
              <a:buNone/>
              <a:tabLst/>
              <a:defRPr/>
            </a:pPr>
            <a:r>
              <a:rPr kumimoji="0" lang="de-DE"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Yale</a:t>
            </a:r>
            <a:endParaRPr kumimoji="0" lang="en-US"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ndParaRPr>
          </a:p>
          <a:p>
            <a:pPr marL="274320" marR="0" lvl="0" indent="-274320" algn="r" defTabSz="914400" rtl="0" eaLnBrk="1" fontAlgn="auto" latinLnBrk="0" hangingPunct="1">
              <a:lnSpc>
                <a:spcPct val="80000"/>
              </a:lnSpc>
              <a:spcAft>
                <a:spcPts val="0"/>
              </a:spcAft>
              <a:buClr>
                <a:schemeClr val="accent3"/>
              </a:buClr>
              <a:buSzPct val="95000"/>
              <a:buFont typeface="Wingdings 2"/>
              <a:buChar char=""/>
              <a:tabLst/>
              <a:defRPr/>
            </a:pPr>
            <a:endParaRPr kumimoji="0" lang="en-US"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ndParaRPr>
          </a:p>
        </p:txBody>
      </p:sp>
      <p:sp>
        <p:nvSpPr>
          <p:cNvPr id="32" name="Rectangle 3"/>
          <p:cNvSpPr txBox="1">
            <a:spLocks noChangeArrowheads="1"/>
          </p:cNvSpPr>
          <p:nvPr/>
        </p:nvSpPr>
        <p:spPr>
          <a:xfrm>
            <a:off x="0" y="1981200"/>
            <a:ext cx="4038600" cy="4419600"/>
          </a:xfrm>
          <a:prstGeom prst="rect">
            <a:avLst/>
          </a:prstGeom>
        </p:spPr>
        <p:txBody>
          <a:bodyPr vert="horz">
            <a:normAutofit lnSpcReduction="10000"/>
          </a:bodyPr>
          <a:lstStyle/>
          <a:p>
            <a:pPr marL="274320" indent="-274320" fontAlgn="auto">
              <a:lnSpc>
                <a:spcPct val="80000"/>
              </a:lnSpc>
              <a:spcAft>
                <a:spcPts val="0"/>
              </a:spcAft>
              <a:buClr>
                <a:schemeClr val="accent3"/>
              </a:buClr>
              <a:buSzPct val="95000"/>
              <a:defRPr/>
            </a:pPr>
            <a:r>
              <a:rPr lang="en-US" altLang="ko-KR" sz="1200" b="1" dirty="0">
                <a:solidFill>
                  <a:srgbClr val="FFFFCC"/>
                </a:solidFill>
                <a:effectLst>
                  <a:outerShdw blurRad="38100" dist="38100" dir="2700000" algn="tl">
                    <a:srgbClr val="000000">
                      <a:alpha val="43137"/>
                    </a:srgbClr>
                  </a:outerShdw>
                </a:effectLst>
                <a:ea typeface="굴림" charset="-127"/>
              </a:rPr>
              <a:t>Alabama</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Argonne</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Boston</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Brookhaven</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Cambridge</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Catania</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Columbia</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Chicago</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Colorado </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Colorado State</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Columbia</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lang="en-US" altLang="ko-KR" sz="1200" b="1" dirty="0" smtClean="0">
                <a:solidFill>
                  <a:srgbClr val="FFFFCC"/>
                </a:solidFill>
                <a:effectLst>
                  <a:outerShdw blurRad="38100" dist="38100" dir="2700000" algn="tl">
                    <a:srgbClr val="000000">
                      <a:alpha val="43137"/>
                    </a:srgbClr>
                  </a:outerShdw>
                </a:effectLst>
                <a:latin typeface="+mn-lt"/>
                <a:ea typeface="굴림" charset="-127"/>
              </a:rPr>
              <a:t>Dakota State</a:t>
            </a:r>
            <a:endPar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Davis</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Drexel</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Duke</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Duluth</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err="1" smtClean="0">
                <a:ln>
                  <a:noFill/>
                </a:ln>
                <a:solidFill>
                  <a:srgbClr val="FFFFCC"/>
                </a:solidFill>
                <a:effectLst>
                  <a:outerShdw blurRad="38100" dist="38100" dir="2700000" algn="tl">
                    <a:srgbClr val="000000">
                      <a:alpha val="43137"/>
                    </a:srgbClr>
                  </a:outerShdw>
                </a:effectLst>
                <a:uLnTx/>
                <a:uFillTx/>
                <a:latin typeface="+mn-lt"/>
                <a:ea typeface="굴림" charset="-127"/>
              </a:rPr>
              <a:t>Fermilab</a:t>
            </a:r>
            <a:endPar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Hawaii</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Indian Group</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Indiana </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Iowa State</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en-US"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Irvine</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pt-BR"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Kansas State</a:t>
            </a:r>
          </a:p>
          <a:p>
            <a:pPr marL="274320" indent="-274320" fontAlgn="auto">
              <a:lnSpc>
                <a:spcPct val="80000"/>
              </a:lnSpc>
              <a:spcAft>
                <a:spcPts val="0"/>
              </a:spcAft>
              <a:buClr>
                <a:schemeClr val="accent3"/>
              </a:buClr>
              <a:buSzPct val="95000"/>
              <a:defRPr/>
            </a:pPr>
            <a:r>
              <a:rPr lang="en-US" altLang="ko-KR" sz="1200" b="1" dirty="0" err="1">
                <a:solidFill>
                  <a:srgbClr val="FFFFCC"/>
                </a:solidFill>
                <a:effectLst>
                  <a:outerShdw blurRad="38100" dist="38100" dir="2700000" algn="tl">
                    <a:srgbClr val="000000">
                      <a:alpha val="43137"/>
                    </a:srgbClr>
                  </a:outerShdw>
                </a:effectLst>
                <a:ea typeface="굴림" charset="-127"/>
              </a:rPr>
              <a:t>Kavli</a:t>
            </a:r>
            <a:r>
              <a:rPr lang="en-US" altLang="ko-KR" sz="1200" b="1" dirty="0">
                <a:solidFill>
                  <a:srgbClr val="FFFFCC"/>
                </a:solidFill>
                <a:effectLst>
                  <a:outerShdw blurRad="38100" dist="38100" dir="2700000" algn="tl">
                    <a:srgbClr val="000000">
                      <a:alpha val="43137"/>
                    </a:srgbClr>
                  </a:outerShdw>
                </a:effectLst>
                <a:ea typeface="굴림" charset="-127"/>
              </a:rPr>
              <a:t>/IPMU-Tokyo</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pt-BR"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Lawrence Berkeley  NL</a:t>
            </a:r>
          </a:p>
          <a:p>
            <a:pPr marL="274320" marR="0" lvl="0" indent="-274320" algn="l" defTabSz="914400" rtl="0" eaLnBrk="1" fontAlgn="auto" latinLnBrk="0" hangingPunct="1">
              <a:lnSpc>
                <a:spcPct val="80000"/>
              </a:lnSpc>
              <a:spcAft>
                <a:spcPts val="0"/>
              </a:spcAft>
              <a:buClr>
                <a:schemeClr val="accent3"/>
              </a:buClr>
              <a:buSzPct val="95000"/>
              <a:buFontTx/>
              <a:buNone/>
              <a:tabLst/>
              <a:defRPr/>
            </a:pPr>
            <a:r>
              <a:rPr kumimoji="0" lang="pt-BR" altLang="ko-KR" sz="1200" b="1" i="0" u="none" strike="noStrike" kern="1200" cap="none" spc="0" normalizeH="0" baseline="0" noProof="0" dirty="0" err="1" smtClean="0">
                <a:ln>
                  <a:noFill/>
                </a:ln>
                <a:solidFill>
                  <a:srgbClr val="FFFFCC"/>
                </a:solidFill>
                <a:effectLst>
                  <a:outerShdw blurRad="38100" dist="38100" dir="2700000" algn="tl">
                    <a:srgbClr val="000000">
                      <a:alpha val="43137"/>
                    </a:srgbClr>
                  </a:outerShdw>
                </a:effectLst>
                <a:uLnTx/>
                <a:uFillTx/>
                <a:latin typeface="+mn-lt"/>
                <a:ea typeface="굴림" charset="-127"/>
              </a:rPr>
              <a:t>Livermore</a:t>
            </a:r>
            <a:r>
              <a:rPr kumimoji="0" lang="pt-BR"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 NL</a:t>
            </a:r>
          </a:p>
          <a:p>
            <a:pPr marL="274320" marR="0" lvl="0" indent="-274320" defTabSz="914400" rtl="0" eaLnBrk="1" fontAlgn="auto" latinLnBrk="0" hangingPunct="1">
              <a:lnSpc>
                <a:spcPct val="80000"/>
              </a:lnSpc>
              <a:spcAft>
                <a:spcPts val="0"/>
              </a:spcAft>
              <a:buClr>
                <a:schemeClr val="accent3"/>
              </a:buClr>
              <a:buSzPct val="95000"/>
              <a:buFontTx/>
              <a:buNone/>
              <a:tabLst/>
              <a:defRPr/>
            </a:pPr>
            <a:r>
              <a:rPr kumimoji="0" lang="pt-BR"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rPr>
              <a:t>London UCL</a:t>
            </a:r>
          </a:p>
          <a:p>
            <a:pPr marL="274320" marR="0" lvl="0" indent="-274320" defTabSz="914400" rtl="0" eaLnBrk="1" fontAlgn="auto" latinLnBrk="0" hangingPunct="1">
              <a:lnSpc>
                <a:spcPct val="80000"/>
              </a:lnSpc>
              <a:spcAft>
                <a:spcPts val="0"/>
              </a:spcAft>
              <a:buClr>
                <a:schemeClr val="accent3"/>
              </a:buClr>
              <a:buSzPct val="95000"/>
              <a:buFontTx/>
              <a:buNone/>
              <a:tabLst/>
              <a:defRPr/>
            </a:pPr>
            <a:r>
              <a:rPr lang="pt-BR" altLang="ko-KR" sz="1200" b="1" dirty="0" smtClean="0">
                <a:solidFill>
                  <a:srgbClr val="FFFFCC"/>
                </a:solidFill>
                <a:effectLst>
                  <a:outerShdw blurRad="38100" dist="38100" dir="2700000" algn="tl">
                    <a:srgbClr val="000000">
                      <a:alpha val="43137"/>
                    </a:srgbClr>
                  </a:outerShdw>
                </a:effectLst>
                <a:latin typeface="+mn-lt"/>
                <a:ea typeface="굴림" charset="-127"/>
              </a:rPr>
              <a:t>Los Alamos NL</a:t>
            </a:r>
          </a:p>
          <a:p>
            <a:pPr marL="274320" lvl="0" indent="-274320" fontAlgn="auto">
              <a:lnSpc>
                <a:spcPct val="80000"/>
              </a:lnSpc>
              <a:spcAft>
                <a:spcPts val="0"/>
              </a:spcAft>
              <a:buClr>
                <a:schemeClr val="accent3"/>
              </a:buClr>
              <a:buSzPct val="95000"/>
              <a:defRPr/>
            </a:pPr>
            <a:r>
              <a:rPr lang="pt-BR" altLang="ko-KR" sz="1200" b="1" dirty="0">
                <a:solidFill>
                  <a:srgbClr val="FFFFCC"/>
                </a:solidFill>
                <a:effectLst>
                  <a:outerShdw blurRad="38100" dist="38100" dir="2700000" algn="tl">
                    <a:srgbClr val="000000">
                      <a:alpha val="43137"/>
                    </a:srgbClr>
                  </a:outerShdw>
                </a:effectLst>
                <a:ea typeface="굴림" charset="-127"/>
              </a:rPr>
              <a:t>Louisiana </a:t>
            </a:r>
            <a:r>
              <a:rPr lang="pt-BR" altLang="ko-KR" sz="1200" b="1" dirty="0" err="1">
                <a:solidFill>
                  <a:srgbClr val="FFFFCC"/>
                </a:solidFill>
                <a:effectLst>
                  <a:outerShdw blurRad="38100" dist="38100" dir="2700000" algn="tl">
                    <a:srgbClr val="000000">
                      <a:alpha val="43137"/>
                    </a:srgbClr>
                  </a:outerShdw>
                </a:effectLst>
                <a:ea typeface="굴림" charset="-127"/>
              </a:rPr>
              <a:t>State</a:t>
            </a:r>
            <a:endParaRPr lang="en-US" altLang="ko-KR" sz="1200" b="1" dirty="0">
              <a:solidFill>
                <a:srgbClr val="FFFFCC"/>
              </a:solidFill>
              <a:effectLst>
                <a:outerShdw blurRad="38100" dist="38100" dir="2700000" algn="tl">
                  <a:srgbClr val="000000">
                    <a:alpha val="43137"/>
                  </a:srgbClr>
                </a:outerShdw>
              </a:effectLst>
              <a:ea typeface="굴림" charset="-127"/>
            </a:endParaRPr>
          </a:p>
          <a:p>
            <a:pPr marL="274320" lvl="0" indent="-274320" fontAlgn="auto">
              <a:lnSpc>
                <a:spcPct val="80000"/>
              </a:lnSpc>
              <a:spcAft>
                <a:spcPts val="0"/>
              </a:spcAft>
              <a:buClr>
                <a:schemeClr val="accent3"/>
              </a:buClr>
              <a:buSzPct val="95000"/>
              <a:defRPr/>
            </a:pPr>
            <a:r>
              <a:rPr lang="en-US" altLang="ko-KR" sz="1200" b="1" dirty="0">
                <a:solidFill>
                  <a:srgbClr val="FFFFCC"/>
                </a:solidFill>
                <a:effectLst>
                  <a:outerShdw blurRad="38100" dist="38100" dir="2700000" algn="tl">
                    <a:srgbClr val="000000">
                      <a:alpha val="43137"/>
                    </a:srgbClr>
                  </a:outerShdw>
                </a:effectLst>
                <a:ea typeface="굴림" charset="-127"/>
              </a:rPr>
              <a:t>Maryland</a:t>
            </a:r>
          </a:p>
          <a:p>
            <a:pPr marL="274320" lvl="0" indent="-274320" fontAlgn="auto">
              <a:lnSpc>
                <a:spcPct val="80000"/>
              </a:lnSpc>
              <a:spcAft>
                <a:spcPts val="0"/>
              </a:spcAft>
              <a:buClr>
                <a:schemeClr val="accent3"/>
              </a:buClr>
              <a:buSzPct val="95000"/>
              <a:defRPr/>
            </a:pPr>
            <a:r>
              <a:rPr lang="en-US" altLang="ko-KR" sz="1200" b="1" dirty="0">
                <a:solidFill>
                  <a:srgbClr val="FFFFCC"/>
                </a:solidFill>
                <a:effectLst>
                  <a:outerShdw blurRad="38100" dist="38100" dir="2700000" algn="tl">
                    <a:srgbClr val="000000">
                      <a:alpha val="43137"/>
                    </a:srgbClr>
                  </a:outerShdw>
                </a:effectLst>
                <a:ea typeface="굴림" charset="-127"/>
              </a:rPr>
              <a:t>Michigan </a:t>
            </a:r>
            <a:r>
              <a:rPr lang="en-US" altLang="ko-KR" sz="1200" b="1" dirty="0" smtClean="0">
                <a:solidFill>
                  <a:srgbClr val="FFFFCC"/>
                </a:solidFill>
                <a:effectLst>
                  <a:outerShdw blurRad="38100" dist="38100" dir="2700000" algn="tl">
                    <a:srgbClr val="000000">
                      <a:alpha val="43137"/>
                    </a:srgbClr>
                  </a:outerShdw>
                </a:effectLst>
                <a:ea typeface="굴림" charset="-127"/>
              </a:rPr>
              <a:t>State</a:t>
            </a:r>
          </a:p>
          <a:p>
            <a:pPr marL="274320" lvl="0" indent="-274320" fontAlgn="auto">
              <a:lnSpc>
                <a:spcPct val="80000"/>
              </a:lnSpc>
              <a:spcAft>
                <a:spcPts val="0"/>
              </a:spcAft>
              <a:buClr>
                <a:schemeClr val="accent3"/>
              </a:buClr>
              <a:buSzPct val="95000"/>
              <a:defRPr/>
            </a:pPr>
            <a:r>
              <a:rPr lang="en-US" altLang="ko-KR" sz="1200" b="1" dirty="0">
                <a:solidFill>
                  <a:srgbClr val="FFFFCC"/>
                </a:solidFill>
                <a:effectLst>
                  <a:outerShdw blurRad="38100" dist="38100" dir="2700000" algn="tl">
                    <a:srgbClr val="000000">
                      <a:alpha val="43137"/>
                    </a:srgbClr>
                  </a:outerShdw>
                </a:effectLst>
                <a:ea typeface="굴림" charset="-127"/>
              </a:rPr>
              <a:t>Minnesota</a:t>
            </a:r>
          </a:p>
          <a:p>
            <a:pPr marL="274320" lvl="0" indent="-274320" fontAlgn="auto">
              <a:lnSpc>
                <a:spcPct val="80000"/>
              </a:lnSpc>
              <a:spcAft>
                <a:spcPts val="0"/>
              </a:spcAft>
              <a:buClr>
                <a:schemeClr val="accent3"/>
              </a:buClr>
              <a:buSzPct val="95000"/>
              <a:defRPr/>
            </a:pPr>
            <a:r>
              <a:rPr lang="en-US" altLang="ko-KR" sz="1200" b="1" dirty="0">
                <a:solidFill>
                  <a:srgbClr val="FFFFCC"/>
                </a:solidFill>
                <a:effectLst>
                  <a:outerShdw blurRad="38100" dist="38100" dir="2700000" algn="tl">
                    <a:srgbClr val="000000">
                      <a:alpha val="43137"/>
                    </a:srgbClr>
                  </a:outerShdw>
                </a:effectLst>
                <a:ea typeface="굴림" charset="-127"/>
              </a:rPr>
              <a:t>MIT</a:t>
            </a:r>
          </a:p>
          <a:p>
            <a:pPr marL="274320" lvl="0" indent="-274320" fontAlgn="auto">
              <a:lnSpc>
                <a:spcPct val="80000"/>
              </a:lnSpc>
              <a:spcAft>
                <a:spcPts val="0"/>
              </a:spcAft>
              <a:buClr>
                <a:schemeClr val="accent3"/>
              </a:buClr>
              <a:buSzPct val="95000"/>
              <a:defRPr/>
            </a:pPr>
            <a:endParaRPr kumimoji="0" lang="pt-BR" altLang="ko-KR" sz="12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mn-lt"/>
              <a:ea typeface="굴림" charset="-127"/>
            </a:endParaRPr>
          </a:p>
        </p:txBody>
      </p:sp>
      <p:sp>
        <p:nvSpPr>
          <p:cNvPr id="12" name="Content Placeholder 2"/>
          <p:cNvSpPr txBox="1">
            <a:spLocks/>
          </p:cNvSpPr>
          <p:nvPr/>
        </p:nvSpPr>
        <p:spPr bwMode="auto">
          <a:xfrm>
            <a:off x="1295400" y="2590800"/>
            <a:ext cx="6553200" cy="2133600"/>
          </a:xfrm>
          <a:prstGeom prst="rect">
            <a:avLst/>
          </a:prstGeom>
          <a:solidFill>
            <a:schemeClr val="bg2">
              <a:alpha val="87000"/>
            </a:schemeClr>
          </a:solidFill>
          <a:ln w="28575" cmpd="sng">
            <a:solidFill>
              <a:schemeClr val="tx2"/>
            </a:solid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fontAlgn="base">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fontAlgn="base">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fontAlgn="base">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fontAlgn="base">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solidFill>
                  <a:schemeClr val="tx2"/>
                </a:solidFill>
                <a:latin typeface="+mj-lt"/>
              </a:rPr>
              <a:t>357 US + 95 non-US </a:t>
            </a:r>
          </a:p>
          <a:p>
            <a:pPr lvl="1"/>
            <a:r>
              <a:rPr lang="en-US" sz="2000" dirty="0" smtClean="0">
                <a:solidFill>
                  <a:schemeClr val="tx2"/>
                </a:solidFill>
                <a:latin typeface="+mj-lt"/>
              </a:rPr>
              <a:t>21% non-US; 26% of faculty/scientists</a:t>
            </a:r>
          </a:p>
          <a:p>
            <a:pPr lvl="1"/>
            <a:r>
              <a:rPr lang="en-US" sz="2000" dirty="0" smtClean="0">
                <a:solidFill>
                  <a:schemeClr val="tx2"/>
                </a:solidFill>
                <a:latin typeface="+mj-lt"/>
              </a:rPr>
              <a:t>More than doubled non-US fraction since CD-1</a:t>
            </a:r>
          </a:p>
          <a:p>
            <a:pPr lvl="1"/>
            <a:r>
              <a:rPr lang="en-US" sz="2000" dirty="0" smtClean="0">
                <a:solidFill>
                  <a:schemeClr val="tx2"/>
                </a:solidFill>
                <a:latin typeface="+mj-lt"/>
              </a:rPr>
              <a:t>First non-US member elected to Exec Comm. (Sept 13)</a:t>
            </a:r>
          </a:p>
          <a:p>
            <a:pPr lvl="1"/>
            <a:r>
              <a:rPr lang="en-US" sz="2000" i="1" dirty="0" smtClean="0">
                <a:solidFill>
                  <a:schemeClr val="tx2"/>
                </a:solidFill>
                <a:latin typeface="+mj-lt"/>
              </a:rPr>
              <a:t>Requested physicist FTE estimates slide in back up</a:t>
            </a:r>
          </a:p>
          <a:p>
            <a:pPr lvl="1"/>
            <a:endParaRPr lang="en-US" sz="2000" dirty="0" smtClean="0">
              <a:solidFill>
                <a:schemeClr val="tx2"/>
              </a:solidFill>
              <a:latin typeface="+mj-lt"/>
            </a:endParaRPr>
          </a:p>
          <a:p>
            <a:endParaRPr lang="en-US" sz="2400" dirty="0" smtClean="0">
              <a:solidFill>
                <a:schemeClr val="tx2"/>
              </a:solidFill>
              <a:latin typeface="+mj-lt"/>
            </a:endParaRPr>
          </a:p>
          <a:p>
            <a:pPr marL="0" indent="0">
              <a:buFont typeface="Wingdings 2" charset="0"/>
              <a:buNone/>
            </a:pPr>
            <a:endParaRPr lang="en-US" sz="2400" dirty="0">
              <a:solidFill>
                <a:schemeClr val="tx2"/>
              </a:solidFill>
              <a:latin typeface="+mj-lt"/>
            </a:endParaRPr>
          </a:p>
        </p:txBody>
      </p:sp>
    </p:spTree>
    <p:custDataLst>
      <p:tags r:id="rId1"/>
    </p:custDataLst>
    <p:extLst>
      <p:ext uri="{BB962C8B-B14F-4D97-AF65-F5344CB8AC3E}">
        <p14:creationId xmlns:p14="http://schemas.microsoft.com/office/powerpoint/2010/main" val="1464490589"/>
      </p:ext>
    </p:extLst>
  </p:cSld>
  <p:clrMapOvr>
    <a:masterClrMapping/>
  </p:clrMapOvr>
  <mc:AlternateContent xmlns:mc="http://schemas.openxmlformats.org/markup-compatibility/2006">
    <mc:Choice xmlns:p14="http://schemas.microsoft.com/office/powerpoint/2010/main" Requires="p14">
      <p:transition spd="slow" p14:dur="2000" advTm="40732"/>
    </mc:Choice>
    <mc:Fallback>
      <p:transition xmlns:p14="http://schemas.microsoft.com/office/powerpoint/2010/main" spd="slow" advTm="407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9"/>
          <p:cNvSpPr>
            <a:spLocks noGrp="1"/>
          </p:cNvSpPr>
          <p:nvPr>
            <p:ph type="title"/>
          </p:nvPr>
        </p:nvSpPr>
        <p:spPr>
          <a:xfrm>
            <a:off x="457200" y="2438400"/>
            <a:ext cx="8229600" cy="1143000"/>
          </a:xfrm>
        </p:spPr>
        <p:txBody>
          <a:bodyPr/>
          <a:lstStyle/>
          <a:p>
            <a:pPr algn="ctr"/>
            <a:r>
              <a:rPr lang="en-US" sz="4400" dirty="0" smtClean="0">
                <a:latin typeface="Calibri" charset="0"/>
              </a:rPr>
              <a:t>Building an International Collaboration</a:t>
            </a:r>
            <a:endParaRPr lang="en-US" sz="4400" dirty="0">
              <a:latin typeface="Calibri" charset="0"/>
            </a:endParaRPr>
          </a:p>
        </p:txBody>
      </p:sp>
      <p:sp>
        <p:nvSpPr>
          <p:cNvPr id="2" name="Footer Placeholder 1"/>
          <p:cNvSpPr>
            <a:spLocks noGrp="1"/>
          </p:cNvSpPr>
          <p:nvPr>
            <p:ph type="ftr" sz="quarter" idx="11"/>
          </p:nvPr>
        </p:nvSpPr>
        <p:spPr>
          <a:xfrm>
            <a:off x="3810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3" name="Slide Number Placeholder 2"/>
          <p:cNvSpPr>
            <a:spLocks noGrp="1"/>
          </p:cNvSpPr>
          <p:nvPr>
            <p:ph type="sldNum" sz="quarter" idx="12"/>
          </p:nvPr>
        </p:nvSpPr>
        <p:spPr/>
        <p:txBody>
          <a:bodyPr/>
          <a:lstStyle/>
          <a:p>
            <a:pPr>
              <a:defRPr/>
            </a:pPr>
            <a:fld id="{138D865E-C010-424A-802E-E29D6B952C66}" type="slidenum">
              <a:rPr lang="en-US" smtClean="0"/>
              <a:pPr>
                <a:defRPr/>
              </a:pPr>
              <a:t>30</a:t>
            </a:fld>
            <a:endParaRPr lang="en-US"/>
          </a:p>
        </p:txBody>
      </p:sp>
    </p:spTree>
    <p:extLst>
      <p:ext uri="{BB962C8B-B14F-4D97-AF65-F5344CB8AC3E}">
        <p14:creationId xmlns:p14="http://schemas.microsoft.com/office/powerpoint/2010/main" val="41424715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 - INDIA</a:t>
            </a:r>
            <a:endParaRPr lang="en-US" sz="3600" dirty="0"/>
          </a:p>
        </p:txBody>
      </p:sp>
      <p:sp>
        <p:nvSpPr>
          <p:cNvPr id="3" name="Content Placeholder 2"/>
          <p:cNvSpPr>
            <a:spLocks noGrp="1"/>
          </p:cNvSpPr>
          <p:nvPr>
            <p:ph idx="1"/>
          </p:nvPr>
        </p:nvSpPr>
        <p:spPr>
          <a:xfrm>
            <a:off x="457200" y="1676400"/>
            <a:ext cx="8229600" cy="4419600"/>
          </a:xfrm>
        </p:spPr>
        <p:txBody>
          <a:bodyPr rIns="0"/>
          <a:lstStyle/>
          <a:p>
            <a:pPr>
              <a:spcBef>
                <a:spcPts val="600"/>
              </a:spcBef>
              <a:tabLst>
                <a:tab pos="463550" algn="l"/>
                <a:tab pos="4002088" algn="l"/>
                <a:tab pos="4227513" algn="l"/>
              </a:tabLst>
            </a:pPr>
            <a:r>
              <a:rPr lang="en-US" dirty="0" smtClean="0">
                <a:latin typeface="+mj-lt"/>
              </a:rPr>
              <a:t>Benefited from existing India Institutions Fermilab Collaboration (IIFC) -&gt; IIFC-</a:t>
            </a:r>
            <a:r>
              <a:rPr lang="en-US" dirty="0" err="1">
                <a:latin typeface="+mj-lt"/>
              </a:rPr>
              <a:t>n</a:t>
            </a:r>
            <a:r>
              <a:rPr lang="en-US" dirty="0" err="1" smtClean="0">
                <a:latin typeface="+mj-lt"/>
              </a:rPr>
              <a:t>uP</a:t>
            </a:r>
            <a:r>
              <a:rPr lang="en-US" dirty="0" smtClean="0">
                <a:latin typeface="+mj-lt"/>
              </a:rPr>
              <a:t> (Neutrino Physics)</a:t>
            </a:r>
          </a:p>
          <a:p>
            <a:pPr>
              <a:spcBef>
                <a:spcPts val="600"/>
              </a:spcBef>
              <a:tabLst>
                <a:tab pos="463550" algn="l"/>
                <a:tab pos="4002088" algn="l"/>
                <a:tab pos="4227513" algn="l"/>
              </a:tabLst>
            </a:pPr>
            <a:r>
              <a:rPr lang="en-US" u="sng" dirty="0" smtClean="0">
                <a:latin typeface="+mj-lt"/>
              </a:rPr>
              <a:t>Four of these institutions are LBNE members</a:t>
            </a:r>
          </a:p>
          <a:p>
            <a:pPr>
              <a:spcBef>
                <a:spcPts val="600"/>
              </a:spcBef>
              <a:tabLst>
                <a:tab pos="463550" algn="l"/>
                <a:tab pos="4002088" algn="l"/>
                <a:tab pos="4227513" algn="l"/>
              </a:tabLst>
            </a:pPr>
            <a:r>
              <a:rPr lang="en-US" dirty="0">
                <a:latin typeface="+mj-lt"/>
              </a:rPr>
              <a:t>P</a:t>
            </a:r>
            <a:r>
              <a:rPr lang="en-US" dirty="0" smtClean="0">
                <a:latin typeface="+mj-lt"/>
              </a:rPr>
              <a:t>roposal for highly-capable near neutrino detector is pending</a:t>
            </a:r>
          </a:p>
          <a:p>
            <a:pPr>
              <a:spcBef>
                <a:spcPts val="600"/>
              </a:spcBef>
              <a:tabLst>
                <a:tab pos="463550" algn="l"/>
                <a:tab pos="4002088" algn="l"/>
                <a:tab pos="4227513" algn="l"/>
              </a:tabLst>
            </a:pPr>
            <a:r>
              <a:rPr lang="en-US" dirty="0" smtClean="0">
                <a:latin typeface="+mj-lt"/>
              </a:rPr>
              <a:t>Very close collaboration with short-baseline/ND physics group and with ND project </a:t>
            </a:r>
          </a:p>
          <a:p>
            <a:pPr>
              <a:spcBef>
                <a:spcPts val="600"/>
              </a:spcBef>
              <a:tabLst>
                <a:tab pos="463550" algn="l"/>
                <a:tab pos="4002088" algn="l"/>
                <a:tab pos="4227513" algn="l"/>
              </a:tabLst>
            </a:pPr>
            <a:endParaRPr lang="en-US" dirty="0" smtClean="0">
              <a:latin typeface="+mj-lt"/>
            </a:endParaRPr>
          </a:p>
          <a:p>
            <a:pPr>
              <a:spcBef>
                <a:spcPts val="600"/>
              </a:spcBef>
              <a:tabLst>
                <a:tab pos="463550" algn="l"/>
                <a:tab pos="4002088" algn="l"/>
                <a:tab pos="4227513" algn="l"/>
              </a:tabLst>
            </a:pPr>
            <a:r>
              <a:rPr lang="en-US" dirty="0" err="1" smtClean="0">
                <a:latin typeface="+mj-lt"/>
              </a:rPr>
              <a:t>IIFCnuP</a:t>
            </a:r>
            <a:r>
              <a:rPr lang="en-US" dirty="0" smtClean="0">
                <a:latin typeface="+mj-lt"/>
              </a:rPr>
              <a:t> meeting in Mumbai next week, followed by visits to VECC (Kolkata) and </a:t>
            </a:r>
            <a:r>
              <a:rPr lang="en-US" dirty="0" err="1" smtClean="0">
                <a:latin typeface="+mj-lt"/>
              </a:rPr>
              <a:t>Panjab</a:t>
            </a:r>
            <a:r>
              <a:rPr lang="en-US" dirty="0" smtClean="0">
                <a:latin typeface="+mj-lt"/>
              </a:rPr>
              <a:t> University (Chandigarh)</a:t>
            </a: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31</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15506337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 - UK</a:t>
            </a:r>
            <a:endParaRPr lang="en-US" sz="3600" dirty="0"/>
          </a:p>
        </p:txBody>
      </p:sp>
      <p:sp>
        <p:nvSpPr>
          <p:cNvPr id="3" name="Content Placeholder 2"/>
          <p:cNvSpPr>
            <a:spLocks noGrp="1"/>
          </p:cNvSpPr>
          <p:nvPr>
            <p:ph idx="1"/>
          </p:nvPr>
        </p:nvSpPr>
        <p:spPr>
          <a:xfrm>
            <a:off x="457200" y="1447800"/>
            <a:ext cx="8229600" cy="5181600"/>
          </a:xfrm>
        </p:spPr>
        <p:txBody>
          <a:bodyPr rIns="0"/>
          <a:lstStyle/>
          <a:p>
            <a:pPr>
              <a:spcBef>
                <a:spcPts val="600"/>
              </a:spcBef>
              <a:tabLst>
                <a:tab pos="463550" algn="l"/>
                <a:tab pos="4002088" algn="l"/>
                <a:tab pos="4227513" algn="l"/>
              </a:tabLst>
            </a:pPr>
            <a:r>
              <a:rPr lang="en-US" dirty="0" smtClean="0">
                <a:latin typeface="+mj-lt"/>
              </a:rPr>
              <a:t>Several institutions are charter LBNE members and long-time Fermilab neutrino program collaborators</a:t>
            </a:r>
          </a:p>
          <a:p>
            <a:pPr>
              <a:spcBef>
                <a:spcPts val="600"/>
              </a:spcBef>
              <a:tabLst>
                <a:tab pos="463550" algn="l"/>
                <a:tab pos="4002088" algn="l"/>
                <a:tab pos="4227513" algn="l"/>
              </a:tabLst>
            </a:pPr>
            <a:r>
              <a:rPr lang="en-US" dirty="0" smtClean="0">
                <a:latin typeface="+mj-lt"/>
              </a:rPr>
              <a:t>2012-13 Discussions with other UK physicists and STFC* CEO J. </a:t>
            </a:r>
            <a:r>
              <a:rPr lang="en-US" dirty="0" err="1" smtClean="0">
                <a:latin typeface="+mj-lt"/>
              </a:rPr>
              <a:t>Womersley</a:t>
            </a:r>
            <a:r>
              <a:rPr lang="en-US" dirty="0" smtClean="0">
                <a:latin typeface="+mj-lt"/>
              </a:rPr>
              <a:t> and other officials; LBNE session with large fraction of UK neutrino community before Institute of Physics conference last spring</a:t>
            </a:r>
          </a:p>
          <a:p>
            <a:pPr>
              <a:spcBef>
                <a:spcPts val="600"/>
              </a:spcBef>
              <a:tabLst>
                <a:tab pos="463550" algn="l"/>
                <a:tab pos="4002088" algn="l"/>
                <a:tab pos="4227513" algn="l"/>
              </a:tabLst>
            </a:pPr>
            <a:r>
              <a:rPr lang="en-US" u="sng" dirty="0" smtClean="0">
                <a:latin typeface="+mj-lt"/>
              </a:rPr>
              <a:t>Four new institutions joined LBNE Sept. 2013 (nine total)</a:t>
            </a:r>
          </a:p>
          <a:p>
            <a:pPr>
              <a:spcBef>
                <a:spcPts val="600"/>
              </a:spcBef>
              <a:tabLst>
                <a:tab pos="463550" algn="l"/>
                <a:tab pos="4002088" algn="l"/>
                <a:tab pos="4227513" algn="l"/>
              </a:tabLst>
            </a:pPr>
            <a:r>
              <a:rPr lang="en-US" dirty="0" smtClean="0">
                <a:latin typeface="+mj-lt"/>
              </a:rPr>
              <a:t>Statement of Interest (SOI) on Long-Baseline physics with a 60% emphasis on LBNE + Fermilab </a:t>
            </a:r>
            <a:r>
              <a:rPr lang="en-US" dirty="0" err="1" smtClean="0">
                <a:latin typeface="+mj-lt"/>
              </a:rPr>
              <a:t>LAr</a:t>
            </a:r>
            <a:r>
              <a:rPr lang="en-US" dirty="0" smtClean="0">
                <a:latin typeface="+mj-lt"/>
              </a:rPr>
              <a:t> program submitted to STFC, Sept. 2013 has successful review</a:t>
            </a:r>
          </a:p>
          <a:p>
            <a:pPr>
              <a:spcBef>
                <a:spcPts val="600"/>
              </a:spcBef>
              <a:tabLst>
                <a:tab pos="463550" algn="l"/>
                <a:tab pos="4002088" algn="l"/>
                <a:tab pos="4227513" algn="l"/>
              </a:tabLst>
            </a:pPr>
            <a:r>
              <a:rPr lang="en-US" dirty="0" smtClean="0">
                <a:latin typeface="+mj-lt"/>
              </a:rPr>
              <a:t>Invited to submit a 3-year “preparatory phase for LBNE” proposal early 2014</a:t>
            </a: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32</a:t>
            </a:fld>
            <a:endParaRPr lang="en-US"/>
          </a:p>
        </p:txBody>
      </p:sp>
      <p:sp>
        <p:nvSpPr>
          <p:cNvPr id="4" name="TextBox 3"/>
          <p:cNvSpPr txBox="1"/>
          <p:nvPr/>
        </p:nvSpPr>
        <p:spPr>
          <a:xfrm>
            <a:off x="3505200" y="6488668"/>
            <a:ext cx="5147563" cy="369332"/>
          </a:xfrm>
          <a:prstGeom prst="rect">
            <a:avLst/>
          </a:prstGeom>
          <a:noFill/>
        </p:spPr>
        <p:txBody>
          <a:bodyPr wrap="none" rtlCol="0">
            <a:spAutoFit/>
          </a:bodyPr>
          <a:lstStyle/>
          <a:p>
            <a:r>
              <a:rPr lang="en-US" dirty="0" smtClean="0"/>
              <a:t>*STFC=Science and Technology Facilities Council </a:t>
            </a:r>
            <a:endParaRPr lang="en-US" dirty="0"/>
          </a:p>
        </p:txBody>
      </p:sp>
    </p:spTree>
    <p:extLst>
      <p:ext uri="{BB962C8B-B14F-4D97-AF65-F5344CB8AC3E}">
        <p14:creationId xmlns:p14="http://schemas.microsoft.com/office/powerpoint/2010/main" val="4974008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 - ITALY</a:t>
            </a:r>
            <a:endParaRPr lang="en-US" sz="3600" dirty="0"/>
          </a:p>
        </p:txBody>
      </p:sp>
      <p:sp>
        <p:nvSpPr>
          <p:cNvPr id="3" name="Content Placeholder 2"/>
          <p:cNvSpPr>
            <a:spLocks noGrp="1"/>
          </p:cNvSpPr>
          <p:nvPr>
            <p:ph idx="1"/>
          </p:nvPr>
        </p:nvSpPr>
        <p:spPr>
          <a:xfrm>
            <a:off x="457200" y="1524000"/>
            <a:ext cx="8229600" cy="4800600"/>
          </a:xfrm>
        </p:spPr>
        <p:txBody>
          <a:bodyPr rIns="0"/>
          <a:lstStyle/>
          <a:p>
            <a:pPr>
              <a:spcBef>
                <a:spcPts val="600"/>
              </a:spcBef>
              <a:tabLst>
                <a:tab pos="463550" algn="l"/>
                <a:tab pos="4002088" algn="l"/>
                <a:tab pos="4227513" algn="l"/>
              </a:tabLst>
            </a:pPr>
            <a:r>
              <a:rPr lang="en-US" sz="2800" dirty="0" smtClean="0">
                <a:latin typeface="+mj-lt"/>
              </a:rPr>
              <a:t>ICARUS/INFN Groups</a:t>
            </a:r>
          </a:p>
          <a:p>
            <a:pPr lvl="1">
              <a:spcBef>
                <a:spcPts val="600"/>
              </a:spcBef>
              <a:tabLst>
                <a:tab pos="463550" algn="l"/>
                <a:tab pos="4002088" algn="l"/>
                <a:tab pos="4227513" algn="l"/>
              </a:tabLst>
            </a:pPr>
            <a:r>
              <a:rPr lang="en-US" sz="2600" dirty="0" smtClean="0">
                <a:latin typeface="+mj-lt"/>
              </a:rPr>
              <a:t>Discussions led to </a:t>
            </a:r>
            <a:r>
              <a:rPr lang="en-US" sz="2600" dirty="0">
                <a:latin typeface="+mj-lt"/>
              </a:rPr>
              <a:t>j</a:t>
            </a:r>
            <a:r>
              <a:rPr lang="en-US" sz="2600" dirty="0" smtClean="0">
                <a:latin typeface="+mj-lt"/>
              </a:rPr>
              <a:t>oint workshop in Padua, spring 2013</a:t>
            </a:r>
          </a:p>
          <a:p>
            <a:pPr lvl="1">
              <a:spcBef>
                <a:spcPts val="600"/>
              </a:spcBef>
              <a:tabLst>
                <a:tab pos="463550" algn="l"/>
                <a:tab pos="4002088" algn="l"/>
                <a:tab pos="4227513" algn="l"/>
              </a:tabLst>
            </a:pPr>
            <a:r>
              <a:rPr lang="en-US" sz="2600" u="sng" dirty="0" smtClean="0">
                <a:latin typeface="+mj-lt"/>
              </a:rPr>
              <a:t>Seven INFN groups led by C. Rubbia joined </a:t>
            </a:r>
            <a:r>
              <a:rPr lang="en-US" sz="2600" u="sng" dirty="0">
                <a:latin typeface="+mj-lt"/>
              </a:rPr>
              <a:t>LBNE Sept. 2013</a:t>
            </a:r>
            <a:endParaRPr lang="en-US" sz="2600" u="sng" dirty="0" smtClean="0">
              <a:latin typeface="+mj-lt"/>
            </a:endParaRPr>
          </a:p>
          <a:p>
            <a:pPr lvl="1">
              <a:spcBef>
                <a:spcPts val="600"/>
              </a:spcBef>
              <a:tabLst>
                <a:tab pos="463550" algn="l"/>
                <a:tab pos="4002088" algn="l"/>
                <a:tab pos="4227513" algn="l"/>
              </a:tabLst>
            </a:pPr>
            <a:r>
              <a:rPr lang="en-US" sz="2600" dirty="0" smtClean="0">
                <a:latin typeface="+mj-lt"/>
              </a:rPr>
              <a:t>World </a:t>
            </a:r>
            <a:r>
              <a:rPr lang="en-US" sz="2600" dirty="0" err="1" smtClean="0">
                <a:latin typeface="+mj-lt"/>
              </a:rPr>
              <a:t>LArTPC</a:t>
            </a:r>
            <a:r>
              <a:rPr lang="en-US" sz="2600" dirty="0" smtClean="0">
                <a:latin typeface="+mj-lt"/>
              </a:rPr>
              <a:t> experts - many potential areas for contributions</a:t>
            </a:r>
          </a:p>
          <a:p>
            <a:pPr lvl="1">
              <a:spcBef>
                <a:spcPts val="600"/>
              </a:spcBef>
              <a:tabLst>
                <a:tab pos="463550" algn="l"/>
                <a:tab pos="4002088" algn="l"/>
                <a:tab pos="4227513" algn="l"/>
              </a:tabLst>
            </a:pPr>
            <a:r>
              <a:rPr lang="en-US" sz="2600" dirty="0" smtClean="0">
                <a:latin typeface="+mj-lt"/>
              </a:rPr>
              <a:t>Discussions with senior INFN officials; communication between INFN president and FNAL director</a:t>
            </a:r>
          </a:p>
          <a:p>
            <a:pPr lvl="1">
              <a:spcBef>
                <a:spcPts val="600"/>
              </a:spcBef>
              <a:tabLst>
                <a:tab pos="463550" algn="l"/>
                <a:tab pos="4002088" algn="l"/>
                <a:tab pos="4227513" algn="l"/>
              </a:tabLst>
            </a:pPr>
            <a:r>
              <a:rPr lang="en-US" sz="2600" dirty="0">
                <a:latin typeface="+mj-lt"/>
              </a:rPr>
              <a:t>They have received INFN support to participate in </a:t>
            </a:r>
            <a:r>
              <a:rPr lang="en-US" sz="2600" dirty="0" smtClean="0">
                <a:latin typeface="+mj-lt"/>
              </a:rPr>
              <a:t>LBNE</a:t>
            </a: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33</a:t>
            </a:fld>
            <a:endParaRPr lang="en-US"/>
          </a:p>
        </p:txBody>
      </p:sp>
    </p:spTree>
    <p:extLst>
      <p:ext uri="{BB962C8B-B14F-4D97-AF65-F5344CB8AC3E}">
        <p14:creationId xmlns:p14="http://schemas.microsoft.com/office/powerpoint/2010/main" val="12532110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 – BRAZIL</a:t>
            </a:r>
            <a:endParaRPr lang="en-US" sz="3600" dirty="0"/>
          </a:p>
        </p:txBody>
      </p:sp>
      <p:sp>
        <p:nvSpPr>
          <p:cNvPr id="3" name="Content Placeholder 2"/>
          <p:cNvSpPr>
            <a:spLocks noGrp="1"/>
          </p:cNvSpPr>
          <p:nvPr>
            <p:ph idx="1"/>
          </p:nvPr>
        </p:nvSpPr>
        <p:spPr>
          <a:xfrm>
            <a:off x="457200" y="1676400"/>
            <a:ext cx="8229600" cy="4495800"/>
          </a:xfrm>
        </p:spPr>
        <p:txBody>
          <a:bodyPr rIns="0"/>
          <a:lstStyle/>
          <a:p>
            <a:pPr>
              <a:spcBef>
                <a:spcPts val="600"/>
              </a:spcBef>
              <a:tabLst>
                <a:tab pos="463550" algn="l"/>
                <a:tab pos="4002088" algn="l"/>
                <a:tab pos="4227513" algn="l"/>
              </a:tabLst>
            </a:pPr>
            <a:r>
              <a:rPr lang="en-US" dirty="0" smtClean="0">
                <a:latin typeface="+mj-lt"/>
              </a:rPr>
              <a:t>Several institutions are long time Fermilab neutrino program collaborators (MINOS, Auger)</a:t>
            </a:r>
          </a:p>
          <a:p>
            <a:pPr>
              <a:spcBef>
                <a:spcPts val="600"/>
              </a:spcBef>
              <a:tabLst>
                <a:tab pos="463550" algn="l"/>
                <a:tab pos="4002088" algn="l"/>
                <a:tab pos="4227513" algn="l"/>
              </a:tabLst>
            </a:pPr>
            <a:r>
              <a:rPr lang="en-US" dirty="0" smtClean="0">
                <a:latin typeface="+mj-lt"/>
              </a:rPr>
              <a:t>Four visits to Brazil by LBNE leadership; LBNE information session at equivalent of APS/DPF annual meeting</a:t>
            </a:r>
          </a:p>
          <a:p>
            <a:pPr>
              <a:spcBef>
                <a:spcPts val="600"/>
              </a:spcBef>
              <a:tabLst>
                <a:tab pos="463550" algn="l"/>
                <a:tab pos="4002088" algn="l"/>
                <a:tab pos="4227513" algn="l"/>
              </a:tabLst>
            </a:pPr>
            <a:r>
              <a:rPr lang="en-US" dirty="0" smtClean="0">
                <a:latin typeface="+mj-lt"/>
              </a:rPr>
              <a:t>LBNE leadership met </a:t>
            </a:r>
            <a:r>
              <a:rPr lang="en-US" dirty="0">
                <a:latin typeface="+mj-lt"/>
              </a:rPr>
              <a:t>with Scientific Director of Sao Paolo funding agency FAPESP (who also met with Energy Secretary Moniz in August</a:t>
            </a:r>
            <a:r>
              <a:rPr lang="en-US" dirty="0" smtClean="0">
                <a:latin typeface="+mj-lt"/>
              </a:rPr>
              <a:t>)</a:t>
            </a:r>
          </a:p>
          <a:p>
            <a:pPr>
              <a:spcBef>
                <a:spcPts val="600"/>
              </a:spcBef>
              <a:tabLst>
                <a:tab pos="463550" algn="l"/>
                <a:tab pos="4002088" algn="l"/>
                <a:tab pos="4227513" algn="l"/>
              </a:tabLst>
            </a:pPr>
            <a:r>
              <a:rPr lang="en-US" u="sng" dirty="0" smtClean="0">
                <a:latin typeface="+mj-lt"/>
              </a:rPr>
              <a:t>Five institutions joined LBNE Sept. 2013</a:t>
            </a:r>
          </a:p>
          <a:p>
            <a:pPr>
              <a:spcBef>
                <a:spcPts val="600"/>
              </a:spcBef>
              <a:tabLst>
                <a:tab pos="463550" algn="l"/>
                <a:tab pos="4002088" algn="l"/>
                <a:tab pos="4227513" algn="l"/>
              </a:tabLst>
            </a:pPr>
            <a:r>
              <a:rPr lang="en-US" dirty="0" smtClean="0">
                <a:latin typeface="+mj-lt"/>
              </a:rPr>
              <a:t>Actively involved in Photon Detector system; developing R&amp;D proposals</a:t>
            </a: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34</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20701641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 - ITALY</a:t>
            </a:r>
            <a:endParaRPr lang="en-US" sz="3600" dirty="0"/>
          </a:p>
        </p:txBody>
      </p:sp>
      <p:sp>
        <p:nvSpPr>
          <p:cNvPr id="3" name="Content Placeholder 2"/>
          <p:cNvSpPr>
            <a:spLocks noGrp="1"/>
          </p:cNvSpPr>
          <p:nvPr>
            <p:ph idx="1"/>
          </p:nvPr>
        </p:nvSpPr>
        <p:spPr>
          <a:xfrm>
            <a:off x="457200" y="1600200"/>
            <a:ext cx="8229600" cy="4419600"/>
          </a:xfrm>
        </p:spPr>
        <p:txBody>
          <a:bodyPr rIns="0"/>
          <a:lstStyle/>
          <a:p>
            <a:pPr>
              <a:spcBef>
                <a:spcPts val="600"/>
              </a:spcBef>
              <a:tabLst>
                <a:tab pos="463550" algn="l"/>
                <a:tab pos="4002088" algn="l"/>
                <a:tab pos="4227513" algn="l"/>
              </a:tabLst>
            </a:pPr>
            <a:r>
              <a:rPr lang="en-US" sz="2800" dirty="0" err="1" smtClean="0">
                <a:latin typeface="+mj-lt"/>
              </a:rPr>
              <a:t>NESSiE</a:t>
            </a:r>
            <a:r>
              <a:rPr lang="en-US" sz="2800" dirty="0" smtClean="0">
                <a:latin typeface="+mj-lt"/>
              </a:rPr>
              <a:t>/INFN groups</a:t>
            </a:r>
            <a:endParaRPr lang="en-US" sz="2800" i="1" dirty="0" smtClean="0">
              <a:latin typeface="+mj-lt"/>
            </a:endParaRPr>
          </a:p>
          <a:p>
            <a:pPr lvl="1"/>
            <a:r>
              <a:rPr lang="en-US" dirty="0" smtClean="0">
                <a:latin typeface="+mj-lt"/>
              </a:rPr>
              <a:t>Six INFN groups from the </a:t>
            </a:r>
            <a:r>
              <a:rPr lang="en-US" dirty="0" err="1" smtClean="0">
                <a:latin typeface="+mj-lt"/>
              </a:rPr>
              <a:t>NESSiE</a:t>
            </a:r>
            <a:r>
              <a:rPr lang="en-US" dirty="0" smtClean="0">
                <a:latin typeface="+mj-lt"/>
              </a:rPr>
              <a:t> collaboration have expressed interest in LBNE</a:t>
            </a:r>
          </a:p>
          <a:p>
            <a:pPr lvl="1"/>
            <a:r>
              <a:rPr lang="en-US" dirty="0" smtClean="0">
                <a:latin typeface="+mj-lt"/>
              </a:rPr>
              <a:t>Multiple phone </a:t>
            </a:r>
            <a:r>
              <a:rPr lang="en-US" dirty="0">
                <a:latin typeface="+mj-lt"/>
              </a:rPr>
              <a:t>discussions; several senior members attended LBNE Sept. 2013 collaboration meeting as observers</a:t>
            </a:r>
          </a:p>
          <a:p>
            <a:pPr lvl="1"/>
            <a:r>
              <a:rPr lang="en-US" dirty="0">
                <a:latin typeface="+mj-lt"/>
              </a:rPr>
              <a:t>Near-term interest in </a:t>
            </a:r>
            <a:r>
              <a:rPr lang="en-US" dirty="0" smtClean="0">
                <a:latin typeface="+mj-lt"/>
              </a:rPr>
              <a:t>neutrino-detector R&amp;D and short</a:t>
            </a:r>
            <a:r>
              <a:rPr lang="en-US" dirty="0">
                <a:latin typeface="+mj-lt"/>
              </a:rPr>
              <a:t>-baseline experiment at CERN or Fermilab</a:t>
            </a:r>
            <a:endParaRPr lang="en-US" dirty="0" smtClean="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35</a:t>
            </a:fld>
            <a:endParaRPr lang="en-US"/>
          </a:p>
        </p:txBody>
      </p:sp>
    </p:spTree>
    <p:extLst>
      <p:ext uri="{BB962C8B-B14F-4D97-AF65-F5344CB8AC3E}">
        <p14:creationId xmlns:p14="http://schemas.microsoft.com/office/powerpoint/2010/main" val="31697012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lstStyle/>
          <a:p>
            <a:r>
              <a:rPr lang="en-US" sz="3600" dirty="0" smtClean="0"/>
              <a:t>International Collaboration – LAGUNA/LBNO</a:t>
            </a:r>
            <a:endParaRPr lang="en-US" sz="3600" dirty="0"/>
          </a:p>
        </p:txBody>
      </p:sp>
      <p:sp>
        <p:nvSpPr>
          <p:cNvPr id="3" name="Content Placeholder 2"/>
          <p:cNvSpPr>
            <a:spLocks noGrp="1"/>
          </p:cNvSpPr>
          <p:nvPr>
            <p:ph idx="1"/>
          </p:nvPr>
        </p:nvSpPr>
        <p:spPr>
          <a:xfrm>
            <a:off x="381000" y="1371600"/>
            <a:ext cx="8229600" cy="4800600"/>
          </a:xfrm>
        </p:spPr>
        <p:txBody>
          <a:bodyPr rIns="0"/>
          <a:lstStyle/>
          <a:p>
            <a:pPr>
              <a:spcBef>
                <a:spcPts val="600"/>
              </a:spcBef>
              <a:tabLst>
                <a:tab pos="463550" algn="l"/>
                <a:tab pos="4002088" algn="l"/>
                <a:tab pos="4227513" algn="l"/>
              </a:tabLst>
            </a:pPr>
            <a:r>
              <a:rPr lang="en-US" sz="2400" dirty="0" smtClean="0">
                <a:latin typeface="+mj-lt"/>
              </a:rPr>
              <a:t>Collaboration developing </a:t>
            </a:r>
            <a:r>
              <a:rPr lang="en-US" sz="2400" dirty="0">
                <a:latin typeface="+mj-lt"/>
              </a:rPr>
              <a:t>long-baseline/underground science </a:t>
            </a:r>
            <a:r>
              <a:rPr lang="en-US" sz="2400" dirty="0" smtClean="0">
                <a:latin typeface="+mj-lt"/>
              </a:rPr>
              <a:t>experiment for Europe</a:t>
            </a:r>
            <a:endParaRPr lang="en-US" sz="2400" dirty="0">
              <a:latin typeface="+mj-lt"/>
            </a:endParaRPr>
          </a:p>
          <a:p>
            <a:pPr lvl="1">
              <a:spcBef>
                <a:spcPts val="600"/>
              </a:spcBef>
              <a:tabLst>
                <a:tab pos="463550" algn="l"/>
                <a:tab pos="4002088" algn="l"/>
                <a:tab pos="4227513" algn="l"/>
              </a:tabLst>
            </a:pPr>
            <a:r>
              <a:rPr lang="en-US" dirty="0" smtClean="0">
                <a:latin typeface="+mj-lt"/>
              </a:rPr>
              <a:t>~300 members, 13 countries</a:t>
            </a:r>
          </a:p>
          <a:p>
            <a:pPr lvl="1">
              <a:spcBef>
                <a:spcPts val="600"/>
              </a:spcBef>
              <a:tabLst>
                <a:tab pos="463550" algn="l"/>
                <a:tab pos="4002088" algn="l"/>
                <a:tab pos="4227513" algn="l"/>
              </a:tabLst>
            </a:pPr>
            <a:r>
              <a:rPr lang="en-US" dirty="0" smtClean="0">
                <a:latin typeface="+mj-lt"/>
              </a:rPr>
              <a:t>EU FP7 Framework funding through Sept. 2014</a:t>
            </a:r>
          </a:p>
          <a:p>
            <a:pPr>
              <a:spcBef>
                <a:spcPts val="600"/>
              </a:spcBef>
              <a:tabLst>
                <a:tab pos="463550" algn="l"/>
                <a:tab pos="4002088" algn="l"/>
                <a:tab pos="4227513" algn="l"/>
              </a:tabLst>
            </a:pPr>
            <a:r>
              <a:rPr lang="en-US" sz="2400" dirty="0" smtClean="0">
                <a:latin typeface="+mj-lt"/>
              </a:rPr>
              <a:t>We have established a task force to investigate joining forces (5 members from each collaboration Executive Committee)</a:t>
            </a:r>
          </a:p>
          <a:p>
            <a:pPr lvl="1">
              <a:spcBef>
                <a:spcPts val="600"/>
              </a:spcBef>
              <a:tabLst>
                <a:tab pos="463550" algn="l"/>
                <a:tab pos="4002088" algn="l"/>
                <a:tab pos="4227513" algn="l"/>
              </a:tabLst>
            </a:pPr>
            <a:r>
              <a:rPr lang="en-US" dirty="0" smtClean="0">
                <a:latin typeface="+mj-lt"/>
              </a:rPr>
              <a:t>meets every ~2 weeks; numerous </a:t>
            </a:r>
            <a:r>
              <a:rPr lang="en-US" dirty="0">
                <a:latin typeface="+mj-lt"/>
              </a:rPr>
              <a:t>meetings of individuals in various locales (Snowmass, conferences etc.</a:t>
            </a:r>
            <a:r>
              <a:rPr lang="en-US" dirty="0" smtClean="0">
                <a:latin typeface="+mj-lt"/>
              </a:rPr>
              <a:t>)</a:t>
            </a:r>
          </a:p>
          <a:p>
            <a:pPr>
              <a:spcBef>
                <a:spcPts val="600"/>
              </a:spcBef>
              <a:tabLst>
                <a:tab pos="463550" algn="l"/>
                <a:tab pos="4002088" algn="l"/>
                <a:tab pos="4227513" algn="l"/>
              </a:tabLst>
            </a:pPr>
            <a:r>
              <a:rPr lang="en-US" sz="2400" dirty="0" smtClean="0">
                <a:latin typeface="+mj-lt"/>
              </a:rPr>
              <a:t>Joint Physics Task Force formed – careful comparison of analyses, common understanding of science goals</a:t>
            </a:r>
          </a:p>
          <a:p>
            <a:pPr>
              <a:spcBef>
                <a:spcPts val="600"/>
              </a:spcBef>
              <a:tabLst>
                <a:tab pos="463550" algn="l"/>
                <a:tab pos="4002088" algn="l"/>
                <a:tab pos="4227513" algn="l"/>
              </a:tabLst>
            </a:pPr>
            <a:r>
              <a:rPr lang="en-US" sz="2400" dirty="0" smtClean="0">
                <a:latin typeface="+mj-lt"/>
              </a:rPr>
              <a:t>Joint R&amp;D efforts under discussion – WA105 project established at CERN</a:t>
            </a: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36</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16566822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International Collaboration - CERN</a:t>
            </a:r>
            <a:endParaRPr lang="en-US" sz="3600" dirty="0"/>
          </a:p>
        </p:txBody>
      </p:sp>
      <p:sp>
        <p:nvSpPr>
          <p:cNvPr id="3" name="Content Placeholder 2"/>
          <p:cNvSpPr>
            <a:spLocks noGrp="1"/>
          </p:cNvSpPr>
          <p:nvPr>
            <p:ph idx="1"/>
          </p:nvPr>
        </p:nvSpPr>
        <p:spPr>
          <a:xfrm>
            <a:off x="457200" y="1828800"/>
            <a:ext cx="8229600" cy="3581400"/>
          </a:xfrm>
        </p:spPr>
        <p:txBody>
          <a:bodyPr rIns="0"/>
          <a:lstStyle/>
          <a:p>
            <a:pPr>
              <a:lnSpc>
                <a:spcPct val="110000"/>
              </a:lnSpc>
              <a:spcBef>
                <a:spcPts val="600"/>
              </a:spcBef>
              <a:tabLst>
                <a:tab pos="463550" algn="l"/>
                <a:tab pos="4002088" algn="l"/>
                <a:tab pos="4227513" algn="l"/>
              </a:tabLst>
            </a:pPr>
            <a:r>
              <a:rPr lang="en-US" dirty="0" smtClean="0">
                <a:latin typeface="+mj-lt"/>
              </a:rPr>
              <a:t>Comments from CERN DG yesterday</a:t>
            </a:r>
          </a:p>
          <a:p>
            <a:pPr>
              <a:lnSpc>
                <a:spcPct val="110000"/>
              </a:lnSpc>
              <a:spcBef>
                <a:spcPts val="600"/>
              </a:spcBef>
              <a:tabLst>
                <a:tab pos="463550" algn="l"/>
                <a:tab pos="4002088" algn="l"/>
                <a:tab pos="4227513" algn="l"/>
              </a:tabLst>
            </a:pPr>
            <a:r>
              <a:rPr lang="en-US" dirty="0" smtClean="0">
                <a:latin typeface="+mj-lt"/>
              </a:rPr>
              <a:t>CERN establishing neutrino-related projects </a:t>
            </a:r>
          </a:p>
          <a:p>
            <a:pPr lvl="1">
              <a:lnSpc>
                <a:spcPct val="110000"/>
              </a:lnSpc>
              <a:spcBef>
                <a:spcPts val="600"/>
              </a:spcBef>
              <a:tabLst>
                <a:tab pos="463550" algn="l"/>
                <a:tab pos="4002088" algn="l"/>
                <a:tab pos="4227513" algn="l"/>
              </a:tabLst>
            </a:pPr>
            <a:r>
              <a:rPr lang="en-US" dirty="0" err="1" smtClean="0">
                <a:latin typeface="+mj-lt"/>
              </a:rPr>
              <a:t>ICARUS+NESSiE</a:t>
            </a:r>
            <a:r>
              <a:rPr lang="en-US" dirty="0">
                <a:latin typeface="+mj-lt"/>
              </a:rPr>
              <a:t> </a:t>
            </a:r>
            <a:r>
              <a:rPr lang="en-US" dirty="0" smtClean="0">
                <a:latin typeface="+mj-lt"/>
              </a:rPr>
              <a:t>proposal (WA104)</a:t>
            </a:r>
          </a:p>
          <a:p>
            <a:pPr lvl="1">
              <a:lnSpc>
                <a:spcPct val="110000"/>
              </a:lnSpc>
              <a:spcBef>
                <a:spcPts val="600"/>
              </a:spcBef>
              <a:tabLst>
                <a:tab pos="463550" algn="l"/>
                <a:tab pos="4002088" algn="l"/>
                <a:tab pos="4227513" algn="l"/>
              </a:tabLst>
            </a:pPr>
            <a:r>
              <a:rPr lang="en-US" dirty="0" smtClean="0">
                <a:latin typeface="+mj-lt"/>
              </a:rPr>
              <a:t>LAGUNA/LBNO proposal </a:t>
            </a:r>
            <a:r>
              <a:rPr lang="en-US" dirty="0">
                <a:latin typeface="+mj-lt"/>
              </a:rPr>
              <a:t>(WA105)</a:t>
            </a:r>
            <a:endParaRPr lang="en-US" dirty="0" smtClean="0">
              <a:latin typeface="+mj-lt"/>
            </a:endParaRPr>
          </a:p>
          <a:p>
            <a:pPr>
              <a:lnSpc>
                <a:spcPct val="110000"/>
              </a:lnSpc>
              <a:spcBef>
                <a:spcPts val="600"/>
              </a:spcBef>
              <a:tabLst>
                <a:tab pos="463550" algn="l"/>
                <a:tab pos="4002088" algn="l"/>
                <a:tab pos="4227513" algn="l"/>
              </a:tabLst>
            </a:pPr>
            <a:r>
              <a:rPr lang="en-US" dirty="0" smtClean="0">
                <a:latin typeface="+mj-lt"/>
              </a:rPr>
              <a:t>Frequent communication with CERN neutrino program coordinator </a:t>
            </a:r>
            <a:r>
              <a:rPr lang="en-US" dirty="0" err="1" smtClean="0">
                <a:latin typeface="+mj-lt"/>
              </a:rPr>
              <a:t>Marzio</a:t>
            </a:r>
            <a:r>
              <a:rPr lang="en-US" dirty="0" smtClean="0">
                <a:latin typeface="+mj-lt"/>
              </a:rPr>
              <a:t> </a:t>
            </a:r>
            <a:r>
              <a:rPr lang="en-US" dirty="0" err="1" smtClean="0">
                <a:latin typeface="+mj-lt"/>
              </a:rPr>
              <a:t>Nessi</a:t>
            </a:r>
            <a:r>
              <a:rPr lang="en-US" dirty="0" smtClean="0">
                <a:latin typeface="+mj-lt"/>
              </a:rPr>
              <a:t> (attended Snowmass)</a:t>
            </a:r>
            <a:endParaRPr lang="en-US" dirty="0">
              <a:latin typeface="+mj-lt"/>
            </a:endParaRPr>
          </a:p>
          <a:p>
            <a:pPr>
              <a:lnSpc>
                <a:spcPct val="110000"/>
              </a:lnSpc>
              <a:spcBef>
                <a:spcPts val="600"/>
              </a:spcBef>
              <a:tabLst>
                <a:tab pos="463550" algn="l"/>
                <a:tab pos="4002088" algn="l"/>
                <a:tab pos="4227513" algn="l"/>
              </a:tabLst>
            </a:pPr>
            <a:r>
              <a:rPr lang="en-US" dirty="0" smtClean="0">
                <a:latin typeface="+mj-lt"/>
              </a:rPr>
              <a:t>Neutrino program “town hall” meeting planned Nov. 2013</a:t>
            </a: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37</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40420988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z="3600" dirty="0" smtClean="0"/>
              <a:t>International Collaboration</a:t>
            </a:r>
            <a:endParaRPr lang="en-US" sz="3600" dirty="0"/>
          </a:p>
        </p:txBody>
      </p:sp>
      <p:sp>
        <p:nvSpPr>
          <p:cNvPr id="3" name="Content Placeholder 2"/>
          <p:cNvSpPr>
            <a:spLocks noGrp="1"/>
          </p:cNvSpPr>
          <p:nvPr>
            <p:ph idx="1"/>
          </p:nvPr>
        </p:nvSpPr>
        <p:spPr>
          <a:xfrm>
            <a:off x="457200" y="1447800"/>
            <a:ext cx="8229600" cy="4800600"/>
          </a:xfrm>
        </p:spPr>
        <p:txBody>
          <a:bodyPr rIns="0"/>
          <a:lstStyle/>
          <a:p>
            <a:pPr>
              <a:lnSpc>
                <a:spcPct val="90000"/>
              </a:lnSpc>
              <a:spcBef>
                <a:spcPts val="600"/>
              </a:spcBef>
              <a:tabLst>
                <a:tab pos="463550" algn="l"/>
                <a:tab pos="4002088" algn="l"/>
                <a:tab pos="4227513" algn="l"/>
              </a:tabLst>
            </a:pPr>
            <a:r>
              <a:rPr lang="en-US" sz="2400" dirty="0" smtClean="0">
                <a:latin typeface="+mj-lt"/>
              </a:rPr>
              <a:t>RUSSIA</a:t>
            </a:r>
          </a:p>
          <a:p>
            <a:pPr lvl="1">
              <a:lnSpc>
                <a:spcPct val="90000"/>
              </a:lnSpc>
              <a:spcBef>
                <a:spcPts val="600"/>
              </a:spcBef>
              <a:tabLst>
                <a:tab pos="463550" algn="l"/>
                <a:tab pos="4002088" algn="l"/>
                <a:tab pos="4227513" algn="l"/>
              </a:tabLst>
            </a:pPr>
            <a:r>
              <a:rPr lang="en-US" sz="2200" dirty="0" smtClean="0">
                <a:latin typeface="+mj-lt"/>
              </a:rPr>
              <a:t>After visit </a:t>
            </a:r>
            <a:r>
              <a:rPr lang="en-US" sz="2200" dirty="0">
                <a:latin typeface="+mj-lt"/>
              </a:rPr>
              <a:t>to </a:t>
            </a:r>
            <a:r>
              <a:rPr lang="en-US" sz="2200" dirty="0" smtClean="0">
                <a:latin typeface="+mj-lt"/>
              </a:rPr>
              <a:t>Fermilab by INR director V. </a:t>
            </a:r>
            <a:r>
              <a:rPr lang="en-US" sz="2200" dirty="0" err="1" smtClean="0">
                <a:latin typeface="+mj-lt"/>
              </a:rPr>
              <a:t>Matveev</a:t>
            </a:r>
            <a:r>
              <a:rPr lang="en-US" sz="2200" dirty="0" smtClean="0">
                <a:latin typeface="+mj-lt"/>
              </a:rPr>
              <a:t>, LBNE was added to the MOU between the two labs</a:t>
            </a:r>
          </a:p>
          <a:p>
            <a:pPr lvl="1">
              <a:lnSpc>
                <a:spcPct val="90000"/>
              </a:lnSpc>
              <a:spcBef>
                <a:spcPts val="600"/>
              </a:spcBef>
              <a:tabLst>
                <a:tab pos="463550" algn="l"/>
                <a:tab pos="4002088" algn="l"/>
                <a:tab pos="4227513" algn="l"/>
              </a:tabLst>
            </a:pPr>
            <a:r>
              <a:rPr lang="en-US" sz="2200" dirty="0" smtClean="0">
                <a:latin typeface="+mj-lt"/>
              </a:rPr>
              <a:t>Preliminary discussions with JINR (</a:t>
            </a:r>
            <a:r>
              <a:rPr lang="en-US" sz="2200" dirty="0" err="1" smtClean="0">
                <a:latin typeface="+mj-lt"/>
              </a:rPr>
              <a:t>Dubna</a:t>
            </a:r>
            <a:r>
              <a:rPr lang="en-US" sz="2200" dirty="0" smtClean="0">
                <a:latin typeface="+mj-lt"/>
              </a:rPr>
              <a:t>); JINR scientists visited Fermilab this fall; LBNE</a:t>
            </a:r>
            <a:r>
              <a:rPr lang="en-US" sz="2200" dirty="0">
                <a:latin typeface="+mj-lt"/>
              </a:rPr>
              <a:t> </a:t>
            </a:r>
            <a:r>
              <a:rPr lang="en-US" sz="2200" dirty="0" smtClean="0">
                <a:latin typeface="+mj-lt"/>
              </a:rPr>
              <a:t>Near Detector-related collaboration beginning between JINR and U. </a:t>
            </a:r>
            <a:r>
              <a:rPr lang="en-US" sz="2200" dirty="0" err="1" smtClean="0">
                <a:latin typeface="+mj-lt"/>
              </a:rPr>
              <a:t>Panjab</a:t>
            </a:r>
            <a:endParaRPr lang="en-US" sz="2200" dirty="0" smtClean="0">
              <a:latin typeface="+mj-lt"/>
            </a:endParaRPr>
          </a:p>
          <a:p>
            <a:pPr lvl="1">
              <a:lnSpc>
                <a:spcPct val="90000"/>
              </a:lnSpc>
              <a:spcBef>
                <a:spcPts val="600"/>
              </a:spcBef>
              <a:tabLst>
                <a:tab pos="463550" algn="l"/>
                <a:tab pos="4002088" algn="l"/>
                <a:tab pos="4227513" algn="l"/>
              </a:tabLst>
            </a:pPr>
            <a:endParaRPr lang="en-US" sz="800" dirty="0" smtClean="0">
              <a:latin typeface="+mj-lt"/>
            </a:endParaRPr>
          </a:p>
          <a:p>
            <a:pPr>
              <a:lnSpc>
                <a:spcPct val="90000"/>
              </a:lnSpc>
              <a:spcBef>
                <a:spcPts val="600"/>
              </a:spcBef>
              <a:tabLst>
                <a:tab pos="463550" algn="l"/>
                <a:tab pos="4002088" algn="l"/>
                <a:tab pos="4227513" algn="l"/>
              </a:tabLst>
            </a:pPr>
            <a:r>
              <a:rPr lang="en-US" sz="2400" dirty="0" smtClean="0">
                <a:latin typeface="+mj-lt"/>
              </a:rPr>
              <a:t>JAPAN</a:t>
            </a:r>
          </a:p>
          <a:p>
            <a:pPr lvl="1">
              <a:lnSpc>
                <a:spcPct val="90000"/>
              </a:lnSpc>
              <a:spcBef>
                <a:spcPts val="600"/>
              </a:spcBef>
              <a:tabLst>
                <a:tab pos="463550" algn="l"/>
                <a:tab pos="4002088" algn="l"/>
                <a:tab pos="4227513" algn="l"/>
              </a:tabLst>
            </a:pPr>
            <a:r>
              <a:rPr lang="en-US" sz="2200" dirty="0" smtClean="0">
                <a:latin typeface="+mj-lt"/>
              </a:rPr>
              <a:t>Japan-US Committee for Cooperation in High Energy Physics - Neutrino Task Force </a:t>
            </a:r>
          </a:p>
          <a:p>
            <a:pPr lvl="2">
              <a:lnSpc>
                <a:spcPct val="90000"/>
              </a:lnSpc>
              <a:spcBef>
                <a:spcPts val="600"/>
              </a:spcBef>
              <a:tabLst>
                <a:tab pos="463550" algn="l"/>
                <a:tab pos="4002088" algn="l"/>
                <a:tab pos="4227513" algn="l"/>
              </a:tabLst>
            </a:pPr>
            <a:r>
              <a:rPr lang="en-US" sz="1900" dirty="0" smtClean="0">
                <a:latin typeface="+mj-lt"/>
              </a:rPr>
              <a:t>coordination of proposals in areas of joint interest in accelerator, detector and physics development</a:t>
            </a:r>
          </a:p>
          <a:p>
            <a:pPr lvl="2">
              <a:lnSpc>
                <a:spcPct val="90000"/>
              </a:lnSpc>
              <a:spcBef>
                <a:spcPts val="600"/>
              </a:spcBef>
              <a:tabLst>
                <a:tab pos="463550" algn="l"/>
                <a:tab pos="4002088" algn="l"/>
                <a:tab pos="4227513" algn="l"/>
              </a:tabLst>
            </a:pPr>
            <a:endParaRPr lang="en-US" sz="800" dirty="0">
              <a:latin typeface="+mj-lt"/>
            </a:endParaRPr>
          </a:p>
          <a:p>
            <a:pPr>
              <a:lnSpc>
                <a:spcPct val="90000"/>
              </a:lnSpc>
              <a:spcBef>
                <a:spcPts val="600"/>
              </a:spcBef>
              <a:tabLst>
                <a:tab pos="463550" algn="l"/>
                <a:tab pos="4002088" algn="l"/>
                <a:tab pos="4227513" algn="l"/>
              </a:tabLst>
            </a:pPr>
            <a:r>
              <a:rPr lang="en-US" sz="2400" dirty="0" smtClean="0">
                <a:latin typeface="+mj-lt"/>
              </a:rPr>
              <a:t>Preliminary discussions initiated with others i</a:t>
            </a:r>
            <a:r>
              <a:rPr lang="en-US" sz="2200" dirty="0" smtClean="0">
                <a:latin typeface="+mj-lt"/>
              </a:rPr>
              <a:t>n the </a:t>
            </a:r>
            <a:r>
              <a:rPr lang="en-US" sz="2200" dirty="0">
                <a:latin typeface="+mj-lt"/>
              </a:rPr>
              <a:t>Americas</a:t>
            </a:r>
            <a:r>
              <a:rPr lang="en-US" sz="2200" dirty="0" smtClean="0">
                <a:latin typeface="+mj-lt"/>
              </a:rPr>
              <a:t>, Asia and Europe</a:t>
            </a: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38</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306966355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9"/>
          <p:cNvSpPr>
            <a:spLocks noGrp="1"/>
          </p:cNvSpPr>
          <p:nvPr>
            <p:ph type="title"/>
          </p:nvPr>
        </p:nvSpPr>
        <p:spPr>
          <a:xfrm>
            <a:off x="457200" y="2438400"/>
            <a:ext cx="8229600" cy="1143000"/>
          </a:xfrm>
        </p:spPr>
        <p:txBody>
          <a:bodyPr/>
          <a:lstStyle/>
          <a:p>
            <a:pPr algn="ctr"/>
            <a:r>
              <a:rPr lang="en-US" sz="4400" dirty="0" smtClean="0">
                <a:latin typeface="Calibri" charset="0"/>
              </a:rPr>
              <a:t>Current Neutrino &amp; Related Experiments</a:t>
            </a:r>
            <a:endParaRPr lang="en-US" sz="4400" dirty="0">
              <a:latin typeface="Calibri" charset="0"/>
            </a:endParaRPr>
          </a:p>
        </p:txBody>
      </p:sp>
      <p:sp>
        <p:nvSpPr>
          <p:cNvPr id="2" name="Footer Placeholder 1"/>
          <p:cNvSpPr>
            <a:spLocks noGrp="1"/>
          </p:cNvSpPr>
          <p:nvPr>
            <p:ph type="ftr" sz="quarter" idx="11"/>
          </p:nvPr>
        </p:nvSpPr>
        <p:spPr>
          <a:xfrm>
            <a:off x="3810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3" name="Slide Number Placeholder 2"/>
          <p:cNvSpPr>
            <a:spLocks noGrp="1"/>
          </p:cNvSpPr>
          <p:nvPr>
            <p:ph type="sldNum" sz="quarter" idx="12"/>
          </p:nvPr>
        </p:nvSpPr>
        <p:spPr/>
        <p:txBody>
          <a:bodyPr/>
          <a:lstStyle/>
          <a:p>
            <a:pPr>
              <a:defRPr/>
            </a:pPr>
            <a:fld id="{138D865E-C010-424A-802E-E29D6B952C66}" type="slidenum">
              <a:rPr lang="en-US" smtClean="0"/>
              <a:pPr>
                <a:defRPr/>
              </a:pPr>
              <a:t>39</a:t>
            </a:fld>
            <a:endParaRPr lang="en-US"/>
          </a:p>
        </p:txBody>
      </p:sp>
    </p:spTree>
    <p:extLst>
      <p:ext uri="{BB962C8B-B14F-4D97-AF65-F5344CB8AC3E}">
        <p14:creationId xmlns:p14="http://schemas.microsoft.com/office/powerpoint/2010/main" val="22745136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152400"/>
            <a:ext cx="8229600" cy="1143000"/>
          </a:xfrm>
        </p:spPr>
        <p:txBody>
          <a:bodyPr/>
          <a:lstStyle/>
          <a:p>
            <a:r>
              <a:rPr lang="en-US" sz="3600" dirty="0" smtClean="0">
                <a:latin typeface="Calibri" charset="0"/>
              </a:rPr>
              <a:t>Primary Scientific Objectives</a:t>
            </a:r>
            <a:endParaRPr lang="en-US" sz="3600" dirty="0">
              <a:latin typeface="Calibri" charset="0"/>
            </a:endParaRPr>
          </a:p>
        </p:txBody>
      </p:sp>
      <p:sp>
        <p:nvSpPr>
          <p:cNvPr id="3" name="Content Placeholder 2"/>
          <p:cNvSpPr>
            <a:spLocks noGrp="1"/>
          </p:cNvSpPr>
          <p:nvPr>
            <p:ph idx="1"/>
          </p:nvPr>
        </p:nvSpPr>
        <p:spPr>
          <a:xfrm>
            <a:off x="457200" y="1600200"/>
            <a:ext cx="8458200" cy="4953000"/>
          </a:xfrm>
        </p:spPr>
        <p:txBody>
          <a:bodyPr>
            <a:normAutofit/>
          </a:bodyPr>
          <a:lstStyle/>
          <a:p>
            <a:pPr marL="274320" lvl="1" indent="-274320" fontAlgn="auto">
              <a:lnSpc>
                <a:spcPct val="110000"/>
              </a:lnSpc>
              <a:spcAft>
                <a:spcPts val="0"/>
              </a:spcAft>
              <a:buClr>
                <a:schemeClr val="accent3"/>
              </a:buClr>
              <a:buSzPct val="95000"/>
              <a:buFont typeface="Wingdings 2"/>
              <a:buChar char=""/>
              <a:defRPr/>
            </a:pPr>
            <a:r>
              <a:rPr lang="en-US" sz="2800" b="1" dirty="0" smtClean="0">
                <a:solidFill>
                  <a:srgbClr val="000090"/>
                </a:solidFill>
                <a:latin typeface="+mj-lt"/>
                <a:ea typeface="+mn-ea"/>
              </a:rPr>
              <a:t>CP Violation in neutrino sector</a:t>
            </a:r>
            <a:endParaRPr lang="en-US" sz="2800" b="1" dirty="0" smtClean="0">
              <a:latin typeface="+mj-lt"/>
              <a:ea typeface="+mn-ea"/>
            </a:endParaRPr>
          </a:p>
          <a:p>
            <a:pPr marL="274320" lvl="1" indent="-274320" fontAlgn="auto">
              <a:lnSpc>
                <a:spcPct val="110000"/>
              </a:lnSpc>
              <a:spcAft>
                <a:spcPts val="0"/>
              </a:spcAft>
              <a:buClr>
                <a:schemeClr val="accent3"/>
              </a:buClr>
              <a:buSzPct val="95000"/>
              <a:buFont typeface="Wingdings 2"/>
              <a:buChar char=""/>
              <a:defRPr/>
            </a:pPr>
            <a:r>
              <a:rPr lang="en-US" sz="2800" dirty="0" smtClean="0">
                <a:solidFill>
                  <a:srgbClr val="000090"/>
                </a:solidFill>
                <a:latin typeface="+mj-lt"/>
                <a:ea typeface="+mn-ea"/>
              </a:rPr>
              <a:t>CP Phase measurement</a:t>
            </a:r>
          </a:p>
          <a:p>
            <a:pPr marL="274320" lvl="1" indent="-274320" fontAlgn="auto">
              <a:lnSpc>
                <a:spcPct val="110000"/>
              </a:lnSpc>
              <a:spcAft>
                <a:spcPts val="0"/>
              </a:spcAft>
              <a:buClr>
                <a:schemeClr val="accent3"/>
              </a:buClr>
              <a:buSzPct val="95000"/>
              <a:buFont typeface="Wingdings 2"/>
              <a:buChar char=""/>
              <a:defRPr/>
            </a:pPr>
            <a:r>
              <a:rPr lang="en-US" sz="2800" dirty="0" smtClean="0">
                <a:solidFill>
                  <a:srgbClr val="000090"/>
                </a:solidFill>
                <a:latin typeface="+mj-lt"/>
                <a:ea typeface="+mn-ea"/>
              </a:rPr>
              <a:t>Neutrino Mass Hierarchy determination</a:t>
            </a:r>
          </a:p>
          <a:p>
            <a:pPr marL="274320" lvl="1" indent="-274320" fontAlgn="auto">
              <a:lnSpc>
                <a:spcPct val="110000"/>
              </a:lnSpc>
              <a:spcAft>
                <a:spcPts val="0"/>
              </a:spcAft>
              <a:buClr>
                <a:schemeClr val="accent3"/>
              </a:buClr>
              <a:buSzPct val="95000"/>
              <a:buFont typeface="Wingdings 2"/>
              <a:buChar char=""/>
              <a:defRPr/>
            </a:pPr>
            <a:r>
              <a:rPr lang="en-US" sz="2800" dirty="0">
                <a:solidFill>
                  <a:srgbClr val="000090"/>
                </a:solidFill>
                <a:latin typeface="+mj-lt"/>
                <a:ea typeface="+mn-ea"/>
              </a:rPr>
              <a:t>Testing Three Neutrino-Flavor Paradigm</a:t>
            </a:r>
          </a:p>
          <a:p>
            <a:pPr marL="548957" lvl="2" indent="-274320" fontAlgn="auto">
              <a:lnSpc>
                <a:spcPct val="110000"/>
              </a:lnSpc>
              <a:spcAft>
                <a:spcPts val="0"/>
              </a:spcAft>
              <a:buClr>
                <a:schemeClr val="accent3"/>
              </a:buClr>
              <a:buSzPct val="95000"/>
              <a:buFont typeface="Wingdings 2"/>
              <a:buChar char=""/>
              <a:defRPr/>
            </a:pPr>
            <a:r>
              <a:rPr lang="en-US" sz="2500" dirty="0" smtClean="0">
                <a:solidFill>
                  <a:srgbClr val="000090"/>
                </a:solidFill>
                <a:latin typeface="+mj-lt"/>
                <a:ea typeface="+mn-ea"/>
              </a:rPr>
              <a:t>Non-Standard neutrino interactions</a:t>
            </a:r>
          </a:p>
          <a:p>
            <a:pPr marL="548957" lvl="2" indent="-274320" fontAlgn="auto">
              <a:lnSpc>
                <a:spcPct val="110000"/>
              </a:lnSpc>
              <a:spcAft>
                <a:spcPts val="0"/>
              </a:spcAft>
              <a:buClr>
                <a:schemeClr val="accent3"/>
              </a:buClr>
              <a:buSzPct val="95000"/>
              <a:buFont typeface="Wingdings 2"/>
              <a:buChar char=""/>
              <a:defRPr/>
            </a:pPr>
            <a:r>
              <a:rPr lang="en-US" sz="2500" dirty="0" smtClean="0">
                <a:solidFill>
                  <a:srgbClr val="000090"/>
                </a:solidFill>
                <a:latin typeface="+mj-lt"/>
                <a:ea typeface="+mn-ea"/>
              </a:rPr>
              <a:t>Sterile Neutrinos</a:t>
            </a:r>
          </a:p>
          <a:p>
            <a:pPr marL="274320" lvl="1" indent="-274320" fontAlgn="auto">
              <a:lnSpc>
                <a:spcPct val="110000"/>
              </a:lnSpc>
              <a:spcAft>
                <a:spcPts val="0"/>
              </a:spcAft>
              <a:buClr>
                <a:schemeClr val="accent3"/>
              </a:buClr>
              <a:buSzPct val="95000"/>
              <a:buFont typeface="Wingdings 2"/>
              <a:buChar char=""/>
              <a:defRPr/>
            </a:pPr>
            <a:r>
              <a:rPr lang="en-US" sz="2800" dirty="0" smtClean="0">
                <a:solidFill>
                  <a:srgbClr val="000090"/>
                </a:solidFill>
                <a:latin typeface="+mj-lt"/>
                <a:ea typeface="+mn-ea"/>
              </a:rPr>
              <a:t>Neutrino interaction measurements</a:t>
            </a:r>
          </a:p>
          <a:p>
            <a:pPr marL="274320" lvl="1" indent="-274320" fontAlgn="auto">
              <a:lnSpc>
                <a:spcPct val="110000"/>
              </a:lnSpc>
              <a:spcAft>
                <a:spcPts val="0"/>
              </a:spcAft>
              <a:buClr>
                <a:schemeClr val="accent3"/>
              </a:buClr>
              <a:buSzPct val="95000"/>
              <a:buFont typeface="Wingdings 2"/>
              <a:buChar char=""/>
              <a:defRPr/>
            </a:pPr>
            <a:r>
              <a:rPr lang="en-US" sz="2800" dirty="0" smtClean="0">
                <a:solidFill>
                  <a:srgbClr val="0000FF"/>
                </a:solidFill>
                <a:latin typeface="+mj-lt"/>
                <a:ea typeface="+mn-ea"/>
              </a:rPr>
              <a:t>Supernova Burst Neutrinos</a:t>
            </a:r>
          </a:p>
          <a:p>
            <a:pPr marL="274320" lvl="1" indent="-274320" fontAlgn="auto">
              <a:lnSpc>
                <a:spcPct val="110000"/>
              </a:lnSpc>
              <a:spcAft>
                <a:spcPts val="0"/>
              </a:spcAft>
              <a:buClr>
                <a:schemeClr val="accent3"/>
              </a:buClr>
              <a:buSzPct val="95000"/>
              <a:buFont typeface="Wingdings 2"/>
              <a:buChar char=""/>
              <a:defRPr/>
            </a:pPr>
            <a:r>
              <a:rPr lang="en-US" sz="2700" dirty="0">
                <a:solidFill>
                  <a:srgbClr val="0000FF"/>
                </a:solidFill>
                <a:latin typeface="+mj-lt"/>
                <a:ea typeface="+mn-ea"/>
              </a:rPr>
              <a:t>Nucleon Decay measurement</a:t>
            </a:r>
          </a:p>
          <a:p>
            <a:pPr marL="548957" lvl="2" indent="-274320" fontAlgn="auto">
              <a:lnSpc>
                <a:spcPct val="110000"/>
              </a:lnSpc>
              <a:spcAft>
                <a:spcPts val="0"/>
              </a:spcAft>
              <a:buClr>
                <a:schemeClr val="accent3"/>
              </a:buClr>
              <a:buSzPct val="95000"/>
              <a:buFont typeface="Wingdings 2"/>
              <a:buChar char=""/>
              <a:defRPr/>
            </a:pPr>
            <a:endParaRPr lang="en-US" sz="2300" dirty="0" smtClean="0">
              <a:latin typeface="+mj-lt"/>
              <a:ea typeface="+mn-ea"/>
            </a:endParaRPr>
          </a:p>
        </p:txBody>
      </p:sp>
      <p:sp>
        <p:nvSpPr>
          <p:cNvPr id="5" name="Slide Number Placeholder 4"/>
          <p:cNvSpPr>
            <a:spLocks noGrp="1"/>
          </p:cNvSpPr>
          <p:nvPr>
            <p:ph type="sldNum" sz="quarter" idx="12"/>
          </p:nvPr>
        </p:nvSpPr>
        <p:spPr/>
        <p:txBody>
          <a:bodyPr/>
          <a:lstStyle/>
          <a:p>
            <a:pPr>
              <a:defRPr/>
            </a:pPr>
            <a:fld id="{7719CC50-2797-5D4C-8057-96BD0D59269B}" type="slidenum">
              <a:rPr lang="en-US"/>
              <a:pPr>
                <a:defRPr/>
              </a:pPr>
              <a:t>4</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custDataLst>
      <p:tags r:id="rId1"/>
    </p:custDataLst>
    <p:extLst>
      <p:ext uri="{BB962C8B-B14F-4D97-AF65-F5344CB8AC3E}">
        <p14:creationId xmlns:p14="http://schemas.microsoft.com/office/powerpoint/2010/main" val="1780642973"/>
      </p:ext>
    </p:extLst>
  </p:cSld>
  <p:clrMapOvr>
    <a:masterClrMapping/>
  </p:clrMapOvr>
  <mc:AlternateContent xmlns:mc="http://schemas.openxmlformats.org/markup-compatibility/2006">
    <mc:Choice xmlns:p14="http://schemas.microsoft.com/office/powerpoint/2010/main" Requires="p14">
      <p:transition spd="slow" p14:dur="2000" advTm="74108"/>
    </mc:Choice>
    <mc:Fallback>
      <p:transition xmlns:p14="http://schemas.microsoft.com/office/powerpoint/2010/main" spd="slow" advTm="741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Current </a:t>
            </a:r>
            <a:r>
              <a:rPr lang="en-US" sz="3600" dirty="0" smtClean="0">
                <a:latin typeface="Symbol" charset="2"/>
                <a:cs typeface="Symbol" charset="2"/>
              </a:rPr>
              <a:t>n</a:t>
            </a:r>
            <a:r>
              <a:rPr lang="en-US" sz="3600" dirty="0" smtClean="0"/>
              <a:t> FNAL Experiments</a:t>
            </a:r>
            <a:endParaRPr lang="en-US" sz="3600" dirty="0"/>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pPr>
              <a:lnSpc>
                <a:spcPct val="110000"/>
              </a:lnSpc>
            </a:pPr>
            <a:r>
              <a:rPr lang="en-US" sz="2400" dirty="0" err="1" smtClean="0">
                <a:latin typeface="+mj-lt"/>
              </a:rPr>
              <a:t>MINERvA</a:t>
            </a:r>
            <a:r>
              <a:rPr lang="en-US" sz="2400" dirty="0" smtClean="0">
                <a:latin typeface="+mj-lt"/>
              </a:rPr>
              <a:t> (65-80 collaborators/23 institutions*)</a:t>
            </a:r>
            <a:endParaRPr lang="en-US" sz="2400" dirty="0">
              <a:latin typeface="+mj-lt"/>
            </a:endParaRPr>
          </a:p>
          <a:p>
            <a:pPr lvl="1">
              <a:lnSpc>
                <a:spcPct val="110000"/>
              </a:lnSpc>
            </a:pPr>
            <a:r>
              <a:rPr lang="en-US" sz="2000" dirty="0" smtClean="0">
                <a:latin typeface="+mj-lt"/>
              </a:rPr>
              <a:t>Neutrino cross sections (various nuclei)</a:t>
            </a:r>
          </a:p>
          <a:p>
            <a:pPr lvl="1">
              <a:lnSpc>
                <a:spcPct val="110000"/>
              </a:lnSpc>
            </a:pPr>
            <a:r>
              <a:rPr lang="en-US" sz="2000" dirty="0" smtClean="0">
                <a:latin typeface="+mj-lt"/>
              </a:rPr>
              <a:t>Approved 8E20 POT nu + anti-nu; </a:t>
            </a:r>
            <a:r>
              <a:rPr lang="en-US" sz="2000" dirty="0" smtClean="0">
                <a:solidFill>
                  <a:srgbClr val="0000FF"/>
                </a:solidFill>
                <a:latin typeface="+mj-lt"/>
              </a:rPr>
              <a:t>2010-12, 2013-19</a:t>
            </a:r>
            <a:r>
              <a:rPr lang="en-US" sz="2000" dirty="0" smtClean="0">
                <a:latin typeface="+mj-lt"/>
              </a:rPr>
              <a:t>? (to end of </a:t>
            </a:r>
            <a:r>
              <a:rPr lang="en-US" sz="2000" dirty="0" err="1" smtClean="0">
                <a:latin typeface="+mj-lt"/>
              </a:rPr>
              <a:t>NovA</a:t>
            </a:r>
            <a:r>
              <a:rPr lang="en-US" sz="2000" dirty="0" smtClean="0">
                <a:latin typeface="+mj-lt"/>
              </a:rPr>
              <a:t> run?)</a:t>
            </a:r>
          </a:p>
          <a:p>
            <a:pPr>
              <a:lnSpc>
                <a:spcPct val="110000"/>
              </a:lnSpc>
            </a:pPr>
            <a:r>
              <a:rPr lang="en-US" sz="2400" dirty="0" err="1" smtClean="0">
                <a:latin typeface="+mj-lt"/>
              </a:rPr>
              <a:t>MicroBooNE</a:t>
            </a:r>
            <a:r>
              <a:rPr lang="en-US" sz="2400" dirty="0" smtClean="0">
                <a:latin typeface="+mj-lt"/>
              </a:rPr>
              <a:t> (113 collaborators/19 institutions*)</a:t>
            </a:r>
          </a:p>
          <a:p>
            <a:pPr lvl="1">
              <a:lnSpc>
                <a:spcPct val="110000"/>
              </a:lnSpc>
            </a:pPr>
            <a:r>
              <a:rPr lang="en-US" sz="2000" dirty="0" smtClean="0">
                <a:latin typeface="+mj-lt"/>
              </a:rPr>
              <a:t>Low energy excess; </a:t>
            </a:r>
            <a:r>
              <a:rPr lang="en-US" sz="2000" dirty="0">
                <a:latin typeface="+mj-lt"/>
              </a:rPr>
              <a:t>n</a:t>
            </a:r>
            <a:r>
              <a:rPr lang="en-US" sz="2000" dirty="0" smtClean="0">
                <a:latin typeface="+mj-lt"/>
              </a:rPr>
              <a:t>eutrino cross sections on </a:t>
            </a:r>
            <a:r>
              <a:rPr lang="en-US" sz="2000" dirty="0" err="1" smtClean="0">
                <a:latin typeface="+mj-lt"/>
              </a:rPr>
              <a:t>Ar</a:t>
            </a:r>
            <a:endParaRPr lang="en-US" sz="2000" dirty="0" smtClean="0">
              <a:latin typeface="+mj-lt"/>
            </a:endParaRPr>
          </a:p>
          <a:p>
            <a:pPr lvl="1">
              <a:lnSpc>
                <a:spcPct val="110000"/>
              </a:lnSpc>
            </a:pPr>
            <a:r>
              <a:rPr lang="en-US" sz="2000" dirty="0" smtClean="0">
                <a:latin typeface="+mj-lt"/>
              </a:rPr>
              <a:t>Approved 6.6E20 POT nu; </a:t>
            </a:r>
            <a:r>
              <a:rPr lang="en-US" sz="2000" dirty="0" smtClean="0">
                <a:solidFill>
                  <a:srgbClr val="0000FF"/>
                </a:solidFill>
                <a:latin typeface="+mj-lt"/>
              </a:rPr>
              <a:t>2013-2016</a:t>
            </a:r>
            <a:r>
              <a:rPr lang="en-US" sz="2000" dirty="0" smtClean="0">
                <a:latin typeface="+mj-lt"/>
              </a:rPr>
              <a:t> (anti-nu to follow?)</a:t>
            </a:r>
          </a:p>
          <a:p>
            <a:pPr>
              <a:lnSpc>
                <a:spcPct val="110000"/>
              </a:lnSpc>
            </a:pPr>
            <a:r>
              <a:rPr lang="en-US" sz="2400" dirty="0" smtClean="0">
                <a:latin typeface="+mj-lt"/>
              </a:rPr>
              <a:t>MINOS+/MINOS (124 collaborators/32 institutions*)</a:t>
            </a:r>
            <a:endParaRPr lang="en-US" sz="2400" dirty="0">
              <a:latin typeface="+mj-lt"/>
            </a:endParaRPr>
          </a:p>
          <a:p>
            <a:pPr lvl="1">
              <a:lnSpc>
                <a:spcPct val="110000"/>
              </a:lnSpc>
            </a:pPr>
            <a:r>
              <a:rPr lang="en-US" sz="2000" dirty="0">
                <a:latin typeface="+mj-lt"/>
              </a:rPr>
              <a:t>Non-3-flavor, NSI, </a:t>
            </a:r>
            <a:r>
              <a:rPr lang="en-US" sz="2000" dirty="0" smtClean="0">
                <a:latin typeface="Symbol" charset="2"/>
                <a:cs typeface="Symbol" charset="2"/>
              </a:rPr>
              <a:t>q</a:t>
            </a:r>
            <a:r>
              <a:rPr lang="en-US" sz="2000" baseline="-25000" dirty="0" smtClean="0">
                <a:latin typeface="+mj-lt"/>
              </a:rPr>
              <a:t>23</a:t>
            </a:r>
            <a:r>
              <a:rPr lang="en-US" sz="2000" dirty="0" smtClean="0">
                <a:latin typeface="+mj-lt"/>
              </a:rPr>
              <a:t>, </a:t>
            </a:r>
            <a:r>
              <a:rPr lang="en-US" sz="2000" dirty="0" smtClean="0">
                <a:latin typeface="Symbol" charset="2"/>
                <a:cs typeface="Symbol" charset="2"/>
              </a:rPr>
              <a:t>D</a:t>
            </a:r>
            <a:r>
              <a:rPr lang="en-US" sz="2000" dirty="0" smtClean="0">
                <a:latin typeface="+mj-lt"/>
              </a:rPr>
              <a:t>m</a:t>
            </a:r>
            <a:r>
              <a:rPr lang="en-US" sz="2000" baseline="30000" dirty="0" smtClean="0">
                <a:latin typeface="+mj-lt"/>
              </a:rPr>
              <a:t>2</a:t>
            </a:r>
            <a:endParaRPr lang="en-US" sz="2000" baseline="30000" dirty="0">
              <a:latin typeface="+mj-lt"/>
            </a:endParaRPr>
          </a:p>
          <a:p>
            <a:pPr lvl="1">
              <a:lnSpc>
                <a:spcPct val="110000"/>
              </a:lnSpc>
            </a:pPr>
            <a:r>
              <a:rPr lang="en-US" sz="2000" dirty="0">
                <a:latin typeface="+mj-lt"/>
              </a:rPr>
              <a:t>Approved for </a:t>
            </a:r>
            <a:r>
              <a:rPr lang="en-US" sz="2000" dirty="0">
                <a:solidFill>
                  <a:srgbClr val="0000FF"/>
                </a:solidFill>
                <a:latin typeface="+mj-lt"/>
              </a:rPr>
              <a:t>2013-2016</a:t>
            </a:r>
          </a:p>
          <a:p>
            <a:pPr>
              <a:lnSpc>
                <a:spcPct val="110000"/>
              </a:lnSpc>
            </a:pPr>
            <a:r>
              <a:rPr lang="en-US" sz="2400" dirty="0" err="1" smtClean="0">
                <a:latin typeface="+mj-lt"/>
              </a:rPr>
              <a:t>NOvA</a:t>
            </a:r>
            <a:r>
              <a:rPr lang="en-US" sz="2400" dirty="0" smtClean="0">
                <a:latin typeface="+mj-lt"/>
              </a:rPr>
              <a:t> (147 collaborators/36 institutions*)</a:t>
            </a:r>
          </a:p>
          <a:p>
            <a:pPr lvl="1">
              <a:lnSpc>
                <a:spcPct val="110000"/>
              </a:lnSpc>
            </a:pPr>
            <a:r>
              <a:rPr lang="en-US" sz="2000" dirty="0" smtClean="0">
                <a:latin typeface="Symbol" charset="2"/>
                <a:cs typeface="Symbol" charset="2"/>
              </a:rPr>
              <a:t>n</a:t>
            </a:r>
            <a:r>
              <a:rPr lang="en-US" sz="2000" baseline="-25000" dirty="0" smtClean="0">
                <a:latin typeface="+mj-lt"/>
              </a:rPr>
              <a:t>e</a:t>
            </a:r>
            <a:r>
              <a:rPr lang="en-US" sz="2000" dirty="0" smtClean="0">
                <a:latin typeface="+mj-lt"/>
              </a:rPr>
              <a:t> appearance, </a:t>
            </a:r>
            <a:r>
              <a:rPr lang="en-US" sz="2000" dirty="0" smtClean="0">
                <a:latin typeface="Symbol" charset="2"/>
                <a:cs typeface="Symbol" charset="2"/>
              </a:rPr>
              <a:t>n</a:t>
            </a:r>
            <a:r>
              <a:rPr lang="en-US" sz="2000" baseline="-25000" dirty="0" smtClean="0">
                <a:latin typeface="Symbol" charset="2"/>
                <a:cs typeface="Symbol" charset="2"/>
              </a:rPr>
              <a:t>m</a:t>
            </a:r>
            <a:r>
              <a:rPr lang="en-US" sz="2000" dirty="0" smtClean="0">
                <a:latin typeface="+mj-lt"/>
              </a:rPr>
              <a:t> disappearance -&gt; Mass Hierarchy, CP Violation</a:t>
            </a:r>
          </a:p>
          <a:p>
            <a:pPr lvl="1">
              <a:lnSpc>
                <a:spcPct val="110000"/>
              </a:lnSpc>
            </a:pPr>
            <a:r>
              <a:rPr lang="en-US" sz="2000" dirty="0" smtClean="0">
                <a:latin typeface="+mj-lt"/>
              </a:rPr>
              <a:t>Approved 3.6E21 POT; 3-year nu + 3-year anti-nu </a:t>
            </a:r>
            <a:r>
              <a:rPr lang="en-US" sz="2000" dirty="0" smtClean="0">
                <a:solidFill>
                  <a:srgbClr val="0000FF"/>
                </a:solidFill>
                <a:latin typeface="+mj-lt"/>
              </a:rPr>
              <a:t>2013-19/20</a:t>
            </a:r>
          </a:p>
          <a:p>
            <a:pPr lvl="1">
              <a:lnSpc>
                <a:spcPct val="110000"/>
              </a:lnSpc>
            </a:pPr>
            <a:endParaRPr lang="en-US" sz="2000" dirty="0" smtClean="0">
              <a:solidFill>
                <a:srgbClr val="0000FF"/>
              </a:solidFill>
              <a:latin typeface="+mj-lt"/>
            </a:endParaRPr>
          </a:p>
          <a:p>
            <a:pPr>
              <a:lnSpc>
                <a:spcPct val="110000"/>
              </a:lnSpc>
            </a:pPr>
            <a:r>
              <a:rPr lang="en-US" sz="2200" b="1" dirty="0" smtClean="0">
                <a:solidFill>
                  <a:srgbClr val="FF0000"/>
                </a:solidFill>
                <a:latin typeface="+mj-lt"/>
              </a:rPr>
              <a:t>All complementary/synergistic with LBNE in various ways</a:t>
            </a:r>
          </a:p>
          <a:p>
            <a:pPr lvl="1">
              <a:lnSpc>
                <a:spcPct val="110000"/>
              </a:lnSpc>
            </a:pPr>
            <a:r>
              <a:rPr lang="en-US" sz="2000" b="1" dirty="0" smtClean="0">
                <a:solidFill>
                  <a:srgbClr val="FF0000"/>
                </a:solidFill>
                <a:latin typeface="+mj-lt"/>
              </a:rPr>
              <a:t>Cross sections; hints at MH and CPV</a:t>
            </a:r>
          </a:p>
          <a:p>
            <a:pPr lvl="1">
              <a:lnSpc>
                <a:spcPct val="110000"/>
              </a:lnSpc>
            </a:pPr>
            <a:endParaRPr lang="en-US" sz="2000" dirty="0" smtClean="0">
              <a:latin typeface="+mj-lt"/>
            </a:endParaRPr>
          </a:p>
          <a:p>
            <a:pPr>
              <a:lnSpc>
                <a:spcPct val="110000"/>
              </a:lnSpc>
            </a:pPr>
            <a:endParaRPr lang="en-US" sz="2400" dirty="0">
              <a:latin typeface="+mj-lt"/>
            </a:endParaRPr>
          </a:p>
        </p:txBody>
      </p:sp>
      <p:sp>
        <p:nvSpPr>
          <p:cNvPr id="7" name="Rectangle 6"/>
          <p:cNvSpPr/>
          <p:nvPr/>
        </p:nvSpPr>
        <p:spPr>
          <a:xfrm>
            <a:off x="4800600" y="6400800"/>
            <a:ext cx="3810000" cy="307777"/>
          </a:xfrm>
          <a:prstGeom prst="rect">
            <a:avLst/>
          </a:prstGeom>
        </p:spPr>
        <p:txBody>
          <a:bodyPr wrap="square">
            <a:spAutoFit/>
          </a:bodyPr>
          <a:lstStyle/>
          <a:p>
            <a:r>
              <a:rPr lang="en-US" sz="1400" dirty="0" smtClean="0"/>
              <a:t>*http</a:t>
            </a:r>
            <a:r>
              <a:rPr lang="en-US" sz="1400" dirty="0"/>
              <a:t>://</a:t>
            </a:r>
            <a:r>
              <a:rPr lang="en-US" sz="1400" dirty="0" err="1"/>
              <a:t>intensityfrontier.fnal.gov</a:t>
            </a:r>
            <a:r>
              <a:rPr lang="en-US" sz="1400" dirty="0"/>
              <a:t>/</a:t>
            </a:r>
            <a:r>
              <a:rPr lang="en-US" sz="1400" dirty="0" smtClean="0"/>
              <a:t>breadth</a:t>
            </a:r>
            <a:endParaRPr lang="en-US" sz="1400" dirty="0"/>
          </a:p>
        </p:txBody>
      </p:sp>
      <p:sp>
        <p:nvSpPr>
          <p:cNvPr id="9"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40</a:t>
            </a:fld>
            <a:endParaRPr lang="en-US"/>
          </a:p>
        </p:txBody>
      </p:sp>
      <p:sp>
        <p:nvSpPr>
          <p:cNvPr id="10"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31498192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Current FNAL </a:t>
            </a:r>
            <a:r>
              <a:rPr lang="en-US" sz="3600" dirty="0" smtClean="0">
                <a:latin typeface="Symbol" charset="2"/>
                <a:cs typeface="Symbol" charset="2"/>
              </a:rPr>
              <a:t>n</a:t>
            </a:r>
            <a:r>
              <a:rPr lang="en-US" sz="3600" dirty="0" smtClean="0"/>
              <a:t> Experiments - Physicists</a:t>
            </a:r>
            <a:endParaRPr lang="en-US" sz="3600" dirty="0"/>
          </a:p>
        </p:txBody>
      </p:sp>
      <p:sp>
        <p:nvSpPr>
          <p:cNvPr id="3" name="Content Placeholder 2"/>
          <p:cNvSpPr>
            <a:spLocks noGrp="1"/>
          </p:cNvSpPr>
          <p:nvPr>
            <p:ph idx="1"/>
          </p:nvPr>
        </p:nvSpPr>
        <p:spPr>
          <a:xfrm>
            <a:off x="457200" y="2011363"/>
            <a:ext cx="8229600" cy="1341437"/>
          </a:xfrm>
        </p:spPr>
        <p:txBody>
          <a:bodyPr/>
          <a:lstStyle/>
          <a:p>
            <a:pPr marL="0" indent="0">
              <a:buNone/>
            </a:pPr>
            <a:r>
              <a:rPr lang="en-US" dirty="0" smtClean="0">
                <a:latin typeface="+mj-lt"/>
              </a:rPr>
              <a:t>Note: A previous posting of this talk had some incorrect information.</a:t>
            </a:r>
            <a:endParaRPr lang="en-US" dirty="0" smtClean="0">
              <a:latin typeface="+mj-lt"/>
            </a:endParaRPr>
          </a:p>
        </p:txBody>
      </p:sp>
      <p:sp>
        <p:nvSpPr>
          <p:cNvPr id="6"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41</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319048984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Autofit/>
          </a:bodyPr>
          <a:lstStyle/>
          <a:p>
            <a:r>
              <a:rPr lang="en-US" sz="2400" dirty="0" smtClean="0">
                <a:latin typeface="+mj-lt"/>
              </a:rPr>
              <a:t>T2K (SK) (~ 500 collaborators, 56 institutions, 11 countries)</a:t>
            </a:r>
            <a:endParaRPr lang="en-US" sz="2400" dirty="0">
              <a:latin typeface="+mj-lt"/>
            </a:endParaRPr>
          </a:p>
          <a:p>
            <a:pPr lvl="1"/>
            <a:r>
              <a:rPr lang="en-US" sz="2200" dirty="0" smtClean="0">
                <a:latin typeface="+mj-lt"/>
              </a:rPr>
              <a:t>Long-baseline neutrino </a:t>
            </a:r>
            <a:r>
              <a:rPr lang="en-US" sz="2200" dirty="0" err="1" smtClean="0">
                <a:latin typeface="+mj-lt"/>
              </a:rPr>
              <a:t>osc</a:t>
            </a:r>
            <a:r>
              <a:rPr lang="en-US" sz="2200" dirty="0" smtClean="0">
                <a:latin typeface="+mj-lt"/>
              </a:rPr>
              <a:t>. </a:t>
            </a:r>
            <a:r>
              <a:rPr lang="en-US" sz="2200" dirty="0" err="1" smtClean="0">
                <a:latin typeface="+mj-lt"/>
              </a:rPr>
              <a:t>params</a:t>
            </a:r>
            <a:r>
              <a:rPr lang="en-US" sz="2200" dirty="0" smtClean="0">
                <a:latin typeface="+mj-lt"/>
              </a:rPr>
              <a:t>; neutrino cross sections (C, H</a:t>
            </a:r>
            <a:r>
              <a:rPr lang="en-US" sz="2200" baseline="-25000" dirty="0" smtClean="0">
                <a:latin typeface="+mj-lt"/>
              </a:rPr>
              <a:t>2</a:t>
            </a:r>
            <a:r>
              <a:rPr lang="en-US" sz="2200" dirty="0" smtClean="0">
                <a:latin typeface="+mj-lt"/>
              </a:rPr>
              <a:t>0, other)</a:t>
            </a:r>
          </a:p>
          <a:p>
            <a:pPr lvl="1"/>
            <a:r>
              <a:rPr lang="en-US" sz="2200" dirty="0" smtClean="0">
                <a:latin typeface="+mj-lt"/>
              </a:rPr>
              <a:t>Significant US participation (incl. ~18 are in LBNE)</a:t>
            </a:r>
          </a:p>
          <a:p>
            <a:pPr lvl="1"/>
            <a:r>
              <a:rPr lang="en-US" sz="2200" dirty="0" smtClean="0">
                <a:latin typeface="+mj-lt"/>
              </a:rPr>
              <a:t>7.8E21 POT Run 2010-19?</a:t>
            </a:r>
          </a:p>
          <a:p>
            <a:pPr lvl="1"/>
            <a:endParaRPr lang="en-US" sz="2000" dirty="0" smtClean="0">
              <a:latin typeface="+mj-lt"/>
            </a:endParaRPr>
          </a:p>
          <a:p>
            <a:r>
              <a:rPr lang="en-US" sz="2400" dirty="0" smtClean="0">
                <a:latin typeface="+mj-lt"/>
              </a:rPr>
              <a:t>NA61 (CERN)</a:t>
            </a:r>
          </a:p>
          <a:p>
            <a:pPr lvl="1"/>
            <a:r>
              <a:rPr lang="en-US" sz="2200" dirty="0" smtClean="0">
                <a:latin typeface="+mj-lt"/>
              </a:rPr>
              <a:t>Hadron production; T2K, LBNE (and other Fermilab) neutrino beam understanding</a:t>
            </a:r>
          </a:p>
          <a:p>
            <a:pPr lvl="1"/>
            <a:r>
              <a:rPr lang="en-US" sz="2200" dirty="0" smtClean="0">
                <a:latin typeface="+mj-lt"/>
              </a:rPr>
              <a:t>US groups recently joined</a:t>
            </a:r>
          </a:p>
          <a:p>
            <a:pPr lvl="1"/>
            <a:r>
              <a:rPr lang="en-US" sz="2200" dirty="0" smtClean="0">
                <a:latin typeface="+mj-lt"/>
              </a:rPr>
              <a:t>LBNE-related run 2015 (analysis through 2018</a:t>
            </a:r>
            <a:r>
              <a:rPr lang="en-US" sz="2000" dirty="0" smtClean="0">
                <a:latin typeface="+mj-lt"/>
              </a:rPr>
              <a:t>)</a:t>
            </a:r>
          </a:p>
          <a:p>
            <a:endParaRPr lang="en-US" sz="2400" dirty="0" smtClean="0">
              <a:latin typeface="+mj-lt"/>
            </a:endParaRPr>
          </a:p>
          <a:p>
            <a:endParaRPr lang="en-US" sz="2400" dirty="0">
              <a:latin typeface="+mj-lt"/>
            </a:endParaRPr>
          </a:p>
        </p:txBody>
      </p:sp>
      <p:sp>
        <p:nvSpPr>
          <p:cNvPr id="9" name="Title 1"/>
          <p:cNvSpPr>
            <a:spLocks noGrp="1"/>
          </p:cNvSpPr>
          <p:nvPr>
            <p:ph type="title"/>
          </p:nvPr>
        </p:nvSpPr>
        <p:spPr>
          <a:xfrm>
            <a:off x="457200" y="152400"/>
            <a:ext cx="8229600" cy="1143000"/>
          </a:xfrm>
        </p:spPr>
        <p:txBody>
          <a:bodyPr/>
          <a:lstStyle/>
          <a:p>
            <a:r>
              <a:rPr lang="en-US" sz="3600" dirty="0" smtClean="0"/>
              <a:t>Related Off-Shore Experiments</a:t>
            </a:r>
            <a:endParaRPr lang="en-US" sz="3600" dirty="0"/>
          </a:p>
        </p:txBody>
      </p:sp>
      <p:sp>
        <p:nvSpPr>
          <p:cNvPr id="10"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42</a:t>
            </a:fld>
            <a:endParaRPr lang="en-US"/>
          </a:p>
        </p:txBody>
      </p:sp>
      <p:sp>
        <p:nvSpPr>
          <p:cNvPr id="11"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extLst>
      <p:ext uri="{BB962C8B-B14F-4D97-AF65-F5344CB8AC3E}">
        <p14:creationId xmlns:p14="http://schemas.microsoft.com/office/powerpoint/2010/main" val="5426327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9"/>
          <p:cNvSpPr>
            <a:spLocks noGrp="1"/>
          </p:cNvSpPr>
          <p:nvPr>
            <p:ph type="title"/>
          </p:nvPr>
        </p:nvSpPr>
        <p:spPr>
          <a:xfrm>
            <a:off x="457200" y="2438400"/>
            <a:ext cx="8229600" cy="1143000"/>
          </a:xfrm>
        </p:spPr>
        <p:txBody>
          <a:bodyPr/>
          <a:lstStyle/>
          <a:p>
            <a:pPr algn="ctr"/>
            <a:r>
              <a:rPr lang="en-US" sz="4400" dirty="0" smtClean="0">
                <a:latin typeface="Calibri" charset="0"/>
              </a:rPr>
              <a:t>Current &amp; Proposed Mass Hierarchy Measurement Experiments</a:t>
            </a:r>
            <a:endParaRPr lang="en-US" sz="4400" dirty="0">
              <a:latin typeface="Calibri" charset="0"/>
            </a:endParaRPr>
          </a:p>
        </p:txBody>
      </p:sp>
      <p:sp>
        <p:nvSpPr>
          <p:cNvPr id="2" name="Footer Placeholder 1"/>
          <p:cNvSpPr>
            <a:spLocks noGrp="1"/>
          </p:cNvSpPr>
          <p:nvPr>
            <p:ph type="ftr" sz="quarter" idx="11"/>
          </p:nvPr>
        </p:nvSpPr>
        <p:spPr>
          <a:xfrm>
            <a:off x="3810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3" name="Slide Number Placeholder 2"/>
          <p:cNvSpPr>
            <a:spLocks noGrp="1"/>
          </p:cNvSpPr>
          <p:nvPr>
            <p:ph type="sldNum" sz="quarter" idx="12"/>
          </p:nvPr>
        </p:nvSpPr>
        <p:spPr/>
        <p:txBody>
          <a:bodyPr/>
          <a:lstStyle/>
          <a:p>
            <a:pPr>
              <a:defRPr/>
            </a:pPr>
            <a:fld id="{138D865E-C010-424A-802E-E29D6B952C66}" type="slidenum">
              <a:rPr lang="en-US" smtClean="0"/>
              <a:pPr>
                <a:defRPr/>
              </a:pPr>
              <a:t>43</a:t>
            </a:fld>
            <a:endParaRPr lang="en-US"/>
          </a:p>
        </p:txBody>
      </p:sp>
    </p:spTree>
    <p:extLst>
      <p:ext uri="{BB962C8B-B14F-4D97-AF65-F5344CB8AC3E}">
        <p14:creationId xmlns:p14="http://schemas.microsoft.com/office/powerpoint/2010/main" val="33030095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t>Mass Hierarchy Measurement Experiments</a:t>
            </a:r>
            <a:endParaRPr lang="en-US" sz="3200" dirty="0"/>
          </a:p>
        </p:txBody>
      </p:sp>
      <p:sp>
        <p:nvSpPr>
          <p:cNvPr id="3" name="Content Placeholder 2"/>
          <p:cNvSpPr>
            <a:spLocks noGrp="1"/>
          </p:cNvSpPr>
          <p:nvPr>
            <p:ph idx="1"/>
          </p:nvPr>
        </p:nvSpPr>
        <p:spPr>
          <a:xfrm>
            <a:off x="457200" y="1447800"/>
            <a:ext cx="8229600" cy="5029200"/>
          </a:xfrm>
        </p:spPr>
        <p:txBody>
          <a:bodyPr/>
          <a:lstStyle/>
          <a:p>
            <a:r>
              <a:rPr lang="en-US" sz="1800" b="1" smtClean="0">
                <a:latin typeface="+mj-lt"/>
              </a:rPr>
              <a:t>Long-Baseline Accelerator Experiments</a:t>
            </a:r>
            <a:r>
              <a:rPr lang="en-US" sz="1800" smtClean="0">
                <a:latin typeface="+mj-lt"/>
              </a:rPr>
              <a:t>: Method - compare electron neutrino appearance rates to rates at different distances or to anti-electron neutrino appearance.</a:t>
            </a:r>
          </a:p>
          <a:p>
            <a:pPr lvl="1"/>
            <a:r>
              <a:rPr lang="en-US" sz="1600" smtClean="0">
                <a:latin typeface="+mj-lt"/>
              </a:rPr>
              <a:t>Experiments with limited data already: MINOS, OPERA, T2K</a:t>
            </a:r>
          </a:p>
          <a:p>
            <a:pPr lvl="1"/>
            <a:r>
              <a:rPr lang="en-US" sz="1600" smtClean="0">
                <a:latin typeface="+mj-lt"/>
              </a:rPr>
              <a:t>Experiments with more data in the next 5 years: T2K **, NOvA **, MINOS+</a:t>
            </a:r>
          </a:p>
          <a:p>
            <a:pPr lvl="1"/>
            <a:r>
              <a:rPr lang="en-US" sz="1600" smtClean="0">
                <a:latin typeface="+mj-lt"/>
              </a:rPr>
              <a:t>Future experiments or proposals: LBNE, LBNO, Hyper-Kamiokande</a:t>
            </a:r>
            <a:endParaRPr lang="en-US" sz="1800" smtClean="0">
              <a:latin typeface="+mj-lt"/>
            </a:endParaRPr>
          </a:p>
          <a:p>
            <a:r>
              <a:rPr lang="en-US" sz="1800" b="1" smtClean="0">
                <a:latin typeface="+mj-lt"/>
              </a:rPr>
              <a:t>Atmospheric Neutrino Experiments: </a:t>
            </a:r>
            <a:r>
              <a:rPr lang="en-US" sz="1800" smtClean="0">
                <a:latin typeface="+mj-lt"/>
              </a:rPr>
              <a:t>Method - measure atmospheric numu and nue well enough to find small differences in rates and angular distributions sensitive to matter effects.  numu event sensitivity comes from disappearance and benefits from charge id.  nue event sensitivity comes from appearance.</a:t>
            </a:r>
          </a:p>
          <a:p>
            <a:pPr lvl="1"/>
            <a:r>
              <a:rPr lang="en-US" sz="1600" smtClean="0">
                <a:latin typeface="+mj-lt"/>
              </a:rPr>
              <a:t>Experiments with limited data already: Super-Kamiokande, MINOS</a:t>
            </a:r>
          </a:p>
          <a:p>
            <a:pPr lvl="1"/>
            <a:r>
              <a:rPr lang="en-US" sz="1600" smtClean="0">
                <a:latin typeface="+mj-lt"/>
              </a:rPr>
              <a:t>Experiments with more data in the next 5 years: Super-Kamiokande **, MINOS+, IceCube/Deep Core</a:t>
            </a:r>
          </a:p>
          <a:p>
            <a:pPr lvl="1"/>
            <a:r>
              <a:rPr lang="en-US" sz="1600" smtClean="0">
                <a:latin typeface="+mj-lt"/>
              </a:rPr>
              <a:t>Future Experiments or proposals: INO **, PINGU **, ORCA</a:t>
            </a:r>
            <a:endParaRPr lang="en-US" sz="1800" smtClean="0">
              <a:latin typeface="+mj-lt"/>
            </a:endParaRPr>
          </a:p>
          <a:p>
            <a:r>
              <a:rPr lang="en-US" sz="1800" b="1" smtClean="0">
                <a:latin typeface="+mj-lt"/>
              </a:rPr>
              <a:t>Reactor Neutrino Experiments: </a:t>
            </a:r>
            <a:r>
              <a:rPr lang="en-US" sz="1800" smtClean="0">
                <a:latin typeface="+mj-lt"/>
              </a:rPr>
              <a:t>Method - Compare reactor disappearance at a distance sensitive to the difference between the 32 and 31 contributions.</a:t>
            </a:r>
          </a:p>
          <a:p>
            <a:pPr lvl="1"/>
            <a:r>
              <a:rPr lang="en-US" sz="1600" smtClean="0">
                <a:latin typeface="+mj-lt"/>
              </a:rPr>
              <a:t>Future Experiments or proposals:  JUNO **, RENO50</a:t>
            </a:r>
            <a:endParaRPr lang="en-US" sz="1800" smtClean="0">
              <a:latin typeface="+mj-lt"/>
            </a:endParaRPr>
          </a:p>
          <a:p>
            <a:pPr marL="0" indent="0">
              <a:buNone/>
            </a:pPr>
            <a:endParaRPr lang="en-US" sz="160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44</a:t>
            </a:fld>
            <a:endParaRPr lang="en-US"/>
          </a:p>
        </p:txBody>
      </p:sp>
      <p:sp>
        <p:nvSpPr>
          <p:cNvPr id="6" name="Rectangle 5"/>
          <p:cNvSpPr/>
          <p:nvPr/>
        </p:nvSpPr>
        <p:spPr>
          <a:xfrm>
            <a:off x="3505200" y="6477000"/>
            <a:ext cx="5562600" cy="338554"/>
          </a:xfrm>
          <a:prstGeom prst="rect">
            <a:avLst/>
          </a:prstGeom>
        </p:spPr>
        <p:txBody>
          <a:bodyPr wrap="square">
            <a:spAutoFit/>
          </a:bodyPr>
          <a:lstStyle/>
          <a:p>
            <a:r>
              <a:rPr lang="da-DK" sz="1600" dirty="0" smtClean="0">
                <a:latin typeface="+mj-lt"/>
              </a:rPr>
              <a:t>** Experiments </a:t>
            </a:r>
            <a:r>
              <a:rPr lang="da-DK" sz="1600" dirty="0">
                <a:latin typeface="+mj-lt"/>
              </a:rPr>
              <a:t>with potential </a:t>
            </a:r>
            <a:r>
              <a:rPr lang="da-DK" sz="1600" dirty="0" err="1">
                <a:latin typeface="+mj-lt"/>
              </a:rPr>
              <a:t>sensitivity</a:t>
            </a:r>
            <a:r>
              <a:rPr lang="da-DK" sz="1600" dirty="0">
                <a:latin typeface="+mj-lt"/>
              </a:rPr>
              <a:t> </a:t>
            </a:r>
            <a:r>
              <a:rPr lang="da-DK" sz="1600" dirty="0" err="1">
                <a:latin typeface="+mj-lt"/>
              </a:rPr>
              <a:t>before</a:t>
            </a:r>
            <a:r>
              <a:rPr lang="da-DK" sz="1600" dirty="0">
                <a:latin typeface="+mj-lt"/>
              </a:rPr>
              <a:t> </a:t>
            </a:r>
            <a:r>
              <a:rPr lang="da-DK" sz="1600" dirty="0" smtClean="0">
                <a:latin typeface="+mj-lt"/>
              </a:rPr>
              <a:t>LBNE</a:t>
            </a:r>
            <a:endParaRPr lang="da-DK" sz="1600" dirty="0">
              <a:latin typeface="+mj-lt"/>
            </a:endParaRPr>
          </a:p>
        </p:txBody>
      </p:sp>
    </p:spTree>
    <p:extLst>
      <p:ext uri="{BB962C8B-B14F-4D97-AF65-F5344CB8AC3E}">
        <p14:creationId xmlns:p14="http://schemas.microsoft.com/office/powerpoint/2010/main" val="39629383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p:spPr>
        <p:txBody>
          <a:bodyPr/>
          <a:lstStyle/>
          <a:p>
            <a:r>
              <a:rPr lang="en-US" sz="1800" b="1" smtClean="0">
                <a:latin typeface="+mj-lt"/>
              </a:rPr>
              <a:t>Supernova Neutrino Experiments: </a:t>
            </a:r>
            <a:r>
              <a:rPr lang="en-US" sz="1800" smtClean="0">
                <a:latin typeface="+mj-lt"/>
              </a:rPr>
              <a:t>Method - if a neutrino burst is seen, look for evidence of a spectrum swap in the nue or nuebars.</a:t>
            </a:r>
          </a:p>
          <a:p>
            <a:pPr lvl="1"/>
            <a:r>
              <a:rPr lang="en-US" sz="1600" smtClean="0">
                <a:latin typeface="+mj-lt"/>
              </a:rPr>
              <a:t>Experiments that could see a Supernova in the next 5 years if there is one: Super-Kamiokande, LVD, Borexino, SNO+, IceCube, NOvA</a:t>
            </a:r>
            <a:endParaRPr lang="en-US" sz="1800" smtClean="0">
              <a:latin typeface="+mj-lt"/>
            </a:endParaRPr>
          </a:p>
          <a:p>
            <a:r>
              <a:rPr lang="en-US" sz="1800" b="1" smtClean="0">
                <a:latin typeface="+mj-lt"/>
              </a:rPr>
              <a:t>Cosmology: </a:t>
            </a:r>
            <a:r>
              <a:rPr lang="en-US" sz="1800" smtClean="0">
                <a:latin typeface="+mj-lt"/>
              </a:rPr>
              <a:t>Method - measure the sum of the neutrino masses, which has a minimum of 55 meV for the normal hierarchy and 105 meV for the inverted hierarchy. A measurement below 105 meV would indicate the normal hierarchy, but this cannot distinguish between the inverted hierarchy and a degenerate normal hierarchy.</a:t>
            </a:r>
          </a:p>
          <a:p>
            <a:pPr lvl="1"/>
            <a:r>
              <a:rPr lang="en-US" sz="1600" smtClean="0">
                <a:latin typeface="+mj-lt"/>
              </a:rPr>
              <a:t>Experiments that will take data in the next 5 years: Planck  **, Orthers - most measurements involve fitting many results.</a:t>
            </a:r>
            <a:endParaRPr lang="en-US" sz="1800" smtClean="0">
              <a:latin typeface="+mj-lt"/>
            </a:endParaRPr>
          </a:p>
          <a:p>
            <a:r>
              <a:rPr lang="en-US" sz="1800" b="1" smtClean="0">
                <a:latin typeface="+mj-lt"/>
              </a:rPr>
              <a:t>Neutrinoless Double Beta decay and direct mass</a:t>
            </a:r>
            <a:r>
              <a:rPr lang="en-US" sz="1800" smtClean="0">
                <a:latin typeface="+mj-lt"/>
              </a:rPr>
              <a:t>:  Method - these do not measure the hierarchy, but a positive signal in either would indicate the inverted hierarchy or degenerate normal hierarchy and rule out the non-degenerate normal hierarchy.</a:t>
            </a:r>
          </a:p>
          <a:p>
            <a:pPr lvl="1"/>
            <a:r>
              <a:rPr lang="en-US" sz="1600" smtClean="0">
                <a:latin typeface="+mj-lt"/>
              </a:rPr>
              <a:t>Experiments that will take data in the next 5 years and beyond: KATRIN, EXO, CUORE, GERDA, Majorana, Super-NEMO, etc.</a:t>
            </a:r>
            <a:endParaRPr lang="en-US" sz="1600">
              <a:latin typeface="+mj-lt"/>
            </a:endParaRPr>
          </a:p>
        </p:txBody>
      </p:sp>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45</a:t>
            </a:fld>
            <a:endParaRPr lang="en-US"/>
          </a:p>
        </p:txBody>
      </p:sp>
      <p:sp>
        <p:nvSpPr>
          <p:cNvPr id="6" name="Rectangle 5"/>
          <p:cNvSpPr/>
          <p:nvPr/>
        </p:nvSpPr>
        <p:spPr>
          <a:xfrm>
            <a:off x="3505200" y="6477000"/>
            <a:ext cx="5562600" cy="338554"/>
          </a:xfrm>
          <a:prstGeom prst="rect">
            <a:avLst/>
          </a:prstGeom>
        </p:spPr>
        <p:txBody>
          <a:bodyPr wrap="square">
            <a:spAutoFit/>
          </a:bodyPr>
          <a:lstStyle/>
          <a:p>
            <a:r>
              <a:rPr lang="da-DK" sz="1600" dirty="0" smtClean="0">
                <a:latin typeface="+mj-lt"/>
              </a:rPr>
              <a:t>** Experiments </a:t>
            </a:r>
            <a:r>
              <a:rPr lang="da-DK" sz="1600" dirty="0">
                <a:latin typeface="+mj-lt"/>
              </a:rPr>
              <a:t>with potential </a:t>
            </a:r>
            <a:r>
              <a:rPr lang="da-DK" sz="1600" dirty="0" err="1">
                <a:latin typeface="+mj-lt"/>
              </a:rPr>
              <a:t>sensitivity</a:t>
            </a:r>
            <a:r>
              <a:rPr lang="da-DK" sz="1600" dirty="0">
                <a:latin typeface="+mj-lt"/>
              </a:rPr>
              <a:t> </a:t>
            </a:r>
            <a:r>
              <a:rPr lang="da-DK" sz="1600" dirty="0" err="1">
                <a:latin typeface="+mj-lt"/>
              </a:rPr>
              <a:t>before</a:t>
            </a:r>
            <a:r>
              <a:rPr lang="da-DK" sz="1600" dirty="0">
                <a:latin typeface="+mj-lt"/>
              </a:rPr>
              <a:t> </a:t>
            </a:r>
            <a:r>
              <a:rPr lang="da-DK" sz="1600" dirty="0" smtClean="0">
                <a:latin typeface="+mj-lt"/>
              </a:rPr>
              <a:t>LBNE</a:t>
            </a:r>
            <a:endParaRPr lang="da-DK" sz="1600" dirty="0">
              <a:latin typeface="+mj-lt"/>
            </a:endParaRPr>
          </a:p>
        </p:txBody>
      </p:sp>
      <p:sp>
        <p:nvSpPr>
          <p:cNvPr id="8"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ＭＳ Ｐゴシック" charset="0"/>
                <a:cs typeface="ＭＳ Ｐゴシック" charset="0"/>
              </a:defRPr>
            </a:lvl1pPr>
            <a:lvl2pPr algn="l" rtl="0" fontAlgn="base">
              <a:spcBef>
                <a:spcPct val="0"/>
              </a:spcBef>
              <a:spcAft>
                <a:spcPct val="0"/>
              </a:spcAft>
              <a:defRPr sz="5000">
                <a:solidFill>
                  <a:schemeClr val="tx2"/>
                </a:solidFill>
                <a:latin typeface="Calibri" charset="0"/>
                <a:ea typeface="ＭＳ Ｐゴシック" charset="0"/>
                <a:cs typeface="ＭＳ Ｐゴシック" charset="0"/>
              </a:defRPr>
            </a:lvl2pPr>
            <a:lvl3pPr algn="l" rtl="0" fontAlgn="base">
              <a:spcBef>
                <a:spcPct val="0"/>
              </a:spcBef>
              <a:spcAft>
                <a:spcPct val="0"/>
              </a:spcAft>
              <a:defRPr sz="5000">
                <a:solidFill>
                  <a:schemeClr val="tx2"/>
                </a:solidFill>
                <a:latin typeface="Calibri" charset="0"/>
                <a:ea typeface="ＭＳ Ｐゴシック" charset="0"/>
                <a:cs typeface="ＭＳ Ｐゴシック" charset="0"/>
              </a:defRPr>
            </a:lvl3pPr>
            <a:lvl4pPr algn="l" rtl="0" fontAlgn="base">
              <a:spcBef>
                <a:spcPct val="0"/>
              </a:spcBef>
              <a:spcAft>
                <a:spcPct val="0"/>
              </a:spcAft>
              <a:defRPr sz="5000">
                <a:solidFill>
                  <a:schemeClr val="tx2"/>
                </a:solidFill>
                <a:latin typeface="Calibri" charset="0"/>
                <a:ea typeface="ＭＳ Ｐゴシック" charset="0"/>
                <a:cs typeface="ＭＳ Ｐゴシック" charset="0"/>
              </a:defRPr>
            </a:lvl4pPr>
            <a:lvl5pPr algn="l" rtl="0" fontAlgn="base">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cs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cs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cs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cs typeface="ＭＳ Ｐゴシック" charset="0"/>
              </a:defRPr>
            </a:lvl9pPr>
          </a:lstStyle>
          <a:p>
            <a:r>
              <a:rPr lang="en-US" sz="3200" dirty="0" smtClean="0"/>
              <a:t>Mass Hierarchy Experiments</a:t>
            </a:r>
            <a:endParaRPr lang="en-US" sz="3200" dirty="0"/>
          </a:p>
        </p:txBody>
      </p:sp>
    </p:spTree>
    <p:extLst>
      <p:ext uri="{BB962C8B-B14F-4D97-AF65-F5344CB8AC3E}">
        <p14:creationId xmlns:p14="http://schemas.microsoft.com/office/powerpoint/2010/main" val="109373156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9"/>
          <p:cNvSpPr>
            <a:spLocks noGrp="1"/>
          </p:cNvSpPr>
          <p:nvPr>
            <p:ph type="title"/>
          </p:nvPr>
        </p:nvSpPr>
        <p:spPr>
          <a:xfrm>
            <a:off x="457200" y="2438400"/>
            <a:ext cx="8229600" cy="1143000"/>
          </a:xfrm>
        </p:spPr>
        <p:txBody>
          <a:bodyPr/>
          <a:lstStyle/>
          <a:p>
            <a:pPr algn="ctr"/>
            <a:r>
              <a:rPr lang="en-US" sz="4400" dirty="0" smtClean="0">
                <a:latin typeface="Calibri" charset="0"/>
              </a:rPr>
              <a:t>Additional Science Slides</a:t>
            </a:r>
            <a:endParaRPr lang="en-US" sz="4400" dirty="0">
              <a:latin typeface="Calibri" charset="0"/>
            </a:endParaRPr>
          </a:p>
        </p:txBody>
      </p:sp>
      <p:sp>
        <p:nvSpPr>
          <p:cNvPr id="2" name="Footer Placeholder 1"/>
          <p:cNvSpPr>
            <a:spLocks noGrp="1"/>
          </p:cNvSpPr>
          <p:nvPr>
            <p:ph type="ftr" sz="quarter" idx="11"/>
          </p:nvPr>
        </p:nvSpPr>
        <p:spPr>
          <a:xfrm>
            <a:off x="381000" y="6356350"/>
            <a:ext cx="3352800" cy="365125"/>
          </a:xfrm>
        </p:spPr>
        <p:txBody>
          <a:bodyPr/>
          <a:lstStyle/>
          <a:p>
            <a:pPr>
              <a:defRPr/>
            </a:pPr>
            <a:r>
              <a:rPr lang="en-US" dirty="0" err="1" smtClean="0"/>
              <a:t>R.J.Wilson</a:t>
            </a:r>
            <a:r>
              <a:rPr lang="en-US" dirty="0" smtClean="0"/>
              <a:t>/Colorado State University</a:t>
            </a:r>
            <a:endParaRPr lang="en-US" dirty="0"/>
          </a:p>
        </p:txBody>
      </p:sp>
      <p:sp>
        <p:nvSpPr>
          <p:cNvPr id="3" name="Slide Number Placeholder 2"/>
          <p:cNvSpPr>
            <a:spLocks noGrp="1"/>
          </p:cNvSpPr>
          <p:nvPr>
            <p:ph type="sldNum" sz="quarter" idx="12"/>
          </p:nvPr>
        </p:nvSpPr>
        <p:spPr/>
        <p:txBody>
          <a:bodyPr/>
          <a:lstStyle/>
          <a:p>
            <a:pPr>
              <a:defRPr/>
            </a:pPr>
            <a:fld id="{138D865E-C010-424A-802E-E29D6B952C66}" type="slidenum">
              <a:rPr lang="en-US" smtClean="0"/>
              <a:pPr>
                <a:defRPr/>
              </a:pPr>
              <a:t>46</a:t>
            </a:fld>
            <a:endParaRPr lang="en-US"/>
          </a:p>
        </p:txBody>
      </p:sp>
    </p:spTree>
    <p:extLst>
      <p:ext uri="{BB962C8B-B14F-4D97-AF65-F5344CB8AC3E}">
        <p14:creationId xmlns:p14="http://schemas.microsoft.com/office/powerpoint/2010/main" val="23438851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p:txBody>
          <a:bodyPr/>
          <a:lstStyle/>
          <a:p>
            <a:r>
              <a:rPr lang="en-US">
                <a:latin typeface="Calibri" charset="0"/>
              </a:rPr>
              <a:t>	</a:t>
            </a:r>
          </a:p>
        </p:txBody>
      </p:sp>
      <p:sp>
        <p:nvSpPr>
          <p:cNvPr id="5" name="Slide Number Placeholder 4"/>
          <p:cNvSpPr>
            <a:spLocks noGrp="1"/>
          </p:cNvSpPr>
          <p:nvPr>
            <p:ph type="sldNum" sz="quarter" idx="12"/>
          </p:nvPr>
        </p:nvSpPr>
        <p:spPr/>
        <p:txBody>
          <a:bodyPr/>
          <a:lstStyle/>
          <a:p>
            <a:pPr>
              <a:defRPr/>
            </a:pPr>
            <a:fld id="{71821B65-E3B6-D346-A1B3-971C37449252}" type="slidenum">
              <a:rPr lang="en-US"/>
              <a:pPr>
                <a:defRPr/>
              </a:pPr>
              <a:t>47</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smtClean="0"/>
              <a:t>R.J.Wilson/Colorado State University</a:t>
            </a:r>
            <a:endParaRPr lang="en-US" dirty="0"/>
          </a:p>
        </p:txBody>
      </p:sp>
      <p:sp>
        <p:nvSpPr>
          <p:cNvPr id="7" name="Content Placeholder 2"/>
          <p:cNvSpPr txBox="1">
            <a:spLocks/>
          </p:cNvSpPr>
          <p:nvPr/>
        </p:nvSpPr>
        <p:spPr>
          <a:xfrm>
            <a:off x="4572000" y="19050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8" name="Content Placeholder 2"/>
          <p:cNvSpPr txBox="1">
            <a:spLocks/>
          </p:cNvSpPr>
          <p:nvPr/>
        </p:nvSpPr>
        <p:spPr>
          <a:xfrm>
            <a:off x="4572000" y="19812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10" name="Title 1"/>
          <p:cNvSpPr txBox="1">
            <a:spLocks/>
          </p:cNvSpPr>
          <p:nvPr/>
        </p:nvSpPr>
        <p:spPr>
          <a:xfrm>
            <a:off x="609600" y="152400"/>
            <a:ext cx="8229600" cy="1143000"/>
          </a:xfrm>
          <a:prstGeom prst="rect">
            <a:avLst/>
          </a:prstGeom>
        </p:spPr>
        <p:txBody>
          <a:bodyPr lIns="0" rIns="0" bIns="0" anchor="b">
            <a:normAutofit/>
          </a:bodyPr>
          <a:lstStyle/>
          <a:p>
            <a:pPr fontAlgn="auto">
              <a:spcAft>
                <a:spcPts val="0"/>
              </a:spcAft>
              <a:defRPr/>
            </a:pPr>
            <a:r>
              <a:rPr lang="en-US" sz="4000" dirty="0" smtClean="0">
                <a:solidFill>
                  <a:srgbClr val="0F6FC6"/>
                </a:solidFill>
                <a:latin typeface="+mj-lt"/>
                <a:ea typeface="+mj-ea"/>
                <a:cs typeface="+mj-cs"/>
              </a:rPr>
              <a:t>Why 1300 km: Baseline Optimization</a:t>
            </a:r>
            <a:r>
              <a:rPr lang="en-US" sz="4000" dirty="0">
                <a:solidFill>
                  <a:srgbClr val="0F6FC6"/>
                </a:solidFill>
                <a:latin typeface="+mj-lt"/>
                <a:ea typeface="+mj-ea"/>
                <a:cs typeface="+mj-cs"/>
              </a:rPr>
              <a:t>	</a:t>
            </a:r>
          </a:p>
        </p:txBody>
      </p:sp>
      <p:pic>
        <p:nvPicPr>
          <p:cNvPr id="3" name="Picture 2"/>
          <p:cNvPicPr>
            <a:picLocks noChangeAspect="1"/>
          </p:cNvPicPr>
          <p:nvPr/>
        </p:nvPicPr>
        <p:blipFill>
          <a:blip r:embed="rId2"/>
          <a:stretch>
            <a:fillRect/>
          </a:stretch>
        </p:blipFill>
        <p:spPr>
          <a:xfrm>
            <a:off x="304800" y="1484199"/>
            <a:ext cx="4343206" cy="3556000"/>
          </a:xfrm>
          <a:prstGeom prst="rect">
            <a:avLst/>
          </a:prstGeom>
        </p:spPr>
      </p:pic>
      <p:pic>
        <p:nvPicPr>
          <p:cNvPr id="4" name="Picture 3"/>
          <p:cNvPicPr>
            <a:picLocks noChangeAspect="1"/>
          </p:cNvPicPr>
          <p:nvPr/>
        </p:nvPicPr>
        <p:blipFill>
          <a:blip r:embed="rId3"/>
          <a:stretch>
            <a:fillRect/>
          </a:stretch>
        </p:blipFill>
        <p:spPr>
          <a:xfrm>
            <a:off x="4329746" y="1447800"/>
            <a:ext cx="4585654" cy="3541599"/>
          </a:xfrm>
          <a:prstGeom prst="rect">
            <a:avLst/>
          </a:prstGeom>
        </p:spPr>
      </p:pic>
      <p:sp>
        <p:nvSpPr>
          <p:cNvPr id="9" name="Rectangle 8"/>
          <p:cNvSpPr/>
          <p:nvPr/>
        </p:nvSpPr>
        <p:spPr>
          <a:xfrm>
            <a:off x="3426262" y="1600200"/>
            <a:ext cx="917138" cy="276999"/>
          </a:xfrm>
          <a:prstGeom prst="rect">
            <a:avLst/>
          </a:prstGeom>
        </p:spPr>
        <p:txBody>
          <a:bodyPr wrap="none">
            <a:spAutoFit/>
          </a:bodyPr>
          <a:lstStyle/>
          <a:p>
            <a:r>
              <a:rPr lang="en-US" sz="1200" dirty="0">
                <a:latin typeface="+mj-lt"/>
              </a:rPr>
              <a:t>Mary </a:t>
            </a:r>
            <a:r>
              <a:rPr lang="en-US" sz="1200" dirty="0" err="1">
                <a:latin typeface="+mj-lt"/>
              </a:rPr>
              <a:t>Bishai</a:t>
            </a:r>
            <a:endParaRPr lang="en-US" sz="1200" dirty="0">
              <a:latin typeface="+mj-lt"/>
            </a:endParaRPr>
          </a:p>
        </p:txBody>
      </p:sp>
      <p:sp>
        <p:nvSpPr>
          <p:cNvPr id="11" name="Rectangle 10"/>
          <p:cNvSpPr/>
          <p:nvPr/>
        </p:nvSpPr>
        <p:spPr>
          <a:xfrm>
            <a:off x="304800" y="5334000"/>
            <a:ext cx="8458200" cy="1015663"/>
          </a:xfrm>
          <a:prstGeom prst="rect">
            <a:avLst/>
          </a:prstGeom>
        </p:spPr>
        <p:txBody>
          <a:bodyPr wrap="square">
            <a:spAutoFit/>
          </a:bodyPr>
          <a:lstStyle/>
          <a:p>
            <a:pPr marL="342900" indent="-342900">
              <a:buFont typeface="Wingdings" charset="2"/>
              <a:buChar char="²"/>
            </a:pPr>
            <a:r>
              <a:rPr lang="en-US" sz="2000" dirty="0">
                <a:latin typeface="+mj-lt"/>
              </a:rPr>
              <a:t>Optimum is achieved when the asymmetry due to the matter effect is larger than the largest CP effect, but does not saturate the total asymmetry.  </a:t>
            </a:r>
          </a:p>
          <a:p>
            <a:pPr marL="342900" indent="-342900">
              <a:buFont typeface="Wingdings" charset="2"/>
              <a:buChar char="²"/>
            </a:pPr>
            <a:r>
              <a:rPr lang="en-US" sz="2000" dirty="0">
                <a:latin typeface="+mj-lt"/>
              </a:rPr>
              <a:t>At the first maximum at </a:t>
            </a:r>
            <a:r>
              <a:rPr lang="en-US" sz="2000" dirty="0" smtClean="0">
                <a:latin typeface="+mj-lt"/>
              </a:rPr>
              <a:t>the optimum </a:t>
            </a:r>
            <a:r>
              <a:rPr lang="en-US" sz="2000" dirty="0">
                <a:latin typeface="+mj-lt"/>
              </a:rPr>
              <a:t>baseline there is no degeneracy. </a:t>
            </a:r>
          </a:p>
        </p:txBody>
      </p:sp>
      <p:cxnSp>
        <p:nvCxnSpPr>
          <p:cNvPr id="12" name="Straight Connector 11"/>
          <p:cNvCxnSpPr/>
          <p:nvPr/>
        </p:nvCxnSpPr>
        <p:spPr>
          <a:xfrm flipV="1">
            <a:off x="3200400" y="3215168"/>
            <a:ext cx="0" cy="14478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 name="Right Brace 1"/>
          <p:cNvSpPr/>
          <p:nvPr/>
        </p:nvSpPr>
        <p:spPr>
          <a:xfrm>
            <a:off x="3214511" y="3810000"/>
            <a:ext cx="152400" cy="762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298780" y="3821668"/>
            <a:ext cx="1120820" cy="830997"/>
          </a:xfrm>
          <a:prstGeom prst="rect">
            <a:avLst/>
          </a:prstGeom>
          <a:noFill/>
        </p:spPr>
        <p:txBody>
          <a:bodyPr wrap="none" rtlCol="0">
            <a:spAutoFit/>
          </a:bodyPr>
          <a:lstStyle/>
          <a:p>
            <a:r>
              <a:rPr lang="en-US" sz="1600" dirty="0" smtClean="0">
                <a:latin typeface="+mj-lt"/>
              </a:rPr>
              <a:t>CP</a:t>
            </a:r>
            <a:br>
              <a:rPr lang="en-US" sz="1600" dirty="0" smtClean="0">
                <a:latin typeface="+mj-lt"/>
              </a:rPr>
            </a:br>
            <a:r>
              <a:rPr lang="en-US" sz="1600" dirty="0" smtClean="0">
                <a:latin typeface="+mj-lt"/>
              </a:rPr>
              <a:t>asymmetry</a:t>
            </a:r>
            <a:br>
              <a:rPr lang="en-US" sz="1600" dirty="0" smtClean="0">
                <a:latin typeface="+mj-lt"/>
              </a:rPr>
            </a:br>
            <a:r>
              <a:rPr lang="en-US" sz="1600" dirty="0" smtClean="0">
                <a:latin typeface="+mj-lt"/>
              </a:rPr>
              <a:t>in vacuum</a:t>
            </a:r>
            <a:endParaRPr lang="en-US" sz="1600" dirty="0">
              <a:latin typeface="+mj-lt"/>
            </a:endParaRPr>
          </a:p>
        </p:txBody>
      </p:sp>
      <p:sp>
        <p:nvSpPr>
          <p:cNvPr id="15" name="TextBox 14"/>
          <p:cNvSpPr txBox="1"/>
          <p:nvPr/>
        </p:nvSpPr>
        <p:spPr>
          <a:xfrm>
            <a:off x="3505052" y="2667000"/>
            <a:ext cx="762148" cy="830997"/>
          </a:xfrm>
          <a:prstGeom prst="rect">
            <a:avLst/>
          </a:prstGeom>
          <a:noFill/>
        </p:spPr>
        <p:txBody>
          <a:bodyPr wrap="none" rtlCol="0">
            <a:spAutoFit/>
          </a:bodyPr>
          <a:lstStyle/>
          <a:p>
            <a:r>
              <a:rPr lang="en-US" sz="1600" dirty="0" smtClean="0">
                <a:latin typeface="+mj-lt"/>
              </a:rPr>
              <a:t>Matter</a:t>
            </a:r>
            <a:br>
              <a:rPr lang="en-US" sz="1600" dirty="0" smtClean="0">
                <a:latin typeface="+mj-lt"/>
              </a:rPr>
            </a:br>
            <a:r>
              <a:rPr lang="en-US" sz="1600" dirty="0" smtClean="0">
                <a:latin typeface="+mj-lt"/>
              </a:rPr>
              <a:t>effect</a:t>
            </a:r>
            <a:br>
              <a:rPr lang="en-US" sz="1600" dirty="0" smtClean="0">
                <a:latin typeface="+mj-lt"/>
              </a:rPr>
            </a:br>
            <a:r>
              <a:rPr lang="en-US" sz="1600" dirty="0" smtClean="0">
                <a:latin typeface="+mj-lt"/>
              </a:rPr>
              <a:t>only</a:t>
            </a:r>
            <a:endParaRPr lang="en-US" sz="1600" dirty="0">
              <a:latin typeface="+mj-lt"/>
            </a:endParaRPr>
          </a:p>
        </p:txBody>
      </p:sp>
    </p:spTree>
    <p:extLst>
      <p:ext uri="{BB962C8B-B14F-4D97-AF65-F5344CB8AC3E}">
        <p14:creationId xmlns:p14="http://schemas.microsoft.com/office/powerpoint/2010/main" val="1011562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dissolve">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2730500"/>
            <a:ext cx="4686777" cy="3213100"/>
          </a:xfrm>
          <a:prstGeom prst="rect">
            <a:avLst/>
          </a:prstGeom>
        </p:spPr>
      </p:pic>
      <p:sp>
        <p:nvSpPr>
          <p:cNvPr id="3073" name="Title 1"/>
          <p:cNvSpPr>
            <a:spLocks noGrp="1"/>
          </p:cNvSpPr>
          <p:nvPr>
            <p:ph type="title"/>
          </p:nvPr>
        </p:nvSpPr>
        <p:spPr/>
        <p:txBody>
          <a:bodyPr/>
          <a:lstStyle/>
          <a:p>
            <a:r>
              <a:rPr lang="en-US">
                <a:latin typeface="Calibri" charset="0"/>
              </a:rPr>
              <a:t>	</a:t>
            </a:r>
          </a:p>
        </p:txBody>
      </p:sp>
      <p:sp>
        <p:nvSpPr>
          <p:cNvPr id="5" name="Slide Number Placeholder 4"/>
          <p:cNvSpPr>
            <a:spLocks noGrp="1"/>
          </p:cNvSpPr>
          <p:nvPr>
            <p:ph type="sldNum" sz="quarter" idx="12"/>
          </p:nvPr>
        </p:nvSpPr>
        <p:spPr/>
        <p:txBody>
          <a:bodyPr/>
          <a:lstStyle/>
          <a:p>
            <a:pPr>
              <a:defRPr/>
            </a:pPr>
            <a:fld id="{71821B65-E3B6-D346-A1B3-971C37449252}" type="slidenum">
              <a:rPr lang="en-US"/>
              <a:pPr>
                <a:defRPr/>
              </a:pPr>
              <a:t>48</a:t>
            </a:fld>
            <a:endParaRPr lang="en-US"/>
          </a:p>
        </p:txBody>
      </p:sp>
      <p:sp>
        <p:nvSpPr>
          <p:cNvPr id="7" name="Content Placeholder 2"/>
          <p:cNvSpPr txBox="1">
            <a:spLocks/>
          </p:cNvSpPr>
          <p:nvPr/>
        </p:nvSpPr>
        <p:spPr>
          <a:xfrm>
            <a:off x="4572000" y="19050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8" name="Content Placeholder 2"/>
          <p:cNvSpPr txBox="1">
            <a:spLocks/>
          </p:cNvSpPr>
          <p:nvPr/>
        </p:nvSpPr>
        <p:spPr>
          <a:xfrm>
            <a:off x="4572000" y="19812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10" name="Title 1"/>
          <p:cNvSpPr txBox="1">
            <a:spLocks/>
          </p:cNvSpPr>
          <p:nvPr/>
        </p:nvSpPr>
        <p:spPr>
          <a:xfrm>
            <a:off x="609600" y="152400"/>
            <a:ext cx="8229600" cy="1143000"/>
          </a:xfrm>
          <a:prstGeom prst="rect">
            <a:avLst/>
          </a:prstGeom>
        </p:spPr>
        <p:txBody>
          <a:bodyPr lIns="0" rIns="0" bIns="0" anchor="b">
            <a:normAutofit/>
          </a:bodyPr>
          <a:lstStyle/>
          <a:p>
            <a:pPr fontAlgn="auto">
              <a:spcAft>
                <a:spcPts val="0"/>
              </a:spcAft>
              <a:defRPr/>
            </a:pPr>
            <a:r>
              <a:rPr lang="en-US" sz="3600" dirty="0" smtClean="0">
                <a:solidFill>
                  <a:srgbClr val="04617B"/>
                </a:solidFill>
                <a:latin typeface="+mj-lt"/>
                <a:ea typeface="+mj-ea"/>
                <a:cs typeface="+mj-cs"/>
              </a:rPr>
              <a:t>Baseline Optimization</a:t>
            </a:r>
            <a:r>
              <a:rPr lang="en-US" sz="3600" dirty="0">
                <a:solidFill>
                  <a:srgbClr val="04617B"/>
                </a:solidFill>
                <a:latin typeface="+mj-lt"/>
                <a:ea typeface="+mj-ea"/>
                <a:cs typeface="+mj-cs"/>
              </a:rPr>
              <a:t>	</a:t>
            </a:r>
          </a:p>
        </p:txBody>
      </p:sp>
      <p:sp>
        <p:nvSpPr>
          <p:cNvPr id="3" name="TextBox 2"/>
          <p:cNvSpPr txBox="1"/>
          <p:nvPr/>
        </p:nvSpPr>
        <p:spPr>
          <a:xfrm>
            <a:off x="1604347" y="2602468"/>
            <a:ext cx="1672253" cy="369332"/>
          </a:xfrm>
          <a:prstGeom prst="rect">
            <a:avLst/>
          </a:prstGeom>
          <a:noFill/>
        </p:spPr>
        <p:txBody>
          <a:bodyPr wrap="none" rtlCol="0">
            <a:spAutoFit/>
          </a:bodyPr>
          <a:lstStyle/>
          <a:p>
            <a:r>
              <a:rPr lang="en-US" b="1" dirty="0" smtClean="0">
                <a:latin typeface="+mj-lt"/>
              </a:rPr>
              <a:t>Mass Hierarchy</a:t>
            </a:r>
            <a:endParaRPr lang="en-US" b="1" dirty="0">
              <a:latin typeface="+mj-l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41000"/>
                    </a14:imgEffect>
                  </a14:imgLayer>
                </a14:imgProps>
              </a:ext>
            </a:extLst>
          </a:blip>
          <a:stretch>
            <a:fillRect/>
          </a:stretch>
        </p:blipFill>
        <p:spPr>
          <a:xfrm>
            <a:off x="4495800" y="2819400"/>
            <a:ext cx="4526480" cy="3124200"/>
          </a:xfrm>
          <a:prstGeom prst="rect">
            <a:avLst/>
          </a:prstGeom>
        </p:spPr>
      </p:pic>
      <p:sp>
        <p:nvSpPr>
          <p:cNvPr id="13" name="TextBox 12"/>
          <p:cNvSpPr txBox="1"/>
          <p:nvPr/>
        </p:nvSpPr>
        <p:spPr>
          <a:xfrm>
            <a:off x="6038483" y="2590800"/>
            <a:ext cx="1352917" cy="369332"/>
          </a:xfrm>
          <a:prstGeom prst="rect">
            <a:avLst/>
          </a:prstGeom>
          <a:noFill/>
        </p:spPr>
        <p:txBody>
          <a:bodyPr wrap="none" rtlCol="0">
            <a:spAutoFit/>
          </a:bodyPr>
          <a:lstStyle/>
          <a:p>
            <a:r>
              <a:rPr lang="en-US" b="1" dirty="0" smtClean="0">
                <a:latin typeface="+mj-lt"/>
              </a:rPr>
              <a:t>CP Violation</a:t>
            </a:r>
            <a:endParaRPr lang="en-US" b="1" dirty="0">
              <a:latin typeface="+mj-lt"/>
            </a:endParaRPr>
          </a:p>
        </p:txBody>
      </p:sp>
      <p:sp>
        <p:nvSpPr>
          <p:cNvPr id="14" name="TextBox 13"/>
          <p:cNvSpPr txBox="1"/>
          <p:nvPr/>
        </p:nvSpPr>
        <p:spPr>
          <a:xfrm>
            <a:off x="6172200" y="4876800"/>
            <a:ext cx="2011087" cy="338554"/>
          </a:xfrm>
          <a:prstGeom prst="rect">
            <a:avLst/>
          </a:prstGeom>
          <a:noFill/>
        </p:spPr>
        <p:txBody>
          <a:bodyPr wrap="none" rtlCol="0">
            <a:spAutoFit/>
          </a:bodyPr>
          <a:lstStyle/>
          <a:p>
            <a:r>
              <a:rPr lang="en-US" sz="1600" dirty="0" smtClean="0">
                <a:latin typeface="+mj-lt"/>
              </a:rPr>
              <a:t>3</a:t>
            </a:r>
            <a:r>
              <a:rPr lang="en-US" sz="1600" dirty="0" smtClean="0">
                <a:latin typeface="Symbol" charset="2"/>
                <a:cs typeface="Symbol" charset="2"/>
              </a:rPr>
              <a:t>s</a:t>
            </a:r>
            <a:r>
              <a:rPr lang="en-US" sz="1600" dirty="0" smtClean="0">
                <a:latin typeface="+mj-lt"/>
              </a:rPr>
              <a:t> (</a:t>
            </a:r>
            <a:r>
              <a:rPr lang="en-US" sz="1600" dirty="0" smtClean="0">
                <a:latin typeface="Symbol" charset="2"/>
                <a:cs typeface="Symbol" charset="2"/>
              </a:rPr>
              <a:t>Dc</a:t>
            </a:r>
            <a:r>
              <a:rPr lang="en-US" sz="1600" baseline="30000" dirty="0" smtClean="0">
                <a:latin typeface="+mj-lt"/>
              </a:rPr>
              <a:t>2</a:t>
            </a:r>
            <a:r>
              <a:rPr lang="en-US" sz="1600" dirty="0" smtClean="0">
                <a:latin typeface="+mj-lt"/>
              </a:rPr>
              <a:t>=9) sensitivity</a:t>
            </a:r>
            <a:endParaRPr lang="en-US" sz="1600" dirty="0">
              <a:latin typeface="+mj-lt"/>
            </a:endParaRPr>
          </a:p>
        </p:txBody>
      </p:sp>
      <p:sp>
        <p:nvSpPr>
          <p:cNvPr id="18" name="Rectangle 17"/>
          <p:cNvSpPr/>
          <p:nvPr/>
        </p:nvSpPr>
        <p:spPr>
          <a:xfrm>
            <a:off x="533400" y="5754469"/>
            <a:ext cx="8229600" cy="646331"/>
          </a:xfrm>
          <a:prstGeom prst="rect">
            <a:avLst/>
          </a:prstGeom>
        </p:spPr>
        <p:txBody>
          <a:bodyPr wrap="square">
            <a:spAutoFit/>
          </a:bodyPr>
          <a:lstStyle/>
          <a:p>
            <a:r>
              <a:rPr lang="en-US" dirty="0" smtClean="0">
                <a:latin typeface="+mj-lt"/>
              </a:rPr>
              <a:t>Shaded bands show range due to uncertainty in oscillation parameters and considers both octant solutions for </a:t>
            </a:r>
            <a:r>
              <a:rPr lang="en-US" dirty="0" smtClean="0">
                <a:latin typeface="Symbol" charset="2"/>
                <a:cs typeface="Symbol" charset="2"/>
              </a:rPr>
              <a:t>q</a:t>
            </a:r>
            <a:r>
              <a:rPr lang="en-US" baseline="-25000" dirty="0" smtClean="0">
                <a:latin typeface="+mj-lt"/>
              </a:rPr>
              <a:t>23</a:t>
            </a:r>
            <a:r>
              <a:rPr lang="en-US" dirty="0" smtClean="0">
                <a:latin typeface="+mj-lt"/>
              </a:rPr>
              <a:t> </a:t>
            </a:r>
          </a:p>
        </p:txBody>
      </p:sp>
      <p:sp>
        <p:nvSpPr>
          <p:cNvPr id="15" name="TextBox 14"/>
          <p:cNvSpPr txBox="1"/>
          <p:nvPr/>
        </p:nvSpPr>
        <p:spPr>
          <a:xfrm>
            <a:off x="457200" y="1219200"/>
            <a:ext cx="8382000" cy="923330"/>
          </a:xfrm>
          <a:prstGeom prst="rect">
            <a:avLst/>
          </a:prstGeom>
          <a:noFill/>
        </p:spPr>
        <p:txBody>
          <a:bodyPr wrap="square" rtlCol="0">
            <a:spAutoFit/>
          </a:bodyPr>
          <a:lstStyle/>
          <a:p>
            <a:r>
              <a:rPr lang="en-US" dirty="0" smtClean="0">
                <a:latin typeface="+mj-lt"/>
              </a:rPr>
              <a:t>Extracted from “Baseline optimization for the measurement of CP violation and mass hierarchy in a long-baseline neutrino oscillation experiment” </a:t>
            </a:r>
            <a:r>
              <a:rPr lang="en-US" dirty="0" smtClean="0">
                <a:latin typeface="+mj-lt"/>
              </a:rPr>
              <a:t>L. Whitehead </a:t>
            </a:r>
            <a:r>
              <a:rPr lang="en-US" dirty="0" smtClean="0">
                <a:latin typeface="+mj-lt"/>
              </a:rPr>
              <a:t>et al. </a:t>
            </a:r>
            <a:r>
              <a:rPr lang="en-US" dirty="0" smtClean="0">
                <a:latin typeface="+mj-lt"/>
              </a:rPr>
              <a:t>submitted to </a:t>
            </a:r>
            <a:r>
              <a:rPr lang="en-US" dirty="0" err="1" smtClean="0">
                <a:latin typeface="+mj-lt"/>
              </a:rPr>
              <a:t>arXiv</a:t>
            </a:r>
            <a:r>
              <a:rPr lang="en-US" dirty="0">
                <a:latin typeface="+mj-lt"/>
              </a:rPr>
              <a:t>.</a:t>
            </a:r>
            <a:endParaRPr lang="en-US" dirty="0">
              <a:latin typeface="+mj-lt"/>
            </a:endParaRPr>
          </a:p>
        </p:txBody>
      </p:sp>
      <p:sp>
        <p:nvSpPr>
          <p:cNvPr id="20" name="Rectangle 19"/>
          <p:cNvSpPr/>
          <p:nvPr/>
        </p:nvSpPr>
        <p:spPr>
          <a:xfrm>
            <a:off x="457200" y="1981200"/>
            <a:ext cx="8229600" cy="646331"/>
          </a:xfrm>
          <a:prstGeom prst="rect">
            <a:avLst/>
          </a:prstGeom>
        </p:spPr>
        <p:txBody>
          <a:bodyPr wrap="square">
            <a:spAutoFit/>
          </a:bodyPr>
          <a:lstStyle/>
          <a:p>
            <a:r>
              <a:rPr lang="en-US" dirty="0">
                <a:latin typeface="+mj-lt"/>
              </a:rPr>
              <a:t>Note: This </a:t>
            </a:r>
            <a:r>
              <a:rPr lang="en-US" dirty="0" smtClean="0">
                <a:latin typeface="+mj-lt"/>
              </a:rPr>
              <a:t>baseline </a:t>
            </a:r>
            <a:r>
              <a:rPr lang="en-US" dirty="0">
                <a:latin typeface="+mj-lt"/>
              </a:rPr>
              <a:t>study used a 50 </a:t>
            </a:r>
            <a:r>
              <a:rPr lang="en-US" dirty="0" err="1">
                <a:latin typeface="+mj-lt"/>
              </a:rPr>
              <a:t>kt</a:t>
            </a:r>
            <a:r>
              <a:rPr lang="en-US" dirty="0">
                <a:latin typeface="+mj-lt"/>
              </a:rPr>
              <a:t> </a:t>
            </a:r>
            <a:r>
              <a:rPr lang="en-US" dirty="0" err="1">
                <a:latin typeface="+mj-lt"/>
              </a:rPr>
              <a:t>LArTPC</a:t>
            </a:r>
            <a:r>
              <a:rPr lang="en-US" dirty="0">
                <a:latin typeface="+mj-lt"/>
              </a:rPr>
              <a:t> </a:t>
            </a:r>
            <a:r>
              <a:rPr lang="en-US" dirty="0" smtClean="0">
                <a:latin typeface="+mj-lt"/>
              </a:rPr>
              <a:t>for the far detector fiducial mass  (</a:t>
            </a:r>
            <a:r>
              <a:rPr lang="en-US" dirty="0">
                <a:latin typeface="+mj-lt"/>
              </a:rPr>
              <a:t>LBNE specific plots typically show 10kt - 34kt)</a:t>
            </a:r>
          </a:p>
        </p:txBody>
      </p:sp>
      <p:sp>
        <p:nvSpPr>
          <p:cNvPr id="2" name="TextBox 1"/>
          <p:cNvSpPr txBox="1"/>
          <p:nvPr/>
        </p:nvSpPr>
        <p:spPr>
          <a:xfrm>
            <a:off x="522727" y="6324600"/>
            <a:ext cx="7935473" cy="369332"/>
          </a:xfrm>
          <a:prstGeom prst="rect">
            <a:avLst/>
          </a:prstGeom>
          <a:noFill/>
        </p:spPr>
        <p:txBody>
          <a:bodyPr wrap="none" rtlCol="0">
            <a:spAutoFit/>
          </a:bodyPr>
          <a:lstStyle/>
          <a:p>
            <a:r>
              <a:rPr lang="en-US" b="1" dirty="0" err="1" smtClean="0">
                <a:solidFill>
                  <a:srgbClr val="0000FF"/>
                </a:solidFill>
                <a:latin typeface="Symbol" charset="2"/>
                <a:cs typeface="Symbol" charset="2"/>
              </a:rPr>
              <a:t>d</a:t>
            </a:r>
            <a:r>
              <a:rPr lang="en-US" b="1" baseline="-25000" dirty="0" err="1" smtClean="0">
                <a:solidFill>
                  <a:srgbClr val="0000FF"/>
                </a:solidFill>
                <a:latin typeface="+mj-lt"/>
              </a:rPr>
              <a:t>CP</a:t>
            </a:r>
            <a:r>
              <a:rPr lang="en-US" b="1" dirty="0" smtClean="0">
                <a:solidFill>
                  <a:srgbClr val="0000FF"/>
                </a:solidFill>
                <a:latin typeface="+mj-lt"/>
              </a:rPr>
              <a:t> resolution shows a similar behavior to CPV with shallow minimum ~1000 km</a:t>
            </a:r>
            <a:endParaRPr lang="en-US" b="1" dirty="0">
              <a:solidFill>
                <a:srgbClr val="0000FF"/>
              </a:solidFill>
              <a:latin typeface="+mj-lt"/>
            </a:endParaRPr>
          </a:p>
        </p:txBody>
      </p:sp>
    </p:spTree>
    <p:extLst>
      <p:ext uri="{BB962C8B-B14F-4D97-AF65-F5344CB8AC3E}">
        <p14:creationId xmlns:p14="http://schemas.microsoft.com/office/powerpoint/2010/main" val="95494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731754"/>
            <a:ext cx="4648200" cy="3211846"/>
          </a:xfrm>
          <a:prstGeom prst="rect">
            <a:avLst/>
          </a:prstGeom>
        </p:spPr>
      </p:pic>
      <p:sp>
        <p:nvSpPr>
          <p:cNvPr id="3073" name="Title 1"/>
          <p:cNvSpPr>
            <a:spLocks noGrp="1"/>
          </p:cNvSpPr>
          <p:nvPr>
            <p:ph type="title"/>
          </p:nvPr>
        </p:nvSpPr>
        <p:spPr/>
        <p:txBody>
          <a:bodyPr/>
          <a:lstStyle/>
          <a:p>
            <a:r>
              <a:rPr lang="en-US">
                <a:latin typeface="Calibri" charset="0"/>
              </a:rPr>
              <a:t>	</a:t>
            </a:r>
          </a:p>
        </p:txBody>
      </p:sp>
      <p:sp>
        <p:nvSpPr>
          <p:cNvPr id="5" name="Slide Number Placeholder 4"/>
          <p:cNvSpPr>
            <a:spLocks noGrp="1"/>
          </p:cNvSpPr>
          <p:nvPr>
            <p:ph type="sldNum" sz="quarter" idx="12"/>
          </p:nvPr>
        </p:nvSpPr>
        <p:spPr/>
        <p:txBody>
          <a:bodyPr/>
          <a:lstStyle/>
          <a:p>
            <a:pPr>
              <a:defRPr/>
            </a:pPr>
            <a:fld id="{71821B65-E3B6-D346-A1B3-971C37449252}" type="slidenum">
              <a:rPr lang="en-US"/>
              <a:pPr>
                <a:defRPr/>
              </a:pPr>
              <a:t>49</a:t>
            </a:fld>
            <a:endParaRPr lang="en-US"/>
          </a:p>
        </p:txBody>
      </p:sp>
      <p:sp>
        <p:nvSpPr>
          <p:cNvPr id="7" name="Content Placeholder 2"/>
          <p:cNvSpPr txBox="1">
            <a:spLocks/>
          </p:cNvSpPr>
          <p:nvPr/>
        </p:nvSpPr>
        <p:spPr>
          <a:xfrm>
            <a:off x="4572000" y="19050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8" name="Content Placeholder 2"/>
          <p:cNvSpPr txBox="1">
            <a:spLocks/>
          </p:cNvSpPr>
          <p:nvPr/>
        </p:nvSpPr>
        <p:spPr>
          <a:xfrm>
            <a:off x="4572000" y="19812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10" name="Title 1"/>
          <p:cNvSpPr txBox="1">
            <a:spLocks/>
          </p:cNvSpPr>
          <p:nvPr/>
        </p:nvSpPr>
        <p:spPr>
          <a:xfrm>
            <a:off x="609600" y="152400"/>
            <a:ext cx="8229600" cy="1143000"/>
          </a:xfrm>
          <a:prstGeom prst="rect">
            <a:avLst/>
          </a:prstGeom>
        </p:spPr>
        <p:txBody>
          <a:bodyPr lIns="0" rIns="0" bIns="0" anchor="b">
            <a:normAutofit/>
          </a:bodyPr>
          <a:lstStyle/>
          <a:p>
            <a:pPr fontAlgn="auto">
              <a:spcAft>
                <a:spcPts val="0"/>
              </a:spcAft>
              <a:defRPr/>
            </a:pPr>
            <a:r>
              <a:rPr lang="en-US" sz="3600" dirty="0" smtClean="0">
                <a:solidFill>
                  <a:srgbClr val="04617B"/>
                </a:solidFill>
                <a:latin typeface="+mj-lt"/>
                <a:ea typeface="+mj-ea"/>
                <a:cs typeface="+mj-cs"/>
              </a:rPr>
              <a:t>Baseline </a:t>
            </a:r>
            <a:r>
              <a:rPr lang="en-US" sz="3600" dirty="0" smtClean="0">
                <a:solidFill>
                  <a:srgbClr val="04617B"/>
                </a:solidFill>
                <a:latin typeface="+mj-lt"/>
                <a:ea typeface="+mj-ea"/>
                <a:cs typeface="+mj-cs"/>
              </a:rPr>
              <a:t>Optimization – Know MH</a:t>
            </a:r>
            <a:r>
              <a:rPr lang="en-US" sz="3600" dirty="0">
                <a:solidFill>
                  <a:srgbClr val="04617B"/>
                </a:solidFill>
                <a:latin typeface="+mj-lt"/>
                <a:ea typeface="+mj-ea"/>
                <a:cs typeface="+mj-cs"/>
              </a:rPr>
              <a:t>	</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41000"/>
                    </a14:imgEffect>
                  </a14:imgLayer>
                </a14:imgProps>
              </a:ext>
            </a:extLst>
          </a:blip>
          <a:stretch>
            <a:fillRect/>
          </a:stretch>
        </p:blipFill>
        <p:spPr>
          <a:xfrm>
            <a:off x="4495800" y="2819400"/>
            <a:ext cx="4526480" cy="3124200"/>
          </a:xfrm>
          <a:prstGeom prst="rect">
            <a:avLst/>
          </a:prstGeom>
        </p:spPr>
      </p:pic>
      <p:sp>
        <p:nvSpPr>
          <p:cNvPr id="13" name="TextBox 12"/>
          <p:cNvSpPr txBox="1"/>
          <p:nvPr/>
        </p:nvSpPr>
        <p:spPr>
          <a:xfrm>
            <a:off x="5486400" y="2590800"/>
            <a:ext cx="2901004" cy="369332"/>
          </a:xfrm>
          <a:prstGeom prst="rect">
            <a:avLst/>
          </a:prstGeom>
          <a:noFill/>
        </p:spPr>
        <p:txBody>
          <a:bodyPr wrap="none" rtlCol="0">
            <a:spAutoFit/>
          </a:bodyPr>
          <a:lstStyle/>
          <a:p>
            <a:r>
              <a:rPr lang="en-US" b="1" dirty="0" smtClean="0">
                <a:latin typeface="+mj-lt"/>
              </a:rPr>
              <a:t>CP </a:t>
            </a:r>
            <a:r>
              <a:rPr lang="en-US" b="1" dirty="0" smtClean="0">
                <a:latin typeface="+mj-lt"/>
              </a:rPr>
              <a:t>Violation – MH Unknown</a:t>
            </a:r>
            <a:endParaRPr lang="en-US" b="1" dirty="0">
              <a:latin typeface="+mj-lt"/>
            </a:endParaRPr>
          </a:p>
        </p:txBody>
      </p:sp>
      <p:sp>
        <p:nvSpPr>
          <p:cNvPr id="14" name="TextBox 13"/>
          <p:cNvSpPr txBox="1"/>
          <p:nvPr/>
        </p:nvSpPr>
        <p:spPr>
          <a:xfrm>
            <a:off x="6172200" y="4876800"/>
            <a:ext cx="2011087" cy="338554"/>
          </a:xfrm>
          <a:prstGeom prst="rect">
            <a:avLst/>
          </a:prstGeom>
          <a:noFill/>
        </p:spPr>
        <p:txBody>
          <a:bodyPr wrap="none" rtlCol="0">
            <a:spAutoFit/>
          </a:bodyPr>
          <a:lstStyle/>
          <a:p>
            <a:r>
              <a:rPr lang="en-US" sz="1600" dirty="0" smtClean="0">
                <a:latin typeface="+mj-lt"/>
              </a:rPr>
              <a:t>3</a:t>
            </a:r>
            <a:r>
              <a:rPr lang="en-US" sz="1600" dirty="0" smtClean="0">
                <a:latin typeface="Symbol" charset="2"/>
                <a:cs typeface="Symbol" charset="2"/>
              </a:rPr>
              <a:t>s</a:t>
            </a:r>
            <a:r>
              <a:rPr lang="en-US" sz="1600" dirty="0" smtClean="0">
                <a:latin typeface="+mj-lt"/>
              </a:rPr>
              <a:t> (</a:t>
            </a:r>
            <a:r>
              <a:rPr lang="en-US" sz="1600" dirty="0" smtClean="0">
                <a:latin typeface="Symbol" charset="2"/>
                <a:cs typeface="Symbol" charset="2"/>
              </a:rPr>
              <a:t>Dc</a:t>
            </a:r>
            <a:r>
              <a:rPr lang="en-US" sz="1600" baseline="30000" dirty="0" smtClean="0">
                <a:latin typeface="+mj-lt"/>
              </a:rPr>
              <a:t>2</a:t>
            </a:r>
            <a:r>
              <a:rPr lang="en-US" sz="1600" dirty="0" smtClean="0">
                <a:latin typeface="+mj-lt"/>
              </a:rPr>
              <a:t>=9) sensitivity</a:t>
            </a:r>
            <a:endParaRPr lang="en-US" sz="1600" dirty="0">
              <a:latin typeface="+mj-lt"/>
            </a:endParaRPr>
          </a:p>
        </p:txBody>
      </p:sp>
      <p:sp>
        <p:nvSpPr>
          <p:cNvPr id="18" name="Rectangle 17"/>
          <p:cNvSpPr/>
          <p:nvPr/>
        </p:nvSpPr>
        <p:spPr>
          <a:xfrm>
            <a:off x="533400" y="5791200"/>
            <a:ext cx="8229600" cy="646331"/>
          </a:xfrm>
          <a:prstGeom prst="rect">
            <a:avLst/>
          </a:prstGeom>
        </p:spPr>
        <p:txBody>
          <a:bodyPr wrap="square">
            <a:spAutoFit/>
          </a:bodyPr>
          <a:lstStyle/>
          <a:p>
            <a:r>
              <a:rPr lang="en-US" dirty="0" smtClean="0">
                <a:latin typeface="+mj-lt"/>
              </a:rPr>
              <a:t>Shaded bands show range due to uncertainty in oscillation parameters and considers both octant solutions for </a:t>
            </a:r>
            <a:r>
              <a:rPr lang="en-US" dirty="0" smtClean="0">
                <a:latin typeface="Symbol" charset="2"/>
                <a:cs typeface="Symbol" charset="2"/>
              </a:rPr>
              <a:t>q</a:t>
            </a:r>
            <a:r>
              <a:rPr lang="en-US" baseline="-25000" dirty="0" smtClean="0">
                <a:latin typeface="+mj-lt"/>
              </a:rPr>
              <a:t>23</a:t>
            </a:r>
            <a:r>
              <a:rPr lang="en-US" dirty="0" smtClean="0">
                <a:latin typeface="+mj-lt"/>
              </a:rPr>
              <a:t> </a:t>
            </a:r>
          </a:p>
        </p:txBody>
      </p:sp>
      <p:sp>
        <p:nvSpPr>
          <p:cNvPr id="17" name="TextBox 16"/>
          <p:cNvSpPr txBox="1"/>
          <p:nvPr/>
        </p:nvSpPr>
        <p:spPr>
          <a:xfrm>
            <a:off x="457200" y="1515070"/>
            <a:ext cx="8382000" cy="923330"/>
          </a:xfrm>
          <a:prstGeom prst="rect">
            <a:avLst/>
          </a:prstGeom>
          <a:noFill/>
        </p:spPr>
        <p:txBody>
          <a:bodyPr wrap="square" rtlCol="0">
            <a:spAutoFit/>
          </a:bodyPr>
          <a:lstStyle/>
          <a:p>
            <a:r>
              <a:rPr lang="en-US" dirty="0" smtClean="0">
                <a:latin typeface="+mj-lt"/>
              </a:rPr>
              <a:t>Extracted from “Baseline optimization for the measurement of CP violation and mass hierarchy in a long-baseline neutrino oscillation experiment” </a:t>
            </a:r>
            <a:r>
              <a:rPr lang="en-US" dirty="0" smtClean="0">
                <a:latin typeface="+mj-lt"/>
              </a:rPr>
              <a:t>L. Whitehead </a:t>
            </a:r>
            <a:r>
              <a:rPr lang="en-US" dirty="0" smtClean="0">
                <a:latin typeface="+mj-lt"/>
              </a:rPr>
              <a:t>et al. </a:t>
            </a:r>
            <a:r>
              <a:rPr lang="en-US" dirty="0" smtClean="0">
                <a:latin typeface="+mj-lt"/>
              </a:rPr>
              <a:t>submitted to </a:t>
            </a:r>
            <a:r>
              <a:rPr lang="en-US" dirty="0" err="1" smtClean="0">
                <a:latin typeface="+mj-lt"/>
              </a:rPr>
              <a:t>arXiv</a:t>
            </a:r>
            <a:r>
              <a:rPr lang="en-US" dirty="0">
                <a:latin typeface="+mj-lt"/>
              </a:rPr>
              <a:t>.</a:t>
            </a:r>
            <a:endParaRPr lang="en-US" dirty="0">
              <a:latin typeface="+mj-lt"/>
            </a:endParaRPr>
          </a:p>
        </p:txBody>
      </p:sp>
      <p:sp>
        <p:nvSpPr>
          <p:cNvPr id="19" name="TextBox 18"/>
          <p:cNvSpPr txBox="1"/>
          <p:nvPr/>
        </p:nvSpPr>
        <p:spPr>
          <a:xfrm>
            <a:off x="1219200" y="2587115"/>
            <a:ext cx="2641882" cy="369332"/>
          </a:xfrm>
          <a:prstGeom prst="rect">
            <a:avLst/>
          </a:prstGeom>
          <a:noFill/>
        </p:spPr>
        <p:txBody>
          <a:bodyPr wrap="none" rtlCol="0">
            <a:spAutoFit/>
          </a:bodyPr>
          <a:lstStyle/>
          <a:p>
            <a:r>
              <a:rPr lang="en-US" b="1" dirty="0" smtClean="0">
                <a:latin typeface="+mj-lt"/>
              </a:rPr>
              <a:t>CP </a:t>
            </a:r>
            <a:r>
              <a:rPr lang="en-US" b="1" dirty="0" smtClean="0">
                <a:latin typeface="+mj-lt"/>
              </a:rPr>
              <a:t>Violation – </a:t>
            </a:r>
            <a:r>
              <a:rPr lang="en-US" b="1" u="sng" dirty="0" smtClean="0">
                <a:latin typeface="+mj-lt"/>
              </a:rPr>
              <a:t>Known</a:t>
            </a:r>
            <a:r>
              <a:rPr lang="en-US" b="1" dirty="0" smtClean="0">
                <a:latin typeface="+mj-lt"/>
              </a:rPr>
              <a:t> MH</a:t>
            </a:r>
            <a:endParaRPr lang="en-US" b="1" dirty="0">
              <a:latin typeface="+mj-lt"/>
            </a:endParaRPr>
          </a:p>
        </p:txBody>
      </p:sp>
    </p:spTree>
    <p:extLst>
      <p:ext uri="{BB962C8B-B14F-4D97-AF65-F5344CB8AC3E}">
        <p14:creationId xmlns:p14="http://schemas.microsoft.com/office/powerpoint/2010/main" val="213101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152400"/>
            <a:ext cx="8229600" cy="1143000"/>
          </a:xfrm>
        </p:spPr>
        <p:txBody>
          <a:bodyPr/>
          <a:lstStyle/>
          <a:p>
            <a:r>
              <a:rPr lang="en-US" sz="3600" dirty="0" smtClean="0">
                <a:latin typeface="Calibri" charset="0"/>
              </a:rPr>
              <a:t>What we know…</a:t>
            </a:r>
            <a:endParaRPr lang="en-US" sz="3600" dirty="0">
              <a:latin typeface="Calibri" charset="0"/>
            </a:endParaRPr>
          </a:p>
        </p:txBody>
      </p:sp>
      <p:sp>
        <p:nvSpPr>
          <p:cNvPr id="3" name="Content Placeholder 2"/>
          <p:cNvSpPr>
            <a:spLocks noGrp="1"/>
          </p:cNvSpPr>
          <p:nvPr>
            <p:ph idx="1"/>
          </p:nvPr>
        </p:nvSpPr>
        <p:spPr>
          <a:xfrm>
            <a:off x="457200" y="1371600"/>
            <a:ext cx="8458200" cy="5105400"/>
          </a:xfrm>
        </p:spPr>
        <p:txBody>
          <a:bodyPr>
            <a:normAutofit/>
          </a:bodyPr>
          <a:lstStyle/>
          <a:p>
            <a:pPr marL="274320" lvl="1" indent="-274320" fontAlgn="auto">
              <a:lnSpc>
                <a:spcPct val="110000"/>
              </a:lnSpc>
              <a:spcAft>
                <a:spcPts val="0"/>
              </a:spcAft>
              <a:buClr>
                <a:schemeClr val="accent3"/>
              </a:buClr>
              <a:buSzPct val="95000"/>
              <a:buFont typeface="Wingdings 2"/>
              <a:buChar char=""/>
              <a:defRPr/>
            </a:pPr>
            <a:r>
              <a:rPr lang="en-US" dirty="0" smtClean="0">
                <a:solidFill>
                  <a:srgbClr val="000090"/>
                </a:solidFill>
                <a:latin typeface="+mj-lt"/>
                <a:ea typeface="+mn-ea"/>
                <a:cs typeface="Symbol" charset="2"/>
              </a:rPr>
              <a:t>Magnitudes of </a:t>
            </a:r>
            <a:r>
              <a:rPr lang="en-US" dirty="0" smtClean="0">
                <a:solidFill>
                  <a:srgbClr val="000090"/>
                </a:solidFill>
                <a:latin typeface="Symbol" charset="2"/>
                <a:ea typeface="+mn-ea"/>
                <a:cs typeface="Symbol" charset="2"/>
              </a:rPr>
              <a:t>D</a:t>
            </a:r>
            <a:r>
              <a:rPr lang="en-US" dirty="0" smtClean="0">
                <a:solidFill>
                  <a:srgbClr val="000090"/>
                </a:solidFill>
                <a:latin typeface="+mj-lt"/>
                <a:ea typeface="+mn-ea"/>
                <a:cs typeface="Symbol" charset="2"/>
              </a:rPr>
              <a:t>m</a:t>
            </a:r>
            <a:r>
              <a:rPr lang="en-US" baseline="-25000" dirty="0" smtClean="0">
                <a:solidFill>
                  <a:srgbClr val="000090"/>
                </a:solidFill>
                <a:latin typeface="+mj-lt"/>
                <a:ea typeface="+mn-ea"/>
                <a:cs typeface="Symbol" charset="2"/>
              </a:rPr>
              <a:t>31</a:t>
            </a:r>
            <a:r>
              <a:rPr lang="en-US" baseline="30000" dirty="0" smtClean="0">
                <a:solidFill>
                  <a:srgbClr val="000090"/>
                </a:solidFill>
                <a:latin typeface="+mj-lt"/>
                <a:ea typeface="+mn-ea"/>
                <a:cs typeface="Symbol" charset="2"/>
              </a:rPr>
              <a:t>2</a:t>
            </a:r>
            <a:r>
              <a:rPr lang="en-US" dirty="0" smtClean="0">
                <a:solidFill>
                  <a:srgbClr val="000090"/>
                </a:solidFill>
                <a:latin typeface="+mj-lt"/>
                <a:ea typeface="+mn-ea"/>
                <a:cs typeface="Symbol" charset="2"/>
              </a:rPr>
              <a:t>, </a:t>
            </a:r>
            <a:r>
              <a:rPr lang="en-US" dirty="0" smtClean="0">
                <a:solidFill>
                  <a:srgbClr val="000090"/>
                </a:solidFill>
                <a:latin typeface="Symbol" charset="2"/>
                <a:cs typeface="Symbol" charset="2"/>
              </a:rPr>
              <a:t>D</a:t>
            </a:r>
            <a:r>
              <a:rPr lang="en-US" dirty="0" smtClean="0">
                <a:solidFill>
                  <a:srgbClr val="000090"/>
                </a:solidFill>
                <a:latin typeface="+mj-lt"/>
                <a:cs typeface="Symbol" charset="2"/>
              </a:rPr>
              <a:t>m</a:t>
            </a:r>
            <a:r>
              <a:rPr lang="en-US" baseline="-25000" dirty="0" smtClean="0">
                <a:solidFill>
                  <a:srgbClr val="000090"/>
                </a:solidFill>
                <a:latin typeface="+mj-lt"/>
                <a:cs typeface="Symbol" charset="2"/>
              </a:rPr>
              <a:t>21</a:t>
            </a:r>
            <a:r>
              <a:rPr lang="en-US" baseline="30000" dirty="0" smtClean="0">
                <a:solidFill>
                  <a:srgbClr val="000090"/>
                </a:solidFill>
                <a:latin typeface="+mj-lt"/>
                <a:cs typeface="Symbol" charset="2"/>
              </a:rPr>
              <a:t>2</a:t>
            </a:r>
            <a:r>
              <a:rPr lang="en-US" dirty="0" smtClean="0">
                <a:solidFill>
                  <a:srgbClr val="000090"/>
                </a:solidFill>
                <a:latin typeface="+mj-lt"/>
                <a:cs typeface="Symbol" charset="2"/>
              </a:rPr>
              <a:t>, </a:t>
            </a:r>
            <a:r>
              <a:rPr lang="en-US" dirty="0">
                <a:solidFill>
                  <a:srgbClr val="000090"/>
                </a:solidFill>
                <a:latin typeface="Symbol" charset="2"/>
                <a:cs typeface="Symbol" charset="2"/>
              </a:rPr>
              <a:t>q</a:t>
            </a:r>
            <a:r>
              <a:rPr lang="en-US" baseline="-25000" dirty="0">
                <a:solidFill>
                  <a:srgbClr val="000090"/>
                </a:solidFill>
                <a:latin typeface="+mj-lt"/>
              </a:rPr>
              <a:t>12</a:t>
            </a:r>
            <a:r>
              <a:rPr lang="en-US" dirty="0">
                <a:solidFill>
                  <a:srgbClr val="000090"/>
                </a:solidFill>
              </a:rPr>
              <a:t> </a:t>
            </a:r>
            <a:r>
              <a:rPr lang="en-US" dirty="0" smtClean="0">
                <a:solidFill>
                  <a:srgbClr val="000090"/>
                </a:solidFill>
                <a:latin typeface="+mj-lt"/>
                <a:cs typeface="Symbol" charset="2"/>
              </a:rPr>
              <a:t>are well-measured (few %)</a:t>
            </a:r>
            <a:endParaRPr lang="en-US" dirty="0" smtClean="0">
              <a:solidFill>
                <a:srgbClr val="000090"/>
              </a:solidFill>
              <a:latin typeface="+mj-lt"/>
              <a:ea typeface="+mn-ea"/>
              <a:cs typeface="Symbol" charset="2"/>
            </a:endParaRPr>
          </a:p>
          <a:p>
            <a:pPr marL="274320" lvl="1" indent="-274320" fontAlgn="auto">
              <a:lnSpc>
                <a:spcPct val="110000"/>
              </a:lnSpc>
              <a:spcAft>
                <a:spcPts val="0"/>
              </a:spcAft>
              <a:buClr>
                <a:schemeClr val="accent3"/>
              </a:buClr>
              <a:buSzPct val="95000"/>
              <a:buFont typeface="Wingdings 2"/>
              <a:buChar char=""/>
              <a:defRPr/>
            </a:pPr>
            <a:r>
              <a:rPr lang="en-US" dirty="0" smtClean="0">
                <a:solidFill>
                  <a:srgbClr val="000090"/>
                </a:solidFill>
                <a:latin typeface="Symbol" charset="2"/>
                <a:cs typeface="Symbol" charset="2"/>
              </a:rPr>
              <a:t>q</a:t>
            </a:r>
            <a:r>
              <a:rPr lang="en-US" baseline="-25000" dirty="0" smtClean="0">
                <a:solidFill>
                  <a:srgbClr val="000090"/>
                </a:solidFill>
                <a:latin typeface="+mj-lt"/>
              </a:rPr>
              <a:t>23</a:t>
            </a:r>
            <a:r>
              <a:rPr lang="en-US" dirty="0" smtClean="0">
                <a:solidFill>
                  <a:srgbClr val="000090"/>
                </a:solidFill>
                <a:latin typeface="+mj-lt"/>
                <a:ea typeface="+mn-ea"/>
              </a:rPr>
              <a:t> is large, possibly maximal – measurement ~20%</a:t>
            </a:r>
          </a:p>
          <a:p>
            <a:pPr marL="274320" lvl="1" indent="-274320" fontAlgn="auto">
              <a:lnSpc>
                <a:spcPct val="110000"/>
              </a:lnSpc>
              <a:spcAft>
                <a:spcPts val="0"/>
              </a:spcAft>
              <a:buClr>
                <a:schemeClr val="accent3"/>
              </a:buClr>
              <a:buSzPct val="95000"/>
              <a:buFont typeface="Wingdings 2"/>
              <a:buChar char=""/>
              <a:defRPr/>
            </a:pPr>
            <a:r>
              <a:rPr lang="en-US" b="1" dirty="0" smtClean="0">
                <a:solidFill>
                  <a:srgbClr val="000090"/>
                </a:solidFill>
                <a:latin typeface="Symbol" charset="2"/>
                <a:cs typeface="Symbol" charset="2"/>
              </a:rPr>
              <a:t>q</a:t>
            </a:r>
            <a:r>
              <a:rPr lang="en-US" b="1" baseline="-25000" dirty="0" smtClean="0">
                <a:solidFill>
                  <a:srgbClr val="000090"/>
                </a:solidFill>
                <a:latin typeface="+mj-lt"/>
              </a:rPr>
              <a:t>13 </a:t>
            </a:r>
            <a:r>
              <a:rPr lang="en-US" b="1" dirty="0" smtClean="0">
                <a:solidFill>
                  <a:srgbClr val="000090"/>
                </a:solidFill>
                <a:latin typeface="+mj-lt"/>
              </a:rPr>
              <a:t>is well-measured and </a:t>
            </a:r>
            <a:r>
              <a:rPr lang="en-US" b="1" u="sng" dirty="0" smtClean="0">
                <a:solidFill>
                  <a:srgbClr val="000090"/>
                </a:solidFill>
                <a:latin typeface="+mj-lt"/>
              </a:rPr>
              <a:t>large</a:t>
            </a:r>
            <a:r>
              <a:rPr lang="en-US" b="1" dirty="0" smtClean="0">
                <a:solidFill>
                  <a:srgbClr val="000090"/>
                </a:solidFill>
                <a:latin typeface="+mj-lt"/>
              </a:rPr>
              <a:t> enough so event rates are sufficient for CP and MH measurements</a:t>
            </a:r>
          </a:p>
          <a:p>
            <a:pPr marL="548957" lvl="2" indent="-274320" fontAlgn="auto">
              <a:lnSpc>
                <a:spcPct val="110000"/>
              </a:lnSpc>
              <a:spcAft>
                <a:spcPts val="0"/>
              </a:spcAft>
              <a:buClr>
                <a:schemeClr val="accent3"/>
              </a:buClr>
              <a:buSzPct val="95000"/>
              <a:buFont typeface="Wingdings 2"/>
              <a:buChar char=""/>
              <a:defRPr/>
            </a:pPr>
            <a:r>
              <a:rPr lang="en-US" dirty="0" smtClean="0">
                <a:solidFill>
                  <a:srgbClr val="000090"/>
                </a:solidFill>
                <a:latin typeface="+mj-lt"/>
              </a:rPr>
              <a:t>Barely 18 months ago we were still afraid it was zero!</a:t>
            </a:r>
          </a:p>
          <a:p>
            <a:pPr marL="274320" lvl="1" indent="-274320" fontAlgn="auto">
              <a:lnSpc>
                <a:spcPct val="110000"/>
              </a:lnSpc>
              <a:spcAft>
                <a:spcPts val="0"/>
              </a:spcAft>
              <a:buClr>
                <a:schemeClr val="accent3"/>
              </a:buClr>
              <a:buSzPct val="95000"/>
              <a:buFont typeface="Wingdings 2"/>
              <a:buChar char=""/>
              <a:defRPr/>
            </a:pPr>
            <a:r>
              <a:rPr lang="en-US" dirty="0" smtClean="0">
                <a:solidFill>
                  <a:srgbClr val="3366FF"/>
                </a:solidFill>
                <a:latin typeface="+mj-lt"/>
              </a:rPr>
              <a:t>Matter induced asymmetry is large (~40% for LBNE) and separable from CP asymmetry at appropriately chosen neutrino energy and baseline</a:t>
            </a:r>
          </a:p>
          <a:p>
            <a:pPr marL="548957" lvl="2" indent="-274320" fontAlgn="auto">
              <a:lnSpc>
                <a:spcPct val="110000"/>
              </a:lnSpc>
              <a:spcAft>
                <a:spcPts val="0"/>
              </a:spcAft>
              <a:buClr>
                <a:schemeClr val="accent3"/>
              </a:buClr>
              <a:buSzPct val="95000"/>
              <a:buFont typeface="Wingdings 2"/>
              <a:buChar char=""/>
              <a:defRPr/>
            </a:pPr>
            <a:endParaRPr lang="en-US" sz="800" dirty="0">
              <a:solidFill>
                <a:srgbClr val="000090"/>
              </a:solidFill>
              <a:latin typeface="+mj-lt"/>
            </a:endParaRPr>
          </a:p>
          <a:p>
            <a:pPr marL="274320" lvl="1" indent="-274320" fontAlgn="auto">
              <a:lnSpc>
                <a:spcPct val="110000"/>
              </a:lnSpc>
              <a:spcAft>
                <a:spcPts val="0"/>
              </a:spcAft>
              <a:buClr>
                <a:schemeClr val="accent3"/>
              </a:buClr>
              <a:buSzPct val="95000"/>
              <a:buFont typeface="Wingdings 2"/>
              <a:buChar char=""/>
              <a:defRPr/>
            </a:pPr>
            <a:r>
              <a:rPr lang="en-US" b="1" dirty="0" smtClean="0">
                <a:solidFill>
                  <a:srgbClr val="FF0000"/>
                </a:solidFill>
                <a:latin typeface="+mj-lt"/>
              </a:rPr>
              <a:t>We can accurately predict the events rates for unknown CP phase angles and mass hierarchy in the three-flavor model</a:t>
            </a:r>
            <a:endParaRPr lang="en-US" b="1" dirty="0" smtClean="0">
              <a:solidFill>
                <a:srgbClr val="FF0000"/>
              </a:solidFill>
              <a:latin typeface="+mj-lt"/>
              <a:ea typeface="+mn-ea"/>
            </a:endParaRPr>
          </a:p>
        </p:txBody>
      </p:sp>
      <p:sp>
        <p:nvSpPr>
          <p:cNvPr id="5" name="Slide Number Placeholder 4"/>
          <p:cNvSpPr>
            <a:spLocks noGrp="1"/>
          </p:cNvSpPr>
          <p:nvPr>
            <p:ph type="sldNum" sz="quarter" idx="12"/>
          </p:nvPr>
        </p:nvSpPr>
        <p:spPr/>
        <p:txBody>
          <a:bodyPr/>
          <a:lstStyle/>
          <a:p>
            <a:pPr>
              <a:defRPr/>
            </a:pPr>
            <a:fld id="{7719CC50-2797-5D4C-8057-96BD0D59269B}" type="slidenum">
              <a:rPr lang="en-US"/>
              <a:pPr>
                <a:defRPr/>
              </a:pPr>
              <a:t>5</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smtClean="0"/>
              <a:t>R.J.Wilson</a:t>
            </a:r>
            <a:r>
              <a:rPr lang="en-US" dirty="0" smtClean="0"/>
              <a:t>/Colorado State University</a:t>
            </a:r>
            <a:endParaRPr lang="en-US" dirty="0"/>
          </a:p>
        </p:txBody>
      </p:sp>
    </p:spTree>
    <p:custDataLst>
      <p:tags r:id="rId1"/>
    </p:custDataLst>
    <p:extLst>
      <p:ext uri="{BB962C8B-B14F-4D97-AF65-F5344CB8AC3E}">
        <p14:creationId xmlns:p14="http://schemas.microsoft.com/office/powerpoint/2010/main" val="1980017021"/>
      </p:ext>
    </p:extLst>
  </p:cSld>
  <p:clrMapOvr>
    <a:masterClrMapping/>
  </p:clrMapOvr>
  <mc:AlternateContent xmlns:mc="http://schemas.openxmlformats.org/markup-compatibility/2006">
    <mc:Choice xmlns:p14="http://schemas.microsoft.com/office/powerpoint/2010/main" Requires="p14">
      <p:transition spd="slow" p14:dur="2000" advTm="63380"/>
    </mc:Choice>
    <mc:Fallback>
      <p:transition xmlns:p14="http://schemas.microsoft.com/office/powerpoint/2010/main" spd="slow" advTm="6338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9275" y="566811"/>
            <a:ext cx="8042276"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LBNE Beam Assumptions</a:t>
            </a:r>
            <a:endParaRPr lang="en-US" sz="3600" b="1" dirty="0">
              <a:solidFill>
                <a:srgbClr val="04617B"/>
              </a:solidFill>
            </a:endParaRPr>
          </a:p>
        </p:txBody>
      </p:sp>
      <p:sp>
        <p:nvSpPr>
          <p:cNvPr id="18"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50</a:t>
            </a:fld>
            <a:endParaRPr lang="en-US"/>
          </a:p>
        </p:txBody>
      </p:sp>
      <p:pic>
        <p:nvPicPr>
          <p:cNvPr id="4" name="Picture 3"/>
          <p:cNvPicPr>
            <a:picLocks noChangeAspect="1"/>
          </p:cNvPicPr>
          <p:nvPr/>
        </p:nvPicPr>
        <p:blipFill>
          <a:blip r:embed="rId3"/>
          <a:stretch>
            <a:fillRect/>
          </a:stretch>
        </p:blipFill>
        <p:spPr>
          <a:xfrm>
            <a:off x="0" y="1196009"/>
            <a:ext cx="9144000" cy="5433391"/>
          </a:xfrm>
          <a:prstGeom prst="rect">
            <a:avLst/>
          </a:prstGeom>
        </p:spPr>
      </p:pic>
      <p:sp>
        <p:nvSpPr>
          <p:cNvPr id="2" name="TextBox 1"/>
          <p:cNvSpPr txBox="1"/>
          <p:nvPr/>
        </p:nvSpPr>
        <p:spPr>
          <a:xfrm>
            <a:off x="4038600" y="1701340"/>
            <a:ext cx="2754893" cy="415498"/>
          </a:xfrm>
          <a:prstGeom prst="rect">
            <a:avLst/>
          </a:prstGeom>
          <a:noFill/>
        </p:spPr>
        <p:txBody>
          <a:bodyPr wrap="none" rtlCol="0">
            <a:spAutoFit/>
          </a:bodyPr>
          <a:lstStyle/>
          <a:p>
            <a:r>
              <a:rPr lang="en-US" sz="2100" dirty="0" smtClean="0">
                <a:latin typeface="+mj-lt"/>
              </a:rPr>
              <a:t>Nominal 6 x 10</a:t>
            </a:r>
            <a:r>
              <a:rPr lang="en-US" sz="2100" baseline="30000" dirty="0" smtClean="0">
                <a:latin typeface="+mj-lt"/>
              </a:rPr>
              <a:t>20</a:t>
            </a:r>
            <a:r>
              <a:rPr lang="en-US" sz="2100" dirty="0" smtClean="0">
                <a:latin typeface="+mj-lt"/>
              </a:rPr>
              <a:t> pot/</a:t>
            </a:r>
            <a:r>
              <a:rPr lang="en-US" sz="2100" dirty="0" err="1" smtClean="0">
                <a:latin typeface="+mj-lt"/>
              </a:rPr>
              <a:t>yr</a:t>
            </a:r>
            <a:endParaRPr lang="en-US" sz="2100" dirty="0">
              <a:latin typeface="+mj-lt"/>
            </a:endParaRPr>
          </a:p>
        </p:txBody>
      </p:sp>
      <p:sp>
        <p:nvSpPr>
          <p:cNvPr id="6" name="TextBox 5"/>
          <p:cNvSpPr txBox="1"/>
          <p:nvPr/>
        </p:nvSpPr>
        <p:spPr>
          <a:xfrm>
            <a:off x="3962400" y="3787402"/>
            <a:ext cx="2754893" cy="415498"/>
          </a:xfrm>
          <a:prstGeom prst="rect">
            <a:avLst/>
          </a:prstGeom>
          <a:noFill/>
        </p:spPr>
        <p:txBody>
          <a:bodyPr wrap="none" rtlCol="0">
            <a:spAutoFit/>
          </a:bodyPr>
          <a:lstStyle/>
          <a:p>
            <a:r>
              <a:rPr lang="en-US" sz="2100" dirty="0" smtClean="0">
                <a:latin typeface="+mj-lt"/>
              </a:rPr>
              <a:t>Nominal 9 x 10</a:t>
            </a:r>
            <a:r>
              <a:rPr lang="en-US" sz="2100" baseline="30000" dirty="0" smtClean="0">
                <a:latin typeface="+mj-lt"/>
              </a:rPr>
              <a:t>20</a:t>
            </a:r>
            <a:r>
              <a:rPr lang="en-US" sz="2100" dirty="0" smtClean="0">
                <a:latin typeface="+mj-lt"/>
              </a:rPr>
              <a:t> pot/</a:t>
            </a:r>
            <a:r>
              <a:rPr lang="en-US" sz="2100" dirty="0" err="1" smtClean="0">
                <a:latin typeface="+mj-lt"/>
              </a:rPr>
              <a:t>yr</a:t>
            </a:r>
            <a:endParaRPr lang="en-US" sz="2100" dirty="0">
              <a:latin typeface="+mj-lt"/>
            </a:endParaRPr>
          </a:p>
        </p:txBody>
      </p:sp>
    </p:spTree>
    <p:extLst>
      <p:ext uri="{BB962C8B-B14F-4D97-AF65-F5344CB8AC3E}">
        <p14:creationId xmlns:p14="http://schemas.microsoft.com/office/powerpoint/2010/main" val="33384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9275" y="566811"/>
            <a:ext cx="8042276"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LBNE FD Performance Assumptions</a:t>
            </a:r>
            <a:endParaRPr lang="en-US" sz="3600" b="1" dirty="0">
              <a:solidFill>
                <a:srgbClr val="04617B"/>
              </a:solidFill>
            </a:endParaRPr>
          </a:p>
        </p:txBody>
      </p:sp>
      <p:sp>
        <p:nvSpPr>
          <p:cNvPr id="18"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51</a:t>
            </a:fld>
            <a:endParaRPr lang="en-US"/>
          </a:p>
        </p:txBody>
      </p:sp>
      <p:pic>
        <p:nvPicPr>
          <p:cNvPr id="3" name="Picture 2"/>
          <p:cNvPicPr>
            <a:picLocks noChangeAspect="1"/>
          </p:cNvPicPr>
          <p:nvPr/>
        </p:nvPicPr>
        <p:blipFill>
          <a:blip r:embed="rId3"/>
          <a:stretch>
            <a:fillRect/>
          </a:stretch>
        </p:blipFill>
        <p:spPr>
          <a:xfrm>
            <a:off x="1115043" y="1066800"/>
            <a:ext cx="6504957" cy="5715000"/>
          </a:xfrm>
          <a:prstGeom prst="rect">
            <a:avLst/>
          </a:prstGeom>
        </p:spPr>
      </p:pic>
    </p:spTree>
    <p:extLst>
      <p:ext uri="{BB962C8B-B14F-4D97-AF65-F5344CB8AC3E}">
        <p14:creationId xmlns:p14="http://schemas.microsoft.com/office/powerpoint/2010/main" val="304283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2106576" y="1270590"/>
            <a:ext cx="5321300" cy="2530760"/>
          </a:xfrm>
          <a:prstGeom prst="rect">
            <a:avLst/>
          </a:prstGeom>
        </p:spPr>
      </p:pic>
      <p:pic>
        <p:nvPicPr>
          <p:cNvPr id="13" name="Picture 12"/>
          <p:cNvPicPr>
            <a:picLocks noChangeAspect="1"/>
          </p:cNvPicPr>
          <p:nvPr/>
        </p:nvPicPr>
        <p:blipFill>
          <a:blip r:embed="rId4"/>
          <a:stretch>
            <a:fillRect/>
          </a:stretch>
        </p:blipFill>
        <p:spPr>
          <a:xfrm>
            <a:off x="1905000" y="4139132"/>
            <a:ext cx="5562600" cy="2642668"/>
          </a:xfrm>
          <a:prstGeom prst="rect">
            <a:avLst/>
          </a:prstGeom>
        </p:spPr>
      </p:pic>
      <p:sp>
        <p:nvSpPr>
          <p:cNvPr id="4" name="Slide Number Placeholder 3"/>
          <p:cNvSpPr>
            <a:spLocks noGrp="1"/>
          </p:cNvSpPr>
          <p:nvPr>
            <p:ph type="sldNum" sz="quarter" idx="12"/>
          </p:nvPr>
        </p:nvSpPr>
        <p:spPr/>
        <p:txBody>
          <a:bodyPr/>
          <a:lstStyle/>
          <a:p>
            <a:pPr>
              <a:defRPr/>
            </a:pPr>
            <a:fld id="{D556C896-2B22-CD43-8F91-67A4BB1AF210}" type="slidenum">
              <a:rPr lang="en-US"/>
              <a:pPr>
                <a:defRPr/>
              </a:pPr>
              <a:t>52</a:t>
            </a:fld>
            <a:endParaRPr lang="en-US"/>
          </a:p>
        </p:txBody>
      </p:sp>
      <p:sp>
        <p:nvSpPr>
          <p:cNvPr id="57347" name="Title 2"/>
          <p:cNvSpPr>
            <a:spLocks noGrp="1"/>
          </p:cNvSpPr>
          <p:nvPr>
            <p:ph type="title"/>
          </p:nvPr>
        </p:nvSpPr>
        <p:spPr>
          <a:xfrm>
            <a:off x="1524000" y="0"/>
            <a:ext cx="6096000" cy="1143000"/>
          </a:xfrm>
        </p:spPr>
        <p:txBody>
          <a:bodyPr/>
          <a:lstStyle/>
          <a:p>
            <a:r>
              <a:rPr lang="en-US" sz="3600" dirty="0" smtClean="0">
                <a:solidFill>
                  <a:srgbClr val="04617B"/>
                </a:solidFill>
                <a:latin typeface="Calibri" charset="0"/>
              </a:rPr>
              <a:t>LBNE 35 </a:t>
            </a:r>
            <a:r>
              <a:rPr lang="en-US" sz="3600" dirty="0" err="1" smtClean="0">
                <a:solidFill>
                  <a:srgbClr val="04617B"/>
                </a:solidFill>
                <a:latin typeface="Calibri" charset="0"/>
              </a:rPr>
              <a:t>kt</a:t>
            </a:r>
            <a:r>
              <a:rPr lang="en-US" sz="3600" dirty="0" smtClean="0">
                <a:solidFill>
                  <a:srgbClr val="04617B"/>
                </a:solidFill>
                <a:latin typeface="Calibri" charset="0"/>
              </a:rPr>
              <a:t> Far Detector Spectra</a:t>
            </a:r>
            <a:endParaRPr lang="en-US" sz="3600" dirty="0">
              <a:solidFill>
                <a:srgbClr val="04617B"/>
              </a:solidFill>
              <a:latin typeface="Calibri" charset="0"/>
            </a:endParaRPr>
          </a:p>
        </p:txBody>
      </p:sp>
      <p:sp>
        <p:nvSpPr>
          <p:cNvPr id="7" name="Rectangle 6"/>
          <p:cNvSpPr/>
          <p:nvPr/>
        </p:nvSpPr>
        <p:spPr>
          <a:xfrm>
            <a:off x="3797302" y="5141893"/>
            <a:ext cx="850898" cy="954107"/>
          </a:xfrm>
          <a:prstGeom prst="rect">
            <a:avLst/>
          </a:prstGeom>
        </p:spPr>
        <p:txBody>
          <a:bodyPr wrap="square">
            <a:spAutoFit/>
          </a:bodyPr>
          <a:lstStyle/>
          <a:p>
            <a:r>
              <a:rPr lang="en-US" sz="1400" dirty="0" smtClean="0">
                <a:latin typeface="+mj-lt"/>
              </a:rPr>
              <a:t>w/o </a:t>
            </a:r>
            <a:r>
              <a:rPr lang="en-US" sz="1400" dirty="0" err="1" smtClean="0">
                <a:latin typeface="+mj-lt"/>
              </a:rPr>
              <a:t>osc</a:t>
            </a:r>
            <a:r>
              <a:rPr lang="en-US" sz="1400" dirty="0" smtClean="0">
                <a:latin typeface="+mj-lt"/>
              </a:rPr>
              <a:t>: 20,000</a:t>
            </a:r>
            <a:endParaRPr lang="en-US" sz="1400" dirty="0">
              <a:latin typeface="+mj-lt"/>
            </a:endParaRPr>
          </a:p>
          <a:p>
            <a:r>
              <a:rPr lang="fi-FI" sz="1400" dirty="0" smtClean="0">
                <a:latin typeface="+mj-lt"/>
              </a:rPr>
              <a:t>w/ </a:t>
            </a:r>
            <a:r>
              <a:rPr lang="fi-FI" sz="1400" dirty="0" err="1" smtClean="0">
                <a:latin typeface="+mj-lt"/>
              </a:rPr>
              <a:t>osc</a:t>
            </a:r>
            <a:r>
              <a:rPr lang="fi-FI" sz="1400" dirty="0" smtClean="0">
                <a:latin typeface="+mj-lt"/>
              </a:rPr>
              <a:t>:</a:t>
            </a:r>
            <a:br>
              <a:rPr lang="fi-FI" sz="1400" dirty="0" smtClean="0">
                <a:latin typeface="+mj-lt"/>
              </a:rPr>
            </a:br>
            <a:r>
              <a:rPr lang="fi-FI" sz="1400" dirty="0" smtClean="0">
                <a:latin typeface="+mj-lt"/>
              </a:rPr>
              <a:t> 7,000</a:t>
            </a:r>
            <a:endParaRPr lang="en-US" sz="1400" dirty="0">
              <a:latin typeface="+mj-lt"/>
            </a:endParaRPr>
          </a:p>
        </p:txBody>
      </p:sp>
      <p:sp>
        <p:nvSpPr>
          <p:cNvPr id="8" name="Rectangle 7"/>
          <p:cNvSpPr/>
          <p:nvPr/>
        </p:nvSpPr>
        <p:spPr>
          <a:xfrm>
            <a:off x="7239000" y="5257800"/>
            <a:ext cx="1447800" cy="523220"/>
          </a:xfrm>
          <a:prstGeom prst="rect">
            <a:avLst/>
          </a:prstGeom>
        </p:spPr>
        <p:txBody>
          <a:bodyPr wrap="square">
            <a:spAutoFit/>
          </a:bodyPr>
          <a:lstStyle/>
          <a:p>
            <a:r>
              <a:rPr lang="en-US" sz="1400" dirty="0" smtClean="0">
                <a:latin typeface="+mj-lt"/>
              </a:rPr>
              <a:t>w/o </a:t>
            </a:r>
            <a:r>
              <a:rPr lang="en-US" sz="1400" dirty="0" err="1" smtClean="0">
                <a:latin typeface="+mj-lt"/>
              </a:rPr>
              <a:t>osc</a:t>
            </a:r>
            <a:r>
              <a:rPr lang="en-US" sz="1400" dirty="0" smtClean="0">
                <a:latin typeface="+mj-lt"/>
              </a:rPr>
              <a:t>: 6,700</a:t>
            </a:r>
            <a:endParaRPr lang="en-US" sz="1400" dirty="0">
              <a:latin typeface="+mj-lt"/>
            </a:endParaRPr>
          </a:p>
          <a:p>
            <a:r>
              <a:rPr lang="fi-FI" sz="1400" dirty="0" smtClean="0">
                <a:latin typeface="+mj-lt"/>
              </a:rPr>
              <a:t>w/ </a:t>
            </a:r>
            <a:r>
              <a:rPr lang="fi-FI" sz="1400" dirty="0" err="1" smtClean="0">
                <a:latin typeface="+mj-lt"/>
              </a:rPr>
              <a:t>osc</a:t>
            </a:r>
            <a:r>
              <a:rPr lang="fi-FI" sz="1400" dirty="0" smtClean="0">
                <a:latin typeface="+mj-lt"/>
              </a:rPr>
              <a:t>: 2,200</a:t>
            </a:r>
            <a:endParaRPr lang="en-US" sz="1400" dirty="0">
              <a:latin typeface="+mj-lt"/>
            </a:endParaRPr>
          </a:p>
        </p:txBody>
      </p:sp>
      <p:grpSp>
        <p:nvGrpSpPr>
          <p:cNvPr id="2" name="Group 1"/>
          <p:cNvGrpSpPr/>
          <p:nvPr/>
        </p:nvGrpSpPr>
        <p:grpSpPr>
          <a:xfrm>
            <a:off x="2743200" y="3657600"/>
            <a:ext cx="4174076" cy="835462"/>
            <a:chOff x="2578102" y="1290935"/>
            <a:chExt cx="4174076" cy="835462"/>
          </a:xfrm>
        </p:grpSpPr>
        <p:sp>
          <p:nvSpPr>
            <p:cNvPr id="9" name="TextBox 8"/>
            <p:cNvSpPr txBox="1"/>
            <p:nvPr/>
          </p:nvSpPr>
          <p:spPr>
            <a:xfrm>
              <a:off x="2578102" y="1290935"/>
              <a:ext cx="1217250" cy="461665"/>
            </a:xfrm>
            <a:prstGeom prst="rect">
              <a:avLst/>
            </a:prstGeom>
            <a:noFill/>
          </p:spPr>
          <p:txBody>
            <a:bodyPr wrap="none" rtlCol="0">
              <a:spAutoFit/>
            </a:bodyPr>
            <a:lstStyle/>
            <a:p>
              <a:r>
                <a:rPr lang="en-US" sz="2400" b="1" dirty="0" smtClean="0">
                  <a:latin typeface="Symbol" charset="2"/>
                  <a:cs typeface="Symbol" charset="2"/>
                </a:rPr>
                <a:t>n </a:t>
              </a:r>
              <a:r>
                <a:rPr lang="en-US" sz="2400" dirty="0" smtClean="0">
                  <a:latin typeface="+mj-lt"/>
                  <a:cs typeface="Symbol" charset="2"/>
                </a:rPr>
                <a:t>(5 </a:t>
              </a:r>
              <a:r>
                <a:rPr lang="en-US" sz="2400" dirty="0" err="1" smtClean="0">
                  <a:latin typeface="+mj-lt"/>
                  <a:cs typeface="Symbol" charset="2"/>
                </a:rPr>
                <a:t>yrs</a:t>
              </a:r>
              <a:r>
                <a:rPr lang="en-US" sz="2400" dirty="0" smtClean="0">
                  <a:latin typeface="+mj-lt"/>
                  <a:cs typeface="Symbol" charset="2"/>
                </a:rPr>
                <a:t>)</a:t>
              </a:r>
              <a:endParaRPr lang="en-US" sz="2400" dirty="0">
                <a:latin typeface="+mj-lt"/>
                <a:cs typeface="Symbol" charset="2"/>
              </a:endParaRPr>
            </a:p>
          </p:txBody>
        </p:sp>
        <p:sp>
          <p:nvSpPr>
            <p:cNvPr id="11" name="TextBox 10"/>
            <p:cNvSpPr txBox="1"/>
            <p:nvPr/>
          </p:nvSpPr>
          <p:spPr>
            <a:xfrm>
              <a:off x="5334000" y="1295400"/>
              <a:ext cx="1418178" cy="830997"/>
            </a:xfrm>
            <a:prstGeom prst="rect">
              <a:avLst/>
            </a:prstGeom>
            <a:noFill/>
          </p:spPr>
          <p:txBody>
            <a:bodyPr wrap="square" rtlCol="0">
              <a:spAutoFit/>
            </a:bodyPr>
            <a:lstStyle/>
            <a:p>
              <a:r>
                <a:rPr lang="en-US" sz="2400" b="1" dirty="0" smtClean="0">
                  <a:latin typeface="Symbol" charset="2"/>
                  <a:cs typeface="Symbol" charset="2"/>
                </a:rPr>
                <a:t>n </a:t>
              </a:r>
              <a:r>
                <a:rPr lang="en-US" sz="2400" dirty="0" smtClean="0">
                  <a:latin typeface="+mj-lt"/>
                  <a:cs typeface="Symbol" charset="2"/>
                </a:rPr>
                <a:t>(</a:t>
              </a:r>
              <a:r>
                <a:rPr lang="en-US" sz="2400" dirty="0">
                  <a:latin typeface="+mj-lt"/>
                  <a:cs typeface="Symbol" charset="2"/>
                </a:rPr>
                <a:t>5 </a:t>
              </a:r>
              <a:r>
                <a:rPr lang="en-US" sz="2400" dirty="0" err="1">
                  <a:latin typeface="+mj-lt"/>
                  <a:cs typeface="Symbol" charset="2"/>
                </a:rPr>
                <a:t>yrs</a:t>
              </a:r>
              <a:r>
                <a:rPr lang="en-US" sz="2400" dirty="0">
                  <a:latin typeface="+mj-lt"/>
                  <a:cs typeface="Symbol" charset="2"/>
                </a:rPr>
                <a:t>)</a:t>
              </a:r>
            </a:p>
            <a:p>
              <a:endParaRPr lang="en-US" sz="2400" b="1" dirty="0">
                <a:latin typeface="Symbol" charset="2"/>
                <a:cs typeface="Symbol" charset="2"/>
              </a:endParaRPr>
            </a:p>
          </p:txBody>
        </p:sp>
        <p:cxnSp>
          <p:nvCxnSpPr>
            <p:cNvPr id="12" name="Straight Connector 11"/>
            <p:cNvCxnSpPr/>
            <p:nvPr/>
          </p:nvCxnSpPr>
          <p:spPr>
            <a:xfrm>
              <a:off x="5393064" y="1447800"/>
              <a:ext cx="228600" cy="0"/>
            </a:xfrm>
            <a:prstGeom prst="line">
              <a:avLst/>
            </a:prstGeom>
            <a:ln w="31750">
              <a:solidFill>
                <a:schemeClr val="tx1"/>
              </a:solidFill>
              <a:round/>
            </a:ln>
            <a:effectLst/>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76200" y="2438400"/>
            <a:ext cx="1524000" cy="400110"/>
          </a:xfrm>
          <a:prstGeom prst="rect">
            <a:avLst/>
          </a:prstGeom>
        </p:spPr>
        <p:txBody>
          <a:bodyPr wrap="square">
            <a:spAutoFit/>
          </a:bodyPr>
          <a:lstStyle/>
          <a:p>
            <a:r>
              <a:rPr lang="en-US" sz="2000" b="1" dirty="0" smtClean="0">
                <a:latin typeface="+mj-lt"/>
              </a:rPr>
              <a:t>Appearance</a:t>
            </a:r>
            <a:endParaRPr lang="en-US" sz="1600" b="1" dirty="0">
              <a:latin typeface="+mj-lt"/>
            </a:endParaRPr>
          </a:p>
        </p:txBody>
      </p:sp>
      <p:sp>
        <p:nvSpPr>
          <p:cNvPr id="15" name="Rectangle 14"/>
          <p:cNvSpPr/>
          <p:nvPr/>
        </p:nvSpPr>
        <p:spPr>
          <a:xfrm>
            <a:off x="76200" y="4876800"/>
            <a:ext cx="1828800" cy="400110"/>
          </a:xfrm>
          <a:prstGeom prst="rect">
            <a:avLst/>
          </a:prstGeom>
        </p:spPr>
        <p:txBody>
          <a:bodyPr wrap="square">
            <a:spAutoFit/>
          </a:bodyPr>
          <a:lstStyle/>
          <a:p>
            <a:r>
              <a:rPr lang="en-US" sz="2000" b="1" dirty="0" smtClean="0">
                <a:latin typeface="+mj-lt"/>
              </a:rPr>
              <a:t>Disappearance</a:t>
            </a:r>
            <a:endParaRPr lang="en-US" sz="2000" b="1" dirty="0">
              <a:latin typeface="+mj-lt"/>
            </a:endParaRPr>
          </a:p>
        </p:txBody>
      </p:sp>
      <p:sp>
        <p:nvSpPr>
          <p:cNvPr id="16" name="Rectangle 15"/>
          <p:cNvSpPr/>
          <p:nvPr/>
        </p:nvSpPr>
        <p:spPr>
          <a:xfrm>
            <a:off x="3886200" y="2819400"/>
            <a:ext cx="990600" cy="523220"/>
          </a:xfrm>
          <a:prstGeom prst="rect">
            <a:avLst/>
          </a:prstGeom>
        </p:spPr>
        <p:txBody>
          <a:bodyPr wrap="square">
            <a:spAutoFit/>
          </a:bodyPr>
          <a:lstStyle/>
          <a:p>
            <a:r>
              <a:rPr lang="en-US" sz="1400" dirty="0" smtClean="0">
                <a:latin typeface="+mj-lt"/>
              </a:rPr>
              <a:t>750evts</a:t>
            </a:r>
            <a:br>
              <a:rPr lang="en-US" sz="1400" dirty="0" smtClean="0">
                <a:latin typeface="+mj-lt"/>
              </a:rPr>
            </a:br>
            <a:r>
              <a:rPr lang="en-US" sz="1400" dirty="0" smtClean="0">
                <a:latin typeface="+mj-lt"/>
              </a:rPr>
              <a:t>(330 IH)</a:t>
            </a:r>
            <a:endParaRPr lang="en-US" sz="1400" dirty="0">
              <a:latin typeface="+mj-lt"/>
            </a:endParaRPr>
          </a:p>
        </p:txBody>
      </p:sp>
      <p:sp>
        <p:nvSpPr>
          <p:cNvPr id="17" name="Rectangle 16"/>
          <p:cNvSpPr/>
          <p:nvPr/>
        </p:nvSpPr>
        <p:spPr>
          <a:xfrm>
            <a:off x="6553200" y="2600980"/>
            <a:ext cx="990600" cy="523220"/>
          </a:xfrm>
          <a:prstGeom prst="rect">
            <a:avLst/>
          </a:prstGeom>
        </p:spPr>
        <p:txBody>
          <a:bodyPr wrap="square">
            <a:spAutoFit/>
          </a:bodyPr>
          <a:lstStyle/>
          <a:p>
            <a:r>
              <a:rPr lang="en-US" sz="1400" dirty="0" smtClean="0">
                <a:latin typeface="+mj-lt"/>
              </a:rPr>
              <a:t>180 </a:t>
            </a:r>
            <a:r>
              <a:rPr lang="en-US" sz="1400" dirty="0" err="1" smtClean="0">
                <a:latin typeface="+mj-lt"/>
              </a:rPr>
              <a:t>evts</a:t>
            </a:r>
            <a:r>
              <a:rPr lang="en-US" sz="1400" dirty="0" smtClean="0">
                <a:latin typeface="+mj-lt"/>
              </a:rPr>
              <a:t/>
            </a:r>
            <a:br>
              <a:rPr lang="en-US" sz="1400" dirty="0" smtClean="0">
                <a:latin typeface="+mj-lt"/>
              </a:rPr>
            </a:br>
            <a:r>
              <a:rPr lang="en-US" sz="1400" dirty="0" smtClean="0">
                <a:latin typeface="+mj-lt"/>
              </a:rPr>
              <a:t>(272 IH)</a:t>
            </a:r>
            <a:endParaRPr lang="en-US" sz="1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83230024"/>
              </p:ext>
            </p:extLst>
          </p:nvPr>
        </p:nvGraphicFramePr>
        <p:xfrm>
          <a:off x="355600" y="5410200"/>
          <a:ext cx="711200" cy="292100"/>
        </p:xfrm>
        <a:graphic>
          <a:graphicData uri="http://schemas.openxmlformats.org/presentationml/2006/ole">
            <mc:AlternateContent xmlns:mc="http://schemas.openxmlformats.org/markup-compatibility/2006">
              <mc:Choice xmlns:v="urn:schemas-microsoft-com:vml" Requires="v">
                <p:oleObj spid="_x0000_s1787" name="Equation" r:id="rId5" imgW="711200" imgH="292100" progId="Equation.3">
                  <p:embed/>
                </p:oleObj>
              </mc:Choice>
              <mc:Fallback>
                <p:oleObj name="Equation" r:id="rId5" imgW="711200" imgH="292100" progId="Equation.3">
                  <p:embed/>
                  <p:pic>
                    <p:nvPicPr>
                      <p:cNvPr id="0" name=""/>
                      <p:cNvPicPr/>
                      <p:nvPr/>
                    </p:nvPicPr>
                    <p:blipFill>
                      <a:blip r:embed="rId6"/>
                      <a:stretch>
                        <a:fillRect/>
                      </a:stretch>
                    </p:blipFill>
                    <p:spPr>
                      <a:xfrm>
                        <a:off x="355600" y="5410200"/>
                        <a:ext cx="711200" cy="2921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88637754"/>
              </p:ext>
            </p:extLst>
          </p:nvPr>
        </p:nvGraphicFramePr>
        <p:xfrm>
          <a:off x="454025" y="2895600"/>
          <a:ext cx="685800" cy="292100"/>
        </p:xfrm>
        <a:graphic>
          <a:graphicData uri="http://schemas.openxmlformats.org/presentationml/2006/ole">
            <mc:AlternateContent xmlns:mc="http://schemas.openxmlformats.org/markup-compatibility/2006">
              <mc:Choice xmlns:v="urn:schemas-microsoft-com:vml" Requires="v">
                <p:oleObj spid="_x0000_s1788" name="Equation" r:id="rId7" imgW="685800" imgH="292100" progId="Equation.3">
                  <p:embed/>
                </p:oleObj>
              </mc:Choice>
              <mc:Fallback>
                <p:oleObj name="Equation" r:id="rId7" imgW="685800" imgH="292100" progId="Equation.3">
                  <p:embed/>
                  <p:pic>
                    <p:nvPicPr>
                      <p:cNvPr id="0" name=""/>
                      <p:cNvPicPr/>
                      <p:nvPr/>
                    </p:nvPicPr>
                    <p:blipFill>
                      <a:blip r:embed="rId8"/>
                      <a:stretch>
                        <a:fillRect/>
                      </a:stretch>
                    </p:blipFill>
                    <p:spPr>
                      <a:xfrm>
                        <a:off x="454025" y="2895600"/>
                        <a:ext cx="685800" cy="292100"/>
                      </a:xfrm>
                      <a:prstGeom prst="rect">
                        <a:avLst/>
                      </a:prstGeom>
                    </p:spPr>
                  </p:pic>
                </p:oleObj>
              </mc:Fallback>
            </mc:AlternateContent>
          </a:graphicData>
        </a:graphic>
      </p:graphicFrame>
    </p:spTree>
    <p:extLst>
      <p:ext uri="{BB962C8B-B14F-4D97-AF65-F5344CB8AC3E}">
        <p14:creationId xmlns:p14="http://schemas.microsoft.com/office/powerpoint/2010/main" val="247618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2119795" y="1265434"/>
            <a:ext cx="5321300" cy="2530760"/>
          </a:xfrm>
          <a:prstGeom prst="rect">
            <a:avLst/>
          </a:prstGeom>
        </p:spPr>
      </p:pic>
      <p:pic>
        <p:nvPicPr>
          <p:cNvPr id="2" name="Picture 1"/>
          <p:cNvPicPr>
            <a:picLocks noChangeAspect="1"/>
          </p:cNvPicPr>
          <p:nvPr/>
        </p:nvPicPr>
        <p:blipFill>
          <a:blip r:embed="rId4"/>
          <a:stretch>
            <a:fillRect/>
          </a:stretch>
        </p:blipFill>
        <p:spPr>
          <a:xfrm>
            <a:off x="2146819" y="4166906"/>
            <a:ext cx="5486400" cy="2601088"/>
          </a:xfrm>
          <a:prstGeom prst="rect">
            <a:avLst/>
          </a:prstGeom>
        </p:spPr>
      </p:pic>
      <p:sp>
        <p:nvSpPr>
          <p:cNvPr id="8" name="Title 1"/>
          <p:cNvSpPr txBox="1">
            <a:spLocks/>
          </p:cNvSpPr>
          <p:nvPr/>
        </p:nvSpPr>
        <p:spPr>
          <a:xfrm>
            <a:off x="549275" y="566811"/>
            <a:ext cx="8042276"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LBNE Spectra-Mass Hierarchy</a:t>
            </a:r>
            <a:endParaRPr lang="en-US" sz="3600" b="1" dirty="0">
              <a:solidFill>
                <a:srgbClr val="04617B"/>
              </a:solidFill>
            </a:endParaRPr>
          </a:p>
        </p:txBody>
      </p:sp>
      <p:sp>
        <p:nvSpPr>
          <p:cNvPr id="11" name="TextBox 10"/>
          <p:cNvSpPr txBox="1"/>
          <p:nvPr/>
        </p:nvSpPr>
        <p:spPr>
          <a:xfrm>
            <a:off x="3808325" y="2755680"/>
            <a:ext cx="886781" cy="338554"/>
          </a:xfrm>
          <a:prstGeom prst="rect">
            <a:avLst/>
          </a:prstGeom>
          <a:noFill/>
        </p:spPr>
        <p:txBody>
          <a:bodyPr wrap="none" rtlCol="0">
            <a:spAutoFit/>
          </a:bodyPr>
          <a:lstStyle/>
          <a:p>
            <a:r>
              <a:rPr lang="en-US" sz="1600" dirty="0" smtClean="0">
                <a:latin typeface="+mj-lt"/>
              </a:rPr>
              <a:t>750 </a:t>
            </a:r>
            <a:r>
              <a:rPr lang="en-US" sz="1600" dirty="0" err="1" smtClean="0">
                <a:latin typeface="+mj-lt"/>
              </a:rPr>
              <a:t>evts</a:t>
            </a:r>
            <a:endParaRPr lang="en-US" sz="1600" dirty="0">
              <a:latin typeface="+mj-lt"/>
            </a:endParaRPr>
          </a:p>
        </p:txBody>
      </p:sp>
      <p:sp>
        <p:nvSpPr>
          <p:cNvPr id="12" name="TextBox 11"/>
          <p:cNvSpPr txBox="1"/>
          <p:nvPr/>
        </p:nvSpPr>
        <p:spPr>
          <a:xfrm>
            <a:off x="6505138" y="2560834"/>
            <a:ext cx="886781" cy="338554"/>
          </a:xfrm>
          <a:prstGeom prst="rect">
            <a:avLst/>
          </a:prstGeom>
          <a:noFill/>
        </p:spPr>
        <p:txBody>
          <a:bodyPr wrap="none" rtlCol="0">
            <a:spAutoFit/>
          </a:bodyPr>
          <a:lstStyle/>
          <a:p>
            <a:r>
              <a:rPr lang="en-US" sz="1600" dirty="0" smtClean="0">
                <a:latin typeface="+mj-lt"/>
              </a:rPr>
              <a:t>180 </a:t>
            </a:r>
            <a:r>
              <a:rPr lang="en-US" sz="1600" dirty="0" err="1" smtClean="0">
                <a:latin typeface="+mj-lt"/>
              </a:rPr>
              <a:t>evts</a:t>
            </a:r>
            <a:endParaRPr lang="en-US" sz="1600" dirty="0">
              <a:latin typeface="+mj-lt"/>
            </a:endParaRPr>
          </a:p>
        </p:txBody>
      </p:sp>
      <p:sp>
        <p:nvSpPr>
          <p:cNvPr id="13" name="TextBox 12"/>
          <p:cNvSpPr txBox="1"/>
          <p:nvPr/>
        </p:nvSpPr>
        <p:spPr>
          <a:xfrm>
            <a:off x="6477519" y="5386106"/>
            <a:ext cx="886781" cy="338554"/>
          </a:xfrm>
          <a:prstGeom prst="rect">
            <a:avLst/>
          </a:prstGeom>
          <a:noFill/>
        </p:spPr>
        <p:txBody>
          <a:bodyPr wrap="none" rtlCol="0">
            <a:spAutoFit/>
          </a:bodyPr>
          <a:lstStyle/>
          <a:p>
            <a:r>
              <a:rPr lang="en-US" sz="1600" dirty="0" smtClean="0">
                <a:latin typeface="+mj-lt"/>
              </a:rPr>
              <a:t>272 </a:t>
            </a:r>
            <a:r>
              <a:rPr lang="en-US" sz="1600" dirty="0" err="1" smtClean="0">
                <a:latin typeface="+mj-lt"/>
              </a:rPr>
              <a:t>evts</a:t>
            </a:r>
            <a:endParaRPr lang="en-US" sz="1600" dirty="0">
              <a:latin typeface="+mj-lt"/>
            </a:endParaRPr>
          </a:p>
        </p:txBody>
      </p:sp>
      <p:sp>
        <p:nvSpPr>
          <p:cNvPr id="14" name="TextBox 13"/>
          <p:cNvSpPr txBox="1"/>
          <p:nvPr/>
        </p:nvSpPr>
        <p:spPr>
          <a:xfrm>
            <a:off x="3734319" y="5690906"/>
            <a:ext cx="886781" cy="338554"/>
          </a:xfrm>
          <a:prstGeom prst="rect">
            <a:avLst/>
          </a:prstGeom>
          <a:noFill/>
        </p:spPr>
        <p:txBody>
          <a:bodyPr wrap="none" rtlCol="0">
            <a:spAutoFit/>
          </a:bodyPr>
          <a:lstStyle/>
          <a:p>
            <a:r>
              <a:rPr lang="en-US" sz="1600" dirty="0" smtClean="0">
                <a:latin typeface="+mj-lt"/>
              </a:rPr>
              <a:t>330 </a:t>
            </a:r>
            <a:r>
              <a:rPr lang="en-US" sz="1600" dirty="0" err="1" smtClean="0">
                <a:latin typeface="+mj-lt"/>
              </a:rPr>
              <a:t>evts</a:t>
            </a:r>
            <a:endParaRPr lang="en-US" sz="1600" dirty="0">
              <a:latin typeface="+mj-lt"/>
            </a:endParaRPr>
          </a:p>
        </p:txBody>
      </p:sp>
      <p:sp>
        <p:nvSpPr>
          <p:cNvPr id="15" name="TextBox 14"/>
          <p:cNvSpPr txBox="1"/>
          <p:nvPr/>
        </p:nvSpPr>
        <p:spPr>
          <a:xfrm>
            <a:off x="2896119" y="3700884"/>
            <a:ext cx="3599062" cy="400110"/>
          </a:xfrm>
          <a:prstGeom prst="rect">
            <a:avLst/>
          </a:prstGeom>
          <a:noFill/>
        </p:spPr>
        <p:txBody>
          <a:bodyPr wrap="none" rtlCol="0">
            <a:spAutoFit/>
          </a:bodyPr>
          <a:lstStyle/>
          <a:p>
            <a:r>
              <a:rPr lang="en-US" sz="2000" b="1" dirty="0" smtClean="0">
                <a:latin typeface="+mj-lt"/>
              </a:rPr>
              <a:t>Difference due to mass ordering</a:t>
            </a:r>
            <a:endParaRPr lang="en-US" sz="2000" b="1" dirty="0">
              <a:latin typeface="+mj-lt"/>
            </a:endParaRPr>
          </a:p>
        </p:txBody>
      </p:sp>
      <p:cxnSp>
        <p:nvCxnSpPr>
          <p:cNvPr id="17" name="Straight Arrow Connector 16"/>
          <p:cNvCxnSpPr/>
          <p:nvPr/>
        </p:nvCxnSpPr>
        <p:spPr>
          <a:xfrm>
            <a:off x="2694214" y="3645330"/>
            <a:ext cx="0" cy="500280"/>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733851" y="3643794"/>
            <a:ext cx="0" cy="500280"/>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94773" y="2308983"/>
            <a:ext cx="980908" cy="400110"/>
          </a:xfrm>
          <a:prstGeom prst="rect">
            <a:avLst/>
          </a:prstGeom>
          <a:noFill/>
        </p:spPr>
        <p:txBody>
          <a:bodyPr wrap="none" rtlCol="0">
            <a:spAutoFit/>
          </a:bodyPr>
          <a:lstStyle/>
          <a:p>
            <a:r>
              <a:rPr lang="en-US" sz="2000" b="1" dirty="0" smtClean="0">
                <a:latin typeface="+mj-lt"/>
              </a:rPr>
              <a:t>Normal</a:t>
            </a:r>
            <a:endParaRPr lang="en-US" sz="2000" b="1" dirty="0">
              <a:latin typeface="+mj-lt"/>
            </a:endParaRPr>
          </a:p>
        </p:txBody>
      </p:sp>
      <p:sp>
        <p:nvSpPr>
          <p:cNvPr id="16" name="TextBox 15"/>
          <p:cNvSpPr txBox="1"/>
          <p:nvPr/>
        </p:nvSpPr>
        <p:spPr>
          <a:xfrm>
            <a:off x="588417" y="5135592"/>
            <a:ext cx="1087983" cy="400110"/>
          </a:xfrm>
          <a:prstGeom prst="rect">
            <a:avLst/>
          </a:prstGeom>
          <a:noFill/>
        </p:spPr>
        <p:txBody>
          <a:bodyPr wrap="none" rtlCol="0">
            <a:spAutoFit/>
          </a:bodyPr>
          <a:lstStyle/>
          <a:p>
            <a:r>
              <a:rPr lang="en-US" sz="2000" b="1" dirty="0" smtClean="0">
                <a:latin typeface="+mj-lt"/>
              </a:rPr>
              <a:t>Inverted</a:t>
            </a:r>
            <a:endParaRPr lang="en-US" sz="2000" b="1" dirty="0">
              <a:latin typeface="+mj-lt"/>
            </a:endParaRPr>
          </a:p>
        </p:txBody>
      </p:sp>
      <p:sp>
        <p:nvSpPr>
          <p:cNvPr id="18" name="Slide Number Placeholder 3"/>
          <p:cNvSpPr>
            <a:spLocks noGrp="1"/>
          </p:cNvSpPr>
          <p:nvPr>
            <p:ph type="sldNum" sz="quarter" idx="12"/>
          </p:nvPr>
        </p:nvSpPr>
        <p:spPr>
          <a:xfrm>
            <a:off x="7924800" y="6356350"/>
            <a:ext cx="762000" cy="365125"/>
          </a:xfrm>
        </p:spPr>
        <p:txBody>
          <a:bodyPr/>
          <a:lstStyle/>
          <a:p>
            <a:pPr>
              <a:defRPr/>
            </a:pPr>
            <a:fld id="{1B5CE676-8796-A24F-ABF3-84BC217BF308}" type="slidenum">
              <a:rPr lang="en-US"/>
              <a:pPr>
                <a:defRPr/>
              </a:pPr>
              <a:t>53</a:t>
            </a:fld>
            <a:endParaRPr lang="en-US"/>
          </a:p>
        </p:txBody>
      </p:sp>
    </p:spTree>
    <p:extLst>
      <p:ext uri="{BB962C8B-B14F-4D97-AF65-F5344CB8AC3E}">
        <p14:creationId xmlns:p14="http://schemas.microsoft.com/office/powerpoint/2010/main" val="152222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09600" y="1342965"/>
            <a:ext cx="4152205" cy="4295835"/>
          </a:xfrm>
          <a:prstGeom prst="rect">
            <a:avLst/>
          </a:prstGeom>
        </p:spPr>
      </p:pic>
      <p:sp>
        <p:nvSpPr>
          <p:cNvPr id="21" name="Rectangle 20"/>
          <p:cNvSpPr/>
          <p:nvPr/>
        </p:nvSpPr>
        <p:spPr>
          <a:xfrm>
            <a:off x="4876800" y="1447800"/>
            <a:ext cx="2971800" cy="419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52400" y="685800"/>
            <a:ext cx="8762999"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CP Violation Sensitivity </a:t>
            </a:r>
            <a:r>
              <a:rPr lang="en-US" sz="3600" dirty="0">
                <a:solidFill>
                  <a:srgbClr val="04617B"/>
                </a:solidFill>
                <a:latin typeface="Calibri" charset="0"/>
              </a:rPr>
              <a:t>– 10 </a:t>
            </a:r>
            <a:r>
              <a:rPr lang="en-US" sz="3600" dirty="0" err="1">
                <a:solidFill>
                  <a:srgbClr val="04617B"/>
                </a:solidFill>
                <a:latin typeface="Calibri" charset="0"/>
              </a:rPr>
              <a:t>kt</a:t>
            </a:r>
            <a:r>
              <a:rPr lang="en-US" sz="3600" dirty="0">
                <a:solidFill>
                  <a:srgbClr val="04617B"/>
                </a:solidFill>
                <a:latin typeface="Calibri" charset="0"/>
              </a:rPr>
              <a:t> Far Detector</a:t>
            </a:r>
            <a:endParaRPr lang="en-US" sz="3600" b="1" dirty="0">
              <a:solidFill>
                <a:srgbClr val="04617B"/>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54</a:t>
            </a:fld>
            <a:endParaRPr lang="en-US"/>
          </a:p>
        </p:txBody>
      </p:sp>
      <p:sp>
        <p:nvSpPr>
          <p:cNvPr id="12" name="Footer Placeholder 5"/>
          <p:cNvSpPr>
            <a:spLocks noGrp="1"/>
          </p:cNvSpPr>
          <p:nvPr>
            <p:ph type="ftr" sz="quarter" idx="11"/>
          </p:nvPr>
        </p:nvSpPr>
        <p:spPr>
          <a:xfrm>
            <a:off x="533400" y="6324600"/>
            <a:ext cx="3352800" cy="365125"/>
          </a:xfrm>
        </p:spPr>
        <p:txBody>
          <a:bodyPr/>
          <a:lstStyle/>
          <a:p>
            <a:pPr>
              <a:defRPr/>
            </a:pPr>
            <a:r>
              <a:rPr lang="en-US" dirty="0" err="1" smtClean="0"/>
              <a:t>R.J.Wilson</a:t>
            </a:r>
            <a:r>
              <a:rPr lang="en-US" dirty="0" smtClean="0"/>
              <a:t>/Colorado State University</a:t>
            </a:r>
            <a:endParaRPr lang="en-US" dirty="0"/>
          </a:p>
        </p:txBody>
      </p:sp>
      <p:sp>
        <p:nvSpPr>
          <p:cNvPr id="10" name="Rectangle 9"/>
          <p:cNvSpPr txBox="1">
            <a:spLocks noChangeArrowheads="1"/>
          </p:cNvSpPr>
          <p:nvPr/>
        </p:nvSpPr>
        <p:spPr bwMode="auto">
          <a:xfrm>
            <a:off x="457200" y="5638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LBNE 10 </a:t>
            </a:r>
            <a:r>
              <a:rPr lang="en-US" altLang="ja-JP" sz="2200" dirty="0" err="1" smtClean="0">
                <a:solidFill>
                  <a:srgbClr val="000090"/>
                </a:solidFill>
                <a:latin typeface="+mj-lt"/>
                <a:ea typeface="HGP明朝E" charset="0"/>
                <a:cs typeface="HGP明朝E" charset="0"/>
              </a:rPr>
              <a:t>kt</a:t>
            </a:r>
            <a:r>
              <a:rPr lang="en-US" altLang="ja-JP" sz="2200" dirty="0" smtClean="0">
                <a:solidFill>
                  <a:srgbClr val="000090"/>
                </a:solidFill>
                <a:latin typeface="+mj-lt"/>
                <a:ea typeface="HGP明朝E" charset="0"/>
                <a:cs typeface="HGP明朝E" charset="0"/>
              </a:rPr>
              <a:t> does much better than current/near term experiments</a:t>
            </a:r>
          </a:p>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Exposures up to ~100 </a:t>
            </a:r>
            <a:r>
              <a:rPr lang="en-US" altLang="ja-JP" sz="2200" dirty="0" err="1" smtClean="0">
                <a:solidFill>
                  <a:srgbClr val="000090"/>
                </a:solidFill>
                <a:latin typeface="+mj-lt"/>
                <a:ea typeface="HGP明朝E" charset="0"/>
                <a:cs typeface="HGP明朝E" charset="0"/>
              </a:rPr>
              <a:t>kt.MW.yr</a:t>
            </a:r>
            <a:r>
              <a:rPr lang="en-US" altLang="ja-JP" sz="2200" dirty="0" smtClean="0">
                <a:solidFill>
                  <a:srgbClr val="000090"/>
                </a:solidFill>
                <a:latin typeface="+mj-lt"/>
                <a:ea typeface="HGP明朝E" charset="0"/>
                <a:cs typeface="HGP明朝E" charset="0"/>
              </a:rPr>
              <a:t> benefit from T2K+NOvA data</a:t>
            </a:r>
          </a:p>
          <a:p>
            <a:pPr>
              <a:spcAft>
                <a:spcPts val="0"/>
              </a:spcAft>
              <a:buClr>
                <a:srgbClr val="0BD0D9"/>
              </a:buClr>
              <a:buSzPct val="95000"/>
              <a:buFont typeface="Wingdings 2" charset="0"/>
              <a:buChar char=""/>
            </a:pPr>
            <a:endParaRPr lang="en-US" altLang="ja-JP" sz="2200" dirty="0" smtClean="0">
              <a:solidFill>
                <a:srgbClr val="000090"/>
              </a:solidFill>
              <a:latin typeface="+mj-lt"/>
              <a:ea typeface="HGP明朝E" charset="0"/>
              <a:cs typeface="HGP明朝E" charset="0"/>
            </a:endParaRPr>
          </a:p>
        </p:txBody>
      </p:sp>
      <p:sp>
        <p:nvSpPr>
          <p:cNvPr id="22" name="Rectangle 21"/>
          <p:cNvSpPr/>
          <p:nvPr/>
        </p:nvSpPr>
        <p:spPr>
          <a:xfrm>
            <a:off x="6629400" y="2819400"/>
            <a:ext cx="10668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372460" y="51646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stretch>
            <a:fillRect/>
          </a:stretch>
        </p:blipFill>
        <p:spPr>
          <a:xfrm>
            <a:off x="4787900" y="1524000"/>
            <a:ext cx="3060700" cy="1790700"/>
          </a:xfrm>
          <a:prstGeom prst="rect">
            <a:avLst/>
          </a:prstGeom>
        </p:spPr>
      </p:pic>
      <p:pic>
        <p:nvPicPr>
          <p:cNvPr id="9" name="Picture 8"/>
          <p:cNvPicPr>
            <a:picLocks noChangeAspect="1"/>
          </p:cNvPicPr>
          <p:nvPr/>
        </p:nvPicPr>
        <p:blipFill>
          <a:blip r:embed="rId5"/>
          <a:stretch>
            <a:fillRect/>
          </a:stretch>
        </p:blipFill>
        <p:spPr>
          <a:xfrm>
            <a:off x="4800600" y="3441700"/>
            <a:ext cx="2882900" cy="1663700"/>
          </a:xfrm>
          <a:prstGeom prst="rect">
            <a:avLst/>
          </a:prstGeom>
        </p:spPr>
      </p:pic>
    </p:spTree>
    <p:extLst>
      <p:ext uri="{BB962C8B-B14F-4D97-AF65-F5344CB8AC3E}">
        <p14:creationId xmlns:p14="http://schemas.microsoft.com/office/powerpoint/2010/main" val="13895993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 y="685800"/>
            <a:ext cx="8762999"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Impact of Normalization Uncertainties</a:t>
            </a:r>
            <a:endParaRPr lang="en-US" sz="3600" b="1" dirty="0">
              <a:solidFill>
                <a:srgbClr val="04617B"/>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55</a:t>
            </a:fld>
            <a:endParaRPr lang="en-US"/>
          </a:p>
        </p:txBody>
      </p:sp>
      <p:sp>
        <p:nvSpPr>
          <p:cNvPr id="12" name="Footer Placeholder 5"/>
          <p:cNvSpPr>
            <a:spLocks noGrp="1"/>
          </p:cNvSpPr>
          <p:nvPr>
            <p:ph type="ftr" sz="quarter" idx="11"/>
          </p:nvPr>
        </p:nvSpPr>
        <p:spPr>
          <a:xfrm>
            <a:off x="533400" y="6324600"/>
            <a:ext cx="3352800" cy="365125"/>
          </a:xfrm>
        </p:spPr>
        <p:txBody>
          <a:bodyPr/>
          <a:lstStyle/>
          <a:p>
            <a:pPr>
              <a:defRPr/>
            </a:pPr>
            <a:r>
              <a:rPr lang="en-US" dirty="0" err="1" smtClean="0"/>
              <a:t>R.J.Wilson</a:t>
            </a:r>
            <a:r>
              <a:rPr lang="en-US" dirty="0" smtClean="0"/>
              <a:t>/Colorado State University</a:t>
            </a:r>
            <a:endParaRPr lang="en-US" dirty="0"/>
          </a:p>
        </p:txBody>
      </p:sp>
      <p:sp>
        <p:nvSpPr>
          <p:cNvPr id="10" name="Rectangle 9"/>
          <p:cNvSpPr txBox="1">
            <a:spLocks noChangeArrowheads="1"/>
          </p:cNvSpPr>
          <p:nvPr/>
        </p:nvSpPr>
        <p:spPr bwMode="auto">
          <a:xfrm>
            <a:off x="457200" y="556260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MH relatively insensitive</a:t>
            </a:r>
          </a:p>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Good systematics control needed beyond ~200 </a:t>
            </a:r>
            <a:r>
              <a:rPr lang="en-US" altLang="ja-JP" sz="2200" dirty="0" err="1" smtClean="0">
                <a:solidFill>
                  <a:srgbClr val="000090"/>
                </a:solidFill>
                <a:latin typeface="+mj-lt"/>
                <a:ea typeface="HGP明朝E" charset="0"/>
                <a:cs typeface="HGP明朝E" charset="0"/>
              </a:rPr>
              <a:t>kt.MW.yr</a:t>
            </a:r>
            <a:r>
              <a:rPr lang="en-US" altLang="ja-JP" sz="2200" dirty="0" smtClean="0">
                <a:solidFill>
                  <a:srgbClr val="000090"/>
                </a:solidFill>
                <a:latin typeface="+mj-lt"/>
                <a:ea typeface="HGP明朝E" charset="0"/>
                <a:cs typeface="HGP明朝E" charset="0"/>
              </a:rPr>
              <a:t> for CPV</a:t>
            </a:r>
          </a:p>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MINOS has better than 5%/10%</a:t>
            </a:r>
          </a:p>
        </p:txBody>
      </p:sp>
      <p:sp>
        <p:nvSpPr>
          <p:cNvPr id="16" name="Rectangle 15"/>
          <p:cNvSpPr/>
          <p:nvPr/>
        </p:nvSpPr>
        <p:spPr>
          <a:xfrm>
            <a:off x="1905000" y="2122260"/>
            <a:ext cx="1752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629400" y="2819400"/>
            <a:ext cx="10668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1371600"/>
            <a:ext cx="4586037" cy="4179122"/>
          </a:xfrm>
          <a:prstGeom prst="rect">
            <a:avLst/>
          </a:prstGeom>
        </p:spPr>
      </p:pic>
      <p:pic>
        <p:nvPicPr>
          <p:cNvPr id="4" name="Picture 3"/>
          <p:cNvPicPr>
            <a:picLocks noChangeAspect="1"/>
          </p:cNvPicPr>
          <p:nvPr/>
        </p:nvPicPr>
        <p:blipFill>
          <a:blip r:embed="rId4"/>
          <a:stretch>
            <a:fillRect/>
          </a:stretch>
        </p:blipFill>
        <p:spPr>
          <a:xfrm>
            <a:off x="4419600" y="1447800"/>
            <a:ext cx="4648200" cy="4045249"/>
          </a:xfrm>
          <a:prstGeom prst="rect">
            <a:avLst/>
          </a:prstGeom>
        </p:spPr>
      </p:pic>
    </p:spTree>
    <p:extLst>
      <p:ext uri="{BB962C8B-B14F-4D97-AF65-F5344CB8AC3E}">
        <p14:creationId xmlns:p14="http://schemas.microsoft.com/office/powerpoint/2010/main" val="116553733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 y="795411"/>
            <a:ext cx="8762999"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Comment on Mass Hierarchy Statistics</a:t>
            </a:r>
            <a:endParaRPr lang="en-US" sz="3600" b="1" dirty="0">
              <a:solidFill>
                <a:srgbClr val="04617B"/>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56</a:t>
            </a:fld>
            <a:endParaRPr lang="en-US"/>
          </a:p>
        </p:txBody>
      </p:sp>
      <p:sp>
        <p:nvSpPr>
          <p:cNvPr id="12" name="Footer Placeholder 5"/>
          <p:cNvSpPr>
            <a:spLocks noGrp="1"/>
          </p:cNvSpPr>
          <p:nvPr>
            <p:ph type="ftr" sz="quarter" idx="11"/>
          </p:nvPr>
        </p:nvSpPr>
        <p:spPr>
          <a:xfrm>
            <a:off x="533400" y="6324600"/>
            <a:ext cx="3352800" cy="365125"/>
          </a:xfrm>
        </p:spPr>
        <p:txBody>
          <a:bodyPr/>
          <a:lstStyle/>
          <a:p>
            <a:pPr>
              <a:defRPr/>
            </a:pPr>
            <a:r>
              <a:rPr lang="en-US" dirty="0" err="1" smtClean="0"/>
              <a:t>R.J.Wilson</a:t>
            </a:r>
            <a:r>
              <a:rPr lang="en-US" dirty="0" smtClean="0"/>
              <a:t>/Colorado State University</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022756748"/>
              </p:ext>
            </p:extLst>
          </p:nvPr>
        </p:nvGraphicFramePr>
        <p:xfrm>
          <a:off x="5207407" y="1295400"/>
          <a:ext cx="1011746" cy="457200"/>
        </p:xfrm>
        <a:graphic>
          <a:graphicData uri="http://schemas.openxmlformats.org/presentationml/2006/ole">
            <mc:AlternateContent xmlns:mc="http://schemas.openxmlformats.org/markup-compatibility/2006">
              <mc:Choice xmlns:v="urn:schemas-microsoft-com:vml" Requires="v">
                <p:oleObj spid="_x0000_s21118" name="Equation" r:id="rId4" imgW="673100" imgH="304800" progId="Equation.3">
                  <p:embed/>
                </p:oleObj>
              </mc:Choice>
              <mc:Fallback>
                <p:oleObj name="Equation" r:id="rId4" imgW="673100" imgH="304800" progId="Equation.3">
                  <p:embed/>
                  <p:pic>
                    <p:nvPicPr>
                      <p:cNvPr id="0" name=""/>
                      <p:cNvPicPr/>
                      <p:nvPr/>
                    </p:nvPicPr>
                    <p:blipFill>
                      <a:blip r:embed="rId5"/>
                      <a:stretch>
                        <a:fillRect/>
                      </a:stretch>
                    </p:blipFill>
                    <p:spPr>
                      <a:xfrm>
                        <a:off x="5207407" y="1295400"/>
                        <a:ext cx="1011746" cy="457200"/>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4572001" y="2057400"/>
            <a:ext cx="3962400" cy="3839926"/>
          </a:xfrm>
          <a:prstGeom prst="rect">
            <a:avLst/>
          </a:prstGeom>
        </p:spPr>
      </p:pic>
      <p:pic>
        <p:nvPicPr>
          <p:cNvPr id="6" name="Picture 5"/>
          <p:cNvPicPr>
            <a:picLocks noChangeAspect="1"/>
          </p:cNvPicPr>
          <p:nvPr/>
        </p:nvPicPr>
        <p:blipFill>
          <a:blip r:embed="rId7"/>
          <a:stretch>
            <a:fillRect/>
          </a:stretch>
        </p:blipFill>
        <p:spPr>
          <a:xfrm>
            <a:off x="304800" y="2209800"/>
            <a:ext cx="3777624" cy="3719417"/>
          </a:xfrm>
          <a:prstGeom prst="rect">
            <a:avLst/>
          </a:prstGeom>
        </p:spPr>
      </p:pic>
      <p:sp>
        <p:nvSpPr>
          <p:cNvPr id="13" name="Rectangle 9"/>
          <p:cNvSpPr txBox="1">
            <a:spLocks noChangeArrowheads="1"/>
          </p:cNvSpPr>
          <p:nvPr/>
        </p:nvSpPr>
        <p:spPr bwMode="auto">
          <a:xfrm>
            <a:off x="304800" y="5791200"/>
            <a:ext cx="8458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1600" dirty="0" smtClean="0">
                <a:solidFill>
                  <a:srgbClr val="000090"/>
                </a:solidFill>
                <a:latin typeface="+mj-lt"/>
                <a:ea typeface="HGP明朝E" charset="0"/>
                <a:cs typeface="HGP明朝E" charset="0"/>
              </a:rPr>
              <a:t>Show in the plots: Statistical fluctuations mean that some fraction of experiments will not have the median sensitivity – this is indicated by the bands above. If a measurement is made the it will have the credible interval indicated</a:t>
            </a:r>
          </a:p>
        </p:txBody>
      </p:sp>
      <p:sp>
        <p:nvSpPr>
          <p:cNvPr id="21" name="Rectangle 9"/>
          <p:cNvSpPr txBox="1">
            <a:spLocks noChangeArrowheads="1"/>
          </p:cNvSpPr>
          <p:nvPr/>
        </p:nvSpPr>
        <p:spPr bwMode="auto">
          <a:xfrm>
            <a:off x="304800" y="1371600"/>
            <a:ext cx="8458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1600" dirty="0" smtClean="0">
                <a:solidFill>
                  <a:srgbClr val="000090"/>
                </a:solidFill>
                <a:latin typeface="+mj-lt"/>
                <a:ea typeface="HGP明朝E" charset="0"/>
                <a:cs typeface="HGP明朝E" charset="0"/>
              </a:rPr>
              <a:t>For MH sensitivity most experiments have been using                        as a test statistic. </a:t>
            </a:r>
            <a:r>
              <a:rPr lang="en-US" altLang="ja-JP" sz="1600" dirty="0" err="1" smtClean="0">
                <a:solidFill>
                  <a:srgbClr val="000090"/>
                </a:solidFill>
                <a:latin typeface="+mj-lt"/>
                <a:ea typeface="HGP明朝E" charset="0"/>
                <a:cs typeface="HGP明朝E" charset="0"/>
              </a:rPr>
              <a:t>Qian</a:t>
            </a:r>
            <a:r>
              <a:rPr lang="en-US" altLang="ja-JP" sz="1600" dirty="0" smtClean="0">
                <a:solidFill>
                  <a:srgbClr val="000090"/>
                </a:solidFill>
                <a:latin typeface="+mj-lt"/>
                <a:ea typeface="HGP明朝E" charset="0"/>
                <a:cs typeface="HGP明朝E" charset="0"/>
              </a:rPr>
              <a:t> et al. pointed out that for a binary choice of unknown parameter, such as MH, the credible interval for this statistic does not correspond to the Gaussian confidence level</a:t>
            </a:r>
          </a:p>
        </p:txBody>
      </p:sp>
      <p:sp>
        <p:nvSpPr>
          <p:cNvPr id="14" name="TextBox 13"/>
          <p:cNvSpPr txBox="1"/>
          <p:nvPr/>
        </p:nvSpPr>
        <p:spPr>
          <a:xfrm>
            <a:off x="5410200" y="3657600"/>
            <a:ext cx="1676400" cy="369332"/>
          </a:xfrm>
          <a:prstGeom prst="rect">
            <a:avLst/>
          </a:prstGeom>
          <a:noFill/>
        </p:spPr>
        <p:txBody>
          <a:bodyPr wrap="square" rtlCol="0">
            <a:spAutoFit/>
          </a:bodyPr>
          <a:lstStyle/>
          <a:p>
            <a:r>
              <a:rPr lang="en-US" b="1" dirty="0" smtClean="0">
                <a:latin typeface="+mj-lt"/>
              </a:rPr>
              <a:t>Max. (sin</a:t>
            </a:r>
            <a:r>
              <a:rPr lang="en-US" b="1" baseline="30000" dirty="0" smtClean="0">
                <a:latin typeface="+mj-lt"/>
              </a:rPr>
              <a:t>2</a:t>
            </a:r>
            <a:r>
              <a:rPr lang="en-US" b="1" dirty="0" smtClean="0">
                <a:latin typeface="+mj-lt"/>
              </a:rPr>
              <a:t> 2</a:t>
            </a:r>
            <a:r>
              <a:rPr lang="en-US" b="1" dirty="0" smtClean="0">
                <a:latin typeface="Symbol" charset="2"/>
                <a:cs typeface="Symbol" charset="2"/>
              </a:rPr>
              <a:t>q</a:t>
            </a:r>
            <a:r>
              <a:rPr lang="en-US" b="1" baseline="-25000" dirty="0" smtClean="0">
                <a:latin typeface="+mj-lt"/>
              </a:rPr>
              <a:t>23</a:t>
            </a:r>
            <a:r>
              <a:rPr lang="en-US" b="1" dirty="0" smtClean="0">
                <a:latin typeface="+mj-lt"/>
              </a:rPr>
              <a:t>)</a:t>
            </a:r>
            <a:endParaRPr lang="en-US" b="1" dirty="0">
              <a:latin typeface="+mj-lt"/>
            </a:endParaRPr>
          </a:p>
        </p:txBody>
      </p:sp>
      <p:sp>
        <p:nvSpPr>
          <p:cNvPr id="15" name="TextBox 14"/>
          <p:cNvSpPr txBox="1"/>
          <p:nvPr/>
        </p:nvSpPr>
        <p:spPr>
          <a:xfrm>
            <a:off x="5556676" y="2224399"/>
            <a:ext cx="1148924" cy="369332"/>
          </a:xfrm>
          <a:prstGeom prst="rect">
            <a:avLst/>
          </a:prstGeom>
          <a:noFill/>
        </p:spPr>
        <p:txBody>
          <a:bodyPr wrap="square" rtlCol="0">
            <a:spAutoFit/>
          </a:bodyPr>
          <a:lstStyle/>
          <a:p>
            <a:r>
              <a:rPr lang="en-US" b="1" dirty="0" smtClean="0">
                <a:latin typeface="+mj-lt"/>
              </a:rPr>
              <a:t>35 </a:t>
            </a:r>
            <a:r>
              <a:rPr lang="en-US" b="1" dirty="0" err="1" smtClean="0">
                <a:latin typeface="+mj-lt"/>
              </a:rPr>
              <a:t>kt</a:t>
            </a:r>
            <a:endParaRPr lang="en-US" b="1" baseline="-25000" dirty="0">
              <a:latin typeface="+mj-lt"/>
            </a:endParaRPr>
          </a:p>
        </p:txBody>
      </p:sp>
      <p:sp>
        <p:nvSpPr>
          <p:cNvPr id="16" name="TextBox 15"/>
          <p:cNvSpPr txBox="1"/>
          <p:nvPr/>
        </p:nvSpPr>
        <p:spPr>
          <a:xfrm>
            <a:off x="1219200" y="2286000"/>
            <a:ext cx="1148924" cy="369332"/>
          </a:xfrm>
          <a:prstGeom prst="rect">
            <a:avLst/>
          </a:prstGeom>
          <a:noFill/>
        </p:spPr>
        <p:txBody>
          <a:bodyPr wrap="square" rtlCol="0">
            <a:spAutoFit/>
          </a:bodyPr>
          <a:lstStyle/>
          <a:p>
            <a:r>
              <a:rPr lang="en-US" b="1" dirty="0" smtClean="0">
                <a:latin typeface="+mj-lt"/>
              </a:rPr>
              <a:t>10 </a:t>
            </a:r>
            <a:r>
              <a:rPr lang="en-US" b="1" dirty="0" err="1" smtClean="0">
                <a:latin typeface="+mj-lt"/>
              </a:rPr>
              <a:t>kt</a:t>
            </a:r>
            <a:endParaRPr lang="en-US" b="1" baseline="-25000" dirty="0">
              <a:latin typeface="+mj-lt"/>
            </a:endParaRPr>
          </a:p>
        </p:txBody>
      </p:sp>
      <p:sp>
        <p:nvSpPr>
          <p:cNvPr id="17" name="TextBox 16"/>
          <p:cNvSpPr txBox="1"/>
          <p:nvPr/>
        </p:nvSpPr>
        <p:spPr>
          <a:xfrm>
            <a:off x="1143000" y="3516868"/>
            <a:ext cx="1676400" cy="369332"/>
          </a:xfrm>
          <a:prstGeom prst="rect">
            <a:avLst/>
          </a:prstGeom>
          <a:noFill/>
        </p:spPr>
        <p:txBody>
          <a:bodyPr wrap="square" rtlCol="0">
            <a:spAutoFit/>
          </a:bodyPr>
          <a:lstStyle/>
          <a:p>
            <a:r>
              <a:rPr lang="en-US" b="1" dirty="0" smtClean="0">
                <a:latin typeface="+mj-lt"/>
              </a:rPr>
              <a:t>“Low” sin</a:t>
            </a:r>
            <a:r>
              <a:rPr lang="en-US" b="1" baseline="30000" dirty="0" smtClean="0">
                <a:latin typeface="+mj-lt"/>
              </a:rPr>
              <a:t>2</a:t>
            </a:r>
            <a:r>
              <a:rPr lang="en-US" b="1" dirty="0" smtClean="0">
                <a:latin typeface="+mj-lt"/>
              </a:rPr>
              <a:t> 2</a:t>
            </a:r>
            <a:r>
              <a:rPr lang="en-US" b="1" dirty="0" smtClean="0">
                <a:latin typeface="Symbol" charset="2"/>
                <a:cs typeface="Symbol" charset="2"/>
              </a:rPr>
              <a:t>q</a:t>
            </a:r>
            <a:r>
              <a:rPr lang="en-US" b="1" baseline="-25000" dirty="0" smtClean="0">
                <a:latin typeface="+mj-lt"/>
              </a:rPr>
              <a:t>23</a:t>
            </a:r>
            <a:endParaRPr lang="en-US" b="1" dirty="0">
              <a:latin typeface="+mj-lt"/>
            </a:endParaRPr>
          </a:p>
        </p:txBody>
      </p:sp>
    </p:spTree>
    <p:extLst>
      <p:ext uri="{BB962C8B-B14F-4D97-AF65-F5344CB8AC3E}">
        <p14:creationId xmlns:p14="http://schemas.microsoft.com/office/powerpoint/2010/main" val="341242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F5CE407-6216-4202-80E4-A30DC2F709B2}" type="slidenum">
              <a:rPr lang="en-US" smtClean="0"/>
              <a:t>57</a:t>
            </a:fld>
            <a:endParaRPr lang="en-US"/>
          </a:p>
        </p:txBody>
      </p:sp>
      <p:sp>
        <p:nvSpPr>
          <p:cNvPr id="9" name="Footer Placeholder 5"/>
          <p:cNvSpPr>
            <a:spLocks noGrp="1"/>
          </p:cNvSpPr>
          <p:nvPr>
            <p:ph type="ftr" sz="quarter" idx="11"/>
          </p:nvPr>
        </p:nvSpPr>
        <p:spPr>
          <a:xfrm>
            <a:off x="533400" y="6356350"/>
            <a:ext cx="3352800" cy="365125"/>
          </a:xfrm>
        </p:spPr>
        <p:txBody>
          <a:bodyPr/>
          <a:lstStyle/>
          <a:p>
            <a:pPr>
              <a:defRPr/>
            </a:pPr>
            <a:r>
              <a:rPr lang="en-US" smtClean="0"/>
              <a:t>R.J.Wilson/Colorado State University</a:t>
            </a:r>
            <a:endParaRPr lang="en-US" dirty="0"/>
          </a:p>
        </p:txBody>
      </p: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326246" cy="4273550"/>
          </a:xfrm>
          <a:prstGeom prst="rect">
            <a:avLst/>
          </a:pr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pic>
      <p:sp>
        <p:nvSpPr>
          <p:cNvPr id="13" name="Rectangle 11"/>
          <p:cNvSpPr>
            <a:spLocks/>
          </p:cNvSpPr>
          <p:nvPr/>
        </p:nvSpPr>
        <p:spPr bwMode="auto">
          <a:xfrm>
            <a:off x="3603416" y="2469594"/>
            <a:ext cx="934704" cy="3139475"/>
          </a:xfrm>
          <a:prstGeom prst="rect">
            <a:avLst/>
          </a:prstGeom>
          <a:solidFill>
            <a:schemeClr val="accent1">
              <a:lumMod val="75000"/>
              <a:alpha val="10000"/>
            </a:schemeClr>
          </a:solidFill>
          <a:ln w="25400" cap="flat">
            <a:solidFill>
              <a:schemeClr val="tx1">
                <a:alpha val="23999"/>
              </a:schemeClr>
            </a:solidFill>
            <a:prstDash val="solid"/>
            <a:miter lim="800000"/>
            <a:headEnd type="none" w="med" len="med"/>
            <a:tailEnd type="none" w="med" len="med"/>
          </a:ln>
        </p:spPr>
        <p:txBody>
          <a:bodyPr lIns="0" tIns="0" rIns="0" bIns="0"/>
          <a:lstStyle/>
          <a:p>
            <a:endParaRPr lang="en-US"/>
          </a:p>
        </p:txBody>
      </p:sp>
      <p:sp>
        <p:nvSpPr>
          <p:cNvPr id="14" name="Rectangle 14"/>
          <p:cNvSpPr>
            <a:spLocks/>
          </p:cNvSpPr>
          <p:nvPr/>
        </p:nvSpPr>
        <p:spPr bwMode="auto">
          <a:xfrm>
            <a:off x="3870569" y="2469380"/>
            <a:ext cx="435224" cy="3124200"/>
          </a:xfrm>
          <a:prstGeom prst="rect">
            <a:avLst/>
          </a:prstGeom>
          <a:solidFill>
            <a:srgbClr val="FFCC66">
              <a:alpha val="20000"/>
            </a:srgbClr>
          </a:solidFill>
          <a:ln w="25400" cap="flat">
            <a:solidFill>
              <a:schemeClr val="tx1">
                <a:alpha val="18999"/>
              </a:schemeClr>
            </a:solidFill>
            <a:prstDash val="solid"/>
            <a:miter lim="800000"/>
            <a:headEnd type="none" w="med" len="med"/>
            <a:tailEnd type="none" w="med" len="med"/>
          </a:ln>
        </p:spPr>
        <p:txBody>
          <a:bodyPr lIns="0" tIns="0" rIns="0" bIns="0"/>
          <a:lstStyle/>
          <a:p>
            <a:endParaRPr lang="en-US"/>
          </a:p>
        </p:txBody>
      </p:sp>
      <p:sp>
        <p:nvSpPr>
          <p:cNvPr id="15" name="Freeform 12"/>
          <p:cNvSpPr>
            <a:spLocks/>
          </p:cNvSpPr>
          <p:nvPr/>
        </p:nvSpPr>
        <p:spPr bwMode="auto">
          <a:xfrm rot="10800000" flipH="1">
            <a:off x="1701800" y="4993890"/>
            <a:ext cx="1879600" cy="279400"/>
          </a:xfrm>
          <a:custGeom>
            <a:avLst/>
            <a:gdLst>
              <a:gd name="T0" fmla="*/ 0 w 21600"/>
              <a:gd name="T1" fmla="*/ 21600 h 21600"/>
              <a:gd name="T2" fmla="*/ 8221 w 21600"/>
              <a:gd name="T3" fmla="*/ 9243 h 21600"/>
              <a:gd name="T4" fmla="*/ 16162 w 21600"/>
              <a:gd name="T5" fmla="*/ 13003 h 21600"/>
              <a:gd name="T6" fmla="*/ 19930 w 21600"/>
              <a:gd name="T7" fmla="*/ 4672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0" y="21600"/>
                </a:moveTo>
                <a:cubicBezTo>
                  <a:pt x="5556" y="2418"/>
                  <a:pt x="8221" y="9243"/>
                  <a:pt x="8221" y="9243"/>
                </a:cubicBezTo>
                <a:lnTo>
                  <a:pt x="16162" y="13003"/>
                </a:lnTo>
                <a:lnTo>
                  <a:pt x="19930" y="4672"/>
                </a:lnTo>
                <a:lnTo>
                  <a:pt x="21600" y="0"/>
                </a:lnTo>
              </a:path>
            </a:pathLst>
          </a:cu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mj-lt"/>
            </a:endParaRPr>
          </a:p>
        </p:txBody>
      </p:sp>
      <p:sp>
        <p:nvSpPr>
          <p:cNvPr id="16" name="Rectangle 13"/>
          <p:cNvSpPr>
            <a:spLocks/>
          </p:cNvSpPr>
          <p:nvPr/>
        </p:nvSpPr>
        <p:spPr bwMode="auto">
          <a:xfrm>
            <a:off x="228600" y="4663690"/>
            <a:ext cx="19812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800" dirty="0">
                <a:solidFill>
                  <a:schemeClr val="tx1"/>
                </a:solidFill>
                <a:latin typeface="+mj-lt"/>
                <a:ea typeface="ＭＳ Ｐゴシック" charset="0"/>
                <a:cs typeface="Constantia" charset="0"/>
                <a:sym typeface="Constantia" charset="0"/>
              </a:rPr>
              <a:t>Current reactor error</a:t>
            </a:r>
          </a:p>
        </p:txBody>
      </p:sp>
      <p:sp>
        <p:nvSpPr>
          <p:cNvPr id="17" name="Freeform 15"/>
          <p:cNvSpPr>
            <a:spLocks/>
          </p:cNvSpPr>
          <p:nvPr/>
        </p:nvSpPr>
        <p:spPr bwMode="auto">
          <a:xfrm>
            <a:off x="4267200" y="4130290"/>
            <a:ext cx="1360488" cy="168275"/>
          </a:xfrm>
          <a:custGeom>
            <a:avLst/>
            <a:gdLst>
              <a:gd name="T0" fmla="*/ 0 w 21600"/>
              <a:gd name="T1" fmla="*/ 21600 h 21600"/>
              <a:gd name="T2" fmla="*/ 10080 w 21600"/>
              <a:gd name="T3" fmla="*/ 4136 h 21600"/>
              <a:gd name="T4" fmla="*/ 17134 w 21600"/>
              <a:gd name="T5" fmla="*/ 15397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0080" y="4136"/>
                </a:lnTo>
                <a:lnTo>
                  <a:pt x="17134" y="15397"/>
                </a:lnTo>
                <a:lnTo>
                  <a:pt x="21600" y="0"/>
                </a:lnTo>
              </a:path>
            </a:pathLst>
          </a:custGeom>
          <a:noFill/>
          <a:ln w="38100" cap="flat">
            <a:solidFill>
              <a:schemeClr val="tx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mj-lt"/>
            </a:endParaRPr>
          </a:p>
        </p:txBody>
      </p:sp>
      <p:sp>
        <p:nvSpPr>
          <p:cNvPr id="18" name="Rectangle 16"/>
          <p:cNvSpPr>
            <a:spLocks/>
          </p:cNvSpPr>
          <p:nvPr/>
        </p:nvSpPr>
        <p:spPr bwMode="auto">
          <a:xfrm>
            <a:off x="5016500" y="3444490"/>
            <a:ext cx="1765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800" dirty="0">
                <a:solidFill>
                  <a:schemeClr val="tx1"/>
                </a:solidFill>
                <a:latin typeface="+mj-lt"/>
                <a:ea typeface="ＭＳ Ｐゴシック" charset="0"/>
                <a:cs typeface="Constantia" charset="0"/>
                <a:sym typeface="Constantia" charset="0"/>
              </a:rPr>
              <a:t>Final reactor error expectation</a:t>
            </a:r>
          </a:p>
        </p:txBody>
      </p:sp>
      <p:sp>
        <p:nvSpPr>
          <p:cNvPr id="19" name="Title 1"/>
          <p:cNvSpPr txBox="1">
            <a:spLocks/>
          </p:cNvSpPr>
          <p:nvPr/>
        </p:nvSpPr>
        <p:spPr>
          <a:xfrm>
            <a:off x="498474" y="739980"/>
            <a:ext cx="8315325" cy="5554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a:solidFill>
                  <a:srgbClr val="04617B"/>
                </a:solidFill>
                <a:latin typeface="Calibri" charset="0"/>
              </a:rPr>
              <a:t>LBNE + </a:t>
            </a:r>
            <a:r>
              <a:rPr lang="en-US" sz="3600" dirty="0" smtClean="0">
                <a:solidFill>
                  <a:srgbClr val="04617B"/>
                </a:solidFill>
                <a:latin typeface="Calibri" charset="0"/>
              </a:rPr>
              <a:t>Proton  Power Increase</a:t>
            </a:r>
            <a:endParaRPr lang="en-US" sz="3600" b="1" dirty="0">
              <a:solidFill>
                <a:srgbClr val="04617B"/>
              </a:solidFill>
            </a:endParaRPr>
          </a:p>
        </p:txBody>
      </p:sp>
    </p:spTree>
    <p:extLst>
      <p:ext uri="{BB962C8B-B14F-4D97-AF65-F5344CB8AC3E}">
        <p14:creationId xmlns:p14="http://schemas.microsoft.com/office/powerpoint/2010/main" val="417596982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F5CE407-6216-4202-80E4-A30DC2F709B2}" type="slidenum">
              <a:rPr lang="en-US" smtClean="0"/>
              <a:t>58</a:t>
            </a:fld>
            <a:endParaRPr lang="en-US"/>
          </a:p>
        </p:txBody>
      </p:sp>
      <p:sp>
        <p:nvSpPr>
          <p:cNvPr id="19" name="Title 1"/>
          <p:cNvSpPr txBox="1">
            <a:spLocks/>
          </p:cNvSpPr>
          <p:nvPr/>
        </p:nvSpPr>
        <p:spPr>
          <a:xfrm>
            <a:off x="498474" y="739980"/>
            <a:ext cx="8315325" cy="5554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Atmospheric Neutrinos</a:t>
            </a:r>
            <a:endParaRPr lang="en-US" sz="3600" b="1" dirty="0">
              <a:solidFill>
                <a:srgbClr val="04617B"/>
              </a:solidFill>
            </a:endParaRPr>
          </a:p>
        </p:txBody>
      </p:sp>
      <p:pic>
        <p:nvPicPr>
          <p:cNvPr id="3" name="Picture 2"/>
          <p:cNvPicPr>
            <a:picLocks noChangeAspect="1"/>
          </p:cNvPicPr>
          <p:nvPr/>
        </p:nvPicPr>
        <p:blipFill>
          <a:blip r:embed="rId3"/>
          <a:stretch>
            <a:fillRect/>
          </a:stretch>
        </p:blipFill>
        <p:spPr>
          <a:xfrm>
            <a:off x="2032000" y="3886200"/>
            <a:ext cx="5359400" cy="2986927"/>
          </a:xfrm>
          <a:prstGeom prst="rect">
            <a:avLst/>
          </a:prstGeom>
        </p:spPr>
      </p:pic>
      <p:pic>
        <p:nvPicPr>
          <p:cNvPr id="2" name="Picture 1"/>
          <p:cNvPicPr>
            <a:picLocks noChangeAspect="1"/>
          </p:cNvPicPr>
          <p:nvPr/>
        </p:nvPicPr>
        <p:blipFill>
          <a:blip r:embed="rId4"/>
          <a:stretch>
            <a:fillRect/>
          </a:stretch>
        </p:blipFill>
        <p:spPr>
          <a:xfrm>
            <a:off x="2743200" y="1219200"/>
            <a:ext cx="3670300" cy="2676443"/>
          </a:xfrm>
          <a:prstGeom prst="rect">
            <a:avLst/>
          </a:prstGeom>
        </p:spPr>
      </p:pic>
    </p:spTree>
    <p:extLst>
      <p:ext uri="{BB962C8B-B14F-4D97-AF65-F5344CB8AC3E}">
        <p14:creationId xmlns:p14="http://schemas.microsoft.com/office/powerpoint/2010/main" val="40958895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38D865E-C010-424A-802E-E29D6B952C66}" type="slidenum">
              <a:rPr lang="en-US" smtClean="0"/>
              <a:pPr>
                <a:defRPr/>
              </a:pPr>
              <a:t>59</a:t>
            </a:fld>
            <a:endParaRPr lang="en-US"/>
          </a:p>
        </p:txBody>
      </p:sp>
      <p:sp>
        <p:nvSpPr>
          <p:cNvPr id="8"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ＭＳ Ｐゴシック" charset="0"/>
                <a:cs typeface="ＭＳ Ｐゴシック" charset="0"/>
              </a:defRPr>
            </a:lvl1pPr>
            <a:lvl2pPr algn="l" rtl="0" fontAlgn="base">
              <a:spcBef>
                <a:spcPct val="0"/>
              </a:spcBef>
              <a:spcAft>
                <a:spcPct val="0"/>
              </a:spcAft>
              <a:defRPr sz="5000">
                <a:solidFill>
                  <a:schemeClr val="tx2"/>
                </a:solidFill>
                <a:latin typeface="Calibri" charset="0"/>
                <a:ea typeface="ＭＳ Ｐゴシック" charset="0"/>
                <a:cs typeface="ＭＳ Ｐゴシック" charset="0"/>
              </a:defRPr>
            </a:lvl2pPr>
            <a:lvl3pPr algn="l" rtl="0" fontAlgn="base">
              <a:spcBef>
                <a:spcPct val="0"/>
              </a:spcBef>
              <a:spcAft>
                <a:spcPct val="0"/>
              </a:spcAft>
              <a:defRPr sz="5000">
                <a:solidFill>
                  <a:schemeClr val="tx2"/>
                </a:solidFill>
                <a:latin typeface="Calibri" charset="0"/>
                <a:ea typeface="ＭＳ Ｐゴシック" charset="0"/>
                <a:cs typeface="ＭＳ Ｐゴシック" charset="0"/>
              </a:defRPr>
            </a:lvl3pPr>
            <a:lvl4pPr algn="l" rtl="0" fontAlgn="base">
              <a:spcBef>
                <a:spcPct val="0"/>
              </a:spcBef>
              <a:spcAft>
                <a:spcPct val="0"/>
              </a:spcAft>
              <a:defRPr sz="5000">
                <a:solidFill>
                  <a:schemeClr val="tx2"/>
                </a:solidFill>
                <a:latin typeface="Calibri" charset="0"/>
                <a:ea typeface="ＭＳ Ｐゴシック" charset="0"/>
                <a:cs typeface="ＭＳ Ｐゴシック" charset="0"/>
              </a:defRPr>
            </a:lvl4pPr>
            <a:lvl5pPr algn="l" rtl="0" fontAlgn="base">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cs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cs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cs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cs typeface="ＭＳ Ｐゴシック" charset="0"/>
              </a:defRPr>
            </a:lvl9pPr>
          </a:lstStyle>
          <a:p>
            <a:r>
              <a:rPr lang="en-US" sz="3200" dirty="0" smtClean="0"/>
              <a:t>Signal and Background Normalization</a:t>
            </a:r>
            <a:endParaRPr lang="en-US" sz="3200" dirty="0"/>
          </a:p>
        </p:txBody>
      </p:sp>
      <p:pic>
        <p:nvPicPr>
          <p:cNvPr id="6" name="Picture 5"/>
          <p:cNvPicPr>
            <a:picLocks noChangeAspect="1"/>
          </p:cNvPicPr>
          <p:nvPr/>
        </p:nvPicPr>
        <p:blipFill>
          <a:blip r:embed="rId2"/>
          <a:stretch>
            <a:fillRect/>
          </a:stretch>
        </p:blipFill>
        <p:spPr>
          <a:xfrm>
            <a:off x="685800" y="1383845"/>
            <a:ext cx="7835900" cy="5169355"/>
          </a:xfrm>
          <a:prstGeom prst="rect">
            <a:avLst/>
          </a:prstGeom>
        </p:spPr>
      </p:pic>
    </p:spTree>
    <p:extLst>
      <p:ext uri="{BB962C8B-B14F-4D97-AF65-F5344CB8AC3E}">
        <p14:creationId xmlns:p14="http://schemas.microsoft.com/office/powerpoint/2010/main" val="105391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rrowheads="1"/>
          </p:cNvPicPr>
          <p:nvPr/>
        </p:nvPicPr>
        <p:blipFill>
          <a:blip r:embed="rId2" cstate="print"/>
          <a:srcRect b="28328"/>
          <a:stretch>
            <a:fillRect/>
          </a:stretch>
        </p:blipFill>
        <p:spPr bwMode="auto">
          <a:xfrm>
            <a:off x="0" y="2133600"/>
            <a:ext cx="9144000" cy="3517881"/>
          </a:xfrm>
          <a:prstGeom prst="rect">
            <a:avLst/>
          </a:prstGeom>
          <a:noFill/>
          <a:ln w="12700">
            <a:noFill/>
            <a:miter lim="800000"/>
            <a:headEnd/>
            <a:tailEnd/>
          </a:ln>
        </p:spPr>
      </p:pic>
      <p:sp>
        <p:nvSpPr>
          <p:cNvPr id="11" name="TextBox 10"/>
          <p:cNvSpPr txBox="1"/>
          <p:nvPr/>
        </p:nvSpPr>
        <p:spPr>
          <a:xfrm rot="359784">
            <a:off x="4366430" y="3934021"/>
            <a:ext cx="1094370" cy="400110"/>
          </a:xfrm>
          <a:prstGeom prst="rect">
            <a:avLst/>
          </a:prstGeom>
          <a:noFill/>
        </p:spPr>
        <p:txBody>
          <a:bodyPr wrap="none" rtlCol="0">
            <a:spAutoFit/>
          </a:bodyPr>
          <a:lstStyle/>
          <a:p>
            <a:r>
              <a:rPr lang="en-US" sz="2000" b="1" dirty="0" smtClean="0">
                <a:latin typeface="+mj-lt"/>
              </a:rPr>
              <a:t>1300 km</a:t>
            </a:r>
            <a:endParaRPr lang="en-US" sz="2000" b="1" dirty="0">
              <a:latin typeface="+mj-lt"/>
            </a:endParaRPr>
          </a:p>
        </p:txBody>
      </p:sp>
      <p:pic>
        <p:nvPicPr>
          <p:cNvPr id="13" name="Picture 2"/>
          <p:cNvPicPr>
            <a:picLocks noChangeAspect="1" noChangeArrowheads="1"/>
          </p:cNvPicPr>
          <p:nvPr/>
        </p:nvPicPr>
        <p:blipFill>
          <a:blip r:embed="rId3" cstate="print"/>
          <a:srcRect/>
          <a:stretch>
            <a:fillRect/>
          </a:stretch>
        </p:blipFill>
        <p:spPr bwMode="auto">
          <a:xfrm>
            <a:off x="7239000" y="4953000"/>
            <a:ext cx="1323975" cy="299333"/>
          </a:xfrm>
          <a:prstGeom prst="rect">
            <a:avLst/>
          </a:prstGeom>
          <a:noFill/>
          <a:ln w="9525">
            <a:noFill/>
            <a:miter lim="800000"/>
            <a:headEnd/>
            <a:tailEnd/>
          </a:ln>
        </p:spPr>
      </p:pic>
      <p:sp>
        <p:nvSpPr>
          <p:cNvPr id="14" name="TextBox 13"/>
          <p:cNvSpPr txBox="1"/>
          <p:nvPr/>
        </p:nvSpPr>
        <p:spPr>
          <a:xfrm>
            <a:off x="5054603" y="4277380"/>
            <a:ext cx="372218" cy="523220"/>
          </a:xfrm>
          <a:prstGeom prst="rect">
            <a:avLst/>
          </a:prstGeom>
          <a:noFill/>
        </p:spPr>
        <p:txBody>
          <a:bodyPr wrap="none" rtlCol="0">
            <a:spAutoFit/>
          </a:bodyPr>
          <a:lstStyle/>
          <a:p>
            <a:r>
              <a:rPr lang="en-US" sz="2800" dirty="0" smtClean="0">
                <a:solidFill>
                  <a:srgbClr val="92D050"/>
                </a:solidFill>
                <a:effectLst>
                  <a:outerShdw blurRad="38100" dist="38100" dir="2700000" algn="tl">
                    <a:srgbClr val="000000">
                      <a:alpha val="43137"/>
                    </a:srgbClr>
                  </a:outerShdw>
                </a:effectLst>
                <a:sym typeface="Symbol"/>
              </a:rPr>
              <a:t></a:t>
            </a:r>
            <a:endParaRPr lang="en-US" sz="2800" dirty="0">
              <a:solidFill>
                <a:srgbClr val="92D050"/>
              </a:solidFill>
              <a:effectLst>
                <a:outerShdw blurRad="38100" dist="38100" dir="2700000" algn="tl">
                  <a:srgbClr val="000000">
                    <a:alpha val="43137"/>
                  </a:srgbClr>
                </a:outerShdw>
              </a:effectLst>
            </a:endParaRPr>
          </a:p>
        </p:txBody>
      </p:sp>
      <p:sp>
        <p:nvSpPr>
          <p:cNvPr id="15" name="TextBox 14"/>
          <p:cNvSpPr txBox="1"/>
          <p:nvPr/>
        </p:nvSpPr>
        <p:spPr>
          <a:xfrm>
            <a:off x="4123582" y="4124980"/>
            <a:ext cx="372218" cy="523220"/>
          </a:xfrm>
          <a:prstGeom prst="rect">
            <a:avLst/>
          </a:prstGeom>
          <a:noFill/>
        </p:spPr>
        <p:txBody>
          <a:bodyPr wrap="square" rtlCol="0">
            <a:spAutoFit/>
          </a:bodyPr>
          <a:lstStyle/>
          <a:p>
            <a:r>
              <a:rPr lang="en-US" sz="2800" dirty="0" smtClean="0">
                <a:solidFill>
                  <a:srgbClr val="92D050"/>
                </a:solidFill>
                <a:effectLst>
                  <a:outerShdw blurRad="38100" dist="38100" dir="2700000" algn="tl">
                    <a:srgbClr val="000000">
                      <a:alpha val="43137"/>
                    </a:srgbClr>
                  </a:outerShdw>
                </a:effectLst>
                <a:sym typeface="Symbol"/>
              </a:rPr>
              <a:t></a:t>
            </a:r>
            <a:endParaRPr lang="en-US" sz="2800" dirty="0">
              <a:solidFill>
                <a:srgbClr val="92D050"/>
              </a:solidFill>
              <a:effectLst>
                <a:outerShdw blurRad="38100" dist="38100" dir="2700000" algn="tl">
                  <a:srgbClr val="000000">
                    <a:alpha val="43137"/>
                  </a:srgbClr>
                </a:outerShdw>
              </a:effectLst>
            </a:endParaRPr>
          </a:p>
        </p:txBody>
      </p:sp>
      <p:sp>
        <p:nvSpPr>
          <p:cNvPr id="16" name="TextBox 15"/>
          <p:cNvSpPr txBox="1"/>
          <p:nvPr/>
        </p:nvSpPr>
        <p:spPr>
          <a:xfrm>
            <a:off x="3302002" y="4002068"/>
            <a:ext cx="372218" cy="523220"/>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17" name="TextBox 16"/>
          <p:cNvSpPr txBox="1"/>
          <p:nvPr/>
        </p:nvSpPr>
        <p:spPr>
          <a:xfrm>
            <a:off x="2463803" y="3896380"/>
            <a:ext cx="372218" cy="523220"/>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5926979" y="4390112"/>
            <a:ext cx="372218"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21" name="TextBox 20"/>
          <p:cNvSpPr txBox="1"/>
          <p:nvPr/>
        </p:nvSpPr>
        <p:spPr>
          <a:xfrm>
            <a:off x="6731003" y="4535467"/>
            <a:ext cx="372218"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sym typeface="Symbol"/>
              </a:rPr>
              <a:t></a:t>
            </a:r>
            <a:endParaRPr lang="en-US" sz="2800" dirty="0">
              <a:solidFill>
                <a:srgbClr val="FF0000"/>
              </a:solidFill>
              <a:effectLst>
                <a:outerShdw blurRad="38100" dist="38100" dir="2700000" algn="tl">
                  <a:srgbClr val="000000">
                    <a:alpha val="43137"/>
                  </a:srgbClr>
                </a:outerShdw>
              </a:effectLst>
            </a:endParaRPr>
          </a:p>
        </p:txBody>
      </p:sp>
      <p:sp>
        <p:nvSpPr>
          <p:cNvPr id="22" name="TextBox 21"/>
          <p:cNvSpPr txBox="1"/>
          <p:nvPr/>
        </p:nvSpPr>
        <p:spPr>
          <a:xfrm>
            <a:off x="1828800" y="3810000"/>
            <a:ext cx="372218" cy="523220"/>
          </a:xfrm>
          <a:prstGeom prst="rect">
            <a:avLst/>
          </a:prstGeom>
          <a:noFill/>
        </p:spPr>
        <p:txBody>
          <a:bodyPr wrap="square" rtlCol="0">
            <a:spAutoFit/>
          </a:bodyPr>
          <a:lstStyle/>
          <a:p>
            <a:r>
              <a:rPr lang="en-US" sz="2800" dirty="0" smtClean="0">
                <a:solidFill>
                  <a:srgbClr val="92D050"/>
                </a:solidFill>
                <a:effectLst>
                  <a:outerShdw blurRad="38100" dist="38100" dir="2700000" algn="tl">
                    <a:srgbClr val="000000">
                      <a:alpha val="43137"/>
                    </a:srgbClr>
                  </a:outerShdw>
                </a:effectLst>
                <a:sym typeface="Symbol"/>
              </a:rPr>
              <a:t></a:t>
            </a:r>
            <a:endParaRPr lang="en-US" sz="2800" dirty="0">
              <a:solidFill>
                <a:srgbClr val="92D050"/>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61000"/>
                    </a14:imgEffect>
                  </a14:imgLayer>
                </a14:imgProps>
              </a:ext>
            </a:extLst>
          </a:blip>
          <a:srcRect l="5368" t="6949" r="15690" b="6581"/>
          <a:stretch/>
        </p:blipFill>
        <p:spPr>
          <a:xfrm>
            <a:off x="1042416" y="3733800"/>
            <a:ext cx="710184" cy="600925"/>
          </a:xfrm>
          <a:prstGeom prst="rect">
            <a:avLst/>
          </a:prstGeom>
        </p:spPr>
      </p:pic>
      <p:sp>
        <p:nvSpPr>
          <p:cNvPr id="19" name="Slide Number Placeholder 3"/>
          <p:cNvSpPr>
            <a:spLocks noGrp="1"/>
          </p:cNvSpPr>
          <p:nvPr>
            <p:ph type="sldNum" sz="quarter" idx="12"/>
          </p:nvPr>
        </p:nvSpPr>
        <p:spPr>
          <a:xfrm>
            <a:off x="7924800" y="6356350"/>
            <a:ext cx="762000" cy="365125"/>
          </a:xfrm>
        </p:spPr>
        <p:txBody>
          <a:bodyPr/>
          <a:lstStyle/>
          <a:p>
            <a:pPr>
              <a:defRPr/>
            </a:pPr>
            <a:fld id="{CAB777B1-C0F3-9647-BCF1-0E3B79FC89F9}" type="slidenum">
              <a:rPr lang="en-US"/>
              <a:pPr>
                <a:defRPr/>
              </a:pPr>
              <a:t>6</a:t>
            </a:fld>
            <a:endParaRPr lang="en-US"/>
          </a:p>
        </p:txBody>
      </p:sp>
      <p:sp>
        <p:nvSpPr>
          <p:cNvPr id="24" name="Title 2"/>
          <p:cNvSpPr>
            <a:spLocks noGrp="1"/>
          </p:cNvSpPr>
          <p:nvPr>
            <p:ph type="title"/>
          </p:nvPr>
        </p:nvSpPr>
        <p:spPr>
          <a:xfrm>
            <a:off x="533400" y="228600"/>
            <a:ext cx="7086600" cy="1752600"/>
          </a:xfrm>
        </p:spPr>
        <p:txBody>
          <a:bodyPr/>
          <a:lstStyle/>
          <a:p>
            <a:r>
              <a:rPr lang="en-US" sz="4000" dirty="0" smtClean="0">
                <a:latin typeface="Calibri" charset="0"/>
              </a:rPr>
              <a:t>Long-Baseline Measurements &amp; Oscillation Parameter Sensitivities</a:t>
            </a:r>
            <a:endParaRPr lang="en-US" sz="4000" dirty="0">
              <a:latin typeface="Calibri" charset="0"/>
            </a:endParaRPr>
          </a:p>
        </p:txBody>
      </p:sp>
      <p:sp>
        <p:nvSpPr>
          <p:cNvPr id="25" name="Rectangle 9"/>
          <p:cNvSpPr txBox="1">
            <a:spLocks noChangeArrowheads="1"/>
          </p:cNvSpPr>
          <p:nvPr/>
        </p:nvSpPr>
        <p:spPr bwMode="auto">
          <a:xfrm>
            <a:off x="501796" y="5715000"/>
            <a:ext cx="780400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000" dirty="0" smtClean="0">
                <a:solidFill>
                  <a:srgbClr val="000090"/>
                </a:solidFill>
                <a:latin typeface="+mj-lt"/>
                <a:ea typeface="HGP明朝E" charset="0"/>
                <a:cs typeface="HGP明朝E" charset="0"/>
              </a:rPr>
              <a:t>Far Detector mass assumptions: 10 </a:t>
            </a:r>
            <a:r>
              <a:rPr lang="en-US" altLang="ja-JP" sz="2000" dirty="0" err="1" smtClean="0">
                <a:solidFill>
                  <a:srgbClr val="000090"/>
                </a:solidFill>
                <a:latin typeface="+mj-lt"/>
                <a:ea typeface="HGP明朝E" charset="0"/>
                <a:cs typeface="HGP明朝E" charset="0"/>
              </a:rPr>
              <a:t>kt</a:t>
            </a:r>
            <a:r>
              <a:rPr lang="en-US" altLang="ja-JP" sz="2000" dirty="0">
                <a:solidFill>
                  <a:srgbClr val="000090"/>
                </a:solidFill>
                <a:latin typeface="+mj-lt"/>
                <a:ea typeface="HGP明朝E" charset="0"/>
                <a:cs typeface="HGP明朝E" charset="0"/>
              </a:rPr>
              <a:t> </a:t>
            </a:r>
            <a:r>
              <a:rPr lang="en-US" altLang="ja-JP" sz="2000" dirty="0" smtClean="0">
                <a:solidFill>
                  <a:srgbClr val="000090"/>
                </a:solidFill>
                <a:latin typeface="+mj-lt"/>
                <a:ea typeface="HGP明朝E" charset="0"/>
                <a:cs typeface="HGP明朝E" charset="0"/>
              </a:rPr>
              <a:t>-&gt; 35 </a:t>
            </a:r>
            <a:r>
              <a:rPr lang="en-US" altLang="ja-JP" sz="2000" dirty="0" err="1" smtClean="0">
                <a:solidFill>
                  <a:srgbClr val="000090"/>
                </a:solidFill>
                <a:latin typeface="+mj-lt"/>
                <a:ea typeface="HGP明朝E" charset="0"/>
                <a:cs typeface="HGP明朝E" charset="0"/>
              </a:rPr>
              <a:t>kt</a:t>
            </a:r>
            <a:endParaRPr lang="en-US" altLang="ja-JP" sz="2000" dirty="0" smtClean="0">
              <a:solidFill>
                <a:srgbClr val="000090"/>
              </a:solidFill>
              <a:latin typeface="+mj-lt"/>
              <a:ea typeface="HGP明朝E" charset="0"/>
              <a:cs typeface="HGP明朝E" charset="0"/>
            </a:endParaRPr>
          </a:p>
          <a:p>
            <a:pPr>
              <a:spcAft>
                <a:spcPts val="0"/>
              </a:spcAft>
              <a:buClr>
                <a:srgbClr val="0BD0D9"/>
              </a:buClr>
              <a:buSzPct val="95000"/>
              <a:buFont typeface="Wingdings 2" charset="0"/>
              <a:buChar char=""/>
            </a:pPr>
            <a:r>
              <a:rPr lang="en-US" altLang="ja-JP" sz="2000" dirty="0" smtClean="0">
                <a:solidFill>
                  <a:srgbClr val="000090"/>
                </a:solidFill>
                <a:latin typeface="+mj-lt"/>
                <a:ea typeface="HGP明朝E" charset="0"/>
                <a:cs typeface="HGP明朝E" charset="0"/>
              </a:rPr>
              <a:t>Proton beam power assumptions: 700 kW -&gt; 1.2 MW -&gt; 2.3 MW</a:t>
            </a:r>
          </a:p>
          <a:p>
            <a:pPr>
              <a:spcAft>
                <a:spcPts val="0"/>
              </a:spcAft>
              <a:buClr>
                <a:srgbClr val="0BD0D9"/>
              </a:buClr>
              <a:buSzPct val="95000"/>
              <a:buFont typeface="Wingdings 2" charset="0"/>
              <a:buChar char=""/>
            </a:pPr>
            <a:r>
              <a:rPr lang="en-US" altLang="ja-JP" sz="2000" dirty="0" smtClean="0">
                <a:solidFill>
                  <a:srgbClr val="000090"/>
                </a:solidFill>
                <a:latin typeface="+mj-lt"/>
                <a:ea typeface="HGP明朝E" charset="0"/>
                <a:cs typeface="HGP明朝E" charset="0"/>
              </a:rPr>
              <a:t>Exposure: Detector Mass x Beam Power x Time</a:t>
            </a:r>
          </a:p>
          <a:p>
            <a:pPr marL="0" indent="0">
              <a:spcAft>
                <a:spcPts val="0"/>
              </a:spcAft>
              <a:buClr>
                <a:srgbClr val="0BD0D9"/>
              </a:buClr>
              <a:buSzPct val="95000"/>
            </a:pPr>
            <a:endParaRPr lang="en-US" altLang="ja-JP" sz="2000" dirty="0" smtClean="0">
              <a:solidFill>
                <a:srgbClr val="000090"/>
              </a:solidFill>
              <a:latin typeface="+mj-lt"/>
              <a:ea typeface="HGP明朝E" charset="0"/>
              <a:cs typeface="HGP明朝E" charset="0"/>
            </a:endParaRPr>
          </a:p>
        </p:txBody>
      </p:sp>
    </p:spTree>
    <p:extLst>
      <p:ext uri="{BB962C8B-B14F-4D97-AF65-F5344CB8AC3E}">
        <p14:creationId xmlns:p14="http://schemas.microsoft.com/office/powerpoint/2010/main" val="15686301"/>
      </p:ext>
    </p:extLst>
  </p:cSld>
  <p:clrMapOvr>
    <a:masterClrMapping/>
  </p:clrMapOvr>
  <mc:AlternateContent xmlns:mc="http://schemas.openxmlformats.org/markup-compatibility/2006">
    <mc:Choice xmlns:p14="http://schemas.microsoft.com/office/powerpoint/2010/main" Requires="p14">
      <p:transition spd="slow" p14:dur="2000" advTm="24174"/>
    </mc:Choice>
    <mc:Fallback>
      <p:transition xmlns:p14="http://schemas.microsoft.com/office/powerpoint/2010/main" spd="slow" advTm="24174"/>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C32A032-C181-204A-BE2F-F52B9E91AD96}" type="slidenum">
              <a:rPr lang="en-US"/>
              <a:pPr>
                <a:defRPr/>
              </a:pPr>
              <a:t>7</a:t>
            </a:fld>
            <a:endParaRPr lang="en-US"/>
          </a:p>
        </p:txBody>
      </p:sp>
      <p:sp>
        <p:nvSpPr>
          <p:cNvPr id="7" name="Title 1"/>
          <p:cNvSpPr>
            <a:spLocks noGrp="1"/>
          </p:cNvSpPr>
          <p:nvPr>
            <p:ph type="title"/>
          </p:nvPr>
        </p:nvSpPr>
        <p:spPr>
          <a:xfrm>
            <a:off x="457200" y="152400"/>
            <a:ext cx="8229600" cy="1143000"/>
          </a:xfrm>
        </p:spPr>
        <p:txBody>
          <a:bodyPr/>
          <a:lstStyle/>
          <a:p>
            <a:r>
              <a:rPr lang="en-US" sz="3600" dirty="0" smtClean="0">
                <a:solidFill>
                  <a:srgbClr val="04617B"/>
                </a:solidFill>
                <a:latin typeface="Calibri" charset="0"/>
              </a:rPr>
              <a:t>Essential Experimental Technique</a:t>
            </a:r>
            <a:endParaRPr lang="en-US" sz="3600" dirty="0">
              <a:solidFill>
                <a:srgbClr val="04617B"/>
              </a:solidFill>
              <a:latin typeface="Calibri" charset="0"/>
            </a:endParaRPr>
          </a:p>
        </p:txBody>
      </p:sp>
      <p:pic>
        <p:nvPicPr>
          <p:cNvPr id="17" name="Picture 16"/>
          <p:cNvPicPr>
            <a:picLocks noChangeAspect="1"/>
          </p:cNvPicPr>
          <p:nvPr/>
        </p:nvPicPr>
        <p:blipFill>
          <a:blip r:embed="rId3"/>
          <a:stretch>
            <a:fillRect/>
          </a:stretch>
        </p:blipFill>
        <p:spPr>
          <a:xfrm>
            <a:off x="353944" y="1828800"/>
            <a:ext cx="3606800" cy="2514356"/>
          </a:xfrm>
          <a:prstGeom prst="rect">
            <a:avLst/>
          </a:prstGeom>
        </p:spPr>
      </p:pic>
      <p:sp>
        <p:nvSpPr>
          <p:cNvPr id="18" name="Rectangle 9"/>
          <p:cNvSpPr txBox="1">
            <a:spLocks noChangeArrowheads="1"/>
          </p:cNvSpPr>
          <p:nvPr/>
        </p:nvSpPr>
        <p:spPr bwMode="auto">
          <a:xfrm>
            <a:off x="76200" y="4495800"/>
            <a:ext cx="876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000" dirty="0" smtClean="0">
                <a:solidFill>
                  <a:srgbClr val="000090"/>
                </a:solidFill>
                <a:latin typeface="+mj-lt"/>
                <a:ea typeface="HGP明朝E" charset="0"/>
                <a:cs typeface="HGP明朝E" charset="0"/>
              </a:rPr>
              <a:t>Produce a pure </a:t>
            </a:r>
            <a:r>
              <a:rPr lang="en-US" altLang="ja-JP" sz="2000" dirty="0" smtClean="0">
                <a:solidFill>
                  <a:srgbClr val="000090"/>
                </a:solidFill>
                <a:latin typeface="Symbol" charset="2"/>
                <a:ea typeface="HGP明朝E" charset="0"/>
                <a:cs typeface="Symbol" charset="2"/>
              </a:rPr>
              <a:t>n</a:t>
            </a:r>
            <a:r>
              <a:rPr lang="en-US" altLang="ja-JP" sz="2000" baseline="-25000" dirty="0" smtClean="0">
                <a:solidFill>
                  <a:srgbClr val="000090"/>
                </a:solidFill>
                <a:latin typeface="Symbol" charset="2"/>
                <a:ea typeface="HGP明朝E" charset="0"/>
                <a:cs typeface="Symbol" charset="2"/>
              </a:rPr>
              <a:t>m</a:t>
            </a:r>
            <a:r>
              <a:rPr lang="en-US" altLang="ja-JP" sz="2000" dirty="0" smtClean="0">
                <a:solidFill>
                  <a:srgbClr val="000090"/>
                </a:solidFill>
                <a:latin typeface="+mj-lt"/>
                <a:ea typeface="HGP明朝E" charset="0"/>
                <a:cs typeface="HGP明朝E" charset="0"/>
              </a:rPr>
              <a:t> muon-neutrino beam with energy</a:t>
            </a:r>
            <a:br>
              <a:rPr lang="en-US" altLang="ja-JP" sz="2000" dirty="0" smtClean="0">
                <a:solidFill>
                  <a:srgbClr val="000090"/>
                </a:solidFill>
                <a:latin typeface="+mj-lt"/>
                <a:ea typeface="HGP明朝E" charset="0"/>
                <a:cs typeface="HGP明朝E" charset="0"/>
              </a:rPr>
            </a:br>
            <a:r>
              <a:rPr lang="en-US" altLang="ja-JP" sz="2000" dirty="0" smtClean="0">
                <a:solidFill>
                  <a:srgbClr val="000090"/>
                </a:solidFill>
                <a:latin typeface="+mj-lt"/>
                <a:ea typeface="HGP明朝E" charset="0"/>
                <a:cs typeface="HGP明朝E" charset="0"/>
              </a:rPr>
              <a:t>spectrum matched to oscillation pattern at the chosen</a:t>
            </a:r>
            <a:br>
              <a:rPr lang="en-US" altLang="ja-JP" sz="2000" dirty="0" smtClean="0">
                <a:solidFill>
                  <a:srgbClr val="000090"/>
                </a:solidFill>
                <a:latin typeface="+mj-lt"/>
                <a:ea typeface="HGP明朝E" charset="0"/>
                <a:cs typeface="HGP明朝E" charset="0"/>
              </a:rPr>
            </a:br>
            <a:r>
              <a:rPr lang="en-US" altLang="ja-JP" sz="2000" dirty="0" smtClean="0">
                <a:solidFill>
                  <a:srgbClr val="000090"/>
                </a:solidFill>
                <a:latin typeface="+mj-lt"/>
                <a:ea typeface="HGP明朝E" charset="0"/>
                <a:cs typeface="HGP明朝E" charset="0"/>
              </a:rPr>
              <a:t>distance</a:t>
            </a:r>
          </a:p>
          <a:p>
            <a:pPr>
              <a:spcAft>
                <a:spcPts val="0"/>
              </a:spcAft>
              <a:buClr>
                <a:srgbClr val="0BD0D9"/>
              </a:buClr>
              <a:buSzPct val="95000"/>
              <a:buFont typeface="Wingdings 2" charset="0"/>
              <a:buChar char=""/>
            </a:pPr>
            <a:r>
              <a:rPr lang="en-US" altLang="ja-JP" sz="2000" dirty="0" smtClean="0">
                <a:solidFill>
                  <a:srgbClr val="000090"/>
                </a:solidFill>
                <a:latin typeface="+mj-lt"/>
                <a:ea typeface="HGP明朝E" charset="0"/>
                <a:cs typeface="HGP明朝E" charset="0"/>
              </a:rPr>
              <a:t>Measure spectrum of </a:t>
            </a:r>
            <a:r>
              <a:rPr lang="en-US" altLang="ja-JP" sz="2000" dirty="0" smtClean="0">
                <a:solidFill>
                  <a:srgbClr val="000090"/>
                </a:solidFill>
                <a:latin typeface="Symbol" charset="2"/>
                <a:ea typeface="HGP明朝E" charset="0"/>
                <a:cs typeface="Symbol" charset="2"/>
              </a:rPr>
              <a:t>n</a:t>
            </a:r>
            <a:r>
              <a:rPr lang="en-US" altLang="ja-JP" sz="2000" baseline="-25000" dirty="0" smtClean="0">
                <a:solidFill>
                  <a:srgbClr val="000090"/>
                </a:solidFill>
                <a:latin typeface="Symbol" charset="2"/>
                <a:ea typeface="HGP明朝E" charset="0"/>
                <a:cs typeface="Symbol" charset="2"/>
              </a:rPr>
              <a:t>m </a:t>
            </a:r>
            <a:r>
              <a:rPr lang="en-US" altLang="ja-JP" sz="2000" dirty="0" smtClean="0">
                <a:solidFill>
                  <a:srgbClr val="000090"/>
                </a:solidFill>
                <a:latin typeface="+mj-lt"/>
                <a:ea typeface="HGP明朝E" charset="0"/>
                <a:cs typeface="HGP明朝E" charset="0"/>
              </a:rPr>
              <a:t>and </a:t>
            </a:r>
            <a:r>
              <a:rPr lang="en-US" altLang="ja-JP" sz="2000" dirty="0" smtClean="0">
                <a:solidFill>
                  <a:srgbClr val="000090"/>
                </a:solidFill>
                <a:latin typeface="Symbol" charset="2"/>
                <a:ea typeface="HGP明朝E" charset="0"/>
                <a:cs typeface="Symbol" charset="2"/>
              </a:rPr>
              <a:t>n</a:t>
            </a:r>
            <a:r>
              <a:rPr lang="en-US" altLang="ja-JP" sz="2000" baseline="-25000" dirty="0" smtClean="0">
                <a:solidFill>
                  <a:srgbClr val="000090"/>
                </a:solidFill>
                <a:latin typeface="+mj-lt"/>
                <a:ea typeface="HGP明朝E" charset="0"/>
                <a:cs typeface="Symbol" charset="2"/>
              </a:rPr>
              <a:t>e</a:t>
            </a:r>
            <a:r>
              <a:rPr lang="en-US" altLang="ja-JP" sz="2000" dirty="0" smtClean="0">
                <a:solidFill>
                  <a:srgbClr val="000090"/>
                </a:solidFill>
                <a:latin typeface="+mj-lt"/>
                <a:ea typeface="HGP明朝E" charset="0"/>
                <a:cs typeface="HGP明朝E" charset="0"/>
              </a:rPr>
              <a:t> at a distant detector </a:t>
            </a:r>
          </a:p>
          <a:p>
            <a:pPr>
              <a:spcAft>
                <a:spcPts val="0"/>
              </a:spcAft>
              <a:buClr>
                <a:srgbClr val="0BD0D9"/>
              </a:buClr>
              <a:buSzPct val="95000"/>
              <a:buFont typeface="Wingdings 2" charset="0"/>
              <a:buChar char=""/>
            </a:pPr>
            <a:r>
              <a:rPr lang="en-US" altLang="ja-JP" sz="2000" b="1" dirty="0" smtClean="0">
                <a:solidFill>
                  <a:srgbClr val="800000"/>
                </a:solidFill>
                <a:latin typeface="+mj-lt"/>
                <a:ea typeface="HGP明朝E" charset="0"/>
                <a:cs typeface="HGP明朝E" charset="0"/>
              </a:rPr>
              <a:t>LBNE is a near optimal choice of beam and distance for sensitivity to </a:t>
            </a:r>
            <a:r>
              <a:rPr lang="en-US" altLang="ja-JP" sz="2000" b="1" dirty="0">
                <a:solidFill>
                  <a:srgbClr val="800000"/>
                </a:solidFill>
                <a:latin typeface="+mj-lt"/>
                <a:ea typeface="HGP明朝E" charset="0"/>
                <a:cs typeface="HGP明朝E" charset="0"/>
              </a:rPr>
              <a:t>CP violation, </a:t>
            </a:r>
            <a:r>
              <a:rPr lang="en-US" altLang="ja-JP" sz="2000" b="1" dirty="0" smtClean="0">
                <a:solidFill>
                  <a:srgbClr val="800000"/>
                </a:solidFill>
                <a:latin typeface="+mj-lt"/>
                <a:ea typeface="HGP明朝E" charset="0"/>
                <a:cs typeface="HGP明朝E" charset="0"/>
              </a:rPr>
              <a:t>CP phase, neutrino mass </a:t>
            </a:r>
            <a:r>
              <a:rPr lang="en-US" altLang="ja-JP" sz="2000" b="1" dirty="0">
                <a:solidFill>
                  <a:srgbClr val="800000"/>
                </a:solidFill>
                <a:latin typeface="+mj-lt"/>
                <a:ea typeface="HGP明朝E" charset="0"/>
                <a:cs typeface="HGP明朝E" charset="0"/>
              </a:rPr>
              <a:t>h</a:t>
            </a:r>
            <a:r>
              <a:rPr lang="en-US" altLang="ja-JP" sz="2000" b="1" dirty="0" smtClean="0">
                <a:solidFill>
                  <a:srgbClr val="800000"/>
                </a:solidFill>
                <a:latin typeface="+mj-lt"/>
                <a:ea typeface="HGP明朝E" charset="0"/>
                <a:cs typeface="HGP明朝E" charset="0"/>
              </a:rPr>
              <a:t>ierarchy and other oscillation </a:t>
            </a:r>
            <a:br>
              <a:rPr lang="en-US" altLang="ja-JP" sz="2000" b="1" dirty="0" smtClean="0">
                <a:solidFill>
                  <a:srgbClr val="800000"/>
                </a:solidFill>
                <a:latin typeface="+mj-lt"/>
                <a:ea typeface="HGP明朝E" charset="0"/>
                <a:cs typeface="HGP明朝E" charset="0"/>
              </a:rPr>
            </a:br>
            <a:r>
              <a:rPr lang="en-US" altLang="ja-JP" sz="2000" b="1" dirty="0" smtClean="0">
                <a:solidFill>
                  <a:srgbClr val="800000"/>
                </a:solidFill>
                <a:latin typeface="+mj-lt"/>
                <a:ea typeface="HGP明朝E" charset="0"/>
                <a:cs typeface="HGP明朝E" charset="0"/>
              </a:rPr>
              <a:t>parameters in same experiment</a:t>
            </a:r>
            <a:endParaRPr lang="en-US" altLang="ja-JP" sz="2000" b="1" dirty="0">
              <a:solidFill>
                <a:srgbClr val="800000"/>
              </a:solidFill>
              <a:latin typeface="+mj-lt"/>
              <a:ea typeface="HGP明朝E" charset="0"/>
              <a:cs typeface="HGP明朝E" charset="0"/>
            </a:endParaRPr>
          </a:p>
          <a:p>
            <a:pPr>
              <a:spcAft>
                <a:spcPts val="0"/>
              </a:spcAft>
              <a:buClr>
                <a:srgbClr val="0BD0D9"/>
              </a:buClr>
              <a:buSzPct val="95000"/>
              <a:buFont typeface="Wingdings 2" charset="0"/>
              <a:buChar char=""/>
            </a:pPr>
            <a:endParaRPr lang="en-US" altLang="ja-JP" sz="2000" dirty="0" smtClean="0">
              <a:solidFill>
                <a:srgbClr val="000090"/>
              </a:solidFill>
              <a:latin typeface="+mj-lt"/>
              <a:ea typeface="HGP明朝E" charset="0"/>
              <a:cs typeface="HGP明朝E" charset="0"/>
            </a:endParaRPr>
          </a:p>
        </p:txBody>
      </p:sp>
      <p:sp>
        <p:nvSpPr>
          <p:cNvPr id="21" name="TextBox 20"/>
          <p:cNvSpPr txBox="1"/>
          <p:nvPr/>
        </p:nvSpPr>
        <p:spPr>
          <a:xfrm rot="16200000">
            <a:off x="-670038" y="2668412"/>
            <a:ext cx="1678631" cy="338554"/>
          </a:xfrm>
          <a:prstGeom prst="rect">
            <a:avLst/>
          </a:prstGeom>
          <a:noFill/>
        </p:spPr>
        <p:txBody>
          <a:bodyPr wrap="none" rtlCol="0">
            <a:spAutoFit/>
          </a:bodyPr>
          <a:lstStyle/>
          <a:p>
            <a:r>
              <a:rPr lang="en-US" sz="1600" dirty="0" smtClean="0">
                <a:latin typeface="+mj-lt"/>
              </a:rPr>
              <a:t>Probability </a:t>
            </a:r>
            <a:r>
              <a:rPr lang="en-US" sz="1600" dirty="0" smtClean="0">
                <a:latin typeface="Symbol" charset="2"/>
                <a:cs typeface="Symbol" charset="2"/>
              </a:rPr>
              <a:t>n</a:t>
            </a:r>
            <a:r>
              <a:rPr lang="en-US" sz="1600" baseline="-25000" dirty="0" smtClean="0">
                <a:latin typeface="Symbol" charset="2"/>
                <a:cs typeface="Symbol" charset="2"/>
              </a:rPr>
              <a:t>m</a:t>
            </a:r>
            <a:r>
              <a:rPr lang="en-US" sz="1600" dirty="0" smtClean="0"/>
              <a:t>-&gt;</a:t>
            </a:r>
            <a:r>
              <a:rPr lang="en-US" sz="1600" dirty="0" smtClean="0">
                <a:latin typeface="Symbol" charset="2"/>
                <a:cs typeface="Symbol" charset="2"/>
              </a:rPr>
              <a:t>n</a:t>
            </a:r>
            <a:r>
              <a:rPr lang="en-US" sz="1600" baseline="-25000" dirty="0" smtClean="0"/>
              <a:t>e</a:t>
            </a:r>
            <a:endParaRPr lang="en-US" sz="1600" baseline="-25000" dirty="0"/>
          </a:p>
        </p:txBody>
      </p:sp>
      <p:sp>
        <p:nvSpPr>
          <p:cNvPr id="22" name="TextBox 21"/>
          <p:cNvSpPr txBox="1"/>
          <p:nvPr/>
        </p:nvSpPr>
        <p:spPr>
          <a:xfrm rot="5400000">
            <a:off x="3396557" y="2596187"/>
            <a:ext cx="1509949" cy="584776"/>
          </a:xfrm>
          <a:prstGeom prst="rect">
            <a:avLst/>
          </a:prstGeom>
          <a:noFill/>
        </p:spPr>
        <p:txBody>
          <a:bodyPr wrap="none" rtlCol="0">
            <a:spAutoFit/>
          </a:bodyPr>
          <a:lstStyle/>
          <a:p>
            <a:r>
              <a:rPr lang="en-US" sz="1600" dirty="0" smtClean="0">
                <a:latin typeface="+mj-lt"/>
              </a:rPr>
              <a:t>CC events/GeV/</a:t>
            </a:r>
            <a:br>
              <a:rPr lang="en-US" sz="1600" dirty="0" smtClean="0">
                <a:latin typeface="+mj-lt"/>
              </a:rPr>
            </a:br>
            <a:r>
              <a:rPr lang="en-US" sz="1600" dirty="0" smtClean="0">
                <a:latin typeface="+mj-lt"/>
              </a:rPr>
              <a:t>    100kt/MW-</a:t>
            </a:r>
            <a:r>
              <a:rPr lang="en-US" sz="1600" dirty="0" err="1" smtClean="0">
                <a:latin typeface="+mj-lt"/>
              </a:rPr>
              <a:t>yr</a:t>
            </a:r>
            <a:endParaRPr lang="en-US" sz="1600" baseline="-25000" dirty="0"/>
          </a:p>
        </p:txBody>
      </p:sp>
      <p:sp>
        <p:nvSpPr>
          <p:cNvPr id="23" name="TextBox 22"/>
          <p:cNvSpPr txBox="1"/>
          <p:nvPr/>
        </p:nvSpPr>
        <p:spPr>
          <a:xfrm>
            <a:off x="2694548" y="2143780"/>
            <a:ext cx="1088396" cy="523220"/>
          </a:xfrm>
          <a:prstGeom prst="rect">
            <a:avLst/>
          </a:prstGeom>
          <a:noFill/>
        </p:spPr>
        <p:txBody>
          <a:bodyPr wrap="none" rtlCol="0">
            <a:spAutoFit/>
          </a:bodyPr>
          <a:lstStyle/>
          <a:p>
            <a:r>
              <a:rPr lang="en-US" sz="1400" dirty="0" err="1" smtClean="0">
                <a:latin typeface="+mj-lt"/>
              </a:rPr>
              <a:t>Unoscillated</a:t>
            </a:r>
            <a:r>
              <a:rPr lang="en-US" sz="1400" dirty="0" smtClean="0">
                <a:latin typeface="+mj-lt"/>
              </a:rPr>
              <a:t> </a:t>
            </a:r>
            <a:br>
              <a:rPr lang="en-US" sz="1400" dirty="0" smtClean="0">
                <a:latin typeface="+mj-lt"/>
              </a:rPr>
            </a:br>
            <a:r>
              <a:rPr lang="en-US" sz="1400" dirty="0" smtClean="0">
                <a:latin typeface="+mj-lt"/>
              </a:rPr>
              <a:t>spectrum</a:t>
            </a:r>
            <a:endParaRPr lang="en-US" sz="1400" dirty="0">
              <a:latin typeface="+mj-lt"/>
            </a:endParaRPr>
          </a:p>
        </p:txBody>
      </p:sp>
      <p:sp>
        <p:nvSpPr>
          <p:cNvPr id="24" name="TextBox 23"/>
          <p:cNvSpPr txBox="1"/>
          <p:nvPr/>
        </p:nvSpPr>
        <p:spPr>
          <a:xfrm>
            <a:off x="1115944" y="1828800"/>
            <a:ext cx="1720894" cy="738664"/>
          </a:xfrm>
          <a:prstGeom prst="rect">
            <a:avLst/>
          </a:prstGeom>
          <a:noFill/>
        </p:spPr>
        <p:txBody>
          <a:bodyPr wrap="none" rtlCol="0">
            <a:spAutoFit/>
          </a:bodyPr>
          <a:lstStyle/>
          <a:p>
            <a:r>
              <a:rPr lang="en-US" sz="1400" dirty="0" smtClean="0">
                <a:latin typeface="+mj-lt"/>
              </a:rPr>
              <a:t>Probability </a:t>
            </a:r>
            <a:br>
              <a:rPr lang="en-US" sz="1400" dirty="0" smtClean="0">
                <a:latin typeface="+mj-lt"/>
              </a:rPr>
            </a:br>
            <a:r>
              <a:rPr lang="en-US" sz="1400" dirty="0" err="1" smtClean="0">
                <a:latin typeface="Symbol" charset="2"/>
                <a:cs typeface="Symbol" charset="2"/>
              </a:rPr>
              <a:t>d</a:t>
            </a:r>
            <a:r>
              <a:rPr lang="en-US" sz="1400" baseline="-25000" dirty="0" err="1" smtClean="0">
                <a:latin typeface="+mj-lt"/>
              </a:rPr>
              <a:t>CP</a:t>
            </a:r>
            <a:r>
              <a:rPr lang="en-US" sz="1400" dirty="0" smtClean="0">
                <a:latin typeface="+mj-lt"/>
              </a:rPr>
              <a:t>=</a:t>
            </a:r>
            <a:r>
              <a:rPr lang="en-US" sz="1400" dirty="0" smtClean="0">
                <a:solidFill>
                  <a:srgbClr val="FF0000"/>
                </a:solidFill>
                <a:latin typeface="+mj-lt"/>
              </a:rPr>
              <a:t>+90°</a:t>
            </a:r>
            <a:r>
              <a:rPr lang="en-US" sz="1400" dirty="0" smtClean="0">
                <a:latin typeface="+mj-lt"/>
              </a:rPr>
              <a:t>, </a:t>
            </a:r>
            <a:r>
              <a:rPr lang="en-US" sz="1400" dirty="0" smtClean="0">
                <a:solidFill>
                  <a:srgbClr val="0000FF"/>
                </a:solidFill>
                <a:latin typeface="+mj-lt"/>
              </a:rPr>
              <a:t>0</a:t>
            </a:r>
            <a:r>
              <a:rPr lang="en-US" sz="1400" dirty="0" smtClean="0">
                <a:latin typeface="+mj-lt"/>
              </a:rPr>
              <a:t>, </a:t>
            </a:r>
            <a:r>
              <a:rPr lang="en-US" sz="1400" dirty="0" smtClean="0">
                <a:solidFill>
                  <a:srgbClr val="008000"/>
                </a:solidFill>
                <a:latin typeface="+mj-lt"/>
              </a:rPr>
              <a:t>-90°</a:t>
            </a:r>
            <a:br>
              <a:rPr lang="en-US" sz="1400" dirty="0" smtClean="0">
                <a:solidFill>
                  <a:srgbClr val="008000"/>
                </a:solidFill>
                <a:latin typeface="+mj-lt"/>
              </a:rPr>
            </a:br>
            <a:r>
              <a:rPr lang="en-US" sz="1400" dirty="0" smtClean="0">
                <a:solidFill>
                  <a:srgbClr val="000000"/>
                </a:solidFill>
                <a:latin typeface="+mj-lt"/>
              </a:rPr>
              <a:t>dashed=inverted MH</a:t>
            </a:r>
            <a:endParaRPr lang="en-US" sz="1400" dirty="0">
              <a:solidFill>
                <a:srgbClr val="000000"/>
              </a:solidFill>
              <a:latin typeface="+mj-lt"/>
            </a:endParaRPr>
          </a:p>
        </p:txBody>
      </p:sp>
      <p:pic>
        <p:nvPicPr>
          <p:cNvPr id="19" name="Picture 18"/>
          <p:cNvPicPr>
            <a:picLocks noChangeAspect="1"/>
          </p:cNvPicPr>
          <p:nvPr/>
        </p:nvPicPr>
        <p:blipFill>
          <a:blip r:embed="rId4"/>
          <a:stretch>
            <a:fillRect/>
          </a:stretch>
        </p:blipFill>
        <p:spPr>
          <a:xfrm>
            <a:off x="6248400" y="1295399"/>
            <a:ext cx="2362200" cy="2264880"/>
          </a:xfrm>
          <a:prstGeom prst="rect">
            <a:avLst/>
          </a:prstGeom>
        </p:spPr>
      </p:pic>
      <p:cxnSp>
        <p:nvCxnSpPr>
          <p:cNvPr id="26" name="Straight Arrow Connector 25"/>
          <p:cNvCxnSpPr/>
          <p:nvPr/>
        </p:nvCxnSpPr>
        <p:spPr>
          <a:xfrm flipV="1">
            <a:off x="4670064" y="2209800"/>
            <a:ext cx="1349736"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rot="20700298">
            <a:off x="4515753" y="2000625"/>
            <a:ext cx="1400544" cy="338554"/>
          </a:xfrm>
          <a:prstGeom prst="rect">
            <a:avLst/>
          </a:prstGeom>
          <a:noFill/>
        </p:spPr>
        <p:txBody>
          <a:bodyPr wrap="none" rtlCol="0">
            <a:spAutoFit/>
          </a:bodyPr>
          <a:lstStyle/>
          <a:p>
            <a:r>
              <a:rPr lang="en-US" sz="1600" dirty="0" smtClean="0">
                <a:solidFill>
                  <a:srgbClr val="660066"/>
                </a:solidFill>
                <a:latin typeface="+mj-lt"/>
              </a:rPr>
              <a:t>disappearance</a:t>
            </a:r>
            <a:endParaRPr lang="en-US" sz="1600" dirty="0">
              <a:solidFill>
                <a:srgbClr val="660066"/>
              </a:solidFill>
              <a:latin typeface="+mj-lt"/>
            </a:endParaRPr>
          </a:p>
        </p:txBody>
      </p:sp>
      <p:sp>
        <p:nvSpPr>
          <p:cNvPr id="34" name="Rectangle 33"/>
          <p:cNvSpPr/>
          <p:nvPr/>
        </p:nvSpPr>
        <p:spPr>
          <a:xfrm>
            <a:off x="6911782" y="1447800"/>
            <a:ext cx="479618" cy="461665"/>
          </a:xfrm>
          <a:prstGeom prst="rect">
            <a:avLst/>
          </a:prstGeom>
        </p:spPr>
        <p:txBody>
          <a:bodyPr wrap="none">
            <a:spAutoFit/>
          </a:bodyPr>
          <a:lstStyle/>
          <a:p>
            <a:r>
              <a:rPr lang="en-US" sz="2400" b="1" dirty="0" smtClean="0">
                <a:latin typeface="Symbol" charset="2"/>
                <a:cs typeface="Symbol" charset="2"/>
              </a:rPr>
              <a:t>n</a:t>
            </a:r>
            <a:r>
              <a:rPr lang="en-US" sz="2400" b="1" baseline="-25000" dirty="0" smtClean="0">
                <a:latin typeface="Symbol" charset="2"/>
                <a:cs typeface="Symbol" charset="2"/>
              </a:rPr>
              <a:t>m</a:t>
            </a:r>
            <a:endParaRPr lang="en-US" sz="2400" b="1" dirty="0"/>
          </a:p>
        </p:txBody>
      </p:sp>
      <p:cxnSp>
        <p:nvCxnSpPr>
          <p:cNvPr id="27" name="Straight Arrow Connector 26"/>
          <p:cNvCxnSpPr/>
          <p:nvPr/>
        </p:nvCxnSpPr>
        <p:spPr>
          <a:xfrm>
            <a:off x="4670064" y="3124200"/>
            <a:ext cx="1273536"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5"/>
          <a:stretch>
            <a:fillRect/>
          </a:stretch>
        </p:blipFill>
        <p:spPr>
          <a:xfrm>
            <a:off x="6248400" y="3507285"/>
            <a:ext cx="2362200" cy="2297608"/>
          </a:xfrm>
          <a:prstGeom prst="rect">
            <a:avLst/>
          </a:prstGeom>
        </p:spPr>
      </p:pic>
      <p:sp>
        <p:nvSpPr>
          <p:cNvPr id="31" name="TextBox 30"/>
          <p:cNvSpPr txBox="1"/>
          <p:nvPr/>
        </p:nvSpPr>
        <p:spPr>
          <a:xfrm rot="1924703">
            <a:off x="4624863" y="3492630"/>
            <a:ext cx="1165403" cy="338554"/>
          </a:xfrm>
          <a:prstGeom prst="rect">
            <a:avLst/>
          </a:prstGeom>
          <a:noFill/>
        </p:spPr>
        <p:txBody>
          <a:bodyPr wrap="none" rtlCol="0">
            <a:spAutoFit/>
          </a:bodyPr>
          <a:lstStyle/>
          <a:p>
            <a:r>
              <a:rPr lang="en-US" sz="1600" dirty="0" smtClean="0">
                <a:solidFill>
                  <a:srgbClr val="660066"/>
                </a:solidFill>
                <a:latin typeface="+mj-lt"/>
              </a:rPr>
              <a:t>appearance</a:t>
            </a:r>
            <a:endParaRPr lang="en-US" sz="1600" dirty="0">
              <a:solidFill>
                <a:srgbClr val="660066"/>
              </a:solidFill>
              <a:latin typeface="+mj-lt"/>
            </a:endParaRPr>
          </a:p>
        </p:txBody>
      </p:sp>
      <p:sp>
        <p:nvSpPr>
          <p:cNvPr id="36" name="Rectangle 35"/>
          <p:cNvSpPr/>
          <p:nvPr/>
        </p:nvSpPr>
        <p:spPr>
          <a:xfrm>
            <a:off x="6924606" y="3581400"/>
            <a:ext cx="466794" cy="461665"/>
          </a:xfrm>
          <a:prstGeom prst="rect">
            <a:avLst/>
          </a:prstGeom>
        </p:spPr>
        <p:txBody>
          <a:bodyPr wrap="none">
            <a:spAutoFit/>
          </a:bodyPr>
          <a:lstStyle/>
          <a:p>
            <a:r>
              <a:rPr lang="en-US" sz="2400" b="1" dirty="0" smtClean="0">
                <a:latin typeface="Symbol" charset="2"/>
                <a:cs typeface="Symbol" charset="2"/>
              </a:rPr>
              <a:t>n</a:t>
            </a:r>
            <a:r>
              <a:rPr lang="en-US" sz="2400" b="1" baseline="-25000" dirty="0" smtClean="0">
                <a:latin typeface="+mj-lt"/>
                <a:cs typeface="Symbol" charset="2"/>
              </a:rPr>
              <a:t>e</a:t>
            </a:r>
            <a:endParaRPr lang="en-US" sz="2400" b="1" dirty="0"/>
          </a:p>
        </p:txBody>
      </p:sp>
      <p:sp>
        <p:nvSpPr>
          <p:cNvPr id="25" name="Rectangle 24"/>
          <p:cNvSpPr/>
          <p:nvPr/>
        </p:nvSpPr>
        <p:spPr>
          <a:xfrm>
            <a:off x="7557755" y="2209800"/>
            <a:ext cx="990600" cy="307777"/>
          </a:xfrm>
          <a:prstGeom prst="rect">
            <a:avLst/>
          </a:prstGeom>
        </p:spPr>
        <p:txBody>
          <a:bodyPr wrap="square">
            <a:spAutoFit/>
          </a:bodyPr>
          <a:lstStyle/>
          <a:p>
            <a:r>
              <a:rPr lang="fi-FI" sz="1400" dirty="0" smtClean="0">
                <a:latin typeface="+mj-lt"/>
              </a:rPr>
              <a:t>7,000 </a:t>
            </a:r>
            <a:r>
              <a:rPr lang="fi-FI" sz="1400" dirty="0" err="1" smtClean="0">
                <a:latin typeface="+mj-lt"/>
              </a:rPr>
              <a:t>evts</a:t>
            </a:r>
            <a:endParaRPr lang="en-US" sz="1400" dirty="0">
              <a:latin typeface="+mj-lt"/>
            </a:endParaRPr>
          </a:p>
        </p:txBody>
      </p:sp>
      <p:sp>
        <p:nvSpPr>
          <p:cNvPr id="28" name="Rectangle 27"/>
          <p:cNvSpPr/>
          <p:nvPr/>
        </p:nvSpPr>
        <p:spPr>
          <a:xfrm>
            <a:off x="7772400" y="4800600"/>
            <a:ext cx="990600" cy="523220"/>
          </a:xfrm>
          <a:prstGeom prst="rect">
            <a:avLst/>
          </a:prstGeom>
        </p:spPr>
        <p:txBody>
          <a:bodyPr wrap="square">
            <a:spAutoFit/>
          </a:bodyPr>
          <a:lstStyle/>
          <a:p>
            <a:r>
              <a:rPr lang="en-US" sz="1400" dirty="0" smtClean="0">
                <a:latin typeface="+mj-lt"/>
              </a:rPr>
              <a:t>750 </a:t>
            </a:r>
            <a:r>
              <a:rPr lang="en-US" sz="1400" dirty="0" err="1" smtClean="0">
                <a:latin typeface="+mj-lt"/>
              </a:rPr>
              <a:t>evts</a:t>
            </a:r>
            <a:r>
              <a:rPr lang="en-US" sz="1400" dirty="0" smtClean="0">
                <a:latin typeface="+mj-lt"/>
              </a:rPr>
              <a:t/>
            </a:r>
            <a:br>
              <a:rPr lang="en-US" sz="1400" dirty="0" smtClean="0">
                <a:latin typeface="+mj-lt"/>
              </a:rPr>
            </a:br>
            <a:r>
              <a:rPr lang="en-US" sz="1400" dirty="0" smtClean="0">
                <a:latin typeface="+mj-lt"/>
              </a:rPr>
              <a:t>(330 IH)</a:t>
            </a:r>
            <a:endParaRPr lang="en-US" sz="1400" dirty="0">
              <a:latin typeface="+mj-lt"/>
            </a:endParaRPr>
          </a:p>
        </p:txBody>
      </p:sp>
    </p:spTree>
    <p:custDataLst>
      <p:tags r:id="rId1"/>
    </p:custDataLst>
    <p:extLst>
      <p:ext uri="{BB962C8B-B14F-4D97-AF65-F5344CB8AC3E}">
        <p14:creationId xmlns:p14="http://schemas.microsoft.com/office/powerpoint/2010/main" val="835645828"/>
      </p:ext>
    </p:extLst>
  </p:cSld>
  <p:clrMapOvr>
    <a:masterClrMapping/>
  </p:clrMapOvr>
  <mc:AlternateContent xmlns:mc="http://schemas.openxmlformats.org/markup-compatibility/2006">
    <mc:Choice xmlns:p14="http://schemas.microsoft.com/office/powerpoint/2010/main" Requires="p14">
      <p:transition spd="slow" p14:dur="2000" advTm="85529"/>
    </mc:Choice>
    <mc:Fallback>
      <p:transition xmlns:p14="http://schemas.microsoft.com/office/powerpoint/2010/main" spd="slow" advTm="855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par>
                                <p:cTn id="20" presetID="9" presetClass="entr" presetSubtype="0" fill="hold" grpId="1"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par>
                                <p:cTn id="28" presetID="9"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par>
                                <p:cTn id="37" presetID="9" presetClass="entr"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30" grpId="0"/>
      <p:bldP spid="34" grpId="0"/>
      <p:bldP spid="34" grpId="1"/>
      <p:bldP spid="31" grpId="0"/>
      <p:bldP spid="36" grpId="0"/>
      <p:bldP spid="36" grpId="1"/>
      <p:bldP spid="2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9"/>
          <p:cNvSpPr txBox="1">
            <a:spLocks noChangeArrowheads="1"/>
          </p:cNvSpPr>
          <p:nvPr/>
        </p:nvSpPr>
        <p:spPr bwMode="auto">
          <a:xfrm>
            <a:off x="228600" y="5652757"/>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400" dirty="0" smtClean="0">
                <a:solidFill>
                  <a:srgbClr val="000090"/>
                </a:solidFill>
                <a:latin typeface="+mj-lt"/>
                <a:ea typeface="HGP明朝E" charset="0"/>
                <a:cs typeface="HGP明朝E" charset="0"/>
              </a:rPr>
              <a:t>LBNE 10 </a:t>
            </a:r>
            <a:r>
              <a:rPr lang="en-US" altLang="ja-JP" sz="2400" dirty="0" err="1" smtClean="0">
                <a:solidFill>
                  <a:srgbClr val="000090"/>
                </a:solidFill>
                <a:latin typeface="+mj-lt"/>
                <a:ea typeface="HGP明朝E" charset="0"/>
                <a:cs typeface="HGP明朝E" charset="0"/>
              </a:rPr>
              <a:t>kt</a:t>
            </a:r>
            <a:r>
              <a:rPr lang="en-US" altLang="ja-JP" sz="2400" dirty="0" smtClean="0">
                <a:solidFill>
                  <a:srgbClr val="000090"/>
                </a:solidFill>
                <a:latin typeface="+mj-lt"/>
                <a:ea typeface="HGP明朝E" charset="0"/>
                <a:cs typeface="HGP明朝E" charset="0"/>
              </a:rPr>
              <a:t> does much better than current/near term long-baseline experiments</a:t>
            </a:r>
          </a:p>
          <a:p>
            <a:pPr>
              <a:spcAft>
                <a:spcPts val="0"/>
              </a:spcAft>
              <a:buClr>
                <a:srgbClr val="0BD0D9"/>
              </a:buClr>
              <a:buSzPct val="95000"/>
              <a:buFont typeface="Wingdings 2" charset="0"/>
              <a:buChar char=""/>
            </a:pPr>
            <a:r>
              <a:rPr lang="en-US" altLang="ja-JP" sz="2400" dirty="0" smtClean="0">
                <a:solidFill>
                  <a:srgbClr val="000090"/>
                </a:solidFill>
                <a:latin typeface="+mj-lt"/>
                <a:ea typeface="HGP明朝E" charset="0"/>
                <a:cs typeface="HGP明朝E" charset="0"/>
              </a:rPr>
              <a:t>T2K+NOvA results help significantly if </a:t>
            </a:r>
            <a:r>
              <a:rPr lang="en-US" altLang="ja-JP" sz="2400" dirty="0" err="1" smtClean="0">
                <a:solidFill>
                  <a:srgbClr val="000090"/>
                </a:solidFill>
                <a:latin typeface="Symbol" charset="2"/>
                <a:ea typeface="HGP明朝E" charset="0"/>
                <a:cs typeface="Symbol" charset="2"/>
              </a:rPr>
              <a:t>d</a:t>
            </a:r>
            <a:r>
              <a:rPr lang="en-US" altLang="ja-JP" sz="2400" baseline="-25000" dirty="0" err="1" smtClean="0">
                <a:solidFill>
                  <a:srgbClr val="000090"/>
                </a:solidFill>
                <a:latin typeface="+mj-lt"/>
                <a:ea typeface="HGP明朝E" charset="0"/>
                <a:cs typeface="HGP明朝E" charset="0"/>
              </a:rPr>
              <a:t>CP</a:t>
            </a:r>
            <a:r>
              <a:rPr lang="en-US" altLang="ja-JP" sz="2400" baseline="-25000" dirty="0" smtClean="0">
                <a:solidFill>
                  <a:srgbClr val="000090"/>
                </a:solidFill>
                <a:latin typeface="+mj-lt"/>
                <a:ea typeface="HGP明朝E" charset="0"/>
                <a:cs typeface="HGP明朝E" charset="0"/>
              </a:rPr>
              <a:t> </a:t>
            </a:r>
            <a:r>
              <a:rPr lang="en-US" altLang="ja-JP" sz="2400" dirty="0" smtClean="0">
                <a:solidFill>
                  <a:srgbClr val="000090"/>
                </a:solidFill>
                <a:latin typeface="+mj-lt"/>
                <a:ea typeface="HGP明朝E" charset="0"/>
                <a:cs typeface="HGP明朝E" charset="0"/>
              </a:rPr>
              <a:t>at worst value</a:t>
            </a:r>
          </a:p>
        </p:txBody>
      </p:sp>
      <p:pic>
        <p:nvPicPr>
          <p:cNvPr id="3" name="Picture 2"/>
          <p:cNvPicPr>
            <a:picLocks noChangeAspect="1"/>
          </p:cNvPicPr>
          <p:nvPr/>
        </p:nvPicPr>
        <p:blipFill>
          <a:blip r:embed="rId3"/>
          <a:stretch>
            <a:fillRect/>
          </a:stretch>
        </p:blipFill>
        <p:spPr>
          <a:xfrm>
            <a:off x="2057400" y="1353289"/>
            <a:ext cx="4315801" cy="4389063"/>
          </a:xfrm>
          <a:prstGeom prst="rect">
            <a:avLst/>
          </a:prstGeom>
        </p:spPr>
      </p:pic>
      <p:sp>
        <p:nvSpPr>
          <p:cNvPr id="8" name="Title 1"/>
          <p:cNvSpPr txBox="1">
            <a:spLocks/>
          </p:cNvSpPr>
          <p:nvPr/>
        </p:nvSpPr>
        <p:spPr>
          <a:xfrm>
            <a:off x="152400" y="685800"/>
            <a:ext cx="8762999"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MH Sensitivity – 10 </a:t>
            </a:r>
            <a:r>
              <a:rPr lang="en-US" sz="3600" dirty="0" err="1" smtClean="0">
                <a:solidFill>
                  <a:srgbClr val="04617B"/>
                </a:solidFill>
                <a:latin typeface="Calibri" charset="0"/>
              </a:rPr>
              <a:t>kt</a:t>
            </a:r>
            <a:r>
              <a:rPr lang="en-US" sz="3600" dirty="0" smtClean="0">
                <a:solidFill>
                  <a:srgbClr val="04617B"/>
                </a:solidFill>
                <a:latin typeface="Calibri" charset="0"/>
              </a:rPr>
              <a:t> Far Detector</a:t>
            </a:r>
            <a:endParaRPr lang="en-US" sz="3600" b="1" dirty="0">
              <a:solidFill>
                <a:srgbClr val="04617B"/>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8</a:t>
            </a:fld>
            <a:endParaRPr lang="en-US"/>
          </a:p>
        </p:txBody>
      </p:sp>
      <p:sp>
        <p:nvSpPr>
          <p:cNvPr id="25" name="TextBox 24"/>
          <p:cNvSpPr txBox="1"/>
          <p:nvPr/>
        </p:nvSpPr>
        <p:spPr>
          <a:xfrm>
            <a:off x="1981200" y="3043535"/>
            <a:ext cx="317966" cy="461665"/>
          </a:xfrm>
          <a:prstGeom prst="rect">
            <a:avLst/>
          </a:prstGeom>
          <a:noFill/>
        </p:spPr>
        <p:txBody>
          <a:bodyPr wrap="none" rtlCol="0">
            <a:spAutoFit/>
          </a:bodyPr>
          <a:lstStyle/>
          <a:p>
            <a:r>
              <a:rPr lang="en-US" sz="2400" dirty="0" smtClean="0"/>
              <a:t>*</a:t>
            </a:r>
            <a:endParaRPr lang="en-US" sz="2400" dirty="0"/>
          </a:p>
        </p:txBody>
      </p:sp>
      <p:sp>
        <p:nvSpPr>
          <p:cNvPr id="26" name="TextBox 25"/>
          <p:cNvSpPr txBox="1"/>
          <p:nvPr/>
        </p:nvSpPr>
        <p:spPr>
          <a:xfrm>
            <a:off x="152400" y="3124200"/>
            <a:ext cx="2133600" cy="830997"/>
          </a:xfrm>
          <a:prstGeom prst="rect">
            <a:avLst/>
          </a:prstGeom>
          <a:noFill/>
        </p:spPr>
        <p:txBody>
          <a:bodyPr wrap="square" rtlCol="0">
            <a:spAutoFit/>
          </a:bodyPr>
          <a:lstStyle/>
          <a:p>
            <a:r>
              <a:rPr lang="en-US" sz="2000" dirty="0" smtClean="0">
                <a:latin typeface="+mj-lt"/>
              </a:rPr>
              <a:t>*</a:t>
            </a:r>
            <a:r>
              <a:rPr lang="en-US" sz="1400" dirty="0" smtClean="0">
                <a:latin typeface="+mj-lt"/>
              </a:rPr>
              <a:t> For binary MH choice this does not correspond to </a:t>
            </a:r>
            <a:r>
              <a:rPr lang="en-US" sz="1400" dirty="0">
                <a:latin typeface="+mj-lt"/>
              </a:rPr>
              <a:t>C</a:t>
            </a:r>
            <a:r>
              <a:rPr lang="en-US" sz="1400" dirty="0" smtClean="0">
                <a:latin typeface="+mj-lt"/>
              </a:rPr>
              <a:t>.L. of Gaussian</a:t>
            </a:r>
            <a:r>
              <a:rPr lang="en-US" sz="1400" dirty="0" smtClean="0">
                <a:latin typeface="Symbol" charset="2"/>
                <a:cs typeface="Symbol" charset="2"/>
              </a:rPr>
              <a:t> s</a:t>
            </a:r>
            <a:endParaRPr lang="en-US" sz="2000" dirty="0">
              <a:latin typeface="Symbol" charset="2"/>
              <a:cs typeface="Symbol" charset="2"/>
            </a:endParaRPr>
          </a:p>
        </p:txBody>
      </p:sp>
      <p:pic>
        <p:nvPicPr>
          <p:cNvPr id="7" name="Picture 6"/>
          <p:cNvPicPr>
            <a:picLocks noChangeAspect="1"/>
          </p:cNvPicPr>
          <p:nvPr/>
        </p:nvPicPr>
        <p:blipFill>
          <a:blip r:embed="rId4"/>
          <a:stretch>
            <a:fillRect/>
          </a:stretch>
        </p:blipFill>
        <p:spPr>
          <a:xfrm>
            <a:off x="6449110" y="1676400"/>
            <a:ext cx="2618690" cy="1676400"/>
          </a:xfrm>
          <a:prstGeom prst="rect">
            <a:avLst/>
          </a:prstGeom>
        </p:spPr>
      </p:pic>
      <p:pic>
        <p:nvPicPr>
          <p:cNvPr id="9" name="Picture 8"/>
          <p:cNvPicPr>
            <a:picLocks noChangeAspect="1"/>
          </p:cNvPicPr>
          <p:nvPr/>
        </p:nvPicPr>
        <p:blipFill>
          <a:blip r:embed="rId5"/>
          <a:stretch>
            <a:fillRect/>
          </a:stretch>
        </p:blipFill>
        <p:spPr>
          <a:xfrm>
            <a:off x="6400800" y="3352800"/>
            <a:ext cx="2770909" cy="1524000"/>
          </a:xfrm>
          <a:prstGeom prst="rect">
            <a:avLst/>
          </a:prstGeom>
        </p:spPr>
      </p:pic>
      <p:sp>
        <p:nvSpPr>
          <p:cNvPr id="29" name="Rectangle 28"/>
          <p:cNvSpPr/>
          <p:nvPr/>
        </p:nvSpPr>
        <p:spPr>
          <a:xfrm>
            <a:off x="2804969" y="1835192"/>
            <a:ext cx="3276600" cy="8318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4957200" y="195580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812745" y="1828800"/>
            <a:ext cx="3169958" cy="861774"/>
          </a:xfrm>
          <a:prstGeom prst="rect">
            <a:avLst/>
          </a:prstGeom>
          <a:noFill/>
        </p:spPr>
        <p:txBody>
          <a:bodyPr wrap="none" rtlCol="0">
            <a:spAutoFit/>
          </a:bodyPr>
          <a:lstStyle/>
          <a:p>
            <a:pPr algn="ctr"/>
            <a:r>
              <a:rPr lang="en-US" b="1" dirty="0" smtClean="0">
                <a:latin typeface="+mj-lt"/>
              </a:rPr>
              <a:t>1.2 </a:t>
            </a:r>
            <a:r>
              <a:rPr lang="en-US" b="1" dirty="0" smtClean="0">
                <a:latin typeface="+mj-lt"/>
              </a:rPr>
              <a:t>MW x (3</a:t>
            </a:r>
            <a:r>
              <a:rPr lang="en-US" b="1" dirty="0" smtClean="0">
                <a:latin typeface="Symbol" charset="2"/>
                <a:cs typeface="Symbol" charset="2"/>
              </a:rPr>
              <a:t>n</a:t>
            </a:r>
            <a:r>
              <a:rPr lang="en-US" b="1" dirty="0" smtClean="0">
                <a:latin typeface="+mj-lt"/>
              </a:rPr>
              <a:t>+3</a:t>
            </a:r>
            <a:r>
              <a:rPr lang="en-US" b="1" dirty="0" smtClean="0">
                <a:latin typeface="Symbol" charset="2"/>
                <a:cs typeface="Symbol" charset="2"/>
              </a:rPr>
              <a:t>n</a:t>
            </a:r>
            <a:r>
              <a:rPr lang="en-US" b="1" dirty="0">
                <a:latin typeface="+mj-lt"/>
              </a:rPr>
              <a:t>) </a:t>
            </a:r>
            <a:r>
              <a:rPr lang="en-US" b="1" dirty="0" err="1" smtClean="0">
                <a:latin typeface="+mj-lt"/>
              </a:rPr>
              <a:t>yr</a:t>
            </a:r>
            <a:r>
              <a:rPr lang="en-US" b="1" dirty="0" smtClean="0">
                <a:latin typeface="+mj-lt"/>
              </a:rPr>
              <a:t/>
            </a:r>
            <a:br>
              <a:rPr lang="en-US" b="1" dirty="0" smtClean="0">
                <a:latin typeface="+mj-lt"/>
              </a:rPr>
            </a:br>
            <a:r>
              <a:rPr lang="en-US" sz="1600" b="1" dirty="0" smtClean="0">
                <a:latin typeface="+mj-lt"/>
              </a:rPr>
              <a:t>(700 </a:t>
            </a:r>
            <a:r>
              <a:rPr lang="en-US" sz="1600" b="1" dirty="0">
                <a:latin typeface="+mj-lt"/>
              </a:rPr>
              <a:t>kW proton beam x (5</a:t>
            </a:r>
            <a:r>
              <a:rPr lang="en-US" sz="1600" b="1" dirty="0">
                <a:latin typeface="Symbol" charset="2"/>
                <a:cs typeface="Symbol" charset="2"/>
              </a:rPr>
              <a:t>n</a:t>
            </a:r>
            <a:r>
              <a:rPr lang="en-US" sz="1600" b="1" dirty="0">
                <a:latin typeface="+mj-lt"/>
              </a:rPr>
              <a:t>+5</a:t>
            </a:r>
            <a:r>
              <a:rPr lang="en-US" sz="1600" b="1" dirty="0">
                <a:latin typeface="Symbol" charset="2"/>
                <a:cs typeface="Symbol" charset="2"/>
              </a:rPr>
              <a:t>n</a:t>
            </a:r>
            <a:r>
              <a:rPr lang="en-US" sz="1600" b="1" dirty="0">
                <a:latin typeface="+mj-lt"/>
              </a:rPr>
              <a:t>) </a:t>
            </a:r>
            <a:r>
              <a:rPr lang="en-US" sz="1600" b="1" dirty="0" err="1" smtClean="0">
                <a:latin typeface="+mj-lt"/>
              </a:rPr>
              <a:t>yr</a:t>
            </a:r>
            <a:r>
              <a:rPr lang="en-US" sz="1600" b="1" dirty="0" smtClean="0">
                <a:latin typeface="+mj-lt"/>
              </a:rPr>
              <a:t>)</a:t>
            </a:r>
            <a:r>
              <a:rPr lang="en-US" sz="1600" b="1" dirty="0">
                <a:latin typeface="+mj-lt"/>
              </a:rPr>
              <a:t/>
            </a:r>
            <a:br>
              <a:rPr lang="en-US" sz="1600" b="1" dirty="0">
                <a:latin typeface="+mj-lt"/>
              </a:rPr>
            </a:br>
            <a:endParaRPr lang="en-US" sz="1600" b="1" dirty="0">
              <a:latin typeface="+mj-lt"/>
            </a:endParaRPr>
          </a:p>
        </p:txBody>
      </p:sp>
      <p:cxnSp>
        <p:nvCxnSpPr>
          <p:cNvPr id="30" name="Straight Connector 29"/>
          <p:cNvCxnSpPr/>
          <p:nvPr/>
        </p:nvCxnSpPr>
        <p:spPr>
          <a:xfrm>
            <a:off x="5441950" y="219075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04022" y="3810000"/>
            <a:ext cx="1158378" cy="369332"/>
          </a:xfrm>
          <a:prstGeom prst="rect">
            <a:avLst/>
          </a:prstGeom>
          <a:noFill/>
        </p:spPr>
        <p:txBody>
          <a:bodyPr wrap="none" rtlCol="0">
            <a:spAutoFit/>
          </a:bodyPr>
          <a:lstStyle/>
          <a:p>
            <a:r>
              <a:rPr lang="en-US" dirty="0" smtClean="0">
                <a:latin typeface="+mj-lt"/>
              </a:rPr>
              <a:t>CDR beam</a:t>
            </a:r>
            <a:endParaRPr lang="en-US" dirty="0">
              <a:latin typeface="+mj-lt"/>
            </a:endParaRPr>
          </a:p>
        </p:txBody>
      </p:sp>
      <p:sp>
        <p:nvSpPr>
          <p:cNvPr id="18" name="TextBox 17"/>
          <p:cNvSpPr txBox="1"/>
          <p:nvPr/>
        </p:nvSpPr>
        <p:spPr>
          <a:xfrm>
            <a:off x="4622061" y="2667000"/>
            <a:ext cx="864339" cy="646331"/>
          </a:xfrm>
          <a:prstGeom prst="rect">
            <a:avLst/>
          </a:prstGeom>
          <a:noFill/>
        </p:spPr>
        <p:txBody>
          <a:bodyPr wrap="none" rtlCol="0">
            <a:spAutoFit/>
          </a:bodyPr>
          <a:lstStyle/>
          <a:p>
            <a:r>
              <a:rPr lang="en-US" dirty="0" smtClean="0">
                <a:latin typeface="+mj-lt"/>
              </a:rPr>
              <a:t>80 GeV </a:t>
            </a:r>
            <a:br>
              <a:rPr lang="en-US" dirty="0" smtClean="0">
                <a:latin typeface="+mj-lt"/>
              </a:rPr>
            </a:br>
            <a:r>
              <a:rPr lang="en-US" dirty="0" smtClean="0">
                <a:latin typeface="+mj-lt"/>
              </a:rPr>
              <a:t>   beam</a:t>
            </a:r>
            <a:endParaRPr lang="en-US" dirty="0">
              <a:latin typeface="+mj-lt"/>
            </a:endParaRPr>
          </a:p>
        </p:txBody>
      </p:sp>
      <p:cxnSp>
        <p:nvCxnSpPr>
          <p:cNvPr id="10" name="Straight Connector 9"/>
          <p:cNvCxnSpPr/>
          <p:nvPr/>
        </p:nvCxnSpPr>
        <p:spPr>
          <a:xfrm flipV="1">
            <a:off x="3581400" y="3505200"/>
            <a:ext cx="228600" cy="381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18" idx="1"/>
          </p:cNvCxnSpPr>
          <p:nvPr/>
        </p:nvCxnSpPr>
        <p:spPr>
          <a:xfrm flipV="1">
            <a:off x="4038600" y="2990166"/>
            <a:ext cx="583461" cy="578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594399"/>
      </p:ext>
    </p:extLst>
  </p:cSld>
  <p:clrMapOvr>
    <a:masterClrMapping/>
  </p:clrMapOvr>
  <mc:AlternateContent xmlns:mc="http://schemas.openxmlformats.org/markup-compatibility/2006">
    <mc:Choice xmlns:p14="http://schemas.microsoft.com/office/powerpoint/2010/main" Requires="p14">
      <p:transition spd="slow" p14:dur="2000" advTm="82069"/>
    </mc:Choice>
    <mc:Fallback>
      <p:transition xmlns:p14="http://schemas.microsoft.com/office/powerpoint/2010/main" spd="slow" advTm="82069"/>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 y="685800"/>
            <a:ext cx="8762999" cy="5761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solidFill>
                  <a:srgbClr val="04617B"/>
                </a:solidFill>
                <a:latin typeface="Calibri" charset="0"/>
              </a:rPr>
              <a:t>MH &amp; CPV – 35 </a:t>
            </a:r>
            <a:r>
              <a:rPr lang="en-US" sz="3600" dirty="0" err="1" smtClean="0">
                <a:solidFill>
                  <a:srgbClr val="04617B"/>
                </a:solidFill>
                <a:latin typeface="Calibri" charset="0"/>
              </a:rPr>
              <a:t>kt</a:t>
            </a:r>
            <a:endParaRPr lang="en-US" sz="3600" b="1" dirty="0">
              <a:solidFill>
                <a:srgbClr val="04617B"/>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9</a:t>
            </a:fld>
            <a:endParaRPr lang="en-US"/>
          </a:p>
        </p:txBody>
      </p:sp>
      <p:pic>
        <p:nvPicPr>
          <p:cNvPr id="4" name="Picture 3"/>
          <p:cNvPicPr>
            <a:picLocks noChangeAspect="1"/>
          </p:cNvPicPr>
          <p:nvPr/>
        </p:nvPicPr>
        <p:blipFill>
          <a:blip r:embed="rId4"/>
          <a:stretch>
            <a:fillRect/>
          </a:stretch>
        </p:blipFill>
        <p:spPr>
          <a:xfrm>
            <a:off x="457200" y="1658780"/>
            <a:ext cx="3771900" cy="3993776"/>
          </a:xfrm>
          <a:prstGeom prst="rect">
            <a:avLst/>
          </a:prstGeom>
        </p:spPr>
      </p:pic>
      <p:cxnSp>
        <p:nvCxnSpPr>
          <p:cNvPr id="10" name="Straight Connector 9"/>
          <p:cNvCxnSpPr/>
          <p:nvPr/>
        </p:nvCxnSpPr>
        <p:spPr>
          <a:xfrm>
            <a:off x="990600" y="4547855"/>
            <a:ext cx="31242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90600" y="2481590"/>
            <a:ext cx="1197808" cy="261610"/>
          </a:xfrm>
          <a:prstGeom prst="rect">
            <a:avLst/>
          </a:prstGeom>
          <a:noFill/>
        </p:spPr>
        <p:txBody>
          <a:bodyPr wrap="none" rtlCol="0">
            <a:spAutoFit/>
          </a:bodyPr>
          <a:lstStyle/>
          <a:p>
            <a:r>
              <a:rPr lang="en-US" sz="1100" dirty="0" smtClean="0">
                <a:latin typeface="+mj-lt"/>
              </a:rPr>
              <a:t>Normal Hierarchy</a:t>
            </a:r>
            <a:endParaRPr lang="en-US" sz="1100" dirty="0">
              <a:latin typeface="+mj-lt"/>
            </a:endParaRPr>
          </a:p>
        </p:txBody>
      </p:sp>
      <p:sp>
        <p:nvSpPr>
          <p:cNvPr id="18" name="TextBox 17"/>
          <p:cNvSpPr txBox="1"/>
          <p:nvPr/>
        </p:nvSpPr>
        <p:spPr>
          <a:xfrm>
            <a:off x="1564387" y="1565644"/>
            <a:ext cx="1864613" cy="461665"/>
          </a:xfrm>
          <a:prstGeom prst="rect">
            <a:avLst/>
          </a:prstGeom>
          <a:solidFill>
            <a:schemeClr val="bg1"/>
          </a:solidFill>
        </p:spPr>
        <p:txBody>
          <a:bodyPr wrap="none" rtlCol="0">
            <a:spAutoFit/>
          </a:bodyPr>
          <a:lstStyle/>
          <a:p>
            <a:r>
              <a:rPr lang="en-US" sz="1200" b="1" dirty="0" smtClean="0">
                <a:latin typeface="+mj-lt"/>
              </a:rPr>
              <a:t/>
            </a:r>
            <a:br>
              <a:rPr lang="en-US" sz="1200" b="1" dirty="0" smtClean="0">
                <a:latin typeface="+mj-lt"/>
              </a:rPr>
            </a:br>
            <a:r>
              <a:rPr lang="en-US" sz="1200" b="1" dirty="0" smtClean="0">
                <a:latin typeface="+mj-lt"/>
              </a:rPr>
              <a:t>Mass Hierarchy Sensitivity </a:t>
            </a:r>
            <a:endParaRPr lang="en-US" sz="1200" b="1" dirty="0">
              <a:latin typeface="+mj-lt"/>
            </a:endParaRPr>
          </a:p>
        </p:txBody>
      </p:sp>
      <p:grpSp>
        <p:nvGrpSpPr>
          <p:cNvPr id="41" name="Group 40"/>
          <p:cNvGrpSpPr/>
          <p:nvPr/>
        </p:nvGrpSpPr>
        <p:grpSpPr>
          <a:xfrm>
            <a:off x="4648200" y="1586466"/>
            <a:ext cx="3886200" cy="4128534"/>
            <a:chOff x="4648200" y="1586466"/>
            <a:chExt cx="3886200" cy="4128534"/>
          </a:xfrm>
        </p:grpSpPr>
        <p:pic>
          <p:nvPicPr>
            <p:cNvPr id="2" name="Picture 1"/>
            <p:cNvPicPr>
              <a:picLocks noChangeAspect="1"/>
            </p:cNvPicPr>
            <p:nvPr/>
          </p:nvPicPr>
          <p:blipFill>
            <a:blip r:embed="rId5"/>
            <a:stretch>
              <a:fillRect/>
            </a:stretch>
          </p:blipFill>
          <p:spPr>
            <a:xfrm>
              <a:off x="4648200" y="1658779"/>
              <a:ext cx="3886200" cy="4056221"/>
            </a:xfrm>
            <a:prstGeom prst="rect">
              <a:avLst/>
            </a:prstGeom>
          </p:spPr>
        </p:pic>
        <p:sp>
          <p:nvSpPr>
            <p:cNvPr id="17" name="TextBox 16"/>
            <p:cNvSpPr txBox="1"/>
            <p:nvPr/>
          </p:nvSpPr>
          <p:spPr>
            <a:xfrm>
              <a:off x="5181600" y="2481590"/>
              <a:ext cx="1197808" cy="261610"/>
            </a:xfrm>
            <a:prstGeom prst="rect">
              <a:avLst/>
            </a:prstGeom>
            <a:noFill/>
          </p:spPr>
          <p:txBody>
            <a:bodyPr wrap="none" rtlCol="0">
              <a:spAutoFit/>
            </a:bodyPr>
            <a:lstStyle/>
            <a:p>
              <a:r>
                <a:rPr lang="en-US" sz="1100" dirty="0" smtClean="0">
                  <a:latin typeface="+mj-lt"/>
                </a:rPr>
                <a:t>Normal Hierarchy</a:t>
              </a:r>
              <a:endParaRPr lang="en-US" sz="1100" dirty="0">
                <a:latin typeface="+mj-lt"/>
              </a:endParaRPr>
            </a:p>
          </p:txBody>
        </p:sp>
        <p:sp>
          <p:nvSpPr>
            <p:cNvPr id="19" name="TextBox 18"/>
            <p:cNvSpPr txBox="1"/>
            <p:nvPr/>
          </p:nvSpPr>
          <p:spPr>
            <a:xfrm>
              <a:off x="5960571" y="1586466"/>
              <a:ext cx="1659429" cy="461665"/>
            </a:xfrm>
            <a:prstGeom prst="rect">
              <a:avLst/>
            </a:prstGeom>
            <a:solidFill>
              <a:schemeClr val="bg1"/>
            </a:solidFill>
          </p:spPr>
          <p:txBody>
            <a:bodyPr wrap="none" rtlCol="0">
              <a:spAutoFit/>
            </a:bodyPr>
            <a:lstStyle/>
            <a:p>
              <a:r>
                <a:rPr lang="en-US" sz="1200" b="1" dirty="0" smtClean="0">
                  <a:latin typeface="+mj-lt"/>
                </a:rPr>
                <a:t/>
              </a:r>
              <a:br>
                <a:rPr lang="en-US" sz="1200" b="1" dirty="0" smtClean="0">
                  <a:latin typeface="+mj-lt"/>
                </a:rPr>
              </a:br>
              <a:r>
                <a:rPr lang="en-US" sz="1200" b="1" dirty="0" smtClean="0">
                  <a:latin typeface="+mj-lt"/>
                </a:rPr>
                <a:t>CP Violation Sensitivity </a:t>
              </a:r>
              <a:endParaRPr lang="en-US" sz="1200" b="1" dirty="0">
                <a:latin typeface="+mj-lt"/>
              </a:endParaRPr>
            </a:p>
          </p:txBody>
        </p:sp>
      </p:grpSp>
      <p:cxnSp>
        <p:nvCxnSpPr>
          <p:cNvPr id="12" name="Straight Connector 11"/>
          <p:cNvCxnSpPr/>
          <p:nvPr/>
        </p:nvCxnSpPr>
        <p:spPr>
          <a:xfrm>
            <a:off x="6060765" y="149764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233335" y="150495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33600" y="1143000"/>
            <a:ext cx="5099519" cy="830997"/>
          </a:xfrm>
          <a:prstGeom prst="rect">
            <a:avLst/>
          </a:prstGeom>
          <a:noFill/>
        </p:spPr>
        <p:txBody>
          <a:bodyPr wrap="square" rtlCol="0">
            <a:spAutoFit/>
          </a:bodyPr>
          <a:lstStyle/>
          <a:p>
            <a:pPr algn="ctr"/>
            <a:r>
              <a:rPr lang="en-US" sz="1600" b="1" dirty="0" smtClean="0">
                <a:latin typeface="+mj-lt"/>
              </a:rPr>
              <a:t>Exposure 245 </a:t>
            </a:r>
            <a:r>
              <a:rPr lang="en-US" sz="1600" b="1" dirty="0" err="1" smtClean="0">
                <a:latin typeface="+mj-lt"/>
              </a:rPr>
              <a:t>kt.MW.yr</a:t>
            </a:r>
            <a:endParaRPr lang="en-US" sz="1600" b="1" dirty="0" smtClean="0">
              <a:latin typeface="+mj-lt"/>
            </a:endParaRPr>
          </a:p>
          <a:p>
            <a:pPr algn="ctr"/>
            <a:r>
              <a:rPr lang="en-US" sz="1600" b="1" dirty="0" smtClean="0">
                <a:latin typeface="+mj-lt"/>
              </a:rPr>
              <a:t>1.2 </a:t>
            </a:r>
            <a:r>
              <a:rPr lang="en-US" sz="1600" b="1" dirty="0" smtClean="0">
                <a:latin typeface="+mj-lt"/>
              </a:rPr>
              <a:t>MW x (3</a:t>
            </a:r>
            <a:r>
              <a:rPr lang="en-US" sz="1600" b="1" dirty="0" smtClean="0">
                <a:latin typeface="Symbol" charset="2"/>
                <a:cs typeface="Symbol" charset="2"/>
              </a:rPr>
              <a:t>n</a:t>
            </a:r>
            <a:r>
              <a:rPr lang="en-US" sz="1600" b="1" dirty="0" smtClean="0">
                <a:latin typeface="+mj-lt"/>
              </a:rPr>
              <a:t>+3</a:t>
            </a:r>
            <a:r>
              <a:rPr lang="en-US" sz="1600" b="1" dirty="0" smtClean="0">
                <a:latin typeface="Symbol" charset="2"/>
                <a:cs typeface="Symbol" charset="2"/>
              </a:rPr>
              <a:t>n</a:t>
            </a:r>
            <a:r>
              <a:rPr lang="en-US" sz="1600" b="1" dirty="0">
                <a:latin typeface="+mj-lt"/>
              </a:rPr>
              <a:t>) </a:t>
            </a:r>
            <a:r>
              <a:rPr lang="en-US" sz="1600" b="1" dirty="0" err="1" smtClean="0">
                <a:latin typeface="+mj-lt"/>
              </a:rPr>
              <a:t>yr</a:t>
            </a:r>
            <a:r>
              <a:rPr lang="en-US" sz="1600" b="1" dirty="0" smtClean="0">
                <a:latin typeface="+mj-lt"/>
              </a:rPr>
              <a:t>  (700 </a:t>
            </a:r>
            <a:r>
              <a:rPr lang="en-US" sz="1600" b="1" dirty="0">
                <a:latin typeface="+mj-lt"/>
              </a:rPr>
              <a:t>kW x (5</a:t>
            </a:r>
            <a:r>
              <a:rPr lang="en-US" sz="1600" b="1" dirty="0">
                <a:latin typeface="Symbol" charset="2"/>
                <a:cs typeface="Symbol" charset="2"/>
              </a:rPr>
              <a:t>n</a:t>
            </a:r>
            <a:r>
              <a:rPr lang="en-US" sz="1600" b="1" dirty="0">
                <a:latin typeface="+mj-lt"/>
              </a:rPr>
              <a:t>+5</a:t>
            </a:r>
            <a:r>
              <a:rPr lang="en-US" sz="1600" b="1" dirty="0">
                <a:latin typeface="Symbol" charset="2"/>
                <a:cs typeface="Symbol" charset="2"/>
              </a:rPr>
              <a:t>n</a:t>
            </a:r>
            <a:r>
              <a:rPr lang="en-US" sz="1600" b="1" dirty="0">
                <a:latin typeface="+mj-lt"/>
              </a:rPr>
              <a:t>) </a:t>
            </a:r>
            <a:r>
              <a:rPr lang="en-US" sz="1600" b="1" dirty="0" err="1" smtClean="0">
                <a:latin typeface="+mj-lt"/>
              </a:rPr>
              <a:t>yr</a:t>
            </a:r>
            <a:r>
              <a:rPr lang="en-US" sz="1600" b="1" dirty="0" smtClean="0">
                <a:latin typeface="+mj-lt"/>
              </a:rPr>
              <a:t>) </a:t>
            </a:r>
            <a:endParaRPr lang="en-US" sz="1600" b="1" dirty="0" smtClean="0">
              <a:latin typeface="+mj-lt"/>
            </a:endParaRPr>
          </a:p>
          <a:p>
            <a:pPr algn="ctr"/>
            <a:r>
              <a:rPr lang="en-US" sz="1600" b="1" dirty="0">
                <a:latin typeface="+mj-lt"/>
              </a:rPr>
              <a:t>or </a:t>
            </a:r>
            <a:r>
              <a:rPr lang="en-US" sz="1600" b="1" dirty="0" smtClean="0">
                <a:latin typeface="+mj-lt"/>
              </a:rPr>
              <a:t>20 </a:t>
            </a:r>
            <a:r>
              <a:rPr lang="en-US" sz="1600" b="1" dirty="0" err="1" smtClean="0">
                <a:latin typeface="+mj-lt"/>
              </a:rPr>
              <a:t>kt</a:t>
            </a:r>
            <a:r>
              <a:rPr lang="en-US" sz="1600" b="1" dirty="0" smtClean="0">
                <a:latin typeface="+mj-lt"/>
              </a:rPr>
              <a:t> at 1.2 </a:t>
            </a:r>
            <a:r>
              <a:rPr lang="en-US" sz="1600" b="1" dirty="0">
                <a:latin typeface="+mj-lt"/>
              </a:rPr>
              <a:t>MW x </a:t>
            </a:r>
            <a:r>
              <a:rPr lang="en-US" sz="1600" b="1" dirty="0" smtClean="0">
                <a:latin typeface="+mj-lt"/>
              </a:rPr>
              <a:t>(5</a:t>
            </a:r>
            <a:r>
              <a:rPr lang="en-US" sz="1600" b="1" dirty="0" smtClean="0">
                <a:latin typeface="Symbol" charset="2"/>
                <a:cs typeface="Symbol" charset="2"/>
              </a:rPr>
              <a:t>n</a:t>
            </a:r>
            <a:r>
              <a:rPr lang="en-US" sz="1600" b="1" dirty="0" smtClean="0">
                <a:latin typeface="+mj-lt"/>
              </a:rPr>
              <a:t>+5</a:t>
            </a:r>
            <a:r>
              <a:rPr lang="en-US" sz="1600" b="1" dirty="0" smtClean="0">
                <a:latin typeface="Symbol" charset="2"/>
                <a:cs typeface="Symbol" charset="2"/>
              </a:rPr>
              <a:t>n</a:t>
            </a:r>
            <a:r>
              <a:rPr lang="en-US" sz="1600" b="1" dirty="0">
                <a:latin typeface="+mj-lt"/>
              </a:rPr>
              <a:t>) </a:t>
            </a:r>
            <a:r>
              <a:rPr lang="en-US" sz="1600" b="1" dirty="0" err="1" smtClean="0">
                <a:latin typeface="+mj-lt"/>
              </a:rPr>
              <a:t>yr</a:t>
            </a:r>
            <a:endParaRPr lang="en-US" sz="1600" b="1" dirty="0">
              <a:latin typeface="+mj-lt"/>
            </a:endParaRPr>
          </a:p>
        </p:txBody>
      </p:sp>
      <p:cxnSp>
        <p:nvCxnSpPr>
          <p:cNvPr id="16" name="Straight Connector 15"/>
          <p:cNvCxnSpPr/>
          <p:nvPr/>
        </p:nvCxnSpPr>
        <p:spPr>
          <a:xfrm>
            <a:off x="5630300" y="175260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9"/>
          <p:cNvSpPr txBox="1">
            <a:spLocks noChangeArrowheads="1"/>
          </p:cNvSpPr>
          <p:nvPr/>
        </p:nvSpPr>
        <p:spPr bwMode="auto">
          <a:xfrm>
            <a:off x="304800" y="55626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charset="0"/>
                <a:ea typeface="ＭＳ Ｐゴシック" charset="0"/>
                <a:cs typeface="ＭＳ Ｐゴシック" charset="0"/>
              </a:defRPr>
            </a:lvl1pPr>
            <a:lvl2pPr marL="639763" indent="-246063">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Mass hierarchy is very well determined over most of </a:t>
            </a:r>
            <a:r>
              <a:rPr lang="en-US" altLang="ja-JP" sz="2200" dirty="0" err="1" smtClean="0">
                <a:solidFill>
                  <a:srgbClr val="000090"/>
                </a:solidFill>
                <a:latin typeface="Symbol" charset="2"/>
                <a:ea typeface="HGP明朝E" charset="0"/>
                <a:cs typeface="Symbol" charset="2"/>
              </a:rPr>
              <a:t>d</a:t>
            </a:r>
            <a:r>
              <a:rPr lang="en-US" altLang="ja-JP" sz="2200" baseline="-25000" dirty="0" err="1" smtClean="0">
                <a:solidFill>
                  <a:srgbClr val="000090"/>
                </a:solidFill>
                <a:latin typeface="+mj-lt"/>
                <a:ea typeface="HGP明朝E" charset="0"/>
                <a:cs typeface="HGP明朝E" charset="0"/>
              </a:rPr>
              <a:t>CP</a:t>
            </a:r>
            <a:r>
              <a:rPr lang="en-US" altLang="ja-JP" sz="2200" dirty="0" smtClean="0">
                <a:solidFill>
                  <a:srgbClr val="000090"/>
                </a:solidFill>
                <a:latin typeface="+mj-lt"/>
                <a:ea typeface="HGP明朝E" charset="0"/>
                <a:cs typeface="HGP明朝E" charset="0"/>
              </a:rPr>
              <a:t> range</a:t>
            </a:r>
          </a:p>
          <a:p>
            <a:pPr lvl="1">
              <a:spcAft>
                <a:spcPts val="0"/>
              </a:spcAft>
              <a:buClr>
                <a:srgbClr val="0BD0D9"/>
              </a:buClr>
              <a:buSzPct val="95000"/>
              <a:buFont typeface="Wingdings 2" charset="0"/>
              <a:buChar char=""/>
            </a:pPr>
            <a:r>
              <a:rPr lang="en-US" altLang="ja-JP" sz="2000" b="1" dirty="0" err="1" smtClean="0">
                <a:solidFill>
                  <a:srgbClr val="0000FF"/>
                </a:solidFill>
                <a:latin typeface="+mj-lt"/>
                <a:ea typeface="HGP明朝E" charset="0"/>
                <a:cs typeface="HGP明朝E" charset="0"/>
              </a:rPr>
              <a:t>Indep</a:t>
            </a:r>
            <a:r>
              <a:rPr lang="en-US" altLang="ja-JP" sz="2000" b="1" dirty="0" smtClean="0">
                <a:solidFill>
                  <a:srgbClr val="0000FF"/>
                </a:solidFill>
                <a:latin typeface="+mj-lt"/>
                <a:ea typeface="HGP明朝E" charset="0"/>
                <a:cs typeface="HGP明朝E" charset="0"/>
              </a:rPr>
              <a:t>. 2-3 </a:t>
            </a:r>
            <a:r>
              <a:rPr lang="en-US" altLang="ja-JP" sz="2000" b="1" dirty="0" smtClean="0">
                <a:solidFill>
                  <a:srgbClr val="0000FF"/>
                </a:solidFill>
                <a:latin typeface="Symbol" charset="2"/>
                <a:ea typeface="HGP明朝E" charset="0"/>
                <a:cs typeface="Symbol" charset="2"/>
              </a:rPr>
              <a:t>s</a:t>
            </a:r>
            <a:r>
              <a:rPr lang="en-US" altLang="ja-JP" sz="2000" b="1" dirty="0" smtClean="0">
                <a:solidFill>
                  <a:srgbClr val="0000FF"/>
                </a:solidFill>
                <a:latin typeface="+mj-lt"/>
                <a:ea typeface="HGP明朝E" charset="0"/>
                <a:cs typeface="HGP明朝E" charset="0"/>
              </a:rPr>
              <a:t> cross-check from atmospherics in LBNE and from other </a:t>
            </a:r>
            <a:r>
              <a:rPr lang="en-US" altLang="ja-JP" sz="2000" b="1" dirty="0" err="1" smtClean="0">
                <a:solidFill>
                  <a:srgbClr val="0000FF"/>
                </a:solidFill>
                <a:latin typeface="+mj-lt"/>
                <a:ea typeface="HGP明朝E" charset="0"/>
                <a:cs typeface="HGP明朝E" charset="0"/>
              </a:rPr>
              <a:t>expts</a:t>
            </a:r>
            <a:endParaRPr lang="en-US" altLang="ja-JP" sz="2000" b="1" dirty="0" smtClean="0">
              <a:solidFill>
                <a:srgbClr val="0000FF"/>
              </a:solidFill>
              <a:latin typeface="+mj-lt"/>
              <a:ea typeface="HGP明朝E" charset="0"/>
              <a:cs typeface="HGP明朝E" charset="0"/>
            </a:endParaRPr>
          </a:p>
          <a:p>
            <a:pPr>
              <a:spcAft>
                <a:spcPts val="0"/>
              </a:spcAft>
              <a:buClr>
                <a:srgbClr val="0BD0D9"/>
              </a:buClr>
              <a:buSzPct val="95000"/>
              <a:buFont typeface="Wingdings 2" charset="0"/>
              <a:buChar char=""/>
            </a:pPr>
            <a:r>
              <a:rPr lang="en-US" altLang="ja-JP" sz="2200" dirty="0" smtClean="0">
                <a:solidFill>
                  <a:srgbClr val="000090"/>
                </a:solidFill>
                <a:latin typeface="+mj-lt"/>
                <a:ea typeface="HGP明朝E" charset="0"/>
                <a:cs typeface="HGP明朝E" charset="0"/>
              </a:rPr>
              <a:t>CPV &gt; 3</a:t>
            </a:r>
            <a:r>
              <a:rPr lang="en-US" altLang="ja-JP" sz="2200" dirty="0" smtClean="0">
                <a:solidFill>
                  <a:srgbClr val="000090"/>
                </a:solidFill>
                <a:latin typeface="Symbol" charset="2"/>
                <a:ea typeface="HGP明朝E" charset="0"/>
                <a:cs typeface="Symbol" charset="2"/>
              </a:rPr>
              <a:t>s</a:t>
            </a:r>
            <a:r>
              <a:rPr lang="en-US" altLang="ja-JP" sz="2200" dirty="0" smtClean="0">
                <a:solidFill>
                  <a:srgbClr val="000090"/>
                </a:solidFill>
                <a:latin typeface="+mj-lt"/>
                <a:ea typeface="HGP明朝E" charset="0"/>
                <a:cs typeface="HGP明朝E" charset="0"/>
              </a:rPr>
              <a:t> over most of range and &gt; 5</a:t>
            </a:r>
            <a:r>
              <a:rPr lang="en-US" altLang="ja-JP" sz="2200" dirty="0" smtClean="0">
                <a:solidFill>
                  <a:srgbClr val="000090"/>
                </a:solidFill>
                <a:latin typeface="Symbol" charset="2"/>
                <a:ea typeface="HGP明朝E" charset="0"/>
                <a:cs typeface="Symbol" charset="2"/>
              </a:rPr>
              <a:t>s</a:t>
            </a:r>
            <a:r>
              <a:rPr lang="en-US" altLang="ja-JP" sz="2200" dirty="0" smtClean="0">
                <a:solidFill>
                  <a:srgbClr val="000090"/>
                </a:solidFill>
                <a:latin typeface="+mj-lt"/>
                <a:ea typeface="HGP明朝E" charset="0"/>
                <a:cs typeface="HGP明朝E" charset="0"/>
              </a:rPr>
              <a:t> for maximal CPV</a:t>
            </a:r>
          </a:p>
        </p:txBody>
      </p:sp>
      <p:sp>
        <p:nvSpPr>
          <p:cNvPr id="20" name="TextBox 19"/>
          <p:cNvSpPr txBox="1"/>
          <p:nvPr/>
        </p:nvSpPr>
        <p:spPr>
          <a:xfrm>
            <a:off x="2057400" y="2895600"/>
            <a:ext cx="2125289" cy="523220"/>
          </a:xfrm>
          <a:prstGeom prst="rect">
            <a:avLst/>
          </a:prstGeom>
          <a:noFill/>
        </p:spPr>
        <p:txBody>
          <a:bodyPr wrap="none" rtlCol="0">
            <a:spAutoFit/>
          </a:bodyPr>
          <a:lstStyle/>
          <a:p>
            <a:r>
              <a:rPr lang="en-US" sz="1400" dirty="0" smtClean="0">
                <a:latin typeface="+mj-lt"/>
              </a:rPr>
              <a:t>Band is range of beam and </a:t>
            </a:r>
            <a:br>
              <a:rPr lang="en-US" sz="1400" dirty="0" smtClean="0">
                <a:latin typeface="+mj-lt"/>
              </a:rPr>
            </a:br>
            <a:r>
              <a:rPr lang="en-US" sz="1400" dirty="0" smtClean="0">
                <a:latin typeface="+mj-lt"/>
              </a:rPr>
              <a:t>   systematics assumptions</a:t>
            </a:r>
            <a:endParaRPr lang="en-US" sz="1400" dirty="0">
              <a:latin typeface="+mj-lt"/>
            </a:endParaRPr>
          </a:p>
        </p:txBody>
      </p:sp>
      <p:grpSp>
        <p:nvGrpSpPr>
          <p:cNvPr id="39" name="Group 38"/>
          <p:cNvGrpSpPr/>
          <p:nvPr/>
        </p:nvGrpSpPr>
        <p:grpSpPr>
          <a:xfrm>
            <a:off x="5472660" y="4235967"/>
            <a:ext cx="2614950" cy="7088"/>
            <a:chOff x="5472660" y="4235967"/>
            <a:chExt cx="2614950" cy="7088"/>
          </a:xfrm>
        </p:grpSpPr>
        <p:cxnSp>
          <p:nvCxnSpPr>
            <p:cNvPr id="30" name="Straight Connector 29"/>
            <p:cNvCxnSpPr/>
            <p:nvPr/>
          </p:nvCxnSpPr>
          <p:spPr>
            <a:xfrm>
              <a:off x="7044960" y="4235967"/>
              <a:ext cx="104265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472660" y="4243055"/>
              <a:ext cx="101475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6502400" y="4191000"/>
            <a:ext cx="583663" cy="369332"/>
          </a:xfrm>
          <a:prstGeom prst="rect">
            <a:avLst/>
          </a:prstGeom>
          <a:noFill/>
        </p:spPr>
        <p:txBody>
          <a:bodyPr wrap="none" rtlCol="0">
            <a:spAutoFit/>
          </a:bodyPr>
          <a:lstStyle/>
          <a:p>
            <a:pPr algn="ctr"/>
            <a:r>
              <a:rPr lang="en-US" dirty="0" smtClean="0">
                <a:solidFill>
                  <a:srgbClr val="0000FF"/>
                </a:solidFill>
                <a:latin typeface="+mj-lt"/>
              </a:rPr>
              <a:t>64%</a:t>
            </a:r>
            <a:endParaRPr lang="en-US" dirty="0">
              <a:solidFill>
                <a:srgbClr val="0000FF"/>
              </a:solidFill>
              <a:latin typeface="+mj-lt"/>
            </a:endParaRPr>
          </a:p>
        </p:txBody>
      </p:sp>
      <p:sp>
        <p:nvSpPr>
          <p:cNvPr id="45" name="TextBox 44"/>
          <p:cNvSpPr txBox="1"/>
          <p:nvPr/>
        </p:nvSpPr>
        <p:spPr>
          <a:xfrm>
            <a:off x="1356742" y="4507468"/>
            <a:ext cx="700658" cy="369332"/>
          </a:xfrm>
          <a:prstGeom prst="rect">
            <a:avLst/>
          </a:prstGeom>
          <a:noFill/>
        </p:spPr>
        <p:txBody>
          <a:bodyPr wrap="none" rtlCol="0">
            <a:spAutoFit/>
          </a:bodyPr>
          <a:lstStyle/>
          <a:p>
            <a:r>
              <a:rPr lang="en-US" dirty="0" smtClean="0">
                <a:solidFill>
                  <a:srgbClr val="0000FF"/>
                </a:solidFill>
                <a:latin typeface="+mj-lt"/>
              </a:rPr>
              <a:t>100%</a:t>
            </a:r>
            <a:endParaRPr lang="en-US" baseline="-25000" dirty="0">
              <a:solidFill>
                <a:srgbClr val="0000FF"/>
              </a:solidFill>
              <a:latin typeface="+mj-lt"/>
            </a:endParaRPr>
          </a:p>
        </p:txBody>
      </p:sp>
      <p:cxnSp>
        <p:nvCxnSpPr>
          <p:cNvPr id="51" name="Straight Connector 50"/>
          <p:cNvCxnSpPr/>
          <p:nvPr/>
        </p:nvCxnSpPr>
        <p:spPr>
          <a:xfrm>
            <a:off x="4038600" y="3733800"/>
            <a:ext cx="76200"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974639000"/>
      </p:ext>
    </p:extLst>
  </p:cSld>
  <p:clrMapOvr>
    <a:masterClrMapping/>
  </p:clrMapOvr>
  <mc:AlternateContent xmlns:mc="http://schemas.openxmlformats.org/markup-compatibility/2006">
    <mc:Choice xmlns:p14="http://schemas.microsoft.com/office/powerpoint/2010/main" Requires="p14">
      <p:transition spd="slow" p14:dur="2000" advTm="101269"/>
    </mc:Choice>
    <mc:Fallback>
      <p:transition xmlns:p14="http://schemas.microsoft.com/office/powerpoint/2010/main" spd="slow" advTm="1012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2"/>
</p:tagLst>
</file>

<file path=ppt/tags/tag2.xml><?xml version="1.0" encoding="utf-8"?>
<p:tagLst xmlns:a="http://schemas.openxmlformats.org/drawingml/2006/main" xmlns:r="http://schemas.openxmlformats.org/officeDocument/2006/relationships" xmlns:p="http://schemas.openxmlformats.org/presentationml/2006/main">
  <p:tag name="TIMING" val="|29.3|17.1"/>
</p:tagLst>
</file>

<file path=ppt/tags/tag3.xml><?xml version="1.0" encoding="utf-8"?>
<p:tagLst xmlns:a="http://schemas.openxmlformats.org/drawingml/2006/main" xmlns:r="http://schemas.openxmlformats.org/officeDocument/2006/relationships" xmlns:p="http://schemas.openxmlformats.org/presentationml/2006/main">
  <p:tag name="TIMING" val="|55.7"/>
</p:tagLst>
</file>

<file path=ppt/tags/tag4.xml><?xml version="1.0" encoding="utf-8"?>
<p:tagLst xmlns:a="http://schemas.openxmlformats.org/drawingml/2006/main" xmlns:r="http://schemas.openxmlformats.org/officeDocument/2006/relationships" xmlns:p="http://schemas.openxmlformats.org/presentationml/2006/main">
  <p:tag name="TIMING" val="|25.3|19.3|27.4"/>
</p:tagLst>
</file>

<file path=ppt/tags/tag5.xml><?xml version="1.0" encoding="utf-8"?>
<p:tagLst xmlns:a="http://schemas.openxmlformats.org/drawingml/2006/main" xmlns:r="http://schemas.openxmlformats.org/officeDocument/2006/relationships" xmlns:p="http://schemas.openxmlformats.org/presentationml/2006/main">
  <p:tag name="TIMING" val="|49.7|21.5"/>
</p:tagLst>
</file>

<file path=ppt/tags/tag6.xml><?xml version="1.0" encoding="utf-8"?>
<p:tagLst xmlns:a="http://schemas.openxmlformats.org/drawingml/2006/main" xmlns:r="http://schemas.openxmlformats.org/officeDocument/2006/relationships" xmlns:p="http://schemas.openxmlformats.org/presentationml/2006/main">
  <p:tag name="TIMING" val="|46|12.2|24.4"/>
</p:tagLst>
</file>

<file path=ppt/tags/tag7.xml><?xml version="1.0" encoding="utf-8"?>
<p:tagLst xmlns:a="http://schemas.openxmlformats.org/drawingml/2006/main" xmlns:r="http://schemas.openxmlformats.org/officeDocument/2006/relationships" xmlns:p="http://schemas.openxmlformats.org/presentationml/2006/main">
  <p:tag name="TIMING" val="|13.4|10"/>
</p:tagLst>
</file>

<file path=ppt/tags/tag8.xml><?xml version="1.0" encoding="utf-8"?>
<p:tagLst xmlns:a="http://schemas.openxmlformats.org/drawingml/2006/main" xmlns:r="http://schemas.openxmlformats.org/officeDocument/2006/relationships" xmlns:p="http://schemas.openxmlformats.org/presentationml/2006/main">
  <p:tag name="TIMING" val="|37.8|1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Paper</Template>
  <TotalTime>65676</TotalTime>
  <Words>4634</Words>
  <Application>Microsoft Macintosh PowerPoint</Application>
  <PresentationFormat>On-screen Show (4:3)</PresentationFormat>
  <Paragraphs>691</Paragraphs>
  <Slides>59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Flow</vt:lpstr>
      <vt:lpstr>Equation</vt:lpstr>
      <vt:lpstr>Long-Baseline Neutrino Experiment</vt:lpstr>
      <vt:lpstr>Overview</vt:lpstr>
      <vt:lpstr>LBNE Science Collaboration</vt:lpstr>
      <vt:lpstr>Primary Scientific Objectives</vt:lpstr>
      <vt:lpstr>What we know…</vt:lpstr>
      <vt:lpstr>Long-Baseline Measurements &amp; Oscillation Parameter Sensitivities</vt:lpstr>
      <vt:lpstr>Essential Experimental Technique</vt:lpstr>
      <vt:lpstr>PowerPoint Presentation</vt:lpstr>
      <vt:lpstr>PowerPoint Presentation</vt:lpstr>
      <vt:lpstr>PowerPoint Presentation</vt:lpstr>
      <vt:lpstr>Detector Mass/Beam Power Scenario</vt:lpstr>
      <vt:lpstr>PowerPoint Presentation</vt:lpstr>
      <vt:lpstr>Supernova Burst Neutrinos</vt:lpstr>
      <vt:lpstr>SNOwGLoBES-Smeared Spectrum</vt:lpstr>
      <vt:lpstr>Proton Decay</vt:lpstr>
      <vt:lpstr>More Details: - Snowmass detailed-whitepaper       arXiv:1307.7335 - Content update and printed “book” this fall</vt:lpstr>
      <vt:lpstr>PowerPoint Presentation</vt:lpstr>
      <vt:lpstr>Proposed CPV/MH Experiments</vt:lpstr>
      <vt:lpstr>PowerPoint Presentation</vt:lpstr>
      <vt:lpstr>International Collaboration</vt:lpstr>
      <vt:lpstr>International Collaborators</vt:lpstr>
      <vt:lpstr>International Collaborators</vt:lpstr>
      <vt:lpstr>International Collaboration Discussions</vt:lpstr>
      <vt:lpstr>International Collaboration Discussions</vt:lpstr>
      <vt:lpstr>LBNE Science Summary</vt:lpstr>
      <vt:lpstr>Back Up</vt:lpstr>
      <vt:lpstr>LBNE Collaboration Details</vt:lpstr>
      <vt:lpstr>Physicist FTE Estimates</vt:lpstr>
      <vt:lpstr>LBNE Collaboration - Detail</vt:lpstr>
      <vt:lpstr>Building an International Collaboration</vt:lpstr>
      <vt:lpstr>International Collaboration - INDIA</vt:lpstr>
      <vt:lpstr>International Collaboration - UK</vt:lpstr>
      <vt:lpstr>International Collaboration - ITALY</vt:lpstr>
      <vt:lpstr>International Collaboration – BRAZIL</vt:lpstr>
      <vt:lpstr>International Collaboration - ITALY</vt:lpstr>
      <vt:lpstr>International Collaboration – LAGUNA/LBNO</vt:lpstr>
      <vt:lpstr>International Collaboration - CERN</vt:lpstr>
      <vt:lpstr>International Collaboration</vt:lpstr>
      <vt:lpstr>Current Neutrino &amp; Related Experiments</vt:lpstr>
      <vt:lpstr>Current n FNAL Experiments</vt:lpstr>
      <vt:lpstr>Current FNAL n Experiments - Physicists</vt:lpstr>
      <vt:lpstr>Related Off-Shore Experiments</vt:lpstr>
      <vt:lpstr>Current &amp; Proposed Mass Hierarchy Measurement Experiments</vt:lpstr>
      <vt:lpstr>Mass Hierarchy Measurement Experiments</vt:lpstr>
      <vt:lpstr>PowerPoint Presentation</vt:lpstr>
      <vt:lpstr>Additional Science Slides</vt:lpstr>
      <vt:lpstr> </vt:lpstr>
      <vt:lpstr> </vt:lpstr>
      <vt:lpstr> </vt:lpstr>
      <vt:lpstr>PowerPoint Presentation</vt:lpstr>
      <vt:lpstr>PowerPoint Presentation</vt:lpstr>
      <vt:lpstr>LBNE 35 kt Far Detector Spectra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Robert J. Wilson, Colorado State University</cp:lastModifiedBy>
  <cp:revision>1732</cp:revision>
  <cp:lastPrinted>2013-10-31T17:13:58Z</cp:lastPrinted>
  <dcterms:created xsi:type="dcterms:W3CDTF">2006-08-16T00:00:00Z</dcterms:created>
  <dcterms:modified xsi:type="dcterms:W3CDTF">2013-11-03T14:45:22Z</dcterms:modified>
</cp:coreProperties>
</file>