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59" r:id="rId4"/>
    <p:sldId id="260" r:id="rId5"/>
    <p:sldId id="274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1" r:id="rId14"/>
    <p:sldId id="270" r:id="rId15"/>
    <p:sldId id="272" r:id="rId16"/>
    <p:sldId id="273" r:id="rId17"/>
    <p:sldId id="275" r:id="rId18"/>
    <p:sldId id="276" r:id="rId19"/>
    <p:sldId id="277" r:id="rId20"/>
    <p:sldId id="279" r:id="rId21"/>
    <p:sldId id="278" r:id="rId2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000066"/>
    <a:srgbClr val="000099"/>
    <a:srgbClr val="003399"/>
    <a:srgbClr val="002D86"/>
    <a:srgbClr val="00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55" d="100"/>
          <a:sy n="55" d="100"/>
        </p:scale>
        <p:origin x="-76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7CCAC71-0788-4410-928D-7FBE9B69D2D1}" type="datetimeFigureOut">
              <a:rPr lang="en-US"/>
              <a:pPr>
                <a:defRPr/>
              </a:pPr>
              <a:t>11/12/2009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5B8E136-2505-4687-86A0-3A7B7DFF99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60B8C-D7FA-445E-A1FF-2D10EF5A4AE2}" type="datetime1">
              <a:rPr lang="en-US"/>
              <a:pPr>
                <a:defRPr/>
              </a:pPr>
              <a:t>11/12/2009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AAC, November 16-17, 2009 – Your Name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3EAE1-A28B-4091-A34D-257B2D63CD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4DB931-C1A3-4395-85E1-1D52B3715EF0}" type="datetime1">
              <a:rPr lang="en-US"/>
              <a:pPr>
                <a:defRPr/>
              </a:pPr>
              <a:t>11/12/2009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AAC, November 16-17, 2009 – Your Name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1D63DD-6A82-4066-9BB4-2E8DE5E200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13143-00BF-4DFA-A97A-55E2687ED541}" type="datetime1">
              <a:rPr lang="en-US"/>
              <a:pPr>
                <a:defRPr/>
              </a:pPr>
              <a:t>11/12/2009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AAC, November 16-17, 2009 – Your Name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938AD-46F3-47BF-ABEB-F75DF3D122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mark.gif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848600" y="5334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projectxLogo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457200" y="609600"/>
            <a:ext cx="1600200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9"/>
          <p:cNvCxnSpPr/>
          <p:nvPr userDrawn="1"/>
        </p:nvCxnSpPr>
        <p:spPr>
          <a:xfrm>
            <a:off x="457200" y="1524000"/>
            <a:ext cx="8229600" cy="1588"/>
          </a:xfrm>
          <a:prstGeom prst="line">
            <a:avLst/>
          </a:prstGeom>
          <a:ln w="76200">
            <a:gradFill flip="none" rotWithShape="1">
              <a:gsLst>
                <a:gs pos="0">
                  <a:srgbClr val="C00000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1"/>
          <p:cNvCxnSpPr/>
          <p:nvPr userDrawn="1"/>
        </p:nvCxnSpPr>
        <p:spPr>
          <a:xfrm>
            <a:off x="457200" y="6172200"/>
            <a:ext cx="8229600" cy="1588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274638"/>
            <a:ext cx="5562600" cy="1143000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0000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87338" indent="-287338">
              <a:buClr>
                <a:srgbClr val="002D86"/>
              </a:buClr>
              <a:buSzPct val="125000"/>
              <a:defRPr sz="2000">
                <a:solidFill>
                  <a:srgbClr val="003399"/>
                </a:solidFill>
              </a:defRPr>
            </a:lvl1pPr>
            <a:lvl2pPr marL="742950" indent="-285750">
              <a:defRPr sz="1800"/>
            </a:lvl2pPr>
            <a:lvl3pPr>
              <a:defRPr sz="1800">
                <a:solidFill>
                  <a:srgbClr val="006600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57200" y="6356350"/>
            <a:ext cx="373380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/>
              <a:t>AAC, November 16-17, 2009 – Your Name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6302E4D0-676C-4A02-B8DC-6186940E58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18261-2B9F-48B6-8B1C-679FE591FC95}" type="datetime1">
              <a:rPr lang="en-US"/>
              <a:pPr>
                <a:defRPr/>
              </a:pPr>
              <a:t>11/12/2009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AAC, November 16-17, 2009 – Your Name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6AA109-5DED-40C1-BFEA-94FF8763DC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4BD3BF-14AE-45A8-B89D-98AF81489B80}" type="datetime1">
              <a:rPr lang="en-US"/>
              <a:pPr>
                <a:defRPr/>
              </a:pPr>
              <a:t>11/12/2009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AAC, November 16-17, 2009 – Your Name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FBF8E-43A4-4095-B75D-E537ACB4E2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A5E06-2A16-4E7A-899A-FD423119D8D6}" type="datetime1">
              <a:rPr lang="en-US"/>
              <a:pPr>
                <a:defRPr/>
              </a:pPr>
              <a:t>11/12/2009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AAC, November 16-17, 2009 – Your Name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6F7AB-4EBA-4691-8A44-1F005DB802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AD6DF-2AA0-42F0-B129-30563E27A4AF}" type="datetime1">
              <a:rPr lang="en-US"/>
              <a:pPr>
                <a:defRPr/>
              </a:pPr>
              <a:t>11/12/2009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AAC, November 16-17, 2009 – Your Name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0DC1EF-DB4F-40B2-B4CA-8F57B848BD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E0A36-FF0D-4B29-B124-42E323EC50CA}" type="datetime1">
              <a:rPr lang="en-US"/>
              <a:pPr>
                <a:defRPr/>
              </a:pPr>
              <a:t>11/12/2009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AAC, November 16-17, 2009 – Your Name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AFC696-7872-4922-A484-944B2A5BB3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4D19EC-AD2A-4EC1-8151-4CB0D622BC8C}" type="datetime1">
              <a:rPr lang="en-US"/>
              <a:pPr>
                <a:defRPr/>
              </a:pPr>
              <a:t>11/12/2009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AAC, November 16-17, 2009 – Your Name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D97BA-8AE1-4A01-869A-EE996A81C4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87FF03-EB16-4BDB-97E9-B42F480D3963}" type="datetime1">
              <a:rPr lang="en-US"/>
              <a:pPr>
                <a:defRPr/>
              </a:pPr>
              <a:t>11/12/2009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AAC, November 16-17, 2009 – Your Name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C4D52-0A91-43CD-8DA5-CDCD4AA56B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EF1B59A-DC75-4588-832B-E0763B878468}" type="datetime1">
              <a:rPr lang="en-US"/>
              <a:pPr>
                <a:defRPr/>
              </a:pPr>
              <a:t>11/12/2009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r>
              <a:rPr lang="en-US"/>
              <a:t>AAC, November 16-17, 2009 – Your Name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5211AC5-0D18-48DC-874D-608FB1FD5D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wmf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/>
          </p:nvPr>
        </p:nvSpPr>
        <p:spPr>
          <a:xfrm>
            <a:off x="1143000" y="1905000"/>
            <a:ext cx="6934200" cy="1470025"/>
          </a:xfrm>
        </p:spPr>
        <p:txBody>
          <a:bodyPr/>
          <a:lstStyle/>
          <a:p>
            <a:pPr eaLnBrk="1" hangingPunct="1"/>
            <a:r>
              <a:rPr lang="en-US" sz="3200" b="1" smtClean="0">
                <a:solidFill>
                  <a:schemeClr val="accent2"/>
                </a:solidFill>
              </a:rPr>
              <a:t>Superconducting Solenoid-Based Focusing Lenses for HINS Linac</a:t>
            </a:r>
            <a:r>
              <a:rPr lang="en-US" smtClean="0"/>
              <a:t> </a:t>
            </a:r>
          </a:p>
        </p:txBody>
      </p:sp>
      <p:sp>
        <p:nvSpPr>
          <p:cNvPr id="14338" name="Subtitle 2"/>
          <p:cNvSpPr>
            <a:spLocks noGrp="1"/>
          </p:cNvSpPr>
          <p:nvPr>
            <p:ph type="subTitle" idx="1"/>
          </p:nvPr>
        </p:nvSpPr>
        <p:spPr>
          <a:xfrm>
            <a:off x="3200400" y="3886200"/>
            <a:ext cx="2971800" cy="1066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smtClean="0">
                <a:solidFill>
                  <a:srgbClr val="000099"/>
                </a:solidFill>
                <a:cs typeface="Arial" charset="0"/>
              </a:rPr>
              <a:t>I. Terechkine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smtClean="0">
                <a:solidFill>
                  <a:srgbClr val="000099"/>
                </a:solidFill>
                <a:cs typeface="Arial" charset="0"/>
              </a:rPr>
              <a:t>AAC Meeting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smtClean="0">
                <a:solidFill>
                  <a:srgbClr val="000099"/>
                </a:solidFill>
                <a:cs typeface="Arial" charset="0"/>
              </a:rPr>
              <a:t>November 16-17, 2009</a:t>
            </a:r>
            <a:endParaRPr lang="en-US" sz="2000" smtClean="0">
              <a:solidFill>
                <a:srgbClr val="898989"/>
              </a:solidFill>
              <a:cs typeface="Arial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F911EED0-87B1-4FA1-8C57-4D6875691470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26626" name="Rectangle 2"/>
          <p:cNvSpPr>
            <a:spLocks noGrp="1"/>
          </p:cNvSpPr>
          <p:nvPr>
            <p:ph type="title" idx="4294967295"/>
          </p:nvPr>
        </p:nvSpPr>
        <p:spPr>
          <a:xfrm>
            <a:off x="2381250" y="149225"/>
            <a:ext cx="5105400" cy="838200"/>
          </a:xfrm>
        </p:spPr>
        <p:txBody>
          <a:bodyPr/>
          <a:lstStyle/>
          <a:p>
            <a:r>
              <a:rPr lang="en-US" sz="3200" b="1" smtClean="0">
                <a:solidFill>
                  <a:srgbClr val="000099"/>
                </a:solidFill>
              </a:rPr>
              <a:t>Lens Performance</a:t>
            </a:r>
          </a:p>
        </p:txBody>
      </p:sp>
      <p:sp>
        <p:nvSpPr>
          <p:cNvPr id="26627" name="Text Box 8"/>
          <p:cNvSpPr txBox="1">
            <a:spLocks noChangeArrowheads="1"/>
          </p:cNvSpPr>
          <p:nvPr/>
        </p:nvSpPr>
        <p:spPr bwMode="auto">
          <a:xfrm>
            <a:off x="2590800" y="1143000"/>
            <a:ext cx="65532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u="sng">
                <a:solidFill>
                  <a:srgbClr val="006600"/>
                </a:solidFill>
              </a:rPr>
              <a:t>CH SOLENOID PRODUCTION STATUS:</a:t>
            </a:r>
          </a:p>
          <a:p>
            <a:endParaRPr lang="en-US" u="sng">
              <a:solidFill>
                <a:srgbClr val="006600"/>
              </a:solidFill>
            </a:endParaRPr>
          </a:p>
          <a:p>
            <a:r>
              <a:rPr lang="en-US">
                <a:solidFill>
                  <a:srgbClr val="006600"/>
                </a:solidFill>
              </a:rPr>
              <a:t>13 Type-1 (without Steering Dipoles): 	11 tested </a:t>
            </a:r>
          </a:p>
          <a:p>
            <a:r>
              <a:rPr lang="en-US">
                <a:solidFill>
                  <a:srgbClr val="006600"/>
                </a:solidFill>
              </a:rPr>
              <a:t>10 Type-2 (with Steering Dipoles):		  9 tested </a:t>
            </a:r>
          </a:p>
          <a:p>
            <a:r>
              <a:rPr lang="en-US">
                <a:solidFill>
                  <a:srgbClr val="006600"/>
                </a:solidFill>
              </a:rPr>
              <a:t>Quality Assurance Re-testing at Fermilab </a:t>
            </a:r>
          </a:p>
          <a:p>
            <a:r>
              <a:rPr lang="en-US">
                <a:solidFill>
                  <a:srgbClr val="006600"/>
                </a:solidFill>
              </a:rPr>
              <a:t>First 4, then 1 of every 4:  4 T2, 3 T1 done; two tests pending</a:t>
            </a:r>
          </a:p>
        </p:txBody>
      </p:sp>
      <p:sp>
        <p:nvSpPr>
          <p:cNvPr id="26628" name="Text Box 11"/>
          <p:cNvSpPr txBox="1">
            <a:spLocks noChangeArrowheads="1"/>
          </p:cNvSpPr>
          <p:nvPr/>
        </p:nvSpPr>
        <p:spPr bwMode="auto">
          <a:xfrm>
            <a:off x="304800" y="3276600"/>
            <a:ext cx="7391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26629" name="Picture 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95600"/>
            <a:ext cx="2973388" cy="179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6630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572000"/>
            <a:ext cx="2954338" cy="1774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6631" name="Text Box 15"/>
          <p:cNvSpPr txBox="1">
            <a:spLocks noChangeArrowheads="1"/>
          </p:cNvSpPr>
          <p:nvPr/>
        </p:nvSpPr>
        <p:spPr bwMode="auto">
          <a:xfrm>
            <a:off x="1295400" y="3657600"/>
            <a:ext cx="990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Type-1</a:t>
            </a:r>
          </a:p>
        </p:txBody>
      </p:sp>
      <p:sp>
        <p:nvSpPr>
          <p:cNvPr id="26632" name="Text Box 16"/>
          <p:cNvSpPr txBox="1">
            <a:spLocks noChangeArrowheads="1"/>
          </p:cNvSpPr>
          <p:nvPr/>
        </p:nvSpPr>
        <p:spPr bwMode="auto">
          <a:xfrm>
            <a:off x="1371600" y="5486400"/>
            <a:ext cx="990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Type-2</a:t>
            </a:r>
          </a:p>
        </p:txBody>
      </p:sp>
      <p:pic>
        <p:nvPicPr>
          <p:cNvPr id="26633" name="Picture 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6600" y="2895600"/>
            <a:ext cx="5486400" cy="3200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F002200A-3245-4388-A0B3-001229E8D377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27650" name="Rectangle 2"/>
          <p:cNvSpPr>
            <a:spLocks noGrp="1"/>
          </p:cNvSpPr>
          <p:nvPr>
            <p:ph type="title" idx="4294967295"/>
          </p:nvPr>
        </p:nvSpPr>
        <p:spPr>
          <a:xfrm>
            <a:off x="2895600" y="457200"/>
            <a:ext cx="3505200" cy="487363"/>
          </a:xfrm>
        </p:spPr>
        <p:txBody>
          <a:bodyPr/>
          <a:lstStyle/>
          <a:p>
            <a:r>
              <a:rPr lang="en-US" sz="3200" b="1" smtClean="0">
                <a:solidFill>
                  <a:srgbClr val="003399"/>
                </a:solidFill>
              </a:rPr>
              <a:t>Lens Testing</a:t>
            </a:r>
          </a:p>
        </p:txBody>
      </p:sp>
      <p:pic>
        <p:nvPicPr>
          <p:cNvPr id="27651" name="Picture 4" descr="DSCN09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71600"/>
            <a:ext cx="32004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 Box 5"/>
          <p:cNvSpPr txBox="1">
            <a:spLocks noChangeArrowheads="1"/>
          </p:cNvSpPr>
          <p:nvPr/>
        </p:nvSpPr>
        <p:spPr bwMode="auto">
          <a:xfrm>
            <a:off x="914400" y="1371600"/>
            <a:ext cx="1676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MTF: Stand-3</a:t>
            </a:r>
          </a:p>
        </p:txBody>
      </p:sp>
      <p:pic>
        <p:nvPicPr>
          <p:cNvPr id="27653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143000"/>
            <a:ext cx="2362200" cy="150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7654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5200" y="2590800"/>
            <a:ext cx="2209800" cy="1333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7655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48400" y="2590800"/>
            <a:ext cx="2209800" cy="1316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7656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810000"/>
            <a:ext cx="3200400" cy="2400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7657" name="Picture 1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05200" y="4038600"/>
            <a:ext cx="2209800" cy="2028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7658" name="Picture 1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48400" y="4038600"/>
            <a:ext cx="2209800" cy="2044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7659" name="Text Box 6"/>
          <p:cNvSpPr txBox="1">
            <a:spLocks noChangeArrowheads="1"/>
          </p:cNvSpPr>
          <p:nvPr/>
        </p:nvSpPr>
        <p:spPr bwMode="auto">
          <a:xfrm>
            <a:off x="838200" y="3810000"/>
            <a:ext cx="1676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MTF: Stand-6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42236184-4C48-4B80-979A-573B1AC39DFD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28674" name="Rectangle 2"/>
          <p:cNvSpPr>
            <a:spLocks noGrp="1"/>
          </p:cNvSpPr>
          <p:nvPr>
            <p:ph type="title" idx="4294967295"/>
          </p:nvPr>
        </p:nvSpPr>
        <p:spPr>
          <a:xfrm>
            <a:off x="2743200" y="274638"/>
            <a:ext cx="4191000" cy="868362"/>
          </a:xfrm>
        </p:spPr>
        <p:txBody>
          <a:bodyPr/>
          <a:lstStyle/>
          <a:p>
            <a:r>
              <a:rPr lang="en-US" sz="3200" b="1" smtClean="0">
                <a:solidFill>
                  <a:schemeClr val="accent2"/>
                </a:solidFill>
              </a:rPr>
              <a:t>Superconducting  Section Lenses</a:t>
            </a:r>
          </a:p>
        </p:txBody>
      </p:sp>
      <p:sp>
        <p:nvSpPr>
          <p:cNvPr id="28675" name="Rectangle 3"/>
          <p:cNvSpPr>
            <a:spLocks noGrp="1"/>
          </p:cNvSpPr>
          <p:nvPr>
            <p:ph type="body" idx="4294967295"/>
          </p:nvPr>
        </p:nvSpPr>
        <p:spPr>
          <a:xfrm>
            <a:off x="95250" y="1847850"/>
            <a:ext cx="3505200" cy="1676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smtClean="0"/>
              <a:t>Cold bore design </a:t>
            </a:r>
          </a:p>
          <a:p>
            <a:pPr>
              <a:lnSpc>
                <a:spcPct val="90000"/>
              </a:lnSpc>
            </a:pPr>
            <a:r>
              <a:rPr lang="en-US" sz="2400" smtClean="0"/>
              <a:t>Corrector field quality</a:t>
            </a:r>
          </a:p>
          <a:p>
            <a:pPr>
              <a:lnSpc>
                <a:spcPct val="90000"/>
              </a:lnSpc>
            </a:pPr>
            <a:r>
              <a:rPr lang="en-US" sz="2400" smtClean="0"/>
              <a:t>10</a:t>
            </a:r>
            <a:r>
              <a:rPr lang="en-US" sz="2400" baseline="30000" smtClean="0"/>
              <a:t>-5</a:t>
            </a:r>
            <a:r>
              <a:rPr lang="en-US" sz="2400" smtClean="0"/>
              <a:t> T fringe field</a:t>
            </a:r>
          </a:p>
          <a:p>
            <a:pPr>
              <a:lnSpc>
                <a:spcPct val="90000"/>
              </a:lnSpc>
            </a:pPr>
            <a:r>
              <a:rPr lang="en-US" sz="2400" smtClean="0"/>
              <a:t>Alignment issues</a:t>
            </a:r>
          </a:p>
        </p:txBody>
      </p:sp>
      <p:pic>
        <p:nvPicPr>
          <p:cNvPr id="28676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19500" y="1600200"/>
            <a:ext cx="5143500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00475"/>
            <a:ext cx="3657600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9" descr="ColdTest_Bz-vs-Zfull190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6200" y="4267200"/>
            <a:ext cx="2667000" cy="181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10" descr="ColdTest_Bz-vs-Zfringe190A_rev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53200" y="4267200"/>
            <a:ext cx="2590800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0" name="Text Box 11"/>
          <p:cNvSpPr txBox="1">
            <a:spLocks noChangeArrowheads="1"/>
          </p:cNvSpPr>
          <p:nvPr/>
        </p:nvSpPr>
        <p:spPr bwMode="auto">
          <a:xfrm>
            <a:off x="5943600" y="4114800"/>
            <a:ext cx="1143000" cy="376238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I = 190 A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4B6F7DA6-327C-4686-A2D8-A06DC210F08E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29698" name="Rectangle 2"/>
          <p:cNvSpPr>
            <a:spLocks noGrp="1"/>
          </p:cNvSpPr>
          <p:nvPr>
            <p:ph type="title" idx="4294967295"/>
          </p:nvPr>
        </p:nvSpPr>
        <p:spPr>
          <a:xfrm>
            <a:off x="2514600" y="457200"/>
            <a:ext cx="4648200" cy="685800"/>
          </a:xfrm>
        </p:spPr>
        <p:txBody>
          <a:bodyPr/>
          <a:lstStyle/>
          <a:p>
            <a:r>
              <a:rPr lang="en-US" sz="3200" b="1" smtClean="0">
                <a:solidFill>
                  <a:srgbClr val="002D86"/>
                </a:solidFill>
              </a:rPr>
              <a:t>Dipole Corrector</a:t>
            </a:r>
          </a:p>
        </p:txBody>
      </p:sp>
      <p:pic>
        <p:nvPicPr>
          <p:cNvPr id="29699" name="Picture 4" descr="SSR-1 Trim Dipole 0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810000"/>
            <a:ext cx="2895600" cy="217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6350" y="1524000"/>
            <a:ext cx="405765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1676400"/>
            <a:ext cx="4800600" cy="190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7" descr="VD_HD_warmprofile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00400" y="4267200"/>
            <a:ext cx="3048000" cy="172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48400" y="4038600"/>
            <a:ext cx="2657475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773C666-6ECC-4B6E-A81E-6B6FBC2E9FD1}" type="slidenum">
              <a:rPr lang="en-US"/>
              <a:pPr>
                <a:defRPr/>
              </a:pPr>
              <a:t>14</a:t>
            </a:fld>
            <a:endParaRPr lang="en-US"/>
          </a:p>
        </p:txBody>
      </p:sp>
      <p:pic>
        <p:nvPicPr>
          <p:cNvPr id="30722" name="Picture 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5314950" y="2622550"/>
            <a:ext cx="4165600" cy="349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ctangle 2"/>
          <p:cNvSpPr>
            <a:spLocks noGrp="1"/>
          </p:cNvSpPr>
          <p:nvPr>
            <p:ph type="title" idx="4294967295"/>
          </p:nvPr>
        </p:nvSpPr>
        <p:spPr>
          <a:xfrm>
            <a:off x="3048000" y="533400"/>
            <a:ext cx="3886200" cy="639763"/>
          </a:xfrm>
        </p:spPr>
        <p:txBody>
          <a:bodyPr/>
          <a:lstStyle/>
          <a:p>
            <a:r>
              <a:rPr lang="en-US" sz="3200" b="1" smtClean="0">
                <a:solidFill>
                  <a:srgbClr val="002D86"/>
                </a:solidFill>
              </a:rPr>
              <a:t>Fringe Field Test</a:t>
            </a: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90925"/>
            <a:ext cx="2895600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Text Box 13"/>
          <p:cNvSpPr txBox="1">
            <a:spLocks noChangeArrowheads="1"/>
          </p:cNvSpPr>
          <p:nvPr/>
        </p:nvSpPr>
        <p:spPr bwMode="auto">
          <a:xfrm>
            <a:off x="3200400" y="1600200"/>
            <a:ext cx="2819400" cy="1474788"/>
          </a:xfrm>
          <a:prstGeom prst="rect">
            <a:avLst/>
          </a:prstGeom>
          <a:solidFill>
            <a:srgbClr val="FFCC99"/>
          </a:solidFill>
          <a:ln w="9525">
            <a:solidFill>
              <a:srgbClr val="99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Focusing field at solenoid center: 5 T @ 160 A</a:t>
            </a:r>
          </a:p>
          <a:p>
            <a:r>
              <a:rPr lang="en-US"/>
              <a:t> Requirement for field at cavity surface: &lt;10 µT       @ 225 mm</a:t>
            </a:r>
          </a:p>
        </p:txBody>
      </p:sp>
      <p:pic>
        <p:nvPicPr>
          <p:cNvPr id="30726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066800"/>
            <a:ext cx="3200400" cy="245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17" descr="DSCF168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90800" y="3581400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6248400" y="1600200"/>
            <a:ext cx="2514600" cy="650875"/>
          </a:xfrm>
          <a:prstGeom prst="rect">
            <a:avLst/>
          </a:prstGeom>
          <a:solidFill>
            <a:srgbClr val="CCFFFF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Testing new shielding material from Amuneal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01BD0B19-0B5F-459B-8CA5-6F2EB490D2DA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31746" name="Rectangle 2"/>
          <p:cNvSpPr>
            <a:spLocks noGrp="1"/>
          </p:cNvSpPr>
          <p:nvPr>
            <p:ph type="title" idx="4294967295"/>
          </p:nvPr>
        </p:nvSpPr>
        <p:spPr>
          <a:xfrm>
            <a:off x="3200400" y="304800"/>
            <a:ext cx="3429000" cy="487363"/>
          </a:xfrm>
        </p:spPr>
        <p:txBody>
          <a:bodyPr/>
          <a:lstStyle/>
          <a:p>
            <a:r>
              <a:rPr lang="en-US" sz="3200" b="1" smtClean="0">
                <a:solidFill>
                  <a:srgbClr val="002D86"/>
                </a:solidFill>
              </a:rPr>
              <a:t>Fringe Field Test</a:t>
            </a:r>
          </a:p>
        </p:txBody>
      </p:sp>
      <p:pic>
        <p:nvPicPr>
          <p:cNvPr id="31747" name="Picture 6" descr="DSC0257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371600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3600" y="4114800"/>
            <a:ext cx="3200400" cy="230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0400" y="4114800"/>
            <a:ext cx="31242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962400"/>
            <a:ext cx="3505200" cy="245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62400" y="1371600"/>
            <a:ext cx="4953000" cy="29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4BE27C35-3F7D-4266-8787-52526D88A158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32770" name="Rectangle 2"/>
          <p:cNvSpPr>
            <a:spLocks noGrp="1"/>
          </p:cNvSpPr>
          <p:nvPr>
            <p:ph type="title" idx="4294967295"/>
          </p:nvPr>
        </p:nvSpPr>
        <p:spPr>
          <a:xfrm>
            <a:off x="2133600" y="533400"/>
            <a:ext cx="5638800" cy="609600"/>
          </a:xfrm>
        </p:spPr>
        <p:txBody>
          <a:bodyPr/>
          <a:lstStyle/>
          <a:p>
            <a:r>
              <a:rPr lang="en-US" sz="3200" b="1" smtClean="0">
                <a:solidFill>
                  <a:srgbClr val="002D86"/>
                </a:solidFill>
              </a:rPr>
              <a:t>Alignment</a:t>
            </a:r>
            <a:r>
              <a:rPr lang="en-US" sz="3200" smtClean="0">
                <a:solidFill>
                  <a:srgbClr val="002D86"/>
                </a:solidFill>
              </a:rPr>
              <a:t> </a:t>
            </a:r>
            <a:r>
              <a:rPr lang="en-US" sz="3200" b="1" smtClean="0">
                <a:solidFill>
                  <a:srgbClr val="002D86"/>
                </a:solidFill>
              </a:rPr>
              <a:t>Requirements</a:t>
            </a:r>
          </a:p>
        </p:txBody>
      </p:sp>
      <p:sp>
        <p:nvSpPr>
          <p:cNvPr id="32771" name="Rectangle 3"/>
          <p:cNvSpPr>
            <a:spLocks noGrp="1"/>
          </p:cNvSpPr>
          <p:nvPr>
            <p:ph type="body" sz="half" idx="4294967295"/>
          </p:nvPr>
        </p:nvSpPr>
        <p:spPr>
          <a:xfrm>
            <a:off x="685800" y="1981200"/>
            <a:ext cx="7772400" cy="2743200"/>
          </a:xfrm>
          <a:solidFill>
            <a:srgbClr val="CCFFFF"/>
          </a:solidFill>
          <a:ln>
            <a:solidFill>
              <a:srgbClr val="800080"/>
            </a:solidFill>
          </a:ln>
        </p:spPr>
        <p:txBody>
          <a:bodyPr/>
          <a:lstStyle/>
          <a:p>
            <a:r>
              <a:rPr lang="en-US" sz="2400" smtClean="0">
                <a:solidFill>
                  <a:srgbClr val="006600"/>
                </a:solidFill>
              </a:rPr>
              <a:t>Alignment requirement:  +/-150 </a:t>
            </a:r>
            <a:r>
              <a:rPr lang="en-US" sz="2400" smtClean="0">
                <a:solidFill>
                  <a:srgbClr val="006600"/>
                </a:solidFill>
                <a:cs typeface="Arial" charset="0"/>
              </a:rPr>
              <a:t>µm (with dipole correctors (B*L ~ 0.5 T-cm) and sensitive BPM)</a:t>
            </a:r>
          </a:p>
          <a:p>
            <a:r>
              <a:rPr lang="en-US" sz="2400" smtClean="0">
                <a:solidFill>
                  <a:srgbClr val="006600"/>
                </a:solidFill>
                <a:cs typeface="Arial" charset="0"/>
              </a:rPr>
              <a:t>Cryogenic environment: vacuum + low temperature</a:t>
            </a:r>
          </a:p>
          <a:p>
            <a:r>
              <a:rPr lang="en-US" sz="2400" smtClean="0">
                <a:solidFill>
                  <a:srgbClr val="006600"/>
                </a:solidFill>
                <a:cs typeface="Arial" charset="0"/>
              </a:rPr>
              <a:t>Must allow reproducible assembly on an insertion bench (clean room) and in the cryomodule</a:t>
            </a:r>
          </a:p>
          <a:p>
            <a:r>
              <a:rPr lang="en-US" sz="2400" smtClean="0">
                <a:solidFill>
                  <a:srgbClr val="006600"/>
                </a:solidFill>
                <a:cs typeface="Arial" charset="0"/>
              </a:rPr>
              <a:t>Must allow reliable measurements on the beam line</a:t>
            </a:r>
          </a:p>
        </p:txBody>
      </p:sp>
      <p:sp>
        <p:nvSpPr>
          <p:cNvPr id="32772" name="Text Box 7"/>
          <p:cNvSpPr txBox="1">
            <a:spLocks noChangeArrowheads="1"/>
          </p:cNvSpPr>
          <p:nvPr/>
        </p:nvSpPr>
        <p:spPr bwMode="auto">
          <a:xfrm>
            <a:off x="990600" y="4953000"/>
            <a:ext cx="678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accent2"/>
                </a:solidFill>
              </a:rPr>
              <a:t>Promising approach – optical alignment scheme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E3B164C4-B88C-426C-8DDF-2CF380DB314C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37894" name="Rectangle 5"/>
          <p:cNvSpPr>
            <a:spLocks noGrp="1"/>
          </p:cNvSpPr>
          <p:nvPr>
            <p:ph type="title" idx="4294967295"/>
          </p:nvPr>
        </p:nvSpPr>
        <p:spPr>
          <a:xfrm>
            <a:off x="2590800" y="533400"/>
            <a:ext cx="4724400" cy="609600"/>
          </a:xfrm>
        </p:spPr>
        <p:txBody>
          <a:bodyPr/>
          <a:lstStyle/>
          <a:p>
            <a:r>
              <a:rPr lang="en-US" sz="3200" b="1" smtClean="0">
                <a:solidFill>
                  <a:srgbClr val="003399"/>
                </a:solidFill>
              </a:rPr>
              <a:t>Optical Alignment</a:t>
            </a:r>
          </a:p>
        </p:txBody>
      </p:sp>
      <p:graphicFrame>
        <p:nvGraphicFramePr>
          <p:cNvPr id="37892" name="Object 4"/>
          <p:cNvGraphicFramePr>
            <a:graphicFrameLocks noChangeAspect="1"/>
          </p:cNvGraphicFramePr>
          <p:nvPr>
            <p:ph idx="4294967295"/>
          </p:nvPr>
        </p:nvGraphicFramePr>
        <p:xfrm>
          <a:off x="457200" y="1676400"/>
          <a:ext cx="7839075" cy="3200400"/>
        </p:xfrm>
        <a:graphic>
          <a:graphicData uri="http://schemas.openxmlformats.org/presentationml/2006/ole">
            <p:oleObj spid="_x0000_s37892" name="Picture" r:id="rId3" imgW="9487080" imgH="3905280" progId="Word.Picture.8">
              <p:embed/>
            </p:oleObj>
          </a:graphicData>
        </a:graphic>
      </p:graphicFrame>
      <p:pic>
        <p:nvPicPr>
          <p:cNvPr id="37895" name="Picture 7" descr="TECHSPEC® Mounted Corner Cube Retroreflector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613" y="4267200"/>
            <a:ext cx="2362200" cy="183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ctl00_ContentPlaceHolder1_ctl00_Image2" descr="13PSC20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29400" y="4283075"/>
            <a:ext cx="2420938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2743200" y="5029200"/>
            <a:ext cx="32766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CCD Camera: 1 </a:t>
            </a:r>
            <a:r>
              <a:rPr lang="en-US">
                <a:cs typeface="Arial" charset="0"/>
              </a:rPr>
              <a:t>µm resolution</a:t>
            </a:r>
          </a:p>
          <a:p>
            <a:pPr>
              <a:spcBef>
                <a:spcPct val="50000"/>
              </a:spcBef>
            </a:pPr>
            <a:r>
              <a:rPr lang="en-US">
                <a:cs typeface="Arial" charset="0"/>
              </a:rPr>
              <a:t>           Corner Reflector</a:t>
            </a:r>
          </a:p>
        </p:txBody>
      </p:sp>
      <p:sp>
        <p:nvSpPr>
          <p:cNvPr id="37898" name="Line 10"/>
          <p:cNvSpPr>
            <a:spLocks noChangeShapeType="1"/>
          </p:cNvSpPr>
          <p:nvPr/>
        </p:nvSpPr>
        <p:spPr bwMode="auto">
          <a:xfrm flipH="1">
            <a:off x="2514600" y="5638800"/>
            <a:ext cx="8382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7899" name="Line 11"/>
          <p:cNvSpPr>
            <a:spLocks noChangeShapeType="1"/>
          </p:cNvSpPr>
          <p:nvPr/>
        </p:nvSpPr>
        <p:spPr bwMode="auto">
          <a:xfrm>
            <a:off x="6019800" y="5181600"/>
            <a:ext cx="7620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7901" name="Rectangle 13"/>
          <p:cNvSpPr>
            <a:spLocks noChangeArrowheads="1"/>
          </p:cNvSpPr>
          <p:nvPr/>
        </p:nvSpPr>
        <p:spPr bwMode="auto">
          <a:xfrm>
            <a:off x="6172200" y="2743200"/>
            <a:ext cx="7620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1235D19B-F96A-48BC-AA5F-CECADC5201A5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38914" name="Rectangle 2"/>
          <p:cNvSpPr>
            <a:spLocks noGrp="1"/>
          </p:cNvSpPr>
          <p:nvPr>
            <p:ph type="title" idx="4294967295"/>
          </p:nvPr>
        </p:nvSpPr>
        <p:spPr>
          <a:xfrm>
            <a:off x="3200400" y="762000"/>
            <a:ext cx="3429000" cy="533400"/>
          </a:xfrm>
        </p:spPr>
        <p:txBody>
          <a:bodyPr/>
          <a:lstStyle/>
          <a:p>
            <a:r>
              <a:rPr lang="en-US" sz="3200" b="1" smtClean="0">
                <a:solidFill>
                  <a:srgbClr val="003399"/>
                </a:solidFill>
              </a:rPr>
              <a:t>Alignment R&amp;D</a:t>
            </a:r>
          </a:p>
        </p:txBody>
      </p:sp>
      <p:sp>
        <p:nvSpPr>
          <p:cNvPr id="38915" name="Rectangle 3"/>
          <p:cNvSpPr>
            <a:spLocks noGrp="1"/>
          </p:cNvSpPr>
          <p:nvPr>
            <p:ph type="body" idx="4294967295"/>
          </p:nvPr>
        </p:nvSpPr>
        <p:spPr>
          <a:xfrm>
            <a:off x="111125" y="1752600"/>
            <a:ext cx="8915400" cy="3962400"/>
          </a:xfrm>
          <a:solidFill>
            <a:srgbClr val="CCFFFF"/>
          </a:solidFill>
          <a:ln>
            <a:solidFill>
              <a:srgbClr val="008000"/>
            </a:solidFill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mtClean="0"/>
              <a:t>Proof-of-principle test has been made – OK</a:t>
            </a:r>
          </a:p>
          <a:p>
            <a:pPr>
              <a:lnSpc>
                <a:spcPct val="90000"/>
              </a:lnSpc>
            </a:pPr>
            <a:r>
              <a:rPr lang="en-US" smtClean="0"/>
              <a:t>Alignment scheme bench test in preparation</a:t>
            </a:r>
          </a:p>
          <a:p>
            <a:pPr>
              <a:lnSpc>
                <a:spcPct val="90000"/>
              </a:lnSpc>
            </a:pPr>
            <a:r>
              <a:rPr lang="en-US" smtClean="0"/>
              <a:t>Test cryostat for SS-1 lens certification and for the alignment concept verification by comparison with other alignment methods</a:t>
            </a:r>
          </a:p>
          <a:p>
            <a:pPr>
              <a:lnSpc>
                <a:spcPct val="90000"/>
              </a:lnSpc>
            </a:pPr>
            <a:r>
              <a:rPr lang="en-US" smtClean="0"/>
              <a:t>Prototype cryomodule with RF cavities to finalize assembly and alignment procedure. Testing with beam.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76517BE9-97A7-452A-BF04-218ED74E22DF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39938" name="Rectangle 2"/>
          <p:cNvSpPr>
            <a:spLocks noGrp="1"/>
          </p:cNvSpPr>
          <p:nvPr>
            <p:ph type="title" idx="4294967295"/>
          </p:nvPr>
        </p:nvSpPr>
        <p:spPr>
          <a:xfrm>
            <a:off x="2286000" y="685800"/>
            <a:ext cx="5257800" cy="533400"/>
          </a:xfrm>
        </p:spPr>
        <p:txBody>
          <a:bodyPr/>
          <a:lstStyle/>
          <a:p>
            <a:r>
              <a:rPr lang="en-US" sz="3200" b="1" smtClean="0">
                <a:solidFill>
                  <a:srgbClr val="003399"/>
                </a:solidFill>
              </a:rPr>
              <a:t>Test Cryostat Concept</a:t>
            </a:r>
          </a:p>
        </p:txBody>
      </p:sp>
      <p:pic>
        <p:nvPicPr>
          <p:cNvPr id="3993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52600"/>
            <a:ext cx="5410200" cy="409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Text Box 5"/>
          <p:cNvSpPr txBox="1">
            <a:spLocks noChangeArrowheads="1"/>
          </p:cNvSpPr>
          <p:nvPr/>
        </p:nvSpPr>
        <p:spPr bwMode="auto">
          <a:xfrm>
            <a:off x="5159375" y="2438400"/>
            <a:ext cx="3984625" cy="3149600"/>
          </a:xfrm>
          <a:prstGeom prst="rect">
            <a:avLst/>
          </a:prstGeom>
          <a:solidFill>
            <a:srgbClr val="FFFF99"/>
          </a:solidFill>
          <a:ln w="9525">
            <a:solidFill>
              <a:srgbClr val="99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2000"/>
              <a:t> Existing cavity test cryostat design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/>
              <a:t> Warm bore to allow stretched wire technique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/>
              <a:t> Laser-based alignment system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/>
              <a:t> Modified position of the current lead assembly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/>
              <a:t> Prototypes cryomodule design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E4AAA418-F6E0-44C3-A3D6-981E7CD26462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15363" name="Title 1"/>
          <p:cNvSpPr>
            <a:spLocks noGrp="1"/>
          </p:cNvSpPr>
          <p:nvPr>
            <p:ph type="title"/>
          </p:nvPr>
        </p:nvSpPr>
        <p:spPr>
          <a:xfrm>
            <a:off x="3200400" y="533400"/>
            <a:ext cx="3276600" cy="639763"/>
          </a:xfrm>
        </p:spPr>
        <p:txBody>
          <a:bodyPr/>
          <a:lstStyle/>
          <a:p>
            <a:pPr eaLnBrk="1" hangingPunct="1"/>
            <a:r>
              <a:rPr lang="en-US" smtClean="0"/>
              <a:t>Outline</a:t>
            </a:r>
          </a:p>
        </p:txBody>
      </p:sp>
      <p:sp>
        <p:nvSpPr>
          <p:cNvPr id="15364" name="Content Placeholder 2"/>
          <p:cNvSpPr>
            <a:spLocks noGrp="1"/>
          </p:cNvSpPr>
          <p:nvPr>
            <p:ph idx="1"/>
          </p:nvPr>
        </p:nvSpPr>
        <p:spPr>
          <a:xfrm>
            <a:off x="228600" y="2057400"/>
            <a:ext cx="8404225" cy="3581400"/>
          </a:xfrm>
        </p:spPr>
        <p:txBody>
          <a:bodyPr/>
          <a:lstStyle/>
          <a:p>
            <a:pPr eaLnBrk="1" hangingPunct="1">
              <a:buClrTx/>
              <a:buSzTx/>
            </a:pPr>
            <a:r>
              <a:rPr lang="en-US" sz="3200" smtClean="0">
                <a:solidFill>
                  <a:schemeClr val="tx1"/>
                </a:solidFill>
              </a:rPr>
              <a:t>Basics of solenoid focusing, requirements, and R&amp;D structure </a:t>
            </a:r>
          </a:p>
          <a:p>
            <a:pPr eaLnBrk="1" hangingPunct="1">
              <a:buClrTx/>
              <a:buSzTx/>
            </a:pPr>
            <a:r>
              <a:rPr lang="en-US" sz="3200" smtClean="0">
                <a:solidFill>
                  <a:schemeClr val="tx1"/>
                </a:solidFill>
              </a:rPr>
              <a:t>RT section lens</a:t>
            </a:r>
          </a:p>
          <a:p>
            <a:pPr eaLnBrk="1" hangingPunct="1">
              <a:buClrTx/>
              <a:buSzTx/>
            </a:pPr>
            <a:r>
              <a:rPr lang="en-US" sz="3200" smtClean="0">
                <a:solidFill>
                  <a:schemeClr val="tx1"/>
                </a:solidFill>
              </a:rPr>
              <a:t>S/C sections lenses</a:t>
            </a:r>
          </a:p>
          <a:p>
            <a:pPr eaLnBrk="1" hangingPunct="1">
              <a:buClrTx/>
              <a:buSzTx/>
            </a:pPr>
            <a:r>
              <a:rPr lang="en-US" sz="3200" smtClean="0">
                <a:solidFill>
                  <a:schemeClr val="tx1"/>
                </a:solidFill>
              </a:rPr>
              <a:t>Cryomodule design approach</a:t>
            </a:r>
          </a:p>
          <a:p>
            <a:pPr eaLnBrk="1" hangingPunct="1">
              <a:buClrTx/>
              <a:buSzTx/>
            </a:pPr>
            <a:r>
              <a:rPr lang="en-US" sz="3200" smtClean="0">
                <a:solidFill>
                  <a:schemeClr val="tx1"/>
                </a:solidFill>
              </a:rPr>
              <a:t>Summary</a:t>
            </a:r>
          </a:p>
        </p:txBody>
      </p:sp>
      <p:sp>
        <p:nvSpPr>
          <p:cNvPr id="5" name="Slide Number Placeholder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1FB392A5-45C1-4AC0-B5E6-C303AD4BBDF6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16C0380-F5BC-4342-8981-C9F24328BF3E}" type="slidenum">
              <a:rPr lang="en-US"/>
              <a:pPr>
                <a:defRPr/>
              </a:pPr>
              <a:t>20</a:t>
            </a:fld>
            <a:endParaRPr lang="en-US"/>
          </a:p>
        </p:txBody>
      </p:sp>
      <p:sp>
        <p:nvSpPr>
          <p:cNvPr id="40962" name="Rectangle 2"/>
          <p:cNvSpPr>
            <a:spLocks noGrp="1"/>
          </p:cNvSpPr>
          <p:nvPr>
            <p:ph type="title" idx="4294967295"/>
          </p:nvPr>
        </p:nvSpPr>
        <p:spPr>
          <a:xfrm>
            <a:off x="3124200" y="533400"/>
            <a:ext cx="3124200" cy="533400"/>
          </a:xfrm>
        </p:spPr>
        <p:txBody>
          <a:bodyPr/>
          <a:lstStyle/>
          <a:p>
            <a:r>
              <a:rPr lang="en-US" sz="3200" b="1" smtClean="0">
                <a:solidFill>
                  <a:srgbClr val="003399"/>
                </a:solidFill>
              </a:rPr>
              <a:t>Conclusion</a:t>
            </a:r>
          </a:p>
        </p:txBody>
      </p:sp>
      <p:sp>
        <p:nvSpPr>
          <p:cNvPr id="40963" name="Rectangle 3"/>
          <p:cNvSpPr>
            <a:spLocks noGrp="1"/>
          </p:cNvSpPr>
          <p:nvPr>
            <p:ph type="body" idx="4294967295"/>
          </p:nvPr>
        </p:nvSpPr>
        <p:spPr>
          <a:xfrm>
            <a:off x="188913" y="1600200"/>
            <a:ext cx="8763000" cy="4495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smtClean="0">
                <a:solidFill>
                  <a:srgbClr val="006600"/>
                </a:solidFill>
              </a:rPr>
              <a:t>Designs of all focusing lenses for the HINS linac have been completed (including ones with embedded dipole correctors); test methods have been developed; lens performance is well understood.</a:t>
            </a:r>
          </a:p>
          <a:p>
            <a:pPr>
              <a:lnSpc>
                <a:spcPct val="80000"/>
              </a:lnSpc>
            </a:pPr>
            <a:r>
              <a:rPr lang="en-US" sz="2400" smtClean="0">
                <a:solidFill>
                  <a:srgbClr val="006600"/>
                </a:solidFill>
              </a:rPr>
              <a:t>Room temperature section lenses are in the final production stage; embedded BPM feature is being implemented.</a:t>
            </a:r>
          </a:p>
          <a:p>
            <a:pPr>
              <a:lnSpc>
                <a:spcPct val="80000"/>
              </a:lnSpc>
            </a:pPr>
            <a:r>
              <a:rPr lang="en-US" sz="2400" smtClean="0">
                <a:solidFill>
                  <a:srgbClr val="006600"/>
                </a:solidFill>
              </a:rPr>
              <a:t>Lenses for superconducting cavity section are in the final prototyping stage (test of a pre-production lens is ongoing).</a:t>
            </a:r>
          </a:p>
          <a:p>
            <a:pPr>
              <a:lnSpc>
                <a:spcPct val="80000"/>
              </a:lnSpc>
            </a:pPr>
            <a:r>
              <a:rPr lang="en-US" sz="2400" smtClean="0">
                <a:solidFill>
                  <a:srgbClr val="006600"/>
                </a:solidFill>
              </a:rPr>
              <a:t>Developed fringe field measurement method can be used to verify shielding efficiency in any RF cryomodule. </a:t>
            </a:r>
          </a:p>
          <a:p>
            <a:pPr>
              <a:lnSpc>
                <a:spcPct val="80000"/>
              </a:lnSpc>
            </a:pPr>
            <a:r>
              <a:rPr lang="en-US" sz="2400" smtClean="0">
                <a:solidFill>
                  <a:srgbClr val="006600"/>
                </a:solidFill>
              </a:rPr>
              <a:t>Suggested alignment method is beneficial for any linear superconducting accelerator.</a:t>
            </a:r>
          </a:p>
          <a:p>
            <a:pPr>
              <a:lnSpc>
                <a:spcPct val="80000"/>
              </a:lnSpc>
            </a:pPr>
            <a:r>
              <a:rPr lang="en-US" sz="2400" smtClean="0">
                <a:solidFill>
                  <a:srgbClr val="006600"/>
                </a:solidFill>
              </a:rPr>
              <a:t>Testing solenoid-base transport channel is of general importance for accelerator physics.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17819E16-93D8-4CE3-A462-8EA57A701DAC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41986" name="Rectangle 2"/>
          <p:cNvSpPr>
            <a:spLocks noGrp="1"/>
          </p:cNvSpPr>
          <p:nvPr>
            <p:ph type="title" idx="4294967295"/>
          </p:nvPr>
        </p:nvSpPr>
        <p:spPr>
          <a:xfrm>
            <a:off x="2819400" y="838200"/>
            <a:ext cx="3886200" cy="609600"/>
          </a:xfrm>
        </p:spPr>
        <p:txBody>
          <a:bodyPr/>
          <a:lstStyle/>
          <a:p>
            <a:r>
              <a:rPr lang="en-US" sz="3200" b="1" smtClean="0">
                <a:solidFill>
                  <a:srgbClr val="003399"/>
                </a:solidFill>
              </a:rPr>
              <a:t>Acknowledgments</a:t>
            </a:r>
          </a:p>
        </p:txBody>
      </p:sp>
      <p:sp>
        <p:nvSpPr>
          <p:cNvPr id="41987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7696200" cy="4525963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u="sng" smtClean="0">
                <a:solidFill>
                  <a:srgbClr val="006600"/>
                </a:solidFill>
              </a:rPr>
              <a:t>Participant List</a:t>
            </a:r>
            <a:r>
              <a:rPr lang="en-US" smtClean="0">
                <a:solidFill>
                  <a:srgbClr val="006600"/>
                </a:solidFill>
              </a:rPr>
              <a:t>:</a:t>
            </a:r>
          </a:p>
          <a:p>
            <a:pPr marL="0" indent="0">
              <a:buFont typeface="Arial" charset="0"/>
              <a:buNone/>
            </a:pPr>
            <a:r>
              <a:rPr lang="en-US" smtClean="0">
                <a:solidFill>
                  <a:srgbClr val="006600"/>
                </a:solidFill>
              </a:rPr>
              <a:t>G. Davis, C. Hess, F. Lewis, S. Sanchez, T. Wokas, Y. Huang, D. Orris, T. Page, R. Rabehl, W. Schappert, D. Sergatskov, M. Tartaglia, I. Terechkine, J. Tompkins.</a:t>
            </a:r>
            <a:r>
              <a:rPr lang="en-US" smtClean="0"/>
              <a:t> </a:t>
            </a:r>
          </a:p>
          <a:p>
            <a:pPr marL="0" indent="0">
              <a:buFont typeface="Arial" charset="0"/>
              <a:buNone/>
            </a:pPr>
            <a:r>
              <a:rPr lang="en-US" u="sng" smtClean="0">
                <a:solidFill>
                  <a:schemeClr val="hlink"/>
                </a:solidFill>
              </a:rPr>
              <a:t>Support</a:t>
            </a:r>
            <a:r>
              <a:rPr lang="en-US" smtClean="0">
                <a:solidFill>
                  <a:schemeClr val="hlink"/>
                </a:solidFill>
              </a:rPr>
              <a:t> from departments: D&amp;D, Q&amp;M, T&amp;I, MS, and SRF.</a:t>
            </a:r>
          </a:p>
          <a:p>
            <a:pPr marL="0" indent="0">
              <a:buFont typeface="Arial" charset="0"/>
              <a:buNone/>
            </a:pPr>
            <a:r>
              <a:rPr lang="en-US" u="sng" smtClean="0">
                <a:solidFill>
                  <a:schemeClr val="folHlink"/>
                </a:solidFill>
              </a:rPr>
              <a:t>Publication list</a:t>
            </a:r>
            <a:r>
              <a:rPr lang="en-US" smtClean="0">
                <a:solidFill>
                  <a:schemeClr val="folHlink"/>
                </a:solidFill>
              </a:rPr>
              <a:t> – 52 inputs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BCF8D04B-7C45-4496-86F9-9CE7D33B989A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16386" name="Title 9"/>
          <p:cNvSpPr>
            <a:spLocks noGrp="1"/>
          </p:cNvSpPr>
          <p:nvPr>
            <p:ph type="title"/>
          </p:nvPr>
        </p:nvSpPr>
        <p:spPr>
          <a:xfrm>
            <a:off x="2590800" y="609600"/>
            <a:ext cx="4724400" cy="639763"/>
          </a:xfrm>
        </p:spPr>
        <p:txBody>
          <a:bodyPr/>
          <a:lstStyle/>
          <a:p>
            <a:pPr eaLnBrk="1" hangingPunct="1"/>
            <a:r>
              <a:rPr lang="en-US" smtClean="0"/>
              <a:t>Why Solenoid Lens?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pPr eaLnBrk="1" hangingPunct="1">
              <a:buClrTx/>
              <a:buSzTx/>
            </a:pPr>
            <a:r>
              <a:rPr lang="en-US" sz="3200" smtClean="0">
                <a:solidFill>
                  <a:srgbClr val="006600"/>
                </a:solidFill>
              </a:rPr>
              <a:t>One focusing element provides axially symmetric focusing – important for high intensity beams.</a:t>
            </a:r>
          </a:p>
          <a:p>
            <a:pPr eaLnBrk="1" hangingPunct="1">
              <a:buClrTx/>
              <a:buSzTx/>
            </a:pPr>
            <a:r>
              <a:rPr lang="en-US" sz="3200" smtClean="0">
                <a:solidFill>
                  <a:srgbClr val="006600"/>
                </a:solidFill>
              </a:rPr>
              <a:t>The beam loss is governed by emittance growth and halo formation due to non-linear effects in the low energy sections ( </a:t>
            </a:r>
            <a:r>
              <a:rPr lang="en-US" sz="3200" smtClean="0">
                <a:solidFill>
                  <a:srgbClr val="006600"/>
                </a:solidFill>
                <a:sym typeface="Symbol" pitchFamily="18" charset="2"/>
              </a:rPr>
              <a:t></a:t>
            </a:r>
            <a:r>
              <a:rPr lang="en-US" sz="3200" smtClean="0">
                <a:solidFill>
                  <a:srgbClr val="006600"/>
                </a:solidFill>
              </a:rPr>
              <a:t> &lt;&lt; 1 ), where Coulomb forces are strong. Solenoids provide smooth axially symmetric focusing that helps to limit emittance growth.</a:t>
            </a:r>
          </a:p>
        </p:txBody>
      </p:sp>
      <p:sp>
        <p:nvSpPr>
          <p:cNvPr id="16388" name="Slide Number Placeholder 4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AA7E7814-8676-4A61-A16A-BE592A8CCCA1}" type="slidenum">
              <a:rPr lang="en-US" sz="1200">
                <a:solidFill>
                  <a:srgbClr val="898989"/>
                </a:solidFill>
              </a:rPr>
              <a:pPr algn="r"/>
              <a:t>3</a:t>
            </a:fld>
            <a:endParaRPr 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E6591D22-0E4C-470E-B50F-9F1334DDC315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20487" name="Rectangle 2"/>
          <p:cNvSpPr>
            <a:spLocks noGrp="1"/>
          </p:cNvSpPr>
          <p:nvPr>
            <p:ph type="title" idx="4294967295"/>
          </p:nvPr>
        </p:nvSpPr>
        <p:spPr>
          <a:xfrm>
            <a:off x="3200400" y="533400"/>
            <a:ext cx="2971800" cy="685800"/>
          </a:xfrm>
        </p:spPr>
        <p:txBody>
          <a:bodyPr/>
          <a:lstStyle/>
          <a:p>
            <a:pPr eaLnBrk="1" hangingPunct="1"/>
            <a:r>
              <a:rPr lang="en-US" sz="3200" b="1" smtClean="0">
                <a:solidFill>
                  <a:srgbClr val="000099"/>
                </a:solidFill>
              </a:rPr>
              <a:t>How it works</a:t>
            </a:r>
          </a:p>
        </p:txBody>
      </p:sp>
      <p:sp>
        <p:nvSpPr>
          <p:cNvPr id="20488" name="Text Box 4"/>
          <p:cNvSpPr txBox="1">
            <a:spLocks noChangeArrowheads="1"/>
          </p:cNvSpPr>
          <p:nvPr/>
        </p:nvSpPr>
        <p:spPr bwMode="auto">
          <a:xfrm>
            <a:off x="5051425" y="2041525"/>
            <a:ext cx="3962400" cy="2162175"/>
          </a:xfrm>
          <a:prstGeom prst="rect">
            <a:avLst/>
          </a:prstGeom>
          <a:solidFill>
            <a:srgbClr val="CC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accent2"/>
                </a:solidFill>
              </a:rPr>
              <a:t>1.</a:t>
            </a:r>
            <a:r>
              <a:rPr lang="en-US"/>
              <a:t> </a:t>
            </a:r>
            <a:r>
              <a:rPr lang="en-US">
                <a:solidFill>
                  <a:schemeClr val="accent2"/>
                </a:solidFill>
              </a:rPr>
              <a:t>Radial component of a fringe field combined with asymmetric particle rotation provides radial component of the particle velocity;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chemeClr val="accent2"/>
                </a:solidFill>
              </a:rPr>
              <a:t>2. Rotation in the longitudinal field results in different azimuthal position of the particles after the lens.</a:t>
            </a:r>
          </a:p>
        </p:txBody>
      </p:sp>
      <p:graphicFrame>
        <p:nvGraphicFramePr>
          <p:cNvPr id="20485" name="Object 5"/>
          <p:cNvGraphicFramePr>
            <a:graphicFrameLocks noChangeAspect="1"/>
          </p:cNvGraphicFramePr>
          <p:nvPr/>
        </p:nvGraphicFramePr>
        <p:xfrm>
          <a:off x="3124200" y="4419600"/>
          <a:ext cx="4687888" cy="1077913"/>
        </p:xfrm>
        <a:graphic>
          <a:graphicData uri="http://schemas.openxmlformats.org/presentationml/2006/ole">
            <p:oleObj spid="_x0000_s20485" name="Equation" r:id="rId3" imgW="2831760" imgH="647640" progId="Equation.3">
              <p:embed/>
            </p:oleObj>
          </a:graphicData>
        </a:graphic>
      </p:graphicFrame>
      <p:sp>
        <p:nvSpPr>
          <p:cNvPr id="20489" name="Text Box 6"/>
          <p:cNvSpPr txBox="1">
            <a:spLocks noChangeArrowheads="1"/>
          </p:cNvSpPr>
          <p:nvPr/>
        </p:nvSpPr>
        <p:spPr bwMode="auto">
          <a:xfrm>
            <a:off x="533400" y="4876800"/>
            <a:ext cx="2438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Focusing length:</a:t>
            </a:r>
          </a:p>
        </p:txBody>
      </p:sp>
      <p:pic>
        <p:nvPicPr>
          <p:cNvPr id="20490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981200"/>
            <a:ext cx="5006975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2F6B106-8620-46EE-A640-EB1A1A856135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21506" name="Rectangle 2"/>
          <p:cNvSpPr>
            <a:spLocks noGrp="1"/>
          </p:cNvSpPr>
          <p:nvPr>
            <p:ph type="title" idx="4294967295"/>
          </p:nvPr>
        </p:nvSpPr>
        <p:spPr>
          <a:xfrm>
            <a:off x="2209800" y="381000"/>
            <a:ext cx="5257800" cy="639763"/>
          </a:xfrm>
        </p:spPr>
        <p:txBody>
          <a:bodyPr/>
          <a:lstStyle/>
          <a:p>
            <a:r>
              <a:rPr lang="en-US" sz="3200" b="1" smtClean="0">
                <a:solidFill>
                  <a:srgbClr val="CC0066"/>
                </a:solidFill>
              </a:rPr>
              <a:t>Requirements</a:t>
            </a:r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1143000"/>
            <a:ext cx="6400800" cy="497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D833765F-CDD3-4CC3-B02D-14A6723420B0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22530" name="Rectangle 2"/>
          <p:cNvSpPr>
            <a:spLocks noGrp="1"/>
          </p:cNvSpPr>
          <p:nvPr>
            <p:ph type="title" idx="4294967295"/>
          </p:nvPr>
        </p:nvSpPr>
        <p:spPr>
          <a:xfrm>
            <a:off x="2743200" y="228600"/>
            <a:ext cx="4267200" cy="411163"/>
          </a:xfrm>
        </p:spPr>
        <p:txBody>
          <a:bodyPr/>
          <a:lstStyle/>
          <a:p>
            <a:pPr eaLnBrk="1" hangingPunct="1"/>
            <a:r>
              <a:rPr lang="en-US" sz="3200" b="1" smtClean="0">
                <a:solidFill>
                  <a:srgbClr val="000099"/>
                </a:solidFill>
              </a:rPr>
              <a:t>Project Structure</a:t>
            </a:r>
          </a:p>
        </p:txBody>
      </p:sp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066800"/>
            <a:ext cx="7239000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09383ADB-ED06-4886-A3EF-E546613A189C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23554" name="Rectangle 2"/>
          <p:cNvSpPr>
            <a:spLocks noGrp="1"/>
          </p:cNvSpPr>
          <p:nvPr>
            <p:ph type="title" idx="4294967295"/>
          </p:nvPr>
        </p:nvSpPr>
        <p:spPr>
          <a:xfrm>
            <a:off x="2286000" y="228600"/>
            <a:ext cx="5334000" cy="639763"/>
          </a:xfrm>
        </p:spPr>
        <p:txBody>
          <a:bodyPr/>
          <a:lstStyle/>
          <a:p>
            <a:pPr eaLnBrk="1" hangingPunct="1"/>
            <a:r>
              <a:rPr lang="en-US" sz="3200" b="1" smtClean="0">
                <a:solidFill>
                  <a:schemeClr val="accent2"/>
                </a:solidFill>
              </a:rPr>
              <a:t>RT Section Lens</a:t>
            </a:r>
          </a:p>
        </p:txBody>
      </p:sp>
      <p:pic>
        <p:nvPicPr>
          <p:cNvPr id="23555" name="Picture 5" descr="linac-assembly-r2"/>
          <p:cNvPicPr>
            <a:picLocks noChangeAspect="1" noChangeArrowheads="1"/>
          </p:cNvPicPr>
          <p:nvPr/>
        </p:nvPicPr>
        <p:blipFill>
          <a:blip r:embed="rId2"/>
          <a:srcRect l="5026" t="32727" r="5026" b="32727"/>
          <a:stretch>
            <a:fillRect/>
          </a:stretch>
        </p:blipFill>
        <p:spPr bwMode="auto">
          <a:xfrm>
            <a:off x="609600" y="2895600"/>
            <a:ext cx="818197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 Box 6"/>
          <p:cNvSpPr txBox="1">
            <a:spLocks noChangeArrowheads="1"/>
          </p:cNvSpPr>
          <p:nvPr/>
        </p:nvSpPr>
        <p:spPr bwMode="auto">
          <a:xfrm rot="-965806">
            <a:off x="4651375" y="4570413"/>
            <a:ext cx="1981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RT CH Section</a:t>
            </a:r>
          </a:p>
        </p:txBody>
      </p:sp>
      <p:sp>
        <p:nvSpPr>
          <p:cNvPr id="23557" name="Text Box 7"/>
          <p:cNvSpPr txBox="1">
            <a:spLocks noChangeArrowheads="1"/>
          </p:cNvSpPr>
          <p:nvPr/>
        </p:nvSpPr>
        <p:spPr bwMode="auto">
          <a:xfrm rot="-958010">
            <a:off x="1374775" y="5484813"/>
            <a:ext cx="1600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MEBT</a:t>
            </a:r>
          </a:p>
        </p:txBody>
      </p:sp>
      <p:sp>
        <p:nvSpPr>
          <p:cNvPr id="23558" name="Text Box 8"/>
          <p:cNvSpPr txBox="1">
            <a:spLocks noChangeArrowheads="1"/>
          </p:cNvSpPr>
          <p:nvPr/>
        </p:nvSpPr>
        <p:spPr bwMode="auto">
          <a:xfrm>
            <a:off x="215900" y="3284538"/>
            <a:ext cx="20526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Cryogenic Line</a:t>
            </a:r>
          </a:p>
        </p:txBody>
      </p:sp>
      <p:sp>
        <p:nvSpPr>
          <p:cNvPr id="23559" name="Line 9"/>
          <p:cNvSpPr>
            <a:spLocks noChangeShapeType="1"/>
          </p:cNvSpPr>
          <p:nvPr/>
        </p:nvSpPr>
        <p:spPr bwMode="auto">
          <a:xfrm>
            <a:off x="2087563" y="3536950"/>
            <a:ext cx="1112837" cy="958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60" name="Text Box 10"/>
          <p:cNvSpPr txBox="1">
            <a:spLocks noChangeArrowheads="1"/>
          </p:cNvSpPr>
          <p:nvPr/>
        </p:nvSpPr>
        <p:spPr bwMode="auto">
          <a:xfrm>
            <a:off x="358775" y="4076700"/>
            <a:ext cx="13382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Chopper</a:t>
            </a:r>
          </a:p>
        </p:txBody>
      </p:sp>
      <p:sp>
        <p:nvSpPr>
          <p:cNvPr id="23561" name="Line 11"/>
          <p:cNvSpPr>
            <a:spLocks noChangeShapeType="1"/>
          </p:cNvSpPr>
          <p:nvPr/>
        </p:nvSpPr>
        <p:spPr bwMode="auto">
          <a:xfrm>
            <a:off x="1524000" y="4343400"/>
            <a:ext cx="2286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62" name="Line 12"/>
          <p:cNvSpPr>
            <a:spLocks noChangeShapeType="1"/>
          </p:cNvSpPr>
          <p:nvPr/>
        </p:nvSpPr>
        <p:spPr bwMode="auto">
          <a:xfrm flipH="1" flipV="1">
            <a:off x="2057400" y="5257800"/>
            <a:ext cx="914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63" name="Line 13"/>
          <p:cNvSpPr>
            <a:spLocks noChangeShapeType="1"/>
          </p:cNvSpPr>
          <p:nvPr/>
        </p:nvSpPr>
        <p:spPr bwMode="auto">
          <a:xfrm flipH="1" flipV="1">
            <a:off x="1295400" y="5410200"/>
            <a:ext cx="1676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64" name="Text Box 14"/>
          <p:cNvSpPr txBox="1">
            <a:spLocks noChangeArrowheads="1"/>
          </p:cNvSpPr>
          <p:nvPr/>
        </p:nvSpPr>
        <p:spPr bwMode="auto">
          <a:xfrm>
            <a:off x="6858000" y="4648200"/>
            <a:ext cx="2133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RT CH Cavities (16)</a:t>
            </a:r>
          </a:p>
        </p:txBody>
      </p:sp>
      <p:sp>
        <p:nvSpPr>
          <p:cNvPr id="23565" name="Line 15"/>
          <p:cNvSpPr>
            <a:spLocks noChangeShapeType="1"/>
          </p:cNvSpPr>
          <p:nvPr/>
        </p:nvSpPr>
        <p:spPr bwMode="auto">
          <a:xfrm flipH="1" flipV="1">
            <a:off x="6361113" y="4090988"/>
            <a:ext cx="496887" cy="7096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66" name="Text Box 16"/>
          <p:cNvSpPr txBox="1">
            <a:spLocks noChangeArrowheads="1"/>
          </p:cNvSpPr>
          <p:nvPr/>
        </p:nvSpPr>
        <p:spPr bwMode="auto">
          <a:xfrm>
            <a:off x="2376488" y="3033713"/>
            <a:ext cx="20843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Solenoids (19)</a:t>
            </a:r>
          </a:p>
        </p:txBody>
      </p:sp>
      <p:sp>
        <p:nvSpPr>
          <p:cNvPr id="23567" name="Line 17"/>
          <p:cNvSpPr>
            <a:spLocks noChangeShapeType="1"/>
          </p:cNvSpPr>
          <p:nvPr/>
        </p:nvSpPr>
        <p:spPr bwMode="auto">
          <a:xfrm>
            <a:off x="4191000" y="3276600"/>
            <a:ext cx="533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68" name="Text Box 18"/>
          <p:cNvSpPr txBox="1">
            <a:spLocks noChangeArrowheads="1"/>
          </p:cNvSpPr>
          <p:nvPr/>
        </p:nvSpPr>
        <p:spPr bwMode="auto">
          <a:xfrm rot="-936162">
            <a:off x="76200" y="5334000"/>
            <a:ext cx="838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2.5 MeV</a:t>
            </a:r>
          </a:p>
        </p:txBody>
      </p:sp>
      <p:sp>
        <p:nvSpPr>
          <p:cNvPr id="23569" name="Text Box 19"/>
          <p:cNvSpPr txBox="1">
            <a:spLocks noChangeArrowheads="1"/>
          </p:cNvSpPr>
          <p:nvPr/>
        </p:nvSpPr>
        <p:spPr bwMode="auto">
          <a:xfrm rot="-1318599">
            <a:off x="8458200" y="2895600"/>
            <a:ext cx="7921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10 MeV</a:t>
            </a:r>
          </a:p>
        </p:txBody>
      </p:sp>
      <p:sp>
        <p:nvSpPr>
          <p:cNvPr id="23570" name="Line 20"/>
          <p:cNvSpPr>
            <a:spLocks noChangeShapeType="1"/>
          </p:cNvSpPr>
          <p:nvPr/>
        </p:nvSpPr>
        <p:spPr bwMode="auto">
          <a:xfrm flipV="1">
            <a:off x="393700" y="5562600"/>
            <a:ext cx="368300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71" name="Line 21"/>
          <p:cNvSpPr>
            <a:spLocks noChangeShapeType="1"/>
          </p:cNvSpPr>
          <p:nvPr/>
        </p:nvSpPr>
        <p:spPr bwMode="auto">
          <a:xfrm flipV="1">
            <a:off x="8702675" y="3248025"/>
            <a:ext cx="306388" cy="114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72" name="Text Box 39"/>
          <p:cNvSpPr txBox="1">
            <a:spLocks noChangeArrowheads="1"/>
          </p:cNvSpPr>
          <p:nvPr/>
        </p:nvSpPr>
        <p:spPr bwMode="auto">
          <a:xfrm>
            <a:off x="2971800" y="5486400"/>
            <a:ext cx="2667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Buncher Cavities (2)</a:t>
            </a:r>
          </a:p>
        </p:txBody>
      </p:sp>
      <p:pic>
        <p:nvPicPr>
          <p:cNvPr id="23573" name="Picture 4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066800"/>
            <a:ext cx="6172200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C569601F-3F29-48C5-924D-700804D820A1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24578" name="Rectangle 2"/>
          <p:cNvSpPr>
            <a:spLocks noGrp="1"/>
          </p:cNvSpPr>
          <p:nvPr>
            <p:ph type="title" idx="4294967295"/>
          </p:nvPr>
        </p:nvSpPr>
        <p:spPr>
          <a:xfrm>
            <a:off x="2819400" y="304800"/>
            <a:ext cx="4648200" cy="639763"/>
          </a:xfrm>
        </p:spPr>
        <p:txBody>
          <a:bodyPr/>
          <a:lstStyle/>
          <a:p>
            <a:r>
              <a:rPr lang="en-US" sz="3200" b="1" smtClean="0">
                <a:solidFill>
                  <a:srgbClr val="000099"/>
                </a:solidFill>
              </a:rPr>
              <a:t>Lens Design</a:t>
            </a:r>
          </a:p>
        </p:txBody>
      </p:sp>
      <p:pic>
        <p:nvPicPr>
          <p:cNvPr id="24579" name="Picture 4" descr="2006-04-11-image-10"/>
          <p:cNvPicPr>
            <a:picLocks noChangeAspect="1" noChangeArrowheads="1"/>
          </p:cNvPicPr>
          <p:nvPr/>
        </p:nvPicPr>
        <p:blipFill>
          <a:blip r:embed="rId2"/>
          <a:srcRect l="19612" t="10909" r="19612" b="10909"/>
          <a:stretch>
            <a:fillRect/>
          </a:stretch>
        </p:blipFill>
        <p:spPr bwMode="auto">
          <a:xfrm>
            <a:off x="2292350" y="1447800"/>
            <a:ext cx="4251325" cy="491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 Box 5"/>
          <p:cNvSpPr txBox="1">
            <a:spLocks noChangeArrowheads="1"/>
          </p:cNvSpPr>
          <p:nvPr/>
        </p:nvSpPr>
        <p:spPr bwMode="auto">
          <a:xfrm>
            <a:off x="693738" y="3805238"/>
            <a:ext cx="152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HTS leads.</a:t>
            </a:r>
          </a:p>
        </p:txBody>
      </p:sp>
      <p:sp>
        <p:nvSpPr>
          <p:cNvPr id="24581" name="Line 6"/>
          <p:cNvSpPr>
            <a:spLocks noChangeShapeType="1"/>
          </p:cNvSpPr>
          <p:nvPr/>
        </p:nvSpPr>
        <p:spPr bwMode="auto">
          <a:xfrm>
            <a:off x="2139950" y="4876800"/>
            <a:ext cx="685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582" name="Text Box 7"/>
          <p:cNvSpPr txBox="1">
            <a:spLocks noChangeArrowheads="1"/>
          </p:cNvSpPr>
          <p:nvPr/>
        </p:nvSpPr>
        <p:spPr bwMode="auto">
          <a:xfrm>
            <a:off x="6026150" y="2286000"/>
            <a:ext cx="1724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Helium line.</a:t>
            </a:r>
          </a:p>
        </p:txBody>
      </p:sp>
      <p:sp>
        <p:nvSpPr>
          <p:cNvPr id="24583" name="Line 8"/>
          <p:cNvSpPr>
            <a:spLocks noChangeShapeType="1"/>
          </p:cNvSpPr>
          <p:nvPr/>
        </p:nvSpPr>
        <p:spPr bwMode="auto">
          <a:xfrm flipH="1">
            <a:off x="5264150" y="2514600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584" name="Text Box 9"/>
          <p:cNvSpPr txBox="1">
            <a:spLocks noChangeArrowheads="1"/>
          </p:cNvSpPr>
          <p:nvPr/>
        </p:nvSpPr>
        <p:spPr bwMode="auto">
          <a:xfrm>
            <a:off x="6864350" y="4724400"/>
            <a:ext cx="1905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Vacuum relief.</a:t>
            </a:r>
          </a:p>
        </p:txBody>
      </p:sp>
      <p:sp>
        <p:nvSpPr>
          <p:cNvPr id="24585" name="Line 10"/>
          <p:cNvSpPr>
            <a:spLocks noChangeShapeType="1"/>
          </p:cNvSpPr>
          <p:nvPr/>
        </p:nvSpPr>
        <p:spPr bwMode="auto">
          <a:xfrm flipH="1" flipV="1">
            <a:off x="5645150" y="4800600"/>
            <a:ext cx="1219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586" name="Text Box 11"/>
          <p:cNvSpPr txBox="1">
            <a:spLocks noChangeArrowheads="1"/>
          </p:cNvSpPr>
          <p:nvPr/>
        </p:nvSpPr>
        <p:spPr bwMode="auto">
          <a:xfrm>
            <a:off x="261938" y="4525963"/>
            <a:ext cx="20716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Instrumentation</a:t>
            </a:r>
          </a:p>
          <a:p>
            <a:r>
              <a:rPr lang="en-US" sz="2000"/>
              <a:t>/ access port.</a:t>
            </a:r>
          </a:p>
        </p:txBody>
      </p:sp>
      <p:sp>
        <p:nvSpPr>
          <p:cNvPr id="24587" name="Text Box 12"/>
          <p:cNvSpPr txBox="1">
            <a:spLocks noChangeArrowheads="1"/>
          </p:cNvSpPr>
          <p:nvPr/>
        </p:nvSpPr>
        <p:spPr bwMode="auto">
          <a:xfrm>
            <a:off x="5949950" y="5943600"/>
            <a:ext cx="1905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Support</a:t>
            </a:r>
            <a:r>
              <a:rPr lang="en-US"/>
              <a:t> post.</a:t>
            </a:r>
          </a:p>
        </p:txBody>
      </p:sp>
      <p:sp>
        <p:nvSpPr>
          <p:cNvPr id="24588" name="Line 13"/>
          <p:cNvSpPr>
            <a:spLocks noChangeShapeType="1"/>
          </p:cNvSpPr>
          <p:nvPr/>
        </p:nvSpPr>
        <p:spPr bwMode="auto">
          <a:xfrm flipH="1" flipV="1">
            <a:off x="4349750" y="5867400"/>
            <a:ext cx="1600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589" name="Line 15"/>
          <p:cNvSpPr>
            <a:spLocks noChangeShapeType="1"/>
          </p:cNvSpPr>
          <p:nvPr/>
        </p:nvSpPr>
        <p:spPr bwMode="auto">
          <a:xfrm>
            <a:off x="2139950" y="4038600"/>
            <a:ext cx="1524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590" name="Text Box 16"/>
          <p:cNvSpPr txBox="1">
            <a:spLocks noChangeArrowheads="1"/>
          </p:cNvSpPr>
          <p:nvPr/>
        </p:nvSpPr>
        <p:spPr bwMode="auto">
          <a:xfrm>
            <a:off x="6094413" y="5354638"/>
            <a:ext cx="2819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Thermal shield (80K).</a:t>
            </a:r>
          </a:p>
        </p:txBody>
      </p:sp>
      <p:sp>
        <p:nvSpPr>
          <p:cNvPr id="24591" name="Line 17"/>
          <p:cNvSpPr>
            <a:spLocks noChangeShapeType="1"/>
          </p:cNvSpPr>
          <p:nvPr/>
        </p:nvSpPr>
        <p:spPr bwMode="auto">
          <a:xfrm flipH="1" flipV="1">
            <a:off x="4883150" y="5257800"/>
            <a:ext cx="1211263" cy="239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592" name="Text Box 18"/>
          <p:cNvSpPr txBox="1">
            <a:spLocks noChangeArrowheads="1"/>
          </p:cNvSpPr>
          <p:nvPr/>
        </p:nvSpPr>
        <p:spPr bwMode="auto">
          <a:xfrm>
            <a:off x="622300" y="2581275"/>
            <a:ext cx="16922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Power lead 80K anchor.</a:t>
            </a:r>
          </a:p>
        </p:txBody>
      </p:sp>
      <p:sp>
        <p:nvSpPr>
          <p:cNvPr id="24593" name="Line 19"/>
          <p:cNvSpPr>
            <a:spLocks noChangeShapeType="1"/>
          </p:cNvSpPr>
          <p:nvPr/>
        </p:nvSpPr>
        <p:spPr bwMode="auto">
          <a:xfrm flipV="1">
            <a:off x="2139950" y="2743200"/>
            <a:ext cx="1524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594" name="Text Box 20"/>
          <p:cNvSpPr txBox="1">
            <a:spLocks noChangeArrowheads="1"/>
          </p:cNvSpPr>
          <p:nvPr/>
        </p:nvSpPr>
        <p:spPr bwMode="auto">
          <a:xfrm>
            <a:off x="6407150" y="2971800"/>
            <a:ext cx="2286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LN2 line for shield and HTS leads.</a:t>
            </a:r>
          </a:p>
        </p:txBody>
      </p:sp>
      <p:sp>
        <p:nvSpPr>
          <p:cNvPr id="24595" name="Line 21"/>
          <p:cNvSpPr>
            <a:spLocks noChangeShapeType="1"/>
          </p:cNvSpPr>
          <p:nvPr/>
        </p:nvSpPr>
        <p:spPr bwMode="auto">
          <a:xfrm flipH="1">
            <a:off x="5340350" y="3200400"/>
            <a:ext cx="1066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596" name="Text Box 22"/>
          <p:cNvSpPr txBox="1">
            <a:spLocks noChangeArrowheads="1"/>
          </p:cNvSpPr>
          <p:nvPr/>
        </p:nvSpPr>
        <p:spPr bwMode="auto">
          <a:xfrm>
            <a:off x="6407150" y="3733800"/>
            <a:ext cx="24955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Solenoid magnet with helium vessel.</a:t>
            </a:r>
          </a:p>
        </p:txBody>
      </p:sp>
      <p:sp>
        <p:nvSpPr>
          <p:cNvPr id="24597" name="Line 23"/>
          <p:cNvSpPr>
            <a:spLocks noChangeShapeType="1"/>
          </p:cNvSpPr>
          <p:nvPr/>
        </p:nvSpPr>
        <p:spPr bwMode="auto">
          <a:xfrm flipH="1">
            <a:off x="4654550" y="4114800"/>
            <a:ext cx="1752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598" name="Text Box 24"/>
          <p:cNvSpPr txBox="1">
            <a:spLocks noChangeArrowheads="1"/>
          </p:cNvSpPr>
          <p:nvPr/>
        </p:nvSpPr>
        <p:spPr bwMode="auto">
          <a:xfrm>
            <a:off x="261938" y="1573213"/>
            <a:ext cx="24669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Conduction cooled copper lead.</a:t>
            </a:r>
          </a:p>
        </p:txBody>
      </p:sp>
      <p:sp>
        <p:nvSpPr>
          <p:cNvPr id="24599" name="Line 25"/>
          <p:cNvSpPr>
            <a:spLocks noChangeShapeType="1"/>
          </p:cNvSpPr>
          <p:nvPr/>
        </p:nvSpPr>
        <p:spPr bwMode="auto">
          <a:xfrm>
            <a:off x="2520950" y="1905000"/>
            <a:ext cx="914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600" name="Text Box 26"/>
          <p:cNvSpPr txBox="1">
            <a:spLocks noChangeArrowheads="1"/>
          </p:cNvSpPr>
          <p:nvPr/>
        </p:nvSpPr>
        <p:spPr bwMode="auto">
          <a:xfrm>
            <a:off x="4654550" y="1538288"/>
            <a:ext cx="18716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Removable lead cover.</a:t>
            </a:r>
          </a:p>
        </p:txBody>
      </p:sp>
      <p:sp>
        <p:nvSpPr>
          <p:cNvPr id="24601" name="Line 27"/>
          <p:cNvSpPr>
            <a:spLocks noChangeShapeType="1"/>
          </p:cNvSpPr>
          <p:nvPr/>
        </p:nvSpPr>
        <p:spPr bwMode="auto">
          <a:xfrm flipH="1">
            <a:off x="4044950" y="1862138"/>
            <a:ext cx="609600" cy="804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602" name="Line 28"/>
          <p:cNvSpPr>
            <a:spLocks noChangeShapeType="1"/>
          </p:cNvSpPr>
          <p:nvPr/>
        </p:nvSpPr>
        <p:spPr bwMode="auto">
          <a:xfrm flipV="1">
            <a:off x="2530475" y="5562600"/>
            <a:ext cx="752475" cy="258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603" name="Text Box 29"/>
          <p:cNvSpPr txBox="1">
            <a:spLocks noChangeArrowheads="1"/>
          </p:cNvSpPr>
          <p:nvPr/>
        </p:nvSpPr>
        <p:spPr bwMode="auto">
          <a:xfrm>
            <a:off x="406400" y="5605463"/>
            <a:ext cx="2498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18 inch (457 mm) diameter vessel.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91D3F84-DB89-466A-9949-001411998109}" type="slidenum">
              <a:rPr lang="en-US"/>
              <a:pPr>
                <a:defRPr/>
              </a:pPr>
              <a:t>9</a:t>
            </a:fld>
            <a:endParaRPr lang="en-US"/>
          </a:p>
        </p:txBody>
      </p:sp>
      <p:pic>
        <p:nvPicPr>
          <p:cNvPr id="25602" name="Picture 8" descr="RTSv5_Z-displ_coun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00200"/>
            <a:ext cx="29718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2"/>
          <p:cNvSpPr>
            <a:spLocks noGrp="1"/>
          </p:cNvSpPr>
          <p:nvPr>
            <p:ph type="title" idx="4294967295"/>
          </p:nvPr>
        </p:nvSpPr>
        <p:spPr>
          <a:xfrm>
            <a:off x="2590800" y="457200"/>
            <a:ext cx="4419600" cy="563563"/>
          </a:xfrm>
        </p:spPr>
        <p:txBody>
          <a:bodyPr/>
          <a:lstStyle/>
          <a:p>
            <a:r>
              <a:rPr lang="en-US" sz="3200" b="1" smtClean="0">
                <a:solidFill>
                  <a:srgbClr val="002D86"/>
                </a:solidFill>
              </a:rPr>
              <a:t>Lens Fabrication</a:t>
            </a:r>
          </a:p>
        </p:txBody>
      </p:sp>
      <p:pic>
        <p:nvPicPr>
          <p:cNvPr id="25604" name="Picture 5" descr="DSCF170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1600200"/>
            <a:ext cx="33147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6" descr="TRIM DIPOLE 00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425" y="4075113"/>
            <a:ext cx="25908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7" descr="FSCH-P01-1 00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82888" y="4075113"/>
            <a:ext cx="25908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17"/>
          <p:cNvSpPr txBox="1">
            <a:spLocks noChangeArrowheads="1"/>
          </p:cNvSpPr>
          <p:nvPr/>
        </p:nvSpPr>
        <p:spPr bwMode="auto">
          <a:xfrm>
            <a:off x="228600" y="3733800"/>
            <a:ext cx="2362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accent2"/>
                </a:solidFill>
              </a:rPr>
              <a:t>Corrector Assembly</a:t>
            </a:r>
          </a:p>
        </p:txBody>
      </p:sp>
      <p:pic>
        <p:nvPicPr>
          <p:cNvPr id="25608" name="Picture 1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81200" y="1600200"/>
            <a:ext cx="3429000" cy="2230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1143</TotalTime>
  <Words>617</Words>
  <Application>Microsoft Office PowerPoint</Application>
  <PresentationFormat>On-screen Show (4:3)</PresentationFormat>
  <Paragraphs>123</Paragraphs>
  <Slides>21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Design Template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Symbol</vt:lpstr>
      <vt:lpstr>Office Theme</vt:lpstr>
      <vt:lpstr>Office Theme</vt:lpstr>
      <vt:lpstr>Equation</vt:lpstr>
      <vt:lpstr>Picture</vt:lpstr>
      <vt:lpstr>Superconducting Solenoid-Based Focusing Lenses for HINS Linac </vt:lpstr>
      <vt:lpstr>Outline</vt:lpstr>
      <vt:lpstr>Why Solenoid Lens?</vt:lpstr>
      <vt:lpstr>How it works</vt:lpstr>
      <vt:lpstr>Requirements</vt:lpstr>
      <vt:lpstr>Project Structure</vt:lpstr>
      <vt:lpstr>RT Section Lens</vt:lpstr>
      <vt:lpstr>Lens Design</vt:lpstr>
      <vt:lpstr>Lens Fabrication</vt:lpstr>
      <vt:lpstr>Lens Performance</vt:lpstr>
      <vt:lpstr>Lens Testing</vt:lpstr>
      <vt:lpstr>Superconducting  Section Lenses</vt:lpstr>
      <vt:lpstr>Dipole Corrector</vt:lpstr>
      <vt:lpstr>Fringe Field Test</vt:lpstr>
      <vt:lpstr>Fringe Field Test</vt:lpstr>
      <vt:lpstr>Alignment Requirements</vt:lpstr>
      <vt:lpstr>Optical Alignment</vt:lpstr>
      <vt:lpstr>Alignment R&amp;D</vt:lpstr>
      <vt:lpstr>Test Cryostat Concept</vt:lpstr>
      <vt:lpstr>Conclusion</vt:lpstr>
      <vt:lpstr>Acknowledgments</vt:lpstr>
    </vt:vector>
  </TitlesOfParts>
  <Company>Fermi National Accelerator Laboratory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X RD&amp;D Plan Subsystem Here</dc:title>
  <dc:creator>Holmes</dc:creator>
  <cp:lastModifiedBy>Iouri Terechkine</cp:lastModifiedBy>
  <cp:revision>35</cp:revision>
  <dcterms:created xsi:type="dcterms:W3CDTF">2009-05-07T16:53:10Z</dcterms:created>
  <dcterms:modified xsi:type="dcterms:W3CDTF">2009-11-12T22:23:52Z</dcterms:modified>
</cp:coreProperties>
</file>