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1" r:id="rId4"/>
    <p:sldId id="272" r:id="rId5"/>
    <p:sldId id="273" r:id="rId6"/>
    <p:sldId id="279" r:id="rId7"/>
    <p:sldId id="280" r:id="rId8"/>
    <p:sldId id="285" r:id="rId9"/>
    <p:sldId id="284" r:id="rId10"/>
    <p:sldId id="274" r:id="rId11"/>
    <p:sldId id="276" r:id="rId12"/>
    <p:sldId id="277" r:id="rId13"/>
    <p:sldId id="267" r:id="rId14"/>
    <p:sldId id="278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27" autoAdjust="0"/>
  </p:normalViewPr>
  <p:slideViewPr>
    <p:cSldViewPr snapToGrid="0" snapToObjects="1">
      <p:cViewPr>
        <p:scale>
          <a:sx n="116" d="100"/>
          <a:sy n="116" d="100"/>
        </p:scale>
        <p:origin x="-4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Relationship Id="rId11" Type="http://schemas.openxmlformats.org/officeDocument/2006/relationships/image" Target="../media/image29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04276-B9B7-2D48-B1A2-D1600A7B85DC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4E03-D203-3C42-AD78-2141150C3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65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C1260-5982-F846-95ED-08662135A73E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6B60A-7E25-CA4E-9CFA-378D07C7C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73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9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8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3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0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1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2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7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8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5F230-6954-A446-8907-5BC4A2C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emf"/><Relationship Id="rId20" Type="http://schemas.openxmlformats.org/officeDocument/2006/relationships/oleObject" Target="../embeddings/oleObject8.bin"/><Relationship Id="rId21" Type="http://schemas.openxmlformats.org/officeDocument/2006/relationships/image" Target="../media/image26.emf"/><Relationship Id="rId22" Type="http://schemas.openxmlformats.org/officeDocument/2006/relationships/oleObject" Target="../embeddings/oleObject9.bin"/><Relationship Id="rId23" Type="http://schemas.openxmlformats.org/officeDocument/2006/relationships/image" Target="../media/image27.emf"/><Relationship Id="rId24" Type="http://schemas.openxmlformats.org/officeDocument/2006/relationships/oleObject" Target="../embeddings/oleObject10.bin"/><Relationship Id="rId25" Type="http://schemas.openxmlformats.org/officeDocument/2006/relationships/image" Target="../media/image28.emf"/><Relationship Id="rId26" Type="http://schemas.openxmlformats.org/officeDocument/2006/relationships/oleObject" Target="../embeddings/oleObject11.bin"/><Relationship Id="rId27" Type="http://schemas.openxmlformats.org/officeDocument/2006/relationships/image" Target="../media/image29.e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21.e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22.emf"/><Relationship Id="rId14" Type="http://schemas.openxmlformats.org/officeDocument/2006/relationships/oleObject" Target="../embeddings/oleObject5.bin"/><Relationship Id="rId15" Type="http://schemas.openxmlformats.org/officeDocument/2006/relationships/image" Target="../media/image23.emf"/><Relationship Id="rId16" Type="http://schemas.openxmlformats.org/officeDocument/2006/relationships/oleObject" Target="../embeddings/oleObject6.bin"/><Relationship Id="rId17" Type="http://schemas.openxmlformats.org/officeDocument/2006/relationships/image" Target="../media/image24.emf"/><Relationship Id="rId18" Type="http://schemas.openxmlformats.org/officeDocument/2006/relationships/oleObject" Target="../embeddings/oleObject7.bin"/><Relationship Id="rId19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1.jpg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.jpg"/><Relationship Id="rId7" Type="http://schemas.openxmlformats.org/officeDocument/2006/relationships/image" Target="../media/image2.emf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11.gif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Recent progress of HCC D&amp;S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 err="1" smtClean="0"/>
              <a:t>Yonehara</a:t>
            </a:r>
            <a:endParaRPr lang="en-US" dirty="0" smtClean="0"/>
          </a:p>
          <a:p>
            <a:r>
              <a:rPr lang="en-US" i="1" dirty="0" smtClean="0"/>
              <a:t>APC, Fermilab</a:t>
            </a:r>
            <a:endParaRPr lang="en-US" i="1" dirty="0"/>
          </a:p>
        </p:txBody>
      </p:sp>
      <p:pic>
        <p:nvPicPr>
          <p:cNvPr id="4" name="Picture 3" descr="fermi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5" name="Picture 4" descr="map-09120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2" descr="DOE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0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fermil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32" name="Picture 31" descr="map-091203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12" descr="DOE_Se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Emittance</a:t>
            </a:r>
            <a:r>
              <a:rPr lang="en-US" sz="3200" dirty="0" smtClean="0"/>
              <a:t> evolution in cooling channel</a:t>
            </a:r>
            <a:endParaRPr lang="en-US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22224"/>
              </p:ext>
            </p:extLst>
          </p:nvPr>
        </p:nvGraphicFramePr>
        <p:xfrm>
          <a:off x="935658" y="1345245"/>
          <a:ext cx="3695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" name="Equation" r:id="rId6" imgW="3695700" imgH="546100" progId="Equation.3">
                  <p:embed/>
                </p:oleObj>
              </mc:Choice>
              <mc:Fallback>
                <p:oleObj name="Equation" r:id="rId6" imgW="3695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5658" y="1345245"/>
                        <a:ext cx="36957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081299"/>
              </p:ext>
            </p:extLst>
          </p:nvPr>
        </p:nvGraphicFramePr>
        <p:xfrm>
          <a:off x="1020131" y="2775343"/>
          <a:ext cx="2095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" name="Equation" r:id="rId8" imgW="2095500" imgH="533400" progId="Equation.3">
                  <p:embed/>
                </p:oleObj>
              </mc:Choice>
              <mc:Fallback>
                <p:oleObj name="Equation" r:id="rId8" imgW="20955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0131" y="2775343"/>
                        <a:ext cx="2095500" cy="533400"/>
                      </a:xfrm>
                      <a:prstGeom prst="rect">
                        <a:avLst/>
                      </a:prstGeom>
                      <a:ln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62347"/>
              </p:ext>
            </p:extLst>
          </p:nvPr>
        </p:nvGraphicFramePr>
        <p:xfrm>
          <a:off x="913414" y="1963706"/>
          <a:ext cx="280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" name="Equation" r:id="rId10" imgW="2806700" imgH="393700" progId="Equation.3">
                  <p:embed/>
                </p:oleObj>
              </mc:Choice>
              <mc:Fallback>
                <p:oleObj name="Equation" r:id="rId10" imgW="2806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3414" y="1963706"/>
                        <a:ext cx="2806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661903"/>
              </p:ext>
            </p:extLst>
          </p:nvPr>
        </p:nvGraphicFramePr>
        <p:xfrm>
          <a:off x="1020131" y="2496497"/>
          <a:ext cx="254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" name="Equation" r:id="rId12" imgW="254000" imgH="254000" progId="Equation.3">
                  <p:embed/>
                </p:oleObj>
              </mc:Choice>
              <mc:Fallback>
                <p:oleObj name="Equation" r:id="rId12" imgW="254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0131" y="2496497"/>
                        <a:ext cx="254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55857" y="2469964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; initial </a:t>
            </a:r>
            <a:r>
              <a:rPr lang="en-US" sz="1400" dirty="0" err="1" smtClean="0"/>
              <a:t>emittance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457" y="286618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; equilibrium </a:t>
            </a:r>
            <a:r>
              <a:rPr lang="en-US" sz="1400" dirty="0" err="1" smtClean="0"/>
              <a:t>emittance</a:t>
            </a:r>
            <a:endParaRPr lang="en-US" sz="1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57355"/>
              </p:ext>
            </p:extLst>
          </p:nvPr>
        </p:nvGraphicFramePr>
        <p:xfrm>
          <a:off x="1020131" y="3317879"/>
          <a:ext cx="1143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" name="Equation" r:id="rId14" imgW="1143000" imgH="533400" progId="Equation.3">
                  <p:embed/>
                </p:oleObj>
              </mc:Choice>
              <mc:Fallback>
                <p:oleObj name="Equation" r:id="rId14" imgW="11430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20131" y="3317879"/>
                        <a:ext cx="1143000" cy="533400"/>
                      </a:xfrm>
                      <a:prstGeom prst="rect">
                        <a:avLst/>
                      </a:prstGeom>
                      <a:ln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52906" y="3447999"/>
            <a:ext cx="1639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; cooling decrement</a:t>
            </a:r>
            <a:endParaRPr lang="en-US" sz="1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90127"/>
              </p:ext>
            </p:extLst>
          </p:nvPr>
        </p:nvGraphicFramePr>
        <p:xfrm>
          <a:off x="1020131" y="3878687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" name="Equation" r:id="rId16" imgW="1549400" imgH="508000" progId="Equation.3">
                  <p:embed/>
                </p:oleObj>
              </mc:Choice>
              <mc:Fallback>
                <p:oleObj name="Equation" r:id="rId16" imgW="15494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20131" y="3878687"/>
                        <a:ext cx="1549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94259" y="3952696"/>
            <a:ext cx="177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; beta function in HCC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(beta is constant)</a:t>
            </a:r>
            <a:endParaRPr lang="en-US" sz="1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818652"/>
              </p:ext>
            </p:extLst>
          </p:nvPr>
        </p:nvGraphicFramePr>
        <p:xfrm>
          <a:off x="1014413" y="4419022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" name="Equation" r:id="rId18" imgW="228600" imgH="279400" progId="Equation.3">
                  <p:embed/>
                </p:oleObj>
              </mc:Choice>
              <mc:Fallback>
                <p:oleObj name="Equation" r:id="rId18" imgW="228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14413" y="4419022"/>
                        <a:ext cx="228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31513" y="4389472"/>
            <a:ext cx="3038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; </a:t>
            </a:r>
            <a:r>
              <a:rPr lang="en-US" sz="1400" dirty="0" err="1" smtClean="0"/>
              <a:t>rms</a:t>
            </a:r>
            <a:r>
              <a:rPr lang="en-US" sz="1400" dirty="0" smtClean="0"/>
              <a:t> fraction due to stochastic process</a:t>
            </a:r>
            <a:endParaRPr lang="en-US" sz="1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292458"/>
              </p:ext>
            </p:extLst>
          </p:nvPr>
        </p:nvGraphicFramePr>
        <p:xfrm>
          <a:off x="1013637" y="4817127"/>
          <a:ext cx="190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" name="Equation" r:id="rId20" imgW="190500" imgH="254000" progId="Equation.3">
                  <p:embed/>
                </p:oleObj>
              </mc:Choice>
              <mc:Fallback>
                <p:oleObj name="Equation" r:id="rId20" imgW="190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13637" y="4817127"/>
                        <a:ext cx="190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04102" y="4799936"/>
            <a:ext cx="1662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; partition of cooling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57740" y="1010012"/>
            <a:ext cx="402245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In case of HCC,</a:t>
            </a:r>
          </a:p>
          <a:p>
            <a:r>
              <a:rPr lang="en-US" sz="1600" dirty="0" smtClean="0">
                <a:cs typeface="Symbol" charset="2"/>
              </a:rPr>
              <a:t>• These formulae are still good approximation</a:t>
            </a:r>
          </a:p>
          <a:p>
            <a:r>
              <a:rPr lang="en-US" sz="1600" dirty="0" smtClean="0">
                <a:latin typeface="Symbol" charset="2"/>
                <a:cs typeface="Symbol" charset="2"/>
              </a:rPr>
              <a:t>• e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 has a strong coupling among</a:t>
            </a:r>
          </a:p>
          <a:p>
            <a:r>
              <a:rPr lang="en-US" sz="1600" dirty="0" smtClean="0"/>
              <a:t>   three orthogonal components </a:t>
            </a:r>
          </a:p>
          <a:p>
            <a:r>
              <a:rPr lang="en-US" sz="1600" dirty="0" smtClean="0"/>
              <a:t>   (horizontal, vertical &amp; longitudinal)</a:t>
            </a:r>
          </a:p>
          <a:p>
            <a:r>
              <a:rPr lang="en-US" sz="1600" dirty="0" smtClean="0"/>
              <a:t>• The coupling is given by the dispersion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556532"/>
              </p:ext>
            </p:extLst>
          </p:nvPr>
        </p:nvGraphicFramePr>
        <p:xfrm>
          <a:off x="5386682" y="2728199"/>
          <a:ext cx="1092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" name="Equation" r:id="rId22" imgW="1092200" imgH="254000" progId="Equation.3">
                  <p:embed/>
                </p:oleObj>
              </mc:Choice>
              <mc:Fallback>
                <p:oleObj name="Equation" r:id="rId22" imgW="1092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86682" y="2728199"/>
                        <a:ext cx="1092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15493"/>
              </p:ext>
            </p:extLst>
          </p:nvPr>
        </p:nvGraphicFramePr>
        <p:xfrm>
          <a:off x="5392573" y="2964559"/>
          <a:ext cx="952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" name="Equation" r:id="rId24" imgW="952500" imgH="444500" progId="Equation.3">
                  <p:embed/>
                </p:oleObj>
              </mc:Choice>
              <mc:Fallback>
                <p:oleObj name="Equation" r:id="rId24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392573" y="2964559"/>
                        <a:ext cx="952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230836" y="3469783"/>
            <a:ext cx="3112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the HCC, 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L</a:t>
            </a:r>
            <a:r>
              <a:rPr lang="en-US" sz="1600" dirty="0" smtClean="0"/>
              <a:t> is given (D. </a:t>
            </a:r>
            <a:r>
              <a:rPr lang="en-US" sz="1600" dirty="0" err="1" smtClean="0"/>
              <a:t>Neuffer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162883"/>
              </p:ext>
            </p:extLst>
          </p:nvPr>
        </p:nvGraphicFramePr>
        <p:xfrm>
          <a:off x="5386682" y="3798354"/>
          <a:ext cx="208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" name="Equation" r:id="rId26" imgW="2082800" imgH="508000" progId="Equation.3">
                  <p:embed/>
                </p:oleObj>
              </mc:Choice>
              <mc:Fallback>
                <p:oleObj name="Equation" r:id="rId26" imgW="20828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386682" y="3798354"/>
                        <a:ext cx="2082800" cy="508000"/>
                      </a:xfrm>
                      <a:prstGeom prst="rect">
                        <a:avLst/>
                      </a:prstGeom>
                      <a:ln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727D-C18C-7246-A5A1-29A3AF4E95BF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0939" y="913179"/>
            <a:ext cx="375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</a:t>
            </a:r>
            <a:r>
              <a:rPr lang="en-US" dirty="0" err="1" smtClean="0"/>
              <a:t>emittance</a:t>
            </a:r>
            <a:r>
              <a:rPr lang="en-US" dirty="0" smtClean="0"/>
              <a:t> evolution formulae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9315" y="5168659"/>
            <a:ext cx="3700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Exact formulae for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evolution in</a:t>
            </a:r>
          </a:p>
          <a:p>
            <a:r>
              <a:rPr lang="en-US" sz="1600" dirty="0" smtClean="0"/>
              <a:t>HCC </a:t>
            </a:r>
            <a:r>
              <a:rPr lang="en-US" sz="1600" dirty="0"/>
              <a:t>are given </a:t>
            </a:r>
            <a:r>
              <a:rPr lang="en-US" sz="1600" dirty="0" smtClean="0"/>
              <a:t>in </a:t>
            </a:r>
            <a:r>
              <a:rPr lang="en-US" sz="1600" dirty="0" err="1" smtClean="0"/>
              <a:t>Slava</a:t>
            </a:r>
            <a:r>
              <a:rPr lang="en-US" sz="1600" dirty="0" smtClean="0"/>
              <a:t> &amp; </a:t>
            </a:r>
            <a:r>
              <a:rPr lang="en-US" sz="1600" dirty="0" err="1" smtClean="0"/>
              <a:t>Rol’s</a:t>
            </a:r>
            <a:r>
              <a:rPr lang="en-US" sz="1600" dirty="0" smtClean="0"/>
              <a:t> PRSTAB </a:t>
            </a:r>
          </a:p>
          <a:p>
            <a:r>
              <a:rPr lang="en-US" sz="1600" dirty="0" smtClean="0"/>
              <a:t>and IPAC’14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221806" y="4375523"/>
            <a:ext cx="3872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qual cooling decrements </a:t>
            </a:r>
            <a:endParaRPr lang="en-US" sz="1600" dirty="0"/>
          </a:p>
          <a:p>
            <a:r>
              <a:rPr lang="en-US" sz="1600" dirty="0" smtClean="0"/>
              <a:t>→ </a:t>
            </a:r>
            <a:r>
              <a:rPr lang="en-US" sz="1600" i="1" dirty="0" err="1" smtClean="0">
                <a:latin typeface="Times"/>
                <a:cs typeface="Times"/>
              </a:rPr>
              <a:t>g</a:t>
            </a:r>
            <a:r>
              <a:rPr lang="en-US" sz="1600" i="1" baseline="-25000" dirty="0" err="1" smtClean="0">
                <a:latin typeface="Times"/>
                <a:cs typeface="Times"/>
              </a:rPr>
              <a:t>L</a:t>
            </a:r>
            <a:r>
              <a:rPr lang="en-US" sz="1600" i="1" dirty="0" smtClean="0">
                <a:latin typeface="Times"/>
                <a:cs typeface="Times"/>
              </a:rPr>
              <a:t> = </a:t>
            </a:r>
            <a:r>
              <a:rPr lang="en-US" sz="1600" i="1" dirty="0" err="1" smtClean="0">
                <a:latin typeface="Times"/>
                <a:cs typeface="Times"/>
              </a:rPr>
              <a:t>g</a:t>
            </a:r>
            <a:r>
              <a:rPr lang="en-US" sz="1600" i="1" baseline="-25000" dirty="0" err="1" smtClean="0">
                <a:latin typeface="Times"/>
                <a:cs typeface="Times"/>
              </a:rPr>
              <a:t>T</a:t>
            </a:r>
            <a:endParaRPr lang="en-US" sz="1600" i="1" baseline="-25000" dirty="0" smtClean="0">
              <a:latin typeface="Times"/>
              <a:cs typeface="Times"/>
            </a:endParaRPr>
          </a:p>
          <a:p>
            <a:r>
              <a:rPr lang="en-US" sz="1600" dirty="0" smtClean="0">
                <a:cs typeface="Times"/>
              </a:rPr>
              <a:t>→ Need strong focusing (high field gradient)</a:t>
            </a:r>
            <a:endParaRPr lang="en-US" sz="1600" dirty="0">
              <a:cs typeface="Time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1240" y="5277223"/>
            <a:ext cx="34992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case of low field gradient…</a:t>
            </a:r>
            <a:endParaRPr lang="en-US" sz="1600" dirty="0"/>
          </a:p>
          <a:p>
            <a:r>
              <a:rPr lang="en-US" sz="1600" dirty="0" smtClean="0"/>
              <a:t>→ </a:t>
            </a:r>
            <a:r>
              <a:rPr lang="en-US" sz="1600" i="1" dirty="0" err="1" smtClean="0">
                <a:latin typeface="Times"/>
                <a:cs typeface="Times"/>
              </a:rPr>
              <a:t>g</a:t>
            </a:r>
            <a:r>
              <a:rPr lang="en-US" sz="1600" i="1" baseline="-25000" dirty="0" err="1" smtClean="0">
                <a:latin typeface="Times"/>
                <a:cs typeface="Times"/>
              </a:rPr>
              <a:t>L</a:t>
            </a:r>
            <a:r>
              <a:rPr lang="en-US" sz="1600" i="1" dirty="0" smtClean="0">
                <a:latin typeface="Times"/>
                <a:cs typeface="Times"/>
              </a:rPr>
              <a:t> &gt; </a:t>
            </a:r>
            <a:r>
              <a:rPr lang="en-US" sz="1600" i="1" dirty="0" err="1" smtClean="0">
                <a:latin typeface="Times"/>
                <a:cs typeface="Times"/>
              </a:rPr>
              <a:t>g</a:t>
            </a:r>
            <a:r>
              <a:rPr lang="en-US" sz="1600" i="1" baseline="-25000" dirty="0" err="1" smtClean="0">
                <a:latin typeface="Times"/>
                <a:cs typeface="Times"/>
              </a:rPr>
              <a:t>T</a:t>
            </a:r>
            <a:r>
              <a:rPr lang="en-US" sz="1600" dirty="0" smtClean="0">
                <a:cs typeface="Times"/>
              </a:rPr>
              <a:t> Longitudinal enhance cooling</a:t>
            </a:r>
            <a:endParaRPr lang="en-US" sz="1600" dirty="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7467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8" grpId="0"/>
      <p:bldP spid="20" grpId="0"/>
      <p:bldP spid="21" grpId="0"/>
      <p:bldP spid="24" grpId="0"/>
      <p:bldP spid="29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fi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11" y="1412324"/>
            <a:ext cx="4524866" cy="2926080"/>
          </a:xfrm>
          <a:prstGeom prst="rect">
            <a:avLst/>
          </a:prstGeom>
        </p:spPr>
      </p:pic>
      <p:pic>
        <p:nvPicPr>
          <p:cNvPr id="62" name="Picture 61" descr="fig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11" y="3931920"/>
            <a:ext cx="4524866" cy="2926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5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Equilibrium </a:t>
            </a:r>
            <a:r>
              <a:rPr lang="en-US" sz="3600" dirty="0" err="1"/>
              <a:t>E</a:t>
            </a:r>
            <a:r>
              <a:rPr lang="en-US" sz="3600" dirty="0" err="1" smtClean="0"/>
              <a:t>mittance</a:t>
            </a:r>
            <a:r>
              <a:rPr lang="en-US" sz="3600" dirty="0" smtClean="0"/>
              <a:t> in various</a:t>
            </a:r>
            <a:br>
              <a:rPr lang="en-US" sz="3600" dirty="0" smtClean="0"/>
            </a:br>
            <a:r>
              <a:rPr lang="en-US" sz="3600" dirty="0" smtClean="0"/>
              <a:t>cooling decrements</a:t>
            </a:r>
            <a:endParaRPr lang="en-US" sz="3600" dirty="0"/>
          </a:p>
        </p:txBody>
      </p:sp>
      <p:pic>
        <p:nvPicPr>
          <p:cNvPr id="48" name="Picture 47" descr="fermila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49" name="Picture 48" descr="map-091203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Picture 12" descr="DOE_Se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AAD9-57BC-8C4A-8F54-AA5436DED5C5}" type="slidenum">
              <a:rPr lang="en-US" smtClean="0"/>
              <a:t>11</a:t>
            </a:fld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041979" y="1416074"/>
            <a:ext cx="19415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Line: Prediction</a:t>
            </a:r>
          </a:p>
          <a:p>
            <a:r>
              <a:rPr lang="en-US" sz="1400" dirty="0" smtClean="0"/>
              <a:t>+ Equal cooling</a:t>
            </a:r>
          </a:p>
          <a:p>
            <a:r>
              <a:rPr lang="en-US" sz="1200" dirty="0"/>
              <a:t>✕</a:t>
            </a:r>
            <a:r>
              <a:rPr lang="en-US" sz="1200" dirty="0" smtClean="0"/>
              <a:t> </a:t>
            </a:r>
            <a:r>
              <a:rPr lang="en-US" sz="1400" dirty="0" smtClean="0"/>
              <a:t>Longitudinal enhance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987854" y="4015050"/>
            <a:ext cx="19415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Line: Prediction</a:t>
            </a:r>
          </a:p>
          <a:p>
            <a:r>
              <a:rPr lang="en-US" sz="1400" dirty="0" smtClean="0"/>
              <a:t>+ Equal cooling</a:t>
            </a:r>
          </a:p>
          <a:p>
            <a:r>
              <a:rPr lang="en-US" sz="1200" dirty="0"/>
              <a:t>✕</a:t>
            </a:r>
            <a:r>
              <a:rPr lang="en-US" sz="1200" dirty="0" smtClean="0"/>
              <a:t> </a:t>
            </a:r>
            <a:r>
              <a:rPr lang="en-US" sz="1400" dirty="0" smtClean="0"/>
              <a:t>Longitudinal enhance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465814" y="3225661"/>
            <a:ext cx="3104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Injection angle = 45 degrees (</a:t>
            </a:r>
            <a:r>
              <a:rPr lang="en-US" sz="1600" dirty="0" smtClean="0">
                <a:latin typeface="Symbol" charset="2"/>
                <a:cs typeface="Symbol" charset="2"/>
              </a:rPr>
              <a:t>k</a:t>
            </a:r>
            <a:r>
              <a:rPr lang="en-US" sz="1600" dirty="0" smtClean="0"/>
              <a:t> = 1)</a:t>
            </a:r>
          </a:p>
          <a:p>
            <a:r>
              <a:rPr lang="en-US" sz="1600" dirty="0" smtClean="0"/>
              <a:t>RF window thickness = 60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m</a:t>
            </a:r>
            <a:endParaRPr lang="en-US" sz="1600" dirty="0"/>
          </a:p>
        </p:txBody>
      </p:sp>
      <p:pic>
        <p:nvPicPr>
          <p:cNvPr id="67" name="Picture 66" descr="fig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1" y="1643918"/>
            <a:ext cx="3335484" cy="512722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342290" y="1274785"/>
            <a:ext cx="260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Equal cooling decrements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2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cooling result</a:t>
            </a:r>
            <a:endParaRPr lang="en-US" dirty="0"/>
          </a:p>
        </p:txBody>
      </p:sp>
      <p:pic>
        <p:nvPicPr>
          <p:cNvPr id="4" name="Picture 3" descr="emitforDOERevAug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7"/>
            <a:ext cx="5429574" cy="35703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22534" y="3733232"/>
            <a:ext cx="137980" cy="13803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3204" y="1260718"/>
            <a:ext cx="3306314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atching</a:t>
            </a:r>
          </a:p>
          <a:p>
            <a:r>
              <a:rPr lang="en-US" dirty="0"/>
              <a:t>	</a:t>
            </a:r>
            <a:r>
              <a:rPr lang="en-US" sz="1600" dirty="0" smtClean="0"/>
              <a:t>Transmission: 56 % → </a:t>
            </a:r>
            <a:r>
              <a:rPr lang="en-US" sz="1600" dirty="0" smtClean="0">
                <a:solidFill>
                  <a:srgbClr val="FF0000"/>
                </a:solidFill>
              </a:rPr>
              <a:t>72 %</a:t>
            </a:r>
          </a:p>
          <a:p>
            <a:r>
              <a:rPr lang="en-US" dirty="0" smtClean="0"/>
              <a:t>6D HCC</a:t>
            </a:r>
          </a:p>
          <a:p>
            <a:r>
              <a:rPr lang="en-US" dirty="0" smtClean="0"/>
              <a:t>• RF parameter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E = 20 MV/m</a:t>
            </a:r>
          </a:p>
          <a:p>
            <a:r>
              <a:rPr lang="en-US" sz="1600" dirty="0"/>
              <a:t>	</a:t>
            </a:r>
            <a:r>
              <a:rPr lang="en-US" sz="1600" dirty="0" smtClean="0">
                <a:latin typeface="Symbol" charset="2"/>
                <a:cs typeface="Symbol" charset="2"/>
              </a:rPr>
              <a:t>n</a:t>
            </a:r>
            <a:r>
              <a:rPr lang="en-US" sz="1600" dirty="0" smtClean="0"/>
              <a:t> = 325 &amp; 650 MHz</a:t>
            </a:r>
          </a:p>
          <a:p>
            <a:r>
              <a:rPr lang="en-US" dirty="0" smtClean="0"/>
              <a:t>• Gas pressure</a:t>
            </a:r>
          </a:p>
          <a:p>
            <a:r>
              <a:rPr lang="en-US" sz="1600" dirty="0" smtClean="0"/>
              <a:t>	160 </a:t>
            </a:r>
            <a:r>
              <a:rPr lang="en-US" sz="1600" dirty="0" err="1" smtClean="0"/>
              <a:t>atm</a:t>
            </a:r>
            <a:r>
              <a:rPr lang="en-US" sz="1600" dirty="0" smtClean="0"/>
              <a:t> at 300 K</a:t>
            </a:r>
          </a:p>
          <a:p>
            <a:r>
              <a:rPr lang="en-US" sz="1600" dirty="0" smtClean="0"/>
              <a:t>	43 </a:t>
            </a:r>
            <a:r>
              <a:rPr lang="en-US" sz="1600" dirty="0" err="1" smtClean="0"/>
              <a:t>atm</a:t>
            </a:r>
            <a:r>
              <a:rPr lang="en-US" sz="1600" dirty="0" smtClean="0"/>
              <a:t> at 80 K</a:t>
            </a:r>
          </a:p>
          <a:p>
            <a:r>
              <a:rPr lang="en-US" dirty="0" smtClean="0"/>
              <a:t>• Magnetic fields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Bz</a:t>
            </a:r>
            <a:r>
              <a:rPr lang="en-US" sz="1600" dirty="0" smtClean="0"/>
              <a:t> = 4 – 12 Tesla</a:t>
            </a:r>
          </a:p>
          <a:p>
            <a:r>
              <a:rPr lang="en-US" dirty="0" smtClean="0"/>
              <a:t>• Equilibrium </a:t>
            </a:r>
            <a:r>
              <a:rPr lang="en-US" dirty="0" err="1"/>
              <a:t>e</a:t>
            </a:r>
            <a:r>
              <a:rPr lang="en-US" dirty="0" err="1" smtClean="0"/>
              <a:t>mittance</a:t>
            </a:r>
            <a:endParaRPr lang="en-US" dirty="0" smtClean="0"/>
          </a:p>
          <a:p>
            <a:r>
              <a:rPr lang="en-US" sz="1600" dirty="0"/>
              <a:t>	</a:t>
            </a:r>
            <a:r>
              <a:rPr lang="en-US" sz="1600" dirty="0" err="1" smtClean="0">
                <a:latin typeface="Symbol" charset="2"/>
                <a:cs typeface="Symbol" charset="2"/>
              </a:rPr>
              <a:t>e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= 0.6 mm (goal: 0.3 mm)</a:t>
            </a:r>
          </a:p>
          <a:p>
            <a:r>
              <a:rPr lang="en-US" sz="1600" dirty="0"/>
              <a:t>	</a:t>
            </a:r>
            <a:r>
              <a:rPr lang="en-US" sz="1600" dirty="0" err="1" smtClean="0">
                <a:latin typeface="Symbol" charset="2"/>
                <a:cs typeface="Symbol" charset="2"/>
              </a:rPr>
              <a:t>e</a:t>
            </a:r>
            <a:r>
              <a:rPr lang="en-US" sz="1600" baseline="-25000" dirty="0" err="1" smtClean="0"/>
              <a:t>L</a:t>
            </a:r>
            <a:r>
              <a:rPr lang="en-US" sz="1600" dirty="0" smtClean="0"/>
              <a:t> = 0.9 mm (goal: 1.5 mm)</a:t>
            </a:r>
          </a:p>
          <a:p>
            <a:r>
              <a:rPr lang="en-US" dirty="0" smtClean="0"/>
              <a:t>• Transmission (no bunch </a:t>
            </a:r>
            <a:r>
              <a:rPr lang="en-US" dirty="0"/>
              <a:t>m</a:t>
            </a:r>
            <a:r>
              <a:rPr lang="en-US" dirty="0" smtClean="0"/>
              <a:t>erge)</a:t>
            </a:r>
          </a:p>
          <a:p>
            <a:r>
              <a:rPr lang="en-US" sz="1600" dirty="0" smtClean="0"/>
              <a:t>	~ 60 %</a:t>
            </a:r>
          </a:p>
          <a:p>
            <a:r>
              <a:rPr lang="en-US" dirty="0" smtClean="0"/>
              <a:t>• Channel length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380 m → </a:t>
            </a:r>
            <a:r>
              <a:rPr lang="en-US" sz="1600" dirty="0" smtClean="0">
                <a:solidFill>
                  <a:srgbClr val="FF0000"/>
                </a:solidFill>
              </a:rPr>
              <a:t>280 m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9403" y="3806848"/>
            <a:ext cx="4518509" cy="0"/>
          </a:xfrm>
          <a:prstGeom prst="line">
            <a:avLst/>
          </a:prstGeom>
          <a:ln>
            <a:solidFill>
              <a:srgbClr val="FF66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92112" y="1702422"/>
            <a:ext cx="0" cy="2760684"/>
          </a:xfrm>
          <a:prstGeom prst="line">
            <a:avLst/>
          </a:prstGeom>
          <a:ln>
            <a:solidFill>
              <a:srgbClr val="FF66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900000">
            <a:off x="2862031" y="2143757"/>
            <a:ext cx="1401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Initial 6D cooling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8900000">
            <a:off x="2920605" y="2748183"/>
            <a:ext cx="1442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325 MHz cooling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8900000">
            <a:off x="2157415" y="3717377"/>
            <a:ext cx="834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650 MHz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928681" y="2834308"/>
            <a:ext cx="874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Matching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2418278" y="3242055"/>
            <a:ext cx="38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•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 flipV="1">
            <a:off x="2431508" y="3395551"/>
            <a:ext cx="38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•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 flipV="1">
            <a:off x="2288189" y="3621812"/>
            <a:ext cx="38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•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 flipV="1">
            <a:off x="2152011" y="3787793"/>
            <a:ext cx="38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•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 flipV="1">
            <a:off x="2044183" y="3891404"/>
            <a:ext cx="38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•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523" y="5055405"/>
            <a:ext cx="4826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study for longitudinal enhance cooling </a:t>
            </a:r>
          </a:p>
          <a:p>
            <a:r>
              <a:rPr lang="en-US" dirty="0" smtClean="0"/>
              <a:t>is just begun.</a:t>
            </a:r>
          </a:p>
          <a:p>
            <a:r>
              <a:rPr lang="en-US" dirty="0" smtClean="0"/>
              <a:t>More result will be shown by next meeting.</a:t>
            </a:r>
            <a:endParaRPr lang="en-US" dirty="0"/>
          </a:p>
        </p:txBody>
      </p:sp>
      <p:pic>
        <p:nvPicPr>
          <p:cNvPr id="21" name="Picture 20" descr="fermil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22" name="Picture 21" descr="map-091203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12" descr="DOE_Se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16377" y="3871266"/>
            <a:ext cx="2317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</a:t>
            </a:r>
            <a:r>
              <a:rPr lang="en-US" sz="1400" dirty="0" smtClean="0">
                <a:solidFill>
                  <a:srgbClr val="0000FF"/>
                </a:solidFill>
              </a:rPr>
              <a:t>ongitudinal enhance cooling</a:t>
            </a:r>
          </a:p>
          <a:p>
            <a:r>
              <a:rPr lang="en-US" sz="1400" dirty="0" err="1" smtClean="0">
                <a:solidFill>
                  <a:srgbClr val="0000FF"/>
                </a:solidFill>
              </a:rPr>
              <a:t>Bz</a:t>
            </a:r>
            <a:r>
              <a:rPr lang="en-US" sz="1400" dirty="0" smtClean="0">
                <a:solidFill>
                  <a:srgbClr val="0000FF"/>
                </a:solidFill>
              </a:rPr>
              <a:t> = 10.4 Tesla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8717" y="2735202"/>
            <a:ext cx="115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Equal cooling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decrements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3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1"/>
      <p:bldP spid="18" grpId="1"/>
      <p:bldP spid="19" grpId="1"/>
      <p:bldP spid="20" grpId="1"/>
      <p:bldP spid="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Charge_12012014_MAP[1]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1"/>
            <a:ext cx="8229600" cy="1143000"/>
          </a:xfrm>
        </p:spPr>
        <p:txBody>
          <a:bodyPr/>
          <a:lstStyle/>
          <a:p>
            <a:r>
              <a:rPr lang="en-US" dirty="0" smtClean="0"/>
              <a:t>Power estimation</a:t>
            </a:r>
            <a:endParaRPr lang="en-US" dirty="0"/>
          </a:p>
        </p:txBody>
      </p:sp>
      <p:pic>
        <p:nvPicPr>
          <p:cNvPr id="4" name="Picture 3" descr="fermi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5" name="Picture 4" descr="map-09120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2" descr="DOE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318855"/>
              </p:ext>
            </p:extLst>
          </p:nvPr>
        </p:nvGraphicFramePr>
        <p:xfrm>
          <a:off x="1048371" y="1072959"/>
          <a:ext cx="7053942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90600"/>
                <a:gridCol w="1012371"/>
                <a:gridCol w="1175657"/>
                <a:gridCol w="1175657"/>
                <a:gridCol w="1175657"/>
              </a:tblGrid>
              <a:tr h="213551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,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aseline="-25000" dirty="0" err="1" smtClean="0"/>
                        <a:t>L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(equal)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0.20/2.1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0.16/2.1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0.098/1.5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0.079/1.5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 Coil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in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 Coil R</a:t>
                      </a:r>
                      <a:r>
                        <a:rPr lang="en-US" baseline="-25000" dirty="0" smtClean="0"/>
                        <a:t>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Coils/period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J, </a:t>
                      </a:r>
                      <a:r>
                        <a:rPr lang="en-US" dirty="0" err="1" smtClean="0"/>
                        <a:t>curr</a:t>
                      </a:r>
                      <a:r>
                        <a:rPr lang="en-US" baseline="0" dirty="0" smtClean="0"/>
                        <a:t>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A/mm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 solenoid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smtClean="0"/>
                        <a:t>2.49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smtClean="0"/>
                        <a:t>3.21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smtClean="0"/>
                        <a:t>8.78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</a:t>
                      </a:r>
                      <a:r>
                        <a:rPr lang="en-US" smtClean="0"/>
                        <a:t>7.15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MJ/m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4.84</a:t>
                      </a:r>
                      <a:r>
                        <a:rPr lang="en-US" baseline="30000" dirty="0" smtClean="0"/>
                        <a:t>*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</a:t>
                      </a:r>
                      <a:r>
                        <a:rPr lang="en-US" baseline="0" dirty="0" smtClean="0"/>
                        <a:t> 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MV/m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MJ/m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(36)</a:t>
                      </a:r>
                      <a:r>
                        <a:rPr lang="en-US" baseline="30000" dirty="0" smtClean="0"/>
                        <a:t>**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(50)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(50)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02313" y="4609416"/>
            <a:ext cx="83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*</a:t>
            </a:r>
            <a:r>
              <a:rPr lang="en-US" sz="1400" dirty="0" smtClean="0"/>
              <a:t>HS coil</a:t>
            </a:r>
          </a:p>
          <a:p>
            <a:r>
              <a:rPr lang="en-US" sz="1400" dirty="0" smtClean="0"/>
              <a:t>+Anti Sol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134320" y="5626761"/>
            <a:ext cx="9006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**</a:t>
            </a:r>
            <a:r>
              <a:rPr lang="en-US" sz="1400" dirty="0" smtClean="0"/>
              <a:t>77 K</a:t>
            </a:r>
          </a:p>
          <a:p>
            <a:r>
              <a:rPr lang="en-US" sz="1400" dirty="0" smtClean="0"/>
              <a:t>operation</a:t>
            </a:r>
          </a:p>
          <a:p>
            <a:r>
              <a:rPr lang="en-US" sz="1400" dirty="0" smtClean="0"/>
              <a:t>(300 K)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99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rogress on HCC machine design</a:t>
            </a:r>
          </a:p>
          <a:p>
            <a:pPr lvl="1"/>
            <a:r>
              <a:rPr lang="en-US" dirty="0" smtClean="0"/>
              <a:t>Re-evaluation &amp; Re-optimization based on </a:t>
            </a:r>
            <a:r>
              <a:rPr lang="en-US" dirty="0" smtClean="0">
                <a:solidFill>
                  <a:srgbClr val="FF0000"/>
                </a:solidFill>
              </a:rPr>
              <a:t>recent experimental results</a:t>
            </a:r>
          </a:p>
          <a:p>
            <a:r>
              <a:rPr lang="en-US" dirty="0" smtClean="0"/>
              <a:t>Longitudinal enhance cooling is considerable option for later 6D cooling stage</a:t>
            </a:r>
          </a:p>
          <a:p>
            <a:pPr lvl="1"/>
            <a:r>
              <a:rPr lang="en-US" dirty="0" smtClean="0"/>
              <a:t>Significantly reduce the geometry constraint</a:t>
            </a:r>
          </a:p>
          <a:p>
            <a:pPr lvl="1"/>
            <a:r>
              <a:rPr lang="en-US" dirty="0" smtClean="0"/>
              <a:t>HCC does not have any limit due to longitudinal space charge</a:t>
            </a:r>
          </a:p>
          <a:p>
            <a:r>
              <a:rPr lang="en-US" dirty="0" smtClean="0"/>
              <a:t>We should evaluate hydrogen safety if the gas filled channel is the solution</a:t>
            </a:r>
          </a:p>
        </p:txBody>
      </p:sp>
      <p:pic>
        <p:nvPicPr>
          <p:cNvPr id="4" name="Picture 3" descr="fermi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5" name="Picture 4" descr="map-09120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2" descr="DOE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1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R&amp;D of HCC beam element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mitigate the geometry constraint? </a:t>
            </a:r>
            <a:endParaRPr lang="en-US" dirty="0" smtClean="0"/>
          </a:p>
          <a:p>
            <a:r>
              <a:rPr lang="en-US" dirty="0" smtClean="0"/>
              <a:t>Re-optimizing HCC lattice</a:t>
            </a:r>
          </a:p>
          <a:p>
            <a:r>
              <a:rPr lang="en-US" dirty="0" smtClean="0"/>
              <a:t>Summary</a:t>
            </a:r>
          </a:p>
        </p:txBody>
      </p:sp>
      <p:pic>
        <p:nvPicPr>
          <p:cNvPr id="4" name="Picture 3" descr="fermi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5" name="Picture 4" descr="map-09120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2" descr="DOE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36" y="4534674"/>
            <a:ext cx="2172722" cy="192829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254475" y="5295883"/>
            <a:ext cx="601002" cy="4846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232" y="4287478"/>
            <a:ext cx="1569477" cy="235505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697482" y="5295883"/>
            <a:ext cx="601002" cy="4846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6524" y="4560643"/>
            <a:ext cx="2536429" cy="1902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5477" y="3935057"/>
            <a:ext cx="1936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Compact beam element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5228" y="4133589"/>
            <a:ext cx="1890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Re-optimize HCC lattice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70899" y="4152480"/>
            <a:ext cx="1855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Original beam element</a:t>
            </a:r>
            <a:endParaRPr lang="en-US" sz="14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 RF system</a:t>
            </a:r>
            <a:endParaRPr lang="en-US" dirty="0"/>
          </a:p>
        </p:txBody>
      </p:sp>
      <p:pic>
        <p:nvPicPr>
          <p:cNvPr id="5" name="Picture 4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33" y="1980544"/>
            <a:ext cx="4409440" cy="2775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768" y="2155994"/>
            <a:ext cx="1276520" cy="390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5003" y="1847815"/>
            <a:ext cx="196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Re-entrant HPRF</a:t>
            </a:r>
            <a:endParaRPr lang="en-US" dirty="0"/>
          </a:p>
        </p:txBody>
      </p:sp>
      <p:pic>
        <p:nvPicPr>
          <p:cNvPr id="8" name="Picture 7" descr="fi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2" y="2329015"/>
            <a:ext cx="4375811" cy="20727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2553" y="1840176"/>
            <a:ext cx="258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Dielectric loaded HPRF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546" y="2329016"/>
            <a:ext cx="1100578" cy="384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139" y="4301517"/>
            <a:ext cx="1100578" cy="384254"/>
          </a:xfrm>
          <a:prstGeom prst="rect">
            <a:avLst/>
          </a:prstGeom>
        </p:spPr>
      </p:pic>
      <p:pic>
        <p:nvPicPr>
          <p:cNvPr id="10" name="Picture 9" descr="fermila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11" name="Picture 10" descr="map-091203a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2" descr="DOE_Se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4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ermi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9" name="Picture 8" descr="map-09120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12" descr="DOE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202"/>
            <a:ext cx="8229600" cy="1143000"/>
          </a:xfrm>
        </p:spPr>
        <p:txBody>
          <a:bodyPr/>
          <a:lstStyle/>
          <a:p>
            <a:r>
              <a:rPr lang="en-US" dirty="0" smtClean="0"/>
              <a:t>Re-entrant HPRF cavity</a:t>
            </a:r>
            <a:endParaRPr lang="en-US" dirty="0"/>
          </a:p>
        </p:txBody>
      </p:sp>
      <p:pic>
        <p:nvPicPr>
          <p:cNvPr id="4" name="Picture 3" descr="C:\Users\frank\Documents\Muons Inc\Proposals\SBIR_Phase_I\2014\reentrantCav\figures\figure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41" y="916200"/>
            <a:ext cx="6781800" cy="25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1907" y="3556526"/>
            <a:ext cx="75336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Since huge RF power (see magnetic field above plot) can be stored in </a:t>
            </a:r>
          </a:p>
          <a:p>
            <a:r>
              <a:rPr lang="en-US" dirty="0"/>
              <a:t> </a:t>
            </a:r>
            <a:r>
              <a:rPr lang="en-US" dirty="0" smtClean="0"/>
              <a:t>  a dome the required peak power is almost factor 10 smaller than the </a:t>
            </a:r>
          </a:p>
          <a:p>
            <a:r>
              <a:rPr lang="en-US" dirty="0"/>
              <a:t> </a:t>
            </a:r>
            <a:r>
              <a:rPr lang="en-US" dirty="0" smtClean="0"/>
              <a:t>  dielectric loaded RF (4.4 MW/m @ 300 K, 325 MHz)</a:t>
            </a:r>
          </a:p>
          <a:p>
            <a:r>
              <a:rPr lang="en-US" dirty="0" smtClean="0"/>
              <a:t>• However, the peak RF gradient should be higher than the DLRF</a:t>
            </a:r>
          </a:p>
          <a:p>
            <a:r>
              <a:rPr lang="en-US" dirty="0"/>
              <a:t>	</a:t>
            </a:r>
            <a:r>
              <a:rPr lang="en-US" dirty="0" smtClean="0"/>
              <a:t>► Accelerating gap in the re-entrant RF is 1/2 of the DLRF</a:t>
            </a:r>
          </a:p>
          <a:p>
            <a:r>
              <a:rPr lang="en-US" dirty="0"/>
              <a:t>	</a:t>
            </a:r>
            <a:r>
              <a:rPr lang="en-US" dirty="0" smtClean="0"/>
              <a:t>► Thus, the plasma loading in the re-entrant RF cavity becomes significant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• Real EM fields of the re-entrant RF was tested in g4bl and observed cooling</a:t>
            </a:r>
          </a:p>
          <a:p>
            <a:r>
              <a:rPr lang="en-US" dirty="0" smtClean="0"/>
              <a:t>• Longitudinal matching is the current issue</a:t>
            </a:r>
          </a:p>
          <a:p>
            <a:r>
              <a:rPr lang="en-US" dirty="0"/>
              <a:t>	</a:t>
            </a:r>
            <a:r>
              <a:rPr lang="en-US" dirty="0" smtClean="0"/>
              <a:t>► Too strong longitudinal kick to hold particles in the RF bucket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758" y="986392"/>
            <a:ext cx="1276520" cy="390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118" y="1376440"/>
            <a:ext cx="1100578" cy="384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196" y="6182658"/>
            <a:ext cx="6787886" cy="461665"/>
          </a:xfrm>
          <a:prstGeom prst="rect">
            <a:avLst/>
          </a:prstGeom>
          <a:noFill/>
          <a:ln w="1270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 more lattice tuning &amp; test cooling simulation</a:t>
            </a:r>
            <a:endParaRPr lang="en-US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2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ermi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27" name="Picture 26" descr="map-09120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12" descr="DOE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670"/>
            <a:ext cx="8229600" cy="1143000"/>
          </a:xfrm>
        </p:spPr>
        <p:txBody>
          <a:bodyPr/>
          <a:lstStyle/>
          <a:p>
            <a:r>
              <a:rPr lang="en-US" dirty="0" smtClean="0"/>
              <a:t>Dielectric Loaded HPRF cavity</a:t>
            </a:r>
            <a:endParaRPr lang="en-US" dirty="0"/>
          </a:p>
        </p:txBody>
      </p:sp>
      <p:pic>
        <p:nvPicPr>
          <p:cNvPr id="4" name="Picture 3" descr="fig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69" y="1769672"/>
            <a:ext cx="3501782" cy="265081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902306" y="3108215"/>
            <a:ext cx="2146730" cy="91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03967" y="2989191"/>
            <a:ext cx="1598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MTA proton beam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18740" y="4425911"/>
            <a:ext cx="4218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dielectric loaded HPRF test cell</a:t>
            </a:r>
          </a:p>
          <a:p>
            <a:r>
              <a:rPr lang="en-US" dirty="0" smtClean="0"/>
              <a:t>Tests will be made in FY15 &amp; 16 to observe</a:t>
            </a:r>
          </a:p>
          <a:p>
            <a:r>
              <a:rPr lang="en-US" dirty="0" smtClean="0"/>
              <a:t>the loss tangent and the dielectric strength</a:t>
            </a:r>
          </a:p>
          <a:p>
            <a:r>
              <a:rPr lang="en-US" dirty="0" smtClean="0"/>
              <a:t>at high RF power with intense beam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380" y="3652933"/>
            <a:ext cx="1276520" cy="390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35191" y="1261338"/>
            <a:ext cx="17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Dielectric insert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996315" y="1630670"/>
            <a:ext cx="681182" cy="8474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dpress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" y="1084903"/>
            <a:ext cx="4114800" cy="271988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310207" y="1868768"/>
            <a:ext cx="2717355" cy="9845"/>
          </a:xfrm>
          <a:prstGeom prst="line">
            <a:avLst/>
          </a:prstGeom>
          <a:ln w="38100" cmpd="sng">
            <a:solidFill>
              <a:srgbClr val="FF6600">
                <a:alpha val="50000"/>
              </a:srgb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1640" y="1622489"/>
            <a:ext cx="3465612" cy="0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5140" y="1302529"/>
            <a:ext cx="320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 of Dielectric strength of Al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3 </a:t>
            </a:r>
            <a:r>
              <a:rPr lang="en-US" sz="1400" dirty="0" smtClean="0"/>
              <a:t>(99.8%)</a:t>
            </a:r>
            <a:endParaRPr lang="en-US" sz="14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1640" y="2763684"/>
            <a:ext cx="2894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Breakdown</a:t>
            </a:r>
          </a:p>
          <a:p>
            <a:r>
              <a:rPr lang="en-US" sz="1600" dirty="0" smtClean="0"/>
              <a:t>limit of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gas at low pressure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99450" y="1757821"/>
            <a:ext cx="501100" cy="1590639"/>
          </a:xfrm>
          <a:prstGeom prst="line">
            <a:avLst/>
          </a:prstGeom>
          <a:ln>
            <a:solidFill>
              <a:schemeClr val="accent1">
                <a:alpha val="43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fig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1" y="4007391"/>
            <a:ext cx="4234319" cy="26169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7057" y="5576106"/>
            <a:ext cx="217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Color code is the same purity </a:t>
            </a:r>
          </a:p>
          <a:p>
            <a:r>
              <a:rPr lang="en-US" sz="1200" dirty="0" smtClean="0"/>
              <a:t>sample from various companies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45249" y="2383012"/>
            <a:ext cx="113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IPAC 2013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10357" y="4907030"/>
            <a:ext cx="249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LLRF sample test in 2014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172685" y="5001039"/>
            <a:ext cx="0" cy="29484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37702" y="4738543"/>
            <a:ext cx="1135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B</a:t>
            </a:r>
            <a:r>
              <a:rPr lang="en-US" sz="1200" dirty="0" smtClean="0">
                <a:solidFill>
                  <a:srgbClr val="FF6600"/>
                </a:solidFill>
              </a:rPr>
              <a:t>est data point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266" y="5685479"/>
            <a:ext cx="2157411" cy="461665"/>
          </a:xfrm>
          <a:prstGeom prst="rect">
            <a:avLst/>
          </a:prstGeom>
          <a:noFill/>
          <a:ln w="1270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est, Test, Test!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96369" y="1565040"/>
            <a:ext cx="260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dirty="0" smtClean="0"/>
              <a:t>ielectric strength of test sample</a:t>
            </a:r>
            <a:endParaRPr lang="en-US" sz="1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6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8" grpId="0"/>
      <p:bldP spid="19" grpId="0"/>
      <p:bldP spid="12" grpId="0"/>
      <p:bldP spid="13" grpId="0"/>
      <p:bldP spid="21" grpId="0"/>
      <p:bldP spid="25" grpId="0"/>
      <p:bldP spid="26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ermi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20" name="Picture 19" descr="map-09120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12" descr="DOE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Strategy of DL HPRF test for HCC</a:t>
            </a:r>
            <a:endParaRPr lang="en-US" sz="3600" dirty="0"/>
          </a:p>
        </p:txBody>
      </p:sp>
      <p:pic>
        <p:nvPicPr>
          <p:cNvPr id="4" name="Picture 3" descr="fig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6" y="1158132"/>
            <a:ext cx="4481499" cy="3392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311342"/>
            <a:ext cx="1871521" cy="571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1689" y="1283223"/>
            <a:ext cx="41261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Original design was made to reduce the</a:t>
            </a:r>
            <a:endParaRPr lang="en-US" dirty="0"/>
          </a:p>
          <a:p>
            <a:r>
              <a:rPr lang="en-US" dirty="0" smtClean="0"/>
              <a:t>   risk of permanent damage of ceramics</a:t>
            </a:r>
          </a:p>
          <a:p>
            <a:r>
              <a:rPr lang="en-US" dirty="0" smtClean="0"/>
              <a:t>  → We assumed to use a 99.8 % ring</a:t>
            </a:r>
          </a:p>
          <a:p>
            <a:r>
              <a:rPr lang="en-US" dirty="0" smtClean="0"/>
              <a:t>  → Big tolerance for operating gradients</a:t>
            </a:r>
          </a:p>
          <a:p>
            <a:r>
              <a:rPr lang="en-US" dirty="0"/>
              <a:t>F</a:t>
            </a:r>
            <a:r>
              <a:rPr lang="en-US" dirty="0" smtClean="0"/>
              <a:t>rom recent tests,</a:t>
            </a:r>
          </a:p>
          <a:p>
            <a:r>
              <a:rPr lang="en-US" dirty="0" smtClean="0"/>
              <a:t>• Obtained loss tangent of 99.5 % is </a:t>
            </a:r>
          </a:p>
          <a:p>
            <a:r>
              <a:rPr lang="en-US" dirty="0"/>
              <a:t> </a:t>
            </a:r>
            <a:r>
              <a:rPr lang="en-US" dirty="0" smtClean="0"/>
              <a:t>  twice lower than our original design  </a:t>
            </a:r>
          </a:p>
          <a:p>
            <a:r>
              <a:rPr lang="en-US" dirty="0" smtClean="0"/>
              <a:t>• Company spec shows that the 99.5 % </a:t>
            </a:r>
          </a:p>
          <a:p>
            <a:r>
              <a:rPr lang="en-US" dirty="0"/>
              <a:t> </a:t>
            </a:r>
            <a:r>
              <a:rPr lang="en-US" dirty="0" smtClean="0"/>
              <a:t>  is twice higher dielectric strength than</a:t>
            </a:r>
          </a:p>
          <a:p>
            <a:r>
              <a:rPr lang="en-US" dirty="0"/>
              <a:t> </a:t>
            </a:r>
            <a:r>
              <a:rPr lang="en-US" dirty="0" smtClean="0"/>
              <a:t>  99.8 %</a:t>
            </a:r>
          </a:p>
          <a:p>
            <a:r>
              <a:rPr lang="en-US" dirty="0"/>
              <a:t> </a:t>
            </a:r>
            <a:r>
              <a:rPr lang="en-US" dirty="0" smtClean="0"/>
              <a:t>  → We consider a 99.5 % ring is better</a:t>
            </a:r>
          </a:p>
          <a:p>
            <a:r>
              <a:rPr lang="en-US" dirty="0"/>
              <a:t> </a:t>
            </a:r>
            <a:r>
              <a:rPr lang="en-US" dirty="0" smtClean="0"/>
              <a:t>       than the 99.8 % 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7154" y="4646084"/>
            <a:ext cx="6980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high power test shows that the dielectric strength of the 99.5 % </a:t>
            </a:r>
          </a:p>
          <a:p>
            <a:r>
              <a:rPr lang="en-US" dirty="0" smtClean="0"/>
              <a:t>sample is very high (&gt; 20 MV/m) we can re-evaluate the insert with </a:t>
            </a:r>
            <a:r>
              <a:rPr lang="en-US" dirty="0" smtClean="0">
                <a:solidFill>
                  <a:srgbClr val="0000FF"/>
                </a:solidFill>
              </a:rPr>
              <a:t>smaller beam hole and longer</a:t>
            </a:r>
            <a:r>
              <a:rPr lang="en-US" dirty="0" smtClean="0"/>
              <a:t> than the test sample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428794" y="5647431"/>
            <a:ext cx="978408" cy="4846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74096" y="5670398"/>
            <a:ext cx="487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Allow to design a very compact cavity 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64760" y="2352301"/>
            <a:ext cx="11340" cy="99794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32800" y="2794571"/>
            <a:ext cx="118306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Beam hole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63574" y="3552638"/>
            <a:ext cx="43726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85200" y="3367972"/>
            <a:ext cx="82509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Length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ermi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24" name="Picture 23" descr="map-09120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12" descr="DOE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9" y="1837087"/>
            <a:ext cx="365760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25251" y="1921085"/>
            <a:ext cx="786384" cy="1882477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Considerable advantages in DL HPRF</a:t>
            </a:r>
            <a:endParaRPr lang="en-US" sz="3200" dirty="0"/>
          </a:p>
        </p:txBody>
      </p:sp>
      <p:pic>
        <p:nvPicPr>
          <p:cNvPr id="4" name="Picture 3" descr="fig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4" y="1790160"/>
            <a:ext cx="3609474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1635" y="2766738"/>
            <a:ext cx="1578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Similar as a </a:t>
            </a:r>
          </a:p>
          <a:p>
            <a:r>
              <a:rPr lang="en-US" sz="1600" dirty="0" smtClean="0"/>
              <a:t>re-entrant cavity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824713" y="259543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8000"/>
                </a:solidFill>
              </a:rPr>
              <a:t>Ez</a:t>
            </a:r>
            <a:endParaRPr lang="en-US" dirty="0">
              <a:solidFill>
                <a:srgbClr val="FF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480" y="3225295"/>
            <a:ext cx="44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FF00"/>
                </a:solidFill>
              </a:rPr>
              <a:t>H</a:t>
            </a:r>
            <a:r>
              <a:rPr lang="en-US" dirty="0" err="1" smtClean="0">
                <a:solidFill>
                  <a:srgbClr val="00FF00"/>
                </a:solidFill>
                <a:latin typeface="Symbol" charset="2"/>
                <a:cs typeface="Symbol" charset="2"/>
              </a:rPr>
              <a:t>q</a:t>
            </a:r>
            <a:endParaRPr lang="en-US" dirty="0">
              <a:solidFill>
                <a:srgbClr val="00FF00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7243" y="1639468"/>
            <a:ext cx="971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Ceramic ring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44023" y="190236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Ez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790" y="2532226"/>
            <a:ext cx="44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FF00"/>
                </a:solidFill>
              </a:rPr>
              <a:t>H</a:t>
            </a:r>
            <a:r>
              <a:rPr lang="en-US" dirty="0" err="1" smtClean="0">
                <a:solidFill>
                  <a:srgbClr val="00FF00"/>
                </a:solidFill>
                <a:latin typeface="Symbol" charset="2"/>
                <a:cs typeface="Symbol" charset="2"/>
              </a:rPr>
              <a:t>q</a:t>
            </a:r>
            <a:endParaRPr lang="en-US" dirty="0">
              <a:solidFill>
                <a:srgbClr val="00FF00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2509" y="208702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Pillbox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64499" y="1625362"/>
            <a:ext cx="2236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Pillbox</a:t>
            </a:r>
          </a:p>
          <a:p>
            <a:r>
              <a:rPr lang="en-US" dirty="0" smtClean="0"/>
              <a:t>+ partially fill with </a:t>
            </a:r>
          </a:p>
          <a:p>
            <a:r>
              <a:rPr lang="en-US" dirty="0"/>
              <a:t> </a:t>
            </a:r>
            <a:r>
              <a:rPr lang="en-US" dirty="0" smtClean="0"/>
              <a:t>  a Dielectric Material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8961" y="4231057"/>
            <a:ext cx="1390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IR = 0.177 m</a:t>
            </a:r>
          </a:p>
          <a:p>
            <a:r>
              <a:rPr lang="en-US" dirty="0" smtClean="0"/>
              <a:t>Q = 7,518</a:t>
            </a:r>
          </a:p>
          <a:p>
            <a:r>
              <a:rPr lang="en-US" u="sng" dirty="0" smtClean="0">
                <a:solidFill>
                  <a:srgbClr val="FF6600"/>
                </a:solidFill>
              </a:rPr>
              <a:t>U = 2.34 J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 = 1.27 MW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7631" y="4323421"/>
            <a:ext cx="1390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</a:rPr>
              <a:t>IR = 0.073 m</a:t>
            </a:r>
          </a:p>
          <a:p>
            <a:r>
              <a:rPr lang="en-US" dirty="0" smtClean="0"/>
              <a:t>Q = 5,073</a:t>
            </a:r>
          </a:p>
          <a:p>
            <a:r>
              <a:rPr lang="en-US" u="sng" dirty="0" smtClean="0">
                <a:solidFill>
                  <a:srgbClr val="FF6600"/>
                </a:solidFill>
              </a:rPr>
              <a:t>U = 4.17 J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 = 3.36 MW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0807" y="3701422"/>
            <a:ext cx="64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[m]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67033" y="4340994"/>
            <a:ext cx="30604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Cavity radius of the DL HPRF </a:t>
            </a:r>
          </a:p>
          <a:p>
            <a:r>
              <a:rPr lang="en-US" dirty="0"/>
              <a:t> </a:t>
            </a:r>
            <a:r>
              <a:rPr lang="en-US" dirty="0" smtClean="0"/>
              <a:t>  is significantly small</a:t>
            </a:r>
          </a:p>
          <a:p>
            <a:r>
              <a:rPr lang="en-US" dirty="0" smtClean="0"/>
              <a:t>• DL HPRF has almost twice </a:t>
            </a:r>
          </a:p>
          <a:p>
            <a:r>
              <a:rPr lang="en-US" dirty="0" smtClean="0"/>
              <a:t>   larger stored energy than </a:t>
            </a:r>
          </a:p>
          <a:p>
            <a:r>
              <a:rPr lang="en-US" dirty="0" smtClean="0"/>
              <a:t>   the pillbox</a:t>
            </a:r>
          </a:p>
          <a:p>
            <a:r>
              <a:rPr lang="en-US" dirty="0" smtClean="0"/>
              <a:t>• Peak power is still high but</a:t>
            </a:r>
          </a:p>
          <a:p>
            <a:r>
              <a:rPr lang="en-US" dirty="0"/>
              <a:t> </a:t>
            </a:r>
            <a:r>
              <a:rPr lang="en-US" dirty="0" smtClean="0"/>
              <a:t>  getting lower at smaller </a:t>
            </a:r>
          </a:p>
          <a:p>
            <a:r>
              <a:rPr lang="en-US" dirty="0"/>
              <a:t> </a:t>
            </a:r>
            <a:r>
              <a:rPr lang="en-US" dirty="0" smtClean="0"/>
              <a:t>  beam hole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13252" y="3742267"/>
            <a:ext cx="64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[m]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19407" y="1172161"/>
            <a:ext cx="478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= 650 MHz, E = 20 MV/m, tan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= 0.4e-4,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 = 9.6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fermi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32" name="Picture 31" descr="map-09120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12" descr="DOE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i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2" y="2660772"/>
            <a:ext cx="4843998" cy="39949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5723" y="5951385"/>
            <a:ext cx="4990707" cy="70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8"/>
            <a:ext cx="8229600" cy="1143000"/>
          </a:xfrm>
        </p:spPr>
        <p:txBody>
          <a:bodyPr/>
          <a:lstStyle/>
          <a:p>
            <a:r>
              <a:rPr lang="en-US" dirty="0" smtClean="0"/>
              <a:t>Constraint of HCC magnet</a:t>
            </a:r>
            <a:endParaRPr lang="en-US" dirty="0"/>
          </a:p>
        </p:txBody>
      </p:sp>
      <p:pic>
        <p:nvPicPr>
          <p:cNvPr id="5" name="Picture 4" descr="fig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3" y="909820"/>
            <a:ext cx="2546864" cy="1577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6430" y="1085070"/>
            <a:ext cx="36177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cs typeface="Symbol" charset="2"/>
              </a:rPr>
              <a:t>• M. Lopes made a field calculation code, </a:t>
            </a:r>
          </a:p>
          <a:p>
            <a:r>
              <a:rPr lang="en-US" sz="1600" dirty="0" smtClean="0">
                <a:cs typeface="Symbol" charset="2"/>
              </a:rPr>
              <a:t>   </a:t>
            </a:r>
            <a:r>
              <a:rPr lang="en-US" sz="1600" dirty="0" err="1" smtClean="0">
                <a:cs typeface="Symbol" charset="2"/>
              </a:rPr>
              <a:t>SolCalc</a:t>
            </a:r>
            <a:r>
              <a:rPr lang="en-US" sz="1600" dirty="0" smtClean="0">
                <a:cs typeface="Symbol" charset="2"/>
              </a:rPr>
              <a:t> written in </a:t>
            </a:r>
            <a:r>
              <a:rPr lang="en-US" sz="1600" dirty="0" err="1" smtClean="0">
                <a:cs typeface="Symbol" charset="2"/>
              </a:rPr>
              <a:t>Matlab</a:t>
            </a:r>
            <a:r>
              <a:rPr lang="en-US" sz="1600" dirty="0" smtClean="0">
                <a:cs typeface="Symbol" charset="2"/>
              </a:rPr>
              <a:t> (IPAC’14)</a:t>
            </a:r>
          </a:p>
          <a:p>
            <a:r>
              <a:rPr lang="en-US" sz="1600" dirty="0" smtClean="0">
                <a:cs typeface="Symbol" charset="2"/>
              </a:rPr>
              <a:t>• He demonstrated the limit of IR at the </a:t>
            </a:r>
          </a:p>
          <a:p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   equal cooling decrements 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876021" y="1133810"/>
            <a:ext cx="905762" cy="914400"/>
          </a:xfrm>
          <a:prstGeom prst="ellipse">
            <a:avLst/>
          </a:prstGeom>
          <a:solidFill>
            <a:srgbClr val="B6001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103124" y="1379596"/>
            <a:ext cx="452881" cy="457200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00692" y="2241252"/>
            <a:ext cx="914400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325556" y="1631800"/>
            <a:ext cx="0" cy="834115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7"/>
          </p:cNvCxnSpPr>
          <p:nvPr/>
        </p:nvCxnSpPr>
        <p:spPr>
          <a:xfrm flipH="1">
            <a:off x="3325556" y="1446551"/>
            <a:ext cx="164126" cy="185249"/>
          </a:xfrm>
          <a:prstGeom prst="line">
            <a:avLst/>
          </a:prstGeom>
          <a:ln>
            <a:prstDash val="solid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06686" y="1261302"/>
            <a:ext cx="164126" cy="185249"/>
          </a:xfrm>
          <a:prstGeom prst="line">
            <a:avLst/>
          </a:prstGeom>
          <a:ln>
            <a:prstDash val="solid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70812" y="1918086"/>
            <a:ext cx="2313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IR: inner radius</a:t>
            </a:r>
          </a:p>
          <a:p>
            <a:r>
              <a:rPr lang="en-US" sz="1600" dirty="0" smtClean="0"/>
              <a:t>DR: coil thickness</a:t>
            </a:r>
          </a:p>
          <a:p>
            <a:r>
              <a:rPr lang="en-US" sz="1600" dirty="0" smtClean="0"/>
              <a:t>a: Helical radius = </a:t>
            </a:r>
            <a:r>
              <a:rPr lang="en-US" sz="1600" dirty="0" smtClean="0">
                <a:latin typeface="Symbol" charset="2"/>
                <a:cs typeface="Symbol" charset="2"/>
              </a:rPr>
              <a:t>k l</a:t>
            </a:r>
            <a:r>
              <a:rPr lang="en-US" sz="1600" dirty="0" smtClean="0"/>
              <a:t>/2 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endParaRPr lang="en-US" sz="1600" dirty="0">
              <a:latin typeface="Symbol" charset="2"/>
              <a:cs typeface="Symbol" charset="2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56231" y="1641139"/>
            <a:ext cx="0" cy="609452"/>
          </a:xfrm>
          <a:prstGeom prst="line">
            <a:avLst/>
          </a:prstGeom>
          <a:ln>
            <a:prstDash val="solid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55506" y="1733420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75576" y="14782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26579" y="100781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03260" y="2789881"/>
            <a:ext cx="45698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cs typeface="Symbol" charset="2"/>
              </a:rPr>
              <a:t>• Left plot shows the correlation between the</a:t>
            </a:r>
          </a:p>
          <a:p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  HS coil geometry and the ratio of helical dipole</a:t>
            </a:r>
          </a:p>
          <a:p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  and field gradient</a:t>
            </a:r>
          </a:p>
          <a:p>
            <a:r>
              <a:rPr lang="en-US" sz="1600" dirty="0" smtClean="0">
                <a:cs typeface="Symbol" charset="2"/>
              </a:rPr>
              <a:t>• Dispersion is determined from the strength of</a:t>
            </a:r>
          </a:p>
          <a:p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  helical dipole and the field gradient (see next slide)</a:t>
            </a:r>
          </a:p>
          <a:p>
            <a:r>
              <a:rPr lang="en-US" sz="1600" dirty="0" smtClean="0">
                <a:cs typeface="Symbol" charset="2"/>
              </a:rPr>
              <a:t>• Therefore, the cooling decrements in the HCC</a:t>
            </a:r>
          </a:p>
          <a:p>
            <a:r>
              <a:rPr lang="en-US" sz="1600" dirty="0" smtClean="0">
                <a:cs typeface="Symbol" charset="2"/>
              </a:rPr>
              <a:t>   is determined by the coil geometry</a:t>
            </a:r>
          </a:p>
          <a:p>
            <a:r>
              <a:rPr lang="en-US" sz="1600" dirty="0" smtClean="0">
                <a:cs typeface="Symbol" charset="2"/>
              </a:rPr>
              <a:t>• Maximum allowable current (conductance) is </a:t>
            </a:r>
          </a:p>
          <a:p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  another parameters to determine the coil </a:t>
            </a:r>
          </a:p>
          <a:p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  geometry</a:t>
            </a:r>
          </a:p>
          <a:p>
            <a:r>
              <a:rPr lang="en-US" sz="1600" dirty="0" smtClean="0">
                <a:solidFill>
                  <a:srgbClr val="FF6600"/>
                </a:solidFill>
                <a:cs typeface="Symbol" charset="2"/>
              </a:rPr>
              <a:t>• Coil geometry becomes tighter (smaller IR)</a:t>
            </a:r>
          </a:p>
          <a:p>
            <a:r>
              <a:rPr lang="en-US" sz="1600" dirty="0" smtClean="0">
                <a:solidFill>
                  <a:srgbClr val="FF6600"/>
                </a:solidFill>
                <a:cs typeface="Symbol" charset="2"/>
              </a:rPr>
              <a:t>   if higher current is needed </a:t>
            </a:r>
          </a:p>
        </p:txBody>
      </p:sp>
      <p:sp>
        <p:nvSpPr>
          <p:cNvPr id="20" name="TextBox 19"/>
          <p:cNvSpPr txBox="1"/>
          <p:nvPr/>
        </p:nvSpPr>
        <p:spPr>
          <a:xfrm rot="900000">
            <a:off x="830124" y="5199548"/>
            <a:ext cx="2064801" cy="307777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Equal cooling decrements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747090" y="5864773"/>
            <a:ext cx="146822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89248" y="5680107"/>
            <a:ext cx="166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High current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(Good conductance)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62686" y="3736102"/>
            <a:ext cx="0" cy="14618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-1121794" y="3780862"/>
            <a:ext cx="2575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Low  current (poor conductance)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2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3" grpId="0"/>
      <p:bldP spid="15" grpId="0"/>
      <p:bldP spid="16" grpId="0"/>
      <p:bldP spid="17" grpId="0"/>
      <p:bldP spid="18" grpId="0"/>
      <p:bldP spid="20" grpId="0" animBg="1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fermi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" y="40724"/>
            <a:ext cx="1095819" cy="1371600"/>
          </a:xfrm>
          <a:prstGeom prst="rect">
            <a:avLst/>
          </a:prstGeom>
          <a:effectLst/>
        </p:spPr>
      </p:pic>
      <p:pic>
        <p:nvPicPr>
          <p:cNvPr id="32" name="Picture 31" descr="map-09120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9" y="46038"/>
            <a:ext cx="1203960" cy="137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12" descr="DOE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6280122"/>
            <a:ext cx="54864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i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9" y="1770170"/>
            <a:ext cx="4843998" cy="39949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50720" y="5060783"/>
            <a:ext cx="4990707" cy="70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900" y="114298"/>
            <a:ext cx="678882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Propose new configuration of HCC magnet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 rot="900000">
            <a:off x="1356551" y="4308946"/>
            <a:ext cx="2064801" cy="307777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Equal cooling decrements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273517" y="4974171"/>
            <a:ext cx="146822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5675" y="4789505"/>
            <a:ext cx="166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High current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(Good conductance)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89113" y="2845500"/>
            <a:ext cx="0" cy="14618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-595367" y="2890260"/>
            <a:ext cx="2575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Low  current (poor conductance)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rot="900000">
            <a:off x="1798766" y="3176110"/>
            <a:ext cx="3254475" cy="392634"/>
          </a:xfrm>
          <a:prstGeom prst="ellipse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900000">
            <a:off x="2646648" y="3227724"/>
            <a:ext cx="1572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cooling lattice</a:t>
            </a:r>
            <a:endParaRPr lang="en-US" sz="1400" dirty="0"/>
          </a:p>
        </p:txBody>
      </p:sp>
      <p:sp>
        <p:nvSpPr>
          <p:cNvPr id="19" name="Right Arrow 18"/>
          <p:cNvSpPr/>
          <p:nvPr/>
        </p:nvSpPr>
        <p:spPr>
          <a:xfrm rot="17940000">
            <a:off x="2533335" y="3587864"/>
            <a:ext cx="665784" cy="484632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53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58215" y="2013350"/>
            <a:ext cx="384124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Relax the constraint of HCC</a:t>
            </a:r>
            <a:r>
              <a:rPr lang="en-US" dirty="0"/>
              <a:t> </a:t>
            </a:r>
            <a:r>
              <a:rPr lang="en-US" dirty="0" smtClean="0"/>
              <a:t>magnet!</a:t>
            </a:r>
          </a:p>
          <a:p>
            <a:r>
              <a:rPr lang="en-US" dirty="0" smtClean="0"/>
              <a:t>   Larger IR &amp; thinner DR</a:t>
            </a:r>
          </a:p>
          <a:p>
            <a:r>
              <a:rPr lang="en-US" dirty="0" smtClean="0"/>
              <a:t>    → Helical dipole stronger</a:t>
            </a:r>
          </a:p>
          <a:p>
            <a:r>
              <a:rPr lang="en-US" dirty="0" smtClean="0"/>
              <a:t>    → Field gradient smaller</a:t>
            </a:r>
          </a:p>
          <a:p>
            <a:r>
              <a:rPr lang="en-US" dirty="0" smtClean="0"/>
              <a:t>• What happens cooling performance</a:t>
            </a:r>
          </a:p>
          <a:p>
            <a:r>
              <a:rPr lang="en-US" dirty="0" smtClean="0"/>
              <a:t>   in the new lattice configuration?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Meeting@SLAC,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F230-6954-A446-8907-5BC4A2C7AC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3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1377</Words>
  <Application>Microsoft Macintosh PowerPoint</Application>
  <PresentationFormat>On-screen Show (4:3)</PresentationFormat>
  <Paragraphs>340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Recent progress of HCC D&amp;S</vt:lpstr>
      <vt:lpstr>Contents</vt:lpstr>
      <vt:lpstr>HCC RF system</vt:lpstr>
      <vt:lpstr>Re-entrant HPRF cavity</vt:lpstr>
      <vt:lpstr>Dielectric Loaded HPRF cavity</vt:lpstr>
      <vt:lpstr>Strategy of DL HPRF test for HCC</vt:lpstr>
      <vt:lpstr>Considerable advantages in DL HPRF</vt:lpstr>
      <vt:lpstr>Constraint of HCC magnet</vt:lpstr>
      <vt:lpstr>Propose new configuration of HCC magnet</vt:lpstr>
      <vt:lpstr>Emittance evolution in cooling channel</vt:lpstr>
      <vt:lpstr>Equilibrium Emittance in various cooling decrements</vt:lpstr>
      <vt:lpstr>Recent cooling result</vt:lpstr>
      <vt:lpstr>PowerPoint Presentation</vt:lpstr>
      <vt:lpstr>Power estimation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of HCC D&amp;S</dc:title>
  <dc:creator>Accelerator Division</dc:creator>
  <cp:lastModifiedBy>Accelerator Division</cp:lastModifiedBy>
  <cp:revision>172</cp:revision>
  <dcterms:created xsi:type="dcterms:W3CDTF">2014-11-17T17:31:24Z</dcterms:created>
  <dcterms:modified xsi:type="dcterms:W3CDTF">2014-12-06T02:08:20Z</dcterms:modified>
</cp:coreProperties>
</file>