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11"/>
  </p:notesMasterIdLst>
  <p:sldIdLst>
    <p:sldId id="261" r:id="rId2"/>
    <p:sldId id="260" r:id="rId3"/>
    <p:sldId id="262" r:id="rId4"/>
    <p:sldId id="263" r:id="rId5"/>
    <p:sldId id="267" r:id="rId6"/>
    <p:sldId id="257" r:id="rId7"/>
    <p:sldId id="264" r:id="rId8"/>
    <p:sldId id="266" r:id="rId9"/>
    <p:sldId id="265" r:id="rId10"/>
  </p:sldIdLst>
  <p:sldSz cx="9144000" cy="6858000" type="screen4x3"/>
  <p:notesSz cx="7019925" cy="9305925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FF"/>
    <a:srgbClr val="000000"/>
    <a:srgbClr val="FFFF00"/>
    <a:srgbClr val="003399"/>
    <a:srgbClr val="009799"/>
    <a:srgbClr val="CC0000"/>
    <a:srgbClr val="F0E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50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88" y="-78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19600"/>
            <a:ext cx="514667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0788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0788"/>
            <a:ext cx="30416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fld id="{9438268E-5872-4665-B841-501F7C787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45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Welcome to Fermilab, Young-Kee Kim, October 19,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36E5-9C3A-4443-AED5-FEC9C02DD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Welcome to Fermilab, Young-Kee Kim, October 19, 2009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66FE8-3C62-4016-8CDB-C556C3BBA1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Welcome to Fermilab, Young-Kee Kim, October 19,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322E5-3C17-4446-9BEB-F41B7C61E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Welcome to Fermilab, Young-Kee Kim, October 19,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D27CD-FD1D-42B5-B01F-D749A9FBC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Welcome to Fermilab, Young-Kee Kim, October 19,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58251-F127-456B-9A5A-7AAD9ECE1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Welcome to Fermilab, Young-Kee Kim, October 19, 2009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FDD89-465C-44E4-81BA-69B130547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Welcome to Fermilab, Young-Kee Kim, October 19, 2009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A9C17-7606-4F4A-9B74-4AEF969BF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Welcome to Fermilab, Young-Kee Kim, October 19, 2009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5BD95-E425-4D00-BA96-5334C5E19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Welcome to Fermilab, Young-Kee Kim, October 19,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2E870-37F8-4AA7-A335-F1B365601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Welcome to Fermilab, Young-Kee Kim, October 19, 2009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AA979-8F61-46F9-A40A-2CE70DE61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Fermi_Blue_subpa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26745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Welcome to </a:t>
            </a:r>
            <a:r>
              <a:rPr lang="en-US" err="1"/>
              <a:t>Fermilab</a:t>
            </a:r>
            <a:r>
              <a:rPr lang="en-US"/>
              <a:t>, Young-</a:t>
            </a:r>
            <a:r>
              <a:rPr lang="en-US" err="1"/>
              <a:t>Kee</a:t>
            </a:r>
            <a:r>
              <a:rPr lang="en-US"/>
              <a:t> Kim, October 19, 2009</a:t>
            </a:r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CF408D46-2FD3-49CB-9277-3A36933D9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2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0"/>
            <a:ext cx="6858000" cy="1143000"/>
          </a:xfrm>
        </p:spPr>
        <p:txBody>
          <a:bodyPr/>
          <a:lstStyle/>
          <a:p>
            <a:r>
              <a:rPr lang="en-US" dirty="0" smtClean="0"/>
              <a:t>           China Connection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F58251-F127-456B-9A5A-7AAD9ECE126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8113" y="4191000"/>
            <a:ext cx="769508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Argonne-</a:t>
            </a:r>
            <a:r>
              <a:rPr lang="en-US" dirty="0" err="1" smtClean="0"/>
              <a:t>UChicago</a:t>
            </a:r>
            <a:r>
              <a:rPr lang="en-US" dirty="0" smtClean="0"/>
              <a:t>-Fermilab collaboration meeting</a:t>
            </a:r>
          </a:p>
          <a:p>
            <a:pPr algn="ctr"/>
            <a:r>
              <a:rPr lang="en-US" dirty="0" smtClean="0"/>
              <a:t>Dec. 7</a:t>
            </a:r>
            <a:r>
              <a:rPr lang="en-US" baseline="30000" dirty="0" smtClean="0"/>
              <a:t>th</a:t>
            </a:r>
            <a:r>
              <a:rPr lang="en-US" dirty="0" smtClean="0"/>
              <a:t>, 2012,  Univ. of Chicago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3800" y="2971800"/>
            <a:ext cx="117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Ted Liu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F58251-F127-456B-9A5A-7AAD9ECE126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 descr="Pier_and_Deng_19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152400"/>
            <a:ext cx="3961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old photo from early 80s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3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3977" b="3977"/>
          <a:stretch>
            <a:fillRect/>
          </a:stretch>
        </p:blipFill>
        <p:spPr>
          <a:xfrm>
            <a:off x="1524000" y="31172"/>
            <a:ext cx="5562600" cy="682682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F58251-F127-456B-9A5A-7AAD9ECE126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03097" y="4343400"/>
            <a:ext cx="1596273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China Central </a:t>
            </a:r>
          </a:p>
          <a:p>
            <a:r>
              <a:rPr lang="en-US" sz="1800" dirty="0" smtClean="0"/>
              <a:t>Television </a:t>
            </a:r>
          </a:p>
          <a:p>
            <a:r>
              <a:rPr lang="en-US" sz="1800" dirty="0" smtClean="0"/>
              <a:t>(CCTV)</a:t>
            </a:r>
          </a:p>
          <a:p>
            <a:r>
              <a:rPr lang="en-US" sz="1800" dirty="0" smtClean="0"/>
              <a:t>headquarters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0"/>
            <a:ext cx="6893277" cy="1397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                     The art of </a:t>
            </a:r>
            <a:r>
              <a:rPr lang="en-US" sz="2000" i="1" dirty="0" smtClean="0"/>
              <a:t>Making the connection</a:t>
            </a:r>
          </a:p>
          <a:p>
            <a:pPr algn="l"/>
            <a:r>
              <a:rPr lang="en-US" sz="1800" dirty="0" smtClean="0"/>
              <a:t>In </a:t>
            </a:r>
            <a:r>
              <a:rPr lang="en-US" sz="1800" dirty="0"/>
              <a:t>order not to lock in structural </a:t>
            </a:r>
            <a:r>
              <a:rPr lang="en-US" sz="1800" dirty="0" smtClean="0"/>
              <a:t>differentials the </a:t>
            </a:r>
            <a:r>
              <a:rPr lang="en-US" sz="1800" dirty="0"/>
              <a:t>connection </a:t>
            </a:r>
            <a:endParaRPr lang="en-US" sz="1800" dirty="0" smtClean="0"/>
          </a:p>
          <a:p>
            <a:pPr algn="l"/>
            <a:r>
              <a:rPr lang="en-US" sz="1800" dirty="0" smtClean="0"/>
              <a:t>was </a:t>
            </a:r>
            <a:r>
              <a:rPr lang="en-US" sz="1800" dirty="0"/>
              <a:t>scheduled in the early morning </a:t>
            </a:r>
            <a:r>
              <a:rPr lang="en-US" sz="1800" dirty="0" smtClean="0"/>
              <a:t>when </a:t>
            </a:r>
            <a:r>
              <a:rPr lang="en-US" sz="1800" dirty="0"/>
              <a:t>the </a:t>
            </a:r>
            <a:r>
              <a:rPr lang="en-US" sz="1800" dirty="0" smtClean="0"/>
              <a:t>steel</a:t>
            </a:r>
          </a:p>
          <a:p>
            <a:pPr algn="l"/>
            <a:r>
              <a:rPr lang="en-US" sz="1800" dirty="0" smtClean="0"/>
              <a:t> </a:t>
            </a:r>
            <a:r>
              <a:rPr lang="en-US" sz="1800" dirty="0"/>
              <a:t>in the two towers cooled to the same </a:t>
            </a:r>
            <a:r>
              <a:rPr lang="en-US" sz="1800" dirty="0" smtClean="0"/>
              <a:t>temperature...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17" y="0"/>
            <a:ext cx="2401837" cy="240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258" y="1524000"/>
            <a:ext cx="3588358" cy="26912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673" y="3657600"/>
            <a:ext cx="1001797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Photo </a:t>
            </a:r>
          </a:p>
          <a:p>
            <a:pPr algn="l"/>
            <a:r>
              <a:rPr lang="en-US" dirty="0" smtClean="0"/>
              <a:t>from </a:t>
            </a:r>
          </a:p>
          <a:p>
            <a:pPr algn="l"/>
            <a:r>
              <a:rPr lang="en-US" dirty="0" smtClean="0"/>
              <a:t>2007</a:t>
            </a:r>
          </a:p>
          <a:p>
            <a:pPr algn="l"/>
            <a:r>
              <a:rPr lang="en-US" dirty="0" smtClean="0"/>
              <a:t>visit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9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F58251-F127-456B-9A5A-7AAD9ECE126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Meeting at IHE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6106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4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F58251-F127-456B-9A5A-7AAD9ECE126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3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 dirty="0" smtClean="0"/>
              <a:t>US-China: </a:t>
            </a:r>
            <a:r>
              <a:rPr lang="en-US" dirty="0"/>
              <a:t> </a:t>
            </a:r>
            <a:r>
              <a:rPr lang="en-US" dirty="0" smtClean="0"/>
              <a:t>Collaboration on Accelerator R&amp;D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8458200" cy="1447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Fermilab has MOU with both IHEP and Peking University on R&amp;D on </a:t>
            </a:r>
            <a:r>
              <a:rPr lang="en-US" sz="2400" dirty="0" err="1" smtClean="0"/>
              <a:t>Superconduting</a:t>
            </a:r>
            <a:r>
              <a:rPr lang="en-US" sz="2400" dirty="0" smtClean="0"/>
              <a:t> RF technology.</a:t>
            </a:r>
          </a:p>
          <a:p>
            <a:pPr lvl="1"/>
            <a:r>
              <a:rPr lang="en-US" sz="2000" dirty="0" smtClean="0"/>
              <a:t>collaborating  on  superconducting RF cavity design, manufacture, surface treatment and test </a:t>
            </a:r>
            <a:r>
              <a:rPr lang="en-US" sz="2000" dirty="0" err="1" smtClean="0"/>
              <a:t>equipments</a:t>
            </a:r>
            <a:r>
              <a:rPr lang="en-US" sz="2000" dirty="0" smtClean="0"/>
              <a:t>. </a:t>
            </a:r>
          </a:p>
          <a:p>
            <a:endParaRPr lang="en-US" sz="2400" dirty="0"/>
          </a:p>
          <a:p>
            <a:r>
              <a:rPr lang="en-US" sz="2400" dirty="0"/>
              <a:t>FNAL and IHEP </a:t>
            </a:r>
            <a:r>
              <a:rPr lang="en-US" sz="2400" dirty="0" smtClean="0"/>
              <a:t>have been exploring </a:t>
            </a:r>
            <a:r>
              <a:rPr lang="en-US" sz="2400" dirty="0"/>
              <a:t>synergy in high intensity proton accelerator programs such as Project X and </a:t>
            </a:r>
            <a:r>
              <a:rPr lang="en-US" sz="2400" dirty="0" smtClean="0"/>
              <a:t>CSNS/ADS  (Accelerator Driven subcritical </a:t>
            </a:r>
            <a:r>
              <a:rPr lang="en-US" sz="2400" dirty="0"/>
              <a:t>S</a:t>
            </a:r>
            <a:r>
              <a:rPr lang="en-US" sz="2400" dirty="0" smtClean="0"/>
              <a:t>ystem) </a:t>
            </a:r>
            <a:r>
              <a:rPr lang="en-US" sz="2400" dirty="0"/>
              <a:t>between </a:t>
            </a:r>
            <a:r>
              <a:rPr lang="en-US" sz="2400" dirty="0" smtClean="0"/>
              <a:t>US </a:t>
            </a:r>
            <a:r>
              <a:rPr lang="en-US" sz="2400" dirty="0"/>
              <a:t>and </a:t>
            </a:r>
            <a:r>
              <a:rPr lang="en-US" sz="2400" dirty="0" smtClean="0"/>
              <a:t>China….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322E5-3C17-4446-9BEB-F41B7C61EE2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F58251-F127-456B-9A5A-7AAD9ECE12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 descr="_DSC03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4"/>
            <a:ext cx="9178247" cy="609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018" y="304800"/>
            <a:ext cx="7830940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Beijing-Chicago Workshop on Detector R&amp;D, June 2012</a:t>
            </a:r>
          </a:p>
          <a:p>
            <a:r>
              <a:rPr lang="en-US" dirty="0" smtClean="0"/>
              <a:t>(UC-ANL-FNAL with IHEP-Peking-Tsinghua) 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6096000"/>
            <a:ext cx="80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twindico.hep.anl.gov</a:t>
            </a:r>
            <a:r>
              <a:rPr lang="en-US" sz="2000" dirty="0"/>
              <a:t>/</a:t>
            </a:r>
            <a:r>
              <a:rPr lang="en-US" sz="2000" dirty="0" err="1"/>
              <a:t>indico</a:t>
            </a:r>
            <a:r>
              <a:rPr lang="en-US" sz="2000" dirty="0"/>
              <a:t>/</a:t>
            </a:r>
            <a:r>
              <a:rPr lang="en-US" sz="2000" dirty="0" err="1"/>
              <a:t>conferenceDisplay.py?confId</a:t>
            </a:r>
            <a:r>
              <a:rPr lang="en-US" sz="2000" dirty="0"/>
              <a:t>=1023</a:t>
            </a:r>
          </a:p>
        </p:txBody>
      </p:sp>
      <p:pic>
        <p:nvPicPr>
          <p:cNvPr id="12" name="Picture 11" descr="Beijing-Chicago-agenda-cov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8600"/>
            <a:ext cx="2975724" cy="21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F58251-F127-456B-9A5A-7AAD9ECE12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 descr="_DSC04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F58251-F127-456B-9A5A-7AAD9ECE126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 descr="_DSC04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32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6162"/>
            <a:ext cx="8265805" cy="2234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 successful (first) workshop organized by Univ. of Chicago </a:t>
            </a:r>
          </a:p>
          <a:p>
            <a:pPr algn="l"/>
            <a:r>
              <a:rPr lang="en-US" dirty="0" smtClean="0"/>
              <a:t>to explore new ideas on detector R&amp;D and Instrumentation </a:t>
            </a:r>
          </a:p>
          <a:p>
            <a:pPr algn="l"/>
            <a:r>
              <a:rPr lang="en-US" dirty="0" smtClean="0"/>
              <a:t>between IHEP and ANL, </a:t>
            </a:r>
            <a:r>
              <a:rPr lang="en-US" dirty="0" err="1" smtClean="0"/>
              <a:t>UChicago</a:t>
            </a:r>
            <a:r>
              <a:rPr lang="en-US" dirty="0"/>
              <a:t> </a:t>
            </a:r>
            <a:r>
              <a:rPr lang="en-US" dirty="0" smtClean="0"/>
              <a:t>and Fermilab.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57400" y="6172200"/>
            <a:ext cx="3914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workshop:  June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-blueback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Fermilab-blueback</Template>
  <TotalTime>1456</TotalTime>
  <Words>201</Words>
  <Application>Microsoft Office PowerPoint</Application>
  <PresentationFormat>On-screen Show (4:3)</PresentationFormat>
  <Paragraphs>39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Fermilab-blueback</vt:lpstr>
      <vt:lpstr>           China Connection  </vt:lpstr>
      <vt:lpstr>PowerPoint Presentation</vt:lpstr>
      <vt:lpstr>PowerPoint Presentation</vt:lpstr>
      <vt:lpstr>PowerPoint Presentation</vt:lpstr>
      <vt:lpstr>PowerPoint Presentation</vt:lpstr>
      <vt:lpstr>US-China:  Collaboration on Accelerator R&amp;D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China-connection-UC</dc:title>
  <dc:creator>Ted Liu</dc:creator>
  <cp:lastModifiedBy>Mary-ellyn Mccollum x6650 15799N</cp:lastModifiedBy>
  <cp:revision>40</cp:revision>
  <cp:lastPrinted>2012-12-07T18:48:42Z</cp:lastPrinted>
  <dcterms:created xsi:type="dcterms:W3CDTF">2010-10-13T16:44:04Z</dcterms:created>
  <dcterms:modified xsi:type="dcterms:W3CDTF">2012-12-10T16:30:12Z</dcterms:modified>
</cp:coreProperties>
</file>