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5" r:id="rId2"/>
    <p:sldId id="296" r:id="rId3"/>
    <p:sldId id="394" r:id="rId4"/>
    <p:sldId id="392" r:id="rId5"/>
    <p:sldId id="405" r:id="rId6"/>
    <p:sldId id="297" r:id="rId7"/>
    <p:sldId id="391" r:id="rId8"/>
    <p:sldId id="395" r:id="rId9"/>
    <p:sldId id="396" r:id="rId10"/>
    <p:sldId id="401" r:id="rId11"/>
    <p:sldId id="402" r:id="rId12"/>
    <p:sldId id="404" r:id="rId13"/>
    <p:sldId id="400" r:id="rId14"/>
    <p:sldId id="408" r:id="rId15"/>
    <p:sldId id="406" r:id="rId16"/>
    <p:sldId id="407" r:id="rId17"/>
    <p:sldId id="397" r:id="rId18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81BA8"/>
    <a:srgbClr val="17375E"/>
    <a:srgbClr val="23559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Borgnolutti\Documents\150%20mm%20Ap%20HQ\Larp_spec_from_plone_arno_doc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Borgnolutti\Documents\150%20mm%20Ap%20HQ\Larp_Hi_lumi_collaboratio_march_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k\Downloads\Larp_Hi_lumi_collaboratio_march_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Borgnolutti\Documents\150%20mm%20Ap%20HQ\Larp_Hi_lumi_collaboratio_march_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k\Downloads\Larp_Hi_lumi_collaboratio_march_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k\Downloads\Larp_Hi_lumi_collaboratio_march_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k\Downloads\Larp_Hi_lumi_collaboratio_march_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8"/>
  <c:chart>
    <c:autoTitleDeleted val="1"/>
    <c:plotArea>
      <c:layout>
        <c:manualLayout>
          <c:layoutTarget val="inner"/>
          <c:xMode val="edge"/>
          <c:yMode val="edge"/>
          <c:x val="0.21401149970964167"/>
          <c:y val="0.15253485159581048"/>
          <c:w val="0.72181657346718342"/>
          <c:h val="0.64443648018668154"/>
        </c:manualLayout>
      </c:layout>
      <c:scatterChart>
        <c:scatterStyle val="smoothMarker"/>
        <c:ser>
          <c:idx val="0"/>
          <c:order val="0"/>
          <c:tx>
            <c:v>1.9 K</c:v>
          </c:tx>
          <c:spPr>
            <a:ln w="15875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Sheet2!$B$37:$B$82</c:f>
              <c:numCache>
                <c:formatCode>General</c:formatCode>
                <c:ptCount val="46"/>
                <c:pt idx="0">
                  <c:v>7</c:v>
                </c:pt>
                <c:pt idx="1">
                  <c:v>7.2</c:v>
                </c:pt>
                <c:pt idx="2">
                  <c:v>7.4</c:v>
                </c:pt>
                <c:pt idx="3">
                  <c:v>7.6</c:v>
                </c:pt>
                <c:pt idx="4">
                  <c:v>7.8</c:v>
                </c:pt>
                <c:pt idx="5">
                  <c:v>8</c:v>
                </c:pt>
                <c:pt idx="6">
                  <c:v>8.2000000000000011</c:v>
                </c:pt>
                <c:pt idx="7">
                  <c:v>8.4</c:v>
                </c:pt>
                <c:pt idx="8">
                  <c:v>8.6</c:v>
                </c:pt>
                <c:pt idx="9">
                  <c:v>8.8000000000000007</c:v>
                </c:pt>
                <c:pt idx="10">
                  <c:v>9</c:v>
                </c:pt>
                <c:pt idx="11">
                  <c:v>9.2000000000000011</c:v>
                </c:pt>
                <c:pt idx="12">
                  <c:v>9.4</c:v>
                </c:pt>
                <c:pt idx="13">
                  <c:v>9.6</c:v>
                </c:pt>
                <c:pt idx="14">
                  <c:v>9.8000000000000007</c:v>
                </c:pt>
                <c:pt idx="15">
                  <c:v>10</c:v>
                </c:pt>
                <c:pt idx="16">
                  <c:v>10.200000000000001</c:v>
                </c:pt>
                <c:pt idx="17">
                  <c:v>10.4</c:v>
                </c:pt>
                <c:pt idx="18">
                  <c:v>10.6</c:v>
                </c:pt>
                <c:pt idx="19">
                  <c:v>10.8</c:v>
                </c:pt>
                <c:pt idx="20">
                  <c:v>11</c:v>
                </c:pt>
                <c:pt idx="21">
                  <c:v>11.2</c:v>
                </c:pt>
                <c:pt idx="22">
                  <c:v>11.4</c:v>
                </c:pt>
                <c:pt idx="23">
                  <c:v>11.6</c:v>
                </c:pt>
                <c:pt idx="24">
                  <c:v>11.8</c:v>
                </c:pt>
                <c:pt idx="25">
                  <c:v>12</c:v>
                </c:pt>
                <c:pt idx="26">
                  <c:v>12.2</c:v>
                </c:pt>
                <c:pt idx="27">
                  <c:v>12.4</c:v>
                </c:pt>
                <c:pt idx="28">
                  <c:v>12.6</c:v>
                </c:pt>
                <c:pt idx="29">
                  <c:v>12.8</c:v>
                </c:pt>
                <c:pt idx="30">
                  <c:v>13</c:v>
                </c:pt>
                <c:pt idx="31">
                  <c:v>13.2</c:v>
                </c:pt>
                <c:pt idx="32">
                  <c:v>13.4</c:v>
                </c:pt>
                <c:pt idx="33">
                  <c:v>13.6</c:v>
                </c:pt>
                <c:pt idx="34">
                  <c:v>13.8</c:v>
                </c:pt>
                <c:pt idx="35">
                  <c:v>14</c:v>
                </c:pt>
                <c:pt idx="36">
                  <c:v>14.2</c:v>
                </c:pt>
                <c:pt idx="37">
                  <c:v>14.4</c:v>
                </c:pt>
                <c:pt idx="38">
                  <c:v>14.6</c:v>
                </c:pt>
                <c:pt idx="39">
                  <c:v>14.8</c:v>
                </c:pt>
                <c:pt idx="40">
                  <c:v>15</c:v>
                </c:pt>
                <c:pt idx="41">
                  <c:v>15.2</c:v>
                </c:pt>
                <c:pt idx="42">
                  <c:v>15.4</c:v>
                </c:pt>
                <c:pt idx="43">
                  <c:v>15.6</c:v>
                </c:pt>
                <c:pt idx="44">
                  <c:v>15.8</c:v>
                </c:pt>
                <c:pt idx="45">
                  <c:v>16</c:v>
                </c:pt>
              </c:numCache>
            </c:numRef>
          </c:xVal>
          <c:yVal>
            <c:numRef>
              <c:f>Sheet2!$I$37:$I$82</c:f>
              <c:numCache>
                <c:formatCode>0</c:formatCode>
                <c:ptCount val="46"/>
                <c:pt idx="0">
                  <c:v>88633.536523876945</c:v>
                </c:pt>
                <c:pt idx="1">
                  <c:v>85635.121415461457</c:v>
                </c:pt>
                <c:pt idx="2">
                  <c:v>82752.802081667527</c:v>
                </c:pt>
                <c:pt idx="3">
                  <c:v>79979.673519076212</c:v>
                </c:pt>
                <c:pt idx="4">
                  <c:v>77309.43315907738</c:v>
                </c:pt>
                <c:pt idx="5">
                  <c:v>74736.313885227006</c:v>
                </c:pt>
                <c:pt idx="6">
                  <c:v>72255.025991440605</c:v>
                </c:pt>
                <c:pt idx="7">
                  <c:v>69860.706699447008</c:v>
                </c:pt>
                <c:pt idx="8">
                  <c:v>67548.876095005733</c:v>
                </c:pt>
                <c:pt idx="9">
                  <c:v>65315.398536815461</c:v>
                </c:pt>
                <c:pt idx="10">
                  <c:v>63156.448749699863</c:v>
                </c:pt>
                <c:pt idx="11">
                  <c:v>61068.481942139639</c:v>
                </c:pt>
                <c:pt idx="12">
                  <c:v>59048.207393451208</c:v>
                </c:pt>
                <c:pt idx="13">
                  <c:v>57092.565042494491</c:v>
                </c:pt>
                <c:pt idx="14">
                  <c:v>55198.704681349373</c:v>
                </c:pt>
                <c:pt idx="15">
                  <c:v>53363.967416791304</c:v>
                </c:pt>
                <c:pt idx="16">
                  <c:v>51585.869111887157</c:v>
                </c:pt>
                <c:pt idx="17">
                  <c:v>49862.085561438245</c:v>
                </c:pt>
                <c:pt idx="18">
                  <c:v>48190.439189764526</c:v>
                </c:pt>
                <c:pt idx="19">
                  <c:v>46568.887088621734</c:v>
                </c:pt>
                <c:pt idx="20">
                  <c:v>44995.510237818999</c:v>
                </c:pt>
                <c:pt idx="21">
                  <c:v>43468.503772122276</c:v>
                </c:pt>
                <c:pt idx="22">
                  <c:v>41986.168175919156</c:v>
                </c:pt>
                <c:pt idx="23">
                  <c:v>40546.901302388302</c:v>
                </c:pt>
                <c:pt idx="24">
                  <c:v>39149.191126995269</c:v>
                </c:pt>
                <c:pt idx="25">
                  <c:v>37791.609156360624</c:v>
                </c:pt>
                <c:pt idx="26">
                  <c:v>36472.804423210531</c:v>
                </c:pt>
                <c:pt idx="27">
                  <c:v>35191.498006466703</c:v>
                </c:pt>
                <c:pt idx="28">
                  <c:v>33946.478022748619</c:v>
                </c:pt>
                <c:pt idx="29">
                  <c:v>32736.595041828714</c:v>
                </c:pt>
                <c:pt idx="30">
                  <c:v>31560.757884026505</c:v>
                </c:pt>
                <c:pt idx="31">
                  <c:v>30417.929762275926</c:v>
                </c:pt>
                <c:pt idx="32">
                  <c:v>29307.124735749101</c:v>
                </c:pt>
                <c:pt idx="33">
                  <c:v>28227.404445547905</c:v>
                </c:pt>
                <c:pt idx="34">
                  <c:v>27177.875106163319</c:v>
                </c:pt>
                <c:pt idx="35">
                  <c:v>26157.684729199977</c:v>
                </c:pt>
                <c:pt idx="36">
                  <c:v>25166.020558330718</c:v>
                </c:pt>
                <c:pt idx="37">
                  <c:v>24202.106696621941</c:v>
                </c:pt>
                <c:pt idx="38">
                  <c:v>23265.201909293966</c:v>
                </c:pt>
                <c:pt idx="39">
                  <c:v>22354.597586685672</c:v>
                </c:pt>
                <c:pt idx="40">
                  <c:v>21469.615853703224</c:v>
                </c:pt>
                <c:pt idx="41">
                  <c:v>20609.607813376722</c:v>
                </c:pt>
                <c:pt idx="42">
                  <c:v>19773.951913344859</c:v>
                </c:pt>
                <c:pt idx="43">
                  <c:v>18962.052425153161</c:v>
                </c:pt>
                <c:pt idx="44">
                  <c:v>18173.338027204558</c:v>
                </c:pt>
                <c:pt idx="45">
                  <c:v>17407.260483051705</c:v>
                </c:pt>
              </c:numCache>
            </c:numRef>
          </c:yVal>
          <c:smooth val="1"/>
        </c:ser>
        <c:ser>
          <c:idx val="1"/>
          <c:order val="1"/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Sheet2!$L$4:$M$4</c:f>
              <c:numCache>
                <c:formatCode>General</c:formatCode>
                <c:ptCount val="2"/>
                <c:pt idx="0">
                  <c:v>0</c:v>
                </c:pt>
                <c:pt idx="1">
                  <c:v>12.15</c:v>
                </c:pt>
              </c:numCache>
            </c:numRef>
          </c:xVal>
          <c:yVal>
            <c:numRef>
              <c:f>Sheet2!$L$5:$M$5</c:f>
              <c:numCache>
                <c:formatCode>General</c:formatCode>
                <c:ptCount val="2"/>
                <c:pt idx="0">
                  <c:v>0</c:v>
                </c:pt>
                <c:pt idx="1">
                  <c:v>17000</c:v>
                </c:pt>
              </c:numCache>
            </c:numRef>
          </c:yVal>
          <c:smooth val="1"/>
        </c:ser>
        <c:ser>
          <c:idx val="2"/>
          <c:order val="2"/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Sheet2!$M$4</c:f>
              <c:numCache>
                <c:formatCode>General</c:formatCode>
                <c:ptCount val="1"/>
                <c:pt idx="0">
                  <c:v>12.15</c:v>
                </c:pt>
              </c:numCache>
            </c:numRef>
          </c:xVal>
          <c:yVal>
            <c:numRef>
              <c:f>Sheet2!$M$5</c:f>
              <c:numCache>
                <c:formatCode>General</c:formatCode>
                <c:ptCount val="1"/>
                <c:pt idx="0">
                  <c:v>17000</c:v>
                </c:pt>
              </c:numCache>
            </c:numRef>
          </c:yVal>
          <c:smooth val="1"/>
        </c:ser>
        <c:ser>
          <c:idx val="3"/>
          <c:order val="3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Sheet2!$M$4:$N$4</c:f>
              <c:numCache>
                <c:formatCode>0.0</c:formatCode>
                <c:ptCount val="2"/>
                <c:pt idx="0" formatCode="General">
                  <c:v>12.15</c:v>
                </c:pt>
                <c:pt idx="1">
                  <c:v>15.080294117647066</c:v>
                </c:pt>
              </c:numCache>
            </c:numRef>
          </c:xVal>
          <c:yVal>
            <c:numRef>
              <c:f>Sheet2!$M$5:$N$5</c:f>
              <c:numCache>
                <c:formatCode>0.0</c:formatCode>
                <c:ptCount val="2"/>
                <c:pt idx="0" formatCode="General">
                  <c:v>17000</c:v>
                </c:pt>
                <c:pt idx="1">
                  <c:v>21100</c:v>
                </c:pt>
              </c:numCache>
            </c:numRef>
          </c:yVal>
          <c:smooth val="1"/>
        </c:ser>
        <c:ser>
          <c:idx val="4"/>
          <c:order val="4"/>
          <c:tx>
            <c:v>4.2 K</c:v>
          </c:tx>
          <c:spPr>
            <a:ln w="12700">
              <a:solidFill>
                <a:schemeClr val="tx2">
                  <a:lumMod val="60000"/>
                  <a:lumOff val="40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Sheet2!$B$37:$B$82</c:f>
              <c:numCache>
                <c:formatCode>General</c:formatCode>
                <c:ptCount val="46"/>
                <c:pt idx="0">
                  <c:v>7</c:v>
                </c:pt>
                <c:pt idx="1">
                  <c:v>7.2</c:v>
                </c:pt>
                <c:pt idx="2">
                  <c:v>7.4</c:v>
                </c:pt>
                <c:pt idx="3">
                  <c:v>7.6</c:v>
                </c:pt>
                <c:pt idx="4">
                  <c:v>7.8</c:v>
                </c:pt>
                <c:pt idx="5">
                  <c:v>8</c:v>
                </c:pt>
                <c:pt idx="6">
                  <c:v>8.2000000000000011</c:v>
                </c:pt>
                <c:pt idx="7">
                  <c:v>8.4</c:v>
                </c:pt>
                <c:pt idx="8">
                  <c:v>8.6</c:v>
                </c:pt>
                <c:pt idx="9">
                  <c:v>8.8000000000000007</c:v>
                </c:pt>
                <c:pt idx="10">
                  <c:v>9</c:v>
                </c:pt>
                <c:pt idx="11">
                  <c:v>9.2000000000000011</c:v>
                </c:pt>
                <c:pt idx="12">
                  <c:v>9.4</c:v>
                </c:pt>
                <c:pt idx="13">
                  <c:v>9.6</c:v>
                </c:pt>
                <c:pt idx="14">
                  <c:v>9.8000000000000007</c:v>
                </c:pt>
                <c:pt idx="15">
                  <c:v>10</c:v>
                </c:pt>
                <c:pt idx="16">
                  <c:v>10.200000000000001</c:v>
                </c:pt>
                <c:pt idx="17">
                  <c:v>10.4</c:v>
                </c:pt>
                <c:pt idx="18">
                  <c:v>10.6</c:v>
                </c:pt>
                <c:pt idx="19">
                  <c:v>10.8</c:v>
                </c:pt>
                <c:pt idx="20">
                  <c:v>11</c:v>
                </c:pt>
                <c:pt idx="21">
                  <c:v>11.2</c:v>
                </c:pt>
                <c:pt idx="22">
                  <c:v>11.4</c:v>
                </c:pt>
                <c:pt idx="23">
                  <c:v>11.6</c:v>
                </c:pt>
                <c:pt idx="24">
                  <c:v>11.8</c:v>
                </c:pt>
                <c:pt idx="25">
                  <c:v>12</c:v>
                </c:pt>
                <c:pt idx="26">
                  <c:v>12.2</c:v>
                </c:pt>
                <c:pt idx="27">
                  <c:v>12.4</c:v>
                </c:pt>
                <c:pt idx="28">
                  <c:v>12.6</c:v>
                </c:pt>
                <c:pt idx="29">
                  <c:v>12.8</c:v>
                </c:pt>
                <c:pt idx="30">
                  <c:v>13</c:v>
                </c:pt>
                <c:pt idx="31">
                  <c:v>13.2</c:v>
                </c:pt>
                <c:pt idx="32">
                  <c:v>13.4</c:v>
                </c:pt>
                <c:pt idx="33">
                  <c:v>13.6</c:v>
                </c:pt>
                <c:pt idx="34">
                  <c:v>13.8</c:v>
                </c:pt>
                <c:pt idx="35">
                  <c:v>14</c:v>
                </c:pt>
                <c:pt idx="36">
                  <c:v>14.2</c:v>
                </c:pt>
                <c:pt idx="37">
                  <c:v>14.4</c:v>
                </c:pt>
                <c:pt idx="38">
                  <c:v>14.6</c:v>
                </c:pt>
                <c:pt idx="39">
                  <c:v>14.8</c:v>
                </c:pt>
                <c:pt idx="40">
                  <c:v>15</c:v>
                </c:pt>
                <c:pt idx="41">
                  <c:v>15.2</c:v>
                </c:pt>
                <c:pt idx="42">
                  <c:v>15.4</c:v>
                </c:pt>
                <c:pt idx="43">
                  <c:v>15.6</c:v>
                </c:pt>
                <c:pt idx="44">
                  <c:v>15.8</c:v>
                </c:pt>
                <c:pt idx="45">
                  <c:v>16</c:v>
                </c:pt>
              </c:numCache>
            </c:numRef>
          </c:xVal>
          <c:yVal>
            <c:numRef>
              <c:f>Sheet2!$J$37:$J$82</c:f>
              <c:numCache>
                <c:formatCode>General</c:formatCode>
                <c:ptCount val="46"/>
                <c:pt idx="0">
                  <c:v>74754.7067950294</c:v>
                </c:pt>
                <c:pt idx="1">
                  <c:v>72024.212246173294</c:v>
                </c:pt>
                <c:pt idx="2">
                  <c:v>69401.463963424438</c:v>
                </c:pt>
                <c:pt idx="3">
                  <c:v>66880.13857693685</c:v>
                </c:pt>
                <c:pt idx="4">
                  <c:v>64454.462313536918</c:v>
                </c:pt>
                <c:pt idx="5">
                  <c:v>62119.15000512093</c:v>
                </c:pt>
                <c:pt idx="6">
                  <c:v>59869.352228791613</c:v>
                </c:pt>
                <c:pt idx="7">
                  <c:v>57700.609323165176</c:v>
                </c:pt>
                <c:pt idx="8">
                  <c:v>55608.811244245189</c:v>
                </c:pt>
                <c:pt idx="9">
                  <c:v>53590.162400874986</c:v>
                </c:pt>
                <c:pt idx="10">
                  <c:v>51641.150753004513</c:v>
                </c:pt>
                <c:pt idx="11">
                  <c:v>49758.520572741676</c:v>
                </c:pt>
                <c:pt idx="12">
                  <c:v>47939.248363780251</c:v>
                </c:pt>
                <c:pt idx="13">
                  <c:v>46180.521513475673</c:v>
                </c:pt>
                <c:pt idx="14">
                  <c:v>44479.719316873467</c:v>
                </c:pt>
                <c:pt idx="15">
                  <c:v>42834.396065980625</c:v>
                </c:pt>
                <c:pt idx="16">
                  <c:v>41242.265942554674</c:v>
                </c:pt>
                <c:pt idx="17">
                  <c:v>39701.189490332334</c:v>
                </c:pt>
                <c:pt idx="18">
                  <c:v>38209.161474226159</c:v>
                </c:pt>
                <c:pt idx="19">
                  <c:v>36764.299960662793</c:v>
                </c:pt>
                <c:pt idx="20">
                  <c:v>35364.836475764481</c:v>
                </c:pt>
                <c:pt idx="21">
                  <c:v>34009.10711719135</c:v>
                </c:pt>
                <c:pt idx="22">
                  <c:v>32695.544511737677</c:v>
                </c:pt>
                <c:pt idx="23">
                  <c:v>31422.670524660556</c:v>
                </c:pt>
                <c:pt idx="24">
                  <c:v>30189.08963862048</c:v>
                </c:pt>
                <c:pt idx="25">
                  <c:v>28993.4829303242</c:v>
                </c:pt>
                <c:pt idx="26">
                  <c:v>27834.602581756993</c:v>
                </c:pt>
                <c:pt idx="27">
                  <c:v>26711.266870483862</c:v>
                </c:pt>
                <c:pt idx="28">
                  <c:v>25622.355590070543</c:v>
                </c:pt>
                <c:pt idx="29">
                  <c:v>24566.805857378342</c:v>
                </c:pt>
                <c:pt idx="30">
                  <c:v>23543.608268444252</c:v>
                </c:pt>
                <c:pt idx="31">
                  <c:v>22551.803368981909</c:v>
                </c:pt>
                <c:pt idx="32">
                  <c:v>21590.478409315005</c:v>
                </c:pt>
                <c:pt idx="33">
                  <c:v>20658.764356860662</c:v>
                </c:pt>
                <c:pt idx="34">
                  <c:v>19755.833142182608</c:v>
                </c:pt>
                <c:pt idx="35">
                  <c:v>18880.895117182958</c:v>
                </c:pt>
                <c:pt idx="36">
                  <c:v>18033.196706248418</c:v>
                </c:pt>
                <c:pt idx="37">
                  <c:v>17212.018233149622</c:v>
                </c:pt>
                <c:pt idx="38">
                  <c:v>16416.671908244742</c:v>
                </c:pt>
                <c:pt idx="39">
                  <c:v>15646.499962091239</c:v>
                </c:pt>
                <c:pt idx="40">
                  <c:v>14900.87291294748</c:v>
                </c:pt>
                <c:pt idx="41">
                  <c:v>14179.187956870352</c:v>
                </c:pt>
                <c:pt idx="42">
                  <c:v>13480.867470204952</c:v>
                </c:pt>
                <c:pt idx="43">
                  <c:v>12805.357615234681</c:v>
                </c:pt>
                <c:pt idx="44">
                  <c:v>12152.12704062784</c:v>
                </c:pt>
                <c:pt idx="45">
                  <c:v>11520.66566909376</c:v>
                </c:pt>
              </c:numCache>
            </c:numRef>
          </c:yVal>
          <c:smooth val="1"/>
        </c:ser>
        <c:ser>
          <c:idx val="5"/>
          <c:order val="5"/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Sheet2!$M$8:$N$8</c:f>
              <c:numCache>
                <c:formatCode>General</c:formatCode>
                <c:ptCount val="2"/>
                <c:pt idx="0" formatCode="0.00">
                  <c:v>12.1927</c:v>
                </c:pt>
                <c:pt idx="1">
                  <c:v>14.97166296296297</c:v>
                </c:pt>
              </c:numCache>
            </c:numRef>
          </c:xVal>
          <c:yVal>
            <c:numRef>
              <c:f>Sheet2!$M$9:$N$9</c:f>
              <c:numCache>
                <c:formatCode>General</c:formatCode>
                <c:ptCount val="2"/>
                <c:pt idx="0">
                  <c:v>17550</c:v>
                </c:pt>
                <c:pt idx="1">
                  <c:v>21550</c:v>
                </c:pt>
              </c:numCache>
            </c:numRef>
          </c:yVal>
          <c:smooth val="1"/>
        </c:ser>
        <c:ser>
          <c:idx val="6"/>
          <c:order val="6"/>
          <c:spPr>
            <a:ln w="285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Sheet2!$L$8:$M$8</c:f>
              <c:numCache>
                <c:formatCode>0.00</c:formatCode>
                <c:ptCount val="2"/>
                <c:pt idx="0" formatCode="General">
                  <c:v>0</c:v>
                </c:pt>
                <c:pt idx="1">
                  <c:v>12.1927</c:v>
                </c:pt>
              </c:numCache>
            </c:numRef>
          </c:xVal>
          <c:yVal>
            <c:numRef>
              <c:f>Sheet2!$L$9:$M$9</c:f>
              <c:numCache>
                <c:formatCode>General</c:formatCode>
                <c:ptCount val="2"/>
                <c:pt idx="0">
                  <c:v>0</c:v>
                </c:pt>
                <c:pt idx="1">
                  <c:v>17550</c:v>
                </c:pt>
              </c:numCache>
            </c:numRef>
          </c:yVal>
          <c:smooth val="1"/>
        </c:ser>
        <c:ser>
          <c:idx val="7"/>
          <c:order val="7"/>
          <c:marker>
            <c:symbol val="circle"/>
            <c:size val="5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Sheet2!$M$8</c:f>
              <c:numCache>
                <c:formatCode>0.00</c:formatCode>
                <c:ptCount val="1"/>
                <c:pt idx="0">
                  <c:v>12.1927</c:v>
                </c:pt>
              </c:numCache>
            </c:numRef>
          </c:xVal>
          <c:yVal>
            <c:numRef>
              <c:f>Sheet2!$M$9</c:f>
              <c:numCache>
                <c:formatCode>General</c:formatCode>
                <c:ptCount val="1"/>
                <c:pt idx="0">
                  <c:v>17550</c:v>
                </c:pt>
              </c:numCache>
            </c:numRef>
          </c:yVal>
          <c:smooth val="1"/>
        </c:ser>
        <c:axId val="73090944"/>
        <c:axId val="73105792"/>
      </c:scatterChart>
      <c:valAx>
        <c:axId val="73090944"/>
        <c:scaling>
          <c:orientation val="minMax"/>
          <c:max val="16"/>
          <c:min val="11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Peak</a:t>
                </a:r>
                <a:r>
                  <a:rPr lang="en-US" baseline="0" dirty="0" smtClean="0"/>
                  <a:t> field</a:t>
                </a:r>
                <a:r>
                  <a:rPr lang="en-US" dirty="0" smtClean="0"/>
                  <a:t> </a:t>
                </a:r>
                <a:r>
                  <a:rPr lang="en-US" dirty="0"/>
                  <a:t>[T]</a:t>
                </a:r>
              </a:p>
            </c:rich>
          </c:tx>
          <c:layout>
            <c:manualLayout>
              <c:xMode val="edge"/>
              <c:yMode val="edge"/>
              <c:x val="0.45538400091292958"/>
              <c:y val="0.89375987348120023"/>
            </c:manualLayout>
          </c:layout>
        </c:title>
        <c:numFmt formatCode="General" sourceLinked="1"/>
        <c:tickLblPos val="nextTo"/>
        <c:crossAx val="73105792"/>
        <c:crosses val="autoZero"/>
        <c:crossBetween val="midCat"/>
        <c:majorUnit val="1"/>
      </c:valAx>
      <c:valAx>
        <c:axId val="73105792"/>
        <c:scaling>
          <c:orientation val="minMax"/>
          <c:max val="25000"/>
          <c:min val="15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Cable current [A]</a:t>
                </a:r>
              </a:p>
            </c:rich>
          </c:tx>
          <c:layout/>
        </c:title>
        <c:numFmt formatCode="0" sourceLinked="0"/>
        <c:tickLblPos val="nextTo"/>
        <c:crossAx val="73090944"/>
        <c:crosses val="autoZero"/>
        <c:crossBetween val="midCat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71634457377610394"/>
          <c:y val="9.0674802651337649E-2"/>
          <c:w val="0.26305460458747032"/>
          <c:h val="0.15873810214195158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>
        <c:manualLayout>
          <c:layoutTarget val="inner"/>
          <c:xMode val="edge"/>
          <c:yMode val="edge"/>
          <c:x val="0.11640507436570428"/>
          <c:y val="5.1400554097404488E-2"/>
          <c:w val="0.83712948381452379"/>
          <c:h val="0.75420457859434265"/>
        </c:manualLayout>
      </c:layout>
      <c:scatterChart>
        <c:scatterStyle val="smoothMarker"/>
        <c:ser>
          <c:idx val="0"/>
          <c:order val="0"/>
          <c:tx>
            <c:v>b6</c:v>
          </c:tx>
          <c:xVal>
            <c:numRef>
              <c:f>'x_sec. V2'!$H$4:$P$4</c:f>
              <c:numCache>
                <c:formatCode>General</c:formatCode>
                <c:ptCount val="9"/>
                <c:pt idx="0">
                  <c:v>1.0000000000000009E-3</c:v>
                </c:pt>
                <c:pt idx="1">
                  <c:v>0.12590000000000001</c:v>
                </c:pt>
                <c:pt idx="2">
                  <c:v>0.25069999999999998</c:v>
                </c:pt>
                <c:pt idx="3">
                  <c:v>0.37560000000000027</c:v>
                </c:pt>
                <c:pt idx="4">
                  <c:v>0.5</c:v>
                </c:pt>
                <c:pt idx="5">
                  <c:v>0.6254000000000004</c:v>
                </c:pt>
                <c:pt idx="6">
                  <c:v>0.75020000000000042</c:v>
                </c:pt>
                <c:pt idx="7">
                  <c:v>0.87510000000000043</c:v>
                </c:pt>
                <c:pt idx="8">
                  <c:v>1</c:v>
                </c:pt>
              </c:numCache>
            </c:numRef>
          </c:xVal>
          <c:yVal>
            <c:numRef>
              <c:f>'x_sec. V2'!$H$12:$P$12</c:f>
              <c:numCache>
                <c:formatCode>General</c:formatCode>
                <c:ptCount val="9"/>
                <c:pt idx="0">
                  <c:v>2.8845399999999999</c:v>
                </c:pt>
                <c:pt idx="1">
                  <c:v>2.7807700000000017</c:v>
                </c:pt>
                <c:pt idx="2">
                  <c:v>3.09422</c:v>
                </c:pt>
                <c:pt idx="3">
                  <c:v>4.3509899999999968</c:v>
                </c:pt>
                <c:pt idx="4" formatCode="0.0000">
                  <c:v>4.2257199999999964</c:v>
                </c:pt>
                <c:pt idx="5">
                  <c:v>3.1579000000000002</c:v>
                </c:pt>
                <c:pt idx="6">
                  <c:v>1.8981699999999999</c:v>
                </c:pt>
                <c:pt idx="7">
                  <c:v>0.88845999999999958</c:v>
                </c:pt>
                <c:pt idx="8">
                  <c:v>6.9860000000000061E-2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'x_sec. V2'!$G$13</c:f>
              <c:strCache>
                <c:ptCount val="1"/>
                <c:pt idx="0">
                  <c:v>b10</c:v>
                </c:pt>
              </c:strCache>
            </c:strRef>
          </c:tx>
          <c:xVal>
            <c:numRef>
              <c:f>'x_sec. V2'!$H$4:$P$4</c:f>
              <c:numCache>
                <c:formatCode>General</c:formatCode>
                <c:ptCount val="9"/>
                <c:pt idx="0">
                  <c:v>1.0000000000000009E-3</c:v>
                </c:pt>
                <c:pt idx="1">
                  <c:v>0.12590000000000001</c:v>
                </c:pt>
                <c:pt idx="2">
                  <c:v>0.25069999999999998</c:v>
                </c:pt>
                <c:pt idx="3">
                  <c:v>0.37560000000000027</c:v>
                </c:pt>
                <c:pt idx="4">
                  <c:v>0.5</c:v>
                </c:pt>
                <c:pt idx="5">
                  <c:v>0.6254000000000004</c:v>
                </c:pt>
                <c:pt idx="6">
                  <c:v>0.75020000000000042</c:v>
                </c:pt>
                <c:pt idx="7">
                  <c:v>0.87510000000000043</c:v>
                </c:pt>
                <c:pt idx="8">
                  <c:v>1</c:v>
                </c:pt>
              </c:numCache>
            </c:numRef>
          </c:xVal>
          <c:yVal>
            <c:numRef>
              <c:f>'x_sec. V2'!$H$13:$P$13</c:f>
              <c:numCache>
                <c:formatCode>General</c:formatCode>
                <c:ptCount val="9"/>
                <c:pt idx="0">
                  <c:v>2.3559999999999998E-2</c:v>
                </c:pt>
                <c:pt idx="1">
                  <c:v>1.7569999999999999E-2</c:v>
                </c:pt>
                <c:pt idx="2">
                  <c:v>6.6100000000000004E-3</c:v>
                </c:pt>
                <c:pt idx="3">
                  <c:v>2.8059999999999998E-2</c:v>
                </c:pt>
                <c:pt idx="4" formatCode="0.0000">
                  <c:v>5.0470000000000001E-2</c:v>
                </c:pt>
                <c:pt idx="5">
                  <c:v>5.8510000000000013E-2</c:v>
                </c:pt>
                <c:pt idx="6">
                  <c:v>5.8029999999999998E-2</c:v>
                </c:pt>
                <c:pt idx="7">
                  <c:v>5.7440000000000012E-2</c:v>
                </c:pt>
                <c:pt idx="8">
                  <c:v>5.7029999999999997E-2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'x_sec. V2'!$G$14</c:f>
              <c:strCache>
                <c:ptCount val="1"/>
                <c:pt idx="0">
                  <c:v>b14</c:v>
                </c:pt>
              </c:strCache>
            </c:strRef>
          </c:tx>
          <c:xVal>
            <c:numRef>
              <c:f>'x_sec. V2'!$H$4:$P$4</c:f>
              <c:numCache>
                <c:formatCode>General</c:formatCode>
                <c:ptCount val="9"/>
                <c:pt idx="0">
                  <c:v>1.0000000000000009E-3</c:v>
                </c:pt>
                <c:pt idx="1">
                  <c:v>0.12590000000000001</c:v>
                </c:pt>
                <c:pt idx="2">
                  <c:v>0.25069999999999998</c:v>
                </c:pt>
                <c:pt idx="3">
                  <c:v>0.37560000000000027</c:v>
                </c:pt>
                <c:pt idx="4">
                  <c:v>0.5</c:v>
                </c:pt>
                <c:pt idx="5">
                  <c:v>0.6254000000000004</c:v>
                </c:pt>
                <c:pt idx="6">
                  <c:v>0.75020000000000042</c:v>
                </c:pt>
                <c:pt idx="7">
                  <c:v>0.87510000000000043</c:v>
                </c:pt>
                <c:pt idx="8">
                  <c:v>1</c:v>
                </c:pt>
              </c:numCache>
            </c:numRef>
          </c:xVal>
          <c:yVal>
            <c:numRef>
              <c:f>'x_sec. V2'!$H$14:$P$14</c:f>
              <c:numCache>
                <c:formatCode>General</c:formatCode>
                <c:ptCount val="9"/>
                <c:pt idx="0">
                  <c:v>1.9130000000000001E-2</c:v>
                </c:pt>
                <c:pt idx="1">
                  <c:v>1.8990000000000003E-2</c:v>
                </c:pt>
                <c:pt idx="2">
                  <c:v>1.8060000000000003E-2</c:v>
                </c:pt>
                <c:pt idx="3">
                  <c:v>1.7319999999999999E-2</c:v>
                </c:pt>
                <c:pt idx="4" formatCode="0.0000">
                  <c:v>1.7330000000000002E-2</c:v>
                </c:pt>
                <c:pt idx="5">
                  <c:v>1.7460000000000003E-2</c:v>
                </c:pt>
                <c:pt idx="6">
                  <c:v>1.7520000000000001E-2</c:v>
                </c:pt>
                <c:pt idx="7">
                  <c:v>1.7590000000000001E-2</c:v>
                </c:pt>
                <c:pt idx="8">
                  <c:v>1.7659999999999999E-2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'x_sec. V2'!$G$15</c:f>
              <c:strCache>
                <c:ptCount val="1"/>
                <c:pt idx="0">
                  <c:v>b18</c:v>
                </c:pt>
              </c:strCache>
            </c:strRef>
          </c:tx>
          <c:xVal>
            <c:numRef>
              <c:f>'x_sec. V2'!$H$4:$P$4</c:f>
              <c:numCache>
                <c:formatCode>General</c:formatCode>
                <c:ptCount val="9"/>
                <c:pt idx="0">
                  <c:v>1.0000000000000009E-3</c:v>
                </c:pt>
                <c:pt idx="1">
                  <c:v>0.12590000000000001</c:v>
                </c:pt>
                <c:pt idx="2">
                  <c:v>0.25069999999999998</c:v>
                </c:pt>
                <c:pt idx="3">
                  <c:v>0.37560000000000027</c:v>
                </c:pt>
                <c:pt idx="4">
                  <c:v>0.5</c:v>
                </c:pt>
                <c:pt idx="5">
                  <c:v>0.6254000000000004</c:v>
                </c:pt>
                <c:pt idx="6">
                  <c:v>0.75020000000000042</c:v>
                </c:pt>
                <c:pt idx="7">
                  <c:v>0.87510000000000043</c:v>
                </c:pt>
                <c:pt idx="8">
                  <c:v>1</c:v>
                </c:pt>
              </c:numCache>
            </c:numRef>
          </c:xVal>
          <c:yVal>
            <c:numRef>
              <c:f>'x_sec. V2'!$H$15:$P$15</c:f>
              <c:numCache>
                <c:formatCode>General</c:formatCode>
                <c:ptCount val="9"/>
                <c:pt idx="0">
                  <c:v>-0.4016800000000002</c:v>
                </c:pt>
                <c:pt idx="1">
                  <c:v>-0.40257000000000021</c:v>
                </c:pt>
                <c:pt idx="2">
                  <c:v>-0.40882000000000035</c:v>
                </c:pt>
                <c:pt idx="3">
                  <c:v>-0.41501000000000027</c:v>
                </c:pt>
                <c:pt idx="4" formatCode="0.0000">
                  <c:v>-0.42070000000000002</c:v>
                </c:pt>
                <c:pt idx="5" formatCode="0.000">
                  <c:v>-0.42658000000000035</c:v>
                </c:pt>
                <c:pt idx="6">
                  <c:v>-0.43218000000000023</c:v>
                </c:pt>
                <c:pt idx="7">
                  <c:v>-0.43679000000000001</c:v>
                </c:pt>
                <c:pt idx="8">
                  <c:v>-0.44065000000000004</c:v>
                </c:pt>
              </c:numCache>
            </c:numRef>
          </c:yVal>
          <c:smooth val="1"/>
        </c:ser>
        <c:axId val="73122944"/>
        <c:axId val="73124864"/>
      </c:scatterChart>
      <c:valAx>
        <c:axId val="73122944"/>
        <c:scaling>
          <c:orientation val="minMax"/>
          <c:max val="1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I/In</a:t>
                </a:r>
              </a:p>
            </c:rich>
          </c:tx>
          <c:layout/>
        </c:title>
        <c:numFmt formatCode="General" sourceLinked="1"/>
        <c:tickLblPos val="nextTo"/>
        <c:crossAx val="73124864"/>
        <c:crossesAt val="-1"/>
        <c:crossBetween val="midCat"/>
      </c:valAx>
      <c:valAx>
        <c:axId val="731248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 dirty="0" err="1"/>
                  <a:t>Multipole</a:t>
                </a:r>
                <a:r>
                  <a:rPr lang="en-US" b="1" dirty="0"/>
                  <a:t> [unit]</a:t>
                </a:r>
              </a:p>
            </c:rich>
          </c:tx>
          <c:layout/>
        </c:title>
        <c:numFmt formatCode="General" sourceLinked="1"/>
        <c:tickLblPos val="nextTo"/>
        <c:crossAx val="73122944"/>
        <c:crosses val="autoZero"/>
        <c:crossBetween val="midCat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941248359580052"/>
          <c:y val="2.7574739133218101E-2"/>
          <c:w val="0.17297223589238844"/>
          <c:h val="0.36264654418197723"/>
        </c:manualLayout>
      </c:layout>
      <c:spPr>
        <a:solidFill>
          <a:schemeClr val="bg1"/>
        </a:solidFill>
        <a:ln>
          <a:solidFill>
            <a:sysClr val="windowText" lastClr="000000"/>
          </a:solidFill>
        </a:ln>
      </c:spPr>
    </c:legend>
    <c:plotVisOnly val="1"/>
    <c:dispBlanksAs val="gap"/>
  </c:chart>
  <c:spPr>
    <a:ln>
      <a:noFill/>
    </a:ln>
  </c:spPr>
  <c:txPr>
    <a:bodyPr/>
    <a:lstStyle/>
    <a:p>
      <a:pPr>
        <a:defRPr sz="1600"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>
        <c:manualLayout>
          <c:layoutTarget val="inner"/>
          <c:xMode val="edge"/>
          <c:yMode val="edge"/>
          <c:x val="0.23432852143482064"/>
          <c:y val="6.4499812523434577E-2"/>
          <c:w val="0.71055336832895888"/>
          <c:h val="0.70899250093738286"/>
        </c:manualLayout>
      </c:layout>
      <c:scatterChart>
        <c:scatterStyle val="smoothMarker"/>
        <c:ser>
          <c:idx val="0"/>
          <c:order val="0"/>
          <c:xVal>
            <c:numRef>
              <c:f>'x_sec. V2'!$H$4:$P$4</c:f>
              <c:numCache>
                <c:formatCode>General</c:formatCode>
                <c:ptCount val="9"/>
                <c:pt idx="0">
                  <c:v>1E-3</c:v>
                </c:pt>
                <c:pt idx="1">
                  <c:v>0.12590000000000001</c:v>
                </c:pt>
                <c:pt idx="2">
                  <c:v>0.25069999999999998</c:v>
                </c:pt>
                <c:pt idx="3">
                  <c:v>0.37559999999999999</c:v>
                </c:pt>
                <c:pt idx="4">
                  <c:v>0.5</c:v>
                </c:pt>
                <c:pt idx="5">
                  <c:v>0.62539999999999996</c:v>
                </c:pt>
                <c:pt idx="6">
                  <c:v>0.75019999999999998</c:v>
                </c:pt>
                <c:pt idx="7">
                  <c:v>0.87509999999999999</c:v>
                </c:pt>
                <c:pt idx="8">
                  <c:v>1</c:v>
                </c:pt>
              </c:numCache>
            </c:numRef>
          </c:xVal>
          <c:yVal>
            <c:numRef>
              <c:f>'x_sec. V2'!$H$9:$P$9</c:f>
              <c:numCache>
                <c:formatCode>General</c:formatCode>
                <c:ptCount val="9"/>
                <c:pt idx="0">
                  <c:v>1</c:v>
                </c:pt>
                <c:pt idx="1">
                  <c:v>0.99775762752654229</c:v>
                </c:pt>
                <c:pt idx="2">
                  <c:v>0.98268411516674004</c:v>
                </c:pt>
                <c:pt idx="3">
                  <c:v>0.96802203600377257</c:v>
                </c:pt>
                <c:pt idx="4">
                  <c:v>0.95578673602080633</c:v>
                </c:pt>
                <c:pt idx="5">
                  <c:v>0.94160803405716309</c:v>
                </c:pt>
                <c:pt idx="6">
                  <c:v>0.92909771091818094</c:v>
                </c:pt>
                <c:pt idx="7">
                  <c:v>0.91967940056339859</c:v>
                </c:pt>
                <c:pt idx="8">
                  <c:v>0.91027308192457745</c:v>
                </c:pt>
              </c:numCache>
            </c:numRef>
          </c:yVal>
          <c:smooth val="1"/>
        </c:ser>
        <c:axId val="106144512"/>
        <c:axId val="106146816"/>
      </c:scatterChart>
      <c:valAx>
        <c:axId val="106144512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I/In</a:t>
                </a:r>
              </a:p>
            </c:rich>
          </c:tx>
          <c:layout/>
        </c:title>
        <c:numFmt formatCode="General" sourceLinked="1"/>
        <c:tickLblPos val="nextTo"/>
        <c:crossAx val="106146816"/>
        <c:crosses val="autoZero"/>
        <c:crossBetween val="midCat"/>
      </c:valAx>
      <c:valAx>
        <c:axId val="106146816"/>
        <c:scaling>
          <c:orientation val="minMax"/>
          <c:max val="1"/>
        </c:scaling>
        <c:axPos val="l"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/>
                  <a:t>Transfer function</a:t>
                </a:r>
              </a:p>
            </c:rich>
          </c:tx>
          <c:layout>
            <c:manualLayout>
              <c:xMode val="edge"/>
              <c:yMode val="edge"/>
              <c:x val="3.3333333333333333E-2"/>
              <c:y val="0.17512710911136109"/>
            </c:manualLayout>
          </c:layout>
        </c:title>
        <c:numFmt formatCode="General" sourceLinked="1"/>
        <c:tickLblPos val="nextTo"/>
        <c:crossAx val="106144512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4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0.13441782543139588"/>
          <c:y val="5.1400554097404488E-2"/>
          <c:w val="0.8197537275925616"/>
          <c:h val="0.82114044705780254"/>
        </c:manualLayout>
      </c:layout>
      <c:scatterChart>
        <c:scatterStyle val="smoothMarker"/>
        <c:ser>
          <c:idx val="0"/>
          <c:order val="0"/>
          <c:tx>
            <c:v>b6</c:v>
          </c:tx>
          <c:marker>
            <c:symbol val="none"/>
          </c:marker>
          <c:xVal>
            <c:numRef>
              <c:f>'x_sec. V2'!$H$4:$P$4</c:f>
              <c:numCache>
                <c:formatCode>General</c:formatCode>
                <c:ptCount val="9"/>
                <c:pt idx="0">
                  <c:v>1.0000000000000013E-3</c:v>
                </c:pt>
                <c:pt idx="1">
                  <c:v>0.12590000000000001</c:v>
                </c:pt>
                <c:pt idx="2">
                  <c:v>0.25069999999999998</c:v>
                </c:pt>
                <c:pt idx="3">
                  <c:v>0.37560000000000032</c:v>
                </c:pt>
                <c:pt idx="4">
                  <c:v>0.5</c:v>
                </c:pt>
                <c:pt idx="5">
                  <c:v>0.62540000000000062</c:v>
                </c:pt>
                <c:pt idx="6">
                  <c:v>0.75020000000000064</c:v>
                </c:pt>
                <c:pt idx="7">
                  <c:v>0.87510000000000066</c:v>
                </c:pt>
                <c:pt idx="8">
                  <c:v>1</c:v>
                </c:pt>
              </c:numCache>
            </c:numRef>
          </c:xVal>
          <c:yVal>
            <c:numRef>
              <c:f>'x_sec. V2'!$H$12:$P$12</c:f>
              <c:numCache>
                <c:formatCode>General</c:formatCode>
                <c:ptCount val="9"/>
                <c:pt idx="0">
                  <c:v>2.8845399999999999</c:v>
                </c:pt>
                <c:pt idx="1">
                  <c:v>2.7807700000000026</c:v>
                </c:pt>
                <c:pt idx="2">
                  <c:v>3.09422</c:v>
                </c:pt>
                <c:pt idx="3">
                  <c:v>4.350989999999995</c:v>
                </c:pt>
                <c:pt idx="4" formatCode="0.0000">
                  <c:v>4.2257199999999955</c:v>
                </c:pt>
                <c:pt idx="5">
                  <c:v>3.1579000000000002</c:v>
                </c:pt>
                <c:pt idx="6">
                  <c:v>1.8981699999999999</c:v>
                </c:pt>
                <c:pt idx="7">
                  <c:v>0.88845999999999958</c:v>
                </c:pt>
                <c:pt idx="8">
                  <c:v>6.9860000000000089E-2</c:v>
                </c:pt>
              </c:numCache>
            </c:numRef>
          </c:yVal>
          <c:smooth val="1"/>
        </c:ser>
        <c:ser>
          <c:idx val="1"/>
          <c:order val="1"/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'x_sec. V2'!$H$4:$P$4</c:f>
              <c:numCache>
                <c:formatCode>General</c:formatCode>
                <c:ptCount val="9"/>
                <c:pt idx="0">
                  <c:v>1.0000000000000013E-3</c:v>
                </c:pt>
                <c:pt idx="1">
                  <c:v>0.12590000000000001</c:v>
                </c:pt>
                <c:pt idx="2">
                  <c:v>0.25069999999999998</c:v>
                </c:pt>
                <c:pt idx="3">
                  <c:v>0.37560000000000032</c:v>
                </c:pt>
                <c:pt idx="4">
                  <c:v>0.5</c:v>
                </c:pt>
                <c:pt idx="5">
                  <c:v>0.62540000000000062</c:v>
                </c:pt>
                <c:pt idx="6">
                  <c:v>0.75020000000000064</c:v>
                </c:pt>
                <c:pt idx="7">
                  <c:v>0.87510000000000066</c:v>
                </c:pt>
                <c:pt idx="8">
                  <c:v>1</c:v>
                </c:pt>
              </c:numCache>
            </c:numRef>
          </c:xVal>
          <c:yVal>
            <c:numRef>
              <c:f>'x_sec. V2'!$H$17:$P$17</c:f>
              <c:numCache>
                <c:formatCode>General</c:formatCode>
                <c:ptCount val="9"/>
                <c:pt idx="0">
                  <c:v>1.8845399999999999</c:v>
                </c:pt>
                <c:pt idx="1">
                  <c:v>1.78077</c:v>
                </c:pt>
                <c:pt idx="2">
                  <c:v>2.09422</c:v>
                </c:pt>
                <c:pt idx="3">
                  <c:v>3.3509900000000004</c:v>
                </c:pt>
                <c:pt idx="4">
                  <c:v>3.2257199999999999</c:v>
                </c:pt>
                <c:pt idx="5">
                  <c:v>2.1579000000000002</c:v>
                </c:pt>
                <c:pt idx="6">
                  <c:v>0.89816999999999958</c:v>
                </c:pt>
                <c:pt idx="7">
                  <c:v>-0.11153999999999989</c:v>
                </c:pt>
                <c:pt idx="8">
                  <c:v>-0.93013999999999997</c:v>
                </c:pt>
              </c:numCache>
            </c:numRef>
          </c:yVal>
          <c:smooth val="1"/>
        </c:ser>
        <c:axId val="77150848"/>
        <c:axId val="95028352"/>
      </c:scatterChart>
      <c:valAx>
        <c:axId val="77150848"/>
        <c:scaling>
          <c:orientation val="minMax"/>
        </c:scaling>
        <c:axPos val="b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I/In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9998603897917077"/>
              <c:y val="0.90362739759936872"/>
            </c:manualLayout>
          </c:layout>
        </c:title>
        <c:numFmt formatCode="General" sourceLinked="1"/>
        <c:tickLblPos val="nextTo"/>
        <c:crossAx val="95028352"/>
        <c:crossesAt val="0"/>
        <c:crossBetween val="midCat"/>
      </c:valAx>
      <c:valAx>
        <c:axId val="95028352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B6 (unit)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77150848"/>
        <c:crosses val="autoZero"/>
        <c:crossBetween val="midCat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en-US"/>
              <a:t>Skew multipole</a:t>
            </a:r>
          </a:p>
        </c:rich>
      </c:tx>
      <c:layout>
        <c:manualLayout>
          <c:xMode val="edge"/>
          <c:yMode val="edge"/>
          <c:x val="0.19774485426163835"/>
          <c:y val="6.6147981502312221E-4"/>
        </c:manualLayout>
      </c:layout>
      <c:overlay val="1"/>
    </c:title>
    <c:plotArea>
      <c:layout>
        <c:manualLayout>
          <c:layoutTarget val="inner"/>
          <c:xMode val="edge"/>
          <c:yMode val="edge"/>
          <c:x val="0.15190507436570433"/>
          <c:y val="0.13010425780110821"/>
          <c:w val="0.47083245844269467"/>
          <c:h val="0.65574438611840236"/>
        </c:manualLayout>
      </c:layout>
      <c:barChart>
        <c:barDir val="col"/>
        <c:grouping val="clustered"/>
        <c:ser>
          <c:idx val="0"/>
          <c:order val="0"/>
          <c:tx>
            <c:strRef>
              <c:f>Sheet2!$C$6</c:f>
              <c:strCache>
                <c:ptCount val="1"/>
                <c:pt idx="0">
                  <c:v>Defect on the pole piece</c:v>
                </c:pt>
              </c:strCache>
            </c:strRef>
          </c:tx>
          <c:cat>
            <c:numRef>
              <c:f>Sheet2!$B$8:$B$15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Sheet2!$C$8:$C$15</c:f>
              <c:numCache>
                <c:formatCode>0.00</c:formatCode>
                <c:ptCount val="8"/>
                <c:pt idx="0">
                  <c:v>0.17989986912290801</c:v>
                </c:pt>
                <c:pt idx="1">
                  <c:v>1.6439535344040999E-2</c:v>
                </c:pt>
                <c:pt idx="2">
                  <c:v>8.3846437835726997E-2</c:v>
                </c:pt>
                <c:pt idx="3">
                  <c:v>4.5829197182463997E-2</c:v>
                </c:pt>
                <c:pt idx="4">
                  <c:v>2.8564350908819001E-2</c:v>
                </c:pt>
                <c:pt idx="5">
                  <c:v>2.3836365267374999E-2</c:v>
                </c:pt>
                <c:pt idx="6">
                  <c:v>8.0297642788800007E-3</c:v>
                </c:pt>
                <c:pt idx="7">
                  <c:v>2.033504236807E-3</c:v>
                </c:pt>
              </c:numCache>
            </c:numRef>
          </c:val>
        </c:ser>
        <c:ser>
          <c:idx val="1"/>
          <c:order val="1"/>
          <c:tx>
            <c:strRef>
              <c:f>Sheet2!$D$6</c:f>
              <c:strCache>
                <c:ptCount val="1"/>
                <c:pt idx="0">
                  <c:v>Defect on wedge thickness</c:v>
                </c:pt>
              </c:strCache>
            </c:strRef>
          </c:tx>
          <c:cat>
            <c:numRef>
              <c:f>Sheet2!$B$8:$B$15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Sheet2!$D$8:$D$15</c:f>
              <c:numCache>
                <c:formatCode>0.00</c:formatCode>
                <c:ptCount val="8"/>
                <c:pt idx="0">
                  <c:v>0.11569175749222101</c:v>
                </c:pt>
                <c:pt idx="1">
                  <c:v>8.1536224934926002E-2</c:v>
                </c:pt>
                <c:pt idx="2">
                  <c:v>6.2748111764391004E-2</c:v>
                </c:pt>
                <c:pt idx="3">
                  <c:v>2.1215088865658999E-2</c:v>
                </c:pt>
                <c:pt idx="4">
                  <c:v>3.1993922318151999E-2</c:v>
                </c:pt>
                <c:pt idx="5">
                  <c:v>9.7451575510800002E-3</c:v>
                </c:pt>
                <c:pt idx="6">
                  <c:v>1.5835859396136E-2</c:v>
                </c:pt>
                <c:pt idx="7">
                  <c:v>1.0803554189089E-2</c:v>
                </c:pt>
              </c:numCache>
            </c:numRef>
          </c:val>
        </c:ser>
        <c:ser>
          <c:idx val="2"/>
          <c:order val="2"/>
          <c:tx>
            <c:strRef>
              <c:f>Sheet2!$E$6</c:f>
              <c:strCache>
                <c:ptCount val="1"/>
                <c:pt idx="0">
                  <c:v>Defect on the wedge radial position</c:v>
                </c:pt>
              </c:strCache>
            </c:strRef>
          </c:tx>
          <c:cat>
            <c:numRef>
              <c:f>Sheet2!$B$8:$B$15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Sheet2!$E$8:$E$15</c:f>
              <c:numCache>
                <c:formatCode>0.00</c:formatCode>
                <c:ptCount val="8"/>
                <c:pt idx="0">
                  <c:v>3.9783971068921002E-2</c:v>
                </c:pt>
                <c:pt idx="1">
                  <c:v>3.0124807976788001E-2</c:v>
                </c:pt>
                <c:pt idx="2">
                  <c:v>2.4112821788140001E-2</c:v>
                </c:pt>
                <c:pt idx="3">
                  <c:v>6.901031047516E-3</c:v>
                </c:pt>
                <c:pt idx="4">
                  <c:v>1.2142484502276001E-2</c:v>
                </c:pt>
                <c:pt idx="5">
                  <c:v>3.1619334106769998E-3</c:v>
                </c:pt>
                <c:pt idx="6">
                  <c:v>5.5010656063459997E-3</c:v>
                </c:pt>
                <c:pt idx="7">
                  <c:v>3.911182996186E-3</c:v>
                </c:pt>
              </c:numCache>
            </c:numRef>
          </c:val>
        </c:ser>
        <c:ser>
          <c:idx val="3"/>
          <c:order val="3"/>
          <c:tx>
            <c:strRef>
              <c:f>Sheet2!$F$6</c:f>
              <c:strCache>
                <c:ptCount val="1"/>
                <c:pt idx="0">
                  <c:v>Defect on L1 inner radius</c:v>
                </c:pt>
              </c:strCache>
            </c:strRef>
          </c:tx>
          <c:cat>
            <c:numRef>
              <c:f>Sheet2!$B$8:$B$15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Sheet2!$F$8:$F$15</c:f>
              <c:numCache>
                <c:formatCode>0.00</c:formatCode>
                <c:ptCount val="8"/>
                <c:pt idx="0">
                  <c:v>0.410862307192501</c:v>
                </c:pt>
                <c:pt idx="1">
                  <c:v>0.35795378196590799</c:v>
                </c:pt>
                <c:pt idx="2">
                  <c:v>0.176972753253582</c:v>
                </c:pt>
                <c:pt idx="3">
                  <c:v>0.175506596229699</c:v>
                </c:pt>
                <c:pt idx="4">
                  <c:v>5.6881001734237997E-2</c:v>
                </c:pt>
                <c:pt idx="5">
                  <c:v>4.1662761802970003E-2</c:v>
                </c:pt>
                <c:pt idx="6">
                  <c:v>1.3356482911964E-2</c:v>
                </c:pt>
                <c:pt idx="7">
                  <c:v>1.1928601477683E-2</c:v>
                </c:pt>
              </c:numCache>
            </c:numRef>
          </c:val>
        </c:ser>
        <c:ser>
          <c:idx val="4"/>
          <c:order val="4"/>
          <c:tx>
            <c:strRef>
              <c:f>Sheet2!$G$6</c:f>
              <c:strCache>
                <c:ptCount val="1"/>
                <c:pt idx="0">
                  <c:v>Defect on L2 inner radius</c:v>
                </c:pt>
              </c:strCache>
            </c:strRef>
          </c:tx>
          <c:cat>
            <c:numRef>
              <c:f>Sheet2!$B$8:$B$15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Sheet2!$G$8:$G$15</c:f>
              <c:numCache>
                <c:formatCode>0.00</c:formatCode>
                <c:ptCount val="8"/>
                <c:pt idx="0">
                  <c:v>0.229275514683247</c:v>
                </c:pt>
                <c:pt idx="1">
                  <c:v>0.184202294046136</c:v>
                </c:pt>
                <c:pt idx="2">
                  <c:v>7.0118128376995006E-2</c:v>
                </c:pt>
                <c:pt idx="3">
                  <c:v>4.5019604606733002E-2</c:v>
                </c:pt>
                <c:pt idx="4">
                  <c:v>1.5013504221983E-2</c:v>
                </c:pt>
                <c:pt idx="5">
                  <c:v>7.4412340406769997E-3</c:v>
                </c:pt>
                <c:pt idx="6">
                  <c:v>1.8258181091059999E-3</c:v>
                </c:pt>
                <c:pt idx="7">
                  <c:v>3.5608176478799997E-4</c:v>
                </c:pt>
              </c:numCache>
            </c:numRef>
          </c:val>
        </c:ser>
        <c:ser>
          <c:idx val="5"/>
          <c:order val="5"/>
          <c:tx>
            <c:strRef>
              <c:f>Sheet2!$H$6</c:f>
              <c:strCache>
                <c:ptCount val="1"/>
                <c:pt idx="0">
                  <c:v>Defect on the mid-plane</c:v>
                </c:pt>
              </c:strCache>
            </c:strRef>
          </c:tx>
          <c:cat>
            <c:numRef>
              <c:f>Sheet2!$B$8:$B$15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Sheet2!$H$8:$H$15</c:f>
              <c:numCache>
                <c:formatCode>0.00</c:formatCode>
                <c:ptCount val="8"/>
                <c:pt idx="0">
                  <c:v>0.243939685466531</c:v>
                </c:pt>
                <c:pt idx="1">
                  <c:v>0.197598889054965</c:v>
                </c:pt>
                <c:pt idx="2">
                  <c:v>0.130569077895829</c:v>
                </c:pt>
                <c:pt idx="3">
                  <c:v>6.8290946498031996E-2</c:v>
                </c:pt>
                <c:pt idx="4">
                  <c:v>5.0000933807323997E-2</c:v>
                </c:pt>
                <c:pt idx="5">
                  <c:v>1.7092892925891001E-2</c:v>
                </c:pt>
                <c:pt idx="6">
                  <c:v>1.9860491365534999E-2</c:v>
                </c:pt>
                <c:pt idx="7">
                  <c:v>4.1343337996309999E-3</c:v>
                </c:pt>
              </c:numCache>
            </c:numRef>
          </c:val>
        </c:ser>
        <c:axId val="95438720"/>
        <c:axId val="95445376"/>
      </c:barChart>
      <c:catAx>
        <c:axId val="954387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Harmonic order</a:t>
                </a:r>
              </a:p>
            </c:rich>
          </c:tx>
          <c:layout/>
        </c:title>
        <c:numFmt formatCode="General" sourceLinked="1"/>
        <c:tickLblPos val="nextTo"/>
        <c:crossAx val="95445376"/>
        <c:crosses val="autoZero"/>
        <c:auto val="1"/>
        <c:lblAlgn val="ctr"/>
        <c:lblOffset val="100"/>
      </c:catAx>
      <c:valAx>
        <c:axId val="95445376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an (unit)</a:t>
                </a:r>
              </a:p>
            </c:rich>
          </c:tx>
          <c:layout>
            <c:manualLayout>
              <c:xMode val="edge"/>
              <c:yMode val="edge"/>
              <c:x val="2.5000000000000001E-2"/>
              <c:y val="0.32269867308253147"/>
            </c:manualLayout>
          </c:layout>
        </c:title>
        <c:numFmt formatCode="0.00" sourceLinked="1"/>
        <c:tickLblPos val="none"/>
        <c:crossAx val="95438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2.3640837508947746E-2"/>
          <c:w val="1"/>
          <c:h val="0.97635920509936258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fr-FR"/>
        </a:p>
      </c:txPr>
    </c:legend>
    <c:plotVisOnly val="1"/>
  </c:chart>
  <c:txPr>
    <a:bodyPr/>
    <a:lstStyle/>
    <a:p>
      <a:pPr>
        <a:defRPr sz="1200"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en-US"/>
              <a:t>Skew multipole</a:t>
            </a:r>
          </a:p>
        </c:rich>
      </c:tx>
      <c:layout>
        <c:manualLayout>
          <c:xMode val="edge"/>
          <c:yMode val="edge"/>
          <c:x val="0.40074064095795858"/>
          <c:y val="4.6296751968503934E-3"/>
        </c:manualLayout>
      </c:layout>
      <c:overlay val="1"/>
    </c:title>
    <c:plotArea>
      <c:layout>
        <c:manualLayout>
          <c:layoutTarget val="inner"/>
          <c:xMode val="edge"/>
          <c:yMode val="edge"/>
          <c:x val="0.17412729658792658"/>
          <c:y val="0.13010425780110821"/>
          <c:w val="0.75416579177602805"/>
          <c:h val="0.65574438611840236"/>
        </c:manualLayout>
      </c:layout>
      <c:barChart>
        <c:barDir val="col"/>
        <c:grouping val="clustered"/>
        <c:ser>
          <c:idx val="0"/>
          <c:order val="0"/>
          <c:tx>
            <c:strRef>
              <c:f>Sheet2!$C$6</c:f>
              <c:strCache>
                <c:ptCount val="1"/>
                <c:pt idx="0">
                  <c:v>Defect on the pole piece</c:v>
                </c:pt>
              </c:strCache>
            </c:strRef>
          </c:tx>
          <c:cat>
            <c:numRef>
              <c:f>Sheet2!$B$8:$B$15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Sheet2!$C$8:$C$15</c:f>
              <c:numCache>
                <c:formatCode>0.00</c:formatCode>
                <c:ptCount val="8"/>
                <c:pt idx="0">
                  <c:v>0.17989986912290801</c:v>
                </c:pt>
                <c:pt idx="1">
                  <c:v>1.6439535344040999E-2</c:v>
                </c:pt>
                <c:pt idx="2">
                  <c:v>8.3846437835726997E-2</c:v>
                </c:pt>
                <c:pt idx="3">
                  <c:v>4.5829197182463997E-2</c:v>
                </c:pt>
                <c:pt idx="4">
                  <c:v>2.8564350908819001E-2</c:v>
                </c:pt>
                <c:pt idx="5">
                  <c:v>2.3836365267374999E-2</c:v>
                </c:pt>
                <c:pt idx="6">
                  <c:v>8.0297642788800007E-3</c:v>
                </c:pt>
                <c:pt idx="7">
                  <c:v>2.033504236807E-3</c:v>
                </c:pt>
              </c:numCache>
            </c:numRef>
          </c:val>
        </c:ser>
        <c:ser>
          <c:idx val="1"/>
          <c:order val="1"/>
          <c:tx>
            <c:strRef>
              <c:f>Sheet2!$D$6</c:f>
              <c:strCache>
                <c:ptCount val="1"/>
                <c:pt idx="0">
                  <c:v>Defect on wedge thickness</c:v>
                </c:pt>
              </c:strCache>
            </c:strRef>
          </c:tx>
          <c:cat>
            <c:numRef>
              <c:f>Sheet2!$B$8:$B$15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Sheet2!$D$8:$D$15</c:f>
              <c:numCache>
                <c:formatCode>0.00</c:formatCode>
                <c:ptCount val="8"/>
                <c:pt idx="0">
                  <c:v>0.11569175749222101</c:v>
                </c:pt>
                <c:pt idx="1">
                  <c:v>8.1536224934926002E-2</c:v>
                </c:pt>
                <c:pt idx="2">
                  <c:v>6.2748111764391004E-2</c:v>
                </c:pt>
                <c:pt idx="3">
                  <c:v>2.1215088865658999E-2</c:v>
                </c:pt>
                <c:pt idx="4">
                  <c:v>3.1993922318151999E-2</c:v>
                </c:pt>
                <c:pt idx="5">
                  <c:v>9.7451575510800002E-3</c:v>
                </c:pt>
                <c:pt idx="6">
                  <c:v>1.5835859396136E-2</c:v>
                </c:pt>
                <c:pt idx="7">
                  <c:v>1.0803554189089E-2</c:v>
                </c:pt>
              </c:numCache>
            </c:numRef>
          </c:val>
        </c:ser>
        <c:ser>
          <c:idx val="2"/>
          <c:order val="2"/>
          <c:tx>
            <c:strRef>
              <c:f>Sheet2!$E$6</c:f>
              <c:strCache>
                <c:ptCount val="1"/>
                <c:pt idx="0">
                  <c:v>Defect on the wedge radial position</c:v>
                </c:pt>
              </c:strCache>
            </c:strRef>
          </c:tx>
          <c:cat>
            <c:numRef>
              <c:f>Sheet2!$B$8:$B$15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Sheet2!$E$8:$E$15</c:f>
              <c:numCache>
                <c:formatCode>0.00</c:formatCode>
                <c:ptCount val="8"/>
                <c:pt idx="0">
                  <c:v>3.9783971068921002E-2</c:v>
                </c:pt>
                <c:pt idx="1">
                  <c:v>3.0124807976788001E-2</c:v>
                </c:pt>
                <c:pt idx="2">
                  <c:v>2.4112821788140001E-2</c:v>
                </c:pt>
                <c:pt idx="3">
                  <c:v>6.901031047516E-3</c:v>
                </c:pt>
                <c:pt idx="4">
                  <c:v>1.2142484502276001E-2</c:v>
                </c:pt>
                <c:pt idx="5">
                  <c:v>3.1619334106769998E-3</c:v>
                </c:pt>
                <c:pt idx="6">
                  <c:v>5.5010656063459997E-3</c:v>
                </c:pt>
                <c:pt idx="7">
                  <c:v>3.911182996186E-3</c:v>
                </c:pt>
              </c:numCache>
            </c:numRef>
          </c:val>
        </c:ser>
        <c:ser>
          <c:idx val="3"/>
          <c:order val="3"/>
          <c:tx>
            <c:strRef>
              <c:f>Sheet2!$F$6</c:f>
              <c:strCache>
                <c:ptCount val="1"/>
                <c:pt idx="0">
                  <c:v>Defect on L1 inner radius</c:v>
                </c:pt>
              </c:strCache>
            </c:strRef>
          </c:tx>
          <c:cat>
            <c:numRef>
              <c:f>Sheet2!$B$8:$B$15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Sheet2!$F$8:$F$15</c:f>
              <c:numCache>
                <c:formatCode>0.00</c:formatCode>
                <c:ptCount val="8"/>
                <c:pt idx="0">
                  <c:v>0.410862307192501</c:v>
                </c:pt>
                <c:pt idx="1">
                  <c:v>0.35795378196590799</c:v>
                </c:pt>
                <c:pt idx="2">
                  <c:v>0.176972753253582</c:v>
                </c:pt>
                <c:pt idx="3">
                  <c:v>0.175506596229699</c:v>
                </c:pt>
                <c:pt idx="4">
                  <c:v>5.6881001734237997E-2</c:v>
                </c:pt>
                <c:pt idx="5">
                  <c:v>4.1662761802970003E-2</c:v>
                </c:pt>
                <c:pt idx="6">
                  <c:v>1.3356482911964E-2</c:v>
                </c:pt>
                <c:pt idx="7">
                  <c:v>1.1928601477683E-2</c:v>
                </c:pt>
              </c:numCache>
            </c:numRef>
          </c:val>
        </c:ser>
        <c:ser>
          <c:idx val="4"/>
          <c:order val="4"/>
          <c:tx>
            <c:strRef>
              <c:f>Sheet2!$G$6</c:f>
              <c:strCache>
                <c:ptCount val="1"/>
                <c:pt idx="0">
                  <c:v>Defect on L2 inner radius</c:v>
                </c:pt>
              </c:strCache>
            </c:strRef>
          </c:tx>
          <c:cat>
            <c:numRef>
              <c:f>Sheet2!$B$8:$B$15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Sheet2!$G$8:$G$15</c:f>
              <c:numCache>
                <c:formatCode>0.00</c:formatCode>
                <c:ptCount val="8"/>
                <c:pt idx="0">
                  <c:v>0.229275514683247</c:v>
                </c:pt>
                <c:pt idx="1">
                  <c:v>0.184202294046136</c:v>
                </c:pt>
                <c:pt idx="2">
                  <c:v>7.0118128376995006E-2</c:v>
                </c:pt>
                <c:pt idx="3">
                  <c:v>4.5019604606733002E-2</c:v>
                </c:pt>
                <c:pt idx="4">
                  <c:v>1.5013504221983E-2</c:v>
                </c:pt>
                <c:pt idx="5">
                  <c:v>7.4412340406769997E-3</c:v>
                </c:pt>
                <c:pt idx="6">
                  <c:v>1.8258181091059999E-3</c:v>
                </c:pt>
                <c:pt idx="7">
                  <c:v>3.5608176478799997E-4</c:v>
                </c:pt>
              </c:numCache>
            </c:numRef>
          </c:val>
        </c:ser>
        <c:ser>
          <c:idx val="5"/>
          <c:order val="5"/>
          <c:tx>
            <c:strRef>
              <c:f>Sheet2!$H$6</c:f>
              <c:strCache>
                <c:ptCount val="1"/>
                <c:pt idx="0">
                  <c:v>Defect on the mid-plane</c:v>
                </c:pt>
              </c:strCache>
            </c:strRef>
          </c:tx>
          <c:cat>
            <c:numRef>
              <c:f>Sheet2!$B$8:$B$15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Sheet2!$H$8:$H$15</c:f>
              <c:numCache>
                <c:formatCode>0.00</c:formatCode>
                <c:ptCount val="8"/>
                <c:pt idx="0">
                  <c:v>0.243939685466531</c:v>
                </c:pt>
                <c:pt idx="1">
                  <c:v>0.197598889054965</c:v>
                </c:pt>
                <c:pt idx="2">
                  <c:v>0.130569077895829</c:v>
                </c:pt>
                <c:pt idx="3">
                  <c:v>6.8290946498031996E-2</c:v>
                </c:pt>
                <c:pt idx="4">
                  <c:v>5.0000933807323997E-2</c:v>
                </c:pt>
                <c:pt idx="5">
                  <c:v>1.7092892925891001E-2</c:v>
                </c:pt>
                <c:pt idx="6">
                  <c:v>1.9860491365534999E-2</c:v>
                </c:pt>
                <c:pt idx="7">
                  <c:v>4.1343337996309999E-3</c:v>
                </c:pt>
              </c:numCache>
            </c:numRef>
          </c:val>
        </c:ser>
        <c:axId val="129513728"/>
        <c:axId val="129963904"/>
      </c:barChart>
      <c:catAx>
        <c:axId val="1295137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Harmonic order</a:t>
                </a:r>
              </a:p>
            </c:rich>
          </c:tx>
          <c:layout/>
        </c:title>
        <c:numFmt formatCode="General" sourceLinked="1"/>
        <c:tickLblPos val="nextTo"/>
        <c:crossAx val="129963904"/>
        <c:crosses val="autoZero"/>
        <c:auto val="1"/>
        <c:lblAlgn val="ctr"/>
        <c:lblOffset val="100"/>
      </c:catAx>
      <c:valAx>
        <c:axId val="1299639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 smtClean="0"/>
                  <a:t>Sigma_an</a:t>
                </a:r>
                <a:r>
                  <a:rPr lang="en-US" dirty="0" smtClean="0"/>
                  <a:t> </a:t>
                </a:r>
                <a:r>
                  <a:rPr lang="en-US" dirty="0"/>
                  <a:t>(unit)</a:t>
                </a:r>
              </a:p>
            </c:rich>
          </c:tx>
          <c:layout>
            <c:manualLayout>
              <c:xMode val="edge"/>
              <c:yMode val="edge"/>
              <c:x val="2.5000000000000001E-2"/>
              <c:y val="0.32269867308253147"/>
            </c:manualLayout>
          </c:layout>
        </c:title>
        <c:numFmt formatCode="0.00" sourceLinked="1"/>
        <c:tickLblPos val="nextTo"/>
        <c:crossAx val="129513728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fr-F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en-US" dirty="0"/>
              <a:t>Normal </a:t>
            </a:r>
            <a:r>
              <a:rPr lang="en-US" dirty="0" err="1"/>
              <a:t>multipole</a:t>
            </a:r>
            <a:endParaRPr lang="en-US" dirty="0"/>
          </a:p>
        </c:rich>
      </c:tx>
      <c:layout>
        <c:manualLayout>
          <c:xMode val="edge"/>
          <c:yMode val="edge"/>
          <c:x val="0.42645826771653544"/>
          <c:y val="4.6296353033691796E-3"/>
        </c:manualLayout>
      </c:layout>
      <c:overlay val="1"/>
    </c:title>
    <c:plotArea>
      <c:layout>
        <c:manualLayout>
          <c:layoutTarget val="inner"/>
          <c:xMode val="edge"/>
          <c:yMode val="edge"/>
          <c:x val="0.17690507436570435"/>
          <c:y val="0.13010425780110821"/>
          <c:w val="0.77361023622047242"/>
          <c:h val="0.65574438611840269"/>
        </c:manualLayout>
      </c:layout>
      <c:barChart>
        <c:barDir val="col"/>
        <c:grouping val="clustered"/>
        <c:ser>
          <c:idx val="0"/>
          <c:order val="0"/>
          <c:tx>
            <c:strRef>
              <c:f>Sheet2!$C$6</c:f>
              <c:strCache>
                <c:ptCount val="1"/>
                <c:pt idx="0">
                  <c:v>Defect on the pole piece</c:v>
                </c:pt>
              </c:strCache>
            </c:strRef>
          </c:tx>
          <c:cat>
            <c:numRef>
              <c:f>Sheet2!$B$22:$B$29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Sheet2!$C$22:$C$29</c:f>
              <c:numCache>
                <c:formatCode>0.00</c:formatCode>
                <c:ptCount val="8"/>
                <c:pt idx="0">
                  <c:v>0.16802492428296101</c:v>
                </c:pt>
                <c:pt idx="1">
                  <c:v>0.17284526485767601</c:v>
                </c:pt>
                <c:pt idx="2">
                  <c:v>7.8833715355011005E-2</c:v>
                </c:pt>
                <c:pt idx="3">
                  <c:v>4.9997664883077997E-2</c:v>
                </c:pt>
                <c:pt idx="4">
                  <c:v>3.1839316318852999E-2</c:v>
                </c:pt>
                <c:pt idx="5">
                  <c:v>2.6467106564020001E-3</c:v>
                </c:pt>
                <c:pt idx="6">
                  <c:v>8.7438090241100004E-3</c:v>
                </c:pt>
                <c:pt idx="7">
                  <c:v>4.6979500383159999E-3</c:v>
                </c:pt>
              </c:numCache>
            </c:numRef>
          </c:val>
        </c:ser>
        <c:ser>
          <c:idx val="1"/>
          <c:order val="1"/>
          <c:tx>
            <c:strRef>
              <c:f>Sheet2!$D$6</c:f>
              <c:strCache>
                <c:ptCount val="1"/>
                <c:pt idx="0">
                  <c:v>Defect on wedge thickness</c:v>
                </c:pt>
              </c:strCache>
            </c:strRef>
          </c:tx>
          <c:cat>
            <c:numRef>
              <c:f>Sheet2!$B$22:$B$29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Sheet2!$D$22:$D$29</c:f>
              <c:numCache>
                <c:formatCode>0.00</c:formatCode>
                <c:ptCount val="8"/>
                <c:pt idx="0">
                  <c:v>0.107458896237991</c:v>
                </c:pt>
                <c:pt idx="1">
                  <c:v>9.2132724288690002E-2</c:v>
                </c:pt>
                <c:pt idx="2">
                  <c:v>6.3948542397639002E-2</c:v>
                </c:pt>
                <c:pt idx="3">
                  <c:v>7.1892700692425995E-2</c:v>
                </c:pt>
                <c:pt idx="4">
                  <c:v>3.2697729918856E-2</c:v>
                </c:pt>
                <c:pt idx="5">
                  <c:v>3.2128652598263002E-2</c:v>
                </c:pt>
                <c:pt idx="6">
                  <c:v>1.5442147809755001E-2</c:v>
                </c:pt>
                <c:pt idx="7">
                  <c:v>1.0485067757865001E-2</c:v>
                </c:pt>
              </c:numCache>
            </c:numRef>
          </c:val>
        </c:ser>
        <c:ser>
          <c:idx val="2"/>
          <c:order val="2"/>
          <c:tx>
            <c:strRef>
              <c:f>Sheet2!$E$6</c:f>
              <c:strCache>
                <c:ptCount val="1"/>
                <c:pt idx="0">
                  <c:v>Defect on the wedge radial position</c:v>
                </c:pt>
              </c:strCache>
            </c:strRef>
          </c:tx>
          <c:cat>
            <c:numRef>
              <c:f>Sheet2!$B$22:$B$29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Sheet2!$E$22:$E$29</c:f>
              <c:numCache>
                <c:formatCode>0.00</c:formatCode>
                <c:ptCount val="8"/>
                <c:pt idx="0">
                  <c:v>3.9600149445627002E-2</c:v>
                </c:pt>
                <c:pt idx="1">
                  <c:v>3.3344444389793997E-2</c:v>
                </c:pt>
                <c:pt idx="2">
                  <c:v>2.4422707395464999E-2</c:v>
                </c:pt>
                <c:pt idx="3">
                  <c:v>2.4511648236154999E-2</c:v>
                </c:pt>
                <c:pt idx="4">
                  <c:v>1.195593309955E-2</c:v>
                </c:pt>
                <c:pt idx="5">
                  <c:v>1.1434101958663999E-2</c:v>
                </c:pt>
                <c:pt idx="6">
                  <c:v>5.4462226944479997E-3</c:v>
                </c:pt>
                <c:pt idx="7">
                  <c:v>3.6116427506669999E-3</c:v>
                </c:pt>
              </c:numCache>
            </c:numRef>
          </c:val>
        </c:ser>
        <c:ser>
          <c:idx val="3"/>
          <c:order val="3"/>
          <c:tx>
            <c:strRef>
              <c:f>Sheet2!$F$6</c:f>
              <c:strCache>
                <c:ptCount val="1"/>
                <c:pt idx="0">
                  <c:v>Defect on L1 inner radius</c:v>
                </c:pt>
              </c:strCache>
            </c:strRef>
          </c:tx>
          <c:cat>
            <c:numRef>
              <c:f>Sheet2!$B$22:$B$29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Sheet2!$F$22:$F$29</c:f>
              <c:numCache>
                <c:formatCode>0.00</c:formatCode>
                <c:ptCount val="8"/>
                <c:pt idx="0">
                  <c:v>0.420818398989112</c:v>
                </c:pt>
                <c:pt idx="1">
                  <c:v>0.22055689798922601</c:v>
                </c:pt>
                <c:pt idx="2">
                  <c:v>0.19549502842454</c:v>
                </c:pt>
                <c:pt idx="3">
                  <c:v>9.4588884678480003E-3</c:v>
                </c:pt>
                <c:pt idx="4">
                  <c:v>6.2535974561929997E-2</c:v>
                </c:pt>
                <c:pt idx="5">
                  <c:v>1.0474653799660999E-2</c:v>
                </c:pt>
                <c:pt idx="6">
                  <c:v>1.4397347594484E-2</c:v>
                </c:pt>
                <c:pt idx="7">
                  <c:v>1.6006950520000001E-3</c:v>
                </c:pt>
              </c:numCache>
            </c:numRef>
          </c:val>
        </c:ser>
        <c:ser>
          <c:idx val="4"/>
          <c:order val="4"/>
          <c:tx>
            <c:strRef>
              <c:f>Sheet2!$G$6</c:f>
              <c:strCache>
                <c:ptCount val="1"/>
                <c:pt idx="0">
                  <c:v>Defect on L2 inner radius</c:v>
                </c:pt>
              </c:strCache>
            </c:strRef>
          </c:tx>
          <c:cat>
            <c:numRef>
              <c:f>Sheet2!$B$22:$B$29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Sheet2!$G$22:$G$29</c:f>
              <c:numCache>
                <c:formatCode>0.00</c:formatCode>
                <c:ptCount val="8"/>
                <c:pt idx="0">
                  <c:v>0.22804863592119801</c:v>
                </c:pt>
                <c:pt idx="1">
                  <c:v>8.1402139907543997E-2</c:v>
                </c:pt>
                <c:pt idx="2">
                  <c:v>7.2968550824263997E-2</c:v>
                </c:pt>
                <c:pt idx="3">
                  <c:v>3.2117324217830001E-3</c:v>
                </c:pt>
                <c:pt idx="4">
                  <c:v>1.5285421513485E-2</c:v>
                </c:pt>
                <c:pt idx="5">
                  <c:v>4.3105435536160003E-3</c:v>
                </c:pt>
                <c:pt idx="6">
                  <c:v>1.8005871650179999E-3</c:v>
                </c:pt>
                <c:pt idx="7">
                  <c:v>2.95178886552E-4</c:v>
                </c:pt>
              </c:numCache>
            </c:numRef>
          </c:val>
        </c:ser>
        <c:ser>
          <c:idx val="5"/>
          <c:order val="5"/>
          <c:tx>
            <c:strRef>
              <c:f>Sheet2!$H$6</c:f>
              <c:strCache>
                <c:ptCount val="1"/>
                <c:pt idx="0">
                  <c:v>Defect on the mid-plane</c:v>
                </c:pt>
              </c:strCache>
            </c:strRef>
          </c:tx>
          <c:cat>
            <c:numRef>
              <c:f>Sheet2!$B$22:$B$29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Sheet2!$H$22:$H$29</c:f>
              <c:numCache>
                <c:formatCode>0.00</c:formatCode>
                <c:ptCount val="8"/>
                <c:pt idx="0">
                  <c:v>0.25418983793026401</c:v>
                </c:pt>
                <c:pt idx="1">
                  <c:v>0.169935562735337</c:v>
                </c:pt>
                <c:pt idx="2">
                  <c:v>0.12932402997027501</c:v>
                </c:pt>
                <c:pt idx="3">
                  <c:v>9.1840021284523995E-2</c:v>
                </c:pt>
                <c:pt idx="4">
                  <c:v>5.1034354447471002E-2</c:v>
                </c:pt>
                <c:pt idx="5">
                  <c:v>4.4003261195656E-2</c:v>
                </c:pt>
                <c:pt idx="6">
                  <c:v>2.0041507712271998E-2</c:v>
                </c:pt>
                <c:pt idx="7">
                  <c:v>1.6018632676173001E-2</c:v>
                </c:pt>
              </c:numCache>
            </c:numRef>
          </c:val>
        </c:ser>
        <c:axId val="131426944"/>
        <c:axId val="131437696"/>
      </c:barChart>
      <c:catAx>
        <c:axId val="1314269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Harmonic order</a:t>
                </a:r>
              </a:p>
            </c:rich>
          </c:tx>
          <c:layout/>
        </c:title>
        <c:numFmt formatCode="General" sourceLinked="1"/>
        <c:tickLblPos val="nextTo"/>
        <c:crossAx val="131437696"/>
        <c:crosses val="autoZero"/>
        <c:auto val="1"/>
        <c:lblAlgn val="ctr"/>
        <c:lblOffset val="100"/>
      </c:catAx>
      <c:valAx>
        <c:axId val="1314376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 smtClean="0"/>
                  <a:t>Sigma_bn</a:t>
                </a:r>
                <a:r>
                  <a:rPr lang="en-US" dirty="0" smtClean="0"/>
                  <a:t> </a:t>
                </a:r>
                <a:r>
                  <a:rPr lang="en-US" dirty="0"/>
                  <a:t>(unit)</a:t>
                </a:r>
              </a:p>
            </c:rich>
          </c:tx>
          <c:layout>
            <c:manualLayout>
              <c:xMode val="edge"/>
              <c:yMode val="edge"/>
              <c:x val="2.5000000000000001E-2"/>
              <c:y val="0.32269867308253153"/>
            </c:manualLayout>
          </c:layout>
        </c:title>
        <c:numFmt formatCode="0.00" sourceLinked="1"/>
        <c:tickLblPos val="nextTo"/>
        <c:crossAx val="131426944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fr-F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0" tIns="46269" rIns="92540" bIns="462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0" tIns="46269" rIns="92540" bIns="46269" rtlCol="0"/>
          <a:lstStyle>
            <a:lvl1pPr algn="r">
              <a:defRPr sz="1200"/>
            </a:lvl1pPr>
          </a:lstStyle>
          <a:p>
            <a:fld id="{32167663-2C5F-40E7-BD4B-86A456EB9D3A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0" tIns="46269" rIns="92540" bIns="462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9"/>
            <a:ext cx="5563870" cy="4158377"/>
          </a:xfrm>
          <a:prstGeom prst="rect">
            <a:avLst/>
          </a:prstGeom>
        </p:spPr>
        <p:txBody>
          <a:bodyPr vert="horz" lIns="92540" tIns="46269" rIns="92540" bIns="462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3"/>
            <a:ext cx="3013763" cy="462042"/>
          </a:xfrm>
          <a:prstGeom prst="rect">
            <a:avLst/>
          </a:prstGeom>
        </p:spPr>
        <p:txBody>
          <a:bodyPr vert="horz" lIns="92540" tIns="46269" rIns="92540" bIns="462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3"/>
            <a:ext cx="3013763" cy="462042"/>
          </a:xfrm>
          <a:prstGeom prst="rect">
            <a:avLst/>
          </a:prstGeom>
        </p:spPr>
        <p:txBody>
          <a:bodyPr vert="horz" lIns="92540" tIns="46269" rIns="92540" bIns="46269" rtlCol="0" anchor="b"/>
          <a:lstStyle>
            <a:lvl1pPr algn="r">
              <a:defRPr sz="1200"/>
            </a:lvl1pPr>
          </a:lstStyle>
          <a:p>
            <a:fld id="{4B27FFCC-59FA-4A16-B6B5-B7B9462E459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24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347D2ECD-73E0-4977-8708-1E2898B9B554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E99BABBE-8C37-4EA0-B4C8-2876D6EC6807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92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 userDrawn="1"/>
        </p:nvCxnSpPr>
        <p:spPr>
          <a:xfrm>
            <a:off x="1066800" y="838200"/>
            <a:ext cx="777240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52400" y="6324600"/>
            <a:ext cx="8763000" cy="1588"/>
          </a:xfrm>
          <a:prstGeom prst="line">
            <a:avLst/>
          </a:prstGeom>
          <a:ln w="19050">
            <a:solidFill>
              <a:srgbClr val="1737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/>
        </p:nvGrpSpPr>
        <p:grpSpPr>
          <a:xfrm>
            <a:off x="8061089" y="152400"/>
            <a:ext cx="1006711" cy="624840"/>
            <a:chOff x="8061089" y="152400"/>
            <a:chExt cx="1006711" cy="624840"/>
          </a:xfrm>
        </p:grpSpPr>
        <p:grpSp>
          <p:nvGrpSpPr>
            <p:cNvPr id="13" name="Group 12"/>
            <p:cNvGrpSpPr/>
            <p:nvPr userDrawn="1"/>
          </p:nvGrpSpPr>
          <p:grpSpPr>
            <a:xfrm>
              <a:off x="8382000" y="152400"/>
              <a:ext cx="457200" cy="376860"/>
              <a:chOff x="5257800" y="1543380"/>
              <a:chExt cx="457200" cy="376860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l="3333" t="21078" r="88439" b="66613"/>
              <a:stretch>
                <a:fillRect/>
              </a:stretch>
            </p:blipFill>
            <p:spPr bwMode="auto">
              <a:xfrm>
                <a:off x="5257800" y="1543380"/>
                <a:ext cx="403023" cy="3768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" name="Oval 17"/>
              <p:cNvSpPr/>
              <p:nvPr userDrawn="1"/>
            </p:nvSpPr>
            <p:spPr>
              <a:xfrm>
                <a:off x="5638800" y="1600200"/>
                <a:ext cx="76200" cy="457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>
              <a:grpSpLocks noChangeAspect="1"/>
            </p:cNvGrpSpPr>
            <p:nvPr userDrawn="1"/>
          </p:nvGrpSpPr>
          <p:grpSpPr>
            <a:xfrm>
              <a:off x="8061089" y="533400"/>
              <a:ext cx="1006711" cy="243840"/>
              <a:chOff x="5105400" y="1295400"/>
              <a:chExt cx="1572986" cy="381000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11111" t="20445" r="58333" b="67111"/>
              <a:stretch>
                <a:fillRect/>
              </a:stretch>
            </p:blipFill>
            <p:spPr bwMode="auto">
              <a:xfrm>
                <a:off x="5181600" y="1295400"/>
                <a:ext cx="1496786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Oval 15"/>
              <p:cNvSpPr/>
              <p:nvPr userDrawn="1"/>
            </p:nvSpPr>
            <p:spPr>
              <a:xfrm>
                <a:off x="5105400" y="14478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1C3D-630E-48C7-B762-86C4D2E6C3A5}" type="datetime1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CFE-0260-4FD2-8D05-4D7D675690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7227-3FFC-40EB-99B0-62339A3644AD}" type="datetime1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CFE-0260-4FD2-8D05-4D7D675690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0D46-6070-43B5-9FFE-86B6C3B6931E}" type="datetime1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CFE-0260-4FD2-8D05-4D7D675690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D062-C07A-42B7-AF92-22DDC91B8A76}" type="datetime1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CFE-0260-4FD2-8D05-4D7D675690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52400" y="6324600"/>
            <a:ext cx="8763000" cy="1588"/>
          </a:xfrm>
          <a:prstGeom prst="line">
            <a:avLst/>
          </a:prstGeom>
          <a:ln w="19050">
            <a:solidFill>
              <a:srgbClr val="1737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92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1066800" y="838200"/>
            <a:ext cx="777240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8061089" y="152400"/>
            <a:ext cx="1006711" cy="624840"/>
            <a:chOff x="8061089" y="152400"/>
            <a:chExt cx="1006711" cy="624840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8382000" y="152400"/>
              <a:ext cx="457200" cy="376860"/>
              <a:chOff x="5257800" y="1543380"/>
              <a:chExt cx="457200" cy="376860"/>
            </a:xfrm>
          </p:grpSpPr>
          <p:pic>
            <p:nvPicPr>
              <p:cNvPr id="16" name="Picture 2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l="3333" t="21078" r="88439" b="66613"/>
              <a:stretch>
                <a:fillRect/>
              </a:stretch>
            </p:blipFill>
            <p:spPr bwMode="auto">
              <a:xfrm>
                <a:off x="5257800" y="1543380"/>
                <a:ext cx="403023" cy="3768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" name="Oval 16"/>
              <p:cNvSpPr/>
              <p:nvPr userDrawn="1"/>
            </p:nvSpPr>
            <p:spPr>
              <a:xfrm>
                <a:off x="5638800" y="1600200"/>
                <a:ext cx="76200" cy="457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>
              <a:grpSpLocks noChangeAspect="1"/>
            </p:cNvGrpSpPr>
            <p:nvPr userDrawn="1"/>
          </p:nvGrpSpPr>
          <p:grpSpPr>
            <a:xfrm>
              <a:off x="8061089" y="533400"/>
              <a:ext cx="1006711" cy="243840"/>
              <a:chOff x="5105400" y="1295400"/>
              <a:chExt cx="1572986" cy="381000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11111" t="20445" r="58333" b="67111"/>
              <a:stretch>
                <a:fillRect/>
              </a:stretch>
            </p:blipFill>
            <p:spPr bwMode="auto">
              <a:xfrm>
                <a:off x="5181600" y="1295400"/>
                <a:ext cx="1496786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Oval 14"/>
              <p:cNvSpPr/>
              <p:nvPr userDrawn="1"/>
            </p:nvSpPr>
            <p:spPr>
              <a:xfrm>
                <a:off x="5105400" y="14478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5026-3EE4-4CAA-8B62-D38286ED38BA}" type="datetime1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CFE-0260-4FD2-8D05-4D7D675690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4799-A74D-4815-9154-710DE21684BF}" type="datetime1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CFE-0260-4FD2-8D05-4D7D675690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F751-484B-4F9C-8397-326CD34675CA}" type="datetime1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CFE-0260-4FD2-8D05-4D7D675690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CE0E-8F1A-454E-9DB8-D530B3B1AF82}" type="datetime1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CFE-0260-4FD2-8D05-4D7D675690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C91F-8242-49D5-BBD6-68C4901E24D2}" type="datetime1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CFE-0260-4FD2-8D05-4D7D675690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F7C2-0FFA-4A71-BDB1-9EDF4D14DA11}" type="datetime1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CFE-0260-4FD2-8D05-4D7D675690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74D7-C6A9-4289-97EA-439AE708468C}" type="datetime1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CFE-0260-4FD2-8D05-4D7D675690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DD8C9-F774-4EDA-AC58-86F02FA0A9D8}" type="datetime1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QXF 2D Magnetic Analysis &amp; Coil Cross-section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B3CFE-0260-4FD2-8D05-4D7D675690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1628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F. </a:t>
            </a:r>
            <a:r>
              <a:rPr lang="en-US" dirty="0" err="1" smtClean="0"/>
              <a:t>Borgnolutti</a:t>
            </a:r>
            <a:endParaRPr lang="en-US" dirty="0" smtClean="0"/>
          </a:p>
          <a:p>
            <a:r>
              <a:rPr lang="en-US" dirty="0" smtClean="0"/>
              <a:t>04/09/2012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QXF 2D Magnetic Analysis 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Coil Cross-Section</a:t>
            </a:r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151127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Re-optimized cross-section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5168-D821-46B7-ABCF-5ADB2117723C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65172955"/>
              </p:ext>
            </p:extLst>
          </p:nvPr>
        </p:nvGraphicFramePr>
        <p:xfrm>
          <a:off x="152400" y="1727200"/>
          <a:ext cx="5397601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4286"/>
                <a:gridCol w="887235"/>
                <a:gridCol w="1019479"/>
                <a:gridCol w="120660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Operational Temp.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 sample gradient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T/m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172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174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 sample current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21.5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21.1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Peak field at </a:t>
                      </a:r>
                      <a:r>
                        <a:rPr lang="en-US" dirty="0" err="1" smtClean="0"/>
                        <a:t>Iss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15.0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15.1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Nominal Gradient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T/m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Nominal Current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17.55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17.00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Fraction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Peak Field @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12.19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12.15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Stored energy @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MJ/m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Diff. inductance @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mH</a:t>
                      </a:r>
                      <a:r>
                        <a:rPr lang="en-US" dirty="0" smtClean="0"/>
                        <a:t>/m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8.26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8.67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 turn/coil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ABBE-8C37-4EA0-B4C8-2876D6EC6807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28010575"/>
              </p:ext>
            </p:extLst>
          </p:nvPr>
        </p:nvGraphicFramePr>
        <p:xfrm>
          <a:off x="5562600" y="1447800"/>
          <a:ext cx="3505200" cy="2893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8"/>
          <p:cNvSpPr txBox="1"/>
          <p:nvPr/>
        </p:nvSpPr>
        <p:spPr>
          <a:xfrm>
            <a:off x="1371600" y="914400"/>
            <a:ext cx="5486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/>
            <a:r>
              <a:rPr lang="en-US" dirty="0" smtClean="0">
                <a:sym typeface="Wingdings" pitchFamily="2" charset="2"/>
              </a:rPr>
              <a:t>V1: “</a:t>
            </a:r>
            <a:r>
              <a:rPr lang="en-US" dirty="0" err="1" smtClean="0">
                <a:sym typeface="Wingdings" pitchFamily="2" charset="2"/>
              </a:rPr>
              <a:t>Frascati</a:t>
            </a:r>
            <a:r>
              <a:rPr lang="en-US" dirty="0" smtClean="0">
                <a:sym typeface="Wingdings" pitchFamily="2" charset="2"/>
              </a:rPr>
              <a:t>” x-section + new yoke</a:t>
            </a:r>
          </a:p>
          <a:p>
            <a:pPr marL="285750" indent="-285750"/>
            <a:r>
              <a:rPr lang="en-US" dirty="0" smtClean="0">
                <a:sym typeface="Wingdings" pitchFamily="2" charset="2"/>
              </a:rPr>
              <a:t>V2: Updated x-section with new  cable and new yoke</a:t>
            </a:r>
            <a:endParaRPr lang="en-US" dirty="0" smtClean="0">
              <a:sym typeface="Wingdings" pitchFamily="2" charset="2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6629400" y="2819400"/>
            <a:ext cx="76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629400" y="2438400"/>
            <a:ext cx="43313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V1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7086600" y="3505200"/>
            <a:ext cx="43313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V2</a:t>
            </a:r>
            <a:endParaRPr lang="fr-FR" dirty="0"/>
          </a:p>
        </p:txBody>
      </p:sp>
      <p:cxnSp>
        <p:nvCxnSpPr>
          <p:cNvPr id="15" name="Connecteur droit 14"/>
          <p:cNvCxnSpPr/>
          <p:nvPr/>
        </p:nvCxnSpPr>
        <p:spPr>
          <a:xfrm flipH="1" flipV="1">
            <a:off x="6705600" y="3505200"/>
            <a:ext cx="304800" cy="15240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848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field and transfer function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E475-9A15-400D-A1D9-4734559B01C3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ABBE-8C37-4EA0-B4C8-2876D6EC6807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76283301"/>
              </p:ext>
            </p:extLst>
          </p:nvPr>
        </p:nvGraphicFramePr>
        <p:xfrm>
          <a:off x="304800" y="1066800"/>
          <a:ext cx="4876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2"/>
          <p:cNvGraphicFramePr/>
          <p:nvPr/>
        </p:nvGraphicFramePr>
        <p:xfrm>
          <a:off x="381000" y="3733800"/>
          <a:ext cx="45720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4"/>
          <p:cNvSpPr txBox="1"/>
          <p:nvPr/>
        </p:nvSpPr>
        <p:spPr>
          <a:xfrm>
            <a:off x="5105400" y="4702314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9 % reduction on the TF at nominal current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4"/>
          <p:cNvSpPr txBox="1"/>
          <p:nvPr/>
        </p:nvSpPr>
        <p:spPr>
          <a:xfrm>
            <a:off x="5105400" y="2340114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Maximum of b</a:t>
            </a:r>
            <a:r>
              <a:rPr lang="en-US" sz="2000" b="1" baseline="-2500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of about 4.5 unit reached at I ≈ 0.4 In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5181600" y="1002268"/>
            <a:ext cx="3657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/>
            <a:r>
              <a:rPr lang="en-US" dirty="0" smtClean="0">
                <a:sym typeface="Wingdings" pitchFamily="2" charset="2"/>
              </a:rPr>
              <a:t>Updated x-section with new  cable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379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of the magnetic field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111-8A9B-4AF1-9F37-75D88899B123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ABBE-8C37-4EA0-B4C8-2876D6EC680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1295400"/>
            <a:ext cx="84748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Coil cross-sections are optimized at room temperature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(does not take into account for coil deformation)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Estimated variation of the field components due to coil deformation</a:t>
            </a:r>
          </a:p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(see M.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</a:rPr>
              <a:t>Juchno’s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 presentation)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Most of the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coil deformation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is provided during cool-down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18952391"/>
              </p:ext>
            </p:extLst>
          </p:nvPr>
        </p:nvGraphicFramePr>
        <p:xfrm>
          <a:off x="2971800" y="3352800"/>
          <a:ext cx="25908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51"/>
                <a:gridCol w="1330749"/>
              </a:tblGrid>
              <a:tr h="316726">
                <a:tc>
                  <a:txBody>
                    <a:bodyPr/>
                    <a:lstStyle/>
                    <a:p>
                      <a:r>
                        <a:rPr lang="en-US" dirty="0" smtClean="0"/>
                        <a:t>Harmonic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(unit)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6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+0.97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14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+0.04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522317" y="5450424"/>
            <a:ext cx="457200" cy="15240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71647" y="5341958"/>
            <a:ext cx="7444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Need a cross-section that generate b</a:t>
            </a:r>
            <a:r>
              <a:rPr lang="en-US" baseline="-25000" dirty="0" smtClean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 ≈ -1 unit at room temperature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Impact of coil deformation on b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 and b</a:t>
            </a:r>
            <a:r>
              <a:rPr lang="en-US" baseline="-25000" dirty="0" smtClean="0">
                <a:solidFill>
                  <a:srgbClr val="FF0000"/>
                </a:solidFill>
              </a:rPr>
              <a:t>14</a:t>
            </a:r>
            <a:r>
              <a:rPr lang="en-US" dirty="0" smtClean="0">
                <a:solidFill>
                  <a:srgbClr val="FF0000"/>
                </a:solidFill>
              </a:rPr>
              <a:t> is negligible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464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of the magnetic field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B4A2-0B13-45F0-95C7-18054BFDD0BC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ABBE-8C37-4EA0-B4C8-2876D6EC680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9025" y="1219200"/>
            <a:ext cx="8747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 b</a:t>
            </a:r>
            <a:r>
              <a:rPr lang="en-US" sz="2000" baseline="-2500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of -1 unit can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be easily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generated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without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dramatically changing other harmonic components by moving the upper block of the outer layer by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~380 um</a:t>
            </a:r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0417714"/>
              </p:ext>
            </p:extLst>
          </p:nvPr>
        </p:nvGraphicFramePr>
        <p:xfrm>
          <a:off x="228600" y="2895600"/>
          <a:ext cx="6096000" cy="255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dirty="0" smtClean="0"/>
                        <a:t>Harmonic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Generated by coil deformation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Generated by the coil at room temperature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+0.97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14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18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-0.442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124200"/>
            <a:ext cx="2211221" cy="209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8077200" y="3886200"/>
            <a:ext cx="228600" cy="3810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03101" y="3837801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+380 um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63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field compensation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2CD9F-77CE-4FCF-9FCF-BE1BE423DF0B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ABBE-8C37-4EA0-B4C8-2876D6EC6807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18821375"/>
              </p:ext>
            </p:extLst>
          </p:nvPr>
        </p:nvGraphicFramePr>
        <p:xfrm>
          <a:off x="0" y="1371600"/>
          <a:ext cx="6172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2819400" y="1905000"/>
            <a:ext cx="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4"/>
          <p:cNvSpPr txBox="1"/>
          <p:nvPr/>
        </p:nvSpPr>
        <p:spPr>
          <a:xfrm>
            <a:off x="5943600" y="1752600"/>
            <a:ext cx="32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Maximum of b</a:t>
            </a:r>
            <a:r>
              <a:rPr lang="en-US" sz="2000" b="1" baseline="-2500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reduced from 4.5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unit to 3.5 unit reached at I ≈ 0.4 In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464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</a:t>
            </a:r>
            <a:r>
              <a:rPr lang="en-US" dirty="0"/>
              <a:t>sensitivity to components tolerances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82F6-CF60-4D4A-BA62-4CDB6D78CAD9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ABBE-8C37-4EA0-B4C8-2876D6EC680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1295400"/>
            <a:ext cx="8474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chemeClr val="tx2">
                    <a:lumMod val="75000"/>
                  </a:schemeClr>
                </a:solidFill>
              </a:rPr>
              <a:t>Method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16832"/>
            <a:ext cx="3200400" cy="270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13"/>
          <p:cNvCxnSpPr/>
          <p:nvPr/>
        </p:nvCxnSpPr>
        <p:spPr>
          <a:xfrm>
            <a:off x="4648200" y="3306811"/>
            <a:ext cx="533400" cy="47955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1"/>
          <p:cNvSpPr txBox="1"/>
          <p:nvPr/>
        </p:nvSpPr>
        <p:spPr>
          <a:xfrm>
            <a:off x="5410200" y="1564749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</a:rPr>
              <a:t>Pole piece with defect</a:t>
            </a:r>
            <a:endParaRPr lang="en-US" sz="1400" i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22"/>
          <p:cNvCxnSpPr/>
          <p:nvPr/>
        </p:nvCxnSpPr>
        <p:spPr>
          <a:xfrm>
            <a:off x="6477000" y="2026414"/>
            <a:ext cx="914400" cy="3121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24"/>
          <p:cNvSpPr txBox="1"/>
          <p:nvPr/>
        </p:nvSpPr>
        <p:spPr>
          <a:xfrm>
            <a:off x="3886200" y="4572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66FF"/>
                </a:solidFill>
              </a:rPr>
              <a:t>Cable insulation is thinner on the </a:t>
            </a:r>
            <a:r>
              <a:rPr lang="en-US" sz="1400" i="1" dirty="0" smtClean="0">
                <a:solidFill>
                  <a:srgbClr val="0066FF"/>
                </a:solidFill>
              </a:rPr>
              <a:t>thin edge</a:t>
            </a:r>
            <a:endParaRPr lang="en-US" sz="1400" i="1" dirty="0">
              <a:solidFill>
                <a:srgbClr val="0066FF"/>
              </a:solidFill>
            </a:endParaRPr>
          </a:p>
        </p:txBody>
      </p:sp>
      <p:cxnSp>
        <p:nvCxnSpPr>
          <p:cNvPr id="14" name="Straight Arrow Connector 25"/>
          <p:cNvCxnSpPr/>
          <p:nvPr/>
        </p:nvCxnSpPr>
        <p:spPr>
          <a:xfrm flipV="1">
            <a:off x="4953000" y="4114801"/>
            <a:ext cx="381000" cy="533399"/>
          </a:xfrm>
          <a:prstGeom prst="straightConnector1">
            <a:avLst/>
          </a:prstGeom>
          <a:ln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27"/>
          <p:cNvSpPr txBox="1"/>
          <p:nvPr/>
        </p:nvSpPr>
        <p:spPr>
          <a:xfrm>
            <a:off x="5410200" y="12192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66FF"/>
                </a:solidFill>
              </a:rPr>
              <a:t>Cable insulation is thicker on the </a:t>
            </a:r>
            <a:r>
              <a:rPr lang="en-US" sz="1400" i="1" dirty="0" smtClean="0">
                <a:solidFill>
                  <a:srgbClr val="0066FF"/>
                </a:solidFill>
              </a:rPr>
              <a:t>thick edge</a:t>
            </a:r>
            <a:endParaRPr lang="en-US" sz="1400" i="1" dirty="0">
              <a:solidFill>
                <a:srgbClr val="0066FF"/>
              </a:solidFill>
            </a:endParaRPr>
          </a:p>
        </p:txBody>
      </p:sp>
      <p:cxnSp>
        <p:nvCxnSpPr>
          <p:cNvPr id="17" name="Straight Arrow Connector 28"/>
          <p:cNvCxnSpPr/>
          <p:nvPr/>
        </p:nvCxnSpPr>
        <p:spPr>
          <a:xfrm flipH="1">
            <a:off x="7543800" y="1519714"/>
            <a:ext cx="76201" cy="732473"/>
          </a:xfrm>
          <a:prstGeom prst="straightConnector1">
            <a:avLst/>
          </a:prstGeom>
          <a:ln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2868706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9"/>
          <p:cNvSpPr txBox="1"/>
          <p:nvPr/>
        </p:nvSpPr>
        <p:spPr>
          <a:xfrm>
            <a:off x="228600" y="52578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Realistic model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Matlab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model is used (analytical equations)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The yoke is not considered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extBox 21"/>
          <p:cNvSpPr txBox="1"/>
          <p:nvPr/>
        </p:nvSpPr>
        <p:spPr>
          <a:xfrm>
            <a:off x="4114800" y="4876800"/>
            <a:ext cx="4901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Example of method applied to a defect on the pole piece</a:t>
            </a:r>
            <a:endParaRPr lang="en-US" sz="1600" i="1" dirty="0"/>
          </a:p>
        </p:txBody>
      </p:sp>
      <p:sp>
        <p:nvSpPr>
          <p:cNvPr id="26" name="Rectangle 25"/>
          <p:cNvSpPr/>
          <p:nvPr/>
        </p:nvSpPr>
        <p:spPr>
          <a:xfrm>
            <a:off x="3733800" y="914400"/>
            <a:ext cx="5257800" cy="4572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Box 20"/>
          <p:cNvSpPr txBox="1"/>
          <p:nvPr/>
        </p:nvSpPr>
        <p:spPr>
          <a:xfrm>
            <a:off x="2743200" y="3147561"/>
            <a:ext cx="21336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8000"/>
                </a:solidFill>
              </a:rPr>
              <a:t>Nominal pole dimension</a:t>
            </a:r>
            <a:endParaRPr lang="en-US" sz="1400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130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</a:t>
            </a:r>
            <a:r>
              <a:rPr lang="en-US" dirty="0"/>
              <a:t>sensitivity to components tolerances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FD97-B782-4F2E-A847-6AE0A8444E21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ABBE-8C37-4EA0-B4C8-2876D6EC6807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18" name="Graphique 17"/>
          <p:cNvGraphicFramePr/>
          <p:nvPr/>
        </p:nvGraphicFramePr>
        <p:xfrm>
          <a:off x="5562600" y="2057400"/>
          <a:ext cx="3429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Graphique 19"/>
          <p:cNvGraphicFramePr/>
          <p:nvPr/>
        </p:nvGraphicFramePr>
        <p:xfrm>
          <a:off x="0" y="1219200"/>
          <a:ext cx="5686426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Graphique 20"/>
          <p:cNvGraphicFramePr/>
          <p:nvPr/>
        </p:nvGraphicFramePr>
        <p:xfrm>
          <a:off x="0" y="3886200"/>
          <a:ext cx="5715000" cy="244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Box 21"/>
          <p:cNvSpPr txBox="1"/>
          <p:nvPr/>
        </p:nvSpPr>
        <p:spPr>
          <a:xfrm>
            <a:off x="5486400" y="990600"/>
            <a:ext cx="358140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i="1" dirty="0" smtClean="0">
                <a:solidFill>
                  <a:srgbClr val="FF0000"/>
                </a:solidFill>
              </a:rPr>
              <a:t> Defects with following Gaussian distribution with </a:t>
            </a:r>
            <a:r>
              <a:rPr lang="el-GR" sz="1600" i="1" dirty="0" smtClean="0">
                <a:solidFill>
                  <a:srgbClr val="FF0000"/>
                </a:solidFill>
              </a:rPr>
              <a:t>σ</a:t>
            </a:r>
            <a:r>
              <a:rPr lang="fr-FR" sz="1600" i="1" dirty="0" smtClean="0">
                <a:solidFill>
                  <a:srgbClr val="FF0000"/>
                </a:solidFill>
              </a:rPr>
              <a:t> = 25 </a:t>
            </a:r>
            <a:r>
              <a:rPr lang="fr-FR" sz="1600" i="1" dirty="0" err="1" smtClean="0">
                <a:solidFill>
                  <a:srgbClr val="FF0000"/>
                </a:solidFill>
              </a:rPr>
              <a:t>um</a:t>
            </a:r>
            <a:r>
              <a:rPr lang="en-US" sz="1600" i="1" dirty="0" smtClean="0">
                <a:solidFill>
                  <a:srgbClr val="FF0000"/>
                </a:solidFill>
              </a:rPr>
              <a:t> , values &gt;25 um are discarded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24" name="TextBox 21"/>
          <p:cNvSpPr txBox="1"/>
          <p:nvPr/>
        </p:nvSpPr>
        <p:spPr>
          <a:xfrm>
            <a:off x="5562600" y="5358825"/>
            <a:ext cx="358140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i="1" dirty="0" smtClean="0">
                <a:solidFill>
                  <a:srgbClr val="FF0000"/>
                </a:solidFill>
              </a:rPr>
              <a:t>New </a:t>
            </a:r>
            <a:r>
              <a:rPr lang="fr-FR" sz="1600" i="1" dirty="0" err="1" smtClean="0">
                <a:solidFill>
                  <a:srgbClr val="FF0000"/>
                </a:solidFill>
              </a:rPr>
              <a:t>tool</a:t>
            </a:r>
            <a:r>
              <a:rPr lang="fr-FR" sz="1600" i="1" dirty="0" smtClean="0">
                <a:solidFill>
                  <a:srgbClr val="FF0000"/>
                </a:solidFill>
              </a:rPr>
              <a:t> </a:t>
            </a:r>
            <a:r>
              <a:rPr lang="fr-FR" sz="1600" i="1" dirty="0" smtClean="0">
                <a:solidFill>
                  <a:srgbClr val="FF0000"/>
                </a:solidFill>
              </a:rPr>
              <a:t>to </a:t>
            </a:r>
            <a:r>
              <a:rPr lang="fr-FR" sz="1600" i="1" dirty="0" err="1" smtClean="0">
                <a:solidFill>
                  <a:srgbClr val="FF0000"/>
                </a:solidFill>
              </a:rPr>
              <a:t>estimate</a:t>
            </a:r>
            <a:r>
              <a:rPr lang="fr-FR" sz="1600" i="1" dirty="0" smtClean="0">
                <a:solidFill>
                  <a:srgbClr val="FF0000"/>
                </a:solidFill>
              </a:rPr>
              <a:t> </a:t>
            </a:r>
            <a:r>
              <a:rPr lang="fr-FR" sz="1600" i="1" dirty="0" err="1" smtClean="0">
                <a:solidFill>
                  <a:srgbClr val="FF0000"/>
                </a:solidFill>
              </a:rPr>
              <a:t>field</a:t>
            </a:r>
            <a:r>
              <a:rPr lang="fr-FR" sz="1600" i="1" dirty="0" smtClean="0">
                <a:solidFill>
                  <a:srgbClr val="FF0000"/>
                </a:solidFill>
              </a:rPr>
              <a:t> </a:t>
            </a:r>
            <a:r>
              <a:rPr lang="fr-FR" sz="1600" i="1" dirty="0" err="1" smtClean="0">
                <a:solidFill>
                  <a:srgbClr val="FF0000"/>
                </a:solidFill>
              </a:rPr>
              <a:t>error</a:t>
            </a:r>
            <a:r>
              <a:rPr lang="fr-FR" sz="1600" i="1" dirty="0" smtClean="0">
                <a:solidFill>
                  <a:srgbClr val="FF0000"/>
                </a:solidFill>
              </a:rPr>
              <a:t> due to parts/fabrication </a:t>
            </a:r>
            <a:r>
              <a:rPr lang="fr-FR" sz="1600" i="1" dirty="0" err="1" smtClean="0">
                <a:solidFill>
                  <a:srgbClr val="FF0000"/>
                </a:solidFill>
              </a:rPr>
              <a:t>defects</a:t>
            </a:r>
            <a:r>
              <a:rPr lang="fr-FR" sz="1600" i="1" dirty="0" smtClean="0">
                <a:solidFill>
                  <a:srgbClr val="FF0000"/>
                </a:solidFill>
              </a:rPr>
              <a:t>.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130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</a:t>
            </a:r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1FD7-19F4-47C2-B864-F12620752E1B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ABBE-8C37-4EA0-B4C8-2876D6EC680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5774" y="1371600"/>
            <a:ext cx="870342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Two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cross-sections have been studied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“Big” cable with 150 um thick insulation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“Small” cable with 125 um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one additional turn + less current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00100" lvl="1" indent="-342900"/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Compensation of b</a:t>
            </a:r>
            <a:r>
              <a:rPr lang="en-US" sz="2000" b="1" baseline="-2500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to take into account for coil deformation at cold:</a:t>
            </a:r>
            <a:endParaRPr lang="en-US" sz="2000" b="1" baseline="-25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It easy to compensate one unit of b</a:t>
            </a:r>
            <a:r>
              <a:rPr lang="en-US" sz="2000" baseline="-2500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Do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we want to implement </a:t>
            </a:r>
            <a:r>
              <a:rPr lang="en-US" sz="2000" b="1" u="sng" dirty="0" smtClean="0">
                <a:solidFill>
                  <a:schemeClr val="tx2">
                    <a:lumMod val="75000"/>
                  </a:schemeClr>
                </a:solidFill>
              </a:rPr>
              <a:t>now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a correction of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sz="2000" i="1" baseline="-2500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of 1 unit to compensate for cool down effect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agnetic shimming?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42" y="4343400"/>
            <a:ext cx="2150371" cy="1860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191000"/>
            <a:ext cx="1676400" cy="201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068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9847" y="1219200"/>
            <a:ext cx="80772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 Cross-section presented at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</a:rPr>
              <a:t>Frascati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 in Oct. 2012</a:t>
            </a:r>
          </a:p>
          <a:p>
            <a:endParaRPr lang="en-US" sz="22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 Updated Yoke design</a:t>
            </a:r>
          </a:p>
          <a:p>
            <a:pPr>
              <a:buFont typeface="Arial" pitchFamily="34" charset="0"/>
              <a:buChar char="•"/>
            </a:pPr>
            <a:endParaRPr lang="en-US" sz="22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 Updated cable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dimensions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fr-FR" sz="2200" dirty="0" err="1" smtClean="0"/>
              <a:t>Cable</a:t>
            </a:r>
            <a:r>
              <a:rPr lang="fr-FR" sz="2200" dirty="0" smtClean="0"/>
              <a:t> </a:t>
            </a:r>
            <a:r>
              <a:rPr lang="fr-FR" sz="2200" dirty="0" smtClean="0"/>
              <a:t>1042Z-13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2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 Re-optimized cross-section based on the new cable design</a:t>
            </a:r>
          </a:p>
          <a:p>
            <a:endParaRPr lang="en-US" sz="22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 Field harmonics and transfer function</a:t>
            </a:r>
          </a:p>
          <a:p>
            <a:pPr>
              <a:buFont typeface="Arial" pitchFamily="34" charset="0"/>
              <a:buChar char="•"/>
            </a:pPr>
            <a:endParaRPr lang="en-US" sz="2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 Tuning of the magnetic field to take into account coil deformation</a:t>
            </a:r>
          </a:p>
          <a:p>
            <a:pPr>
              <a:buFont typeface="Arial" pitchFamily="34" charset="0"/>
              <a:buChar char="•"/>
            </a:pPr>
            <a:endParaRPr lang="en-US" sz="22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 Magnetic field sensitivity to components tolerances</a:t>
            </a:r>
          </a:p>
          <a:p>
            <a:pPr>
              <a:buFont typeface="Arial" pitchFamily="34" charset="0"/>
              <a:buChar char="•"/>
            </a:pPr>
            <a:endParaRPr lang="en-US" sz="22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Summary and plans</a:t>
            </a:r>
            <a:endParaRPr lang="en-US" sz="2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7B72-7FA0-4813-8C29-D8E798F7B246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ABBE-8C37-4EA0-B4C8-2876D6EC680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28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Cross-section presented at </a:t>
            </a:r>
            <a:r>
              <a:rPr lang="en-US" b="1" dirty="0" err="1" smtClean="0"/>
              <a:t>Frascati</a:t>
            </a:r>
            <a:endParaRPr 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67F6-A6EE-4E98-88B9-7A690BDFE1AF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1142999"/>
            <a:ext cx="74676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 150 mm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aperture diameter</a:t>
            </a:r>
          </a:p>
          <a:p>
            <a:endParaRPr lang="en-US" sz="2200" b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 140 T/m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nominal gradient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2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Insulation: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Total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mid-plane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 Insulation thickness: Baseline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0.500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mm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 (2*250 µm)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Inter-layer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insulation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thickness: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0.500 mm</a:t>
            </a:r>
          </a:p>
          <a:p>
            <a:pPr>
              <a:buFont typeface="Arial" pitchFamily="34" charset="0"/>
              <a:buChar char="•"/>
            </a:pPr>
            <a:endParaRPr lang="en-US" sz="22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Coil cross-section: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 The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coil cross-section is optimized at room temperature/coil aligned on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their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OD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Conductor specifications: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RRP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Conductor specifications @4.2K 2650 A/mm2 @ 12T 1400 A/mm @ 15 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</a:rPr>
              <a:t>Jc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 curve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available on the </a:t>
            </a:r>
            <a:r>
              <a:rPr lang="en-US" sz="1600" dirty="0" err="1">
                <a:solidFill>
                  <a:schemeClr val="tx2">
                    <a:lumMod val="75000"/>
                  </a:schemeClr>
                </a:solidFill>
              </a:rPr>
              <a:t>plone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r>
              <a:rPr lang="en-US" sz="1600" b="1" dirty="0" smtClean="0">
                <a:solidFill>
                  <a:srgbClr val="00B0F0"/>
                </a:solidFill>
              </a:rPr>
              <a:t>	https</a:t>
            </a:r>
            <a:r>
              <a:rPr lang="en-US" sz="1600" b="1" dirty="0">
                <a:solidFill>
                  <a:srgbClr val="00B0F0"/>
                </a:solidFill>
              </a:rPr>
              <a:t>://plone.uslarp.org/MagnetRD/DesignStudies/QX-CD/ShortSample/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ABBE-8C37-4EA0-B4C8-2876D6EC680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829" y="929356"/>
            <a:ext cx="2286000" cy="229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794330" y="3200399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Reference design as presented at the </a:t>
            </a:r>
            <a:r>
              <a:rPr lang="en-US" sz="1200" dirty="0" err="1" smtClean="0"/>
              <a:t>Frascati</a:t>
            </a:r>
            <a:r>
              <a:rPr lang="en-US" sz="1200" dirty="0" smtClean="0"/>
              <a:t> meeting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102192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1" y="1371600"/>
            <a:ext cx="394517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175" y="1628775"/>
            <a:ext cx="355282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</a:t>
            </a:r>
            <a:r>
              <a:rPr lang="en-US" dirty="0" smtClean="0"/>
              <a:t>Yoke design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0AEB-51A4-4CF8-A026-F8F3D4CD68D9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ABBE-8C37-4EA0-B4C8-2876D6EC680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1296" y="1140229"/>
            <a:ext cx="86556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Updated yoke design: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6019800"/>
            <a:ext cx="3058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Yoke design provided by M. </a:t>
            </a:r>
            <a:r>
              <a:rPr lang="en-US" sz="1600" i="1" dirty="0" err="1" smtClean="0"/>
              <a:t>Juchno</a:t>
            </a:r>
            <a:endParaRPr lang="en-US" sz="16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1066800"/>
            <a:ext cx="1790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Holes for tie rods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53000" y="522106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New design:</a:t>
            </a:r>
          </a:p>
          <a:p>
            <a:pPr algn="ctr"/>
            <a:r>
              <a:rPr lang="en-US" i="1" dirty="0" smtClean="0"/>
              <a:t>Can still evolve, it is not the final design</a:t>
            </a:r>
            <a:endParaRPr lang="en-US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86200" y="1676400"/>
            <a:ext cx="1717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Bladder location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86200" y="2286000"/>
            <a:ext cx="1375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Loading keys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15443" y="2971800"/>
            <a:ext cx="1518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Alignment key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84692" y="4507468"/>
            <a:ext cx="749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Notch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0" y="3745468"/>
            <a:ext cx="170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Slot for bus bars</a:t>
            </a:r>
            <a:endParaRPr lang="en-US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6096000" y="1371600"/>
            <a:ext cx="838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562600" y="1905000"/>
            <a:ext cx="838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5257800" y="2514600"/>
            <a:ext cx="1143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5334000" y="3200400"/>
            <a:ext cx="990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5486400" y="3581400"/>
            <a:ext cx="457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15"/>
          <p:cNvSpPr txBox="1"/>
          <p:nvPr/>
        </p:nvSpPr>
        <p:spPr>
          <a:xfrm>
            <a:off x="721941" y="5257800"/>
            <a:ext cx="2021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Former yoke design</a:t>
            </a:r>
            <a:endParaRPr lang="en-US" i="1" dirty="0"/>
          </a:p>
        </p:txBody>
      </p:sp>
      <p:cxnSp>
        <p:nvCxnSpPr>
          <p:cNvPr id="27" name="Connecteur droit 26"/>
          <p:cNvCxnSpPr>
            <a:stCxn id="25" idx="3"/>
          </p:cNvCxnSpPr>
          <p:nvPr/>
        </p:nvCxnSpPr>
        <p:spPr>
          <a:xfrm flipV="1">
            <a:off x="5334000" y="4114800"/>
            <a:ext cx="685800" cy="577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239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Yoke design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BF94-2A67-42DF-98D0-35FA6F29A361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ABBE-8C37-4EA0-B4C8-2876D6EC680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5774" y="1066800"/>
            <a:ext cx="8474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Frascati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”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coil cross-section in the new yoke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330717"/>
              </p:ext>
            </p:extLst>
          </p:nvPr>
        </p:nvGraphicFramePr>
        <p:xfrm>
          <a:off x="1601403" y="2697480"/>
          <a:ext cx="5942397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467"/>
                <a:gridCol w="1563450"/>
                <a:gridCol w="1718240"/>
                <a:gridCol w="1718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With old yoke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With new yoke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With new yoke + more current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6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14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none" baseline="0" dirty="0" smtClean="0"/>
                        <a:t>b</a:t>
                      </a:r>
                      <a:r>
                        <a:rPr lang="en-US" baseline="-25000" dirty="0" smtClean="0"/>
                        <a:t>18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G (T/m)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138.4 </a:t>
                      </a:r>
                      <a:r>
                        <a:rPr lang="en-US" sz="1200" dirty="0" smtClean="0"/>
                        <a:t>(-1.1 %)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I (kA)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17.32</a:t>
                      </a: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17.55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35774" y="5638800"/>
            <a:ext cx="84457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The updated yoke cross-section has little impact on the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harmonics</a:t>
            </a:r>
          </a:p>
          <a:p>
            <a:pPr marL="285750" indent="-285750"/>
            <a:endParaRPr lang="en-US" sz="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Need to increase the current to compensate for yoke material removal (+1.1 %)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402" y="1502157"/>
            <a:ext cx="1000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283" y="1555757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003" y="1555757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76200" y="1944469"/>
            <a:ext cx="1371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 smtClean="0"/>
              <a:t>Rref</a:t>
            </a:r>
            <a:r>
              <a:rPr lang="fr-FR" dirty="0" smtClean="0"/>
              <a:t>=2/3 of the aperture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315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</a:t>
            </a:r>
            <a:r>
              <a:rPr lang="en-US" dirty="0" smtClean="0"/>
              <a:t>cable dimension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641A-2421-4E5D-8F42-D6A829ADAE4A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3181631"/>
              </p:ext>
            </p:extLst>
          </p:nvPr>
        </p:nvGraphicFramePr>
        <p:xfrm>
          <a:off x="393062" y="1066800"/>
          <a:ext cx="6781800" cy="2529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76600"/>
                <a:gridCol w="762000"/>
                <a:gridCol w="1371600"/>
                <a:gridCol w="1371600"/>
              </a:tblGrid>
              <a:tr h="36576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181BA8"/>
                          </a:solidFill>
                        </a:rPr>
                        <a:t>Reacted</a:t>
                      </a:r>
                      <a:r>
                        <a:rPr lang="en-US" sz="1500" b="1" baseline="0" dirty="0" smtClean="0">
                          <a:solidFill>
                            <a:srgbClr val="181BA8"/>
                          </a:solidFill>
                        </a:rPr>
                        <a:t> Bare </a:t>
                      </a:r>
                      <a:r>
                        <a:rPr lang="en-US" sz="1500" b="1" dirty="0" smtClean="0">
                          <a:solidFill>
                            <a:srgbClr val="181BA8"/>
                          </a:solidFill>
                        </a:rPr>
                        <a:t>Cable</a:t>
                      </a:r>
                    </a:p>
                    <a:p>
                      <a:pPr algn="ctr"/>
                      <a:r>
                        <a:rPr lang="en-US" sz="1500" b="1" dirty="0" smtClean="0">
                          <a:solidFill>
                            <a:srgbClr val="181BA8"/>
                          </a:solidFill>
                        </a:rPr>
                        <a:t>(</a:t>
                      </a:r>
                      <a:r>
                        <a:rPr lang="en-US" sz="1500" b="0" baseline="0" dirty="0" smtClean="0">
                          <a:solidFill>
                            <a:srgbClr val="181BA8"/>
                          </a:solidFill>
                        </a:rPr>
                        <a:t>4.5 % and 2 % thickness and width growth assumed from un-reacted cable</a:t>
                      </a:r>
                      <a:r>
                        <a:rPr lang="en-US" sz="1500" b="1" baseline="0" dirty="0" smtClean="0">
                          <a:solidFill>
                            <a:srgbClr val="181BA8"/>
                          </a:solidFill>
                        </a:rPr>
                        <a:t>)</a:t>
                      </a:r>
                      <a:endParaRPr lang="en-US" sz="1500" b="1" dirty="0">
                        <a:solidFill>
                          <a:srgbClr val="181BA8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Frascati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cable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(v1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New version (v2)</a:t>
                      </a:r>
                      <a:endParaRPr lang="en-US" sz="1500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Width (mm)</a:t>
                      </a:r>
                      <a:endParaRPr lang="en-US" sz="15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mm</a:t>
                      </a:r>
                      <a:endParaRPr lang="en-US" sz="15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18.638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18.300</a:t>
                      </a:r>
                      <a:endParaRPr lang="en-US" sz="1500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Thickness in</a:t>
                      </a:r>
                      <a:endParaRPr lang="en-US" sz="15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mm</a:t>
                      </a:r>
                      <a:endParaRPr lang="en-US" sz="15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1.462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1.454</a:t>
                      </a:r>
                      <a:endParaRPr lang="en-US" sz="15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Thickness out</a:t>
                      </a:r>
                      <a:endParaRPr lang="en-US" sz="15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mm</a:t>
                      </a:r>
                      <a:endParaRPr lang="en-US" sz="15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1.673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1.660</a:t>
                      </a:r>
                      <a:endParaRPr lang="en-US" sz="15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Keystone angle</a:t>
                      </a:r>
                      <a:endParaRPr lang="en-US" sz="15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err="1" smtClean="0"/>
                        <a:t>deg</a:t>
                      </a:r>
                      <a:endParaRPr lang="en-US" sz="1500" b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0.650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0.644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78899527"/>
              </p:ext>
            </p:extLst>
          </p:nvPr>
        </p:nvGraphicFramePr>
        <p:xfrm>
          <a:off x="396109" y="3675427"/>
          <a:ext cx="6806462" cy="320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1262"/>
                <a:gridCol w="762000"/>
                <a:gridCol w="1371600"/>
                <a:gridCol w="1371600"/>
              </a:tblGrid>
              <a:tr h="25787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Insulation thickness </a:t>
                      </a:r>
                      <a:endParaRPr lang="en-US" sz="15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mm</a:t>
                      </a:r>
                      <a:endParaRPr lang="en-US" sz="15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0.150</a:t>
                      </a:r>
                      <a:endParaRPr lang="en-US" sz="15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0.125</a:t>
                      </a:r>
                      <a:endParaRPr lang="en-US" sz="15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ABBE-8C37-4EA0-B4C8-2876D6EC680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26371" y="4928254"/>
            <a:ext cx="103425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-0.388 mm</a:t>
            </a:r>
            <a:endParaRPr lang="en-US" sz="1500" dirty="0">
              <a:solidFill>
                <a:srgbClr val="FF000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66851051"/>
              </p:ext>
            </p:extLst>
          </p:nvPr>
        </p:nvGraphicFramePr>
        <p:xfrm>
          <a:off x="393338" y="4083335"/>
          <a:ext cx="6825858" cy="183551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87926"/>
                <a:gridCol w="678107"/>
                <a:gridCol w="1371600"/>
                <a:gridCol w="1388225"/>
              </a:tblGrid>
              <a:tr h="326759">
                <a:tc gridSpan="4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181BA8"/>
                          </a:solidFill>
                        </a:rPr>
                        <a:t>Insulated</a:t>
                      </a:r>
                      <a:r>
                        <a:rPr lang="en-US" sz="1500" b="1" baseline="0" dirty="0" smtClean="0">
                          <a:solidFill>
                            <a:srgbClr val="181BA8"/>
                          </a:solidFill>
                        </a:rPr>
                        <a:t> &amp; Reacted Cable</a:t>
                      </a:r>
                      <a:endParaRPr lang="en-US" sz="1500" b="1" dirty="0" smtClean="0">
                        <a:solidFill>
                          <a:srgbClr val="181BA8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43216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Frascati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 cable (v1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New version (v2)</a:t>
                      </a:r>
                      <a:endParaRPr lang="en-US" sz="15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2097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Width (mm)</a:t>
                      </a:r>
                      <a:endParaRPr lang="en-US" sz="15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mm</a:t>
                      </a:r>
                      <a:endParaRPr lang="en-US" sz="15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18.938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18.550</a:t>
                      </a:r>
                      <a:endParaRPr lang="en-US" sz="15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6489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Thickness in</a:t>
                      </a:r>
                      <a:endParaRPr lang="en-US" sz="15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mm</a:t>
                      </a:r>
                      <a:endParaRPr lang="en-US" sz="15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1.762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1.704</a:t>
                      </a:r>
                      <a:endParaRPr lang="en-US" sz="15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6489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Thickness out</a:t>
                      </a:r>
                      <a:endParaRPr lang="en-US" sz="15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mm</a:t>
                      </a:r>
                      <a:endParaRPr lang="en-US" sz="15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1.973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1.910</a:t>
                      </a:r>
                      <a:endParaRPr lang="en-US" sz="15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126371" y="1795046"/>
            <a:ext cx="1982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rgbClr val="FF0000"/>
                </a:solidFill>
              </a:rPr>
              <a:t>Dimensional </a:t>
            </a:r>
            <a:r>
              <a:rPr lang="en-US" sz="1600" b="1" u="sng" dirty="0" smtClean="0">
                <a:solidFill>
                  <a:srgbClr val="FF0000"/>
                </a:solidFill>
              </a:rPr>
              <a:t>changes</a:t>
            </a:r>
            <a:endParaRPr lang="en-US" sz="1600" b="1" u="sng" dirty="0" smtClean="0">
              <a:solidFill>
                <a:srgbClr val="FF0000"/>
              </a:solidFill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7126371" y="2166689"/>
            <a:ext cx="103425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-0.338 mm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19" name="TextBox 10"/>
          <p:cNvSpPr txBox="1"/>
          <p:nvPr/>
        </p:nvSpPr>
        <p:spPr>
          <a:xfrm>
            <a:off x="7126371" y="2489854"/>
            <a:ext cx="103425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-0.008 mm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24" name="TextBox 10"/>
          <p:cNvSpPr txBox="1"/>
          <p:nvPr/>
        </p:nvSpPr>
        <p:spPr>
          <a:xfrm>
            <a:off x="7126371" y="2870854"/>
            <a:ext cx="103425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-0.013 mm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25" name="TextBox 10"/>
          <p:cNvSpPr txBox="1"/>
          <p:nvPr/>
        </p:nvSpPr>
        <p:spPr>
          <a:xfrm>
            <a:off x="7126371" y="3233489"/>
            <a:ext cx="103425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-0.006 mm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26" name="TextBox 10"/>
          <p:cNvSpPr txBox="1"/>
          <p:nvPr/>
        </p:nvSpPr>
        <p:spPr>
          <a:xfrm>
            <a:off x="7126371" y="5290889"/>
            <a:ext cx="103425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-</a:t>
            </a:r>
            <a:r>
              <a:rPr lang="en-US" sz="1500" dirty="0" smtClean="0">
                <a:solidFill>
                  <a:srgbClr val="FF0000"/>
                </a:solidFill>
              </a:rPr>
              <a:t>0.058 </a:t>
            </a:r>
            <a:r>
              <a:rPr lang="en-US" sz="1500" dirty="0" smtClean="0">
                <a:solidFill>
                  <a:srgbClr val="FF0000"/>
                </a:solidFill>
              </a:rPr>
              <a:t>mm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27" name="TextBox 10"/>
          <p:cNvSpPr txBox="1"/>
          <p:nvPr/>
        </p:nvSpPr>
        <p:spPr>
          <a:xfrm>
            <a:off x="7126371" y="5595689"/>
            <a:ext cx="103425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-0.063 mm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28" name="TextBox 10"/>
          <p:cNvSpPr txBox="1"/>
          <p:nvPr/>
        </p:nvSpPr>
        <p:spPr>
          <a:xfrm>
            <a:off x="7126371" y="3632854"/>
            <a:ext cx="103425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-0.025 mm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29" name="TextBox 21"/>
          <p:cNvSpPr txBox="1"/>
          <p:nvPr/>
        </p:nvSpPr>
        <p:spPr>
          <a:xfrm>
            <a:off x="381000" y="5986046"/>
            <a:ext cx="7818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ym typeface="Wingdings" pitchFamily="2" charset="2"/>
              </a:rPr>
              <a:t> The cross-sectional area of the new cable is   </a:t>
            </a:r>
            <a:r>
              <a:rPr lang="en-US" sz="1600" dirty="0" smtClean="0">
                <a:sym typeface="Wingdings" pitchFamily="2" charset="2"/>
              </a:rPr>
              <a:t>̴̴</a:t>
            </a:r>
            <a:r>
              <a:rPr lang="en-US" sz="1600" dirty="0" smtClean="0">
                <a:sym typeface="Wingdings" pitchFamily="2" charset="2"/>
              </a:rPr>
              <a:t>5</a:t>
            </a:r>
            <a:r>
              <a:rPr lang="en-US" sz="1600" dirty="0" smtClean="0">
                <a:sym typeface="Wingdings" pitchFamily="2" charset="2"/>
              </a:rPr>
              <a:t>% </a:t>
            </a:r>
            <a:r>
              <a:rPr lang="en-US" sz="1600" dirty="0" smtClean="0">
                <a:sym typeface="Wingdings" pitchFamily="2" charset="2"/>
              </a:rPr>
              <a:t>smaller than for </a:t>
            </a:r>
            <a:r>
              <a:rPr lang="en-US" sz="1600" dirty="0" smtClean="0">
                <a:sym typeface="Wingdings" pitchFamily="2" charset="2"/>
              </a:rPr>
              <a:t>the one used </a:t>
            </a:r>
            <a:r>
              <a:rPr lang="en-US" sz="1600" dirty="0" smtClean="0">
                <a:sym typeface="Wingdings" pitchFamily="2" charset="2"/>
              </a:rPr>
              <a:t>at </a:t>
            </a:r>
            <a:r>
              <a:rPr lang="en-US" sz="1600" dirty="0" err="1" smtClean="0">
                <a:sym typeface="Wingdings" pitchFamily="2" charset="2"/>
              </a:rPr>
              <a:t>Frascati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7315200" y="990600"/>
            <a:ext cx="16417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b="1" dirty="0" err="1" smtClean="0"/>
              <a:t>Cable</a:t>
            </a:r>
            <a:r>
              <a:rPr lang="fr-FR" b="1" dirty="0" smtClean="0"/>
              <a:t> 1042Z-13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18851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cable dimension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4B61-CB8C-4852-8430-4B8E291FCBDF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ABBE-8C37-4EA0-B4C8-2876D6EC680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2895600" cy="2764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940438" y="29806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86240" y="23199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41514" y="2983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4755" y="22487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51054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</a:rPr>
              <a:t>Block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dirty="0" smtClean="0">
                <a:solidFill>
                  <a:srgbClr val="00B0F0"/>
                </a:solidFill>
              </a:rPr>
              <a:t>16 turns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0.5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cable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17375E"/>
                </a:solidFill>
                <a:sym typeface="Wingdings" pitchFamily="2" charset="2"/>
              </a:rPr>
              <a:t>Block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17375E"/>
                </a:solidFill>
                <a:sym typeface="Wingdings" pitchFamily="2" charset="2"/>
              </a:rPr>
              <a:t>: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 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6 turns 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0.2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cable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Block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: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16 turns 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0.5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cable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Block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4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: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12 turns 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0.4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cable</a:t>
            </a:r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16" name="TextBox 18"/>
          <p:cNvSpPr txBox="1"/>
          <p:nvPr/>
        </p:nvSpPr>
        <p:spPr>
          <a:xfrm>
            <a:off x="5638800" y="5532834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1.6 cable in total (looking at the thickness)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7" name="Accolade fermante 16"/>
          <p:cNvSpPr/>
          <p:nvPr/>
        </p:nvSpPr>
        <p:spPr>
          <a:xfrm>
            <a:off x="5410200" y="5112365"/>
            <a:ext cx="1524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extBox 18"/>
          <p:cNvSpPr txBox="1"/>
          <p:nvPr/>
        </p:nvSpPr>
        <p:spPr>
          <a:xfrm>
            <a:off x="3581400" y="3593068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The chosen coil design layout is “optimum” </a:t>
            </a:r>
          </a:p>
        </p:txBody>
      </p:sp>
      <p:sp>
        <p:nvSpPr>
          <p:cNvPr id="20" name="TextBox 14"/>
          <p:cNvSpPr txBox="1"/>
          <p:nvPr/>
        </p:nvSpPr>
        <p:spPr>
          <a:xfrm>
            <a:off x="152400" y="4245114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How much turns could we add in each block if we want to match the dimension of the “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Frascati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” cross-section with the new cable?: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990600"/>
            <a:ext cx="5267325" cy="326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" name="ZoneTexte 20"/>
          <p:cNvSpPr txBox="1"/>
          <p:nvPr/>
        </p:nvSpPr>
        <p:spPr>
          <a:xfrm>
            <a:off x="7332735" y="3364468"/>
            <a:ext cx="18112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7030A0"/>
                </a:solidFill>
              </a:rPr>
              <a:t>Reference</a:t>
            </a:r>
            <a:r>
              <a:rPr lang="fr-FR" b="1" dirty="0" smtClean="0">
                <a:solidFill>
                  <a:srgbClr val="7030A0"/>
                </a:solidFill>
              </a:rPr>
              <a:t> design</a:t>
            </a:r>
            <a:endParaRPr lang="fr-F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53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Re-optimized cross-section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AA5-0478-4ED1-B796-4817BA17B398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ABBE-8C37-4EA0-B4C8-2876D6EC680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1066800"/>
            <a:ext cx="8474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Frascati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” coil layout with the new cable dimension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69648771"/>
              </p:ext>
            </p:extLst>
          </p:nvPr>
        </p:nvGraphicFramePr>
        <p:xfrm>
          <a:off x="1168226" y="2804160"/>
          <a:ext cx="4876361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467"/>
                <a:gridCol w="1966947"/>
                <a:gridCol w="196694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Changing the cable</a:t>
                      </a:r>
                      <a:r>
                        <a:rPr lang="en-US" baseline="0" dirty="0" smtClean="0"/>
                        <a:t> dimension only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Re-optimized cross-section (one turn added)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6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14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none" baseline="0" dirty="0" smtClean="0"/>
                        <a:t>b</a:t>
                      </a:r>
                      <a:r>
                        <a:rPr lang="en-US" baseline="-25000" dirty="0" smtClean="0"/>
                        <a:t>18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G (T/m)</a:t>
                      </a:r>
                      <a:endParaRPr lang="en-US" baseline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140</a:t>
                      </a:r>
                      <a:endParaRPr lang="en-US" baseline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I (kA)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17.32</a:t>
                      </a:r>
                      <a:endParaRPr lang="en-US" baseline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17.00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1648"/>
            <a:ext cx="1092026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804409"/>
            <a:ext cx="2130671" cy="201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396176" y="1676400"/>
            <a:ext cx="1443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Additional turn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7742168" y="2014954"/>
            <a:ext cx="375520" cy="11812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76200" y="1944469"/>
            <a:ext cx="1371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 smtClean="0"/>
              <a:t>Rref</a:t>
            </a:r>
            <a:r>
              <a:rPr lang="fr-FR" dirty="0" smtClean="0"/>
              <a:t>=2/3 of the aperture</a:t>
            </a:r>
            <a:endParaRPr lang="fr-FR" dirty="0"/>
          </a:p>
        </p:txBody>
      </p:sp>
      <p:sp>
        <p:nvSpPr>
          <p:cNvPr id="18" name="TextBox 18"/>
          <p:cNvSpPr txBox="1"/>
          <p:nvPr/>
        </p:nvSpPr>
        <p:spPr>
          <a:xfrm>
            <a:off x="6155574" y="4154269"/>
            <a:ext cx="2912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Field quality is achieved</a:t>
            </a:r>
          </a:p>
          <a:p>
            <a:pPr marL="285750" indent="-285750">
              <a:buFont typeface="Wingdings"/>
              <a:buChar char="à"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The current is smaller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103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888" y="2209800"/>
            <a:ext cx="3661126" cy="346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Re-optimized </a:t>
            </a:r>
            <a:r>
              <a:rPr lang="en-US" dirty="0"/>
              <a:t>cross-section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0893-61DE-4ECE-A7B1-BF3734BF2972}" type="datetime1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QXF 2D Magnetic Analysis &amp; Coil Cross-section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ABBE-8C37-4EA0-B4C8-2876D6EC680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8298"/>
            <a:ext cx="3505200" cy="3346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669771" y="493522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8928" y="41437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0543" y="49065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12275" y="409939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4200" y="4876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40714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86056" y="4876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9297" y="402711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1219200"/>
            <a:ext cx="331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181BA8"/>
                </a:solidFill>
              </a:rPr>
              <a:t>“</a:t>
            </a:r>
            <a:r>
              <a:rPr lang="en-US" u="sng" dirty="0" err="1" smtClean="0">
                <a:solidFill>
                  <a:srgbClr val="181BA8"/>
                </a:solidFill>
              </a:rPr>
              <a:t>Frascati</a:t>
            </a:r>
            <a:r>
              <a:rPr lang="en-US" u="sng" dirty="0" smtClean="0">
                <a:solidFill>
                  <a:srgbClr val="181BA8"/>
                </a:solidFill>
              </a:rPr>
              <a:t>” cross-section:</a:t>
            </a:r>
            <a:r>
              <a:rPr lang="en-US" b="1" dirty="0" smtClean="0">
                <a:solidFill>
                  <a:srgbClr val="181BA8"/>
                </a:solidFill>
              </a:rPr>
              <a:t> 50 turns</a:t>
            </a:r>
            <a:endParaRPr lang="en-US" u="sng" dirty="0">
              <a:solidFill>
                <a:srgbClr val="181BA8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118246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solidFill>
                  <a:srgbClr val="181BA8"/>
                </a:solidFill>
              </a:rPr>
              <a:t>Updated coil cross-section with</a:t>
            </a:r>
          </a:p>
          <a:p>
            <a:pPr algn="ctr"/>
            <a:r>
              <a:rPr lang="en-US" u="sng" dirty="0" smtClean="0">
                <a:solidFill>
                  <a:srgbClr val="181BA8"/>
                </a:solidFill>
              </a:rPr>
              <a:t>new cable dimension:</a:t>
            </a:r>
            <a:r>
              <a:rPr lang="en-US" dirty="0" smtClean="0">
                <a:solidFill>
                  <a:srgbClr val="181BA8"/>
                </a:solidFill>
              </a:rPr>
              <a:t> </a:t>
            </a:r>
            <a:r>
              <a:rPr lang="en-US" b="1" dirty="0" smtClean="0">
                <a:solidFill>
                  <a:srgbClr val="181BA8"/>
                </a:solidFill>
              </a:rPr>
              <a:t>51 turns </a:t>
            </a:r>
            <a:endParaRPr lang="en-US" b="1" dirty="0">
              <a:solidFill>
                <a:srgbClr val="181BA8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55888" y="4149751"/>
            <a:ext cx="1443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Additional turn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178130" y="4396447"/>
            <a:ext cx="603170" cy="183717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343400" y="1371600"/>
            <a:ext cx="29785" cy="4800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8"/>
          <p:cNvSpPr txBox="1"/>
          <p:nvPr/>
        </p:nvSpPr>
        <p:spPr>
          <a:xfrm>
            <a:off x="4648200" y="58028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Easier to protect (quench)</a:t>
            </a:r>
          </a:p>
        </p:txBody>
      </p:sp>
    </p:spTree>
    <p:extLst>
      <p:ext uri="{BB962C8B-B14F-4D97-AF65-F5344CB8AC3E}">
        <p14:creationId xmlns="" xmlns:p14="http://schemas.microsoft.com/office/powerpoint/2010/main" val="12365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70424</TotalTime>
  <Words>1259</Words>
  <Application>Microsoft Office PowerPoint</Application>
  <PresentationFormat>Affichage à l'écran (4:3)</PresentationFormat>
  <Paragraphs>368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Office Theme</vt:lpstr>
      <vt:lpstr>QXF 2D Magnetic Analysis  &amp; Coil Cross-Section</vt:lpstr>
      <vt:lpstr>Outline</vt:lpstr>
      <vt:lpstr>Cross-section presented at Frascati</vt:lpstr>
      <vt:lpstr>Updated Yoke design</vt:lpstr>
      <vt:lpstr>Updated Yoke design</vt:lpstr>
      <vt:lpstr>Updated cable dimension</vt:lpstr>
      <vt:lpstr>Updated cable dimension</vt:lpstr>
      <vt:lpstr>Re-optimized cross-section</vt:lpstr>
      <vt:lpstr>Re-optimized cross-section</vt:lpstr>
      <vt:lpstr>Re-optimized cross-section</vt:lpstr>
      <vt:lpstr>Magnetic field and transfer function</vt:lpstr>
      <vt:lpstr>Tuning of the magnetic field</vt:lpstr>
      <vt:lpstr>Tuning of the magnetic field</vt:lpstr>
      <vt:lpstr>Magnetic field compensation</vt:lpstr>
      <vt:lpstr>Field sensitivity to components tolerances</vt:lpstr>
      <vt:lpstr>Field sensitivity to components tolerances</vt:lpstr>
      <vt:lpstr>Summary and Plans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hfelice</dc:creator>
  <cp:lastModifiedBy>franck</cp:lastModifiedBy>
  <cp:revision>1004</cp:revision>
  <cp:lastPrinted>2013-04-05T23:14:23Z</cp:lastPrinted>
  <dcterms:created xsi:type="dcterms:W3CDTF">2010-03-31T20:55:33Z</dcterms:created>
  <dcterms:modified xsi:type="dcterms:W3CDTF">2013-04-09T21:25:47Z</dcterms:modified>
</cp:coreProperties>
</file>