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notesMasterIdLst>
    <p:notesMasterId r:id="rId38"/>
  </p:notesMasterIdLst>
  <p:sldIdLst>
    <p:sldId id="257" r:id="rId2"/>
    <p:sldId id="432" r:id="rId3"/>
    <p:sldId id="340" r:id="rId4"/>
    <p:sldId id="359" r:id="rId5"/>
    <p:sldId id="363" r:id="rId6"/>
    <p:sldId id="341" r:id="rId7"/>
    <p:sldId id="349" r:id="rId8"/>
    <p:sldId id="397" r:id="rId9"/>
    <p:sldId id="332" r:id="rId10"/>
    <p:sldId id="394" r:id="rId11"/>
    <p:sldId id="395" r:id="rId12"/>
    <p:sldId id="396" r:id="rId13"/>
    <p:sldId id="398" r:id="rId14"/>
    <p:sldId id="399" r:id="rId15"/>
    <p:sldId id="400" r:id="rId16"/>
    <p:sldId id="401" r:id="rId17"/>
    <p:sldId id="404" r:id="rId18"/>
    <p:sldId id="405" r:id="rId19"/>
    <p:sldId id="428" r:id="rId20"/>
    <p:sldId id="429" r:id="rId21"/>
    <p:sldId id="410" r:id="rId22"/>
    <p:sldId id="430" r:id="rId23"/>
    <p:sldId id="425" r:id="rId24"/>
    <p:sldId id="420" r:id="rId25"/>
    <p:sldId id="421" r:id="rId26"/>
    <p:sldId id="422" r:id="rId27"/>
    <p:sldId id="423" r:id="rId28"/>
    <p:sldId id="415" r:id="rId29"/>
    <p:sldId id="431" r:id="rId30"/>
    <p:sldId id="424" r:id="rId31"/>
    <p:sldId id="418" r:id="rId32"/>
    <p:sldId id="426" r:id="rId33"/>
    <p:sldId id="427" r:id="rId34"/>
    <p:sldId id="385" r:id="rId35"/>
    <p:sldId id="324" r:id="rId36"/>
    <p:sldId id="419" r:id="rId3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ヒラギノ角ゴ Pro W3" pitchFamily="126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ヒラギノ角ゴ Pro W3" pitchFamily="126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ヒラギノ角ゴ Pro W3" pitchFamily="126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ヒラギノ角ゴ Pro W3" pitchFamily="126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ヒラギノ角ゴ Pro W3" pitchFamily="126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ヒラギノ角ゴ Pro W3" pitchFamily="126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ヒラギノ角ゴ Pro W3" pitchFamily="126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ヒラギノ角ゴ Pro W3" pitchFamily="126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ヒラギノ角ゴ Pro W3" pitchFamily="126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B1A1"/>
    <a:srgbClr val="25356F"/>
    <a:srgbClr val="8CE9FF"/>
    <a:srgbClr val="FF479C"/>
    <a:srgbClr val="84D556"/>
    <a:srgbClr val="000099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77" autoAdjust="0"/>
    <p:restoredTop sz="92405" autoAdjust="0"/>
  </p:normalViewPr>
  <p:slideViewPr>
    <p:cSldViewPr>
      <p:cViewPr varScale="1">
        <p:scale>
          <a:sx n="108" d="100"/>
          <a:sy n="108" d="100"/>
        </p:scale>
        <p:origin x="-179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69B60A2-014F-4821-882F-9244C76F5558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82B93BC8-1D63-4ECF-A6B4-CA5B3F651E3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939768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5F83938D-9357-4A44-8EFA-C13429B0C178}" type="slidenum">
              <a:rPr lang="en-GB" altLang="en-US"/>
              <a:pPr>
                <a:spcBef>
                  <a:spcPct val="0"/>
                </a:spcBef>
              </a:pPr>
              <a:t>2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9pPr>
          </a:lstStyle>
          <a:p>
            <a:fld id="{EF941BD9-B034-4C85-BE5B-484A03FE6AD0}" type="slidenum">
              <a:rPr lang="en-US" altLang="en-US">
                <a:latin typeface="Arial" pitchFamily="34" charset="0"/>
                <a:ea typeface="MS PGothic" pitchFamily="34" charset="-128"/>
                <a:cs typeface="Arial" pitchFamily="34" charset="0"/>
              </a:rPr>
              <a:pPr/>
              <a:t>21</a:t>
            </a:fld>
            <a:endParaRPr lang="en-US" altLang="en-US"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 smtClean="0">
                <a:solidFill>
                  <a:srgbClr val="002060"/>
                </a:solidFill>
              </a:rPr>
              <a:t>Leading figures in the field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 smtClean="0">
                <a:solidFill>
                  <a:srgbClr val="002060"/>
                </a:solidFill>
              </a:rPr>
              <a:t>2 Institute Directors &amp; 1 Laboratory Head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 smtClean="0">
                <a:solidFill>
                  <a:srgbClr val="002060"/>
                </a:solidFill>
              </a:rPr>
              <a:t>7 Internationally renowned universities/labs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 smtClean="0">
                <a:solidFill>
                  <a:srgbClr val="002060"/>
                </a:solidFill>
              </a:rPr>
              <a:t>Experienced conference organizers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 smtClean="0">
                <a:solidFill>
                  <a:srgbClr val="002060"/>
                </a:solidFill>
              </a:rPr>
              <a:t>Strong administrative support (Lab &amp; Uni.)</a:t>
            </a:r>
          </a:p>
          <a:p>
            <a:endParaRPr lang="en-GB" altLang="en-US" dirty="0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5A1647E6-1629-4CED-B5F1-11CD76A10AB4}" type="slidenum">
              <a:rPr lang="en-GB" altLang="en-US"/>
              <a:pPr>
                <a:spcBef>
                  <a:spcPct val="0"/>
                </a:spcBef>
              </a:pPr>
              <a:t>5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  <a:p>
            <a:r>
              <a:rPr lang="en-GB" altLang="en-US" smtClean="0"/>
              <a:t>in summary…………..</a:t>
            </a:r>
          </a:p>
          <a:p>
            <a:endParaRPr lang="en-GB" altLang="en-US" smtClean="0"/>
          </a:p>
          <a:p>
            <a:r>
              <a:rPr lang="en-GB" altLang="en-US" smtClean="0"/>
              <a:t>Pass to Kerrin </a:t>
            </a: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23B0A65F-AD77-443C-9D88-183409872A64}" type="slidenum">
              <a:rPr lang="en-GB" altLang="en-US"/>
              <a:pPr>
                <a:spcBef>
                  <a:spcPct val="0"/>
                </a:spcBef>
              </a:pPr>
              <a:t>6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b="1" smtClean="0"/>
              <a:t>Two airports within 45 minutes</a:t>
            </a:r>
            <a:r>
              <a:rPr lang="en-GB" altLang="en-US" smtClean="0"/>
              <a:t> of Liverpool city centre: Liverpool John Lennon Airport  and Manchester Airport.  Easy transfer from both </a:t>
            </a:r>
          </a:p>
          <a:p>
            <a:endParaRPr lang="en-GB" altLang="en-US" b="1" smtClean="0"/>
          </a:p>
          <a:p>
            <a:r>
              <a:rPr lang="en-GB" altLang="en-US" b="1" smtClean="0"/>
              <a:t>Just two hours from London</a:t>
            </a:r>
          </a:p>
          <a:p>
            <a:endParaRPr lang="en-GB" altLang="en-US" b="1" smtClean="0"/>
          </a:p>
          <a:p>
            <a:r>
              <a:rPr lang="en-GB" altLang="en-US" b="1" smtClean="0"/>
              <a:t>Walkable city once here </a:t>
            </a:r>
          </a:p>
          <a:p>
            <a:endParaRPr lang="en-GB" altLang="en-US" b="1" smtClean="0"/>
          </a:p>
          <a:p>
            <a:endParaRPr lang="en-GB" altLang="en-US" b="1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9pPr>
          </a:lstStyle>
          <a:p>
            <a:fld id="{F2A89341-5CBE-4F9A-80AB-E2A15C05D910}" type="slidenum">
              <a:rPr lang="en-GB" altLang="en-US">
                <a:cs typeface="Arial" pitchFamily="34" charset="0"/>
              </a:rPr>
              <a:pPr/>
              <a:t>11</a:t>
            </a:fld>
            <a:endParaRPr lang="en-GB" altLang="en-US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smtClean="0"/>
              <a:t>City centre venue on a waterfront Location</a:t>
            </a: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9pPr>
          </a:lstStyle>
          <a:p>
            <a:fld id="{D7ACA6C2-07DB-492C-A234-DA0703A3445F}" type="slidenum">
              <a:rPr lang="en-GB" altLang="en-US">
                <a:cs typeface="Arial" pitchFamily="34" charset="0"/>
              </a:rPr>
              <a:pPr/>
              <a:t>12</a:t>
            </a:fld>
            <a:endParaRPr lang="en-GB" altLang="en-US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9pPr>
          </a:lstStyle>
          <a:p>
            <a:fld id="{3BEA1C3E-19A6-4102-B45C-168F5C3D20F6}" type="slidenum">
              <a:rPr lang="en-GB" altLang="en-US">
                <a:cs typeface="Arial" pitchFamily="34" charset="0"/>
              </a:rPr>
              <a:pPr/>
              <a:t>15</a:t>
            </a:fld>
            <a:endParaRPr lang="en-GB" altLang="en-US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dirty="0" smtClean="0"/>
              <a:t>Liverpool Cathedral - largest in the UK, 5 largest in the world (also a stunning Dinner venue (max 1000)</a:t>
            </a:r>
          </a:p>
          <a:p>
            <a:endParaRPr lang="en-GB" altLang="en-US" dirty="0" smtClean="0"/>
          </a:p>
          <a:p>
            <a:r>
              <a:rPr lang="en-GB" altLang="en-US" dirty="0" smtClean="0"/>
              <a:t>St Georges Hall – Historic Law court – now a council opened venue for dinners (max 500)</a:t>
            </a:r>
          </a:p>
          <a:p>
            <a:endParaRPr lang="en-GB" altLang="en-US" dirty="0" smtClean="0"/>
          </a:p>
          <a:p>
            <a:r>
              <a:rPr lang="en-GB" altLang="en-US" dirty="0" smtClean="0"/>
              <a:t>Old Chinese community in Europe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9pPr>
          </a:lstStyle>
          <a:p>
            <a:fld id="{D6E3187B-0EA2-4CA8-B2C0-F070B399B481}" type="slidenum">
              <a:rPr lang="en-GB" altLang="en-US">
                <a:cs typeface="Arial" pitchFamily="34" charset="0"/>
              </a:rPr>
              <a:pPr/>
              <a:t>16</a:t>
            </a:fld>
            <a:endParaRPr lang="en-GB" altLang="en-US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9pPr>
          </a:lstStyle>
          <a:p>
            <a:fld id="{87B43934-DDC7-4260-851A-A61AE215EA44}" type="slidenum">
              <a:rPr lang="en-GB" altLang="en-US"/>
              <a:pPr/>
              <a:t>19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9pPr>
          </a:lstStyle>
          <a:p>
            <a:fld id="{156A4CD4-08C5-4AEA-8D4E-136B6E56B1BE}" type="slidenum">
              <a:rPr lang="en-GB" altLang="en-US"/>
              <a:pPr/>
              <a:t>20</a:t>
            </a:fld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399DB-B920-4D63-AB30-62CDBC406451}" type="datetimeFigureOut">
              <a:rPr lang="en-GB" altLang="en-US"/>
              <a:pPr>
                <a:defRPr/>
              </a:pPr>
              <a:t>27/09/2016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928D48-1DDA-4238-8EC1-8FDDD189945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24286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7126EC-E068-4861-9AA8-C6F70318CE73}" type="datetimeFigureOut">
              <a:rPr lang="en-GB" altLang="en-US"/>
              <a:pPr>
                <a:defRPr/>
              </a:pPr>
              <a:t>27/09/2016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FE5B94-24B6-4E77-A98D-F1D0AD66DF8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66319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4C2E0-B8BF-403E-BA14-07521396D110}" type="datetimeFigureOut">
              <a:rPr lang="en-GB" altLang="en-US"/>
              <a:pPr>
                <a:defRPr/>
              </a:pPr>
              <a:t>27/09/2016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5ED006-490B-4B0F-8030-F1842B510C2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45304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58EAD-A765-4946-B08C-7F4F7361E768}" type="datetimeFigureOut">
              <a:rPr lang="en-GB" altLang="en-US"/>
              <a:pPr>
                <a:defRPr/>
              </a:pPr>
              <a:t>27/09/2016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13783C-AFCE-4992-BC41-F5114CE3ABC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74896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0FD5C-558F-453A-A1B4-DAAA148580E0}" type="datetimeFigureOut">
              <a:rPr lang="en-GB" altLang="en-US"/>
              <a:pPr>
                <a:defRPr/>
              </a:pPr>
              <a:t>27/09/2016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AB29AD-B695-4541-B8DE-B393DBA8410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55630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24A96-A99B-4DCE-AAFE-A6DA5DA74BD2}" type="datetimeFigureOut">
              <a:rPr lang="en-GB" altLang="en-US"/>
              <a:pPr>
                <a:defRPr/>
              </a:pPr>
              <a:t>27/09/2016</a:t>
            </a:fld>
            <a:endParaRPr lang="en-GB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14037-2C4B-4F11-9BD7-529F812B1D8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39286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5FE4E1-B566-4DDD-91F8-6B4391EBFC08}" type="datetimeFigureOut">
              <a:rPr lang="en-GB" altLang="en-US"/>
              <a:pPr>
                <a:defRPr/>
              </a:pPr>
              <a:t>27/09/2016</a:t>
            </a:fld>
            <a:endParaRPr lang="en-GB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7A65E6-4E80-46BF-BF8C-97AD037CBB4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02107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9312B-388D-4C70-A00B-4243CAA52608}" type="datetimeFigureOut">
              <a:rPr lang="en-GB" altLang="en-US"/>
              <a:pPr>
                <a:defRPr/>
              </a:pPr>
              <a:t>27/09/2016</a:t>
            </a:fld>
            <a:endParaRPr lang="en-GB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2864A7-8364-473E-BA42-F6B091DF142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68778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0A224-3DF8-4201-8388-C2ECC1300092}" type="datetimeFigureOut">
              <a:rPr lang="en-GB" altLang="en-US"/>
              <a:pPr>
                <a:defRPr/>
              </a:pPr>
              <a:t>27/09/2016</a:t>
            </a:fld>
            <a:endParaRPr lang="en-GB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BC9D2E-5FCC-4D61-A1F4-FD1443BF4CD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34125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A26832-67D1-437A-8419-CAA00DD14B2C}" type="datetimeFigureOut">
              <a:rPr lang="en-GB" altLang="en-US"/>
              <a:pPr>
                <a:defRPr/>
              </a:pPr>
              <a:t>27/09/2016</a:t>
            </a:fld>
            <a:endParaRPr lang="en-GB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A68134-2B36-4D92-AF64-4B05C66F107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64403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652AC-3442-4E02-864A-24932E98F7AB}" type="datetimeFigureOut">
              <a:rPr lang="en-GB" altLang="en-US"/>
              <a:pPr>
                <a:defRPr/>
              </a:pPr>
              <a:t>27/09/2016</a:t>
            </a:fld>
            <a:endParaRPr lang="en-GB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F430DC-1381-4D50-BC46-A9E66D11AAE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5587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164DCDB4-86A6-4B7D-A708-D32A3630FC4E}" type="datetimeFigureOut">
              <a:rPr lang="en-GB" altLang="en-US"/>
              <a:pPr>
                <a:defRPr/>
              </a:pPr>
              <a:t>27/09/2016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cs typeface="Arial" pitchFamily="34" charset="0"/>
              </a:defRPr>
            </a:lvl1pPr>
          </a:lstStyle>
          <a:p>
            <a:fld id="{C1E043A1-CE22-4AA4-AEF8-E84596F515BF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charset="0"/>
          <a:cs typeface="ヒラギノ角ゴ Pro W3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0"/>
          <a:cs typeface="ヒラギノ角ゴ Pro W3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0"/>
          <a:cs typeface="ヒラギノ角ゴ Pro W3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0"/>
          <a:cs typeface="ヒラギノ角ゴ Pro W3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0"/>
          <a:cs typeface="ヒラギノ角ゴ Pro W3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ヒラギノ角ゴ Pro W3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ヒラギノ角ゴ Pro W3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ヒラギノ角ゴ Pro W3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ヒラギノ角ゴ Pro W3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hyperlink" Target="http://www.google.co.uk/url?sa=i&amp;rct=j&amp;q=&amp;esrc=s&amp;source=images&amp;cd=&amp;cad=rja&amp;uact=8&amp;ved=0ahUKEwj89diPupzPAhUIaxQKHY80APsQjRwIBw&amp;url=http://imascientist.org.uk/scientists/stfc&amp;bvm=bv.133178914,d.ZGg&amp;psig=AFQjCNG25ZJQLsyd3Y1H2IaA7Nir-Bt3zQ&amp;ust=1474409643317054" TargetMode="External"/><Relationship Id="rId7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.uk/url?sa=i&amp;rct=j&amp;q=&amp;esrc=s&amp;source=images&amp;cd=&amp;cad=rja&amp;uact=8&amp;ved=0ahUKEwi50YLWuZzPAhXJthQKHeozBU0QjRwIBw&amp;url=http://www.adams-institute.ac.uk/&amp;psig=AFQjCNFglKjCAaBBZL4XR6GIJj3isfDOvw&amp;ust=1474409526682528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jpeg"/><Relationship Id="rId18" Type="http://schemas.openxmlformats.org/officeDocument/2006/relationships/image" Target="../media/image5.jpeg"/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" Type="http://schemas.openxmlformats.org/officeDocument/2006/relationships/image" Target="../media/image48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0" Type="http://schemas.openxmlformats.org/officeDocument/2006/relationships/image" Target="../media/image56.jpeg"/><Relationship Id="rId4" Type="http://schemas.openxmlformats.org/officeDocument/2006/relationships/image" Target="../media/image50.png"/><Relationship Id="rId9" Type="http://schemas.openxmlformats.org/officeDocument/2006/relationships/image" Target="../media/image55.jpeg"/><Relationship Id="rId1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12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11" Type="http://schemas.openxmlformats.org/officeDocument/2006/relationships/image" Target="../media/image75.jpeg"/><Relationship Id="rId5" Type="http://schemas.openxmlformats.org/officeDocument/2006/relationships/image" Target="../media/image69.jpeg"/><Relationship Id="rId10" Type="http://schemas.openxmlformats.org/officeDocument/2006/relationships/image" Target="../media/image74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7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80.jpe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10" Type="http://schemas.openxmlformats.org/officeDocument/2006/relationships/image" Target="../media/image86.png"/><Relationship Id="rId4" Type="http://schemas.openxmlformats.org/officeDocument/2006/relationships/image" Target="../media/image5.jpeg"/><Relationship Id="rId9" Type="http://schemas.openxmlformats.org/officeDocument/2006/relationships/image" Target="../media/image8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hyperlink" Target="http://www.google.co.uk/url?sa=i&amp;rct=j&amp;q=&amp;esrc=s&amp;source=images&amp;cd=&amp;cad=rja&amp;uact=8&amp;ved=0ahUKEwi50YLWuZzPAhXJthQKHeozBU0QjRwIBw&amp;url=http://www.adams-institute.ac.uk/&amp;psig=AFQjCNFglKjCAaBBZL4XR6GIJj3isfDOvw&amp;ust=1474409526682528" TargetMode="External"/><Relationship Id="rId7" Type="http://schemas.openxmlformats.org/officeDocument/2006/relationships/hyperlink" Target="http://www.google.com/url?sa=i&amp;rct=j&amp;q=&amp;esrc=s&amp;source=images&amp;cd=&amp;cad=rja&amp;uact=8&amp;ved=0ahUKEwj1nfHD86_PAhUFYyYKHUH_BDkQjRwIBw&amp;url=http://www.nature.com/nmat/journal/v7/n11/fig_tab/nmat2305_F1.html&amp;bvm=bv.133700528,d.eWE&amp;psig=AFQjCNG4L4Ej3muUx1AUI6Le-spfHs2ysQ&amp;ust=1475077891413863" TargetMode="External"/><Relationship Id="rId12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0.jpeg"/><Relationship Id="rId5" Type="http://schemas.openxmlformats.org/officeDocument/2006/relationships/hyperlink" Target="https://www.google.com/url?sa=i&amp;rct=j&amp;q=&amp;esrc=s&amp;source=images&amp;cd=&amp;cad=rja&amp;uact=8&amp;ved=0ahUKEwjai6_QrbDPAhVh6YMKHUYJDQEQjRwIBw&amp;url=https://www.cockcroft.ac.uk/&amp;bvm=bv.134052249,d.amc&amp;psig=AFQjCNHElnBKw62Q1cbJQq6DiOHA2D9fsg&amp;ust=1475093482511643" TargetMode="External"/><Relationship Id="rId10" Type="http://schemas.openxmlformats.org/officeDocument/2006/relationships/image" Target="../media/image9.jpeg"/><Relationship Id="rId4" Type="http://schemas.openxmlformats.org/officeDocument/2006/relationships/image" Target="../media/image4.jpe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8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9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hyperlink" Target="https://www.google.co.uk/url?sa=i&amp;rct=j&amp;q=&amp;esrc=s&amp;source=images&amp;cd=&amp;cad=rja&amp;uact=8&amp;ved=0ahUKEwiQp4aL4JnPAhWDaRQKHeL6A6QQjRwIBw&amp;url=https://www.youtube.com/watch?v%3Db4I_D43ccJc&amp;bvm=bv.133178914,d.ZGg&amp;psig=AFQjCNEBgoWZqQebcf2-FFytnHXvl7PMgg&amp;ust=1474316637018992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92.jpeg"/><Relationship Id="rId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93.jpeg"/><Relationship Id="rId7" Type="http://schemas.openxmlformats.org/officeDocument/2006/relationships/image" Target="../media/image95.jpeg"/><Relationship Id="rId2" Type="http://schemas.openxmlformats.org/officeDocument/2006/relationships/hyperlink" Target="https://www.google.co.uk/url?sa=i&amp;rct=j&amp;q=&amp;esrc=s&amp;source=images&amp;cd=&amp;ved=0ahUKEwj4pde7l5nPAhWDchQKHQrhB8IQjRwIBw&amp;url=https://www.tripadvisor.co.uk/Restaurant_Review-g186337-d1058229-Reviews-Panoramic_34-Liverpool_Merseyside_England.html&amp;bvm=bv.133178914,d.ZGg&amp;psig=AFQjCNFbCPG6Nqqz6j1MZ2xvgjewiBQGEg&amp;ust=147429683622998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.uk/url?sa=i&amp;rct=j&amp;q=&amp;esrc=s&amp;source=images&amp;cd=&amp;cad=rja&amp;uact=8&amp;ved=0ahUKEwj_rYr4lpnPAhULuxQKHdy2A_AQjRwIBw&amp;url=http://www.bestbuildings.co.uk/housing/west-tower/&amp;bvm=bv.133178914,d.ZGg&amp;psig=AFQjCNFbCPG6Nqqz6j1MZ2xvgjewiBQGEg&amp;ust=1474296836229980" TargetMode="External"/><Relationship Id="rId5" Type="http://schemas.openxmlformats.org/officeDocument/2006/relationships/image" Target="../media/image94.jpeg"/><Relationship Id="rId4" Type="http://schemas.openxmlformats.org/officeDocument/2006/relationships/hyperlink" Target="http://www.google.co.uk/url?sa=i&amp;rct=j&amp;q=&amp;esrc=s&amp;source=images&amp;cd=&amp;cad=rja&amp;uact=8&amp;ved=0ahUKEwjvrN2HlpnPAhUFvBQKHavqDE8QjRwIBw&amp;url=http://sextonstravels.blogspot.com/2015/05/panoramic-34-restaurant-west-tower.html&amp;bvm=bv.133178914,d.ZGg&amp;psig=AFQjCNFbCPG6Nqqz6j1MZ2xvgjewiBQGEg&amp;ust=1474296836229980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.uk/url?sa=i&amp;rct=j&amp;q=&amp;esrc=s&amp;source=images&amp;cd=&amp;cad=rja&amp;uact=8&amp;ved=0ahUKEwj7narM5JjPAhVGOhQKHUEGAXoQjRwIBw&amp;url=https://en.wikipedia.org/wiki/Chester_Cathedral&amp;bvm=bv.133178914,d.ZGg&amp;psig=AFQjCNHcyXqw0ke7pWFcr3riFZgNjcsqDg&amp;ust=1474283577234587" TargetMode="External"/><Relationship Id="rId3" Type="http://schemas.openxmlformats.org/officeDocument/2006/relationships/hyperlink" Target="http://www.google.co.uk/url?sa=i&amp;rct=j&amp;q=&amp;esrc=s&amp;source=images&amp;cd=&amp;cad=rja&amp;uact=8&amp;ved=0ahUKEwiEq5z6uK3PAhVB6RQKHZsDCLYQjRwIBw&amp;url=http://www.rentalcars.com/en/magazine/uk/sightseeing-manchester-uk/&amp;bvm=bv.133700528,d.ZGg&amp;psig=AFQjCNG8GMYl8ylu6WZQJu8ZZRWrwlCKcw&amp;ust=1474993443124152" TargetMode="External"/><Relationship Id="rId7" Type="http://schemas.openxmlformats.org/officeDocument/2006/relationships/image" Target="../media/image5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10" Type="http://schemas.openxmlformats.org/officeDocument/2006/relationships/image" Target="../media/image104.gif"/><Relationship Id="rId4" Type="http://schemas.openxmlformats.org/officeDocument/2006/relationships/image" Target="../media/image101.jpeg"/><Relationship Id="rId9" Type="http://schemas.openxmlformats.org/officeDocument/2006/relationships/hyperlink" Target="http://www.pureav.co.uk/case-studies/museum-heritage/mosi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05.jpeg"/><Relationship Id="rId7" Type="http://schemas.openxmlformats.org/officeDocument/2006/relationships/image" Target="../media/image108.jpeg"/><Relationship Id="rId2" Type="http://schemas.openxmlformats.org/officeDocument/2006/relationships/hyperlink" Target="http://www.dailypost.co.uk/whats-on/arts-culture-news/19m-year-economic-boost-towns-8011283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hyperlink" Target="http://www.google.co.uk/url?sa=i&amp;rct=j&amp;q=&amp;esrc=s&amp;source=images&amp;cd=&amp;cad=rja&amp;uact=8&amp;ved=0ahUKEwjB7-KIvZzPAhXDOhQKHRTBD3gQjRwIBw&amp;url=http://www.theimperial.co.uk/what_to_see.html&amp;bvm=bv.133178914,d.ZGg&amp;psig=AFQjCNGYKd8hXXIU43RD-Hwlg5fMa3uiIQ&amp;ust=1474410425342223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heguardian.com/travel/chester" TargetMode="External"/><Relationship Id="rId3" Type="http://schemas.openxmlformats.org/officeDocument/2006/relationships/image" Target="../media/image109.jpeg"/><Relationship Id="rId7" Type="http://schemas.openxmlformats.org/officeDocument/2006/relationships/image" Target="../media/image5.jpeg"/><Relationship Id="rId2" Type="http://schemas.openxmlformats.org/officeDocument/2006/relationships/hyperlink" Target="http://www.landscapephotographyuk.com/blog/2015/9/moel-famau-heather-sunset-photo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Relationship Id="rId9" Type="http://schemas.openxmlformats.org/officeDocument/2006/relationships/hyperlink" Target="https://www.google.co.uk/url?sa=i&amp;rct=j&amp;q=&amp;esrc=s&amp;source=images&amp;cd=&amp;cad=rja&amp;uact=8&amp;ved=0ahUKEwj7narM5JjPAhVGOhQKHUEGAXoQjRwIBw&amp;url=https://en.wikipedia.org/wiki/Chester_Cathedral&amp;bvm=bv.133178914,d.ZGg&amp;psig=AFQjCNHcyXqw0ke7pWFcr3riFZgNjcsqDg&amp;ust=1474283577234587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Relationship Id="rId9" Type="http://schemas.openxmlformats.org/officeDocument/2006/relationships/image" Target="../media/image1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5.jpeg"/><Relationship Id="rId7" Type="http://schemas.openxmlformats.org/officeDocument/2006/relationships/hyperlink" Target="http://www.google.co.uk/url?sa=i&amp;rct=j&amp;q=&amp;esrc=s&amp;source=images&amp;cd=&amp;cad=rja&amp;uact=8&amp;ved=0ahUKEwjlkI76oaPPAhVL7RQKHSNlAfwQjRwIBQ&amp;url=http://inspirehep.net/record/1314051/files/wepri002.pdf&amp;bvm=bv.133387755,d.ZGg&amp;psig=AFQjCNEpsyxgRr_laApccR6KpG4BrNlkrg&amp;ust=1474643644033948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hyperlink" Target="http://www.google.co.uk/url?sa=i&amp;rct=j&amp;q=&amp;esrc=s&amp;source=images&amp;cd=&amp;cad=rja&amp;uact=8&amp;ved=0ahUKEwiV_9S7oaPPAhXH6RQKHTRQDrIQjRwIBw&amp;url=http://www.henninglarsen.com/projects/1200-1299/1242-ess-european-spallation-source.aspx&amp;psig=AFQjCNETD4TdjfwjVK8NAi-T3tMhE8LcmQ&amp;ust=1474643298888924" TargetMode="External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hyperlink" Target="http://www.google.co.uk/url?sa=i&amp;rct=j&amp;q=&amp;esrc=s&amp;source=images&amp;cd=&amp;cad=rja&amp;uact=8&amp;ved=0ahUKEwjYhJPSoaPPAhXFXRQKHRAIB14QjRwIBw&amp;url=http://www.innovationinmind.se/partner/european-spallation-source-ess-ab/&amp;psig=AFQjCNETD4TdjfwjVK8NAi-T3tMhE8LcmQ&amp;ust=1474643298888924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12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13" Type="http://schemas.openxmlformats.org/officeDocument/2006/relationships/image" Target="../media/image4.jpeg"/><Relationship Id="rId3" Type="http://schemas.openxmlformats.org/officeDocument/2006/relationships/image" Target="../media/image129.jpeg"/><Relationship Id="rId7" Type="http://schemas.openxmlformats.org/officeDocument/2006/relationships/image" Target="../media/image133.jpeg"/><Relationship Id="rId12" Type="http://schemas.openxmlformats.org/officeDocument/2006/relationships/hyperlink" Target="http://www.google.co.uk/url?sa=i&amp;rct=j&amp;q=&amp;esrc=s&amp;source=images&amp;cd=&amp;cad=rja&amp;uact=8&amp;ved=0ahUKEwi3pMbI3ZnPAhVDOhQKHfT5B8sQjRwIBw&amp;url=http://www.adams-institute.ac.uk/&amp;psig=AFQjCNGo62LfFM6WEdGGz4z7rS4AwSgq_A&amp;ust=1474316077993751" TargetMode="External"/><Relationship Id="rId17" Type="http://schemas.openxmlformats.org/officeDocument/2006/relationships/image" Target="../media/image137.jpeg"/><Relationship Id="rId2" Type="http://schemas.openxmlformats.org/officeDocument/2006/relationships/image" Target="../media/image128.jpeg"/><Relationship Id="rId16" Type="http://schemas.openxmlformats.org/officeDocument/2006/relationships/hyperlink" Target="https://www.google.co.uk/url?sa=i&amp;rct=j&amp;q=&amp;esrc=s&amp;source=images&amp;cd=&amp;cad=rja&amp;uact=8&amp;ved=0ahUKEwjR5dz1la3PAhVK7BQKHahgA0gQjRwIBw&amp;url=https://www.dreamstime.com/stock-photo-great-britain-watercolor-map-abstract-image44579454&amp;bvm=bv.133700528,d.ZGg&amp;psig=AFQjCNHaVXQkg47V05rFP6GMFszY-b4nNw&amp;ust=1474983915744202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jpeg"/><Relationship Id="rId11" Type="http://schemas.openxmlformats.org/officeDocument/2006/relationships/image" Target="../media/image135.png"/><Relationship Id="rId5" Type="http://schemas.openxmlformats.org/officeDocument/2006/relationships/image" Target="../media/image131.jpeg"/><Relationship Id="rId15" Type="http://schemas.openxmlformats.org/officeDocument/2006/relationships/image" Target="../media/image136.jpeg"/><Relationship Id="rId10" Type="http://schemas.openxmlformats.org/officeDocument/2006/relationships/hyperlink" Target="http://www.google.co.uk/url?sa=i&amp;rct=j&amp;q=&amp;esrc=s&amp;source=images&amp;cd=&amp;cad=rja&amp;uact=8&amp;ved=0ahUKEwjWktug3ZnPAhWD7BQKHYQIAKsQjRwIBw&amp;url=http://www3.eng.cam.ac.uk/~mtc35/collaborators.html&amp;psig=AFQjCNFAKNiz89eoZCGuY9US8-mrEcoYDg&amp;ust=1474315975975362" TargetMode="External"/><Relationship Id="rId4" Type="http://schemas.openxmlformats.org/officeDocument/2006/relationships/image" Target="../media/image130.jpeg"/><Relationship Id="rId9" Type="http://schemas.openxmlformats.org/officeDocument/2006/relationships/image" Target="../media/image5.jpeg"/><Relationship Id="rId14" Type="http://schemas.openxmlformats.org/officeDocument/2006/relationships/hyperlink" Target="http://www.google.co.uk/url?sa=i&amp;rct=j&amp;q=&amp;esrc=s&amp;source=images&amp;cd=&amp;cad=rja&amp;uact=8&amp;ved=0ahUKEwj89diPupzPAhUIaxQKHY80APsQjRwIBw&amp;url=http://imascientist.org.uk/scientists/stfc&amp;bvm=bv.133178914,d.ZGg&amp;psig=AFQjCNG25ZJQLsyd3Y1H2IaA7Nir-Bt3zQ&amp;ust=1474409643317054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hyperlink" Target="http://www.google.co.uk/url?sa=i&amp;rct=j&amp;q=&amp;esrc=s&amp;source=images&amp;cd=&amp;cad=rja&amp;uact=8&amp;ved=0ahUKEwj89diPupzPAhUIaxQKHY80APsQjRwIBw&amp;url=http://imascientist.org.uk/scientists/stfc&amp;bvm=bv.133178914,d.ZGg&amp;psig=AFQjCNG25ZJQLsyd3Y1H2IaA7Nir-Bt3zQ&amp;ust=1474409643317054" TargetMode="External"/><Relationship Id="rId7" Type="http://schemas.openxmlformats.org/officeDocument/2006/relationships/image" Target="../media/image4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.uk/url?sa=i&amp;rct=j&amp;q=&amp;esrc=s&amp;source=images&amp;cd=&amp;cad=rja&amp;uact=8&amp;ved=0ahUKEwi50YLWuZzPAhXJthQKHeozBU0QjRwIBw&amp;url=http://www.adams-institute.ac.uk/&amp;psig=AFQjCNFglKjCAaBBZL4XR6GIJj3isfDOvw&amp;ust=1474409526682528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.uk/url?sa=i&amp;rct=j&amp;q=&amp;esrc=s&amp;source=images&amp;cd=&amp;cad=rja&amp;uact=8&amp;ved=0ahUKEwi7o7vqqqPPAhUCvBQKHQ1SCuQQjRwIBw&amp;url=http://uksacb.org/ssc8/&amp;bvm=bv.133387755,d.ZGg&amp;psig=AFQjCNF7DxT8zKGKLH91zasmG1fbvvYVOw&amp;ust=1474646056784955" TargetMode="External"/><Relationship Id="rId13" Type="http://schemas.openxmlformats.org/officeDocument/2006/relationships/hyperlink" Target="https://www.google.co.uk/url?sa=i&amp;rct=j&amp;q=&amp;esrc=s&amp;source=images&amp;cd=&amp;cad=rja&amp;uact=8&amp;ved=0ahUKEwi_gs6GqqPPAhWI0xQKHanoA8EQjRwIBw&amp;url=https://about.openlibhums.org/2015/10/26/university-of-liverpool-joins-olh-lps-model/&amp;bvm=bv.133387755,d.ZGg&amp;psig=AFQjCNF3vX8JOhoad58yUTWbx9PW6bYrig&amp;ust=1474645855319545" TargetMode="External"/><Relationship Id="rId18" Type="http://schemas.openxmlformats.org/officeDocument/2006/relationships/image" Target="../media/image24.png"/><Relationship Id="rId26" Type="http://schemas.openxmlformats.org/officeDocument/2006/relationships/image" Target="../media/image5.jpeg"/><Relationship Id="rId3" Type="http://schemas.openxmlformats.org/officeDocument/2006/relationships/image" Target="../media/image16.gif"/><Relationship Id="rId21" Type="http://schemas.openxmlformats.org/officeDocument/2006/relationships/hyperlink" Target="http://www.google.co.uk/url?sa=i&amp;rct=j&amp;q=&amp;esrc=s&amp;source=images&amp;cd=&amp;cad=rja&amp;uact=8&amp;ved=0ahUKEwjv_6rMsaPPAhWFaRQKHfffAxgQjRwIBw&amp;url=http://www.walkerlove.com/university-of-strathclyde-law-clinic/&amp;bvm=bv.133387755,d.ZGg&amp;psig=AFQjCNHOAPwnSU6lBbqT5P2vp4iVetFupg&amp;ust=1474647870191574" TargetMode="External"/><Relationship Id="rId7" Type="http://schemas.openxmlformats.org/officeDocument/2006/relationships/image" Target="../media/image18.png"/><Relationship Id="rId12" Type="http://schemas.openxmlformats.org/officeDocument/2006/relationships/image" Target="../media/image21.jpeg"/><Relationship Id="rId17" Type="http://schemas.openxmlformats.org/officeDocument/2006/relationships/hyperlink" Target="http://www.google.co.uk/url?sa=i&amp;rct=j&amp;q=&amp;esrc=s&amp;source=images&amp;cd=&amp;cad=rja&amp;uact=8&amp;ved=0ahUKEwifgveoqqPPAhXJRhQKHUjRDLwQjRwIBw&amp;url=http://www.manchester.ac.uk/&amp;bvm=bv.133387755,d.ZGg&amp;psig=AFQjCNGtxfrvxhGy-7jWFbQThnMKkOVPhA&amp;ust=1474645929298506" TargetMode="External"/><Relationship Id="rId25" Type="http://schemas.openxmlformats.org/officeDocument/2006/relationships/image" Target="../media/image29.png"/><Relationship Id="rId2" Type="http://schemas.openxmlformats.org/officeDocument/2006/relationships/hyperlink" Target="http://www.worldatlas.com/webimage/countrys/europe/outline/uk.htm" TargetMode="External"/><Relationship Id="rId16" Type="http://schemas.openxmlformats.org/officeDocument/2006/relationships/image" Target="../media/image23.png"/><Relationship Id="rId20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co.uk/url?sa=i&amp;rct=j&amp;q=&amp;esrc=s&amp;source=images&amp;cd=&amp;cad=rja&amp;uact=8&amp;ved=0ahUKEwihnonTqqPPAhUJPhQKHRewAnYQjRwIBw&amp;url=https://en.wikipedia.org/wiki/File:University_of_Oxford.svg&amp;bvm=bv.133387755,d.ZGg&amp;psig=AFQjCNGZ3bsSqA46huWqwwOdSaVhPUIZIA&amp;ust=1474646018746901" TargetMode="External"/><Relationship Id="rId11" Type="http://schemas.openxmlformats.org/officeDocument/2006/relationships/image" Target="../media/image20.jpeg"/><Relationship Id="rId24" Type="http://schemas.openxmlformats.org/officeDocument/2006/relationships/image" Target="../media/image28.jpeg"/><Relationship Id="rId5" Type="http://schemas.openxmlformats.org/officeDocument/2006/relationships/image" Target="../media/image17.jpeg"/><Relationship Id="rId15" Type="http://schemas.openxmlformats.org/officeDocument/2006/relationships/hyperlink" Target="http://www.google.co.uk/url?sa=i&amp;rct=j&amp;q=&amp;esrc=s&amp;source=images&amp;cd=&amp;cad=rja&amp;uact=8&amp;ved=0ahUKEwi8nbOZqqPPAhWF1RQKHUJEBFQQjRwIBw&amp;url=http://www.lancaster.ac.uk/&amp;bvm=bv.133387755,d.ZGg&amp;psig=AFQjCNFLL1f6YLP4amda15QiMLczgiX6sQ&amp;ust=1474645897640613" TargetMode="External"/><Relationship Id="rId23" Type="http://schemas.openxmlformats.org/officeDocument/2006/relationships/image" Target="../media/image27.jpeg"/><Relationship Id="rId10" Type="http://schemas.openxmlformats.org/officeDocument/2006/relationships/hyperlink" Target="https://www.google.co.uk/url?sa=i&amp;rct=j&amp;q=&amp;esrc=s&amp;source=images&amp;cd=&amp;cad=rja&amp;uact=8&amp;ved=0ahUKEwib19qCq6PPAhWEcRQKHSXLDlUQjRwIBw&amp;url=https://www.royalholloway.ac.uk/iquad/brand/logo.aspx&amp;bvm=bv.133387755,d.ZGg&amp;psig=AFQjCNEHIB1ZaYXZThZNCW4w-1U7aOeKnA&amp;ust=1474646118258230" TargetMode="External"/><Relationship Id="rId19" Type="http://schemas.openxmlformats.org/officeDocument/2006/relationships/hyperlink" Target="http://www.google.co.uk/url?sa=i&amp;rct=j&amp;q=&amp;esrc=s&amp;source=images&amp;cd=&amp;cad=rja&amp;uact=8&amp;ved=0ahUKEwikyMS0qqPPAhWGVRQKHUkIDi4QjRwIBw&amp;url=http://imascientist.org.uk/scientists/stfc&amp;bvm=bv.133387755,d.ZGg&amp;psig=AFQjCNGvRkxqoZ-zCEXYbL7P1OUyrUxlDQ&amp;ust=1474645954338171" TargetMode="External"/><Relationship Id="rId4" Type="http://schemas.openxmlformats.org/officeDocument/2006/relationships/hyperlink" Target="http://www.google.co.uk/url?sa=i&amp;rct=j&amp;q=&amp;esrc=s&amp;source=images&amp;cd=&amp;cad=rja&amp;uact=8&amp;ved=0ahUKEwi50YLWuZzPAhXJthQKHeozBU0QjRwIBw&amp;url=http://www.adams-institute.ac.uk/&amp;psig=AFQjCNFglKjCAaBBZL4XR6GIJj3isfDOvw&amp;ust=1474409526682528" TargetMode="External"/><Relationship Id="rId9" Type="http://schemas.openxmlformats.org/officeDocument/2006/relationships/image" Target="../media/image19.jpeg"/><Relationship Id="rId14" Type="http://schemas.openxmlformats.org/officeDocument/2006/relationships/image" Target="../media/image22.png"/><Relationship Id="rId22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5.jpeg"/><Relationship Id="rId7" Type="http://schemas.openxmlformats.org/officeDocument/2006/relationships/hyperlink" Target="http://www.google.co.uk/url?sa=i&amp;rct=j&amp;q=&amp;esrc=s&amp;source=images&amp;cd=&amp;cad=rja&amp;uact=8&amp;ved=0ahUKEwi50YLWuZzPAhXJthQKHeozBU0QjRwIBw&amp;url=http://www.adams-institute.ac.uk/&amp;psig=AFQjCNFglKjCAaBBZL4XR6GIJj3isfDOvw&amp;ust=1474409526682528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hyperlink" Target="http://www.google.co.uk/url?sa=i&amp;rct=j&amp;q=&amp;esrc=s&amp;source=images&amp;cd=&amp;cad=rja&amp;uact=8&amp;ved=0ahUKEwj89diPupzPAhUIaxQKHY80APsQjRwIBw&amp;url=http://imascientist.org.uk/scientists/stfc&amp;bvm=bv.133178914,d.ZGg&amp;psig=AFQjCNG25ZJQLsyd3Y1H2IaA7Nir-Bt3zQ&amp;ust=1474409643317054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10" Type="http://schemas.openxmlformats.org/officeDocument/2006/relationships/image" Target="../media/image41.jpeg"/><Relationship Id="rId4" Type="http://schemas.openxmlformats.org/officeDocument/2006/relationships/image" Target="../media/image36.jpeg"/><Relationship Id="rId9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 smtClean="0">
              <a:ea typeface="ヒラギノ角ゴ Pro W3" pitchFamily="126" charset="-128"/>
            </a:endParaRPr>
          </a:p>
        </p:txBody>
      </p:sp>
      <p:pic>
        <p:nvPicPr>
          <p:cNvPr id="307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388" y="0"/>
            <a:ext cx="96996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-468560" y="5373216"/>
            <a:ext cx="9972390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Image result for STFC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382" y="5606628"/>
            <a:ext cx="2014091" cy="46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I_logo_sm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532499"/>
            <a:ext cx="1093787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Image result for john adams institute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78"/>
          <a:stretch/>
        </p:blipFill>
        <p:spPr bwMode="auto">
          <a:xfrm>
            <a:off x="3823547" y="5553236"/>
            <a:ext cx="1252509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571393"/>
            <a:ext cx="10350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88165" y="2564904"/>
            <a:ext cx="4367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00B0F0"/>
                </a:solidFill>
              </a:rPr>
              <a:t>Proposed Dates: 30/8 – 4/9 2020</a:t>
            </a:r>
            <a:endParaRPr lang="en-GB" sz="2400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P:\Layouts\Direct Flights R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8" t="14005" r="8382" b="10127"/>
          <a:stretch>
            <a:fillRect/>
          </a:stretch>
        </p:blipFill>
        <p:spPr bwMode="auto">
          <a:xfrm>
            <a:off x="1211263" y="476250"/>
            <a:ext cx="6415087" cy="480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 descr="T:\Convention Centre\Sales\Enquiry Diary 2\International\Standard information\City Images\Plane landi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4975" y="0"/>
            <a:ext cx="9578975" cy="701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 smtClean="0">
              <a:ea typeface="ヒラギノ角ゴ Pro W3" pitchFamily="126" charset="-128"/>
            </a:endParaRPr>
          </a:p>
        </p:txBody>
      </p:sp>
      <p:sp>
        <p:nvSpPr>
          <p:cNvPr id="1638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en-US" smtClean="0">
              <a:ea typeface="ヒラギノ角ゴ Pro W3" pitchFamily="126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732463"/>
            <a:ext cx="9251950" cy="1243012"/>
          </a:xfrm>
          <a:prstGeom prst="rect">
            <a:avLst/>
          </a:prstGeom>
          <a:solidFill>
            <a:srgbClr val="253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6391" name="Text Box 11"/>
          <p:cNvSpPr txBox="1">
            <a:spLocks noChangeArrowheads="1"/>
          </p:cNvSpPr>
          <p:nvPr/>
        </p:nvSpPr>
        <p:spPr bwMode="auto">
          <a:xfrm>
            <a:off x="342900" y="6021388"/>
            <a:ext cx="6315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LINAC 2020 – Connected to the World</a:t>
            </a:r>
          </a:p>
        </p:txBody>
      </p:sp>
      <p:pic>
        <p:nvPicPr>
          <p:cNvPr id="1639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6005513"/>
            <a:ext cx="10350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T:\Convention Centre\Sales\Enquiry Diary 2\International\Standard information\City Images\World Map ne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6" t="40564" r="9016" b="26552"/>
          <a:stretch>
            <a:fillRect/>
          </a:stretch>
        </p:blipFill>
        <p:spPr bwMode="auto">
          <a:xfrm>
            <a:off x="-900113" y="-46038"/>
            <a:ext cx="10272713" cy="577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323850" y="444500"/>
            <a:ext cx="3865563" cy="1328738"/>
            <a:chOff x="429212" y="261818"/>
            <a:chExt cx="3864369" cy="1329085"/>
          </a:xfrm>
        </p:grpSpPr>
        <p:sp>
          <p:nvSpPr>
            <p:cNvPr id="9" name="Rounded Rectangle 8"/>
            <p:cNvSpPr/>
            <p:nvPr/>
          </p:nvSpPr>
          <p:spPr>
            <a:xfrm>
              <a:off x="822790" y="261818"/>
              <a:ext cx="2962948" cy="1329085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6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7426" name="TextBox 7"/>
            <p:cNvSpPr txBox="1">
              <a:spLocks noChangeArrowheads="1"/>
            </p:cNvSpPr>
            <p:nvPr/>
          </p:nvSpPr>
          <p:spPr bwMode="auto">
            <a:xfrm>
              <a:off x="429212" y="344897"/>
              <a:ext cx="3864369" cy="1201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ヒラギノ角ゴ Pro W3" pitchFamily="126" charset="-128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ヒラギノ角ゴ Pro W3" pitchFamily="126" charset="-128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ヒラギノ角ゴ Pro W3" pitchFamily="126" charset="-128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6" charset="-128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6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6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6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6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6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4800" b="1"/>
                <a:t>2 Airports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400"/>
                <a:t>within 45 minutes 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-573088" y="5305425"/>
            <a:ext cx="1146176" cy="314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635000" y="4014788"/>
            <a:ext cx="3117850" cy="1368425"/>
            <a:chOff x="856505" y="5588876"/>
            <a:chExt cx="3116947" cy="1368182"/>
          </a:xfrm>
        </p:grpSpPr>
        <p:sp>
          <p:nvSpPr>
            <p:cNvPr id="10" name="Rounded Rectangle 9"/>
            <p:cNvSpPr/>
            <p:nvPr/>
          </p:nvSpPr>
          <p:spPr>
            <a:xfrm>
              <a:off x="937445" y="5588876"/>
              <a:ext cx="2964591" cy="1368182"/>
            </a:xfrm>
            <a:prstGeom prst="roundRect">
              <a:avLst/>
            </a:prstGeom>
            <a:solidFill>
              <a:schemeClr val="accent2">
                <a:alpha val="6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7424" name="TextBox 10"/>
            <p:cNvSpPr txBox="1">
              <a:spLocks noChangeArrowheads="1"/>
            </p:cNvSpPr>
            <p:nvPr/>
          </p:nvSpPr>
          <p:spPr bwMode="auto">
            <a:xfrm>
              <a:off x="856505" y="5650357"/>
              <a:ext cx="3116947" cy="1200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ヒラギノ角ゴ Pro W3" pitchFamily="126" charset="-128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ヒラギノ角ゴ Pro W3" pitchFamily="126" charset="-128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ヒラギノ角ゴ Pro W3" pitchFamily="126" charset="-128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6" charset="-128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6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6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6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6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6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4800" b="1"/>
                <a:t>226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400"/>
                <a:t>destinations worldwide</a:t>
              </a:r>
            </a:p>
          </p:txBody>
        </p:sp>
      </p:grp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5580063" y="452438"/>
            <a:ext cx="3044825" cy="1320800"/>
            <a:chOff x="6207874" y="269875"/>
            <a:chExt cx="3044076" cy="1320800"/>
          </a:xfrm>
        </p:grpSpPr>
        <p:sp>
          <p:nvSpPr>
            <p:cNvPr id="27" name="Rounded Rectangle 26"/>
            <p:cNvSpPr/>
            <p:nvPr/>
          </p:nvSpPr>
          <p:spPr bwMode="auto">
            <a:xfrm>
              <a:off x="6207874" y="269875"/>
              <a:ext cx="3044076" cy="1320800"/>
            </a:xfrm>
            <a:prstGeom prst="roundRect">
              <a:avLst/>
            </a:prstGeom>
            <a:solidFill>
              <a:srgbClr val="00B05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7422" name="TextBox 10"/>
            <p:cNvSpPr txBox="1">
              <a:spLocks noChangeArrowheads="1"/>
            </p:cNvSpPr>
            <p:nvPr/>
          </p:nvSpPr>
          <p:spPr bwMode="auto">
            <a:xfrm>
              <a:off x="6742711" y="361231"/>
              <a:ext cx="2057400" cy="120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ヒラギノ角ゴ Pro W3" pitchFamily="126" charset="-128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ヒラギノ角ゴ Pro W3" pitchFamily="126" charset="-128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ヒラギノ角ゴ Pro W3" pitchFamily="126" charset="-128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6" charset="-128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6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6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6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6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6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4800" b="1"/>
                <a:t>77</a:t>
              </a:r>
              <a:endParaRPr lang="en-GB" altLang="en-US" sz="2400"/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400"/>
                <a:t>airlines</a:t>
              </a:r>
              <a:endParaRPr lang="en-GB" altLang="en-US" sz="4800"/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5707063" y="3997325"/>
            <a:ext cx="2916237" cy="1320800"/>
            <a:chOff x="6120556" y="3996902"/>
            <a:chExt cx="2915940" cy="1320800"/>
          </a:xfrm>
        </p:grpSpPr>
        <p:sp>
          <p:nvSpPr>
            <p:cNvPr id="29" name="Rounded Rectangle 28"/>
            <p:cNvSpPr/>
            <p:nvPr/>
          </p:nvSpPr>
          <p:spPr bwMode="auto">
            <a:xfrm>
              <a:off x="6123731" y="3996902"/>
              <a:ext cx="2912765" cy="1320800"/>
            </a:xfrm>
            <a:prstGeom prst="roundRect">
              <a:avLst/>
            </a:prstGeom>
            <a:solidFill>
              <a:schemeClr val="accent6">
                <a:alpha val="6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7420" name="TextBox 10"/>
            <p:cNvSpPr txBox="1">
              <a:spLocks noChangeArrowheads="1"/>
            </p:cNvSpPr>
            <p:nvPr/>
          </p:nvSpPr>
          <p:spPr bwMode="auto">
            <a:xfrm>
              <a:off x="6120556" y="4047702"/>
              <a:ext cx="2903537" cy="120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ヒラギノ角ゴ Pro W3" pitchFamily="126" charset="-128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ヒラギノ角ゴ Pro W3" pitchFamily="126" charset="-128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ヒラギノ角ゴ Pro W3" pitchFamily="126" charset="-128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6" charset="-128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6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6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6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6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6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4800" b="1"/>
                <a:t>217,145</a:t>
              </a:r>
              <a:endParaRPr lang="en-GB" altLang="en-US" sz="2400"/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400"/>
                <a:t>flights per year</a:t>
              </a:r>
              <a:endParaRPr lang="en-GB" altLang="en-US" sz="4800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0" y="5732463"/>
            <a:ext cx="9251950" cy="1243012"/>
          </a:xfrm>
          <a:prstGeom prst="rect">
            <a:avLst/>
          </a:prstGeom>
          <a:solidFill>
            <a:srgbClr val="253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7417" name="Text Box 11"/>
          <p:cNvSpPr txBox="1">
            <a:spLocks noChangeArrowheads="1"/>
          </p:cNvSpPr>
          <p:nvPr/>
        </p:nvSpPr>
        <p:spPr bwMode="auto">
          <a:xfrm>
            <a:off x="342900" y="6021388"/>
            <a:ext cx="6315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LINAC 2020 – Connected to the World</a:t>
            </a:r>
          </a:p>
        </p:txBody>
      </p:sp>
      <p:pic>
        <p:nvPicPr>
          <p:cNvPr id="17418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6005513"/>
            <a:ext cx="10350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 smtClean="0">
              <a:ea typeface="ヒラギノ角ゴ Pro W3" pitchFamily="126" charset="-128"/>
            </a:endParaRP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en-US" smtClean="0">
              <a:ea typeface="ヒラギノ角ゴ Pro W3" pitchFamily="126" charset="-128"/>
            </a:endParaRPr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9" r="1778"/>
          <a:stretch>
            <a:fillRect/>
          </a:stretch>
        </p:blipFill>
        <p:spPr bwMode="auto">
          <a:xfrm>
            <a:off x="-107950" y="-193675"/>
            <a:ext cx="15709900" cy="637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9113" y="-304800"/>
            <a:ext cx="10047288" cy="639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5732463"/>
            <a:ext cx="9251950" cy="1243012"/>
          </a:xfrm>
          <a:prstGeom prst="rect">
            <a:avLst/>
          </a:prstGeom>
          <a:solidFill>
            <a:srgbClr val="253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9463" name="Text Box 11"/>
          <p:cNvSpPr txBox="1">
            <a:spLocks noChangeArrowheads="1"/>
          </p:cNvSpPr>
          <p:nvPr/>
        </p:nvSpPr>
        <p:spPr bwMode="auto">
          <a:xfrm>
            <a:off x="342900" y="6021388"/>
            <a:ext cx="30273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On the Waterfront</a:t>
            </a:r>
          </a:p>
        </p:txBody>
      </p:sp>
      <p:pic>
        <p:nvPicPr>
          <p:cNvPr id="19464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6005513"/>
            <a:ext cx="10350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de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44444E-6 -1.11111E-6 L -0.59098 0.0027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49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 smtClean="0">
              <a:ea typeface="ヒラギノ角ゴ Pro W3" pitchFamily="126" charset="-128"/>
            </a:endParaRP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en-US" smtClean="0">
              <a:ea typeface="ヒラギノ角ゴ Pro W3" pitchFamily="126" charset="-128"/>
            </a:endParaRPr>
          </a:p>
        </p:txBody>
      </p:sp>
      <p:pic>
        <p:nvPicPr>
          <p:cNvPr id="22532" name="Picture 2" descr="T:\Convention Centre\Sales\Enquiry Diary 2\International\Standard information\City Images\Albert Dock - D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07"/>
          <a:stretch>
            <a:fillRect/>
          </a:stretch>
        </p:blipFill>
        <p:spPr bwMode="auto">
          <a:xfrm>
            <a:off x="-1692275" y="1588"/>
            <a:ext cx="10836275" cy="608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Box 4"/>
          <p:cNvSpPr txBox="1">
            <a:spLocks noChangeArrowheads="1"/>
          </p:cNvSpPr>
          <p:nvPr/>
        </p:nvSpPr>
        <p:spPr bwMode="auto">
          <a:xfrm>
            <a:off x="4633913" y="206375"/>
            <a:ext cx="4297362" cy="954088"/>
          </a:xfrm>
          <a:prstGeom prst="rect">
            <a:avLst/>
          </a:prstGeom>
          <a:solidFill>
            <a:schemeClr val="tx2">
              <a:alpha val="4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</a:rPr>
              <a:t>Modern, Historic, Vibrant, Friendly, Exciting, Cultural, Sporting and Musical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chemeClr val="bg1"/>
                </a:solidFill>
              </a:rPr>
              <a:t>Liverpool is all these and more</a:t>
            </a:r>
            <a:endParaRPr lang="en-GB" altLang="en-US" sz="1600">
              <a:solidFill>
                <a:schemeClr val="bg1"/>
              </a:solidFill>
            </a:endParaRPr>
          </a:p>
        </p:txBody>
      </p:sp>
      <p:sp>
        <p:nvSpPr>
          <p:cNvPr id="22534" name="Text Box 11"/>
          <p:cNvSpPr txBox="1">
            <a:spLocks noChangeArrowheads="1"/>
          </p:cNvSpPr>
          <p:nvPr/>
        </p:nvSpPr>
        <p:spPr bwMode="auto">
          <a:xfrm>
            <a:off x="457200" y="6165850"/>
            <a:ext cx="16240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Compact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5732463"/>
            <a:ext cx="9251950" cy="1243012"/>
          </a:xfrm>
          <a:prstGeom prst="rect">
            <a:avLst/>
          </a:prstGeom>
          <a:solidFill>
            <a:srgbClr val="253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22536" name="Text Box 11"/>
          <p:cNvSpPr txBox="1">
            <a:spLocks noChangeArrowheads="1"/>
          </p:cNvSpPr>
          <p:nvPr/>
        </p:nvSpPr>
        <p:spPr bwMode="auto">
          <a:xfrm>
            <a:off x="342900" y="6021388"/>
            <a:ext cx="35280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Compact &amp; Walkable</a:t>
            </a:r>
            <a:endParaRPr lang="en-US" altLang="en-US" sz="2800" dirty="0">
              <a:solidFill>
                <a:schemeClr val="bg1"/>
              </a:solidFill>
              <a:latin typeface="Arial" pitchFamily="34" charset="0"/>
              <a:ea typeface="MS PGothic" pitchFamily="34" charset="-128"/>
            </a:endParaRPr>
          </a:p>
        </p:txBody>
      </p:sp>
      <p:pic>
        <p:nvPicPr>
          <p:cNvPr id="22537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6005513"/>
            <a:ext cx="10350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63538" y="631825"/>
            <a:ext cx="8532812" cy="800100"/>
            <a:chOff x="363538" y="631825"/>
            <a:chExt cx="8532812" cy="800100"/>
          </a:xfrm>
        </p:grpSpPr>
        <p:pic>
          <p:nvPicPr>
            <p:cNvPr id="23555" name="Picture 11" descr="Pullma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38" y="949325"/>
              <a:ext cx="1946275" cy="382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56" name="Picture 12" descr="Hilt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3238" y="631825"/>
              <a:ext cx="1004887" cy="704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57" name="Picture 13" descr="Holiday In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463" y="847725"/>
              <a:ext cx="1624012" cy="488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59" name="Picture 15" descr="Radisson Blu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4088" y="752475"/>
              <a:ext cx="1592262" cy="679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538163" y="3937000"/>
            <a:ext cx="8786812" cy="1123950"/>
            <a:chOff x="538163" y="3937000"/>
            <a:chExt cx="8786812" cy="1123950"/>
          </a:xfrm>
        </p:grpSpPr>
        <p:pic>
          <p:nvPicPr>
            <p:cNvPr id="23560" name="Picture 16" descr="travelodg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163" y="4240213"/>
              <a:ext cx="1411287" cy="754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3" name="Picture 19" descr="Doubletree by Hilton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5600" y="3994150"/>
              <a:ext cx="1527175" cy="1000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6" name="Picture 22" descr="Mecure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1850" y="3937000"/>
              <a:ext cx="2143125" cy="1031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7" name="Picture 23" descr="Malmaison logo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69" r="4938" b="5507"/>
            <a:stretch>
              <a:fillRect/>
            </a:stretch>
          </p:blipFill>
          <p:spPr bwMode="auto">
            <a:xfrm>
              <a:off x="3132138" y="4181475"/>
              <a:ext cx="1482725" cy="879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401638" y="2852738"/>
            <a:ext cx="8150225" cy="909637"/>
            <a:chOff x="401638" y="2852738"/>
            <a:chExt cx="8150225" cy="909637"/>
          </a:xfrm>
        </p:grpSpPr>
        <p:pic>
          <p:nvPicPr>
            <p:cNvPr id="23558" name="Picture 14" descr="Ibis logo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86" t="21918" r="29808" b="22801"/>
            <a:stretch>
              <a:fillRect/>
            </a:stretch>
          </p:blipFill>
          <p:spPr bwMode="auto">
            <a:xfrm>
              <a:off x="7810500" y="2955925"/>
              <a:ext cx="741363" cy="719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2" name="Picture 18" descr="Jurys inn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2138" y="3143250"/>
              <a:ext cx="1271587" cy="619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4" name="Picture 20" descr="Hampton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308" b="13846"/>
            <a:stretch>
              <a:fillRect/>
            </a:stretch>
          </p:blipFill>
          <p:spPr bwMode="auto">
            <a:xfrm>
              <a:off x="5573713" y="2852738"/>
              <a:ext cx="1177925" cy="871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8" name="Picture 24" descr="Accor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45" t="22363" r="14305" b="18469"/>
            <a:stretch>
              <a:fillRect/>
            </a:stretch>
          </p:blipFill>
          <p:spPr bwMode="auto">
            <a:xfrm>
              <a:off x="401638" y="3024188"/>
              <a:ext cx="1908175" cy="582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528638" y="1863725"/>
            <a:ext cx="8255000" cy="828675"/>
            <a:chOff x="528638" y="1863725"/>
            <a:chExt cx="8255000" cy="828675"/>
          </a:xfrm>
        </p:grpSpPr>
        <p:pic>
          <p:nvPicPr>
            <p:cNvPr id="23554" name="Picture 10" descr="Crowne Plaza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38" y="1943100"/>
              <a:ext cx="1722437" cy="512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1" name="Picture 17" descr="Novotel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9163" y="1863725"/>
              <a:ext cx="828675" cy="82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5" name="Picture 21" descr="Staybridge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0163" y="1943100"/>
              <a:ext cx="1133475" cy="669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9" name="Picture 25" descr="IHG InterContinental Hotels Group pn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3238" y="1916113"/>
              <a:ext cx="1223962" cy="617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Rectangle 20"/>
          <p:cNvSpPr/>
          <p:nvPr/>
        </p:nvSpPr>
        <p:spPr>
          <a:xfrm>
            <a:off x="0" y="5732463"/>
            <a:ext cx="9251950" cy="1243012"/>
          </a:xfrm>
          <a:prstGeom prst="rect">
            <a:avLst/>
          </a:prstGeom>
          <a:solidFill>
            <a:srgbClr val="253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23571" name="Text Box 11"/>
          <p:cNvSpPr txBox="1">
            <a:spLocks noChangeArrowheads="1"/>
          </p:cNvSpPr>
          <p:nvPr/>
        </p:nvSpPr>
        <p:spPr bwMode="auto">
          <a:xfrm>
            <a:off x="342900" y="6021388"/>
            <a:ext cx="27638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Accommodation</a:t>
            </a:r>
          </a:p>
        </p:txBody>
      </p:sp>
      <p:pic>
        <p:nvPicPr>
          <p:cNvPr id="23572" name="Picture 2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6005513"/>
            <a:ext cx="10350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504" y="5363131"/>
            <a:ext cx="5509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Prices range from £70 - £180/night for bed and breakfast</a:t>
            </a:r>
            <a:endParaRPr lang="en-GB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 smtClean="0">
              <a:ea typeface="ヒラギノ角ゴ Pro W3" pitchFamily="126" charset="-128"/>
            </a:endParaRPr>
          </a:p>
        </p:txBody>
      </p:sp>
      <p:sp>
        <p:nvSpPr>
          <p:cNvPr id="24579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en-US" smtClean="0">
              <a:ea typeface="ヒラギノ角ゴ Pro W3" pitchFamily="126" charset="-128"/>
            </a:endParaRPr>
          </a:p>
        </p:txBody>
      </p:sp>
      <p:sp>
        <p:nvSpPr>
          <p:cNvPr id="24580" name="Text Box 11"/>
          <p:cNvSpPr txBox="1">
            <a:spLocks noChangeArrowheads="1"/>
          </p:cNvSpPr>
          <p:nvPr/>
        </p:nvSpPr>
        <p:spPr bwMode="auto">
          <a:xfrm>
            <a:off x="457200" y="6165850"/>
            <a:ext cx="2540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ESPE Evening</a:t>
            </a:r>
          </a:p>
        </p:txBody>
      </p:sp>
      <p:pic>
        <p:nvPicPr>
          <p:cNvPr id="24581" name="Picture 7" descr="P:\Layouts\it's-liverpool-id-Whi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6165850"/>
            <a:ext cx="19716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13" descr="P:\Layouts\Hotels\Hotel Map for presentation - no perimiter-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6263" y="-603250"/>
            <a:ext cx="9756776" cy="705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Arc 18"/>
          <p:cNvSpPr/>
          <p:nvPr/>
        </p:nvSpPr>
        <p:spPr>
          <a:xfrm>
            <a:off x="-612775" y="1628775"/>
            <a:ext cx="6337300" cy="6800850"/>
          </a:xfrm>
          <a:prstGeom prst="arc">
            <a:avLst>
              <a:gd name="adj1" fmla="val 14438022"/>
              <a:gd name="adj2" fmla="val 752167"/>
            </a:avLst>
          </a:prstGeom>
          <a:ln w="762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20" name="Arc 19"/>
          <p:cNvSpPr/>
          <p:nvPr/>
        </p:nvSpPr>
        <p:spPr>
          <a:xfrm>
            <a:off x="-2628900" y="-458788"/>
            <a:ext cx="10718800" cy="9936163"/>
          </a:xfrm>
          <a:prstGeom prst="arc">
            <a:avLst>
              <a:gd name="adj1" fmla="val 14216016"/>
              <a:gd name="adj2" fmla="val 809940"/>
            </a:avLst>
          </a:prstGeom>
          <a:ln w="762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4787900" y="3795713"/>
            <a:ext cx="1584325" cy="712787"/>
          </a:xfrm>
          <a:prstGeom prst="rect">
            <a:avLst/>
          </a:prstGeom>
          <a:solidFill>
            <a:srgbClr val="002060">
              <a:alpha val="7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GB" altLang="en-US" sz="1400">
                <a:solidFill>
                  <a:srgbClr val="FFFFFF"/>
                </a:solidFill>
              </a:rPr>
              <a:t>10 minute walk</a:t>
            </a:r>
          </a:p>
          <a:p>
            <a:pPr algn="ctr"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GB" altLang="en-US" sz="1400" b="1">
                <a:solidFill>
                  <a:srgbClr val="FFFFFF"/>
                </a:solidFill>
                <a:latin typeface="Arial" pitchFamily="34" charset="0"/>
              </a:rPr>
              <a:t>1,902 rooms</a:t>
            </a:r>
            <a:endParaRPr lang="en-US" altLang="en-US" sz="1800">
              <a:latin typeface="Arial" pitchFamily="34" charset="0"/>
            </a:endParaRPr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6958013" y="3795713"/>
            <a:ext cx="1584325" cy="712787"/>
          </a:xfrm>
          <a:prstGeom prst="rect">
            <a:avLst/>
          </a:prstGeom>
          <a:solidFill>
            <a:srgbClr val="002060">
              <a:alpha val="7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GB" altLang="en-US" sz="1400">
                <a:solidFill>
                  <a:srgbClr val="FFFFFF"/>
                </a:solidFill>
              </a:rPr>
              <a:t>20 minute walk</a:t>
            </a:r>
          </a:p>
          <a:p>
            <a:pPr algn="ctr"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GB" altLang="en-US" sz="1400" b="1">
                <a:solidFill>
                  <a:srgbClr val="FFFFFF"/>
                </a:solidFill>
                <a:latin typeface="Arial" pitchFamily="34" charset="0"/>
              </a:rPr>
              <a:t>3,848 rooms</a:t>
            </a:r>
            <a:endParaRPr lang="en-US" altLang="en-US" sz="1800">
              <a:latin typeface="Arial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 rot="20244869">
            <a:off x="2051050" y="3711575"/>
            <a:ext cx="1065213" cy="1981200"/>
          </a:xfrm>
          <a:prstGeom prst="ellipse">
            <a:avLst/>
          </a:prstGeom>
          <a:solidFill>
            <a:srgbClr val="FFFF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>
              <a:solidFill>
                <a:schemeClr val="bg1"/>
              </a:solidFill>
            </a:endParaRPr>
          </a:p>
        </p:txBody>
      </p:sp>
      <p:sp>
        <p:nvSpPr>
          <p:cNvPr id="28" name="Arc 27"/>
          <p:cNvSpPr/>
          <p:nvPr/>
        </p:nvSpPr>
        <p:spPr>
          <a:xfrm>
            <a:off x="-468313" y="3287713"/>
            <a:ext cx="3887788" cy="4821237"/>
          </a:xfrm>
          <a:prstGeom prst="arc">
            <a:avLst>
              <a:gd name="adj1" fmla="val 16205833"/>
              <a:gd name="adj2" fmla="val 13024"/>
            </a:avLst>
          </a:prstGeom>
          <a:ln w="762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2843213" y="3795713"/>
            <a:ext cx="1584325" cy="712787"/>
          </a:xfrm>
          <a:prstGeom prst="rect">
            <a:avLst/>
          </a:prstGeom>
          <a:solidFill>
            <a:srgbClr val="002060">
              <a:alpha val="7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GB" altLang="en-US" sz="1400">
                <a:solidFill>
                  <a:srgbClr val="FFFFFF"/>
                </a:solidFill>
              </a:rPr>
              <a:t>Onsite </a:t>
            </a:r>
          </a:p>
          <a:p>
            <a:pPr algn="ctr"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GB" altLang="en-US" sz="1400" b="1">
                <a:solidFill>
                  <a:srgbClr val="FFFFFF"/>
                </a:solidFill>
                <a:latin typeface="Arial" pitchFamily="34" charset="0"/>
              </a:rPr>
              <a:t>972 rooms</a:t>
            </a:r>
            <a:endParaRPr lang="en-US" altLang="en-US" sz="1800">
              <a:latin typeface="Arial" pitchFamily="34" charset="0"/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333500" y="4508500"/>
            <a:ext cx="935038" cy="523875"/>
            <a:chOff x="1476375" y="4729163"/>
            <a:chExt cx="935038" cy="523875"/>
          </a:xfrm>
        </p:grpSpPr>
        <p:sp>
          <p:nvSpPr>
            <p:cNvPr id="24597" name="AutoShape 8"/>
            <p:cNvSpPr>
              <a:spLocks noChangeArrowheads="1"/>
            </p:cNvSpPr>
            <p:nvPr/>
          </p:nvSpPr>
          <p:spPr bwMode="auto">
            <a:xfrm>
              <a:off x="2082800" y="4941888"/>
              <a:ext cx="328613" cy="171450"/>
            </a:xfrm>
            <a:prstGeom prst="rightArrow">
              <a:avLst>
                <a:gd name="adj1" fmla="val 50000"/>
                <a:gd name="adj2" fmla="val 40294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ヒラギノ角ゴ Pro W3" pitchFamily="126" charset="-128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ヒラギノ角ゴ Pro W3" pitchFamily="126" charset="-128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ヒラギノ角ゴ Pro W3" pitchFamily="126" charset="-128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6" charset="-128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6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6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6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6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6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24598" name="Oval 6"/>
            <p:cNvSpPr>
              <a:spLocks noChangeArrowheads="1"/>
            </p:cNvSpPr>
            <p:nvPr/>
          </p:nvSpPr>
          <p:spPr bwMode="auto">
            <a:xfrm>
              <a:off x="1476375" y="4729163"/>
              <a:ext cx="571500" cy="523875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ヒラギノ角ゴ Pro W3" pitchFamily="126" charset="-128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ヒラギノ角ゴ Pro W3" pitchFamily="126" charset="-128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ヒラギノ角ゴ Pro W3" pitchFamily="126" charset="-128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6" charset="-128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6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6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6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6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6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pic>
          <p:nvPicPr>
            <p:cNvPr id="24599" name="Picture 23" descr="T:\General\Marketing\ACC Liverpool Brand and Logos\ACC Liverpool\JPEG\RGB_JPEG\SMALL_JPEG\ACC_IDENTITY_RGB_S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20" r="8772"/>
            <a:stretch>
              <a:fillRect/>
            </a:stretch>
          </p:blipFill>
          <p:spPr bwMode="auto">
            <a:xfrm>
              <a:off x="1559685" y="4816896"/>
              <a:ext cx="380568" cy="340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6804025" y="63500"/>
            <a:ext cx="2154238" cy="7731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6835775" y="115888"/>
            <a:ext cx="2065338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900">
                <a:solidFill>
                  <a:schemeClr val="bg1"/>
                </a:solidFill>
              </a:rPr>
              <a:t>City Centre    6,138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900">
                <a:solidFill>
                  <a:schemeClr val="bg1"/>
                </a:solidFill>
              </a:rPr>
              <a:t>City Region    8,046</a:t>
            </a:r>
          </a:p>
        </p:txBody>
      </p:sp>
      <p:sp>
        <p:nvSpPr>
          <p:cNvPr id="5" name="Rectangle 4"/>
          <p:cNvSpPr/>
          <p:nvPr/>
        </p:nvSpPr>
        <p:spPr>
          <a:xfrm>
            <a:off x="557213" y="5243513"/>
            <a:ext cx="1584325" cy="406400"/>
          </a:xfrm>
          <a:prstGeom prst="rect">
            <a:avLst/>
          </a:prstGeom>
          <a:solidFill>
            <a:srgbClr val="7E9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30" name="Rectangle 29"/>
          <p:cNvSpPr/>
          <p:nvPr/>
        </p:nvSpPr>
        <p:spPr>
          <a:xfrm>
            <a:off x="0" y="5732463"/>
            <a:ext cx="9251950" cy="1243012"/>
          </a:xfrm>
          <a:prstGeom prst="rect">
            <a:avLst/>
          </a:prstGeom>
          <a:solidFill>
            <a:srgbClr val="253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24595" name="Text Box 11"/>
          <p:cNvSpPr txBox="1">
            <a:spLocks noChangeArrowheads="1"/>
          </p:cNvSpPr>
          <p:nvPr/>
        </p:nvSpPr>
        <p:spPr bwMode="auto">
          <a:xfrm>
            <a:off x="342900" y="6021388"/>
            <a:ext cx="27638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Accommodation</a:t>
            </a:r>
          </a:p>
        </p:txBody>
      </p:sp>
      <p:pic>
        <p:nvPicPr>
          <p:cNvPr id="24596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6005513"/>
            <a:ext cx="10350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3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1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31" grpId="0" animBg="1"/>
      <p:bldP spid="31" grpId="1" animBg="1"/>
      <p:bldP spid="31" grpId="2" animBg="1"/>
      <p:bldP spid="31" grpId="3" animBg="1"/>
      <p:bldP spid="31" grpId="4" animBg="1"/>
      <p:bldP spid="29" grpId="0" animBg="1"/>
      <p:bldP spid="4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 smtClean="0">
              <a:ea typeface="ヒラギノ角ゴ Pro W3" pitchFamily="126" charset="-128"/>
            </a:endParaRPr>
          </a:p>
        </p:txBody>
      </p:sp>
      <p:pic>
        <p:nvPicPr>
          <p:cNvPr id="26627" name="Picture 2" descr="T:\Convention Centre\Sales\Enquiry Diary 2\International\Standard information\City Images\St George's Hall external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6" t="2" r="-224" b="381"/>
          <a:stretch>
            <a:fillRect/>
          </a:stretch>
        </p:blipFill>
        <p:spPr bwMode="auto">
          <a:xfrm>
            <a:off x="4583113" y="0"/>
            <a:ext cx="4967287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10" descr="T:\Convention Centre\Sales\Enquiry Diary 2\International\Standard information\City Images\Cathedral internal grand arc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8"/>
          <a:stretch>
            <a:fillRect/>
          </a:stretch>
        </p:blipFill>
        <p:spPr bwMode="auto">
          <a:xfrm>
            <a:off x="-1588" y="-26988"/>
            <a:ext cx="4557713" cy="6696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2870200"/>
            <a:ext cx="4860925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2" name="Group 51"/>
          <p:cNvGrpSpPr>
            <a:grpSpLocks/>
          </p:cNvGrpSpPr>
          <p:nvPr/>
        </p:nvGrpSpPr>
        <p:grpSpPr bwMode="auto">
          <a:xfrm>
            <a:off x="-23813" y="-358775"/>
            <a:ext cx="10345738" cy="6289675"/>
            <a:chOff x="-313666" y="-379799"/>
            <a:chExt cx="10346923" cy="6290884"/>
          </a:xfrm>
        </p:grpSpPr>
        <p:pic>
          <p:nvPicPr>
            <p:cNvPr id="26657" name="Picture 5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79" t="17390" r="3589" b="9103"/>
            <a:stretch>
              <a:fillRect/>
            </a:stretch>
          </p:blipFill>
          <p:spPr bwMode="auto">
            <a:xfrm>
              <a:off x="4272220" y="-18241"/>
              <a:ext cx="5761037" cy="287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8" name="Picture 5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63" r="37479"/>
            <a:stretch>
              <a:fillRect/>
            </a:stretch>
          </p:blipFill>
          <p:spPr bwMode="auto">
            <a:xfrm>
              <a:off x="-313666" y="-379799"/>
              <a:ext cx="4585887" cy="6110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9" name="Picture 5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80"/>
            <a:stretch>
              <a:fillRect/>
            </a:stretch>
          </p:blipFill>
          <p:spPr bwMode="auto">
            <a:xfrm>
              <a:off x="4293195" y="2844226"/>
              <a:ext cx="4936365" cy="3066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588" y="-315913"/>
            <a:ext cx="9539287" cy="7296151"/>
            <a:chOff x="-14399794" y="1415864"/>
            <a:chExt cx="9538641" cy="7296005"/>
          </a:xfrm>
        </p:grpSpPr>
        <p:pic>
          <p:nvPicPr>
            <p:cNvPr id="26654" name="Picture 17" descr="http://static.panoramio.com/photos/original/41843926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10" r="30299" b="13560"/>
            <a:stretch>
              <a:fillRect/>
            </a:stretch>
          </p:blipFill>
          <p:spPr bwMode="auto">
            <a:xfrm>
              <a:off x="-14399794" y="1415864"/>
              <a:ext cx="4589308" cy="7296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5" name="Picture 3" descr="T:\Convention Centre\Sales\Enquiry Diary 2\International\Standard information\City Images\Chinese Arch new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395"/>
            <a:stretch>
              <a:fillRect/>
            </a:stretch>
          </p:blipFill>
          <p:spPr bwMode="auto">
            <a:xfrm>
              <a:off x="-9813039" y="4587414"/>
              <a:ext cx="4862857" cy="2895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6" name="Picture 13" descr="https://upload.wikimedia.org/wikipedia/commons/3/3e/World_Museum_Liverpool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2" t="24808" r="32552" b="40395"/>
            <a:stretch>
              <a:fillRect/>
            </a:stretch>
          </p:blipFill>
          <p:spPr bwMode="auto">
            <a:xfrm>
              <a:off x="-9829342" y="1689333"/>
              <a:ext cx="4968189" cy="289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0" name="Group 49"/>
          <p:cNvGrpSpPr>
            <a:grpSpLocks/>
          </p:cNvGrpSpPr>
          <p:nvPr/>
        </p:nvGrpSpPr>
        <p:grpSpPr bwMode="auto">
          <a:xfrm>
            <a:off x="-12700" y="-144463"/>
            <a:ext cx="10150475" cy="6688138"/>
            <a:chOff x="-277588" y="-429324"/>
            <a:chExt cx="9998532" cy="7357402"/>
          </a:xfrm>
        </p:grpSpPr>
        <p:pic>
          <p:nvPicPr>
            <p:cNvPr id="26651" name="Picture 2" descr="T:\Convention Centre\Sales\Enquiry Diary 2\International\Standard information\City Images\St George's Hall external 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96" t="2" r="-224" b="381"/>
            <a:stretch>
              <a:fillRect/>
            </a:stretch>
          </p:blipFill>
          <p:spPr bwMode="auto">
            <a:xfrm>
              <a:off x="4256018" y="-358928"/>
              <a:ext cx="5464926" cy="3194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2" name="Picture 10" descr="T:\Convention Centre\Sales\Enquiry Diary 2\International\Standard information\City Images\Cathedral internal grand arch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77588" y="-429324"/>
              <a:ext cx="4515212" cy="7357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3" name="Picture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8301" y="2846863"/>
              <a:ext cx="4860897" cy="3236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3" name="Group 52"/>
          <p:cNvGrpSpPr>
            <a:grpSpLocks/>
          </p:cNvGrpSpPr>
          <p:nvPr/>
        </p:nvGrpSpPr>
        <p:grpSpPr bwMode="auto">
          <a:xfrm>
            <a:off x="-14288" y="-376238"/>
            <a:ext cx="10345738" cy="6291263"/>
            <a:chOff x="-313666" y="-379799"/>
            <a:chExt cx="10346923" cy="6290884"/>
          </a:xfrm>
        </p:grpSpPr>
        <p:pic>
          <p:nvPicPr>
            <p:cNvPr id="26648" name="Picture 5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79" t="17390" r="3589" b="9103"/>
            <a:stretch>
              <a:fillRect/>
            </a:stretch>
          </p:blipFill>
          <p:spPr bwMode="auto">
            <a:xfrm>
              <a:off x="4272220" y="-18241"/>
              <a:ext cx="5761037" cy="287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9" name="Picture 5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63" r="37479"/>
            <a:stretch>
              <a:fillRect/>
            </a:stretch>
          </p:blipFill>
          <p:spPr bwMode="auto">
            <a:xfrm>
              <a:off x="-313666" y="-379799"/>
              <a:ext cx="4585887" cy="6110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0" name="Picture 5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80"/>
            <a:stretch>
              <a:fillRect/>
            </a:stretch>
          </p:blipFill>
          <p:spPr bwMode="auto">
            <a:xfrm>
              <a:off x="4293195" y="2844226"/>
              <a:ext cx="4936365" cy="3066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7" name="Group 56"/>
          <p:cNvGrpSpPr>
            <a:grpSpLocks/>
          </p:cNvGrpSpPr>
          <p:nvPr/>
        </p:nvGrpSpPr>
        <p:grpSpPr bwMode="auto">
          <a:xfrm>
            <a:off x="-7938" y="-314325"/>
            <a:ext cx="9539288" cy="7296150"/>
            <a:chOff x="-14399794" y="1415864"/>
            <a:chExt cx="9538641" cy="7296005"/>
          </a:xfrm>
        </p:grpSpPr>
        <p:pic>
          <p:nvPicPr>
            <p:cNvPr id="26645" name="Picture 17" descr="http://static.panoramio.com/photos/original/41843926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10" r="30299" b="13560"/>
            <a:stretch>
              <a:fillRect/>
            </a:stretch>
          </p:blipFill>
          <p:spPr bwMode="auto">
            <a:xfrm>
              <a:off x="-14399794" y="1415864"/>
              <a:ext cx="4589308" cy="7296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6" name="Picture 3" descr="T:\Convention Centre\Sales\Enquiry Diary 2\International\Standard information\City Images\Chinese Arch new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395"/>
            <a:stretch>
              <a:fillRect/>
            </a:stretch>
          </p:blipFill>
          <p:spPr bwMode="auto">
            <a:xfrm>
              <a:off x="-9813039" y="4587414"/>
              <a:ext cx="4862857" cy="2895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7" name="Picture 13" descr="https://upload.wikimedia.org/wikipedia/commons/3/3e/World_Museum_Liverpool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2" t="24808" r="32552" b="40395"/>
            <a:stretch>
              <a:fillRect/>
            </a:stretch>
          </p:blipFill>
          <p:spPr bwMode="auto">
            <a:xfrm>
              <a:off x="-9829342" y="1689333"/>
              <a:ext cx="4968189" cy="289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1" name="Group 60"/>
          <p:cNvGrpSpPr>
            <a:grpSpLocks/>
          </p:cNvGrpSpPr>
          <p:nvPr/>
        </p:nvGrpSpPr>
        <p:grpSpPr bwMode="auto">
          <a:xfrm>
            <a:off x="-14288" y="-114300"/>
            <a:ext cx="10150476" cy="6688138"/>
            <a:chOff x="-277588" y="-429324"/>
            <a:chExt cx="9998532" cy="7357402"/>
          </a:xfrm>
        </p:grpSpPr>
        <p:pic>
          <p:nvPicPr>
            <p:cNvPr id="26642" name="Picture 2" descr="T:\Convention Centre\Sales\Enquiry Diary 2\International\Standard information\City Images\St George's Hall external 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96" t="2" r="-224" b="381"/>
            <a:stretch>
              <a:fillRect/>
            </a:stretch>
          </p:blipFill>
          <p:spPr bwMode="auto">
            <a:xfrm>
              <a:off x="4256018" y="-358928"/>
              <a:ext cx="5464926" cy="3194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3" name="Picture 10" descr="T:\Convention Centre\Sales\Enquiry Diary 2\International\Standard information\City Images\Cathedral internal grand arch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77588" y="-429324"/>
              <a:ext cx="4515212" cy="7357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4" name="Picture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8301" y="2846863"/>
              <a:ext cx="4860897" cy="3236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636" name="Group 4"/>
          <p:cNvGrpSpPr>
            <a:grpSpLocks/>
          </p:cNvGrpSpPr>
          <p:nvPr/>
        </p:nvGrpSpPr>
        <p:grpSpPr bwMode="auto">
          <a:xfrm>
            <a:off x="4567238" y="-130175"/>
            <a:ext cx="4757737" cy="5881688"/>
            <a:chOff x="4567238" y="-130440"/>
            <a:chExt cx="4757737" cy="5881907"/>
          </a:xfrm>
        </p:grpSpPr>
        <p:cxnSp>
          <p:nvCxnSpPr>
            <p:cNvPr id="16" name="Straight Connector 15"/>
            <p:cNvCxnSpPr/>
            <p:nvPr/>
          </p:nvCxnSpPr>
          <p:spPr bwMode="auto">
            <a:xfrm>
              <a:off x="4567238" y="2852584"/>
              <a:ext cx="4757737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cxnSpLocks noChangeShapeType="1"/>
            </p:cNvCxnSpPr>
            <p:nvPr/>
          </p:nvCxnSpPr>
          <p:spPr bwMode="auto">
            <a:xfrm flipV="1">
              <a:off x="4567238" y="-130440"/>
              <a:ext cx="1587" cy="588190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36" name="Rectangle 35"/>
          <p:cNvSpPr/>
          <p:nvPr/>
        </p:nvSpPr>
        <p:spPr>
          <a:xfrm>
            <a:off x="0" y="5732463"/>
            <a:ext cx="9251950" cy="1243012"/>
          </a:xfrm>
          <a:prstGeom prst="rect">
            <a:avLst/>
          </a:prstGeom>
          <a:solidFill>
            <a:srgbClr val="253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26638" name="Text Box 11"/>
          <p:cNvSpPr txBox="1">
            <a:spLocks noChangeArrowheads="1"/>
          </p:cNvSpPr>
          <p:nvPr/>
        </p:nvSpPr>
        <p:spPr bwMode="auto">
          <a:xfrm>
            <a:off x="342900" y="6021388"/>
            <a:ext cx="7515225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0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More listed buildings than any UK city outside of London</a:t>
            </a:r>
          </a:p>
        </p:txBody>
      </p:sp>
      <p:pic>
        <p:nvPicPr>
          <p:cNvPr id="26639" name="Picture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6005513"/>
            <a:ext cx="10350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 smtClean="0">
              <a:ea typeface="ヒラギノ角ゴ Pro W3" pitchFamily="126" charset="-128"/>
            </a:endParaRP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en-US" smtClean="0">
              <a:ea typeface="ヒラギノ角ゴ Pro W3" pitchFamily="126" charset="-128"/>
            </a:endParaRPr>
          </a:p>
        </p:txBody>
      </p:sp>
      <p:pic>
        <p:nvPicPr>
          <p:cNvPr id="32772" name="Picture 2" descr="Echo-Arena-LR-o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77"/>
          <a:stretch>
            <a:fillRect/>
          </a:stretch>
        </p:blipFill>
        <p:spPr bwMode="auto">
          <a:xfrm>
            <a:off x="-98425" y="0"/>
            <a:ext cx="9247188" cy="623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5732463"/>
            <a:ext cx="9251950" cy="1243012"/>
          </a:xfrm>
          <a:prstGeom prst="rect">
            <a:avLst/>
          </a:prstGeom>
          <a:solidFill>
            <a:srgbClr val="253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pic>
        <p:nvPicPr>
          <p:cNvPr id="32774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6005513"/>
            <a:ext cx="10350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Text Box 11"/>
          <p:cNvSpPr txBox="1">
            <a:spLocks noChangeArrowheads="1"/>
          </p:cNvSpPr>
          <p:nvPr/>
        </p:nvSpPr>
        <p:spPr bwMode="auto">
          <a:xfrm>
            <a:off x="342900" y="6021388"/>
            <a:ext cx="58848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ACC Liverpool – Conference Venue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 smtClean="0">
              <a:ea typeface="ヒラギノ角ゴ Pro W3" pitchFamily="126" charset="-128"/>
            </a:endParaRPr>
          </a:p>
        </p:txBody>
      </p:sp>
      <p:pic>
        <p:nvPicPr>
          <p:cNvPr id="3379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30888" y="7021513"/>
            <a:ext cx="9144001" cy="585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9963" y="4763"/>
            <a:ext cx="14111288" cy="573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6875"/>
            <a:ext cx="9251950" cy="615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5732463"/>
            <a:ext cx="9251950" cy="1243012"/>
          </a:xfrm>
          <a:prstGeom prst="rect">
            <a:avLst/>
          </a:prstGeom>
          <a:solidFill>
            <a:srgbClr val="253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pic>
        <p:nvPicPr>
          <p:cNvPr id="3379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6005513"/>
            <a:ext cx="10350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0" name="Text Box 11"/>
          <p:cNvSpPr txBox="1">
            <a:spLocks noChangeArrowheads="1"/>
          </p:cNvSpPr>
          <p:nvPr/>
        </p:nvSpPr>
        <p:spPr bwMode="auto">
          <a:xfrm>
            <a:off x="342900" y="6021388"/>
            <a:ext cx="29448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Registration Area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75" b="43021"/>
          <a:stretch>
            <a:fillRect/>
          </a:stretch>
        </p:blipFill>
        <p:spPr>
          <a:xfrm>
            <a:off x="755650" y="-1609725"/>
            <a:ext cx="8569325" cy="7381875"/>
          </a:xfrm>
        </p:spPr>
      </p:pic>
      <p:sp>
        <p:nvSpPr>
          <p:cNvPr id="9" name="Pentagon 8"/>
          <p:cNvSpPr/>
          <p:nvPr/>
        </p:nvSpPr>
        <p:spPr>
          <a:xfrm>
            <a:off x="1619250" y="179388"/>
            <a:ext cx="2327275" cy="825500"/>
          </a:xfrm>
          <a:prstGeom prst="homePlate">
            <a:avLst/>
          </a:prstGeom>
          <a:solidFill>
            <a:srgbClr val="74B43C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b="1" dirty="0">
                <a:solidFill>
                  <a:schemeClr val="tx1"/>
                </a:solidFill>
              </a:rPr>
              <a:t>3, 11, Balcony and Foyer</a:t>
            </a:r>
          </a:p>
          <a:p>
            <a:pPr algn="ctr">
              <a:defRPr/>
            </a:pPr>
            <a:r>
              <a:rPr lang="en-GB" sz="1400" dirty="0">
                <a:solidFill>
                  <a:schemeClr val="tx1"/>
                </a:solidFill>
              </a:rPr>
              <a:t>Exhibition, Posters and Catering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619250" y="74613"/>
            <a:ext cx="9525" cy="2849562"/>
          </a:xfrm>
          <a:prstGeom prst="line">
            <a:avLst/>
          </a:prstGeom>
          <a:ln w="28575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entagon 12"/>
          <p:cNvSpPr/>
          <p:nvPr/>
        </p:nvSpPr>
        <p:spPr>
          <a:xfrm>
            <a:off x="5402263" y="179388"/>
            <a:ext cx="1470025" cy="517525"/>
          </a:xfrm>
          <a:prstGeom prst="homePlate">
            <a:avLst/>
          </a:prstGeom>
          <a:solidFill>
            <a:srgbClr val="D97DAB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b="1" dirty="0">
                <a:solidFill>
                  <a:schemeClr val="tx1"/>
                </a:solidFill>
              </a:rPr>
              <a:t>1A</a:t>
            </a:r>
          </a:p>
          <a:p>
            <a:pPr algn="ctr">
              <a:defRPr/>
            </a:pPr>
            <a:r>
              <a:rPr lang="en-GB" sz="1400" dirty="0">
                <a:solidFill>
                  <a:schemeClr val="tx1"/>
                </a:solidFill>
              </a:rPr>
              <a:t>Main Plenary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5402263" y="115888"/>
            <a:ext cx="0" cy="1168400"/>
          </a:xfrm>
          <a:prstGeom prst="line">
            <a:avLst/>
          </a:prstGeom>
          <a:ln w="28575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entagon 15"/>
          <p:cNvSpPr/>
          <p:nvPr/>
        </p:nvSpPr>
        <p:spPr>
          <a:xfrm>
            <a:off x="4302125" y="1500188"/>
            <a:ext cx="1268413" cy="517525"/>
          </a:xfrm>
          <a:prstGeom prst="homePlate">
            <a:avLst/>
          </a:prstGeom>
          <a:solidFill>
            <a:srgbClr val="8FCDEA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b="1" dirty="0">
                <a:solidFill>
                  <a:schemeClr val="tx1"/>
                </a:solidFill>
              </a:rPr>
              <a:t>5, 6, 8, 9</a:t>
            </a:r>
          </a:p>
          <a:p>
            <a:pPr algn="ctr">
              <a:defRPr/>
            </a:pPr>
            <a:r>
              <a:rPr lang="en-GB" sz="1400" dirty="0">
                <a:solidFill>
                  <a:schemeClr val="tx1"/>
                </a:solidFill>
              </a:rPr>
              <a:t>Offices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298950" y="1428750"/>
            <a:ext cx="3175" cy="1550988"/>
          </a:xfrm>
          <a:prstGeom prst="line">
            <a:avLst/>
          </a:prstGeom>
          <a:ln w="28575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0" y="5732463"/>
            <a:ext cx="9251950" cy="1243012"/>
          </a:xfrm>
          <a:prstGeom prst="rect">
            <a:avLst/>
          </a:prstGeom>
          <a:solidFill>
            <a:srgbClr val="253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pic>
        <p:nvPicPr>
          <p:cNvPr id="28682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6005513"/>
            <a:ext cx="10350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3" name="Text Box 11"/>
          <p:cNvSpPr txBox="1">
            <a:spLocks noChangeArrowheads="1"/>
          </p:cNvSpPr>
          <p:nvPr/>
        </p:nvSpPr>
        <p:spPr bwMode="auto">
          <a:xfrm>
            <a:off x="342900" y="6021388"/>
            <a:ext cx="2384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Venue Layout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2963863"/>
            <a:ext cx="4164013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1943100" y="1096963"/>
            <a:ext cx="617538" cy="255587"/>
          </a:xfrm>
          <a:prstGeom prst="wedgeRoundRectCallout">
            <a:avLst>
              <a:gd name="adj1" fmla="val -20833"/>
              <a:gd name="adj2" fmla="val 127335"/>
              <a:gd name="adj3" fmla="val 16667"/>
            </a:avLst>
          </a:prstGeom>
          <a:solidFill>
            <a:srgbClr val="74B43C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050" b="1" dirty="0">
                <a:solidFill>
                  <a:schemeClr val="tx1"/>
                </a:solidFill>
              </a:rPr>
              <a:t>332m</a:t>
            </a:r>
            <a:r>
              <a:rPr lang="en-GB" sz="1050" b="1" baseline="30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1" name="Rounded Rectangular Callout 20"/>
          <p:cNvSpPr/>
          <p:nvPr/>
        </p:nvSpPr>
        <p:spPr>
          <a:xfrm>
            <a:off x="5546725" y="2978150"/>
            <a:ext cx="614363" cy="254000"/>
          </a:xfrm>
          <a:prstGeom prst="wedgeRoundRectCallout">
            <a:avLst>
              <a:gd name="adj1" fmla="val -20833"/>
              <a:gd name="adj2" fmla="val 127335"/>
              <a:gd name="adj3" fmla="val 16667"/>
            </a:avLst>
          </a:prstGeom>
          <a:solidFill>
            <a:srgbClr val="74B43C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050" b="1" dirty="0">
                <a:solidFill>
                  <a:schemeClr val="tx1"/>
                </a:solidFill>
              </a:rPr>
              <a:t>463m</a:t>
            </a:r>
            <a:r>
              <a:rPr lang="en-GB" sz="1050" b="1" baseline="30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" name="Rounded Rectangular Callout 22"/>
          <p:cNvSpPr/>
          <p:nvPr/>
        </p:nvSpPr>
        <p:spPr>
          <a:xfrm>
            <a:off x="4206875" y="3767138"/>
            <a:ext cx="614363" cy="255587"/>
          </a:xfrm>
          <a:prstGeom prst="wedgeRoundRectCallout">
            <a:avLst>
              <a:gd name="adj1" fmla="val -20833"/>
              <a:gd name="adj2" fmla="val 127335"/>
              <a:gd name="adj3" fmla="val 16667"/>
            </a:avLst>
          </a:prstGeom>
          <a:solidFill>
            <a:srgbClr val="74B43C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050" b="1" dirty="0">
                <a:solidFill>
                  <a:schemeClr val="tx1"/>
                </a:solidFill>
              </a:rPr>
              <a:t>137m</a:t>
            </a:r>
            <a:r>
              <a:rPr lang="en-GB" sz="1050" b="1" baseline="30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" name="Rounded Rectangular Callout 23"/>
          <p:cNvSpPr/>
          <p:nvPr/>
        </p:nvSpPr>
        <p:spPr>
          <a:xfrm>
            <a:off x="3162300" y="2381250"/>
            <a:ext cx="614363" cy="254000"/>
          </a:xfrm>
          <a:prstGeom prst="wedgeRoundRectCallout">
            <a:avLst>
              <a:gd name="adj1" fmla="val -20833"/>
              <a:gd name="adj2" fmla="val 127335"/>
              <a:gd name="adj3" fmla="val 16667"/>
            </a:avLst>
          </a:prstGeom>
          <a:solidFill>
            <a:srgbClr val="74B43C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050" b="1" dirty="0">
                <a:solidFill>
                  <a:schemeClr val="tx1"/>
                </a:solidFill>
              </a:rPr>
              <a:t>670m</a:t>
            </a:r>
            <a:r>
              <a:rPr lang="en-GB" sz="1050" b="1" baseline="30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5" name="Rounded Rectangular Callout 24"/>
          <p:cNvSpPr/>
          <p:nvPr/>
        </p:nvSpPr>
        <p:spPr>
          <a:xfrm>
            <a:off x="2627313" y="1706563"/>
            <a:ext cx="534987" cy="254000"/>
          </a:xfrm>
          <a:prstGeom prst="wedgeRoundRectCallout">
            <a:avLst>
              <a:gd name="adj1" fmla="val 13630"/>
              <a:gd name="adj2" fmla="val 127335"/>
              <a:gd name="adj3" fmla="val 16667"/>
            </a:avLst>
          </a:prstGeom>
          <a:solidFill>
            <a:srgbClr val="8FCDEA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050" b="1" dirty="0">
                <a:solidFill>
                  <a:schemeClr val="tx1"/>
                </a:solidFill>
              </a:rPr>
              <a:t>25m</a:t>
            </a:r>
            <a:r>
              <a:rPr lang="en-GB" sz="1050" b="1" baseline="30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6" name="Rounded Rectangular Callout 25"/>
          <p:cNvSpPr/>
          <p:nvPr/>
        </p:nvSpPr>
        <p:spPr>
          <a:xfrm>
            <a:off x="4689475" y="2254250"/>
            <a:ext cx="614363" cy="254000"/>
          </a:xfrm>
          <a:prstGeom prst="wedgeRoundRectCallout">
            <a:avLst>
              <a:gd name="adj1" fmla="val -20833"/>
              <a:gd name="adj2" fmla="val 127335"/>
              <a:gd name="adj3" fmla="val 16667"/>
            </a:avLst>
          </a:prstGeom>
          <a:solidFill>
            <a:srgbClr val="8FCDEA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050" b="1" dirty="0">
                <a:solidFill>
                  <a:schemeClr val="tx1"/>
                </a:solidFill>
              </a:rPr>
              <a:t>26m</a:t>
            </a:r>
            <a:r>
              <a:rPr lang="en-GB" sz="1050" b="1" baseline="30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8" name="Rounded Rectangular Callout 27"/>
          <p:cNvSpPr/>
          <p:nvPr/>
        </p:nvSpPr>
        <p:spPr>
          <a:xfrm>
            <a:off x="4789488" y="3067050"/>
            <a:ext cx="614362" cy="255588"/>
          </a:xfrm>
          <a:prstGeom prst="wedgeRoundRectCallout">
            <a:avLst>
              <a:gd name="adj1" fmla="val -62274"/>
              <a:gd name="adj2" fmla="val -83840"/>
              <a:gd name="adj3" fmla="val 16667"/>
            </a:avLst>
          </a:prstGeom>
          <a:solidFill>
            <a:srgbClr val="8FCDEA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050" b="1" dirty="0">
                <a:solidFill>
                  <a:schemeClr val="tx1"/>
                </a:solidFill>
              </a:rPr>
              <a:t>25m</a:t>
            </a:r>
            <a:r>
              <a:rPr lang="en-GB" sz="1050" b="1" baseline="30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9" name="Rounded Rectangular Callout 28"/>
          <p:cNvSpPr/>
          <p:nvPr/>
        </p:nvSpPr>
        <p:spPr>
          <a:xfrm>
            <a:off x="3306763" y="1555750"/>
            <a:ext cx="604837" cy="255588"/>
          </a:xfrm>
          <a:prstGeom prst="wedgeRoundRectCallout">
            <a:avLst>
              <a:gd name="adj1" fmla="val -45390"/>
              <a:gd name="adj2" fmla="val 131040"/>
              <a:gd name="adj3" fmla="val 16667"/>
            </a:avLst>
          </a:prstGeom>
          <a:solidFill>
            <a:srgbClr val="8FCDEA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050" b="1" dirty="0">
                <a:solidFill>
                  <a:schemeClr val="tx1"/>
                </a:solidFill>
              </a:rPr>
              <a:t>26m</a:t>
            </a:r>
            <a:r>
              <a:rPr lang="en-GB" sz="1050" b="1" baseline="30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0" name="Rounded Rectangular Callout 29"/>
          <p:cNvSpPr/>
          <p:nvPr/>
        </p:nvSpPr>
        <p:spPr>
          <a:xfrm>
            <a:off x="6662738" y="1611313"/>
            <a:ext cx="1155700" cy="406400"/>
          </a:xfrm>
          <a:prstGeom prst="wedgeRoundRectCallout">
            <a:avLst>
              <a:gd name="adj1" fmla="val -62274"/>
              <a:gd name="adj2" fmla="val -83840"/>
              <a:gd name="adj3" fmla="val 16667"/>
            </a:avLst>
          </a:prstGeom>
          <a:solidFill>
            <a:srgbClr val="D97DAB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050" b="1" dirty="0">
                <a:solidFill>
                  <a:schemeClr val="tx1"/>
                </a:solidFill>
              </a:rPr>
              <a:t>500+ delegates</a:t>
            </a:r>
            <a:endParaRPr lang="en-GB" sz="1050" b="1" baseline="30000" dirty="0">
              <a:solidFill>
                <a:schemeClr val="tx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45075" y="-26988"/>
            <a:ext cx="4151313" cy="28463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t="8458"/>
          <a:stretch/>
        </p:blipFill>
        <p:spPr bwMode="auto">
          <a:xfrm>
            <a:off x="5040313" y="-65088"/>
            <a:ext cx="4610100" cy="28844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38725" y="-69850"/>
            <a:ext cx="4422775" cy="29432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-477838" y="2222500"/>
            <a:ext cx="10207626" cy="3560763"/>
            <a:chOff x="-477838" y="2222500"/>
            <a:chExt cx="10207626" cy="3560763"/>
          </a:xfrm>
        </p:grpSpPr>
        <p:pic>
          <p:nvPicPr>
            <p:cNvPr id="27" name="Picture 2" descr="\\ldlfile1\accl\Convention Centre\Sales\Enquiry Diary 2\International\Standard information\Venue Images\Auditorium panoramic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801"/>
            <a:stretch>
              <a:fillRect/>
            </a:stretch>
          </p:blipFill>
          <p:spPr bwMode="auto">
            <a:xfrm>
              <a:off x="-477838" y="2222500"/>
              <a:ext cx="10207626" cy="356076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2723" y="3479799"/>
              <a:ext cx="878754" cy="5746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60549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7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26500"/>
                            </p:stCondLst>
                            <p:childTnLst>
                              <p:par>
                                <p:cTn id="1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7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3" grpId="0" animBg="1"/>
      <p:bldP spid="16" grpId="0" animBg="1"/>
      <p:bldP spid="16" grpId="1" animBg="1"/>
      <p:bldP spid="2" grpId="0" animBg="1"/>
      <p:bldP spid="2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8" grpId="0" animBg="1"/>
      <p:bldP spid="28" grpId="1" animBg="1"/>
      <p:bldP spid="29" grpId="0" animBg="1"/>
      <p:bldP spid="29" grpId="1" animBg="1"/>
      <p:bldP spid="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Image result for john adams institute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78"/>
          <a:stretch/>
        </p:blipFill>
        <p:spPr bwMode="auto">
          <a:xfrm rot="1931671">
            <a:off x="2329160" y="3485196"/>
            <a:ext cx="2923033" cy="1344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cockcroft institute logo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01822">
            <a:off x="-453176" y="2959365"/>
            <a:ext cx="2991546" cy="169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 descr="Image result for daresbury laboratory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53136" y="2474727"/>
            <a:ext cx="4981575" cy="369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11" descr="T:\Convention Centre\Sales\Enquiry Diary 2\International\Bids and conferences\IPAC\Images\Images from Sue\Diamond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899" y="3218904"/>
            <a:ext cx="4392613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9" descr="T:\Convention Centre\Sales\Enquiry Diary 2\International\Bids and conferences\IPAC\Presentation\CERn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"/>
          <a:stretch>
            <a:fillRect/>
          </a:stretch>
        </p:blipFill>
        <p:spPr bwMode="auto">
          <a:xfrm>
            <a:off x="4788024" y="0"/>
            <a:ext cx="4548188" cy="32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2" descr="T:\Convention Centre\Sales\Enquiry Diary 2\International\Bids and conferences\IPAC\Images\ALICE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0" b="4495"/>
          <a:stretch>
            <a:fillRect/>
          </a:stretch>
        </p:blipFill>
        <p:spPr bwMode="auto">
          <a:xfrm>
            <a:off x="-133350" y="-171450"/>
            <a:ext cx="4921250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250825" y="260350"/>
            <a:ext cx="4105275" cy="540544"/>
          </a:xfrm>
          <a:prstGeom prst="rect">
            <a:avLst/>
          </a:prstGeom>
          <a:solidFill>
            <a:srgbClr val="4F81BD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9pPr>
          </a:lstStyle>
          <a:p>
            <a:pPr algn="ctr">
              <a:lnSpc>
                <a:spcPts val="4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Major 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Scientific </a:t>
            </a:r>
            <a:r>
              <a:rPr lang="en-US" alt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ation</a:t>
            </a:r>
            <a:endParaRPr lang="en-US" alt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5070475" y="306389"/>
            <a:ext cx="4103688" cy="1106388"/>
          </a:xfrm>
          <a:prstGeom prst="rect">
            <a:avLst/>
          </a:prstGeom>
          <a:solidFill>
            <a:srgbClr val="4F81BD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9pPr>
          </a:lstStyle>
          <a:p>
            <a:pPr algn="ctr">
              <a:lnSpc>
                <a:spcPts val="4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Major 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Collaborator </a:t>
            </a:r>
            <a:r>
              <a:rPr lang="en-US" alt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with CERN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5003800" y="3356992"/>
            <a:ext cx="4105275" cy="1024731"/>
          </a:xfrm>
          <a:prstGeom prst="rect">
            <a:avLst/>
          </a:prstGeom>
          <a:solidFill>
            <a:srgbClr val="4F81BD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9pPr>
          </a:lstStyle>
          <a:p>
            <a:pPr algn="ctr">
              <a:lnSpc>
                <a:spcPts val="4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National Accelerator 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Facilities</a:t>
            </a:r>
            <a:endParaRPr lang="en-US" alt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107504" y="4741763"/>
            <a:ext cx="4446588" cy="919485"/>
          </a:xfrm>
          <a:prstGeom prst="rect">
            <a:avLst/>
          </a:prstGeom>
          <a:solidFill>
            <a:srgbClr val="4F81BD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National            Accelerator Institutes</a:t>
            </a:r>
            <a:endParaRPr lang="en-US" alt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" name="Straight Connector 20"/>
          <p:cNvCxnSpPr>
            <a:cxnSpLocks noChangeShapeType="1"/>
          </p:cNvCxnSpPr>
          <p:nvPr/>
        </p:nvCxnSpPr>
        <p:spPr bwMode="auto">
          <a:xfrm rot="5400000" flipV="1">
            <a:off x="-372901" y="3355975"/>
            <a:ext cx="10331251" cy="9401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0" name="Rectangle 19"/>
          <p:cNvSpPr/>
          <p:nvPr/>
        </p:nvSpPr>
        <p:spPr>
          <a:xfrm>
            <a:off x="0" y="5732463"/>
            <a:ext cx="9251950" cy="1243012"/>
          </a:xfrm>
          <a:prstGeom prst="rect">
            <a:avLst/>
          </a:prstGeom>
          <a:solidFill>
            <a:srgbClr val="253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4108" name="Text Box 11"/>
          <p:cNvSpPr txBox="1">
            <a:spLocks noChangeArrowheads="1"/>
          </p:cNvSpPr>
          <p:nvPr/>
        </p:nvSpPr>
        <p:spPr bwMode="auto">
          <a:xfrm>
            <a:off x="342900" y="6021388"/>
            <a:ext cx="23002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Why the UK?</a:t>
            </a:r>
          </a:p>
        </p:txBody>
      </p:sp>
      <p:pic>
        <p:nvPicPr>
          <p:cNvPr id="4109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6005513"/>
            <a:ext cx="10350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13"/>
          <p:cNvCxnSpPr>
            <a:cxnSpLocks noChangeShapeType="1"/>
          </p:cNvCxnSpPr>
          <p:nvPr/>
        </p:nvCxnSpPr>
        <p:spPr bwMode="auto">
          <a:xfrm flipV="1">
            <a:off x="-574675" y="3203575"/>
            <a:ext cx="10331251" cy="9401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194855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 autoUpdateAnimBg="0"/>
      <p:bldP spid="16" grpId="0" animBg="1" autoUpdateAnimBg="0"/>
      <p:bldP spid="18" grpId="0" animBg="1" autoUpdateAnimBg="0"/>
      <p:bldP spid="17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325"/>
            <a:ext cx="10044113" cy="650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346074" y="122238"/>
            <a:ext cx="3557711" cy="5472112"/>
          </a:xfrm>
          <a:solidFill>
            <a:schemeClr val="bg1">
              <a:alpha val="76077"/>
            </a:schemeClr>
          </a:solidFill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sz="2200" dirty="0" smtClean="0">
                <a:ea typeface="ヒラギノ角ゴ Pro W3" pitchFamily="126" charset="-128"/>
              </a:rPr>
              <a:t>Inclusive AV packages</a:t>
            </a:r>
          </a:p>
          <a:p>
            <a:r>
              <a:rPr lang="en-GB" altLang="en-US" sz="2200" dirty="0" smtClean="0">
                <a:ea typeface="ヒラギノ角ゴ Pro W3" pitchFamily="126" charset="-128"/>
              </a:rPr>
              <a:t>Free </a:t>
            </a:r>
            <a:r>
              <a:rPr lang="en-GB" altLang="en-US" sz="2200" dirty="0" err="1" smtClean="0">
                <a:ea typeface="ヒラギノ角ゴ Pro W3" pitchFamily="126" charset="-128"/>
              </a:rPr>
              <a:t>Wifi</a:t>
            </a:r>
            <a:r>
              <a:rPr lang="en-GB" altLang="en-US" sz="2200" dirty="0" smtClean="0">
                <a:ea typeface="ヒラギノ角ゴ Pro W3" pitchFamily="126" charset="-128"/>
              </a:rPr>
              <a:t> </a:t>
            </a:r>
          </a:p>
          <a:p>
            <a:r>
              <a:rPr lang="en-GB" altLang="en-US" sz="2200" dirty="0" smtClean="0">
                <a:ea typeface="ヒラギノ角ゴ Pro W3" pitchFamily="126" charset="-128"/>
              </a:rPr>
              <a:t>Carpeted exhibition space</a:t>
            </a:r>
          </a:p>
          <a:p>
            <a:r>
              <a:rPr lang="en-GB" altLang="en-US" sz="2200" dirty="0" smtClean="0">
                <a:ea typeface="ヒラギノ角ゴ Pro W3" pitchFamily="126" charset="-128"/>
              </a:rPr>
              <a:t>Conference Furniture</a:t>
            </a:r>
          </a:p>
          <a:p>
            <a:r>
              <a:rPr lang="en-GB" altLang="en-US" sz="2200" dirty="0" smtClean="0">
                <a:ea typeface="ヒラギノ角ゴ Pro W3" pitchFamily="126" charset="-128"/>
              </a:rPr>
              <a:t>Registration Desks</a:t>
            </a:r>
          </a:p>
          <a:p>
            <a:r>
              <a:rPr lang="en-GB" altLang="en-US" sz="2200" dirty="0" smtClean="0">
                <a:ea typeface="ヒラギノ角ゴ Pro W3" pitchFamily="126" charset="-128"/>
              </a:rPr>
              <a:t>Stewarding and security</a:t>
            </a:r>
          </a:p>
          <a:p>
            <a:r>
              <a:rPr lang="en-GB" altLang="en-US" sz="2200" dirty="0" smtClean="0">
                <a:ea typeface="ヒラギノ角ゴ Pro W3" pitchFamily="126" charset="-128"/>
              </a:rPr>
              <a:t>Traffic marshalling</a:t>
            </a:r>
          </a:p>
          <a:p>
            <a:r>
              <a:rPr lang="en-GB" altLang="en-US" sz="2200" dirty="0" smtClean="0">
                <a:ea typeface="ヒラギノ角ゴ Pro W3" pitchFamily="126" charset="-128"/>
              </a:rPr>
              <a:t>Cleaning provision</a:t>
            </a:r>
          </a:p>
          <a:p>
            <a:r>
              <a:rPr lang="en-GB" altLang="en-US" sz="2200" dirty="0" smtClean="0">
                <a:ea typeface="ヒラギノ角ゴ Pro W3" pitchFamily="126" charset="-128"/>
              </a:rPr>
              <a:t>Digital signage</a:t>
            </a:r>
          </a:p>
          <a:p>
            <a:r>
              <a:rPr lang="en-GB" altLang="en-US" sz="2200" dirty="0" smtClean="0">
                <a:ea typeface="ヒラギノ角ゴ Pro W3" pitchFamily="126" charset="-128"/>
              </a:rPr>
              <a:t>Delegate discount card</a:t>
            </a:r>
          </a:p>
        </p:txBody>
      </p:sp>
      <p:pic>
        <p:nvPicPr>
          <p:cNvPr id="3072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" t="-6082" r="-6461" b="-6282"/>
          <a:stretch>
            <a:fillRect/>
          </a:stretch>
        </p:blipFill>
        <p:spPr bwMode="auto">
          <a:xfrm>
            <a:off x="1338628" y="4243049"/>
            <a:ext cx="1733550" cy="1263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0" y="5732463"/>
            <a:ext cx="9251950" cy="1243012"/>
          </a:xfrm>
          <a:prstGeom prst="rect">
            <a:avLst/>
          </a:prstGeom>
          <a:solidFill>
            <a:srgbClr val="253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pic>
        <p:nvPicPr>
          <p:cNvPr id="30726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6005513"/>
            <a:ext cx="10350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Text Box 11"/>
          <p:cNvSpPr txBox="1">
            <a:spLocks noChangeArrowheads="1"/>
          </p:cNvSpPr>
          <p:nvPr/>
        </p:nvSpPr>
        <p:spPr bwMode="auto">
          <a:xfrm>
            <a:off x="342900" y="6021388"/>
            <a:ext cx="2562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Inclusive Items</a:t>
            </a:r>
          </a:p>
        </p:txBody>
      </p:sp>
    </p:spTree>
    <p:extLst>
      <p:ext uri="{BB962C8B-B14F-4D97-AF65-F5344CB8AC3E}">
        <p14:creationId xmlns:p14="http://schemas.microsoft.com/office/powerpoint/2010/main" val="34024123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24" name="Picture 12" descr="P:\Layouts\M-and-IT-award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246"/>
          <a:stretch>
            <a:fillRect/>
          </a:stretch>
        </p:blipFill>
        <p:spPr bwMode="auto">
          <a:xfrm>
            <a:off x="2222302" y="1089260"/>
            <a:ext cx="2159000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 descr="P:\Layouts\M-and-IT-award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66" r="32864"/>
          <a:stretch>
            <a:fillRect/>
          </a:stretch>
        </p:blipFill>
        <p:spPr bwMode="auto">
          <a:xfrm>
            <a:off x="4803391" y="1028935"/>
            <a:ext cx="2360612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P:\Layouts\M-and-IT-award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80"/>
          <a:stretch>
            <a:fillRect/>
          </a:stretch>
        </p:blipFill>
        <p:spPr bwMode="auto">
          <a:xfrm>
            <a:off x="2153246" y="3056173"/>
            <a:ext cx="2297112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Picture 11" descr="M&amp;IT Award 20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972" y="3060935"/>
            <a:ext cx="2203450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5732463"/>
            <a:ext cx="9251950" cy="1243012"/>
          </a:xfrm>
          <a:prstGeom prst="rect">
            <a:avLst/>
          </a:prstGeom>
          <a:solidFill>
            <a:srgbClr val="253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pic>
        <p:nvPicPr>
          <p:cNvPr id="39943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6005513"/>
            <a:ext cx="10350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4" name="Text Box 11"/>
          <p:cNvSpPr txBox="1">
            <a:spLocks noChangeArrowheads="1"/>
          </p:cNvSpPr>
          <p:nvPr/>
        </p:nvSpPr>
        <p:spPr bwMode="auto">
          <a:xfrm>
            <a:off x="342900" y="6021388"/>
            <a:ext cx="46402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Best UK Conference Centre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0" descr="Image result for liverpool cathedral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1163" y="-7938"/>
            <a:ext cx="5522913" cy="3108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10" descr="T:\Convention Centre\Sales\Enquiry Diary 2\International\Standard information\City Images\Cathedral internal grand arc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83113" cy="668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2"/>
          <a:stretch>
            <a:fillRect/>
          </a:stretch>
        </p:blipFill>
        <p:spPr bwMode="auto">
          <a:xfrm>
            <a:off x="0" y="3141663"/>
            <a:ext cx="4572000" cy="290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5732463"/>
            <a:ext cx="9251950" cy="1243012"/>
          </a:xfrm>
          <a:prstGeom prst="rect">
            <a:avLst/>
          </a:prstGeom>
          <a:solidFill>
            <a:srgbClr val="253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35846" name="Text Box 11"/>
          <p:cNvSpPr txBox="1">
            <a:spLocks noChangeArrowheads="1"/>
          </p:cNvSpPr>
          <p:nvPr/>
        </p:nvSpPr>
        <p:spPr bwMode="auto">
          <a:xfrm>
            <a:off x="342900" y="6021388"/>
            <a:ext cx="744061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Chairman’s Reception – Liverpool Cathedral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Monday </a:t>
            </a:r>
            <a:r>
              <a:rPr lang="en-US" altLang="en-US" sz="1600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Evening (70 people)</a:t>
            </a:r>
            <a:endParaRPr lang="en-US" altLang="en-US" sz="1600" dirty="0">
              <a:solidFill>
                <a:schemeClr val="bg1"/>
              </a:solidFill>
              <a:latin typeface="Arial" pitchFamily="34" charset="0"/>
              <a:ea typeface="MS PGothic" pitchFamily="34" charset="-128"/>
            </a:endParaRPr>
          </a:p>
        </p:txBody>
      </p:sp>
      <p:pic>
        <p:nvPicPr>
          <p:cNvPr id="35847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6005513"/>
            <a:ext cx="10350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Connector 17"/>
          <p:cNvCxnSpPr>
            <a:cxnSpLocks noChangeShapeType="1"/>
          </p:cNvCxnSpPr>
          <p:nvPr/>
        </p:nvCxnSpPr>
        <p:spPr bwMode="auto">
          <a:xfrm flipV="1">
            <a:off x="4572000" y="-192088"/>
            <a:ext cx="0" cy="5937251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>
            <a:off x="-574675" y="3100388"/>
            <a:ext cx="5146675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2277115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2" name="Picture 6" descr="Image result for panoramic 34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416" y="3100389"/>
            <a:ext cx="4620416" cy="308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898" name="Picture 2" descr="Image result for panoramic 34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416" y="0"/>
            <a:ext cx="5507025" cy="310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0" name="Picture 4" descr="Image result for panoramic 34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27384"/>
            <a:ext cx="4617460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 smtClean="0">
              <a:ea typeface="ヒラギノ角ゴ Pro W3" pitchFamily="126" charset="-128"/>
            </a:endParaRPr>
          </a:p>
        </p:txBody>
      </p:sp>
      <p:cxnSp>
        <p:nvCxnSpPr>
          <p:cNvPr id="18" name="Straight Connector 17"/>
          <p:cNvCxnSpPr>
            <a:cxnSpLocks noChangeShapeType="1"/>
          </p:cNvCxnSpPr>
          <p:nvPr/>
        </p:nvCxnSpPr>
        <p:spPr bwMode="auto">
          <a:xfrm flipV="1">
            <a:off x="4572000" y="-192088"/>
            <a:ext cx="0" cy="5937251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Rectangle 10"/>
          <p:cNvSpPr/>
          <p:nvPr/>
        </p:nvSpPr>
        <p:spPr>
          <a:xfrm>
            <a:off x="0" y="5732463"/>
            <a:ext cx="9251950" cy="1243012"/>
          </a:xfrm>
          <a:prstGeom prst="rect">
            <a:avLst/>
          </a:prstGeom>
          <a:solidFill>
            <a:srgbClr val="253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pic>
        <p:nvPicPr>
          <p:cNvPr id="44041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6005513"/>
            <a:ext cx="10350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2" name="Text Box 11"/>
          <p:cNvSpPr txBox="1">
            <a:spLocks noChangeArrowheads="1"/>
          </p:cNvSpPr>
          <p:nvPr/>
        </p:nvSpPr>
        <p:spPr bwMode="auto">
          <a:xfrm>
            <a:off x="342900" y="6021388"/>
            <a:ext cx="644118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IOC Committee Dinner – Panoramic 34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1600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Tuesday Evening (30 people)</a:t>
            </a:r>
          </a:p>
        </p:txBody>
      </p: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>
            <a:off x="-574675" y="3100388"/>
            <a:ext cx="5146675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0072052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Thumbnail for Discover 900 years of histo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7712" y="3073004"/>
            <a:ext cx="6942961" cy="2779356"/>
          </a:xfrm>
          <a:prstGeom prst="rect">
            <a:avLst/>
          </a:prstGeom>
          <a:noFill/>
        </p:spPr>
      </p:pic>
      <p:pic>
        <p:nvPicPr>
          <p:cNvPr id="75782" name="Picture 6" descr="Image result for Ches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6712" y="3106986"/>
            <a:ext cx="6383511" cy="271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5732463"/>
            <a:ext cx="9251950" cy="1243012"/>
          </a:xfrm>
          <a:prstGeom prst="rect">
            <a:avLst/>
          </a:prstGeom>
          <a:solidFill>
            <a:srgbClr val="253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6005513"/>
            <a:ext cx="10350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342900" y="6021388"/>
            <a:ext cx="488146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Excursion Option 1 – Chester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Wednesday Afternoon</a:t>
            </a:r>
            <a:endParaRPr lang="en-US" altLang="en-US" sz="1600" dirty="0">
              <a:solidFill>
                <a:schemeClr val="bg1"/>
              </a:solidFill>
              <a:latin typeface="Arial" pitchFamily="34" charset="0"/>
              <a:ea typeface="MS PGothic" pitchFamily="34" charset="-128"/>
            </a:endParaRPr>
          </a:p>
        </p:txBody>
      </p:sp>
      <p:pic>
        <p:nvPicPr>
          <p:cNvPr id="75778" name="Picture 2" descr="Image result for Ches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930" y="0"/>
            <a:ext cx="4885271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0" name="Picture 4" descr="Image result for Chester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1"/>
          <a:stretch/>
        </p:blipFill>
        <p:spPr bwMode="auto">
          <a:xfrm>
            <a:off x="4572000" y="-27384"/>
            <a:ext cx="9278447" cy="310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/>
          <p:cNvCxnSpPr>
            <a:cxnSpLocks noChangeShapeType="1"/>
          </p:cNvCxnSpPr>
          <p:nvPr/>
        </p:nvCxnSpPr>
        <p:spPr bwMode="auto">
          <a:xfrm flipV="1">
            <a:off x="4557713" y="-204788"/>
            <a:ext cx="0" cy="5937251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>
            <a:cxnSpLocks noChangeShapeType="1"/>
          </p:cNvCxnSpPr>
          <p:nvPr/>
        </p:nvCxnSpPr>
        <p:spPr bwMode="auto">
          <a:xfrm>
            <a:off x="-574675" y="3100388"/>
            <a:ext cx="1011555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15042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6" name="Picture 6" descr="Image result for manchester science museum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612" y="2621404"/>
            <a:ext cx="8994253" cy="3111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manchester attractions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4" y="2708920"/>
            <a:ext cx="4542879" cy="302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10" name="Picture 10" descr="Image result for things to do in manchester lowr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814" y="-172572"/>
            <a:ext cx="5756818" cy="324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2" name="Picture 2" descr="Image result for manchester science muse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5995" y="-243408"/>
            <a:ext cx="6047995" cy="335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5732463"/>
            <a:ext cx="9251950" cy="1243012"/>
          </a:xfrm>
          <a:prstGeom prst="rect">
            <a:avLst/>
          </a:prstGeom>
          <a:solidFill>
            <a:srgbClr val="253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6005513"/>
            <a:ext cx="10350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342900" y="6021388"/>
            <a:ext cx="550182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Excursion Option 2 – Manchester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1600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Wednesday Afternoon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dirty="0">
              <a:solidFill>
                <a:schemeClr val="bg1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0" name="AutoShape 12" descr="Image result for chester cathedral">
            <a:hlinkClick r:id="rId8"/>
          </p:cNvPr>
          <p:cNvSpPr>
            <a:spLocks noChangeAspect="1" noChangeArrowheads="1"/>
          </p:cNvSpPr>
          <p:nvPr/>
        </p:nvSpPr>
        <p:spPr bwMode="auto">
          <a:xfrm>
            <a:off x="38100" y="-830263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AutoShape 14" descr="Image result for chester cathedral">
            <a:hlinkClick r:id="rId8"/>
          </p:cNvPr>
          <p:cNvSpPr>
            <a:spLocks noChangeAspect="1" noChangeArrowheads="1"/>
          </p:cNvSpPr>
          <p:nvPr/>
        </p:nvSpPr>
        <p:spPr bwMode="auto">
          <a:xfrm>
            <a:off x="190500" y="-677863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cxnSp>
        <p:nvCxnSpPr>
          <p:cNvPr id="13" name="Straight Connector 12"/>
          <p:cNvCxnSpPr>
            <a:cxnSpLocks noChangeShapeType="1"/>
          </p:cNvCxnSpPr>
          <p:nvPr/>
        </p:nvCxnSpPr>
        <p:spPr bwMode="auto">
          <a:xfrm flipV="1">
            <a:off x="4557713" y="-204788"/>
            <a:ext cx="0" cy="5937251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>
            <a:cxnSpLocks noChangeShapeType="1"/>
          </p:cNvCxnSpPr>
          <p:nvPr/>
        </p:nvCxnSpPr>
        <p:spPr bwMode="auto">
          <a:xfrm>
            <a:off x="-574675" y="3100388"/>
            <a:ext cx="1011555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76804" name="Picture 4" descr="Image result for manchester science museum logo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6" y="2543731"/>
            <a:ext cx="1233214" cy="44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Image result for manchester science museum logo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5178657"/>
            <a:ext cx="1233214" cy="44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78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Image result for north wales conwy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3169" y="-576263"/>
            <a:ext cx="5857875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llandudno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924944"/>
            <a:ext cx="6919266" cy="284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Llandudno in North Wale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972616" y="3079809"/>
            <a:ext cx="5527333" cy="2652653"/>
          </a:xfrm>
          <a:prstGeom prst="rect">
            <a:avLst/>
          </a:prstGeom>
          <a:noFill/>
        </p:spPr>
      </p:pic>
      <p:pic>
        <p:nvPicPr>
          <p:cNvPr id="19" name="Picture 6" descr="Llangollen Railwa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-112713"/>
            <a:ext cx="4572000" cy="3213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5732463"/>
            <a:ext cx="9251950" cy="1243012"/>
          </a:xfrm>
          <a:prstGeom prst="rect">
            <a:avLst/>
          </a:prstGeom>
          <a:solidFill>
            <a:srgbClr val="253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6005513"/>
            <a:ext cx="10350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342900" y="6021388"/>
            <a:ext cx="558627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Excursion Option 3 – North Wales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1600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Wednesday Afternoon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dirty="0">
              <a:solidFill>
                <a:schemeClr val="bg1"/>
              </a:solidFill>
              <a:latin typeface="Arial" pitchFamily="34" charset="0"/>
              <a:ea typeface="MS PGothic" pitchFamily="34" charset="-128"/>
            </a:endParaRPr>
          </a:p>
        </p:txBody>
      </p:sp>
      <p:cxnSp>
        <p:nvCxnSpPr>
          <p:cNvPr id="13" name="Straight Connector 12"/>
          <p:cNvCxnSpPr>
            <a:cxnSpLocks noChangeShapeType="1"/>
          </p:cNvCxnSpPr>
          <p:nvPr/>
        </p:nvCxnSpPr>
        <p:spPr bwMode="auto">
          <a:xfrm flipV="1">
            <a:off x="4557713" y="-204788"/>
            <a:ext cx="0" cy="5937251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>
            <a:cxnSpLocks noChangeShapeType="1"/>
          </p:cNvCxnSpPr>
          <p:nvPr/>
        </p:nvCxnSpPr>
        <p:spPr bwMode="auto">
          <a:xfrm>
            <a:off x="-574675" y="3100388"/>
            <a:ext cx="1011555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76427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Picture 4" descr="Image result for moel famau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-204788"/>
            <a:ext cx="5524500" cy="367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Image result for Moel Fama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2"/>
          <a:stretch>
            <a:fillRect/>
          </a:stretch>
        </p:blipFill>
        <p:spPr bwMode="auto">
          <a:xfrm>
            <a:off x="-817607" y="-13495"/>
            <a:ext cx="5373688" cy="32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3947" y="3100388"/>
            <a:ext cx="5201433" cy="29258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089498"/>
            <a:ext cx="4956043" cy="27877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732463"/>
            <a:ext cx="9251950" cy="1243012"/>
          </a:xfrm>
          <a:prstGeom prst="rect">
            <a:avLst/>
          </a:prstGeom>
          <a:solidFill>
            <a:srgbClr val="253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6005513"/>
            <a:ext cx="10350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342900" y="6021388"/>
            <a:ext cx="696216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Excursion Option 4 – Hiking (</a:t>
            </a:r>
            <a:r>
              <a:rPr lang="en-US" altLang="en-US" sz="2800" dirty="0" err="1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Moel</a:t>
            </a:r>
            <a:r>
              <a:rPr lang="en-US" altLang="en-US" sz="2800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Famau</a:t>
            </a:r>
            <a:r>
              <a:rPr lang="en-US" altLang="en-US" sz="2800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)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1600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Wednesday Afternoon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dirty="0">
              <a:solidFill>
                <a:schemeClr val="bg1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8" name="AutoShape 8" descr="Image result for Chester">
            <a:hlinkClick r:id="rId8"/>
          </p:cNvPr>
          <p:cNvSpPr>
            <a:spLocks noChangeAspect="1" noChangeArrowheads="1"/>
          </p:cNvSpPr>
          <p:nvPr/>
        </p:nvSpPr>
        <p:spPr bwMode="auto">
          <a:xfrm>
            <a:off x="144463" y="-1257300"/>
            <a:ext cx="43815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10" descr="Image result for Chester">
            <a:hlinkClick r:id="rId8"/>
          </p:cNvPr>
          <p:cNvSpPr>
            <a:spLocks noChangeAspect="1" noChangeArrowheads="1"/>
          </p:cNvSpPr>
          <p:nvPr/>
        </p:nvSpPr>
        <p:spPr bwMode="auto">
          <a:xfrm>
            <a:off x="296863" y="-1104900"/>
            <a:ext cx="43815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12" descr="Image result for chester cathedral">
            <a:hlinkClick r:id="rId9"/>
          </p:cNvPr>
          <p:cNvSpPr>
            <a:spLocks noChangeAspect="1" noChangeArrowheads="1"/>
          </p:cNvSpPr>
          <p:nvPr/>
        </p:nvSpPr>
        <p:spPr bwMode="auto">
          <a:xfrm>
            <a:off x="38100" y="-830263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AutoShape 14" descr="Image result for chester cathedral">
            <a:hlinkClick r:id="rId9"/>
          </p:cNvPr>
          <p:cNvSpPr>
            <a:spLocks noChangeAspect="1" noChangeArrowheads="1"/>
          </p:cNvSpPr>
          <p:nvPr/>
        </p:nvSpPr>
        <p:spPr bwMode="auto">
          <a:xfrm>
            <a:off x="190500" y="-677863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cxnSp>
        <p:nvCxnSpPr>
          <p:cNvPr id="13" name="Straight Connector 12"/>
          <p:cNvCxnSpPr>
            <a:cxnSpLocks noChangeShapeType="1"/>
          </p:cNvCxnSpPr>
          <p:nvPr/>
        </p:nvCxnSpPr>
        <p:spPr bwMode="auto">
          <a:xfrm flipV="1">
            <a:off x="4557713" y="-204788"/>
            <a:ext cx="0" cy="5937251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>
            <a:cxnSpLocks noChangeShapeType="1"/>
          </p:cNvCxnSpPr>
          <p:nvPr/>
        </p:nvCxnSpPr>
        <p:spPr bwMode="auto">
          <a:xfrm>
            <a:off x="-574675" y="3100388"/>
            <a:ext cx="1011555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62079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8680" y="3096324"/>
            <a:ext cx="6489134" cy="2780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 smtClean="0">
              <a:ea typeface="ヒラギノ角ゴ Pro W3" pitchFamily="126" charset="-128"/>
            </a:endParaRPr>
          </a:p>
        </p:txBody>
      </p:sp>
      <p:pic>
        <p:nvPicPr>
          <p:cNvPr id="43011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188" y="0"/>
            <a:ext cx="4681538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"/>
          <a:stretch>
            <a:fillRect/>
          </a:stretch>
        </p:blipFill>
        <p:spPr bwMode="auto">
          <a:xfrm>
            <a:off x="4554538" y="-22225"/>
            <a:ext cx="4779962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7"/>
          <a:stretch>
            <a:fillRect/>
          </a:stretch>
        </p:blipFill>
        <p:spPr bwMode="auto">
          <a:xfrm>
            <a:off x="4564063" y="3097213"/>
            <a:ext cx="4579937" cy="300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Connector 17"/>
          <p:cNvCxnSpPr>
            <a:cxnSpLocks noChangeShapeType="1"/>
          </p:cNvCxnSpPr>
          <p:nvPr/>
        </p:nvCxnSpPr>
        <p:spPr bwMode="auto">
          <a:xfrm>
            <a:off x="-574675" y="3100388"/>
            <a:ext cx="1011555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 flipV="1">
            <a:off x="4572000" y="-192088"/>
            <a:ext cx="0" cy="5937251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" name="Rectangle 6"/>
          <p:cNvSpPr/>
          <p:nvPr/>
        </p:nvSpPr>
        <p:spPr>
          <a:xfrm>
            <a:off x="0" y="5732463"/>
            <a:ext cx="9251950" cy="1243012"/>
          </a:xfrm>
          <a:prstGeom prst="rect">
            <a:avLst/>
          </a:prstGeom>
          <a:solidFill>
            <a:srgbClr val="253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pic>
        <p:nvPicPr>
          <p:cNvPr id="4301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6005513"/>
            <a:ext cx="10350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9" name="Text Box 11"/>
          <p:cNvSpPr txBox="1">
            <a:spLocks noChangeArrowheads="1"/>
          </p:cNvSpPr>
          <p:nvPr/>
        </p:nvSpPr>
        <p:spPr bwMode="auto">
          <a:xfrm>
            <a:off x="342900" y="6021388"/>
            <a:ext cx="621670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Conference </a:t>
            </a:r>
            <a:r>
              <a:rPr lang="en-US" altLang="en-US" sz="2800" dirty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Dinner – St George’s </a:t>
            </a:r>
            <a:r>
              <a:rPr lang="en-US" altLang="en-US" sz="2800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Hall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Thursday Evening (350 people)</a:t>
            </a:r>
            <a:endParaRPr lang="en-US" altLang="en-US" sz="1600" dirty="0">
              <a:solidFill>
                <a:schemeClr val="bg1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2268538" y="-120650"/>
            <a:ext cx="3311525" cy="5997575"/>
            <a:chOff x="2267745" y="-121283"/>
            <a:chExt cx="3312367" cy="5998555"/>
          </a:xfrm>
        </p:grpSpPr>
        <p:grpSp>
          <p:nvGrpSpPr>
            <p:cNvPr id="42014" name="Group 14"/>
            <p:cNvGrpSpPr>
              <a:grpSpLocks/>
            </p:cNvGrpSpPr>
            <p:nvPr/>
          </p:nvGrpSpPr>
          <p:grpSpPr bwMode="auto">
            <a:xfrm>
              <a:off x="2267745" y="1934037"/>
              <a:ext cx="3312367" cy="3943235"/>
              <a:chOff x="2267745" y="1934037"/>
              <a:chExt cx="3312367" cy="3943235"/>
            </a:xfrm>
          </p:grpSpPr>
          <p:pic>
            <p:nvPicPr>
              <p:cNvPr id="42019" name="Picture 4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45"/>
              <a:stretch>
                <a:fillRect/>
              </a:stretch>
            </p:blipFill>
            <p:spPr bwMode="auto">
              <a:xfrm>
                <a:off x="2699791" y="1934037"/>
                <a:ext cx="2735313" cy="18318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42020" name="Group 12"/>
              <p:cNvGrpSpPr>
                <a:grpSpLocks/>
              </p:cNvGrpSpPr>
              <p:nvPr/>
            </p:nvGrpSpPr>
            <p:grpSpPr bwMode="auto">
              <a:xfrm>
                <a:off x="2267745" y="3348124"/>
                <a:ext cx="3312367" cy="2529148"/>
                <a:chOff x="2267745" y="3348124"/>
                <a:chExt cx="3312367" cy="2529148"/>
              </a:xfrm>
            </p:grpSpPr>
            <p:pic>
              <p:nvPicPr>
                <p:cNvPr id="42021" name="Picture 2" descr="cleanroom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762"/>
                <a:stretch>
                  <a:fillRect/>
                </a:stretch>
              </p:blipFill>
              <p:spPr bwMode="auto">
                <a:xfrm>
                  <a:off x="2267745" y="3733850"/>
                  <a:ext cx="3168352" cy="20714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2022" name="TextBox 16"/>
                <p:cNvSpPr txBox="1">
                  <a:spLocks noChangeArrowheads="1"/>
                </p:cNvSpPr>
                <p:nvPr/>
              </p:nvSpPr>
              <p:spPr bwMode="auto">
                <a:xfrm>
                  <a:off x="4831230" y="5364348"/>
                  <a:ext cx="706066" cy="5129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  <a:ea typeface="ヒラギノ角ゴ Pro W3" pitchFamily="126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  <a:ea typeface="ヒラギノ角ゴ Pro W3" pitchFamily="126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  <a:ea typeface="ヒラギノ角ゴ Pro W3" pitchFamily="126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ヒラギノ角ゴ Pro W3" pitchFamily="126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ヒラギノ角ゴ Pro W3" pitchFamily="126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ヒラギノ角ゴ Pro W3" pitchFamily="126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ヒラギノ角ゴ Pro W3" pitchFamily="126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ヒラギノ角ゴ Pro W3" pitchFamily="126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ヒラギノ角ゴ Pro W3" pitchFamily="126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GB" altLang="en-US" sz="2000" b="1">
                      <a:solidFill>
                        <a:schemeClr val="bg1"/>
                      </a:solidFill>
                    </a:rPr>
                    <a:t>ESS</a:t>
                  </a:r>
                </a:p>
              </p:txBody>
            </p:sp>
            <p:sp>
              <p:nvSpPr>
                <p:cNvPr id="42023" name="TextBox 16"/>
                <p:cNvSpPr txBox="1">
                  <a:spLocks noChangeArrowheads="1"/>
                </p:cNvSpPr>
                <p:nvPr/>
              </p:nvSpPr>
              <p:spPr bwMode="auto">
                <a:xfrm>
                  <a:off x="4874046" y="3348124"/>
                  <a:ext cx="706066" cy="5129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  <a:ea typeface="ヒラギノ角ゴ Pro W3" pitchFamily="126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  <a:ea typeface="ヒラギノ角ゴ Pro W3" pitchFamily="126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  <a:ea typeface="ヒラギノ角ゴ Pro W3" pitchFamily="126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ヒラギノ角ゴ Pro W3" pitchFamily="126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ヒラギノ角ゴ Pro W3" pitchFamily="126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ヒラギノ角ゴ Pro W3" pitchFamily="126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ヒラギノ角ゴ Pro W3" pitchFamily="126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ヒラギノ角ゴ Pro W3" pitchFamily="126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ヒラギノ角ゴ Pro W3" pitchFamily="126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GB" altLang="en-US" sz="2000" b="1">
                      <a:solidFill>
                        <a:schemeClr val="bg1"/>
                      </a:solidFill>
                    </a:rPr>
                    <a:t>ESS</a:t>
                  </a:r>
                </a:p>
              </p:txBody>
            </p:sp>
          </p:grpSp>
        </p:grpSp>
        <p:grpSp>
          <p:nvGrpSpPr>
            <p:cNvPr id="42015" name="Group 15"/>
            <p:cNvGrpSpPr>
              <a:grpSpLocks/>
            </p:cNvGrpSpPr>
            <p:nvPr/>
          </p:nvGrpSpPr>
          <p:grpSpPr bwMode="auto">
            <a:xfrm>
              <a:off x="2699792" y="-121283"/>
              <a:ext cx="2743433" cy="2038115"/>
              <a:chOff x="2699792" y="-121283"/>
              <a:chExt cx="2743433" cy="2038115"/>
            </a:xfrm>
          </p:grpSpPr>
          <p:pic>
            <p:nvPicPr>
              <p:cNvPr id="42016" name="Picture 2" descr="\\Engserve\projects\tdl-1168 CLARA\meng - Mechanical Engineering\Photos\2016-06-08 CLARA VIEWS\20160523_150330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25738" y="-121283"/>
                <a:ext cx="2717487" cy="2038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2017" name="TextBox 37"/>
              <p:cNvSpPr txBox="1">
                <a:spLocks noChangeArrowheads="1"/>
              </p:cNvSpPr>
              <p:nvPr/>
            </p:nvSpPr>
            <p:spPr bwMode="auto">
              <a:xfrm>
                <a:off x="4550917" y="-27384"/>
                <a:ext cx="885179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ヒラギノ角ゴ Pro W3" pitchFamily="126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ヒラギノ角ゴ Pro W3" pitchFamily="126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ヒラギノ角ゴ Pro W3" pitchFamily="126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ヒラギノ角ゴ Pro W3" pitchFamily="126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ヒラギノ角ゴ Pro W3" pitchFamily="126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ヒラギノ角ゴ Pro W3" pitchFamily="126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ヒラギノ角ゴ Pro W3" pitchFamily="126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ヒラギノ角ゴ Pro W3" pitchFamily="126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ヒラギノ角ゴ Pro W3" pitchFamily="126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GB" altLang="en-US" sz="2000" b="1">
                    <a:solidFill>
                      <a:schemeClr val="bg1"/>
                    </a:solidFill>
                  </a:rPr>
                  <a:t>CLARA</a:t>
                </a:r>
              </a:p>
            </p:txBody>
          </p:sp>
          <p:sp>
            <p:nvSpPr>
              <p:cNvPr id="42018" name="TextBox 40"/>
              <p:cNvSpPr txBox="1">
                <a:spLocks noChangeArrowheads="1"/>
              </p:cNvSpPr>
              <p:nvPr/>
            </p:nvSpPr>
            <p:spPr bwMode="auto">
              <a:xfrm>
                <a:off x="2699792" y="1609055"/>
                <a:ext cx="1582484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ヒラギノ角ゴ Pro W3" pitchFamily="126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ヒラギノ角ゴ Pro W3" pitchFamily="126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ヒラギノ角ゴ Pro W3" pitchFamily="126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ヒラギノ角ゴ Pro W3" pitchFamily="126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ヒラギノ角ゴ Pro W3" pitchFamily="126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ヒラギノ角ゴ Pro W3" pitchFamily="126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ヒラギノ角ゴ Pro W3" pitchFamily="126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ヒラギノ角ゴ Pro W3" pitchFamily="126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ヒラギノ角ゴ Pro W3" pitchFamily="126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GB" altLang="en-US" sz="1400" b="1">
                    <a:solidFill>
                      <a:schemeClr val="bg1"/>
                    </a:solidFill>
                  </a:rPr>
                  <a:t>UK FEL Test Facility</a:t>
                </a:r>
              </a:p>
            </p:txBody>
          </p:sp>
        </p:grpSp>
      </p:grpSp>
      <p:cxnSp>
        <p:nvCxnSpPr>
          <p:cNvPr id="25" name="Straight Connector 24"/>
          <p:cNvCxnSpPr>
            <a:cxnSpLocks noChangeShapeType="1"/>
          </p:cNvCxnSpPr>
          <p:nvPr/>
        </p:nvCxnSpPr>
        <p:spPr bwMode="auto">
          <a:xfrm>
            <a:off x="-9525" y="3768725"/>
            <a:ext cx="2735263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7" name="Straight Connector 26"/>
          <p:cNvCxnSpPr>
            <a:cxnSpLocks noChangeShapeType="1"/>
          </p:cNvCxnSpPr>
          <p:nvPr/>
        </p:nvCxnSpPr>
        <p:spPr bwMode="auto">
          <a:xfrm>
            <a:off x="0" y="1930400"/>
            <a:ext cx="2735263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9" r="13873"/>
          <a:stretch>
            <a:fillRect/>
          </a:stretch>
        </p:blipFill>
        <p:spPr bwMode="auto">
          <a:xfrm>
            <a:off x="-180975" y="3748088"/>
            <a:ext cx="2881313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-2930"/>
          <a:stretch>
            <a:fillRect/>
          </a:stretch>
        </p:blipFill>
        <p:spPr bwMode="auto">
          <a:xfrm>
            <a:off x="-4763" y="1919288"/>
            <a:ext cx="2682876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http://www.stfc.ac.uk/images/web/1320/1320_web_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2"/>
          <a:stretch>
            <a:fillRect/>
          </a:stretch>
        </p:blipFill>
        <p:spPr bwMode="auto">
          <a:xfrm>
            <a:off x="-12700" y="0"/>
            <a:ext cx="2713038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6" name="Straight Connector 35"/>
          <p:cNvCxnSpPr>
            <a:cxnSpLocks noChangeShapeType="1"/>
          </p:cNvCxnSpPr>
          <p:nvPr/>
        </p:nvCxnSpPr>
        <p:spPr bwMode="auto">
          <a:xfrm rot="5400000">
            <a:off x="-2352676" y="3694113"/>
            <a:ext cx="10115551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971675" y="3805238"/>
            <a:ext cx="727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 b="1">
                <a:solidFill>
                  <a:schemeClr val="bg1"/>
                </a:solidFill>
              </a:rPr>
              <a:t>VELA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925638" y="-44450"/>
            <a:ext cx="7794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 b="1">
                <a:solidFill>
                  <a:schemeClr val="bg1"/>
                </a:solidFill>
              </a:rPr>
              <a:t>ALICE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2705100" y="547688"/>
            <a:ext cx="0" cy="518477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1762125" y="1957388"/>
            <a:ext cx="9128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 b="1">
                <a:solidFill>
                  <a:schemeClr val="bg1"/>
                </a:solidFill>
              </a:rPr>
              <a:t>EMMA</a:t>
            </a:r>
          </a:p>
        </p:txBody>
      </p:sp>
      <p:sp>
        <p:nvSpPr>
          <p:cNvPr id="41998" name="TextBox 5"/>
          <p:cNvSpPr txBox="1">
            <a:spLocks noChangeArrowheads="1"/>
          </p:cNvSpPr>
          <p:nvPr/>
        </p:nvSpPr>
        <p:spPr bwMode="auto">
          <a:xfrm>
            <a:off x="-33338" y="1609725"/>
            <a:ext cx="1797051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 b="1">
                <a:solidFill>
                  <a:schemeClr val="bg1"/>
                </a:solidFill>
              </a:rPr>
              <a:t>Europe’s only SRF ERL</a:t>
            </a:r>
          </a:p>
        </p:txBody>
      </p:sp>
      <p:sp>
        <p:nvSpPr>
          <p:cNvPr id="41999" name="TextBox 38"/>
          <p:cNvSpPr txBox="1">
            <a:spLocks noChangeArrowheads="1"/>
          </p:cNvSpPr>
          <p:nvPr/>
        </p:nvSpPr>
        <p:spPr bwMode="auto">
          <a:xfrm>
            <a:off x="-36513" y="3409950"/>
            <a:ext cx="1785938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 b="1">
                <a:solidFill>
                  <a:schemeClr val="bg1"/>
                </a:solidFill>
              </a:rPr>
              <a:t>World’s only NS-FFAG</a:t>
            </a:r>
          </a:p>
        </p:txBody>
      </p:sp>
      <p:sp>
        <p:nvSpPr>
          <p:cNvPr id="42000" name="TextBox 39"/>
          <p:cNvSpPr txBox="1">
            <a:spLocks noChangeArrowheads="1"/>
          </p:cNvSpPr>
          <p:nvPr/>
        </p:nvSpPr>
        <p:spPr bwMode="auto">
          <a:xfrm>
            <a:off x="-36513" y="5426075"/>
            <a:ext cx="1720851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 b="1">
                <a:solidFill>
                  <a:schemeClr val="bg1"/>
                </a:solidFill>
              </a:rPr>
              <a:t>Unique access LINAC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732463"/>
            <a:ext cx="9251950" cy="1243012"/>
          </a:xfrm>
          <a:prstGeom prst="rect">
            <a:avLst/>
          </a:prstGeom>
          <a:solidFill>
            <a:srgbClr val="253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42002" name="Text Box 11"/>
          <p:cNvSpPr txBox="1">
            <a:spLocks noChangeArrowheads="1"/>
          </p:cNvSpPr>
          <p:nvPr/>
        </p:nvSpPr>
        <p:spPr bwMode="auto">
          <a:xfrm>
            <a:off x="342900" y="6021388"/>
            <a:ext cx="486568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Tour of Daresbury Laboratory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Friday Afternoon</a:t>
            </a:r>
          </a:p>
        </p:txBody>
      </p:sp>
      <p:pic>
        <p:nvPicPr>
          <p:cNvPr id="42003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6005513"/>
            <a:ext cx="10350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" name="Straight Connector 29"/>
          <p:cNvCxnSpPr>
            <a:cxnSpLocks noChangeShapeType="1"/>
          </p:cNvCxnSpPr>
          <p:nvPr/>
        </p:nvCxnSpPr>
        <p:spPr bwMode="auto">
          <a:xfrm flipV="1">
            <a:off x="-4213225" y="1916113"/>
            <a:ext cx="10585450" cy="142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5" name="Straight Connector 34"/>
          <p:cNvCxnSpPr>
            <a:cxnSpLocks noChangeShapeType="1"/>
          </p:cNvCxnSpPr>
          <p:nvPr/>
        </p:nvCxnSpPr>
        <p:spPr bwMode="auto">
          <a:xfrm flipV="1">
            <a:off x="-3959225" y="3733800"/>
            <a:ext cx="10531475" cy="1905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2728728" y="-128588"/>
            <a:ext cx="6193022" cy="4205288"/>
            <a:chOff x="4238869" y="6026173"/>
            <a:chExt cx="2563281" cy="1679831"/>
          </a:xfrm>
        </p:grpSpPr>
        <p:pic>
          <p:nvPicPr>
            <p:cNvPr id="42012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1"/>
            <a:stretch>
              <a:fillRect/>
            </a:stretch>
          </p:blipFill>
          <p:spPr bwMode="auto">
            <a:xfrm>
              <a:off x="4238869" y="6026173"/>
              <a:ext cx="2563281" cy="1679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013" name="TextBox 20"/>
            <p:cNvSpPr txBox="1">
              <a:spLocks noChangeArrowheads="1"/>
            </p:cNvSpPr>
            <p:nvPr/>
          </p:nvSpPr>
          <p:spPr bwMode="auto">
            <a:xfrm>
              <a:off x="4316304" y="6367230"/>
              <a:ext cx="1030783" cy="245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ヒラギノ角ゴ Pro W3" pitchFamily="126" charset="-128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ヒラギノ角ゴ Pro W3" pitchFamily="126" charset="-128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ヒラギノ角ゴ Pro W3" pitchFamily="126" charset="-128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6" charset="-128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6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6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6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6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pitchFamily="126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2000" b="1" dirty="0" smtClean="0">
                  <a:solidFill>
                    <a:srgbClr val="C00000"/>
                  </a:solidFill>
                </a:rPr>
                <a:t>CLARA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1400" b="1" dirty="0" smtClean="0">
                  <a:solidFill>
                    <a:srgbClr val="C00000"/>
                  </a:solidFill>
                </a:rPr>
                <a:t>Free Electron Laser Test Facility</a:t>
              </a:r>
              <a:endParaRPr lang="en-GB" altLang="en-US" sz="14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37" name="Content Placeholder 2"/>
          <p:cNvSpPr>
            <a:spLocks noGrp="1"/>
          </p:cNvSpPr>
          <p:nvPr>
            <p:ph idx="1"/>
          </p:nvPr>
        </p:nvSpPr>
        <p:spPr>
          <a:xfrm>
            <a:off x="5623864" y="295752"/>
            <a:ext cx="3418915" cy="5391073"/>
          </a:xfrm>
        </p:spPr>
        <p:txBody>
          <a:bodyPr/>
          <a:lstStyle/>
          <a:p>
            <a:r>
              <a:rPr lang="en-GB" altLang="en-US" sz="2000" dirty="0" smtClean="0">
                <a:ea typeface="ヒラギノ角ゴ Pro W3" pitchFamily="126" charset="-128"/>
              </a:rPr>
              <a:t>Only 35 min drive from ACC Liverpool.</a:t>
            </a:r>
          </a:p>
          <a:p>
            <a:r>
              <a:rPr lang="en-GB" altLang="en-US" sz="2000" dirty="0"/>
              <a:t>We </a:t>
            </a:r>
            <a:r>
              <a:rPr lang="en-GB" altLang="en-US" sz="2000" dirty="0" smtClean="0"/>
              <a:t>have </a:t>
            </a:r>
            <a:r>
              <a:rPr lang="en-GB" altLang="en-US" sz="2000" b="1" dirty="0">
                <a:solidFill>
                  <a:srgbClr val="FF0000"/>
                </a:solidFill>
              </a:rPr>
              <a:t>ALICE</a:t>
            </a:r>
            <a:r>
              <a:rPr lang="en-GB" altLang="en-US" sz="2000" dirty="0"/>
              <a:t>, a 35 MeV energy recovery prototype and </a:t>
            </a:r>
            <a:r>
              <a:rPr lang="en-GB" altLang="en-US" sz="2000" b="1" dirty="0">
                <a:solidFill>
                  <a:srgbClr val="FF0000"/>
                </a:solidFill>
              </a:rPr>
              <a:t>EMMA</a:t>
            </a:r>
            <a:r>
              <a:rPr lang="en-GB" altLang="en-US" sz="2000" dirty="0">
                <a:solidFill>
                  <a:srgbClr val="FF0000"/>
                </a:solidFill>
              </a:rPr>
              <a:t> </a:t>
            </a:r>
            <a:r>
              <a:rPr lang="en-GB" altLang="en-US" sz="2000" dirty="0"/>
              <a:t>the world’s only NS-FFAG</a:t>
            </a:r>
            <a:r>
              <a:rPr lang="en-GB" altLang="en-US" sz="2000" dirty="0" smtClean="0"/>
              <a:t>.</a:t>
            </a:r>
          </a:p>
          <a:p>
            <a:r>
              <a:rPr lang="en-GB" altLang="en-US" sz="2000" dirty="0"/>
              <a:t>We have a 6 MeV industry focussed accelerator </a:t>
            </a:r>
            <a:r>
              <a:rPr lang="en-GB" altLang="en-US" sz="2000" b="1" dirty="0">
                <a:solidFill>
                  <a:srgbClr val="FF0000"/>
                </a:solidFill>
              </a:rPr>
              <a:t>VELA</a:t>
            </a:r>
            <a:r>
              <a:rPr lang="en-GB" altLang="en-US" sz="2000" dirty="0" smtClean="0"/>
              <a:t>.</a:t>
            </a:r>
          </a:p>
          <a:p>
            <a:r>
              <a:rPr lang="en-GB" sz="2000" dirty="0"/>
              <a:t>Currently constructing </a:t>
            </a:r>
            <a:r>
              <a:rPr lang="en-GB" sz="2000" b="1" dirty="0">
                <a:solidFill>
                  <a:srgbClr val="FF0000"/>
                </a:solidFill>
              </a:rPr>
              <a:t>CLARA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  <a:r>
              <a:rPr lang="en-GB" sz="2000" dirty="0"/>
              <a:t>a 250 MeV FEL test accelerator – expect to be complete by 2020</a:t>
            </a:r>
            <a:r>
              <a:rPr lang="en-GB" sz="2000" dirty="0" smtClean="0"/>
              <a:t>.</a:t>
            </a:r>
          </a:p>
          <a:p>
            <a:r>
              <a:rPr lang="en-GB" altLang="en-US" sz="2000" dirty="0"/>
              <a:t>Expect to test all of the high-beta SRF cavities for </a:t>
            </a:r>
            <a:r>
              <a:rPr lang="en-GB" altLang="en-US" sz="2000" b="1" dirty="0">
                <a:solidFill>
                  <a:srgbClr val="FF0000"/>
                </a:solidFill>
              </a:rPr>
              <a:t>ESS</a:t>
            </a:r>
            <a:r>
              <a:rPr lang="en-GB" altLang="en-US" sz="2000" dirty="0">
                <a:solidFill>
                  <a:srgbClr val="FF0000"/>
                </a:solidFill>
              </a:rPr>
              <a:t> </a:t>
            </a:r>
            <a:r>
              <a:rPr lang="en-GB" altLang="en-US" sz="2000" dirty="0"/>
              <a:t>from 2015-2021 at </a:t>
            </a:r>
            <a:r>
              <a:rPr lang="en-GB" altLang="en-US" sz="2000" dirty="0" err="1"/>
              <a:t>Daresbury</a:t>
            </a:r>
            <a:r>
              <a:rPr lang="en-GB" altLang="en-US" sz="2000" dirty="0"/>
              <a:t>.</a:t>
            </a:r>
          </a:p>
          <a:p>
            <a:endParaRPr lang="en-GB" sz="2000" dirty="0"/>
          </a:p>
          <a:p>
            <a:endParaRPr lang="en-GB" altLang="en-US" sz="2000" dirty="0"/>
          </a:p>
          <a:p>
            <a:endParaRPr lang="en-GB" altLang="en-US" sz="2000" dirty="0"/>
          </a:p>
          <a:p>
            <a:endParaRPr lang="en-GB" altLang="en-US" sz="2000" dirty="0" smtClean="0">
              <a:ea typeface="ヒラギノ角ゴ Pro W3" pitchFamily="12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62572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33" grpId="0"/>
      <p:bldP spid="3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s://org.stfc.ac.uk/sites/astec/ASTeC%20Publicity%20Pictures/DL14-109-ALICE%20VELA%20EMMA/DL14-109-%20(7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16632" y="-27384"/>
            <a:ext cx="10971470" cy="692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5732463"/>
            <a:ext cx="9251950" cy="1243012"/>
          </a:xfrm>
          <a:prstGeom prst="rect">
            <a:avLst/>
          </a:prstGeom>
          <a:solidFill>
            <a:srgbClr val="253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4100" name="Text Box 11"/>
          <p:cNvSpPr txBox="1">
            <a:spLocks noChangeArrowheads="1"/>
          </p:cNvSpPr>
          <p:nvPr/>
        </p:nvSpPr>
        <p:spPr bwMode="auto">
          <a:xfrm>
            <a:off x="342900" y="6021388"/>
            <a:ext cx="63482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Daresbury</a:t>
            </a:r>
            <a:r>
              <a:rPr lang="en-US" altLang="en-US" sz="2800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 Laboratory (Near Liverpool)</a:t>
            </a:r>
            <a:endParaRPr lang="en-US" altLang="en-US" sz="2800" dirty="0">
              <a:solidFill>
                <a:schemeClr val="bg1"/>
              </a:solidFill>
              <a:latin typeface="Arial" pitchFamily="34" charset="0"/>
              <a:ea typeface="MS PGothic" pitchFamily="34" charset="-128"/>
            </a:endParaRPr>
          </a:p>
        </p:txBody>
      </p:sp>
      <p:pic>
        <p:nvPicPr>
          <p:cNvPr id="410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6005513"/>
            <a:ext cx="10350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971600" y="22904"/>
            <a:ext cx="7164796" cy="1533888"/>
            <a:chOff x="971600" y="22904"/>
            <a:chExt cx="7164796" cy="1533888"/>
          </a:xfrm>
        </p:grpSpPr>
        <p:grpSp>
          <p:nvGrpSpPr>
            <p:cNvPr id="2" name="Group 1"/>
            <p:cNvGrpSpPr/>
            <p:nvPr/>
          </p:nvGrpSpPr>
          <p:grpSpPr>
            <a:xfrm>
              <a:off x="1007604" y="260648"/>
              <a:ext cx="7128792" cy="1296144"/>
              <a:chOff x="755576" y="260648"/>
              <a:chExt cx="7128792" cy="1296144"/>
            </a:xfrm>
          </p:grpSpPr>
          <p:pic>
            <p:nvPicPr>
              <p:cNvPr id="6" name="Picture 5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449"/>
              <a:stretch/>
            </p:blipFill>
            <p:spPr bwMode="auto">
              <a:xfrm>
                <a:off x="3750062" y="260648"/>
                <a:ext cx="965954" cy="129382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6" name="Picture 2" descr="Image result for ESS spallation">
                <a:hlinkClick r:id="rId5"/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5576" y="260648"/>
                <a:ext cx="2923930" cy="1296144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0" name="Picture 6" descr="Image result for ESS spallation cavity">
                <a:hlinkClick r:id="rId7"/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70270" y="262968"/>
                <a:ext cx="3114098" cy="1293824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28" name="Picture 4" descr="Image result for ESS spallation">
              <a:hlinkClick r:id="rId9"/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00" y="22904"/>
              <a:ext cx="932232" cy="10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3" descr="T:\Convention Centre\Sales\Enquiry Diary 2\International\Standard information\City Images\Anfiel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47"/>
          <a:stretch>
            <a:fillRect/>
          </a:stretch>
        </p:blipFill>
        <p:spPr bwMode="auto">
          <a:xfrm>
            <a:off x="-7938" y="-296863"/>
            <a:ext cx="4579938" cy="342900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2" t="30038"/>
          <a:stretch>
            <a:fillRect/>
          </a:stretch>
        </p:blipFill>
        <p:spPr bwMode="auto">
          <a:xfrm>
            <a:off x="-36513" y="3097213"/>
            <a:ext cx="5329238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 smtClean="0">
              <a:ea typeface="ヒラギノ角ゴ Pro W3" pitchFamily="126" charset="-128"/>
            </a:endParaRPr>
          </a:p>
        </p:txBody>
      </p:sp>
      <p:pic>
        <p:nvPicPr>
          <p:cNvPr id="44037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050" y="-1192213"/>
            <a:ext cx="4859338" cy="731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>
            <a:off x="-574675" y="3100388"/>
            <a:ext cx="5146675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>
            <a:cxnSpLocks noChangeShapeType="1"/>
          </p:cNvCxnSpPr>
          <p:nvPr/>
        </p:nvCxnSpPr>
        <p:spPr bwMode="auto">
          <a:xfrm flipV="1">
            <a:off x="4572000" y="-192088"/>
            <a:ext cx="0" cy="5937251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Rectangle 10"/>
          <p:cNvSpPr/>
          <p:nvPr/>
        </p:nvSpPr>
        <p:spPr>
          <a:xfrm>
            <a:off x="0" y="5732463"/>
            <a:ext cx="9251950" cy="1243012"/>
          </a:xfrm>
          <a:prstGeom prst="rect">
            <a:avLst/>
          </a:prstGeom>
          <a:solidFill>
            <a:srgbClr val="253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pic>
        <p:nvPicPr>
          <p:cNvPr id="44041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6005513"/>
            <a:ext cx="10350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2" name="Text Box 11"/>
          <p:cNvSpPr txBox="1">
            <a:spLocks noChangeArrowheads="1"/>
          </p:cNvSpPr>
          <p:nvPr/>
        </p:nvSpPr>
        <p:spPr bwMode="auto">
          <a:xfrm>
            <a:off x="342900" y="6021388"/>
            <a:ext cx="3324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Delegate Downtime</a:t>
            </a:r>
          </a:p>
        </p:txBody>
      </p:sp>
    </p:spTree>
    <p:extLst>
      <p:ext uri="{BB962C8B-B14F-4D97-AF65-F5344CB8AC3E}">
        <p14:creationId xmlns:p14="http://schemas.microsoft.com/office/powerpoint/2010/main" val="40953451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610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6600" y="1579563"/>
            <a:ext cx="7795840" cy="2857549"/>
          </a:xfrm>
          <a:solidFill>
            <a:srgbClr val="FFFFFF">
              <a:alpha val="76077"/>
            </a:srgbClr>
          </a:solidFill>
        </p:spPr>
        <p:txBody>
          <a:bodyPr/>
          <a:lstStyle/>
          <a:p>
            <a:pPr marL="0" indent="0">
              <a:buNone/>
            </a:pPr>
            <a:r>
              <a:rPr lang="en-GB" altLang="en-US" dirty="0" smtClean="0">
                <a:ea typeface="ヒラギノ角ゴ Pro W3" pitchFamily="126" charset="-128"/>
              </a:rPr>
              <a:t>Assumptions:</a:t>
            </a:r>
          </a:p>
          <a:p>
            <a:r>
              <a:rPr lang="en-GB" altLang="en-US" sz="2400" dirty="0" smtClean="0">
                <a:ea typeface="ヒラギノ角ゴ Pro W3" pitchFamily="126" charset="-128"/>
              </a:rPr>
              <a:t>220 paying early registration (£510, 592€, $663)</a:t>
            </a:r>
          </a:p>
          <a:p>
            <a:r>
              <a:rPr lang="en-GB" altLang="en-US" sz="2400" dirty="0" smtClean="0">
                <a:ea typeface="ヒラギノ角ゴ Pro W3" pitchFamily="126" charset="-128"/>
              </a:rPr>
              <a:t>80 paying late registration (£560, 650€, $728)</a:t>
            </a:r>
          </a:p>
          <a:p>
            <a:r>
              <a:rPr lang="en-GB" altLang="en-US" sz="2400" dirty="0" smtClean="0">
                <a:ea typeface="ヒラギノ角ゴ Pro W3" pitchFamily="126" charset="-128"/>
              </a:rPr>
              <a:t>30 industry participants (registration paid in exhibitor fee)</a:t>
            </a:r>
          </a:p>
          <a:p>
            <a:r>
              <a:rPr lang="en-GB" altLang="en-US" sz="2400" dirty="0" smtClean="0">
                <a:ea typeface="ヒラギノ角ゴ Pro W3" pitchFamily="126" charset="-128"/>
              </a:rPr>
              <a:t>20 students paying reduced registration fee (£220 </a:t>
            </a:r>
            <a:r>
              <a:rPr lang="en-GB" altLang="en-US" sz="2400" dirty="0" err="1" smtClean="0">
                <a:ea typeface="ヒラギノ角ゴ Pro W3" pitchFamily="126" charset="-128"/>
              </a:rPr>
              <a:t>cf</a:t>
            </a:r>
            <a:r>
              <a:rPr lang="en-GB" altLang="en-US" sz="2400" dirty="0" smtClean="0">
                <a:ea typeface="ヒラギノ角ゴ Pro W3" pitchFamily="126" charset="-128"/>
              </a:rPr>
              <a:t> £510)</a:t>
            </a:r>
          </a:p>
          <a:p>
            <a:pPr marL="0" indent="0">
              <a:buNone/>
            </a:pPr>
            <a:r>
              <a:rPr lang="en-GB" altLang="en-US" sz="2400" b="1" dirty="0" smtClean="0">
                <a:solidFill>
                  <a:srgbClr val="FF0000"/>
                </a:solidFill>
                <a:ea typeface="ヒラギノ角ゴ Pro W3" pitchFamily="126" charset="-128"/>
              </a:rPr>
              <a:t>350 minimum number of delegates anticipated.</a:t>
            </a:r>
          </a:p>
          <a:p>
            <a:endParaRPr lang="en-GB" altLang="en-US" dirty="0" smtClean="0">
              <a:ea typeface="ヒラギノ角ゴ Pro W3" pitchFamily="126" charset="-128"/>
            </a:endParaRPr>
          </a:p>
          <a:p>
            <a:endParaRPr lang="en-GB" altLang="en-US" dirty="0" smtClean="0">
              <a:ea typeface="ヒラギノ角ゴ Pro W3" pitchFamily="126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732463"/>
            <a:ext cx="9251950" cy="1243012"/>
          </a:xfrm>
          <a:prstGeom prst="rect">
            <a:avLst/>
          </a:prstGeom>
          <a:solidFill>
            <a:srgbClr val="253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pic>
        <p:nvPicPr>
          <p:cNvPr id="49157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6005513"/>
            <a:ext cx="10350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Text Box 11"/>
          <p:cNvSpPr txBox="1">
            <a:spLocks noChangeArrowheads="1"/>
          </p:cNvSpPr>
          <p:nvPr/>
        </p:nvSpPr>
        <p:spPr bwMode="auto">
          <a:xfrm>
            <a:off x="342900" y="6021388"/>
            <a:ext cx="38843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Conference Budget 1/3</a:t>
            </a:r>
            <a:endParaRPr lang="en-US" altLang="en-US" sz="2800" dirty="0">
              <a:solidFill>
                <a:schemeClr val="bg1"/>
              </a:solidFill>
              <a:latin typeface="Arial" pitchFamily="34" charset="0"/>
              <a:ea typeface="MS PGothic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610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5732463"/>
            <a:ext cx="9251950" cy="1243012"/>
          </a:xfrm>
          <a:prstGeom prst="rect">
            <a:avLst/>
          </a:prstGeom>
          <a:solidFill>
            <a:srgbClr val="253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pic>
        <p:nvPicPr>
          <p:cNvPr id="49157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6005513"/>
            <a:ext cx="10350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Text Box 11"/>
          <p:cNvSpPr txBox="1">
            <a:spLocks noChangeArrowheads="1"/>
          </p:cNvSpPr>
          <p:nvPr/>
        </p:nvSpPr>
        <p:spPr bwMode="auto">
          <a:xfrm>
            <a:off x="342900" y="6021388"/>
            <a:ext cx="38843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Conference Budget 2/3</a:t>
            </a:r>
            <a:endParaRPr lang="en-US" altLang="en-US" sz="2800" dirty="0">
              <a:solidFill>
                <a:schemeClr val="bg1"/>
              </a:solidFill>
              <a:latin typeface="Arial" pitchFamily="34" charset="0"/>
              <a:ea typeface="MS PGothic" pitchFamily="34" charset="-128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5686489"/>
              </p:ext>
            </p:extLst>
          </p:nvPr>
        </p:nvGraphicFramePr>
        <p:xfrm>
          <a:off x="341283" y="168978"/>
          <a:ext cx="8407181" cy="52762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92489"/>
                <a:gridCol w="3158144"/>
                <a:gridCol w="635559"/>
                <a:gridCol w="667876"/>
                <a:gridCol w="667876"/>
                <a:gridCol w="743281"/>
                <a:gridCol w="797142"/>
                <a:gridCol w="644814"/>
              </a:tblGrid>
              <a:tr h="30637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EXPENDITURE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Cost (£)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Number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Servings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2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2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61642">
                <a:tc>
                  <a:txBody>
                    <a:bodyPr/>
                    <a:lstStyle/>
                    <a:p>
                      <a:pPr algn="ctr" fontAlgn="b"/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Item Including Fixed and Variable Costs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(£)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(€)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($)</a:t>
                      </a:r>
                    </a:p>
                  </a:txBody>
                  <a:tcPr marL="9525" marR="9525" marT="9525" marB="0" anchor="b"/>
                </a:tc>
              </a:tr>
              <a:tr h="16164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Venue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6164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Venue Hire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115,000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115,000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133,400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149,500</a:t>
                      </a:r>
                    </a:p>
                  </a:txBody>
                  <a:tcPr marL="9525" marR="9525" marT="9525" marB="0" anchor="b"/>
                </a:tc>
              </a:tr>
              <a:tr h="16164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Audio visual (WiFI and Media Services)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4,500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4,500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5,220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5,850</a:t>
                      </a:r>
                    </a:p>
                  </a:txBody>
                  <a:tcPr marL="9525" marR="9525" marT="9525" marB="0" anchor="b"/>
                </a:tc>
              </a:tr>
              <a:tr h="16164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Equipment, Presentation and Décor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2,500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2,500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2,900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3,250</a:t>
                      </a:r>
                    </a:p>
                  </a:txBody>
                  <a:tcPr marL="9525" marR="9525" marT="9525" marB="0" anchor="b"/>
                </a:tc>
              </a:tr>
              <a:tr h="16164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Exhibition Stands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13,200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13,200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15,312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17,160</a:t>
                      </a:r>
                    </a:p>
                  </a:txBody>
                  <a:tcPr marL="9525" marR="9525" marT="9525" marB="0" anchor="b"/>
                </a:tc>
              </a:tr>
              <a:tr h="16164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Catering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</a:tr>
              <a:tr h="16164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Lunches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21,000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24,360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27,300</a:t>
                      </a:r>
                    </a:p>
                  </a:txBody>
                  <a:tcPr marL="9525" marR="9525" marT="9525" marB="0" anchor="b"/>
                </a:tc>
              </a:tr>
              <a:tr h="16164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Refreshments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14,000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16,240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18,200</a:t>
                      </a:r>
                    </a:p>
                  </a:txBody>
                  <a:tcPr marL="9525" marR="9525" marT="9525" marB="0" anchor="b"/>
                </a:tc>
              </a:tr>
              <a:tr h="16164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Conference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</a:tr>
              <a:tr h="16164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PCO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5,000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5,800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6,500</a:t>
                      </a:r>
                    </a:p>
                  </a:txBody>
                  <a:tcPr marL="9525" marR="9525" marT="9525" marB="0" anchor="b"/>
                </a:tc>
              </a:tr>
              <a:tr h="16164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Conference bags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5,250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6,090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6,825</a:t>
                      </a:r>
                    </a:p>
                  </a:txBody>
                  <a:tcPr marL="9525" marR="9525" marT="9525" marB="0" anchor="b"/>
                </a:tc>
              </a:tr>
              <a:tr h="16164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Conference booklets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2,450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2,842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3,185</a:t>
                      </a:r>
                    </a:p>
                  </a:txBody>
                  <a:tcPr marL="9525" marR="9525" marT="9525" marB="0" anchor="b"/>
                </a:tc>
              </a:tr>
              <a:tr h="16164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Conference gifts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1,400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1,624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1,820</a:t>
                      </a:r>
                    </a:p>
                  </a:txBody>
                  <a:tcPr marL="9525" marR="9525" marT="9525" marB="0" anchor="b"/>
                </a:tc>
              </a:tr>
              <a:tr h="16164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Proceeding staff expenses (Locals + Jacow)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9,000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10,440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11,700</a:t>
                      </a:r>
                    </a:p>
                  </a:txBody>
                  <a:tcPr marL="9525" marR="9525" marT="9525" marB="0" anchor="b"/>
                </a:tc>
              </a:tr>
              <a:tr h="16164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Student support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16,000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18,560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20,800</a:t>
                      </a:r>
                    </a:p>
                  </a:txBody>
                  <a:tcPr marL="9525" marR="9525" marT="9525" marB="0" anchor="b"/>
                </a:tc>
              </a:tr>
              <a:tr h="16164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Student awards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1,400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1,624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1,820</a:t>
                      </a:r>
                    </a:p>
                  </a:txBody>
                  <a:tcPr marL="9525" marR="9525" marT="9525" marB="0" anchor="b"/>
                </a:tc>
              </a:tr>
              <a:tr h="16164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Events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</a:tr>
              <a:tr h="16164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Conference Reception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6,300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7,308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8,190</a:t>
                      </a:r>
                    </a:p>
                  </a:txBody>
                  <a:tcPr marL="9525" marR="9525" marT="9525" marB="0" anchor="b"/>
                </a:tc>
              </a:tr>
              <a:tr h="16164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Chairman's Reception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2,800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3,248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3,640</a:t>
                      </a:r>
                    </a:p>
                  </a:txBody>
                  <a:tcPr marL="9525" marR="9525" marT="9525" marB="0" anchor="b"/>
                </a:tc>
              </a:tr>
              <a:tr h="16164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IOC Dinner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1,800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2,088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2,340</a:t>
                      </a:r>
                    </a:p>
                  </a:txBody>
                  <a:tcPr marL="9525" marR="9525" marT="9525" marB="0" anchor="b"/>
                </a:tc>
              </a:tr>
              <a:tr h="16164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Afternoon Excursion (Event, Transport and Dinner)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17,500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20,300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22,750</a:t>
                      </a:r>
                    </a:p>
                  </a:txBody>
                  <a:tcPr marL="9525" marR="9525" marT="9525" marB="0" anchor="b"/>
                </a:tc>
              </a:tr>
              <a:tr h="16164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Excursion packed lunches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4,550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5,278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5,915</a:t>
                      </a:r>
                    </a:p>
                  </a:txBody>
                  <a:tcPr marL="9525" marR="9525" marT="9525" marB="0" anchor="b"/>
                </a:tc>
              </a:tr>
              <a:tr h="16164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Conference Banquet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24,500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28,420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31,850</a:t>
                      </a:r>
                    </a:p>
                  </a:txBody>
                  <a:tcPr marL="9525" marR="9525" marT="9525" marB="0" anchor="b"/>
                </a:tc>
              </a:tr>
              <a:tr h="16164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Banquet Entertainment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1,500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1,740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1,950</a:t>
                      </a:r>
                    </a:p>
                  </a:txBody>
                  <a:tcPr marL="9525" marR="9525" marT="9525" marB="0" anchor="b"/>
                </a:tc>
              </a:tr>
              <a:tr h="16164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Transport (Daresbury Tour)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1,160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1,300</a:t>
                      </a:r>
                    </a:p>
                  </a:txBody>
                  <a:tcPr marL="9525" marR="9525" marT="9525" marB="0" anchor="b"/>
                </a:tc>
              </a:tr>
              <a:tr h="363580">
                <a:tc>
                  <a:txBody>
                    <a:bodyPr/>
                    <a:lstStyle/>
                    <a:p>
                      <a:pPr algn="ctr" fontAlgn="b"/>
                      <a:endParaRPr lang="en-GB" sz="1400" b="1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400" b="1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400" b="1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400" b="1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270,650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313,954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351,845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030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610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5732463"/>
            <a:ext cx="9251950" cy="1243012"/>
          </a:xfrm>
          <a:prstGeom prst="rect">
            <a:avLst/>
          </a:prstGeom>
          <a:solidFill>
            <a:srgbClr val="253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pic>
        <p:nvPicPr>
          <p:cNvPr id="49157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6005513"/>
            <a:ext cx="10350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Text Box 11"/>
          <p:cNvSpPr txBox="1">
            <a:spLocks noChangeArrowheads="1"/>
          </p:cNvSpPr>
          <p:nvPr/>
        </p:nvSpPr>
        <p:spPr bwMode="auto">
          <a:xfrm>
            <a:off x="342900" y="6021388"/>
            <a:ext cx="38843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Conference Budget 3/3</a:t>
            </a:r>
            <a:endParaRPr lang="en-US" altLang="en-US" sz="2800" dirty="0">
              <a:solidFill>
                <a:schemeClr val="bg1"/>
              </a:solidFill>
              <a:latin typeface="Arial" pitchFamily="34" charset="0"/>
              <a:ea typeface="MS PGothic" pitchFamily="34" charset="-128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616698"/>
              </p:ext>
            </p:extLst>
          </p:nvPr>
        </p:nvGraphicFramePr>
        <p:xfrm>
          <a:off x="287066" y="339452"/>
          <a:ext cx="8569868" cy="25796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94267"/>
                <a:gridCol w="2932523"/>
                <a:gridCol w="705480"/>
                <a:gridCol w="741351"/>
                <a:gridCol w="741351"/>
                <a:gridCol w="825053"/>
                <a:gridCol w="884839"/>
                <a:gridCol w="645004"/>
              </a:tblGrid>
              <a:tr h="28550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EXPENDITURE</a:t>
                      </a:r>
                      <a:endParaRPr lang="en-GB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8971" marR="8971" marT="8971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8971" marR="8971" marT="8971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4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8971" marR="8971" marT="8971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4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8971" marR="8971" marT="8971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4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8971" marR="8971" marT="8971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Total (£)</a:t>
                      </a:r>
                      <a:endParaRPr lang="en-GB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8971" marR="8971" marT="8971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Total (€)</a:t>
                      </a:r>
                      <a:endParaRPr lang="en-GB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8971" marR="8971" marT="8971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Total ($)</a:t>
                      </a:r>
                      <a:endParaRPr lang="en-GB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8971" marR="8971" marT="8971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502">
                <a:tc>
                  <a:txBody>
                    <a:bodyPr/>
                    <a:lstStyle/>
                    <a:p>
                      <a:pPr algn="ctr" fontAlgn="b"/>
                      <a:endParaRPr lang="en-GB" sz="1400" b="1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400" b="1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400" b="1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400" b="1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270,650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313,954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351,845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502">
                <a:tc>
                  <a:txBody>
                    <a:bodyPr/>
                    <a:lstStyle/>
                    <a:p>
                      <a:pPr algn="ctr" fontAlgn="b"/>
                      <a:endParaRPr lang="en-GB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8971" marR="8971" marT="897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71" marR="8971" marT="897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71" marR="8971" marT="897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71" marR="8971" marT="897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71" marR="8971" marT="897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71" marR="8971" marT="897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71" marR="8971" marT="897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71" marR="8971" marT="897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550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INCOME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4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4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4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4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4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42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Registration (Early)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510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220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112,200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130,152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145,860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7942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Registration (Late)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44,800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51,968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58,240</a:t>
                      </a:r>
                    </a:p>
                  </a:txBody>
                  <a:tcPr marL="9525" marR="9525" marT="9525" marB="0" anchor="b"/>
                </a:tc>
              </a:tr>
              <a:tr h="17942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Registration (Students)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4,400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5,104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5,720</a:t>
                      </a:r>
                    </a:p>
                  </a:txBody>
                  <a:tcPr marL="9525" marR="9525" marT="9525" marB="0" anchor="b"/>
                </a:tc>
              </a:tr>
              <a:tr h="17942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Resistration (Exhibitors)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</a:tr>
              <a:tr h="17942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Exhibitors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90,000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104,400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117,000</a:t>
                      </a:r>
                    </a:p>
                  </a:txBody>
                  <a:tcPr marL="9525" marR="9525" marT="9525" marB="0" anchor="b"/>
                </a:tc>
              </a:tr>
              <a:tr h="17942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Sponsorship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20,000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23,200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26,000</a:t>
                      </a:r>
                    </a:p>
                  </a:txBody>
                  <a:tcPr marL="9525" marR="9525" marT="9525" marB="0" anchor="b"/>
                </a:tc>
              </a:tr>
              <a:tr h="361062">
                <a:tc>
                  <a:txBody>
                    <a:bodyPr/>
                    <a:lstStyle/>
                    <a:p>
                      <a:pPr algn="ctr" fontAlgn="b"/>
                      <a:endParaRPr lang="en-GB" sz="1400" b="1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400" b="1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350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400" b="1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271,400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314,824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352,820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7596880"/>
              </p:ext>
            </p:extLst>
          </p:nvPr>
        </p:nvGraphicFramePr>
        <p:xfrm>
          <a:off x="1294695" y="3501008"/>
          <a:ext cx="6554610" cy="15201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6706"/>
                <a:gridCol w="1200150"/>
                <a:gridCol w="552194"/>
                <a:gridCol w="552194"/>
                <a:gridCol w="552194"/>
                <a:gridCol w="552194"/>
                <a:gridCol w="552194"/>
                <a:gridCol w="552194"/>
                <a:gridCol w="1164590"/>
              </a:tblGrid>
              <a:tr h="19050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600" b="1" u="none" strike="noStrike" dirty="0" smtClean="0">
                          <a:effectLst/>
                        </a:rPr>
                        <a:t>  Registration </a:t>
                      </a:r>
                      <a:r>
                        <a:rPr lang="en-GB" sz="1600" b="1" u="none" strike="noStrike" dirty="0">
                          <a:effectLst/>
                        </a:rPr>
                        <a:t>Comparison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Early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 smtClean="0">
                          <a:effectLst/>
                        </a:rPr>
                        <a:t>Late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Participants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€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$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£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€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$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£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Linac14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Geneva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620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780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510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700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880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575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480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Linac16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East Lansing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608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680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521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698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780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598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403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Linac20</a:t>
                      </a:r>
                      <a:endParaRPr lang="en-GB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>
                          <a:solidFill>
                            <a:srgbClr val="FF0000"/>
                          </a:solidFill>
                          <a:effectLst/>
                        </a:rPr>
                        <a:t>Liverpool</a:t>
                      </a:r>
                      <a:endParaRPr lang="en-GB" sz="1600" b="1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592</a:t>
                      </a:r>
                      <a:endParaRPr lang="en-GB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663</a:t>
                      </a:r>
                      <a:endParaRPr lang="en-GB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510</a:t>
                      </a:r>
                      <a:endParaRPr lang="en-GB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650</a:t>
                      </a:r>
                      <a:endParaRPr lang="en-GB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728</a:t>
                      </a:r>
                      <a:endParaRPr lang="en-GB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560</a:t>
                      </a:r>
                      <a:endParaRPr lang="en-GB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350</a:t>
                      </a:r>
                      <a:endParaRPr lang="en-GB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165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Group 17"/>
          <p:cNvGrpSpPr>
            <a:grpSpLocks/>
          </p:cNvGrpSpPr>
          <p:nvPr/>
        </p:nvGrpSpPr>
        <p:grpSpPr bwMode="auto">
          <a:xfrm>
            <a:off x="566738" y="552450"/>
            <a:ext cx="3573462" cy="522288"/>
            <a:chOff x="565946" y="552870"/>
            <a:chExt cx="3574006" cy="521432"/>
          </a:xfrm>
        </p:grpSpPr>
        <p:pic>
          <p:nvPicPr>
            <p:cNvPr id="50211" name="Picture 5" descr="T:\Convention Centre\Sales\Enquiry Diary 2\International\Bids and conferences\ESPE (Endocrinology)\Presentation in Barcelona\Why Liverpool ESPE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23" t="59009" r="63263" b="29442"/>
            <a:stretch>
              <a:fillRect/>
            </a:stretch>
          </p:blipFill>
          <p:spPr bwMode="auto">
            <a:xfrm>
              <a:off x="565946" y="552871"/>
              <a:ext cx="2110580" cy="521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212" name="Picture 5" descr="T:\Convention Centre\Sales\Enquiry Diary 2\International\Bids and conferences\ESPE (Endocrinology)\Presentation in Barcelona\Why Liverpool ESPE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10" t="57323" r="53972" b="31129"/>
            <a:stretch>
              <a:fillRect/>
            </a:stretch>
          </p:blipFill>
          <p:spPr bwMode="auto">
            <a:xfrm>
              <a:off x="3377952" y="552870"/>
              <a:ext cx="762000" cy="521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0179" name="Picture 4" descr="T:\Convention Centre\Sales\Enquiry Diary 2\International\Bids and conferences\ESPE (Endocrinology)\Presentation in Barcelona\Why Liverpool ESP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86" t="38235" r="-2" b="45447"/>
          <a:stretch>
            <a:fillRect/>
          </a:stretch>
        </p:blipFill>
        <p:spPr bwMode="auto">
          <a:xfrm>
            <a:off x="7473950" y="285750"/>
            <a:ext cx="7429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4" descr="T:\Convention Centre\Sales\Enquiry Diary 2\International\Bids and conferences\ESPE (Endocrinology)\Presentation in Barcelona\Why Liverpool ESP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" t="28983" r="60474" b="55602"/>
          <a:stretch>
            <a:fillRect/>
          </a:stretch>
        </p:blipFill>
        <p:spPr bwMode="auto">
          <a:xfrm>
            <a:off x="4817492" y="1389063"/>
            <a:ext cx="2381250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4" descr="T:\Convention Centre\Sales\Enquiry Diary 2\International\Bids and conferences\ESPE (Endocrinology)\Presentation in Barcelona\Why Liverpool ESP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27" t="28983" r="49301" b="53528"/>
          <a:stretch>
            <a:fillRect/>
          </a:stretch>
        </p:blipFill>
        <p:spPr bwMode="auto">
          <a:xfrm>
            <a:off x="7434263" y="1401763"/>
            <a:ext cx="82232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09" name="Picture 4" descr="T:\Convention Centre\Sales\Enquiry Diary 2\International\Bids and conferences\ESPE (Endocrinology)\Presentation in Barcelona\Why Liverpool ESP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99" t="78548" r="47977" b="5296"/>
          <a:stretch>
            <a:fillRect/>
          </a:stretch>
        </p:blipFill>
        <p:spPr bwMode="auto">
          <a:xfrm>
            <a:off x="3420244" y="1409700"/>
            <a:ext cx="6477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10" name="Picture 4" descr="T:\Convention Centre\Sales\Enquiry Diary 2\International\Bids and conferences\ESPE (Endocrinology)\Presentation in Barcelona\Why Liverpool ESP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3" t="84148" r="73930" b="8826"/>
          <a:stretch>
            <a:fillRect/>
          </a:stretch>
        </p:blipFill>
        <p:spPr bwMode="auto">
          <a:xfrm>
            <a:off x="467544" y="1614487"/>
            <a:ext cx="13636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3" descr="P:\Layouts\M and IT awards JPEG-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91"/>
          <a:stretch>
            <a:fillRect/>
          </a:stretch>
        </p:blipFill>
        <p:spPr bwMode="auto">
          <a:xfrm>
            <a:off x="4787900" y="3860800"/>
            <a:ext cx="865188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0184" name="Group 27"/>
          <p:cNvGrpSpPr>
            <a:grpSpLocks/>
          </p:cNvGrpSpPr>
          <p:nvPr/>
        </p:nvGrpSpPr>
        <p:grpSpPr bwMode="auto">
          <a:xfrm>
            <a:off x="4846638" y="3433763"/>
            <a:ext cx="3513137" cy="303212"/>
            <a:chOff x="4846638" y="3433763"/>
            <a:chExt cx="3513137" cy="303212"/>
          </a:xfrm>
        </p:grpSpPr>
        <p:pic>
          <p:nvPicPr>
            <p:cNvPr id="50207" name="Picture 8" descr="T:\Convention Centre\Sales\Enquiry Diary 2\International\Bids and conferences\ESPE (Endocrinology)\Presentation in Barcelona\BEST UK Conferece centre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30" t="79295" r="25887" b="15569"/>
            <a:stretch>
              <a:fillRect/>
            </a:stretch>
          </p:blipFill>
          <p:spPr bwMode="auto">
            <a:xfrm>
              <a:off x="7213600" y="3433763"/>
              <a:ext cx="1146175" cy="247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208" name="Picture 8" descr="T:\Convention Centre\Sales\Enquiry Diary 2\International\Bids and conferences\ESPE (Endocrinology)\Presentation in Barcelona\BEST UK Conferece centre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30" t="74159" r="6868" b="19540"/>
            <a:stretch>
              <a:fillRect/>
            </a:stretch>
          </p:blipFill>
          <p:spPr bwMode="auto">
            <a:xfrm>
              <a:off x="4846638" y="3433763"/>
              <a:ext cx="2451100" cy="303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0185" name="Picture 3" descr="P:\Layouts\M and IT awards JPEG-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0" r="32930"/>
          <a:stretch>
            <a:fillRect/>
          </a:stretch>
        </p:blipFill>
        <p:spPr bwMode="auto">
          <a:xfrm>
            <a:off x="5924550" y="3860800"/>
            <a:ext cx="87312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6" name="Picture 3" descr="P:\Layouts\M and IT awards JPEG-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61"/>
          <a:stretch>
            <a:fillRect/>
          </a:stretch>
        </p:blipFill>
        <p:spPr bwMode="auto">
          <a:xfrm>
            <a:off x="6994525" y="3860800"/>
            <a:ext cx="893763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05" name="Picture 6" descr="T:\Convention Centre\Sales\Enquiry Diary 2\International\Bids and conferences\ESPE (Endocrinology)\Presentation in Barcelona\wALKABL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73" t="64433" r="16862" b="14259"/>
          <a:stretch>
            <a:fillRect/>
          </a:stretch>
        </p:blipFill>
        <p:spPr bwMode="auto">
          <a:xfrm>
            <a:off x="392113" y="3613150"/>
            <a:ext cx="1913597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483768" y="3925888"/>
            <a:ext cx="1942373" cy="455612"/>
            <a:chOff x="2424840" y="3925888"/>
            <a:chExt cx="1942373" cy="455612"/>
          </a:xfrm>
        </p:grpSpPr>
        <p:pic>
          <p:nvPicPr>
            <p:cNvPr id="50187" name="Picture 6" descr="T:\Convention Centre\Sales\Enquiry Diary 2\International\Bids and conferences\ESPE (Endocrinology)\Presentation in Barcelona\wALKABLE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96" t="84192" r="64433" b="11784"/>
            <a:stretch>
              <a:fillRect/>
            </a:stretch>
          </p:blipFill>
          <p:spPr bwMode="auto">
            <a:xfrm>
              <a:off x="3540125" y="4149725"/>
              <a:ext cx="515938" cy="1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188" name="Picture 6" descr="T:\Convention Centre\Sales\Enquiry Diary 2\International\Bids and conferences\ESPE (Endocrinology)\Presentation in Barcelona\wALKABLE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478" t="68568" r="7690" b="15479"/>
            <a:stretch>
              <a:fillRect/>
            </a:stretch>
          </p:blipFill>
          <p:spPr bwMode="auto">
            <a:xfrm rot="4937595">
              <a:off x="3169445" y="4050506"/>
              <a:ext cx="182562" cy="47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189" name="Picture 6" descr="T:\Convention Centre\Sales\Enquiry Diary 2\International\Bids and conferences\ESPE (Endocrinology)\Presentation in Barcelona\wALKABLE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96" t="84192" r="64433" b="11784"/>
            <a:stretch>
              <a:fillRect/>
            </a:stretch>
          </p:blipFill>
          <p:spPr bwMode="auto">
            <a:xfrm>
              <a:off x="3282950" y="3935413"/>
              <a:ext cx="514350" cy="192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206" name="Picture 6" descr="T:\Convention Centre\Sales\Enquiry Diary 2\International\Bids and conferences\ESPE (Endocrinology)\Presentation in Barcelona\wALKABLE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192" t="64433" r="11784" b="18396"/>
            <a:stretch>
              <a:fillRect/>
            </a:stretch>
          </p:blipFill>
          <p:spPr bwMode="auto">
            <a:xfrm rot="5400000">
              <a:off x="2586555" y="3982119"/>
              <a:ext cx="191780" cy="515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191" name="Picture 6" descr="T:\Convention Centre\Sales\Enquiry Diary 2\International\Bids and conferences\ESPE (Endocrinology)\Presentation in Barcelona\wALKABLE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96" t="84192" r="64433" b="11784"/>
            <a:stretch>
              <a:fillRect/>
            </a:stretch>
          </p:blipFill>
          <p:spPr bwMode="auto">
            <a:xfrm>
              <a:off x="3851275" y="3925888"/>
              <a:ext cx="515938" cy="192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192" name="Picture 6" descr="T:\Convention Centre\Sales\Enquiry Diary 2\International\Bids and conferences\ESPE (Endocrinology)\Presentation in Barcelona\wALKABLE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96" t="84192" r="64433" b="11784"/>
            <a:stretch>
              <a:fillRect/>
            </a:stretch>
          </p:blipFill>
          <p:spPr bwMode="auto">
            <a:xfrm>
              <a:off x="2760663" y="3925888"/>
              <a:ext cx="515937" cy="192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0197" name="Picture 11" descr="M&amp;IT Award 20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988" y="3838575"/>
            <a:ext cx="81597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99" name="TextBox 2"/>
          <p:cNvSpPr txBox="1">
            <a:spLocks noChangeArrowheads="1"/>
          </p:cNvSpPr>
          <p:nvPr/>
        </p:nvSpPr>
        <p:spPr bwMode="auto">
          <a:xfrm>
            <a:off x="4788024" y="457200"/>
            <a:ext cx="24288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9pPr>
          </a:lstStyle>
          <a:p>
            <a:r>
              <a:rPr lang="en-GB" altLang="en-US" b="1" dirty="0">
                <a:solidFill>
                  <a:srgbClr val="00B1A1"/>
                </a:solidFill>
                <a:cs typeface="Calibri" panose="020F0502020204030204" pitchFamily="34" charset="0"/>
              </a:rPr>
              <a:t>6,208 CITY CENTRE BEDROOMS</a:t>
            </a:r>
          </a:p>
        </p:txBody>
      </p:sp>
      <p:sp>
        <p:nvSpPr>
          <p:cNvPr id="43" name="Rectangle 42"/>
          <p:cNvSpPr/>
          <p:nvPr/>
        </p:nvSpPr>
        <p:spPr>
          <a:xfrm>
            <a:off x="0" y="5732463"/>
            <a:ext cx="9251950" cy="1243012"/>
          </a:xfrm>
          <a:prstGeom prst="rect">
            <a:avLst/>
          </a:prstGeom>
          <a:solidFill>
            <a:srgbClr val="253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pic>
        <p:nvPicPr>
          <p:cNvPr id="50201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6005513"/>
            <a:ext cx="10350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202" name="Text Box 11"/>
          <p:cNvSpPr txBox="1">
            <a:spLocks noChangeArrowheads="1"/>
          </p:cNvSpPr>
          <p:nvPr/>
        </p:nvSpPr>
        <p:spPr bwMode="auto">
          <a:xfrm>
            <a:off x="342900" y="6021388"/>
            <a:ext cx="40052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Why Choose Liverpool?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7544" y="2564904"/>
            <a:ext cx="15844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B050"/>
                </a:solidFill>
              </a:rPr>
              <a:t>ACCELERATOR </a:t>
            </a:r>
          </a:p>
          <a:p>
            <a:r>
              <a:rPr lang="en-GB" b="1" dirty="0" smtClean="0">
                <a:solidFill>
                  <a:srgbClr val="00B050"/>
                </a:solidFill>
              </a:rPr>
              <a:t>EXCELLENCE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4" name="AutoShape 38" descr="Image result for cockcroft institute logo">
            <a:hlinkClick r:id="rId10"/>
          </p:cNvPr>
          <p:cNvSpPr>
            <a:spLocks noChangeAspect="1" noChangeArrowheads="1"/>
          </p:cNvSpPr>
          <p:nvPr/>
        </p:nvSpPr>
        <p:spPr bwMode="auto">
          <a:xfrm>
            <a:off x="38100" y="-1393825"/>
            <a:ext cx="5153025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6" name="Group 5"/>
          <p:cNvGrpSpPr/>
          <p:nvPr/>
        </p:nvGrpSpPr>
        <p:grpSpPr>
          <a:xfrm>
            <a:off x="2411760" y="2385691"/>
            <a:ext cx="2160240" cy="971301"/>
            <a:chOff x="2411760" y="2385691"/>
            <a:chExt cx="2160240" cy="971301"/>
          </a:xfrm>
        </p:grpSpPr>
        <p:grpSp>
          <p:nvGrpSpPr>
            <p:cNvPr id="5" name="Group 4"/>
            <p:cNvGrpSpPr/>
            <p:nvPr/>
          </p:nvGrpSpPr>
          <p:grpSpPr>
            <a:xfrm>
              <a:off x="2411760" y="2385691"/>
              <a:ext cx="2160240" cy="502480"/>
              <a:chOff x="2411760" y="2631691"/>
              <a:chExt cx="2160240" cy="502480"/>
            </a:xfrm>
          </p:grpSpPr>
          <p:pic>
            <p:nvPicPr>
              <p:cNvPr id="50216" name="Picture 40" descr="Image result for cockcroft institute logo">
                <a:hlinkClick r:id="rId10"/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1760" y="2631691"/>
                <a:ext cx="888372" cy="502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218" name="Picture 42" descr="Image result for john adams institute">
                <a:hlinkClick r:id="rId12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4184"/>
              <a:stretch/>
            </p:blipFill>
            <p:spPr bwMode="auto">
              <a:xfrm>
                <a:off x="3508043" y="2651996"/>
                <a:ext cx="1063957" cy="4618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9" name="Picture 4" descr="Image result for STFC">
              <a:hlinkClick r:id="rId14"/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792" y="2988315"/>
              <a:ext cx="1582312" cy="3686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1" name="TextBox 40"/>
          <p:cNvSpPr txBox="1"/>
          <p:nvPr/>
        </p:nvSpPr>
        <p:spPr>
          <a:xfrm>
            <a:off x="4860032" y="2636912"/>
            <a:ext cx="220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7030A0"/>
                </a:solidFill>
              </a:rPr>
              <a:t>EXCITING &amp; VIBRANT</a:t>
            </a:r>
            <a:endParaRPr lang="en-GB" b="1" dirty="0">
              <a:solidFill>
                <a:srgbClr val="7030A0"/>
              </a:solidFill>
            </a:endParaRPr>
          </a:p>
        </p:txBody>
      </p:sp>
      <p:pic>
        <p:nvPicPr>
          <p:cNvPr id="1026" name="Picture 2" descr="Image result for liverpool city clipart">
            <a:hlinkClick r:id="rId16"/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00" b="26292"/>
          <a:stretch/>
        </p:blipFill>
        <p:spPr bwMode="auto">
          <a:xfrm>
            <a:off x="7172298" y="2487607"/>
            <a:ext cx="1792190" cy="65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0" descr="T:\Convention Centre\Sales\Enquiry Diary 2\International\Bids and conferences\ESPE (Endocrinology)\Presentation in Barcelona\back page PP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0"/>
            <a:ext cx="9696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7585" y="116632"/>
            <a:ext cx="9144000" cy="273921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GB" sz="3200" dirty="0">
                <a:solidFill>
                  <a:schemeClr val="bg1"/>
                </a:solidFill>
                <a:latin typeface="Century Gothic" panose="020B0502020202020204" pitchFamily="34" charset="0"/>
                <a:ea typeface="ＭＳ Ｐゴシック" pitchFamily="34" charset="-128"/>
              </a:rPr>
              <a:t>We look forward to </a:t>
            </a:r>
            <a:r>
              <a:rPr lang="en-GB" sz="3200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pitchFamily="34" charset="-128"/>
              </a:rPr>
              <a:t>hosting, </a:t>
            </a:r>
          </a:p>
          <a:p>
            <a:pPr algn="ctr" eaLnBrk="1" hangingPunct="1">
              <a:defRPr/>
            </a:pPr>
            <a:r>
              <a:rPr lang="en-GB" sz="3200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pitchFamily="34" charset="-128"/>
              </a:rPr>
              <a:t>for the very first time in the UK, </a:t>
            </a:r>
            <a:endParaRPr lang="en-GB" sz="3200" dirty="0">
              <a:solidFill>
                <a:schemeClr val="bg1"/>
              </a:solidFill>
              <a:latin typeface="Century Gothic" panose="020B0502020202020204" pitchFamily="34" charset="0"/>
              <a:ea typeface="ＭＳ Ｐゴシック" pitchFamily="34" charset="-128"/>
            </a:endParaRPr>
          </a:p>
          <a:p>
            <a:pPr algn="ctr" eaLnBrk="1" hangingPunct="1">
              <a:defRPr/>
            </a:pPr>
            <a:r>
              <a:rPr lang="en-GB" sz="3200" b="1" dirty="0" smtClean="0">
                <a:solidFill>
                  <a:srgbClr val="FF0000"/>
                </a:solidFill>
                <a:latin typeface="Century Gothic" panose="020B0502020202020204" pitchFamily="34" charset="0"/>
                <a:ea typeface="ＭＳ Ｐゴシック" pitchFamily="34" charset="-128"/>
              </a:rPr>
              <a:t>The 30</a:t>
            </a:r>
            <a:r>
              <a:rPr lang="en-GB" sz="3200" b="1" baseline="30000" dirty="0" smtClean="0">
                <a:solidFill>
                  <a:srgbClr val="FF0000"/>
                </a:solidFill>
                <a:latin typeface="Century Gothic" panose="020B0502020202020204" pitchFamily="34" charset="0"/>
                <a:ea typeface="ＭＳ Ｐゴシック" pitchFamily="34" charset="-128"/>
              </a:rPr>
              <a:t>th</a:t>
            </a:r>
            <a:r>
              <a:rPr lang="en-GB" sz="3200" b="1" dirty="0" smtClean="0">
                <a:solidFill>
                  <a:srgbClr val="FF0000"/>
                </a:solidFill>
                <a:latin typeface="Century Gothic" panose="020B0502020202020204" pitchFamily="34" charset="0"/>
                <a:ea typeface="ＭＳ Ｐゴシック" pitchFamily="34" charset="-128"/>
              </a:rPr>
              <a:t> LINAC Conference in 2020.</a:t>
            </a:r>
            <a:endParaRPr lang="en-GB" sz="3200" b="1" dirty="0">
              <a:solidFill>
                <a:srgbClr val="FF0000"/>
              </a:solidFill>
              <a:latin typeface="Century Gothic" panose="020B0502020202020204" pitchFamily="34" charset="0"/>
              <a:ea typeface="ＭＳ Ｐゴシック" pitchFamily="34" charset="-128"/>
            </a:endParaRPr>
          </a:p>
          <a:p>
            <a:pPr algn="ctr" eaLnBrk="1" hangingPunct="1">
              <a:defRPr/>
            </a:pPr>
            <a:r>
              <a:rPr lang="en-GB" sz="3200" dirty="0">
                <a:solidFill>
                  <a:schemeClr val="bg1"/>
                </a:solidFill>
                <a:latin typeface="+mn-lt"/>
                <a:ea typeface="ＭＳ Ｐゴシック" pitchFamily="34" charset="-128"/>
              </a:rPr>
              <a:t/>
            </a:r>
            <a:br>
              <a:rPr lang="en-GB" sz="3200" dirty="0">
                <a:solidFill>
                  <a:schemeClr val="bg1"/>
                </a:solidFill>
                <a:latin typeface="+mn-lt"/>
                <a:ea typeface="ＭＳ Ｐゴシック" pitchFamily="34" charset="-128"/>
              </a:rPr>
            </a:br>
            <a:endParaRPr lang="en-GB" sz="4400" b="1" dirty="0">
              <a:solidFill>
                <a:schemeClr val="bg1"/>
              </a:solidFill>
              <a:latin typeface="+mn-lt"/>
              <a:ea typeface="ＭＳ Ｐゴシック" pitchFamily="34" charset="-128"/>
            </a:endParaRPr>
          </a:p>
        </p:txBody>
      </p:sp>
      <p:pic>
        <p:nvPicPr>
          <p:cNvPr id="6" name="Picture 4" descr="Image result for STFC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382" y="6023409"/>
            <a:ext cx="2014091" cy="46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I_logo_sm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949280"/>
            <a:ext cx="1093787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Image result for john adams institute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78"/>
          <a:stretch/>
        </p:blipFill>
        <p:spPr bwMode="auto">
          <a:xfrm>
            <a:off x="3823547" y="5970017"/>
            <a:ext cx="1252509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988174"/>
            <a:ext cx="10350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5732463"/>
            <a:ext cx="9251950" cy="1243012"/>
          </a:xfrm>
          <a:prstGeom prst="rect">
            <a:avLst/>
          </a:prstGeom>
          <a:solidFill>
            <a:srgbClr val="253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pic>
        <p:nvPicPr>
          <p:cNvPr id="4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6005513"/>
            <a:ext cx="10350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342900" y="6021388"/>
            <a:ext cx="26068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Liverpool video</a:t>
            </a:r>
            <a:endParaRPr lang="en-US" altLang="en-US" sz="2800" dirty="0">
              <a:solidFill>
                <a:schemeClr val="bg1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Image result for uk map outlin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681" y="1113"/>
            <a:ext cx="3562350" cy="561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84" name="Group 7183"/>
          <p:cNvGrpSpPr/>
          <p:nvPr/>
        </p:nvGrpSpPr>
        <p:grpSpPr>
          <a:xfrm>
            <a:off x="4566496" y="264087"/>
            <a:ext cx="3603788" cy="4664284"/>
            <a:chOff x="4535428" y="264087"/>
            <a:chExt cx="3603788" cy="4664284"/>
          </a:xfrm>
        </p:grpSpPr>
        <p:grpSp>
          <p:nvGrpSpPr>
            <p:cNvPr id="7169" name="Group 7168"/>
            <p:cNvGrpSpPr/>
            <p:nvPr/>
          </p:nvGrpSpPr>
          <p:grpSpPr>
            <a:xfrm>
              <a:off x="4535428" y="816456"/>
              <a:ext cx="3502052" cy="4111915"/>
              <a:chOff x="4535428" y="816456"/>
              <a:chExt cx="3502052" cy="4111915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4535428" y="4262899"/>
                <a:ext cx="1733696" cy="665472"/>
                <a:chOff x="4535428" y="4262899"/>
                <a:chExt cx="1733696" cy="665472"/>
              </a:xfrm>
            </p:grpSpPr>
            <p:sp>
              <p:nvSpPr>
                <p:cNvPr id="21" name="Oval 20"/>
                <p:cNvSpPr/>
                <p:nvPr/>
              </p:nvSpPr>
              <p:spPr>
                <a:xfrm>
                  <a:off x="5076056" y="4437112"/>
                  <a:ext cx="144016" cy="144016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chemeClr val="tx2"/>
                  </a:solidFill>
                </a:ln>
                <a:effectLst>
                  <a:innerShdw blurRad="63500" dist="38100" dir="2700000">
                    <a:prstClr val="black">
                      <a:alpha val="73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>
                  <a:off x="5292080" y="4514936"/>
                  <a:ext cx="108000" cy="108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>
                  <a:innerShdw blurRad="63500" dist="38100" dir="2700000">
                    <a:prstClr val="black">
                      <a:alpha val="73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7" name="Oval 26"/>
                <p:cNvSpPr/>
                <p:nvPr/>
              </p:nvSpPr>
              <p:spPr>
                <a:xfrm>
                  <a:off x="5364088" y="4581128"/>
                  <a:ext cx="108000" cy="108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>
                  <a:innerShdw blurRad="63500" dist="38100" dir="2700000">
                    <a:prstClr val="black">
                      <a:alpha val="73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1" name="TextBox 40"/>
                <p:cNvSpPr txBox="1"/>
                <p:nvPr/>
              </p:nvSpPr>
              <p:spPr>
                <a:xfrm>
                  <a:off x="5223645" y="4262899"/>
                  <a:ext cx="1045479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000" b="1" dirty="0" smtClean="0">
                      <a:solidFill>
                        <a:srgbClr val="C00000"/>
                      </a:solidFill>
                    </a:rPr>
                    <a:t>Imperial College</a:t>
                  </a:r>
                  <a:endParaRPr lang="en-GB" sz="1000" b="1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4926481" y="4682150"/>
                  <a:ext cx="1011815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000" b="1" dirty="0" smtClean="0">
                      <a:solidFill>
                        <a:srgbClr val="C00000"/>
                      </a:solidFill>
                    </a:rPr>
                    <a:t>Royal Holloway</a:t>
                  </a:r>
                  <a:endParaRPr lang="en-GB" sz="1000" b="1" dirty="0">
                    <a:solidFill>
                      <a:srgbClr val="C00000"/>
                    </a:solidFill>
                  </a:endParaRPr>
                </a:p>
              </p:txBody>
            </p:sp>
            <p:pic>
              <p:nvPicPr>
                <p:cNvPr id="44" name="Picture 2" descr="Image result for john adams institute">
                  <a:hlinkClick r:id="rId4"/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7878"/>
                <a:stretch/>
              </p:blipFill>
              <p:spPr bwMode="auto">
                <a:xfrm>
                  <a:off x="4612940" y="4419506"/>
                  <a:ext cx="389685" cy="17922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70" name="TextBox 69"/>
                <p:cNvSpPr txBox="1"/>
                <p:nvPr/>
              </p:nvSpPr>
              <p:spPr>
                <a:xfrm>
                  <a:off x="4535428" y="4598799"/>
                  <a:ext cx="553357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000" b="1" dirty="0" smtClean="0">
                      <a:solidFill>
                        <a:srgbClr val="C00000"/>
                      </a:solidFill>
                    </a:rPr>
                    <a:t>Oxford</a:t>
                  </a:r>
                  <a:endParaRPr lang="en-GB" sz="1000" b="1" dirty="0">
                    <a:solidFill>
                      <a:srgbClr val="C00000"/>
                    </a:solidFill>
                  </a:endParaRPr>
                </a:p>
              </p:txBody>
            </p:sp>
          </p:grpSp>
          <p:pic>
            <p:nvPicPr>
              <p:cNvPr id="3092" name="Picture 20" descr="Image result for oxford university logo">
                <a:hlinkClick r:id="rId6"/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22891" y="816456"/>
                <a:ext cx="1681112" cy="5160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94" name="Picture 22" descr="Image result for imperial college logo">
                <a:hlinkClick r:id="rId8"/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89415" y="1881235"/>
                <a:ext cx="1748065" cy="6712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96" name="Picture 24" descr="Image result for royal holloway logo">
                <a:hlinkClick r:id="rId10"/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16905" y="3101174"/>
                <a:ext cx="1493085" cy="7457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1" name="TextBox 100"/>
            <p:cNvSpPr txBox="1"/>
            <p:nvPr/>
          </p:nvSpPr>
          <p:spPr>
            <a:xfrm>
              <a:off x="5940152" y="264087"/>
              <a:ext cx="21990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C00000"/>
                  </a:solidFill>
                </a:rPr>
                <a:t>John Adams Institute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42485" y="264087"/>
            <a:ext cx="5256357" cy="5030530"/>
            <a:chOff x="142485" y="264087"/>
            <a:chExt cx="5256357" cy="5030530"/>
          </a:xfrm>
        </p:grpSpPr>
        <p:grpSp>
          <p:nvGrpSpPr>
            <p:cNvPr id="7186" name="Group 7185"/>
            <p:cNvGrpSpPr/>
            <p:nvPr/>
          </p:nvGrpSpPr>
          <p:grpSpPr>
            <a:xfrm>
              <a:off x="142485" y="264087"/>
              <a:ext cx="5256357" cy="5030530"/>
              <a:chOff x="142485" y="264087"/>
              <a:chExt cx="5256357" cy="5030530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3376187" y="1723256"/>
                <a:ext cx="2022655" cy="2230537"/>
                <a:chOff x="3376187" y="1723256"/>
                <a:chExt cx="2022655" cy="2230537"/>
              </a:xfrm>
            </p:grpSpPr>
            <p:sp>
              <p:nvSpPr>
                <p:cNvPr id="10" name="Oval 9"/>
                <p:cNvSpPr/>
                <p:nvPr/>
              </p:nvSpPr>
              <p:spPr>
                <a:xfrm>
                  <a:off x="4308101" y="3501008"/>
                  <a:ext cx="144016" cy="144016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chemeClr val="tx2"/>
                  </a:solidFill>
                </a:ln>
                <a:effectLst>
                  <a:innerShdw blurRad="63500" dist="38100" dir="2700000">
                    <a:prstClr val="black">
                      <a:alpha val="73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" name="Oval 21"/>
                <p:cNvSpPr/>
                <p:nvPr/>
              </p:nvSpPr>
              <p:spPr>
                <a:xfrm>
                  <a:off x="4254101" y="3284984"/>
                  <a:ext cx="108000" cy="108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>
                  <a:innerShdw blurRad="63500" dist="38100" dir="2700000">
                    <a:prstClr val="black">
                      <a:alpha val="73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" name="Oval 22"/>
                <p:cNvSpPr/>
                <p:nvPr/>
              </p:nvSpPr>
              <p:spPr>
                <a:xfrm>
                  <a:off x="4514501" y="3393008"/>
                  <a:ext cx="108000" cy="108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>
                  <a:innerShdw blurRad="63500" dist="38100" dir="2700000">
                    <a:prstClr val="black">
                      <a:alpha val="73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" name="Oval 23"/>
                <p:cNvSpPr/>
                <p:nvPr/>
              </p:nvSpPr>
              <p:spPr>
                <a:xfrm>
                  <a:off x="4183856" y="3445024"/>
                  <a:ext cx="108000" cy="108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>
                  <a:innerShdw blurRad="63500" dist="38100" dir="2700000">
                    <a:prstClr val="black">
                      <a:alpha val="73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5" name="Oval 24"/>
                <p:cNvSpPr/>
                <p:nvPr/>
              </p:nvSpPr>
              <p:spPr>
                <a:xfrm>
                  <a:off x="3707904" y="1946693"/>
                  <a:ext cx="108000" cy="108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>
                  <a:innerShdw blurRad="63500" dist="38100" dir="2700000">
                    <a:prstClr val="black">
                      <a:alpha val="73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4579387" y="3329840"/>
                  <a:ext cx="819455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000" b="1" dirty="0" smtClean="0">
                      <a:solidFill>
                        <a:srgbClr val="C00000"/>
                      </a:solidFill>
                    </a:rPr>
                    <a:t>Manchester</a:t>
                  </a:r>
                  <a:endParaRPr lang="en-GB" sz="1000" b="1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4362101" y="3189352"/>
                  <a:ext cx="691215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000" b="1" dirty="0" smtClean="0">
                      <a:solidFill>
                        <a:srgbClr val="C00000"/>
                      </a:solidFill>
                    </a:rPr>
                    <a:t>Lancaster</a:t>
                  </a:r>
                  <a:endParaRPr lang="en-GB" sz="1000" b="1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3538361" y="3375913"/>
                  <a:ext cx="679994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000" b="1" dirty="0" smtClean="0">
                      <a:solidFill>
                        <a:srgbClr val="C00000"/>
                      </a:solidFill>
                    </a:rPr>
                    <a:t>Liverpool</a:t>
                  </a:r>
                  <a:endParaRPr lang="en-GB" sz="1000" b="1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3376187" y="1723256"/>
                  <a:ext cx="790601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000" b="1" dirty="0" smtClean="0">
                      <a:solidFill>
                        <a:srgbClr val="C00000"/>
                      </a:solidFill>
                    </a:rPr>
                    <a:t>Strathclyde</a:t>
                  </a:r>
                  <a:endParaRPr lang="en-GB" sz="1000" b="1" dirty="0">
                    <a:solidFill>
                      <a:srgbClr val="C00000"/>
                    </a:solidFill>
                  </a:endParaRPr>
                </a:p>
              </p:txBody>
            </p:sp>
            <p:pic>
              <p:nvPicPr>
                <p:cNvPr id="43" name="Picture 4" descr="CI_logo_small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19016" y="3645024"/>
                  <a:ext cx="546894" cy="308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3084" name="Picture 12" descr="Image result for liverpool university">
                <a:hlinkClick r:id="rId13"/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015" y="613507"/>
                <a:ext cx="2260196" cy="9219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6" name="Picture 14" descr="Image result for lancaster university">
                <a:hlinkClick r:id="rId15"/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1907" y="1729868"/>
                <a:ext cx="1810413" cy="5669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8" name="Picture 16" descr="Image result for manchester university">
                <a:hlinkClick r:id="rId17"/>
              </p:cNvPr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6038" y="2491222"/>
                <a:ext cx="1962150" cy="8191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90" name="Picture 18" descr="Image result for STFC">
                <a:hlinkClick r:id="rId19"/>
              </p:cNvPr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485" y="3504781"/>
                <a:ext cx="2429256" cy="5637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181" name="TextBox 7180"/>
              <p:cNvSpPr txBox="1"/>
              <p:nvPr/>
            </p:nvSpPr>
            <p:spPr>
              <a:xfrm>
                <a:off x="306731" y="264087"/>
                <a:ext cx="19427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 smtClean="0">
                    <a:solidFill>
                      <a:srgbClr val="C00000"/>
                    </a:solidFill>
                  </a:rPr>
                  <a:t>Cockcroft Institute</a:t>
                </a:r>
                <a:endParaRPr lang="en-GB" b="1" dirty="0">
                  <a:solidFill>
                    <a:srgbClr val="C00000"/>
                  </a:solidFill>
                </a:endParaRPr>
              </a:p>
            </p:txBody>
          </p:sp>
          <p:pic>
            <p:nvPicPr>
              <p:cNvPr id="3098" name="Picture 26" descr="Image result for strathclyde university">
                <a:hlinkClick r:id="rId21"/>
              </p:cNvPr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2359" y="4262899"/>
                <a:ext cx="1329509" cy="10317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9" name="Oval 68"/>
            <p:cNvSpPr/>
            <p:nvPr/>
          </p:nvSpPr>
          <p:spPr>
            <a:xfrm>
              <a:off x="4308101" y="3493824"/>
              <a:ext cx="144016" cy="144016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2"/>
              </a:solidFill>
            </a:ln>
            <a:effectLst>
              <a:innerShdw blurRad="63500" dist="38100" dir="2700000">
                <a:prstClr val="black">
                  <a:alpha val="7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8" name="Picture 4" descr="CI_logo_small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016" y="3637840"/>
              <a:ext cx="546894" cy="308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0" name="Group 79"/>
          <p:cNvGrpSpPr/>
          <p:nvPr/>
        </p:nvGrpSpPr>
        <p:grpSpPr>
          <a:xfrm>
            <a:off x="5667654" y="-1179512"/>
            <a:ext cx="607132" cy="179227"/>
            <a:chOff x="4612940" y="4419506"/>
            <a:chExt cx="607132" cy="179227"/>
          </a:xfrm>
        </p:grpSpPr>
        <p:sp>
          <p:nvSpPr>
            <p:cNvPr id="84" name="Oval 83"/>
            <p:cNvSpPr/>
            <p:nvPr/>
          </p:nvSpPr>
          <p:spPr>
            <a:xfrm>
              <a:off x="5076056" y="4437112"/>
              <a:ext cx="144016" cy="144016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2"/>
              </a:solidFill>
            </a:ln>
            <a:effectLst>
              <a:innerShdw blurRad="63500" dist="38100" dir="2700000">
                <a:prstClr val="black">
                  <a:alpha val="7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9" name="Picture 2" descr="Image result for john adams institute">
              <a:hlinkClick r:id="rId4"/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878"/>
            <a:stretch/>
          </p:blipFill>
          <p:spPr bwMode="auto">
            <a:xfrm>
              <a:off x="4612940" y="4419506"/>
              <a:ext cx="389685" cy="1792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-195721" y="-1374"/>
            <a:ext cx="9432477" cy="5617409"/>
            <a:chOff x="-180528" y="-6071"/>
            <a:chExt cx="9432477" cy="5617409"/>
          </a:xfrm>
        </p:grpSpPr>
        <p:grpSp>
          <p:nvGrpSpPr>
            <p:cNvPr id="67" name="Group 66"/>
            <p:cNvGrpSpPr/>
            <p:nvPr/>
          </p:nvGrpSpPr>
          <p:grpSpPr>
            <a:xfrm>
              <a:off x="2407014" y="-6071"/>
              <a:ext cx="3562350" cy="5610225"/>
              <a:chOff x="6982404" y="-355310"/>
              <a:chExt cx="3562350" cy="5610225"/>
            </a:xfrm>
          </p:grpSpPr>
          <p:pic>
            <p:nvPicPr>
              <p:cNvPr id="71" name="Picture 10" descr="Image result for uk map outline">
                <a:hlinkClick r:id="rId2"/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82404" y="-355310"/>
                <a:ext cx="3562350" cy="5610225"/>
              </a:xfrm>
              <a:prstGeom prst="rect">
                <a:avLst/>
              </a:prstGeom>
              <a:solidFill>
                <a:schemeClr val="bg1"/>
              </a:solidFill>
            </p:spPr>
          </p:pic>
          <p:grpSp>
            <p:nvGrpSpPr>
              <p:cNvPr id="72" name="Group 71"/>
              <p:cNvGrpSpPr/>
              <p:nvPr/>
            </p:nvGrpSpPr>
            <p:grpSpPr>
              <a:xfrm>
                <a:off x="8887824" y="3144585"/>
                <a:ext cx="657809" cy="452785"/>
                <a:chOff x="4308101" y="3501008"/>
                <a:chExt cx="657809" cy="452785"/>
              </a:xfrm>
            </p:grpSpPr>
            <p:sp>
              <p:nvSpPr>
                <p:cNvPr id="76" name="Oval 75"/>
                <p:cNvSpPr/>
                <p:nvPr/>
              </p:nvSpPr>
              <p:spPr>
                <a:xfrm>
                  <a:off x="4308101" y="3501008"/>
                  <a:ext cx="144016" cy="144016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chemeClr val="tx2"/>
                  </a:solidFill>
                </a:ln>
                <a:effectLst>
                  <a:innerShdw blurRad="63500" dist="38100" dir="2700000">
                    <a:prstClr val="black">
                      <a:alpha val="73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77" name="Picture 4" descr="CI_logo_small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19016" y="3645024"/>
                  <a:ext cx="546894" cy="308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3" name="Group 72"/>
              <p:cNvGrpSpPr/>
              <p:nvPr/>
            </p:nvGrpSpPr>
            <p:grpSpPr>
              <a:xfrm>
                <a:off x="9219397" y="4063083"/>
                <a:ext cx="607132" cy="179227"/>
                <a:chOff x="4639674" y="4419506"/>
                <a:chExt cx="607132" cy="179227"/>
              </a:xfrm>
            </p:grpSpPr>
            <p:sp>
              <p:nvSpPr>
                <p:cNvPr id="74" name="Oval 73"/>
                <p:cNvSpPr/>
                <p:nvPr/>
              </p:nvSpPr>
              <p:spPr>
                <a:xfrm>
                  <a:off x="5102790" y="4437112"/>
                  <a:ext cx="144016" cy="144016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chemeClr val="tx2"/>
                  </a:solidFill>
                </a:ln>
                <a:effectLst>
                  <a:innerShdw blurRad="63500" dist="38100" dir="2700000">
                    <a:prstClr val="black">
                      <a:alpha val="73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75" name="Picture 2" descr="Image result for john adams institute">
                  <a:hlinkClick r:id="rId4"/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7878"/>
                <a:stretch/>
              </p:blipFill>
              <p:spPr bwMode="auto">
                <a:xfrm>
                  <a:off x="4639674" y="4419506"/>
                  <a:ext cx="389685" cy="17922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13" name="Rectangle 12"/>
            <p:cNvSpPr/>
            <p:nvPr/>
          </p:nvSpPr>
          <p:spPr>
            <a:xfrm>
              <a:off x="-180528" y="264087"/>
              <a:ext cx="2633320" cy="53472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6058398" y="51758"/>
              <a:ext cx="3193551" cy="53472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450528" y="-385632"/>
            <a:ext cx="4513960" cy="6651626"/>
            <a:chOff x="4522536" y="-341259"/>
            <a:chExt cx="4513960" cy="6651626"/>
          </a:xfrm>
        </p:grpSpPr>
        <p:grpSp>
          <p:nvGrpSpPr>
            <p:cNvPr id="3" name="Group 2"/>
            <p:cNvGrpSpPr/>
            <p:nvPr/>
          </p:nvGrpSpPr>
          <p:grpSpPr>
            <a:xfrm>
              <a:off x="6072886" y="-341259"/>
              <a:ext cx="2963610" cy="6651626"/>
              <a:chOff x="-735106" y="-1107504"/>
              <a:chExt cx="2963610" cy="6651626"/>
            </a:xfrm>
          </p:grpSpPr>
          <p:pic>
            <p:nvPicPr>
              <p:cNvPr id="9" name="Picture 8" descr="T:\Convention Centre\Sales\Enquiry Diary 2\International\Bids and conferences\IPAC\Presentation\Map.jpg"/>
              <p:cNvPicPr>
                <a:picLocks noChangeAspect="1" noChangeArrowheads="1"/>
              </p:cNvPicPr>
              <p:nvPr/>
            </p:nvPicPr>
            <p:blipFill rotWithShape="1"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041"/>
              <a:stretch/>
            </p:blipFill>
            <p:spPr bwMode="auto">
              <a:xfrm>
                <a:off x="-735106" y="-1107504"/>
                <a:ext cx="2963610" cy="66516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Rectangle 1"/>
              <p:cNvSpPr/>
              <p:nvPr/>
            </p:nvSpPr>
            <p:spPr>
              <a:xfrm>
                <a:off x="-735106" y="1124744"/>
                <a:ext cx="482570" cy="5760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95" name="Oval 94"/>
            <p:cNvSpPr/>
            <p:nvPr/>
          </p:nvSpPr>
          <p:spPr>
            <a:xfrm>
              <a:off x="5202064" y="4365092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2"/>
              </a:solidFill>
            </a:ln>
            <a:effectLst>
              <a:innerShdw blurRad="63500" dist="38100" dir="2700000">
                <a:prstClr val="black">
                  <a:alpha val="7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4522536" y="3939311"/>
              <a:ext cx="15149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solidFill>
                    <a:srgbClr val="FF0000"/>
                  </a:solidFill>
                </a:rPr>
                <a:t>Rutherford Appleton</a:t>
              </a:r>
            </a:p>
            <a:p>
              <a:pPr algn="ctr"/>
              <a:r>
                <a:rPr lang="en-GB" sz="1200" b="1" dirty="0" smtClean="0">
                  <a:solidFill>
                    <a:srgbClr val="FF0000"/>
                  </a:solidFill>
                </a:rPr>
                <a:t> Laboratory</a:t>
              </a:r>
              <a:endParaRPr lang="en-GB" sz="1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-15029" y="-1496103"/>
            <a:ext cx="5134882" cy="7261502"/>
            <a:chOff x="-15029" y="-1496103"/>
            <a:chExt cx="5134882" cy="7261502"/>
          </a:xfrm>
        </p:grpSpPr>
        <p:grpSp>
          <p:nvGrpSpPr>
            <p:cNvPr id="18" name="Group 17"/>
            <p:cNvGrpSpPr/>
            <p:nvPr/>
          </p:nvGrpSpPr>
          <p:grpSpPr>
            <a:xfrm>
              <a:off x="-15029" y="-1496103"/>
              <a:ext cx="5134882" cy="7261502"/>
              <a:chOff x="13182" y="-1488631"/>
              <a:chExt cx="5134882" cy="7261502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13182" y="-1488631"/>
                <a:ext cx="2439610" cy="6995362"/>
                <a:chOff x="-36513" y="-1554568"/>
                <a:chExt cx="2439610" cy="6995362"/>
              </a:xfrm>
            </p:grpSpPr>
            <p:pic>
              <p:nvPicPr>
                <p:cNvPr id="7" name="Picture 8" descr="T:\Convention Centre\Sales\Enquiry Diary 2\International\Bids and conferences\IPAC\Presentation\Map.jpg"/>
                <p:cNvPicPr>
                  <a:picLocks noChangeAspect="1" noChangeArrowheads="1"/>
                </p:cNvPicPr>
                <p:nvPr/>
              </p:nvPicPr>
              <p:blipFill rotWithShape="1"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74789" b="52050"/>
                <a:stretch/>
              </p:blipFill>
              <p:spPr bwMode="auto">
                <a:xfrm>
                  <a:off x="-36512" y="-1554568"/>
                  <a:ext cx="2382580" cy="30454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2" name="Picture 8" descr="T:\Convention Centre\Sales\Enquiry Diary 2\International\Bids and conferences\IPAC\Presentation\Map.jpg"/>
                <p:cNvPicPr>
                  <a:picLocks noChangeAspect="1" noChangeArrowheads="1"/>
                </p:cNvPicPr>
                <p:nvPr/>
              </p:nvPicPr>
              <p:blipFill rotWithShape="1"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9419" r="74789" b="17065"/>
                <a:stretch/>
              </p:blipFill>
              <p:spPr bwMode="auto">
                <a:xfrm>
                  <a:off x="-36513" y="1490855"/>
                  <a:ext cx="2382581" cy="14935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5" name="Group 4"/>
                <p:cNvGrpSpPr/>
                <p:nvPr/>
              </p:nvGrpSpPr>
              <p:grpSpPr>
                <a:xfrm>
                  <a:off x="89919" y="3003023"/>
                  <a:ext cx="2313178" cy="2437771"/>
                  <a:chOff x="-900609" y="2981227"/>
                  <a:chExt cx="2313178" cy="2437771"/>
                </a:xfrm>
              </p:grpSpPr>
              <p:pic>
                <p:nvPicPr>
                  <p:cNvPr id="11" name="Picture 6" descr="https://org.stfc.ac.uk/sites/astec/ASTeC%20Publicity%20Pictures/DL14-109-ALICE%20VELA%20EMMA/DL14-109-%20(6).jpg"/>
                  <p:cNvPicPr>
                    <a:picLocks noChangeAspect="1" noChangeArrowheads="1"/>
                  </p:cNvPicPr>
                  <p:nvPr/>
                </p:nvPicPr>
                <p:blipFill>
                  <a:blip r:embed="rId2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900609" y="2981227"/>
                    <a:ext cx="2160000" cy="127994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4" name="TextBox 3"/>
                  <p:cNvSpPr txBox="1"/>
                  <p:nvPr/>
                </p:nvSpPr>
                <p:spPr>
                  <a:xfrm>
                    <a:off x="1011497" y="5203554"/>
                    <a:ext cx="401072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800" dirty="0" smtClean="0">
                        <a:solidFill>
                          <a:schemeClr val="bg1"/>
                        </a:solidFill>
                      </a:rPr>
                      <a:t>VELA</a:t>
                    </a:r>
                    <a:endParaRPr lang="en-GB" sz="8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  <p:sp>
            <p:nvSpPr>
              <p:cNvPr id="94" name="Oval 93"/>
              <p:cNvSpPr/>
              <p:nvPr/>
            </p:nvSpPr>
            <p:spPr>
              <a:xfrm>
                <a:off x="4314316" y="3503597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2"/>
                </a:solidFill>
              </a:ln>
              <a:effectLst>
                <a:innerShdw blurRad="63500" dist="38100" dir="2700000">
                  <a:prstClr val="black">
                    <a:alpha val="73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78" name="TextBox 7177"/>
              <p:cNvSpPr txBox="1"/>
              <p:nvPr/>
            </p:nvSpPr>
            <p:spPr>
              <a:xfrm>
                <a:off x="3575389" y="3226598"/>
                <a:ext cx="157267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b="1" dirty="0" err="1" smtClean="0">
                    <a:solidFill>
                      <a:srgbClr val="FF0000"/>
                    </a:solidFill>
                  </a:rPr>
                  <a:t>Daresbury</a:t>
                </a:r>
                <a:r>
                  <a:rPr lang="en-GB" sz="1200" b="1" dirty="0" smtClean="0">
                    <a:solidFill>
                      <a:srgbClr val="FF0000"/>
                    </a:solidFill>
                  </a:rPr>
                  <a:t> Laboratory</a:t>
                </a:r>
                <a:endParaRPr lang="en-GB" sz="1200" b="1" dirty="0">
                  <a:solidFill>
                    <a:srgbClr val="FF0000"/>
                  </a:solidFill>
                </a:endParaRPr>
              </a:p>
            </p:txBody>
          </p:sp>
          <p:pic>
            <p:nvPicPr>
              <p:cNvPr id="60" name="Picture 3"/>
              <p:cNvPicPr>
                <a:picLocks noChangeAspect="1" noChangeArrowheads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613" y="4365104"/>
                <a:ext cx="2198575" cy="14077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5" name="TextBox 14"/>
            <p:cNvSpPr txBox="1"/>
            <p:nvPr/>
          </p:nvSpPr>
          <p:spPr>
            <a:xfrm>
              <a:off x="1873084" y="4077072"/>
              <a:ext cx="40107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b="1" dirty="0" smtClean="0">
                  <a:solidFill>
                    <a:schemeClr val="bg1"/>
                  </a:solidFill>
                </a:rPr>
                <a:t>VELA</a:t>
              </a:r>
              <a:endParaRPr lang="en-GB" sz="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0" y="5732463"/>
            <a:ext cx="9251950" cy="1243012"/>
          </a:xfrm>
          <a:prstGeom prst="rect">
            <a:avLst/>
          </a:prstGeom>
          <a:solidFill>
            <a:srgbClr val="253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7172" name="Text Box 11"/>
          <p:cNvSpPr txBox="1">
            <a:spLocks noChangeArrowheads="1"/>
          </p:cNvSpPr>
          <p:nvPr/>
        </p:nvSpPr>
        <p:spPr bwMode="auto">
          <a:xfrm>
            <a:off x="342900" y="6021388"/>
            <a:ext cx="67580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UK Accelerator </a:t>
            </a:r>
            <a:r>
              <a:rPr lang="en-US" altLang="en-US" sz="2800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Institutes &amp; National Labs</a:t>
            </a:r>
            <a:endParaRPr lang="en-US" altLang="en-US" sz="2800" dirty="0">
              <a:solidFill>
                <a:schemeClr val="bg1"/>
              </a:solidFill>
              <a:latin typeface="Arial" pitchFamily="34" charset="0"/>
              <a:ea typeface="MS PGothic" pitchFamily="34" charset="-128"/>
            </a:endParaRPr>
          </a:p>
        </p:txBody>
      </p:sp>
      <p:pic>
        <p:nvPicPr>
          <p:cNvPr id="7173" name="Picture 9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6005513"/>
            <a:ext cx="10350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732463"/>
            <a:ext cx="9251950" cy="1243012"/>
          </a:xfrm>
          <a:prstGeom prst="rect">
            <a:avLst/>
          </a:prstGeom>
          <a:solidFill>
            <a:srgbClr val="253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0244" name="Text Box 11"/>
          <p:cNvSpPr txBox="1">
            <a:spLocks noChangeArrowheads="1"/>
          </p:cNvSpPr>
          <p:nvPr/>
        </p:nvSpPr>
        <p:spPr bwMode="auto">
          <a:xfrm>
            <a:off x="342900" y="6021388"/>
            <a:ext cx="45009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UK Accelerator </a:t>
            </a:r>
            <a:r>
              <a:rPr lang="en-US" altLang="en-US" sz="2800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Resources</a:t>
            </a:r>
            <a:endParaRPr lang="en-US" altLang="en-US" sz="2800" dirty="0">
              <a:solidFill>
                <a:schemeClr val="bg1"/>
              </a:solidFill>
              <a:latin typeface="Arial" pitchFamily="34" charset="0"/>
              <a:ea typeface="MS PGothic" pitchFamily="34" charset="-128"/>
            </a:endParaRPr>
          </a:p>
        </p:txBody>
      </p:sp>
      <p:pic>
        <p:nvPicPr>
          <p:cNvPr id="10245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6005513"/>
            <a:ext cx="10350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dirty="0" smtClean="0"/>
              <a:t>Extensive resources available across the UK Accelerator Institutes and STFC.</a:t>
            </a:r>
            <a:endParaRPr lang="en-GB" dirty="0"/>
          </a:p>
        </p:txBody>
      </p:sp>
      <p:pic>
        <p:nvPicPr>
          <p:cNvPr id="7" name="Picture 4" descr="Image result for STFC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725" y="3071081"/>
            <a:ext cx="3104008" cy="72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I_logo_smal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17" y="2996952"/>
            <a:ext cx="1685685" cy="951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Image result for john adams institute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78"/>
          <a:stretch/>
        </p:blipFill>
        <p:spPr bwMode="auto">
          <a:xfrm>
            <a:off x="6170093" y="3017688"/>
            <a:ext cx="1930299" cy="88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TextBox 1"/>
          <p:cNvSpPr txBox="1">
            <a:spLocks noChangeArrowheads="1"/>
          </p:cNvSpPr>
          <p:nvPr/>
        </p:nvSpPr>
        <p:spPr bwMode="auto">
          <a:xfrm>
            <a:off x="4427538" y="116632"/>
            <a:ext cx="4465637" cy="5977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sz="1350" b="1" dirty="0" smtClean="0">
                <a:solidFill>
                  <a:srgbClr val="FF0000"/>
                </a:solidFill>
              </a:rPr>
              <a:t>Symposium on Lasers and Accelerators for Science and Society 2015</a:t>
            </a:r>
          </a:p>
          <a:p>
            <a:pPr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sz="1350" dirty="0" smtClean="0">
                <a:solidFill>
                  <a:srgbClr val="FF0000"/>
                </a:solidFill>
              </a:rPr>
              <a:t>ACC Liverpool, 250 delegates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en-US" sz="700" dirty="0" smtClean="0"/>
          </a:p>
          <a:p>
            <a:pPr>
              <a:buFont typeface="Arial" pitchFamily="34" charset="0"/>
              <a:buNone/>
              <a:defRPr/>
            </a:pPr>
            <a:r>
              <a:rPr lang="en-US" sz="1350" b="1" dirty="0" smtClean="0"/>
              <a:t>International Conference on Accelerator Optimization 2015</a:t>
            </a:r>
          </a:p>
          <a:p>
            <a:pPr>
              <a:buFont typeface="Arial" pitchFamily="34" charset="0"/>
              <a:buNone/>
              <a:defRPr/>
            </a:pPr>
            <a:r>
              <a:rPr lang="en-US" sz="1350" dirty="0" smtClean="0"/>
              <a:t>Seville, 200 delegates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en-US" sz="700" dirty="0" smtClean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sz="1350" b="1" dirty="0" smtClean="0"/>
              <a:t>International Linear Collider Workshop 2015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sz="1350" dirty="0" smtClean="0"/>
              <a:t>Whistler, BC., 300 delegates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en-US" sz="700" dirty="0" smtClean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sz="1350" b="1" dirty="0" smtClean="0"/>
              <a:t>International Symposium on Lepton-Photon Interactions 2013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sz="1350" dirty="0" smtClean="0"/>
              <a:t>San Francisco, 700 delegates</a:t>
            </a:r>
            <a:endParaRPr lang="en-GB" altLang="en-US" sz="1350" dirty="0" smtClean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en-US" sz="700" dirty="0" smtClean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sz="1350" b="1" dirty="0" smtClean="0">
                <a:solidFill>
                  <a:srgbClr val="FF0000"/>
                </a:solidFill>
              </a:rPr>
              <a:t>Annual Joint </a:t>
            </a:r>
            <a:r>
              <a:rPr lang="en-GB" sz="1350" b="1" dirty="0" err="1" smtClean="0">
                <a:solidFill>
                  <a:srgbClr val="FF0000"/>
                </a:solidFill>
              </a:rPr>
              <a:t>HiLumi</a:t>
            </a:r>
            <a:r>
              <a:rPr lang="en-GB" sz="1350" b="1" dirty="0" smtClean="0">
                <a:solidFill>
                  <a:srgbClr val="FF0000"/>
                </a:solidFill>
              </a:rPr>
              <a:t>-LHC-LARP 2013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350" dirty="0" smtClean="0">
                <a:solidFill>
                  <a:srgbClr val="FF0000"/>
                </a:solidFill>
              </a:rPr>
              <a:t>Cockcroft Institute, 180 delegates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en-US" sz="700" dirty="0" smtClean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sz="1350" b="1" dirty="0" smtClean="0"/>
              <a:t>International Conference on Cyclotrons and their Applications</a:t>
            </a:r>
            <a:r>
              <a:rPr lang="en-GB" sz="1350" dirty="0" smtClean="0"/>
              <a:t> </a:t>
            </a:r>
            <a:r>
              <a:rPr lang="en-GB" sz="1350" b="1" dirty="0" smtClean="0"/>
              <a:t>(CYCLOTRONS 13) 2013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350" dirty="0" smtClean="0"/>
              <a:t>Vancouver, 200 delegates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en-US" sz="700" dirty="0" smtClean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350" b="1" dirty="0" smtClean="0">
                <a:solidFill>
                  <a:srgbClr val="FF0000"/>
                </a:solidFill>
              </a:rPr>
              <a:t>Free Electron Laser (FEL) Conference 2009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350" dirty="0" smtClean="0">
                <a:solidFill>
                  <a:srgbClr val="FF0000"/>
                </a:solidFill>
              </a:rPr>
              <a:t>ACC Liverpool, 300 delegates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en-US" sz="1350" dirty="0">
              <a:solidFill>
                <a:srgbClr val="C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350" b="1" dirty="0" smtClean="0">
                <a:solidFill>
                  <a:srgbClr val="FF0000"/>
                </a:solidFill>
              </a:rPr>
              <a:t>10</a:t>
            </a:r>
            <a:r>
              <a:rPr lang="en-GB" altLang="en-US" sz="1350" b="1" baseline="30000" dirty="0" smtClean="0">
                <a:solidFill>
                  <a:srgbClr val="FF0000"/>
                </a:solidFill>
              </a:rPr>
              <a:t>th</a:t>
            </a:r>
            <a:r>
              <a:rPr lang="en-GB" altLang="en-US" sz="1350" b="1" dirty="0" smtClean="0">
                <a:solidFill>
                  <a:srgbClr val="FF0000"/>
                </a:solidFill>
              </a:rPr>
              <a:t> European Particle Accelerator Conference 2006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350" dirty="0" smtClean="0">
                <a:solidFill>
                  <a:srgbClr val="FF0000"/>
                </a:solidFill>
              </a:rPr>
              <a:t>Edinburgh, 1000 delegates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en-US" sz="700" dirty="0" smtClean="0"/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600" b="1" dirty="0" smtClean="0">
                <a:solidFill>
                  <a:srgbClr val="000099"/>
                </a:solidFill>
              </a:rPr>
              <a:t>Heavy involvement in organisation of every </a:t>
            </a:r>
            <a:r>
              <a:rPr lang="en-GB" altLang="en-US" sz="1600" b="1" dirty="0" smtClean="0">
                <a:solidFill>
                  <a:srgbClr val="FF0000"/>
                </a:solidFill>
              </a:rPr>
              <a:t>IPAC</a:t>
            </a:r>
            <a:r>
              <a:rPr lang="en-GB" altLang="en-US" sz="1600" b="1" dirty="0" smtClean="0">
                <a:solidFill>
                  <a:srgbClr val="000099"/>
                </a:solidFill>
              </a:rPr>
              <a:t> conference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en-US" sz="1300" dirty="0" smtClean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en-US" sz="1300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0" y="5732463"/>
            <a:ext cx="9251950" cy="1243012"/>
          </a:xfrm>
          <a:prstGeom prst="rect">
            <a:avLst/>
          </a:prstGeom>
          <a:solidFill>
            <a:srgbClr val="253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2294" name="Text Box 11"/>
          <p:cNvSpPr txBox="1">
            <a:spLocks noChangeArrowheads="1"/>
          </p:cNvSpPr>
          <p:nvPr/>
        </p:nvSpPr>
        <p:spPr bwMode="auto">
          <a:xfrm>
            <a:off x="342900" y="6021388"/>
            <a:ext cx="64235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Experience in </a:t>
            </a:r>
            <a:r>
              <a:rPr lang="en-US" altLang="en-US" sz="2800" dirty="0" err="1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Organising</a:t>
            </a:r>
            <a:r>
              <a:rPr lang="en-US" altLang="en-US" sz="2800" dirty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 </a:t>
            </a:r>
            <a:r>
              <a:rPr lang="en-US" altLang="en-US" sz="2800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Large Events</a:t>
            </a:r>
            <a:endParaRPr lang="en-US" altLang="en-US" sz="2800" dirty="0">
              <a:solidFill>
                <a:schemeClr val="bg1"/>
              </a:solidFill>
              <a:latin typeface="Arial" pitchFamily="34" charset="0"/>
              <a:ea typeface="MS PGothic" pitchFamily="34" charset="-128"/>
            </a:endParaRPr>
          </a:p>
        </p:txBody>
      </p:sp>
      <p:pic>
        <p:nvPicPr>
          <p:cNvPr id="1229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6005513"/>
            <a:ext cx="10350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http://accelconf.web.cern.ch/AccelConf/FEL2009/papers/photos.pdf - Internet Explorer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10002" r="12986" b="3936"/>
          <a:stretch/>
        </p:blipFill>
        <p:spPr>
          <a:xfrm>
            <a:off x="0" y="0"/>
            <a:ext cx="4283968" cy="2873524"/>
          </a:xfrm>
          <a:prstGeom prst="rect">
            <a:avLst/>
          </a:prstGeom>
        </p:spPr>
      </p:pic>
      <p:pic>
        <p:nvPicPr>
          <p:cNvPr id="12298" name="Picture 10" descr="https://www.cockcroft.ac.uk/wp-content/uploads/2015/07/DL15-058-3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4079"/>
            <a:ext cx="4284000" cy="295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8" descr="C:\Users\pwinfield\AppData\Local\Microsoft\Windows\Temporary Internet Files\Content.Outlook\U44FLE4W\TMPwaterfront8950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313" y="0"/>
            <a:ext cx="9793288" cy="614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 smtClean="0">
              <a:ea typeface="ヒラギノ角ゴ Pro W3" pitchFamily="126" charset="-128"/>
            </a:endParaRPr>
          </a:p>
        </p:txBody>
      </p:sp>
      <p:sp>
        <p:nvSpPr>
          <p:cNvPr id="14340" name="Content Placeholder 2"/>
          <p:cNvSpPr>
            <a:spLocks noGrp="1"/>
          </p:cNvSpPr>
          <p:nvPr/>
        </p:nvSpPr>
        <p:spPr bwMode="auto">
          <a:xfrm>
            <a:off x="0" y="79375"/>
            <a:ext cx="82296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1pPr>
            <a:lvl2pPr marL="742950" indent="-285750" defTabSz="4572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2pPr>
            <a:lvl3pPr marL="1143000" indent="-228600" defTabSz="4572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3pPr>
            <a:lvl4pPr marL="1600200" indent="-228600" defTabSz="4572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4pPr>
            <a:lvl5pPr marL="2057400" indent="-228600" defTabSz="4572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9pPr>
          </a:lstStyle>
          <a:p>
            <a:pPr eaLnBrk="1" hangingPunct="1">
              <a:buFont typeface="Arial" pitchFamily="34" charset="0"/>
              <a:buNone/>
            </a:pPr>
            <a:r>
              <a:rPr lang="en-GB" altLang="en-US" sz="6000" b="1" dirty="0" smtClean="0">
                <a:solidFill>
                  <a:srgbClr val="002060"/>
                </a:solidFill>
                <a:latin typeface="Century Gothic" pitchFamily="34" charset="0"/>
              </a:rPr>
              <a:t>Liverpool</a:t>
            </a:r>
            <a:endParaRPr lang="en-GB" altLang="en-US" sz="4000" b="1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5732463"/>
            <a:ext cx="9251950" cy="1243012"/>
          </a:xfrm>
          <a:prstGeom prst="rect">
            <a:avLst/>
          </a:prstGeom>
          <a:solidFill>
            <a:srgbClr val="253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4342" name="Text Box 11"/>
          <p:cNvSpPr txBox="1">
            <a:spLocks noChangeArrowheads="1"/>
          </p:cNvSpPr>
          <p:nvPr/>
        </p:nvSpPr>
        <p:spPr bwMode="auto">
          <a:xfrm>
            <a:off x="342900" y="6021388"/>
            <a:ext cx="46243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European Capital of Culture</a:t>
            </a:r>
          </a:p>
        </p:txBody>
      </p:sp>
      <p:pic>
        <p:nvPicPr>
          <p:cNvPr id="14343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6005513"/>
            <a:ext cx="10350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Image result for liverpool capital of culture 200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340768"/>
            <a:ext cx="106680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T:\Convention Centre\Sales\Enquiry Diary 2\International\Standard information\City Images\Waterfront - 3 graces high r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7238" y="-173038"/>
            <a:ext cx="10153651" cy="7102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5732463"/>
            <a:ext cx="9251950" cy="1243012"/>
          </a:xfrm>
          <a:prstGeom prst="rect">
            <a:avLst/>
          </a:prstGeom>
          <a:solidFill>
            <a:srgbClr val="253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21508" name="Text Box 11"/>
          <p:cNvSpPr txBox="1">
            <a:spLocks noChangeArrowheads="1"/>
          </p:cNvSpPr>
          <p:nvPr/>
        </p:nvSpPr>
        <p:spPr bwMode="auto">
          <a:xfrm>
            <a:off x="342900" y="6021388"/>
            <a:ext cx="4930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UNESCO World Heritage Site</a:t>
            </a:r>
          </a:p>
        </p:txBody>
      </p:sp>
      <p:pic>
        <p:nvPicPr>
          <p:cNvPr id="21509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6005513"/>
            <a:ext cx="10350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5732463"/>
            <a:ext cx="9251950" cy="1243012"/>
          </a:xfrm>
          <a:prstGeom prst="rect">
            <a:avLst/>
          </a:prstGeom>
          <a:solidFill>
            <a:srgbClr val="253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5376" name="Text Box 11"/>
          <p:cNvSpPr txBox="1">
            <a:spLocks noChangeArrowheads="1"/>
          </p:cNvSpPr>
          <p:nvPr/>
        </p:nvSpPr>
        <p:spPr bwMode="auto">
          <a:xfrm>
            <a:off x="342900" y="6021388"/>
            <a:ext cx="27257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Arial" pitchFamily="34" charset="0"/>
                <a:ea typeface="MS PGothic" pitchFamily="34" charset="-128"/>
              </a:rPr>
              <a:t>Team Liverpool </a:t>
            </a:r>
          </a:p>
        </p:txBody>
      </p:sp>
      <p:pic>
        <p:nvPicPr>
          <p:cNvPr id="15377" name="Picture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6005513"/>
            <a:ext cx="10350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T:\Convention Centre\Sales\Enquiry Diary 2\International\Standard information\City Images\Hoteliers 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49389"/>
            <a:ext cx="1376363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T:\Convention Centre\Sales\Enquiry Diary 2\International\Bids and conferences\ESPE (Endocrinology)\Images and logo\Visist Engla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929" y="1633389"/>
            <a:ext cx="153035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T:\Convention Centre\Sales\Enquiry Diary 2\International\Bids and conferences\Routes Europe\Logos and images\Mayor of Liverpoo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616" y="2930376"/>
            <a:ext cx="132873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7" descr="ACC-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266" y="1787376"/>
            <a:ext cx="660400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8" descr="LCB_masterlogos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616" y="4549626"/>
            <a:ext cx="1093788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Connector 23"/>
          <p:cNvCxnSpPr/>
          <p:nvPr/>
        </p:nvCxnSpPr>
        <p:spPr>
          <a:xfrm flipH="1" flipV="1">
            <a:off x="3338116" y="2209651"/>
            <a:ext cx="736600" cy="511175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2971404" y="3357414"/>
            <a:ext cx="971550" cy="59055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5479654" y="3074839"/>
            <a:ext cx="1028700" cy="1111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5117704" y="2214414"/>
            <a:ext cx="879475" cy="56515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3595291" y="2649389"/>
            <a:ext cx="1984375" cy="87947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32" name="TextBox 18"/>
          <p:cNvSpPr txBox="1">
            <a:spLocks noChangeArrowheads="1"/>
          </p:cNvSpPr>
          <p:nvPr/>
        </p:nvSpPr>
        <p:spPr bwMode="auto">
          <a:xfrm>
            <a:off x="2984104" y="2903389"/>
            <a:ext cx="32051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6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solidFill>
                  <a:schemeClr val="bg1"/>
                </a:solidFill>
                <a:latin typeface="Century Gothic" pitchFamily="34" charset="0"/>
              </a:rPr>
              <a:t>Team Liverpool</a:t>
            </a:r>
          </a:p>
        </p:txBody>
      </p:sp>
      <p:cxnSp>
        <p:nvCxnSpPr>
          <p:cNvPr id="34" name="Straight Connector 33"/>
          <p:cNvCxnSpPr/>
          <p:nvPr/>
        </p:nvCxnSpPr>
        <p:spPr>
          <a:xfrm flipV="1">
            <a:off x="4587479" y="3451076"/>
            <a:ext cx="7937" cy="1038225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1" descr="T:\Convention Centre\Sales\Enquiry Diary 2\International\Bids and conferences\IPAC\Images\Cockroft institut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379" y="760264"/>
            <a:ext cx="118427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0" name="Straight Connector 39"/>
          <p:cNvCxnSpPr/>
          <p:nvPr/>
        </p:nvCxnSpPr>
        <p:spPr>
          <a:xfrm flipH="1" flipV="1">
            <a:off x="4595416" y="1644501"/>
            <a:ext cx="11113" cy="1023938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491" y="4027339"/>
            <a:ext cx="1490663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2" name="Straight Connector 41"/>
          <p:cNvCxnSpPr/>
          <p:nvPr/>
        </p:nvCxnSpPr>
        <p:spPr>
          <a:xfrm flipH="1" flipV="1">
            <a:off x="5066904" y="3379639"/>
            <a:ext cx="817562" cy="554037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316" y="3997176"/>
            <a:ext cx="1584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4" name="Straight Connector 43"/>
          <p:cNvCxnSpPr/>
          <p:nvPr/>
        </p:nvCxnSpPr>
        <p:spPr>
          <a:xfrm flipH="1">
            <a:off x="2601516" y="3024039"/>
            <a:ext cx="1028700" cy="127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44211" y="5373216"/>
            <a:ext cx="6083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Professional Conference Organiser to provide event integration</a:t>
            </a:r>
            <a:endParaRPr lang="en-GB" i="1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6428</TotalTime>
  <Words>1058</Words>
  <Application>Microsoft Office PowerPoint</Application>
  <PresentationFormat>On-screen Show (4:3)</PresentationFormat>
  <Paragraphs>447</Paragraphs>
  <Slides>36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LCC IT Services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Shah, Ajay</dc:creator>
  <cp:lastModifiedBy>Peter McIntosh</cp:lastModifiedBy>
  <cp:revision>409</cp:revision>
  <dcterms:created xsi:type="dcterms:W3CDTF">2015-07-27T13:21:12Z</dcterms:created>
  <dcterms:modified xsi:type="dcterms:W3CDTF">2016-09-28T00:56:55Z</dcterms:modified>
</cp:coreProperties>
</file>