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charts/chart4.xml" ContentType="application/vnd.openxmlformats-officedocument.drawingml.chart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charts/chart5.xml" ContentType="application/vnd.openxmlformats-officedocument.drawingml.chart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Default Extension="pdf" ContentType="application/pdf"/>
  <Override PartName="/ppt/charts/chart6.xml" ContentType="application/vnd.openxmlformats-officedocument.drawingml.chart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395" r:id="rId3"/>
    <p:sldId id="456" r:id="rId4"/>
    <p:sldId id="262" r:id="rId5"/>
    <p:sldId id="258" r:id="rId6"/>
    <p:sldId id="412" r:id="rId7"/>
    <p:sldId id="438" r:id="rId8"/>
    <p:sldId id="439" r:id="rId9"/>
    <p:sldId id="441" r:id="rId10"/>
    <p:sldId id="442" r:id="rId11"/>
    <p:sldId id="443" r:id="rId12"/>
    <p:sldId id="386" r:id="rId13"/>
    <p:sldId id="445" r:id="rId14"/>
    <p:sldId id="450" r:id="rId15"/>
    <p:sldId id="449" r:id="rId16"/>
    <p:sldId id="457" r:id="rId17"/>
    <p:sldId id="408" r:id="rId18"/>
    <p:sldId id="437" r:id="rId19"/>
    <p:sldId id="398" r:id="rId20"/>
    <p:sldId id="455" r:id="rId21"/>
    <p:sldId id="458" r:id="rId22"/>
    <p:sldId id="415" r:id="rId23"/>
    <p:sldId id="414" r:id="rId24"/>
    <p:sldId id="454" r:id="rId25"/>
    <p:sldId id="459" r:id="rId26"/>
    <p:sldId id="40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80"/>
    <a:srgbClr val="80FF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8020" autoAdjust="0"/>
  </p:normalViewPr>
  <p:slideViewPr>
    <p:cSldViewPr snapToGrid="0">
      <p:cViewPr>
        <p:scale>
          <a:sx n="100" d="100"/>
          <a:sy n="100" d="100"/>
        </p:scale>
        <p:origin x="-4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qingjin:Desktop:To_be_done:D1%20ongoing:HX_80_2D:Multiple%20coefficients%20&amp;%20Coil%20ends%20-%202012.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qingjin:Desktop:To_be_done:D1%20ongoing:HX_80_2D:Multiple%20coefficients%20&amp;%20Coil%20ends%20-%202012.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qingjin:KEK%20office:High%20field%20magnet%20development:HL-LHC%20magnet%20development:D1%20dipole%20development:report:Excel%20sum:ND1-LHC%20dipole%20cable%20(inner):Multiple%20coefficients%20-%202012.1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kamoto:WorkArea:H20.4:2008&#8722;2010&#22269;&#38555;&#20250;&#35696;&#12539;&#23398;&#20250;&#12539;&#30740;&#31350;&#20250;&#12539;&#12527;&#12540;&#12463;&#12471;&#12519;&#12483;&#12503;:2013HiLumiLHCworkshopApril(LARPCM20):LHC-OUTER-50mmHole-20130405:LHC-OUTER-Field-Quality-In-Coil-End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kamoto:WorkArea:H20.4:2008&#8722;2010&#22269;&#38555;&#20250;&#35696;&#12539;&#23398;&#20250;&#12539;&#30740;&#31350;&#20250;&#12539;&#12527;&#12540;&#12463;&#12471;&#12519;&#12483;&#12503;:2013HiLumiLHCworkshopApril(LARPCM20):LHC-OUTER-50mmHole-20130405:LHC-OUTER-Field-Quality-In-Coil-End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kamoto:WorkArea:H20.4:2008&#8722;2010&#22269;&#38555;&#20250;&#35696;&#12539;&#23398;&#20250;&#12539;&#30740;&#31350;&#20250;&#12539;&#12527;&#12540;&#12463;&#12471;&#12519;&#12483;&#12503;:2013HiLumiLHCworkshopApril(LARPCM20):LHC-OUTER-50mmHole-20130405:LHC-OUTER-Field-Quality-In-Coil-End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18"/>
  <c:chart>
    <c:autoTitleDeleted val="1"/>
    <c:plotArea>
      <c:layout>
        <c:manualLayout>
          <c:layoutTarget val="inner"/>
          <c:xMode val="edge"/>
          <c:yMode val="edge"/>
          <c:x val="0.127561114581689"/>
          <c:y val="0.033757225433526"/>
          <c:w val="0.828192134222106"/>
          <c:h val="0.833171726366574"/>
        </c:manualLayout>
      </c:layout>
      <c:scatterChart>
        <c:scatterStyle val="lineMarker"/>
        <c:ser>
          <c:idx val="1"/>
          <c:order val="0"/>
          <c:tx>
            <c:strRef>
              <c:f>'LHC outer cable'!$D$2</c:f>
              <c:strCache>
                <c:ptCount val="1"/>
                <c:pt idx="0">
                  <c:v>LHC_Outer_cable_HX50_b3</c:v>
                </c:pt>
              </c:strCache>
            </c:strRef>
          </c:tx>
          <c:spPr>
            <a:ln w="25400"/>
          </c:spPr>
          <c:marker>
            <c:symbol val="square"/>
            <c:size val="6"/>
            <c:spPr>
              <a:noFill/>
            </c:spPr>
          </c:marker>
          <c:xVal>
            <c:numRef>
              <c:f>'LHC outer cable'!$B$3:$B$46</c:f>
              <c:numCache>
                <c:formatCode>General</c:formatCode>
                <c:ptCount val="44"/>
                <c:pt idx="0">
                  <c:v>0.49948</c:v>
                </c:pt>
                <c:pt idx="1">
                  <c:v>0.99947</c:v>
                </c:pt>
                <c:pt idx="2">
                  <c:v>1.4995</c:v>
                </c:pt>
                <c:pt idx="3">
                  <c:v>1.9995</c:v>
                </c:pt>
                <c:pt idx="4">
                  <c:v>2.4995</c:v>
                </c:pt>
                <c:pt idx="5">
                  <c:v>2.9995</c:v>
                </c:pt>
                <c:pt idx="6">
                  <c:v>3.4995</c:v>
                </c:pt>
                <c:pt idx="7">
                  <c:v>3.9995</c:v>
                </c:pt>
                <c:pt idx="8">
                  <c:v>4.4995</c:v>
                </c:pt>
                <c:pt idx="9">
                  <c:v>4.9995</c:v>
                </c:pt>
                <c:pt idx="10">
                  <c:v>5.4995</c:v>
                </c:pt>
                <c:pt idx="11">
                  <c:v>5.9995</c:v>
                </c:pt>
                <c:pt idx="12">
                  <c:v>6.4995</c:v>
                </c:pt>
                <c:pt idx="13">
                  <c:v>6.9995</c:v>
                </c:pt>
                <c:pt idx="14">
                  <c:v>7.4995</c:v>
                </c:pt>
                <c:pt idx="15">
                  <c:v>7.9995</c:v>
                </c:pt>
                <c:pt idx="16">
                  <c:v>8.4995</c:v>
                </c:pt>
                <c:pt idx="17">
                  <c:v>8.9995</c:v>
                </c:pt>
                <c:pt idx="18">
                  <c:v>9.4995</c:v>
                </c:pt>
                <c:pt idx="19">
                  <c:v>9.9995</c:v>
                </c:pt>
                <c:pt idx="20">
                  <c:v>10.499</c:v>
                </c:pt>
                <c:pt idx="21">
                  <c:v>9.9995</c:v>
                </c:pt>
                <c:pt idx="22">
                  <c:v>9.4995</c:v>
                </c:pt>
                <c:pt idx="23">
                  <c:v>8.9995</c:v>
                </c:pt>
                <c:pt idx="24">
                  <c:v>8.4995</c:v>
                </c:pt>
                <c:pt idx="25">
                  <c:v>7.9995</c:v>
                </c:pt>
                <c:pt idx="26">
                  <c:v>7.4995</c:v>
                </c:pt>
                <c:pt idx="27">
                  <c:v>6.9995</c:v>
                </c:pt>
                <c:pt idx="28">
                  <c:v>6.4995</c:v>
                </c:pt>
                <c:pt idx="29">
                  <c:v>5.9995</c:v>
                </c:pt>
                <c:pt idx="30">
                  <c:v>5.4995</c:v>
                </c:pt>
                <c:pt idx="31">
                  <c:v>4.9995</c:v>
                </c:pt>
                <c:pt idx="32">
                  <c:v>4.4995</c:v>
                </c:pt>
                <c:pt idx="33">
                  <c:v>3.9995</c:v>
                </c:pt>
                <c:pt idx="34">
                  <c:v>3.4995</c:v>
                </c:pt>
                <c:pt idx="35">
                  <c:v>2.9995</c:v>
                </c:pt>
                <c:pt idx="36">
                  <c:v>2.4995</c:v>
                </c:pt>
                <c:pt idx="37">
                  <c:v>1.9995</c:v>
                </c:pt>
                <c:pt idx="38">
                  <c:v>1.4995</c:v>
                </c:pt>
                <c:pt idx="39">
                  <c:v>0.99947</c:v>
                </c:pt>
                <c:pt idx="40">
                  <c:v>0.49948</c:v>
                </c:pt>
              </c:numCache>
            </c:numRef>
          </c:xVal>
          <c:yVal>
            <c:numRef>
              <c:f>'LHC outer cable'!$D$3:$D$46</c:f>
              <c:numCache>
                <c:formatCode>0.00E+00</c:formatCode>
                <c:ptCount val="44"/>
                <c:pt idx="0">
                  <c:v>-22.0</c:v>
                </c:pt>
                <c:pt idx="1">
                  <c:v>-8.73</c:v>
                </c:pt>
                <c:pt idx="2">
                  <c:v>-5.44</c:v>
                </c:pt>
                <c:pt idx="3">
                  <c:v>-4.07</c:v>
                </c:pt>
                <c:pt idx="4">
                  <c:v>-3.35</c:v>
                </c:pt>
                <c:pt idx="5">
                  <c:v>-2.91</c:v>
                </c:pt>
                <c:pt idx="6">
                  <c:v>-2.64</c:v>
                </c:pt>
                <c:pt idx="7">
                  <c:v>-2.47</c:v>
                </c:pt>
                <c:pt idx="8">
                  <c:v>-2.31</c:v>
                </c:pt>
                <c:pt idx="9">
                  <c:v>-2.16</c:v>
                </c:pt>
                <c:pt idx="10">
                  <c:v>-2.6</c:v>
                </c:pt>
                <c:pt idx="11">
                  <c:v>-2.82</c:v>
                </c:pt>
                <c:pt idx="12">
                  <c:v>-2.0</c:v>
                </c:pt>
                <c:pt idx="13">
                  <c:v>-1.19</c:v>
                </c:pt>
                <c:pt idx="14">
                  <c:v>-0.458</c:v>
                </c:pt>
                <c:pt idx="15">
                  <c:v>0.885</c:v>
                </c:pt>
                <c:pt idx="16">
                  <c:v>1.46</c:v>
                </c:pt>
                <c:pt idx="17">
                  <c:v>1.57</c:v>
                </c:pt>
                <c:pt idx="18">
                  <c:v>1.39</c:v>
                </c:pt>
                <c:pt idx="19">
                  <c:v>0.882</c:v>
                </c:pt>
                <c:pt idx="20">
                  <c:v>0.0138</c:v>
                </c:pt>
                <c:pt idx="21">
                  <c:v>1.42</c:v>
                </c:pt>
                <c:pt idx="22">
                  <c:v>1.97</c:v>
                </c:pt>
                <c:pt idx="23">
                  <c:v>2.2</c:v>
                </c:pt>
                <c:pt idx="24">
                  <c:v>2.13</c:v>
                </c:pt>
                <c:pt idx="25">
                  <c:v>1.59</c:v>
                </c:pt>
                <c:pt idx="26">
                  <c:v>0.29</c:v>
                </c:pt>
                <c:pt idx="27">
                  <c:v>-0.378</c:v>
                </c:pt>
                <c:pt idx="28">
                  <c:v>-1.11</c:v>
                </c:pt>
                <c:pt idx="29">
                  <c:v>-1.82</c:v>
                </c:pt>
                <c:pt idx="30">
                  <c:v>-1.47</c:v>
                </c:pt>
                <c:pt idx="31">
                  <c:v>-0.847</c:v>
                </c:pt>
                <c:pt idx="32">
                  <c:v>-0.77</c:v>
                </c:pt>
                <c:pt idx="33">
                  <c:v>-0.636</c:v>
                </c:pt>
                <c:pt idx="34">
                  <c:v>-0.399</c:v>
                </c:pt>
                <c:pt idx="35">
                  <c:v>-0.0908</c:v>
                </c:pt>
                <c:pt idx="36">
                  <c:v>0.355</c:v>
                </c:pt>
                <c:pt idx="37">
                  <c:v>1.08</c:v>
                </c:pt>
                <c:pt idx="38">
                  <c:v>2.41</c:v>
                </c:pt>
                <c:pt idx="39">
                  <c:v>5.44</c:v>
                </c:pt>
                <c:pt idx="40">
                  <c:v>16.4</c:v>
                </c:pt>
              </c:numCache>
            </c:numRef>
          </c:yVal>
        </c:ser>
        <c:ser>
          <c:idx val="2"/>
          <c:order val="1"/>
          <c:tx>
            <c:strRef>
              <c:f>'LHC inner cable'!$D$2</c:f>
              <c:strCache>
                <c:ptCount val="1"/>
                <c:pt idx="0">
                  <c:v>LHC Inner cable_HX50_b3</c:v>
                </c:pt>
              </c:strCache>
            </c:strRef>
          </c:tx>
          <c:xVal>
            <c:numRef>
              <c:f>'LHC inner cable'!$B$3:$B$29</c:f>
              <c:numCache>
                <c:formatCode>0.00E+00</c:formatCode>
                <c:ptCount val="27"/>
                <c:pt idx="0">
                  <c:v>0.9993</c:v>
                </c:pt>
                <c:pt idx="1">
                  <c:v>1.9993</c:v>
                </c:pt>
                <c:pt idx="2">
                  <c:v>2.9993</c:v>
                </c:pt>
                <c:pt idx="3">
                  <c:v>3.9993</c:v>
                </c:pt>
                <c:pt idx="4">
                  <c:v>4.9993</c:v>
                </c:pt>
                <c:pt idx="5">
                  <c:v>5.9993</c:v>
                </c:pt>
                <c:pt idx="6">
                  <c:v>6.9993</c:v>
                </c:pt>
                <c:pt idx="7">
                  <c:v>7.9993</c:v>
                </c:pt>
                <c:pt idx="8">
                  <c:v>8.9993</c:v>
                </c:pt>
                <c:pt idx="9">
                  <c:v>9.9993</c:v>
                </c:pt>
                <c:pt idx="10">
                  <c:v>10.999</c:v>
                </c:pt>
                <c:pt idx="11">
                  <c:v>11.999</c:v>
                </c:pt>
                <c:pt idx="12">
                  <c:v>12.999</c:v>
                </c:pt>
                <c:pt idx="13">
                  <c:v>13.999</c:v>
                </c:pt>
                <c:pt idx="14">
                  <c:v>12.999</c:v>
                </c:pt>
                <c:pt idx="15">
                  <c:v>11.999</c:v>
                </c:pt>
                <c:pt idx="16">
                  <c:v>10.999</c:v>
                </c:pt>
                <c:pt idx="17">
                  <c:v>9.9993</c:v>
                </c:pt>
                <c:pt idx="18">
                  <c:v>8.9993</c:v>
                </c:pt>
                <c:pt idx="19">
                  <c:v>7.9993</c:v>
                </c:pt>
                <c:pt idx="20">
                  <c:v>6.9993</c:v>
                </c:pt>
                <c:pt idx="21">
                  <c:v>5.9993</c:v>
                </c:pt>
                <c:pt idx="22">
                  <c:v>4.9993</c:v>
                </c:pt>
                <c:pt idx="23">
                  <c:v>3.9993</c:v>
                </c:pt>
                <c:pt idx="24">
                  <c:v>2.9993</c:v>
                </c:pt>
                <c:pt idx="25">
                  <c:v>1.9993</c:v>
                </c:pt>
                <c:pt idx="26">
                  <c:v>0.9993</c:v>
                </c:pt>
              </c:numCache>
            </c:numRef>
          </c:xVal>
          <c:yVal>
            <c:numRef>
              <c:f>'LHC inner cable'!$D$3:$D$29</c:f>
              <c:numCache>
                <c:formatCode>0.00E+00</c:formatCode>
                <c:ptCount val="27"/>
                <c:pt idx="0">
                  <c:v>-10.994</c:v>
                </c:pt>
                <c:pt idx="1">
                  <c:v>-3.2506</c:v>
                </c:pt>
                <c:pt idx="2">
                  <c:v>-1.3262</c:v>
                </c:pt>
                <c:pt idx="3">
                  <c:v>-0.52985</c:v>
                </c:pt>
                <c:pt idx="4">
                  <c:v>-0.14218</c:v>
                </c:pt>
                <c:pt idx="5">
                  <c:v>0.18367</c:v>
                </c:pt>
                <c:pt idx="6">
                  <c:v>-0.33739</c:v>
                </c:pt>
                <c:pt idx="7">
                  <c:v>0.54766</c:v>
                </c:pt>
                <c:pt idx="8">
                  <c:v>1.5988</c:v>
                </c:pt>
                <c:pt idx="9">
                  <c:v>3.2281</c:v>
                </c:pt>
                <c:pt idx="10">
                  <c:v>3.593</c:v>
                </c:pt>
                <c:pt idx="11">
                  <c:v>3.0375</c:v>
                </c:pt>
                <c:pt idx="12">
                  <c:v>1.6874</c:v>
                </c:pt>
                <c:pt idx="13">
                  <c:v>-0.14834</c:v>
                </c:pt>
                <c:pt idx="14">
                  <c:v>2.311199999999999</c:v>
                </c:pt>
                <c:pt idx="15">
                  <c:v>3.719</c:v>
                </c:pt>
                <c:pt idx="16">
                  <c:v>4.348899999999999</c:v>
                </c:pt>
                <c:pt idx="17">
                  <c:v>4.0765</c:v>
                </c:pt>
                <c:pt idx="18">
                  <c:v>2.5542</c:v>
                </c:pt>
                <c:pt idx="19">
                  <c:v>1.6353</c:v>
                </c:pt>
                <c:pt idx="20">
                  <c:v>0.96133</c:v>
                </c:pt>
                <c:pt idx="21">
                  <c:v>1.8126</c:v>
                </c:pt>
                <c:pt idx="22">
                  <c:v>2.0045</c:v>
                </c:pt>
                <c:pt idx="23">
                  <c:v>2.4782</c:v>
                </c:pt>
                <c:pt idx="24">
                  <c:v>3.2951</c:v>
                </c:pt>
                <c:pt idx="25">
                  <c:v>5.1566</c:v>
                </c:pt>
                <c:pt idx="26">
                  <c:v>12.046</c:v>
                </c:pt>
              </c:numCache>
            </c:numRef>
          </c:yVal>
        </c:ser>
        <c:ser>
          <c:idx val="0"/>
          <c:order val="2"/>
          <c:tx>
            <c:strRef>
              <c:f>'LHC inner cable - HX80'!$D$2</c:f>
              <c:strCache>
                <c:ptCount val="1"/>
                <c:pt idx="0">
                  <c:v>LHC_Inner_cable_HX80_b3</c:v>
                </c:pt>
              </c:strCache>
            </c:strRef>
          </c:tx>
          <c:spPr>
            <a:ln w="25400"/>
          </c:spPr>
          <c:marker>
            <c:symbol val="diamond"/>
            <c:size val="7"/>
          </c:marker>
          <c:xVal>
            <c:numRef>
              <c:f>'LHC inner cable - HX80'!$B$3:$B$59</c:f>
              <c:numCache>
                <c:formatCode>General</c:formatCode>
                <c:ptCount val="57"/>
                <c:pt idx="0">
                  <c:v>0.499</c:v>
                </c:pt>
                <c:pt idx="1">
                  <c:v>0.999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  <c:pt idx="8">
                  <c:v>4.5</c:v>
                </c:pt>
                <c:pt idx="9">
                  <c:v>5.0</c:v>
                </c:pt>
                <c:pt idx="10">
                  <c:v>5.5</c:v>
                </c:pt>
                <c:pt idx="11">
                  <c:v>6.0</c:v>
                </c:pt>
                <c:pt idx="12">
                  <c:v>6.5</c:v>
                </c:pt>
                <c:pt idx="13">
                  <c:v>7.0</c:v>
                </c:pt>
                <c:pt idx="14">
                  <c:v>7.5</c:v>
                </c:pt>
                <c:pt idx="15">
                  <c:v>8.0</c:v>
                </c:pt>
                <c:pt idx="16">
                  <c:v>8.5</c:v>
                </c:pt>
                <c:pt idx="17">
                  <c:v>9.0</c:v>
                </c:pt>
                <c:pt idx="18">
                  <c:v>9.5</c:v>
                </c:pt>
                <c:pt idx="19">
                  <c:v>10.0</c:v>
                </c:pt>
                <c:pt idx="20">
                  <c:v>10.5</c:v>
                </c:pt>
                <c:pt idx="21">
                  <c:v>11.0</c:v>
                </c:pt>
                <c:pt idx="22">
                  <c:v>11.5</c:v>
                </c:pt>
                <c:pt idx="23">
                  <c:v>12.0</c:v>
                </c:pt>
                <c:pt idx="24">
                  <c:v>12.5</c:v>
                </c:pt>
                <c:pt idx="25">
                  <c:v>13.0</c:v>
                </c:pt>
                <c:pt idx="26">
                  <c:v>13.5</c:v>
                </c:pt>
                <c:pt idx="27">
                  <c:v>14.0</c:v>
                </c:pt>
                <c:pt idx="28">
                  <c:v>14.5</c:v>
                </c:pt>
                <c:pt idx="29">
                  <c:v>14.0</c:v>
                </c:pt>
                <c:pt idx="30">
                  <c:v>13.5</c:v>
                </c:pt>
                <c:pt idx="31">
                  <c:v>13.0</c:v>
                </c:pt>
                <c:pt idx="32">
                  <c:v>12.5</c:v>
                </c:pt>
                <c:pt idx="33">
                  <c:v>12.0</c:v>
                </c:pt>
                <c:pt idx="34">
                  <c:v>11.5</c:v>
                </c:pt>
                <c:pt idx="35">
                  <c:v>11.0</c:v>
                </c:pt>
                <c:pt idx="36">
                  <c:v>10.5</c:v>
                </c:pt>
                <c:pt idx="37">
                  <c:v>10.0</c:v>
                </c:pt>
                <c:pt idx="38">
                  <c:v>9.5</c:v>
                </c:pt>
                <c:pt idx="39">
                  <c:v>9.0</c:v>
                </c:pt>
                <c:pt idx="40">
                  <c:v>8.5</c:v>
                </c:pt>
                <c:pt idx="41">
                  <c:v>8.0</c:v>
                </c:pt>
                <c:pt idx="42">
                  <c:v>7.5</c:v>
                </c:pt>
                <c:pt idx="43">
                  <c:v>7.0</c:v>
                </c:pt>
                <c:pt idx="44">
                  <c:v>6.5</c:v>
                </c:pt>
                <c:pt idx="45">
                  <c:v>6.0</c:v>
                </c:pt>
                <c:pt idx="46">
                  <c:v>5.5</c:v>
                </c:pt>
                <c:pt idx="47">
                  <c:v>5.0</c:v>
                </c:pt>
                <c:pt idx="48">
                  <c:v>4.5</c:v>
                </c:pt>
                <c:pt idx="49">
                  <c:v>4.0</c:v>
                </c:pt>
                <c:pt idx="50">
                  <c:v>3.5</c:v>
                </c:pt>
                <c:pt idx="51">
                  <c:v>3.0</c:v>
                </c:pt>
                <c:pt idx="52">
                  <c:v>2.5</c:v>
                </c:pt>
                <c:pt idx="53">
                  <c:v>2.0</c:v>
                </c:pt>
                <c:pt idx="54">
                  <c:v>1.5</c:v>
                </c:pt>
                <c:pt idx="55">
                  <c:v>0.999</c:v>
                </c:pt>
                <c:pt idx="56">
                  <c:v>0.499</c:v>
                </c:pt>
              </c:numCache>
            </c:numRef>
          </c:xVal>
          <c:yVal>
            <c:numRef>
              <c:f>'LHC inner cable - HX80'!$D$3:$D$59</c:f>
              <c:numCache>
                <c:formatCode>0.00E+00</c:formatCode>
                <c:ptCount val="57"/>
                <c:pt idx="0">
                  <c:v>-31.532</c:v>
                </c:pt>
                <c:pt idx="1">
                  <c:v>-10.781</c:v>
                </c:pt>
                <c:pt idx="2">
                  <c:v>-5.5137</c:v>
                </c:pt>
                <c:pt idx="3">
                  <c:v>-3.315599999999999</c:v>
                </c:pt>
                <c:pt idx="4">
                  <c:v>-2.1543</c:v>
                </c:pt>
                <c:pt idx="5">
                  <c:v>-1.4555</c:v>
                </c:pt>
                <c:pt idx="6">
                  <c:v>-1.0005</c:v>
                </c:pt>
                <c:pt idx="7">
                  <c:v>-0.70262</c:v>
                </c:pt>
                <c:pt idx="8">
                  <c:v>-0.49603</c:v>
                </c:pt>
                <c:pt idx="9">
                  <c:v>-0.32064</c:v>
                </c:pt>
                <c:pt idx="10">
                  <c:v>-0.075836</c:v>
                </c:pt>
                <c:pt idx="11">
                  <c:v>0.098711</c:v>
                </c:pt>
                <c:pt idx="12">
                  <c:v>-0.15484</c:v>
                </c:pt>
                <c:pt idx="13">
                  <c:v>-0.087432</c:v>
                </c:pt>
                <c:pt idx="14">
                  <c:v>0.3753</c:v>
                </c:pt>
                <c:pt idx="15">
                  <c:v>1.0823</c:v>
                </c:pt>
                <c:pt idx="16">
                  <c:v>1.3901</c:v>
                </c:pt>
                <c:pt idx="17">
                  <c:v>1.7543</c:v>
                </c:pt>
                <c:pt idx="18">
                  <c:v>2.8137</c:v>
                </c:pt>
                <c:pt idx="19">
                  <c:v>3.7399</c:v>
                </c:pt>
                <c:pt idx="20">
                  <c:v>4.1666</c:v>
                </c:pt>
                <c:pt idx="21">
                  <c:v>3.1993</c:v>
                </c:pt>
                <c:pt idx="22">
                  <c:v>3.2516</c:v>
                </c:pt>
                <c:pt idx="23">
                  <c:v>3.381</c:v>
                </c:pt>
                <c:pt idx="24">
                  <c:v>2.7069</c:v>
                </c:pt>
                <c:pt idx="25">
                  <c:v>1.9383</c:v>
                </c:pt>
                <c:pt idx="26">
                  <c:v>1.0455</c:v>
                </c:pt>
                <c:pt idx="27">
                  <c:v>0.13512</c:v>
                </c:pt>
                <c:pt idx="28">
                  <c:v>-0.83869</c:v>
                </c:pt>
                <c:pt idx="29">
                  <c:v>0.68489</c:v>
                </c:pt>
                <c:pt idx="30">
                  <c:v>1.6521</c:v>
                </c:pt>
                <c:pt idx="31">
                  <c:v>2.5558</c:v>
                </c:pt>
                <c:pt idx="32">
                  <c:v>3.3498</c:v>
                </c:pt>
                <c:pt idx="33">
                  <c:v>4.0497</c:v>
                </c:pt>
                <c:pt idx="34">
                  <c:v>3.9578</c:v>
                </c:pt>
                <c:pt idx="35">
                  <c:v>3.949</c:v>
                </c:pt>
                <c:pt idx="36">
                  <c:v>4.9546</c:v>
                </c:pt>
                <c:pt idx="37">
                  <c:v>4.5865</c:v>
                </c:pt>
                <c:pt idx="38">
                  <c:v>3.689</c:v>
                </c:pt>
                <c:pt idx="39">
                  <c:v>2.6812</c:v>
                </c:pt>
                <c:pt idx="40">
                  <c:v>2.3691</c:v>
                </c:pt>
                <c:pt idx="41">
                  <c:v>2.125</c:v>
                </c:pt>
                <c:pt idx="42">
                  <c:v>1.515</c:v>
                </c:pt>
                <c:pt idx="43">
                  <c:v>1.1816</c:v>
                </c:pt>
                <c:pt idx="44">
                  <c:v>1.2836</c:v>
                </c:pt>
                <c:pt idx="45">
                  <c:v>1.6317</c:v>
                </c:pt>
                <c:pt idx="46">
                  <c:v>1.7692</c:v>
                </c:pt>
                <c:pt idx="47">
                  <c:v>1.7675</c:v>
                </c:pt>
                <c:pt idx="48">
                  <c:v>1.9452</c:v>
                </c:pt>
                <c:pt idx="49">
                  <c:v>2.2055</c:v>
                </c:pt>
                <c:pt idx="50">
                  <c:v>2.5596</c:v>
                </c:pt>
                <c:pt idx="51">
                  <c:v>3.0227</c:v>
                </c:pt>
                <c:pt idx="52">
                  <c:v>3.7097</c:v>
                </c:pt>
                <c:pt idx="53">
                  <c:v>4.827399999999995</c:v>
                </c:pt>
                <c:pt idx="54">
                  <c:v>6.8789</c:v>
                </c:pt>
                <c:pt idx="55">
                  <c:v>11.507</c:v>
                </c:pt>
                <c:pt idx="56">
                  <c:v>28.168</c:v>
                </c:pt>
              </c:numCache>
            </c:numRef>
          </c:yVal>
        </c:ser>
        <c:axId val="502236024"/>
        <c:axId val="718982744"/>
      </c:scatterChart>
      <c:valAx>
        <c:axId val="502236024"/>
        <c:scaling>
          <c:orientation val="minMax"/>
          <c:max val="15.0"/>
          <c:min val="0.0"/>
        </c:scaling>
        <c:axPos val="b"/>
        <c:title>
          <c:tx>
            <c:rich>
              <a:bodyPr/>
              <a:lstStyle/>
              <a:p>
                <a:pPr>
                  <a:defRPr lang="en-US" sz="1200"/>
                </a:pPr>
                <a:r>
                  <a:rPr lang="en-US" sz="1200"/>
                  <a:t>Current (kA)</a:t>
                </a:r>
              </a:p>
            </c:rich>
          </c:tx>
          <c:layout>
            <c:manualLayout>
              <c:xMode val="edge"/>
              <c:yMode val="edge"/>
              <c:x val="0.430808751347232"/>
              <c:y val="0.946820809248555"/>
            </c:manualLayout>
          </c:layout>
        </c:title>
        <c:numFmt formatCode="General" sourceLinked="0"/>
        <c:majorTickMark val="none"/>
        <c:tickLblPos val="low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en-US" sz="1200"/>
            </a:pPr>
            <a:endParaRPr lang="ja-JP"/>
          </a:p>
        </c:txPr>
        <c:crossAx val="718982744"/>
        <c:crosses val="autoZero"/>
        <c:crossBetween val="midCat"/>
        <c:majorUnit val="1.0"/>
        <c:minorUnit val="0.5"/>
      </c:valAx>
      <c:valAx>
        <c:axId val="718982744"/>
        <c:scaling>
          <c:orientation val="minMax"/>
          <c:max val="30.0"/>
          <c:min val="-30.0"/>
        </c:scaling>
        <c:axPos val="l"/>
        <c:title>
          <c:tx>
            <c:rich>
              <a:bodyPr/>
              <a:lstStyle/>
              <a:p>
                <a:pPr>
                  <a:defRPr lang="en-US" sz="1200"/>
                </a:pPr>
                <a:r>
                  <a:rPr lang="en-US" sz="1200" dirty="0" err="1" smtClean="0"/>
                  <a:t>Multipole</a:t>
                </a:r>
                <a:r>
                  <a:rPr lang="en-US" sz="1200" baseline="0" dirty="0" smtClean="0"/>
                  <a:t> </a:t>
                </a:r>
                <a:r>
                  <a:rPr lang="en-US" sz="1200" baseline="0" dirty="0"/>
                  <a:t>coefficients (1e-4)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.0"/>
              <c:y val="0.238881252560193"/>
            </c:manualLayout>
          </c:layout>
        </c:title>
        <c:numFmt formatCode="General" sourceLinked="0"/>
        <c:maj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en-US" sz="1200"/>
            </a:pPr>
            <a:endParaRPr lang="ja-JP"/>
          </a:p>
        </c:txPr>
        <c:crossAx val="502236024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393802467291167"/>
          <c:y val="0.061298577822556"/>
          <c:w val="0.458562068077194"/>
          <c:h val="0.222963948849445"/>
        </c:manualLayout>
      </c:layout>
      <c:spPr>
        <a:noFill/>
      </c:spPr>
      <c:txPr>
        <a:bodyPr/>
        <a:lstStyle/>
        <a:p>
          <a:pPr>
            <a:defRPr lang="en-US" sz="1400"/>
          </a:pPr>
          <a:endParaRPr lang="ja-JP"/>
        </a:p>
      </c:txPr>
    </c:legend>
    <c:plotVisOnly val="1"/>
    <c:dispBlanksAs val="gap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18"/>
  <c:chart>
    <c:autoTitleDeleted val="1"/>
    <c:plotArea>
      <c:layout>
        <c:manualLayout>
          <c:layoutTarget val="inner"/>
          <c:xMode val="edge"/>
          <c:yMode val="edge"/>
          <c:x val="0.127561114581689"/>
          <c:y val="0.033757225433526"/>
          <c:w val="0.828192134222106"/>
          <c:h val="0.833171726366574"/>
        </c:manualLayout>
      </c:layout>
      <c:scatterChart>
        <c:scatterStyle val="lineMarker"/>
        <c:ser>
          <c:idx val="1"/>
          <c:order val="0"/>
          <c:tx>
            <c:strRef>
              <c:f>'LHC inner cable - HX80'!$E$2</c:f>
              <c:strCache>
                <c:ptCount val="1"/>
                <c:pt idx="0">
                  <c:v>b5</c:v>
                </c:pt>
              </c:strCache>
            </c:strRef>
          </c:tx>
          <c:spPr>
            <a:ln w="25400"/>
          </c:spPr>
          <c:marker>
            <c:symbol val="square"/>
            <c:size val="6"/>
          </c:marker>
          <c:xVal>
            <c:numRef>
              <c:f>'LHC inner cable - HX80'!$B$3:$B$59</c:f>
              <c:numCache>
                <c:formatCode>General</c:formatCode>
                <c:ptCount val="57"/>
                <c:pt idx="0">
                  <c:v>0.499</c:v>
                </c:pt>
                <c:pt idx="1">
                  <c:v>0.999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  <c:pt idx="8">
                  <c:v>4.5</c:v>
                </c:pt>
                <c:pt idx="9">
                  <c:v>5.0</c:v>
                </c:pt>
                <c:pt idx="10">
                  <c:v>5.5</c:v>
                </c:pt>
                <c:pt idx="11">
                  <c:v>6.0</c:v>
                </c:pt>
                <c:pt idx="12">
                  <c:v>6.5</c:v>
                </c:pt>
                <c:pt idx="13">
                  <c:v>7.0</c:v>
                </c:pt>
                <c:pt idx="14">
                  <c:v>7.5</c:v>
                </c:pt>
                <c:pt idx="15">
                  <c:v>8.0</c:v>
                </c:pt>
                <c:pt idx="16">
                  <c:v>8.5</c:v>
                </c:pt>
                <c:pt idx="17">
                  <c:v>9.0</c:v>
                </c:pt>
                <c:pt idx="18">
                  <c:v>9.5</c:v>
                </c:pt>
                <c:pt idx="19">
                  <c:v>10.0</c:v>
                </c:pt>
                <c:pt idx="20">
                  <c:v>10.5</c:v>
                </c:pt>
                <c:pt idx="21">
                  <c:v>11.0</c:v>
                </c:pt>
                <c:pt idx="22">
                  <c:v>11.5</c:v>
                </c:pt>
                <c:pt idx="23">
                  <c:v>12.0</c:v>
                </c:pt>
                <c:pt idx="24">
                  <c:v>12.5</c:v>
                </c:pt>
                <c:pt idx="25">
                  <c:v>13.0</c:v>
                </c:pt>
                <c:pt idx="26">
                  <c:v>13.5</c:v>
                </c:pt>
                <c:pt idx="27">
                  <c:v>14.0</c:v>
                </c:pt>
                <c:pt idx="28">
                  <c:v>14.5</c:v>
                </c:pt>
                <c:pt idx="29">
                  <c:v>14.0</c:v>
                </c:pt>
                <c:pt idx="30">
                  <c:v>13.5</c:v>
                </c:pt>
                <c:pt idx="31">
                  <c:v>13.0</c:v>
                </c:pt>
                <c:pt idx="32">
                  <c:v>12.5</c:v>
                </c:pt>
                <c:pt idx="33">
                  <c:v>12.0</c:v>
                </c:pt>
                <c:pt idx="34">
                  <c:v>11.5</c:v>
                </c:pt>
                <c:pt idx="35">
                  <c:v>11.0</c:v>
                </c:pt>
                <c:pt idx="36">
                  <c:v>10.5</c:v>
                </c:pt>
                <c:pt idx="37">
                  <c:v>10.0</c:v>
                </c:pt>
                <c:pt idx="38">
                  <c:v>9.5</c:v>
                </c:pt>
                <c:pt idx="39">
                  <c:v>9.0</c:v>
                </c:pt>
                <c:pt idx="40">
                  <c:v>8.5</c:v>
                </c:pt>
                <c:pt idx="41">
                  <c:v>8.0</c:v>
                </c:pt>
                <c:pt idx="42">
                  <c:v>7.5</c:v>
                </c:pt>
                <c:pt idx="43">
                  <c:v>7.0</c:v>
                </c:pt>
                <c:pt idx="44">
                  <c:v>6.5</c:v>
                </c:pt>
                <c:pt idx="45">
                  <c:v>6.0</c:v>
                </c:pt>
                <c:pt idx="46">
                  <c:v>5.5</c:v>
                </c:pt>
                <c:pt idx="47">
                  <c:v>5.0</c:v>
                </c:pt>
                <c:pt idx="48">
                  <c:v>4.5</c:v>
                </c:pt>
                <c:pt idx="49">
                  <c:v>4.0</c:v>
                </c:pt>
                <c:pt idx="50">
                  <c:v>3.5</c:v>
                </c:pt>
                <c:pt idx="51">
                  <c:v>3.0</c:v>
                </c:pt>
                <c:pt idx="52">
                  <c:v>2.5</c:v>
                </c:pt>
                <c:pt idx="53">
                  <c:v>2.0</c:v>
                </c:pt>
                <c:pt idx="54">
                  <c:v>1.5</c:v>
                </c:pt>
                <c:pt idx="55">
                  <c:v>0.999</c:v>
                </c:pt>
                <c:pt idx="56">
                  <c:v>0.499</c:v>
                </c:pt>
              </c:numCache>
            </c:numRef>
          </c:xVal>
          <c:yVal>
            <c:numRef>
              <c:f>'LHC inner cable - HX80'!$E$3:$E$59</c:f>
              <c:numCache>
                <c:formatCode>0.00E+00</c:formatCode>
                <c:ptCount val="57"/>
                <c:pt idx="0">
                  <c:v>-2.9383</c:v>
                </c:pt>
                <c:pt idx="1">
                  <c:v>-2.4591</c:v>
                </c:pt>
                <c:pt idx="2">
                  <c:v>-2.0998</c:v>
                </c:pt>
                <c:pt idx="3">
                  <c:v>-1.9314</c:v>
                </c:pt>
                <c:pt idx="4">
                  <c:v>-1.8391</c:v>
                </c:pt>
                <c:pt idx="5">
                  <c:v>-1.7842</c:v>
                </c:pt>
                <c:pt idx="6">
                  <c:v>-1.748</c:v>
                </c:pt>
                <c:pt idx="7">
                  <c:v>-1.7248</c:v>
                </c:pt>
                <c:pt idx="8">
                  <c:v>-1.7079</c:v>
                </c:pt>
                <c:pt idx="9">
                  <c:v>-1.7034</c:v>
                </c:pt>
                <c:pt idx="10">
                  <c:v>-1.7222</c:v>
                </c:pt>
                <c:pt idx="11">
                  <c:v>-1.7922</c:v>
                </c:pt>
                <c:pt idx="12">
                  <c:v>-2.0081</c:v>
                </c:pt>
                <c:pt idx="13">
                  <c:v>-2.3335</c:v>
                </c:pt>
                <c:pt idx="14">
                  <c:v>-2.7322</c:v>
                </c:pt>
                <c:pt idx="15">
                  <c:v>-3.057</c:v>
                </c:pt>
                <c:pt idx="16">
                  <c:v>-3.2911</c:v>
                </c:pt>
                <c:pt idx="17">
                  <c:v>-3.3919</c:v>
                </c:pt>
                <c:pt idx="18">
                  <c:v>-3.319199999999999</c:v>
                </c:pt>
                <c:pt idx="19">
                  <c:v>-3.1265</c:v>
                </c:pt>
                <c:pt idx="20">
                  <c:v>-2.8256</c:v>
                </c:pt>
                <c:pt idx="21">
                  <c:v>-2.5536</c:v>
                </c:pt>
                <c:pt idx="22">
                  <c:v>-2.0785</c:v>
                </c:pt>
                <c:pt idx="23">
                  <c:v>-1.6178</c:v>
                </c:pt>
                <c:pt idx="24">
                  <c:v>-1.2179</c:v>
                </c:pt>
                <c:pt idx="25">
                  <c:v>-0.84352</c:v>
                </c:pt>
                <c:pt idx="26">
                  <c:v>-0.50756</c:v>
                </c:pt>
                <c:pt idx="27">
                  <c:v>-0.18412</c:v>
                </c:pt>
                <c:pt idx="28">
                  <c:v>0.11125</c:v>
                </c:pt>
                <c:pt idx="29">
                  <c:v>-0.087036</c:v>
                </c:pt>
                <c:pt idx="30">
                  <c:v>-0.39147</c:v>
                </c:pt>
                <c:pt idx="31">
                  <c:v>-0.72549</c:v>
                </c:pt>
                <c:pt idx="32">
                  <c:v>-1.0975</c:v>
                </c:pt>
                <c:pt idx="33">
                  <c:v>-1.4939</c:v>
                </c:pt>
                <c:pt idx="34">
                  <c:v>-1.9483</c:v>
                </c:pt>
                <c:pt idx="35">
                  <c:v>-2.4165</c:v>
                </c:pt>
                <c:pt idx="36">
                  <c:v>-2.6851</c:v>
                </c:pt>
                <c:pt idx="37">
                  <c:v>-2.9803</c:v>
                </c:pt>
                <c:pt idx="38">
                  <c:v>-3.1762</c:v>
                </c:pt>
                <c:pt idx="39">
                  <c:v>-3.2523</c:v>
                </c:pt>
                <c:pt idx="40">
                  <c:v>-3.1575</c:v>
                </c:pt>
                <c:pt idx="41">
                  <c:v>-2.9321</c:v>
                </c:pt>
                <c:pt idx="42">
                  <c:v>-2.6088</c:v>
                </c:pt>
                <c:pt idx="43">
                  <c:v>-2.2063</c:v>
                </c:pt>
                <c:pt idx="44">
                  <c:v>-1.8742</c:v>
                </c:pt>
                <c:pt idx="45">
                  <c:v>-1.6258</c:v>
                </c:pt>
                <c:pt idx="46">
                  <c:v>-1.5648</c:v>
                </c:pt>
                <c:pt idx="47">
                  <c:v>-1.5331</c:v>
                </c:pt>
                <c:pt idx="48">
                  <c:v>-1.5142</c:v>
                </c:pt>
                <c:pt idx="49">
                  <c:v>-1.4985</c:v>
                </c:pt>
                <c:pt idx="50">
                  <c:v>-1.4771</c:v>
                </c:pt>
                <c:pt idx="51">
                  <c:v>-1.4505</c:v>
                </c:pt>
                <c:pt idx="52">
                  <c:v>-1.4117</c:v>
                </c:pt>
                <c:pt idx="53">
                  <c:v>-1.3504</c:v>
                </c:pt>
                <c:pt idx="54">
                  <c:v>-1.2426</c:v>
                </c:pt>
                <c:pt idx="55">
                  <c:v>-1.0187</c:v>
                </c:pt>
                <c:pt idx="56">
                  <c:v>-0.41127</c:v>
                </c:pt>
              </c:numCache>
            </c:numRef>
          </c:yVal>
        </c:ser>
        <c:ser>
          <c:idx val="2"/>
          <c:order val="1"/>
          <c:tx>
            <c:strRef>
              <c:f>'LHC inner cable - HX80'!$F$2</c:f>
              <c:strCache>
                <c:ptCount val="1"/>
                <c:pt idx="0">
                  <c:v>b7</c:v>
                </c:pt>
              </c:strCache>
            </c:strRef>
          </c:tx>
          <c:spPr>
            <a:ln w="25400"/>
          </c:spPr>
          <c:marker>
            <c:symbol val="triangle"/>
            <c:size val="6"/>
          </c:marker>
          <c:xVal>
            <c:numRef>
              <c:f>'LHC inner cable - HX80'!$B$3:$B$59</c:f>
              <c:numCache>
                <c:formatCode>General</c:formatCode>
                <c:ptCount val="57"/>
                <c:pt idx="0">
                  <c:v>0.499</c:v>
                </c:pt>
                <c:pt idx="1">
                  <c:v>0.999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  <c:pt idx="8">
                  <c:v>4.5</c:v>
                </c:pt>
                <c:pt idx="9">
                  <c:v>5.0</c:v>
                </c:pt>
                <c:pt idx="10">
                  <c:v>5.5</c:v>
                </c:pt>
                <c:pt idx="11">
                  <c:v>6.0</c:v>
                </c:pt>
                <c:pt idx="12">
                  <c:v>6.5</c:v>
                </c:pt>
                <c:pt idx="13">
                  <c:v>7.0</c:v>
                </c:pt>
                <c:pt idx="14">
                  <c:v>7.5</c:v>
                </c:pt>
                <c:pt idx="15">
                  <c:v>8.0</c:v>
                </c:pt>
                <c:pt idx="16">
                  <c:v>8.5</c:v>
                </c:pt>
                <c:pt idx="17">
                  <c:v>9.0</c:v>
                </c:pt>
                <c:pt idx="18">
                  <c:v>9.5</c:v>
                </c:pt>
                <c:pt idx="19">
                  <c:v>10.0</c:v>
                </c:pt>
                <c:pt idx="20">
                  <c:v>10.5</c:v>
                </c:pt>
                <c:pt idx="21">
                  <c:v>11.0</c:v>
                </c:pt>
                <c:pt idx="22">
                  <c:v>11.5</c:v>
                </c:pt>
                <c:pt idx="23">
                  <c:v>12.0</c:v>
                </c:pt>
                <c:pt idx="24">
                  <c:v>12.5</c:v>
                </c:pt>
                <c:pt idx="25">
                  <c:v>13.0</c:v>
                </c:pt>
                <c:pt idx="26">
                  <c:v>13.5</c:v>
                </c:pt>
                <c:pt idx="27">
                  <c:v>14.0</c:v>
                </c:pt>
                <c:pt idx="28">
                  <c:v>14.5</c:v>
                </c:pt>
                <c:pt idx="29">
                  <c:v>14.0</c:v>
                </c:pt>
                <c:pt idx="30">
                  <c:v>13.5</c:v>
                </c:pt>
                <c:pt idx="31">
                  <c:v>13.0</c:v>
                </c:pt>
                <c:pt idx="32">
                  <c:v>12.5</c:v>
                </c:pt>
                <c:pt idx="33">
                  <c:v>12.0</c:v>
                </c:pt>
                <c:pt idx="34">
                  <c:v>11.5</c:v>
                </c:pt>
                <c:pt idx="35">
                  <c:v>11.0</c:v>
                </c:pt>
                <c:pt idx="36">
                  <c:v>10.5</c:v>
                </c:pt>
                <c:pt idx="37">
                  <c:v>10.0</c:v>
                </c:pt>
                <c:pt idx="38">
                  <c:v>9.5</c:v>
                </c:pt>
                <c:pt idx="39">
                  <c:v>9.0</c:v>
                </c:pt>
                <c:pt idx="40">
                  <c:v>8.5</c:v>
                </c:pt>
                <c:pt idx="41">
                  <c:v>8.0</c:v>
                </c:pt>
                <c:pt idx="42">
                  <c:v>7.5</c:v>
                </c:pt>
                <c:pt idx="43">
                  <c:v>7.0</c:v>
                </c:pt>
                <c:pt idx="44">
                  <c:v>6.5</c:v>
                </c:pt>
                <c:pt idx="45">
                  <c:v>6.0</c:v>
                </c:pt>
                <c:pt idx="46">
                  <c:v>5.5</c:v>
                </c:pt>
                <c:pt idx="47">
                  <c:v>5.0</c:v>
                </c:pt>
                <c:pt idx="48">
                  <c:v>4.5</c:v>
                </c:pt>
                <c:pt idx="49">
                  <c:v>4.0</c:v>
                </c:pt>
                <c:pt idx="50">
                  <c:v>3.5</c:v>
                </c:pt>
                <c:pt idx="51">
                  <c:v>3.0</c:v>
                </c:pt>
                <c:pt idx="52">
                  <c:v>2.5</c:v>
                </c:pt>
                <c:pt idx="53">
                  <c:v>2.0</c:v>
                </c:pt>
                <c:pt idx="54">
                  <c:v>1.5</c:v>
                </c:pt>
                <c:pt idx="55">
                  <c:v>0.999</c:v>
                </c:pt>
                <c:pt idx="56">
                  <c:v>0.499</c:v>
                </c:pt>
              </c:numCache>
            </c:numRef>
          </c:xVal>
          <c:yVal>
            <c:numRef>
              <c:f>'LHC inner cable - HX80'!$F$3:$F$59</c:f>
              <c:numCache>
                <c:formatCode>0.00E+00</c:formatCode>
                <c:ptCount val="57"/>
                <c:pt idx="0">
                  <c:v>0.53432</c:v>
                </c:pt>
                <c:pt idx="1">
                  <c:v>1.093</c:v>
                </c:pt>
                <c:pt idx="2">
                  <c:v>1.3571</c:v>
                </c:pt>
                <c:pt idx="3">
                  <c:v>1.4818</c:v>
                </c:pt>
                <c:pt idx="4">
                  <c:v>1.5501</c:v>
                </c:pt>
                <c:pt idx="5">
                  <c:v>1.591</c:v>
                </c:pt>
                <c:pt idx="6">
                  <c:v>1.618</c:v>
                </c:pt>
                <c:pt idx="7">
                  <c:v>1.6367</c:v>
                </c:pt>
                <c:pt idx="8">
                  <c:v>1.6503</c:v>
                </c:pt>
                <c:pt idx="9">
                  <c:v>1.6589</c:v>
                </c:pt>
                <c:pt idx="10">
                  <c:v>1.6606</c:v>
                </c:pt>
                <c:pt idx="11">
                  <c:v>1.6475</c:v>
                </c:pt>
                <c:pt idx="12">
                  <c:v>1.606</c:v>
                </c:pt>
                <c:pt idx="13">
                  <c:v>1.5329</c:v>
                </c:pt>
                <c:pt idx="14">
                  <c:v>1.403</c:v>
                </c:pt>
                <c:pt idx="15">
                  <c:v>1.2095</c:v>
                </c:pt>
                <c:pt idx="16">
                  <c:v>0.96028</c:v>
                </c:pt>
                <c:pt idx="17">
                  <c:v>0.70242</c:v>
                </c:pt>
                <c:pt idx="18">
                  <c:v>0.46902</c:v>
                </c:pt>
                <c:pt idx="19">
                  <c:v>0.28435</c:v>
                </c:pt>
                <c:pt idx="20">
                  <c:v>0.15779</c:v>
                </c:pt>
                <c:pt idx="21">
                  <c:v>0.078029</c:v>
                </c:pt>
                <c:pt idx="22">
                  <c:v>0.036643</c:v>
                </c:pt>
                <c:pt idx="23">
                  <c:v>-0.002126</c:v>
                </c:pt>
                <c:pt idx="24">
                  <c:v>-0.020485</c:v>
                </c:pt>
                <c:pt idx="25">
                  <c:v>-0.032491</c:v>
                </c:pt>
                <c:pt idx="26">
                  <c:v>-0.041093</c:v>
                </c:pt>
                <c:pt idx="27">
                  <c:v>-0.043304</c:v>
                </c:pt>
                <c:pt idx="28">
                  <c:v>-0.044173</c:v>
                </c:pt>
                <c:pt idx="29">
                  <c:v>-0.002765</c:v>
                </c:pt>
                <c:pt idx="30">
                  <c:v>0.0076982</c:v>
                </c:pt>
                <c:pt idx="31">
                  <c:v>0.018944</c:v>
                </c:pt>
                <c:pt idx="32">
                  <c:v>0.032645</c:v>
                </c:pt>
                <c:pt idx="33">
                  <c:v>0.053572</c:v>
                </c:pt>
                <c:pt idx="34">
                  <c:v>0.095847</c:v>
                </c:pt>
                <c:pt idx="35">
                  <c:v>0.14103</c:v>
                </c:pt>
                <c:pt idx="36">
                  <c:v>0.22355</c:v>
                </c:pt>
                <c:pt idx="37">
                  <c:v>0.35335</c:v>
                </c:pt>
                <c:pt idx="38">
                  <c:v>0.53926</c:v>
                </c:pt>
                <c:pt idx="39">
                  <c:v>0.77322</c:v>
                </c:pt>
                <c:pt idx="40">
                  <c:v>1.0314</c:v>
                </c:pt>
                <c:pt idx="41">
                  <c:v>1.2799</c:v>
                </c:pt>
                <c:pt idx="42">
                  <c:v>1.4758</c:v>
                </c:pt>
                <c:pt idx="43">
                  <c:v>1.6102</c:v>
                </c:pt>
                <c:pt idx="44">
                  <c:v>1.6914</c:v>
                </c:pt>
                <c:pt idx="45">
                  <c:v>1.746</c:v>
                </c:pt>
                <c:pt idx="46">
                  <c:v>1.7641</c:v>
                </c:pt>
                <c:pt idx="47">
                  <c:v>1.7765</c:v>
                </c:pt>
                <c:pt idx="48">
                  <c:v>1.7875</c:v>
                </c:pt>
                <c:pt idx="49">
                  <c:v>1.8003</c:v>
                </c:pt>
                <c:pt idx="50">
                  <c:v>1.8175</c:v>
                </c:pt>
                <c:pt idx="51">
                  <c:v>1.8414</c:v>
                </c:pt>
                <c:pt idx="52">
                  <c:v>1.8771</c:v>
                </c:pt>
                <c:pt idx="53">
                  <c:v>1.9345</c:v>
                </c:pt>
                <c:pt idx="54">
                  <c:v>2.0387</c:v>
                </c:pt>
                <c:pt idx="55">
                  <c:v>2.2715</c:v>
                </c:pt>
                <c:pt idx="56">
                  <c:v>3.082</c:v>
                </c:pt>
              </c:numCache>
            </c:numRef>
          </c:yVal>
        </c:ser>
        <c:ser>
          <c:idx val="3"/>
          <c:order val="2"/>
          <c:tx>
            <c:strRef>
              <c:f>'LHC inner cable - HX80'!$G$2</c:f>
              <c:strCache>
                <c:ptCount val="1"/>
                <c:pt idx="0">
                  <c:v>b9</c:v>
                </c:pt>
              </c:strCache>
            </c:strRef>
          </c:tx>
          <c:spPr>
            <a:ln w="25400"/>
          </c:spPr>
          <c:marker>
            <c:symbol val="x"/>
            <c:size val="6"/>
          </c:marker>
          <c:xVal>
            <c:numRef>
              <c:f>'LHC inner cable - HX80'!$B$3:$B$59</c:f>
              <c:numCache>
                <c:formatCode>General</c:formatCode>
                <c:ptCount val="57"/>
                <c:pt idx="0">
                  <c:v>0.499</c:v>
                </c:pt>
                <c:pt idx="1">
                  <c:v>0.999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  <c:pt idx="8">
                  <c:v>4.5</c:v>
                </c:pt>
                <c:pt idx="9">
                  <c:v>5.0</c:v>
                </c:pt>
                <c:pt idx="10">
                  <c:v>5.5</c:v>
                </c:pt>
                <c:pt idx="11">
                  <c:v>6.0</c:v>
                </c:pt>
                <c:pt idx="12">
                  <c:v>6.5</c:v>
                </c:pt>
                <c:pt idx="13">
                  <c:v>7.0</c:v>
                </c:pt>
                <c:pt idx="14">
                  <c:v>7.5</c:v>
                </c:pt>
                <c:pt idx="15">
                  <c:v>8.0</c:v>
                </c:pt>
                <c:pt idx="16">
                  <c:v>8.5</c:v>
                </c:pt>
                <c:pt idx="17">
                  <c:v>9.0</c:v>
                </c:pt>
                <c:pt idx="18">
                  <c:v>9.5</c:v>
                </c:pt>
                <c:pt idx="19">
                  <c:v>10.0</c:v>
                </c:pt>
                <c:pt idx="20">
                  <c:v>10.5</c:v>
                </c:pt>
                <c:pt idx="21">
                  <c:v>11.0</c:v>
                </c:pt>
                <c:pt idx="22">
                  <c:v>11.5</c:v>
                </c:pt>
                <c:pt idx="23">
                  <c:v>12.0</c:v>
                </c:pt>
                <c:pt idx="24">
                  <c:v>12.5</c:v>
                </c:pt>
                <c:pt idx="25">
                  <c:v>13.0</c:v>
                </c:pt>
                <c:pt idx="26">
                  <c:v>13.5</c:v>
                </c:pt>
                <c:pt idx="27">
                  <c:v>14.0</c:v>
                </c:pt>
                <c:pt idx="28">
                  <c:v>14.5</c:v>
                </c:pt>
                <c:pt idx="29">
                  <c:v>14.0</c:v>
                </c:pt>
                <c:pt idx="30">
                  <c:v>13.5</c:v>
                </c:pt>
                <c:pt idx="31">
                  <c:v>13.0</c:v>
                </c:pt>
                <c:pt idx="32">
                  <c:v>12.5</c:v>
                </c:pt>
                <c:pt idx="33">
                  <c:v>12.0</c:v>
                </c:pt>
                <c:pt idx="34">
                  <c:v>11.5</c:v>
                </c:pt>
                <c:pt idx="35">
                  <c:v>11.0</c:v>
                </c:pt>
                <c:pt idx="36">
                  <c:v>10.5</c:v>
                </c:pt>
                <c:pt idx="37">
                  <c:v>10.0</c:v>
                </c:pt>
                <c:pt idx="38">
                  <c:v>9.5</c:v>
                </c:pt>
                <c:pt idx="39">
                  <c:v>9.0</c:v>
                </c:pt>
                <c:pt idx="40">
                  <c:v>8.5</c:v>
                </c:pt>
                <c:pt idx="41">
                  <c:v>8.0</c:v>
                </c:pt>
                <c:pt idx="42">
                  <c:v>7.5</c:v>
                </c:pt>
                <c:pt idx="43">
                  <c:v>7.0</c:v>
                </c:pt>
                <c:pt idx="44">
                  <c:v>6.5</c:v>
                </c:pt>
                <c:pt idx="45">
                  <c:v>6.0</c:v>
                </c:pt>
                <c:pt idx="46">
                  <c:v>5.5</c:v>
                </c:pt>
                <c:pt idx="47">
                  <c:v>5.0</c:v>
                </c:pt>
                <c:pt idx="48">
                  <c:v>4.5</c:v>
                </c:pt>
                <c:pt idx="49">
                  <c:v>4.0</c:v>
                </c:pt>
                <c:pt idx="50">
                  <c:v>3.5</c:v>
                </c:pt>
                <c:pt idx="51">
                  <c:v>3.0</c:v>
                </c:pt>
                <c:pt idx="52">
                  <c:v>2.5</c:v>
                </c:pt>
                <c:pt idx="53">
                  <c:v>2.0</c:v>
                </c:pt>
                <c:pt idx="54">
                  <c:v>1.5</c:v>
                </c:pt>
                <c:pt idx="55">
                  <c:v>0.999</c:v>
                </c:pt>
                <c:pt idx="56">
                  <c:v>0.499</c:v>
                </c:pt>
              </c:numCache>
            </c:numRef>
          </c:xVal>
          <c:yVal>
            <c:numRef>
              <c:f>'LHC inner cable - HX80'!$G$3:$G$59</c:f>
              <c:numCache>
                <c:formatCode>0.00E+00</c:formatCode>
                <c:ptCount val="57"/>
                <c:pt idx="0">
                  <c:v>-0.23383</c:v>
                </c:pt>
                <c:pt idx="1">
                  <c:v>-0.52667</c:v>
                </c:pt>
                <c:pt idx="2">
                  <c:v>-0.55462</c:v>
                </c:pt>
                <c:pt idx="3">
                  <c:v>-0.55971</c:v>
                </c:pt>
                <c:pt idx="4">
                  <c:v>-0.56119</c:v>
                </c:pt>
                <c:pt idx="5">
                  <c:v>-0.56206</c:v>
                </c:pt>
                <c:pt idx="6">
                  <c:v>-0.56259</c:v>
                </c:pt>
                <c:pt idx="7">
                  <c:v>-0.56287</c:v>
                </c:pt>
                <c:pt idx="8">
                  <c:v>-0.5629</c:v>
                </c:pt>
                <c:pt idx="9">
                  <c:v>-0.56235</c:v>
                </c:pt>
                <c:pt idx="10">
                  <c:v>-0.55994</c:v>
                </c:pt>
                <c:pt idx="11">
                  <c:v>-0.55416</c:v>
                </c:pt>
                <c:pt idx="12">
                  <c:v>-0.54259</c:v>
                </c:pt>
                <c:pt idx="13">
                  <c:v>-0.52071</c:v>
                </c:pt>
                <c:pt idx="14">
                  <c:v>-0.48638</c:v>
                </c:pt>
                <c:pt idx="15">
                  <c:v>-0.44815</c:v>
                </c:pt>
                <c:pt idx="16">
                  <c:v>-0.41837</c:v>
                </c:pt>
                <c:pt idx="17">
                  <c:v>-0.40078</c:v>
                </c:pt>
                <c:pt idx="18">
                  <c:v>-0.39454</c:v>
                </c:pt>
                <c:pt idx="19">
                  <c:v>-0.39292</c:v>
                </c:pt>
                <c:pt idx="20">
                  <c:v>-0.39219</c:v>
                </c:pt>
                <c:pt idx="21">
                  <c:v>-0.38822</c:v>
                </c:pt>
                <c:pt idx="22">
                  <c:v>-0.38555</c:v>
                </c:pt>
                <c:pt idx="23">
                  <c:v>-0.3871</c:v>
                </c:pt>
                <c:pt idx="24">
                  <c:v>-0.38419</c:v>
                </c:pt>
                <c:pt idx="25">
                  <c:v>-0.38167</c:v>
                </c:pt>
                <c:pt idx="26">
                  <c:v>-0.37921</c:v>
                </c:pt>
                <c:pt idx="27">
                  <c:v>-0.37599</c:v>
                </c:pt>
                <c:pt idx="28">
                  <c:v>-0.37263</c:v>
                </c:pt>
                <c:pt idx="29">
                  <c:v>-0.37384</c:v>
                </c:pt>
                <c:pt idx="30">
                  <c:v>-0.37455</c:v>
                </c:pt>
                <c:pt idx="31">
                  <c:v>-0.37639</c:v>
                </c:pt>
                <c:pt idx="32">
                  <c:v>-0.3789</c:v>
                </c:pt>
                <c:pt idx="33">
                  <c:v>-0.38149</c:v>
                </c:pt>
                <c:pt idx="34">
                  <c:v>-0.37936</c:v>
                </c:pt>
                <c:pt idx="35">
                  <c:v>-0.38141</c:v>
                </c:pt>
                <c:pt idx="36">
                  <c:v>-0.38512</c:v>
                </c:pt>
                <c:pt idx="37">
                  <c:v>-0.38556</c:v>
                </c:pt>
                <c:pt idx="38">
                  <c:v>-0.38747</c:v>
                </c:pt>
                <c:pt idx="39">
                  <c:v>-0.3945</c:v>
                </c:pt>
                <c:pt idx="40">
                  <c:v>-0.41316</c:v>
                </c:pt>
                <c:pt idx="41">
                  <c:v>-0.44478</c:v>
                </c:pt>
                <c:pt idx="42">
                  <c:v>-0.48415</c:v>
                </c:pt>
                <c:pt idx="43">
                  <c:v>-0.5195</c:v>
                </c:pt>
                <c:pt idx="44">
                  <c:v>-0.54255</c:v>
                </c:pt>
                <c:pt idx="45">
                  <c:v>-0.55667</c:v>
                </c:pt>
                <c:pt idx="46">
                  <c:v>-0.56154</c:v>
                </c:pt>
                <c:pt idx="47">
                  <c:v>-0.56493</c:v>
                </c:pt>
                <c:pt idx="48">
                  <c:v>-0.5664</c:v>
                </c:pt>
                <c:pt idx="49">
                  <c:v>-0.56742</c:v>
                </c:pt>
                <c:pt idx="50">
                  <c:v>-0.56858</c:v>
                </c:pt>
                <c:pt idx="51">
                  <c:v>-0.5702</c:v>
                </c:pt>
                <c:pt idx="52">
                  <c:v>-0.57275</c:v>
                </c:pt>
                <c:pt idx="53">
                  <c:v>-0.57719</c:v>
                </c:pt>
                <c:pt idx="54">
                  <c:v>-0.58613</c:v>
                </c:pt>
                <c:pt idx="55">
                  <c:v>-0.60945</c:v>
                </c:pt>
                <c:pt idx="56">
                  <c:v>-0.71322</c:v>
                </c:pt>
              </c:numCache>
            </c:numRef>
          </c:yVal>
        </c:ser>
        <c:ser>
          <c:idx val="4"/>
          <c:order val="3"/>
          <c:tx>
            <c:strRef>
              <c:f>'LHC inner cable - HX80'!$H$2</c:f>
              <c:strCache>
                <c:ptCount val="1"/>
                <c:pt idx="0">
                  <c:v>b11</c:v>
                </c:pt>
              </c:strCache>
            </c:strRef>
          </c:tx>
          <c:spPr>
            <a:ln w="25400"/>
          </c:spPr>
          <c:marker>
            <c:symbol val="star"/>
            <c:size val="6"/>
          </c:marker>
          <c:xVal>
            <c:numRef>
              <c:f>'LHC inner cable - HX80'!$B$3:$B$59</c:f>
              <c:numCache>
                <c:formatCode>General</c:formatCode>
                <c:ptCount val="57"/>
                <c:pt idx="0">
                  <c:v>0.499</c:v>
                </c:pt>
                <c:pt idx="1">
                  <c:v>0.999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  <c:pt idx="8">
                  <c:v>4.5</c:v>
                </c:pt>
                <c:pt idx="9">
                  <c:v>5.0</c:v>
                </c:pt>
                <c:pt idx="10">
                  <c:v>5.5</c:v>
                </c:pt>
                <c:pt idx="11">
                  <c:v>6.0</c:v>
                </c:pt>
                <c:pt idx="12">
                  <c:v>6.5</c:v>
                </c:pt>
                <c:pt idx="13">
                  <c:v>7.0</c:v>
                </c:pt>
                <c:pt idx="14">
                  <c:v>7.5</c:v>
                </c:pt>
                <c:pt idx="15">
                  <c:v>8.0</c:v>
                </c:pt>
                <c:pt idx="16">
                  <c:v>8.5</c:v>
                </c:pt>
                <c:pt idx="17">
                  <c:v>9.0</c:v>
                </c:pt>
                <c:pt idx="18">
                  <c:v>9.5</c:v>
                </c:pt>
                <c:pt idx="19">
                  <c:v>10.0</c:v>
                </c:pt>
                <c:pt idx="20">
                  <c:v>10.5</c:v>
                </c:pt>
                <c:pt idx="21">
                  <c:v>11.0</c:v>
                </c:pt>
                <c:pt idx="22">
                  <c:v>11.5</c:v>
                </c:pt>
                <c:pt idx="23">
                  <c:v>12.0</c:v>
                </c:pt>
                <c:pt idx="24">
                  <c:v>12.5</c:v>
                </c:pt>
                <c:pt idx="25">
                  <c:v>13.0</c:v>
                </c:pt>
                <c:pt idx="26">
                  <c:v>13.5</c:v>
                </c:pt>
                <c:pt idx="27">
                  <c:v>14.0</c:v>
                </c:pt>
                <c:pt idx="28">
                  <c:v>14.5</c:v>
                </c:pt>
                <c:pt idx="29">
                  <c:v>14.0</c:v>
                </c:pt>
                <c:pt idx="30">
                  <c:v>13.5</c:v>
                </c:pt>
                <c:pt idx="31">
                  <c:v>13.0</c:v>
                </c:pt>
                <c:pt idx="32">
                  <c:v>12.5</c:v>
                </c:pt>
                <c:pt idx="33">
                  <c:v>12.0</c:v>
                </c:pt>
                <c:pt idx="34">
                  <c:v>11.5</c:v>
                </c:pt>
                <c:pt idx="35">
                  <c:v>11.0</c:v>
                </c:pt>
                <c:pt idx="36">
                  <c:v>10.5</c:v>
                </c:pt>
                <c:pt idx="37">
                  <c:v>10.0</c:v>
                </c:pt>
                <c:pt idx="38">
                  <c:v>9.5</c:v>
                </c:pt>
                <c:pt idx="39">
                  <c:v>9.0</c:v>
                </c:pt>
                <c:pt idx="40">
                  <c:v>8.5</c:v>
                </c:pt>
                <c:pt idx="41">
                  <c:v>8.0</c:v>
                </c:pt>
                <c:pt idx="42">
                  <c:v>7.5</c:v>
                </c:pt>
                <c:pt idx="43">
                  <c:v>7.0</c:v>
                </c:pt>
                <c:pt idx="44">
                  <c:v>6.5</c:v>
                </c:pt>
                <c:pt idx="45">
                  <c:v>6.0</c:v>
                </c:pt>
                <c:pt idx="46">
                  <c:v>5.5</c:v>
                </c:pt>
                <c:pt idx="47">
                  <c:v>5.0</c:v>
                </c:pt>
                <c:pt idx="48">
                  <c:v>4.5</c:v>
                </c:pt>
                <c:pt idx="49">
                  <c:v>4.0</c:v>
                </c:pt>
                <c:pt idx="50">
                  <c:v>3.5</c:v>
                </c:pt>
                <c:pt idx="51">
                  <c:v>3.0</c:v>
                </c:pt>
                <c:pt idx="52">
                  <c:v>2.5</c:v>
                </c:pt>
                <c:pt idx="53">
                  <c:v>2.0</c:v>
                </c:pt>
                <c:pt idx="54">
                  <c:v>1.5</c:v>
                </c:pt>
                <c:pt idx="55">
                  <c:v>0.999</c:v>
                </c:pt>
                <c:pt idx="56">
                  <c:v>0.499</c:v>
                </c:pt>
              </c:numCache>
            </c:numRef>
          </c:xVal>
          <c:yVal>
            <c:numRef>
              <c:f>'LHC inner cable - HX80'!$H$3:$H$59</c:f>
              <c:numCache>
                <c:formatCode>0.00E+00</c:formatCode>
                <c:ptCount val="57"/>
                <c:pt idx="0">
                  <c:v>-0.91869</c:v>
                </c:pt>
                <c:pt idx="1">
                  <c:v>-0.73922</c:v>
                </c:pt>
                <c:pt idx="2">
                  <c:v>-0.68518</c:v>
                </c:pt>
                <c:pt idx="3">
                  <c:v>-0.65992</c:v>
                </c:pt>
                <c:pt idx="4">
                  <c:v>-0.64599</c:v>
                </c:pt>
                <c:pt idx="5">
                  <c:v>-0.6375</c:v>
                </c:pt>
                <c:pt idx="6">
                  <c:v>-0.63189</c:v>
                </c:pt>
                <c:pt idx="7">
                  <c:v>-0.62793</c:v>
                </c:pt>
                <c:pt idx="8">
                  <c:v>-0.62505</c:v>
                </c:pt>
                <c:pt idx="9">
                  <c:v>-0.62304</c:v>
                </c:pt>
                <c:pt idx="10">
                  <c:v>-0.62205</c:v>
                </c:pt>
                <c:pt idx="11">
                  <c:v>-0.62208</c:v>
                </c:pt>
                <c:pt idx="12">
                  <c:v>-0.62388</c:v>
                </c:pt>
                <c:pt idx="13">
                  <c:v>-0.62878</c:v>
                </c:pt>
                <c:pt idx="14">
                  <c:v>-0.63626</c:v>
                </c:pt>
                <c:pt idx="15">
                  <c:v>-0.64319</c:v>
                </c:pt>
                <c:pt idx="16">
                  <c:v>-0.64865</c:v>
                </c:pt>
                <c:pt idx="17">
                  <c:v>-0.65356</c:v>
                </c:pt>
                <c:pt idx="18">
                  <c:v>-0.65925</c:v>
                </c:pt>
                <c:pt idx="19">
                  <c:v>-0.66636</c:v>
                </c:pt>
                <c:pt idx="20">
                  <c:v>-0.67484</c:v>
                </c:pt>
                <c:pt idx="21">
                  <c:v>-0.68365</c:v>
                </c:pt>
                <c:pt idx="22">
                  <c:v>-0.693</c:v>
                </c:pt>
                <c:pt idx="23">
                  <c:v>-0.70299</c:v>
                </c:pt>
                <c:pt idx="24">
                  <c:v>-0.71179</c:v>
                </c:pt>
                <c:pt idx="25">
                  <c:v>-0.72042</c:v>
                </c:pt>
                <c:pt idx="26">
                  <c:v>-0.72874</c:v>
                </c:pt>
                <c:pt idx="27">
                  <c:v>-0.73659</c:v>
                </c:pt>
                <c:pt idx="28">
                  <c:v>-0.74404</c:v>
                </c:pt>
                <c:pt idx="29">
                  <c:v>-0.73161</c:v>
                </c:pt>
                <c:pt idx="30">
                  <c:v>-0.72259</c:v>
                </c:pt>
                <c:pt idx="31">
                  <c:v>-0.71371</c:v>
                </c:pt>
                <c:pt idx="32">
                  <c:v>-0.70472</c:v>
                </c:pt>
                <c:pt idx="33">
                  <c:v>-0.69544</c:v>
                </c:pt>
                <c:pt idx="34">
                  <c:v>-0.68482</c:v>
                </c:pt>
                <c:pt idx="35">
                  <c:v>-0.67478</c:v>
                </c:pt>
                <c:pt idx="36">
                  <c:v>-0.66535</c:v>
                </c:pt>
                <c:pt idx="37">
                  <c:v>-0.65616</c:v>
                </c:pt>
                <c:pt idx="38">
                  <c:v>-0.6484</c:v>
                </c:pt>
                <c:pt idx="39">
                  <c:v>-0.6421</c:v>
                </c:pt>
                <c:pt idx="40">
                  <c:v>-0.63654</c:v>
                </c:pt>
                <c:pt idx="41">
                  <c:v>-0.63058</c:v>
                </c:pt>
                <c:pt idx="42">
                  <c:v>-0.62271</c:v>
                </c:pt>
                <c:pt idx="43">
                  <c:v>-0.61402</c:v>
                </c:pt>
                <c:pt idx="44">
                  <c:v>-0.6076</c:v>
                </c:pt>
                <c:pt idx="45">
                  <c:v>-0.60357</c:v>
                </c:pt>
                <c:pt idx="46">
                  <c:v>-0.60127</c:v>
                </c:pt>
                <c:pt idx="47">
                  <c:v>-0.59905</c:v>
                </c:pt>
                <c:pt idx="48">
                  <c:v>-0.59686</c:v>
                </c:pt>
                <c:pt idx="49">
                  <c:v>-0.59416</c:v>
                </c:pt>
                <c:pt idx="50">
                  <c:v>-0.59051</c:v>
                </c:pt>
                <c:pt idx="51">
                  <c:v>-0.58533</c:v>
                </c:pt>
                <c:pt idx="52">
                  <c:v>-0.57756</c:v>
                </c:pt>
                <c:pt idx="53">
                  <c:v>-0.56492</c:v>
                </c:pt>
                <c:pt idx="54">
                  <c:v>-0.54165</c:v>
                </c:pt>
                <c:pt idx="55">
                  <c:v>-0.48873</c:v>
                </c:pt>
                <c:pt idx="56">
                  <c:v>-0.29686</c:v>
                </c:pt>
              </c:numCache>
            </c:numRef>
          </c:yVal>
        </c:ser>
        <c:axId val="502088408"/>
        <c:axId val="502091320"/>
      </c:scatterChart>
      <c:valAx>
        <c:axId val="502088408"/>
        <c:scaling>
          <c:orientation val="minMax"/>
          <c:max val="15.0"/>
        </c:scaling>
        <c:axPos val="b"/>
        <c:title>
          <c:tx>
            <c:rich>
              <a:bodyPr/>
              <a:lstStyle/>
              <a:p>
                <a:pPr>
                  <a:defRPr lang="en-US" sz="1200"/>
                </a:pPr>
                <a:r>
                  <a:rPr lang="en-US" sz="1200"/>
                  <a:t>Current (kA)</a:t>
                </a:r>
              </a:p>
            </c:rich>
          </c:tx>
          <c:layout>
            <c:manualLayout>
              <c:xMode val="edge"/>
              <c:yMode val="edge"/>
              <c:x val="0.430808751347232"/>
              <c:y val="0.946820809248555"/>
            </c:manualLayout>
          </c:layout>
        </c:title>
        <c:numFmt formatCode="General" sourceLinked="0"/>
        <c:majorTickMark val="none"/>
        <c:tickLblPos val="low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en-US" sz="1200">
                <a:latin typeface="+mj-lt"/>
              </a:defRPr>
            </a:pPr>
            <a:endParaRPr lang="ja-JP"/>
          </a:p>
        </c:txPr>
        <c:crossAx val="502091320"/>
        <c:crosses val="autoZero"/>
        <c:crossBetween val="midCat"/>
        <c:majorUnit val="1.0"/>
        <c:minorUnit val="0.5"/>
      </c:valAx>
      <c:valAx>
        <c:axId val="502091320"/>
        <c:scaling>
          <c:orientation val="minMax"/>
          <c:max val="5.0"/>
          <c:min val="-5.0"/>
        </c:scaling>
        <c:axPos val="l"/>
        <c:title>
          <c:tx>
            <c:rich>
              <a:bodyPr/>
              <a:lstStyle/>
              <a:p>
                <a:pPr>
                  <a:defRPr lang="en-US" sz="1200"/>
                </a:pPr>
                <a:r>
                  <a:rPr lang="en-US" sz="1200" dirty="0" err="1" smtClean="0"/>
                  <a:t>Multipole</a:t>
                </a:r>
                <a:r>
                  <a:rPr lang="en-US" sz="1200" baseline="0" dirty="0" smtClean="0"/>
                  <a:t> </a:t>
                </a:r>
                <a:r>
                  <a:rPr lang="en-US" sz="1200" baseline="0" dirty="0"/>
                  <a:t>coefficients (1e-4)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0.0"/>
              <c:y val="0.238881252560193"/>
            </c:manualLayout>
          </c:layout>
        </c:title>
        <c:numFmt formatCode="General" sourceLinked="0"/>
        <c:maj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en-US" sz="1200"/>
            </a:pPr>
            <a:endParaRPr lang="ja-JP"/>
          </a:p>
        </c:txPr>
        <c:crossAx val="502088408"/>
        <c:crosses val="autoZero"/>
        <c:crossBetween val="midCat"/>
        <c:majorUnit val="1.0"/>
        <c:minorUnit val="0.1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207984162236131"/>
          <c:y val="0.0506782577033362"/>
          <c:w val="0.69303474886152"/>
          <c:h val="0.0762510582130991"/>
        </c:manualLayout>
      </c:layout>
      <c:txPr>
        <a:bodyPr/>
        <a:lstStyle/>
        <a:p>
          <a:pPr>
            <a:defRPr lang="en-US" sz="1200"/>
          </a:pPr>
          <a:endParaRPr lang="ja-JP"/>
        </a:p>
      </c:txPr>
    </c:legend>
    <c:plotVisOnly val="1"/>
    <c:dispBlanksAs val="gap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18"/>
  <c:chart>
    <c:autoTitleDeleted val="1"/>
    <c:plotArea>
      <c:layout>
        <c:manualLayout>
          <c:layoutTarget val="inner"/>
          <c:xMode val="edge"/>
          <c:yMode val="edge"/>
          <c:x val="0.150288341088046"/>
          <c:y val="0.033757225433526"/>
          <c:w val="0.807211658911954"/>
          <c:h val="0.833171726366574"/>
        </c:manualLayout>
      </c:layout>
      <c:scatterChart>
        <c:scatterStyle val="lineMarker"/>
        <c:ser>
          <c:idx val="1"/>
          <c:order val="0"/>
          <c:tx>
            <c:strRef>
              <c:f>'LHC inner cable'!$E$2</c:f>
              <c:strCache>
                <c:ptCount val="1"/>
                <c:pt idx="0">
                  <c:v>b5</c:v>
                </c:pt>
              </c:strCache>
            </c:strRef>
          </c:tx>
          <c:marker>
            <c:symbol val="square"/>
            <c:size val="6"/>
          </c:marker>
          <c:xVal>
            <c:numRef>
              <c:f>'LHC inner cable'!$B$3:$B$29</c:f>
              <c:numCache>
                <c:formatCode>0.00E+00</c:formatCode>
                <c:ptCount val="27"/>
                <c:pt idx="0">
                  <c:v>0.9993</c:v>
                </c:pt>
                <c:pt idx="1">
                  <c:v>1.9993</c:v>
                </c:pt>
                <c:pt idx="2">
                  <c:v>2.9993</c:v>
                </c:pt>
                <c:pt idx="3">
                  <c:v>3.9993</c:v>
                </c:pt>
                <c:pt idx="4">
                  <c:v>4.9993</c:v>
                </c:pt>
                <c:pt idx="5">
                  <c:v>5.9993</c:v>
                </c:pt>
                <c:pt idx="6">
                  <c:v>6.9993</c:v>
                </c:pt>
                <c:pt idx="7">
                  <c:v>7.9993</c:v>
                </c:pt>
                <c:pt idx="8">
                  <c:v>8.9993</c:v>
                </c:pt>
                <c:pt idx="9">
                  <c:v>9.9993</c:v>
                </c:pt>
                <c:pt idx="10">
                  <c:v>10.999</c:v>
                </c:pt>
                <c:pt idx="11">
                  <c:v>11.999</c:v>
                </c:pt>
                <c:pt idx="12">
                  <c:v>12.999</c:v>
                </c:pt>
                <c:pt idx="13">
                  <c:v>13.999</c:v>
                </c:pt>
                <c:pt idx="14">
                  <c:v>12.999</c:v>
                </c:pt>
                <c:pt idx="15">
                  <c:v>11.999</c:v>
                </c:pt>
                <c:pt idx="16">
                  <c:v>10.999</c:v>
                </c:pt>
                <c:pt idx="17">
                  <c:v>9.9993</c:v>
                </c:pt>
                <c:pt idx="18">
                  <c:v>8.9993</c:v>
                </c:pt>
                <c:pt idx="19">
                  <c:v>7.9993</c:v>
                </c:pt>
                <c:pt idx="20">
                  <c:v>6.9993</c:v>
                </c:pt>
                <c:pt idx="21">
                  <c:v>5.9993</c:v>
                </c:pt>
                <c:pt idx="22">
                  <c:v>4.9993</c:v>
                </c:pt>
                <c:pt idx="23">
                  <c:v>3.9993</c:v>
                </c:pt>
                <c:pt idx="24">
                  <c:v>2.9993</c:v>
                </c:pt>
                <c:pt idx="25">
                  <c:v>1.9993</c:v>
                </c:pt>
                <c:pt idx="26">
                  <c:v>0.9993</c:v>
                </c:pt>
              </c:numCache>
            </c:numRef>
          </c:xVal>
          <c:yVal>
            <c:numRef>
              <c:f>'LHC inner cable'!$E$3:$E$29</c:f>
              <c:numCache>
                <c:formatCode>0.00E+00</c:formatCode>
                <c:ptCount val="27"/>
                <c:pt idx="0">
                  <c:v>-0.686</c:v>
                </c:pt>
                <c:pt idx="1">
                  <c:v>-0.052445</c:v>
                </c:pt>
                <c:pt idx="2">
                  <c:v>0.11835</c:v>
                </c:pt>
                <c:pt idx="3">
                  <c:v>0.18849</c:v>
                </c:pt>
                <c:pt idx="4">
                  <c:v>0.22047</c:v>
                </c:pt>
                <c:pt idx="5">
                  <c:v>0.15324</c:v>
                </c:pt>
                <c:pt idx="6">
                  <c:v>-0.28235</c:v>
                </c:pt>
                <c:pt idx="7">
                  <c:v>-1.0575</c:v>
                </c:pt>
                <c:pt idx="8">
                  <c:v>-1.8196</c:v>
                </c:pt>
                <c:pt idx="9">
                  <c:v>-1.8862</c:v>
                </c:pt>
                <c:pt idx="10">
                  <c:v>-1.4446</c:v>
                </c:pt>
                <c:pt idx="11">
                  <c:v>-0.92954</c:v>
                </c:pt>
                <c:pt idx="12">
                  <c:v>-0.48725</c:v>
                </c:pt>
                <c:pt idx="13">
                  <c:v>-0.088222</c:v>
                </c:pt>
                <c:pt idx="14">
                  <c:v>-0.36524</c:v>
                </c:pt>
                <c:pt idx="15">
                  <c:v>-0.79886</c:v>
                </c:pt>
                <c:pt idx="16">
                  <c:v>-1.3032</c:v>
                </c:pt>
                <c:pt idx="17">
                  <c:v>-1.7343</c:v>
                </c:pt>
                <c:pt idx="18">
                  <c:v>-1.6682</c:v>
                </c:pt>
                <c:pt idx="19">
                  <c:v>-0.91477</c:v>
                </c:pt>
                <c:pt idx="20">
                  <c:v>-0.14055</c:v>
                </c:pt>
                <c:pt idx="21">
                  <c:v>0.31079</c:v>
                </c:pt>
                <c:pt idx="22">
                  <c:v>0.41408</c:v>
                </c:pt>
                <c:pt idx="23">
                  <c:v>0.44874</c:v>
                </c:pt>
                <c:pt idx="24">
                  <c:v>0.50309</c:v>
                </c:pt>
                <c:pt idx="25">
                  <c:v>0.62263</c:v>
                </c:pt>
                <c:pt idx="26">
                  <c:v>1.0225</c:v>
                </c:pt>
              </c:numCache>
            </c:numRef>
          </c:yVal>
        </c:ser>
        <c:ser>
          <c:idx val="2"/>
          <c:order val="1"/>
          <c:tx>
            <c:strRef>
              <c:f>'LHC inner cable'!$F$2</c:f>
              <c:strCache>
                <c:ptCount val="1"/>
                <c:pt idx="0">
                  <c:v>b7</c:v>
                </c:pt>
              </c:strCache>
            </c:strRef>
          </c:tx>
          <c:marker>
            <c:symbol val="triangle"/>
            <c:size val="7"/>
          </c:marker>
          <c:xVal>
            <c:numRef>
              <c:f>'LHC inner cable'!$B$3:$B$29</c:f>
              <c:numCache>
                <c:formatCode>0.00E+00</c:formatCode>
                <c:ptCount val="27"/>
                <c:pt idx="0">
                  <c:v>0.9993</c:v>
                </c:pt>
                <c:pt idx="1">
                  <c:v>1.9993</c:v>
                </c:pt>
                <c:pt idx="2">
                  <c:v>2.9993</c:v>
                </c:pt>
                <c:pt idx="3">
                  <c:v>3.9993</c:v>
                </c:pt>
                <c:pt idx="4">
                  <c:v>4.9993</c:v>
                </c:pt>
                <c:pt idx="5">
                  <c:v>5.9993</c:v>
                </c:pt>
                <c:pt idx="6">
                  <c:v>6.9993</c:v>
                </c:pt>
                <c:pt idx="7">
                  <c:v>7.9993</c:v>
                </c:pt>
                <c:pt idx="8">
                  <c:v>8.9993</c:v>
                </c:pt>
                <c:pt idx="9">
                  <c:v>9.9993</c:v>
                </c:pt>
                <c:pt idx="10">
                  <c:v>10.999</c:v>
                </c:pt>
                <c:pt idx="11">
                  <c:v>11.999</c:v>
                </c:pt>
                <c:pt idx="12">
                  <c:v>12.999</c:v>
                </c:pt>
                <c:pt idx="13">
                  <c:v>13.999</c:v>
                </c:pt>
                <c:pt idx="14">
                  <c:v>12.999</c:v>
                </c:pt>
                <c:pt idx="15">
                  <c:v>11.999</c:v>
                </c:pt>
                <c:pt idx="16">
                  <c:v>10.999</c:v>
                </c:pt>
                <c:pt idx="17">
                  <c:v>9.9993</c:v>
                </c:pt>
                <c:pt idx="18">
                  <c:v>8.9993</c:v>
                </c:pt>
                <c:pt idx="19">
                  <c:v>7.9993</c:v>
                </c:pt>
                <c:pt idx="20">
                  <c:v>6.9993</c:v>
                </c:pt>
                <c:pt idx="21">
                  <c:v>5.9993</c:v>
                </c:pt>
                <c:pt idx="22">
                  <c:v>4.9993</c:v>
                </c:pt>
                <c:pt idx="23">
                  <c:v>3.9993</c:v>
                </c:pt>
                <c:pt idx="24">
                  <c:v>2.9993</c:v>
                </c:pt>
                <c:pt idx="25">
                  <c:v>1.9993</c:v>
                </c:pt>
                <c:pt idx="26">
                  <c:v>0.9993</c:v>
                </c:pt>
              </c:numCache>
            </c:numRef>
          </c:xVal>
          <c:yVal>
            <c:numRef>
              <c:f>'LHC inner cable'!$F$3:$F$29</c:f>
              <c:numCache>
                <c:formatCode>0.00E+00</c:formatCode>
                <c:ptCount val="27"/>
                <c:pt idx="0">
                  <c:v>0.57898</c:v>
                </c:pt>
                <c:pt idx="1">
                  <c:v>1.0197</c:v>
                </c:pt>
                <c:pt idx="2">
                  <c:v>1.1416</c:v>
                </c:pt>
                <c:pt idx="3">
                  <c:v>1.1926</c:v>
                </c:pt>
                <c:pt idx="4">
                  <c:v>1.2192</c:v>
                </c:pt>
                <c:pt idx="5">
                  <c:v>1.2239</c:v>
                </c:pt>
                <c:pt idx="6">
                  <c:v>1.1667</c:v>
                </c:pt>
                <c:pt idx="7">
                  <c:v>0.97422</c:v>
                </c:pt>
                <c:pt idx="8">
                  <c:v>0.57833</c:v>
                </c:pt>
                <c:pt idx="9">
                  <c:v>0.24154</c:v>
                </c:pt>
                <c:pt idx="10">
                  <c:v>0.07513</c:v>
                </c:pt>
                <c:pt idx="11">
                  <c:v>0.0028707</c:v>
                </c:pt>
                <c:pt idx="12">
                  <c:v>-0.027977</c:v>
                </c:pt>
                <c:pt idx="13">
                  <c:v>-0.035599</c:v>
                </c:pt>
                <c:pt idx="14">
                  <c:v>0.026151</c:v>
                </c:pt>
                <c:pt idx="15">
                  <c:v>0.062785</c:v>
                </c:pt>
                <c:pt idx="16">
                  <c:v>0.14178</c:v>
                </c:pt>
                <c:pt idx="17">
                  <c:v>0.31561</c:v>
                </c:pt>
                <c:pt idx="18">
                  <c:v>0.65614</c:v>
                </c:pt>
                <c:pt idx="19">
                  <c:v>1.0538</c:v>
                </c:pt>
                <c:pt idx="20">
                  <c:v>1.2528</c:v>
                </c:pt>
                <c:pt idx="21">
                  <c:v>1.3256</c:v>
                </c:pt>
                <c:pt idx="22">
                  <c:v>1.3498</c:v>
                </c:pt>
                <c:pt idx="23">
                  <c:v>1.3744</c:v>
                </c:pt>
                <c:pt idx="24">
                  <c:v>1.4198</c:v>
                </c:pt>
                <c:pt idx="25">
                  <c:v>1.5235</c:v>
                </c:pt>
                <c:pt idx="26">
                  <c:v>1.899</c:v>
                </c:pt>
              </c:numCache>
            </c:numRef>
          </c:yVal>
        </c:ser>
        <c:ser>
          <c:idx val="3"/>
          <c:order val="2"/>
          <c:tx>
            <c:strRef>
              <c:f>'LHC inner cable'!$G$2</c:f>
              <c:strCache>
                <c:ptCount val="1"/>
                <c:pt idx="0">
                  <c:v>b9</c:v>
                </c:pt>
              </c:strCache>
            </c:strRef>
          </c:tx>
          <c:xVal>
            <c:numRef>
              <c:f>'LHC inner cable'!$B$3:$B$29</c:f>
              <c:numCache>
                <c:formatCode>0.00E+00</c:formatCode>
                <c:ptCount val="27"/>
                <c:pt idx="0">
                  <c:v>0.9993</c:v>
                </c:pt>
                <c:pt idx="1">
                  <c:v>1.9993</c:v>
                </c:pt>
                <c:pt idx="2">
                  <c:v>2.9993</c:v>
                </c:pt>
                <c:pt idx="3">
                  <c:v>3.9993</c:v>
                </c:pt>
                <c:pt idx="4">
                  <c:v>4.9993</c:v>
                </c:pt>
                <c:pt idx="5">
                  <c:v>5.9993</c:v>
                </c:pt>
                <c:pt idx="6">
                  <c:v>6.9993</c:v>
                </c:pt>
                <c:pt idx="7">
                  <c:v>7.9993</c:v>
                </c:pt>
                <c:pt idx="8">
                  <c:v>8.9993</c:v>
                </c:pt>
                <c:pt idx="9">
                  <c:v>9.9993</c:v>
                </c:pt>
                <c:pt idx="10">
                  <c:v>10.999</c:v>
                </c:pt>
                <c:pt idx="11">
                  <c:v>11.999</c:v>
                </c:pt>
                <c:pt idx="12">
                  <c:v>12.999</c:v>
                </c:pt>
                <c:pt idx="13">
                  <c:v>13.999</c:v>
                </c:pt>
                <c:pt idx="14">
                  <c:v>12.999</c:v>
                </c:pt>
                <c:pt idx="15">
                  <c:v>11.999</c:v>
                </c:pt>
                <c:pt idx="16">
                  <c:v>10.999</c:v>
                </c:pt>
                <c:pt idx="17">
                  <c:v>9.9993</c:v>
                </c:pt>
                <c:pt idx="18">
                  <c:v>8.9993</c:v>
                </c:pt>
                <c:pt idx="19">
                  <c:v>7.9993</c:v>
                </c:pt>
                <c:pt idx="20">
                  <c:v>6.9993</c:v>
                </c:pt>
                <c:pt idx="21">
                  <c:v>5.9993</c:v>
                </c:pt>
                <c:pt idx="22">
                  <c:v>4.9993</c:v>
                </c:pt>
                <c:pt idx="23">
                  <c:v>3.9993</c:v>
                </c:pt>
                <c:pt idx="24">
                  <c:v>2.9993</c:v>
                </c:pt>
                <c:pt idx="25">
                  <c:v>1.9993</c:v>
                </c:pt>
                <c:pt idx="26">
                  <c:v>0.9993</c:v>
                </c:pt>
              </c:numCache>
            </c:numRef>
          </c:xVal>
          <c:yVal>
            <c:numRef>
              <c:f>'LHC inner cable'!$G$3:$G$29</c:f>
              <c:numCache>
                <c:formatCode>0.00E+00</c:formatCode>
                <c:ptCount val="27"/>
                <c:pt idx="0">
                  <c:v>0.051223</c:v>
                </c:pt>
                <c:pt idx="1">
                  <c:v>0.020659</c:v>
                </c:pt>
                <c:pt idx="2">
                  <c:v>0.019423</c:v>
                </c:pt>
                <c:pt idx="3">
                  <c:v>0.018974</c:v>
                </c:pt>
                <c:pt idx="4">
                  <c:v>0.019254</c:v>
                </c:pt>
                <c:pt idx="5">
                  <c:v>0.023495</c:v>
                </c:pt>
                <c:pt idx="6">
                  <c:v>0.041631</c:v>
                </c:pt>
                <c:pt idx="7">
                  <c:v>0.096699</c:v>
                </c:pt>
                <c:pt idx="8">
                  <c:v>0.14509</c:v>
                </c:pt>
                <c:pt idx="9">
                  <c:v>0.15713</c:v>
                </c:pt>
                <c:pt idx="10">
                  <c:v>0.16515</c:v>
                </c:pt>
                <c:pt idx="11">
                  <c:v>0.17553</c:v>
                </c:pt>
                <c:pt idx="12">
                  <c:v>0.18498</c:v>
                </c:pt>
                <c:pt idx="13">
                  <c:v>0.19386</c:v>
                </c:pt>
                <c:pt idx="14">
                  <c:v>0.19097</c:v>
                </c:pt>
                <c:pt idx="15">
                  <c:v>0.18243</c:v>
                </c:pt>
                <c:pt idx="16">
                  <c:v>0.17303</c:v>
                </c:pt>
                <c:pt idx="17">
                  <c:v>0.16603</c:v>
                </c:pt>
                <c:pt idx="18">
                  <c:v>0.15315</c:v>
                </c:pt>
                <c:pt idx="19">
                  <c:v>0.1021</c:v>
                </c:pt>
                <c:pt idx="20">
                  <c:v>0.044168</c:v>
                </c:pt>
                <c:pt idx="21">
                  <c:v>0.023757</c:v>
                </c:pt>
                <c:pt idx="22">
                  <c:v>0.017782</c:v>
                </c:pt>
                <c:pt idx="23">
                  <c:v>0.01586</c:v>
                </c:pt>
                <c:pt idx="24">
                  <c:v>0.013328</c:v>
                </c:pt>
                <c:pt idx="25">
                  <c:v>0.0069555</c:v>
                </c:pt>
                <c:pt idx="26">
                  <c:v>-0.023463</c:v>
                </c:pt>
              </c:numCache>
            </c:numRef>
          </c:yVal>
        </c:ser>
        <c:ser>
          <c:idx val="4"/>
          <c:order val="3"/>
          <c:tx>
            <c:strRef>
              <c:f>'LHC inner cable'!$H$2</c:f>
              <c:strCache>
                <c:ptCount val="1"/>
                <c:pt idx="0">
                  <c:v>b11</c:v>
                </c:pt>
              </c:strCache>
            </c:strRef>
          </c:tx>
          <c:xVal>
            <c:numRef>
              <c:f>'LHC inner cable'!$B$3:$B$29</c:f>
              <c:numCache>
                <c:formatCode>0.00E+00</c:formatCode>
                <c:ptCount val="27"/>
                <c:pt idx="0">
                  <c:v>0.9993</c:v>
                </c:pt>
                <c:pt idx="1">
                  <c:v>1.9993</c:v>
                </c:pt>
                <c:pt idx="2">
                  <c:v>2.9993</c:v>
                </c:pt>
                <c:pt idx="3">
                  <c:v>3.9993</c:v>
                </c:pt>
                <c:pt idx="4">
                  <c:v>4.9993</c:v>
                </c:pt>
                <c:pt idx="5">
                  <c:v>5.9993</c:v>
                </c:pt>
                <c:pt idx="6">
                  <c:v>6.9993</c:v>
                </c:pt>
                <c:pt idx="7">
                  <c:v>7.9993</c:v>
                </c:pt>
                <c:pt idx="8">
                  <c:v>8.9993</c:v>
                </c:pt>
                <c:pt idx="9">
                  <c:v>9.9993</c:v>
                </c:pt>
                <c:pt idx="10">
                  <c:v>10.999</c:v>
                </c:pt>
                <c:pt idx="11">
                  <c:v>11.999</c:v>
                </c:pt>
                <c:pt idx="12">
                  <c:v>12.999</c:v>
                </c:pt>
                <c:pt idx="13">
                  <c:v>13.999</c:v>
                </c:pt>
                <c:pt idx="14">
                  <c:v>12.999</c:v>
                </c:pt>
                <c:pt idx="15">
                  <c:v>11.999</c:v>
                </c:pt>
                <c:pt idx="16">
                  <c:v>10.999</c:v>
                </c:pt>
                <c:pt idx="17">
                  <c:v>9.9993</c:v>
                </c:pt>
                <c:pt idx="18">
                  <c:v>8.9993</c:v>
                </c:pt>
                <c:pt idx="19">
                  <c:v>7.9993</c:v>
                </c:pt>
                <c:pt idx="20">
                  <c:v>6.9993</c:v>
                </c:pt>
                <c:pt idx="21">
                  <c:v>5.9993</c:v>
                </c:pt>
                <c:pt idx="22">
                  <c:v>4.9993</c:v>
                </c:pt>
                <c:pt idx="23">
                  <c:v>3.9993</c:v>
                </c:pt>
                <c:pt idx="24">
                  <c:v>2.9993</c:v>
                </c:pt>
                <c:pt idx="25">
                  <c:v>1.9993</c:v>
                </c:pt>
                <c:pt idx="26">
                  <c:v>0.9993</c:v>
                </c:pt>
              </c:numCache>
            </c:numRef>
          </c:xVal>
          <c:yVal>
            <c:numRef>
              <c:f>'LHC inner cable'!$H$3:$H$29</c:f>
              <c:numCache>
                <c:formatCode>0.00E+00</c:formatCode>
                <c:ptCount val="27"/>
                <c:pt idx="0">
                  <c:v>0.35138</c:v>
                </c:pt>
                <c:pt idx="1">
                  <c:v>0.39101</c:v>
                </c:pt>
                <c:pt idx="2">
                  <c:v>0.40388</c:v>
                </c:pt>
                <c:pt idx="3">
                  <c:v>0.4094</c:v>
                </c:pt>
                <c:pt idx="4">
                  <c:v>0.4124</c:v>
                </c:pt>
                <c:pt idx="5">
                  <c:v>0.41356</c:v>
                </c:pt>
                <c:pt idx="6">
                  <c:v>0.41352</c:v>
                </c:pt>
                <c:pt idx="7">
                  <c:v>0.41005</c:v>
                </c:pt>
                <c:pt idx="8">
                  <c:v>0.41448</c:v>
                </c:pt>
                <c:pt idx="9">
                  <c:v>0.42255</c:v>
                </c:pt>
                <c:pt idx="10">
                  <c:v>0.42953</c:v>
                </c:pt>
                <c:pt idx="11">
                  <c:v>0.43489</c:v>
                </c:pt>
                <c:pt idx="12">
                  <c:v>0.43936</c:v>
                </c:pt>
                <c:pt idx="13">
                  <c:v>0.44334</c:v>
                </c:pt>
                <c:pt idx="14">
                  <c:v>0.44384</c:v>
                </c:pt>
                <c:pt idx="15">
                  <c:v>0.44014</c:v>
                </c:pt>
                <c:pt idx="16">
                  <c:v>0.43568</c:v>
                </c:pt>
                <c:pt idx="17">
                  <c:v>0.42978</c:v>
                </c:pt>
                <c:pt idx="18">
                  <c:v>0.42239</c:v>
                </c:pt>
                <c:pt idx="19">
                  <c:v>0.41828</c:v>
                </c:pt>
                <c:pt idx="20">
                  <c:v>0.42247</c:v>
                </c:pt>
                <c:pt idx="21">
                  <c:v>0.42413</c:v>
                </c:pt>
                <c:pt idx="22">
                  <c:v>0.42602</c:v>
                </c:pt>
                <c:pt idx="23">
                  <c:v>0.42849</c:v>
                </c:pt>
                <c:pt idx="24">
                  <c:v>0.43327</c:v>
                </c:pt>
                <c:pt idx="25">
                  <c:v>0.44432</c:v>
                </c:pt>
                <c:pt idx="26">
                  <c:v>0.48485</c:v>
                </c:pt>
              </c:numCache>
            </c:numRef>
          </c:yVal>
        </c:ser>
        <c:ser>
          <c:idx val="5"/>
          <c:order val="4"/>
          <c:tx>
            <c:strRef>
              <c:f>'LHC inner cable'!$I$2</c:f>
              <c:strCache>
                <c:ptCount val="1"/>
                <c:pt idx="0">
                  <c:v>b13</c:v>
                </c:pt>
              </c:strCache>
            </c:strRef>
          </c:tx>
          <c:marker>
            <c:symbol val="circle"/>
            <c:size val="7"/>
          </c:marker>
          <c:xVal>
            <c:numRef>
              <c:f>'LHC inner cable'!$B$3:$B$29</c:f>
              <c:numCache>
                <c:formatCode>0.00E+00</c:formatCode>
                <c:ptCount val="27"/>
                <c:pt idx="0">
                  <c:v>0.9993</c:v>
                </c:pt>
                <c:pt idx="1">
                  <c:v>1.9993</c:v>
                </c:pt>
                <c:pt idx="2">
                  <c:v>2.9993</c:v>
                </c:pt>
                <c:pt idx="3">
                  <c:v>3.9993</c:v>
                </c:pt>
                <c:pt idx="4">
                  <c:v>4.9993</c:v>
                </c:pt>
                <c:pt idx="5">
                  <c:v>5.9993</c:v>
                </c:pt>
                <c:pt idx="6">
                  <c:v>6.9993</c:v>
                </c:pt>
                <c:pt idx="7">
                  <c:v>7.9993</c:v>
                </c:pt>
                <c:pt idx="8">
                  <c:v>8.9993</c:v>
                </c:pt>
                <c:pt idx="9">
                  <c:v>9.9993</c:v>
                </c:pt>
                <c:pt idx="10">
                  <c:v>10.999</c:v>
                </c:pt>
                <c:pt idx="11">
                  <c:v>11.999</c:v>
                </c:pt>
                <c:pt idx="12">
                  <c:v>12.999</c:v>
                </c:pt>
                <c:pt idx="13">
                  <c:v>13.999</c:v>
                </c:pt>
                <c:pt idx="14">
                  <c:v>12.999</c:v>
                </c:pt>
                <c:pt idx="15">
                  <c:v>11.999</c:v>
                </c:pt>
                <c:pt idx="16">
                  <c:v>10.999</c:v>
                </c:pt>
                <c:pt idx="17">
                  <c:v>9.9993</c:v>
                </c:pt>
                <c:pt idx="18">
                  <c:v>8.9993</c:v>
                </c:pt>
                <c:pt idx="19">
                  <c:v>7.9993</c:v>
                </c:pt>
                <c:pt idx="20">
                  <c:v>6.9993</c:v>
                </c:pt>
                <c:pt idx="21">
                  <c:v>5.9993</c:v>
                </c:pt>
                <c:pt idx="22">
                  <c:v>4.9993</c:v>
                </c:pt>
                <c:pt idx="23">
                  <c:v>3.9993</c:v>
                </c:pt>
                <c:pt idx="24">
                  <c:v>2.9993</c:v>
                </c:pt>
                <c:pt idx="25">
                  <c:v>1.9993</c:v>
                </c:pt>
                <c:pt idx="26">
                  <c:v>0.9993</c:v>
                </c:pt>
              </c:numCache>
            </c:numRef>
          </c:xVal>
          <c:yVal>
            <c:numRef>
              <c:f>'LHC inner cable'!$I$3:$I$29</c:f>
              <c:numCache>
                <c:formatCode>0.00E+00</c:formatCode>
                <c:ptCount val="27"/>
                <c:pt idx="0">
                  <c:v>-0.39288</c:v>
                </c:pt>
                <c:pt idx="1">
                  <c:v>-0.39813</c:v>
                </c:pt>
                <c:pt idx="2">
                  <c:v>-0.39843</c:v>
                </c:pt>
                <c:pt idx="3">
                  <c:v>-0.39852</c:v>
                </c:pt>
                <c:pt idx="4">
                  <c:v>-0.39855</c:v>
                </c:pt>
                <c:pt idx="5">
                  <c:v>-0.39853</c:v>
                </c:pt>
                <c:pt idx="6">
                  <c:v>-0.39887</c:v>
                </c:pt>
                <c:pt idx="7">
                  <c:v>-0.40032</c:v>
                </c:pt>
                <c:pt idx="8">
                  <c:v>-0.40426</c:v>
                </c:pt>
                <c:pt idx="9">
                  <c:v>-0.40975</c:v>
                </c:pt>
                <c:pt idx="10">
                  <c:v>-0.41707</c:v>
                </c:pt>
                <c:pt idx="11">
                  <c:v>-0.42509</c:v>
                </c:pt>
                <c:pt idx="12">
                  <c:v>-0.43303</c:v>
                </c:pt>
                <c:pt idx="13">
                  <c:v>-0.44061</c:v>
                </c:pt>
                <c:pt idx="14">
                  <c:v>-0.43289</c:v>
                </c:pt>
                <c:pt idx="15">
                  <c:v>-0.42482</c:v>
                </c:pt>
                <c:pt idx="16">
                  <c:v>-0.41666</c:v>
                </c:pt>
                <c:pt idx="17">
                  <c:v>-0.40915</c:v>
                </c:pt>
                <c:pt idx="18">
                  <c:v>-0.40366</c:v>
                </c:pt>
                <c:pt idx="19">
                  <c:v>-0.39994</c:v>
                </c:pt>
                <c:pt idx="20">
                  <c:v>-0.39873</c:v>
                </c:pt>
                <c:pt idx="21">
                  <c:v>-0.39862</c:v>
                </c:pt>
                <c:pt idx="22">
                  <c:v>-0.39885</c:v>
                </c:pt>
                <c:pt idx="23">
                  <c:v>-0.39904</c:v>
                </c:pt>
                <c:pt idx="24">
                  <c:v>-0.39935</c:v>
                </c:pt>
                <c:pt idx="25">
                  <c:v>-0.40015</c:v>
                </c:pt>
                <c:pt idx="26">
                  <c:v>-0.4038</c:v>
                </c:pt>
              </c:numCache>
            </c:numRef>
          </c:yVal>
        </c:ser>
        <c:axId val="723658216"/>
        <c:axId val="70034264"/>
      </c:scatterChart>
      <c:valAx>
        <c:axId val="723658216"/>
        <c:scaling>
          <c:orientation val="minMax"/>
          <c:max val="15.0"/>
        </c:scaling>
        <c:axPos val="b"/>
        <c:title>
          <c:tx>
            <c:rich>
              <a:bodyPr/>
              <a:lstStyle/>
              <a:p>
                <a:pPr>
                  <a:defRPr lang="en-US" sz="1200" b="1"/>
                </a:pPr>
                <a:r>
                  <a:rPr lang="en-US" sz="1200" b="1"/>
                  <a:t>Current (kA)</a:t>
                </a:r>
              </a:p>
            </c:rich>
          </c:tx>
          <c:layout>
            <c:manualLayout>
              <c:xMode val="edge"/>
              <c:yMode val="edge"/>
              <c:x val="0.430808751347232"/>
              <c:y val="0.946820809248555"/>
            </c:manualLayout>
          </c:layout>
        </c:title>
        <c:numFmt formatCode="General" sourceLinked="0"/>
        <c:majorTickMark val="none"/>
        <c:tickLblPos val="low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en-US" sz="1200"/>
            </a:pPr>
            <a:endParaRPr lang="ja-JP"/>
          </a:p>
        </c:txPr>
        <c:crossAx val="70034264"/>
        <c:crosses val="autoZero"/>
        <c:crossBetween val="midCat"/>
        <c:majorUnit val="1.0"/>
        <c:minorUnit val="0.5"/>
      </c:valAx>
      <c:valAx>
        <c:axId val="70034264"/>
        <c:scaling>
          <c:orientation val="minMax"/>
          <c:max val="5.0"/>
          <c:min val="-5.0"/>
        </c:scaling>
        <c:axPos val="l"/>
        <c:title>
          <c:tx>
            <c:rich>
              <a:bodyPr/>
              <a:lstStyle/>
              <a:p>
                <a:pPr>
                  <a:defRPr lang="en-US" sz="1200" b="1"/>
                </a:pPr>
                <a:r>
                  <a:rPr lang="en-US" sz="1200" b="1" dirty="0" err="1" smtClean="0"/>
                  <a:t>Multipole</a:t>
                </a:r>
                <a:r>
                  <a:rPr lang="en-US" sz="1200" b="1" baseline="0" dirty="0" smtClean="0"/>
                  <a:t> </a:t>
                </a:r>
                <a:r>
                  <a:rPr lang="en-US" sz="1200" b="1" baseline="0" dirty="0"/>
                  <a:t>coefficients (1e-4)</a:t>
                </a:r>
                <a:endParaRPr lang="en-US" sz="1200" b="1" dirty="0"/>
              </a:p>
            </c:rich>
          </c:tx>
          <c:layout>
            <c:manualLayout>
              <c:xMode val="edge"/>
              <c:yMode val="edge"/>
              <c:x val="0.0"/>
              <c:y val="0.238881252560193"/>
            </c:manualLayout>
          </c:layout>
        </c:title>
        <c:numFmt formatCode="General" sourceLinked="0"/>
        <c:maj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en-US" sz="1600"/>
            </a:pPr>
            <a:endParaRPr lang="ja-JP"/>
          </a:p>
        </c:txPr>
        <c:crossAx val="723658216"/>
        <c:crosses val="autoZero"/>
        <c:crossBetween val="midCat"/>
        <c:majorUnit val="1.0"/>
        <c:minorUnit val="0.1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93739230721705"/>
          <c:y val="0.0506782577033362"/>
          <c:w val="0.707279791856881"/>
          <c:h val="0.0762510582130991"/>
        </c:manualLayout>
      </c:layout>
      <c:txPr>
        <a:bodyPr/>
        <a:lstStyle/>
        <a:p>
          <a:pPr>
            <a:defRPr lang="en-US" sz="1200">
              <a:latin typeface="+mj-lt"/>
            </a:defRPr>
          </a:pPr>
          <a:endParaRPr lang="ja-JP"/>
        </a:p>
      </c:txPr>
    </c:legend>
    <c:plotVisOnly val="1"/>
    <c:dispBlanksAs val="gap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18"/>
  <c:chart>
    <c:title>
      <c:layout>
        <c:manualLayout>
          <c:xMode val="edge"/>
          <c:yMode val="edge"/>
          <c:x val="0.5114936427004"/>
          <c:y val="0.0351437699680511"/>
        </c:manualLayout>
      </c:layout>
      <c:txPr>
        <a:bodyPr/>
        <a:lstStyle/>
        <a:p>
          <a:pPr>
            <a:defRPr lang="en-US"/>
          </a:pPr>
          <a:endParaRPr lang="ja-JP"/>
        </a:p>
      </c:txPr>
    </c:title>
    <c:plotArea>
      <c:layout>
        <c:manualLayout>
          <c:layoutTarget val="inner"/>
          <c:xMode val="edge"/>
          <c:yMode val="edge"/>
          <c:x val="0.052407706208855"/>
          <c:y val="0.0415335463258786"/>
          <c:w val="0.895867755260101"/>
          <c:h val="0.916932907348243"/>
        </c:manualLayout>
      </c:layout>
      <c:scatterChart>
        <c:scatterStyle val="smoothMarker"/>
        <c:ser>
          <c:idx val="0"/>
          <c:order val="0"/>
          <c:tx>
            <c:v>b1</c:v>
          </c:tx>
          <c:spPr>
            <a:ln w="31750"/>
          </c:spPr>
          <c:marker>
            <c:symbol val="none"/>
          </c:marker>
          <c:xVal>
            <c:numRef>
              <c:f>'Coil ends harmonics'!$C$3:$C$203</c:f>
              <c:numCache>
                <c:formatCode>0.00E+00</c:formatCode>
                <c:ptCount val="201"/>
                <c:pt idx="0">
                  <c:v>-2000.0</c:v>
                </c:pt>
                <c:pt idx="1">
                  <c:v>-1980.0</c:v>
                </c:pt>
                <c:pt idx="2">
                  <c:v>-1960.0</c:v>
                </c:pt>
                <c:pt idx="3">
                  <c:v>-1940.0</c:v>
                </c:pt>
                <c:pt idx="4">
                  <c:v>-1920.0</c:v>
                </c:pt>
                <c:pt idx="5">
                  <c:v>-1900.0</c:v>
                </c:pt>
                <c:pt idx="6">
                  <c:v>-1880.0</c:v>
                </c:pt>
                <c:pt idx="7">
                  <c:v>-1860.0</c:v>
                </c:pt>
                <c:pt idx="8">
                  <c:v>-1840.0</c:v>
                </c:pt>
                <c:pt idx="9">
                  <c:v>-1820.0</c:v>
                </c:pt>
                <c:pt idx="10">
                  <c:v>-1800.0</c:v>
                </c:pt>
                <c:pt idx="11">
                  <c:v>-1780.0</c:v>
                </c:pt>
                <c:pt idx="12">
                  <c:v>-1760.0</c:v>
                </c:pt>
                <c:pt idx="13">
                  <c:v>-1740.0</c:v>
                </c:pt>
                <c:pt idx="14">
                  <c:v>-1720.0</c:v>
                </c:pt>
                <c:pt idx="15">
                  <c:v>-1700.0</c:v>
                </c:pt>
                <c:pt idx="16">
                  <c:v>-1680.0</c:v>
                </c:pt>
                <c:pt idx="17">
                  <c:v>-1660.0</c:v>
                </c:pt>
                <c:pt idx="18">
                  <c:v>-1640.0</c:v>
                </c:pt>
                <c:pt idx="19">
                  <c:v>-1620.0</c:v>
                </c:pt>
                <c:pt idx="20">
                  <c:v>-1600.0</c:v>
                </c:pt>
                <c:pt idx="21">
                  <c:v>-1580.0</c:v>
                </c:pt>
                <c:pt idx="22">
                  <c:v>-1560.0</c:v>
                </c:pt>
                <c:pt idx="23">
                  <c:v>-1540.0</c:v>
                </c:pt>
                <c:pt idx="24">
                  <c:v>-1520.0</c:v>
                </c:pt>
                <c:pt idx="25">
                  <c:v>-1500.0</c:v>
                </c:pt>
                <c:pt idx="26">
                  <c:v>-1480.0</c:v>
                </c:pt>
                <c:pt idx="27">
                  <c:v>-1460.0</c:v>
                </c:pt>
                <c:pt idx="28">
                  <c:v>-1440.0</c:v>
                </c:pt>
                <c:pt idx="29">
                  <c:v>-1420.0</c:v>
                </c:pt>
                <c:pt idx="30">
                  <c:v>-1400.0</c:v>
                </c:pt>
                <c:pt idx="31">
                  <c:v>-1380.0</c:v>
                </c:pt>
                <c:pt idx="32">
                  <c:v>-1360.0</c:v>
                </c:pt>
                <c:pt idx="33">
                  <c:v>-1340.0</c:v>
                </c:pt>
                <c:pt idx="34">
                  <c:v>-1320.0</c:v>
                </c:pt>
                <c:pt idx="35">
                  <c:v>-1300.0</c:v>
                </c:pt>
                <c:pt idx="36">
                  <c:v>-1280.0</c:v>
                </c:pt>
                <c:pt idx="37">
                  <c:v>-1260.0</c:v>
                </c:pt>
                <c:pt idx="38">
                  <c:v>-1240.0</c:v>
                </c:pt>
                <c:pt idx="39">
                  <c:v>-1220.0</c:v>
                </c:pt>
                <c:pt idx="40">
                  <c:v>-1200.0</c:v>
                </c:pt>
                <c:pt idx="41">
                  <c:v>-1180.0</c:v>
                </c:pt>
                <c:pt idx="42">
                  <c:v>-1160.0</c:v>
                </c:pt>
                <c:pt idx="43">
                  <c:v>-1140.0</c:v>
                </c:pt>
                <c:pt idx="44">
                  <c:v>-1120.0</c:v>
                </c:pt>
                <c:pt idx="45">
                  <c:v>-1100.0</c:v>
                </c:pt>
                <c:pt idx="46">
                  <c:v>-1080.0</c:v>
                </c:pt>
                <c:pt idx="47">
                  <c:v>-1060.0</c:v>
                </c:pt>
                <c:pt idx="48">
                  <c:v>-1040.0</c:v>
                </c:pt>
                <c:pt idx="49">
                  <c:v>-1020.0</c:v>
                </c:pt>
                <c:pt idx="50">
                  <c:v>-1000.0</c:v>
                </c:pt>
                <c:pt idx="51">
                  <c:v>-980.0</c:v>
                </c:pt>
                <c:pt idx="52">
                  <c:v>-960.0</c:v>
                </c:pt>
                <c:pt idx="53">
                  <c:v>-940.0</c:v>
                </c:pt>
                <c:pt idx="54">
                  <c:v>-920.0</c:v>
                </c:pt>
                <c:pt idx="55">
                  <c:v>-900.0</c:v>
                </c:pt>
                <c:pt idx="56">
                  <c:v>-880.0</c:v>
                </c:pt>
                <c:pt idx="57">
                  <c:v>-860.0</c:v>
                </c:pt>
                <c:pt idx="58">
                  <c:v>-840.0</c:v>
                </c:pt>
                <c:pt idx="59">
                  <c:v>-820.0</c:v>
                </c:pt>
                <c:pt idx="60">
                  <c:v>-800.0</c:v>
                </c:pt>
                <c:pt idx="61">
                  <c:v>-780.0</c:v>
                </c:pt>
                <c:pt idx="62">
                  <c:v>-760.0</c:v>
                </c:pt>
                <c:pt idx="63">
                  <c:v>-740.0</c:v>
                </c:pt>
                <c:pt idx="64">
                  <c:v>-720.0</c:v>
                </c:pt>
                <c:pt idx="65">
                  <c:v>-700.0</c:v>
                </c:pt>
                <c:pt idx="66">
                  <c:v>-680.0</c:v>
                </c:pt>
                <c:pt idx="67">
                  <c:v>-660.0</c:v>
                </c:pt>
                <c:pt idx="68">
                  <c:v>-640.0</c:v>
                </c:pt>
                <c:pt idx="69">
                  <c:v>-620.0</c:v>
                </c:pt>
                <c:pt idx="70">
                  <c:v>-600.0</c:v>
                </c:pt>
                <c:pt idx="71">
                  <c:v>-580.0</c:v>
                </c:pt>
                <c:pt idx="72">
                  <c:v>-560.0</c:v>
                </c:pt>
                <c:pt idx="73">
                  <c:v>-540.0</c:v>
                </c:pt>
                <c:pt idx="74">
                  <c:v>-520.0</c:v>
                </c:pt>
                <c:pt idx="75">
                  <c:v>-500.0</c:v>
                </c:pt>
                <c:pt idx="76">
                  <c:v>-480.0</c:v>
                </c:pt>
                <c:pt idx="77">
                  <c:v>-460.0</c:v>
                </c:pt>
                <c:pt idx="78">
                  <c:v>-440.0</c:v>
                </c:pt>
                <c:pt idx="79">
                  <c:v>-420.0</c:v>
                </c:pt>
                <c:pt idx="80">
                  <c:v>-400.0</c:v>
                </c:pt>
                <c:pt idx="81">
                  <c:v>-380.0</c:v>
                </c:pt>
                <c:pt idx="82">
                  <c:v>-360.0</c:v>
                </c:pt>
                <c:pt idx="83">
                  <c:v>-340.0</c:v>
                </c:pt>
                <c:pt idx="84">
                  <c:v>-320.0</c:v>
                </c:pt>
                <c:pt idx="85">
                  <c:v>-300.0</c:v>
                </c:pt>
                <c:pt idx="86">
                  <c:v>-280.0</c:v>
                </c:pt>
                <c:pt idx="87">
                  <c:v>-260.0</c:v>
                </c:pt>
                <c:pt idx="88">
                  <c:v>-240.0</c:v>
                </c:pt>
                <c:pt idx="89">
                  <c:v>-220.0</c:v>
                </c:pt>
                <c:pt idx="90">
                  <c:v>-200.0</c:v>
                </c:pt>
                <c:pt idx="91">
                  <c:v>-180.0</c:v>
                </c:pt>
                <c:pt idx="92">
                  <c:v>-160.0</c:v>
                </c:pt>
                <c:pt idx="93">
                  <c:v>-140.0</c:v>
                </c:pt>
                <c:pt idx="94">
                  <c:v>-120.0</c:v>
                </c:pt>
                <c:pt idx="95">
                  <c:v>-100.0</c:v>
                </c:pt>
                <c:pt idx="96">
                  <c:v>-80.0</c:v>
                </c:pt>
                <c:pt idx="97">
                  <c:v>-60.0</c:v>
                </c:pt>
                <c:pt idx="98">
                  <c:v>-40.0</c:v>
                </c:pt>
                <c:pt idx="99">
                  <c:v>-20.0</c:v>
                </c:pt>
                <c:pt idx="100">
                  <c:v>0.0</c:v>
                </c:pt>
                <c:pt idx="101">
                  <c:v>20.0</c:v>
                </c:pt>
                <c:pt idx="102">
                  <c:v>40.0</c:v>
                </c:pt>
                <c:pt idx="103">
                  <c:v>60.0</c:v>
                </c:pt>
                <c:pt idx="104">
                  <c:v>80.0</c:v>
                </c:pt>
                <c:pt idx="105">
                  <c:v>100.0</c:v>
                </c:pt>
                <c:pt idx="106">
                  <c:v>120.0</c:v>
                </c:pt>
                <c:pt idx="107">
                  <c:v>140.0</c:v>
                </c:pt>
                <c:pt idx="108">
                  <c:v>160.0</c:v>
                </c:pt>
                <c:pt idx="109">
                  <c:v>180.0</c:v>
                </c:pt>
                <c:pt idx="110">
                  <c:v>200.0</c:v>
                </c:pt>
                <c:pt idx="111">
                  <c:v>220.0</c:v>
                </c:pt>
                <c:pt idx="112">
                  <c:v>240.0</c:v>
                </c:pt>
                <c:pt idx="113">
                  <c:v>260.0</c:v>
                </c:pt>
                <c:pt idx="114">
                  <c:v>280.0</c:v>
                </c:pt>
                <c:pt idx="115">
                  <c:v>300.0</c:v>
                </c:pt>
                <c:pt idx="116">
                  <c:v>320.0</c:v>
                </c:pt>
                <c:pt idx="117">
                  <c:v>340.0</c:v>
                </c:pt>
                <c:pt idx="118">
                  <c:v>360.0</c:v>
                </c:pt>
                <c:pt idx="119">
                  <c:v>380.0</c:v>
                </c:pt>
                <c:pt idx="120">
                  <c:v>400.0</c:v>
                </c:pt>
                <c:pt idx="121">
                  <c:v>420.0</c:v>
                </c:pt>
                <c:pt idx="122">
                  <c:v>440.0</c:v>
                </c:pt>
                <c:pt idx="123">
                  <c:v>460.0</c:v>
                </c:pt>
                <c:pt idx="124">
                  <c:v>480.0</c:v>
                </c:pt>
                <c:pt idx="125">
                  <c:v>500.0</c:v>
                </c:pt>
                <c:pt idx="126">
                  <c:v>520.0</c:v>
                </c:pt>
                <c:pt idx="127">
                  <c:v>540.0</c:v>
                </c:pt>
                <c:pt idx="128">
                  <c:v>560.0</c:v>
                </c:pt>
                <c:pt idx="129">
                  <c:v>580.0</c:v>
                </c:pt>
                <c:pt idx="130">
                  <c:v>600.0</c:v>
                </c:pt>
                <c:pt idx="131">
                  <c:v>620.0</c:v>
                </c:pt>
                <c:pt idx="132">
                  <c:v>640.0</c:v>
                </c:pt>
                <c:pt idx="133">
                  <c:v>660.0</c:v>
                </c:pt>
                <c:pt idx="134">
                  <c:v>680.0</c:v>
                </c:pt>
                <c:pt idx="135">
                  <c:v>700.0</c:v>
                </c:pt>
                <c:pt idx="136">
                  <c:v>720.0</c:v>
                </c:pt>
                <c:pt idx="137">
                  <c:v>740.0</c:v>
                </c:pt>
                <c:pt idx="138">
                  <c:v>760.0</c:v>
                </c:pt>
                <c:pt idx="139">
                  <c:v>780.0</c:v>
                </c:pt>
                <c:pt idx="140">
                  <c:v>800.0</c:v>
                </c:pt>
                <c:pt idx="141">
                  <c:v>820.0</c:v>
                </c:pt>
                <c:pt idx="142">
                  <c:v>840.0</c:v>
                </c:pt>
                <c:pt idx="143">
                  <c:v>860.0</c:v>
                </c:pt>
                <c:pt idx="144">
                  <c:v>880.0</c:v>
                </c:pt>
                <c:pt idx="145">
                  <c:v>900.0</c:v>
                </c:pt>
                <c:pt idx="146">
                  <c:v>920.0</c:v>
                </c:pt>
                <c:pt idx="147">
                  <c:v>940.0</c:v>
                </c:pt>
                <c:pt idx="148">
                  <c:v>960.0</c:v>
                </c:pt>
                <c:pt idx="149">
                  <c:v>980.0</c:v>
                </c:pt>
                <c:pt idx="150">
                  <c:v>1000.0</c:v>
                </c:pt>
                <c:pt idx="151">
                  <c:v>1020.0</c:v>
                </c:pt>
                <c:pt idx="152">
                  <c:v>1040.0</c:v>
                </c:pt>
                <c:pt idx="153">
                  <c:v>1060.0</c:v>
                </c:pt>
                <c:pt idx="154">
                  <c:v>1080.0</c:v>
                </c:pt>
                <c:pt idx="155">
                  <c:v>1100.0</c:v>
                </c:pt>
                <c:pt idx="156">
                  <c:v>1120.0</c:v>
                </c:pt>
                <c:pt idx="157">
                  <c:v>1140.0</c:v>
                </c:pt>
                <c:pt idx="158">
                  <c:v>1160.0</c:v>
                </c:pt>
                <c:pt idx="159">
                  <c:v>1180.0</c:v>
                </c:pt>
                <c:pt idx="160">
                  <c:v>1200.0</c:v>
                </c:pt>
                <c:pt idx="161">
                  <c:v>1220.0</c:v>
                </c:pt>
                <c:pt idx="162">
                  <c:v>1240.0</c:v>
                </c:pt>
                <c:pt idx="163">
                  <c:v>1260.0</c:v>
                </c:pt>
                <c:pt idx="164">
                  <c:v>1280.0</c:v>
                </c:pt>
                <c:pt idx="165">
                  <c:v>1300.0</c:v>
                </c:pt>
                <c:pt idx="166">
                  <c:v>1320.0</c:v>
                </c:pt>
                <c:pt idx="167">
                  <c:v>1340.0</c:v>
                </c:pt>
                <c:pt idx="168">
                  <c:v>1360.0</c:v>
                </c:pt>
                <c:pt idx="169">
                  <c:v>1380.0</c:v>
                </c:pt>
                <c:pt idx="170">
                  <c:v>1400.0</c:v>
                </c:pt>
                <c:pt idx="171">
                  <c:v>1420.0</c:v>
                </c:pt>
                <c:pt idx="172">
                  <c:v>1440.0</c:v>
                </c:pt>
                <c:pt idx="173">
                  <c:v>1460.0</c:v>
                </c:pt>
                <c:pt idx="174">
                  <c:v>1480.0</c:v>
                </c:pt>
                <c:pt idx="175">
                  <c:v>1500.0</c:v>
                </c:pt>
                <c:pt idx="176">
                  <c:v>1520.0</c:v>
                </c:pt>
                <c:pt idx="177">
                  <c:v>1540.0</c:v>
                </c:pt>
                <c:pt idx="178">
                  <c:v>1560.0</c:v>
                </c:pt>
                <c:pt idx="179">
                  <c:v>1580.0</c:v>
                </c:pt>
                <c:pt idx="180">
                  <c:v>1600.0</c:v>
                </c:pt>
                <c:pt idx="181">
                  <c:v>1620.0</c:v>
                </c:pt>
                <c:pt idx="182">
                  <c:v>1640.0</c:v>
                </c:pt>
                <c:pt idx="183">
                  <c:v>1660.0</c:v>
                </c:pt>
                <c:pt idx="184">
                  <c:v>1680.0</c:v>
                </c:pt>
                <c:pt idx="185">
                  <c:v>1700.0</c:v>
                </c:pt>
                <c:pt idx="186">
                  <c:v>1720.0</c:v>
                </c:pt>
                <c:pt idx="187">
                  <c:v>1740.0</c:v>
                </c:pt>
                <c:pt idx="188">
                  <c:v>1760.0</c:v>
                </c:pt>
                <c:pt idx="189">
                  <c:v>1780.0</c:v>
                </c:pt>
                <c:pt idx="190">
                  <c:v>1800.0</c:v>
                </c:pt>
                <c:pt idx="191">
                  <c:v>1820.0</c:v>
                </c:pt>
                <c:pt idx="192">
                  <c:v>1840.0</c:v>
                </c:pt>
                <c:pt idx="193">
                  <c:v>1860.0</c:v>
                </c:pt>
                <c:pt idx="194">
                  <c:v>1880.0</c:v>
                </c:pt>
                <c:pt idx="195">
                  <c:v>1900.0</c:v>
                </c:pt>
                <c:pt idx="196">
                  <c:v>1920.0</c:v>
                </c:pt>
                <c:pt idx="197">
                  <c:v>1940.0</c:v>
                </c:pt>
                <c:pt idx="198">
                  <c:v>1960.0</c:v>
                </c:pt>
                <c:pt idx="199">
                  <c:v>1980.0</c:v>
                </c:pt>
                <c:pt idx="200">
                  <c:v>2000.0</c:v>
                </c:pt>
              </c:numCache>
            </c:numRef>
          </c:xVal>
          <c:yVal>
            <c:numRef>
              <c:f>'Coil ends harmonics'!$D$3:$D$203</c:f>
              <c:numCache>
                <c:formatCode>0.00E+00</c:formatCode>
                <c:ptCount val="201"/>
                <c:pt idx="0">
                  <c:v>-49.33</c:v>
                </c:pt>
                <c:pt idx="1">
                  <c:v>-55.515</c:v>
                </c:pt>
                <c:pt idx="2">
                  <c:v>-62.599</c:v>
                </c:pt>
                <c:pt idx="3">
                  <c:v>-70.68799999999998</c:v>
                </c:pt>
                <c:pt idx="4">
                  <c:v>-79.863</c:v>
                </c:pt>
                <c:pt idx="5">
                  <c:v>-90.17599999999995</c:v>
                </c:pt>
                <c:pt idx="6">
                  <c:v>-101.64</c:v>
                </c:pt>
                <c:pt idx="7">
                  <c:v>-114.18</c:v>
                </c:pt>
                <c:pt idx="8">
                  <c:v>-127.47</c:v>
                </c:pt>
                <c:pt idx="9">
                  <c:v>-139.87</c:v>
                </c:pt>
                <c:pt idx="10">
                  <c:v>-142.61</c:v>
                </c:pt>
                <c:pt idx="11">
                  <c:v>-92.531</c:v>
                </c:pt>
                <c:pt idx="12">
                  <c:v>186.41</c:v>
                </c:pt>
                <c:pt idx="13">
                  <c:v>1061.8</c:v>
                </c:pt>
                <c:pt idx="14">
                  <c:v>2504.8</c:v>
                </c:pt>
                <c:pt idx="15">
                  <c:v>3880.5</c:v>
                </c:pt>
                <c:pt idx="16">
                  <c:v>4958.4</c:v>
                </c:pt>
                <c:pt idx="17">
                  <c:v>6107.5</c:v>
                </c:pt>
                <c:pt idx="18">
                  <c:v>7276.8</c:v>
                </c:pt>
                <c:pt idx="19">
                  <c:v>8217.4</c:v>
                </c:pt>
                <c:pt idx="20">
                  <c:v>9028.4</c:v>
                </c:pt>
                <c:pt idx="21">
                  <c:v>9612.7</c:v>
                </c:pt>
                <c:pt idx="22">
                  <c:v>9952.2</c:v>
                </c:pt>
                <c:pt idx="23">
                  <c:v>10092.0</c:v>
                </c:pt>
                <c:pt idx="24">
                  <c:v>10127.0</c:v>
                </c:pt>
                <c:pt idx="25">
                  <c:v>10131.0</c:v>
                </c:pt>
                <c:pt idx="26">
                  <c:v>10128.0</c:v>
                </c:pt>
                <c:pt idx="27">
                  <c:v>10121.0</c:v>
                </c:pt>
                <c:pt idx="28">
                  <c:v>10114.0</c:v>
                </c:pt>
                <c:pt idx="29">
                  <c:v>10107.0</c:v>
                </c:pt>
                <c:pt idx="30">
                  <c:v>10099.0</c:v>
                </c:pt>
                <c:pt idx="31">
                  <c:v>10092.0</c:v>
                </c:pt>
                <c:pt idx="32">
                  <c:v>10086.0</c:v>
                </c:pt>
                <c:pt idx="33">
                  <c:v>10080.0</c:v>
                </c:pt>
                <c:pt idx="34">
                  <c:v>10075.0</c:v>
                </c:pt>
                <c:pt idx="35">
                  <c:v>10071.0</c:v>
                </c:pt>
                <c:pt idx="36">
                  <c:v>10066.0</c:v>
                </c:pt>
                <c:pt idx="37">
                  <c:v>10062.0</c:v>
                </c:pt>
                <c:pt idx="38">
                  <c:v>10059.0</c:v>
                </c:pt>
                <c:pt idx="39">
                  <c:v>10055.0</c:v>
                </c:pt>
                <c:pt idx="40">
                  <c:v>10052.0</c:v>
                </c:pt>
                <c:pt idx="41">
                  <c:v>10049.0</c:v>
                </c:pt>
                <c:pt idx="42">
                  <c:v>10046.0</c:v>
                </c:pt>
                <c:pt idx="43">
                  <c:v>10044.0</c:v>
                </c:pt>
                <c:pt idx="44">
                  <c:v>10041.0</c:v>
                </c:pt>
                <c:pt idx="45">
                  <c:v>10039.0</c:v>
                </c:pt>
                <c:pt idx="46">
                  <c:v>10037.0</c:v>
                </c:pt>
                <c:pt idx="47">
                  <c:v>10035.0</c:v>
                </c:pt>
                <c:pt idx="48">
                  <c:v>10033.0</c:v>
                </c:pt>
                <c:pt idx="49">
                  <c:v>10032.0</c:v>
                </c:pt>
                <c:pt idx="50">
                  <c:v>10030.0</c:v>
                </c:pt>
                <c:pt idx="51">
                  <c:v>10029.0</c:v>
                </c:pt>
                <c:pt idx="52">
                  <c:v>10027.0</c:v>
                </c:pt>
                <c:pt idx="53">
                  <c:v>10026.0</c:v>
                </c:pt>
                <c:pt idx="54">
                  <c:v>10025.0</c:v>
                </c:pt>
                <c:pt idx="55">
                  <c:v>10023.0</c:v>
                </c:pt>
                <c:pt idx="56">
                  <c:v>10022.0</c:v>
                </c:pt>
                <c:pt idx="57">
                  <c:v>10021.0</c:v>
                </c:pt>
                <c:pt idx="58">
                  <c:v>10021.0</c:v>
                </c:pt>
                <c:pt idx="59">
                  <c:v>10019.0</c:v>
                </c:pt>
                <c:pt idx="60">
                  <c:v>10018.0</c:v>
                </c:pt>
                <c:pt idx="61">
                  <c:v>10018.0</c:v>
                </c:pt>
                <c:pt idx="62">
                  <c:v>10017.0</c:v>
                </c:pt>
                <c:pt idx="63">
                  <c:v>10016.0</c:v>
                </c:pt>
                <c:pt idx="64">
                  <c:v>10015.0</c:v>
                </c:pt>
                <c:pt idx="65">
                  <c:v>10015.0</c:v>
                </c:pt>
                <c:pt idx="66">
                  <c:v>10014.0</c:v>
                </c:pt>
                <c:pt idx="67">
                  <c:v>10013.0</c:v>
                </c:pt>
                <c:pt idx="68">
                  <c:v>10013.0</c:v>
                </c:pt>
                <c:pt idx="69">
                  <c:v>10012.0</c:v>
                </c:pt>
                <c:pt idx="70">
                  <c:v>10012.0</c:v>
                </c:pt>
                <c:pt idx="71">
                  <c:v>10011.0</c:v>
                </c:pt>
                <c:pt idx="72">
                  <c:v>10010.0</c:v>
                </c:pt>
                <c:pt idx="73">
                  <c:v>10010.0</c:v>
                </c:pt>
                <c:pt idx="74">
                  <c:v>10009.0</c:v>
                </c:pt>
                <c:pt idx="75">
                  <c:v>10009.0</c:v>
                </c:pt>
                <c:pt idx="76">
                  <c:v>10009.0</c:v>
                </c:pt>
                <c:pt idx="77">
                  <c:v>10008.0</c:v>
                </c:pt>
                <c:pt idx="78">
                  <c:v>10008.0</c:v>
                </c:pt>
                <c:pt idx="79">
                  <c:v>10007.0</c:v>
                </c:pt>
                <c:pt idx="80">
                  <c:v>10007.0</c:v>
                </c:pt>
                <c:pt idx="81">
                  <c:v>10007.0</c:v>
                </c:pt>
                <c:pt idx="82">
                  <c:v>10006.0</c:v>
                </c:pt>
                <c:pt idx="83">
                  <c:v>10006.0</c:v>
                </c:pt>
                <c:pt idx="84">
                  <c:v>10005.0</c:v>
                </c:pt>
                <c:pt idx="85">
                  <c:v>10005.0</c:v>
                </c:pt>
                <c:pt idx="86">
                  <c:v>10004.0</c:v>
                </c:pt>
                <c:pt idx="87">
                  <c:v>10004.0</c:v>
                </c:pt>
                <c:pt idx="88">
                  <c:v>10003.0</c:v>
                </c:pt>
                <c:pt idx="89">
                  <c:v>10003.0</c:v>
                </c:pt>
                <c:pt idx="90">
                  <c:v>10002.0</c:v>
                </c:pt>
                <c:pt idx="91">
                  <c:v>10002.0</c:v>
                </c:pt>
                <c:pt idx="92">
                  <c:v>10002.0</c:v>
                </c:pt>
                <c:pt idx="93">
                  <c:v>10001.0</c:v>
                </c:pt>
                <c:pt idx="94">
                  <c:v>10001.0</c:v>
                </c:pt>
                <c:pt idx="95">
                  <c:v>10001.0</c:v>
                </c:pt>
                <c:pt idx="96">
                  <c:v>10000.0</c:v>
                </c:pt>
                <c:pt idx="97">
                  <c:v>10000.0</c:v>
                </c:pt>
                <c:pt idx="98">
                  <c:v>10000.0</c:v>
                </c:pt>
                <c:pt idx="99">
                  <c:v>10000.0</c:v>
                </c:pt>
                <c:pt idx="100">
                  <c:v>10000.0</c:v>
                </c:pt>
                <c:pt idx="101">
                  <c:v>10000.0</c:v>
                </c:pt>
                <c:pt idx="102">
                  <c:v>10000.0</c:v>
                </c:pt>
                <c:pt idx="103">
                  <c:v>10000.0</c:v>
                </c:pt>
                <c:pt idx="104">
                  <c:v>10000.0</c:v>
                </c:pt>
                <c:pt idx="105">
                  <c:v>10000.0</c:v>
                </c:pt>
                <c:pt idx="106">
                  <c:v>10001.0</c:v>
                </c:pt>
                <c:pt idx="107">
                  <c:v>10001.0</c:v>
                </c:pt>
                <c:pt idx="108">
                  <c:v>10001.0</c:v>
                </c:pt>
                <c:pt idx="109">
                  <c:v>10002.0</c:v>
                </c:pt>
                <c:pt idx="110">
                  <c:v>10002.0</c:v>
                </c:pt>
                <c:pt idx="111">
                  <c:v>10003.0</c:v>
                </c:pt>
                <c:pt idx="112">
                  <c:v>10003.0</c:v>
                </c:pt>
                <c:pt idx="113">
                  <c:v>10004.0</c:v>
                </c:pt>
                <c:pt idx="114">
                  <c:v>10004.0</c:v>
                </c:pt>
                <c:pt idx="115">
                  <c:v>10005.0</c:v>
                </c:pt>
                <c:pt idx="116">
                  <c:v>10005.0</c:v>
                </c:pt>
                <c:pt idx="117">
                  <c:v>10006.0</c:v>
                </c:pt>
                <c:pt idx="118">
                  <c:v>10006.0</c:v>
                </c:pt>
                <c:pt idx="119">
                  <c:v>10006.0</c:v>
                </c:pt>
                <c:pt idx="120">
                  <c:v>10007.0</c:v>
                </c:pt>
                <c:pt idx="121">
                  <c:v>10007.0</c:v>
                </c:pt>
                <c:pt idx="122">
                  <c:v>10008.0</c:v>
                </c:pt>
                <c:pt idx="123">
                  <c:v>10008.0</c:v>
                </c:pt>
                <c:pt idx="124">
                  <c:v>10008.0</c:v>
                </c:pt>
                <c:pt idx="125">
                  <c:v>10009.0</c:v>
                </c:pt>
                <c:pt idx="126">
                  <c:v>10009.0</c:v>
                </c:pt>
                <c:pt idx="127">
                  <c:v>10010.0</c:v>
                </c:pt>
                <c:pt idx="128">
                  <c:v>10010.0</c:v>
                </c:pt>
                <c:pt idx="129">
                  <c:v>10011.0</c:v>
                </c:pt>
                <c:pt idx="130">
                  <c:v>10011.0</c:v>
                </c:pt>
                <c:pt idx="131">
                  <c:v>10012.0</c:v>
                </c:pt>
                <c:pt idx="132">
                  <c:v>10012.0</c:v>
                </c:pt>
                <c:pt idx="133">
                  <c:v>10013.0</c:v>
                </c:pt>
                <c:pt idx="134">
                  <c:v>10014.0</c:v>
                </c:pt>
                <c:pt idx="135">
                  <c:v>10014.0</c:v>
                </c:pt>
                <c:pt idx="136">
                  <c:v>10015.0</c:v>
                </c:pt>
                <c:pt idx="137">
                  <c:v>10016.0</c:v>
                </c:pt>
                <c:pt idx="138">
                  <c:v>10016.0</c:v>
                </c:pt>
                <c:pt idx="139">
                  <c:v>10017.0</c:v>
                </c:pt>
                <c:pt idx="140">
                  <c:v>10018.0</c:v>
                </c:pt>
                <c:pt idx="141">
                  <c:v>10019.0</c:v>
                </c:pt>
                <c:pt idx="142">
                  <c:v>10020.0</c:v>
                </c:pt>
                <c:pt idx="143">
                  <c:v>10021.0</c:v>
                </c:pt>
                <c:pt idx="144">
                  <c:v>10022.0</c:v>
                </c:pt>
                <c:pt idx="145">
                  <c:v>10023.0</c:v>
                </c:pt>
                <c:pt idx="146">
                  <c:v>10024.0</c:v>
                </c:pt>
                <c:pt idx="147">
                  <c:v>10025.0</c:v>
                </c:pt>
                <c:pt idx="148">
                  <c:v>10027.0</c:v>
                </c:pt>
                <c:pt idx="149">
                  <c:v>10028.0</c:v>
                </c:pt>
                <c:pt idx="150">
                  <c:v>10029.0</c:v>
                </c:pt>
                <c:pt idx="151">
                  <c:v>10031.0</c:v>
                </c:pt>
                <c:pt idx="152">
                  <c:v>10033.0</c:v>
                </c:pt>
                <c:pt idx="153">
                  <c:v>10034.0</c:v>
                </c:pt>
                <c:pt idx="154">
                  <c:v>10036.0</c:v>
                </c:pt>
                <c:pt idx="155">
                  <c:v>10038.0</c:v>
                </c:pt>
                <c:pt idx="156">
                  <c:v>10040.0</c:v>
                </c:pt>
                <c:pt idx="157">
                  <c:v>10043.0</c:v>
                </c:pt>
                <c:pt idx="158">
                  <c:v>10045.0</c:v>
                </c:pt>
                <c:pt idx="159">
                  <c:v>10048.0</c:v>
                </c:pt>
                <c:pt idx="160">
                  <c:v>10051.0</c:v>
                </c:pt>
                <c:pt idx="161">
                  <c:v>10054.0</c:v>
                </c:pt>
                <c:pt idx="162">
                  <c:v>10057.0</c:v>
                </c:pt>
                <c:pt idx="163">
                  <c:v>10061.0</c:v>
                </c:pt>
                <c:pt idx="164">
                  <c:v>10065.0</c:v>
                </c:pt>
                <c:pt idx="165">
                  <c:v>10069.0</c:v>
                </c:pt>
                <c:pt idx="166">
                  <c:v>10073.0</c:v>
                </c:pt>
                <c:pt idx="167">
                  <c:v>10078.0</c:v>
                </c:pt>
                <c:pt idx="168">
                  <c:v>10084.0</c:v>
                </c:pt>
                <c:pt idx="169">
                  <c:v>10090.0</c:v>
                </c:pt>
                <c:pt idx="170">
                  <c:v>10097.0</c:v>
                </c:pt>
                <c:pt idx="171">
                  <c:v>10104.0</c:v>
                </c:pt>
                <c:pt idx="172">
                  <c:v>10111.0</c:v>
                </c:pt>
                <c:pt idx="173">
                  <c:v>10117.0</c:v>
                </c:pt>
                <c:pt idx="174">
                  <c:v>10123.0</c:v>
                </c:pt>
                <c:pt idx="175">
                  <c:v>10126.0</c:v>
                </c:pt>
                <c:pt idx="176">
                  <c:v>10120.0</c:v>
                </c:pt>
                <c:pt idx="177">
                  <c:v>10079.0</c:v>
                </c:pt>
                <c:pt idx="178">
                  <c:v>9926.6</c:v>
                </c:pt>
                <c:pt idx="179">
                  <c:v>9570.6</c:v>
                </c:pt>
                <c:pt idx="180">
                  <c:v>8972.7</c:v>
                </c:pt>
                <c:pt idx="181">
                  <c:v>8150.9</c:v>
                </c:pt>
                <c:pt idx="182">
                  <c:v>7201.0</c:v>
                </c:pt>
                <c:pt idx="183">
                  <c:v>6027.6</c:v>
                </c:pt>
                <c:pt idx="184">
                  <c:v>4876.5</c:v>
                </c:pt>
                <c:pt idx="185">
                  <c:v>3802.7</c:v>
                </c:pt>
                <c:pt idx="186">
                  <c:v>2450.1</c:v>
                </c:pt>
                <c:pt idx="187">
                  <c:v>1060.3</c:v>
                </c:pt>
                <c:pt idx="188">
                  <c:v>247.59</c:v>
                </c:pt>
                <c:pt idx="189">
                  <c:v>-11.616</c:v>
                </c:pt>
                <c:pt idx="190">
                  <c:v>-71.462</c:v>
                </c:pt>
                <c:pt idx="191">
                  <c:v>-84.259</c:v>
                </c:pt>
                <c:pt idx="192">
                  <c:v>-85.086</c:v>
                </c:pt>
                <c:pt idx="193">
                  <c:v>-81.61</c:v>
                </c:pt>
                <c:pt idx="194">
                  <c:v>-76.163</c:v>
                </c:pt>
                <c:pt idx="195">
                  <c:v>-69.861</c:v>
                </c:pt>
                <c:pt idx="196">
                  <c:v>-63.369</c:v>
                </c:pt>
                <c:pt idx="197">
                  <c:v>-57.08</c:v>
                </c:pt>
                <c:pt idx="198">
                  <c:v>-51.21</c:v>
                </c:pt>
                <c:pt idx="199">
                  <c:v>-45.864</c:v>
                </c:pt>
                <c:pt idx="200">
                  <c:v>-41.059</c:v>
                </c:pt>
              </c:numCache>
            </c:numRef>
          </c:yVal>
          <c:smooth val="1"/>
        </c:ser>
        <c:axId val="502195736"/>
        <c:axId val="510184040"/>
      </c:scatterChart>
      <c:valAx>
        <c:axId val="502195736"/>
        <c:scaling>
          <c:orientation val="minMax"/>
          <c:max val="2000.0"/>
          <c:min val="-2000.0"/>
        </c:scaling>
        <c:axPos val="b"/>
        <c:numFmt formatCode="#,##0" sourceLinked="0"/>
        <c:tickLblPos val="nextTo"/>
        <c:txPr>
          <a:bodyPr/>
          <a:lstStyle/>
          <a:p>
            <a:pPr>
              <a:defRPr lang="en-US"/>
            </a:pPr>
            <a:endParaRPr lang="ja-JP"/>
          </a:p>
        </c:txPr>
        <c:crossAx val="510184040"/>
        <c:crosses val="autoZero"/>
        <c:crossBetween val="midCat"/>
      </c:valAx>
      <c:valAx>
        <c:axId val="510184040"/>
        <c:scaling>
          <c:orientation val="minMax"/>
          <c:max val="12000.0"/>
        </c:scaling>
        <c:axPos val="l"/>
        <c:numFmt formatCode="#,##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en-US"/>
            </a:pPr>
            <a:endParaRPr lang="ja-JP"/>
          </a:p>
        </c:txPr>
        <c:crossAx val="502195736"/>
        <c:crosses val="autoZero"/>
        <c:crossBetween val="midCat"/>
      </c:valAx>
      <c:spPr>
        <a:ln w="12700">
          <a:solidFill>
            <a:schemeClr val="tx1"/>
          </a:solidFill>
        </a:ln>
      </c:spPr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18"/>
  <c:chart>
    <c:plotArea>
      <c:layout>
        <c:manualLayout>
          <c:layoutTarget val="inner"/>
          <c:xMode val="edge"/>
          <c:yMode val="edge"/>
          <c:x val="0.0655283333333333"/>
          <c:y val="0.0356537037037037"/>
          <c:w val="0.895867755260101"/>
          <c:h val="0.916932907348243"/>
        </c:manualLayout>
      </c:layout>
      <c:scatterChart>
        <c:scatterStyle val="smoothMarker"/>
        <c:ser>
          <c:idx val="0"/>
          <c:order val="0"/>
          <c:tx>
            <c:strRef>
              <c:f>'Coil ends harmonics'!$E$2</c:f>
              <c:strCache>
                <c:ptCount val="1"/>
                <c:pt idx="0">
                  <c:v>b3</c:v>
                </c:pt>
              </c:strCache>
            </c:strRef>
          </c:tx>
          <c:spPr>
            <a:ln w="31750"/>
          </c:spPr>
          <c:marker>
            <c:symbol val="none"/>
          </c:marker>
          <c:xVal>
            <c:numRef>
              <c:f>'Coil ends harmonics'!$C$3:$C$203</c:f>
              <c:numCache>
                <c:formatCode>0.00E+00</c:formatCode>
                <c:ptCount val="201"/>
                <c:pt idx="0">
                  <c:v>-2000.0</c:v>
                </c:pt>
                <c:pt idx="1">
                  <c:v>-1980.0</c:v>
                </c:pt>
                <c:pt idx="2">
                  <c:v>-1960.0</c:v>
                </c:pt>
                <c:pt idx="3">
                  <c:v>-1940.0</c:v>
                </c:pt>
                <c:pt idx="4">
                  <c:v>-1920.0</c:v>
                </c:pt>
                <c:pt idx="5">
                  <c:v>-1900.0</c:v>
                </c:pt>
                <c:pt idx="6">
                  <c:v>-1880.0</c:v>
                </c:pt>
                <c:pt idx="7">
                  <c:v>-1860.0</c:v>
                </c:pt>
                <c:pt idx="8">
                  <c:v>-1840.0</c:v>
                </c:pt>
                <c:pt idx="9">
                  <c:v>-1820.0</c:v>
                </c:pt>
                <c:pt idx="10">
                  <c:v>-1800.0</c:v>
                </c:pt>
                <c:pt idx="11">
                  <c:v>-1780.0</c:v>
                </c:pt>
                <c:pt idx="12">
                  <c:v>-1760.0</c:v>
                </c:pt>
                <c:pt idx="13">
                  <c:v>-1740.0</c:v>
                </c:pt>
                <c:pt idx="14">
                  <c:v>-1720.0</c:v>
                </c:pt>
                <c:pt idx="15">
                  <c:v>-1700.0</c:v>
                </c:pt>
                <c:pt idx="16">
                  <c:v>-1680.0</c:v>
                </c:pt>
                <c:pt idx="17">
                  <c:v>-1660.0</c:v>
                </c:pt>
                <c:pt idx="18">
                  <c:v>-1640.0</c:v>
                </c:pt>
                <c:pt idx="19">
                  <c:v>-1620.0</c:v>
                </c:pt>
                <c:pt idx="20">
                  <c:v>-1600.0</c:v>
                </c:pt>
                <c:pt idx="21">
                  <c:v>-1580.0</c:v>
                </c:pt>
                <c:pt idx="22">
                  <c:v>-1560.0</c:v>
                </c:pt>
                <c:pt idx="23">
                  <c:v>-1540.0</c:v>
                </c:pt>
                <c:pt idx="24">
                  <c:v>-1520.0</c:v>
                </c:pt>
                <c:pt idx="25">
                  <c:v>-1500.0</c:v>
                </c:pt>
                <c:pt idx="26">
                  <c:v>-1480.0</c:v>
                </c:pt>
                <c:pt idx="27">
                  <c:v>-1460.0</c:v>
                </c:pt>
                <c:pt idx="28">
                  <c:v>-1440.0</c:v>
                </c:pt>
                <c:pt idx="29">
                  <c:v>-1420.0</c:v>
                </c:pt>
                <c:pt idx="30">
                  <c:v>-1400.0</c:v>
                </c:pt>
                <c:pt idx="31">
                  <c:v>-1380.0</c:v>
                </c:pt>
                <c:pt idx="32">
                  <c:v>-1360.0</c:v>
                </c:pt>
                <c:pt idx="33">
                  <c:v>-1340.0</c:v>
                </c:pt>
                <c:pt idx="34">
                  <c:v>-1320.0</c:v>
                </c:pt>
                <c:pt idx="35">
                  <c:v>-1300.0</c:v>
                </c:pt>
                <c:pt idx="36">
                  <c:v>-1280.0</c:v>
                </c:pt>
                <c:pt idx="37">
                  <c:v>-1260.0</c:v>
                </c:pt>
                <c:pt idx="38">
                  <c:v>-1240.0</c:v>
                </c:pt>
                <c:pt idx="39">
                  <c:v>-1220.0</c:v>
                </c:pt>
                <c:pt idx="40">
                  <c:v>-1200.0</c:v>
                </c:pt>
                <c:pt idx="41">
                  <c:v>-1180.0</c:v>
                </c:pt>
                <c:pt idx="42">
                  <c:v>-1160.0</c:v>
                </c:pt>
                <c:pt idx="43">
                  <c:v>-1140.0</c:v>
                </c:pt>
                <c:pt idx="44">
                  <c:v>-1120.0</c:v>
                </c:pt>
                <c:pt idx="45">
                  <c:v>-1100.0</c:v>
                </c:pt>
                <c:pt idx="46">
                  <c:v>-1080.0</c:v>
                </c:pt>
                <c:pt idx="47">
                  <c:v>-1060.0</c:v>
                </c:pt>
                <c:pt idx="48">
                  <c:v>-1040.0</c:v>
                </c:pt>
                <c:pt idx="49">
                  <c:v>-1020.0</c:v>
                </c:pt>
                <c:pt idx="50">
                  <c:v>-1000.0</c:v>
                </c:pt>
                <c:pt idx="51">
                  <c:v>-980.0</c:v>
                </c:pt>
                <c:pt idx="52">
                  <c:v>-960.0</c:v>
                </c:pt>
                <c:pt idx="53">
                  <c:v>-940.0</c:v>
                </c:pt>
                <c:pt idx="54">
                  <c:v>-920.0</c:v>
                </c:pt>
                <c:pt idx="55">
                  <c:v>-900.0</c:v>
                </c:pt>
                <c:pt idx="56">
                  <c:v>-880.0</c:v>
                </c:pt>
                <c:pt idx="57">
                  <c:v>-860.0</c:v>
                </c:pt>
                <c:pt idx="58">
                  <c:v>-840.0</c:v>
                </c:pt>
                <c:pt idx="59">
                  <c:v>-820.0</c:v>
                </c:pt>
                <c:pt idx="60">
                  <c:v>-800.0</c:v>
                </c:pt>
                <c:pt idx="61">
                  <c:v>-780.0</c:v>
                </c:pt>
                <c:pt idx="62">
                  <c:v>-760.0</c:v>
                </c:pt>
                <c:pt idx="63">
                  <c:v>-740.0</c:v>
                </c:pt>
                <c:pt idx="64">
                  <c:v>-720.0</c:v>
                </c:pt>
                <c:pt idx="65">
                  <c:v>-700.0</c:v>
                </c:pt>
                <c:pt idx="66">
                  <c:v>-680.0</c:v>
                </c:pt>
                <c:pt idx="67">
                  <c:v>-660.0</c:v>
                </c:pt>
                <c:pt idx="68">
                  <c:v>-640.0</c:v>
                </c:pt>
                <c:pt idx="69">
                  <c:v>-620.0</c:v>
                </c:pt>
                <c:pt idx="70">
                  <c:v>-600.0</c:v>
                </c:pt>
                <c:pt idx="71">
                  <c:v>-580.0</c:v>
                </c:pt>
                <c:pt idx="72">
                  <c:v>-560.0</c:v>
                </c:pt>
                <c:pt idx="73">
                  <c:v>-540.0</c:v>
                </c:pt>
                <c:pt idx="74">
                  <c:v>-520.0</c:v>
                </c:pt>
                <c:pt idx="75">
                  <c:v>-500.0</c:v>
                </c:pt>
                <c:pt idx="76">
                  <c:v>-480.0</c:v>
                </c:pt>
                <c:pt idx="77">
                  <c:v>-460.0</c:v>
                </c:pt>
                <c:pt idx="78">
                  <c:v>-440.0</c:v>
                </c:pt>
                <c:pt idx="79">
                  <c:v>-420.0</c:v>
                </c:pt>
                <c:pt idx="80">
                  <c:v>-400.0</c:v>
                </c:pt>
                <c:pt idx="81">
                  <c:v>-380.0</c:v>
                </c:pt>
                <c:pt idx="82">
                  <c:v>-360.0</c:v>
                </c:pt>
                <c:pt idx="83">
                  <c:v>-340.0</c:v>
                </c:pt>
                <c:pt idx="84">
                  <c:v>-320.0</c:v>
                </c:pt>
                <c:pt idx="85">
                  <c:v>-300.0</c:v>
                </c:pt>
                <c:pt idx="86">
                  <c:v>-280.0</c:v>
                </c:pt>
                <c:pt idx="87">
                  <c:v>-260.0</c:v>
                </c:pt>
                <c:pt idx="88">
                  <c:v>-240.0</c:v>
                </c:pt>
                <c:pt idx="89">
                  <c:v>-220.0</c:v>
                </c:pt>
                <c:pt idx="90">
                  <c:v>-200.0</c:v>
                </c:pt>
                <c:pt idx="91">
                  <c:v>-180.0</c:v>
                </c:pt>
                <c:pt idx="92">
                  <c:v>-160.0</c:v>
                </c:pt>
                <c:pt idx="93">
                  <c:v>-140.0</c:v>
                </c:pt>
                <c:pt idx="94">
                  <c:v>-120.0</c:v>
                </c:pt>
                <c:pt idx="95">
                  <c:v>-100.0</c:v>
                </c:pt>
                <c:pt idx="96">
                  <c:v>-80.0</c:v>
                </c:pt>
                <c:pt idx="97">
                  <c:v>-60.0</c:v>
                </c:pt>
                <c:pt idx="98">
                  <c:v>-40.0</c:v>
                </c:pt>
                <c:pt idx="99">
                  <c:v>-20.0</c:v>
                </c:pt>
                <c:pt idx="100">
                  <c:v>0.0</c:v>
                </c:pt>
                <c:pt idx="101">
                  <c:v>20.0</c:v>
                </c:pt>
                <c:pt idx="102">
                  <c:v>40.0</c:v>
                </c:pt>
                <c:pt idx="103">
                  <c:v>60.0</c:v>
                </c:pt>
                <c:pt idx="104">
                  <c:v>80.0</c:v>
                </c:pt>
                <c:pt idx="105">
                  <c:v>100.0</c:v>
                </c:pt>
                <c:pt idx="106">
                  <c:v>120.0</c:v>
                </c:pt>
                <c:pt idx="107">
                  <c:v>140.0</c:v>
                </c:pt>
                <c:pt idx="108">
                  <c:v>160.0</c:v>
                </c:pt>
                <c:pt idx="109">
                  <c:v>180.0</c:v>
                </c:pt>
                <c:pt idx="110">
                  <c:v>200.0</c:v>
                </c:pt>
                <c:pt idx="111">
                  <c:v>220.0</c:v>
                </c:pt>
                <c:pt idx="112">
                  <c:v>240.0</c:v>
                </c:pt>
                <c:pt idx="113">
                  <c:v>260.0</c:v>
                </c:pt>
                <c:pt idx="114">
                  <c:v>280.0</c:v>
                </c:pt>
                <c:pt idx="115">
                  <c:v>300.0</c:v>
                </c:pt>
                <c:pt idx="116">
                  <c:v>320.0</c:v>
                </c:pt>
                <c:pt idx="117">
                  <c:v>340.0</c:v>
                </c:pt>
                <c:pt idx="118">
                  <c:v>360.0</c:v>
                </c:pt>
                <c:pt idx="119">
                  <c:v>380.0</c:v>
                </c:pt>
                <c:pt idx="120">
                  <c:v>400.0</c:v>
                </c:pt>
                <c:pt idx="121">
                  <c:v>420.0</c:v>
                </c:pt>
                <c:pt idx="122">
                  <c:v>440.0</c:v>
                </c:pt>
                <c:pt idx="123">
                  <c:v>460.0</c:v>
                </c:pt>
                <c:pt idx="124">
                  <c:v>480.0</c:v>
                </c:pt>
                <c:pt idx="125">
                  <c:v>500.0</c:v>
                </c:pt>
                <c:pt idx="126">
                  <c:v>520.0</c:v>
                </c:pt>
                <c:pt idx="127">
                  <c:v>540.0</c:v>
                </c:pt>
                <c:pt idx="128">
                  <c:v>560.0</c:v>
                </c:pt>
                <c:pt idx="129">
                  <c:v>580.0</c:v>
                </c:pt>
                <c:pt idx="130">
                  <c:v>600.0</c:v>
                </c:pt>
                <c:pt idx="131">
                  <c:v>620.0</c:v>
                </c:pt>
                <c:pt idx="132">
                  <c:v>640.0</c:v>
                </c:pt>
                <c:pt idx="133">
                  <c:v>660.0</c:v>
                </c:pt>
                <c:pt idx="134">
                  <c:v>680.0</c:v>
                </c:pt>
                <c:pt idx="135">
                  <c:v>700.0</c:v>
                </c:pt>
                <c:pt idx="136">
                  <c:v>720.0</c:v>
                </c:pt>
                <c:pt idx="137">
                  <c:v>740.0</c:v>
                </c:pt>
                <c:pt idx="138">
                  <c:v>760.0</c:v>
                </c:pt>
                <c:pt idx="139">
                  <c:v>780.0</c:v>
                </c:pt>
                <c:pt idx="140">
                  <c:v>800.0</c:v>
                </c:pt>
                <c:pt idx="141">
                  <c:v>820.0</c:v>
                </c:pt>
                <c:pt idx="142">
                  <c:v>840.0</c:v>
                </c:pt>
                <c:pt idx="143">
                  <c:v>860.0</c:v>
                </c:pt>
                <c:pt idx="144">
                  <c:v>880.0</c:v>
                </c:pt>
                <c:pt idx="145">
                  <c:v>900.0</c:v>
                </c:pt>
                <c:pt idx="146">
                  <c:v>920.0</c:v>
                </c:pt>
                <c:pt idx="147">
                  <c:v>940.0</c:v>
                </c:pt>
                <c:pt idx="148">
                  <c:v>960.0</c:v>
                </c:pt>
                <c:pt idx="149">
                  <c:v>980.0</c:v>
                </c:pt>
                <c:pt idx="150">
                  <c:v>1000.0</c:v>
                </c:pt>
                <c:pt idx="151">
                  <c:v>1020.0</c:v>
                </c:pt>
                <c:pt idx="152">
                  <c:v>1040.0</c:v>
                </c:pt>
                <c:pt idx="153">
                  <c:v>1060.0</c:v>
                </c:pt>
                <c:pt idx="154">
                  <c:v>1080.0</c:v>
                </c:pt>
                <c:pt idx="155">
                  <c:v>1100.0</c:v>
                </c:pt>
                <c:pt idx="156">
                  <c:v>1120.0</c:v>
                </c:pt>
                <c:pt idx="157">
                  <c:v>1140.0</c:v>
                </c:pt>
                <c:pt idx="158">
                  <c:v>1160.0</c:v>
                </c:pt>
                <c:pt idx="159">
                  <c:v>1180.0</c:v>
                </c:pt>
                <c:pt idx="160">
                  <c:v>1200.0</c:v>
                </c:pt>
                <c:pt idx="161">
                  <c:v>1220.0</c:v>
                </c:pt>
                <c:pt idx="162">
                  <c:v>1240.0</c:v>
                </c:pt>
                <c:pt idx="163">
                  <c:v>1260.0</c:v>
                </c:pt>
                <c:pt idx="164">
                  <c:v>1280.0</c:v>
                </c:pt>
                <c:pt idx="165">
                  <c:v>1300.0</c:v>
                </c:pt>
                <c:pt idx="166">
                  <c:v>1320.0</c:v>
                </c:pt>
                <c:pt idx="167">
                  <c:v>1340.0</c:v>
                </c:pt>
                <c:pt idx="168">
                  <c:v>1360.0</c:v>
                </c:pt>
                <c:pt idx="169">
                  <c:v>1380.0</c:v>
                </c:pt>
                <c:pt idx="170">
                  <c:v>1400.0</c:v>
                </c:pt>
                <c:pt idx="171">
                  <c:v>1420.0</c:v>
                </c:pt>
                <c:pt idx="172">
                  <c:v>1440.0</c:v>
                </c:pt>
                <c:pt idx="173">
                  <c:v>1460.0</c:v>
                </c:pt>
                <c:pt idx="174">
                  <c:v>1480.0</c:v>
                </c:pt>
                <c:pt idx="175">
                  <c:v>1500.0</c:v>
                </c:pt>
                <c:pt idx="176">
                  <c:v>1520.0</c:v>
                </c:pt>
                <c:pt idx="177">
                  <c:v>1540.0</c:v>
                </c:pt>
                <c:pt idx="178">
                  <c:v>1560.0</c:v>
                </c:pt>
                <c:pt idx="179">
                  <c:v>1580.0</c:v>
                </c:pt>
                <c:pt idx="180">
                  <c:v>1600.0</c:v>
                </c:pt>
                <c:pt idx="181">
                  <c:v>1620.0</c:v>
                </c:pt>
                <c:pt idx="182">
                  <c:v>1640.0</c:v>
                </c:pt>
                <c:pt idx="183">
                  <c:v>1660.0</c:v>
                </c:pt>
                <c:pt idx="184">
                  <c:v>1680.0</c:v>
                </c:pt>
                <c:pt idx="185">
                  <c:v>1700.0</c:v>
                </c:pt>
                <c:pt idx="186">
                  <c:v>1720.0</c:v>
                </c:pt>
                <c:pt idx="187">
                  <c:v>1740.0</c:v>
                </c:pt>
                <c:pt idx="188">
                  <c:v>1760.0</c:v>
                </c:pt>
                <c:pt idx="189">
                  <c:v>1780.0</c:v>
                </c:pt>
                <c:pt idx="190">
                  <c:v>1800.0</c:v>
                </c:pt>
                <c:pt idx="191">
                  <c:v>1820.0</c:v>
                </c:pt>
                <c:pt idx="192">
                  <c:v>1840.0</c:v>
                </c:pt>
                <c:pt idx="193">
                  <c:v>1860.0</c:v>
                </c:pt>
                <c:pt idx="194">
                  <c:v>1880.0</c:v>
                </c:pt>
                <c:pt idx="195">
                  <c:v>1900.0</c:v>
                </c:pt>
                <c:pt idx="196">
                  <c:v>1920.0</c:v>
                </c:pt>
                <c:pt idx="197">
                  <c:v>1940.0</c:v>
                </c:pt>
                <c:pt idx="198">
                  <c:v>1960.0</c:v>
                </c:pt>
                <c:pt idx="199">
                  <c:v>1980.0</c:v>
                </c:pt>
                <c:pt idx="200">
                  <c:v>2000.0</c:v>
                </c:pt>
              </c:numCache>
            </c:numRef>
          </c:xVal>
          <c:yVal>
            <c:numRef>
              <c:f>'Coil ends harmonics'!$E$3:$E$203</c:f>
              <c:numCache>
                <c:formatCode>0.00E+00</c:formatCode>
                <c:ptCount val="201"/>
                <c:pt idx="0">
                  <c:v>-0.32709</c:v>
                </c:pt>
                <c:pt idx="1">
                  <c:v>-0.45378</c:v>
                </c:pt>
                <c:pt idx="2">
                  <c:v>-0.63432</c:v>
                </c:pt>
                <c:pt idx="3">
                  <c:v>-0.90494</c:v>
                </c:pt>
                <c:pt idx="4">
                  <c:v>-1.3172</c:v>
                </c:pt>
                <c:pt idx="5">
                  <c:v>-1.9593</c:v>
                </c:pt>
                <c:pt idx="6">
                  <c:v>-2.9826</c:v>
                </c:pt>
                <c:pt idx="7">
                  <c:v>-4.6815</c:v>
                </c:pt>
                <c:pt idx="8">
                  <c:v>-7.635099999999999</c:v>
                </c:pt>
                <c:pt idx="9">
                  <c:v>-13.114</c:v>
                </c:pt>
                <c:pt idx="10">
                  <c:v>-24.719</c:v>
                </c:pt>
                <c:pt idx="11">
                  <c:v>-56.812</c:v>
                </c:pt>
                <c:pt idx="12">
                  <c:v>-168.34</c:v>
                </c:pt>
                <c:pt idx="13">
                  <c:v>-432.14</c:v>
                </c:pt>
                <c:pt idx="14">
                  <c:v>-620.4</c:v>
                </c:pt>
                <c:pt idx="15">
                  <c:v>-431.78</c:v>
                </c:pt>
                <c:pt idx="16">
                  <c:v>-78.01</c:v>
                </c:pt>
                <c:pt idx="17">
                  <c:v>64.824</c:v>
                </c:pt>
                <c:pt idx="18">
                  <c:v>123.69</c:v>
                </c:pt>
                <c:pt idx="19">
                  <c:v>214.98</c:v>
                </c:pt>
                <c:pt idx="20">
                  <c:v>194.05</c:v>
                </c:pt>
                <c:pt idx="21">
                  <c:v>137.42</c:v>
                </c:pt>
                <c:pt idx="22">
                  <c:v>71.893</c:v>
                </c:pt>
                <c:pt idx="23">
                  <c:v>34.271</c:v>
                </c:pt>
                <c:pt idx="24">
                  <c:v>24.747</c:v>
                </c:pt>
                <c:pt idx="25">
                  <c:v>23.198</c:v>
                </c:pt>
                <c:pt idx="26">
                  <c:v>22.825</c:v>
                </c:pt>
                <c:pt idx="27">
                  <c:v>22.339</c:v>
                </c:pt>
                <c:pt idx="28">
                  <c:v>21.86</c:v>
                </c:pt>
                <c:pt idx="29">
                  <c:v>21.286</c:v>
                </c:pt>
                <c:pt idx="30">
                  <c:v>20.728</c:v>
                </c:pt>
                <c:pt idx="31">
                  <c:v>20.175</c:v>
                </c:pt>
                <c:pt idx="32">
                  <c:v>19.628</c:v>
                </c:pt>
                <c:pt idx="33">
                  <c:v>18.979</c:v>
                </c:pt>
                <c:pt idx="34">
                  <c:v>18.352</c:v>
                </c:pt>
                <c:pt idx="35">
                  <c:v>17.74</c:v>
                </c:pt>
                <c:pt idx="36">
                  <c:v>17.144</c:v>
                </c:pt>
                <c:pt idx="37">
                  <c:v>16.578</c:v>
                </c:pt>
                <c:pt idx="38">
                  <c:v>16.036</c:v>
                </c:pt>
                <c:pt idx="39">
                  <c:v>15.515</c:v>
                </c:pt>
                <c:pt idx="40">
                  <c:v>15.011</c:v>
                </c:pt>
                <c:pt idx="41">
                  <c:v>14.527</c:v>
                </c:pt>
                <c:pt idx="42">
                  <c:v>14.073</c:v>
                </c:pt>
                <c:pt idx="43">
                  <c:v>13.652</c:v>
                </c:pt>
                <c:pt idx="44">
                  <c:v>13.266</c:v>
                </c:pt>
                <c:pt idx="45">
                  <c:v>12.896</c:v>
                </c:pt>
                <c:pt idx="46">
                  <c:v>12.547</c:v>
                </c:pt>
                <c:pt idx="47">
                  <c:v>12.211</c:v>
                </c:pt>
                <c:pt idx="48">
                  <c:v>11.895</c:v>
                </c:pt>
                <c:pt idx="49">
                  <c:v>11.599</c:v>
                </c:pt>
                <c:pt idx="50">
                  <c:v>11.322</c:v>
                </c:pt>
                <c:pt idx="51">
                  <c:v>11.063</c:v>
                </c:pt>
                <c:pt idx="52">
                  <c:v>10.82</c:v>
                </c:pt>
                <c:pt idx="53">
                  <c:v>10.591</c:v>
                </c:pt>
                <c:pt idx="54">
                  <c:v>10.375</c:v>
                </c:pt>
                <c:pt idx="55">
                  <c:v>10.169</c:v>
                </c:pt>
                <c:pt idx="56">
                  <c:v>9.9734</c:v>
                </c:pt>
                <c:pt idx="57">
                  <c:v>9.780900000000001</c:v>
                </c:pt>
                <c:pt idx="58">
                  <c:v>9.754</c:v>
                </c:pt>
                <c:pt idx="59">
                  <c:v>9.4274</c:v>
                </c:pt>
                <c:pt idx="60">
                  <c:v>9.2586</c:v>
                </c:pt>
                <c:pt idx="61">
                  <c:v>9.0986</c:v>
                </c:pt>
                <c:pt idx="62">
                  <c:v>8.9426</c:v>
                </c:pt>
                <c:pt idx="63">
                  <c:v>8.794799999999998</c:v>
                </c:pt>
                <c:pt idx="64">
                  <c:v>8.6555</c:v>
                </c:pt>
                <c:pt idx="65">
                  <c:v>8.5262</c:v>
                </c:pt>
                <c:pt idx="66">
                  <c:v>8.4077</c:v>
                </c:pt>
                <c:pt idx="67">
                  <c:v>8.3016</c:v>
                </c:pt>
                <c:pt idx="68">
                  <c:v>8.2035</c:v>
                </c:pt>
                <c:pt idx="69">
                  <c:v>8.1127</c:v>
                </c:pt>
                <c:pt idx="70">
                  <c:v>8.024</c:v>
                </c:pt>
                <c:pt idx="71">
                  <c:v>7.9379</c:v>
                </c:pt>
                <c:pt idx="72">
                  <c:v>7.8513</c:v>
                </c:pt>
                <c:pt idx="73">
                  <c:v>7.7642</c:v>
                </c:pt>
                <c:pt idx="74">
                  <c:v>7.6802</c:v>
                </c:pt>
                <c:pt idx="75">
                  <c:v>7.5991</c:v>
                </c:pt>
                <c:pt idx="76">
                  <c:v>7.521</c:v>
                </c:pt>
                <c:pt idx="77">
                  <c:v>7.4453</c:v>
                </c:pt>
                <c:pt idx="78">
                  <c:v>7.3702</c:v>
                </c:pt>
                <c:pt idx="79">
                  <c:v>7.2969</c:v>
                </c:pt>
                <c:pt idx="80">
                  <c:v>7.2265</c:v>
                </c:pt>
                <c:pt idx="81">
                  <c:v>7.1595</c:v>
                </c:pt>
                <c:pt idx="82">
                  <c:v>7.0963</c:v>
                </c:pt>
                <c:pt idx="83">
                  <c:v>7.0363</c:v>
                </c:pt>
                <c:pt idx="84">
                  <c:v>6.9752</c:v>
                </c:pt>
                <c:pt idx="85">
                  <c:v>6.9049</c:v>
                </c:pt>
                <c:pt idx="86">
                  <c:v>6.818899999999997</c:v>
                </c:pt>
                <c:pt idx="87">
                  <c:v>6.7202</c:v>
                </c:pt>
                <c:pt idx="88">
                  <c:v>6.618099999999996</c:v>
                </c:pt>
                <c:pt idx="89">
                  <c:v>6.524399999999996</c:v>
                </c:pt>
                <c:pt idx="90">
                  <c:v>6.4414</c:v>
                </c:pt>
                <c:pt idx="91">
                  <c:v>6.3739</c:v>
                </c:pt>
                <c:pt idx="92">
                  <c:v>6.322099999999994</c:v>
                </c:pt>
                <c:pt idx="93">
                  <c:v>6.3995</c:v>
                </c:pt>
                <c:pt idx="94">
                  <c:v>6.265499999999998</c:v>
                </c:pt>
                <c:pt idx="95">
                  <c:v>6.258</c:v>
                </c:pt>
                <c:pt idx="96">
                  <c:v>6.2623</c:v>
                </c:pt>
                <c:pt idx="97">
                  <c:v>6.2748</c:v>
                </c:pt>
                <c:pt idx="98">
                  <c:v>6.292</c:v>
                </c:pt>
                <c:pt idx="99">
                  <c:v>6.312899999999995</c:v>
                </c:pt>
                <c:pt idx="100">
                  <c:v>6.3399</c:v>
                </c:pt>
                <c:pt idx="101">
                  <c:v>6.3542</c:v>
                </c:pt>
                <c:pt idx="102">
                  <c:v>6.3435</c:v>
                </c:pt>
                <c:pt idx="103">
                  <c:v>6.323499999999997</c:v>
                </c:pt>
                <c:pt idx="104">
                  <c:v>6.307099999999997</c:v>
                </c:pt>
                <c:pt idx="105">
                  <c:v>6.3003</c:v>
                </c:pt>
                <c:pt idx="106">
                  <c:v>6.3063</c:v>
                </c:pt>
                <c:pt idx="107">
                  <c:v>6.4396</c:v>
                </c:pt>
                <c:pt idx="108">
                  <c:v>6.3617</c:v>
                </c:pt>
                <c:pt idx="109">
                  <c:v>6.4133</c:v>
                </c:pt>
                <c:pt idx="110">
                  <c:v>6.4807</c:v>
                </c:pt>
                <c:pt idx="111">
                  <c:v>6.563499999999999</c:v>
                </c:pt>
                <c:pt idx="112">
                  <c:v>6.657199999999991</c:v>
                </c:pt>
                <c:pt idx="113">
                  <c:v>6.7592</c:v>
                </c:pt>
                <c:pt idx="114">
                  <c:v>6.857899999999994</c:v>
                </c:pt>
                <c:pt idx="115">
                  <c:v>6.9439</c:v>
                </c:pt>
                <c:pt idx="116">
                  <c:v>7.0142</c:v>
                </c:pt>
                <c:pt idx="117">
                  <c:v>7.0753</c:v>
                </c:pt>
                <c:pt idx="118">
                  <c:v>7.1354</c:v>
                </c:pt>
                <c:pt idx="119">
                  <c:v>7.198499999999997</c:v>
                </c:pt>
                <c:pt idx="120">
                  <c:v>7.265499999999998</c:v>
                </c:pt>
                <c:pt idx="121">
                  <c:v>7.3359</c:v>
                </c:pt>
                <c:pt idx="122">
                  <c:v>7.4092</c:v>
                </c:pt>
                <c:pt idx="123">
                  <c:v>7.4843</c:v>
                </c:pt>
                <c:pt idx="124">
                  <c:v>7.560099999999998</c:v>
                </c:pt>
                <c:pt idx="125">
                  <c:v>7.6381</c:v>
                </c:pt>
                <c:pt idx="126">
                  <c:v>7.7193</c:v>
                </c:pt>
                <c:pt idx="127">
                  <c:v>7.8032</c:v>
                </c:pt>
                <c:pt idx="128">
                  <c:v>7.8903</c:v>
                </c:pt>
                <c:pt idx="129">
                  <c:v>7.977</c:v>
                </c:pt>
                <c:pt idx="130">
                  <c:v>8.063</c:v>
                </c:pt>
                <c:pt idx="131">
                  <c:v>8.1518</c:v>
                </c:pt>
                <c:pt idx="132">
                  <c:v>8.2425</c:v>
                </c:pt>
                <c:pt idx="133">
                  <c:v>8.3406</c:v>
                </c:pt>
                <c:pt idx="134">
                  <c:v>8.4468</c:v>
                </c:pt>
                <c:pt idx="135">
                  <c:v>8.5653</c:v>
                </c:pt>
                <c:pt idx="136">
                  <c:v>8.6945</c:v>
                </c:pt>
                <c:pt idx="137">
                  <c:v>8.8339</c:v>
                </c:pt>
                <c:pt idx="138">
                  <c:v>8.9816</c:v>
                </c:pt>
                <c:pt idx="139">
                  <c:v>9.137600000000001</c:v>
                </c:pt>
                <c:pt idx="140">
                  <c:v>9.297700000000001</c:v>
                </c:pt>
                <c:pt idx="141">
                  <c:v>9.4664</c:v>
                </c:pt>
                <c:pt idx="142">
                  <c:v>9.793100000000001</c:v>
                </c:pt>
                <c:pt idx="143">
                  <c:v>9.82</c:v>
                </c:pt>
                <c:pt idx="144">
                  <c:v>10.012</c:v>
                </c:pt>
                <c:pt idx="145">
                  <c:v>10.209</c:v>
                </c:pt>
                <c:pt idx="146">
                  <c:v>10.414</c:v>
                </c:pt>
                <c:pt idx="147">
                  <c:v>10.63</c:v>
                </c:pt>
                <c:pt idx="148">
                  <c:v>10.859</c:v>
                </c:pt>
                <c:pt idx="149">
                  <c:v>11.102</c:v>
                </c:pt>
                <c:pt idx="150">
                  <c:v>11.361</c:v>
                </c:pt>
                <c:pt idx="151">
                  <c:v>11.638</c:v>
                </c:pt>
                <c:pt idx="152">
                  <c:v>11.934</c:v>
                </c:pt>
                <c:pt idx="153">
                  <c:v>12.25</c:v>
                </c:pt>
                <c:pt idx="154">
                  <c:v>12.586</c:v>
                </c:pt>
                <c:pt idx="155">
                  <c:v>12.936</c:v>
                </c:pt>
                <c:pt idx="156">
                  <c:v>13.306</c:v>
                </c:pt>
                <c:pt idx="157">
                  <c:v>13.692</c:v>
                </c:pt>
                <c:pt idx="158">
                  <c:v>14.114</c:v>
                </c:pt>
                <c:pt idx="159">
                  <c:v>14.568</c:v>
                </c:pt>
                <c:pt idx="160">
                  <c:v>15.052</c:v>
                </c:pt>
                <c:pt idx="161">
                  <c:v>15.558</c:v>
                </c:pt>
                <c:pt idx="162">
                  <c:v>16.081</c:v>
                </c:pt>
                <c:pt idx="163">
                  <c:v>16.626</c:v>
                </c:pt>
                <c:pt idx="164">
                  <c:v>17.198</c:v>
                </c:pt>
                <c:pt idx="165">
                  <c:v>17.804</c:v>
                </c:pt>
                <c:pt idx="166">
                  <c:v>18.436</c:v>
                </c:pt>
                <c:pt idx="167">
                  <c:v>19.101</c:v>
                </c:pt>
                <c:pt idx="168">
                  <c:v>19.831</c:v>
                </c:pt>
                <c:pt idx="169">
                  <c:v>20.555</c:v>
                </c:pt>
                <c:pt idx="170">
                  <c:v>21.497</c:v>
                </c:pt>
                <c:pt idx="171">
                  <c:v>22.832</c:v>
                </c:pt>
                <c:pt idx="172">
                  <c:v>24.653</c:v>
                </c:pt>
                <c:pt idx="173">
                  <c:v>26.712</c:v>
                </c:pt>
                <c:pt idx="174">
                  <c:v>28.821</c:v>
                </c:pt>
                <c:pt idx="175">
                  <c:v>30.579</c:v>
                </c:pt>
                <c:pt idx="176">
                  <c:v>33.117</c:v>
                </c:pt>
                <c:pt idx="177">
                  <c:v>43.017</c:v>
                </c:pt>
                <c:pt idx="178">
                  <c:v>79.535</c:v>
                </c:pt>
                <c:pt idx="179">
                  <c:v>141.08</c:v>
                </c:pt>
                <c:pt idx="180">
                  <c:v>189.69</c:v>
                </c:pt>
                <c:pt idx="181">
                  <c:v>202.5</c:v>
                </c:pt>
                <c:pt idx="182">
                  <c:v>106.91</c:v>
                </c:pt>
                <c:pt idx="183">
                  <c:v>46.805</c:v>
                </c:pt>
                <c:pt idx="184">
                  <c:v>-88.259</c:v>
                </c:pt>
                <c:pt idx="185">
                  <c:v>-421.64</c:v>
                </c:pt>
                <c:pt idx="186">
                  <c:v>-584.09</c:v>
                </c:pt>
                <c:pt idx="187">
                  <c:v>-382.25</c:v>
                </c:pt>
                <c:pt idx="188">
                  <c:v>-134.33</c:v>
                </c:pt>
                <c:pt idx="189">
                  <c:v>-38.497</c:v>
                </c:pt>
                <c:pt idx="190">
                  <c:v>-14.608</c:v>
                </c:pt>
                <c:pt idx="191">
                  <c:v>-8.5804</c:v>
                </c:pt>
                <c:pt idx="192">
                  <c:v>-5.956</c:v>
                </c:pt>
                <c:pt idx="193">
                  <c:v>-4.1152</c:v>
                </c:pt>
                <c:pt idx="194">
                  <c:v>-2.802599999999999</c:v>
                </c:pt>
                <c:pt idx="195">
                  <c:v>-1.907</c:v>
                </c:pt>
                <c:pt idx="196">
                  <c:v>-1.3055</c:v>
                </c:pt>
                <c:pt idx="197">
                  <c:v>-0.90527</c:v>
                </c:pt>
                <c:pt idx="198">
                  <c:v>-0.63744</c:v>
                </c:pt>
                <c:pt idx="199">
                  <c:v>-0.45695</c:v>
                </c:pt>
                <c:pt idx="200">
                  <c:v>-0.32963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'Coil ends harmonics'!$F$2</c:f>
              <c:strCache>
                <c:ptCount val="1"/>
                <c:pt idx="0">
                  <c:v>b5</c:v>
                </c:pt>
              </c:strCache>
            </c:strRef>
          </c:tx>
          <c:spPr>
            <a:ln w="31750"/>
          </c:spPr>
          <c:marker>
            <c:symbol val="none"/>
          </c:marker>
          <c:xVal>
            <c:numRef>
              <c:f>'Coil ends harmonics'!$C$3:$C$203</c:f>
              <c:numCache>
                <c:formatCode>0.00E+00</c:formatCode>
                <c:ptCount val="201"/>
                <c:pt idx="0">
                  <c:v>-2000.0</c:v>
                </c:pt>
                <c:pt idx="1">
                  <c:v>-1980.0</c:v>
                </c:pt>
                <c:pt idx="2">
                  <c:v>-1960.0</c:v>
                </c:pt>
                <c:pt idx="3">
                  <c:v>-1940.0</c:v>
                </c:pt>
                <c:pt idx="4">
                  <c:v>-1920.0</c:v>
                </c:pt>
                <c:pt idx="5">
                  <c:v>-1900.0</c:v>
                </c:pt>
                <c:pt idx="6">
                  <c:v>-1880.0</c:v>
                </c:pt>
                <c:pt idx="7">
                  <c:v>-1860.0</c:v>
                </c:pt>
                <c:pt idx="8">
                  <c:v>-1840.0</c:v>
                </c:pt>
                <c:pt idx="9">
                  <c:v>-1820.0</c:v>
                </c:pt>
                <c:pt idx="10">
                  <c:v>-1800.0</c:v>
                </c:pt>
                <c:pt idx="11">
                  <c:v>-1780.0</c:v>
                </c:pt>
                <c:pt idx="12">
                  <c:v>-1760.0</c:v>
                </c:pt>
                <c:pt idx="13">
                  <c:v>-1740.0</c:v>
                </c:pt>
                <c:pt idx="14">
                  <c:v>-1720.0</c:v>
                </c:pt>
                <c:pt idx="15">
                  <c:v>-1700.0</c:v>
                </c:pt>
                <c:pt idx="16">
                  <c:v>-1680.0</c:v>
                </c:pt>
                <c:pt idx="17">
                  <c:v>-1660.0</c:v>
                </c:pt>
                <c:pt idx="18">
                  <c:v>-1640.0</c:v>
                </c:pt>
                <c:pt idx="19">
                  <c:v>-1620.0</c:v>
                </c:pt>
                <c:pt idx="20">
                  <c:v>-1600.0</c:v>
                </c:pt>
                <c:pt idx="21">
                  <c:v>-1580.0</c:v>
                </c:pt>
                <c:pt idx="22">
                  <c:v>-1560.0</c:v>
                </c:pt>
                <c:pt idx="23">
                  <c:v>-1540.0</c:v>
                </c:pt>
                <c:pt idx="24">
                  <c:v>-1520.0</c:v>
                </c:pt>
                <c:pt idx="25">
                  <c:v>-1500.0</c:v>
                </c:pt>
                <c:pt idx="26">
                  <c:v>-1480.0</c:v>
                </c:pt>
                <c:pt idx="27">
                  <c:v>-1460.0</c:v>
                </c:pt>
                <c:pt idx="28">
                  <c:v>-1440.0</c:v>
                </c:pt>
                <c:pt idx="29">
                  <c:v>-1420.0</c:v>
                </c:pt>
                <c:pt idx="30">
                  <c:v>-1400.0</c:v>
                </c:pt>
                <c:pt idx="31">
                  <c:v>-1380.0</c:v>
                </c:pt>
                <c:pt idx="32">
                  <c:v>-1360.0</c:v>
                </c:pt>
                <c:pt idx="33">
                  <c:v>-1340.0</c:v>
                </c:pt>
                <c:pt idx="34">
                  <c:v>-1320.0</c:v>
                </c:pt>
                <c:pt idx="35">
                  <c:v>-1300.0</c:v>
                </c:pt>
                <c:pt idx="36">
                  <c:v>-1280.0</c:v>
                </c:pt>
                <c:pt idx="37">
                  <c:v>-1260.0</c:v>
                </c:pt>
                <c:pt idx="38">
                  <c:v>-1240.0</c:v>
                </c:pt>
                <c:pt idx="39">
                  <c:v>-1220.0</c:v>
                </c:pt>
                <c:pt idx="40">
                  <c:v>-1200.0</c:v>
                </c:pt>
                <c:pt idx="41">
                  <c:v>-1180.0</c:v>
                </c:pt>
                <c:pt idx="42">
                  <c:v>-1160.0</c:v>
                </c:pt>
                <c:pt idx="43">
                  <c:v>-1140.0</c:v>
                </c:pt>
                <c:pt idx="44">
                  <c:v>-1120.0</c:v>
                </c:pt>
                <c:pt idx="45">
                  <c:v>-1100.0</c:v>
                </c:pt>
                <c:pt idx="46">
                  <c:v>-1080.0</c:v>
                </c:pt>
                <c:pt idx="47">
                  <c:v>-1060.0</c:v>
                </c:pt>
                <c:pt idx="48">
                  <c:v>-1040.0</c:v>
                </c:pt>
                <c:pt idx="49">
                  <c:v>-1020.0</c:v>
                </c:pt>
                <c:pt idx="50">
                  <c:v>-1000.0</c:v>
                </c:pt>
                <c:pt idx="51">
                  <c:v>-980.0</c:v>
                </c:pt>
                <c:pt idx="52">
                  <c:v>-960.0</c:v>
                </c:pt>
                <c:pt idx="53">
                  <c:v>-940.0</c:v>
                </c:pt>
                <c:pt idx="54">
                  <c:v>-920.0</c:v>
                </c:pt>
                <c:pt idx="55">
                  <c:v>-900.0</c:v>
                </c:pt>
                <c:pt idx="56">
                  <c:v>-880.0</c:v>
                </c:pt>
                <c:pt idx="57">
                  <c:v>-860.0</c:v>
                </c:pt>
                <c:pt idx="58">
                  <c:v>-840.0</c:v>
                </c:pt>
                <c:pt idx="59">
                  <c:v>-820.0</c:v>
                </c:pt>
                <c:pt idx="60">
                  <c:v>-800.0</c:v>
                </c:pt>
                <c:pt idx="61">
                  <c:v>-780.0</c:v>
                </c:pt>
                <c:pt idx="62">
                  <c:v>-760.0</c:v>
                </c:pt>
                <c:pt idx="63">
                  <c:v>-740.0</c:v>
                </c:pt>
                <c:pt idx="64">
                  <c:v>-720.0</c:v>
                </c:pt>
                <c:pt idx="65">
                  <c:v>-700.0</c:v>
                </c:pt>
                <c:pt idx="66">
                  <c:v>-680.0</c:v>
                </c:pt>
                <c:pt idx="67">
                  <c:v>-660.0</c:v>
                </c:pt>
                <c:pt idx="68">
                  <c:v>-640.0</c:v>
                </c:pt>
                <c:pt idx="69">
                  <c:v>-620.0</c:v>
                </c:pt>
                <c:pt idx="70">
                  <c:v>-600.0</c:v>
                </c:pt>
                <c:pt idx="71">
                  <c:v>-580.0</c:v>
                </c:pt>
                <c:pt idx="72">
                  <c:v>-560.0</c:v>
                </c:pt>
                <c:pt idx="73">
                  <c:v>-540.0</c:v>
                </c:pt>
                <c:pt idx="74">
                  <c:v>-520.0</c:v>
                </c:pt>
                <c:pt idx="75">
                  <c:v>-500.0</c:v>
                </c:pt>
                <c:pt idx="76">
                  <c:v>-480.0</c:v>
                </c:pt>
                <c:pt idx="77">
                  <c:v>-460.0</c:v>
                </c:pt>
                <c:pt idx="78">
                  <c:v>-440.0</c:v>
                </c:pt>
                <c:pt idx="79">
                  <c:v>-420.0</c:v>
                </c:pt>
                <c:pt idx="80">
                  <c:v>-400.0</c:v>
                </c:pt>
                <c:pt idx="81">
                  <c:v>-380.0</c:v>
                </c:pt>
                <c:pt idx="82">
                  <c:v>-360.0</c:v>
                </c:pt>
                <c:pt idx="83">
                  <c:v>-340.0</c:v>
                </c:pt>
                <c:pt idx="84">
                  <c:v>-320.0</c:v>
                </c:pt>
                <c:pt idx="85">
                  <c:v>-300.0</c:v>
                </c:pt>
                <c:pt idx="86">
                  <c:v>-280.0</c:v>
                </c:pt>
                <c:pt idx="87">
                  <c:v>-260.0</c:v>
                </c:pt>
                <c:pt idx="88">
                  <c:v>-240.0</c:v>
                </c:pt>
                <c:pt idx="89">
                  <c:v>-220.0</c:v>
                </c:pt>
                <c:pt idx="90">
                  <c:v>-200.0</c:v>
                </c:pt>
                <c:pt idx="91">
                  <c:v>-180.0</c:v>
                </c:pt>
                <c:pt idx="92">
                  <c:v>-160.0</c:v>
                </c:pt>
                <c:pt idx="93">
                  <c:v>-140.0</c:v>
                </c:pt>
                <c:pt idx="94">
                  <c:v>-120.0</c:v>
                </c:pt>
                <c:pt idx="95">
                  <c:v>-100.0</c:v>
                </c:pt>
                <c:pt idx="96">
                  <c:v>-80.0</c:v>
                </c:pt>
                <c:pt idx="97">
                  <c:v>-60.0</c:v>
                </c:pt>
                <c:pt idx="98">
                  <c:v>-40.0</c:v>
                </c:pt>
                <c:pt idx="99">
                  <c:v>-20.0</c:v>
                </c:pt>
                <c:pt idx="100">
                  <c:v>0.0</c:v>
                </c:pt>
                <c:pt idx="101">
                  <c:v>20.0</c:v>
                </c:pt>
                <c:pt idx="102">
                  <c:v>40.0</c:v>
                </c:pt>
                <c:pt idx="103">
                  <c:v>60.0</c:v>
                </c:pt>
                <c:pt idx="104">
                  <c:v>80.0</c:v>
                </c:pt>
                <c:pt idx="105">
                  <c:v>100.0</c:v>
                </c:pt>
                <c:pt idx="106">
                  <c:v>120.0</c:v>
                </c:pt>
                <c:pt idx="107">
                  <c:v>140.0</c:v>
                </c:pt>
                <c:pt idx="108">
                  <c:v>160.0</c:v>
                </c:pt>
                <c:pt idx="109">
                  <c:v>180.0</c:v>
                </c:pt>
                <c:pt idx="110">
                  <c:v>200.0</c:v>
                </c:pt>
                <c:pt idx="111">
                  <c:v>220.0</c:v>
                </c:pt>
                <c:pt idx="112">
                  <c:v>240.0</c:v>
                </c:pt>
                <c:pt idx="113">
                  <c:v>260.0</c:v>
                </c:pt>
                <c:pt idx="114">
                  <c:v>280.0</c:v>
                </c:pt>
                <c:pt idx="115">
                  <c:v>300.0</c:v>
                </c:pt>
                <c:pt idx="116">
                  <c:v>320.0</c:v>
                </c:pt>
                <c:pt idx="117">
                  <c:v>340.0</c:v>
                </c:pt>
                <c:pt idx="118">
                  <c:v>360.0</c:v>
                </c:pt>
                <c:pt idx="119">
                  <c:v>380.0</c:v>
                </c:pt>
                <c:pt idx="120">
                  <c:v>400.0</c:v>
                </c:pt>
                <c:pt idx="121">
                  <c:v>420.0</c:v>
                </c:pt>
                <c:pt idx="122">
                  <c:v>440.0</c:v>
                </c:pt>
                <c:pt idx="123">
                  <c:v>460.0</c:v>
                </c:pt>
                <c:pt idx="124">
                  <c:v>480.0</c:v>
                </c:pt>
                <c:pt idx="125">
                  <c:v>500.0</c:v>
                </c:pt>
                <c:pt idx="126">
                  <c:v>520.0</c:v>
                </c:pt>
                <c:pt idx="127">
                  <c:v>540.0</c:v>
                </c:pt>
                <c:pt idx="128">
                  <c:v>560.0</c:v>
                </c:pt>
                <c:pt idx="129">
                  <c:v>580.0</c:v>
                </c:pt>
                <c:pt idx="130">
                  <c:v>600.0</c:v>
                </c:pt>
                <c:pt idx="131">
                  <c:v>620.0</c:v>
                </c:pt>
                <c:pt idx="132">
                  <c:v>640.0</c:v>
                </c:pt>
                <c:pt idx="133">
                  <c:v>660.0</c:v>
                </c:pt>
                <c:pt idx="134">
                  <c:v>680.0</c:v>
                </c:pt>
                <c:pt idx="135">
                  <c:v>700.0</c:v>
                </c:pt>
                <c:pt idx="136">
                  <c:v>720.0</c:v>
                </c:pt>
                <c:pt idx="137">
                  <c:v>740.0</c:v>
                </c:pt>
                <c:pt idx="138">
                  <c:v>760.0</c:v>
                </c:pt>
                <c:pt idx="139">
                  <c:v>780.0</c:v>
                </c:pt>
                <c:pt idx="140">
                  <c:v>800.0</c:v>
                </c:pt>
                <c:pt idx="141">
                  <c:v>820.0</c:v>
                </c:pt>
                <c:pt idx="142">
                  <c:v>840.0</c:v>
                </c:pt>
                <c:pt idx="143">
                  <c:v>860.0</c:v>
                </c:pt>
                <c:pt idx="144">
                  <c:v>880.0</c:v>
                </c:pt>
                <c:pt idx="145">
                  <c:v>900.0</c:v>
                </c:pt>
                <c:pt idx="146">
                  <c:v>920.0</c:v>
                </c:pt>
                <c:pt idx="147">
                  <c:v>940.0</c:v>
                </c:pt>
                <c:pt idx="148">
                  <c:v>960.0</c:v>
                </c:pt>
                <c:pt idx="149">
                  <c:v>980.0</c:v>
                </c:pt>
                <c:pt idx="150">
                  <c:v>1000.0</c:v>
                </c:pt>
                <c:pt idx="151">
                  <c:v>1020.0</c:v>
                </c:pt>
                <c:pt idx="152">
                  <c:v>1040.0</c:v>
                </c:pt>
                <c:pt idx="153">
                  <c:v>1060.0</c:v>
                </c:pt>
                <c:pt idx="154">
                  <c:v>1080.0</c:v>
                </c:pt>
                <c:pt idx="155">
                  <c:v>1100.0</c:v>
                </c:pt>
                <c:pt idx="156">
                  <c:v>1120.0</c:v>
                </c:pt>
                <c:pt idx="157">
                  <c:v>1140.0</c:v>
                </c:pt>
                <c:pt idx="158">
                  <c:v>1160.0</c:v>
                </c:pt>
                <c:pt idx="159">
                  <c:v>1180.0</c:v>
                </c:pt>
                <c:pt idx="160">
                  <c:v>1200.0</c:v>
                </c:pt>
                <c:pt idx="161">
                  <c:v>1220.0</c:v>
                </c:pt>
                <c:pt idx="162">
                  <c:v>1240.0</c:v>
                </c:pt>
                <c:pt idx="163">
                  <c:v>1260.0</c:v>
                </c:pt>
                <c:pt idx="164">
                  <c:v>1280.0</c:v>
                </c:pt>
                <c:pt idx="165">
                  <c:v>1300.0</c:v>
                </c:pt>
                <c:pt idx="166">
                  <c:v>1320.0</c:v>
                </c:pt>
                <c:pt idx="167">
                  <c:v>1340.0</c:v>
                </c:pt>
                <c:pt idx="168">
                  <c:v>1360.0</c:v>
                </c:pt>
                <c:pt idx="169">
                  <c:v>1380.0</c:v>
                </c:pt>
                <c:pt idx="170">
                  <c:v>1400.0</c:v>
                </c:pt>
                <c:pt idx="171">
                  <c:v>1420.0</c:v>
                </c:pt>
                <c:pt idx="172">
                  <c:v>1440.0</c:v>
                </c:pt>
                <c:pt idx="173">
                  <c:v>1460.0</c:v>
                </c:pt>
                <c:pt idx="174">
                  <c:v>1480.0</c:v>
                </c:pt>
                <c:pt idx="175">
                  <c:v>1500.0</c:v>
                </c:pt>
                <c:pt idx="176">
                  <c:v>1520.0</c:v>
                </c:pt>
                <c:pt idx="177">
                  <c:v>1540.0</c:v>
                </c:pt>
                <c:pt idx="178">
                  <c:v>1560.0</c:v>
                </c:pt>
                <c:pt idx="179">
                  <c:v>1580.0</c:v>
                </c:pt>
                <c:pt idx="180">
                  <c:v>1600.0</c:v>
                </c:pt>
                <c:pt idx="181">
                  <c:v>1620.0</c:v>
                </c:pt>
                <c:pt idx="182">
                  <c:v>1640.0</c:v>
                </c:pt>
                <c:pt idx="183">
                  <c:v>1660.0</c:v>
                </c:pt>
                <c:pt idx="184">
                  <c:v>1680.0</c:v>
                </c:pt>
                <c:pt idx="185">
                  <c:v>1700.0</c:v>
                </c:pt>
                <c:pt idx="186">
                  <c:v>1720.0</c:v>
                </c:pt>
                <c:pt idx="187">
                  <c:v>1740.0</c:v>
                </c:pt>
                <c:pt idx="188">
                  <c:v>1760.0</c:v>
                </c:pt>
                <c:pt idx="189">
                  <c:v>1780.0</c:v>
                </c:pt>
                <c:pt idx="190">
                  <c:v>1800.0</c:v>
                </c:pt>
                <c:pt idx="191">
                  <c:v>1820.0</c:v>
                </c:pt>
                <c:pt idx="192">
                  <c:v>1840.0</c:v>
                </c:pt>
                <c:pt idx="193">
                  <c:v>1860.0</c:v>
                </c:pt>
                <c:pt idx="194">
                  <c:v>1880.0</c:v>
                </c:pt>
                <c:pt idx="195">
                  <c:v>1900.0</c:v>
                </c:pt>
                <c:pt idx="196">
                  <c:v>1920.0</c:v>
                </c:pt>
                <c:pt idx="197">
                  <c:v>1940.0</c:v>
                </c:pt>
                <c:pt idx="198">
                  <c:v>1960.0</c:v>
                </c:pt>
                <c:pt idx="199">
                  <c:v>1980.0</c:v>
                </c:pt>
                <c:pt idx="200">
                  <c:v>2000.0</c:v>
                </c:pt>
              </c:numCache>
            </c:numRef>
          </c:xVal>
          <c:yVal>
            <c:numRef>
              <c:f>'Coil ends harmonics'!$F$3:$F$203</c:f>
              <c:numCache>
                <c:formatCode>0.00E+00</c:formatCode>
                <c:ptCount val="201"/>
                <c:pt idx="0">
                  <c:v>0.00051352</c:v>
                </c:pt>
                <c:pt idx="1">
                  <c:v>0.0021381</c:v>
                </c:pt>
                <c:pt idx="2">
                  <c:v>0.0014023</c:v>
                </c:pt>
                <c:pt idx="3">
                  <c:v>0.0050521</c:v>
                </c:pt>
                <c:pt idx="4">
                  <c:v>0.0098485</c:v>
                </c:pt>
                <c:pt idx="5">
                  <c:v>0.025731</c:v>
                </c:pt>
                <c:pt idx="6">
                  <c:v>0.054412</c:v>
                </c:pt>
                <c:pt idx="7">
                  <c:v>0.13175</c:v>
                </c:pt>
                <c:pt idx="8">
                  <c:v>0.32858</c:v>
                </c:pt>
                <c:pt idx="9">
                  <c:v>0.80747</c:v>
                </c:pt>
                <c:pt idx="10">
                  <c:v>1.9991</c:v>
                </c:pt>
                <c:pt idx="11">
                  <c:v>5.7469</c:v>
                </c:pt>
                <c:pt idx="12">
                  <c:v>19.201</c:v>
                </c:pt>
                <c:pt idx="13">
                  <c:v>21.648</c:v>
                </c:pt>
                <c:pt idx="14">
                  <c:v>-69.705</c:v>
                </c:pt>
                <c:pt idx="15">
                  <c:v>-188.43</c:v>
                </c:pt>
                <c:pt idx="16">
                  <c:v>-159.79</c:v>
                </c:pt>
                <c:pt idx="17">
                  <c:v>-16.12</c:v>
                </c:pt>
                <c:pt idx="18">
                  <c:v>27.457</c:v>
                </c:pt>
                <c:pt idx="19">
                  <c:v>2.034</c:v>
                </c:pt>
                <c:pt idx="20">
                  <c:v>11.426</c:v>
                </c:pt>
                <c:pt idx="21">
                  <c:v>-0.38267</c:v>
                </c:pt>
                <c:pt idx="22">
                  <c:v>-1.3761</c:v>
                </c:pt>
                <c:pt idx="23">
                  <c:v>2.2263</c:v>
                </c:pt>
                <c:pt idx="24">
                  <c:v>2.9037</c:v>
                </c:pt>
                <c:pt idx="25">
                  <c:v>2.8961</c:v>
                </c:pt>
                <c:pt idx="26">
                  <c:v>2.8079</c:v>
                </c:pt>
                <c:pt idx="27">
                  <c:v>2.751</c:v>
                </c:pt>
                <c:pt idx="28">
                  <c:v>2.5632</c:v>
                </c:pt>
                <c:pt idx="29">
                  <c:v>2.4461</c:v>
                </c:pt>
                <c:pt idx="30">
                  <c:v>2.3383</c:v>
                </c:pt>
                <c:pt idx="31">
                  <c:v>2.2374</c:v>
                </c:pt>
                <c:pt idx="32">
                  <c:v>2.174</c:v>
                </c:pt>
                <c:pt idx="33">
                  <c:v>2.041</c:v>
                </c:pt>
                <c:pt idx="34">
                  <c:v>1.9477</c:v>
                </c:pt>
                <c:pt idx="35">
                  <c:v>1.863</c:v>
                </c:pt>
                <c:pt idx="36">
                  <c:v>1.7872</c:v>
                </c:pt>
                <c:pt idx="37">
                  <c:v>1.7159</c:v>
                </c:pt>
                <c:pt idx="38">
                  <c:v>1.6498</c:v>
                </c:pt>
                <c:pt idx="39">
                  <c:v>1.5865</c:v>
                </c:pt>
                <c:pt idx="40">
                  <c:v>1.5241</c:v>
                </c:pt>
                <c:pt idx="41">
                  <c:v>1.4624</c:v>
                </c:pt>
                <c:pt idx="42">
                  <c:v>1.404</c:v>
                </c:pt>
                <c:pt idx="43">
                  <c:v>1.349</c:v>
                </c:pt>
                <c:pt idx="44">
                  <c:v>1.2984</c:v>
                </c:pt>
                <c:pt idx="45">
                  <c:v>1.2537</c:v>
                </c:pt>
                <c:pt idx="46">
                  <c:v>1.2102</c:v>
                </c:pt>
                <c:pt idx="47">
                  <c:v>1.1676</c:v>
                </c:pt>
                <c:pt idx="48">
                  <c:v>1.1285</c:v>
                </c:pt>
                <c:pt idx="49">
                  <c:v>1.0919</c:v>
                </c:pt>
                <c:pt idx="50">
                  <c:v>1.0578</c:v>
                </c:pt>
                <c:pt idx="51">
                  <c:v>1.0261</c:v>
                </c:pt>
                <c:pt idx="52">
                  <c:v>0.99689</c:v>
                </c:pt>
                <c:pt idx="53">
                  <c:v>0.97007</c:v>
                </c:pt>
                <c:pt idx="54">
                  <c:v>0.94499</c:v>
                </c:pt>
                <c:pt idx="55">
                  <c:v>0.92107</c:v>
                </c:pt>
                <c:pt idx="56">
                  <c:v>0.89582</c:v>
                </c:pt>
                <c:pt idx="57">
                  <c:v>0.87397</c:v>
                </c:pt>
                <c:pt idx="58">
                  <c:v>0.74974</c:v>
                </c:pt>
                <c:pt idx="59">
                  <c:v>0.83439</c:v>
                </c:pt>
                <c:pt idx="60">
                  <c:v>0.81457</c:v>
                </c:pt>
                <c:pt idx="61">
                  <c:v>0.79621</c:v>
                </c:pt>
                <c:pt idx="62">
                  <c:v>0.77845</c:v>
                </c:pt>
                <c:pt idx="63">
                  <c:v>0.76116</c:v>
                </c:pt>
                <c:pt idx="64">
                  <c:v>0.74522</c:v>
                </c:pt>
                <c:pt idx="65">
                  <c:v>0.7307</c:v>
                </c:pt>
                <c:pt idx="66">
                  <c:v>0.71785</c:v>
                </c:pt>
                <c:pt idx="67">
                  <c:v>0.70442</c:v>
                </c:pt>
                <c:pt idx="68">
                  <c:v>0.69735</c:v>
                </c:pt>
                <c:pt idx="69">
                  <c:v>0.68705</c:v>
                </c:pt>
                <c:pt idx="70">
                  <c:v>0.68104</c:v>
                </c:pt>
                <c:pt idx="71">
                  <c:v>0.67388</c:v>
                </c:pt>
                <c:pt idx="72">
                  <c:v>0.66612</c:v>
                </c:pt>
                <c:pt idx="73">
                  <c:v>0.65812</c:v>
                </c:pt>
                <c:pt idx="74">
                  <c:v>0.65079</c:v>
                </c:pt>
                <c:pt idx="75">
                  <c:v>0.64271</c:v>
                </c:pt>
                <c:pt idx="76">
                  <c:v>0.63569</c:v>
                </c:pt>
                <c:pt idx="77">
                  <c:v>0.62817</c:v>
                </c:pt>
                <c:pt idx="78">
                  <c:v>0.62198</c:v>
                </c:pt>
                <c:pt idx="79">
                  <c:v>0.6155</c:v>
                </c:pt>
                <c:pt idx="80">
                  <c:v>0.60905</c:v>
                </c:pt>
                <c:pt idx="81">
                  <c:v>0.60262</c:v>
                </c:pt>
                <c:pt idx="82">
                  <c:v>0.59604</c:v>
                </c:pt>
                <c:pt idx="83">
                  <c:v>0.58897</c:v>
                </c:pt>
                <c:pt idx="84">
                  <c:v>0.58106</c:v>
                </c:pt>
                <c:pt idx="85">
                  <c:v>0.57254</c:v>
                </c:pt>
                <c:pt idx="86">
                  <c:v>0.56458</c:v>
                </c:pt>
                <c:pt idx="87">
                  <c:v>0.5583</c:v>
                </c:pt>
                <c:pt idx="88">
                  <c:v>0.55099</c:v>
                </c:pt>
                <c:pt idx="89">
                  <c:v>0.55084</c:v>
                </c:pt>
                <c:pt idx="90">
                  <c:v>0.54977</c:v>
                </c:pt>
                <c:pt idx="91">
                  <c:v>0.55004</c:v>
                </c:pt>
                <c:pt idx="92">
                  <c:v>0.55009</c:v>
                </c:pt>
                <c:pt idx="93">
                  <c:v>0.54888</c:v>
                </c:pt>
                <c:pt idx="94">
                  <c:v>0.55912</c:v>
                </c:pt>
                <c:pt idx="95">
                  <c:v>0.5652</c:v>
                </c:pt>
                <c:pt idx="96">
                  <c:v>0.57244</c:v>
                </c:pt>
                <c:pt idx="97">
                  <c:v>0.58063</c:v>
                </c:pt>
                <c:pt idx="98">
                  <c:v>0.58751</c:v>
                </c:pt>
                <c:pt idx="99">
                  <c:v>0.58332</c:v>
                </c:pt>
                <c:pt idx="100">
                  <c:v>0.55067</c:v>
                </c:pt>
                <c:pt idx="101">
                  <c:v>0.51204</c:v>
                </c:pt>
                <c:pt idx="102">
                  <c:v>0.49322</c:v>
                </c:pt>
                <c:pt idx="103">
                  <c:v>0.48264</c:v>
                </c:pt>
                <c:pt idx="104">
                  <c:v>0.47419</c:v>
                </c:pt>
                <c:pt idx="105">
                  <c:v>0.46704</c:v>
                </c:pt>
                <c:pt idx="106">
                  <c:v>0.46102</c:v>
                </c:pt>
                <c:pt idx="107">
                  <c:v>0.4508</c:v>
                </c:pt>
                <c:pt idx="108">
                  <c:v>0.45202</c:v>
                </c:pt>
                <c:pt idx="109">
                  <c:v>0.45197</c:v>
                </c:pt>
                <c:pt idx="110">
                  <c:v>0.45171</c:v>
                </c:pt>
                <c:pt idx="111">
                  <c:v>0.45277</c:v>
                </c:pt>
                <c:pt idx="112">
                  <c:v>0.45292</c:v>
                </c:pt>
                <c:pt idx="113">
                  <c:v>0.46023</c:v>
                </c:pt>
                <c:pt idx="114">
                  <c:v>0.46651</c:v>
                </c:pt>
                <c:pt idx="115">
                  <c:v>0.47447</c:v>
                </c:pt>
                <c:pt idx="116">
                  <c:v>0.48299</c:v>
                </c:pt>
                <c:pt idx="117">
                  <c:v>0.4909</c:v>
                </c:pt>
                <c:pt idx="118">
                  <c:v>0.49796</c:v>
                </c:pt>
                <c:pt idx="119">
                  <c:v>0.50455</c:v>
                </c:pt>
                <c:pt idx="120">
                  <c:v>0.51097</c:v>
                </c:pt>
                <c:pt idx="121">
                  <c:v>0.51742</c:v>
                </c:pt>
                <c:pt idx="122">
                  <c:v>0.5239</c:v>
                </c:pt>
                <c:pt idx="123">
                  <c:v>0.53009</c:v>
                </c:pt>
                <c:pt idx="124">
                  <c:v>0.53761</c:v>
                </c:pt>
                <c:pt idx="125">
                  <c:v>0.54462</c:v>
                </c:pt>
                <c:pt idx="126">
                  <c:v>0.55271</c:v>
                </c:pt>
                <c:pt idx="127">
                  <c:v>0.56003</c:v>
                </c:pt>
                <c:pt idx="128">
                  <c:v>0.56804</c:v>
                </c:pt>
                <c:pt idx="129">
                  <c:v>0.57579</c:v>
                </c:pt>
                <c:pt idx="130">
                  <c:v>0.58295</c:v>
                </c:pt>
                <c:pt idx="131">
                  <c:v>0.58896</c:v>
                </c:pt>
                <c:pt idx="132">
                  <c:v>0.59926</c:v>
                </c:pt>
                <c:pt idx="133">
                  <c:v>0.60632</c:v>
                </c:pt>
                <c:pt idx="134">
                  <c:v>0.61976</c:v>
                </c:pt>
                <c:pt idx="135">
                  <c:v>0.63261</c:v>
                </c:pt>
                <c:pt idx="136">
                  <c:v>0.64712</c:v>
                </c:pt>
                <c:pt idx="137">
                  <c:v>0.66306</c:v>
                </c:pt>
                <c:pt idx="138">
                  <c:v>0.68035</c:v>
                </c:pt>
                <c:pt idx="139">
                  <c:v>0.69811</c:v>
                </c:pt>
                <c:pt idx="140">
                  <c:v>0.71647</c:v>
                </c:pt>
                <c:pt idx="141">
                  <c:v>0.73629</c:v>
                </c:pt>
                <c:pt idx="142">
                  <c:v>0.65164</c:v>
                </c:pt>
                <c:pt idx="143">
                  <c:v>0.77586</c:v>
                </c:pt>
                <c:pt idx="144">
                  <c:v>0.79771</c:v>
                </c:pt>
                <c:pt idx="145">
                  <c:v>0.82296</c:v>
                </c:pt>
                <c:pt idx="146">
                  <c:v>0.84688</c:v>
                </c:pt>
                <c:pt idx="147">
                  <c:v>0.87196</c:v>
                </c:pt>
                <c:pt idx="148">
                  <c:v>0.89878</c:v>
                </c:pt>
                <c:pt idx="149">
                  <c:v>0.92794</c:v>
                </c:pt>
                <c:pt idx="150">
                  <c:v>0.95965</c:v>
                </c:pt>
                <c:pt idx="151">
                  <c:v>0.9938</c:v>
                </c:pt>
                <c:pt idx="152">
                  <c:v>1.0304</c:v>
                </c:pt>
                <c:pt idx="153">
                  <c:v>1.0694</c:v>
                </c:pt>
                <c:pt idx="154">
                  <c:v>1.1121</c:v>
                </c:pt>
                <c:pt idx="155">
                  <c:v>1.1556</c:v>
                </c:pt>
                <c:pt idx="156">
                  <c:v>1.2002</c:v>
                </c:pt>
                <c:pt idx="157">
                  <c:v>1.2509</c:v>
                </c:pt>
                <c:pt idx="158">
                  <c:v>1.3059</c:v>
                </c:pt>
                <c:pt idx="159">
                  <c:v>1.3643</c:v>
                </c:pt>
                <c:pt idx="160">
                  <c:v>1.4259</c:v>
                </c:pt>
                <c:pt idx="161">
                  <c:v>1.4884</c:v>
                </c:pt>
                <c:pt idx="162">
                  <c:v>1.5516</c:v>
                </c:pt>
                <c:pt idx="163">
                  <c:v>1.6176</c:v>
                </c:pt>
                <c:pt idx="164">
                  <c:v>1.6887</c:v>
                </c:pt>
                <c:pt idx="165">
                  <c:v>1.7639</c:v>
                </c:pt>
                <c:pt idx="166">
                  <c:v>1.8469</c:v>
                </c:pt>
                <c:pt idx="167">
                  <c:v>1.935</c:v>
                </c:pt>
                <c:pt idx="168">
                  <c:v>2.0502</c:v>
                </c:pt>
                <c:pt idx="169">
                  <c:v>2.052</c:v>
                </c:pt>
                <c:pt idx="170">
                  <c:v>1.9497</c:v>
                </c:pt>
                <c:pt idx="171">
                  <c:v>1.5334</c:v>
                </c:pt>
                <c:pt idx="172">
                  <c:v>0.71693</c:v>
                </c:pt>
                <c:pt idx="173">
                  <c:v>-0.29264</c:v>
                </c:pt>
                <c:pt idx="174">
                  <c:v>-1.4127</c:v>
                </c:pt>
                <c:pt idx="175">
                  <c:v>-2.2089</c:v>
                </c:pt>
                <c:pt idx="176">
                  <c:v>-2.4686</c:v>
                </c:pt>
                <c:pt idx="177">
                  <c:v>-1.9179</c:v>
                </c:pt>
                <c:pt idx="178">
                  <c:v>-2.2043</c:v>
                </c:pt>
                <c:pt idx="179">
                  <c:v>1.8265</c:v>
                </c:pt>
                <c:pt idx="180">
                  <c:v>15.303</c:v>
                </c:pt>
                <c:pt idx="181">
                  <c:v>6.5064</c:v>
                </c:pt>
                <c:pt idx="182">
                  <c:v>31.049</c:v>
                </c:pt>
                <c:pt idx="183">
                  <c:v>-9.3444</c:v>
                </c:pt>
                <c:pt idx="184">
                  <c:v>-145.49</c:v>
                </c:pt>
                <c:pt idx="185">
                  <c:v>-166.63</c:v>
                </c:pt>
                <c:pt idx="186">
                  <c:v>-44.789</c:v>
                </c:pt>
                <c:pt idx="187">
                  <c:v>38.299</c:v>
                </c:pt>
                <c:pt idx="188">
                  <c:v>30.622</c:v>
                </c:pt>
                <c:pt idx="189">
                  <c:v>16.449</c:v>
                </c:pt>
                <c:pt idx="190">
                  <c:v>9.075</c:v>
                </c:pt>
                <c:pt idx="191">
                  <c:v>3.894</c:v>
                </c:pt>
                <c:pt idx="192">
                  <c:v>1.3795</c:v>
                </c:pt>
                <c:pt idx="193">
                  <c:v>0.46294</c:v>
                </c:pt>
                <c:pt idx="194">
                  <c:v>0.15941</c:v>
                </c:pt>
                <c:pt idx="195">
                  <c:v>0.06044</c:v>
                </c:pt>
                <c:pt idx="196">
                  <c:v>0.021987</c:v>
                </c:pt>
                <c:pt idx="197">
                  <c:v>0.0095643</c:v>
                </c:pt>
                <c:pt idx="198">
                  <c:v>0.0031843</c:v>
                </c:pt>
                <c:pt idx="199">
                  <c:v>0.0028837</c:v>
                </c:pt>
                <c:pt idx="200">
                  <c:v>0.00084278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'Coil ends harmonics'!$G$2</c:f>
              <c:strCache>
                <c:ptCount val="1"/>
                <c:pt idx="0">
                  <c:v>b7</c:v>
                </c:pt>
              </c:strCache>
            </c:strRef>
          </c:tx>
          <c:spPr>
            <a:ln w="31750"/>
          </c:spPr>
          <c:marker>
            <c:symbol val="none"/>
          </c:marker>
          <c:xVal>
            <c:numRef>
              <c:f>'Coil ends harmonics'!$C$3:$C$203</c:f>
              <c:numCache>
                <c:formatCode>0.00E+00</c:formatCode>
                <c:ptCount val="201"/>
                <c:pt idx="0">
                  <c:v>-2000.0</c:v>
                </c:pt>
                <c:pt idx="1">
                  <c:v>-1980.0</c:v>
                </c:pt>
                <c:pt idx="2">
                  <c:v>-1960.0</c:v>
                </c:pt>
                <c:pt idx="3">
                  <c:v>-1940.0</c:v>
                </c:pt>
                <c:pt idx="4">
                  <c:v>-1920.0</c:v>
                </c:pt>
                <c:pt idx="5">
                  <c:v>-1900.0</c:v>
                </c:pt>
                <c:pt idx="6">
                  <c:v>-1880.0</c:v>
                </c:pt>
                <c:pt idx="7">
                  <c:v>-1860.0</c:v>
                </c:pt>
                <c:pt idx="8">
                  <c:v>-1840.0</c:v>
                </c:pt>
                <c:pt idx="9">
                  <c:v>-1820.0</c:v>
                </c:pt>
                <c:pt idx="10">
                  <c:v>-1800.0</c:v>
                </c:pt>
                <c:pt idx="11">
                  <c:v>-1780.0</c:v>
                </c:pt>
                <c:pt idx="12">
                  <c:v>-1760.0</c:v>
                </c:pt>
                <c:pt idx="13">
                  <c:v>-1740.0</c:v>
                </c:pt>
                <c:pt idx="14">
                  <c:v>-1720.0</c:v>
                </c:pt>
                <c:pt idx="15">
                  <c:v>-1700.0</c:v>
                </c:pt>
                <c:pt idx="16">
                  <c:v>-1680.0</c:v>
                </c:pt>
                <c:pt idx="17">
                  <c:v>-1660.0</c:v>
                </c:pt>
                <c:pt idx="18">
                  <c:v>-1640.0</c:v>
                </c:pt>
                <c:pt idx="19">
                  <c:v>-1620.0</c:v>
                </c:pt>
                <c:pt idx="20">
                  <c:v>-1600.0</c:v>
                </c:pt>
                <c:pt idx="21">
                  <c:v>-1580.0</c:v>
                </c:pt>
                <c:pt idx="22">
                  <c:v>-1560.0</c:v>
                </c:pt>
                <c:pt idx="23">
                  <c:v>-1540.0</c:v>
                </c:pt>
                <c:pt idx="24">
                  <c:v>-1520.0</c:v>
                </c:pt>
                <c:pt idx="25">
                  <c:v>-1500.0</c:v>
                </c:pt>
                <c:pt idx="26">
                  <c:v>-1480.0</c:v>
                </c:pt>
                <c:pt idx="27">
                  <c:v>-1460.0</c:v>
                </c:pt>
                <c:pt idx="28">
                  <c:v>-1440.0</c:v>
                </c:pt>
                <c:pt idx="29">
                  <c:v>-1420.0</c:v>
                </c:pt>
                <c:pt idx="30">
                  <c:v>-1400.0</c:v>
                </c:pt>
                <c:pt idx="31">
                  <c:v>-1380.0</c:v>
                </c:pt>
                <c:pt idx="32">
                  <c:v>-1360.0</c:v>
                </c:pt>
                <c:pt idx="33">
                  <c:v>-1340.0</c:v>
                </c:pt>
                <c:pt idx="34">
                  <c:v>-1320.0</c:v>
                </c:pt>
                <c:pt idx="35">
                  <c:v>-1300.0</c:v>
                </c:pt>
                <c:pt idx="36">
                  <c:v>-1280.0</c:v>
                </c:pt>
                <c:pt idx="37">
                  <c:v>-1260.0</c:v>
                </c:pt>
                <c:pt idx="38">
                  <c:v>-1240.0</c:v>
                </c:pt>
                <c:pt idx="39">
                  <c:v>-1220.0</c:v>
                </c:pt>
                <c:pt idx="40">
                  <c:v>-1200.0</c:v>
                </c:pt>
                <c:pt idx="41">
                  <c:v>-1180.0</c:v>
                </c:pt>
                <c:pt idx="42">
                  <c:v>-1160.0</c:v>
                </c:pt>
                <c:pt idx="43">
                  <c:v>-1140.0</c:v>
                </c:pt>
                <c:pt idx="44">
                  <c:v>-1120.0</c:v>
                </c:pt>
                <c:pt idx="45">
                  <c:v>-1100.0</c:v>
                </c:pt>
                <c:pt idx="46">
                  <c:v>-1080.0</c:v>
                </c:pt>
                <c:pt idx="47">
                  <c:v>-1060.0</c:v>
                </c:pt>
                <c:pt idx="48">
                  <c:v>-1040.0</c:v>
                </c:pt>
                <c:pt idx="49">
                  <c:v>-1020.0</c:v>
                </c:pt>
                <c:pt idx="50">
                  <c:v>-1000.0</c:v>
                </c:pt>
                <c:pt idx="51">
                  <c:v>-980.0</c:v>
                </c:pt>
                <c:pt idx="52">
                  <c:v>-960.0</c:v>
                </c:pt>
                <c:pt idx="53">
                  <c:v>-940.0</c:v>
                </c:pt>
                <c:pt idx="54">
                  <c:v>-920.0</c:v>
                </c:pt>
                <c:pt idx="55">
                  <c:v>-900.0</c:v>
                </c:pt>
                <c:pt idx="56">
                  <c:v>-880.0</c:v>
                </c:pt>
                <c:pt idx="57">
                  <c:v>-860.0</c:v>
                </c:pt>
                <c:pt idx="58">
                  <c:v>-840.0</c:v>
                </c:pt>
                <c:pt idx="59">
                  <c:v>-820.0</c:v>
                </c:pt>
                <c:pt idx="60">
                  <c:v>-800.0</c:v>
                </c:pt>
                <c:pt idx="61">
                  <c:v>-780.0</c:v>
                </c:pt>
                <c:pt idx="62">
                  <c:v>-760.0</c:v>
                </c:pt>
                <c:pt idx="63">
                  <c:v>-740.0</c:v>
                </c:pt>
                <c:pt idx="64">
                  <c:v>-720.0</c:v>
                </c:pt>
                <c:pt idx="65">
                  <c:v>-700.0</c:v>
                </c:pt>
                <c:pt idx="66">
                  <c:v>-680.0</c:v>
                </c:pt>
                <c:pt idx="67">
                  <c:v>-660.0</c:v>
                </c:pt>
                <c:pt idx="68">
                  <c:v>-640.0</c:v>
                </c:pt>
                <c:pt idx="69">
                  <c:v>-620.0</c:v>
                </c:pt>
                <c:pt idx="70">
                  <c:v>-600.0</c:v>
                </c:pt>
                <c:pt idx="71">
                  <c:v>-580.0</c:v>
                </c:pt>
                <c:pt idx="72">
                  <c:v>-560.0</c:v>
                </c:pt>
                <c:pt idx="73">
                  <c:v>-540.0</c:v>
                </c:pt>
                <c:pt idx="74">
                  <c:v>-520.0</c:v>
                </c:pt>
                <c:pt idx="75">
                  <c:v>-500.0</c:v>
                </c:pt>
                <c:pt idx="76">
                  <c:v>-480.0</c:v>
                </c:pt>
                <c:pt idx="77">
                  <c:v>-460.0</c:v>
                </c:pt>
                <c:pt idx="78">
                  <c:v>-440.0</c:v>
                </c:pt>
                <c:pt idx="79">
                  <c:v>-420.0</c:v>
                </c:pt>
                <c:pt idx="80">
                  <c:v>-400.0</c:v>
                </c:pt>
                <c:pt idx="81">
                  <c:v>-380.0</c:v>
                </c:pt>
                <c:pt idx="82">
                  <c:v>-360.0</c:v>
                </c:pt>
                <c:pt idx="83">
                  <c:v>-340.0</c:v>
                </c:pt>
                <c:pt idx="84">
                  <c:v>-320.0</c:v>
                </c:pt>
                <c:pt idx="85">
                  <c:v>-300.0</c:v>
                </c:pt>
                <c:pt idx="86">
                  <c:v>-280.0</c:v>
                </c:pt>
                <c:pt idx="87">
                  <c:v>-260.0</c:v>
                </c:pt>
                <c:pt idx="88">
                  <c:v>-240.0</c:v>
                </c:pt>
                <c:pt idx="89">
                  <c:v>-220.0</c:v>
                </c:pt>
                <c:pt idx="90">
                  <c:v>-200.0</c:v>
                </c:pt>
                <c:pt idx="91">
                  <c:v>-180.0</c:v>
                </c:pt>
                <c:pt idx="92">
                  <c:v>-160.0</c:v>
                </c:pt>
                <c:pt idx="93">
                  <c:v>-140.0</c:v>
                </c:pt>
                <c:pt idx="94">
                  <c:v>-120.0</c:v>
                </c:pt>
                <c:pt idx="95">
                  <c:v>-100.0</c:v>
                </c:pt>
                <c:pt idx="96">
                  <c:v>-80.0</c:v>
                </c:pt>
                <c:pt idx="97">
                  <c:v>-60.0</c:v>
                </c:pt>
                <c:pt idx="98">
                  <c:v>-40.0</c:v>
                </c:pt>
                <c:pt idx="99">
                  <c:v>-20.0</c:v>
                </c:pt>
                <c:pt idx="100">
                  <c:v>0.0</c:v>
                </c:pt>
                <c:pt idx="101">
                  <c:v>20.0</c:v>
                </c:pt>
                <c:pt idx="102">
                  <c:v>40.0</c:v>
                </c:pt>
                <c:pt idx="103">
                  <c:v>60.0</c:v>
                </c:pt>
                <c:pt idx="104">
                  <c:v>80.0</c:v>
                </c:pt>
                <c:pt idx="105">
                  <c:v>100.0</c:v>
                </c:pt>
                <c:pt idx="106">
                  <c:v>120.0</c:v>
                </c:pt>
                <c:pt idx="107">
                  <c:v>140.0</c:v>
                </c:pt>
                <c:pt idx="108">
                  <c:v>160.0</c:v>
                </c:pt>
                <c:pt idx="109">
                  <c:v>180.0</c:v>
                </c:pt>
                <c:pt idx="110">
                  <c:v>200.0</c:v>
                </c:pt>
                <c:pt idx="111">
                  <c:v>220.0</c:v>
                </c:pt>
                <c:pt idx="112">
                  <c:v>240.0</c:v>
                </c:pt>
                <c:pt idx="113">
                  <c:v>260.0</c:v>
                </c:pt>
                <c:pt idx="114">
                  <c:v>280.0</c:v>
                </c:pt>
                <c:pt idx="115">
                  <c:v>300.0</c:v>
                </c:pt>
                <c:pt idx="116">
                  <c:v>320.0</c:v>
                </c:pt>
                <c:pt idx="117">
                  <c:v>340.0</c:v>
                </c:pt>
                <c:pt idx="118">
                  <c:v>360.0</c:v>
                </c:pt>
                <c:pt idx="119">
                  <c:v>380.0</c:v>
                </c:pt>
                <c:pt idx="120">
                  <c:v>400.0</c:v>
                </c:pt>
                <c:pt idx="121">
                  <c:v>420.0</c:v>
                </c:pt>
                <c:pt idx="122">
                  <c:v>440.0</c:v>
                </c:pt>
                <c:pt idx="123">
                  <c:v>460.0</c:v>
                </c:pt>
                <c:pt idx="124">
                  <c:v>480.0</c:v>
                </c:pt>
                <c:pt idx="125">
                  <c:v>500.0</c:v>
                </c:pt>
                <c:pt idx="126">
                  <c:v>520.0</c:v>
                </c:pt>
                <c:pt idx="127">
                  <c:v>540.0</c:v>
                </c:pt>
                <c:pt idx="128">
                  <c:v>560.0</c:v>
                </c:pt>
                <c:pt idx="129">
                  <c:v>580.0</c:v>
                </c:pt>
                <c:pt idx="130">
                  <c:v>600.0</c:v>
                </c:pt>
                <c:pt idx="131">
                  <c:v>620.0</c:v>
                </c:pt>
                <c:pt idx="132">
                  <c:v>640.0</c:v>
                </c:pt>
                <c:pt idx="133">
                  <c:v>660.0</c:v>
                </c:pt>
                <c:pt idx="134">
                  <c:v>680.0</c:v>
                </c:pt>
                <c:pt idx="135">
                  <c:v>700.0</c:v>
                </c:pt>
                <c:pt idx="136">
                  <c:v>720.0</c:v>
                </c:pt>
                <c:pt idx="137">
                  <c:v>740.0</c:v>
                </c:pt>
                <c:pt idx="138">
                  <c:v>760.0</c:v>
                </c:pt>
                <c:pt idx="139">
                  <c:v>780.0</c:v>
                </c:pt>
                <c:pt idx="140">
                  <c:v>800.0</c:v>
                </c:pt>
                <c:pt idx="141">
                  <c:v>820.0</c:v>
                </c:pt>
                <c:pt idx="142">
                  <c:v>840.0</c:v>
                </c:pt>
                <c:pt idx="143">
                  <c:v>860.0</c:v>
                </c:pt>
                <c:pt idx="144">
                  <c:v>880.0</c:v>
                </c:pt>
                <c:pt idx="145">
                  <c:v>900.0</c:v>
                </c:pt>
                <c:pt idx="146">
                  <c:v>920.0</c:v>
                </c:pt>
                <c:pt idx="147">
                  <c:v>940.0</c:v>
                </c:pt>
                <c:pt idx="148">
                  <c:v>960.0</c:v>
                </c:pt>
                <c:pt idx="149">
                  <c:v>980.0</c:v>
                </c:pt>
                <c:pt idx="150">
                  <c:v>1000.0</c:v>
                </c:pt>
                <c:pt idx="151">
                  <c:v>1020.0</c:v>
                </c:pt>
                <c:pt idx="152">
                  <c:v>1040.0</c:v>
                </c:pt>
                <c:pt idx="153">
                  <c:v>1060.0</c:v>
                </c:pt>
                <c:pt idx="154">
                  <c:v>1080.0</c:v>
                </c:pt>
                <c:pt idx="155">
                  <c:v>1100.0</c:v>
                </c:pt>
                <c:pt idx="156">
                  <c:v>1120.0</c:v>
                </c:pt>
                <c:pt idx="157">
                  <c:v>1140.0</c:v>
                </c:pt>
                <c:pt idx="158">
                  <c:v>1160.0</c:v>
                </c:pt>
                <c:pt idx="159">
                  <c:v>1180.0</c:v>
                </c:pt>
                <c:pt idx="160">
                  <c:v>1200.0</c:v>
                </c:pt>
                <c:pt idx="161">
                  <c:v>1220.0</c:v>
                </c:pt>
                <c:pt idx="162">
                  <c:v>1240.0</c:v>
                </c:pt>
                <c:pt idx="163">
                  <c:v>1260.0</c:v>
                </c:pt>
                <c:pt idx="164">
                  <c:v>1280.0</c:v>
                </c:pt>
                <c:pt idx="165">
                  <c:v>1300.0</c:v>
                </c:pt>
                <c:pt idx="166">
                  <c:v>1320.0</c:v>
                </c:pt>
                <c:pt idx="167">
                  <c:v>1340.0</c:v>
                </c:pt>
                <c:pt idx="168">
                  <c:v>1360.0</c:v>
                </c:pt>
                <c:pt idx="169">
                  <c:v>1380.0</c:v>
                </c:pt>
                <c:pt idx="170">
                  <c:v>1400.0</c:v>
                </c:pt>
                <c:pt idx="171">
                  <c:v>1420.0</c:v>
                </c:pt>
                <c:pt idx="172">
                  <c:v>1440.0</c:v>
                </c:pt>
                <c:pt idx="173">
                  <c:v>1460.0</c:v>
                </c:pt>
                <c:pt idx="174">
                  <c:v>1480.0</c:v>
                </c:pt>
                <c:pt idx="175">
                  <c:v>1500.0</c:v>
                </c:pt>
                <c:pt idx="176">
                  <c:v>1520.0</c:v>
                </c:pt>
                <c:pt idx="177">
                  <c:v>1540.0</c:v>
                </c:pt>
                <c:pt idx="178">
                  <c:v>1560.0</c:v>
                </c:pt>
                <c:pt idx="179">
                  <c:v>1580.0</c:v>
                </c:pt>
                <c:pt idx="180">
                  <c:v>1600.0</c:v>
                </c:pt>
                <c:pt idx="181">
                  <c:v>1620.0</c:v>
                </c:pt>
                <c:pt idx="182">
                  <c:v>1640.0</c:v>
                </c:pt>
                <c:pt idx="183">
                  <c:v>1660.0</c:v>
                </c:pt>
                <c:pt idx="184">
                  <c:v>1680.0</c:v>
                </c:pt>
                <c:pt idx="185">
                  <c:v>1700.0</c:v>
                </c:pt>
                <c:pt idx="186">
                  <c:v>1720.0</c:v>
                </c:pt>
                <c:pt idx="187">
                  <c:v>1740.0</c:v>
                </c:pt>
                <c:pt idx="188">
                  <c:v>1760.0</c:v>
                </c:pt>
                <c:pt idx="189">
                  <c:v>1780.0</c:v>
                </c:pt>
                <c:pt idx="190">
                  <c:v>1800.0</c:v>
                </c:pt>
                <c:pt idx="191">
                  <c:v>1820.0</c:v>
                </c:pt>
                <c:pt idx="192">
                  <c:v>1840.0</c:v>
                </c:pt>
                <c:pt idx="193">
                  <c:v>1860.0</c:v>
                </c:pt>
                <c:pt idx="194">
                  <c:v>1880.0</c:v>
                </c:pt>
                <c:pt idx="195">
                  <c:v>1900.0</c:v>
                </c:pt>
                <c:pt idx="196">
                  <c:v>1920.0</c:v>
                </c:pt>
                <c:pt idx="197">
                  <c:v>1940.0</c:v>
                </c:pt>
                <c:pt idx="198">
                  <c:v>1960.0</c:v>
                </c:pt>
                <c:pt idx="199">
                  <c:v>1980.0</c:v>
                </c:pt>
                <c:pt idx="200">
                  <c:v>2000.0</c:v>
                </c:pt>
              </c:numCache>
            </c:numRef>
          </c:xVal>
          <c:yVal>
            <c:numRef>
              <c:f>'Coil ends harmonics'!$G$3:$G$203</c:f>
              <c:numCache>
                <c:formatCode>0.00E+00</c:formatCode>
                <c:ptCount val="201"/>
                <c:pt idx="0">
                  <c:v>8.857E-5</c:v>
                </c:pt>
                <c:pt idx="1">
                  <c:v>0.0026622</c:v>
                </c:pt>
                <c:pt idx="2">
                  <c:v>0.0010825</c:v>
                </c:pt>
                <c:pt idx="3">
                  <c:v>2.189E-5</c:v>
                </c:pt>
                <c:pt idx="4">
                  <c:v>7.3704E-6</c:v>
                </c:pt>
                <c:pt idx="5">
                  <c:v>-0.0030275</c:v>
                </c:pt>
                <c:pt idx="6">
                  <c:v>-0.00056456</c:v>
                </c:pt>
                <c:pt idx="7">
                  <c:v>-0.0017609</c:v>
                </c:pt>
                <c:pt idx="8">
                  <c:v>-0.01362</c:v>
                </c:pt>
                <c:pt idx="9">
                  <c:v>-0.047129</c:v>
                </c:pt>
                <c:pt idx="10">
                  <c:v>-0.14789</c:v>
                </c:pt>
                <c:pt idx="11">
                  <c:v>-0.46801</c:v>
                </c:pt>
                <c:pt idx="12">
                  <c:v>-0.96556</c:v>
                </c:pt>
                <c:pt idx="13">
                  <c:v>6.2345</c:v>
                </c:pt>
                <c:pt idx="14">
                  <c:v>11.06</c:v>
                </c:pt>
                <c:pt idx="15">
                  <c:v>-19.631</c:v>
                </c:pt>
                <c:pt idx="16">
                  <c:v>-62.947</c:v>
                </c:pt>
                <c:pt idx="17">
                  <c:v>-54.455</c:v>
                </c:pt>
                <c:pt idx="18">
                  <c:v>2.6314</c:v>
                </c:pt>
                <c:pt idx="19">
                  <c:v>14.067</c:v>
                </c:pt>
                <c:pt idx="20">
                  <c:v>-4.6462</c:v>
                </c:pt>
                <c:pt idx="21">
                  <c:v>0.26419</c:v>
                </c:pt>
                <c:pt idx="22">
                  <c:v>0.062524</c:v>
                </c:pt>
                <c:pt idx="23">
                  <c:v>-0.11898</c:v>
                </c:pt>
                <c:pt idx="24">
                  <c:v>0.12504</c:v>
                </c:pt>
                <c:pt idx="25">
                  <c:v>0.16458</c:v>
                </c:pt>
                <c:pt idx="26">
                  <c:v>0.19355</c:v>
                </c:pt>
                <c:pt idx="27">
                  <c:v>0.27477</c:v>
                </c:pt>
                <c:pt idx="28">
                  <c:v>0.22384</c:v>
                </c:pt>
                <c:pt idx="29">
                  <c:v>0.2323</c:v>
                </c:pt>
                <c:pt idx="30">
                  <c:v>0.2345</c:v>
                </c:pt>
                <c:pt idx="31">
                  <c:v>0.23048</c:v>
                </c:pt>
                <c:pt idx="32">
                  <c:v>0.40419</c:v>
                </c:pt>
                <c:pt idx="33">
                  <c:v>0.21939</c:v>
                </c:pt>
                <c:pt idx="34">
                  <c:v>0.2093</c:v>
                </c:pt>
                <c:pt idx="35">
                  <c:v>0.20527</c:v>
                </c:pt>
                <c:pt idx="36">
                  <c:v>0.19707</c:v>
                </c:pt>
                <c:pt idx="37">
                  <c:v>0.19162</c:v>
                </c:pt>
                <c:pt idx="38">
                  <c:v>0.18676</c:v>
                </c:pt>
                <c:pt idx="39">
                  <c:v>0.18241</c:v>
                </c:pt>
                <c:pt idx="40">
                  <c:v>0.17838</c:v>
                </c:pt>
                <c:pt idx="41">
                  <c:v>0.17389</c:v>
                </c:pt>
                <c:pt idx="42">
                  <c:v>0.17</c:v>
                </c:pt>
                <c:pt idx="43">
                  <c:v>0.16733</c:v>
                </c:pt>
                <c:pt idx="44">
                  <c:v>0.16455</c:v>
                </c:pt>
                <c:pt idx="45">
                  <c:v>0.15924</c:v>
                </c:pt>
                <c:pt idx="46">
                  <c:v>0.15901</c:v>
                </c:pt>
                <c:pt idx="47">
                  <c:v>0.15431</c:v>
                </c:pt>
                <c:pt idx="48">
                  <c:v>0.15177</c:v>
                </c:pt>
                <c:pt idx="49">
                  <c:v>0.14946</c:v>
                </c:pt>
                <c:pt idx="50">
                  <c:v>0.14729</c:v>
                </c:pt>
                <c:pt idx="51">
                  <c:v>0.14538</c:v>
                </c:pt>
                <c:pt idx="52">
                  <c:v>0.1437</c:v>
                </c:pt>
                <c:pt idx="53">
                  <c:v>0.1423</c:v>
                </c:pt>
                <c:pt idx="54">
                  <c:v>0.14109</c:v>
                </c:pt>
                <c:pt idx="55">
                  <c:v>0.13987</c:v>
                </c:pt>
                <c:pt idx="56">
                  <c:v>0.1365</c:v>
                </c:pt>
                <c:pt idx="57">
                  <c:v>0.13545</c:v>
                </c:pt>
                <c:pt idx="58">
                  <c:v>0.0095591</c:v>
                </c:pt>
                <c:pt idx="59">
                  <c:v>0.1346</c:v>
                </c:pt>
                <c:pt idx="60">
                  <c:v>0.1353</c:v>
                </c:pt>
                <c:pt idx="61">
                  <c:v>0.13336</c:v>
                </c:pt>
                <c:pt idx="62">
                  <c:v>0.13264</c:v>
                </c:pt>
                <c:pt idx="63">
                  <c:v>0.13189</c:v>
                </c:pt>
                <c:pt idx="64">
                  <c:v>0.13111</c:v>
                </c:pt>
                <c:pt idx="65">
                  <c:v>0.13041</c:v>
                </c:pt>
                <c:pt idx="66">
                  <c:v>0.12988</c:v>
                </c:pt>
                <c:pt idx="67">
                  <c:v>0.1306</c:v>
                </c:pt>
                <c:pt idx="68">
                  <c:v>0.12707</c:v>
                </c:pt>
                <c:pt idx="69">
                  <c:v>0.12954</c:v>
                </c:pt>
                <c:pt idx="70">
                  <c:v>0.12946</c:v>
                </c:pt>
                <c:pt idx="71">
                  <c:v>0.12931</c:v>
                </c:pt>
                <c:pt idx="72">
                  <c:v>0.12985</c:v>
                </c:pt>
                <c:pt idx="73">
                  <c:v>0.12986</c:v>
                </c:pt>
                <c:pt idx="74">
                  <c:v>0.13032</c:v>
                </c:pt>
                <c:pt idx="75">
                  <c:v>0.12931</c:v>
                </c:pt>
                <c:pt idx="76">
                  <c:v>0.12904</c:v>
                </c:pt>
                <c:pt idx="77">
                  <c:v>0.12916</c:v>
                </c:pt>
                <c:pt idx="78">
                  <c:v>0.12806</c:v>
                </c:pt>
                <c:pt idx="79">
                  <c:v>0.12824</c:v>
                </c:pt>
                <c:pt idx="80">
                  <c:v>0.12809</c:v>
                </c:pt>
                <c:pt idx="81">
                  <c:v>0.128</c:v>
                </c:pt>
                <c:pt idx="82">
                  <c:v>0.12796</c:v>
                </c:pt>
                <c:pt idx="83">
                  <c:v>0.128</c:v>
                </c:pt>
                <c:pt idx="84">
                  <c:v>0.12811</c:v>
                </c:pt>
                <c:pt idx="85">
                  <c:v>0.12829</c:v>
                </c:pt>
                <c:pt idx="86">
                  <c:v>0.12848</c:v>
                </c:pt>
                <c:pt idx="87">
                  <c:v>0.12867</c:v>
                </c:pt>
                <c:pt idx="88">
                  <c:v>0.12318</c:v>
                </c:pt>
                <c:pt idx="89">
                  <c:v>0.12828</c:v>
                </c:pt>
                <c:pt idx="90">
                  <c:v>0.1294</c:v>
                </c:pt>
                <c:pt idx="91">
                  <c:v>0.12992</c:v>
                </c:pt>
                <c:pt idx="92">
                  <c:v>0.13235</c:v>
                </c:pt>
                <c:pt idx="93">
                  <c:v>0.16255</c:v>
                </c:pt>
                <c:pt idx="94">
                  <c:v>0.13242</c:v>
                </c:pt>
                <c:pt idx="95">
                  <c:v>0.13355</c:v>
                </c:pt>
                <c:pt idx="96">
                  <c:v>0.13482</c:v>
                </c:pt>
                <c:pt idx="97">
                  <c:v>0.13624</c:v>
                </c:pt>
                <c:pt idx="98">
                  <c:v>0.13819</c:v>
                </c:pt>
                <c:pt idx="99">
                  <c:v>0.14416</c:v>
                </c:pt>
                <c:pt idx="100">
                  <c:v>0.16301</c:v>
                </c:pt>
                <c:pt idx="101">
                  <c:v>0.18097</c:v>
                </c:pt>
                <c:pt idx="102">
                  <c:v>0.18471</c:v>
                </c:pt>
                <c:pt idx="103">
                  <c:v>0.18391</c:v>
                </c:pt>
                <c:pt idx="104">
                  <c:v>0.18257</c:v>
                </c:pt>
                <c:pt idx="105">
                  <c:v>0.18129</c:v>
                </c:pt>
                <c:pt idx="106">
                  <c:v>0.18016</c:v>
                </c:pt>
                <c:pt idx="107">
                  <c:v>0.21028</c:v>
                </c:pt>
                <c:pt idx="108">
                  <c:v>0.18009</c:v>
                </c:pt>
                <c:pt idx="109">
                  <c:v>0.17766</c:v>
                </c:pt>
                <c:pt idx="110">
                  <c:v>0.17714</c:v>
                </c:pt>
                <c:pt idx="111">
                  <c:v>0.17602</c:v>
                </c:pt>
                <c:pt idx="112">
                  <c:v>0.17092</c:v>
                </c:pt>
                <c:pt idx="113">
                  <c:v>0.17641</c:v>
                </c:pt>
                <c:pt idx="114">
                  <c:v>0.17622</c:v>
                </c:pt>
                <c:pt idx="115">
                  <c:v>0.17604</c:v>
                </c:pt>
                <c:pt idx="116">
                  <c:v>0.17586</c:v>
                </c:pt>
                <c:pt idx="117">
                  <c:v>0.17574</c:v>
                </c:pt>
                <c:pt idx="118">
                  <c:v>0.17571</c:v>
                </c:pt>
                <c:pt idx="119">
                  <c:v>0.17574</c:v>
                </c:pt>
                <c:pt idx="120">
                  <c:v>0.17583</c:v>
                </c:pt>
                <c:pt idx="121">
                  <c:v>0.17598</c:v>
                </c:pt>
                <c:pt idx="122">
                  <c:v>0.17581</c:v>
                </c:pt>
                <c:pt idx="123">
                  <c:v>0.17691</c:v>
                </c:pt>
                <c:pt idx="124">
                  <c:v>0.17679</c:v>
                </c:pt>
                <c:pt idx="125">
                  <c:v>0.17705</c:v>
                </c:pt>
                <c:pt idx="126">
                  <c:v>0.17807</c:v>
                </c:pt>
                <c:pt idx="127">
                  <c:v>0.17761</c:v>
                </c:pt>
                <c:pt idx="128">
                  <c:v>0.1776</c:v>
                </c:pt>
                <c:pt idx="129">
                  <c:v>0.17706</c:v>
                </c:pt>
                <c:pt idx="130">
                  <c:v>0.17721</c:v>
                </c:pt>
                <c:pt idx="131">
                  <c:v>0.17729</c:v>
                </c:pt>
                <c:pt idx="132">
                  <c:v>0.17482</c:v>
                </c:pt>
                <c:pt idx="133">
                  <c:v>0.17835</c:v>
                </c:pt>
                <c:pt idx="134">
                  <c:v>0.17763</c:v>
                </c:pt>
                <c:pt idx="135">
                  <c:v>0.17816</c:v>
                </c:pt>
                <c:pt idx="136">
                  <c:v>0.17886</c:v>
                </c:pt>
                <c:pt idx="137">
                  <c:v>0.17964</c:v>
                </c:pt>
                <c:pt idx="138">
                  <c:v>0.18039</c:v>
                </c:pt>
                <c:pt idx="139">
                  <c:v>0.18111</c:v>
                </c:pt>
                <c:pt idx="140">
                  <c:v>0.18306</c:v>
                </c:pt>
                <c:pt idx="141">
                  <c:v>0.18235</c:v>
                </c:pt>
                <c:pt idx="142">
                  <c:v>0.057314</c:v>
                </c:pt>
                <c:pt idx="143">
                  <c:v>0.1832</c:v>
                </c:pt>
                <c:pt idx="144">
                  <c:v>0.18425</c:v>
                </c:pt>
                <c:pt idx="145">
                  <c:v>0.18763</c:v>
                </c:pt>
                <c:pt idx="146">
                  <c:v>0.18884</c:v>
                </c:pt>
                <c:pt idx="147">
                  <c:v>0.19006</c:v>
                </c:pt>
                <c:pt idx="148">
                  <c:v>0.19146</c:v>
                </c:pt>
                <c:pt idx="149">
                  <c:v>0.19314</c:v>
                </c:pt>
                <c:pt idx="150">
                  <c:v>0.19505</c:v>
                </c:pt>
                <c:pt idx="151">
                  <c:v>0.19722</c:v>
                </c:pt>
                <c:pt idx="152">
                  <c:v>0.19952</c:v>
                </c:pt>
                <c:pt idx="153">
                  <c:v>0.20207</c:v>
                </c:pt>
                <c:pt idx="154">
                  <c:v>0.20677</c:v>
                </c:pt>
                <c:pt idx="155">
                  <c:v>0.207</c:v>
                </c:pt>
                <c:pt idx="156">
                  <c:v>0.21231</c:v>
                </c:pt>
                <c:pt idx="157">
                  <c:v>0.21509</c:v>
                </c:pt>
                <c:pt idx="158">
                  <c:v>0.21776</c:v>
                </c:pt>
                <c:pt idx="159">
                  <c:v>0.22166</c:v>
                </c:pt>
                <c:pt idx="160">
                  <c:v>0.22614</c:v>
                </c:pt>
                <c:pt idx="161">
                  <c:v>0.23017</c:v>
                </c:pt>
                <c:pt idx="162">
                  <c:v>0.23453</c:v>
                </c:pt>
                <c:pt idx="163">
                  <c:v>0.23939</c:v>
                </c:pt>
                <c:pt idx="164">
                  <c:v>0.24485</c:v>
                </c:pt>
                <c:pt idx="165">
                  <c:v>0.25307</c:v>
                </c:pt>
                <c:pt idx="166">
                  <c:v>0.2572</c:v>
                </c:pt>
                <c:pt idx="167">
                  <c:v>0.2678</c:v>
                </c:pt>
                <c:pt idx="168">
                  <c:v>0.45535</c:v>
                </c:pt>
                <c:pt idx="169">
                  <c:v>0.29668</c:v>
                </c:pt>
                <c:pt idx="170">
                  <c:v>0.37228</c:v>
                </c:pt>
                <c:pt idx="171">
                  <c:v>0.59605</c:v>
                </c:pt>
                <c:pt idx="172">
                  <c:v>1.0134</c:v>
                </c:pt>
                <c:pt idx="173">
                  <c:v>1.6015</c:v>
                </c:pt>
                <c:pt idx="174">
                  <c:v>2.0212</c:v>
                </c:pt>
                <c:pt idx="175">
                  <c:v>2.3424</c:v>
                </c:pt>
                <c:pt idx="176">
                  <c:v>2.3894</c:v>
                </c:pt>
                <c:pt idx="177">
                  <c:v>1.5642</c:v>
                </c:pt>
                <c:pt idx="178">
                  <c:v>0.27497</c:v>
                </c:pt>
                <c:pt idx="179">
                  <c:v>-0.18717</c:v>
                </c:pt>
                <c:pt idx="180">
                  <c:v>-4.9237</c:v>
                </c:pt>
                <c:pt idx="181">
                  <c:v>13.209</c:v>
                </c:pt>
                <c:pt idx="182">
                  <c:v>2.8622</c:v>
                </c:pt>
                <c:pt idx="183">
                  <c:v>-52.072</c:v>
                </c:pt>
                <c:pt idx="184">
                  <c:v>-58.954</c:v>
                </c:pt>
                <c:pt idx="185">
                  <c:v>-13.808</c:v>
                </c:pt>
                <c:pt idx="186">
                  <c:v>15.106</c:v>
                </c:pt>
                <c:pt idx="187">
                  <c:v>7.7253</c:v>
                </c:pt>
                <c:pt idx="188">
                  <c:v>1.583</c:v>
                </c:pt>
                <c:pt idx="189">
                  <c:v>1.8591</c:v>
                </c:pt>
                <c:pt idx="190">
                  <c:v>1.1929</c:v>
                </c:pt>
                <c:pt idx="191">
                  <c:v>0.33039</c:v>
                </c:pt>
                <c:pt idx="192">
                  <c:v>0.045841</c:v>
                </c:pt>
                <c:pt idx="193">
                  <c:v>0.0044762</c:v>
                </c:pt>
                <c:pt idx="194">
                  <c:v>-0.00034684</c:v>
                </c:pt>
                <c:pt idx="195">
                  <c:v>-0.0031668</c:v>
                </c:pt>
                <c:pt idx="196">
                  <c:v>-5.9516E-5</c:v>
                </c:pt>
                <c:pt idx="197">
                  <c:v>-1.8894E-6</c:v>
                </c:pt>
                <c:pt idx="198">
                  <c:v>0.0010745</c:v>
                </c:pt>
                <c:pt idx="199">
                  <c:v>0.0026595</c:v>
                </c:pt>
                <c:pt idx="200">
                  <c:v>8.7602E-5</c:v>
                </c:pt>
              </c:numCache>
            </c:numRef>
          </c:yVal>
          <c:smooth val="1"/>
        </c:ser>
        <c:axId val="724410168"/>
        <c:axId val="710965512"/>
      </c:scatterChart>
      <c:valAx>
        <c:axId val="724410168"/>
        <c:scaling>
          <c:orientation val="minMax"/>
          <c:max val="2000.0"/>
          <c:min val="-2000.0"/>
        </c:scaling>
        <c:axPos val="b"/>
        <c:numFmt formatCode="#,##0" sourceLinked="0"/>
        <c:tickLblPos val="nextTo"/>
        <c:txPr>
          <a:bodyPr/>
          <a:lstStyle/>
          <a:p>
            <a:pPr>
              <a:defRPr lang="en-US"/>
            </a:pPr>
            <a:endParaRPr lang="ja-JP"/>
          </a:p>
        </c:txPr>
        <c:crossAx val="710965512"/>
        <c:crosses val="autoZero"/>
        <c:crossBetween val="midCat"/>
      </c:valAx>
      <c:valAx>
        <c:axId val="710965512"/>
        <c:scaling>
          <c:orientation val="minMax"/>
        </c:scaling>
        <c:axPos val="l"/>
        <c:numFmt formatCode="#,##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en-US"/>
            </a:pPr>
            <a:endParaRPr lang="ja-JP"/>
          </a:p>
        </c:txPr>
        <c:crossAx val="724410168"/>
        <c:crosses val="autoZero"/>
        <c:crossBetween val="midCat"/>
      </c:valAx>
      <c:spPr>
        <a:ln w="127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522024444444444"/>
          <c:y val="0.518019907407407"/>
          <c:w val="0.206670277777778"/>
          <c:h val="0.398275"/>
        </c:manualLayout>
      </c:layout>
      <c:txPr>
        <a:bodyPr/>
        <a:lstStyle/>
        <a:p>
          <a:pPr>
            <a:defRPr lang="en-US" sz="1400"/>
          </a:pPr>
          <a:endParaRPr lang="ja-JP"/>
        </a:p>
      </c:txPr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18"/>
  <c:chart>
    <c:plotArea>
      <c:layout>
        <c:manualLayout>
          <c:layoutTarget val="inner"/>
          <c:xMode val="edge"/>
          <c:yMode val="edge"/>
          <c:x val="0.052407706208855"/>
          <c:y val="0.0415335463258786"/>
          <c:w val="0.895867755260101"/>
          <c:h val="0.916932907348243"/>
        </c:manualLayout>
      </c:layout>
      <c:scatterChart>
        <c:scatterStyle val="smoothMarker"/>
        <c:ser>
          <c:idx val="0"/>
          <c:order val="0"/>
          <c:tx>
            <c:strRef>
              <c:f>'Coil ends harmonics'!$H$2</c:f>
              <c:strCache>
                <c:ptCount val="1"/>
                <c:pt idx="0">
                  <c:v>a1</c:v>
                </c:pt>
              </c:strCache>
            </c:strRef>
          </c:tx>
          <c:spPr>
            <a:ln w="31750"/>
          </c:spPr>
          <c:marker>
            <c:symbol val="none"/>
          </c:marker>
          <c:xVal>
            <c:numRef>
              <c:f>'Coil ends harmonics'!$C$3:$C$203</c:f>
              <c:numCache>
                <c:formatCode>0.00E+00</c:formatCode>
                <c:ptCount val="201"/>
                <c:pt idx="0">
                  <c:v>-2000.0</c:v>
                </c:pt>
                <c:pt idx="1">
                  <c:v>-1980.0</c:v>
                </c:pt>
                <c:pt idx="2">
                  <c:v>-1960.0</c:v>
                </c:pt>
                <c:pt idx="3">
                  <c:v>-1940.0</c:v>
                </c:pt>
                <c:pt idx="4">
                  <c:v>-1920.0</c:v>
                </c:pt>
                <c:pt idx="5">
                  <c:v>-1900.0</c:v>
                </c:pt>
                <c:pt idx="6">
                  <c:v>-1880.0</c:v>
                </c:pt>
                <c:pt idx="7">
                  <c:v>-1860.0</c:v>
                </c:pt>
                <c:pt idx="8">
                  <c:v>-1840.0</c:v>
                </c:pt>
                <c:pt idx="9">
                  <c:v>-1820.0</c:v>
                </c:pt>
                <c:pt idx="10">
                  <c:v>-1800.0</c:v>
                </c:pt>
                <c:pt idx="11">
                  <c:v>-1780.0</c:v>
                </c:pt>
                <c:pt idx="12">
                  <c:v>-1760.0</c:v>
                </c:pt>
                <c:pt idx="13">
                  <c:v>-1740.0</c:v>
                </c:pt>
                <c:pt idx="14">
                  <c:v>-1720.0</c:v>
                </c:pt>
                <c:pt idx="15">
                  <c:v>-1700.0</c:v>
                </c:pt>
                <c:pt idx="16">
                  <c:v>-1680.0</c:v>
                </c:pt>
                <c:pt idx="17">
                  <c:v>-1660.0</c:v>
                </c:pt>
                <c:pt idx="18">
                  <c:v>-1640.0</c:v>
                </c:pt>
                <c:pt idx="19">
                  <c:v>-1620.0</c:v>
                </c:pt>
                <c:pt idx="20">
                  <c:v>-1600.0</c:v>
                </c:pt>
                <c:pt idx="21">
                  <c:v>-1580.0</c:v>
                </c:pt>
                <c:pt idx="22">
                  <c:v>-1560.0</c:v>
                </c:pt>
                <c:pt idx="23">
                  <c:v>-1540.0</c:v>
                </c:pt>
                <c:pt idx="24">
                  <c:v>-1520.0</c:v>
                </c:pt>
                <c:pt idx="25">
                  <c:v>-1500.0</c:v>
                </c:pt>
                <c:pt idx="26">
                  <c:v>-1480.0</c:v>
                </c:pt>
                <c:pt idx="27">
                  <c:v>-1460.0</c:v>
                </c:pt>
                <c:pt idx="28">
                  <c:v>-1440.0</c:v>
                </c:pt>
                <c:pt idx="29">
                  <c:v>-1420.0</c:v>
                </c:pt>
                <c:pt idx="30">
                  <c:v>-1400.0</c:v>
                </c:pt>
                <c:pt idx="31">
                  <c:v>-1380.0</c:v>
                </c:pt>
                <c:pt idx="32">
                  <c:v>-1360.0</c:v>
                </c:pt>
                <c:pt idx="33">
                  <c:v>-1340.0</c:v>
                </c:pt>
                <c:pt idx="34">
                  <c:v>-1320.0</c:v>
                </c:pt>
                <c:pt idx="35">
                  <c:v>-1300.0</c:v>
                </c:pt>
                <c:pt idx="36">
                  <c:v>-1280.0</c:v>
                </c:pt>
                <c:pt idx="37">
                  <c:v>-1260.0</c:v>
                </c:pt>
                <c:pt idx="38">
                  <c:v>-1240.0</c:v>
                </c:pt>
                <c:pt idx="39">
                  <c:v>-1220.0</c:v>
                </c:pt>
                <c:pt idx="40">
                  <c:v>-1200.0</c:v>
                </c:pt>
                <c:pt idx="41">
                  <c:v>-1180.0</c:v>
                </c:pt>
                <c:pt idx="42">
                  <c:v>-1160.0</c:v>
                </c:pt>
                <c:pt idx="43">
                  <c:v>-1140.0</c:v>
                </c:pt>
                <c:pt idx="44">
                  <c:v>-1120.0</c:v>
                </c:pt>
                <c:pt idx="45">
                  <c:v>-1100.0</c:v>
                </c:pt>
                <c:pt idx="46">
                  <c:v>-1080.0</c:v>
                </c:pt>
                <c:pt idx="47">
                  <c:v>-1060.0</c:v>
                </c:pt>
                <c:pt idx="48">
                  <c:v>-1040.0</c:v>
                </c:pt>
                <c:pt idx="49">
                  <c:v>-1020.0</c:v>
                </c:pt>
                <c:pt idx="50">
                  <c:v>-1000.0</c:v>
                </c:pt>
                <c:pt idx="51">
                  <c:v>-980.0</c:v>
                </c:pt>
                <c:pt idx="52">
                  <c:v>-960.0</c:v>
                </c:pt>
                <c:pt idx="53">
                  <c:v>-940.0</c:v>
                </c:pt>
                <c:pt idx="54">
                  <c:v>-920.0</c:v>
                </c:pt>
                <c:pt idx="55">
                  <c:v>-900.0</c:v>
                </c:pt>
                <c:pt idx="56">
                  <c:v>-880.0</c:v>
                </c:pt>
                <c:pt idx="57">
                  <c:v>-860.0</c:v>
                </c:pt>
                <c:pt idx="58">
                  <c:v>-840.0</c:v>
                </c:pt>
                <c:pt idx="59">
                  <c:v>-820.0</c:v>
                </c:pt>
                <c:pt idx="60">
                  <c:v>-800.0</c:v>
                </c:pt>
                <c:pt idx="61">
                  <c:v>-780.0</c:v>
                </c:pt>
                <c:pt idx="62">
                  <c:v>-760.0</c:v>
                </c:pt>
                <c:pt idx="63">
                  <c:v>-740.0</c:v>
                </c:pt>
                <c:pt idx="64">
                  <c:v>-720.0</c:v>
                </c:pt>
                <c:pt idx="65">
                  <c:v>-700.0</c:v>
                </c:pt>
                <c:pt idx="66">
                  <c:v>-680.0</c:v>
                </c:pt>
                <c:pt idx="67">
                  <c:v>-660.0</c:v>
                </c:pt>
                <c:pt idx="68">
                  <c:v>-640.0</c:v>
                </c:pt>
                <c:pt idx="69">
                  <c:v>-620.0</c:v>
                </c:pt>
                <c:pt idx="70">
                  <c:v>-600.0</c:v>
                </c:pt>
                <c:pt idx="71">
                  <c:v>-580.0</c:v>
                </c:pt>
                <c:pt idx="72">
                  <c:v>-560.0</c:v>
                </c:pt>
                <c:pt idx="73">
                  <c:v>-540.0</c:v>
                </c:pt>
                <c:pt idx="74">
                  <c:v>-520.0</c:v>
                </c:pt>
                <c:pt idx="75">
                  <c:v>-500.0</c:v>
                </c:pt>
                <c:pt idx="76">
                  <c:v>-480.0</c:v>
                </c:pt>
                <c:pt idx="77">
                  <c:v>-460.0</c:v>
                </c:pt>
                <c:pt idx="78">
                  <c:v>-440.0</c:v>
                </c:pt>
                <c:pt idx="79">
                  <c:v>-420.0</c:v>
                </c:pt>
                <c:pt idx="80">
                  <c:v>-400.0</c:v>
                </c:pt>
                <c:pt idx="81">
                  <c:v>-380.0</c:v>
                </c:pt>
                <c:pt idx="82">
                  <c:v>-360.0</c:v>
                </c:pt>
                <c:pt idx="83">
                  <c:v>-340.0</c:v>
                </c:pt>
                <c:pt idx="84">
                  <c:v>-320.0</c:v>
                </c:pt>
                <c:pt idx="85">
                  <c:v>-300.0</c:v>
                </c:pt>
                <c:pt idx="86">
                  <c:v>-280.0</c:v>
                </c:pt>
                <c:pt idx="87">
                  <c:v>-260.0</c:v>
                </c:pt>
                <c:pt idx="88">
                  <c:v>-240.0</c:v>
                </c:pt>
                <c:pt idx="89">
                  <c:v>-220.0</c:v>
                </c:pt>
                <c:pt idx="90">
                  <c:v>-200.0</c:v>
                </c:pt>
                <c:pt idx="91">
                  <c:v>-180.0</c:v>
                </c:pt>
                <c:pt idx="92">
                  <c:v>-160.0</c:v>
                </c:pt>
                <c:pt idx="93">
                  <c:v>-140.0</c:v>
                </c:pt>
                <c:pt idx="94">
                  <c:v>-120.0</c:v>
                </c:pt>
                <c:pt idx="95">
                  <c:v>-100.0</c:v>
                </c:pt>
                <c:pt idx="96">
                  <c:v>-80.0</c:v>
                </c:pt>
                <c:pt idx="97">
                  <c:v>-60.0</c:v>
                </c:pt>
                <c:pt idx="98">
                  <c:v>-40.0</c:v>
                </c:pt>
                <c:pt idx="99">
                  <c:v>-20.0</c:v>
                </c:pt>
                <c:pt idx="100">
                  <c:v>0.0</c:v>
                </c:pt>
                <c:pt idx="101">
                  <c:v>20.0</c:v>
                </c:pt>
                <c:pt idx="102">
                  <c:v>40.0</c:v>
                </c:pt>
                <c:pt idx="103">
                  <c:v>60.0</c:v>
                </c:pt>
                <c:pt idx="104">
                  <c:v>80.0</c:v>
                </c:pt>
                <c:pt idx="105">
                  <c:v>100.0</c:v>
                </c:pt>
                <c:pt idx="106">
                  <c:v>120.0</c:v>
                </c:pt>
                <c:pt idx="107">
                  <c:v>140.0</c:v>
                </c:pt>
                <c:pt idx="108">
                  <c:v>160.0</c:v>
                </c:pt>
                <c:pt idx="109">
                  <c:v>180.0</c:v>
                </c:pt>
                <c:pt idx="110">
                  <c:v>200.0</c:v>
                </c:pt>
                <c:pt idx="111">
                  <c:v>220.0</c:v>
                </c:pt>
                <c:pt idx="112">
                  <c:v>240.0</c:v>
                </c:pt>
                <c:pt idx="113">
                  <c:v>260.0</c:v>
                </c:pt>
                <c:pt idx="114">
                  <c:v>280.0</c:v>
                </c:pt>
                <c:pt idx="115">
                  <c:v>300.0</c:v>
                </c:pt>
                <c:pt idx="116">
                  <c:v>320.0</c:v>
                </c:pt>
                <c:pt idx="117">
                  <c:v>340.0</c:v>
                </c:pt>
                <c:pt idx="118">
                  <c:v>360.0</c:v>
                </c:pt>
                <c:pt idx="119">
                  <c:v>380.0</c:v>
                </c:pt>
                <c:pt idx="120">
                  <c:v>400.0</c:v>
                </c:pt>
                <c:pt idx="121">
                  <c:v>420.0</c:v>
                </c:pt>
                <c:pt idx="122">
                  <c:v>440.0</c:v>
                </c:pt>
                <c:pt idx="123">
                  <c:v>460.0</c:v>
                </c:pt>
                <c:pt idx="124">
                  <c:v>480.0</c:v>
                </c:pt>
                <c:pt idx="125">
                  <c:v>500.0</c:v>
                </c:pt>
                <c:pt idx="126">
                  <c:v>520.0</c:v>
                </c:pt>
                <c:pt idx="127">
                  <c:v>540.0</c:v>
                </c:pt>
                <c:pt idx="128">
                  <c:v>560.0</c:v>
                </c:pt>
                <c:pt idx="129">
                  <c:v>580.0</c:v>
                </c:pt>
                <c:pt idx="130">
                  <c:v>600.0</c:v>
                </c:pt>
                <c:pt idx="131">
                  <c:v>620.0</c:v>
                </c:pt>
                <c:pt idx="132">
                  <c:v>640.0</c:v>
                </c:pt>
                <c:pt idx="133">
                  <c:v>660.0</c:v>
                </c:pt>
                <c:pt idx="134">
                  <c:v>680.0</c:v>
                </c:pt>
                <c:pt idx="135">
                  <c:v>700.0</c:v>
                </c:pt>
                <c:pt idx="136">
                  <c:v>720.0</c:v>
                </c:pt>
                <c:pt idx="137">
                  <c:v>740.0</c:v>
                </c:pt>
                <c:pt idx="138">
                  <c:v>760.0</c:v>
                </c:pt>
                <c:pt idx="139">
                  <c:v>780.0</c:v>
                </c:pt>
                <c:pt idx="140">
                  <c:v>800.0</c:v>
                </c:pt>
                <c:pt idx="141">
                  <c:v>820.0</c:v>
                </c:pt>
                <c:pt idx="142">
                  <c:v>840.0</c:v>
                </c:pt>
                <c:pt idx="143">
                  <c:v>860.0</c:v>
                </c:pt>
                <c:pt idx="144">
                  <c:v>880.0</c:v>
                </c:pt>
                <c:pt idx="145">
                  <c:v>900.0</c:v>
                </c:pt>
                <c:pt idx="146">
                  <c:v>920.0</c:v>
                </c:pt>
                <c:pt idx="147">
                  <c:v>940.0</c:v>
                </c:pt>
                <c:pt idx="148">
                  <c:v>960.0</c:v>
                </c:pt>
                <c:pt idx="149">
                  <c:v>980.0</c:v>
                </c:pt>
                <c:pt idx="150">
                  <c:v>1000.0</c:v>
                </c:pt>
                <c:pt idx="151">
                  <c:v>1020.0</c:v>
                </c:pt>
                <c:pt idx="152">
                  <c:v>1040.0</c:v>
                </c:pt>
                <c:pt idx="153">
                  <c:v>1060.0</c:v>
                </c:pt>
                <c:pt idx="154">
                  <c:v>1080.0</c:v>
                </c:pt>
                <c:pt idx="155">
                  <c:v>1100.0</c:v>
                </c:pt>
                <c:pt idx="156">
                  <c:v>1120.0</c:v>
                </c:pt>
                <c:pt idx="157">
                  <c:v>1140.0</c:v>
                </c:pt>
                <c:pt idx="158">
                  <c:v>1160.0</c:v>
                </c:pt>
                <c:pt idx="159">
                  <c:v>1180.0</c:v>
                </c:pt>
                <c:pt idx="160">
                  <c:v>1200.0</c:v>
                </c:pt>
                <c:pt idx="161">
                  <c:v>1220.0</c:v>
                </c:pt>
                <c:pt idx="162">
                  <c:v>1240.0</c:v>
                </c:pt>
                <c:pt idx="163">
                  <c:v>1260.0</c:v>
                </c:pt>
                <c:pt idx="164">
                  <c:v>1280.0</c:v>
                </c:pt>
                <c:pt idx="165">
                  <c:v>1300.0</c:v>
                </c:pt>
                <c:pt idx="166">
                  <c:v>1320.0</c:v>
                </c:pt>
                <c:pt idx="167">
                  <c:v>1340.0</c:v>
                </c:pt>
                <c:pt idx="168">
                  <c:v>1360.0</c:v>
                </c:pt>
                <c:pt idx="169">
                  <c:v>1380.0</c:v>
                </c:pt>
                <c:pt idx="170">
                  <c:v>1400.0</c:v>
                </c:pt>
                <c:pt idx="171">
                  <c:v>1420.0</c:v>
                </c:pt>
                <c:pt idx="172">
                  <c:v>1440.0</c:v>
                </c:pt>
                <c:pt idx="173">
                  <c:v>1460.0</c:v>
                </c:pt>
                <c:pt idx="174">
                  <c:v>1480.0</c:v>
                </c:pt>
                <c:pt idx="175">
                  <c:v>1500.0</c:v>
                </c:pt>
                <c:pt idx="176">
                  <c:v>1520.0</c:v>
                </c:pt>
                <c:pt idx="177">
                  <c:v>1540.0</c:v>
                </c:pt>
                <c:pt idx="178">
                  <c:v>1560.0</c:v>
                </c:pt>
                <c:pt idx="179">
                  <c:v>1580.0</c:v>
                </c:pt>
                <c:pt idx="180">
                  <c:v>1600.0</c:v>
                </c:pt>
                <c:pt idx="181">
                  <c:v>1620.0</c:v>
                </c:pt>
                <c:pt idx="182">
                  <c:v>1640.0</c:v>
                </c:pt>
                <c:pt idx="183">
                  <c:v>1660.0</c:v>
                </c:pt>
                <c:pt idx="184">
                  <c:v>1680.0</c:v>
                </c:pt>
                <c:pt idx="185">
                  <c:v>1700.0</c:v>
                </c:pt>
                <c:pt idx="186">
                  <c:v>1720.0</c:v>
                </c:pt>
                <c:pt idx="187">
                  <c:v>1740.0</c:v>
                </c:pt>
                <c:pt idx="188">
                  <c:v>1760.0</c:v>
                </c:pt>
                <c:pt idx="189">
                  <c:v>1780.0</c:v>
                </c:pt>
                <c:pt idx="190">
                  <c:v>1800.0</c:v>
                </c:pt>
                <c:pt idx="191">
                  <c:v>1820.0</c:v>
                </c:pt>
                <c:pt idx="192">
                  <c:v>1840.0</c:v>
                </c:pt>
                <c:pt idx="193">
                  <c:v>1860.0</c:v>
                </c:pt>
                <c:pt idx="194">
                  <c:v>1880.0</c:v>
                </c:pt>
                <c:pt idx="195">
                  <c:v>1900.0</c:v>
                </c:pt>
                <c:pt idx="196">
                  <c:v>1920.0</c:v>
                </c:pt>
                <c:pt idx="197">
                  <c:v>1940.0</c:v>
                </c:pt>
                <c:pt idx="198">
                  <c:v>1960.0</c:v>
                </c:pt>
                <c:pt idx="199">
                  <c:v>1980.0</c:v>
                </c:pt>
                <c:pt idx="200">
                  <c:v>2000.0</c:v>
                </c:pt>
              </c:numCache>
            </c:numRef>
          </c:xVal>
          <c:yVal>
            <c:numRef>
              <c:f>'Coil ends harmonics'!$H$3:$H$203</c:f>
              <c:numCache>
                <c:formatCode>0.00E+00</c:formatCode>
                <c:ptCount val="201"/>
                <c:pt idx="0">
                  <c:v>0.030734</c:v>
                </c:pt>
                <c:pt idx="1">
                  <c:v>0.031069</c:v>
                </c:pt>
                <c:pt idx="2">
                  <c:v>0.031409</c:v>
                </c:pt>
                <c:pt idx="3">
                  <c:v>0.031756</c:v>
                </c:pt>
                <c:pt idx="4">
                  <c:v>0.032107</c:v>
                </c:pt>
                <c:pt idx="5">
                  <c:v>0.032465</c:v>
                </c:pt>
                <c:pt idx="6">
                  <c:v>0.032829</c:v>
                </c:pt>
                <c:pt idx="7">
                  <c:v>0.033198</c:v>
                </c:pt>
                <c:pt idx="8">
                  <c:v>0.033575</c:v>
                </c:pt>
                <c:pt idx="9">
                  <c:v>0.033957</c:v>
                </c:pt>
                <c:pt idx="10">
                  <c:v>0.034346</c:v>
                </c:pt>
                <c:pt idx="11">
                  <c:v>0.034742</c:v>
                </c:pt>
                <c:pt idx="12">
                  <c:v>0.035144</c:v>
                </c:pt>
                <c:pt idx="13">
                  <c:v>0.035554</c:v>
                </c:pt>
                <c:pt idx="14">
                  <c:v>0.035971</c:v>
                </c:pt>
                <c:pt idx="15">
                  <c:v>0.036395</c:v>
                </c:pt>
                <c:pt idx="16">
                  <c:v>0.036827</c:v>
                </c:pt>
                <c:pt idx="17">
                  <c:v>0.037266</c:v>
                </c:pt>
                <c:pt idx="18">
                  <c:v>0.037714</c:v>
                </c:pt>
                <c:pt idx="19">
                  <c:v>0.038169</c:v>
                </c:pt>
                <c:pt idx="20">
                  <c:v>0.038633</c:v>
                </c:pt>
                <c:pt idx="21">
                  <c:v>0.039105</c:v>
                </c:pt>
                <c:pt idx="22">
                  <c:v>0.039586</c:v>
                </c:pt>
                <c:pt idx="23">
                  <c:v>0.040076</c:v>
                </c:pt>
                <c:pt idx="24">
                  <c:v>0.040575</c:v>
                </c:pt>
                <c:pt idx="25">
                  <c:v>0.041083</c:v>
                </c:pt>
                <c:pt idx="26">
                  <c:v>0.041601</c:v>
                </c:pt>
                <c:pt idx="27">
                  <c:v>0.042128</c:v>
                </c:pt>
                <c:pt idx="28">
                  <c:v>0.042666</c:v>
                </c:pt>
                <c:pt idx="29">
                  <c:v>0.043214</c:v>
                </c:pt>
                <c:pt idx="30">
                  <c:v>0.043773</c:v>
                </c:pt>
                <c:pt idx="31">
                  <c:v>0.044342</c:v>
                </c:pt>
                <c:pt idx="32">
                  <c:v>0.044923</c:v>
                </c:pt>
                <c:pt idx="33">
                  <c:v>0.045515</c:v>
                </c:pt>
                <c:pt idx="34">
                  <c:v>0.046119</c:v>
                </c:pt>
                <c:pt idx="35">
                  <c:v>0.046735</c:v>
                </c:pt>
                <c:pt idx="36">
                  <c:v>0.047363</c:v>
                </c:pt>
                <c:pt idx="37">
                  <c:v>0.048004</c:v>
                </c:pt>
                <c:pt idx="38">
                  <c:v>0.048658</c:v>
                </c:pt>
                <c:pt idx="39">
                  <c:v>0.049325</c:v>
                </c:pt>
                <c:pt idx="40">
                  <c:v>0.050006</c:v>
                </c:pt>
                <c:pt idx="41">
                  <c:v>0.050701</c:v>
                </c:pt>
                <c:pt idx="42">
                  <c:v>0.051411</c:v>
                </c:pt>
                <c:pt idx="43">
                  <c:v>0.052135</c:v>
                </c:pt>
                <c:pt idx="44">
                  <c:v>0.052875</c:v>
                </c:pt>
                <c:pt idx="45">
                  <c:v>0.05363</c:v>
                </c:pt>
                <c:pt idx="46">
                  <c:v>0.054402</c:v>
                </c:pt>
                <c:pt idx="47">
                  <c:v>0.05519</c:v>
                </c:pt>
                <c:pt idx="48">
                  <c:v>0.055996</c:v>
                </c:pt>
                <c:pt idx="49">
                  <c:v>0.056819</c:v>
                </c:pt>
                <c:pt idx="50">
                  <c:v>0.057659</c:v>
                </c:pt>
                <c:pt idx="51">
                  <c:v>0.058519</c:v>
                </c:pt>
                <c:pt idx="52">
                  <c:v>0.059398</c:v>
                </c:pt>
                <c:pt idx="53">
                  <c:v>0.060296</c:v>
                </c:pt>
                <c:pt idx="54">
                  <c:v>0.061214</c:v>
                </c:pt>
                <c:pt idx="55">
                  <c:v>0.062154</c:v>
                </c:pt>
                <c:pt idx="56">
                  <c:v>0.063114</c:v>
                </c:pt>
                <c:pt idx="57">
                  <c:v>0.064097</c:v>
                </c:pt>
                <c:pt idx="58">
                  <c:v>0.065102</c:v>
                </c:pt>
                <c:pt idx="59">
                  <c:v>0.066131</c:v>
                </c:pt>
                <c:pt idx="60">
                  <c:v>0.067184</c:v>
                </c:pt>
                <c:pt idx="61">
                  <c:v>0.068261</c:v>
                </c:pt>
                <c:pt idx="62">
                  <c:v>0.069364</c:v>
                </c:pt>
                <c:pt idx="63">
                  <c:v>0.070492</c:v>
                </c:pt>
                <c:pt idx="64">
                  <c:v>0.071648</c:v>
                </c:pt>
                <c:pt idx="65">
                  <c:v>0.072831</c:v>
                </c:pt>
                <c:pt idx="66">
                  <c:v>0.074043</c:v>
                </c:pt>
                <c:pt idx="67">
                  <c:v>0.075283</c:v>
                </c:pt>
                <c:pt idx="68">
                  <c:v>0.076554</c:v>
                </c:pt>
                <c:pt idx="69">
                  <c:v>0.077855</c:v>
                </c:pt>
                <c:pt idx="70">
                  <c:v>0.079188</c:v>
                </c:pt>
                <c:pt idx="71">
                  <c:v>0.080552</c:v>
                </c:pt>
                <c:pt idx="72">
                  <c:v>0.08195</c:v>
                </c:pt>
                <c:pt idx="73">
                  <c:v>0.083381</c:v>
                </c:pt>
                <c:pt idx="74">
                  <c:v>0.084847</c:v>
                </c:pt>
                <c:pt idx="75">
                  <c:v>0.086347</c:v>
                </c:pt>
                <c:pt idx="76">
                  <c:v>0.087882</c:v>
                </c:pt>
                <c:pt idx="77">
                  <c:v>0.089454</c:v>
                </c:pt>
                <c:pt idx="78">
                  <c:v>0.091061</c:v>
                </c:pt>
                <c:pt idx="79">
                  <c:v>0.092704</c:v>
                </c:pt>
                <c:pt idx="80">
                  <c:v>0.094382</c:v>
                </c:pt>
                <c:pt idx="81">
                  <c:v>0.096096</c:v>
                </c:pt>
                <c:pt idx="82">
                  <c:v>0.097843</c:v>
                </c:pt>
                <c:pt idx="83">
                  <c:v>0.099624</c:v>
                </c:pt>
                <c:pt idx="84">
                  <c:v>0.10143</c:v>
                </c:pt>
                <c:pt idx="85">
                  <c:v>0.10327</c:v>
                </c:pt>
                <c:pt idx="86">
                  <c:v>0.10514</c:v>
                </c:pt>
                <c:pt idx="87">
                  <c:v>0.10702</c:v>
                </c:pt>
                <c:pt idx="88">
                  <c:v>0.10893</c:v>
                </c:pt>
                <c:pt idx="89">
                  <c:v>0.11085</c:v>
                </c:pt>
                <c:pt idx="90">
                  <c:v>0.11278</c:v>
                </c:pt>
                <c:pt idx="91">
                  <c:v>0.11475</c:v>
                </c:pt>
                <c:pt idx="92">
                  <c:v>0.11679</c:v>
                </c:pt>
                <c:pt idx="93">
                  <c:v>0.11898</c:v>
                </c:pt>
                <c:pt idx="94">
                  <c:v>0.12152</c:v>
                </c:pt>
                <c:pt idx="95">
                  <c:v>0.12483</c:v>
                </c:pt>
                <c:pt idx="96">
                  <c:v>0.12988</c:v>
                </c:pt>
                <c:pt idx="97">
                  <c:v>0.13873</c:v>
                </c:pt>
                <c:pt idx="98">
                  <c:v>0.15586</c:v>
                </c:pt>
                <c:pt idx="99">
                  <c:v>0.18966</c:v>
                </c:pt>
                <c:pt idx="100">
                  <c:v>0.24545</c:v>
                </c:pt>
                <c:pt idx="101">
                  <c:v>0.30137</c:v>
                </c:pt>
                <c:pt idx="102">
                  <c:v>0.33553</c:v>
                </c:pt>
                <c:pt idx="103">
                  <c:v>0.35329</c:v>
                </c:pt>
                <c:pt idx="104">
                  <c:v>0.36302</c:v>
                </c:pt>
                <c:pt idx="105">
                  <c:v>0.3692</c:v>
                </c:pt>
                <c:pt idx="106">
                  <c:v>0.37391</c:v>
                </c:pt>
                <c:pt idx="107">
                  <c:v>0.3781</c:v>
                </c:pt>
                <c:pt idx="108">
                  <c:v>0.38221</c:v>
                </c:pt>
                <c:pt idx="109">
                  <c:v>0.38644</c:v>
                </c:pt>
                <c:pt idx="110">
                  <c:v>0.39089</c:v>
                </c:pt>
                <c:pt idx="111">
                  <c:v>0.39558</c:v>
                </c:pt>
                <c:pt idx="112">
                  <c:v>0.40056</c:v>
                </c:pt>
                <c:pt idx="113">
                  <c:v>0.40582</c:v>
                </c:pt>
                <c:pt idx="114">
                  <c:v>0.41138</c:v>
                </c:pt>
                <c:pt idx="115">
                  <c:v>0.41725</c:v>
                </c:pt>
                <c:pt idx="116">
                  <c:v>0.42343</c:v>
                </c:pt>
                <c:pt idx="117">
                  <c:v>0.42993</c:v>
                </c:pt>
                <c:pt idx="118">
                  <c:v>0.43677</c:v>
                </c:pt>
                <c:pt idx="119">
                  <c:v>0.44397</c:v>
                </c:pt>
                <c:pt idx="120">
                  <c:v>0.45154</c:v>
                </c:pt>
                <c:pt idx="121">
                  <c:v>0.45949</c:v>
                </c:pt>
                <c:pt idx="122">
                  <c:v>0.46786</c:v>
                </c:pt>
                <c:pt idx="123">
                  <c:v>0.47667</c:v>
                </c:pt>
                <c:pt idx="124">
                  <c:v>0.48594</c:v>
                </c:pt>
                <c:pt idx="125">
                  <c:v>0.4957</c:v>
                </c:pt>
                <c:pt idx="126">
                  <c:v>0.50599</c:v>
                </c:pt>
                <c:pt idx="127">
                  <c:v>0.51684</c:v>
                </c:pt>
                <c:pt idx="128">
                  <c:v>0.52829</c:v>
                </c:pt>
                <c:pt idx="129">
                  <c:v>0.54039</c:v>
                </c:pt>
                <c:pt idx="130">
                  <c:v>0.55318</c:v>
                </c:pt>
                <c:pt idx="131">
                  <c:v>0.56672</c:v>
                </c:pt>
                <c:pt idx="132">
                  <c:v>0.58106</c:v>
                </c:pt>
                <c:pt idx="133">
                  <c:v>0.59627</c:v>
                </c:pt>
                <c:pt idx="134">
                  <c:v>0.61241</c:v>
                </c:pt>
                <c:pt idx="135">
                  <c:v>0.62958</c:v>
                </c:pt>
                <c:pt idx="136">
                  <c:v>0.64785</c:v>
                </c:pt>
                <c:pt idx="137">
                  <c:v>0.66733</c:v>
                </c:pt>
                <c:pt idx="138">
                  <c:v>0.68811</c:v>
                </c:pt>
                <c:pt idx="139">
                  <c:v>0.71033</c:v>
                </c:pt>
                <c:pt idx="140">
                  <c:v>0.73411</c:v>
                </c:pt>
                <c:pt idx="141">
                  <c:v>0.75961</c:v>
                </c:pt>
                <c:pt idx="142">
                  <c:v>0.787</c:v>
                </c:pt>
                <c:pt idx="143">
                  <c:v>0.81648</c:v>
                </c:pt>
                <c:pt idx="144">
                  <c:v>0.84826</c:v>
                </c:pt>
                <c:pt idx="145">
                  <c:v>0.88259</c:v>
                </c:pt>
                <c:pt idx="146">
                  <c:v>0.91975</c:v>
                </c:pt>
                <c:pt idx="147">
                  <c:v>0.96008</c:v>
                </c:pt>
                <c:pt idx="148">
                  <c:v>1.0039</c:v>
                </c:pt>
                <c:pt idx="149">
                  <c:v>1.0518</c:v>
                </c:pt>
                <c:pt idx="150">
                  <c:v>1.1041</c:v>
                </c:pt>
                <c:pt idx="151">
                  <c:v>1.1615</c:v>
                </c:pt>
                <c:pt idx="152">
                  <c:v>1.2246</c:v>
                </c:pt>
                <c:pt idx="153">
                  <c:v>1.2943</c:v>
                </c:pt>
                <c:pt idx="154">
                  <c:v>1.3715</c:v>
                </c:pt>
                <c:pt idx="155">
                  <c:v>1.4574</c:v>
                </c:pt>
                <c:pt idx="156">
                  <c:v>1.5533</c:v>
                </c:pt>
                <c:pt idx="157">
                  <c:v>1.661</c:v>
                </c:pt>
                <c:pt idx="158">
                  <c:v>1.7825</c:v>
                </c:pt>
                <c:pt idx="159">
                  <c:v>1.9203</c:v>
                </c:pt>
                <c:pt idx="160">
                  <c:v>2.0776</c:v>
                </c:pt>
                <c:pt idx="161">
                  <c:v>2.2583</c:v>
                </c:pt>
                <c:pt idx="162">
                  <c:v>2.4676</c:v>
                </c:pt>
                <c:pt idx="163">
                  <c:v>2.712</c:v>
                </c:pt>
                <c:pt idx="164">
                  <c:v>3.0001</c:v>
                </c:pt>
                <c:pt idx="165">
                  <c:v>3.3433</c:v>
                </c:pt>
                <c:pt idx="166">
                  <c:v>3.7577</c:v>
                </c:pt>
                <c:pt idx="167">
                  <c:v>4.266</c:v>
                </c:pt>
                <c:pt idx="168">
                  <c:v>4.9033</c:v>
                </c:pt>
                <c:pt idx="169">
                  <c:v>5.7286</c:v>
                </c:pt>
                <c:pt idx="170">
                  <c:v>6.8443</c:v>
                </c:pt>
                <c:pt idx="171">
                  <c:v>8.3873</c:v>
                </c:pt>
                <c:pt idx="172">
                  <c:v>10.424</c:v>
                </c:pt>
                <c:pt idx="173">
                  <c:v>12.858</c:v>
                </c:pt>
                <c:pt idx="174">
                  <c:v>15.466</c:v>
                </c:pt>
                <c:pt idx="175">
                  <c:v>17.941</c:v>
                </c:pt>
                <c:pt idx="176">
                  <c:v>19.648</c:v>
                </c:pt>
                <c:pt idx="177">
                  <c:v>18.731</c:v>
                </c:pt>
                <c:pt idx="178">
                  <c:v>12.557</c:v>
                </c:pt>
                <c:pt idx="179">
                  <c:v>1.5307</c:v>
                </c:pt>
                <c:pt idx="180">
                  <c:v>-11.724</c:v>
                </c:pt>
                <c:pt idx="181">
                  <c:v>-24.927</c:v>
                </c:pt>
                <c:pt idx="182">
                  <c:v>-36.759</c:v>
                </c:pt>
                <c:pt idx="183">
                  <c:v>-46.36</c:v>
                </c:pt>
                <c:pt idx="184">
                  <c:v>-53.071</c:v>
                </c:pt>
                <c:pt idx="185">
                  <c:v>-57.385</c:v>
                </c:pt>
                <c:pt idx="186">
                  <c:v>-60.025</c:v>
                </c:pt>
                <c:pt idx="187">
                  <c:v>-59.797</c:v>
                </c:pt>
                <c:pt idx="188">
                  <c:v>-55.71</c:v>
                </c:pt>
                <c:pt idx="189">
                  <c:v>-48.83</c:v>
                </c:pt>
                <c:pt idx="190">
                  <c:v>-40.744</c:v>
                </c:pt>
                <c:pt idx="191">
                  <c:v>-32.77</c:v>
                </c:pt>
                <c:pt idx="192">
                  <c:v>-25.88</c:v>
                </c:pt>
                <c:pt idx="193">
                  <c:v>-20.409</c:v>
                </c:pt>
                <c:pt idx="194">
                  <c:v>-16.231</c:v>
                </c:pt>
                <c:pt idx="195">
                  <c:v>-13.074</c:v>
                </c:pt>
                <c:pt idx="196">
                  <c:v>-10.683</c:v>
                </c:pt>
                <c:pt idx="197">
                  <c:v>-8.8538</c:v>
                </c:pt>
                <c:pt idx="198">
                  <c:v>-7.436</c:v>
                </c:pt>
                <c:pt idx="199">
                  <c:v>-6.321899999999998</c:v>
                </c:pt>
                <c:pt idx="200">
                  <c:v>-5.4345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'Coil ends harmonics'!$I$2</c:f>
              <c:strCache>
                <c:ptCount val="1"/>
                <c:pt idx="0">
                  <c:v>a3</c:v>
                </c:pt>
              </c:strCache>
            </c:strRef>
          </c:tx>
          <c:spPr>
            <a:ln w="31750"/>
          </c:spPr>
          <c:marker>
            <c:symbol val="none"/>
          </c:marker>
          <c:xVal>
            <c:numRef>
              <c:f>'Coil ends harmonics'!$C$3:$C$203</c:f>
              <c:numCache>
                <c:formatCode>0.00E+00</c:formatCode>
                <c:ptCount val="201"/>
                <c:pt idx="0">
                  <c:v>-2000.0</c:v>
                </c:pt>
                <c:pt idx="1">
                  <c:v>-1980.0</c:v>
                </c:pt>
                <c:pt idx="2">
                  <c:v>-1960.0</c:v>
                </c:pt>
                <c:pt idx="3">
                  <c:v>-1940.0</c:v>
                </c:pt>
                <c:pt idx="4">
                  <c:v>-1920.0</c:v>
                </c:pt>
                <c:pt idx="5">
                  <c:v>-1900.0</c:v>
                </c:pt>
                <c:pt idx="6">
                  <c:v>-1880.0</c:v>
                </c:pt>
                <c:pt idx="7">
                  <c:v>-1860.0</c:v>
                </c:pt>
                <c:pt idx="8">
                  <c:v>-1840.0</c:v>
                </c:pt>
                <c:pt idx="9">
                  <c:v>-1820.0</c:v>
                </c:pt>
                <c:pt idx="10">
                  <c:v>-1800.0</c:v>
                </c:pt>
                <c:pt idx="11">
                  <c:v>-1780.0</c:v>
                </c:pt>
                <c:pt idx="12">
                  <c:v>-1760.0</c:v>
                </c:pt>
                <c:pt idx="13">
                  <c:v>-1740.0</c:v>
                </c:pt>
                <c:pt idx="14">
                  <c:v>-1720.0</c:v>
                </c:pt>
                <c:pt idx="15">
                  <c:v>-1700.0</c:v>
                </c:pt>
                <c:pt idx="16">
                  <c:v>-1680.0</c:v>
                </c:pt>
                <c:pt idx="17">
                  <c:v>-1660.0</c:v>
                </c:pt>
                <c:pt idx="18">
                  <c:v>-1640.0</c:v>
                </c:pt>
                <c:pt idx="19">
                  <c:v>-1620.0</c:v>
                </c:pt>
                <c:pt idx="20">
                  <c:v>-1600.0</c:v>
                </c:pt>
                <c:pt idx="21">
                  <c:v>-1580.0</c:v>
                </c:pt>
                <c:pt idx="22">
                  <c:v>-1560.0</c:v>
                </c:pt>
                <c:pt idx="23">
                  <c:v>-1540.0</c:v>
                </c:pt>
                <c:pt idx="24">
                  <c:v>-1520.0</c:v>
                </c:pt>
                <c:pt idx="25">
                  <c:v>-1500.0</c:v>
                </c:pt>
                <c:pt idx="26">
                  <c:v>-1480.0</c:v>
                </c:pt>
                <c:pt idx="27">
                  <c:v>-1460.0</c:v>
                </c:pt>
                <c:pt idx="28">
                  <c:v>-1440.0</c:v>
                </c:pt>
                <c:pt idx="29">
                  <c:v>-1420.0</c:v>
                </c:pt>
                <c:pt idx="30">
                  <c:v>-1400.0</c:v>
                </c:pt>
                <c:pt idx="31">
                  <c:v>-1380.0</c:v>
                </c:pt>
                <c:pt idx="32">
                  <c:v>-1360.0</c:v>
                </c:pt>
                <c:pt idx="33">
                  <c:v>-1340.0</c:v>
                </c:pt>
                <c:pt idx="34">
                  <c:v>-1320.0</c:v>
                </c:pt>
                <c:pt idx="35">
                  <c:v>-1300.0</c:v>
                </c:pt>
                <c:pt idx="36">
                  <c:v>-1280.0</c:v>
                </c:pt>
                <c:pt idx="37">
                  <c:v>-1260.0</c:v>
                </c:pt>
                <c:pt idx="38">
                  <c:v>-1240.0</c:v>
                </c:pt>
                <c:pt idx="39">
                  <c:v>-1220.0</c:v>
                </c:pt>
                <c:pt idx="40">
                  <c:v>-1200.0</c:v>
                </c:pt>
                <c:pt idx="41">
                  <c:v>-1180.0</c:v>
                </c:pt>
                <c:pt idx="42">
                  <c:v>-1160.0</c:v>
                </c:pt>
                <c:pt idx="43">
                  <c:v>-1140.0</c:v>
                </c:pt>
                <c:pt idx="44">
                  <c:v>-1120.0</c:v>
                </c:pt>
                <c:pt idx="45">
                  <c:v>-1100.0</c:v>
                </c:pt>
                <c:pt idx="46">
                  <c:v>-1080.0</c:v>
                </c:pt>
                <c:pt idx="47">
                  <c:v>-1060.0</c:v>
                </c:pt>
                <c:pt idx="48">
                  <c:v>-1040.0</c:v>
                </c:pt>
                <c:pt idx="49">
                  <c:v>-1020.0</c:v>
                </c:pt>
                <c:pt idx="50">
                  <c:v>-1000.0</c:v>
                </c:pt>
                <c:pt idx="51">
                  <c:v>-980.0</c:v>
                </c:pt>
                <c:pt idx="52">
                  <c:v>-960.0</c:v>
                </c:pt>
                <c:pt idx="53">
                  <c:v>-940.0</c:v>
                </c:pt>
                <c:pt idx="54">
                  <c:v>-920.0</c:v>
                </c:pt>
                <c:pt idx="55">
                  <c:v>-900.0</c:v>
                </c:pt>
                <c:pt idx="56">
                  <c:v>-880.0</c:v>
                </c:pt>
                <c:pt idx="57">
                  <c:v>-860.0</c:v>
                </c:pt>
                <c:pt idx="58">
                  <c:v>-840.0</c:v>
                </c:pt>
                <c:pt idx="59">
                  <c:v>-820.0</c:v>
                </c:pt>
                <c:pt idx="60">
                  <c:v>-800.0</c:v>
                </c:pt>
                <c:pt idx="61">
                  <c:v>-780.0</c:v>
                </c:pt>
                <c:pt idx="62">
                  <c:v>-760.0</c:v>
                </c:pt>
                <c:pt idx="63">
                  <c:v>-740.0</c:v>
                </c:pt>
                <c:pt idx="64">
                  <c:v>-720.0</c:v>
                </c:pt>
                <c:pt idx="65">
                  <c:v>-700.0</c:v>
                </c:pt>
                <c:pt idx="66">
                  <c:v>-680.0</c:v>
                </c:pt>
                <c:pt idx="67">
                  <c:v>-660.0</c:v>
                </c:pt>
                <c:pt idx="68">
                  <c:v>-640.0</c:v>
                </c:pt>
                <c:pt idx="69">
                  <c:v>-620.0</c:v>
                </c:pt>
                <c:pt idx="70">
                  <c:v>-600.0</c:v>
                </c:pt>
                <c:pt idx="71">
                  <c:v>-580.0</c:v>
                </c:pt>
                <c:pt idx="72">
                  <c:v>-560.0</c:v>
                </c:pt>
                <c:pt idx="73">
                  <c:v>-540.0</c:v>
                </c:pt>
                <c:pt idx="74">
                  <c:v>-520.0</c:v>
                </c:pt>
                <c:pt idx="75">
                  <c:v>-500.0</c:v>
                </c:pt>
                <c:pt idx="76">
                  <c:v>-480.0</c:v>
                </c:pt>
                <c:pt idx="77">
                  <c:v>-460.0</c:v>
                </c:pt>
                <c:pt idx="78">
                  <c:v>-440.0</c:v>
                </c:pt>
                <c:pt idx="79">
                  <c:v>-420.0</c:v>
                </c:pt>
                <c:pt idx="80">
                  <c:v>-400.0</c:v>
                </c:pt>
                <c:pt idx="81">
                  <c:v>-380.0</c:v>
                </c:pt>
                <c:pt idx="82">
                  <c:v>-360.0</c:v>
                </c:pt>
                <c:pt idx="83">
                  <c:v>-340.0</c:v>
                </c:pt>
                <c:pt idx="84">
                  <c:v>-320.0</c:v>
                </c:pt>
                <c:pt idx="85">
                  <c:v>-300.0</c:v>
                </c:pt>
                <c:pt idx="86">
                  <c:v>-280.0</c:v>
                </c:pt>
                <c:pt idx="87">
                  <c:v>-260.0</c:v>
                </c:pt>
                <c:pt idx="88">
                  <c:v>-240.0</c:v>
                </c:pt>
                <c:pt idx="89">
                  <c:v>-220.0</c:v>
                </c:pt>
                <c:pt idx="90">
                  <c:v>-200.0</c:v>
                </c:pt>
                <c:pt idx="91">
                  <c:v>-180.0</c:v>
                </c:pt>
                <c:pt idx="92">
                  <c:v>-160.0</c:v>
                </c:pt>
                <c:pt idx="93">
                  <c:v>-140.0</c:v>
                </c:pt>
                <c:pt idx="94">
                  <c:v>-120.0</c:v>
                </c:pt>
                <c:pt idx="95">
                  <c:v>-100.0</c:v>
                </c:pt>
                <c:pt idx="96">
                  <c:v>-80.0</c:v>
                </c:pt>
                <c:pt idx="97">
                  <c:v>-60.0</c:v>
                </c:pt>
                <c:pt idx="98">
                  <c:v>-40.0</c:v>
                </c:pt>
                <c:pt idx="99">
                  <c:v>-20.0</c:v>
                </c:pt>
                <c:pt idx="100">
                  <c:v>0.0</c:v>
                </c:pt>
                <c:pt idx="101">
                  <c:v>20.0</c:v>
                </c:pt>
                <c:pt idx="102">
                  <c:v>40.0</c:v>
                </c:pt>
                <c:pt idx="103">
                  <c:v>60.0</c:v>
                </c:pt>
                <c:pt idx="104">
                  <c:v>80.0</c:v>
                </c:pt>
                <c:pt idx="105">
                  <c:v>100.0</c:v>
                </c:pt>
                <c:pt idx="106">
                  <c:v>120.0</c:v>
                </c:pt>
                <c:pt idx="107">
                  <c:v>140.0</c:v>
                </c:pt>
                <c:pt idx="108">
                  <c:v>160.0</c:v>
                </c:pt>
                <c:pt idx="109">
                  <c:v>180.0</c:v>
                </c:pt>
                <c:pt idx="110">
                  <c:v>200.0</c:v>
                </c:pt>
                <c:pt idx="111">
                  <c:v>220.0</c:v>
                </c:pt>
                <c:pt idx="112">
                  <c:v>240.0</c:v>
                </c:pt>
                <c:pt idx="113">
                  <c:v>260.0</c:v>
                </c:pt>
                <c:pt idx="114">
                  <c:v>280.0</c:v>
                </c:pt>
                <c:pt idx="115">
                  <c:v>300.0</c:v>
                </c:pt>
                <c:pt idx="116">
                  <c:v>320.0</c:v>
                </c:pt>
                <c:pt idx="117">
                  <c:v>340.0</c:v>
                </c:pt>
                <c:pt idx="118">
                  <c:v>360.0</c:v>
                </c:pt>
                <c:pt idx="119">
                  <c:v>380.0</c:v>
                </c:pt>
                <c:pt idx="120">
                  <c:v>400.0</c:v>
                </c:pt>
                <c:pt idx="121">
                  <c:v>420.0</c:v>
                </c:pt>
                <c:pt idx="122">
                  <c:v>440.0</c:v>
                </c:pt>
                <c:pt idx="123">
                  <c:v>460.0</c:v>
                </c:pt>
                <c:pt idx="124">
                  <c:v>480.0</c:v>
                </c:pt>
                <c:pt idx="125">
                  <c:v>500.0</c:v>
                </c:pt>
                <c:pt idx="126">
                  <c:v>520.0</c:v>
                </c:pt>
                <c:pt idx="127">
                  <c:v>540.0</c:v>
                </c:pt>
                <c:pt idx="128">
                  <c:v>560.0</c:v>
                </c:pt>
                <c:pt idx="129">
                  <c:v>580.0</c:v>
                </c:pt>
                <c:pt idx="130">
                  <c:v>600.0</c:v>
                </c:pt>
                <c:pt idx="131">
                  <c:v>620.0</c:v>
                </c:pt>
                <c:pt idx="132">
                  <c:v>640.0</c:v>
                </c:pt>
                <c:pt idx="133">
                  <c:v>660.0</c:v>
                </c:pt>
                <c:pt idx="134">
                  <c:v>680.0</c:v>
                </c:pt>
                <c:pt idx="135">
                  <c:v>700.0</c:v>
                </c:pt>
                <c:pt idx="136">
                  <c:v>720.0</c:v>
                </c:pt>
                <c:pt idx="137">
                  <c:v>740.0</c:v>
                </c:pt>
                <c:pt idx="138">
                  <c:v>760.0</c:v>
                </c:pt>
                <c:pt idx="139">
                  <c:v>780.0</c:v>
                </c:pt>
                <c:pt idx="140">
                  <c:v>800.0</c:v>
                </c:pt>
                <c:pt idx="141">
                  <c:v>820.0</c:v>
                </c:pt>
                <c:pt idx="142">
                  <c:v>840.0</c:v>
                </c:pt>
                <c:pt idx="143">
                  <c:v>860.0</c:v>
                </c:pt>
                <c:pt idx="144">
                  <c:v>880.0</c:v>
                </c:pt>
                <c:pt idx="145">
                  <c:v>900.0</c:v>
                </c:pt>
                <c:pt idx="146">
                  <c:v>920.0</c:v>
                </c:pt>
                <c:pt idx="147">
                  <c:v>940.0</c:v>
                </c:pt>
                <c:pt idx="148">
                  <c:v>960.0</c:v>
                </c:pt>
                <c:pt idx="149">
                  <c:v>980.0</c:v>
                </c:pt>
                <c:pt idx="150">
                  <c:v>1000.0</c:v>
                </c:pt>
                <c:pt idx="151">
                  <c:v>1020.0</c:v>
                </c:pt>
                <c:pt idx="152">
                  <c:v>1040.0</c:v>
                </c:pt>
                <c:pt idx="153">
                  <c:v>1060.0</c:v>
                </c:pt>
                <c:pt idx="154">
                  <c:v>1080.0</c:v>
                </c:pt>
                <c:pt idx="155">
                  <c:v>1100.0</c:v>
                </c:pt>
                <c:pt idx="156">
                  <c:v>1120.0</c:v>
                </c:pt>
                <c:pt idx="157">
                  <c:v>1140.0</c:v>
                </c:pt>
                <c:pt idx="158">
                  <c:v>1160.0</c:v>
                </c:pt>
                <c:pt idx="159">
                  <c:v>1180.0</c:v>
                </c:pt>
                <c:pt idx="160">
                  <c:v>1200.0</c:v>
                </c:pt>
                <c:pt idx="161">
                  <c:v>1220.0</c:v>
                </c:pt>
                <c:pt idx="162">
                  <c:v>1240.0</c:v>
                </c:pt>
                <c:pt idx="163">
                  <c:v>1260.0</c:v>
                </c:pt>
                <c:pt idx="164">
                  <c:v>1280.0</c:v>
                </c:pt>
                <c:pt idx="165">
                  <c:v>1300.0</c:v>
                </c:pt>
                <c:pt idx="166">
                  <c:v>1320.0</c:v>
                </c:pt>
                <c:pt idx="167">
                  <c:v>1340.0</c:v>
                </c:pt>
                <c:pt idx="168">
                  <c:v>1360.0</c:v>
                </c:pt>
                <c:pt idx="169">
                  <c:v>1380.0</c:v>
                </c:pt>
                <c:pt idx="170">
                  <c:v>1400.0</c:v>
                </c:pt>
                <c:pt idx="171">
                  <c:v>1420.0</c:v>
                </c:pt>
                <c:pt idx="172">
                  <c:v>1440.0</c:v>
                </c:pt>
                <c:pt idx="173">
                  <c:v>1460.0</c:v>
                </c:pt>
                <c:pt idx="174">
                  <c:v>1480.0</c:v>
                </c:pt>
                <c:pt idx="175">
                  <c:v>1500.0</c:v>
                </c:pt>
                <c:pt idx="176">
                  <c:v>1520.0</c:v>
                </c:pt>
                <c:pt idx="177">
                  <c:v>1540.0</c:v>
                </c:pt>
                <c:pt idx="178">
                  <c:v>1560.0</c:v>
                </c:pt>
                <c:pt idx="179">
                  <c:v>1580.0</c:v>
                </c:pt>
                <c:pt idx="180">
                  <c:v>1600.0</c:v>
                </c:pt>
                <c:pt idx="181">
                  <c:v>1620.0</c:v>
                </c:pt>
                <c:pt idx="182">
                  <c:v>1640.0</c:v>
                </c:pt>
                <c:pt idx="183">
                  <c:v>1660.0</c:v>
                </c:pt>
                <c:pt idx="184">
                  <c:v>1680.0</c:v>
                </c:pt>
                <c:pt idx="185">
                  <c:v>1700.0</c:v>
                </c:pt>
                <c:pt idx="186">
                  <c:v>1720.0</c:v>
                </c:pt>
                <c:pt idx="187">
                  <c:v>1740.0</c:v>
                </c:pt>
                <c:pt idx="188">
                  <c:v>1760.0</c:v>
                </c:pt>
                <c:pt idx="189">
                  <c:v>1780.0</c:v>
                </c:pt>
                <c:pt idx="190">
                  <c:v>1800.0</c:v>
                </c:pt>
                <c:pt idx="191">
                  <c:v>1820.0</c:v>
                </c:pt>
                <c:pt idx="192">
                  <c:v>1840.0</c:v>
                </c:pt>
                <c:pt idx="193">
                  <c:v>1860.0</c:v>
                </c:pt>
                <c:pt idx="194">
                  <c:v>1880.0</c:v>
                </c:pt>
                <c:pt idx="195">
                  <c:v>1900.0</c:v>
                </c:pt>
                <c:pt idx="196">
                  <c:v>1920.0</c:v>
                </c:pt>
                <c:pt idx="197">
                  <c:v>1940.0</c:v>
                </c:pt>
                <c:pt idx="198">
                  <c:v>1960.0</c:v>
                </c:pt>
                <c:pt idx="199">
                  <c:v>1980.0</c:v>
                </c:pt>
                <c:pt idx="200">
                  <c:v>2000.0</c:v>
                </c:pt>
              </c:numCache>
            </c:numRef>
          </c:xVal>
          <c:yVal>
            <c:numRef>
              <c:f>'Coil ends harmonics'!$I$3:$I$203</c:f>
              <c:numCache>
                <c:formatCode>0.00E+00</c:formatCode>
                <c:ptCount val="201"/>
                <c:pt idx="0">
                  <c:v>-2.5326E-9</c:v>
                </c:pt>
                <c:pt idx="1">
                  <c:v>-2.3809E-9</c:v>
                </c:pt>
                <c:pt idx="2">
                  <c:v>-2.6984E-9</c:v>
                </c:pt>
                <c:pt idx="3">
                  <c:v>-2.5034E-9</c:v>
                </c:pt>
                <c:pt idx="4">
                  <c:v>-2.7492E-9</c:v>
                </c:pt>
                <c:pt idx="5">
                  <c:v>-2.8466E-9</c:v>
                </c:pt>
                <c:pt idx="6">
                  <c:v>-2.9368E-9</c:v>
                </c:pt>
                <c:pt idx="7">
                  <c:v>-3.014E-9</c:v>
                </c:pt>
                <c:pt idx="8">
                  <c:v>-3.0964E-9</c:v>
                </c:pt>
                <c:pt idx="9">
                  <c:v>-3.1176E-9</c:v>
                </c:pt>
                <c:pt idx="10">
                  <c:v>-3.3797E-9</c:v>
                </c:pt>
                <c:pt idx="11">
                  <c:v>-3.1551E-9</c:v>
                </c:pt>
                <c:pt idx="12">
                  <c:v>-3.3886E-9</c:v>
                </c:pt>
                <c:pt idx="13">
                  <c:v>-3.7287E-9</c:v>
                </c:pt>
                <c:pt idx="14">
                  <c:v>-3.6823E-9</c:v>
                </c:pt>
                <c:pt idx="15">
                  <c:v>-4.3499E-9</c:v>
                </c:pt>
                <c:pt idx="16">
                  <c:v>-3.8719E-9</c:v>
                </c:pt>
                <c:pt idx="17">
                  <c:v>-4.329E-9</c:v>
                </c:pt>
                <c:pt idx="18">
                  <c:v>-4.3511E-9</c:v>
                </c:pt>
                <c:pt idx="19">
                  <c:v>-1.5542E-9</c:v>
                </c:pt>
                <c:pt idx="20">
                  <c:v>-4.7425E-9</c:v>
                </c:pt>
                <c:pt idx="21">
                  <c:v>-4.7098E-9</c:v>
                </c:pt>
                <c:pt idx="22">
                  <c:v>-3.1257E-9</c:v>
                </c:pt>
                <c:pt idx="23">
                  <c:v>-6.9334E-9</c:v>
                </c:pt>
                <c:pt idx="24">
                  <c:v>-5.4363E-9</c:v>
                </c:pt>
                <c:pt idx="25">
                  <c:v>-4.9697E-9</c:v>
                </c:pt>
                <c:pt idx="26">
                  <c:v>-6.2964E-9</c:v>
                </c:pt>
                <c:pt idx="27">
                  <c:v>-5.1396E-9</c:v>
                </c:pt>
                <c:pt idx="28">
                  <c:v>-6.5086E-9</c:v>
                </c:pt>
                <c:pt idx="29">
                  <c:v>-6.6191E-9</c:v>
                </c:pt>
                <c:pt idx="30">
                  <c:v>-5.4464E-9</c:v>
                </c:pt>
                <c:pt idx="31">
                  <c:v>-8.1169E-9</c:v>
                </c:pt>
                <c:pt idx="32">
                  <c:v>-6.9729E-9</c:v>
                </c:pt>
                <c:pt idx="33">
                  <c:v>-7.4093E-9</c:v>
                </c:pt>
                <c:pt idx="34">
                  <c:v>-7.7572E-9</c:v>
                </c:pt>
                <c:pt idx="35">
                  <c:v>-1.1664E-8</c:v>
                </c:pt>
                <c:pt idx="36">
                  <c:v>-6.5533E-9</c:v>
                </c:pt>
                <c:pt idx="37">
                  <c:v>-8.4197E-9</c:v>
                </c:pt>
                <c:pt idx="38">
                  <c:v>-8.2652E-9</c:v>
                </c:pt>
                <c:pt idx="39">
                  <c:v>-9.005E-9</c:v>
                </c:pt>
                <c:pt idx="40">
                  <c:v>-9.5911E-9</c:v>
                </c:pt>
                <c:pt idx="41">
                  <c:v>-8.0608E-9</c:v>
                </c:pt>
                <c:pt idx="42">
                  <c:v>-1.1848E-8</c:v>
                </c:pt>
                <c:pt idx="43">
                  <c:v>-6.7852E-9</c:v>
                </c:pt>
                <c:pt idx="44">
                  <c:v>-8.5003E-9</c:v>
                </c:pt>
                <c:pt idx="45">
                  <c:v>-1.0636E-8</c:v>
                </c:pt>
                <c:pt idx="46">
                  <c:v>-1.1199E-8</c:v>
                </c:pt>
                <c:pt idx="47">
                  <c:v>-1.0904E-8</c:v>
                </c:pt>
                <c:pt idx="48">
                  <c:v>-1.1143E-8</c:v>
                </c:pt>
                <c:pt idx="49">
                  <c:v>-1.1437E-8</c:v>
                </c:pt>
                <c:pt idx="50">
                  <c:v>-1.1255E-8</c:v>
                </c:pt>
                <c:pt idx="51">
                  <c:v>-1.4325E-8</c:v>
                </c:pt>
                <c:pt idx="52">
                  <c:v>-1.2161E-8</c:v>
                </c:pt>
                <c:pt idx="53">
                  <c:v>-1.2316E-8</c:v>
                </c:pt>
                <c:pt idx="54">
                  <c:v>-1.4501E-8</c:v>
                </c:pt>
                <c:pt idx="55">
                  <c:v>-1.0782E-8</c:v>
                </c:pt>
                <c:pt idx="56">
                  <c:v>-9.1744E-9</c:v>
                </c:pt>
                <c:pt idx="57">
                  <c:v>-9.4734E-9</c:v>
                </c:pt>
                <c:pt idx="58">
                  <c:v>-8.4637E-9</c:v>
                </c:pt>
                <c:pt idx="59">
                  <c:v>-6.1405E-9</c:v>
                </c:pt>
                <c:pt idx="60">
                  <c:v>-6.8478E-9</c:v>
                </c:pt>
                <c:pt idx="61">
                  <c:v>-4.4994E-9</c:v>
                </c:pt>
                <c:pt idx="62">
                  <c:v>-2.3915E-9</c:v>
                </c:pt>
                <c:pt idx="63">
                  <c:v>2.639E-10</c:v>
                </c:pt>
                <c:pt idx="64">
                  <c:v>1.0365E-9</c:v>
                </c:pt>
                <c:pt idx="65">
                  <c:v>1.1633E-8</c:v>
                </c:pt>
                <c:pt idx="66">
                  <c:v>1.7976E-8</c:v>
                </c:pt>
                <c:pt idx="67">
                  <c:v>2.4759E-8</c:v>
                </c:pt>
                <c:pt idx="68">
                  <c:v>3.2951E-8</c:v>
                </c:pt>
                <c:pt idx="69">
                  <c:v>4.8805E-8</c:v>
                </c:pt>
                <c:pt idx="70">
                  <c:v>6.728E-8</c:v>
                </c:pt>
                <c:pt idx="71">
                  <c:v>8.7361E-8</c:v>
                </c:pt>
                <c:pt idx="72">
                  <c:v>1.1609E-7</c:v>
                </c:pt>
                <c:pt idx="73">
                  <c:v>1.5399E-7</c:v>
                </c:pt>
                <c:pt idx="74">
                  <c:v>1.9735E-7</c:v>
                </c:pt>
                <c:pt idx="75">
                  <c:v>2.5868E-7</c:v>
                </c:pt>
                <c:pt idx="76">
                  <c:v>3.3654E-7</c:v>
                </c:pt>
                <c:pt idx="77">
                  <c:v>4.3919E-7</c:v>
                </c:pt>
                <c:pt idx="78">
                  <c:v>5.8111E-7</c:v>
                </c:pt>
                <c:pt idx="79">
                  <c:v>7.6833E-7</c:v>
                </c:pt>
                <c:pt idx="80">
                  <c:v>1.0229E-6</c:v>
                </c:pt>
                <c:pt idx="81">
                  <c:v>1.3731E-6</c:v>
                </c:pt>
                <c:pt idx="82">
                  <c:v>1.8609E-6</c:v>
                </c:pt>
                <c:pt idx="83">
                  <c:v>2.5491E-6</c:v>
                </c:pt>
                <c:pt idx="84">
                  <c:v>3.5275E-6</c:v>
                </c:pt>
                <c:pt idx="85">
                  <c:v>4.9446E-6</c:v>
                </c:pt>
                <c:pt idx="86">
                  <c:v>7.0196E-6</c:v>
                </c:pt>
                <c:pt idx="87">
                  <c:v>1.0123E-5</c:v>
                </c:pt>
                <c:pt idx="88">
                  <c:v>1.4797E-5</c:v>
                </c:pt>
                <c:pt idx="89">
                  <c:v>2.1925E-5</c:v>
                </c:pt>
                <c:pt idx="90">
                  <c:v>3.2851E-5</c:v>
                </c:pt>
                <c:pt idx="91">
                  <c:v>4.9449E-5</c:v>
                </c:pt>
                <c:pt idx="92">
                  <c:v>7.3722E-5</c:v>
                </c:pt>
                <c:pt idx="93">
                  <c:v>0.00010516</c:v>
                </c:pt>
                <c:pt idx="94">
                  <c:v>0.00012948</c:v>
                </c:pt>
                <c:pt idx="95">
                  <c:v>7.5384E-5</c:v>
                </c:pt>
                <c:pt idx="96">
                  <c:v>-0.00034567</c:v>
                </c:pt>
                <c:pt idx="97">
                  <c:v>-0.0022124</c:v>
                </c:pt>
                <c:pt idx="98">
                  <c:v>-0.0092626</c:v>
                </c:pt>
                <c:pt idx="99">
                  <c:v>-0.031969</c:v>
                </c:pt>
                <c:pt idx="100">
                  <c:v>-0.081544</c:v>
                </c:pt>
                <c:pt idx="101">
                  <c:v>-0.13112</c:v>
                </c:pt>
                <c:pt idx="102">
                  <c:v>-0.15383</c:v>
                </c:pt>
                <c:pt idx="103">
                  <c:v>-0.16088</c:v>
                </c:pt>
                <c:pt idx="104">
                  <c:v>-0.16275</c:v>
                </c:pt>
                <c:pt idx="105">
                  <c:v>-0.16317</c:v>
                </c:pt>
                <c:pt idx="106">
                  <c:v>-0.16322</c:v>
                </c:pt>
                <c:pt idx="107">
                  <c:v>-0.1632</c:v>
                </c:pt>
                <c:pt idx="108">
                  <c:v>-0.16317</c:v>
                </c:pt>
                <c:pt idx="109">
                  <c:v>-0.16315</c:v>
                </c:pt>
                <c:pt idx="110">
                  <c:v>-0.16313</c:v>
                </c:pt>
                <c:pt idx="111">
                  <c:v>-0.16312</c:v>
                </c:pt>
                <c:pt idx="112">
                  <c:v>-0.16311</c:v>
                </c:pt>
                <c:pt idx="113">
                  <c:v>-0.16311</c:v>
                </c:pt>
                <c:pt idx="114">
                  <c:v>-0.16311</c:v>
                </c:pt>
                <c:pt idx="115">
                  <c:v>-0.16311</c:v>
                </c:pt>
                <c:pt idx="116">
                  <c:v>-0.16311</c:v>
                </c:pt>
                <c:pt idx="117">
                  <c:v>-0.16311</c:v>
                </c:pt>
                <c:pt idx="118">
                  <c:v>-0.16311</c:v>
                </c:pt>
                <c:pt idx="119">
                  <c:v>-0.16311</c:v>
                </c:pt>
                <c:pt idx="120">
                  <c:v>-0.16311</c:v>
                </c:pt>
                <c:pt idx="121">
                  <c:v>-0.16311</c:v>
                </c:pt>
                <c:pt idx="122">
                  <c:v>-0.16311</c:v>
                </c:pt>
                <c:pt idx="123">
                  <c:v>-0.16311</c:v>
                </c:pt>
                <c:pt idx="124">
                  <c:v>-0.16312</c:v>
                </c:pt>
                <c:pt idx="125">
                  <c:v>-0.16312</c:v>
                </c:pt>
                <c:pt idx="126">
                  <c:v>-0.16312</c:v>
                </c:pt>
                <c:pt idx="127">
                  <c:v>-0.16312</c:v>
                </c:pt>
                <c:pt idx="128">
                  <c:v>-0.16312</c:v>
                </c:pt>
                <c:pt idx="129">
                  <c:v>-0.16312</c:v>
                </c:pt>
                <c:pt idx="130">
                  <c:v>-0.16312</c:v>
                </c:pt>
                <c:pt idx="131">
                  <c:v>-0.16313</c:v>
                </c:pt>
                <c:pt idx="132">
                  <c:v>-0.16313</c:v>
                </c:pt>
                <c:pt idx="133">
                  <c:v>-0.16313</c:v>
                </c:pt>
                <c:pt idx="134">
                  <c:v>-0.16313</c:v>
                </c:pt>
                <c:pt idx="135">
                  <c:v>-0.16313</c:v>
                </c:pt>
                <c:pt idx="136">
                  <c:v>-0.16314</c:v>
                </c:pt>
                <c:pt idx="137">
                  <c:v>-0.16314</c:v>
                </c:pt>
                <c:pt idx="138">
                  <c:v>-0.16314</c:v>
                </c:pt>
                <c:pt idx="139">
                  <c:v>-0.16315</c:v>
                </c:pt>
                <c:pt idx="140">
                  <c:v>-0.16315</c:v>
                </c:pt>
                <c:pt idx="141">
                  <c:v>-0.16316</c:v>
                </c:pt>
                <c:pt idx="142">
                  <c:v>-0.16316</c:v>
                </c:pt>
                <c:pt idx="143">
                  <c:v>-0.16317</c:v>
                </c:pt>
                <c:pt idx="144">
                  <c:v>-0.16318</c:v>
                </c:pt>
                <c:pt idx="145">
                  <c:v>-0.16319</c:v>
                </c:pt>
                <c:pt idx="146">
                  <c:v>-0.1632</c:v>
                </c:pt>
                <c:pt idx="147">
                  <c:v>-0.16322</c:v>
                </c:pt>
                <c:pt idx="148">
                  <c:v>-0.16324</c:v>
                </c:pt>
                <c:pt idx="149">
                  <c:v>-0.16327</c:v>
                </c:pt>
                <c:pt idx="150">
                  <c:v>-0.1633</c:v>
                </c:pt>
                <c:pt idx="151">
                  <c:v>-0.16334</c:v>
                </c:pt>
                <c:pt idx="152">
                  <c:v>-0.1634</c:v>
                </c:pt>
                <c:pt idx="153">
                  <c:v>-0.16347</c:v>
                </c:pt>
                <c:pt idx="154">
                  <c:v>-0.16357</c:v>
                </c:pt>
                <c:pt idx="155">
                  <c:v>-0.16371</c:v>
                </c:pt>
                <c:pt idx="156">
                  <c:v>-0.1639</c:v>
                </c:pt>
                <c:pt idx="157">
                  <c:v>-0.16418</c:v>
                </c:pt>
                <c:pt idx="158">
                  <c:v>-0.16457</c:v>
                </c:pt>
                <c:pt idx="159">
                  <c:v>-0.16515</c:v>
                </c:pt>
                <c:pt idx="160">
                  <c:v>-0.16602</c:v>
                </c:pt>
                <c:pt idx="161">
                  <c:v>-0.16738</c:v>
                </c:pt>
                <c:pt idx="162">
                  <c:v>-0.16956</c:v>
                </c:pt>
                <c:pt idx="163">
                  <c:v>-0.17316</c:v>
                </c:pt>
                <c:pt idx="164">
                  <c:v>-0.17934</c:v>
                </c:pt>
                <c:pt idx="165">
                  <c:v>-0.19039</c:v>
                </c:pt>
                <c:pt idx="166">
                  <c:v>-0.21105</c:v>
                </c:pt>
                <c:pt idx="167">
                  <c:v>-0.25165</c:v>
                </c:pt>
                <c:pt idx="168">
                  <c:v>-0.3357</c:v>
                </c:pt>
                <c:pt idx="169">
                  <c:v>-0.51876</c:v>
                </c:pt>
                <c:pt idx="170">
                  <c:v>-0.92439</c:v>
                </c:pt>
                <c:pt idx="171">
                  <c:v>-1.7417</c:v>
                </c:pt>
                <c:pt idx="172">
                  <c:v>-3.0626</c:v>
                </c:pt>
                <c:pt idx="173">
                  <c:v>-4.7402</c:v>
                </c:pt>
                <c:pt idx="174">
                  <c:v>-6.4449</c:v>
                </c:pt>
                <c:pt idx="175">
                  <c:v>-7.7405</c:v>
                </c:pt>
                <c:pt idx="176">
                  <c:v>-7.7558</c:v>
                </c:pt>
                <c:pt idx="177">
                  <c:v>-4.145899999999997</c:v>
                </c:pt>
                <c:pt idx="178">
                  <c:v>5.2823</c:v>
                </c:pt>
                <c:pt idx="179">
                  <c:v>16.415</c:v>
                </c:pt>
                <c:pt idx="180">
                  <c:v>23.168</c:v>
                </c:pt>
                <c:pt idx="181">
                  <c:v>25.235</c:v>
                </c:pt>
                <c:pt idx="182">
                  <c:v>23.144</c:v>
                </c:pt>
                <c:pt idx="183">
                  <c:v>20.017</c:v>
                </c:pt>
                <c:pt idx="184">
                  <c:v>16.078</c:v>
                </c:pt>
                <c:pt idx="185">
                  <c:v>11.645</c:v>
                </c:pt>
                <c:pt idx="186">
                  <c:v>9.9604</c:v>
                </c:pt>
                <c:pt idx="187">
                  <c:v>11.04</c:v>
                </c:pt>
                <c:pt idx="188">
                  <c:v>11.501</c:v>
                </c:pt>
                <c:pt idx="189">
                  <c:v>9.9453</c:v>
                </c:pt>
                <c:pt idx="190">
                  <c:v>7.167299999999996</c:v>
                </c:pt>
                <c:pt idx="191">
                  <c:v>4.3523</c:v>
                </c:pt>
                <c:pt idx="192">
                  <c:v>2.3631</c:v>
                </c:pt>
                <c:pt idx="193">
                  <c:v>1.2243</c:v>
                </c:pt>
                <c:pt idx="194">
                  <c:v>0.63118</c:v>
                </c:pt>
                <c:pt idx="195">
                  <c:v>0.33117</c:v>
                </c:pt>
                <c:pt idx="196">
                  <c:v>0.1788</c:v>
                </c:pt>
                <c:pt idx="197">
                  <c:v>0.099785</c:v>
                </c:pt>
                <c:pt idx="198">
                  <c:v>0.057616</c:v>
                </c:pt>
                <c:pt idx="199">
                  <c:v>0.03439</c:v>
                </c:pt>
                <c:pt idx="200">
                  <c:v>0.021181</c:v>
                </c:pt>
              </c:numCache>
            </c:numRef>
          </c:yVal>
          <c:smooth val="1"/>
        </c:ser>
        <c:axId val="501945144"/>
        <c:axId val="501989816"/>
      </c:scatterChart>
      <c:valAx>
        <c:axId val="501945144"/>
        <c:scaling>
          <c:orientation val="minMax"/>
          <c:max val="2000.0"/>
          <c:min val="-2000.0"/>
        </c:scaling>
        <c:axPos val="b"/>
        <c:numFmt formatCode="#,##0" sourceLinked="0"/>
        <c:tickLblPos val="nextTo"/>
        <c:txPr>
          <a:bodyPr/>
          <a:lstStyle/>
          <a:p>
            <a:pPr>
              <a:defRPr lang="en-US"/>
            </a:pPr>
            <a:endParaRPr lang="ja-JP"/>
          </a:p>
        </c:txPr>
        <c:crossAx val="501989816"/>
        <c:crosses val="autoZero"/>
        <c:crossBetween val="midCat"/>
      </c:valAx>
      <c:valAx>
        <c:axId val="501989816"/>
        <c:scaling>
          <c:orientation val="minMax"/>
        </c:scaling>
        <c:axPos val="l"/>
        <c:numFmt formatCode="#,##0" sourceLinked="0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en-US"/>
            </a:pPr>
            <a:endParaRPr lang="ja-JP"/>
          </a:p>
        </c:txPr>
        <c:crossAx val="501945144"/>
        <c:crosses val="autoZero"/>
        <c:crossBetween val="midCat"/>
      </c:valAx>
      <c:spPr>
        <a:ln w="127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52908"/>
          <c:y val="0.512140277777778"/>
          <c:w val="0.199201944444444"/>
          <c:h val="0.204247222222222"/>
        </c:manualLayout>
      </c:layout>
      <c:txPr>
        <a:bodyPr/>
        <a:lstStyle/>
        <a:p>
          <a:pPr>
            <a:defRPr lang="en-US" sz="1400"/>
          </a:pPr>
          <a:endParaRPr lang="ja-JP"/>
        </a:p>
      </c:txPr>
    </c:legend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057F5-15AF-C24E-BC2D-DD18FB3CA919}" type="datetimeFigureOut">
              <a:rPr lang="ja-JP" altLang="en-US" smtClean="0"/>
              <a:pPr/>
              <a:t>13.4.10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971BC-FB4A-3744-9F6C-4B5FDA158C7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02387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13783-B2A7-4B55-B07B-BF35948CAB5D}" type="datetimeFigureOut">
              <a:rPr lang="en-US" altLang="ja-JP" smtClean="0"/>
              <a:pPr/>
              <a:t>13.4.10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FD465-24CA-48FE-8BBF-33B5105D99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32418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2012.11.08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2012.11.08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2012.11.08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1314" y="1861231"/>
            <a:ext cx="4149834" cy="1998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0" y="1608069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>
                  <a:outerShdw blurRad="63500" dist="3175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5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, Grant Agreement 284404. </a:t>
            </a:r>
            <a:endParaRPr lang="en-GB" sz="1200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86430" y="6147097"/>
            <a:ext cx="493025" cy="401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460290" y="6207140"/>
            <a:ext cx="417381" cy="28173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287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2012.11.08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2012.11.08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2012.11.08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2012.11.08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2012.11.08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2012.11.08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2012.11.08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2012.11.08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2012.11.08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5769864" y="3154680"/>
            <a:ext cx="6537962" cy="228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457200"/>
            <a:r>
              <a:rPr lang="en-US" altLang="ja-JP" smtClean="0">
                <a:solidFill>
                  <a:prstClr val="white">
                    <a:lumMod val="75000"/>
                  </a:prstClr>
                </a:solidFill>
              </a:rPr>
              <a:t>2012.11.08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537960"/>
            <a:ext cx="41148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37960"/>
            <a:ext cx="4572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/>
            <a:fld id="{0FA004B2-1541-5046-B6F2-22AF5658571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19"/>
            <a:ext cx="8229600" cy="534924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995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gif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pdf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d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pdf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d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df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6710" y="1034429"/>
            <a:ext cx="4435690" cy="3080372"/>
          </a:xfrm>
        </p:spPr>
        <p:txBody>
          <a:bodyPr/>
          <a:lstStyle/>
          <a:p>
            <a:pPr algn="ctr"/>
            <a:r>
              <a:rPr lang="en-US" dirty="0" smtClean="0"/>
              <a:t>Update of D1 Design and </a:t>
            </a:r>
            <a:br>
              <a:rPr lang="en-US" dirty="0" smtClean="0"/>
            </a:br>
            <a:r>
              <a:rPr lang="en-US" dirty="0" smtClean="0"/>
              <a:t>R&amp;D Status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703" y="4434101"/>
            <a:ext cx="8487896" cy="980961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00000"/>
                </a:solidFill>
              </a:rPr>
              <a:t>T. Nakamoto, Q. </a:t>
            </a:r>
            <a:r>
              <a:rPr lang="en-US" sz="2800" b="0" dirty="0" err="1" smtClean="0">
                <a:solidFill>
                  <a:srgbClr val="000000"/>
                </a:solidFill>
              </a:rPr>
              <a:t>Xu</a:t>
            </a:r>
            <a:r>
              <a:rPr lang="en-US" sz="2800" b="0" dirty="0" smtClean="0">
                <a:solidFill>
                  <a:srgbClr val="000000"/>
                </a:solidFill>
              </a:rPr>
              <a:t>, M. </a:t>
            </a:r>
            <a:r>
              <a:rPr lang="en-US" sz="2800" b="0" dirty="0" err="1" smtClean="0">
                <a:solidFill>
                  <a:srgbClr val="000000"/>
                </a:solidFill>
              </a:rPr>
              <a:t>Iio</a:t>
            </a:r>
            <a:r>
              <a:rPr lang="en-US" sz="2800" b="0" dirty="0" smtClean="0">
                <a:solidFill>
                  <a:srgbClr val="000000"/>
                </a:solidFill>
              </a:rPr>
              <a:t>, T. </a:t>
            </a:r>
            <a:r>
              <a:rPr lang="en-US" sz="2800" b="0" dirty="0" err="1" smtClean="0">
                <a:solidFill>
                  <a:srgbClr val="000000"/>
                </a:solidFill>
              </a:rPr>
              <a:t>Ogitsu</a:t>
            </a:r>
            <a:r>
              <a:rPr lang="en-US" sz="2800" b="0" dirty="0" smtClean="0">
                <a:solidFill>
                  <a:srgbClr val="000000"/>
                </a:solidFill>
              </a:rPr>
              <a:t>, K. Sasaki, N. Kimura, M. Sugano, M. Yoshida, A. Yamamoto, E. </a:t>
            </a:r>
            <a:r>
              <a:rPr lang="en-US" sz="2800" b="0" dirty="0" err="1" smtClean="0">
                <a:solidFill>
                  <a:srgbClr val="000000"/>
                </a:solidFill>
              </a:rPr>
              <a:t>Todesco</a:t>
            </a:r>
            <a:endParaRPr lang="en-US" sz="2800" b="0" dirty="0" smtClean="0">
              <a:solidFill>
                <a:srgbClr val="000000"/>
              </a:solidFill>
            </a:endParaRPr>
          </a:p>
          <a:p>
            <a:r>
              <a:rPr lang="en-US" sz="2800" b="0" dirty="0" smtClean="0">
                <a:solidFill>
                  <a:srgbClr val="000000"/>
                </a:solidFill>
              </a:rPr>
              <a:t> </a:t>
            </a:r>
          </a:p>
          <a:p>
            <a:endParaRPr lang="en-US" b="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0754" y="139855"/>
            <a:ext cx="1352446" cy="774384"/>
          </a:xfrm>
          <a:prstGeom prst="rect">
            <a:avLst/>
          </a:prstGeom>
        </p:spPr>
      </p:pic>
      <p:pic>
        <p:nvPicPr>
          <p:cNvPr id="5" name="Picture 3" descr="200px-CERN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931743" y="68912"/>
            <a:ext cx="1133494" cy="109948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977932" y="5614845"/>
            <a:ext cx="546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/>
              <a:t>Spring joint LARP/</a:t>
            </a:r>
            <a:r>
              <a:rPr lang="en-US" altLang="ja-JP" sz="1400" dirty="0" err="1" smtClean="0"/>
              <a:t>HiLumi</a:t>
            </a:r>
            <a:r>
              <a:rPr lang="en-US" altLang="ja-JP" sz="1400" dirty="0" smtClean="0"/>
              <a:t>-LHC Collaboration Meeting at Napa Valley CA.</a:t>
            </a:r>
          </a:p>
          <a:p>
            <a:pPr algn="ctr"/>
            <a:r>
              <a:rPr lang="en-US" altLang="ja-JP" sz="1400" dirty="0" smtClean="0"/>
              <a:t>8-10 April 2013 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940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5400" y="-25400"/>
            <a:ext cx="9677400" cy="626533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chemeClr val="accent1"/>
                </a:solidFill>
              </a:rPr>
              <a:t>Variation of </a:t>
            </a:r>
            <a:r>
              <a:rPr lang="en-US" sz="3200" b="1" dirty="0" err="1" smtClean="0">
                <a:solidFill>
                  <a:schemeClr val="accent1"/>
                </a:solidFill>
              </a:rPr>
              <a:t>Multipole</a:t>
            </a:r>
            <a:r>
              <a:rPr lang="en-US" sz="3200" b="1" dirty="0" smtClean="0">
                <a:solidFill>
                  <a:schemeClr val="accent1"/>
                </a:solidFill>
              </a:rPr>
              <a:t> Coefficients: b5 and higher (2D)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7891587"/>
              </p:ext>
            </p:extLst>
          </p:nvPr>
        </p:nvGraphicFramePr>
        <p:xfrm>
          <a:off x="4728635" y="1371600"/>
          <a:ext cx="4457700" cy="5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78500" y="1955800"/>
            <a:ext cx="330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prstClr val="black"/>
                </a:solidFill>
              </a:rPr>
              <a:t>With LHC inner cable and HX80 iron yoke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42066" y="11430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Option 2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29399" y="11430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Option 3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graphicFrame>
        <p:nvGraphicFramePr>
          <p:cNvPr id="11" name="Chart 6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3612746"/>
              </p:ext>
            </p:extLst>
          </p:nvPr>
        </p:nvGraphicFramePr>
        <p:xfrm>
          <a:off x="42335" y="1384300"/>
          <a:ext cx="4711700" cy="505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6"/>
          <p:cNvSpPr txBox="1"/>
          <p:nvPr/>
        </p:nvSpPr>
        <p:spPr>
          <a:xfrm>
            <a:off x="1460500" y="2015067"/>
            <a:ext cx="330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prstClr val="black"/>
                </a:solidFill>
              </a:rPr>
              <a:t>With LHC inner cable and HX50 iron yoke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40834" y="486834"/>
            <a:ext cx="4480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kumimoji="1" lang="en-US" altLang="ja-JP" sz="2000" dirty="0" smtClean="0"/>
              <a:t>Better behavior for HX50 case (Option 2)</a:t>
            </a:r>
          </a:p>
          <a:p>
            <a:pPr>
              <a:buFont typeface="Arial"/>
              <a:buChar char="•"/>
            </a:pPr>
            <a:r>
              <a:rPr kumimoji="1" lang="en-US" altLang="ja-JP" sz="2000" dirty="0" smtClean="0"/>
              <a:t>Both still acceptable?</a:t>
            </a:r>
            <a:endParaRPr kumimoji="1" lang="ja-JP" altLang="en-US" sz="2000" dirty="0"/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 rotWithShape="1">
          <a:blip r:embed="rId4"/>
          <a:srcRect l="23534"/>
          <a:stretch/>
        </p:blipFill>
        <p:spPr>
          <a:xfrm>
            <a:off x="5588000" y="4419269"/>
            <a:ext cx="1316059" cy="1340612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 rotWithShape="1">
          <a:blip r:embed="rId5"/>
          <a:srcRect l="19802" r="4292"/>
          <a:stretch/>
        </p:blipFill>
        <p:spPr>
          <a:xfrm>
            <a:off x="1206501" y="4346958"/>
            <a:ext cx="1363105" cy="131572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086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27" t="4256" r="31687" b="3721"/>
          <a:stretch/>
        </p:blipFill>
        <p:spPr>
          <a:xfrm>
            <a:off x="1619247" y="414871"/>
            <a:ext cx="2893485" cy="359191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 descr="2d-D1-mec1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220" t="4811" r="33693" b="6529"/>
          <a:stretch/>
        </p:blipFill>
        <p:spPr>
          <a:xfrm>
            <a:off x="1767416" y="4655052"/>
            <a:ext cx="1653117" cy="1862464"/>
          </a:xfrm>
          <a:prstGeom prst="rect">
            <a:avLst/>
          </a:prstGeom>
        </p:spPr>
      </p:pic>
      <p:pic>
        <p:nvPicPr>
          <p:cNvPr id="6" name="Picture 5" descr="2d-D1-mec1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4161" t="56482" r="6952" b="15124"/>
          <a:stretch/>
        </p:blipFill>
        <p:spPr>
          <a:xfrm>
            <a:off x="1400096" y="5450416"/>
            <a:ext cx="860506" cy="9713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81042" t="60258" b="6668"/>
          <a:stretch/>
        </p:blipFill>
        <p:spPr>
          <a:xfrm>
            <a:off x="874186" y="1731461"/>
            <a:ext cx="713006" cy="994806"/>
          </a:xfrm>
          <a:prstGeom prst="rect">
            <a:avLst/>
          </a:prstGeom>
        </p:spPr>
      </p:pic>
      <p:sp>
        <p:nvSpPr>
          <p:cNvPr id="31" name="円/楕円 30"/>
          <p:cNvSpPr/>
          <p:nvPr/>
        </p:nvSpPr>
        <p:spPr>
          <a:xfrm>
            <a:off x="4004733" y="2495552"/>
            <a:ext cx="440267" cy="13335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27000" y="4057652"/>
            <a:ext cx="454264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Peak local stress &gt; 220MPa around slots.</a:t>
            </a:r>
          </a:p>
          <a:p>
            <a:r>
              <a:rPr kumimoji="1" lang="en-US" altLang="ja-JP" dirty="0" smtClean="0"/>
              <a:t>&gt;&gt; nearly same, but still below Y.S. of JFE steel.  </a:t>
            </a:r>
            <a:endParaRPr kumimoji="1" lang="ja-JP" altLang="en-US" dirty="0"/>
          </a:p>
        </p:txBody>
      </p:sp>
      <p:pic>
        <p:nvPicPr>
          <p:cNvPr id="33" name="Picture 3" descr="excitation-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499" t="5437" r="36745" b="5075"/>
          <a:stretch/>
        </p:blipFill>
        <p:spPr>
          <a:xfrm>
            <a:off x="6095811" y="414871"/>
            <a:ext cx="3048189" cy="3743906"/>
          </a:xfrm>
          <a:prstGeom prst="rect">
            <a:avLst/>
          </a:prstGeom>
        </p:spPr>
      </p:pic>
      <p:pic>
        <p:nvPicPr>
          <p:cNvPr id="35" name="Picture 2" descr="excitation-c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249" t="5437" r="34121" b="5437"/>
          <a:stretch/>
        </p:blipFill>
        <p:spPr>
          <a:xfrm>
            <a:off x="6129678" y="4650854"/>
            <a:ext cx="1693522" cy="1802533"/>
          </a:xfrm>
          <a:prstGeom prst="rect">
            <a:avLst/>
          </a:prstGeom>
        </p:spPr>
      </p:pic>
      <p:pic>
        <p:nvPicPr>
          <p:cNvPr id="36" name="Picture 27"/>
          <p:cNvPicPr>
            <a:picLocks noChangeAspect="1"/>
          </p:cNvPicPr>
          <p:nvPr/>
        </p:nvPicPr>
        <p:blipFill rotWithShape="1">
          <a:blip r:embed="rId2"/>
          <a:srcRect l="81042" t="60258" b="6668"/>
          <a:stretch/>
        </p:blipFill>
        <p:spPr>
          <a:xfrm>
            <a:off x="5369979" y="1790728"/>
            <a:ext cx="713006" cy="994806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4902199" y="685800"/>
            <a:ext cx="1277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Option 3:</a:t>
            </a:r>
          </a:p>
          <a:p>
            <a:r>
              <a:rPr kumimoji="1" lang="en-US" altLang="ja-JP" b="1" dirty="0" smtClean="0">
                <a:solidFill>
                  <a:schemeClr val="accent1"/>
                </a:solidFill>
              </a:rPr>
              <a:t>Inner Cable</a:t>
            </a:r>
          </a:p>
          <a:p>
            <a:r>
              <a:rPr kumimoji="1" lang="en-US" altLang="ja-JP" b="1" dirty="0" smtClean="0">
                <a:solidFill>
                  <a:schemeClr val="accent1"/>
                </a:solidFill>
              </a:rPr>
              <a:t>HX80mm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pic>
        <p:nvPicPr>
          <p:cNvPr id="29" name="Picture 2" descr="excitation-c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1654" t="59085" r="11806" b="10875"/>
          <a:stretch/>
        </p:blipFill>
        <p:spPr>
          <a:xfrm>
            <a:off x="5630333" y="5351128"/>
            <a:ext cx="850901" cy="1119010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5034804" y="4032252"/>
            <a:ext cx="40837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Higher stress area increased around slots.</a:t>
            </a:r>
          </a:p>
          <a:p>
            <a:r>
              <a:rPr kumimoji="1" lang="en-US" altLang="ja-JP" dirty="0" smtClean="0"/>
              <a:t>Maybe critical, or unfeasible?</a:t>
            </a:r>
          </a:p>
        </p:txBody>
      </p:sp>
      <p:sp>
        <p:nvSpPr>
          <p:cNvPr id="40" name="円/楕円 39"/>
          <p:cNvSpPr/>
          <p:nvPr/>
        </p:nvSpPr>
        <p:spPr>
          <a:xfrm>
            <a:off x="8551333" y="2605619"/>
            <a:ext cx="440267" cy="13335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28599" y="584200"/>
            <a:ext cx="1326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Option 1:</a:t>
            </a:r>
          </a:p>
          <a:p>
            <a:r>
              <a:rPr kumimoji="1" lang="en-US" altLang="ja-JP" b="1" dirty="0" smtClean="0">
                <a:solidFill>
                  <a:schemeClr val="accent1"/>
                </a:solidFill>
              </a:rPr>
              <a:t>Outer Cable</a:t>
            </a:r>
          </a:p>
          <a:p>
            <a:r>
              <a:rPr kumimoji="1" lang="en-US" altLang="ja-JP" b="1" dirty="0" smtClean="0">
                <a:solidFill>
                  <a:schemeClr val="accent1"/>
                </a:solidFill>
              </a:rPr>
              <a:t>HX50mm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84500" y="6450568"/>
            <a:ext cx="36126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Stresses in both coils are acceptable.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-193272"/>
            <a:ext cx="9144000" cy="853671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rgbClr val="4F81BD"/>
                </a:solidFill>
              </a:rPr>
              <a:t>Mechanical Analysis: </a:t>
            </a:r>
            <a:r>
              <a:rPr lang="en-US" sz="3200" b="1" dirty="0" smtClean="0">
                <a:solidFill>
                  <a:srgbClr val="4F81BD"/>
                </a:solidFill>
              </a:rPr>
              <a:t>After excitation (110 % </a:t>
            </a:r>
            <a:r>
              <a:rPr lang="en-US" sz="3200" b="1" dirty="0" err="1" smtClean="0">
                <a:solidFill>
                  <a:srgbClr val="4F81BD"/>
                </a:solidFill>
              </a:rPr>
              <a:t>I</a:t>
            </a:r>
            <a:r>
              <a:rPr lang="en-US" sz="3200" b="1" baseline="-25000" dirty="0" err="1" smtClean="0">
                <a:solidFill>
                  <a:srgbClr val="4F81BD"/>
                </a:solidFill>
              </a:rPr>
              <a:t>nom</a:t>
            </a:r>
            <a:r>
              <a:rPr lang="en-US" sz="3200" b="1" dirty="0" smtClean="0">
                <a:solidFill>
                  <a:srgbClr val="4F81BD"/>
                </a:solidFill>
              </a:rPr>
              <a:t>)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79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667" y="702734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i="1" dirty="0" smtClean="0">
                <a:solidFill>
                  <a:prstClr val="black"/>
                </a:solidFill>
              </a:rPr>
              <a:t>Iron </a:t>
            </a:r>
            <a:r>
              <a:rPr lang="en-US" sz="2000" i="1" dirty="0">
                <a:solidFill>
                  <a:prstClr val="black"/>
                </a:solidFill>
              </a:rPr>
              <a:t>covers the whole coil </a:t>
            </a:r>
            <a:r>
              <a:rPr lang="en-US" sz="2000" i="1" dirty="0" smtClean="0">
                <a:solidFill>
                  <a:prstClr val="black"/>
                </a:solidFill>
              </a:rPr>
              <a:t>ends currently. Peak field in coil ends is ~ 5% higher than straight section.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0405" b="5780"/>
          <a:stretch/>
        </p:blipFill>
        <p:spPr>
          <a:xfrm>
            <a:off x="762000" y="2057400"/>
            <a:ext cx="7754533" cy="472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77000" y="2819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C</a:t>
            </a:r>
            <a:r>
              <a:rPr lang="en-US" i="1" dirty="0" smtClean="0">
                <a:solidFill>
                  <a:prstClr val="black"/>
                </a:solidFill>
              </a:rPr>
              <a:t>ryostat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7000" y="2743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Iron yoke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0700" y="480060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Straight section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3669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Return end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6248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Lead end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0133" cy="715433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chemeClr val="accent1"/>
                </a:solidFill>
              </a:rPr>
              <a:t>Coil </a:t>
            </a:r>
            <a:r>
              <a:rPr lang="en-US" sz="3600" b="1" dirty="0">
                <a:solidFill>
                  <a:schemeClr val="accent1"/>
                </a:solidFill>
              </a:rPr>
              <a:t>E</a:t>
            </a:r>
            <a:r>
              <a:rPr lang="en-US" sz="3600" b="1" dirty="0" smtClean="0">
                <a:solidFill>
                  <a:schemeClr val="accent1"/>
                </a:solidFill>
              </a:rPr>
              <a:t>nd Design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98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680" t="23585" r="3846"/>
          <a:stretch/>
        </p:blipFill>
        <p:spPr>
          <a:xfrm>
            <a:off x="381000" y="1219200"/>
            <a:ext cx="2806700" cy="2057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143000"/>
            <a:ext cx="5789804" cy="4555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3810"/>
          <a:stretch/>
        </p:blipFill>
        <p:spPr>
          <a:xfrm>
            <a:off x="7505700" y="1140505"/>
            <a:ext cx="1638300" cy="570479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962400" y="3352800"/>
            <a:ext cx="914400" cy="914400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 flipV="1">
            <a:off x="3429000" y="3200400"/>
            <a:ext cx="667311" cy="2863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28600" y="1219200"/>
            <a:ext cx="3124200" cy="2057400"/>
          </a:xfrm>
          <a:prstGeom prst="roundRect">
            <a:avLst>
              <a:gd name="adj" fmla="val 1786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6400" y="1600200"/>
            <a:ext cx="115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Jump turn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10200" y="43434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Transition turn</a:t>
            </a:r>
          </a:p>
          <a:p>
            <a:r>
              <a:rPr lang="en-US" i="1" dirty="0"/>
              <a:t>b</a:t>
            </a:r>
            <a:r>
              <a:rPr lang="en-US" i="1" dirty="0" smtClean="0"/>
              <a:t>etween blocks</a:t>
            </a:r>
            <a:endParaRPr lang="en-US" i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980888" y="4666688"/>
            <a:ext cx="1353112" cy="57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</p:cNvCxnSpPr>
          <p:nvPr/>
        </p:nvCxnSpPr>
        <p:spPr>
          <a:xfrm>
            <a:off x="7162800" y="4666566"/>
            <a:ext cx="838201" cy="438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90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Lead end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4572000" y="1219200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Straight section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7924800" y="6019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Lead end</a:t>
            </a:r>
            <a:endParaRPr lang="en-US" i="1" dirty="0"/>
          </a:p>
        </p:txBody>
      </p:sp>
      <p:pic>
        <p:nvPicPr>
          <p:cNvPr id="8" name="Picture 7" descr="Untitle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2400" y="5684411"/>
            <a:ext cx="6553200" cy="117359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433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chemeClr val="accent1"/>
                </a:solidFill>
              </a:rPr>
              <a:t>Coil </a:t>
            </a:r>
            <a:r>
              <a:rPr lang="en-US" sz="3600" b="1" dirty="0">
                <a:solidFill>
                  <a:schemeClr val="accent1"/>
                </a:solidFill>
              </a:rPr>
              <a:t>E</a:t>
            </a:r>
            <a:r>
              <a:rPr lang="en-US" sz="3600" b="1" dirty="0" smtClean="0">
                <a:solidFill>
                  <a:schemeClr val="accent1"/>
                </a:solidFill>
              </a:rPr>
              <a:t>nd Design: </a:t>
            </a:r>
            <a:r>
              <a:rPr lang="en-US" sz="3600" b="1" dirty="0" smtClean="0">
                <a:solidFill>
                  <a:schemeClr val="accent1"/>
                </a:solidFill>
                <a:effectLst>
                  <a:outerShdw blurRad="63500" dist="63500" dir="2700000" algn="tl" rotWithShape="0">
                    <a:prstClr val="white">
                      <a:lumMod val="75000"/>
                      <a:alpha val="50000"/>
                    </a:prstClr>
                  </a:outerShdw>
                </a:effectLst>
              </a:rPr>
              <a:t>Lead ends &amp; transition turns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524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1"/>
          <p:cNvGraphicFramePr/>
          <p:nvPr/>
        </p:nvGraphicFramePr>
        <p:xfrm>
          <a:off x="241300" y="641350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9" name="Chart 2"/>
          <p:cNvGraphicFramePr>
            <a:graphicFrameLocks/>
          </p:cNvGraphicFramePr>
          <p:nvPr/>
        </p:nvGraphicFramePr>
        <p:xfrm>
          <a:off x="241300" y="2698750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Chart 3"/>
          <p:cNvGraphicFramePr>
            <a:graphicFrameLocks/>
          </p:cNvGraphicFramePr>
          <p:nvPr/>
        </p:nvGraphicFramePr>
        <p:xfrm>
          <a:off x="241300" y="4698000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8962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 smtClean="0">
                <a:solidFill>
                  <a:schemeClr val="accent1"/>
                </a:solidFill>
              </a:rPr>
              <a:t>Field Integral &amp; Magnet Length: Option 1 (Tentative)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2017992" y="3746500"/>
            <a:ext cx="5969000" cy="158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685800"/>
            <a:ext cx="749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</a:rPr>
              <a:t>Return end</a:t>
            </a:r>
            <a:endParaRPr lang="en-US" sz="1600" i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7400" y="635000"/>
            <a:ext cx="76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</a:rPr>
              <a:t>Lead end</a:t>
            </a:r>
            <a:endParaRPr lang="en-US" sz="1600" i="1" dirty="0">
              <a:solidFill>
                <a:prstClr val="black"/>
              </a:solidFill>
            </a:endParaRPr>
          </a:p>
        </p:txBody>
      </p:sp>
      <p:cxnSp>
        <p:nvCxnSpPr>
          <p:cNvPr id="34" name="Straight Connector 8"/>
          <p:cNvCxnSpPr/>
          <p:nvPr/>
        </p:nvCxnSpPr>
        <p:spPr>
          <a:xfrm rot="5400000">
            <a:off x="141008" y="3758406"/>
            <a:ext cx="5969000" cy="158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3"/>
          <p:cNvSpPr txBox="1"/>
          <p:nvPr/>
        </p:nvSpPr>
        <p:spPr>
          <a:xfrm>
            <a:off x="2616200" y="647700"/>
            <a:ext cx="59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</a:rPr>
              <a:t>S.S.</a:t>
            </a:r>
            <a:endParaRPr lang="en-US" sz="1600" i="1" dirty="0">
              <a:solidFill>
                <a:prstClr val="black"/>
              </a:solidFill>
            </a:endParaRPr>
          </a:p>
        </p:txBody>
      </p:sp>
      <p:graphicFrame>
        <p:nvGraphicFramePr>
          <p:cNvPr id="37" name="表 36"/>
          <p:cNvGraphicFramePr>
            <a:graphicFrameLocks noGrp="1"/>
          </p:cNvGraphicFramePr>
          <p:nvPr/>
        </p:nvGraphicFramePr>
        <p:xfrm>
          <a:off x="4051300" y="1206500"/>
          <a:ext cx="4851400" cy="3517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280"/>
                <a:gridCol w="970280"/>
                <a:gridCol w="970280"/>
                <a:gridCol w="970280"/>
                <a:gridCol w="970280"/>
              </a:tblGrid>
              <a:tr h="7859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Field Integral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  <a:latin typeface="+mj-lt"/>
                        <a:cs typeface="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Return End</a:t>
                      </a:r>
                    </a:p>
                    <a:p>
                      <a:pPr algn="ctr" fontAlgn="b"/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(-2000</a:t>
                      </a:r>
                      <a:r>
                        <a:rPr lang="en-US" altLang="ja-JP" sz="1400" b="0" i="0" u="none" strike="noStrike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"/>
                        </a:rPr>
                        <a:t> &lt; </a:t>
                      </a:r>
                      <a:r>
                        <a:rPr lang="en-US" altLang="ja-JP" sz="1400" b="0" i="0" u="none" strike="noStrike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"/>
                        </a:rPr>
                        <a:t>z</a:t>
                      </a:r>
                      <a:r>
                        <a:rPr lang="en-US" altLang="ja-JP" sz="1400" b="0" i="0" u="none" strike="noStrike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"/>
                        </a:rPr>
                        <a:t> &lt; </a:t>
                      </a:r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 -1400)</a:t>
                      </a:r>
                      <a:endParaRPr lang="en-US" altLang="ja-JP" sz="1400" b="0" i="0" u="none" strike="noStrike" dirty="0">
                        <a:solidFill>
                          <a:schemeClr val="bg1"/>
                        </a:solidFill>
                        <a:latin typeface="+mj-lt"/>
                        <a:cs typeface="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S.S.</a:t>
                      </a:r>
                    </a:p>
                    <a:p>
                      <a:pPr algn="ctr" fontAlgn="b"/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(-1400</a:t>
                      </a:r>
                      <a:r>
                        <a:rPr lang="en-US" altLang="ja-JP" sz="1400" b="0" i="0" u="none" strike="noStrike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"/>
                        </a:rPr>
                        <a:t> &lt; </a:t>
                      </a:r>
                      <a:r>
                        <a:rPr lang="en-US" altLang="ja-JP" sz="1400" b="0" i="0" u="none" strike="noStrike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"/>
                        </a:rPr>
                        <a:t>z</a:t>
                      </a:r>
                      <a:r>
                        <a:rPr lang="en-US" altLang="ja-JP" sz="1400" b="0" i="0" u="none" strike="noStrike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"/>
                        </a:rPr>
                        <a:t> &lt; </a:t>
                      </a:r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+</a:t>
                      </a:r>
                      <a:r>
                        <a:rPr lang="en-US" altLang="ja-JP" sz="1400" b="0" i="0" u="none" strike="noStrike" dirty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1400 mm)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Lead End</a:t>
                      </a:r>
                      <a:r>
                        <a:rPr lang="en-US" altLang="ja-JP" sz="1400" b="0" i="0" u="none" strike="noStrike" dirty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:</a:t>
                      </a:r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 (+1400</a:t>
                      </a:r>
                      <a:r>
                        <a:rPr lang="en-US" altLang="ja-JP" sz="1400" b="0" i="0" u="none" strike="noStrike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"/>
                        </a:rPr>
                        <a:t> &lt; </a:t>
                      </a:r>
                      <a:r>
                        <a:rPr lang="en-US" altLang="ja-JP" sz="1400" b="0" i="0" u="none" strike="noStrike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"/>
                        </a:rPr>
                        <a:t>z</a:t>
                      </a:r>
                      <a:r>
                        <a:rPr lang="en-US" altLang="ja-JP" sz="1400" b="0" i="0" u="none" strike="noStrike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"/>
                        </a:rPr>
                        <a:t> &lt; </a:t>
                      </a:r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 </a:t>
                      </a:r>
                      <a:r>
                        <a:rPr lang="en-US" altLang="ja-JP" sz="1400" b="0" i="0" u="none" strike="noStrike" dirty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+2000 mm)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400" b="0" i="0" u="none" strike="noStrike" dirty="0">
                          <a:solidFill>
                            <a:schemeClr val="bg1"/>
                          </a:solidFill>
                          <a:latin typeface="+mj-lt"/>
                          <a:cs typeface=""/>
                        </a:rPr>
                        <a:t>Total</a:t>
                      </a:r>
                    </a:p>
                  </a:txBody>
                  <a:tcPr marL="12700" marR="12700" marT="12700" marB="0" anchor="ctr"/>
                </a:tc>
              </a:tr>
              <a:tr h="45533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1.39E+00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1.47E+01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1.49E+00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1.76E+01</a:t>
                      </a:r>
                    </a:p>
                  </a:txBody>
                  <a:tcPr marL="12700" marR="12700" marT="12700" marB="0" anchor="ctr"/>
                </a:tc>
              </a:tr>
              <a:tr h="45533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B3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-9.11E-03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1.48E-02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-7.27E-03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-1.58E-03</a:t>
                      </a:r>
                    </a:p>
                  </a:txBody>
                  <a:tcPr marL="12700" marR="12700" marT="12700" marB="0" anchor="ctr"/>
                </a:tc>
              </a:tr>
              <a:tr h="45533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B5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-3.42E-03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1.31E-03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 dirty="0">
                          <a:solidFill>
                            <a:srgbClr val="DD0806"/>
                          </a:solidFill>
                          <a:latin typeface="Calibri"/>
                        </a:rPr>
                        <a:t>-2.28E-03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 dirty="0">
                          <a:solidFill>
                            <a:srgbClr val="DD0806"/>
                          </a:solidFill>
                          <a:latin typeface="Calibri"/>
                        </a:rPr>
                        <a:t>-4.39E-03</a:t>
                      </a:r>
                    </a:p>
                  </a:txBody>
                  <a:tcPr marL="12700" marR="12700" marT="12700" marB="0" anchor="ctr"/>
                </a:tc>
              </a:tr>
              <a:tr h="45533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B7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-1.13E-03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2.52E-04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-7.74E-04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-1.65E-03</a:t>
                      </a:r>
                    </a:p>
                  </a:txBody>
                  <a:tcPr marL="12700" marR="12700" marT="12700" marB="0" anchor="ctr"/>
                </a:tc>
              </a:tr>
              <a:tr h="45533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A1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 dirty="0" smtClean="0">
                          <a:solidFill>
                            <a:srgbClr val="DD0806"/>
                          </a:solidFill>
                          <a:latin typeface="Calibri"/>
                        </a:rPr>
                        <a:t>--</a:t>
                      </a:r>
                      <a:endParaRPr lang="en-US" altLang="ja-JP" sz="1600" b="0" i="0" u="none" strike="noStrike" dirty="0">
                        <a:solidFill>
                          <a:srgbClr val="DD0806"/>
                        </a:solidFill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8.62E-04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-5.43E-03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 dirty="0">
                          <a:solidFill>
                            <a:srgbClr val="DD0806"/>
                          </a:solidFill>
                          <a:latin typeface="Calibri"/>
                        </a:rPr>
                        <a:t>-4.56E-03</a:t>
                      </a:r>
                    </a:p>
                  </a:txBody>
                  <a:tcPr marL="12700" marR="12700" marT="12700" marB="0" anchor="ctr"/>
                </a:tc>
              </a:tr>
              <a:tr h="45533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 dirty="0">
                          <a:solidFill>
                            <a:srgbClr val="DD0806"/>
                          </a:solidFill>
                          <a:latin typeface="Calibri"/>
                        </a:rPr>
                        <a:t>A3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 dirty="0" smtClean="0">
                          <a:solidFill>
                            <a:srgbClr val="DD0806"/>
                          </a:solidFill>
                          <a:latin typeface="Calibri"/>
                        </a:rPr>
                        <a:t>--</a:t>
                      </a:r>
                      <a:endParaRPr lang="en-US" altLang="ja-JP" sz="1600" b="0" i="0" u="none" strike="noStrike" dirty="0">
                        <a:solidFill>
                          <a:srgbClr val="DD0806"/>
                        </a:solidFill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-1.27E-04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1.71E-03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600" b="0" i="0" u="none" strike="noStrike" dirty="0">
                          <a:solidFill>
                            <a:srgbClr val="DD0806"/>
                          </a:solidFill>
                          <a:latin typeface="Calibri"/>
                        </a:rPr>
                        <a:t>1.59E-03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38" name="テキスト ボックス 37"/>
          <p:cNvSpPr txBox="1"/>
          <p:nvPr/>
        </p:nvSpPr>
        <p:spPr>
          <a:xfrm>
            <a:off x="8457580" y="4648200"/>
            <a:ext cx="67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(T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m</a:t>
            </a:r>
            <a:r>
              <a:rPr kumimoji="1" lang="en-US" altLang="ja-JP" dirty="0" smtClean="0">
                <a:solidFill>
                  <a:srgbClr val="FF0000"/>
                </a:solidFill>
              </a:rPr>
              <a:t>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846542" y="863600"/>
            <a:ext cx="5375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*For Mechanical Coil Length: 3.51 </a:t>
            </a:r>
            <a:r>
              <a:rPr kumimoji="1" lang="en-US" altLang="ja-JP" dirty="0" err="1" smtClean="0"/>
              <a:t>m</a:t>
            </a:r>
            <a:r>
              <a:rPr kumimoji="1" lang="en-US" altLang="ja-JP" dirty="0" smtClean="0"/>
              <a:t> (-1757 &lt; </a:t>
            </a:r>
            <a:r>
              <a:rPr kumimoji="1" lang="en-US" altLang="ja-JP" dirty="0" err="1" smtClean="0"/>
              <a:t>z</a:t>
            </a:r>
            <a:r>
              <a:rPr kumimoji="1" lang="en-US" altLang="ja-JP" dirty="0" smtClean="0"/>
              <a:t> &lt; +1753)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051300" y="4826675"/>
            <a:ext cx="5092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  <a:tabLst>
                <a:tab pos="622300" algn="l"/>
              </a:tabLst>
            </a:pPr>
            <a:r>
              <a:rPr kumimoji="1" lang="en-US" altLang="ja-JP" dirty="0" smtClean="0"/>
              <a:t>Field integrals of higher order </a:t>
            </a:r>
            <a:r>
              <a:rPr kumimoji="1" lang="en-US" altLang="ja-JP" dirty="0" err="1" smtClean="0"/>
              <a:t>multipoles</a:t>
            </a:r>
            <a:r>
              <a:rPr kumimoji="1" lang="en-US" altLang="ja-JP" dirty="0" smtClean="0"/>
              <a:t> are designed to be less than 1 unit </a:t>
            </a:r>
            <a:r>
              <a:rPr kumimoji="1" lang="en-US" altLang="ja-JP" dirty="0" err="1" smtClean="0"/>
              <a:t>w.r.t</a:t>
            </a:r>
            <a:r>
              <a:rPr kumimoji="1" lang="en-US" altLang="ja-JP" dirty="0" smtClean="0"/>
              <a:t>. that of B1.</a:t>
            </a:r>
          </a:p>
          <a:p>
            <a:pPr marL="177800" indent="-177800">
              <a:buFont typeface="Arial"/>
              <a:buChar char="•"/>
              <a:tabLst>
                <a:tab pos="622300" algn="l"/>
              </a:tabLst>
            </a:pPr>
            <a:r>
              <a:rPr lang="en-US" dirty="0" smtClean="0">
                <a:solidFill>
                  <a:prstClr val="black"/>
                </a:solidFill>
              </a:rPr>
              <a:t>Peak field in coil ends is ~ 5% higher than straight section. (Iron yoke fully covers the ends.)</a:t>
            </a:r>
            <a:endParaRPr kumimoji="1" lang="en-US" altLang="ja-JP" dirty="0" smtClean="0"/>
          </a:p>
          <a:p>
            <a:pPr marL="177800" indent="-177800">
              <a:buFont typeface="Arial"/>
              <a:buChar char="•"/>
              <a:tabLst>
                <a:tab pos="622300" algn="l"/>
              </a:tabLst>
            </a:pPr>
            <a:r>
              <a:rPr kumimoji="1" lang="en-US" altLang="ja-JP" dirty="0" smtClean="0"/>
              <a:t>Coil length estimates</a:t>
            </a:r>
          </a:p>
          <a:p>
            <a:pPr marL="635000" lvl="1" indent="-177800">
              <a:tabLst>
                <a:tab pos="622300" algn="l"/>
              </a:tabLst>
            </a:pPr>
            <a:r>
              <a:rPr kumimoji="1" lang="en-US" altLang="ja-JP" dirty="0" smtClean="0"/>
              <a:t>- 35 Tm &gt;&gt; Mechanical coil length 6.82 </a:t>
            </a:r>
            <a:r>
              <a:rPr kumimoji="1" lang="en-US" altLang="ja-JP" dirty="0" err="1" smtClean="0"/>
              <a:t>m</a:t>
            </a:r>
            <a:endParaRPr kumimoji="1" lang="en-US" altLang="ja-JP" dirty="0" smtClean="0"/>
          </a:p>
          <a:p>
            <a:pPr marL="635000" lvl="1" indent="-177800">
              <a:tabLst>
                <a:tab pos="622300" algn="l"/>
              </a:tabLst>
            </a:pPr>
            <a:r>
              <a:rPr kumimoji="1" lang="en-US" altLang="ja-JP" dirty="0" smtClean="0"/>
              <a:t>- 40 Tm &gt;&gt; Mechanical coil length 7.77 </a:t>
            </a:r>
            <a:r>
              <a:rPr kumimoji="1" lang="en-US" altLang="ja-JP" dirty="0" err="1" smtClean="0"/>
              <a:t>m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819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 smtClean="0">
                <a:solidFill>
                  <a:schemeClr val="accent1"/>
                </a:solidFill>
              </a:rPr>
              <a:t>Outline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 smtClean="0">
                <a:solidFill>
                  <a:schemeClr val="accent1"/>
                </a:solidFill>
              </a:rPr>
              <a:t>Conceptual Design for D1 (MBXF) with Some Variants</a:t>
            </a:r>
          </a:p>
          <a:p>
            <a:endParaRPr lang="en-US" altLang="ja-JP" b="1" dirty="0" smtClean="0">
              <a:solidFill>
                <a:schemeClr val="accent1"/>
              </a:solidFill>
            </a:endParaRP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2-m Long Model Magnet Development  </a:t>
            </a:r>
          </a:p>
          <a:p>
            <a:endParaRPr lang="en-US" altLang="ja-JP" b="1" dirty="0" smtClean="0">
              <a:solidFill>
                <a:schemeClr val="accent1"/>
              </a:solidFill>
            </a:endParaRPr>
          </a:p>
          <a:p>
            <a:r>
              <a:rPr lang="en-US" altLang="ja-JP" b="1" dirty="0" smtClean="0">
                <a:solidFill>
                  <a:schemeClr val="accent1"/>
                </a:solidFill>
              </a:rPr>
              <a:t>Irradiation Tests: interim report </a:t>
            </a:r>
          </a:p>
          <a:p>
            <a:endParaRPr lang="en-US" altLang="ja-JP" b="1" dirty="0" smtClean="0">
              <a:solidFill>
                <a:schemeClr val="accent1"/>
              </a:solidFill>
            </a:endParaRPr>
          </a:p>
          <a:p>
            <a:r>
              <a:rPr lang="en-US" altLang="ja-JP" b="1" dirty="0" smtClean="0">
                <a:solidFill>
                  <a:schemeClr val="accent1"/>
                </a:solidFill>
              </a:rPr>
              <a:t>Summary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12Z24-00-0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2617" t="11890" r="15141" b="9512"/>
              <a:stretch>
                <a:fillRect/>
              </a:stretch>
            </p:blipFill>
          </mc:Choice>
          <mc:Fallback>
            <p:blipFill>
              <a:blip r:embed="rId3"/>
              <a:srcRect l="12617" t="11890" r="15141" b="9512"/>
              <a:stretch>
                <a:fillRect/>
              </a:stretch>
            </p:blipFill>
          </mc:Fallback>
        </mc:AlternateContent>
        <p:spPr>
          <a:xfrm>
            <a:off x="6148337" y="3117591"/>
            <a:ext cx="3325863" cy="255930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111" y="444501"/>
            <a:ext cx="6046611" cy="2349499"/>
          </a:xfrm>
        </p:spPr>
        <p:txBody>
          <a:bodyPr>
            <a:noAutofit/>
          </a:bodyPr>
          <a:lstStyle/>
          <a:p>
            <a:pPr marL="342882" lvl="1" indent="-342882">
              <a:buFont typeface="Arial"/>
              <a:buChar char="•"/>
            </a:pPr>
            <a:r>
              <a:rPr lang="en-US" altLang="ja-JP" sz="1800" dirty="0" smtClean="0">
                <a:solidFill>
                  <a:srgbClr val="4F81BD"/>
                </a:solidFill>
                <a:latin typeface="Calibri"/>
                <a:cs typeface="Calibri"/>
              </a:rPr>
              <a:t>"Build and test a 2-m model magnet by 2015"</a:t>
            </a:r>
          </a:p>
          <a:p>
            <a:pPr marL="342882" lvl="1" indent="-342882">
              <a:buFont typeface="Arial"/>
              <a:buChar char="•"/>
            </a:pPr>
            <a:r>
              <a:rPr lang="en-US" altLang="ja-JP" sz="1800" dirty="0" smtClean="0">
                <a:solidFill>
                  <a:srgbClr val="4F81BD"/>
                </a:solidFill>
                <a:latin typeface="Calibri"/>
                <a:cs typeface="Calibri"/>
              </a:rPr>
              <a:t>Funding (model magnets and real machines) from JFY2014 will be proposed in 2013.</a:t>
            </a:r>
          </a:p>
          <a:p>
            <a:pPr marL="342882" lvl="1" indent="-342882">
              <a:buFont typeface="Arial"/>
              <a:buChar char="•"/>
            </a:pPr>
            <a:r>
              <a:rPr lang="en-US" altLang="ja-JP" sz="1800" dirty="0" smtClean="0">
                <a:solidFill>
                  <a:srgbClr val="4F81BD"/>
                </a:solidFill>
                <a:cs typeface="Calibri"/>
              </a:rPr>
              <a:t>Collaring yoke structure (RHIC, MQXA,J-PARC SCFM)</a:t>
            </a:r>
          </a:p>
          <a:p>
            <a:pPr lvl="1"/>
            <a:r>
              <a:rPr lang="en-US" altLang="ja-JP" sz="1800" dirty="0" smtClean="0">
                <a:solidFill>
                  <a:srgbClr val="4F81BD"/>
                </a:solidFill>
                <a:cs typeface="Calibri"/>
              </a:rPr>
              <a:t>Reuse of tooling, jigs, and facilities for SCFM</a:t>
            </a:r>
          </a:p>
          <a:p>
            <a:pPr lvl="1"/>
            <a:r>
              <a:rPr lang="en-US" altLang="ja-JP" sz="1800" dirty="0" smtClean="0">
                <a:solidFill>
                  <a:srgbClr val="4F81BD"/>
                </a:solidFill>
                <a:cs typeface="Calibri"/>
              </a:rPr>
              <a:t>Yoke OD &lt; 550 mm (LHC MB)</a:t>
            </a:r>
          </a:p>
          <a:p>
            <a:pPr lvl="1"/>
            <a:r>
              <a:rPr lang="en-US" sz="1800" dirty="0" smtClean="0">
                <a:solidFill>
                  <a:srgbClr val="4F81BD"/>
                </a:solidFill>
                <a:cs typeface="Calibri"/>
              </a:rPr>
              <a:t>In-house development</a:t>
            </a:r>
          </a:p>
        </p:txBody>
      </p:sp>
      <p:pic>
        <p:nvPicPr>
          <p:cNvPr id="15" name="Picture 11" descr="IMG_3613.JPG                                                   0003A9AAnakamotoG4HD                   BD92159E:"/>
          <p:cNvPicPr>
            <a:picLocks noChangeAspect="1" noChangeArrowheads="1"/>
          </p:cNvPicPr>
          <p:nvPr/>
        </p:nvPicPr>
        <p:blipFill>
          <a:blip r:embed="rId4"/>
          <a:srcRect t="18454"/>
          <a:stretch>
            <a:fillRect/>
          </a:stretch>
        </p:blipFill>
        <p:spPr bwMode="auto">
          <a:xfrm>
            <a:off x="6502399" y="76200"/>
            <a:ext cx="2315811" cy="13065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5715000" cy="5969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rgbClr val="4F81BD"/>
                </a:solidFill>
                <a:latin typeface="Calibri"/>
                <a:cs typeface="Calibri"/>
              </a:rPr>
              <a:t>Development of 2 </a:t>
            </a:r>
            <a:r>
              <a:rPr lang="en-US" sz="3600" b="1" dirty="0" err="1" smtClean="0">
                <a:solidFill>
                  <a:srgbClr val="4F81BD"/>
                </a:solidFill>
                <a:latin typeface="Calibri"/>
                <a:cs typeface="Calibri"/>
              </a:rPr>
              <a:t>m</a:t>
            </a:r>
            <a:r>
              <a:rPr lang="en-US" sz="3600" b="1" dirty="0" smtClean="0">
                <a:solidFill>
                  <a:srgbClr val="4F81BD"/>
                </a:solidFill>
                <a:latin typeface="Calibri"/>
                <a:cs typeface="Calibri"/>
              </a:rPr>
              <a:t> Model</a:t>
            </a:r>
            <a:endParaRPr lang="en-US" sz="3600" b="1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Times New Roman"/>
                <a:cs typeface="Times New Roman"/>
              </a:rPr>
              <a:pPr/>
              <a:t>16</a:t>
            </a:fld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2399" y="1478846"/>
            <a:ext cx="2284117" cy="1713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図 12" descr="D1_Ver1_3_magnetic-length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l="4760" t="13466" r="9520" b="60598"/>
              <a:stretch>
                <a:fillRect/>
              </a:stretch>
            </p:blipFill>
          </mc:Choice>
          <mc:Fallback>
            <p:blipFill>
              <a:blip r:embed="rId7"/>
              <a:srcRect l="4760" t="13466" r="9520" b="60598"/>
              <a:stretch>
                <a:fillRect/>
              </a:stretch>
            </p:blipFill>
          </mc:Fallback>
        </mc:AlternateContent>
        <p:spPr>
          <a:xfrm>
            <a:off x="4902200" y="5547076"/>
            <a:ext cx="4406900" cy="94262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38289" y="2959101"/>
            <a:ext cx="4827411" cy="37845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882" marR="0" lvl="1" indent="-342882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ja-JP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Schedule</a:t>
            </a:r>
          </a:p>
          <a:p>
            <a:pPr marL="342882" marR="0" lvl="1" indent="-342882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JFY 2013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Engineering design.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 Practice coils to be used for mechanical short model.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JFY2014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Coil winding 1</a:t>
            </a:r>
            <a:r>
              <a:rPr kumimoji="1" lang="en-US" altLang="ja-JP" sz="1800" b="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st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model, Magnet Assembly.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Testing at cold.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JFY2015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1" lang="en-US" altLang="ja-JP" dirty="0" smtClean="0"/>
              <a:t>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model magnet assembly (possibly).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1" lang="en-US" altLang="ja-JP" dirty="0" smtClean="0"/>
              <a:t>TDR</a:t>
            </a:r>
            <a:endParaRPr kumimoji="1" lang="ja-JP" altLang="en-U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563562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</a:rPr>
              <a:t>Cable Insulation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8" name="コンテンツ プレースホルダ 7"/>
          <p:cNvSpPr>
            <a:spLocks noGrp="1"/>
          </p:cNvSpPr>
          <p:nvPr>
            <p:ph idx="1"/>
          </p:nvPr>
        </p:nvSpPr>
        <p:spPr>
          <a:xfrm>
            <a:off x="0" y="609601"/>
            <a:ext cx="9728200" cy="1435099"/>
          </a:xfrm>
        </p:spPr>
        <p:txBody>
          <a:bodyPr>
            <a:normAutofit/>
          </a:bodyPr>
          <a:lstStyle/>
          <a:p>
            <a:r>
              <a:rPr lang="en-US" altLang="ja-JP" sz="1800" dirty="0" err="1" smtClean="0"/>
              <a:t>NbTi</a:t>
            </a:r>
            <a:r>
              <a:rPr lang="en-US" altLang="ja-JP" sz="1800" dirty="0" smtClean="0"/>
              <a:t> SC cable: LHC MB </a:t>
            </a:r>
            <a:r>
              <a:rPr lang="en-US" altLang="ja-JP" sz="1800" dirty="0" smtClean="0">
                <a:solidFill>
                  <a:srgbClr val="4F81BD"/>
                </a:solidFill>
              </a:rPr>
              <a:t>Inner</a:t>
            </a:r>
            <a:r>
              <a:rPr lang="en-US" altLang="ja-JP" sz="1800" dirty="0" smtClean="0"/>
              <a:t> or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Outer </a:t>
            </a:r>
            <a:r>
              <a:rPr lang="en-US" altLang="ja-JP" sz="1800" dirty="0" smtClean="0"/>
              <a:t>layer</a:t>
            </a:r>
          </a:p>
          <a:p>
            <a:r>
              <a:rPr lang="en-US" altLang="ja-JP" sz="1800" dirty="0" smtClean="0"/>
              <a:t>Insulation: 2 candidates</a:t>
            </a:r>
          </a:p>
          <a:p>
            <a:pPr lvl="1"/>
            <a:r>
              <a:rPr lang="en-US" altLang="ja-JP" sz="1800" dirty="0" smtClean="0"/>
              <a:t>MB-like: Apical tape, cured at 190-197 °C at &gt; 15 </a:t>
            </a:r>
            <a:r>
              <a:rPr lang="en-US" altLang="ja-JP" sz="1800" dirty="0" err="1" smtClean="0"/>
              <a:t>MPa</a:t>
            </a:r>
            <a:r>
              <a:rPr lang="en-US" altLang="ja-JP" sz="1800" dirty="0" smtClean="0"/>
              <a:t>.</a:t>
            </a:r>
          </a:p>
          <a:p>
            <a:pPr lvl="1"/>
            <a:r>
              <a:rPr lang="en-US" altLang="ja-JP" sz="1800" dirty="0" smtClean="0"/>
              <a:t>improved MQXA-like: </a:t>
            </a:r>
            <a:r>
              <a:rPr lang="en-US" altLang="ja-JP" sz="1800" dirty="0" err="1" smtClean="0"/>
              <a:t>Upilex</a:t>
            </a:r>
            <a:r>
              <a:rPr lang="en-US" altLang="ja-JP" sz="1800" dirty="0" smtClean="0"/>
              <a:t> tape </a:t>
            </a:r>
            <a:r>
              <a:rPr lang="en-US" altLang="ja-JP" sz="1800" dirty="0" err="1" smtClean="0"/>
              <a:t>w</a:t>
            </a:r>
            <a:r>
              <a:rPr lang="en-US" altLang="ja-JP" sz="1800" dirty="0" smtClean="0"/>
              <a:t>/ </a:t>
            </a:r>
            <a:r>
              <a:rPr lang="en-US" altLang="ja-JP" sz="1800" dirty="0" err="1" smtClean="0"/>
              <a:t>prepreg</a:t>
            </a:r>
            <a:r>
              <a:rPr lang="en-US" altLang="ja-JP" sz="1800" dirty="0" smtClean="0"/>
              <a:t> (</a:t>
            </a:r>
            <a:r>
              <a:rPr lang="en-US" altLang="ja-JP" sz="1800" dirty="0" err="1" smtClean="0"/>
              <a:t>Cyanate</a:t>
            </a:r>
            <a:r>
              <a:rPr lang="en-US" altLang="ja-JP" sz="1800" dirty="0" smtClean="0"/>
              <a:t> Ester + Epoxy), cured at 150 °C.</a:t>
            </a:r>
          </a:p>
          <a:p>
            <a:endParaRPr lang="en-US" altLang="ja-JP" sz="1800" dirty="0" smtClean="0"/>
          </a:p>
          <a:p>
            <a:endParaRPr lang="ja-JP" alt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49700" y="2654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9" name="図 8" descr="スライド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44700"/>
            <a:ext cx="6163733" cy="4622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0" y="6396335"/>
            <a:ext cx="16383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P.P. </a:t>
            </a:r>
            <a:r>
              <a:rPr lang="en-US" sz="1200" dirty="0" err="1" smtClean="0">
                <a:solidFill>
                  <a:srgbClr val="FF0000"/>
                </a:solidFill>
              </a:rPr>
              <a:t>Granieri</a:t>
            </a:r>
            <a:r>
              <a:rPr lang="en-US" sz="1200" dirty="0" smtClean="0">
                <a:solidFill>
                  <a:srgbClr val="FF0000"/>
                </a:solidFill>
              </a:rPr>
              <a:t>, 2</a:t>
            </a:r>
            <a:r>
              <a:rPr lang="en-US" sz="1200" baseline="30000" dirty="0" smtClean="0">
                <a:solidFill>
                  <a:srgbClr val="FF0000"/>
                </a:solidFill>
              </a:rPr>
              <a:t>nd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</a:rPr>
              <a:t>HiLumi</a:t>
            </a:r>
            <a:r>
              <a:rPr lang="en-US" sz="1200" dirty="0" smtClean="0">
                <a:solidFill>
                  <a:srgbClr val="FF0000"/>
                </a:solidFill>
              </a:rPr>
              <a:t> Meeting, </a:t>
            </a:r>
            <a:r>
              <a:rPr lang="en-US" sz="1200" dirty="0" err="1" smtClean="0">
                <a:solidFill>
                  <a:srgbClr val="FF0000"/>
                </a:solidFill>
              </a:rPr>
              <a:t>Frascati</a:t>
            </a:r>
            <a:r>
              <a:rPr lang="en-US" sz="1200" dirty="0" smtClean="0">
                <a:solidFill>
                  <a:srgbClr val="FF0000"/>
                </a:solidFill>
              </a:rPr>
              <a:t>, 2012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78601" y="2286000"/>
            <a:ext cx="233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7800">
              <a:buFont typeface="Arial"/>
              <a:buChar char="•"/>
            </a:pPr>
            <a:r>
              <a:rPr kumimoji="1" lang="en-US" altLang="ja-JP" dirty="0" smtClean="0"/>
              <a:t>MB insulation looks having better heat transfer capability.</a:t>
            </a:r>
          </a:p>
          <a:p>
            <a:pPr indent="177800">
              <a:buFont typeface="Arial"/>
              <a:buChar char="•"/>
            </a:pPr>
            <a:endParaRPr kumimoji="1" lang="en-US" altLang="ja-JP" dirty="0" smtClean="0"/>
          </a:p>
          <a:p>
            <a:pPr indent="177800">
              <a:buFont typeface="Arial"/>
              <a:buChar char="•"/>
            </a:pPr>
            <a:r>
              <a:rPr kumimoji="1" lang="en-US" altLang="ja-JP" dirty="0" smtClean="0"/>
              <a:t>Insulated inner and outer cables with Apical tapes were delivered from CERN.</a:t>
            </a:r>
          </a:p>
          <a:p>
            <a:pPr indent="177800">
              <a:buFont typeface="Arial"/>
              <a:buChar char="•"/>
            </a:pPr>
            <a:endParaRPr kumimoji="1" lang="en-US" altLang="ja-JP" dirty="0" smtClean="0"/>
          </a:p>
          <a:p>
            <a:pPr indent="177800">
              <a:buFont typeface="Arial"/>
              <a:buChar char="•"/>
            </a:pPr>
            <a:r>
              <a:rPr kumimoji="1" lang="en-US" altLang="ja-JP" dirty="0" smtClean="0"/>
              <a:t>10 stack measurements will be made soon.</a:t>
            </a:r>
          </a:p>
          <a:p>
            <a:pPr indent="177800">
              <a:buFont typeface="Arial"/>
              <a:buChar char="•"/>
            </a:pPr>
            <a:endParaRPr kumimoji="1" lang="en-US" altLang="ja-JP" dirty="0" smtClean="0"/>
          </a:p>
          <a:p>
            <a:pPr indent="177800">
              <a:buFont typeface="Arial"/>
              <a:buChar char="•"/>
            </a:pPr>
            <a:r>
              <a:rPr kumimoji="1" lang="en-US" altLang="ja-JP" dirty="0" smtClean="0"/>
              <a:t>Radiation resistance?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1"/>
            <a:ext cx="9982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prstTxWarp prst="textNoShape">
              <a:avLst/>
            </a:prstTxWarp>
            <a:spAutoFit/>
          </a:bodyPr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000" b="1" dirty="0" smtClean="0">
                <a:solidFill>
                  <a:srgbClr val="4F81BD"/>
                </a:solidFill>
                <a:latin typeface="+mj-lt"/>
                <a:cs typeface="Times"/>
              </a:rPr>
              <a:t>Wedges, End Spacers</a:t>
            </a:r>
            <a:endParaRPr lang="en-US" altLang="ja-JP" sz="3000" b="1" dirty="0">
              <a:solidFill>
                <a:srgbClr val="4F81BD"/>
              </a:solidFill>
              <a:latin typeface="+mj-lt"/>
              <a:cs typeface="Times"/>
            </a:endParaRPr>
          </a:p>
        </p:txBody>
      </p:sp>
      <p:sp>
        <p:nvSpPr>
          <p:cNvPr id="20" name="コンテンツ プレースホルダ 2"/>
          <p:cNvSpPr>
            <a:spLocks noGrp="1"/>
          </p:cNvSpPr>
          <p:nvPr>
            <p:ph idx="1"/>
          </p:nvPr>
        </p:nvSpPr>
        <p:spPr>
          <a:xfrm>
            <a:off x="203200" y="539045"/>
            <a:ext cx="8661400" cy="3728156"/>
          </a:xfrm>
        </p:spPr>
        <p:txBody>
          <a:bodyPr>
            <a:noAutofit/>
          </a:bodyPr>
          <a:lstStyle/>
          <a:p>
            <a:r>
              <a:rPr lang="en-US" altLang="ja-JP" sz="1800" dirty="0" smtClean="0">
                <a:solidFill>
                  <a:schemeClr val="accent1"/>
                </a:solidFill>
                <a:latin typeface="Calibri"/>
                <a:cs typeface="Calibri"/>
              </a:rPr>
              <a:t>New radiation resistant </a:t>
            </a:r>
            <a:r>
              <a:rPr lang="en-US" altLang="ja-JP" sz="1800" dirty="0" err="1" smtClean="0">
                <a:solidFill>
                  <a:schemeClr val="accent1"/>
                </a:solidFill>
                <a:latin typeface="Calibri"/>
                <a:cs typeface="Calibri"/>
              </a:rPr>
              <a:t>GFRPs</a:t>
            </a:r>
            <a:r>
              <a:rPr lang="en-US" altLang="ja-JP" sz="1800" dirty="0" smtClean="0">
                <a:solidFill>
                  <a:schemeClr val="accent1"/>
                </a:solidFill>
                <a:latin typeface="Calibri"/>
                <a:cs typeface="Calibri"/>
              </a:rPr>
              <a:t> (</a:t>
            </a:r>
            <a:r>
              <a:rPr lang="en-US" altLang="ja-JP" sz="1800" dirty="0" err="1" smtClean="0">
                <a:solidFill>
                  <a:schemeClr val="accent1"/>
                </a:solidFill>
                <a:latin typeface="Calibri"/>
                <a:cs typeface="Calibri"/>
              </a:rPr>
              <a:t>w</a:t>
            </a:r>
            <a:r>
              <a:rPr lang="en-US" altLang="ja-JP" sz="1800" dirty="0" smtClean="0">
                <a:solidFill>
                  <a:schemeClr val="accent1"/>
                </a:solidFill>
                <a:latin typeface="Calibri"/>
                <a:cs typeface="Calibri"/>
              </a:rPr>
              <a:t>/ </a:t>
            </a:r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S-2 Glass or T-Glass</a:t>
            </a:r>
            <a:r>
              <a:rPr lang="en-US" altLang="ja-JP" sz="1800" dirty="0" smtClean="0">
                <a:solidFill>
                  <a:schemeClr val="accent1"/>
                </a:solidFill>
                <a:latin typeface="Calibri"/>
                <a:cs typeface="Calibri"/>
              </a:rPr>
              <a:t>) are baseline.</a:t>
            </a:r>
          </a:p>
          <a:p>
            <a:pPr lvl="1"/>
            <a:r>
              <a:rPr lang="en-US" altLang="ja-JP" sz="1800" dirty="0" err="1" smtClean="0">
                <a:solidFill>
                  <a:schemeClr val="accent1"/>
                </a:solidFill>
                <a:latin typeface="Calibri"/>
                <a:cs typeface="Calibri"/>
              </a:rPr>
              <a:t>Cyanate</a:t>
            </a:r>
            <a:r>
              <a:rPr lang="en-US" altLang="ja-JP" sz="1800" dirty="0" smtClean="0">
                <a:solidFill>
                  <a:schemeClr val="accent1"/>
                </a:solidFill>
                <a:latin typeface="Calibri"/>
                <a:cs typeface="Calibri"/>
              </a:rPr>
              <a:t> Ester &amp; Epoxy</a:t>
            </a:r>
          </a:p>
          <a:p>
            <a:pPr lvl="1"/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BT (</a:t>
            </a:r>
            <a:r>
              <a:rPr lang="en-US" altLang="ja-JP" sz="1800" dirty="0" err="1" smtClean="0">
                <a:solidFill>
                  <a:schemeClr val="accent1"/>
                </a:solidFill>
                <a:cs typeface="Calibri"/>
              </a:rPr>
              <a:t>Bismaleimide</a:t>
            </a:r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 </a:t>
            </a:r>
            <a:r>
              <a:rPr lang="en-US" altLang="ja-JP" sz="1800" dirty="0" err="1" smtClean="0">
                <a:solidFill>
                  <a:schemeClr val="accent1"/>
                </a:solidFill>
                <a:cs typeface="Calibri"/>
              </a:rPr>
              <a:t>Triazine</a:t>
            </a:r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)</a:t>
            </a:r>
          </a:p>
          <a:p>
            <a:pPr lvl="1"/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BMI (</a:t>
            </a:r>
            <a:r>
              <a:rPr lang="en-US" altLang="ja-JP" sz="1800" dirty="0" err="1" smtClean="0">
                <a:solidFill>
                  <a:schemeClr val="accent1"/>
                </a:solidFill>
                <a:cs typeface="Calibri"/>
              </a:rPr>
              <a:t>Bismaleimide</a:t>
            </a:r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)</a:t>
            </a:r>
          </a:p>
          <a:p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Trial production has been made: </a:t>
            </a:r>
            <a:r>
              <a:rPr lang="en-US" altLang="ja-JP" sz="1800" dirty="0" err="1" smtClean="0">
                <a:solidFill>
                  <a:srgbClr val="FF6600"/>
                </a:solidFill>
                <a:cs typeface="Calibri"/>
              </a:rPr>
              <a:t>prepreg</a:t>
            </a:r>
            <a:r>
              <a:rPr lang="en-US" altLang="ja-JP" sz="1800" dirty="0" smtClean="0">
                <a:solidFill>
                  <a:srgbClr val="FF6600"/>
                </a:solidFill>
                <a:cs typeface="Calibri"/>
              </a:rPr>
              <a:t> sheets, laminated plates and pipes.</a:t>
            </a:r>
          </a:p>
          <a:p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Backup plan (in case of higher dose) would be metallic parts with </a:t>
            </a:r>
            <a:r>
              <a:rPr lang="en-US" altLang="ja-JP" sz="1800" dirty="0" smtClean="0">
                <a:solidFill>
                  <a:srgbClr val="FF6600"/>
                </a:solidFill>
                <a:cs typeface="Calibri"/>
              </a:rPr>
              <a:t>Polyimide coating by "Vapor Deposition Polymerization" </a:t>
            </a:r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technology.</a:t>
            </a:r>
          </a:p>
          <a:p>
            <a:r>
              <a:rPr lang="en-US" altLang="ja-JP" sz="1800" dirty="0" smtClean="0">
                <a:solidFill>
                  <a:srgbClr val="FF6600"/>
                </a:solidFill>
                <a:cs typeface="Calibri"/>
              </a:rPr>
              <a:t>Irradiation tests underway at RT, up to 100MGy</a:t>
            </a:r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.</a:t>
            </a:r>
          </a:p>
          <a:p>
            <a:pPr lvl="1"/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Gamma rays (Co</a:t>
            </a:r>
            <a:r>
              <a:rPr lang="en-US" altLang="ja-JP" sz="1800" baseline="30000" dirty="0" smtClean="0">
                <a:solidFill>
                  <a:schemeClr val="accent1"/>
                </a:solidFill>
                <a:cs typeface="Calibri"/>
              </a:rPr>
              <a:t>60 </a:t>
            </a:r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), 2 </a:t>
            </a:r>
            <a:r>
              <a:rPr lang="en-US" altLang="ja-JP" sz="1800" dirty="0" err="1" smtClean="0">
                <a:solidFill>
                  <a:schemeClr val="accent1"/>
                </a:solidFill>
                <a:cs typeface="Calibri"/>
              </a:rPr>
              <a:t>MeV</a:t>
            </a:r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 electron at JAEA Takasaki</a:t>
            </a:r>
          </a:p>
          <a:p>
            <a:pPr lvl="1"/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30 </a:t>
            </a:r>
            <a:r>
              <a:rPr lang="en-US" altLang="ja-JP" sz="1800" dirty="0" err="1" smtClean="0">
                <a:solidFill>
                  <a:schemeClr val="accent1"/>
                </a:solidFill>
                <a:cs typeface="Calibri"/>
              </a:rPr>
              <a:t>MeV</a:t>
            </a:r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 electron at KUR</a:t>
            </a:r>
          </a:p>
          <a:p>
            <a:pPr lvl="1"/>
            <a:r>
              <a:rPr lang="en-US" altLang="ja-JP" sz="1800" dirty="0" smtClean="0">
                <a:solidFill>
                  <a:schemeClr val="accent1"/>
                </a:solidFill>
                <a:cs typeface="Calibri"/>
              </a:rPr>
              <a:t>Irradiation at cold (LN2) ??</a:t>
            </a: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6786034" y="6492875"/>
            <a:ext cx="2133600" cy="365125"/>
          </a:xfrm>
        </p:spPr>
        <p:txBody>
          <a:bodyPr/>
          <a:lstStyle/>
          <a:p>
            <a:fld id="{A8790F47-EB29-C140-9EF2-8774BF1137B2}" type="slidenum">
              <a:rPr lang="en-US" altLang="ja-JP">
                <a:solidFill>
                  <a:srgbClr val="000000"/>
                </a:solidFill>
                <a:latin typeface="Calibri"/>
                <a:cs typeface="Calibri"/>
              </a:rPr>
              <a:pPr/>
              <a:t>18</a:t>
            </a:fld>
            <a:endParaRPr lang="en-US" altLang="ja-JP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3" name="図 22" descr="IMG_2144.JPG"/>
          <p:cNvPicPr>
            <a:picLocks noChangeAspect="1"/>
          </p:cNvPicPr>
          <p:nvPr/>
        </p:nvPicPr>
        <p:blipFill>
          <a:blip r:embed="rId2"/>
          <a:srcRect l="3543" t="18898" r="1772" b="28346"/>
          <a:stretch>
            <a:fillRect/>
          </a:stretch>
        </p:blipFill>
        <p:spPr>
          <a:xfrm>
            <a:off x="5768621" y="4379846"/>
            <a:ext cx="3341513" cy="1396337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5757335" y="5325535"/>
            <a:ext cx="1591732" cy="30777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Polyimide coating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929034" y="5204180"/>
            <a:ext cx="1214966" cy="52514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Alumina plasma spray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904569" y="4454880"/>
            <a:ext cx="1104513" cy="52321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After 1.9K</a:t>
            </a:r>
          </a:p>
          <a:p>
            <a:r>
              <a:rPr lang="en-US" altLang="ja-JP" sz="1400" dirty="0" smtClean="0">
                <a:solidFill>
                  <a:schemeClr val="bg1"/>
                </a:solidFill>
              </a:rPr>
              <a:t>(SUS plates)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38" name="図 37" descr="IMG_3127.JPG"/>
          <p:cNvPicPr>
            <a:picLocks noChangeAspect="1"/>
          </p:cNvPicPr>
          <p:nvPr/>
        </p:nvPicPr>
        <p:blipFill>
          <a:blip r:embed="rId3"/>
          <a:srcRect l="13670" t="7291" r="13670" b="21872"/>
          <a:stretch>
            <a:fillRect/>
          </a:stretch>
        </p:blipFill>
        <p:spPr>
          <a:xfrm>
            <a:off x="2810188" y="4217470"/>
            <a:ext cx="2829670" cy="2069030"/>
          </a:xfrm>
          <a:prstGeom prst="rect">
            <a:avLst/>
          </a:prstGeom>
        </p:spPr>
      </p:pic>
      <p:pic>
        <p:nvPicPr>
          <p:cNvPr id="42" name="図 41" descr="IMG_2478.JPG"/>
          <p:cNvPicPr>
            <a:picLocks noChangeAspect="1"/>
          </p:cNvPicPr>
          <p:nvPr/>
        </p:nvPicPr>
        <p:blipFill>
          <a:blip r:embed="rId4"/>
          <a:srcRect l="16404" t="10936" r="19138" b="18227"/>
          <a:stretch>
            <a:fillRect/>
          </a:stretch>
        </p:blipFill>
        <p:spPr>
          <a:xfrm>
            <a:off x="190501" y="4207417"/>
            <a:ext cx="2525889" cy="2081946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289279" y="4270405"/>
            <a:ext cx="424139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79123" y="4270405"/>
            <a:ext cx="571694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BMI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511300" y="4270405"/>
            <a:ext cx="420934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BT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016475" y="4270406"/>
            <a:ext cx="752727" cy="65498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Epoxy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(G10)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08000" y="621166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GFRP samples for irradiation tests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806700" y="6211669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BT-GFRP pipe (L 1 </a:t>
            </a:r>
            <a:r>
              <a:rPr kumimoji="1" lang="en-US" altLang="ja-JP" dirty="0" err="1" smtClean="0"/>
              <a:t>m</a:t>
            </a:r>
            <a:r>
              <a:rPr kumimoji="1" lang="en-US" altLang="ja-JP" dirty="0" smtClean="0"/>
              <a:t>, I.D. 160 mm) for wedges and end spacers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1"/>
            <a:ext cx="9982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prstTxWarp prst="textNoShape">
              <a:avLst/>
            </a:prstTxWarp>
            <a:spAutoFit/>
          </a:bodyPr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000" b="1" dirty="0" smtClean="0">
                <a:solidFill>
                  <a:srgbClr val="4F81BD"/>
                </a:solidFill>
                <a:latin typeface="+mj-lt"/>
                <a:cs typeface="Times"/>
              </a:rPr>
              <a:t>Collar, Yoke</a:t>
            </a:r>
            <a:endParaRPr lang="en-US" altLang="ja-JP" sz="3000" b="1" dirty="0">
              <a:solidFill>
                <a:srgbClr val="4F81BD"/>
              </a:solidFill>
              <a:latin typeface="+mj-lt"/>
              <a:cs typeface="Time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6786034" y="6492875"/>
            <a:ext cx="2133600" cy="365125"/>
          </a:xfrm>
        </p:spPr>
        <p:txBody>
          <a:bodyPr/>
          <a:lstStyle/>
          <a:p>
            <a:fld id="{A8790F47-EB29-C140-9EF2-8774BF1137B2}" type="slidenum">
              <a:rPr lang="en-US" altLang="ja-JP">
                <a:solidFill>
                  <a:srgbClr val="000000"/>
                </a:solidFill>
                <a:latin typeface="Calibri"/>
                <a:cs typeface="Calibri"/>
              </a:rPr>
              <a:pPr/>
              <a:t>19</a:t>
            </a:fld>
            <a:endParaRPr lang="en-US" altLang="ja-JP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1" name="図 20" descr="IMG_3113.JPG"/>
          <p:cNvPicPr>
            <a:picLocks noChangeAspect="1"/>
          </p:cNvPicPr>
          <p:nvPr/>
        </p:nvPicPr>
        <p:blipFill>
          <a:blip r:embed="rId2"/>
          <a:srcRect b="14582"/>
          <a:stretch>
            <a:fillRect/>
          </a:stretch>
        </p:blipFill>
        <p:spPr>
          <a:xfrm>
            <a:off x="4604910" y="4406900"/>
            <a:ext cx="3548490" cy="22733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4953000" y="6350000"/>
            <a:ext cx="262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Yoke dies for J-PARC SCFM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4" name="Picture 2" descr="C:\xus workspace\High field magnet development\HL-LHC magnet development\D1 dipole development\references\J-PARCSCFM\SCFMyoke\AK95074.tiff"/>
          <p:cNvPicPr>
            <a:picLocks noChangeAspect="1" noChangeArrowheads="1"/>
          </p:cNvPicPr>
          <p:nvPr/>
        </p:nvPicPr>
        <p:blipFill rotWithShape="1">
          <a:blip r:embed="rId3" cstate="print"/>
          <a:srcRect l="7875" t="18670" r="49303" b="23973"/>
          <a:stretch/>
        </p:blipFill>
        <p:spPr bwMode="auto">
          <a:xfrm>
            <a:off x="1364129" y="4427452"/>
            <a:ext cx="2572871" cy="2430548"/>
          </a:xfrm>
          <a:prstGeom prst="rect">
            <a:avLst/>
          </a:prstGeom>
          <a:noFill/>
        </p:spPr>
      </p:pic>
      <p:sp>
        <p:nvSpPr>
          <p:cNvPr id="20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526345"/>
            <a:ext cx="9144000" cy="4350456"/>
          </a:xfrm>
        </p:spPr>
        <p:txBody>
          <a:bodyPr>
            <a:noAutofit/>
          </a:bodyPr>
          <a:lstStyle/>
          <a:p>
            <a:r>
              <a:rPr lang="en-US" altLang="ja-JP" sz="1800" dirty="0" smtClean="0">
                <a:solidFill>
                  <a:schemeClr val="accent1"/>
                </a:solidFill>
                <a:latin typeface="+mj-lt"/>
                <a:cs typeface="Calibri"/>
              </a:rPr>
              <a:t>Collaring yoke structure (Originated at RHIC-dipole, followed by MQXA)</a:t>
            </a:r>
          </a:p>
          <a:p>
            <a:pPr lvl="1"/>
            <a:r>
              <a:rPr lang="en-US" altLang="ja-JP" sz="1800" dirty="0" smtClean="0">
                <a:solidFill>
                  <a:schemeClr val="accent1"/>
                </a:solidFill>
                <a:latin typeface="+mj-lt"/>
                <a:cs typeface="Calibri"/>
              </a:rPr>
              <a:t>Stainless collar as a spacer, vertically split iron yoke locked by keys</a:t>
            </a:r>
          </a:p>
          <a:p>
            <a:pPr lvl="1"/>
            <a:r>
              <a:rPr lang="en-US" altLang="ja-JP" sz="1800" dirty="0" smtClean="0">
                <a:solidFill>
                  <a:schemeClr val="accent1"/>
                </a:solidFill>
                <a:latin typeface="+mj-lt"/>
                <a:cs typeface="Calibri"/>
              </a:rPr>
              <a:t>Both collars and yokes should have small dimensional errors (20-30 </a:t>
            </a:r>
            <a:r>
              <a:rPr lang="en-US" altLang="ja-JP" sz="1800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1800" dirty="0" smtClean="0">
                <a:solidFill>
                  <a:schemeClr val="accent1"/>
                </a:solidFill>
                <a:latin typeface="+mj-lt"/>
                <a:cs typeface="Calibri"/>
              </a:rPr>
              <a:t>m at smallest).	&gt;&gt; </a:t>
            </a:r>
            <a:r>
              <a:rPr lang="en-US" altLang="ja-JP" sz="1800" dirty="0" smtClean="0">
                <a:solidFill>
                  <a:srgbClr val="FF6600"/>
                </a:solidFill>
                <a:latin typeface="+mj-lt"/>
                <a:cs typeface="Calibri"/>
              </a:rPr>
              <a:t>Fine-Blanking technology</a:t>
            </a:r>
          </a:p>
          <a:p>
            <a:r>
              <a:rPr lang="en-US" altLang="ja-JP" sz="1800" dirty="0" smtClean="0">
                <a:solidFill>
                  <a:schemeClr val="accent1"/>
                </a:solidFill>
                <a:latin typeface="+mj-lt"/>
                <a:cs typeface="Calibri"/>
              </a:rPr>
              <a:t>Discussion with a fine-blanking company started in March.</a:t>
            </a:r>
          </a:p>
          <a:p>
            <a:pPr lvl="1"/>
            <a:r>
              <a:rPr lang="en-US" altLang="ja-JP" sz="1800" dirty="0" smtClean="0">
                <a:solidFill>
                  <a:schemeClr val="accent1"/>
                </a:solidFill>
                <a:latin typeface="+mj-lt"/>
                <a:cs typeface="Calibri"/>
              </a:rPr>
              <a:t>Some suggestions for the first design.</a:t>
            </a:r>
          </a:p>
          <a:p>
            <a:pPr lvl="1"/>
            <a:r>
              <a:rPr lang="en-US" altLang="ja-JP" sz="1800" dirty="0" smtClean="0">
                <a:solidFill>
                  <a:schemeClr val="accent1"/>
                </a:solidFill>
                <a:latin typeface="+mj-lt"/>
                <a:cs typeface="Calibri"/>
              </a:rPr>
              <a:t>Waiting for answers: cost estimates, technical feasibility, delivery time.</a:t>
            </a:r>
          </a:p>
          <a:p>
            <a:r>
              <a:rPr lang="en-US" altLang="ja-JP" sz="1800" dirty="0" smtClean="0">
                <a:solidFill>
                  <a:schemeClr val="accent1"/>
                </a:solidFill>
                <a:latin typeface="+mj-lt"/>
                <a:cs typeface="Calibri"/>
              </a:rPr>
              <a:t>A set of fine-blanking die for iron yoke: very expensive, very long delivery time.</a:t>
            </a:r>
          </a:p>
          <a:p>
            <a:pPr lvl="1"/>
            <a:r>
              <a:rPr lang="en-US" altLang="ja-JP" sz="1800" dirty="0" smtClean="0">
                <a:solidFill>
                  <a:srgbClr val="FF6600"/>
                </a:solidFill>
                <a:latin typeface="+mj-lt"/>
                <a:cs typeface="Calibri"/>
              </a:rPr>
              <a:t>Yoke cross section has to be finalized soon</a:t>
            </a:r>
            <a:r>
              <a:rPr lang="en-US" altLang="ja-JP" sz="1800" dirty="0" smtClean="0">
                <a:solidFill>
                  <a:schemeClr val="accent1"/>
                </a:solidFill>
                <a:latin typeface="+mj-lt"/>
                <a:cs typeface="Calibri"/>
              </a:rPr>
              <a:t>: single or double layer coil, size and location of holes, etc.  &gt;&gt;  determined by </a:t>
            </a:r>
            <a:r>
              <a:rPr lang="en-US" altLang="ja-JP" sz="1800" dirty="0" smtClean="0">
                <a:solidFill>
                  <a:srgbClr val="FF6600"/>
                </a:solidFill>
                <a:latin typeface="+mj-lt"/>
                <a:cs typeface="Calibri"/>
              </a:rPr>
              <a:t>the heat load and the cooling scheme</a:t>
            </a:r>
            <a:r>
              <a:rPr lang="en-US" altLang="ja-JP" sz="1800" dirty="0" smtClean="0">
                <a:solidFill>
                  <a:schemeClr val="accent1"/>
                </a:solidFill>
                <a:latin typeface="+mj-lt"/>
                <a:cs typeface="Calibri"/>
              </a:rPr>
              <a:t>.</a:t>
            </a:r>
          </a:p>
          <a:p>
            <a:r>
              <a:rPr lang="en-US" altLang="ja-JP" sz="1800" dirty="0" smtClean="0">
                <a:solidFill>
                  <a:schemeClr val="accent1"/>
                </a:solidFill>
                <a:latin typeface="+mj-lt"/>
                <a:cs typeface="Calibri"/>
              </a:rPr>
              <a:t>Business inquiry will be sent to vendors for stainless steel, iron yoke.</a:t>
            </a:r>
          </a:p>
          <a:p>
            <a:r>
              <a:rPr lang="en-US" altLang="ja-JP" sz="1800" dirty="0" smtClean="0">
                <a:solidFill>
                  <a:srgbClr val="FF6600"/>
                </a:solidFill>
                <a:latin typeface="+mj-lt"/>
                <a:cs typeface="Calibri"/>
              </a:rPr>
              <a:t>Control of packing factor is crucial to field quality due to high saturation.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 smtClean="0">
                <a:solidFill>
                  <a:schemeClr val="accent1"/>
                </a:solidFill>
              </a:rPr>
              <a:t>Outline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Conceptual Design for D1 (MBXF) with Some Variants</a:t>
            </a:r>
          </a:p>
          <a:p>
            <a:endParaRPr lang="en-US" altLang="ja-JP" b="1" dirty="0" smtClean="0">
              <a:solidFill>
                <a:schemeClr val="accent1"/>
              </a:solidFill>
            </a:endParaRPr>
          </a:p>
          <a:p>
            <a:r>
              <a:rPr lang="en-US" altLang="ja-JP" b="1" dirty="0" smtClean="0">
                <a:solidFill>
                  <a:schemeClr val="accent1"/>
                </a:solidFill>
              </a:rPr>
              <a:t>2-m Long Model Magnet Development  </a:t>
            </a:r>
          </a:p>
          <a:p>
            <a:endParaRPr lang="en-US" altLang="ja-JP" b="1" dirty="0" smtClean="0">
              <a:solidFill>
                <a:schemeClr val="accent1"/>
              </a:solidFill>
            </a:endParaRPr>
          </a:p>
          <a:p>
            <a:r>
              <a:rPr lang="en-US" altLang="ja-JP" b="1" dirty="0" smtClean="0">
                <a:solidFill>
                  <a:schemeClr val="accent1"/>
                </a:solidFill>
              </a:rPr>
              <a:t>Irradiation Tests: interim report </a:t>
            </a:r>
          </a:p>
          <a:p>
            <a:endParaRPr lang="en-US" altLang="ja-JP" b="1" dirty="0" smtClean="0">
              <a:solidFill>
                <a:schemeClr val="accent1"/>
              </a:solidFill>
            </a:endParaRPr>
          </a:p>
          <a:p>
            <a:r>
              <a:rPr lang="en-US" altLang="ja-JP" b="1" dirty="0" smtClean="0">
                <a:solidFill>
                  <a:schemeClr val="accent1"/>
                </a:solidFill>
              </a:rPr>
              <a:t>Summary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 smtClean="0">
                <a:solidFill>
                  <a:schemeClr val="accent1"/>
                </a:solidFill>
              </a:rPr>
              <a:t>Outline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 smtClean="0">
                <a:solidFill>
                  <a:schemeClr val="accent1"/>
                </a:solidFill>
              </a:rPr>
              <a:t>Conceptual Design for D1 (MBXF) with Some Variants</a:t>
            </a:r>
          </a:p>
          <a:p>
            <a:endParaRPr lang="en-US" altLang="ja-JP" b="1" dirty="0" smtClean="0">
              <a:solidFill>
                <a:schemeClr val="accent1"/>
              </a:solidFill>
            </a:endParaRPr>
          </a:p>
          <a:p>
            <a:r>
              <a:rPr lang="en-US" altLang="ja-JP" b="1" dirty="0" smtClean="0">
                <a:solidFill>
                  <a:schemeClr val="accent1"/>
                </a:solidFill>
              </a:rPr>
              <a:t>2-m Long Model Magnet Development  </a:t>
            </a:r>
          </a:p>
          <a:p>
            <a:endParaRPr lang="en-US" altLang="ja-JP" b="1" dirty="0" smtClean="0">
              <a:solidFill>
                <a:schemeClr val="accent1"/>
              </a:solidFill>
            </a:endParaRP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Irradiation Tests: interim report </a:t>
            </a:r>
          </a:p>
          <a:p>
            <a:endParaRPr lang="en-US" altLang="ja-JP" b="1" dirty="0" smtClean="0">
              <a:solidFill>
                <a:srgbClr val="FF0000"/>
              </a:solidFill>
            </a:endParaRPr>
          </a:p>
          <a:p>
            <a:r>
              <a:rPr lang="en-US" altLang="ja-JP" b="1" dirty="0" smtClean="0">
                <a:solidFill>
                  <a:schemeClr val="accent1"/>
                </a:solidFill>
              </a:rPr>
              <a:t>Summary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1"/>
            <a:ext cx="9982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>
            <a:prstTxWarp prst="textNoShape">
              <a:avLst/>
            </a:prstTxWarp>
            <a:spAutoFit/>
          </a:bodyPr>
          <a:lstStyle/>
          <a:p>
            <a:pPr defTabSz="91435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000" b="1" dirty="0" smtClean="0">
                <a:solidFill>
                  <a:srgbClr val="4F81BD"/>
                </a:solidFill>
                <a:latin typeface="+mj-lt"/>
                <a:cs typeface="Times"/>
              </a:rPr>
              <a:t>RT Gamma-ray Irradiation Tests: as of March 2013</a:t>
            </a:r>
            <a:endParaRPr lang="en-US" altLang="ja-JP" sz="3000" b="1" dirty="0">
              <a:solidFill>
                <a:srgbClr val="4F81BD"/>
              </a:solidFill>
              <a:latin typeface="+mj-lt"/>
              <a:cs typeface="Times"/>
            </a:endParaRPr>
          </a:p>
        </p:txBody>
      </p:sp>
      <p:sp>
        <p:nvSpPr>
          <p:cNvPr id="20" name="コンテンツ プレースホルダ 2"/>
          <p:cNvSpPr>
            <a:spLocks noGrp="1"/>
          </p:cNvSpPr>
          <p:nvPr>
            <p:ph idx="1"/>
          </p:nvPr>
        </p:nvSpPr>
        <p:spPr>
          <a:xfrm>
            <a:off x="520700" y="564445"/>
            <a:ext cx="8407400" cy="1683455"/>
          </a:xfrm>
        </p:spPr>
        <p:txBody>
          <a:bodyPr>
            <a:noAutofit/>
          </a:bodyPr>
          <a:lstStyle/>
          <a:p>
            <a:r>
              <a:rPr lang="en-US" altLang="ja-JP" sz="1800" dirty="0" smtClean="0">
                <a:solidFill>
                  <a:srgbClr val="000000"/>
                </a:solidFill>
                <a:latin typeface="Calibri"/>
                <a:cs typeface="Calibri"/>
              </a:rPr>
              <a:t>All new </a:t>
            </a:r>
            <a:r>
              <a:rPr lang="en-US" altLang="ja-JP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GFRPs</a:t>
            </a:r>
            <a:r>
              <a:rPr lang="en-US" altLang="ja-JP" sz="1800" dirty="0" smtClean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en-US" altLang="ja-JP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CE&amp;Epoxy</a:t>
            </a:r>
            <a:r>
              <a:rPr lang="en-US" altLang="ja-JP" sz="1800" dirty="0" smtClean="0">
                <a:solidFill>
                  <a:srgbClr val="000000"/>
                </a:solidFill>
                <a:latin typeface="Calibri"/>
                <a:cs typeface="Calibri"/>
              </a:rPr>
              <a:t>, BT, and BMI) have shown better radiation resistance up to 10 </a:t>
            </a:r>
            <a:r>
              <a:rPr lang="en-US" altLang="ja-JP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MGy</a:t>
            </a:r>
            <a:r>
              <a:rPr lang="en-US" altLang="ja-JP" sz="18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r>
              <a:rPr lang="en-US" altLang="ja-JP" sz="1800" dirty="0" smtClean="0">
                <a:solidFill>
                  <a:srgbClr val="000000"/>
                </a:solidFill>
                <a:latin typeface="Calibri"/>
                <a:cs typeface="Calibri"/>
              </a:rPr>
              <a:t>Samples were irradiated up to 50 </a:t>
            </a:r>
            <a:r>
              <a:rPr lang="en-US" altLang="ja-JP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MGy</a:t>
            </a:r>
            <a:r>
              <a:rPr lang="en-US" altLang="ja-JP" sz="1800" dirty="0" smtClean="0">
                <a:solidFill>
                  <a:srgbClr val="000000"/>
                </a:solidFill>
                <a:latin typeface="Calibri"/>
                <a:cs typeface="Calibri"/>
              </a:rPr>
              <a:t> by April and evaluation tests will be carried out soon. Irradiation up to 100 </a:t>
            </a:r>
            <a:r>
              <a:rPr lang="en-US" altLang="ja-JP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MGy</a:t>
            </a:r>
            <a:r>
              <a:rPr lang="en-US" altLang="ja-JP" sz="1800" dirty="0" smtClean="0">
                <a:solidFill>
                  <a:srgbClr val="000000"/>
                </a:solidFill>
                <a:latin typeface="Calibri"/>
                <a:cs typeface="Calibri"/>
              </a:rPr>
              <a:t> will be completed around July 2013.</a:t>
            </a:r>
          </a:p>
          <a:p>
            <a:r>
              <a:rPr lang="en-US" altLang="ja-JP" sz="1800" dirty="0" smtClean="0">
                <a:solidFill>
                  <a:srgbClr val="000000"/>
                </a:solidFill>
                <a:latin typeface="Calibri"/>
                <a:cs typeface="Calibri"/>
              </a:rPr>
              <a:t>Ordinary G10 already showed significant degradation at 10 </a:t>
            </a:r>
            <a:r>
              <a:rPr lang="en-US" altLang="ja-JP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MGy</a:t>
            </a:r>
            <a:r>
              <a:rPr lang="en-US" altLang="ja-JP" sz="18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38" name="図 3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015984"/>
            <a:ext cx="7118350" cy="5089665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 rot="3868919">
            <a:off x="406339" y="4494188"/>
            <a:ext cx="2174307" cy="7239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IMG_2871.JPG"/>
          <p:cNvPicPr>
            <a:picLocks noChangeAspect="1"/>
          </p:cNvPicPr>
          <p:nvPr/>
        </p:nvPicPr>
        <p:blipFill>
          <a:blip r:embed="rId4"/>
          <a:srcRect t="12476" b="20794"/>
          <a:stretch>
            <a:fillRect/>
          </a:stretch>
        </p:blipFill>
        <p:spPr>
          <a:xfrm>
            <a:off x="5947832" y="4766345"/>
            <a:ext cx="2891368" cy="1447052"/>
          </a:xfrm>
          <a:prstGeom prst="rect">
            <a:avLst/>
          </a:prstGeom>
        </p:spPr>
      </p:pic>
      <p:pic>
        <p:nvPicPr>
          <p:cNvPr id="7" name="図 6" descr="IMG_2725.JPG"/>
          <p:cNvPicPr>
            <a:picLocks noChangeAspect="1"/>
          </p:cNvPicPr>
          <p:nvPr/>
        </p:nvPicPr>
        <p:blipFill>
          <a:blip r:embed="rId5"/>
          <a:srcRect l="13670" t="7291" r="8202" b="14582"/>
          <a:stretch>
            <a:fillRect/>
          </a:stretch>
        </p:blipFill>
        <p:spPr>
          <a:xfrm>
            <a:off x="6332031" y="2552700"/>
            <a:ext cx="2145654" cy="1609247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 rot="5400000">
            <a:off x="6184901" y="4313767"/>
            <a:ext cx="778933" cy="1439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5400000">
            <a:off x="7063317" y="4248149"/>
            <a:ext cx="753534" cy="4191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5400000">
            <a:off x="7571319" y="4265085"/>
            <a:ext cx="838200" cy="4191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7183968" y="4047066"/>
            <a:ext cx="1172632" cy="880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6379633" y="2277532"/>
            <a:ext cx="503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  <a:latin typeface="Times"/>
                <a:cs typeface="Times"/>
              </a:rPr>
              <a:t>G10</a:t>
            </a:r>
            <a:endParaRPr kumimoji="1" lang="ja-JP" altLang="en-US" sz="14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96100" y="2277532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8000"/>
                </a:solidFill>
                <a:latin typeface="Times"/>
                <a:cs typeface="Times"/>
              </a:rPr>
              <a:t>CE</a:t>
            </a:r>
            <a:endParaRPr kumimoji="1" lang="ja-JP" altLang="en-US" sz="1400" b="1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437966" y="2277532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3366FF"/>
                </a:solidFill>
                <a:latin typeface="Times"/>
                <a:cs typeface="Times"/>
              </a:rPr>
              <a:t>BT</a:t>
            </a:r>
            <a:endParaRPr kumimoji="1" lang="ja-JP" altLang="en-US" sz="1400" b="1" dirty="0">
              <a:solidFill>
                <a:srgbClr val="3366FF"/>
              </a:solidFill>
              <a:latin typeface="Times"/>
              <a:cs typeface="Time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937500" y="227753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6600"/>
                </a:solidFill>
                <a:latin typeface="Times"/>
                <a:cs typeface="Times"/>
              </a:rPr>
              <a:t>BMI</a:t>
            </a:r>
            <a:endParaRPr kumimoji="1" lang="ja-JP" altLang="en-US" sz="1400" b="1" dirty="0">
              <a:solidFill>
                <a:srgbClr val="FF6600"/>
              </a:solidFill>
              <a:latin typeface="Times"/>
              <a:cs typeface="Time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794500" y="61722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After 13 </a:t>
            </a:r>
            <a:r>
              <a:rPr kumimoji="1" lang="en-US" altLang="ja-JP" dirty="0" err="1" smtClean="0"/>
              <a:t>MGy</a:t>
            </a:r>
            <a:endParaRPr kumimoji="1" lang="ja-JP" alt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947738" y="1389063"/>
            <a:ext cx="7148512" cy="5138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3" name="テキスト ボックス 22"/>
          <p:cNvSpPr txBox="1"/>
          <p:nvPr/>
        </p:nvSpPr>
        <p:spPr>
          <a:xfrm>
            <a:off x="3009900" y="1625600"/>
            <a:ext cx="383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Irradiation test results for J-PARC SCFM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3" descr="Irradiation-2011Nov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0600" y="406400"/>
            <a:ext cx="5613401" cy="398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テキスト ボックス 17"/>
          <p:cNvSpPr txBox="1"/>
          <p:nvPr/>
        </p:nvSpPr>
        <p:spPr>
          <a:xfrm>
            <a:off x="5067300" y="4330700"/>
            <a:ext cx="33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Resistance increase due to the neutron irradiation at 12 K</a:t>
            </a:r>
            <a:endParaRPr kumimoji="1" lang="ja-JP" altLang="en-US" dirty="0"/>
          </a:p>
        </p:txBody>
      </p:sp>
      <p:pic>
        <p:nvPicPr>
          <p:cNvPr id="15" name="Picture 12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2338425"/>
            <a:ext cx="6650038" cy="45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66800" y="3035300"/>
            <a:ext cx="67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Al-Y1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57500" y="5356225"/>
            <a:ext cx="429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Cu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 rot="19951578">
            <a:off x="1065855" y="3996549"/>
            <a:ext cx="4928771" cy="110377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54100" y="4140200"/>
            <a:ext cx="67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Al-Y2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48100" y="4559300"/>
            <a:ext cx="156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tx2"/>
                </a:solidFill>
              </a:rPr>
              <a:t>1</a:t>
            </a:r>
            <a:r>
              <a:rPr kumimoji="1" lang="en-US" altLang="ja-JP" sz="1400" baseline="30000" dirty="0" smtClean="0">
                <a:solidFill>
                  <a:schemeClr val="tx2"/>
                </a:solidFill>
              </a:rPr>
              <a:t>st</a:t>
            </a:r>
            <a:r>
              <a:rPr kumimoji="1" lang="en-US" altLang="ja-JP" sz="1400" dirty="0" smtClean="0">
                <a:solidFill>
                  <a:schemeClr val="tx2"/>
                </a:solidFill>
              </a:rPr>
              <a:t> cooling before 1</a:t>
            </a:r>
            <a:r>
              <a:rPr kumimoji="1" lang="en-US" altLang="ja-JP" sz="1400" baseline="30000" dirty="0" smtClean="0">
                <a:solidFill>
                  <a:schemeClr val="tx2"/>
                </a:solidFill>
              </a:rPr>
              <a:t>st</a:t>
            </a:r>
            <a:r>
              <a:rPr kumimoji="1" lang="en-US" altLang="ja-JP" sz="1400" dirty="0" smtClean="0">
                <a:solidFill>
                  <a:schemeClr val="tx2"/>
                </a:solidFill>
              </a:rPr>
              <a:t> irradiation</a:t>
            </a:r>
            <a:endParaRPr kumimoji="1" lang="ja-JP" altLang="en-US" sz="1400" dirty="0">
              <a:solidFill>
                <a:schemeClr val="tx2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06800" y="3467100"/>
            <a:ext cx="156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2</a:t>
            </a:r>
            <a:r>
              <a:rPr kumimoji="1" lang="en-US" altLang="ja-JP" sz="1400" baseline="30000" dirty="0" smtClean="0">
                <a:solidFill>
                  <a:srgbClr val="FF0000"/>
                </a:solidFill>
              </a:rPr>
              <a:t>nd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 cooling before 2</a:t>
            </a:r>
            <a:r>
              <a:rPr kumimoji="1" lang="en-US" altLang="ja-JP" sz="1400" baseline="30000" dirty="0" smtClean="0">
                <a:solidFill>
                  <a:srgbClr val="FF0000"/>
                </a:solidFill>
              </a:rPr>
              <a:t>nd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 irradiation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49400" y="4470400"/>
            <a:ext cx="156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FF80"/>
                </a:solidFill>
              </a:rPr>
              <a:t>3</a:t>
            </a:r>
            <a:r>
              <a:rPr kumimoji="1" lang="en-US" altLang="ja-JP" sz="1400" baseline="30000" dirty="0" smtClean="0">
                <a:solidFill>
                  <a:srgbClr val="00FF80"/>
                </a:solidFill>
              </a:rPr>
              <a:t>rd</a:t>
            </a:r>
            <a:r>
              <a:rPr kumimoji="1" lang="en-US" altLang="ja-JP" sz="1400" dirty="0" smtClean="0">
                <a:solidFill>
                  <a:srgbClr val="00FF80"/>
                </a:solidFill>
              </a:rPr>
              <a:t> cooling after 2</a:t>
            </a:r>
            <a:r>
              <a:rPr kumimoji="1" lang="en-US" altLang="ja-JP" sz="1400" baseline="30000" dirty="0" smtClean="0">
                <a:solidFill>
                  <a:srgbClr val="00FF80"/>
                </a:solidFill>
              </a:rPr>
              <a:t>nd</a:t>
            </a:r>
            <a:r>
              <a:rPr kumimoji="1" lang="en-US" altLang="ja-JP" sz="1400" dirty="0" smtClean="0">
                <a:solidFill>
                  <a:srgbClr val="00FF80"/>
                </a:solidFill>
              </a:rPr>
              <a:t> irradiation</a:t>
            </a:r>
            <a:endParaRPr kumimoji="1" lang="ja-JP" altLang="en-US" sz="1400" dirty="0">
              <a:solidFill>
                <a:srgbClr val="00FF80"/>
              </a:solidFill>
            </a:endParaRPr>
          </a:p>
        </p:txBody>
      </p:sp>
      <p:graphicFrame>
        <p:nvGraphicFramePr>
          <p:cNvPr id="23" name="表 22"/>
          <p:cNvGraphicFramePr>
            <a:graphicFrameLocks noGrp="1"/>
          </p:cNvGraphicFramePr>
          <p:nvPr/>
        </p:nvGraphicFramePr>
        <p:xfrm>
          <a:off x="228600" y="723901"/>
          <a:ext cx="4876800" cy="1635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</a:tblGrid>
              <a:tr h="24508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Copper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</a:t>
                      </a:r>
                      <a:r>
                        <a:rPr kumimoji="1" lang="en-US" altLang="ja-JP" sz="1400" baseline="30000" dirty="0" smtClean="0"/>
                        <a:t>st</a:t>
                      </a:r>
                      <a:r>
                        <a:rPr kumimoji="1" lang="en-US" altLang="ja-JP" sz="1400" dirty="0" smtClean="0"/>
                        <a:t> Test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</a:t>
                      </a:r>
                      <a:r>
                        <a:rPr kumimoji="1" lang="en-US" altLang="ja-JP" sz="1400" baseline="30000" dirty="0" smtClean="0"/>
                        <a:t>nd</a:t>
                      </a:r>
                      <a:r>
                        <a:rPr kumimoji="1" lang="en-US" altLang="ja-JP" sz="1400" dirty="0" smtClean="0"/>
                        <a:t> Test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4508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Before</a:t>
                      </a:r>
                      <a:r>
                        <a:rPr kumimoji="1" lang="en-US" altLang="ja-JP" sz="1400" baseline="0" dirty="0" smtClean="0"/>
                        <a:t> Irradiation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2.61 </a:t>
                      </a:r>
                      <a:r>
                        <a:rPr kumimoji="1" lang="en-US" altLang="ja-JP" sz="1400" dirty="0" err="1" smtClean="0">
                          <a:latin typeface="Symbol" charset="2"/>
                          <a:cs typeface="Symbol" charset="2"/>
                        </a:rPr>
                        <a:t>mW</a:t>
                      </a:r>
                      <a:r>
                        <a:rPr kumimoji="1" lang="en-US" altLang="ja-JP" sz="1400" dirty="0" smtClean="0"/>
                        <a:t> at 13.2 K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2.78 </a:t>
                      </a:r>
                      <a:r>
                        <a:rPr kumimoji="1" lang="en-US" altLang="ja-JP" sz="1400" dirty="0" err="1" smtClean="0">
                          <a:latin typeface="Symbol" charset="2"/>
                          <a:cs typeface="Symbol" charset="2"/>
                        </a:rPr>
                        <a:t>mW</a:t>
                      </a:r>
                      <a:r>
                        <a:rPr kumimoji="1" lang="en-US" altLang="ja-JP" sz="1400" dirty="0" smtClean="0"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kumimoji="1" lang="en-US" altLang="ja-JP" sz="1400" dirty="0" smtClean="0"/>
                        <a:t>at 13 K</a:t>
                      </a:r>
                      <a:endParaRPr kumimoji="1" lang="ja-JP" altLang="en-US" sz="1400" dirty="0" smtClean="0"/>
                    </a:p>
                  </a:txBody>
                  <a:tcPr/>
                </a:tc>
              </a:tr>
              <a:tr h="24508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kumimoji="1" lang="en-US" altLang="ja-JP" sz="1400" dirty="0" smtClean="0"/>
                        <a:t>R by irradiation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1.07 </a:t>
                      </a:r>
                      <a:r>
                        <a:rPr kumimoji="1" lang="en-US" altLang="ja-JP" sz="1400" dirty="0" err="1" smtClean="0">
                          <a:latin typeface="Symbol" charset="2"/>
                          <a:cs typeface="Symbol" charset="2"/>
                        </a:rPr>
                        <a:t>mW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1.18 </a:t>
                      </a:r>
                      <a:r>
                        <a:rPr kumimoji="1" lang="en-US" altLang="ja-JP" sz="1400" dirty="0" err="1" smtClean="0">
                          <a:latin typeface="Symbol" charset="2"/>
                          <a:cs typeface="Symbol" charset="2"/>
                        </a:rPr>
                        <a:t>mW</a:t>
                      </a:r>
                      <a:endParaRPr kumimoji="1" lang="ja-JP" altLang="en-US" sz="1400" dirty="0" smtClean="0"/>
                    </a:p>
                  </a:txBody>
                  <a:tcPr/>
                </a:tc>
              </a:tr>
              <a:tr h="24508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After T.C.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2.78 </a:t>
                      </a:r>
                      <a:r>
                        <a:rPr kumimoji="1" lang="en-US" altLang="ja-JP" sz="1400" dirty="0" err="1" smtClean="0">
                          <a:latin typeface="Symbol" charset="2"/>
                          <a:cs typeface="Symbol" charset="2"/>
                        </a:rPr>
                        <a:t>mW</a:t>
                      </a:r>
                      <a:r>
                        <a:rPr kumimoji="1" lang="en-US" altLang="ja-JP" sz="1400" dirty="0" smtClean="0"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kumimoji="1" lang="en-US" altLang="ja-JP" sz="1400" dirty="0" smtClean="0"/>
                        <a:t>at 13 K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2.83 </a:t>
                      </a:r>
                      <a:r>
                        <a:rPr kumimoji="1" lang="en-US" altLang="ja-JP" sz="1400" dirty="0" err="1" smtClean="0">
                          <a:latin typeface="Symbol" charset="2"/>
                          <a:cs typeface="Symbol" charset="2"/>
                        </a:rPr>
                        <a:t>mW</a:t>
                      </a:r>
                      <a:r>
                        <a:rPr kumimoji="1" lang="en-US" altLang="ja-JP" sz="1400" dirty="0" smtClean="0"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kumimoji="1" lang="en-US" altLang="ja-JP" sz="1400" dirty="0" smtClean="0"/>
                        <a:t>at 11 K</a:t>
                      </a:r>
                      <a:endParaRPr kumimoji="1" lang="ja-JP" altLang="en-US" sz="1400" dirty="0" smtClean="0"/>
                    </a:p>
                  </a:txBody>
                  <a:tcPr/>
                </a:tc>
              </a:tr>
              <a:tr h="416648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Recovery by anneal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FF6600"/>
                          </a:solidFill>
                        </a:rPr>
                        <a:t>84 %</a:t>
                      </a:r>
                      <a:endParaRPr kumimoji="1" lang="ja-JP" altLang="en-US" sz="14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solidFill>
                            <a:srgbClr val="FF6600"/>
                          </a:solidFill>
                        </a:rPr>
                        <a:t>96 % ?</a:t>
                      </a:r>
                      <a:endParaRPr kumimoji="1" lang="ja-JP" altLang="en-US" sz="1400" dirty="0" smtClean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609600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dirty="0" smtClean="0">
                <a:solidFill>
                  <a:schemeClr val="accent1"/>
                </a:solidFill>
              </a:rPr>
              <a:t>Neutron Irradiation at Cold for Copper (1/2)</a:t>
            </a:r>
            <a:endParaRPr lang="ja-JP" altLang="en-US" sz="3000" b="1" dirty="0">
              <a:solidFill>
                <a:schemeClr val="accent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11300" y="2565400"/>
            <a:ext cx="23749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Resistance at cool-down</a:t>
            </a:r>
            <a:endParaRPr kumimoji="1" lang="ja-JP" altLang="en-US" sz="1600" dirty="0"/>
          </a:p>
        </p:txBody>
      </p:sp>
      <p:cxnSp>
        <p:nvCxnSpPr>
          <p:cNvPr id="21" name="直線コネクタ 20"/>
          <p:cNvCxnSpPr/>
          <p:nvPr/>
        </p:nvCxnSpPr>
        <p:spPr>
          <a:xfrm rot="5400000" flipH="1" flipV="1">
            <a:off x="1682750" y="5467350"/>
            <a:ext cx="952500" cy="1588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4" grpId="0"/>
      <p:bldP spid="16" grpId="0"/>
      <p:bldP spid="17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4965700" cy="855662"/>
          </a:xfrm>
        </p:spPr>
        <p:txBody>
          <a:bodyPr/>
          <a:lstStyle/>
          <a:p>
            <a:pPr algn="l"/>
            <a:r>
              <a:rPr lang="en-US" altLang="ja-JP" sz="3600" b="1" dirty="0" smtClean="0">
                <a:solidFill>
                  <a:schemeClr val="accent1"/>
                </a:solidFill>
              </a:rPr>
              <a:t>Neutron Irradiation at Cold for Copper (2/2)</a:t>
            </a:r>
            <a:endParaRPr lang="en-US" altLang="ja-JP" sz="3600" b="1" dirty="0">
              <a:solidFill>
                <a:srgbClr val="4F81BD"/>
              </a:solidFill>
            </a:endParaRPr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6DEC8-8150-F542-A48A-53FEF3B94DAD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14515" name="Group 147"/>
          <p:cNvGraphicFramePr>
            <a:graphicFrameLocks noGrp="1"/>
          </p:cNvGraphicFramePr>
          <p:nvPr/>
        </p:nvGraphicFramePr>
        <p:xfrm>
          <a:off x="4965903" y="63500"/>
          <a:ext cx="4127297" cy="3299459"/>
        </p:xfrm>
        <a:graphic>
          <a:graphicData uri="http://schemas.openxmlformats.org/drawingml/2006/table">
            <a:tbl>
              <a:tblPr/>
              <a:tblGrid>
                <a:gridCol w="1105693"/>
                <a:gridCol w="755401"/>
                <a:gridCol w="755401"/>
                <a:gridCol w="755401"/>
                <a:gridCol w="755401"/>
              </a:tblGrid>
              <a:tr h="3175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Materials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Copper</a:t>
                      </a: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Copper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Copper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Horak</a:t>
                      </a: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Guinan</a:t>
                      </a: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OFHC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2011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OFHC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2012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RRR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2280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306(10K)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288(13K)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  <a:r>
                        <a:rPr kumimoji="1" lang="en-US" altLang="ja-JP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irr </a:t>
                      </a: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(K)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4.5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4.2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15</a:t>
                      </a: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Netutron Source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Reactor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14 </a:t>
                      </a:r>
                      <a:r>
                        <a:rPr kumimoji="1" lang="en-US" altLang="ja-JP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MeV</a:t>
                      </a:r>
                      <a:endParaRPr kumimoji="1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Reactor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F</a:t>
                      </a:r>
                      <a:r>
                        <a:rPr kumimoji="1" lang="en-US" altLang="ja-JP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tot</a:t>
                      </a: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(n/m</a:t>
                      </a:r>
                      <a:r>
                        <a:rPr kumimoji="1" lang="en-US" altLang="ja-JP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(&gt;0.1MeV)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 </a:t>
                      </a:r>
                      <a:r>
                        <a:rPr kumimoji="1" lang="en-US" altLang="ja-JP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x</a:t>
                      </a: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10</a:t>
                      </a:r>
                      <a:r>
                        <a:rPr kumimoji="1" lang="en-US" altLang="ja-JP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1-2 </a:t>
                      </a:r>
                      <a:r>
                        <a:rPr kumimoji="1" lang="en-US" altLang="ja-JP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x</a:t>
                      </a: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10</a:t>
                      </a:r>
                      <a:r>
                        <a:rPr kumimoji="1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21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2.6 </a:t>
                      </a:r>
                      <a:r>
                        <a:rPr kumimoji="1" lang="en-US" altLang="ja-JP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x</a:t>
                      </a: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10</a:t>
                      </a:r>
                      <a:r>
                        <a:rPr kumimoji="1" lang="en-US" altLang="ja-JP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2.63 </a:t>
                      </a:r>
                      <a:r>
                        <a:rPr kumimoji="1" lang="en-US" altLang="ja-JP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x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10</a:t>
                      </a:r>
                      <a:r>
                        <a:rPr kumimoji="1" lang="en-US" altLang="ja-JP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Dr</a:t>
                      </a:r>
                      <a:r>
                        <a:rPr kumimoji="0" lang="en-US" altLang="ja-JP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irr</a:t>
                      </a: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/ </a:t>
                      </a: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F</a:t>
                      </a:r>
                      <a:r>
                        <a:rPr kumimoji="0" lang="en-US" altLang="ja-JP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tot </a:t>
                      </a: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x10</a:t>
                      </a:r>
                      <a:r>
                        <a:rPr kumimoji="0" lang="en-US" altLang="ja-JP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-31</a:t>
                      </a: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(</a:t>
                      </a: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W</a:t>
                      </a: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r>
                        <a:rPr kumimoji="0" lang="en-US" altLang="ja-JP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0.58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2.29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0.9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1.0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Recovery by thermal cycle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90%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80%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84%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96 % ?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12" name="コンテンツ プレースホルダ 11"/>
          <p:cNvSpPr>
            <a:spLocks noGrp="1"/>
          </p:cNvSpPr>
          <p:nvPr>
            <p:ph idx="1"/>
          </p:nvPr>
        </p:nvSpPr>
        <p:spPr>
          <a:xfrm>
            <a:off x="177800" y="952500"/>
            <a:ext cx="4597400" cy="2222501"/>
          </a:xfrm>
        </p:spPr>
        <p:txBody>
          <a:bodyPr>
            <a:normAutofit/>
          </a:bodyPr>
          <a:lstStyle/>
          <a:p>
            <a:r>
              <a:rPr lang="en-US" altLang="ja-JP" sz="1600" dirty="0" smtClean="0"/>
              <a:t>Comparison: previous and present results.</a:t>
            </a:r>
          </a:p>
          <a:p>
            <a:pPr lvl="1"/>
            <a:r>
              <a:rPr lang="en-US" altLang="ja-JP" sz="1600" dirty="0" smtClean="0"/>
              <a:t>differences of degradation rates due to spectrum, </a:t>
            </a:r>
            <a:r>
              <a:rPr lang="en-US" altLang="ja-JP" sz="1600" dirty="0" err="1" smtClean="0"/>
              <a:t>fluence</a:t>
            </a:r>
            <a:r>
              <a:rPr lang="en-US" altLang="ja-JP" sz="1600" dirty="0" smtClean="0"/>
              <a:t> (saturation).</a:t>
            </a:r>
          </a:p>
          <a:p>
            <a:pPr lvl="1"/>
            <a:r>
              <a:rPr lang="en-US" altLang="ja-JP" sz="1600" dirty="0" smtClean="0"/>
              <a:t>recovery: 80 to 90 % ?</a:t>
            </a:r>
          </a:p>
          <a:p>
            <a:pPr lvl="1"/>
            <a:r>
              <a:rPr lang="en-US" altLang="ja-JP" sz="1600" dirty="0" smtClean="0"/>
              <a:t>Note: effects due to charged particle  not included. </a:t>
            </a:r>
            <a:endParaRPr lang="ja-JP" altLang="en-US" sz="1600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903220"/>
            <a:ext cx="5486400" cy="39547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テキスト ボックス 21"/>
          <p:cNvSpPr txBox="1"/>
          <p:nvPr/>
        </p:nvSpPr>
        <p:spPr>
          <a:xfrm>
            <a:off x="2781300" y="2997200"/>
            <a:ext cx="2575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Deg. rate &amp; </a:t>
            </a:r>
            <a:r>
              <a:rPr kumimoji="1" lang="en-US" altLang="ja-JP" sz="1600" dirty="0" err="1" smtClean="0"/>
              <a:t>fluence</a:t>
            </a:r>
            <a:r>
              <a:rPr kumimoji="1" lang="en-US" altLang="ja-JP" sz="1600" dirty="0" smtClean="0"/>
              <a:t> per cycle </a:t>
            </a:r>
            <a:endParaRPr kumimoji="1" lang="ja-JP" altLang="en-US" sz="1600" dirty="0"/>
          </a:p>
        </p:txBody>
      </p:sp>
      <p:sp>
        <p:nvSpPr>
          <p:cNvPr id="19" name="コンテンツ プレースホルダ 11"/>
          <p:cNvSpPr txBox="1">
            <a:spLocks/>
          </p:cNvSpPr>
          <p:nvPr/>
        </p:nvSpPr>
        <p:spPr>
          <a:xfrm>
            <a:off x="5321300" y="3492500"/>
            <a:ext cx="3822700" cy="259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1600" dirty="0" smtClean="0"/>
              <a:t>Very rough estimates of RRR degradation</a:t>
            </a:r>
          </a:p>
          <a:p>
            <a:pPr>
              <a:spcBef>
                <a:spcPct val="20000"/>
              </a:spcBef>
            </a:pPr>
            <a:r>
              <a:rPr lang="en-US" altLang="ja-JP" sz="1600" dirty="0" smtClean="0"/>
              <a:t>	(Be careful to use this plot…)</a:t>
            </a:r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1600" dirty="0" smtClean="0"/>
              <a:t>Hypothesis</a:t>
            </a:r>
          </a:p>
          <a:p>
            <a:pPr marL="457200" lvl="2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ja-JP" sz="1600" dirty="0" smtClean="0"/>
              <a:t>Deg. rate of 0.95 or 2.3 E-31 (</a:t>
            </a:r>
            <a:r>
              <a:rPr lang="en-US" altLang="ja-JP" sz="1600" dirty="0" smtClean="0">
                <a:latin typeface="Symbol" charset="2"/>
                <a:cs typeface="Symbol" charset="2"/>
              </a:rPr>
              <a:t>W</a:t>
            </a:r>
            <a:r>
              <a:rPr lang="en-US" altLang="ja-JP" sz="1600" dirty="0" smtClean="0"/>
              <a:t>m</a:t>
            </a:r>
            <a:r>
              <a:rPr lang="en-US" altLang="ja-JP" sz="1600" baseline="30000" dirty="0" smtClean="0"/>
              <a:t>3</a:t>
            </a:r>
            <a:r>
              <a:rPr lang="en-US" altLang="ja-JP" sz="1600" dirty="0" smtClean="0"/>
              <a:t>)</a:t>
            </a:r>
          </a:p>
          <a:p>
            <a:pPr marL="457200" lvl="2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ja-JP" sz="1600" dirty="0" smtClean="0"/>
              <a:t>Same deg. rate applied for charged particles (</a:t>
            </a:r>
            <a:r>
              <a:rPr lang="en-US" altLang="ja-JP" sz="1600" dirty="0" err="1" smtClean="0"/>
              <a:t>p</a:t>
            </a:r>
            <a:r>
              <a:rPr lang="en-US" altLang="ja-JP" sz="1600" dirty="0" smtClean="0"/>
              <a:t>, pi)</a:t>
            </a:r>
          </a:p>
          <a:p>
            <a:pPr marL="457200" lvl="2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ja-JP" sz="1600" dirty="0" smtClean="0"/>
              <a:t>Recovery: 85 %</a:t>
            </a:r>
          </a:p>
          <a:p>
            <a:pPr marL="0" lvl="1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1600" dirty="0" smtClean="0"/>
              <a:t>Reference: </a:t>
            </a:r>
            <a:r>
              <a:rPr lang="en-US" altLang="ja-JP" sz="1600" dirty="0" err="1" smtClean="0"/>
              <a:t>Fluence</a:t>
            </a:r>
            <a:r>
              <a:rPr lang="en-US" altLang="ja-JP" sz="1600" dirty="0" smtClean="0"/>
              <a:t> per cycle: &lt; 2 E20 n/m</a:t>
            </a:r>
            <a:r>
              <a:rPr lang="en-US" altLang="ja-JP" sz="1600" baseline="30000" dirty="0" smtClean="0"/>
              <a:t>2</a:t>
            </a:r>
            <a:r>
              <a:rPr lang="en-US" altLang="ja-JP" sz="1600" dirty="0" smtClean="0"/>
              <a:t> (</a:t>
            </a:r>
            <a:r>
              <a:rPr lang="en-US" altLang="ja-JP" sz="1600" dirty="0" err="1" smtClean="0"/>
              <a:t>Mokhov</a:t>
            </a:r>
            <a:r>
              <a:rPr lang="en-US" altLang="ja-JP" sz="1600" dirty="0" smtClean="0"/>
              <a:t>, </a:t>
            </a: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dirty="0" err="1" smtClean="0"/>
              <a:t>HiLumi</a:t>
            </a:r>
            <a:r>
              <a:rPr lang="en-US" sz="1600" dirty="0" smtClean="0"/>
              <a:t> Meeting, </a:t>
            </a:r>
            <a:r>
              <a:rPr lang="en-US" sz="1600" dirty="0" err="1" smtClean="0"/>
              <a:t>Frascati</a:t>
            </a:r>
            <a:r>
              <a:rPr lang="en-US" sz="1600" dirty="0" smtClean="0"/>
              <a:t>, 2012</a:t>
            </a:r>
            <a:r>
              <a:rPr lang="en-US" altLang="ja-JP" sz="1600" dirty="0" smtClean="0"/>
              <a:t>)</a:t>
            </a:r>
            <a:endParaRPr lang="ja-JP" alt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 smtClean="0">
                <a:solidFill>
                  <a:schemeClr val="accent1"/>
                </a:solidFill>
              </a:rPr>
              <a:t>Outline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 smtClean="0">
                <a:solidFill>
                  <a:srgbClr val="4F81BD"/>
                </a:solidFill>
              </a:rPr>
              <a:t>Conceptual Design for D1 (MBXF) with Some Variants</a:t>
            </a:r>
          </a:p>
          <a:p>
            <a:endParaRPr lang="en-US" altLang="ja-JP" b="1" dirty="0" smtClean="0">
              <a:solidFill>
                <a:srgbClr val="4F81BD"/>
              </a:solidFill>
            </a:endParaRPr>
          </a:p>
          <a:p>
            <a:r>
              <a:rPr lang="en-US" altLang="ja-JP" b="1" dirty="0" smtClean="0">
                <a:solidFill>
                  <a:srgbClr val="4F81BD"/>
                </a:solidFill>
              </a:rPr>
              <a:t>2-m Long Model Magnet Development  </a:t>
            </a:r>
          </a:p>
          <a:p>
            <a:endParaRPr lang="en-US" altLang="ja-JP" b="1" dirty="0" smtClean="0">
              <a:solidFill>
                <a:srgbClr val="4F81BD"/>
              </a:solidFill>
            </a:endParaRPr>
          </a:p>
          <a:p>
            <a:r>
              <a:rPr lang="en-US" altLang="ja-JP" b="1" dirty="0" smtClean="0">
                <a:solidFill>
                  <a:srgbClr val="4F81BD"/>
                </a:solidFill>
              </a:rPr>
              <a:t>Irradiation Tests: interim report </a:t>
            </a:r>
          </a:p>
          <a:p>
            <a:endParaRPr lang="en-US" altLang="ja-JP" b="1" dirty="0" smtClean="0">
              <a:solidFill>
                <a:srgbClr val="4F81BD"/>
              </a:solidFill>
            </a:endParaRP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Summary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" y="-42862"/>
            <a:ext cx="6515100" cy="690562"/>
          </a:xfrm>
        </p:spPr>
        <p:txBody>
          <a:bodyPr/>
          <a:lstStyle/>
          <a:p>
            <a:pPr algn="l"/>
            <a:r>
              <a:rPr lang="en-US" altLang="ja-JP" b="1" dirty="0" smtClean="0">
                <a:solidFill>
                  <a:schemeClr val="accent1"/>
                </a:solidFill>
              </a:rPr>
              <a:t>Summary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546100"/>
            <a:ext cx="8940800" cy="6261100"/>
          </a:xfrm>
        </p:spPr>
        <p:txBody>
          <a:bodyPr>
            <a:normAutofit/>
          </a:bodyPr>
          <a:lstStyle/>
          <a:p>
            <a:r>
              <a:rPr lang="en-US" altLang="ja-JP" sz="1800" dirty="0" smtClean="0"/>
              <a:t>Conceptual design study for new beam separation dipole (D1) for HL-LHC upgrade is underway</a:t>
            </a:r>
            <a:r>
              <a:rPr lang="en-US" altLang="ja-JP" sz="1800" dirty="0" smtClean="0">
                <a:latin typeface="+mj-lt"/>
                <a:cs typeface=""/>
              </a:rPr>
              <a:t>.</a:t>
            </a:r>
          </a:p>
          <a:p>
            <a:pPr lvl="1"/>
            <a:r>
              <a:rPr lang="en-US" altLang="ja-JP" sz="1800" dirty="0" smtClean="0">
                <a:latin typeface="+mj-lt"/>
                <a:cs typeface=""/>
              </a:rPr>
              <a:t>Features:</a:t>
            </a:r>
            <a:r>
              <a:rPr lang="en-US" altLang="ja-JP" sz="1800" dirty="0" smtClean="0">
                <a:latin typeface="Symbol" charset="2"/>
                <a:cs typeface="Symbol" charset="2"/>
              </a:rPr>
              <a:t>	f</a:t>
            </a:r>
            <a:r>
              <a:rPr lang="en-US" altLang="ja-JP" sz="1800" dirty="0" smtClean="0"/>
              <a:t>160mm, 5 T-</a:t>
            </a:r>
            <a:r>
              <a:rPr lang="en-US" altLang="ja-JP" sz="1800" dirty="0" err="1" smtClean="0"/>
              <a:t>NbTi</a:t>
            </a:r>
            <a:r>
              <a:rPr lang="en-US" altLang="ja-JP" sz="1800" dirty="0" smtClean="0"/>
              <a:t> at 1.9 K, iron saturation, high stress.</a:t>
            </a:r>
          </a:p>
          <a:p>
            <a:pPr lvl="1"/>
            <a:r>
              <a:rPr lang="en-US" altLang="ja-JP" sz="1800" dirty="0" smtClean="0"/>
              <a:t>Some design variants have been considered.</a:t>
            </a:r>
          </a:p>
          <a:p>
            <a:pPr lvl="1"/>
            <a:r>
              <a:rPr lang="en-US" altLang="ja-JP" sz="1800" dirty="0" smtClean="0"/>
              <a:t>Design choices should be made "soon" to start the model magnet development.</a:t>
            </a:r>
          </a:p>
          <a:p>
            <a:pPr lvl="1"/>
            <a:r>
              <a:rPr lang="en-US" altLang="ja-JP" sz="1800" dirty="0" smtClean="0"/>
              <a:t>To be addressed: quench protection studies.</a:t>
            </a:r>
          </a:p>
          <a:p>
            <a:pPr lvl="1"/>
            <a:endParaRPr lang="en-US" altLang="ja-JP" sz="1800" dirty="0" smtClean="0"/>
          </a:p>
          <a:p>
            <a:r>
              <a:rPr lang="en-US" altLang="ja-JP" sz="1800" dirty="0" smtClean="0"/>
              <a:t>2-m long practice coil with new insulation materials will be fabricated at KEK in JFY2013, followed by development of a 30-cm long mechanical short model.</a:t>
            </a:r>
          </a:p>
          <a:p>
            <a:pPr lvl="1"/>
            <a:r>
              <a:rPr lang="en-US" altLang="ja-JP" sz="1800" dirty="0" smtClean="0"/>
              <a:t>Engineering work has been started. Fabrication area for the model magnet development will be renovated shortly. </a:t>
            </a:r>
          </a:p>
          <a:p>
            <a:pPr lvl="1"/>
            <a:r>
              <a:rPr lang="en-US" altLang="ja-JP" sz="1800" dirty="0" smtClean="0"/>
              <a:t>Collaboration (support) with CERN: </a:t>
            </a:r>
            <a:r>
              <a:rPr lang="en-US" altLang="ja-JP" sz="1800" dirty="0" err="1" smtClean="0"/>
              <a:t>NbTi</a:t>
            </a:r>
            <a:r>
              <a:rPr lang="en-US" altLang="ja-JP" sz="1800" dirty="0" smtClean="0"/>
              <a:t> cable, QPH, etc.</a:t>
            </a:r>
          </a:p>
          <a:p>
            <a:pPr lvl="1"/>
            <a:endParaRPr lang="en-US" altLang="ja-JP" sz="1800" dirty="0" smtClean="0"/>
          </a:p>
          <a:p>
            <a:r>
              <a:rPr lang="en-US" altLang="ja-JP" sz="1800" dirty="0" smtClean="0"/>
              <a:t>Radiation resistant materials development and evaluation by irradiation test have been pursued.</a:t>
            </a:r>
          </a:p>
          <a:p>
            <a:pPr lvl="1"/>
            <a:r>
              <a:rPr lang="en-US" altLang="ja-JP" sz="1800" dirty="0" smtClean="0"/>
              <a:t>Neutron irradiation effects of copper at LT.</a:t>
            </a:r>
          </a:p>
          <a:p>
            <a:pPr lvl="1"/>
            <a:r>
              <a:rPr lang="en-US" altLang="ja-JP" sz="1800" dirty="0" smtClean="0"/>
              <a:t>Radiation resistant materials (CE, BT, BMI, PI): </a:t>
            </a:r>
            <a:r>
              <a:rPr lang="en-US" altLang="ja-JP" sz="1800" dirty="0" err="1" smtClean="0"/>
              <a:t>prepreg</a:t>
            </a:r>
            <a:r>
              <a:rPr lang="en-US" altLang="ja-JP" sz="1800" dirty="0" smtClean="0"/>
              <a:t>, GFRP, coating.</a:t>
            </a:r>
          </a:p>
          <a:p>
            <a:endParaRPr lang="en-US" altLang="ja-JP" sz="1800" dirty="0" smtClean="0"/>
          </a:p>
          <a:p>
            <a:r>
              <a:rPr lang="en-US" altLang="ja-JP" sz="1800" dirty="0" smtClean="0"/>
              <a:t>Funding proposal for model magnet R&amp;D and real machine construction starting from JFY2014 to KEK and MEXT will be submitted in 2013. </a:t>
            </a:r>
            <a:endParaRPr lang="ja-JP" altLang="en-US" sz="1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15"/>
          <p:cNvSpPr txBox="1"/>
          <p:nvPr/>
        </p:nvSpPr>
        <p:spPr>
          <a:xfrm>
            <a:off x="6616700" y="4391223"/>
            <a:ext cx="2514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Current D1 (MBXW) at IR1 &amp; IR5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632" r="6759" b="6117"/>
          <a:stretch>
            <a:fillRect/>
          </a:stretch>
        </p:blipFill>
        <p:spPr bwMode="auto">
          <a:xfrm>
            <a:off x="6350000" y="76200"/>
            <a:ext cx="2565400" cy="270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86500" cy="804862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</a:rPr>
              <a:t>Objective: </a:t>
            </a:r>
            <a:r>
              <a:rPr lang="en-US" sz="4000" b="1" i="1" dirty="0" smtClean="0">
                <a:solidFill>
                  <a:schemeClr val="accent1"/>
                </a:solidFill>
              </a:rPr>
              <a:t>New D1</a:t>
            </a:r>
            <a:endParaRPr lang="en-US" sz="4000" b="1" i="1" dirty="0">
              <a:solidFill>
                <a:schemeClr val="accent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04100" y="2006600"/>
            <a:ext cx="533401" cy="76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391400" y="0"/>
            <a:ext cx="533400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00900" y="6512123"/>
            <a:ext cx="16129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New D1 (MBXF)</a:t>
            </a:r>
            <a:endParaRPr lang="en-US" sz="1400" dirty="0"/>
          </a:p>
        </p:txBody>
      </p:sp>
      <p:sp>
        <p:nvSpPr>
          <p:cNvPr id="20" name="コンテンツ プレースホルダ 19"/>
          <p:cNvSpPr>
            <a:spLocks noGrp="1"/>
          </p:cNvSpPr>
          <p:nvPr>
            <p:ph idx="1"/>
          </p:nvPr>
        </p:nvSpPr>
        <p:spPr>
          <a:xfrm>
            <a:off x="153311" y="688457"/>
            <a:ext cx="5394452" cy="3109911"/>
          </a:xfrm>
        </p:spPr>
        <p:txBody>
          <a:bodyPr>
            <a:noAutofit/>
          </a:bodyPr>
          <a:lstStyle/>
          <a:p>
            <a:pPr algn="just"/>
            <a:r>
              <a:rPr lang="en-US" sz="2000" i="1" dirty="0" smtClean="0"/>
              <a:t>For HL-LHC upgrade, needs for new Inner Triplet system at IR1 &amp; IR5.</a:t>
            </a:r>
          </a:p>
          <a:p>
            <a:pPr lvl="1" algn="just"/>
            <a:r>
              <a:rPr lang="en-US" sz="2000" i="1" dirty="0" smtClean="0"/>
              <a:t>Large aperture (150 mm) HF </a:t>
            </a:r>
            <a:r>
              <a:rPr lang="en-US" sz="2000" i="1" dirty="0" err="1" smtClean="0"/>
              <a:t>Quadrupoles</a:t>
            </a:r>
            <a:r>
              <a:rPr lang="en-US" sz="2000" i="1" dirty="0" smtClean="0"/>
              <a:t>, corrector package.</a:t>
            </a:r>
          </a:p>
          <a:p>
            <a:pPr algn="just"/>
            <a:r>
              <a:rPr lang="en-US" sz="2000" i="1" dirty="0"/>
              <a:t>New beam separation dipole (D1) should be accommodated with large aperture IT </a:t>
            </a:r>
            <a:r>
              <a:rPr lang="en-US" sz="2000" i="1" dirty="0" smtClean="0"/>
              <a:t>Quads</a:t>
            </a:r>
            <a:r>
              <a:rPr lang="en-US" sz="2000" i="1" dirty="0"/>
              <a:t>;</a:t>
            </a:r>
            <a:r>
              <a:rPr lang="en-US" sz="2000" i="1" dirty="0" smtClean="0"/>
              <a:t> which will have a even </a:t>
            </a:r>
            <a:r>
              <a:rPr lang="en-US" sz="2000" i="1" dirty="0" smtClean="0">
                <a:solidFill>
                  <a:srgbClr val="FF6600"/>
                </a:solidFill>
              </a:rPr>
              <a:t>larger aperture than IT Quads and 50% increase in original integrated field (26 T </a:t>
            </a:r>
            <a:r>
              <a:rPr lang="en-US" sz="2000" i="1" dirty="0" err="1" smtClean="0">
                <a:solidFill>
                  <a:srgbClr val="FF6600"/>
                </a:solidFill>
              </a:rPr>
              <a:t>m</a:t>
            </a:r>
            <a:r>
              <a:rPr lang="en-US" sz="2000" i="1" dirty="0" smtClean="0">
                <a:solidFill>
                  <a:srgbClr val="FF6600"/>
                </a:solidFill>
              </a:rPr>
              <a:t>      35~40 T m)</a:t>
            </a:r>
            <a:r>
              <a:rPr lang="en-US" sz="2000" i="1" dirty="0" smtClean="0"/>
              <a:t>.</a:t>
            </a:r>
            <a:endParaRPr lang="en-US" sz="20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17700" y="6108700"/>
            <a:ext cx="215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Schematic layout of the IR</a:t>
            </a:r>
            <a:endParaRPr lang="en-US" sz="14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912933" y="3481787"/>
            <a:ext cx="235178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5101" y="3949700"/>
            <a:ext cx="6681379" cy="20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971800"/>
            <a:ext cx="2159000" cy="149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8"/>
          <p:cNvPicPr/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656914" y="4673600"/>
            <a:ext cx="2042586" cy="18314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667500" y="2755901"/>
            <a:ext cx="222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Schematic layout of the LHC</a:t>
            </a:r>
            <a:endParaRPr lang="en-US" sz="1400" dirty="0"/>
          </a:p>
        </p:txBody>
      </p:sp>
      <p:sp>
        <p:nvSpPr>
          <p:cNvPr id="17" name="円/楕円 16"/>
          <p:cNvSpPr/>
          <p:nvPr/>
        </p:nvSpPr>
        <p:spPr>
          <a:xfrm>
            <a:off x="4978400" y="4051300"/>
            <a:ext cx="800100" cy="1549400"/>
          </a:xfrm>
          <a:prstGeom prst="ellipse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 rotWithShape="1">
          <a:blip r:embed="rId2"/>
          <a:srcRect r="5707"/>
          <a:stretch/>
        </p:blipFill>
        <p:spPr>
          <a:xfrm>
            <a:off x="5439835" y="3749686"/>
            <a:ext cx="3503087" cy="3007137"/>
          </a:xfrm>
          <a:prstGeom prst="rect">
            <a:avLst/>
          </a:prstGeom>
        </p:spPr>
      </p:pic>
      <p:sp>
        <p:nvSpPr>
          <p:cNvPr id="16" name="TextBox 6"/>
          <p:cNvSpPr txBox="1"/>
          <p:nvPr/>
        </p:nvSpPr>
        <p:spPr>
          <a:xfrm>
            <a:off x="8426945" y="5849461"/>
            <a:ext cx="446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</a:t>
            </a:r>
            <a:endParaRPr lang="en-US" sz="1600" dirty="0"/>
          </a:p>
        </p:txBody>
      </p:sp>
      <p:sp>
        <p:nvSpPr>
          <p:cNvPr id="17" name="TextBox 15"/>
          <p:cNvSpPr txBox="1"/>
          <p:nvPr/>
        </p:nvSpPr>
        <p:spPr>
          <a:xfrm>
            <a:off x="8033498" y="4923622"/>
            <a:ext cx="446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14</a:t>
            </a:r>
            <a:endParaRPr lang="en-US" sz="1600" dirty="0"/>
          </a:p>
        </p:txBody>
      </p:sp>
      <p:sp>
        <p:nvSpPr>
          <p:cNvPr id="18" name="TextBox 16"/>
          <p:cNvSpPr txBox="1"/>
          <p:nvPr/>
        </p:nvSpPr>
        <p:spPr>
          <a:xfrm>
            <a:off x="7442261" y="4307736"/>
            <a:ext cx="446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9</a:t>
            </a:r>
          </a:p>
        </p:txBody>
      </p:sp>
      <p:sp>
        <p:nvSpPr>
          <p:cNvPr id="19" name="Rectangle 8"/>
          <p:cNvSpPr/>
          <p:nvPr/>
        </p:nvSpPr>
        <p:spPr>
          <a:xfrm>
            <a:off x="6756164" y="3969875"/>
            <a:ext cx="288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4</a:t>
            </a:r>
          </a:p>
        </p:txBody>
      </p:sp>
      <p:pic>
        <p:nvPicPr>
          <p:cNvPr id="20" name="Picture 18"/>
          <p:cNvPicPr/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23414" y="253998"/>
            <a:ext cx="3788837" cy="3397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0" y="5626888"/>
            <a:ext cx="5993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u"/>
            </a:pPr>
            <a:r>
              <a:rPr kumimoji="1" lang="en-US" altLang="ja-JP" sz="2200" b="1" dirty="0" smtClean="0"/>
              <a:t>Stress management</a:t>
            </a:r>
          </a:p>
          <a:p>
            <a:pPr>
              <a:buFont typeface="Wingdings" charset="2"/>
              <a:buChar char="u"/>
            </a:pPr>
            <a:r>
              <a:rPr kumimoji="1" lang="en-US" altLang="ja-JP" sz="2200" b="1" dirty="0" smtClean="0"/>
              <a:t>High saturation, stray field, flux return cryostat</a:t>
            </a:r>
          </a:p>
          <a:p>
            <a:pPr>
              <a:buFont typeface="Wingdings" charset="2"/>
              <a:buChar char="u"/>
            </a:pPr>
            <a:r>
              <a:rPr kumimoji="1" lang="en-US" altLang="ja-JP" sz="2200" b="1" dirty="0" smtClean="0"/>
              <a:t>Radiation resistance, cooling capability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598999" y="552568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47 turns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527799" y="5833533"/>
            <a:ext cx="101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Option 1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150101" cy="61542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</a:rPr>
              <a:t>Main Design Parameters: MBXF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1200"/>
            <a:ext cx="5816600" cy="4951868"/>
          </a:xfrm>
        </p:spPr>
        <p:txBody>
          <a:bodyPr>
            <a:noAutofit/>
          </a:bodyPr>
          <a:lstStyle/>
          <a:p>
            <a:r>
              <a:rPr lang="en-US" sz="1800" i="1" dirty="0" smtClean="0"/>
              <a:t>Coil ID:	</a:t>
            </a:r>
            <a:r>
              <a:rPr lang="en-US" sz="1800" i="1" dirty="0" smtClean="0">
                <a:solidFill>
                  <a:srgbClr val="FF6600"/>
                </a:solidFill>
              </a:rPr>
              <a:t>160 mm</a:t>
            </a:r>
            <a:endParaRPr lang="en-US" sz="1800" i="1" dirty="0" smtClean="0"/>
          </a:p>
          <a:p>
            <a:r>
              <a:rPr lang="en-US" sz="1800" i="1" dirty="0" smtClean="0"/>
              <a:t>Integrated field:	 </a:t>
            </a:r>
            <a:r>
              <a:rPr lang="en-US" sz="1800" i="1" dirty="0" smtClean="0">
                <a:solidFill>
                  <a:srgbClr val="FF6600"/>
                </a:solidFill>
              </a:rPr>
              <a:t>35 - 40 T </a:t>
            </a:r>
            <a:r>
              <a:rPr lang="en-US" sz="1800" i="1" dirty="0" err="1" smtClean="0">
                <a:solidFill>
                  <a:srgbClr val="FF6600"/>
                </a:solidFill>
              </a:rPr>
              <a:t>m</a:t>
            </a:r>
            <a:r>
              <a:rPr lang="en-US" sz="1800" i="1" dirty="0" smtClean="0"/>
              <a:t> ( &gt; 26 Tm for LHC)</a:t>
            </a:r>
          </a:p>
          <a:p>
            <a:pPr lvl="1"/>
            <a:r>
              <a:rPr lang="en-US" sz="1800" i="1" dirty="0" smtClean="0"/>
              <a:t>5.2 T at 11 kA. </a:t>
            </a:r>
            <a:r>
              <a:rPr lang="en-US" sz="1800" i="1" dirty="0" err="1" smtClean="0"/>
              <a:t>L</a:t>
            </a:r>
            <a:r>
              <a:rPr lang="en-US" sz="1800" i="1" baseline="-25000" dirty="0" err="1" smtClean="0"/>
              <a:t>coil</a:t>
            </a:r>
            <a:r>
              <a:rPr lang="en-US" sz="1800" i="1" dirty="0" smtClean="0"/>
              <a:t>=6.8 - 7.7 </a:t>
            </a:r>
            <a:r>
              <a:rPr lang="en-US" sz="1800" i="1" dirty="0" err="1" smtClean="0"/>
              <a:t>m</a:t>
            </a:r>
            <a:r>
              <a:rPr lang="en-US" sz="1800" i="1" dirty="0" smtClean="0"/>
              <a:t> (1 or 2 cold masses) </a:t>
            </a:r>
          </a:p>
          <a:p>
            <a:r>
              <a:rPr lang="en-US" sz="1800" i="1" dirty="0" smtClean="0"/>
              <a:t>T</a:t>
            </a:r>
            <a:r>
              <a:rPr lang="en-US" sz="1800" i="1" baseline="-25000" dirty="0" smtClean="0"/>
              <a:t>op</a:t>
            </a:r>
            <a:r>
              <a:rPr lang="en-US" sz="1800" i="1" dirty="0" smtClean="0"/>
              <a:t>:		</a:t>
            </a:r>
            <a:r>
              <a:rPr lang="en-US" sz="1800" i="1" dirty="0" smtClean="0">
                <a:solidFill>
                  <a:srgbClr val="FF6600"/>
                </a:solidFill>
              </a:rPr>
              <a:t>1.9 K</a:t>
            </a:r>
            <a:r>
              <a:rPr lang="en-US" sz="1800" i="1" dirty="0" smtClean="0"/>
              <a:t> </a:t>
            </a:r>
          </a:p>
          <a:p>
            <a:r>
              <a:rPr lang="en-US" sz="1800" i="1" dirty="0" smtClean="0"/>
              <a:t>Op. point:	</a:t>
            </a:r>
            <a:r>
              <a:rPr lang="en-US" sz="1800" i="1" dirty="0" smtClean="0">
                <a:solidFill>
                  <a:srgbClr val="FF6600"/>
                </a:solidFill>
              </a:rPr>
              <a:t>70 %</a:t>
            </a:r>
            <a:endParaRPr lang="en-US" sz="1800" i="1" dirty="0" smtClean="0"/>
          </a:p>
          <a:p>
            <a:r>
              <a:rPr lang="en-US" sz="1800" i="1" dirty="0" smtClean="0"/>
              <a:t>Coil layout:	</a:t>
            </a:r>
            <a:r>
              <a:rPr lang="en-US" sz="1800" i="1" dirty="0" smtClean="0">
                <a:solidFill>
                  <a:srgbClr val="FF6600"/>
                </a:solidFill>
              </a:rPr>
              <a:t>1 layer of 15 mm cable</a:t>
            </a:r>
          </a:p>
          <a:p>
            <a:pPr lvl="1"/>
            <a:r>
              <a:rPr lang="en-US" sz="1800" i="1" dirty="0" smtClean="0"/>
              <a:t>Better cooling. Saving space for iron yoke.</a:t>
            </a:r>
            <a:r>
              <a:rPr lang="en-US" sz="1400" i="1" dirty="0" smtClean="0"/>
              <a:t>  </a:t>
            </a:r>
          </a:p>
          <a:p>
            <a:r>
              <a:rPr lang="en-US" sz="1800" i="1" dirty="0" smtClean="0"/>
              <a:t>Conductor:	</a:t>
            </a:r>
            <a:r>
              <a:rPr lang="en-US" sz="1800" i="1" dirty="0" err="1" smtClean="0">
                <a:solidFill>
                  <a:srgbClr val="FF6600"/>
                </a:solidFill>
              </a:rPr>
              <a:t>Nb</a:t>
            </a:r>
            <a:r>
              <a:rPr lang="en-US" sz="1800" i="1" dirty="0" smtClean="0">
                <a:solidFill>
                  <a:srgbClr val="FF6600"/>
                </a:solidFill>
              </a:rPr>
              <a:t>-Ti </a:t>
            </a:r>
            <a:r>
              <a:rPr lang="en-US" sz="1800" i="1" dirty="0" smtClean="0"/>
              <a:t>LHC dipole cable (outer)</a:t>
            </a:r>
          </a:p>
          <a:p>
            <a:r>
              <a:rPr lang="en-US" sz="1800" i="1" dirty="0" smtClean="0"/>
              <a:t>Structure:	Collaring yoke structure </a:t>
            </a:r>
          </a:p>
          <a:p>
            <a:pPr lvl="1"/>
            <a:r>
              <a:rPr lang="en-US" sz="1800" i="1" dirty="0" smtClean="0"/>
              <a:t>RHIC dipole, MQXA, J-PARC SCFM</a:t>
            </a:r>
          </a:p>
          <a:p>
            <a:pPr lvl="1"/>
            <a:r>
              <a:rPr lang="en-US" sz="1800" i="1" dirty="0" smtClean="0"/>
              <a:t>Enhancing iron material for stray field issue </a:t>
            </a:r>
          </a:p>
          <a:p>
            <a:r>
              <a:rPr lang="en-US" sz="1800" i="1" dirty="0" smtClean="0"/>
              <a:t>Field quality:	</a:t>
            </a:r>
            <a:r>
              <a:rPr lang="en-US" sz="1800" i="1" dirty="0">
                <a:solidFill>
                  <a:srgbClr val="FF6600"/>
                </a:solidFill>
              </a:rPr>
              <a:t>&lt;</a:t>
            </a:r>
            <a:r>
              <a:rPr lang="en-US" sz="1800" i="1" dirty="0" smtClean="0">
                <a:solidFill>
                  <a:srgbClr val="FF6600"/>
                </a:solidFill>
              </a:rPr>
              <a:t> 10</a:t>
            </a:r>
            <a:r>
              <a:rPr lang="en-US" sz="1800" i="1" baseline="30000" dirty="0" smtClean="0">
                <a:solidFill>
                  <a:srgbClr val="FF6600"/>
                </a:solidFill>
              </a:rPr>
              <a:t>-4</a:t>
            </a:r>
            <a:r>
              <a:rPr lang="en-US" sz="1800" i="1" dirty="0" smtClean="0"/>
              <a:t>  at </a:t>
            </a:r>
            <a:r>
              <a:rPr lang="en-US" sz="1800" i="1" dirty="0" err="1" smtClean="0"/>
              <a:t>R</a:t>
            </a:r>
            <a:r>
              <a:rPr lang="en-US" sz="1800" i="1" baseline="-25000" dirty="0" err="1" smtClean="0"/>
              <a:t>ref</a:t>
            </a:r>
            <a:r>
              <a:rPr lang="en-US" sz="1800" i="1" dirty="0" smtClean="0"/>
              <a:t> = 50 mm </a:t>
            </a:r>
          </a:p>
          <a:p>
            <a:r>
              <a:rPr lang="en-US" sz="1800" i="1" dirty="0" smtClean="0"/>
              <a:t>Cold mass OD:	</a:t>
            </a:r>
            <a:r>
              <a:rPr lang="en-US" sz="1800" i="1" dirty="0" smtClean="0">
                <a:solidFill>
                  <a:srgbClr val="FF6600"/>
                </a:solidFill>
              </a:rPr>
              <a:t>550 +10 </a:t>
            </a:r>
            <a:r>
              <a:rPr lang="en-US" sz="1800" i="1" dirty="0" err="1" smtClean="0">
                <a:solidFill>
                  <a:srgbClr val="FF6600"/>
                </a:solidFill>
              </a:rPr>
              <a:t>x</a:t>
            </a:r>
            <a:r>
              <a:rPr lang="en-US" sz="1800" i="1" dirty="0" smtClean="0">
                <a:solidFill>
                  <a:srgbClr val="FF6600"/>
                </a:solidFill>
              </a:rPr>
              <a:t> 2 = 570 mm</a:t>
            </a:r>
            <a:endParaRPr lang="en-US" sz="1800" i="1" dirty="0" smtClean="0"/>
          </a:p>
          <a:p>
            <a:r>
              <a:rPr lang="en-US" sz="1800" i="1" dirty="0" smtClean="0"/>
              <a:t>Radiation, energy deposition:</a:t>
            </a:r>
          </a:p>
          <a:p>
            <a:pPr>
              <a:buNone/>
            </a:pPr>
            <a:r>
              <a:rPr lang="en-US" sz="1800" i="1" dirty="0" smtClean="0">
                <a:solidFill>
                  <a:srgbClr val="FF6600"/>
                </a:solidFill>
              </a:rPr>
              <a:t>		&lt; 40 </a:t>
            </a:r>
            <a:r>
              <a:rPr lang="en-US" sz="1800" i="1" dirty="0" err="1" smtClean="0">
                <a:solidFill>
                  <a:srgbClr val="FF6600"/>
                </a:solidFill>
              </a:rPr>
              <a:t>MGy</a:t>
            </a:r>
            <a:r>
              <a:rPr lang="en-US" sz="1800" i="1" dirty="0" smtClean="0">
                <a:solidFill>
                  <a:srgbClr val="FF6600"/>
                </a:solidFill>
              </a:rPr>
              <a:t>, several W/</a:t>
            </a:r>
            <a:r>
              <a:rPr lang="en-US" sz="1800" i="1" dirty="0" err="1" smtClean="0">
                <a:solidFill>
                  <a:srgbClr val="FF6600"/>
                </a:solidFill>
              </a:rPr>
              <a:t>m</a:t>
            </a:r>
            <a:r>
              <a:rPr lang="en-US" sz="1800" i="1" dirty="0" smtClean="0">
                <a:solidFill>
                  <a:srgbClr val="FF6600"/>
                </a:solidFill>
              </a:rPr>
              <a:t>,  ~5 mW/cm</a:t>
            </a:r>
            <a:r>
              <a:rPr lang="en-US" sz="1800" i="1" baseline="30000" dirty="0" smtClean="0">
                <a:solidFill>
                  <a:srgbClr val="FF6600"/>
                </a:solidFill>
              </a:rPr>
              <a:t>3</a:t>
            </a:r>
            <a:r>
              <a:rPr lang="en-US" sz="1800" i="1" dirty="0" smtClean="0">
                <a:solidFill>
                  <a:srgbClr val="FF6600"/>
                </a:solidFill>
              </a:rPr>
              <a:t> ??</a:t>
            </a:r>
            <a:endParaRPr lang="en-US" sz="18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068689"/>
              </p:ext>
            </p:extLst>
          </p:nvPr>
        </p:nvGraphicFramePr>
        <p:xfrm>
          <a:off x="188618" y="941075"/>
          <a:ext cx="8802983" cy="5202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734"/>
                <a:gridCol w="1715312"/>
                <a:gridCol w="1715313"/>
                <a:gridCol w="1715312"/>
                <a:gridCol w="1715312"/>
              </a:tblGrid>
              <a:tr h="210177">
                <a:tc>
                  <a:txBody>
                    <a:bodyPr/>
                    <a:lstStyle/>
                    <a:p>
                      <a:pPr algn="ctr"/>
                      <a:endParaRPr lang="en-US" sz="1400" b="0" dirty="0" smtClean="0"/>
                    </a:p>
                  </a:txBody>
                  <a:tcPr marL="0" marR="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LHC outer cable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&amp;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50 mm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HX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hole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LHC inner cable &amp;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50 mm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HX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hole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LHC inner cable with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80 mm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HX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hole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20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mm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cable (inner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strand)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&amp;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50 mm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HX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hole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736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turns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736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Nominal field (dipole)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5.23 T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5.47 T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5.49 T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5.90 T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1017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Magnetic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length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T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7</a:t>
                      </a:r>
                      <a:r>
                        <a:rPr lang="en-US" altLang="zh-CN" sz="1400" b="0" baseline="0" dirty="0" smtClean="0">
                          <a:solidFill>
                            <a:schemeClr val="tx1"/>
                          </a:solidFill>
                        </a:rPr>
                        <a:t>.65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7.3  m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7.3 m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6.78 m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736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Operating current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 11 kA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 14 kA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 14.2 kA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 15.8 kA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1017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Injection current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~ 0.7 kA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~ 0.9 kA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~ 0.9 kA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~ 1 kA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736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Peak field in the coil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/>
                        <a:t> 6.1 </a:t>
                      </a:r>
                      <a:r>
                        <a:rPr lang="en-US" sz="1400" b="0" dirty="0" smtClean="0"/>
                        <a:t>T    </a:t>
                      </a:r>
                      <a:r>
                        <a:rPr lang="en-US" sz="1400" b="0" baseline="0" dirty="0" smtClean="0"/>
                        <a:t>  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6.5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T    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6.5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T    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6.9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T    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82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Load line ratio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70% @ 1.9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K </a:t>
                      </a: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</a:rPr>
                        <a:t>／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% @ 4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.2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905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Inductance </a:t>
                      </a:r>
                      <a:r>
                        <a:rPr lang="en-US" sz="1400" b="0" kern="1200" baseline="0" dirty="0" smtClean="0"/>
                        <a:t> </a:t>
                      </a:r>
                      <a:r>
                        <a:rPr lang="en-US" sz="1400" b="0" kern="1200" dirty="0" smtClean="0"/>
                        <a:t>(low / nominal)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  6.58 / 5.91 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</a:rPr>
                        <a:t>mH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/m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4.6 / 3</a:t>
                      </a:r>
                      <a:r>
                        <a:rPr lang="en-US" altLang="zh-CN" sz="1400" b="0" kern="1200" dirty="0" smtClean="0">
                          <a:solidFill>
                            <a:schemeClr val="tx1"/>
                          </a:solidFill>
                        </a:rPr>
                        <a:t>.1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</a:rPr>
                        <a:t>mH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/m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4.5 / 4 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</a:rPr>
                        <a:t>mH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/m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4.5 / 3 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kern="1200" dirty="0" err="1" smtClean="0">
                          <a:solidFill>
                            <a:schemeClr val="tx1"/>
                          </a:solidFill>
                        </a:rPr>
                        <a:t>mH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/m</a:t>
                      </a:r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rgbClr val="C3D69B"/>
                    </a:solidFill>
                  </a:tcPr>
                </a:tc>
              </a:tr>
              <a:tr h="21017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Stored energy 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331 kJ/m</a:t>
                      </a: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361 kJ/m</a:t>
                      </a: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367 kJ/m</a:t>
                      </a: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</a:rPr>
                        <a:t>447 kJ/m</a:t>
                      </a:r>
                    </a:p>
                  </a:txBody>
                  <a:tcPr marL="0" marR="0" marT="0" marB="0">
                    <a:solidFill>
                      <a:srgbClr val="C3D69B"/>
                    </a:solidFill>
                  </a:tcPr>
                </a:tc>
              </a:tr>
              <a:tr h="25504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Lorenz</a:t>
                      </a:r>
                      <a:r>
                        <a:rPr lang="en-US" sz="1400" b="0" kern="1200" baseline="0" dirty="0" smtClean="0"/>
                        <a:t> force X/Y (1</a:t>
                      </a:r>
                      <a:r>
                        <a:rPr lang="en-US" sz="1400" b="0" kern="1200" baseline="30000" dirty="0" smtClean="0"/>
                        <a:t>st</a:t>
                      </a:r>
                      <a:r>
                        <a:rPr lang="en-US" sz="1400" b="0" kern="1200" baseline="0" dirty="0" smtClean="0"/>
                        <a:t> quadrant)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1.4/0.6 MN/m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1.6/0.7 MN/m</a:t>
                      </a: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1.6/0.7 MN/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1.9/0.8 MN/m</a:t>
                      </a:r>
                    </a:p>
                  </a:txBody>
                  <a:tcPr marL="0" marR="0" marT="0" marB="0">
                    <a:solidFill>
                      <a:srgbClr val="C3D69B"/>
                    </a:solidFill>
                  </a:tcPr>
                </a:tc>
              </a:tr>
              <a:tr h="22736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Outer dia.</a:t>
                      </a:r>
                      <a:r>
                        <a:rPr lang="en-US" sz="1400" b="0" kern="1200" baseline="0" dirty="0" smtClean="0"/>
                        <a:t> of iron yoke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550 mm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736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Inner dia. of</a:t>
                      </a:r>
                      <a:r>
                        <a:rPr lang="en-US" sz="1400" b="0" kern="1200" baseline="0" dirty="0" smtClean="0"/>
                        <a:t> iron yoke 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232 mm</a:t>
                      </a: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017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Strand diameter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1400" b="0" dirty="0" smtClean="0"/>
                        <a:t>0.825   mm     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1.065 mm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017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Cu/Non-Cu ratio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1.95</a:t>
                      </a:r>
                      <a:r>
                        <a:rPr lang="en-US" sz="1400" b="0" baseline="0" dirty="0" smtClean="0"/>
                        <a:t> </a:t>
                      </a:r>
                      <a:r>
                        <a:rPr lang="en-US" sz="1400" b="0" dirty="0" smtClean="0"/>
                        <a:t>    </a:t>
                      </a:r>
                      <a:r>
                        <a:rPr lang="en-US" sz="1400" b="0" baseline="0" dirty="0" smtClean="0"/>
                        <a:t> 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1.65</a:t>
                      </a: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</a:tr>
              <a:tr h="2603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Cable dimension (bare)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15.1*</a:t>
                      </a:r>
                      <a:r>
                        <a:rPr lang="en-US" sz="1400" b="0" baseline="0" dirty="0" smtClean="0"/>
                        <a:t> 1.48 mm</a:t>
                      </a:r>
                      <a:r>
                        <a:rPr lang="en-US" sz="1400" b="0" baseline="30000" dirty="0" smtClean="0"/>
                        <a:t>2</a:t>
                      </a: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15.1*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1.9 mm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20*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1.9 mm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rgbClr val="C3D69B"/>
                    </a:solidFill>
                  </a:tcPr>
                </a:tc>
              </a:tr>
              <a:tr h="21017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No. of strands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/>
                        <a:t>36           </a:t>
                      </a:r>
                      <a:endParaRPr lang="en-US" sz="1400" b="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rgbClr val="C3D69B"/>
                    </a:solidFill>
                  </a:tcPr>
                </a:tc>
              </a:tr>
              <a:tr h="21017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/>
                        <a:t>Keystone</a:t>
                      </a:r>
                      <a:r>
                        <a:rPr lang="en-US" sz="1400" b="0" kern="1200" baseline="0" dirty="0" smtClean="0"/>
                        <a:t> 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angle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/>
                        <a:t>0.9 °     </a:t>
                      </a: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1.24 °     </a:t>
                      </a: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1.15 ° </a:t>
                      </a:r>
                    </a:p>
                  </a:txBody>
                  <a:tcPr marL="0" marR="0" marT="0" marB="0">
                    <a:solidFill>
                      <a:srgbClr val="C3D69B"/>
                    </a:solidFill>
                  </a:tcPr>
                </a:tc>
              </a:tr>
              <a:tr h="318312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Total length of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tx1"/>
                          </a:solidFill>
                          <a:latin typeface="Calibri"/>
                        </a:rPr>
                        <a:t> the cable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4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752 </a:t>
                      </a:r>
                      <a:r>
                        <a:rPr lang="en-US" altLang="zh-CN" sz="1400" b="0" i="0" u="none" strike="noStrike" dirty="0" err="1" smtClean="0">
                          <a:solidFill>
                            <a:schemeClr val="tx1"/>
                          </a:solidFill>
                          <a:latin typeface="Calibri"/>
                        </a:rPr>
                        <a:t>m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</a:p>
                    <a:p>
                      <a:pPr algn="ctr" rtl="0" fontAlgn="t">
                        <a:lnSpc>
                          <a:spcPct val="140000"/>
                        </a:lnSpc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(Coil length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tx1"/>
                          </a:solidFill>
                          <a:latin typeface="Calibri"/>
                        </a:rPr>
                        <a:t> ~8 m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>
                        <a:lnSpc>
                          <a:spcPct val="14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600 </a:t>
                      </a:r>
                      <a:r>
                        <a:rPr lang="en-US" altLang="zh-CN" sz="1400" b="0" i="0" u="none" strike="noStrike" dirty="0" err="1" smtClean="0">
                          <a:solidFill>
                            <a:schemeClr val="tx1"/>
                          </a:solidFill>
                          <a:latin typeface="Calibri"/>
                        </a:rPr>
                        <a:t>m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</a:p>
                    <a:p>
                      <a:pPr algn="ctr" rtl="0" fontAlgn="t">
                        <a:lnSpc>
                          <a:spcPct val="140000"/>
                        </a:lnSpc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(Coil length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tx1"/>
                          </a:solidFill>
                          <a:latin typeface="Calibri"/>
                        </a:rPr>
                        <a:t> ~7.7 m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t">
                        <a:lnSpc>
                          <a:spcPct val="140000"/>
                        </a:lnSpc>
                      </a:pP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4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554 </a:t>
                      </a:r>
                      <a:r>
                        <a:rPr lang="en-US" altLang="zh-CN" sz="1400" b="0" i="0" u="none" strike="noStrike" dirty="0" err="1" smtClean="0">
                          <a:solidFill>
                            <a:schemeClr val="tx1"/>
                          </a:solidFill>
                          <a:latin typeface="Calibri"/>
                        </a:rPr>
                        <a:t>m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</a:p>
                    <a:p>
                      <a:pPr algn="ctr" rtl="0" fontAlgn="t">
                        <a:lnSpc>
                          <a:spcPct val="140000"/>
                        </a:lnSpc>
                      </a:pP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(Coil length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chemeClr val="tx1"/>
                          </a:solidFill>
                          <a:latin typeface="Calibri"/>
                        </a:rPr>
                        <a:t> ~7.1 m</a:t>
                      </a:r>
                      <a:r>
                        <a:rPr lang="en-US" altLang="zh-CN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5695565" cy="61542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</a:rPr>
              <a:t>Design Variants for D1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49700" y="2654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23066" y="558800"/>
            <a:ext cx="101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Option 1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99466" y="5588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Option 2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26666" y="5588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Option 3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28464" y="558800"/>
            <a:ext cx="101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Option 4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12800" y="3116406"/>
            <a:ext cx="3429000" cy="3398693"/>
          </a:xfrm>
          <a:prstGeom prst="rect">
            <a:avLst/>
          </a:prstGeom>
        </p:spPr>
      </p:pic>
      <p:pic>
        <p:nvPicPr>
          <p:cNvPr id="18" name="Picture 17" descr="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524500" y="143780"/>
            <a:ext cx="3543300" cy="3666220"/>
          </a:xfrm>
          <a:prstGeom prst="rect">
            <a:avLst/>
          </a:prstGeom>
        </p:spPr>
      </p:pic>
      <p:pic>
        <p:nvPicPr>
          <p:cNvPr id="17" name="Picture 16" descr="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562600" y="3780963"/>
            <a:ext cx="3581400" cy="3077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37100" cy="635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Option 2: Inner Cable</a:t>
            </a:r>
            <a:endParaRPr lang="en-US" sz="4000" b="1" dirty="0" smtClean="0">
              <a:solidFill>
                <a:schemeClr val="accent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38100"/>
            <a:ext cx="191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¼ Cross section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including cryostat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6200" y="3860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¼ Coil layout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0600" y="5867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29600" y="4953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96200" y="44312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0400" y="41264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694267"/>
            <a:ext cx="449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Load line ratio: 70% @ 1.9 K;</a:t>
            </a:r>
          </a:p>
          <a:p>
            <a:r>
              <a:rPr lang="en-US" i="1" dirty="0" smtClean="0"/>
              <a:t>Nominal current: 14 kA;</a:t>
            </a:r>
          </a:p>
          <a:p>
            <a:r>
              <a:rPr lang="en-US" i="1" dirty="0" smtClean="0"/>
              <a:t>Main field: 5.47 T @ 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ref</a:t>
            </a:r>
            <a:r>
              <a:rPr lang="en-US" i="1" dirty="0" smtClean="0"/>
              <a:t> = 50 mm;</a:t>
            </a:r>
          </a:p>
          <a:p>
            <a:r>
              <a:rPr lang="en-US" i="1" dirty="0" smtClean="0"/>
              <a:t>Magnetic length: 7.4 m;</a:t>
            </a:r>
          </a:p>
          <a:p>
            <a:r>
              <a:rPr lang="en-US" i="1" dirty="0" smtClean="0"/>
              <a:t>Stray field outside of cryostat: </a:t>
            </a:r>
            <a:r>
              <a:rPr lang="en-US" i="1" dirty="0" smtClean="0">
                <a:solidFill>
                  <a:srgbClr val="3366FF"/>
                </a:solidFill>
              </a:rPr>
              <a:t>50 </a:t>
            </a:r>
            <a:r>
              <a:rPr lang="en-US" i="1" dirty="0" err="1" smtClean="0">
                <a:solidFill>
                  <a:srgbClr val="3366FF"/>
                </a:solidFill>
              </a:rPr>
              <a:t>mT</a:t>
            </a:r>
            <a:r>
              <a:rPr lang="en-US" i="1" dirty="0" smtClean="0"/>
              <a:t>;</a:t>
            </a:r>
          </a:p>
          <a:p>
            <a:r>
              <a:rPr lang="en-US" i="1" dirty="0" smtClean="0"/>
              <a:t>Cable parameters: 15.1 * 1.736 / 2.064 mm</a:t>
            </a:r>
            <a:r>
              <a:rPr lang="en-US" i="1" baseline="30000" dirty="0" smtClean="0"/>
              <a:t>2</a:t>
            </a:r>
            <a:r>
              <a:rPr lang="en-US" i="1" baseline="-25000" dirty="0" smtClean="0"/>
              <a:t>, </a:t>
            </a:r>
            <a:r>
              <a:rPr lang="en-US" i="1" dirty="0" smtClean="0"/>
              <a:t>28 </a:t>
            </a:r>
            <a:r>
              <a:rPr lang="en-US" i="1" dirty="0"/>
              <a:t>(LHC dipole inner) strands</a:t>
            </a:r>
            <a:r>
              <a:rPr lang="en-US" i="1" dirty="0" smtClean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0" y="31128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Stray field at the outer surface of the cryostat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660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01700" y="3190999"/>
            <a:ext cx="3276600" cy="3362201"/>
          </a:xfrm>
          <a:prstGeom prst="rect">
            <a:avLst/>
          </a:prstGeom>
        </p:spPr>
      </p:pic>
      <p:pic>
        <p:nvPicPr>
          <p:cNvPr id="4" name="Picture 3" descr="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562600" y="176013"/>
            <a:ext cx="3454400" cy="3633987"/>
          </a:xfrm>
          <a:prstGeom prst="rect">
            <a:avLst/>
          </a:prstGeom>
        </p:spPr>
      </p:pic>
      <p:pic>
        <p:nvPicPr>
          <p:cNvPr id="3" name="Picture 2" descr="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554261" y="3886200"/>
            <a:ext cx="3589739" cy="29718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38100"/>
            <a:ext cx="191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¼ Cross section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including cryostat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6200" y="3810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¼ Coil layout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4400" y="5867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77200" y="4953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0" y="44312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4200" y="41264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265" y="643466"/>
            <a:ext cx="5122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Load line ratio: 70% @ 1.9 K;</a:t>
            </a:r>
          </a:p>
          <a:p>
            <a:r>
              <a:rPr lang="en-US" i="1" dirty="0" smtClean="0"/>
              <a:t>Nominal current: </a:t>
            </a:r>
            <a:r>
              <a:rPr lang="en-US" i="1" dirty="0" smtClean="0">
                <a:solidFill>
                  <a:srgbClr val="FF0000"/>
                </a:solidFill>
              </a:rPr>
              <a:t>15.8 kA; beyond P.S. limit at KEK</a:t>
            </a:r>
          </a:p>
          <a:p>
            <a:r>
              <a:rPr lang="en-US" i="1" dirty="0" smtClean="0"/>
              <a:t>Main field: 5.90 T @ 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ref</a:t>
            </a:r>
            <a:r>
              <a:rPr lang="en-US" i="1" dirty="0" smtClean="0"/>
              <a:t> = 50 mm;</a:t>
            </a:r>
          </a:p>
          <a:p>
            <a:r>
              <a:rPr lang="en-US" i="1" dirty="0"/>
              <a:t>Magnetic length: </a:t>
            </a:r>
            <a:r>
              <a:rPr lang="en-US" i="1" dirty="0" smtClean="0"/>
              <a:t>6.8 </a:t>
            </a:r>
            <a:r>
              <a:rPr lang="en-US" i="1" dirty="0"/>
              <a:t>m;</a:t>
            </a:r>
          </a:p>
          <a:p>
            <a:r>
              <a:rPr lang="en-US" i="1" dirty="0"/>
              <a:t>Stray field outside of cryostat: </a:t>
            </a:r>
            <a:r>
              <a:rPr lang="en-US" i="1" dirty="0" smtClean="0">
                <a:solidFill>
                  <a:srgbClr val="FF0000"/>
                </a:solidFill>
              </a:rPr>
              <a:t>78 </a:t>
            </a:r>
            <a:r>
              <a:rPr lang="en-US" i="1" dirty="0" err="1" smtClean="0">
                <a:solidFill>
                  <a:srgbClr val="FF0000"/>
                </a:solidFill>
              </a:rPr>
              <a:t>mT</a:t>
            </a:r>
            <a:r>
              <a:rPr lang="en-US" i="1" dirty="0" smtClean="0"/>
              <a:t>;</a:t>
            </a:r>
          </a:p>
          <a:p>
            <a:r>
              <a:rPr lang="en-US" i="1" dirty="0" smtClean="0"/>
              <a:t>Cable </a:t>
            </a:r>
            <a:r>
              <a:rPr lang="en-US" altLang="zh-CN" i="1" dirty="0" smtClean="0"/>
              <a:t>parameters</a:t>
            </a:r>
            <a:r>
              <a:rPr lang="en-US" i="1" dirty="0" smtClean="0"/>
              <a:t>: 20 * 1.7 / 2.1 mm</a:t>
            </a:r>
            <a:r>
              <a:rPr lang="en-US" i="1" baseline="30000" dirty="0" smtClean="0"/>
              <a:t>2</a:t>
            </a:r>
            <a:r>
              <a:rPr lang="en-US" i="1" dirty="0" smtClean="0"/>
              <a:t>, </a:t>
            </a:r>
          </a:p>
          <a:p>
            <a:r>
              <a:rPr lang="en-US" i="1" dirty="0" smtClean="0"/>
              <a:t>37 (LHC dipole inner) strands.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* New cable development necessary.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8400" y="31636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Stray field at the outer surface of the cryostat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6299201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Option 4: 20 mm wide cable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8074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2335"/>
            <a:ext cx="8593667" cy="694265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4F81BD"/>
                </a:solidFill>
              </a:rPr>
              <a:t>Holes for HX or </a:t>
            </a:r>
            <a:r>
              <a:rPr lang="en-US" sz="3200" b="1" dirty="0" err="1" smtClean="0">
                <a:solidFill>
                  <a:srgbClr val="4F81BD"/>
                </a:solidFill>
              </a:rPr>
              <a:t>HeII</a:t>
            </a:r>
            <a:r>
              <a:rPr lang="en-US" sz="3200" b="1" dirty="0" smtClean="0">
                <a:solidFill>
                  <a:srgbClr val="4F81BD"/>
                </a:solidFill>
              </a:rPr>
              <a:t> Conduction Cooling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11" name="コンテンツ プレースホルダ 10"/>
          <p:cNvSpPr>
            <a:spLocks noGrp="1"/>
          </p:cNvSpPr>
          <p:nvPr>
            <p:ph idx="1"/>
          </p:nvPr>
        </p:nvSpPr>
        <p:spPr>
          <a:xfrm>
            <a:off x="160868" y="635000"/>
            <a:ext cx="8983132" cy="1439333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Improvement of heat transfer against energy deposition ( &lt; 10 W/m ?): </a:t>
            </a:r>
          </a:p>
          <a:p>
            <a:pPr>
              <a:buNone/>
            </a:pPr>
            <a:r>
              <a:rPr lang="en-US" altLang="ja-JP" sz="2000" dirty="0" smtClean="0"/>
              <a:t>		Holes for internal HX, voids for longitudinal conduction cooling by </a:t>
            </a:r>
            <a:r>
              <a:rPr lang="en-US" altLang="ja-JP" sz="2000" dirty="0" err="1" smtClean="0"/>
              <a:t>HeII</a:t>
            </a:r>
            <a:r>
              <a:rPr lang="en-US" altLang="ja-JP" sz="2000" dirty="0" smtClean="0"/>
              <a:t>.</a:t>
            </a:r>
          </a:p>
          <a:p>
            <a:r>
              <a:rPr lang="en-US" altLang="ja-JP" sz="2000" dirty="0" smtClean="0"/>
              <a:t>Baseline cross section: 2 </a:t>
            </a:r>
            <a:r>
              <a:rPr lang="en-US" altLang="ja-JP" sz="2000" dirty="0" err="1" smtClean="0"/>
              <a:t>x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f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 </a:t>
            </a:r>
            <a:r>
              <a:rPr lang="en-US" altLang="ja-JP" sz="2000" dirty="0" smtClean="0"/>
              <a:t>50 mm + </a:t>
            </a:r>
            <a:r>
              <a:rPr lang="en-US" altLang="ja-JP" sz="2000" i="1" u="sng" dirty="0" smtClean="0">
                <a:solidFill>
                  <a:srgbClr val="FF0000"/>
                </a:solidFill>
              </a:rPr>
              <a:t>8 </a:t>
            </a:r>
            <a:r>
              <a:rPr lang="en-US" altLang="ja-JP" sz="2000" i="1" u="sng" dirty="0" err="1" smtClean="0">
                <a:solidFill>
                  <a:srgbClr val="FF0000"/>
                </a:solidFill>
              </a:rPr>
              <a:t>x</a:t>
            </a:r>
            <a:r>
              <a:rPr lang="en-US" altLang="ja-JP" sz="2000" i="1" u="sng" dirty="0" smtClean="0">
                <a:solidFill>
                  <a:srgbClr val="FF0000"/>
                </a:solidFill>
              </a:rPr>
              <a:t> </a:t>
            </a:r>
            <a:r>
              <a:rPr lang="en-US" altLang="ja-JP" sz="2000" i="1" u="sng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altLang="ja-JP" sz="2000" i="1" u="sng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altLang="ja-JP" sz="2000" i="1" u="sng" dirty="0" smtClean="0">
                <a:solidFill>
                  <a:srgbClr val="FF0000"/>
                </a:solidFill>
              </a:rPr>
              <a:t>30 mm </a:t>
            </a:r>
            <a:r>
              <a:rPr lang="en-US" altLang="ja-JP" sz="2000" dirty="0" smtClean="0"/>
              <a:t> + etc. = 174 cm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 &gt;&gt; 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Option 1, 2</a:t>
            </a:r>
          </a:p>
          <a:p>
            <a:r>
              <a:rPr lang="en-US" altLang="ja-JP" sz="2000" dirty="0" smtClean="0"/>
              <a:t>New cross section: 2 </a:t>
            </a:r>
            <a:r>
              <a:rPr lang="en-US" altLang="ja-JP" sz="2000" dirty="0" err="1" smtClean="0"/>
              <a:t>x</a:t>
            </a:r>
            <a:r>
              <a:rPr lang="en-US" altLang="ja-JP" sz="2000" dirty="0" smtClean="0"/>
              <a:t> </a:t>
            </a:r>
            <a:r>
              <a:rPr lang="en-US" altLang="ja-JP" sz="2000" b="1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f</a:t>
            </a:r>
            <a:r>
              <a:rPr lang="en-US" altLang="ja-JP" sz="2000" b="1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 </a:t>
            </a:r>
            <a:r>
              <a:rPr lang="en-US" altLang="ja-JP" sz="2000" b="1" dirty="0" smtClean="0">
                <a:solidFill>
                  <a:srgbClr val="FF6600"/>
                </a:solidFill>
              </a:rPr>
              <a:t>80 mm</a:t>
            </a:r>
            <a:r>
              <a:rPr lang="en-US" altLang="ja-JP" sz="2000" dirty="0" smtClean="0"/>
              <a:t> + </a:t>
            </a:r>
            <a:r>
              <a:rPr lang="en-US" altLang="ja-JP" sz="2000" i="1" u="sng" dirty="0" smtClean="0">
                <a:solidFill>
                  <a:srgbClr val="FF0000"/>
                </a:solidFill>
              </a:rPr>
              <a:t>8 </a:t>
            </a:r>
            <a:r>
              <a:rPr lang="en-US" altLang="ja-JP" sz="2000" i="1" u="sng" dirty="0" err="1" smtClean="0">
                <a:solidFill>
                  <a:srgbClr val="FF0000"/>
                </a:solidFill>
              </a:rPr>
              <a:t>x</a:t>
            </a:r>
            <a:r>
              <a:rPr lang="en-US" altLang="ja-JP" sz="2000" i="1" u="sng" dirty="0" smtClean="0">
                <a:solidFill>
                  <a:srgbClr val="FF0000"/>
                </a:solidFill>
              </a:rPr>
              <a:t> </a:t>
            </a:r>
            <a:r>
              <a:rPr lang="en-US" altLang="ja-JP" sz="2000" i="1" u="sng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altLang="ja-JP" sz="2000" i="1" u="sng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altLang="ja-JP" sz="2000" i="1" u="sng" dirty="0" smtClean="0">
                <a:solidFill>
                  <a:srgbClr val="FF0000"/>
                </a:solidFill>
              </a:rPr>
              <a:t>30 mm </a:t>
            </a:r>
            <a:r>
              <a:rPr lang="en-US" altLang="ja-JP" sz="2000" dirty="0" smtClean="0"/>
              <a:t>+ etc. = 235 cm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 &gt;&gt; </a:t>
            </a:r>
            <a:r>
              <a:rPr lang="en-US" altLang="ja-JP" sz="2000" b="1" dirty="0" smtClean="0">
                <a:solidFill>
                  <a:srgbClr val="4F81BD"/>
                </a:solidFill>
              </a:rPr>
              <a:t>Option 3</a:t>
            </a:r>
          </a:p>
          <a:p>
            <a:endParaRPr lang="ja-JP" alt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534"/>
          <a:stretch/>
        </p:blipFill>
        <p:spPr>
          <a:xfrm>
            <a:off x="5041899" y="2679369"/>
            <a:ext cx="4102100" cy="4178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80460"/>
          <a:stretch/>
        </p:blipFill>
        <p:spPr>
          <a:xfrm>
            <a:off x="4413468" y="2825466"/>
            <a:ext cx="869731" cy="346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802" r="4292"/>
          <a:stretch/>
        </p:blipFill>
        <p:spPr>
          <a:xfrm>
            <a:off x="0" y="2695958"/>
            <a:ext cx="4267200" cy="413000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004733" y="2108200"/>
            <a:ext cx="2785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0000"/>
                </a:solidFill>
              </a:rPr>
              <a:t>* Control of iron saturation</a:t>
            </a:r>
            <a:endParaRPr kumimoji="1" lang="ja-JP" altLang="en-US" i="1" dirty="0">
              <a:solidFill>
                <a:srgbClr val="FF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547170" y="2418834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4F81BD"/>
                </a:solidFill>
              </a:rPr>
              <a:t>Option 1, 2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512870" y="2456934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4F81BD"/>
                </a:solidFill>
              </a:rPr>
              <a:t>Option 3</a:t>
            </a:r>
            <a:endParaRPr lang="ja-JP" alt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335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661400" cy="83820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accent1"/>
                </a:solidFill>
              </a:rPr>
              <a:t>Variation of </a:t>
            </a:r>
            <a:r>
              <a:rPr lang="en-US" sz="3600" b="1" dirty="0" err="1" smtClean="0">
                <a:solidFill>
                  <a:schemeClr val="accent1"/>
                </a:solidFill>
              </a:rPr>
              <a:t>Multipole</a:t>
            </a:r>
            <a:r>
              <a:rPr lang="en-US" sz="3600" b="1" dirty="0" smtClean="0">
                <a:solidFill>
                  <a:schemeClr val="accent1"/>
                </a:solidFill>
              </a:rPr>
              <a:t> Coefficients: b3 (2D)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77276235"/>
              </p:ext>
            </p:extLst>
          </p:nvPr>
        </p:nvGraphicFramePr>
        <p:xfrm>
          <a:off x="171449" y="1693332"/>
          <a:ext cx="8473017" cy="4758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3318933" y="1947334"/>
            <a:ext cx="101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Option 1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18933" y="230293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Option 2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18933" y="265853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Option 3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cxnSp>
        <p:nvCxnSpPr>
          <p:cNvPr id="11" name="Straight Connector 8"/>
          <p:cNvCxnSpPr/>
          <p:nvPr/>
        </p:nvCxnSpPr>
        <p:spPr>
          <a:xfrm rot="5400000">
            <a:off x="-66543" y="4072864"/>
            <a:ext cx="3114943" cy="1588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9"/>
          <p:cNvSpPr txBox="1"/>
          <p:nvPr/>
        </p:nvSpPr>
        <p:spPr>
          <a:xfrm>
            <a:off x="1633052" y="5352684"/>
            <a:ext cx="187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Injection current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3"/>
          <p:cNvCxnSpPr/>
          <p:nvPr/>
        </p:nvCxnSpPr>
        <p:spPr>
          <a:xfrm rot="5400000">
            <a:off x="407592" y="4060163"/>
            <a:ext cx="2598473" cy="1588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7"/>
          <p:cNvCxnSpPr/>
          <p:nvPr/>
        </p:nvCxnSpPr>
        <p:spPr>
          <a:xfrm rot="5400000">
            <a:off x="7314391" y="4061883"/>
            <a:ext cx="1435100" cy="1588"/>
          </a:xfrm>
          <a:prstGeom prst="line">
            <a:avLst/>
          </a:prstGeom>
          <a:ln w="127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0"/>
          <p:cNvSpPr txBox="1"/>
          <p:nvPr/>
        </p:nvSpPr>
        <p:spPr>
          <a:xfrm>
            <a:off x="6595533" y="4419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Nominal current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0" name="Straight Connector 15"/>
          <p:cNvCxnSpPr/>
          <p:nvPr/>
        </p:nvCxnSpPr>
        <p:spPr>
          <a:xfrm rot="5400000">
            <a:off x="5597774" y="3835400"/>
            <a:ext cx="1253067" cy="1588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/>
          </p:cNvPicPr>
          <p:nvPr/>
        </p:nvPicPr>
        <p:blipFill rotWithShape="1">
          <a:blip r:embed="rId3"/>
          <a:srcRect l="23534"/>
          <a:stretch/>
        </p:blipFill>
        <p:spPr>
          <a:xfrm>
            <a:off x="6870701" y="2270840"/>
            <a:ext cx="1193800" cy="1216072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 rotWithShape="1">
          <a:blip r:embed="rId4"/>
          <a:srcRect l="19802" r="4292"/>
          <a:stretch/>
        </p:blipFill>
        <p:spPr>
          <a:xfrm>
            <a:off x="2184401" y="1703236"/>
            <a:ext cx="1181099" cy="114004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086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11936</TotalTime>
  <Words>2653</Words>
  <Application>Microsoft Macintosh PowerPoint</Application>
  <PresentationFormat>画面に合わせる (4:3)</PresentationFormat>
  <Paragraphs>479</Paragraphs>
  <Slides>25</Slides>
  <Notes>0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2</vt:i4>
      </vt:variant>
      <vt:variant>
        <vt:lpstr>スライド タイトル</vt:lpstr>
      </vt:variant>
      <vt:variant>
        <vt:i4>25</vt:i4>
      </vt:variant>
    </vt:vector>
  </HeadingPairs>
  <TitlesOfParts>
    <vt:vector size="27" baseType="lpstr">
      <vt:lpstr>Office Theme</vt:lpstr>
      <vt:lpstr>HiLumiLHC_PresentationTemplate</vt:lpstr>
      <vt:lpstr>Update of D1 Design and  R&amp;D Status</vt:lpstr>
      <vt:lpstr>Outline</vt:lpstr>
      <vt:lpstr>Objective: New D1</vt:lpstr>
      <vt:lpstr>Main Design Parameters: MBXF</vt:lpstr>
      <vt:lpstr>Design Variants for D1</vt:lpstr>
      <vt:lpstr>Option 2: Inner Cable</vt:lpstr>
      <vt:lpstr>スライド 7</vt:lpstr>
      <vt:lpstr>Holes for HX or HeII Conduction Cooling</vt:lpstr>
      <vt:lpstr>Variation of Multipole Coefficients: b3 (2D)</vt:lpstr>
      <vt:lpstr>Variation of Multipole Coefficients: b5 and higher (2D)</vt:lpstr>
      <vt:lpstr>Mechanical Analysis: After excitation (110 % Inom)</vt:lpstr>
      <vt:lpstr>Coil End Design</vt:lpstr>
      <vt:lpstr>Coil End Design: Lead ends &amp; transition turns</vt:lpstr>
      <vt:lpstr>Field Integral &amp; Magnet Length: Option 1 (Tentative)</vt:lpstr>
      <vt:lpstr>Outline</vt:lpstr>
      <vt:lpstr>Development of 2 m Model</vt:lpstr>
      <vt:lpstr>Cable Insulation</vt:lpstr>
      <vt:lpstr>スライド 18</vt:lpstr>
      <vt:lpstr>スライド 19</vt:lpstr>
      <vt:lpstr>Outline</vt:lpstr>
      <vt:lpstr>スライド 21</vt:lpstr>
      <vt:lpstr>Neutron Irradiation at Cold for Copper (1/2)</vt:lpstr>
      <vt:lpstr>Neutron Irradiation at Cold for Copper (2/2)</vt:lpstr>
      <vt:lpstr>Outline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understanding and status of our dipole magnet development for HL-LHC</dc:title>
  <dc:creator>qingjin</dc:creator>
  <cp:lastModifiedBy>Nakamoto Tatsushi</cp:lastModifiedBy>
  <cp:revision>904</cp:revision>
  <dcterms:created xsi:type="dcterms:W3CDTF">2013-04-10T00:20:31Z</dcterms:created>
  <dcterms:modified xsi:type="dcterms:W3CDTF">2013-04-10T00:23:31Z</dcterms:modified>
</cp:coreProperties>
</file>