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58" r:id="rId4"/>
    <p:sldId id="299" r:id="rId5"/>
    <p:sldId id="330" r:id="rId6"/>
    <p:sldId id="329" r:id="rId7"/>
    <p:sldId id="383" r:id="rId8"/>
    <p:sldId id="354" r:id="rId9"/>
    <p:sldId id="361" r:id="rId10"/>
    <p:sldId id="384" r:id="rId11"/>
    <p:sldId id="385" r:id="rId12"/>
    <p:sldId id="386" r:id="rId13"/>
    <p:sldId id="387" r:id="rId14"/>
    <p:sldId id="376" r:id="rId15"/>
    <p:sldId id="362" r:id="rId16"/>
    <p:sldId id="377" r:id="rId17"/>
    <p:sldId id="365" r:id="rId18"/>
    <p:sldId id="363" r:id="rId19"/>
    <p:sldId id="366" r:id="rId20"/>
    <p:sldId id="367" r:id="rId21"/>
    <p:sldId id="368" r:id="rId22"/>
    <p:sldId id="380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37" r:id="rId31"/>
    <p:sldId id="338" r:id="rId32"/>
    <p:sldId id="388" r:id="rId33"/>
    <p:sldId id="381" r:id="rId34"/>
    <p:sldId id="360" r:id="rId35"/>
    <p:sldId id="392" r:id="rId36"/>
    <p:sldId id="391" r:id="rId37"/>
    <p:sldId id="389" r:id="rId38"/>
    <p:sldId id="390" r:id="rId39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CC"/>
    <a:srgbClr val="000066"/>
    <a:srgbClr val="DFDF67"/>
    <a:srgbClr val="E46E62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9" autoAdjust="0"/>
    <p:restoredTop sz="93861" autoAdjust="0"/>
  </p:normalViewPr>
  <p:slideViewPr>
    <p:cSldViewPr>
      <p:cViewPr varScale="1">
        <p:scale>
          <a:sx n="88" d="100"/>
          <a:sy n="88" d="100"/>
        </p:scale>
        <p:origin x="12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58"/>
    </p:cViewPr>
  </p:outlin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1428" y="96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D78C16CD-D54B-41EB-837A-5163F85CB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13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1F874A82-57A5-4F17-8BEC-436EBC9AF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74A82-57A5-4F17-8BEC-436EBC9AFF5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01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01663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1663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1663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1663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1663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166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166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166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166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8543C6-426F-49DE-9859-0CF94791FD9C}" type="slidenum">
              <a:rPr lang="en-GB" altLang="en-US" sz="10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en-GB" altLang="en-US" sz="1000"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8400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0000C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187624" y="3789040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Holger Witte</a:t>
            </a:r>
            <a:br>
              <a:rPr lang="en-US" dirty="0" smtClean="0"/>
            </a:br>
            <a:r>
              <a:rPr lang="en-US" dirty="0" smtClean="0"/>
              <a:t>Brookhaven National Laboratory</a:t>
            </a:r>
          </a:p>
          <a:p>
            <a:pPr algn="ctr"/>
            <a:r>
              <a:rPr lang="en-GB" dirty="0" smtClean="0"/>
              <a:t>Advanced Accelerator Group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052736"/>
            <a:ext cx="8640762" cy="55446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28670"/>
            <a:ext cx="4243387" cy="56686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175" y="928670"/>
            <a:ext cx="4244975" cy="56686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0"/>
            <a:ext cx="5688632" cy="83671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596" y="1854184"/>
            <a:ext cx="4040188" cy="47431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6421" y="121442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6421" y="1854184"/>
            <a:ext cx="4041775" cy="47431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CAE25-F2EF-4971-B683-10501B608409}" type="datetime1">
              <a:rPr lang="en-GB" smtClean="0"/>
              <a:pPr>
                <a:defRPr/>
              </a:pPr>
              <a:t>21/05/2015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CF905-16CB-4039-92F8-AB7F290E7F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7286676" cy="7143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28670"/>
            <a:ext cx="5111750" cy="51974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28670"/>
            <a:ext cx="3008313" cy="519749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00107"/>
            <a:ext cx="5486400" cy="37274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2">
              <a:lumMod val="60000"/>
              <a:lumOff val="4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0952" y="64008"/>
            <a:ext cx="5985048" cy="77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000124"/>
            <a:ext cx="8640762" cy="559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87816" y="6581001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4AFCA94-79BA-4EED-9481-9B9914E163B8}" type="slidenum">
              <a:rPr lang="en-GB" sz="1200" smtClean="0"/>
              <a:pPr algn="r"/>
              <a:t>‹#›</a:t>
            </a:fld>
            <a:endParaRPr lang="en-GB" sz="1200" dirty="0"/>
          </a:p>
        </p:txBody>
      </p:sp>
      <p:sp>
        <p:nvSpPr>
          <p:cNvPr id="8" name="Rectangle 7"/>
          <p:cNvSpPr/>
          <p:nvPr/>
        </p:nvSpPr>
        <p:spPr>
          <a:xfrm>
            <a:off x="0" y="6597352"/>
            <a:ext cx="9144000" cy="260648"/>
          </a:xfrm>
          <a:prstGeom prst="rect">
            <a:avLst/>
          </a:prstGeom>
          <a:solidFill>
            <a:schemeClr val="accent2">
              <a:lumMod val="60000"/>
              <a:lumOff val="4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/>
              <a:t>21 May 2015</a:t>
            </a:r>
            <a:endParaRPr lang="en-GB" sz="1200" dirty="0"/>
          </a:p>
        </p:txBody>
      </p:sp>
      <p:pic>
        <p:nvPicPr>
          <p:cNvPr id="3" name="Picture 3" descr="C:\Users\Holger\Desktop\BNL Logo\Logo_SmallTransparent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0"/>
            <a:ext cx="2411760" cy="883094"/>
          </a:xfrm>
          <a:prstGeom prst="rect">
            <a:avLst/>
          </a:prstGeom>
          <a:noFill/>
        </p:spPr>
      </p:pic>
      <p:pic>
        <p:nvPicPr>
          <p:cNvPr id="4" name="Picture 3" descr="D:\Personal Files\Science\pic\MAPLogo\map-091203aTransp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150" y="107652"/>
            <a:ext cx="560181" cy="65496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9" r:id="rId1"/>
    <p:sldLayoutId id="2147485049" r:id="rId2"/>
    <p:sldLayoutId id="2147485051" r:id="rId3"/>
    <p:sldLayoutId id="2147485052" r:id="rId4"/>
    <p:sldLayoutId id="2147485053" r:id="rId5"/>
    <p:sldLayoutId id="2147485054" r:id="rId6"/>
    <p:sldLayoutId id="2147485055" r:id="rId7"/>
    <p:sldLayoutId id="2147485056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 in a bottle (magnetic): MICE PRY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PRY South Side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67" y="1066800"/>
            <a:ext cx="3901228" cy="520163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048" y="1066800"/>
            <a:ext cx="3901228" cy="5201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1212" y="6209157"/>
            <a:ext cx="1989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April 1</a:t>
            </a:r>
            <a:r>
              <a:rPr lang="en-US" sz="2400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2015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143000"/>
            <a:ext cx="6781800" cy="50863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PRY South Side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1212" y="6209157"/>
            <a:ext cx="1989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April 1</a:t>
            </a:r>
            <a:r>
              <a:rPr lang="en-US" sz="2400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2015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2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11" y="990600"/>
            <a:ext cx="7393516" cy="55451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PRY South Side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11" y="973137"/>
            <a:ext cx="7416800" cy="556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943600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April 2</a:t>
            </a:r>
            <a:r>
              <a:rPr lang="en-US" sz="2400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dirty="0" smtClean="0">
                <a:solidFill>
                  <a:srgbClr val="FF0000"/>
                </a:solidFill>
              </a:rPr>
              <a:t> 2015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4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990600"/>
            <a:ext cx="6802736" cy="55451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PRY North Side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34914" y="6038446"/>
            <a:ext cx="2177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May 15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b="1" dirty="0" smtClean="0">
                <a:solidFill>
                  <a:srgbClr val="FF0000"/>
                </a:solidFill>
              </a:rPr>
              <a:t> 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1875" y="3440002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Support structure</a:t>
            </a:r>
          </a:p>
          <a:p>
            <a:r>
              <a:rPr lang="en-US" b="1" dirty="0">
                <a:solidFill>
                  <a:srgbClr val="FF0000"/>
                </a:solidFill>
              </a:rPr>
              <a:t>aligned to within 1 mm</a:t>
            </a: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2660651" y="3763168"/>
            <a:ext cx="1987549" cy="199232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253460">
            <a:off x="4879672" y="1183276"/>
            <a:ext cx="191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PRY South Side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628801"/>
            <a:ext cx="7772400" cy="216023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4000" b="1" kern="0" dirty="0" smtClean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Effect of PRY on MICE Beam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30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Solenoids run more efficiently with iron yoke</a:t>
            </a:r>
          </a:p>
          <a:p>
            <a:pPr lvl="1"/>
            <a:r>
              <a:rPr lang="en-US" dirty="0" smtClean="0"/>
              <a:t>i.e. at nominal current longitudinal field is too large</a:t>
            </a:r>
          </a:p>
          <a:p>
            <a:pPr lvl="1"/>
            <a:r>
              <a:rPr lang="en-US" dirty="0" smtClean="0"/>
              <a:t>Small effect (≈ %)</a:t>
            </a:r>
          </a:p>
          <a:p>
            <a:pPr lvl="1"/>
            <a:r>
              <a:rPr lang="en-US" dirty="0" smtClean="0"/>
              <a:t>Can be corrected by tweaking coil currents, but this is a lengthy process if done manually</a:t>
            </a:r>
          </a:p>
          <a:p>
            <a:r>
              <a:rPr lang="en-US" dirty="0" smtClean="0"/>
              <a:t>New approach: perturbation theory</a:t>
            </a:r>
          </a:p>
          <a:p>
            <a:pPr lvl="1"/>
            <a:r>
              <a:rPr lang="en-US" dirty="0" smtClean="0"/>
              <a:t>Magnetization in PRY does not change</a:t>
            </a:r>
          </a:p>
          <a:p>
            <a:pPr lvl="1"/>
            <a:r>
              <a:rPr lang="en-US" dirty="0" smtClean="0"/>
              <a:t>Treat error field as perturbation</a:t>
            </a:r>
          </a:p>
          <a:p>
            <a:pPr lvl="1"/>
            <a:r>
              <a:rPr lang="en-US" dirty="0" smtClean="0"/>
              <a:t>Find set of coil currents which corrects these errors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Correction MICE Coil Currents</a:t>
            </a:r>
          </a:p>
        </p:txBody>
      </p:sp>
    </p:spTree>
    <p:extLst>
      <p:ext uri="{BB962C8B-B14F-4D97-AF65-F5344CB8AC3E}">
        <p14:creationId xmlns:p14="http://schemas.microsoft.com/office/powerpoint/2010/main" val="403599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7" t="6944" r="6249"/>
          <a:stretch/>
        </p:blipFill>
        <p:spPr>
          <a:xfrm>
            <a:off x="1066800" y="1117306"/>
            <a:ext cx="6781800" cy="528350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240 MeV Flip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16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9" r="6304"/>
          <a:stretch/>
        </p:blipFill>
        <p:spPr>
          <a:xfrm>
            <a:off x="914400" y="1143000"/>
            <a:ext cx="6854039" cy="51204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240 MeV </a:t>
            </a:r>
            <a:r>
              <a:rPr lang="en-US" dirty="0" smtClean="0"/>
              <a:t>Flip – Field 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6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676400"/>
            <a:ext cx="6858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5400" y="1676400"/>
            <a:ext cx="27432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67200" y="1676400"/>
            <a:ext cx="6858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57800" y="1676400"/>
            <a:ext cx="6858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96000" y="1676400"/>
            <a:ext cx="6858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10952" y="2743200"/>
            <a:ext cx="8347248" cy="0"/>
          </a:xfrm>
          <a:prstGeom prst="line">
            <a:avLst/>
          </a:prstGeom>
          <a:ln>
            <a:prstDash val="lgDashDot"/>
            <a:tailEnd type="non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3400" y="11430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09800" y="114300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67200" y="11430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57800" y="11430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M2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00" y="1676400"/>
            <a:ext cx="6858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172200" y="11430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M1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96200" y="114300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47700" y="2667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590800" y="2667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572000" y="2667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562600" y="2667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400800" y="2667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924800" y="2667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33400" y="304800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z1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2471342" y="3059668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z2</a:t>
            </a:r>
            <a:endParaRPr lang="en-US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4495800" y="304800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z3</a:t>
            </a:r>
            <a:endParaRPr lang="en-US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5410200" y="304800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z4</a:t>
            </a:r>
            <a:endParaRPr lang="en-US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6281342" y="304800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z5</a:t>
            </a:r>
            <a:endParaRPr lang="en-US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7848600" y="304800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z6</a:t>
            </a:r>
            <a:endParaRPr lang="en-US" baseline="-25000" dirty="0"/>
          </a:p>
        </p:txBody>
      </p:sp>
      <p:graphicFrame>
        <p:nvGraphicFramePr>
          <p:cNvPr id="36" name="Object 2"/>
          <p:cNvGraphicFramePr>
            <a:graphicFrameLocks noChangeAspect="1"/>
          </p:cNvGraphicFramePr>
          <p:nvPr>
            <p:extLst/>
          </p:nvPr>
        </p:nvGraphicFramePr>
        <p:xfrm>
          <a:off x="533400" y="3886200"/>
          <a:ext cx="3833812" cy="163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Equation" r:id="rId3" imgW="2209680" imgH="939600" progId="Equation.3">
                  <p:embed/>
                </p:oleObj>
              </mc:Choice>
              <mc:Fallback>
                <p:oleObj name="Equation" r:id="rId3" imgW="220968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886200"/>
                        <a:ext cx="3833812" cy="16303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647700" y="5754598"/>
            <a:ext cx="349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 A </a:t>
            </a:r>
            <a:r>
              <a:rPr lang="en-GB" sz="2400" dirty="0" smtClean="0"/>
              <a:t>     	          ·   </a:t>
            </a:r>
            <a:r>
              <a:rPr lang="en-GB" sz="2400" dirty="0" smtClean="0">
                <a:solidFill>
                  <a:srgbClr val="FF0000"/>
                </a:solidFill>
              </a:rPr>
              <a:t>x</a:t>
            </a:r>
            <a:r>
              <a:rPr lang="en-GB" sz="2400" dirty="0" smtClean="0"/>
              <a:t>   =    </a:t>
            </a:r>
            <a:r>
              <a:rPr lang="en-GB" sz="2400" dirty="0" smtClean="0">
                <a:solidFill>
                  <a:srgbClr val="FF0000"/>
                </a:solidFill>
              </a:rPr>
              <a:t>b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10433" y="4495800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equation system</a:t>
            </a:r>
          </a:p>
          <a:p>
            <a:r>
              <a:rPr lang="en-US" dirty="0" smtClean="0"/>
              <a:t>Solve for x (=I)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6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9" r="6304"/>
          <a:stretch/>
        </p:blipFill>
        <p:spPr>
          <a:xfrm>
            <a:off x="1066800" y="1143000"/>
            <a:ext cx="6854039" cy="51204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240 MeV </a:t>
            </a:r>
            <a:r>
              <a:rPr lang="en-US" dirty="0" smtClean="0"/>
              <a:t>Flip - Corrected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57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and Concept</a:t>
            </a:r>
          </a:p>
          <a:p>
            <a:endParaRPr lang="en-US" dirty="0" smtClean="0"/>
          </a:p>
          <a:p>
            <a:r>
              <a:rPr lang="en-US" dirty="0"/>
              <a:t>CAM </a:t>
            </a:r>
            <a:r>
              <a:rPr lang="en-US" dirty="0" smtClean="0"/>
              <a:t>concept (Forces on PRY)</a:t>
            </a:r>
          </a:p>
          <a:p>
            <a:endParaRPr lang="en-US" dirty="0" smtClean="0"/>
          </a:p>
          <a:p>
            <a:r>
              <a:rPr lang="en-US" dirty="0" smtClean="0"/>
              <a:t>Status of Manufacturing</a:t>
            </a:r>
          </a:p>
          <a:p>
            <a:endParaRPr lang="en-US" dirty="0"/>
          </a:p>
          <a:p>
            <a:r>
              <a:rPr lang="en-US" dirty="0" smtClean="0"/>
              <a:t>Effect of PRY on MICE Beam</a:t>
            </a:r>
          </a:p>
          <a:p>
            <a:endParaRPr lang="en-US" dirty="0"/>
          </a:p>
          <a:p>
            <a:r>
              <a:rPr lang="en-US" dirty="0" smtClean="0"/>
              <a:t>MICE PRY V’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81" r="5262"/>
          <a:stretch/>
        </p:blipFill>
        <p:spPr>
          <a:xfrm>
            <a:off x="914400" y="1143000"/>
            <a:ext cx="6930239" cy="51966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240 MeV </a:t>
            </a:r>
            <a:r>
              <a:rPr lang="en-US" dirty="0" smtClean="0"/>
              <a:t>Flip – Error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07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9" r="6304"/>
          <a:stretch/>
        </p:blipFill>
        <p:spPr>
          <a:xfrm>
            <a:off x="990600" y="990600"/>
            <a:ext cx="7315200" cy="546500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240 MeV </a:t>
            </a:r>
            <a:r>
              <a:rPr lang="en-US" dirty="0" smtClean="0"/>
              <a:t>Sol – Error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1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596345"/>
            <a:ext cx="8640762" cy="445747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Uncorrectable Error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1143000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Partial iron return yoke: causes asymmetry of field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6053818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Evaluate by looking at field harmonics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88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99"/>
          <a:stretch/>
        </p:blipFill>
        <p:spPr>
          <a:xfrm>
            <a:off x="1752600" y="1719105"/>
            <a:ext cx="7059612" cy="483409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Mesh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9388" y="4614705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mesh</a:t>
            </a:r>
          </a:p>
          <a:p>
            <a:r>
              <a:rPr lang="en-US" dirty="0" smtClean="0"/>
              <a:t>(3D: hexahedral mesh)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388" y="3624105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mesh extruded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388" y="2512339"/>
            <a:ext cx="196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Tetrahedral mesh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46658" y="2697005"/>
            <a:ext cx="1815742" cy="3175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3"/>
          </p:cNvCxnSpPr>
          <p:nvPr/>
        </p:nvCxnSpPr>
        <p:spPr>
          <a:xfrm>
            <a:off x="2749322" y="3808771"/>
            <a:ext cx="1213078" cy="3273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3"/>
          </p:cNvCxnSpPr>
          <p:nvPr/>
        </p:nvCxnSpPr>
        <p:spPr>
          <a:xfrm>
            <a:off x="2710850" y="4937871"/>
            <a:ext cx="1480150" cy="461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388" y="990600"/>
            <a:ext cx="632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effect, good accuracy required – need very fine mesh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424436"/>
            <a:ext cx="8640762" cy="48012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Azimuthal Field – No Iron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1042404"/>
            <a:ext cx="634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Mesh good enough? Test with case we know the answer for!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90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446690"/>
            <a:ext cx="8640762" cy="475678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IV, 240 MeV Flip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467600" y="5105400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R=0.15m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86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424436"/>
            <a:ext cx="8640762" cy="48012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IV, 240 MeV Solenoid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7600" y="5105400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R=0.15m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54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4077783"/>
              </p:ext>
            </p:extLst>
          </p:nvPr>
        </p:nvGraphicFramePr>
        <p:xfrm>
          <a:off x="149052" y="1143000"/>
          <a:ext cx="1984548" cy="29141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4348"/>
                <a:gridCol w="838200"/>
                <a:gridCol w="762000"/>
              </a:tblGrid>
              <a:tr h="3441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</a:tr>
              <a:tr h="23167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</a:rPr>
                        <a:t>-5.00E-20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-1.30E-19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167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1.77E-06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4.00E-03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167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</a:rPr>
                        <a:t>5.11E-20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5.98E-19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167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</a:rPr>
                        <a:t>6.23E-19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-1.78E-18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167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</a:rPr>
                        <a:t>-3.85E-20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</a:rPr>
                        <a:t>4.32E-19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167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</a:rPr>
                        <a:t>-1.29E-06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</a:rPr>
                        <a:t>-2.85E-07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167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1.01E-19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</a:rPr>
                        <a:t>3.96E-19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167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-5.34E-19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</a:rPr>
                        <a:t>6.30E-19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167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-5.11E-20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</a:rPr>
                        <a:t>5.26E-19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167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-4.77E-07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</a:rPr>
                        <a:t>2.44E-09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167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-1.26E-20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</a:rPr>
                        <a:t>-1.66E-19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Harmonics 240 MeV Flip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986314"/>
              </p:ext>
            </p:extLst>
          </p:nvPr>
        </p:nvGraphicFramePr>
        <p:xfrm>
          <a:off x="2286000" y="1143000"/>
          <a:ext cx="2209800" cy="28944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0975"/>
                <a:gridCol w="729964"/>
                <a:gridCol w="968861"/>
              </a:tblGrid>
              <a:tr h="366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1.00E-19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-2.19E-19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4.25E-06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2.70E-03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-1.19E-19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4.43E-19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5.86E-19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-8.93E-19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2.92E-19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4.02E-19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-3.10E-06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-1.80E-07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-3.64E-19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7.93E-20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-3.18E-19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2.02E-19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2.64E-19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2.98E-19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-1.14E-06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5.95E-09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-1.73E-19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-4.09E-20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449580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Z=-3.25m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36272" y="449580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Z=-3.75m</a:t>
            </a:r>
            <a:endParaRPr lang="en-US" dirty="0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6578013"/>
              </p:ext>
            </p:extLst>
          </p:nvPr>
        </p:nvGraphicFramePr>
        <p:xfrm>
          <a:off x="4572000" y="1143000"/>
          <a:ext cx="2209800" cy="28944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0975"/>
                <a:gridCol w="729964"/>
                <a:gridCol w="968861"/>
              </a:tblGrid>
              <a:tr h="366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7.48E-20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-1.01E-19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2.51E-06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1.55E-03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-9.58E-20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2.40E-19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3.07E-19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-6.09E-19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2.02E-19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2.10E-19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-1.84E-06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-4.50E-08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-1.71E-19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3.06E-20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-3.08E-19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1.74E-19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9.58E-20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1.31E-19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-6.76E-07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9.77E-09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-1.06E-19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-2.95E-20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98472" y="449580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Z=-4.25m</a:t>
            </a:r>
            <a:endParaRPr lang="en-US" dirty="0"/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5171560"/>
              </p:ext>
            </p:extLst>
          </p:nvPr>
        </p:nvGraphicFramePr>
        <p:xfrm>
          <a:off x="6858000" y="1143000"/>
          <a:ext cx="2209800" cy="28944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1000"/>
                <a:gridCol w="859939"/>
                <a:gridCol w="968861"/>
              </a:tblGrid>
              <a:tr h="366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6.65E-20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-9.05E-20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1.25E-06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7.07E-04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-5.38E-20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1.17E-19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1.45E-19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-3.08E-19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6.43E-20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1.40E-19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-9.15E-07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-8.40E-09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-1.02E-19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-2.82E-20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-8.09E-20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9.49E-20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3.57E-20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6.23E-20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-3.32E-07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7.27E-09</a:t>
                      </a:r>
                    </a:p>
                  </a:txBody>
                  <a:tcPr marL="9525" marR="9525" marT="9525" marB="0" anchor="b"/>
                </a:tc>
              </a:tr>
              <a:tr h="229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-1.05E-20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2.32E-20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508272" y="449580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Z=-4.75m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5257800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real harmonics</a:t>
            </a:r>
          </a:p>
          <a:p>
            <a:r>
              <a:rPr lang="en-US" dirty="0" smtClean="0"/>
              <a:t>B: skew harmonics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772400" y="6096000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R=0.15m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4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61" y="1081876"/>
            <a:ext cx="7315215" cy="548641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Harmonics 240 MeV Flip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72400" y="6096000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R=0.15m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9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Harmonics 240 MeV Solenoid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61" y="1081876"/>
            <a:ext cx="7315215" cy="5486411"/>
          </a:xfrm>
        </p:spPr>
      </p:pic>
      <p:sp>
        <p:nvSpPr>
          <p:cNvPr id="4" name="TextBox 3"/>
          <p:cNvSpPr txBox="1"/>
          <p:nvPr/>
        </p:nvSpPr>
        <p:spPr>
          <a:xfrm>
            <a:off x="7772400" y="6096000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R=0.15m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81400" y="4724400"/>
            <a:ext cx="360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Communicated to Analysis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77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Partial Return Yoke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28670"/>
            <a:ext cx="4248596" cy="487659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MICE hall: solenoids cause large stray field</a:t>
            </a:r>
          </a:p>
          <a:p>
            <a:r>
              <a:rPr lang="en-GB" dirty="0" smtClean="0"/>
              <a:t>Aim of PRY: </a:t>
            </a:r>
            <a:br>
              <a:rPr lang="en-GB" dirty="0" smtClean="0"/>
            </a:br>
            <a:r>
              <a:rPr lang="en-GB" dirty="0" smtClean="0"/>
              <a:t>Reduce stray field in hall to tolerable level</a:t>
            </a:r>
          </a:p>
          <a:p>
            <a:r>
              <a:rPr lang="en-GB" dirty="0" smtClean="0"/>
              <a:t>Shielding plates</a:t>
            </a:r>
          </a:p>
          <a:p>
            <a:pPr lvl="1"/>
            <a:r>
              <a:rPr lang="en-GB" dirty="0" smtClean="0"/>
              <a:t>wall thickness 10 cm</a:t>
            </a:r>
          </a:p>
          <a:p>
            <a:pPr lvl="1"/>
            <a:r>
              <a:rPr lang="en-GB" dirty="0" smtClean="0"/>
              <a:t>weight: 55t</a:t>
            </a:r>
          </a:p>
          <a:p>
            <a:r>
              <a:rPr lang="en-GB" dirty="0" smtClean="0"/>
              <a:t>Performance</a:t>
            </a:r>
          </a:p>
          <a:p>
            <a:pPr lvl="1"/>
            <a:r>
              <a:rPr lang="en-GB" dirty="0" smtClean="0"/>
              <a:t>Reduces stray field outside of shield to 5-10 Gauss</a:t>
            </a:r>
            <a:endParaRPr lang="en-GB" dirty="0"/>
          </a:p>
        </p:txBody>
      </p:sp>
      <p:pic>
        <p:nvPicPr>
          <p:cNvPr id="5" name="Content Placeholder 4" descr="FrontalView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492" y="1340768"/>
            <a:ext cx="4244975" cy="4593063"/>
          </a:xfrm>
        </p:spPr>
      </p:pic>
      <p:sp>
        <p:nvSpPr>
          <p:cNvPr id="18" name="TextBox 17"/>
          <p:cNvSpPr txBox="1"/>
          <p:nvPr/>
        </p:nvSpPr>
        <p:spPr>
          <a:xfrm>
            <a:off x="4427984" y="6093296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8000"/>
                </a:solidFill>
              </a:rPr>
              <a:t>(Note: not to scale)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87727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H Witte. Step IV &amp; VI: Local Flux Return. MICE CM 34, October 2012.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900000">
            <a:off x="5360663" y="1859502"/>
            <a:ext cx="198402" cy="18580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20556255">
            <a:off x="8180430" y="1832550"/>
            <a:ext cx="219456" cy="19687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900000">
            <a:off x="8242477" y="3804677"/>
            <a:ext cx="219456" cy="172989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20556255">
            <a:off x="5389434" y="3718337"/>
            <a:ext cx="219456" cy="182029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" grpId="0"/>
      <p:bldP spid="21" grpId="0"/>
      <p:bldP spid="23" grpId="0" animBg="1"/>
      <p:bldP spid="25" grpId="0" animBg="1"/>
      <p:bldP spid="26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628801"/>
            <a:ext cx="7772400" cy="216023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4000" b="1" kern="0" dirty="0" smtClean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  <a:p>
            <a:pPr lvl="0" eaLnBrk="0" hangingPunct="0"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MICE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GB" sz="40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Step V’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09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MICE Step V’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29" y="1143000"/>
            <a:ext cx="8344789" cy="25908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4801" y="3962400"/>
            <a:ext cx="8515350" cy="2634952"/>
          </a:xfrm>
        </p:spPr>
        <p:txBody>
          <a:bodyPr/>
          <a:lstStyle/>
          <a:p>
            <a:r>
              <a:rPr lang="en-US" dirty="0" smtClean="0"/>
              <a:t>Two versions</a:t>
            </a:r>
          </a:p>
          <a:p>
            <a:pPr lvl="1"/>
            <a:r>
              <a:rPr lang="en-US" dirty="0" smtClean="0"/>
              <a:t>Reference design (J. Pasternak, V. Blackmore, …)</a:t>
            </a:r>
          </a:p>
          <a:p>
            <a:pPr lvl="1"/>
            <a:r>
              <a:rPr lang="en-US" dirty="0" smtClean="0"/>
              <a:t>Alternative design (Chris Rogers)</a:t>
            </a:r>
          </a:p>
          <a:p>
            <a:r>
              <a:rPr lang="en-US" dirty="0" smtClean="0"/>
              <a:t>Described in MICE Note 450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PRY MICE Final Step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82"/>
          <a:stretch/>
        </p:blipFill>
        <p:spPr>
          <a:xfrm>
            <a:off x="1219200" y="1447800"/>
            <a:ext cx="7190676" cy="4801292"/>
          </a:xfrm>
        </p:spPr>
      </p:pic>
      <p:cxnSp>
        <p:nvCxnSpPr>
          <p:cNvPr id="10" name="Straight Arrow Connector 9"/>
          <p:cNvCxnSpPr/>
          <p:nvPr/>
        </p:nvCxnSpPr>
        <p:spPr>
          <a:xfrm flipV="1">
            <a:off x="5257800" y="3429000"/>
            <a:ext cx="21336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91200" y="32004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2.25m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2831068"/>
            <a:ext cx="152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Existing PRY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611984" y="5291163"/>
            <a:ext cx="201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PRY Section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1740" y="1295400"/>
            <a:ext cx="551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Doghouse may be required to shield vacuum pumps</a:t>
            </a:r>
            <a:endParaRPr lang="en-US" dirty="0"/>
          </a:p>
        </p:txBody>
      </p:sp>
      <p:cxnSp>
        <p:nvCxnSpPr>
          <p:cNvPr id="5" name="Straight Arrow Connector 4"/>
          <p:cNvCxnSpPr>
            <a:stCxn id="20" idx="0"/>
          </p:cNvCxnSpPr>
          <p:nvPr/>
        </p:nvCxnSpPr>
        <p:spPr>
          <a:xfrm flipH="1" flipV="1">
            <a:off x="6204133" y="4180820"/>
            <a:ext cx="412934" cy="11103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91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655439"/>
            <a:ext cx="8640762" cy="45167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14362" y="1296993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center section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91000" y="1655439"/>
            <a:ext cx="308769" cy="6305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388" y="6172200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Aim: drawings complete by beginning of June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 rot="21062876">
            <a:off x="800739" y="3027082"/>
            <a:ext cx="1103090" cy="45516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120 </a:t>
            </a:r>
            <a:r>
              <a:rPr lang="en-US" dirty="0" err="1" smtClean="0"/>
              <a:t>kN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4444541">
            <a:off x="1751157" y="4352143"/>
            <a:ext cx="1103090" cy="45516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1.2 </a:t>
            </a:r>
            <a:r>
              <a:rPr lang="en-US" dirty="0" err="1" smtClean="0"/>
              <a:t>kN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4444541">
            <a:off x="3802679" y="4175238"/>
            <a:ext cx="1103090" cy="45516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 </a:t>
            </a:r>
            <a:r>
              <a:rPr lang="en-US" dirty="0" err="1" smtClean="0"/>
              <a:t>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9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Manufacturing PRY Step IV</a:t>
            </a:r>
          </a:p>
          <a:p>
            <a:pPr lvl="1"/>
            <a:r>
              <a:rPr lang="en-US" dirty="0" smtClean="0"/>
              <a:t>South side complete and installed</a:t>
            </a:r>
          </a:p>
          <a:p>
            <a:pPr lvl="1"/>
            <a:r>
              <a:rPr lang="en-US" dirty="0" smtClean="0"/>
              <a:t>North side: at RAL</a:t>
            </a:r>
          </a:p>
          <a:p>
            <a:pPr lvl="1"/>
            <a:r>
              <a:rPr lang="en-US" dirty="0" smtClean="0"/>
              <a:t>Installation ongoing</a:t>
            </a:r>
          </a:p>
          <a:p>
            <a:r>
              <a:rPr lang="en-US" dirty="0" smtClean="0"/>
              <a:t>Effect of PRY on beam</a:t>
            </a:r>
          </a:p>
          <a:p>
            <a:pPr lvl="1"/>
            <a:r>
              <a:rPr lang="en-US" dirty="0" smtClean="0"/>
              <a:t>Procedure for correction of solenoid currents</a:t>
            </a:r>
          </a:p>
          <a:p>
            <a:pPr lvl="1"/>
            <a:r>
              <a:rPr lang="en-US" dirty="0" smtClean="0"/>
              <a:t>Effect of non-correctable error on beam quantified</a:t>
            </a:r>
          </a:p>
          <a:p>
            <a:r>
              <a:rPr lang="en-US" dirty="0" smtClean="0"/>
              <a:t>PRY MCE Step V’</a:t>
            </a:r>
          </a:p>
          <a:p>
            <a:pPr lvl="1"/>
            <a:r>
              <a:rPr lang="en-US" dirty="0" smtClean="0"/>
              <a:t>Engineering ongoing, expected to be finished June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9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48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148194"/>
            <a:ext cx="8640762" cy="53537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79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295129"/>
            <a:ext cx="8640762" cy="505990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 Lattice - 5/10 Gauss No Doghouse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13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30" y="1052513"/>
            <a:ext cx="6830877" cy="55451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rot="900000">
            <a:off x="6616115" y="1956293"/>
            <a:ext cx="155657" cy="16448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20556255">
            <a:off x="8082967" y="1951846"/>
            <a:ext cx="169169" cy="16448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900000">
            <a:off x="8123172" y="3468461"/>
            <a:ext cx="155657" cy="16448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0556255">
            <a:off x="6642807" y="3472908"/>
            <a:ext cx="169169" cy="16448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76295" y="3115072"/>
            <a:ext cx="903514" cy="9035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391400" y="2133600"/>
            <a:ext cx="457200" cy="1447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391400" y="2590800"/>
            <a:ext cx="6096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391400" y="3124200"/>
            <a:ext cx="8382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391400" y="3581400"/>
            <a:ext cx="914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391400" y="3581400"/>
            <a:ext cx="7620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391400" y="3581400"/>
            <a:ext cx="609600" cy="129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934200" y="2209800"/>
            <a:ext cx="457200" cy="1371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3" idx="3"/>
          </p:cNvCxnSpPr>
          <p:nvPr/>
        </p:nvCxnSpPr>
        <p:spPr>
          <a:xfrm flipH="1" flipV="1">
            <a:off x="6769120" y="2798845"/>
            <a:ext cx="622280" cy="7825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6629400" y="3276600"/>
            <a:ext cx="762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6705600" y="35814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6781800" y="3581400"/>
            <a:ext cx="6096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7010400" y="3581400"/>
            <a:ext cx="381000" cy="1371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85800" y="1981200"/>
            <a:ext cx="5181600" cy="1524000"/>
          </a:xfrm>
          <a:prstGeom prst="rect">
            <a:avLst/>
          </a:prstGeom>
          <a:noFill/>
          <a:ln w="171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85800" y="3505200"/>
            <a:ext cx="5181600" cy="1447800"/>
          </a:xfrm>
          <a:prstGeom prst="rect">
            <a:avLst/>
          </a:prstGeom>
          <a:noFill/>
          <a:ln w="171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143000" y="2286000"/>
            <a:ext cx="434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143000" y="2667000"/>
            <a:ext cx="434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1143000" y="3048000"/>
            <a:ext cx="434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1143000" y="3810000"/>
            <a:ext cx="434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143000" y="4191000"/>
            <a:ext cx="434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143000" y="4572000"/>
            <a:ext cx="434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0075" y="1408113"/>
            <a:ext cx="4821238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42875"/>
            <a:ext cx="5791200" cy="576263"/>
          </a:xfrm>
        </p:spPr>
        <p:txBody>
          <a:bodyPr/>
          <a:lstStyle/>
          <a:p>
            <a:r>
              <a:rPr lang="en-GB" altLang="en-US" dirty="0" smtClean="0">
                <a:solidFill>
                  <a:srgbClr val="333399"/>
                </a:solidFill>
                <a:ea typeface="ＭＳ Ｐゴシック" panose="020B0600070205080204" pitchFamily="34" charset="-128"/>
              </a:rPr>
              <a:t>PRY Step IV</a:t>
            </a:r>
            <a:endParaRPr lang="en-GB" altLang="en-US" b="1" dirty="0" smtClean="0">
              <a:solidFill>
                <a:srgbClr val="33339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838" y="6172200"/>
            <a:ext cx="338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Courtesy of J. Tarrant / S. Plate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133600" y="1408113"/>
            <a:ext cx="3200400" cy="17922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19878544">
            <a:off x="3295108" y="1895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7.6m</a:t>
            </a:r>
            <a:endParaRPr lang="en-US" dirty="0"/>
          </a:p>
        </p:txBody>
      </p:sp>
      <p:cxnSp>
        <p:nvCxnSpPr>
          <p:cNvPr id="6" name="Straight Arrow Connector 5"/>
          <p:cNvCxnSpPr>
            <a:stCxn id="6146" idx="1"/>
          </p:cNvCxnSpPr>
          <p:nvPr/>
        </p:nvCxnSpPr>
        <p:spPr>
          <a:xfrm>
            <a:off x="1870075" y="3499644"/>
            <a:ext cx="0" cy="14533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1219120" y="3962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2.8m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34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03906" y="1061559"/>
            <a:ext cx="391511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388" y="1052736"/>
            <a:ext cx="4849812" cy="5544616"/>
          </a:xfrm>
        </p:spPr>
        <p:txBody>
          <a:bodyPr>
            <a:normAutofit/>
          </a:bodyPr>
          <a:lstStyle/>
          <a:p>
            <a:r>
              <a:rPr lang="en-US" dirty="0" smtClean="0"/>
              <a:t>Nominal cases</a:t>
            </a:r>
          </a:p>
          <a:p>
            <a:pPr lvl="1"/>
            <a:r>
              <a:rPr lang="en-US" dirty="0" smtClean="0"/>
              <a:t>200/240 MeV </a:t>
            </a:r>
            <a:br>
              <a:rPr lang="en-US" dirty="0" smtClean="0"/>
            </a:br>
            <a:r>
              <a:rPr lang="en-US" dirty="0" smtClean="0"/>
              <a:t>flip/solenoid mode</a:t>
            </a:r>
          </a:p>
          <a:p>
            <a:pPr lvl="1"/>
            <a:r>
              <a:rPr lang="en-US" dirty="0" smtClean="0"/>
              <a:t>Deflection </a:t>
            </a:r>
            <a:r>
              <a:rPr lang="en-US" dirty="0"/>
              <a:t>0.18 </a:t>
            </a:r>
            <a:r>
              <a:rPr lang="en-US" dirty="0" smtClean="0"/>
              <a:t>mm</a:t>
            </a:r>
          </a:p>
          <a:p>
            <a:r>
              <a:rPr lang="en-US" dirty="0" smtClean="0"/>
              <a:t>Worst case analysis</a:t>
            </a:r>
          </a:p>
          <a:p>
            <a:pPr lvl="1"/>
            <a:r>
              <a:rPr lang="en-US" dirty="0" smtClean="0"/>
              <a:t>Increased forces by factor 5</a:t>
            </a:r>
          </a:p>
          <a:p>
            <a:pPr lvl="1"/>
            <a:r>
              <a:rPr lang="en-US" b="1" dirty="0" smtClean="0"/>
              <a:t>Still very safe</a:t>
            </a:r>
          </a:p>
          <a:p>
            <a:r>
              <a:rPr lang="en-US" dirty="0" smtClean="0"/>
              <a:t>Monitoring: draw-wire sensor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 Scenarios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914400"/>
            <a:ext cx="3397914" cy="3362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6092" y="4779393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WDS-3000-P115-CA-P</a:t>
            </a:r>
          </a:p>
        </p:txBody>
      </p:sp>
    </p:spTree>
    <p:extLst>
      <p:ext uri="{BB962C8B-B14F-4D97-AF65-F5344CB8AC3E}">
        <p14:creationId xmlns:p14="http://schemas.microsoft.com/office/powerpoint/2010/main" val="33223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 Concept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482" y="2504018"/>
            <a:ext cx="2444807" cy="239753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479" y="1873313"/>
            <a:ext cx="4244975" cy="3118835"/>
          </a:xfrm>
        </p:spPr>
      </p:pic>
      <p:cxnSp>
        <p:nvCxnSpPr>
          <p:cNvPr id="9" name="Straight Arrow Connector 8"/>
          <p:cNvCxnSpPr/>
          <p:nvPr/>
        </p:nvCxnSpPr>
        <p:spPr>
          <a:xfrm flipV="1">
            <a:off x="4110273" y="2937858"/>
            <a:ext cx="3704479" cy="2813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" y="5536019"/>
            <a:ext cx="7644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Mitigates overstressing of L-Seal bolts</a:t>
            </a:r>
          </a:p>
          <a:p>
            <a:endParaRPr lang="en-US" dirty="0"/>
          </a:p>
          <a:p>
            <a:r>
              <a:rPr lang="en-US" dirty="0" smtClean="0"/>
              <a:t>Stress analysis now ok up to 5 times calculated load on end plate of PRY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3" idx="2"/>
          </p:cNvCxnSpPr>
          <p:nvPr/>
        </p:nvCxnSpPr>
        <p:spPr>
          <a:xfrm>
            <a:off x="4190952" y="1691893"/>
            <a:ext cx="4138236" cy="5352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65194" y="132256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L-Seal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831" b="34322"/>
          <a:stretch/>
        </p:blipFill>
        <p:spPr bwMode="auto">
          <a:xfrm>
            <a:off x="289712" y="2139991"/>
            <a:ext cx="1865014" cy="247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1086416" y="1691893"/>
            <a:ext cx="3104536" cy="883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18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628801"/>
            <a:ext cx="7772400" cy="216023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4000" b="1" kern="0" dirty="0" smtClean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Status of Manufacturing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9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0952" y="1052736"/>
            <a:ext cx="8709198" cy="5544616"/>
          </a:xfrm>
        </p:spPr>
        <p:txBody>
          <a:bodyPr>
            <a:normAutofit/>
          </a:bodyPr>
          <a:lstStyle/>
          <a:p>
            <a:pPr defTabSz="744538"/>
            <a:r>
              <a:rPr lang="en-US" dirty="0" smtClean="0"/>
              <a:t>April 1</a:t>
            </a:r>
            <a:r>
              <a:rPr lang="en-US" baseline="30000" dirty="0" smtClean="0"/>
              <a:t>st</a:t>
            </a:r>
            <a:r>
              <a:rPr lang="en-US" dirty="0" smtClean="0"/>
              <a:t>: 	PRY South Side complete </a:t>
            </a:r>
            <a:r>
              <a:rPr lang="en-US" dirty="0"/>
              <a:t> </a:t>
            </a:r>
            <a:endParaRPr lang="en-US" dirty="0" smtClean="0"/>
          </a:p>
          <a:p>
            <a:pPr defTabSz="744538"/>
            <a:r>
              <a:rPr lang="en-US" dirty="0" smtClean="0"/>
              <a:t>April 30</a:t>
            </a:r>
            <a:r>
              <a:rPr lang="en-US" baseline="30000" dirty="0" smtClean="0"/>
              <a:t>th</a:t>
            </a:r>
            <a:r>
              <a:rPr lang="en-US" dirty="0" smtClean="0"/>
              <a:t>: 	PRY North Side arrived at </a:t>
            </a:r>
            <a:br>
              <a:rPr lang="en-US" dirty="0" smtClean="0"/>
            </a:br>
            <a:r>
              <a:rPr lang="en-US" dirty="0" smtClean="0"/>
              <a:t>                	Liverpool port</a:t>
            </a:r>
          </a:p>
          <a:p>
            <a:pPr defTabSz="744538"/>
            <a:r>
              <a:rPr lang="en-US" dirty="0" smtClean="0"/>
              <a:t>May 12</a:t>
            </a:r>
            <a:r>
              <a:rPr lang="en-US" baseline="30000" dirty="0" smtClean="0"/>
              <a:t>th</a:t>
            </a:r>
            <a:r>
              <a:rPr lang="en-US" dirty="0" smtClean="0"/>
              <a:t>: 	PRY North Side at RAL</a:t>
            </a:r>
          </a:p>
          <a:p>
            <a:pPr defTabSz="744538"/>
            <a:r>
              <a:rPr lang="en-US" dirty="0" smtClean="0"/>
              <a:t>May 15</a:t>
            </a:r>
            <a:r>
              <a:rPr lang="en-US" baseline="30000" dirty="0" smtClean="0"/>
              <a:t>th</a:t>
            </a:r>
            <a:r>
              <a:rPr lang="en-US" dirty="0" smtClean="0"/>
              <a:t>:	PRY North legs installed and </a:t>
            </a:r>
            <a:br>
              <a:rPr lang="en-US" dirty="0" smtClean="0"/>
            </a:br>
            <a:r>
              <a:rPr lang="en-US" dirty="0" smtClean="0"/>
              <a:t>		   	aligned</a:t>
            </a:r>
          </a:p>
          <a:p>
            <a:pPr defTabSz="744538"/>
            <a:r>
              <a:rPr lang="en-US" dirty="0" smtClean="0"/>
              <a:t>May 20</a:t>
            </a:r>
            <a:r>
              <a:rPr lang="en-US" baseline="30000" dirty="0" smtClean="0"/>
              <a:t>th</a:t>
            </a:r>
            <a:r>
              <a:rPr lang="en-US" dirty="0" smtClean="0"/>
              <a:t>: 	Installation of north side plates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76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L Presentation Templat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tailEnd type="none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BNL Presentation Template</Template>
  <TotalTime>0</TotalTime>
  <Words>711</Words>
  <Application>Microsoft Office PowerPoint</Application>
  <PresentationFormat>On-screen Show (4:3)</PresentationFormat>
  <Paragraphs>296</Paragraphs>
  <Slides>38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ＭＳ Ｐゴシック</vt:lpstr>
      <vt:lpstr>Arial</vt:lpstr>
      <vt:lpstr>Calibri</vt:lpstr>
      <vt:lpstr>Times New Roman</vt:lpstr>
      <vt:lpstr>BNL Presentation Template</vt:lpstr>
      <vt:lpstr>Equation</vt:lpstr>
      <vt:lpstr>Experiment in a bottle (magnetic): MICE PRY</vt:lpstr>
      <vt:lpstr>Overview</vt:lpstr>
      <vt:lpstr>Partial Return Yoke</vt:lpstr>
      <vt:lpstr>Principle</vt:lpstr>
      <vt:lpstr>PRY Step IV</vt:lpstr>
      <vt:lpstr>Force Scenarios</vt:lpstr>
      <vt:lpstr>CAM Concept</vt:lpstr>
      <vt:lpstr>PowerPoint Presentation</vt:lpstr>
      <vt:lpstr>Schedule</vt:lpstr>
      <vt:lpstr>PRY South Side</vt:lpstr>
      <vt:lpstr>PRY South Side</vt:lpstr>
      <vt:lpstr>PRY South Side</vt:lpstr>
      <vt:lpstr>PRY North Side</vt:lpstr>
      <vt:lpstr>PowerPoint Presentation</vt:lpstr>
      <vt:lpstr>Correction MICE Coil Currents</vt:lpstr>
      <vt:lpstr>240 MeV Flip</vt:lpstr>
      <vt:lpstr>240 MeV Flip – Field Error</vt:lpstr>
      <vt:lpstr>Methodology</vt:lpstr>
      <vt:lpstr>240 MeV Flip - Corrected</vt:lpstr>
      <vt:lpstr>240 MeV Flip – Error Field</vt:lpstr>
      <vt:lpstr>240 MeV Sol – Error Field</vt:lpstr>
      <vt:lpstr>Uncorrectable Error</vt:lpstr>
      <vt:lpstr>Central Mesh</vt:lpstr>
      <vt:lpstr>Azimuthal Field – No Iron</vt:lpstr>
      <vt:lpstr>Step IV, 240 MeV Flip</vt:lpstr>
      <vt:lpstr>Step IV, 240 MeV Solenoid</vt:lpstr>
      <vt:lpstr>Harmonics 240 MeV Flip</vt:lpstr>
      <vt:lpstr>Harmonics 240 MeV Flip</vt:lpstr>
      <vt:lpstr>Harmonics 240 MeV Solenoid</vt:lpstr>
      <vt:lpstr>PowerPoint Presentation</vt:lpstr>
      <vt:lpstr>MICE Step V’</vt:lpstr>
      <vt:lpstr>PRY MICE Final Step</vt:lpstr>
      <vt:lpstr>Engineering</vt:lpstr>
      <vt:lpstr>Summary</vt:lpstr>
      <vt:lpstr>Additional Slides</vt:lpstr>
      <vt:lpstr>Engineering</vt:lpstr>
      <vt:lpstr>Ref Lattice - 5/10 Gauss No Doghouse</vt:lpstr>
      <vt:lpstr>Reference Lattice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2013-09-09T22:01:41Z</dcterms:created>
  <dcterms:modified xsi:type="dcterms:W3CDTF">2015-05-21T14:10:39Z</dcterms:modified>
</cp:coreProperties>
</file>