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76"/>
  </p:notesMasterIdLst>
  <p:handoutMasterIdLst>
    <p:handoutMasterId r:id="rId77"/>
  </p:handoutMasterIdLst>
  <p:sldIdLst>
    <p:sldId id="655" r:id="rId2"/>
    <p:sldId id="966" r:id="rId3"/>
    <p:sldId id="989" r:id="rId4"/>
    <p:sldId id="973" r:id="rId5"/>
    <p:sldId id="984" r:id="rId6"/>
    <p:sldId id="967" r:id="rId7"/>
    <p:sldId id="968" r:id="rId8"/>
    <p:sldId id="835" r:id="rId9"/>
    <p:sldId id="777" r:id="rId10"/>
    <p:sldId id="792" r:id="rId11"/>
    <p:sldId id="905" r:id="rId12"/>
    <p:sldId id="972" r:id="rId13"/>
    <p:sldId id="1000" r:id="rId14"/>
    <p:sldId id="934" r:id="rId15"/>
    <p:sldId id="885" r:id="rId16"/>
    <p:sldId id="906" r:id="rId17"/>
    <p:sldId id="986" r:id="rId18"/>
    <p:sldId id="994" r:id="rId19"/>
    <p:sldId id="987" r:id="rId20"/>
    <p:sldId id="999" r:id="rId21"/>
    <p:sldId id="808" r:id="rId22"/>
    <p:sldId id="977" r:id="rId23"/>
    <p:sldId id="868" r:id="rId24"/>
    <p:sldId id="869" r:id="rId25"/>
    <p:sldId id="979" r:id="rId26"/>
    <p:sldId id="982" r:id="rId27"/>
    <p:sldId id="981" r:id="rId28"/>
    <p:sldId id="985" r:id="rId29"/>
    <p:sldId id="983" r:id="rId30"/>
    <p:sldId id="855" r:id="rId31"/>
    <p:sldId id="856" r:id="rId32"/>
    <p:sldId id="909" r:id="rId33"/>
    <p:sldId id="947" r:id="rId34"/>
    <p:sldId id="799" r:id="rId35"/>
    <p:sldId id="995" r:id="rId36"/>
    <p:sldId id="976" r:id="rId37"/>
    <p:sldId id="965" r:id="rId38"/>
    <p:sldId id="902" r:id="rId39"/>
    <p:sldId id="1001" r:id="rId40"/>
    <p:sldId id="912" r:id="rId41"/>
    <p:sldId id="998" r:id="rId42"/>
    <p:sldId id="859" r:id="rId43"/>
    <p:sldId id="864" r:id="rId44"/>
    <p:sldId id="960" r:id="rId45"/>
    <p:sldId id="892" r:id="rId46"/>
    <p:sldId id="731" r:id="rId47"/>
    <p:sldId id="726" r:id="rId48"/>
    <p:sldId id="727" r:id="rId49"/>
    <p:sldId id="728" r:id="rId50"/>
    <p:sldId id="748" r:id="rId51"/>
    <p:sldId id="894" r:id="rId52"/>
    <p:sldId id="974" r:id="rId53"/>
    <p:sldId id="975" r:id="rId54"/>
    <p:sldId id="997" r:id="rId55"/>
    <p:sldId id="834" r:id="rId56"/>
    <p:sldId id="910" r:id="rId57"/>
    <p:sldId id="911" r:id="rId58"/>
    <p:sldId id="923" r:id="rId59"/>
    <p:sldId id="866" r:id="rId60"/>
    <p:sldId id="865" r:id="rId61"/>
    <p:sldId id="961" r:id="rId62"/>
    <p:sldId id="930" r:id="rId63"/>
    <p:sldId id="962" r:id="rId64"/>
    <p:sldId id="963" r:id="rId65"/>
    <p:sldId id="964" r:id="rId66"/>
    <p:sldId id="943" r:id="rId67"/>
    <p:sldId id="996" r:id="rId68"/>
    <p:sldId id="944" r:id="rId69"/>
    <p:sldId id="945" r:id="rId70"/>
    <p:sldId id="946" r:id="rId71"/>
    <p:sldId id="991" r:id="rId72"/>
    <p:sldId id="992" r:id="rId73"/>
    <p:sldId id="993" r:id="rId74"/>
    <p:sldId id="990" r:id="rId75"/>
  </p:sldIdLst>
  <p:sldSz cx="9144000" cy="6858000" type="screen4x3"/>
  <p:notesSz cx="6934200" cy="92329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FF"/>
    <a:srgbClr val="CC0000"/>
    <a:srgbClr val="66FFFF"/>
    <a:srgbClr val="FF0000"/>
    <a:srgbClr val="33CCFF"/>
    <a:srgbClr val="FFFF00"/>
    <a:srgbClr val="0000CC"/>
    <a:srgbClr val="FF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0" autoAdjust="0"/>
    <p:restoredTop sz="99500" autoAdjust="0"/>
  </p:normalViewPr>
  <p:slideViewPr>
    <p:cSldViewPr>
      <p:cViewPr varScale="1">
        <p:scale>
          <a:sx n="132" d="100"/>
          <a:sy n="132" d="100"/>
        </p:scale>
        <p:origin x="-139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-2520" y="-96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viewProps" Target="viewProps.xml"/><Relationship Id="rId81" Type="http://schemas.openxmlformats.org/officeDocument/2006/relationships/theme" Target="theme/theme1.xml"/><Relationship Id="rId82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handoutMaster" Target="handoutMasters/handoutMaster1.xml"/><Relationship Id="rId78" Type="http://schemas.openxmlformats.org/officeDocument/2006/relationships/printerSettings" Target="printerSettings/printerSettings1.bin"/><Relationship Id="rId79" Type="http://schemas.openxmlformats.org/officeDocument/2006/relationships/presProps" Target="pres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820" cy="461645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1"/>
            <a:ext cx="3004820" cy="461645"/>
          </a:xfrm>
          <a:prstGeom prst="rect">
            <a:avLst/>
          </a:prstGeom>
        </p:spPr>
        <p:txBody>
          <a:bodyPr vert="horz" lIns="92748" tIns="46374" rIns="92748" bIns="46374" rtlCol="0"/>
          <a:lstStyle>
            <a:lvl1pPr algn="r">
              <a:defRPr sz="1200"/>
            </a:lvl1pPr>
          </a:lstStyle>
          <a:p>
            <a:fld id="{E4B69603-81EF-4DB1-8454-2D2F38517028}" type="datetimeFigureOut">
              <a:rPr lang="en-US" smtClean="0"/>
              <a:pPr/>
              <a:t>11/3/13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42"/>
            <a:ext cx="3004820" cy="461645"/>
          </a:xfrm>
          <a:prstGeom prst="rect">
            <a:avLst/>
          </a:prstGeom>
        </p:spPr>
        <p:txBody>
          <a:bodyPr vert="horz" lIns="92748" tIns="46374" rIns="92748" bIns="4637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42"/>
            <a:ext cx="3004820" cy="461645"/>
          </a:xfrm>
          <a:prstGeom prst="rect">
            <a:avLst/>
          </a:prstGeom>
        </p:spPr>
        <p:txBody>
          <a:bodyPr vert="horz" lIns="92748" tIns="46374" rIns="92748" bIns="46374" rtlCol="0" anchor="b"/>
          <a:lstStyle>
            <a:lvl1pPr algn="r">
              <a:defRPr sz="1200"/>
            </a:lvl1pPr>
          </a:lstStyle>
          <a:p>
            <a:fld id="{C7CE629B-C75F-4885-A09D-7375508070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086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775" y="1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2150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420" y="4385629"/>
            <a:ext cx="5547360" cy="4154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69642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775" y="8769642"/>
            <a:ext cx="3004820" cy="4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48" tIns="46374" rIns="92748" bIns="4637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02DF3A32-2AA3-4C2E-AE7A-9463093F500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3348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E48EE46-5588-49C9-853B-2AE4170BF35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242050" cy="757237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72475" cy="4991100"/>
          </a:xfrm>
          <a:noFill/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rgbClr val="FFFFCC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41E61B-8344-4EA2-9F73-9B16EAB0AE5D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>
              <a:defRPr sz="1000"/>
            </a:lvl1pPr>
          </a:lstStyle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5D3ABD-9732-4902-8938-18A95A63BD0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>
              <a:defRPr sz="1000"/>
            </a:lvl1pPr>
          </a:lstStyle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474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>
                <a:alpha val="50000"/>
              </a:srgbClr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170781"/>
            <a:ext cx="624205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title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303338"/>
            <a:ext cx="8372475" cy="49911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50000"/>
                </a:srgbClr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 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04813" y="1079500"/>
            <a:ext cx="8321675" cy="107950"/>
          </a:xfrm>
          <a:prstGeom prst="rect">
            <a:avLst/>
          </a:prstGeom>
          <a:gradFill rotWithShape="0">
            <a:gsLst>
              <a:gs pos="0">
                <a:srgbClr val="00FFFE"/>
              </a:gs>
              <a:gs pos="100000">
                <a:srgbClr val="FA00FA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7781925" y="64008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106" name="Line 10"/>
          <p:cNvSpPr>
            <a:spLocks noChangeShapeType="1"/>
          </p:cNvSpPr>
          <p:nvPr userDrawn="1"/>
        </p:nvSpPr>
        <p:spPr bwMode="auto">
          <a:xfrm>
            <a:off x="152400" y="6324600"/>
            <a:ext cx="8839200" cy="0"/>
          </a:xfrm>
          <a:prstGeom prst="line">
            <a:avLst/>
          </a:prstGeom>
          <a:noFill/>
          <a:ln w="57150" cmpd="thinThick">
            <a:solidFill>
              <a:srgbClr val="33CC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00800"/>
            <a:ext cx="685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fld id="{721A16CA-89B9-42E0-BFCA-F37E3FFBC3F9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  <a:prstGeom prst="rect">
            <a:avLst/>
          </a:prstGeom>
          <a:solidFill>
            <a:srgbClr val="FFFF99"/>
          </a:solidFill>
        </p:spPr>
        <p:txBody>
          <a:bodyPr/>
          <a:lstStyle>
            <a:lvl1pPr>
              <a:defRPr sz="1000"/>
            </a:lvl1pPr>
          </a:lstStyle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pic>
        <p:nvPicPr>
          <p:cNvPr id="11" name="Picture 10" descr="FermilLogo_blue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6200" y="6465860"/>
            <a:ext cx="12954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56" y="118393"/>
            <a:ext cx="1505712" cy="8620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Ø"/>
        <a:defRPr b="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Ø"/>
        <a:defRPr sz="1600" b="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b="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b="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 b="1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spirehep.net/record/1263003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spirehep.net/record/1263003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4" Type="http://schemas.openxmlformats.org/officeDocument/2006/relationships/image" Target="../media/image31.wm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057400"/>
            <a:ext cx="8839200" cy="1066800"/>
          </a:xfrm>
        </p:spPr>
        <p:txBody>
          <a:bodyPr/>
          <a:lstStyle/>
          <a:p>
            <a:r>
              <a:rPr lang="en-US" sz="4800" b="0" dirty="0" smtClean="0"/>
              <a:t>Neutrinos from Stored Muons</a:t>
            </a:r>
            <a:br>
              <a:rPr lang="en-US" sz="4800" b="0" dirty="0" smtClean="0"/>
            </a:br>
            <a:r>
              <a:rPr lang="en-US" sz="4800" dirty="0" err="1" smtClean="0">
                <a:latin typeface="+mn-lt"/>
              </a:rPr>
              <a:t>nu</a:t>
            </a:r>
            <a:r>
              <a:rPr lang="en-US" sz="4800" b="0" dirty="0" err="1" smtClean="0">
                <a:latin typeface="+mn-lt"/>
              </a:rPr>
              <a:t>STORM</a:t>
            </a:r>
            <a:endParaRPr lang="en-US" sz="4800" b="0" dirty="0">
              <a:latin typeface="Symbol" pitchFamily="18" charset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609600"/>
          </a:xfrm>
        </p:spPr>
        <p:txBody>
          <a:bodyPr/>
          <a:lstStyle/>
          <a:p>
            <a:r>
              <a:rPr lang="en-US" sz="3200" i="1" dirty="0">
                <a:latin typeface="Symbol" pitchFamily="18" charset="2"/>
              </a:rPr>
              <a:t>n</a:t>
            </a:r>
            <a:r>
              <a:rPr lang="en-US" sz="3200" i="1" dirty="0"/>
              <a:t> physics with a μ storage </a:t>
            </a:r>
            <a:r>
              <a:rPr lang="en-US" sz="3200" i="1" dirty="0" smtClean="0"/>
              <a:t>ring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180997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r>
              <a:rPr lang="en-US" baseline="-25000" dirty="0" smtClean="0">
                <a:latin typeface="Symbol" pitchFamily="18" charset="2"/>
              </a:rPr>
              <a:t>n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>
                <a:latin typeface="+mn-lt"/>
              </a:rPr>
              <a:t>spectra (3.8 </a:t>
            </a:r>
            <a:r>
              <a:rPr lang="en-US" dirty="0" err="1" smtClean="0">
                <a:latin typeface="+mn-lt"/>
              </a:rPr>
              <a:t>GeV</a:t>
            </a:r>
            <a:r>
              <a:rPr lang="en-US" dirty="0" smtClean="0">
                <a:latin typeface="+mn-lt"/>
              </a:rPr>
              <a:t>/c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baseline="30000" dirty="0" smtClean="0">
                <a:latin typeface="+mn-lt"/>
              </a:rPr>
              <a:t>+ </a:t>
            </a:r>
            <a:r>
              <a:rPr lang="en-US" dirty="0" smtClean="0">
                <a:latin typeface="+mn-lt"/>
              </a:rPr>
              <a:t>stored)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14" y="1376792"/>
            <a:ext cx="3886200" cy="23547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8" y="3881680"/>
            <a:ext cx="3854372" cy="2320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1981200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+mn-lt"/>
              </a:rPr>
              <a:t>e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3268" y="4291944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>
                <a:latin typeface="+mn-lt"/>
              </a:rPr>
              <a:t>-bar</a:t>
            </a:r>
            <a:endParaRPr lang="en-US" dirty="0">
              <a:latin typeface="Symbol" pitchFamily="18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295400"/>
            <a:ext cx="2089799" cy="17716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95800" y="1371600"/>
            <a:ext cx="17488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Event rates/100T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at ND hall 50m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from straight with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Symbol" pitchFamily="18" charset="2"/>
                <a:ea typeface="Batang" pitchFamily="18" charset="-127"/>
              </a:rPr>
              <a:t>m</a:t>
            </a:r>
            <a:r>
              <a:rPr lang="en-US" sz="1400" baseline="300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+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 stored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+mn-lt"/>
                <a:ea typeface="Batang" pitchFamily="18" charset="-127"/>
              </a:rPr>
              <a:t>f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or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10</a:t>
            </a:r>
            <a:r>
              <a:rPr lang="en-US" sz="1400" baseline="300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21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Batang" pitchFamily="18" charset="-127"/>
              </a:rPr>
              <a:t> POT exposure</a:t>
            </a:r>
            <a:endParaRPr lang="en-US" sz="1400" dirty="0">
              <a:solidFill>
                <a:schemeClr val="bg1"/>
              </a:solidFill>
              <a:latin typeface="Symbol" pitchFamily="18" charset="2"/>
              <a:ea typeface="Batang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3886200"/>
            <a:ext cx="2867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Event rates at Far detector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pic>
        <p:nvPicPr>
          <p:cNvPr id="13" name="Picture 12" descr="Rates_far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4343400"/>
            <a:ext cx="4648200" cy="16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2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239000" cy="757237"/>
          </a:xfrm>
        </p:spPr>
        <p:txBody>
          <a:bodyPr/>
          <a:lstStyle/>
          <a:p>
            <a:r>
              <a:rPr kumimoji="1" lang="en-US" altLang="ja-JP" dirty="0" smtClean="0"/>
              <a:t>Appearance: Exclusion contours</a:t>
            </a:r>
            <a:br>
              <a:rPr kumimoji="1" lang="en-US" altLang="ja-JP" dirty="0" smtClean="0"/>
            </a:br>
            <a:r>
              <a:rPr lang="en-US" altLang="ja-JP" dirty="0">
                <a:latin typeface="Symbol" pitchFamily="18" charset="2"/>
              </a:rPr>
              <a:t>n</a:t>
            </a:r>
            <a:r>
              <a:rPr lang="en-US" altLang="ja-JP" baseline="-25000" dirty="0"/>
              <a:t>e</a:t>
            </a:r>
            <a:r>
              <a:rPr lang="en-US" altLang="ja-JP" dirty="0">
                <a:latin typeface="Symbol" pitchFamily="18" charset="2"/>
              </a:rPr>
              <a:t> ® </a:t>
            </a:r>
            <a:r>
              <a:rPr lang="en-US" altLang="ja-JP" dirty="0" smtClean="0">
                <a:latin typeface="Symbol" pitchFamily="18" charset="2"/>
              </a:rPr>
              <a:t>n</a:t>
            </a:r>
            <a:r>
              <a:rPr lang="en-US" altLang="ja-JP" baseline="-25000" dirty="0" smtClean="0">
                <a:latin typeface="Symbol" pitchFamily="18" charset="2"/>
              </a:rPr>
              <a:t>m </a:t>
            </a:r>
            <a:r>
              <a:rPr lang="en-US" altLang="ja-JP" dirty="0" smtClean="0">
                <a:latin typeface="+mn-lt"/>
              </a:rPr>
              <a:t>(CPT invariant mode of LSND)</a:t>
            </a:r>
            <a:endParaRPr lang="en-US" altLang="ja-JP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5943600"/>
            <a:ext cx="868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Global fit from: J</a:t>
            </a:r>
            <a:r>
              <a:rPr lang="en-US" altLang="ja-JP" sz="1400" dirty="0">
                <a:solidFill>
                  <a:schemeClr val="bg1"/>
                </a:solidFill>
              </a:rPr>
              <a:t>. Kopp, P. A. N. Machado, M. </a:t>
            </a:r>
            <a:r>
              <a:rPr lang="en-US" altLang="ja-JP" sz="1400" dirty="0" err="1">
                <a:solidFill>
                  <a:schemeClr val="bg1"/>
                </a:solidFill>
              </a:rPr>
              <a:t>Maltoni</a:t>
            </a:r>
            <a:r>
              <a:rPr lang="en-US" altLang="ja-JP" sz="1400" dirty="0">
                <a:solidFill>
                  <a:schemeClr val="bg1"/>
                </a:solidFill>
              </a:rPr>
              <a:t>, and T. </a:t>
            </a:r>
            <a:r>
              <a:rPr lang="en-US" altLang="ja-JP" sz="1400" dirty="0" err="1">
                <a:solidFill>
                  <a:schemeClr val="bg1"/>
                </a:solidFill>
              </a:rPr>
              <a:t>Schwetz</a:t>
            </a:r>
            <a:r>
              <a:rPr lang="en-US" altLang="ja-JP" sz="1400" dirty="0" smtClean="0">
                <a:solidFill>
                  <a:schemeClr val="bg1"/>
                </a:solidFill>
              </a:rPr>
              <a:t>, 392 </a:t>
            </a:r>
            <a:r>
              <a:rPr lang="en-US" altLang="ja-JP" sz="1400" dirty="0">
                <a:solidFill>
                  <a:schemeClr val="bg1"/>
                </a:solidFill>
              </a:rPr>
              <a:t>JHEP 1305, 050 (2013</a:t>
            </a:r>
            <a:r>
              <a:rPr lang="en-US" altLang="ja-JP" sz="1400" dirty="0" smtClean="0">
                <a:solidFill>
                  <a:schemeClr val="bg1"/>
                </a:solidFill>
              </a:rPr>
              <a:t>)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App_Res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19200"/>
            <a:ext cx="6096000" cy="4773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5334000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Bkg</a:t>
            </a:r>
            <a:r>
              <a:rPr lang="en-US" dirty="0" smtClean="0"/>
              <a:t> uncertainty:</a:t>
            </a:r>
          </a:p>
          <a:p>
            <a:r>
              <a:rPr lang="en-US" dirty="0"/>
              <a:t>10% </a:t>
            </a:r>
            <a:r>
              <a:rPr lang="en-US" dirty="0" smtClean="0">
                <a:latin typeface="Symbol" pitchFamily="18" charset="2"/>
              </a:rPr>
              <a:t>® </a:t>
            </a:r>
            <a:r>
              <a:rPr lang="en-US" dirty="0" smtClean="0">
                <a:latin typeface="+mn-lt"/>
              </a:rPr>
              <a:t>50%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1447800"/>
            <a:ext cx="5309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s</a:t>
            </a:r>
            <a:endParaRPr kumimoji="1" lang="ja-JP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52800" y="1447800"/>
            <a:ext cx="441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s</a:t>
            </a:r>
            <a:endParaRPr kumimoji="1" lang="ja-JP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43600" y="2590800"/>
            <a:ext cx="897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FF"/>
                </a:solidFill>
              </a:rPr>
              <a:t>5</a:t>
            </a:r>
            <a:r>
              <a:rPr kumimoji="1" lang="en-US" altLang="ja-JP" dirty="0" smtClean="0">
                <a:solidFill>
                  <a:srgbClr val="0000FF"/>
                </a:solidFill>
              </a:rPr>
              <a:t>% </a:t>
            </a:r>
            <a:r>
              <a:rPr kumimoji="1" lang="en-US" altLang="ja-JP" dirty="0" smtClean="0">
                <a:solidFill>
                  <a:srgbClr val="0000FF"/>
                </a:solidFill>
              </a:rPr>
              <a:t>sys.  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1</a:t>
            </a:r>
            <a:r>
              <a:rPr kumimoji="1" lang="en-US" altLang="ja-JP" smtClean="0">
                <a:solidFill>
                  <a:srgbClr val="FF0000"/>
                </a:solidFill>
              </a:rPr>
              <a:t>% </a:t>
            </a:r>
            <a:r>
              <a:rPr kumimoji="1" lang="en-US" altLang="ja-JP" dirty="0" smtClean="0">
                <a:solidFill>
                  <a:srgbClr val="FF0000"/>
                </a:solidFill>
              </a:rPr>
              <a:t>sys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1752600"/>
            <a:ext cx="1198190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1000" dirty="0" smtClean="0"/>
              <a:t>99% CL Evidence</a:t>
            </a:r>
          </a:p>
          <a:p>
            <a:pPr>
              <a:lnSpc>
                <a:spcPct val="130000"/>
              </a:lnSpc>
            </a:pPr>
            <a:r>
              <a:rPr kumimoji="1" lang="en-US" altLang="ja-JP" sz="1000" dirty="0" smtClean="0"/>
              <a:t>99% CL Appear.</a:t>
            </a:r>
            <a:endParaRPr kumimoji="1"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98418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Cross section measurements -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latin typeface="Symbol" charset="2"/>
                <a:cs typeface="Symbol" charset="2"/>
              </a:rPr>
              <a:t>m</a:t>
            </a:r>
            <a:endParaRPr kumimoji="1" lang="ja-JP" altLang="en-US" baseline="-25000" dirty="0">
              <a:latin typeface="Symbol" charset="2"/>
              <a:cs typeface="Symbol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3853772"/>
            <a:ext cx="40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-</a:t>
            </a:r>
            <a:endParaRPr kumimoji="1" lang="ja-JP" alt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524000"/>
            <a:ext cx="8236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FFFF"/>
                </a:solidFill>
              </a:rPr>
              <a:t> Figures show systematics of </a:t>
            </a:r>
            <a:r>
              <a:rPr lang="en-US" altLang="ja-JP" dirty="0" err="1">
                <a:solidFill>
                  <a:srgbClr val="FFFFFF"/>
                </a:solidFill>
              </a:rPr>
              <a:t>HIRESMnu</a:t>
            </a:r>
            <a:r>
              <a:rPr lang="en-US" altLang="ja-JP" dirty="0">
                <a:solidFill>
                  <a:srgbClr val="FFFFFF"/>
                </a:solidFill>
              </a:rPr>
              <a:t> + </a:t>
            </a:r>
            <a:r>
              <a:rPr lang="en-US" altLang="ja-JP" dirty="0" err="1" smtClean="0">
                <a:solidFill>
                  <a:srgbClr val="FFFFFF"/>
                </a:solidFill>
              </a:rPr>
              <a:t>nuSTORM</a:t>
            </a:r>
            <a:r>
              <a:rPr lang="en-US" altLang="ja-JP" dirty="0" smtClean="0">
                <a:solidFill>
                  <a:srgbClr val="FFFFFF"/>
                </a:solidFill>
              </a:rPr>
              <a:t> Beam (1%)added </a:t>
            </a:r>
            <a:r>
              <a:rPr lang="en-US" altLang="ja-JP" dirty="0">
                <a:solidFill>
                  <a:srgbClr val="FFFFFF"/>
                </a:solidFill>
              </a:rPr>
              <a:t>in quadrature</a:t>
            </a:r>
            <a:endParaRPr kumimoji="1" lang="ja-JP" altLang="en-US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300" y="1219200"/>
            <a:ext cx="7114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solidFill>
                  <a:srgbClr val="FFFFFF"/>
                </a:solidFill>
              </a:rPr>
              <a:t>HIRESMnu</a:t>
            </a:r>
            <a:r>
              <a:rPr lang="en-US" altLang="ja-JP" dirty="0">
                <a:solidFill>
                  <a:srgbClr val="FFFFFF"/>
                </a:solidFill>
              </a:rPr>
              <a:t> straw-tube-based near detector same as proposed for LBNE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7200" y="3853772"/>
            <a:ext cx="414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000" baseline="30000" dirty="0">
                <a:solidFill>
                  <a:schemeClr val="bg1"/>
                </a:solidFill>
              </a:rPr>
              <a:t>+</a:t>
            </a:r>
            <a:endParaRPr kumimoji="1" lang="ja-JP" altLang="en-US" sz="2000" baseline="30000" dirty="0">
              <a:solidFill>
                <a:schemeClr val="bg1"/>
              </a:solidFill>
            </a:endParaRPr>
          </a:p>
        </p:txBody>
      </p:sp>
      <p:pic>
        <p:nvPicPr>
          <p:cNvPr id="7" name="Picture 6" descr="muon_neutrin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4" y="1890094"/>
            <a:ext cx="7163126" cy="428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Cross section measurements -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latin typeface="+mn-lt"/>
                <a:cs typeface="Symbol" charset="2"/>
              </a:rPr>
              <a:t>e</a:t>
            </a:r>
            <a:endParaRPr kumimoji="1" lang="ja-JP" altLang="en-US" dirty="0"/>
          </a:p>
        </p:txBody>
      </p:sp>
      <p:pic>
        <p:nvPicPr>
          <p:cNvPr id="6" name="Content Placeholder 5" descr="electron_neutrino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" r="-184"/>
          <a:stretch>
            <a:fillRect/>
          </a:stretch>
        </p:blipFill>
        <p:spPr>
          <a:xfrm>
            <a:off x="1006718" y="1219200"/>
            <a:ext cx="7079476" cy="422030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129295"/>
            <a:ext cx="421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000" baseline="30000" dirty="0" smtClean="0">
                <a:solidFill>
                  <a:schemeClr val="bg1"/>
                </a:solidFill>
              </a:rPr>
              <a:t>-</a:t>
            </a:r>
            <a:endParaRPr kumimoji="1" lang="ja-JP" alt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0" y="3129295"/>
            <a:ext cx="4328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000" baseline="30000" dirty="0">
                <a:solidFill>
                  <a:schemeClr val="bg1"/>
                </a:solidFill>
              </a:rPr>
              <a:t>+</a:t>
            </a:r>
            <a:endParaRPr kumimoji="1" lang="ja-JP" alt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326" y="5638800"/>
            <a:ext cx="7602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The search for CP in LBL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expts</a:t>
            </a:r>
            <a:r>
              <a:rPr kumimoji="1" lang="en-US" altLang="ja-JP" dirty="0" smtClean="0">
                <a:solidFill>
                  <a:schemeClr val="bg1"/>
                </a:solidFill>
              </a:rPr>
              <a:t>. counts </a:t>
            </a:r>
            <a:r>
              <a:rPr kumimoji="1" lang="en-US" altLang="ja-JP" dirty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solidFill>
                  <a:schemeClr val="bg1"/>
                </a:solidFill>
              </a:rPr>
              <a:t>e</a:t>
            </a:r>
            <a:r>
              <a:rPr kumimoji="1" lang="en-US" altLang="ja-JP" dirty="0" smtClean="0">
                <a:solidFill>
                  <a:schemeClr val="bg1"/>
                </a:solidFill>
              </a:rPr>
              <a:t> and anti-</a:t>
            </a:r>
            <a:r>
              <a:rPr kumimoji="1" lang="en-US" altLang="ja-JP" dirty="0">
                <a:solidFill>
                  <a:schemeClr val="bg1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>
                <a:solidFill>
                  <a:schemeClr val="bg1"/>
                </a:solidFill>
              </a:rPr>
              <a:t>e</a:t>
            </a:r>
            <a:r>
              <a:rPr kumimoji="1" lang="en-US" altLang="ja-JP" dirty="0">
                <a:solidFill>
                  <a:schemeClr val="bg1"/>
                </a:solidFill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</a:rPr>
              <a:t>events (flux X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xsection</a:t>
            </a:r>
            <a:r>
              <a:rPr kumimoji="1" lang="en-US" altLang="ja-JP" dirty="0" smtClean="0">
                <a:solidFill>
                  <a:schemeClr val="bg1"/>
                </a:solidFill>
              </a:rPr>
              <a:t>)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5943600"/>
            <a:ext cx="8483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Note: not shown  here </a:t>
            </a:r>
            <a:r>
              <a:rPr kumimoji="1" lang="en-US" altLang="ja-JP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solidFill>
                  <a:srgbClr val="FFFF00"/>
                </a:solidFill>
              </a:rPr>
              <a:t>e</a:t>
            </a:r>
            <a:r>
              <a:rPr kumimoji="1" lang="en-US" altLang="ja-JP" dirty="0" smtClean="0">
                <a:solidFill>
                  <a:srgbClr val="FFFF00"/>
                </a:solidFill>
              </a:rPr>
              <a:t> (200 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evts</a:t>
            </a:r>
            <a:r>
              <a:rPr kumimoji="1" lang="en-US" altLang="ja-JP" dirty="0" smtClean="0">
                <a:solidFill>
                  <a:srgbClr val="FFFF00"/>
                </a:solidFill>
              </a:rPr>
              <a:t>) and </a:t>
            </a:r>
            <a:r>
              <a:rPr kumimoji="1" lang="en-US" altLang="ja-JP" dirty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>
                <a:solidFill>
                  <a:srgbClr val="FFFF00"/>
                </a:solidFill>
              </a:rPr>
              <a:t>e</a:t>
            </a:r>
            <a:r>
              <a:rPr kumimoji="1" lang="en-US" altLang="ja-JP" dirty="0" smtClean="0">
                <a:solidFill>
                  <a:srgbClr val="FFFF00"/>
                </a:solidFill>
              </a:rPr>
              <a:t>-bar (60 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evts</a:t>
            </a:r>
            <a:r>
              <a:rPr kumimoji="1" lang="en-US" altLang="ja-JP" dirty="0" smtClean="0">
                <a:solidFill>
                  <a:srgbClr val="FFFF00"/>
                </a:solidFill>
              </a:rPr>
              <a:t>) inclusive 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xsection</a:t>
            </a:r>
            <a:r>
              <a:rPr kumimoji="1" lang="en-US" altLang="ja-JP" dirty="0" smtClean="0">
                <a:solidFill>
                  <a:srgbClr val="FFFF00"/>
                </a:solidFill>
              </a:rPr>
              <a:t> data (1978)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sz="4000" dirty="0" smtClean="0"/>
              <a:t>Accelerator R&amp;D</a:t>
            </a:r>
            <a:endParaRPr kumimoji="1" lang="ja-JP" alt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sz="3600" i="1" dirty="0" smtClean="0"/>
              <a:t>Looking Forward</a:t>
            </a:r>
            <a:endParaRPr kumimoji="1" lang="ja-JP" alt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209098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nuSTORM</a:t>
            </a:r>
            <a:br>
              <a:rPr lang="en-US" dirty="0" smtClean="0"/>
            </a:br>
            <a:r>
              <a:rPr lang="en-US" sz="2400" i="1" dirty="0" smtClean="0"/>
              <a:t>Setting the stage for the next step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74376" y="4419600"/>
            <a:ext cx="53939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Capture and inject </a:t>
            </a:r>
            <a:r>
              <a:rPr lang="en-US" sz="20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p</a:t>
            </a:r>
            <a:r>
              <a:rPr lang="en-US" sz="1400" dirty="0" err="1">
                <a:solidFill>
                  <a:srgbClr val="FFFFFF"/>
                </a:solidFill>
                <a:latin typeface="+mn-lt"/>
                <a:cs typeface="Symbol" charset="2"/>
              </a:rPr>
              <a:t>s</a:t>
            </a:r>
            <a:r>
              <a:rPr lang="en-US" sz="2000" dirty="0" smtClean="0">
                <a:solidFill>
                  <a:srgbClr val="FFFFFF"/>
                </a:solidFill>
              </a:rPr>
              <a:t> with P=5 </a:t>
            </a:r>
            <a:r>
              <a:rPr lang="en-US" sz="2000" dirty="0" err="1" smtClean="0">
                <a:solidFill>
                  <a:srgbClr val="FFFFFF"/>
                </a:solidFill>
              </a:rPr>
              <a:t>GeV</a:t>
            </a:r>
            <a:r>
              <a:rPr lang="en-US" sz="2000" dirty="0" smtClean="0">
                <a:solidFill>
                  <a:srgbClr val="FFFFFF"/>
                </a:solidFill>
              </a:rPr>
              <a:t>/c ± 10%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Only ~50% of </a:t>
            </a:r>
            <a:r>
              <a:rPr lang="en-US" sz="2000" dirty="0" err="1" smtClean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US" sz="1400" dirty="0" err="1" smtClean="0">
                <a:solidFill>
                  <a:srgbClr val="FFFFFF"/>
                </a:solidFill>
              </a:rPr>
              <a:t>s</a:t>
            </a:r>
            <a:r>
              <a:rPr lang="en-US" sz="2000" dirty="0" smtClean="0">
                <a:solidFill>
                  <a:srgbClr val="FFFFFF"/>
                </a:solidFill>
              </a:rPr>
              <a:t> decay in straight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Need </a:t>
            </a:r>
            <a:r>
              <a:rPr lang="en-US" sz="2000" dirty="0" smtClean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US" sz="2000" dirty="0" smtClean="0">
                <a:solidFill>
                  <a:srgbClr val="FFFFFF"/>
                </a:solidFill>
              </a:rPr>
              <a:t> absorber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8" name="Content Placeholder 7" descr="DecayRing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37" b="-38737"/>
          <a:stretch>
            <a:fillRect/>
          </a:stretch>
        </p:blipFill>
        <p:spPr>
          <a:xfrm>
            <a:off x="304800" y="838200"/>
            <a:ext cx="8372475" cy="4572000"/>
          </a:xfrm>
        </p:spPr>
      </p:pic>
      <p:sp>
        <p:nvSpPr>
          <p:cNvPr id="3" name="TextBox 2"/>
          <p:cNvSpPr txBox="1"/>
          <p:nvPr/>
        </p:nvSpPr>
        <p:spPr>
          <a:xfrm>
            <a:off x="1676400" y="5486400"/>
            <a:ext cx="55835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FF00"/>
                </a:solidFill>
              </a:rPr>
              <a:t>Note: injection produces a </a:t>
            </a:r>
            <a:r>
              <a:rPr kumimoji="1" lang="en-US" altLang="ja-JP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>
                <a:solidFill>
                  <a:srgbClr val="FFFF00"/>
                </a:solidFill>
              </a:rPr>
              <a:t> “flash” from </a:t>
            </a:r>
            <a:r>
              <a:rPr kumimoji="1" lang="en-US" altLang="ja-JP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p </a:t>
            </a:r>
            <a:r>
              <a:rPr kumimoji="1" lang="en-US" altLang="ja-JP" dirty="0" smtClean="0">
                <a:solidFill>
                  <a:srgbClr val="FFFF00"/>
                </a:solidFill>
                <a:latin typeface="+mn-lt"/>
                <a:cs typeface="Symbol" charset="2"/>
                <a:sym typeface="Wingdings"/>
              </a:rPr>
              <a:t></a:t>
            </a:r>
            <a:r>
              <a:rPr kumimoji="1" lang="en-US" altLang="ja-JP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 </a:t>
            </a:r>
            <a:r>
              <a:rPr kumimoji="1" lang="en-US" altLang="ja-JP" dirty="0" err="1">
                <a:solidFill>
                  <a:srgbClr val="FFFF00"/>
                </a:solidFill>
                <a:latin typeface="Symbol" charset="2"/>
                <a:cs typeface="Symbol" charset="2"/>
              </a:rPr>
              <a:t>mn</a:t>
            </a:r>
            <a:r>
              <a:rPr kumimoji="1" lang="en-US" altLang="ja-JP" baseline="-25000" dirty="0" err="1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 </a:t>
            </a:r>
            <a:r>
              <a:rPr kumimoji="1" lang="en-US" altLang="ja-JP" dirty="0" smtClean="0">
                <a:solidFill>
                  <a:srgbClr val="FFFF00"/>
                </a:solidFill>
              </a:rPr>
              <a:t>decay</a:t>
            </a:r>
          </a:p>
          <a:p>
            <a:pPr algn="ctr"/>
            <a:r>
              <a:rPr kumimoji="1" lang="en-US" altLang="ja-JP" dirty="0" smtClean="0">
                <a:solidFill>
                  <a:srgbClr val="FFFF00"/>
                </a:solidFill>
              </a:rPr>
              <a:t>= integrated flux of the neutrinos from </a:t>
            </a:r>
            <a:r>
              <a:rPr kumimoji="1" lang="en-US" altLang="ja-JP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>
                <a:solidFill>
                  <a:srgbClr val="FFFF00"/>
                </a:solidFill>
              </a:rPr>
              <a:t> decay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58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Energy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beam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3" y="2339975"/>
            <a:ext cx="2751635" cy="22902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642216" y="2598208"/>
            <a:ext cx="762000" cy="1773766"/>
          </a:xfrm>
          <a:prstGeom prst="rect">
            <a:avLst/>
          </a:prstGeom>
          <a:solidFill>
            <a:srgbClr val="FFFF66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2362200" y="3185583"/>
            <a:ext cx="685800" cy="59901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5100" y="5393323"/>
            <a:ext cx="6226384" cy="338554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After 3.48m Fe, we </a:t>
            </a:r>
            <a:r>
              <a:rPr lang="en-US" dirty="0"/>
              <a:t>have </a:t>
            </a:r>
            <a:r>
              <a:rPr lang="en-US" dirty="0">
                <a:latin typeface="Symbol" pitchFamily="18" charset="2"/>
              </a:rPr>
              <a:t>»</a:t>
            </a:r>
            <a:r>
              <a:rPr lang="en-US" dirty="0"/>
              <a:t> </a:t>
            </a:r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/pulse in 100 &lt; P(MeV/c) &lt; 300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2752" y="4648200"/>
            <a:ext cx="2262158" cy="1077218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At end of straight we</a:t>
            </a:r>
          </a:p>
          <a:p>
            <a:r>
              <a:rPr lang="en-US" dirty="0"/>
              <a:t>h</a:t>
            </a:r>
            <a:r>
              <a:rPr lang="en-US" dirty="0" smtClean="0"/>
              <a:t>ave a lot of </a:t>
            </a:r>
            <a:r>
              <a:rPr lang="en-US" dirty="0" err="1" smtClean="0">
                <a:latin typeface="Symbol" pitchFamily="18" charset="2"/>
              </a:rPr>
              <a:t>p</a:t>
            </a:r>
            <a:r>
              <a:rPr lang="en-US" sz="1200" dirty="0" err="1" smtClean="0"/>
              <a:t>s</a:t>
            </a:r>
            <a:r>
              <a:rPr lang="en-US" dirty="0" smtClean="0"/>
              <a:t>, but </a:t>
            </a:r>
          </a:p>
          <a:p>
            <a:r>
              <a:rPr lang="en-US" dirty="0"/>
              <a:t>a</a:t>
            </a:r>
            <a:r>
              <a:rPr lang="en-US" dirty="0" smtClean="0"/>
              <a:t>lso a lot of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sz="1200" dirty="0" err="1" smtClean="0"/>
              <a:t>s</a:t>
            </a:r>
            <a:r>
              <a:rPr lang="en-US" dirty="0" smtClean="0"/>
              <a:t> with</a:t>
            </a:r>
          </a:p>
          <a:p>
            <a:r>
              <a:rPr lang="en-US" dirty="0" smtClean="0"/>
              <a:t>4.5 &lt; P(</a:t>
            </a:r>
            <a:r>
              <a:rPr lang="en-US" dirty="0" err="1" smtClean="0"/>
              <a:t>GeV</a:t>
            </a:r>
            <a:r>
              <a:rPr lang="en-US" dirty="0" smtClean="0"/>
              <a:t>/c) &lt; 5.5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986" y="2494492"/>
            <a:ext cx="1576225" cy="1981199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2211" y="2113491"/>
            <a:ext cx="434381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9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Question 2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8372475" cy="4229100"/>
          </a:xfrm>
        </p:spPr>
        <p:txBody>
          <a:bodyPr/>
          <a:lstStyle/>
          <a:p>
            <a:r>
              <a:rPr lang="en-US" altLang="ja-JP" sz="3200" dirty="0"/>
              <a:t>W</a:t>
            </a:r>
            <a:r>
              <a:rPr lang="en-US" altLang="ja-JP" sz="3200" dirty="0" smtClean="0"/>
              <a:t>hat </a:t>
            </a:r>
            <a:r>
              <a:rPr lang="en-US" altLang="ja-JP" sz="3200" dirty="0"/>
              <a:t>scope of international participation is required, and what is the status of these arrangements?  How do you anticipate this will develop over time?</a:t>
            </a:r>
            <a:endParaRPr kumimoji="1" lang="ja-JP" alt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473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International participation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3600" dirty="0" smtClean="0"/>
              <a:t>What is required?</a:t>
            </a:r>
          </a:p>
          <a:p>
            <a:r>
              <a:rPr kumimoji="1" lang="en-US" altLang="ja-JP" sz="3600" dirty="0" smtClean="0"/>
              <a:t>Host laboratory must carry burden of conventional facilities</a:t>
            </a:r>
          </a:p>
          <a:p>
            <a:pPr lvl="1"/>
            <a:r>
              <a:rPr kumimoji="1" lang="en-US" altLang="ja-JP" sz="3200" dirty="0" smtClean="0"/>
              <a:t>Roughly ½ TPC (next question)</a:t>
            </a:r>
          </a:p>
          <a:p>
            <a:r>
              <a:rPr kumimoji="1" lang="en-US" altLang="ja-JP" sz="3600" dirty="0" smtClean="0"/>
              <a:t>Magnets, power supplies, horn/target, detector can all be supplied off-shore</a:t>
            </a:r>
            <a:endParaRPr kumimoji="1"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286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nuSTORM</a:t>
            </a:r>
            <a:r>
              <a:rPr kumimoji="1" lang="en-US" altLang="ja-JP" dirty="0" smtClean="0"/>
              <a:t> Collaboration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91400" y="4038600"/>
            <a:ext cx="1512374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110 members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372475" cy="1143000"/>
          </a:xfrm>
        </p:spPr>
        <p:txBody>
          <a:bodyPr/>
          <a:lstStyle/>
          <a:p>
            <a:r>
              <a:rPr kumimoji="1" lang="en-US" altLang="ja-JP" dirty="0" smtClean="0"/>
              <a:t>The scope of International involvement is already large</a:t>
            </a:r>
          </a:p>
          <a:p>
            <a:r>
              <a:rPr kumimoji="1" lang="en-US" altLang="ja-JP" dirty="0" smtClean="0"/>
              <a:t>With encouragement, would aim for X2 increase in collaboration with international fraction 40-50%</a:t>
            </a:r>
            <a:endParaRPr kumimoji="1" lang="ja-JP" altLang="en-US" dirty="0"/>
          </a:p>
        </p:txBody>
      </p:sp>
      <p:pic>
        <p:nvPicPr>
          <p:cNvPr id="12" name="Picture 11" descr="Collab_prop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371600"/>
            <a:ext cx="4876800" cy="345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8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Documentation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3600" dirty="0" smtClean="0"/>
              <a:t>Proposal to Fermilab PAC, June 2013</a:t>
            </a:r>
          </a:p>
          <a:p>
            <a:pPr lvl="1"/>
            <a:r>
              <a:rPr kumimoji="1" lang="en-US" altLang="ja-JP" sz="3200" dirty="0" err="1" smtClean="0"/>
              <a:t>arXiv</a:t>
            </a:r>
            <a:r>
              <a:rPr kumimoji="1" lang="en-US" altLang="ja-JP" sz="3200" dirty="0" smtClean="0"/>
              <a:t>: 1308.6822</a:t>
            </a:r>
          </a:p>
          <a:p>
            <a:r>
              <a:rPr kumimoji="1" lang="en-US" altLang="ja-JP" sz="3600" dirty="0" err="1" smtClean="0"/>
              <a:t>nuSTORM</a:t>
            </a:r>
            <a:r>
              <a:rPr kumimoji="1" lang="en-US" altLang="ja-JP" sz="3600" dirty="0" smtClean="0"/>
              <a:t> Project Definition Report</a:t>
            </a:r>
          </a:p>
          <a:p>
            <a:pPr lvl="1"/>
            <a:r>
              <a:rPr kumimoji="1" lang="en-US" altLang="ja-JP" sz="3200" dirty="0" err="1" smtClean="0"/>
              <a:t>arXiv</a:t>
            </a:r>
            <a:r>
              <a:rPr kumimoji="1" lang="en-US" altLang="ja-JP" sz="3200" dirty="0"/>
              <a:t>: </a:t>
            </a:r>
            <a:r>
              <a:rPr kumimoji="1" lang="en-US" altLang="ja-JP" sz="3200" dirty="0" smtClean="0"/>
              <a:t>1309.1389</a:t>
            </a:r>
          </a:p>
          <a:p>
            <a:r>
              <a:rPr kumimoji="1" lang="en-US" altLang="ja-JP" sz="3600" dirty="0" err="1" smtClean="0"/>
              <a:t>nuSTORM</a:t>
            </a:r>
            <a:r>
              <a:rPr kumimoji="1" lang="en-US" altLang="ja-JP" sz="3600" dirty="0" smtClean="0"/>
              <a:t> Costing document</a:t>
            </a:r>
          </a:p>
          <a:p>
            <a:pPr lvl="1"/>
            <a:r>
              <a:rPr lang="en-US" altLang="ja-JP" sz="3200" dirty="0"/>
              <a:t>FERMILAB-TM-2569-APC </a:t>
            </a:r>
            <a:r>
              <a:rPr lang="en-US" altLang="ja-JP" sz="3200" dirty="0" smtClean="0"/>
              <a:t>       </a:t>
            </a:r>
            <a:r>
              <a:rPr lang="en-US" altLang="ja-JP" sz="2800" dirty="0" smtClean="0">
                <a:hlinkClick r:id="rId2"/>
              </a:rPr>
              <a:t>https</a:t>
            </a:r>
            <a:r>
              <a:rPr lang="en-US" altLang="ja-JP" sz="2800" dirty="0">
                <a:hlinkClick r:id="rId2"/>
              </a:rPr>
              <a:t>://inspirehep.net/record/</a:t>
            </a:r>
            <a:r>
              <a:rPr lang="en-US" altLang="ja-JP" sz="2800" dirty="0" smtClean="0">
                <a:hlinkClick r:id="rId2"/>
              </a:rPr>
              <a:t>1263003</a:t>
            </a:r>
            <a:r>
              <a:rPr lang="en-US" altLang="ja-JP" sz="2800" dirty="0" smtClean="0"/>
              <a:t> </a:t>
            </a:r>
            <a:endParaRPr kumimoji="1"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3985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nuSTORM</a:t>
            </a:r>
            <a:r>
              <a:rPr kumimoji="1" lang="en-US" altLang="ja-JP" dirty="0" smtClean="0"/>
              <a:t> EOI to CERN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0540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Twin-Track Approach</a:t>
            </a:r>
            <a:endParaRPr kumimoji="1" lang="en-US" altLang="ja-JP" dirty="0"/>
          </a:p>
          <a:p>
            <a:pPr lvl="1"/>
            <a:r>
              <a:rPr kumimoji="1" lang="en-US" altLang="ja-JP" dirty="0" smtClean="0"/>
              <a:t>Develop International support at the Laboratory level for the concept</a:t>
            </a:r>
          </a:p>
          <a:p>
            <a:pPr lvl="2"/>
            <a:r>
              <a:rPr kumimoji="1" lang="en-US" altLang="ja-JP" dirty="0" smtClean="0"/>
              <a:t>Bottom-up (grass roots</a:t>
            </a:r>
            <a:r>
              <a:rPr kumimoji="1" lang="en-US" altLang="ja-JP" dirty="0"/>
              <a:t>) &amp; Top-</a:t>
            </a:r>
            <a:r>
              <a:rPr kumimoji="1" lang="en-US" altLang="ja-JP" dirty="0" smtClean="0"/>
              <a:t>down</a:t>
            </a:r>
          </a:p>
          <a:p>
            <a:r>
              <a:rPr kumimoji="1" lang="en-US" altLang="ja-JP" dirty="0" smtClean="0"/>
              <a:t>Has produced significant increase in the size of the collaboration</a:t>
            </a:r>
          </a:p>
          <a:p>
            <a:pPr lvl="1"/>
            <a:r>
              <a:rPr kumimoji="1" lang="en-US" altLang="ja-JP" dirty="0" smtClean="0"/>
              <a:t>From 38 at time of Fermilab LOI to 110 now (single collaboration)</a:t>
            </a:r>
          </a:p>
          <a:p>
            <a:r>
              <a:rPr lang="en-US" altLang="ja-JP" dirty="0" smtClean="0"/>
              <a:t>CERN EOI has requested support to:</a:t>
            </a:r>
          </a:p>
          <a:p>
            <a:pPr lvl="1"/>
            <a:r>
              <a:rPr lang="en-US" altLang="ja-JP" dirty="0" smtClean="0"/>
              <a:t>Investigate </a:t>
            </a:r>
            <a:r>
              <a:rPr lang="en-US" altLang="ja-JP" dirty="0"/>
              <a:t>in detail how </a:t>
            </a:r>
            <a:r>
              <a:rPr lang="en-US" altLang="ja-JP" dirty="0" err="1" smtClean="0"/>
              <a:t>nuSTORM</a:t>
            </a:r>
            <a:r>
              <a:rPr lang="en-US" altLang="ja-JP" dirty="0" smtClean="0"/>
              <a:t> </a:t>
            </a:r>
            <a:r>
              <a:rPr lang="en-US" altLang="ja-JP" dirty="0"/>
              <a:t>could be implemented at CERN; and</a:t>
            </a:r>
          </a:p>
          <a:p>
            <a:pPr lvl="1"/>
            <a:r>
              <a:rPr lang="en-US" altLang="ja-JP" dirty="0" smtClean="0"/>
              <a:t>Develop </a:t>
            </a:r>
            <a:r>
              <a:rPr lang="en-US" altLang="ja-JP" dirty="0"/>
              <a:t>options for decisive European contributions to the </a:t>
            </a:r>
            <a:r>
              <a:rPr lang="en-US" altLang="ja-JP" dirty="0" err="1" smtClean="0"/>
              <a:t>nuSTORM</a:t>
            </a:r>
            <a:r>
              <a:rPr lang="en-US" altLang="ja-JP" dirty="0" smtClean="0"/>
              <a:t> </a:t>
            </a:r>
            <a:r>
              <a:rPr lang="en-US" altLang="ja-JP" dirty="0"/>
              <a:t>facility and experimental </a:t>
            </a:r>
            <a:r>
              <a:rPr lang="en-US" altLang="ja-JP" dirty="0" smtClean="0"/>
              <a:t>program wherever </a:t>
            </a:r>
            <a:r>
              <a:rPr lang="en-US" altLang="ja-JP" dirty="0"/>
              <a:t>the facility is sited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It defines </a:t>
            </a:r>
            <a:r>
              <a:rPr lang="en-US" altLang="ja-JP" dirty="0"/>
              <a:t>a roughly two-year program which culminates in the delivery of a Technical Design </a:t>
            </a:r>
            <a:r>
              <a:rPr lang="en-US" altLang="ja-JP" dirty="0" smtClean="0"/>
              <a:t>Report.</a:t>
            </a:r>
          </a:p>
          <a:p>
            <a:r>
              <a:rPr kumimoji="1" lang="en-US" altLang="ja-JP" dirty="0" smtClean="0"/>
              <a:t>Submitted in April of this year:</a:t>
            </a:r>
          </a:p>
          <a:p>
            <a:pPr lvl="1"/>
            <a:r>
              <a:rPr kumimoji="1" lang="en-US" altLang="ja-JP" dirty="0" smtClean="0"/>
              <a:t>SPSC review of EOI 25 June 13:</a:t>
            </a:r>
          </a:p>
          <a:p>
            <a:pPr lvl="2"/>
            <a:r>
              <a:rPr kumimoji="1" lang="en-US" altLang="ja-JP" dirty="0" smtClean="0"/>
              <a:t>Recognition of importance of </a:t>
            </a:r>
            <a:r>
              <a:rPr kumimoji="1" lang="en-US" altLang="ja-JP" dirty="0" err="1" smtClean="0"/>
              <a:t>nuSTORM</a:t>
            </a:r>
            <a:r>
              <a:rPr kumimoji="1" lang="en-US" altLang="ja-JP" dirty="0" smtClean="0"/>
              <a:t> and the opportunities for excellent contributions to searches for sterile neutrinos and cross-section measurements</a:t>
            </a:r>
          </a:p>
          <a:p>
            <a:pPr lvl="2"/>
            <a:r>
              <a:rPr kumimoji="1" lang="en-US" altLang="ja-JP" dirty="0" smtClean="0"/>
              <a:t>Encouragement for collaboration to carry out program defined in EOI</a:t>
            </a:r>
          </a:p>
          <a:p>
            <a:r>
              <a:rPr kumimoji="1" lang="en-US" altLang="ja-JP" dirty="0" smtClean="0"/>
              <a:t>Negotiations for the necessary support at CERN are now at an advanced stage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1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1470025"/>
          </a:xfrm>
        </p:spPr>
        <p:txBody>
          <a:bodyPr/>
          <a:lstStyle/>
          <a:p>
            <a:r>
              <a:rPr lang="en-US" sz="4800" b="0" i="1" dirty="0" smtClean="0"/>
              <a:t>Costing </a:t>
            </a:r>
            <a:endParaRPr lang="en-US" sz="4800" b="0" i="1" dirty="0"/>
          </a:p>
        </p:txBody>
      </p:sp>
      <p:pic>
        <p:nvPicPr>
          <p:cNvPr id="4" name="Picture 3" descr="Goril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9550" y="2743200"/>
            <a:ext cx="3644900" cy="28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Question 3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72475" cy="4495800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3200" dirty="0"/>
              <a:t>A</a:t>
            </a:r>
            <a:r>
              <a:rPr lang="en-US" altLang="ja-JP" sz="3200" dirty="0" smtClean="0"/>
              <a:t>t </a:t>
            </a:r>
            <a:r>
              <a:rPr lang="en-US" altLang="ja-JP" sz="3200" dirty="0"/>
              <a:t>a top level, what is your current estimate of U.S. construction costs, including notional technically-driven and realistic cost profiles (to the extent you can), and what is the basis of estimate? </a:t>
            </a:r>
            <a:r>
              <a:rPr lang="en-US" altLang="ja-JP" dirty="0"/>
              <a:t> </a:t>
            </a:r>
            <a:endParaRPr lang="en-US" altLang="ja-JP" dirty="0" smtClean="0"/>
          </a:p>
          <a:p>
            <a:pPr lvl="1"/>
            <a:r>
              <a:rPr lang="en-US" altLang="ja-JP" sz="2800" dirty="0" smtClean="0"/>
              <a:t>What </a:t>
            </a:r>
            <a:r>
              <a:rPr lang="en-US" altLang="ja-JP" sz="2800" dirty="0"/>
              <a:t>contingency are you carrying in these estimates?  </a:t>
            </a:r>
            <a:endParaRPr lang="en-US" altLang="ja-JP" sz="2800" dirty="0" smtClean="0"/>
          </a:p>
          <a:p>
            <a:pPr lvl="1"/>
            <a:r>
              <a:rPr lang="en-US" altLang="ja-JP" sz="2800" dirty="0" smtClean="0"/>
              <a:t>What </a:t>
            </a:r>
            <a:r>
              <a:rPr lang="en-US" altLang="ja-JP" sz="2800" dirty="0"/>
              <a:t>R&amp;D is still required, and what is the scope?  </a:t>
            </a:r>
            <a:endParaRPr lang="en-US" altLang="ja-JP" sz="2800" dirty="0" smtClean="0"/>
          </a:p>
          <a:p>
            <a:pPr lvl="1"/>
            <a:r>
              <a:rPr lang="en-US" altLang="ja-JP" sz="2800" dirty="0" smtClean="0"/>
              <a:t>If </a:t>
            </a:r>
            <a:r>
              <a:rPr lang="en-US" altLang="ja-JP" sz="2800" dirty="0"/>
              <a:t>this is a multi-agency project, what are the envisioned roles and division of scope?</a:t>
            </a:r>
            <a:endParaRPr kumimoji="1"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715000"/>
            <a:ext cx="786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>
                <a:solidFill>
                  <a:srgbClr val="FFFFFF"/>
                </a:solidFill>
              </a:rPr>
              <a:t>BTW, one definition of notional: </a:t>
            </a:r>
            <a:r>
              <a:rPr lang="en-US" altLang="ja-JP" i="1" dirty="0">
                <a:solidFill>
                  <a:srgbClr val="FFFFFF"/>
                </a:solidFill>
              </a:rPr>
              <a:t>not evident in reality; hypothetical or imaginary </a:t>
            </a:r>
            <a:endParaRPr kumimoji="1" lang="ja-JP" altLang="en-US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6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Costing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72475" cy="4343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Basis of Estimation</a:t>
            </a:r>
          </a:p>
          <a:p>
            <a:pPr>
              <a:buFont typeface="Wingdings" charset="2"/>
              <a:buChar char="Ø"/>
            </a:pPr>
            <a:r>
              <a:rPr lang="en-US" sz="2400" dirty="0" smtClean="0"/>
              <a:t>Conventional facilities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/>
              <a:t>PDR</a:t>
            </a:r>
          </a:p>
          <a:p>
            <a:r>
              <a:rPr lang="en-US" sz="2400" dirty="0" smtClean="0"/>
              <a:t>Cost estimates from AD for</a:t>
            </a:r>
          </a:p>
          <a:p>
            <a:pPr lvl="1"/>
            <a:r>
              <a:rPr lang="en-US" sz="2000" dirty="0" smtClean="0"/>
              <a:t>Primary beam line</a:t>
            </a:r>
          </a:p>
          <a:p>
            <a:pPr lvl="1"/>
            <a:r>
              <a:rPr lang="en-US" sz="2000" dirty="0" smtClean="0"/>
              <a:t>Target Station</a:t>
            </a:r>
          </a:p>
          <a:p>
            <a:r>
              <a:rPr lang="en-US" sz="2200" dirty="0"/>
              <a:t>C</a:t>
            </a:r>
            <a:r>
              <a:rPr lang="en-US" sz="2200" dirty="0" smtClean="0"/>
              <a:t>ross-checks to LBNE </a:t>
            </a:r>
          </a:p>
          <a:p>
            <a:r>
              <a:rPr lang="en-US" sz="2400" dirty="0" smtClean="0"/>
              <a:t>Magnet Costs based on construction analysis for room temperature magnets and on Strauss &amp; Green model for SC magnets (TD)</a:t>
            </a:r>
          </a:p>
          <a:p>
            <a:r>
              <a:rPr lang="en-US" sz="2400" dirty="0" smtClean="0"/>
              <a:t>Detector costs</a:t>
            </a:r>
          </a:p>
          <a:p>
            <a:pPr lvl="1"/>
            <a:r>
              <a:rPr lang="en-US" sz="2200" dirty="0" err="1" smtClean="0"/>
              <a:t>Euronu</a:t>
            </a:r>
            <a:r>
              <a:rPr lang="en-US" sz="2200" dirty="0" smtClean="0"/>
              <a:t>, MINOS + Nova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5334000"/>
            <a:ext cx="724724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bg1"/>
                </a:solidFill>
              </a:rPr>
              <a:t>See </a:t>
            </a:r>
            <a:r>
              <a:rPr lang="en-US" altLang="ja-JP" sz="2800" dirty="0">
                <a:solidFill>
                  <a:schemeClr val="bg1"/>
                </a:solidFill>
              </a:rPr>
              <a:t>FERMILAB-TM-2569-</a:t>
            </a:r>
            <a:r>
              <a:rPr lang="en-US" altLang="ja-JP" sz="2800" dirty="0" smtClean="0">
                <a:solidFill>
                  <a:schemeClr val="bg1"/>
                </a:solidFill>
              </a:rPr>
              <a:t>APC for details</a:t>
            </a:r>
          </a:p>
          <a:p>
            <a:pPr algn="ctr"/>
            <a:r>
              <a:rPr lang="en-US" altLang="ja-JP" sz="1800" dirty="0">
                <a:hlinkClick r:id="rId2"/>
              </a:rPr>
              <a:t>https://inspirehep.net/record/1263003</a:t>
            </a:r>
            <a:r>
              <a:rPr lang="en-US" altLang="ja-JP" sz="1800" dirty="0"/>
              <a:t> </a:t>
            </a:r>
            <a:r>
              <a:rPr kumimoji="1" lang="en-US" altLang="ja-JP" sz="1800" dirty="0" smtClean="0">
                <a:solidFill>
                  <a:schemeClr val="bg1"/>
                </a:solidFill>
              </a:rPr>
              <a:t> </a:t>
            </a:r>
            <a:endParaRPr kumimoji="1" lang="ja-JP" alt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nuSTORM</a:t>
            </a:r>
            <a:r>
              <a:rPr lang="en-US" dirty="0" smtClean="0"/>
              <a:t>: Total Project Cost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5334000"/>
            <a:ext cx="73256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 smtClean="0">
                <a:solidFill>
                  <a:schemeClr val="bg1"/>
                </a:solidFill>
              </a:rPr>
              <a:t>Near Hall sized for multiple experiments &amp; ND for SBL oscillation physics</a:t>
            </a:r>
          </a:p>
          <a:p>
            <a:r>
              <a:rPr lang="en-US" baseline="30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1.3kT Far + .2kT Near &amp; include DAB work</a:t>
            </a:r>
          </a:p>
          <a:p>
            <a:r>
              <a:rPr lang="en-US" baseline="30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Assumes LBNE estimates: </a:t>
            </a:r>
            <a:r>
              <a:rPr lang="en-US" dirty="0" err="1" smtClean="0">
                <a:solidFill>
                  <a:schemeClr val="bg1"/>
                </a:solidFill>
              </a:rPr>
              <a:t>Proj</a:t>
            </a:r>
            <a:r>
              <a:rPr lang="en-US" dirty="0" smtClean="0">
                <a:solidFill>
                  <a:schemeClr val="bg1"/>
                </a:solidFill>
              </a:rPr>
              <a:t>. Office (10%), L2 (9.4%), L3 (4%)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4876800"/>
            <a:ext cx="2501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Total contingency – 45%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371600"/>
            <a:ext cx="7639651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Conventional Facilities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566610"/>
              </p:ext>
            </p:extLst>
          </p:nvPr>
        </p:nvGraphicFramePr>
        <p:xfrm>
          <a:off x="152400" y="1752600"/>
          <a:ext cx="8625191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2" name="Worksheet" r:id="rId3" imgW="7721600" imgH="2387600" progId="Excel.Sheet.12">
                  <p:embed/>
                </p:oleObj>
              </mc:Choice>
              <mc:Fallback>
                <p:oleObj name="Worksheet" r:id="rId3" imgW="7721600" imgH="2387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1752600"/>
                        <a:ext cx="8625191" cy="266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63390" y="4800600"/>
            <a:ext cx="4726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FFFF"/>
                </a:solidFill>
              </a:rPr>
              <a:t>Overall contingency on Base Cost + EDIA – 53%</a:t>
            </a:r>
          </a:p>
        </p:txBody>
      </p:sp>
    </p:spTree>
    <p:extLst>
      <p:ext uri="{BB962C8B-B14F-4D97-AF65-F5344CB8AC3E}">
        <p14:creationId xmlns:p14="http://schemas.microsoft.com/office/powerpoint/2010/main" val="18524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7239000" cy="757237"/>
          </a:xfrm>
        </p:spPr>
        <p:txBody>
          <a:bodyPr/>
          <a:lstStyle/>
          <a:p>
            <a:r>
              <a:rPr kumimoji="1" lang="en-US" altLang="ja-JP" dirty="0" smtClean="0"/>
              <a:t>Schedule from Project Definition Report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CD</a:t>
            </a:r>
            <a:r>
              <a:rPr lang="en-US" altLang="ja-JP" dirty="0"/>
              <a:t>-0 Approval			</a:t>
            </a:r>
            <a:r>
              <a:rPr lang="en-US" altLang="ja-JP" dirty="0" smtClean="0"/>
              <a:t>		Month </a:t>
            </a:r>
            <a:r>
              <a:rPr lang="en-US" altLang="ja-JP" dirty="0"/>
              <a:t>0</a:t>
            </a:r>
          </a:p>
          <a:p>
            <a:r>
              <a:rPr lang="en-US" altLang="ja-JP" dirty="0"/>
              <a:t>CD-1 Approval			</a:t>
            </a:r>
            <a:r>
              <a:rPr lang="en-US" altLang="ja-JP" dirty="0" smtClean="0"/>
              <a:t>		Month 12   </a:t>
            </a:r>
            <a:endParaRPr lang="en-US" altLang="ja-JP" dirty="0"/>
          </a:p>
          <a:p>
            <a:r>
              <a:rPr lang="en-US" altLang="ja-JP" dirty="0"/>
              <a:t>CD-2 Approval			</a:t>
            </a:r>
            <a:r>
              <a:rPr lang="en-US" altLang="ja-JP" dirty="0" smtClean="0"/>
              <a:t>		Month </a:t>
            </a:r>
            <a:r>
              <a:rPr lang="en-US" altLang="ja-JP" dirty="0"/>
              <a:t>24</a:t>
            </a:r>
          </a:p>
          <a:p>
            <a:r>
              <a:rPr lang="en-US" altLang="ja-JP" dirty="0"/>
              <a:t>CD-3 Approval			</a:t>
            </a:r>
            <a:r>
              <a:rPr lang="en-US" altLang="ja-JP" dirty="0" smtClean="0"/>
              <a:t>		Month </a:t>
            </a:r>
            <a:r>
              <a:rPr lang="en-US" altLang="ja-JP" dirty="0"/>
              <a:t>36</a:t>
            </a:r>
          </a:p>
          <a:p>
            <a:r>
              <a:rPr lang="en-US" altLang="ja-JP" dirty="0"/>
              <a:t>Start Conventional Facilities Construction		Month 39</a:t>
            </a:r>
          </a:p>
          <a:p>
            <a:r>
              <a:rPr lang="en-US" altLang="ja-JP" dirty="0"/>
              <a:t>Complete Conventional Facilities Construction	</a:t>
            </a:r>
            <a:r>
              <a:rPr lang="en-US" altLang="ja-JP" dirty="0" smtClean="0"/>
              <a:t>Month 57</a:t>
            </a:r>
          </a:p>
          <a:p>
            <a:endParaRPr lang="en-US" altLang="ja-JP" dirty="0"/>
          </a:p>
          <a:p>
            <a:r>
              <a:rPr lang="en-US" altLang="ja-JP" sz="2800" dirty="0">
                <a:solidFill>
                  <a:srgbClr val="FF0000"/>
                </a:solidFill>
              </a:rPr>
              <a:t>The schedule is based on technically driven parameters and does not incorporate lags for DOE approvals or funding restrictions</a:t>
            </a:r>
            <a:r>
              <a:rPr lang="en-US" altLang="ja-JP" sz="2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A “realistic” schedule is 5-7 years from CD1 ($50M/</a:t>
            </a:r>
            <a:r>
              <a:rPr lang="en-US" altLang="ja-JP" sz="2800" dirty="0" err="1" smtClean="0">
                <a:solidFill>
                  <a:srgbClr val="FF0000"/>
                </a:solidFill>
              </a:rPr>
              <a:t>yr</a:t>
            </a:r>
            <a:r>
              <a:rPr lang="en-US" altLang="ja-JP" sz="2800" dirty="0" smtClean="0">
                <a:solidFill>
                  <a:srgbClr val="FF0000"/>
                </a:solidFill>
              </a:rPr>
              <a:t>)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069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Question 3(b)(c)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sz="3200" dirty="0"/>
              <a:t>What R&amp;D is still required, and what is the scope</a:t>
            </a:r>
            <a:r>
              <a:rPr lang="en-US" altLang="ja-JP" sz="3200" dirty="0" smtClean="0"/>
              <a:t>?</a:t>
            </a:r>
          </a:p>
          <a:p>
            <a:pPr lvl="1"/>
            <a:r>
              <a:rPr lang="en-US" altLang="ja-JP" sz="3000" dirty="0" smtClean="0"/>
              <a:t>Decay ring instrumentation</a:t>
            </a:r>
          </a:p>
          <a:p>
            <a:pPr lvl="2"/>
            <a:r>
              <a:rPr lang="en-US" altLang="ja-JP" sz="2600" dirty="0" smtClean="0"/>
              <a:t>Captured in DRI costs of $3.4M</a:t>
            </a:r>
          </a:p>
          <a:p>
            <a:pPr lvl="1"/>
            <a:r>
              <a:rPr lang="en-US" altLang="ja-JP" sz="2800" dirty="0" smtClean="0"/>
              <a:t>Magnet prototyping</a:t>
            </a:r>
          </a:p>
          <a:p>
            <a:pPr lvl="2"/>
            <a:r>
              <a:rPr lang="en-US" altLang="ja-JP" sz="2600" dirty="0" smtClean="0"/>
              <a:t>$3-5M</a:t>
            </a:r>
          </a:p>
          <a:p>
            <a:pPr lvl="0"/>
            <a:r>
              <a:rPr lang="en-US" altLang="ja-JP" sz="3200" dirty="0"/>
              <a:t>If this is a multi-agency project, what are the envisioned roles and division of scope</a:t>
            </a:r>
            <a:r>
              <a:rPr lang="en-US" altLang="ja-JP" sz="3200" dirty="0" smtClean="0"/>
              <a:t>?</a:t>
            </a:r>
          </a:p>
          <a:p>
            <a:pPr lvl="1"/>
            <a:r>
              <a:rPr kumimoji="1" lang="en-US" altLang="ja-JP" sz="3000" dirty="0" smtClean="0"/>
              <a:t>None has been studied.</a:t>
            </a:r>
          </a:p>
          <a:p>
            <a:pPr lvl="1"/>
            <a:r>
              <a:rPr kumimoji="1" lang="en-US" altLang="ja-JP" sz="3000" dirty="0" smtClean="0"/>
              <a:t>Near detector for </a:t>
            </a:r>
            <a:r>
              <a:rPr kumimoji="1" lang="en-US" altLang="ja-JP" sz="3000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sz="3000" dirty="0" smtClean="0"/>
              <a:t> interaction studies could fall within NSF </a:t>
            </a:r>
            <a:r>
              <a:rPr lang="en-US" altLang="ja-JP" sz="3200" dirty="0"/>
              <a:t>MREFC</a:t>
            </a:r>
            <a:r>
              <a:rPr kumimoji="1" lang="en-US" altLang="ja-JP" sz="3000" dirty="0" smtClean="0"/>
              <a:t> </a:t>
            </a:r>
            <a:endParaRPr kumimoji="1" lang="ja-JP" altLang="en-US" sz="3000" dirty="0"/>
          </a:p>
          <a:p>
            <a:endParaRPr lang="en-US" altLang="ja-JP" sz="1600" dirty="0"/>
          </a:p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5284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Question 4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72475" cy="4876800"/>
          </a:xfrm>
        </p:spPr>
        <p:txBody>
          <a:bodyPr/>
          <a:lstStyle/>
          <a:p>
            <a:r>
              <a:rPr lang="en-US" altLang="ja-JP" sz="2800" dirty="0"/>
              <a:t>E</a:t>
            </a:r>
            <a:r>
              <a:rPr lang="en-US" altLang="ja-JP" sz="2800" dirty="0" smtClean="0"/>
              <a:t>stimate </a:t>
            </a:r>
            <a:r>
              <a:rPr lang="en-US" altLang="ja-JP" sz="2800" dirty="0"/>
              <a:t>of the number of physicists (in FTEs) needed by project phase, including operations and data analysis</a:t>
            </a:r>
            <a:r>
              <a:rPr lang="en-US" altLang="ja-JP" sz="2800" dirty="0" smtClean="0"/>
              <a:t>.</a:t>
            </a:r>
          </a:p>
          <a:p>
            <a:pPr lvl="1"/>
            <a:r>
              <a:rPr kumimoji="1" lang="en-US" altLang="ja-JP" sz="2600" dirty="0" smtClean="0"/>
              <a:t>Project phase (based on $37M) -5 years</a:t>
            </a:r>
          </a:p>
          <a:p>
            <a:pPr lvl="2"/>
            <a:r>
              <a:rPr kumimoji="1" lang="en-US" altLang="ja-JP" sz="2400" dirty="0" smtClean="0"/>
              <a:t>15-20 </a:t>
            </a:r>
          </a:p>
          <a:p>
            <a:pPr lvl="1"/>
            <a:r>
              <a:rPr kumimoji="1" lang="en-US" altLang="ja-JP" sz="2600" dirty="0" smtClean="0"/>
              <a:t>Operations and data analysis (for SBL </a:t>
            </a:r>
            <a:r>
              <a:rPr kumimoji="1" lang="en-US" altLang="ja-JP" sz="2600" dirty="0" err="1" smtClean="0"/>
              <a:t>osc</a:t>
            </a:r>
            <a:r>
              <a:rPr kumimoji="1" lang="en-US" altLang="ja-JP" sz="2600" dirty="0" smtClean="0"/>
              <a:t> only)</a:t>
            </a:r>
          </a:p>
          <a:p>
            <a:pPr lvl="2"/>
            <a:r>
              <a:rPr kumimoji="1" lang="en-US" altLang="ja-JP" sz="2400" dirty="0" smtClean="0"/>
              <a:t>8 + 3</a:t>
            </a:r>
          </a:p>
          <a:p>
            <a:pPr lvl="3"/>
            <a:r>
              <a:rPr kumimoji="1" lang="en-US" altLang="ja-JP" sz="2200" dirty="0" smtClean="0"/>
              <a:t>Based on MINOS ND</a:t>
            </a:r>
          </a:p>
          <a:p>
            <a:pPr lvl="2"/>
            <a:endParaRPr kumimoji="1" lang="ja-JP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8851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 to Question 1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72475" cy="3886200"/>
          </a:xfrm>
        </p:spPr>
        <p:txBody>
          <a:bodyPr/>
          <a:lstStyle/>
          <a:p>
            <a:r>
              <a:rPr lang="en-US" altLang="ja-JP" sz="3600" i="1" dirty="0"/>
              <a:t>What makes this experiment unique, and how does fit in the overall picture of this area?</a:t>
            </a:r>
            <a:endParaRPr kumimoji="1" lang="ja-JP" altLang="en-US" sz="3600" i="1" dirty="0"/>
          </a:p>
          <a:p>
            <a:endParaRPr kumimoji="1"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613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Requests, Questions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ja-JP" dirty="0" smtClean="0"/>
              <a:t>Give a </a:t>
            </a:r>
            <a:r>
              <a:rPr lang="en-US" altLang="ja-JP" dirty="0"/>
              <a:t>brief summary of the physics case coupled with the explicit scope of the experiment, and a notional timeline for construction start, data taking, and specific anticipated results.  </a:t>
            </a:r>
            <a:endParaRPr lang="en-US" altLang="ja-JP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altLang="ja-JP" dirty="0" smtClean="0"/>
              <a:t>What </a:t>
            </a:r>
            <a:r>
              <a:rPr lang="en-US" altLang="ja-JP" dirty="0"/>
              <a:t>makes this experiment unique, and how does fit in the overall picture of this area?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/>
              <a:t>W</a:t>
            </a:r>
            <a:r>
              <a:rPr lang="en-US" altLang="ja-JP" dirty="0" smtClean="0"/>
              <a:t>hat </a:t>
            </a:r>
            <a:r>
              <a:rPr lang="en-US" altLang="ja-JP" dirty="0"/>
              <a:t>scope of international participation is required, and what is the status of these arrangements?  </a:t>
            </a:r>
            <a:endParaRPr lang="en-US" altLang="ja-JP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altLang="ja-JP" dirty="0" smtClean="0"/>
              <a:t>How </a:t>
            </a:r>
            <a:r>
              <a:rPr lang="en-US" altLang="ja-JP" dirty="0"/>
              <a:t>do you anticipate this will develop over time?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/>
              <a:t>A</a:t>
            </a:r>
            <a:r>
              <a:rPr lang="en-US" altLang="ja-JP" dirty="0" smtClean="0"/>
              <a:t>t </a:t>
            </a:r>
            <a:r>
              <a:rPr lang="en-US" altLang="ja-JP" dirty="0"/>
              <a:t>a top level, what is your current estimate of U.S. construction costs, including notional technically-driven and realistic cost profiles (to the extent you can), and what is the basis of estimate?  </a:t>
            </a:r>
            <a:endParaRPr lang="en-US" altLang="ja-JP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altLang="ja-JP" dirty="0" smtClean="0"/>
              <a:t>What </a:t>
            </a:r>
            <a:r>
              <a:rPr lang="en-US" altLang="ja-JP" dirty="0"/>
              <a:t>contingency are you carrying in these estimates?  </a:t>
            </a:r>
            <a:endParaRPr lang="en-US" altLang="ja-JP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altLang="ja-JP" dirty="0" smtClean="0"/>
              <a:t>What </a:t>
            </a:r>
            <a:r>
              <a:rPr lang="en-US" altLang="ja-JP" dirty="0"/>
              <a:t>R&amp;D is still required, and what is the scope?  </a:t>
            </a:r>
            <a:endParaRPr lang="en-US" altLang="ja-JP" dirty="0" smtClean="0"/>
          </a:p>
          <a:p>
            <a:pPr marL="800100" lvl="1" indent="-342900">
              <a:buFont typeface="+mj-lt"/>
              <a:buAutoNum type="arabicPeriod"/>
            </a:pPr>
            <a:r>
              <a:rPr lang="en-US" altLang="ja-JP" dirty="0" smtClean="0"/>
              <a:t>If </a:t>
            </a:r>
            <a:r>
              <a:rPr lang="en-US" altLang="ja-JP" dirty="0"/>
              <a:t>this is a multi-agency project, what are the envisioned roles and division of scope?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dirty="0"/>
              <a:t>E</a:t>
            </a:r>
            <a:r>
              <a:rPr lang="en-US" altLang="ja-JP" dirty="0" smtClean="0"/>
              <a:t>stimate </a:t>
            </a:r>
            <a:r>
              <a:rPr lang="en-US" altLang="ja-JP" dirty="0"/>
              <a:t>of the number of physicists (in FTEs) needed by project phase, including operations and data analysis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5443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What makes </a:t>
            </a:r>
            <a:r>
              <a:rPr lang="en-US" dirty="0" err="1" smtClean="0">
                <a:latin typeface="+mn-lt"/>
              </a:rPr>
              <a:t>nuSTORM</a:t>
            </a:r>
            <a:r>
              <a:rPr lang="en-US" dirty="0" smtClean="0">
                <a:latin typeface="+mn-lt"/>
              </a:rPr>
              <a:t> unique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9" y="1295400"/>
            <a:ext cx="8991600" cy="4953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0" dirty="0" smtClean="0"/>
              <a:t>The Physics:</a:t>
            </a:r>
          </a:p>
          <a:p>
            <a:r>
              <a:rPr lang="en-US" sz="2400" b="0" dirty="0" smtClean="0"/>
              <a:t>Can </a:t>
            </a:r>
            <a:r>
              <a:rPr lang="en-US" sz="2400" dirty="0" smtClean="0"/>
              <a:t>confirm/exclude</a:t>
            </a:r>
            <a:r>
              <a:rPr lang="en-US" sz="2400" b="0" dirty="0" smtClean="0"/>
              <a:t> at 10</a:t>
            </a:r>
            <a:r>
              <a:rPr lang="en-US" sz="2400" b="0" dirty="0" smtClean="0">
                <a:latin typeface="Symbol" pitchFamily="18" charset="2"/>
              </a:rPr>
              <a:t>s</a:t>
            </a:r>
            <a:r>
              <a:rPr lang="en-US" sz="2400" b="0" dirty="0" smtClean="0"/>
              <a:t> </a:t>
            </a:r>
            <a:r>
              <a:rPr lang="en-US" sz="2400" dirty="0"/>
              <a:t>(</a:t>
            </a:r>
            <a:r>
              <a:rPr lang="en-US" sz="2400" b="0" dirty="0" smtClean="0"/>
              <a:t>CPT invariant channel) the LSND/</a:t>
            </a:r>
            <a:r>
              <a:rPr lang="en-US" sz="2400" b="0" dirty="0" err="1" smtClean="0"/>
              <a:t>MiniBooNE</a:t>
            </a:r>
            <a:r>
              <a:rPr lang="en-US" sz="2400" b="0" dirty="0" smtClean="0"/>
              <a:t> result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</a:rPr>
              <a:t>Only experiment that has access to appearance &amp; disappearance for both </a:t>
            </a:r>
            <a:r>
              <a:rPr lang="en-US" altLang="ja-JP" sz="2200" dirty="0">
                <a:latin typeface="Symbol" pitchFamily="18" charset="2"/>
              </a:rPr>
              <a:t>n</a:t>
            </a:r>
            <a:r>
              <a:rPr lang="en-US" altLang="ja-JP" sz="2200" baseline="-25000" dirty="0">
                <a:latin typeface="Symbol" pitchFamily="18" charset="2"/>
              </a:rPr>
              <a:t>m</a:t>
            </a:r>
            <a:r>
              <a:rPr lang="en-US" altLang="ja-JP" sz="2200" dirty="0"/>
              <a:t> and </a:t>
            </a:r>
            <a:r>
              <a:rPr lang="en-US" altLang="ja-JP" sz="2200" dirty="0" smtClean="0">
                <a:latin typeface="Symbol" pitchFamily="18" charset="2"/>
              </a:rPr>
              <a:t>n</a:t>
            </a:r>
            <a:r>
              <a:rPr lang="en-US" altLang="ja-JP" sz="2200" baseline="-25000" dirty="0" smtClean="0"/>
              <a:t>e</a:t>
            </a:r>
            <a:r>
              <a:rPr lang="en-US" altLang="ja-JP" sz="2200" dirty="0" smtClean="0"/>
              <a:t>, neutrino and anti-neutrino </a:t>
            </a:r>
            <a:endParaRPr lang="en-US" sz="2200" b="0" dirty="0">
              <a:solidFill>
                <a:srgbClr val="FFFFFF"/>
              </a:solidFill>
            </a:endParaRPr>
          </a:p>
          <a:p>
            <a:r>
              <a:rPr lang="en-US" sz="2400" dirty="0" smtClean="0">
                <a:latin typeface="Symbol" pitchFamily="18" charset="2"/>
              </a:rPr>
              <a:t>n</a:t>
            </a:r>
            <a:r>
              <a:rPr lang="en-US" sz="2400" b="0" dirty="0" smtClean="0"/>
              <a:t> interaction physics studies with </a:t>
            </a:r>
            <a:r>
              <a:rPr lang="en-US" sz="2400" b="0" dirty="0"/>
              <a:t>near detector(s) offer a </a:t>
            </a:r>
            <a:r>
              <a:rPr lang="en-US" sz="2400" b="0" dirty="0">
                <a:solidFill>
                  <a:srgbClr val="FF0000"/>
                </a:solidFill>
              </a:rPr>
              <a:t>unique</a:t>
            </a:r>
            <a:r>
              <a:rPr lang="en-US" sz="2400" b="0" dirty="0"/>
              <a:t> </a:t>
            </a:r>
            <a:r>
              <a:rPr lang="en-US" sz="2400" b="0" dirty="0" smtClean="0"/>
              <a:t> opportunity &amp; can be extended to cover 0.2&lt; E</a:t>
            </a:r>
            <a:r>
              <a:rPr lang="en-US" sz="2400" b="0" baseline="-25000" dirty="0" smtClean="0">
                <a:latin typeface="Symbol" pitchFamily="18" charset="2"/>
              </a:rPr>
              <a:t>n</a:t>
            </a:r>
            <a:r>
              <a:rPr lang="en-US" sz="2400" b="0" dirty="0" smtClean="0"/>
              <a:t>(</a:t>
            </a:r>
            <a:r>
              <a:rPr lang="en-US" sz="2400" b="0" dirty="0" err="1" smtClean="0"/>
              <a:t>GeV</a:t>
            </a:r>
            <a:r>
              <a:rPr lang="en-US" sz="2400" b="0" dirty="0" smtClean="0"/>
              <a:t>) &lt; 4</a:t>
            </a:r>
          </a:p>
          <a:p>
            <a:pPr lvl="1"/>
            <a:r>
              <a:rPr lang="en-US" sz="2800" b="0" dirty="0" smtClean="0"/>
              <a:t>Could be </a:t>
            </a:r>
            <a:r>
              <a:rPr lang="en-US" sz="2800" b="0" i="1" dirty="0" smtClean="0"/>
              <a:t>“transformational” </a:t>
            </a:r>
            <a:r>
              <a:rPr lang="en-US" sz="2800" b="0" dirty="0" smtClean="0"/>
              <a:t>w/r to </a:t>
            </a:r>
            <a:r>
              <a:rPr lang="en-US" sz="2800" b="0" dirty="0" smtClean="0">
                <a:latin typeface="Symbol" pitchFamily="18" charset="2"/>
              </a:rPr>
              <a:t>n</a:t>
            </a:r>
            <a:r>
              <a:rPr lang="en-US" sz="2800" b="0" dirty="0" smtClean="0"/>
              <a:t> interaction physics</a:t>
            </a:r>
          </a:p>
          <a:p>
            <a:pPr lvl="2"/>
            <a:r>
              <a:rPr lang="en-US" sz="2600" dirty="0" smtClean="0">
                <a:solidFill>
                  <a:srgbClr val="FF0000"/>
                </a:solidFill>
              </a:rPr>
              <a:t>Unique</a:t>
            </a:r>
            <a:r>
              <a:rPr lang="en-US" sz="2600" dirty="0" smtClean="0"/>
              <a:t> opportunities for </a:t>
            </a:r>
            <a:r>
              <a:rPr lang="en-US" sz="2600" dirty="0" smtClean="0">
                <a:latin typeface="Symbol" charset="2"/>
                <a:cs typeface="Symbol" charset="2"/>
              </a:rPr>
              <a:t>n</a:t>
            </a:r>
            <a:r>
              <a:rPr lang="en-US" sz="2600" baseline="-25000" dirty="0" smtClean="0"/>
              <a:t>e</a:t>
            </a:r>
            <a:r>
              <a:rPr lang="en-US" sz="2600" dirty="0" smtClean="0"/>
              <a:t> interaction studies</a:t>
            </a:r>
            <a:endParaRPr lang="en-US" sz="2600" b="0" dirty="0" smtClean="0"/>
          </a:p>
          <a:p>
            <a:pPr lvl="1"/>
            <a:r>
              <a:rPr lang="en-US" sz="2600" dirty="0" smtClean="0"/>
              <a:t>For this physics, nuSTORM </a:t>
            </a:r>
            <a:r>
              <a:rPr lang="en-US" sz="2600" dirty="0"/>
              <a:t>should really be thought of as a facility: A </a:t>
            </a:r>
            <a:r>
              <a:rPr lang="en-US" sz="2600" dirty="0">
                <a:latin typeface="Symbol" pitchFamily="18" charset="2"/>
              </a:rPr>
              <a:t>n</a:t>
            </a:r>
            <a:r>
              <a:rPr lang="en-US" sz="2600" dirty="0"/>
              <a:t> “</a:t>
            </a:r>
            <a:r>
              <a:rPr lang="en-US" sz="2600" i="1" dirty="0"/>
              <a:t>light-source”</a:t>
            </a:r>
            <a:r>
              <a:rPr lang="en-US" sz="2600" dirty="0"/>
              <a:t> is a good analogy</a:t>
            </a:r>
          </a:p>
          <a:p>
            <a:pPr lvl="2"/>
            <a:r>
              <a:rPr lang="en-US" sz="2200" dirty="0" smtClean="0"/>
              <a:t>nuSTORM provides the beam &amp; users will bring </a:t>
            </a:r>
            <a:r>
              <a:rPr lang="en-US" sz="2200" dirty="0"/>
              <a:t>their detector </a:t>
            </a:r>
            <a:r>
              <a:rPr lang="en-US" sz="2200" dirty="0" smtClean="0"/>
              <a:t>to the near hall</a:t>
            </a:r>
            <a:endParaRPr lang="en-US" sz="2200" dirty="0"/>
          </a:p>
          <a:p>
            <a:pPr lvl="1"/>
            <a:endParaRPr lang="en-US" sz="28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477000"/>
            <a:ext cx="6705600" cy="228600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0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makes </a:t>
            </a:r>
            <a:r>
              <a:rPr lang="en-US" altLang="ja-JP" dirty="0" err="1"/>
              <a:t>nuSTORM</a:t>
            </a:r>
            <a:r>
              <a:rPr lang="en-US" altLang="ja-JP" dirty="0"/>
              <a:t> </a:t>
            </a:r>
            <a:r>
              <a:rPr lang="en-US" altLang="ja-JP" dirty="0" smtClean="0"/>
              <a:t>unique </a:t>
            </a:r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Facility:</a:t>
            </a:r>
          </a:p>
          <a:p>
            <a:r>
              <a:rPr lang="en-US" sz="2800" dirty="0" smtClean="0"/>
              <a:t>Although it only needs very </a:t>
            </a:r>
            <a:r>
              <a:rPr lang="en-US" sz="2800" dirty="0"/>
              <a:t>manageable extrapolations from existing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technology</a:t>
            </a:r>
          </a:p>
          <a:p>
            <a:pPr lvl="1"/>
            <a:r>
              <a:rPr lang="en-US" sz="2400" dirty="0" smtClean="0"/>
              <a:t>It can </a:t>
            </a:r>
            <a:r>
              <a:rPr lang="en-US" sz="2400" dirty="0"/>
              <a:t>explore new ideas regarding beam optics and instrumentation </a:t>
            </a:r>
          </a:p>
          <a:p>
            <a:r>
              <a:rPr lang="en-US" sz="2800" dirty="0"/>
              <a:t>Offers opportunities for extensions</a:t>
            </a:r>
          </a:p>
          <a:p>
            <a:pPr lvl="1"/>
            <a:r>
              <a:rPr lang="en-US" sz="2400" dirty="0"/>
              <a:t>Add RF for bunching/acceleration/phase space manipulation</a:t>
            </a:r>
          </a:p>
          <a:p>
            <a:pPr lvl="1"/>
            <a:r>
              <a:rPr lang="en-US" sz="2200" dirty="0"/>
              <a:t>Provide </a:t>
            </a:r>
            <a:r>
              <a:rPr lang="en-US" sz="2200" dirty="0">
                <a:latin typeface="Symbol" pitchFamily="18" charset="2"/>
              </a:rPr>
              <a:t>m</a:t>
            </a:r>
            <a:r>
              <a:rPr lang="en-US" sz="2200" dirty="0"/>
              <a:t> source for 6D cooling experiment with intense pulsed </a:t>
            </a:r>
            <a:r>
              <a:rPr lang="en-US" sz="2200" dirty="0" smtClean="0"/>
              <a:t>beam</a:t>
            </a:r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1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Pillars of nuSTORM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371600"/>
            <a:ext cx="3564588" cy="4648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733800" y="1295400"/>
            <a:ext cx="53292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b="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sz="16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Delivers on the physics for the study of sterile </a:t>
            </a:r>
            <a:r>
              <a:rPr lang="en-US" sz="2800" kern="0" dirty="0" smtClean="0">
                <a:latin typeface="Symbol" pitchFamily="18" charset="2"/>
              </a:rPr>
              <a:t>n</a:t>
            </a:r>
          </a:p>
          <a:p>
            <a:pPr lvl="1"/>
            <a:r>
              <a:rPr lang="en-US" sz="2400" kern="0" dirty="0"/>
              <a:t>As MP said yesterday: </a:t>
            </a:r>
            <a:r>
              <a:rPr lang="en-US" sz="2400" i="1" kern="0" dirty="0"/>
              <a:t>“Prepare for discovery, have a plan for machines that can exploit it.</a:t>
            </a:r>
            <a:r>
              <a:rPr lang="en-US" sz="2400" i="1" kern="0" dirty="0" smtClean="0"/>
              <a:t>”</a:t>
            </a:r>
            <a:r>
              <a:rPr lang="en-US" sz="2400" kern="0" dirty="0" smtClean="0"/>
              <a:t>  </a:t>
            </a:r>
            <a:r>
              <a:rPr lang="en-US" sz="2400" kern="0" dirty="0" err="1" smtClean="0"/>
              <a:t>nuSTORM</a:t>
            </a:r>
            <a:r>
              <a:rPr lang="en-US" sz="2400" kern="0" dirty="0" smtClean="0"/>
              <a:t> is preeminent in this regard w/r to sterile neutrinos</a:t>
            </a:r>
          </a:p>
          <a:p>
            <a:pPr lvl="1"/>
            <a:r>
              <a:rPr lang="en-US" sz="2400" kern="0" dirty="0" smtClean="0"/>
              <a:t>Offers a new approach to the production of </a:t>
            </a:r>
            <a:r>
              <a:rPr lang="en-US" sz="2400" kern="0" dirty="0" smtClean="0">
                <a:latin typeface="Symbol" pitchFamily="18" charset="2"/>
              </a:rPr>
              <a:t>n</a:t>
            </a:r>
            <a:r>
              <a:rPr lang="en-US" sz="2400" kern="0" dirty="0" smtClean="0"/>
              <a:t> beams setting a 10</a:t>
            </a:r>
            <a:r>
              <a:rPr lang="en-US" sz="2400" kern="0" dirty="0" smtClean="0">
                <a:latin typeface="Symbol" pitchFamily="18" charset="2"/>
              </a:rPr>
              <a:t>s</a:t>
            </a:r>
            <a:r>
              <a:rPr lang="en-US" sz="2400" kern="0" dirty="0" smtClean="0"/>
              <a:t> benchmark to make definitive statement w/r LSND/</a:t>
            </a:r>
            <a:r>
              <a:rPr lang="en-US" sz="2400" kern="0" dirty="0" err="1" smtClean="0"/>
              <a:t>MiniBooNE</a:t>
            </a:r>
            <a:endParaRPr lang="en-US" sz="2400" kern="0" dirty="0" smtClean="0"/>
          </a:p>
          <a:p>
            <a:pPr lvl="2"/>
            <a:r>
              <a:rPr lang="en-US" sz="2400" kern="0" dirty="0" smtClean="0"/>
              <a:t>Only facility that can do appearance &amp; disappearance for </a:t>
            </a:r>
            <a:r>
              <a:rPr lang="en-US" sz="2400" kern="0" dirty="0" smtClean="0">
                <a:latin typeface="Symbol" charset="2"/>
                <a:cs typeface="Symbol" charset="2"/>
              </a:rPr>
              <a:t>n</a:t>
            </a:r>
            <a:r>
              <a:rPr lang="en-US" sz="2400" kern="0" dirty="0" smtClean="0"/>
              <a:t> and anti-</a:t>
            </a:r>
            <a:r>
              <a:rPr lang="en-US" sz="2400" kern="0" dirty="0" smtClean="0">
                <a:latin typeface="Symbol" charset="2"/>
                <a:cs typeface="Symbol" charset="2"/>
              </a:rPr>
              <a:t>n</a:t>
            </a:r>
          </a:p>
          <a:p>
            <a:r>
              <a:rPr lang="en-US" sz="2800" kern="0" dirty="0" smtClean="0"/>
              <a:t>Can add significantly to our knowledge of </a:t>
            </a:r>
            <a:r>
              <a:rPr lang="en-US" sz="2800" kern="0" dirty="0" smtClean="0">
                <a:latin typeface="Symbol" pitchFamily="18" charset="2"/>
              </a:rPr>
              <a:t>n</a:t>
            </a:r>
            <a:r>
              <a:rPr lang="en-US" sz="2800" kern="0" dirty="0" smtClean="0"/>
              <a:t> interactions, particularly for </a:t>
            </a:r>
            <a:r>
              <a:rPr lang="en-US" sz="2800" kern="0" dirty="0" smtClean="0">
                <a:latin typeface="Symbol" pitchFamily="18" charset="2"/>
              </a:rPr>
              <a:t>n</a:t>
            </a:r>
            <a:r>
              <a:rPr lang="en-US" sz="2800" kern="0" baseline="-25000" dirty="0" smtClean="0"/>
              <a:t>e </a:t>
            </a:r>
          </a:p>
          <a:p>
            <a:pPr lvl="1"/>
            <a:r>
              <a:rPr lang="en-US" sz="2600" kern="0" dirty="0" smtClean="0">
                <a:latin typeface="Symbol" pitchFamily="18" charset="2"/>
              </a:rPr>
              <a:t>n</a:t>
            </a:r>
            <a:r>
              <a:rPr lang="en-US" sz="2600" kern="0" dirty="0" smtClean="0"/>
              <a:t> </a:t>
            </a:r>
            <a:r>
              <a:rPr lang="en-US" sz="2600" i="1" kern="0" dirty="0" smtClean="0"/>
              <a:t>“Light Source”</a:t>
            </a:r>
          </a:p>
          <a:p>
            <a:r>
              <a:rPr lang="en-US" sz="2800" kern="0" dirty="0" smtClean="0"/>
              <a:t>Provides an accelerator science test facility</a:t>
            </a:r>
          </a:p>
          <a:p>
            <a:pPr marL="0" indent="0">
              <a:buNone/>
            </a:pPr>
            <a:endParaRPr lang="en-US" sz="2800" kern="0" dirty="0" smtClean="0"/>
          </a:p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2098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38400"/>
            <a:ext cx="7772400" cy="1470025"/>
          </a:xfrm>
        </p:spPr>
        <p:txBody>
          <a:bodyPr/>
          <a:lstStyle/>
          <a:p>
            <a:r>
              <a:rPr kumimoji="1" lang="en-US" altLang="ja-JP" sz="5400" dirty="0" smtClean="0"/>
              <a:t>Thank you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332359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Back Ups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838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934200" cy="757237"/>
          </a:xfrm>
        </p:spPr>
        <p:txBody>
          <a:bodyPr/>
          <a:lstStyle/>
          <a:p>
            <a:r>
              <a:rPr lang="en-US" altLang="ja-JP" i="1" dirty="0" smtClean="0"/>
              <a:t>5 X 10</a:t>
            </a:r>
            <a:r>
              <a:rPr lang="en-US" altLang="ja-JP" i="1" baseline="30000" dirty="0" smtClean="0"/>
              <a:t>21</a:t>
            </a:r>
            <a:r>
              <a:rPr lang="en-US" altLang="ja-JP" i="1" dirty="0" smtClean="0"/>
              <a:t> POT exposure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pic>
        <p:nvPicPr>
          <p:cNvPr id="8" name="Content Placeholder 7" descr="Combined-half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85" r="-7785"/>
          <a:stretch>
            <a:fillRect/>
          </a:stretch>
        </p:blipFill>
        <p:spPr>
          <a:xfrm>
            <a:off x="685800" y="1219200"/>
            <a:ext cx="7696200" cy="4587951"/>
          </a:xfrm>
        </p:spPr>
      </p:pic>
      <p:sp>
        <p:nvSpPr>
          <p:cNvPr id="9" name="TextBox 8"/>
          <p:cNvSpPr txBox="1"/>
          <p:nvPr/>
        </p:nvSpPr>
        <p:spPr>
          <a:xfrm>
            <a:off x="1524000" y="5867400"/>
            <a:ext cx="5942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Assuming 10</a:t>
            </a:r>
            <a:r>
              <a:rPr kumimoji="1" lang="en-US" altLang="ja-JP" baseline="30000" dirty="0" smtClean="0">
                <a:solidFill>
                  <a:srgbClr val="FFFFFF"/>
                </a:solidFill>
              </a:rPr>
              <a:t>20</a:t>
            </a:r>
            <a:r>
              <a:rPr kumimoji="1" lang="en-US" altLang="ja-JP" dirty="0" smtClean="0">
                <a:solidFill>
                  <a:srgbClr val="FFFFFF"/>
                </a:solidFill>
              </a:rPr>
              <a:t> POT/yr. for 5 years, 10</a:t>
            </a:r>
            <a:r>
              <a:rPr kumimoji="1" lang="en-US" altLang="ja-JP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kumimoji="1" lang="en-US" altLang="ja-JP" dirty="0" smtClean="0">
                <a:solidFill>
                  <a:srgbClr val="FFFFFF"/>
                </a:solidFill>
              </a:rPr>
              <a:t> contour becomes 8</a:t>
            </a:r>
            <a:r>
              <a:rPr kumimoji="1" lang="en-US" altLang="ja-JP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endParaRPr kumimoji="1" lang="ja-JP" altLang="en-US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2098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Systematics for Golden Channel</a:t>
            </a:r>
            <a:br>
              <a:rPr lang="en-US" dirty="0" smtClean="0"/>
            </a:br>
            <a:r>
              <a:rPr lang="en-US" dirty="0" smtClean="0"/>
              <a:t>in nuSTORM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Magnetic field uncertainties</a:t>
            </a:r>
          </a:p>
          <a:p>
            <a:pPr lvl="1"/>
            <a:r>
              <a:rPr lang="en-US" dirty="0" smtClean="0"/>
              <a:t>If we do as well as MINOS (3%), no impact</a:t>
            </a:r>
          </a:p>
          <a:p>
            <a:pPr lvl="1"/>
            <a:r>
              <a:rPr lang="en-US" dirty="0" smtClean="0"/>
              <a:t>Need high field, however.  STL must work</a:t>
            </a:r>
          </a:p>
          <a:p>
            <a:r>
              <a:rPr lang="en-US" dirty="0" smtClean="0"/>
              <a:t>Cross sections and nuclear effects</a:t>
            </a:r>
          </a:p>
          <a:p>
            <a:pPr lvl="1"/>
            <a:r>
              <a:rPr lang="en-US" dirty="0" smtClean="0"/>
              <a:t>Needs some more work</a:t>
            </a:r>
          </a:p>
          <a:p>
            <a:pPr lvl="2"/>
            <a:r>
              <a:rPr lang="en-US" dirty="0" smtClean="0"/>
              <a:t>ND for disappearance </a:t>
            </a:r>
            <a:r>
              <a:rPr lang="en-US" dirty="0" err="1" smtClean="0"/>
              <a:t>ch</a:t>
            </a:r>
            <a:r>
              <a:rPr lang="en-US" dirty="0" smtClean="0"/>
              <a:t> (100T of </a:t>
            </a:r>
            <a:r>
              <a:rPr lang="en-US" dirty="0" err="1" smtClean="0"/>
              <a:t>SuperBIND</a:t>
            </a:r>
            <a:r>
              <a:rPr lang="en-US" dirty="0" smtClean="0"/>
              <a:t>) should minimize contribution to the uncertainties</a:t>
            </a:r>
          </a:p>
          <a:p>
            <a:r>
              <a:rPr lang="en-US" dirty="0" smtClean="0"/>
              <a:t>Cosmic rays</a:t>
            </a:r>
          </a:p>
          <a:p>
            <a:pPr lvl="1"/>
            <a:r>
              <a:rPr lang="en-US" dirty="0" smtClean="0"/>
              <a:t>Not an issue (But, we do need to </a:t>
            </a:r>
            <a:r>
              <a:rPr lang="en-US" dirty="0"/>
              <a:t>distinguish between</a:t>
            </a:r>
            <a:r>
              <a:rPr lang="en-US" dirty="0" smtClean="0"/>
              <a:t> upward and downward going muons via timing).</a:t>
            </a:r>
          </a:p>
          <a:p>
            <a:r>
              <a:rPr lang="en-US" dirty="0" smtClean="0"/>
              <a:t>Detector modeling (EM &amp; </a:t>
            </a:r>
            <a:r>
              <a:rPr lang="en-US" dirty="0" err="1" smtClean="0"/>
              <a:t>Hadronic</a:t>
            </a:r>
            <a:r>
              <a:rPr lang="en-US" dirty="0" smtClean="0"/>
              <a:t> showering)</a:t>
            </a:r>
          </a:p>
          <a:p>
            <a:pPr lvl="1"/>
            <a:r>
              <a:rPr lang="en-US" dirty="0" smtClean="0"/>
              <a:t>Experience from MINOS indicates we are OK, but this needs more work for </a:t>
            </a:r>
            <a:r>
              <a:rPr lang="en-US" dirty="0" err="1" smtClean="0"/>
              <a:t>SuperBIND</a:t>
            </a:r>
            <a:endParaRPr lang="en-US" dirty="0" smtClean="0"/>
          </a:p>
          <a:p>
            <a:r>
              <a:rPr lang="en-US" dirty="0" smtClean="0"/>
              <a:t>Atmospheric neutrinos</a:t>
            </a:r>
          </a:p>
          <a:p>
            <a:pPr lvl="1"/>
            <a:r>
              <a:rPr lang="en-US" dirty="0" smtClean="0"/>
              <a:t>Negligible</a:t>
            </a:r>
          </a:p>
          <a:p>
            <a:r>
              <a:rPr lang="en-US" dirty="0" smtClean="0"/>
              <a:t>Beam and rock muons</a:t>
            </a:r>
          </a:p>
          <a:p>
            <a:pPr lvl="1"/>
            <a:r>
              <a:rPr lang="en-US" dirty="0" smtClean="0"/>
              <a:t>Active veto – no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2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Systematics II</a:t>
            </a:r>
            <a:endParaRPr kumimoji="1" lang="ja-JP" altLang="en-US" dirty="0"/>
          </a:p>
        </p:txBody>
      </p:sp>
      <p:pic>
        <p:nvPicPr>
          <p:cNvPr id="6" name="Content Placeholder 5" descr="Systematic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5045" b="-25045"/>
          <a:stretch>
            <a:fillRect/>
          </a:stretch>
        </p:blipFill>
        <p:spPr>
          <a:xfrm>
            <a:off x="304800" y="838200"/>
            <a:ext cx="8372475" cy="4991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81400" y="5486400"/>
            <a:ext cx="2334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[232], [233] - MINOS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8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charge </a:t>
            </a:r>
            <a:r>
              <a:rPr lang="en-US" dirty="0" err="1" smtClean="0"/>
              <a:t>mis</a:t>
            </a:r>
            <a:r>
              <a:rPr lang="en-US" dirty="0" smtClean="0"/>
              <a:t>-ID rate needed for given sensitivity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95400"/>
            <a:ext cx="7659540" cy="46064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43800" y="304800"/>
            <a:ext cx="143020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Chris Tunnell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Oxford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0" y="5943600"/>
            <a:ext cx="31220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Number of useful </a:t>
            </a:r>
            <a:r>
              <a:rPr kumimoji="1" lang="en-US" altLang="ja-JP" dirty="0" err="1" smtClean="0">
                <a:solidFill>
                  <a:srgbClr val="FFFFFF"/>
                </a:solidFill>
              </a:rPr>
              <a:t>muon</a:t>
            </a:r>
            <a:r>
              <a:rPr kumimoji="1" lang="en-US" altLang="ja-JP" dirty="0" smtClean="0">
                <a:solidFill>
                  <a:srgbClr val="FFFFFF"/>
                </a:solidFill>
              </a:rPr>
              <a:t> decays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Gargamelle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/>
              <a:t>e</a:t>
            </a:r>
            <a:r>
              <a:rPr kumimoji="1" lang="en-US" altLang="ja-JP" dirty="0" smtClean="0"/>
              <a:t> and </a:t>
            </a:r>
            <a:r>
              <a:rPr kumimoji="1" lang="en-US" altLang="ja-JP" dirty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/>
              <a:t>e</a:t>
            </a:r>
            <a:r>
              <a:rPr kumimoji="1" lang="en-US" altLang="ja-JP" dirty="0" smtClean="0"/>
              <a:t>-bar data</a:t>
            </a:r>
            <a:endParaRPr kumimoji="1" lang="ja-JP" altLang="en-US" dirty="0"/>
          </a:p>
        </p:txBody>
      </p:sp>
      <p:pic>
        <p:nvPicPr>
          <p:cNvPr id="6" name="Content Placeholder 5" descr="Garga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37" r="-3203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2971800"/>
            <a:ext cx="160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200 n</a:t>
            </a:r>
            <a:r>
              <a:rPr kumimoji="1" lang="en-US" altLang="ja-JP" baseline="-25000" dirty="0" smtClean="0">
                <a:solidFill>
                  <a:srgbClr val="FFFF00"/>
                </a:solidFill>
              </a:rPr>
              <a:t>e 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evts</a:t>
            </a:r>
            <a:endParaRPr kumimoji="1" lang="en-US" altLang="ja-JP" baseline="-25000" dirty="0" smtClean="0">
              <a:solidFill>
                <a:srgbClr val="FFFF00"/>
              </a:solidFill>
            </a:endParaRPr>
          </a:p>
          <a:p>
            <a:r>
              <a:rPr kumimoji="1" lang="en-US" altLang="ja-JP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60 n</a:t>
            </a:r>
            <a:r>
              <a:rPr kumimoji="1" lang="en-US" altLang="ja-JP" baseline="-25000" dirty="0" smtClean="0">
                <a:solidFill>
                  <a:srgbClr val="FFFF00"/>
                </a:solidFill>
              </a:rPr>
              <a:t>e</a:t>
            </a:r>
            <a:r>
              <a:rPr kumimoji="1" lang="en-US" altLang="ja-JP" dirty="0">
                <a:solidFill>
                  <a:srgbClr val="FFFF00"/>
                </a:solidFill>
              </a:rPr>
              <a:t>-</a:t>
            </a:r>
            <a:r>
              <a:rPr kumimoji="1" lang="en-US" altLang="ja-JP" dirty="0" smtClean="0">
                <a:solidFill>
                  <a:srgbClr val="FFFF00"/>
                </a:solidFill>
              </a:rPr>
              <a:t>bar 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evts</a:t>
            </a:r>
            <a:r>
              <a:rPr kumimoji="1" lang="en-US" altLang="ja-JP" dirty="0" smtClean="0">
                <a:solidFill>
                  <a:srgbClr val="FFFF00"/>
                </a:solidFill>
              </a:rPr>
              <a:t>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5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Request/Question 1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ja-JP" sz="3200" dirty="0" smtClean="0"/>
              <a:t>Give a brief summary of the </a:t>
            </a:r>
            <a:r>
              <a:rPr lang="en-US" altLang="ja-JP" sz="3200" dirty="0"/>
              <a:t>physics case coupled with the explicit scope of the experiment, and a notional timeline for construction start, data taking, and specific anticipated results.  </a:t>
            </a:r>
            <a:endParaRPr lang="en-US" altLang="ja-JP" sz="3200" dirty="0" smtClean="0"/>
          </a:p>
          <a:p>
            <a:pPr lvl="1" algn="just"/>
            <a:r>
              <a:rPr lang="en-US" altLang="ja-JP" sz="3000" i="1" dirty="0" smtClean="0"/>
              <a:t>What </a:t>
            </a:r>
            <a:r>
              <a:rPr lang="en-US" altLang="ja-JP" sz="3000" i="1" dirty="0"/>
              <a:t>makes this experiment unique, and how does </a:t>
            </a:r>
            <a:r>
              <a:rPr lang="en-US" altLang="ja-JP" sz="3000" i="1" dirty="0" smtClean="0"/>
              <a:t>it fit </a:t>
            </a:r>
            <a:r>
              <a:rPr lang="en-US" altLang="ja-JP" sz="3000" i="1" dirty="0"/>
              <a:t>in the overall picture of this area</a:t>
            </a:r>
            <a:r>
              <a:rPr lang="en-US" altLang="ja-JP" sz="3000" i="1" dirty="0" smtClean="0"/>
              <a:t>? (Will get back to this at the end)</a:t>
            </a:r>
          </a:p>
          <a:p>
            <a:pPr lvl="1" algn="just"/>
            <a:endParaRPr kumimoji="1" lang="ja-JP" altLang="en-US" sz="3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4997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Accelerator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470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Proton Economics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sz="3600" dirty="0" smtClean="0"/>
              <a:t>Assume new kicker system to kick out 1 booster batch per cycle (≈ 1/6)</a:t>
            </a:r>
          </a:p>
          <a:p>
            <a:pPr lvl="1"/>
            <a:r>
              <a:rPr kumimoji="1" lang="en-US" altLang="ja-JP" sz="3000" dirty="0" smtClean="0"/>
              <a:t>Mixed-mode operation as in collider days</a:t>
            </a:r>
          </a:p>
          <a:p>
            <a:pPr lvl="1"/>
            <a:r>
              <a:rPr kumimoji="1" lang="en-US" altLang="ja-JP" sz="3000" dirty="0" smtClean="0"/>
              <a:t>New kickers in cost estimate</a:t>
            </a:r>
          </a:p>
          <a:p>
            <a:r>
              <a:rPr kumimoji="1" lang="en-US" altLang="ja-JP" sz="3600" dirty="0" err="1" smtClean="0"/>
              <a:t>nuSTORM</a:t>
            </a:r>
            <a:r>
              <a:rPr kumimoji="1" lang="en-US" altLang="ja-JP" sz="3600" dirty="0" smtClean="0"/>
              <a:t> decay ring circumference = booster batch</a:t>
            </a:r>
          </a:p>
          <a:p>
            <a:r>
              <a:rPr kumimoji="1" lang="en-US" altLang="ja-JP" sz="3600" dirty="0" smtClean="0"/>
              <a:t>10</a:t>
            </a:r>
            <a:r>
              <a:rPr kumimoji="1" lang="en-US" altLang="ja-JP" sz="3600" baseline="30000" dirty="0" smtClean="0"/>
              <a:t>20</a:t>
            </a:r>
            <a:r>
              <a:rPr kumimoji="1" lang="en-US" altLang="ja-JP" sz="3600" dirty="0" smtClean="0"/>
              <a:t> POT/year under these assumptions</a:t>
            </a:r>
            <a:endParaRPr kumimoji="1"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4435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18" charset="2"/>
              </a:rPr>
              <a:t>p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ollection</a:t>
            </a:r>
            <a:br>
              <a:rPr lang="en-US" dirty="0" smtClean="0"/>
            </a:br>
            <a:r>
              <a:rPr lang="en-US" sz="2400" i="1" dirty="0" smtClean="0"/>
              <a:t># within p ± 10%</a:t>
            </a:r>
            <a:endParaRPr lang="en-US" sz="2400" i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95400"/>
            <a:ext cx="6054147" cy="4762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57701" y="2891820"/>
            <a:ext cx="29722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Retune line 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>
                <a:solidFill>
                  <a:schemeClr val="bg1"/>
                </a:solidFill>
              </a:rPr>
              <a:t>with some loss in efficiency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to cover 0.3&lt;E</a:t>
            </a:r>
            <a:r>
              <a:rPr lang="en-US" baseline="-25000" dirty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&lt;4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&amp;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Resultant extension in L/E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X2-2.5 from lattice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n-lt"/>
              </a:rPr>
              <a:t>considerations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281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RFFAG Dynamic Aperture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08" y="1219200"/>
            <a:ext cx="7027858" cy="4991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1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52400"/>
            <a:ext cx="7776864" cy="757237"/>
          </a:xfrm>
        </p:spPr>
        <p:txBody>
          <a:bodyPr/>
          <a:lstStyle/>
          <a:p>
            <a:r>
              <a:rPr lang="en-US" dirty="0" smtClean="0"/>
              <a:t>Recent FFAG Decay Ring design</a:t>
            </a:r>
            <a:br>
              <a:rPr lang="en-US" dirty="0" smtClean="0"/>
            </a:br>
            <a:r>
              <a:rPr lang="en-US" sz="2400" dirty="0" smtClean="0"/>
              <a:t>JB Lagrange, Y Mori, J Pasternak, A Sato</a:t>
            </a:r>
            <a:endParaRPr lang="en-US" dirty="0"/>
          </a:p>
        </p:txBody>
      </p:sp>
      <p:pic>
        <p:nvPicPr>
          <p:cNvPr id="6" name="Picture 5" descr="dispersion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4693"/>
            <a:ext cx="3209497" cy="20162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poincarrex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997" y="1254693"/>
            <a:ext cx="2880320" cy="20162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 descr="poincarrez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405" y="1254691"/>
            <a:ext cx="2880320" cy="201622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3773119" y="3242780"/>
            <a:ext cx="520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Horizontal (left) and vertical (right) DA (100 turns</a:t>
            </a:r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).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96" y="3242780"/>
            <a:ext cx="3667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Good dispersion matching (new ring).</a:t>
            </a:r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-28136" y="5085184"/>
            <a:ext cx="1403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Preliminary </a:t>
            </a:r>
          </a:p>
          <a:p>
            <a:r>
              <a:rPr lang="en-GB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stochastic </a:t>
            </a:r>
          </a:p>
          <a:p>
            <a:r>
              <a:rPr lang="en-GB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injection </a:t>
            </a:r>
          </a:p>
          <a:p>
            <a:r>
              <a:rPr lang="en-GB" sz="1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geometry</a:t>
            </a:r>
          </a:p>
        </p:txBody>
      </p:sp>
      <p:pic>
        <p:nvPicPr>
          <p:cNvPr id="11" name="Picture 10" descr="FFAG_StochInj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380" y="3604487"/>
            <a:ext cx="7963340" cy="2652235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5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Detector Issues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605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Candidates in </a:t>
            </a:r>
            <a:r>
              <a:rPr lang="en-US" dirty="0" err="1" smtClean="0"/>
              <a:t>SuperBIND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19200"/>
            <a:ext cx="6739989" cy="4991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01000" y="2971800"/>
            <a:ext cx="827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Hits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 vs. Z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A909C-095F-40BA-B9D3-374EED61C5AE}" type="slidenum">
              <a:rPr lang="en-US"/>
              <a:pPr/>
              <a:t>47</a:t>
            </a:fld>
            <a:endParaRPr lang="en-US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77937" y="228600"/>
            <a:ext cx="7469188" cy="757237"/>
          </a:xfrm>
        </p:spPr>
        <p:txBody>
          <a:bodyPr/>
          <a:lstStyle/>
          <a:p>
            <a:r>
              <a:rPr lang="en-US" sz="2400" dirty="0"/>
              <a:t>Fine-Resolution Totally Active Segmented </a:t>
            </a:r>
            <a:r>
              <a:rPr lang="en-US" sz="2400" dirty="0" smtClean="0"/>
              <a:t>Detector (IDS-NF)</a:t>
            </a:r>
            <a:endParaRPr lang="en-US" sz="2400" dirty="0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28600" y="1219200"/>
            <a:ext cx="844708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GB" sz="2000">
                <a:solidFill>
                  <a:schemeClr val="bg1"/>
                </a:solidFill>
                <a:cs typeface="Arial" pitchFamily="34" charset="0"/>
              </a:rPr>
              <a:t>Simulation of a Totally Active Scintillating Detector (TASD) using No</a:t>
            </a:r>
            <a:r>
              <a:rPr lang="en-GB" sz="200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GB" sz="2000">
                <a:solidFill>
                  <a:schemeClr val="bg1"/>
                </a:solidFill>
                <a:cs typeface="Arial" pitchFamily="34" charset="0"/>
              </a:rPr>
              <a:t>a and Miner</a:t>
            </a:r>
            <a:r>
              <a:rPr lang="en-GB" sz="200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lang="en-GB" sz="2000">
                <a:solidFill>
                  <a:schemeClr val="bg1"/>
                </a:solidFill>
                <a:cs typeface="Arial" pitchFamily="34" charset="0"/>
              </a:rPr>
              <a:t>a concepts with Geant4</a:t>
            </a:r>
          </a:p>
        </p:txBody>
      </p:sp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304800" y="2590800"/>
            <a:ext cx="4105275" cy="2730500"/>
            <a:chOff x="113" y="1569"/>
            <a:chExt cx="2586" cy="1720"/>
          </a:xfrm>
        </p:grpSpPr>
        <p:pic>
          <p:nvPicPr>
            <p:cNvPr id="10245" name="Picture 5" descr="05-0476-06D-TiO2triangles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569"/>
              <a:ext cx="2586" cy="1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6" name="Line 6"/>
            <p:cNvSpPr>
              <a:spLocks noChangeShapeType="1"/>
            </p:cNvSpPr>
            <p:nvPr/>
          </p:nvSpPr>
          <p:spPr bwMode="auto">
            <a:xfrm>
              <a:off x="930" y="2750"/>
              <a:ext cx="217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814" y="2774"/>
              <a:ext cx="4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  <a:cs typeface="Arial" pitchFamily="34" charset="0"/>
                </a:rPr>
                <a:t>3 cm</a:t>
              </a:r>
              <a:endParaRPr lang="en-US" sz="14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248" name="Line 8"/>
            <p:cNvSpPr>
              <a:spLocks noChangeShapeType="1"/>
            </p:cNvSpPr>
            <p:nvPr/>
          </p:nvSpPr>
          <p:spPr bwMode="auto">
            <a:xfrm flipV="1">
              <a:off x="385" y="2523"/>
              <a:ext cx="0" cy="13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249" name="Text Box 9"/>
            <p:cNvSpPr txBox="1">
              <a:spLocks noChangeArrowheads="1"/>
            </p:cNvSpPr>
            <p:nvPr/>
          </p:nvSpPr>
          <p:spPr bwMode="auto">
            <a:xfrm>
              <a:off x="113" y="2331"/>
              <a:ext cx="6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  <a:cs typeface="Arial" pitchFamily="34" charset="0"/>
                </a:rPr>
                <a:t>1.5 cm</a:t>
              </a:r>
              <a:endParaRPr lang="en-US" sz="14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250" name="Line 10"/>
            <p:cNvSpPr>
              <a:spLocks noChangeShapeType="1"/>
            </p:cNvSpPr>
            <p:nvPr/>
          </p:nvSpPr>
          <p:spPr bwMode="auto">
            <a:xfrm flipH="1" flipV="1">
              <a:off x="1927" y="2251"/>
              <a:ext cx="478" cy="30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0251" name="Text Box 11"/>
            <p:cNvSpPr txBox="1">
              <a:spLocks noChangeArrowheads="1"/>
            </p:cNvSpPr>
            <p:nvPr/>
          </p:nvSpPr>
          <p:spPr bwMode="auto">
            <a:xfrm>
              <a:off x="2084" y="2195"/>
              <a:ext cx="47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400">
                  <a:solidFill>
                    <a:schemeClr val="bg1"/>
                  </a:solidFill>
                  <a:cs typeface="Arial" pitchFamily="34" charset="0"/>
                </a:rPr>
                <a:t>15 m</a:t>
              </a:r>
              <a:endParaRPr lang="en-US" sz="140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179388" y="1868488"/>
            <a:ext cx="417671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60000"/>
              <a:buFont typeface="ZapfDingbats" pitchFamily="82" charset="2"/>
              <a:buChar char="u"/>
            </a:pPr>
            <a:r>
              <a:rPr lang="en-US" sz="1400" b="1">
                <a:solidFill>
                  <a:srgbClr val="FA00FA"/>
                </a:solidFill>
                <a:latin typeface="Comic Sans MS" pitchFamily="66" charset="0"/>
              </a:rPr>
              <a:t>3333 Modules (X and Y plane)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60000"/>
              <a:buFont typeface="ZapfDingbats" pitchFamily="82" charset="2"/>
              <a:buChar char="u"/>
            </a:pPr>
            <a:r>
              <a:rPr lang="en-US" sz="1400" b="1">
                <a:solidFill>
                  <a:srgbClr val="FA00FA"/>
                </a:solidFill>
                <a:latin typeface="Comic Sans MS" pitchFamily="66" charset="0"/>
              </a:rPr>
              <a:t>Each plane contains 1000 slabs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SzPct val="60000"/>
              <a:buFont typeface="ZapfDingbats" pitchFamily="82" charset="2"/>
              <a:buChar char="u"/>
            </a:pPr>
            <a:r>
              <a:rPr lang="en-US" sz="1400" b="1">
                <a:solidFill>
                  <a:srgbClr val="FA00FA"/>
                </a:solidFill>
                <a:latin typeface="Comic Sans MS" pitchFamily="66" charset="0"/>
              </a:rPr>
              <a:t>Total: 6.7M channels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152400" y="5334000"/>
            <a:ext cx="83724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Font typeface="Symbol" pitchFamily="18" charset="2"/>
              <a:buChar char="·"/>
            </a:pPr>
            <a:r>
              <a:rPr lang="en-US" sz="1600" b="1">
                <a:solidFill>
                  <a:srgbClr val="FFFF00"/>
                </a:solidFill>
                <a:latin typeface="Comic Sans MS" pitchFamily="66" charset="0"/>
              </a:rPr>
              <a:t>Momenta between 100 MeV/c to 15 GeV/c</a:t>
            </a: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·"/>
            </a:pPr>
            <a:r>
              <a:rPr lang="en-GB" sz="1600" b="1">
                <a:solidFill>
                  <a:srgbClr val="FFFF00"/>
                </a:solidFill>
                <a:latin typeface="Comic Sans MS" pitchFamily="66" charset="0"/>
              </a:rPr>
              <a:t>Magnetic field considered: 0.5 T</a:t>
            </a:r>
            <a:endParaRPr lang="en-US" sz="1600" b="1">
              <a:solidFill>
                <a:srgbClr val="FFFF00"/>
              </a:solidFill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Font typeface="Symbol" pitchFamily="18" charset="2"/>
              <a:buChar char="·"/>
            </a:pPr>
            <a:r>
              <a:rPr lang="en-GB" sz="1600" b="1">
                <a:solidFill>
                  <a:srgbClr val="FFFF00"/>
                </a:solidFill>
                <a:latin typeface="Comic Sans MS" pitchFamily="66" charset="0"/>
              </a:rPr>
              <a:t>Reconstructed position resolution ~ 4.5 mm</a:t>
            </a:r>
            <a:endParaRPr lang="en-US" sz="1600" b="1">
              <a:solidFill>
                <a:srgbClr val="FFFF00"/>
              </a:solidFill>
              <a:latin typeface="Comic Sans MS" pitchFamily="66" charset="0"/>
            </a:endParaRPr>
          </a:p>
        </p:txBody>
      </p:sp>
      <p:grpSp>
        <p:nvGrpSpPr>
          <p:cNvPr id="10254" name="Group 14"/>
          <p:cNvGrpSpPr>
            <a:grpSpLocks/>
          </p:cNvGrpSpPr>
          <p:nvPr/>
        </p:nvGrpSpPr>
        <p:grpSpPr bwMode="auto">
          <a:xfrm>
            <a:off x="4724400" y="2057400"/>
            <a:ext cx="4248150" cy="3362325"/>
            <a:chOff x="2653" y="1253"/>
            <a:chExt cx="2676" cy="2118"/>
          </a:xfrm>
        </p:grpSpPr>
        <p:pic>
          <p:nvPicPr>
            <p:cNvPr id="10255" name="Picture 15" descr="smallDet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253"/>
              <a:ext cx="2676" cy="21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6" name="Line 16"/>
            <p:cNvSpPr>
              <a:spLocks noChangeShapeType="1"/>
            </p:cNvSpPr>
            <p:nvPr/>
          </p:nvSpPr>
          <p:spPr bwMode="auto">
            <a:xfrm flipH="1" flipV="1">
              <a:off x="3068" y="2228"/>
              <a:ext cx="538" cy="295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Line 17"/>
            <p:cNvSpPr>
              <a:spLocks noChangeShapeType="1"/>
            </p:cNvSpPr>
            <p:nvPr/>
          </p:nvSpPr>
          <p:spPr bwMode="auto">
            <a:xfrm flipV="1">
              <a:off x="3061" y="2228"/>
              <a:ext cx="7" cy="567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Line 18"/>
            <p:cNvSpPr>
              <a:spLocks noChangeShapeType="1"/>
            </p:cNvSpPr>
            <p:nvPr/>
          </p:nvSpPr>
          <p:spPr bwMode="auto">
            <a:xfrm flipV="1">
              <a:off x="3068" y="1525"/>
              <a:ext cx="1309" cy="703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Text Box 19"/>
            <p:cNvSpPr txBox="1">
              <a:spLocks noChangeArrowheads="1"/>
            </p:cNvSpPr>
            <p:nvPr/>
          </p:nvSpPr>
          <p:spPr bwMode="auto">
            <a:xfrm rot="1288785">
              <a:off x="3332" y="2166"/>
              <a:ext cx="4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Comic Sans MS" pitchFamily="66" charset="0"/>
                  <a:cs typeface="Arial" pitchFamily="34" charset="0"/>
                </a:rPr>
                <a:t>15 m</a:t>
              </a:r>
            </a:p>
          </p:txBody>
        </p:sp>
        <p:sp>
          <p:nvSpPr>
            <p:cNvPr id="10260" name="Text Box 20"/>
            <p:cNvSpPr txBox="1">
              <a:spLocks noChangeArrowheads="1"/>
            </p:cNvSpPr>
            <p:nvPr/>
          </p:nvSpPr>
          <p:spPr bwMode="auto">
            <a:xfrm rot="16200000">
              <a:off x="2727" y="2410"/>
              <a:ext cx="42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Comic Sans MS" pitchFamily="66" charset="0"/>
                  <a:cs typeface="Arial" pitchFamily="34" charset="0"/>
                </a:rPr>
                <a:t>15 m</a:t>
              </a:r>
            </a:p>
          </p:txBody>
        </p:sp>
        <p:sp>
          <p:nvSpPr>
            <p:cNvPr id="10261" name="Text Box 21"/>
            <p:cNvSpPr txBox="1">
              <a:spLocks noChangeArrowheads="1"/>
            </p:cNvSpPr>
            <p:nvPr/>
          </p:nvSpPr>
          <p:spPr bwMode="auto">
            <a:xfrm rot="-1219533">
              <a:off x="3513" y="1623"/>
              <a:ext cx="50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chemeClr val="bg1"/>
                  </a:solidFill>
                  <a:latin typeface="Comic Sans MS" pitchFamily="66" charset="0"/>
                  <a:cs typeface="Arial" pitchFamily="34" charset="0"/>
                </a:rPr>
                <a:t>150 m</a:t>
              </a:r>
            </a:p>
          </p:txBody>
        </p:sp>
      </p:grp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6156325" y="5603875"/>
            <a:ext cx="1230313" cy="395288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mic Sans MS" pitchFamily="66" charset="0"/>
              </a:rPr>
              <a:t>B = 0.5T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0400" y="4831716"/>
            <a:ext cx="1858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 </a:t>
            </a:r>
            <a:r>
              <a:rPr lang="en-US" dirty="0" err="1" smtClean="0">
                <a:solidFill>
                  <a:schemeClr val="bg1"/>
                </a:solidFill>
              </a:rPr>
              <a:t>kT</a:t>
            </a:r>
            <a:r>
              <a:rPr lang="en-US" dirty="0" smtClean="0">
                <a:solidFill>
                  <a:schemeClr val="bg1"/>
                </a:solidFill>
              </a:rPr>
              <a:t> Total Mass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05800" y="6400800"/>
            <a:ext cx="685800" cy="304800"/>
          </a:xfrm>
          <a:prstGeom prst="rect">
            <a:avLst/>
          </a:prstGeom>
        </p:spPr>
        <p:txBody>
          <a:bodyPr/>
          <a:lstStyle/>
          <a:p>
            <a:fld id="{CBEC2CE7-9DC5-43F7-9438-F74EB4D5DC80}" type="slidenum">
              <a:rPr lang="en-US"/>
              <a:pPr/>
              <a:t>48</a:t>
            </a:fld>
            <a:endParaRPr lang="en-US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7240588" cy="757237"/>
          </a:xfrm>
        </p:spPr>
        <p:txBody>
          <a:bodyPr/>
          <a:lstStyle/>
          <a:p>
            <a:r>
              <a:rPr lang="en-US" sz="3200" dirty="0" smtClean="0"/>
              <a:t>Magnet- Concept for IDS-NF </a:t>
            </a:r>
            <a:endParaRPr lang="en-US" sz="3200" dirty="0"/>
          </a:p>
        </p:txBody>
      </p:sp>
      <p:pic>
        <p:nvPicPr>
          <p:cNvPr id="49155" name="Picture 3" descr="MC_iron_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5745056" cy="357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89560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3276600" cy="4495800"/>
          </a:xfrm>
          <a:noFill/>
          <a:ln/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dirty="0"/>
              <a:t>VLHC SC Transmission Line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Technically proven</a:t>
            </a:r>
          </a:p>
          <a:p>
            <a:pPr lvl="1"/>
            <a:r>
              <a:rPr lang="en-US" dirty="0"/>
              <a:t>A</a:t>
            </a:r>
            <a:r>
              <a:rPr lang="en-US" dirty="0" smtClean="0">
                <a:solidFill>
                  <a:schemeClr val="bg1"/>
                </a:solidFill>
              </a:rPr>
              <a:t>ffordable</a:t>
            </a:r>
            <a:endParaRPr lang="en-US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3962400" y="5257800"/>
            <a:ext cx="4648200" cy="9906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en-US" sz="1600" b="1">
                <a:solidFill>
                  <a:srgbClr val="FF0000"/>
                </a:solidFill>
                <a:latin typeface="Comic Sans MS" pitchFamily="66" charset="0"/>
              </a:rPr>
              <a:t>1 m iron wall thickness. 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en-US" sz="1600" b="1">
                <a:solidFill>
                  <a:srgbClr val="FF0000"/>
                </a:solidFill>
                <a:latin typeface="Comic Sans MS" pitchFamily="66" charset="0"/>
              </a:rPr>
              <a:t>~2.4 T peak field in the iron.</a:t>
            </a:r>
          </a:p>
          <a:p>
            <a:pPr marL="342900" indent="-342900" algn="ctr">
              <a:spcBef>
                <a:spcPct val="20000"/>
              </a:spcBef>
              <a:buFont typeface="Symbol" pitchFamily="18" charset="2"/>
              <a:buNone/>
            </a:pPr>
            <a:r>
              <a:rPr lang="en-US" sz="1600" b="1">
                <a:solidFill>
                  <a:srgbClr val="FF0000"/>
                </a:solidFill>
                <a:latin typeface="Comic Sans MS" pitchFamily="66" charset="0"/>
              </a:rPr>
              <a:t>Good field uniformity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942" y="5562600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R&amp;D to support concept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Has not been funded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CE9B5-B8FE-47BF-BD3D-A1C49DC18FA4}" type="slidenum">
              <a:rPr lang="en-US"/>
              <a:pPr/>
              <a:t>49</a:t>
            </a:fld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TASD Performance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81000" y="1219200"/>
            <a:ext cx="41989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GB" sz="2000" dirty="0">
                <a:solidFill>
                  <a:srgbClr val="FFFF00"/>
                </a:solidFill>
                <a:latin typeface="Symbol" pitchFamily="18" charset="2"/>
                <a:cs typeface="Arial" pitchFamily="34" charset="0"/>
              </a:rPr>
              <a:t>n </a:t>
            </a:r>
            <a:r>
              <a:rPr lang="en-GB" sz="2000" dirty="0">
                <a:solidFill>
                  <a:srgbClr val="FFFF00"/>
                </a:solidFill>
                <a:latin typeface="Comic Sans MS" pitchFamily="66" charset="0"/>
                <a:cs typeface="Arial" pitchFamily="34" charset="0"/>
              </a:rPr>
              <a:t>Event</a:t>
            </a:r>
            <a:r>
              <a:rPr lang="en-GB" sz="2000" dirty="0">
                <a:solidFill>
                  <a:srgbClr val="FFFF00"/>
                </a:solidFill>
                <a:cs typeface="Arial" pitchFamily="34" charset="0"/>
              </a:rPr>
              <a:t> Reconstruction </a:t>
            </a:r>
            <a:r>
              <a:rPr lang="en-GB" sz="2000" dirty="0">
                <a:solidFill>
                  <a:srgbClr val="FFFF00"/>
                </a:solidFill>
                <a:latin typeface="Symbol" pitchFamily="18" charset="2"/>
                <a:cs typeface="Arial" pitchFamily="34" charset="0"/>
              </a:rPr>
              <a:t>e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648200" y="1752600"/>
            <a:ext cx="4343400" cy="4518025"/>
            <a:chOff x="1104" y="768"/>
            <a:chExt cx="3552" cy="3552"/>
          </a:xfrm>
        </p:grpSpPr>
        <p:pic>
          <p:nvPicPr>
            <p:cNvPr id="17413" name="Picture 5" descr="charge_misi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768"/>
              <a:ext cx="3552" cy="3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 flipV="1">
              <a:off x="2496" y="1152"/>
              <a:ext cx="0" cy="25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5181600" y="1295400"/>
            <a:ext cx="353853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0000"/>
              </a:buClr>
              <a:buSzPct val="70000"/>
              <a:buFont typeface="Monotype Sorts" pitchFamily="2" charset="2"/>
              <a:buNone/>
            </a:pPr>
            <a:r>
              <a:rPr lang="en-GB" sz="2000">
                <a:solidFill>
                  <a:srgbClr val="FFFF00"/>
                </a:solidFill>
                <a:cs typeface="Arial" pitchFamily="34" charset="0"/>
              </a:rPr>
              <a:t>Muon charge mis-ID rate</a:t>
            </a:r>
          </a:p>
        </p:txBody>
      </p:sp>
      <p:pic>
        <p:nvPicPr>
          <p:cNvPr id="17416" name="Picture 8" descr="eff_vs_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77165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57200" y="5765800"/>
            <a:ext cx="1395413" cy="355600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Comic Sans MS" pitchFamily="66" charset="0"/>
              </a:rPr>
              <a:t>Excellent </a:t>
            </a:r>
            <a:r>
              <a:rPr lang="en-US" sz="1600" b="1">
                <a:solidFill>
                  <a:schemeClr val="accent2"/>
                </a:solidFill>
                <a:latin typeface="Symbol" pitchFamily="18" charset="2"/>
              </a:rPr>
              <a:t>s</a:t>
            </a:r>
            <a:r>
              <a:rPr lang="en-US" sz="1600" b="1" baseline="-25000">
                <a:solidFill>
                  <a:schemeClr val="accent2"/>
                </a:solidFill>
                <a:latin typeface="Comic Sans MS" pitchFamily="66" charset="0"/>
              </a:rPr>
              <a:t>E</a:t>
            </a:r>
            <a:endParaRPr lang="en-US" sz="1600" b="1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nuSTORM</a:t>
            </a:r>
            <a:r>
              <a:rPr kumimoji="1" lang="en-US" altLang="ja-JP" dirty="0" smtClean="0"/>
              <a:t>: Siting</a:t>
            </a:r>
            <a:endParaRPr kumimoji="1" lang="ja-JP" altLang="en-US" dirty="0"/>
          </a:p>
        </p:txBody>
      </p:sp>
      <p:pic>
        <p:nvPicPr>
          <p:cNvPr id="6" name="Content Placeholder 5" descr="Layout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92" r="-479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1242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Options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630369"/>
              </p:ext>
            </p:extLst>
          </p:nvPr>
        </p:nvGraphicFramePr>
        <p:xfrm>
          <a:off x="185737" y="2057400"/>
          <a:ext cx="8610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2120"/>
                <a:gridCol w="1722120"/>
                <a:gridCol w="1722120"/>
                <a:gridCol w="1722120"/>
                <a:gridCol w="172212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Fid Volume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Recon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Costing Model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SuperBIND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☑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☑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>
                          <a:solidFill>
                            <a:srgbClr val="0000FF"/>
                          </a:solidFill>
                        </a:rPr>
                        <a:t>☑</a:t>
                      </a:r>
                      <a:endParaRPr lang="en-US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☑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Mag-TASD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☑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☑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☑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☑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Mag-</a:t>
                      </a:r>
                      <a:r>
                        <a:rPr lang="en-US" dirty="0" err="1" smtClean="0"/>
                        <a:t>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☑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☑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☑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564235"/>
              </p:ext>
            </p:extLst>
          </p:nvPr>
        </p:nvGraphicFramePr>
        <p:xfrm>
          <a:off x="3195637" y="4038600"/>
          <a:ext cx="2590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295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☑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Yes - OK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mtClean="0"/>
                        <a:t>☑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Maybe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☑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Yet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12533" y="1447800"/>
            <a:ext cx="3357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Technology check List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3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NF Physics &amp; 3+n Models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629400" cy="757237"/>
          </a:xfrm>
        </p:spPr>
        <p:txBody>
          <a:bodyPr/>
          <a:lstStyle/>
          <a:p>
            <a:r>
              <a:rPr lang="en-US" dirty="0" smtClean="0"/>
              <a:t>Short-baseline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oscillation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1099"/>
            <a:ext cx="3581399" cy="491490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Sterile neutrinos arise naturally in many extensions of the Standard Model.</a:t>
            </a:r>
          </a:p>
          <a:p>
            <a:pPr lvl="1"/>
            <a:r>
              <a:rPr lang="en-US" dirty="0" smtClean="0"/>
              <a:t>GUT models</a:t>
            </a:r>
          </a:p>
          <a:p>
            <a:pPr lvl="1"/>
            <a:r>
              <a:rPr lang="en-US" dirty="0" smtClean="0"/>
              <a:t>Seesaw mechanism for </a:t>
            </a:r>
            <a:r>
              <a:rPr lang="en-US" dirty="0" smtClean="0">
                <a:latin typeface="Symbol" pitchFamily="18" charset="2"/>
              </a:rPr>
              <a:t>n </a:t>
            </a:r>
            <a:r>
              <a:rPr lang="en-US" dirty="0" smtClean="0"/>
              <a:t>mass</a:t>
            </a:r>
          </a:p>
          <a:p>
            <a:pPr lvl="1"/>
            <a:r>
              <a:rPr lang="en-US" dirty="0" smtClean="0"/>
              <a:t>“Dark” sector</a:t>
            </a:r>
          </a:p>
          <a:p>
            <a:pPr lvl="1"/>
            <a:r>
              <a:rPr lang="en-US" dirty="0" smtClean="0"/>
              <a:t>Extra dimensions</a:t>
            </a:r>
          </a:p>
          <a:p>
            <a:r>
              <a:rPr lang="en-US" dirty="0" smtClean="0"/>
              <a:t>Usually heavy, but light not ruled out.</a:t>
            </a:r>
          </a:p>
          <a:p>
            <a:r>
              <a:rPr lang="en-US" dirty="0" smtClean="0"/>
              <a:t>Experimental hints</a:t>
            </a:r>
          </a:p>
          <a:p>
            <a:pPr lvl="1"/>
            <a:r>
              <a:rPr lang="en-US" dirty="0" smtClean="0"/>
              <a:t>LSND</a:t>
            </a:r>
          </a:p>
          <a:p>
            <a:pPr lvl="1"/>
            <a:r>
              <a:rPr lang="en-US" dirty="0" err="1" smtClean="0"/>
              <a:t>MiniBooNE</a:t>
            </a:r>
            <a:endParaRPr lang="en-US" dirty="0" smtClean="0"/>
          </a:p>
          <a:p>
            <a:pPr lvl="1"/>
            <a:r>
              <a:rPr lang="en-US" dirty="0" err="1" smtClean="0"/>
              <a:t>Ga</a:t>
            </a:r>
            <a:endParaRPr lang="en-US" dirty="0" smtClean="0"/>
          </a:p>
          <a:p>
            <a:pPr lvl="1"/>
            <a:r>
              <a:rPr lang="en-US" dirty="0" smtClean="0"/>
              <a:t>Reactor “anomaly”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5926723"/>
            <a:ext cx="5372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Kopp, Machado, </a:t>
            </a:r>
            <a:r>
              <a:rPr lang="en-US" dirty="0" err="1" smtClean="0">
                <a:solidFill>
                  <a:schemeClr val="bg1"/>
                </a:solidFill>
              </a:rPr>
              <a:t>Maltoni</a:t>
            </a:r>
            <a:r>
              <a:rPr lang="en-US" dirty="0" smtClean="0">
                <a:solidFill>
                  <a:schemeClr val="bg1"/>
                </a:solidFill>
              </a:rPr>
              <a:t> &amp; </a:t>
            </a:r>
            <a:r>
              <a:rPr lang="en-US" dirty="0" err="1" smtClean="0">
                <a:solidFill>
                  <a:schemeClr val="bg1"/>
                </a:solidFill>
              </a:rPr>
              <a:t>Schwetz</a:t>
            </a:r>
            <a:r>
              <a:rPr lang="en-US" dirty="0" smtClean="0">
                <a:solidFill>
                  <a:schemeClr val="bg1"/>
                </a:solidFill>
              </a:rPr>
              <a:t>:  </a:t>
            </a:r>
            <a:r>
              <a:rPr lang="en-US" dirty="0">
                <a:solidFill>
                  <a:schemeClr val="bg1"/>
                </a:solidFill>
              </a:rPr>
              <a:t>arXiv:</a:t>
            </a:r>
            <a:r>
              <a:rPr lang="en-US" dirty="0" smtClean="0">
                <a:solidFill>
                  <a:schemeClr val="bg1"/>
                </a:solidFill>
              </a:rPr>
              <a:t>1303.3011"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2286000"/>
            <a:ext cx="502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3+1</a:t>
            </a:r>
            <a:endParaRPr lang="en-US" dirty="0"/>
          </a:p>
        </p:txBody>
      </p:sp>
      <p:pic>
        <p:nvPicPr>
          <p:cNvPr id="6" name="Picture 5" descr="Combin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1295400"/>
            <a:ext cx="485441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</a:t>
            </a:r>
            <a:r>
              <a:rPr kumimoji="1" lang="en-US" altLang="ja-JP" dirty="0" smtClean="0"/>
              <a:t>ppearance &amp; disappearance</a:t>
            </a:r>
            <a:endParaRPr kumimoji="1" lang="ja-JP" altLang="en-US" dirty="0"/>
          </a:p>
        </p:txBody>
      </p:sp>
      <p:pic>
        <p:nvPicPr>
          <p:cNvPr id="6" name="Content Placeholder 5" descr="Global_app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191" r="-28191"/>
          <a:stretch>
            <a:fillRect/>
          </a:stretch>
        </p:blipFill>
        <p:spPr>
          <a:xfrm>
            <a:off x="-533400" y="1295400"/>
            <a:ext cx="5791200" cy="34523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pic>
        <p:nvPicPr>
          <p:cNvPr id="7" name="Picture 6" descr="Global_di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295400"/>
            <a:ext cx="4063331" cy="3440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5257800"/>
            <a:ext cx="766748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Subsets of appearance and disappearance data are found to be consistent,</a:t>
            </a:r>
          </a:p>
          <a:p>
            <a:r>
              <a:rPr kumimoji="1" lang="en-US" altLang="ja-JP" dirty="0" smtClean="0"/>
              <a:t>and it is only when they are combined and when, in addition, exclusion limits on</a:t>
            </a:r>
          </a:p>
          <a:p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 disappearance are included, that tension appears.</a:t>
            </a:r>
          </a:p>
        </p:txBody>
      </p:sp>
    </p:spTree>
    <p:extLst>
      <p:ext uri="{BB962C8B-B14F-4D97-AF65-F5344CB8AC3E}">
        <p14:creationId xmlns:p14="http://schemas.microsoft.com/office/powerpoint/2010/main" val="83374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Steriles</a:t>
            </a:r>
            <a:r>
              <a:rPr kumimoji="1" lang="en-US" altLang="ja-JP" dirty="0" smtClean="0"/>
              <a:t> and Cosmology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Estimates </a:t>
            </a:r>
            <a:r>
              <a:rPr lang="en-US" altLang="ja-JP" sz="2800" dirty="0"/>
              <a:t>of the </a:t>
            </a:r>
            <a:r>
              <a:rPr lang="en-US" altLang="ja-JP" sz="2800" dirty="0" smtClean="0"/>
              <a:t>effective </a:t>
            </a:r>
            <a:r>
              <a:rPr lang="en-US" altLang="ja-JP" sz="2800" dirty="0"/>
              <a:t>number of neutrino </a:t>
            </a:r>
            <a:r>
              <a:rPr lang="en-US" altLang="ja-JP" sz="2800" dirty="0" smtClean="0"/>
              <a:t>flavors from fits </a:t>
            </a:r>
            <a:r>
              <a:rPr lang="en-US" altLang="ja-JP" sz="2800" dirty="0"/>
              <a:t>to </a:t>
            </a:r>
            <a:r>
              <a:rPr lang="en-US" altLang="ja-JP" sz="2800" dirty="0" smtClean="0"/>
              <a:t>cosmological </a:t>
            </a:r>
            <a:r>
              <a:rPr lang="en-US" altLang="ja-JP" sz="2800" dirty="0"/>
              <a:t>data suggest that this number is greater than </a:t>
            </a:r>
            <a:r>
              <a:rPr lang="en-US" altLang="ja-JP" sz="2800" dirty="0" smtClean="0"/>
              <a:t>than 3 (although smaller than 4)</a:t>
            </a:r>
          </a:p>
          <a:p>
            <a:r>
              <a:rPr lang="en-US" altLang="ja-JP" sz="2800" dirty="0"/>
              <a:t>S</a:t>
            </a:r>
            <a:r>
              <a:rPr lang="en-US" altLang="ja-JP" sz="2800" dirty="0" smtClean="0"/>
              <a:t>terile </a:t>
            </a:r>
            <a:r>
              <a:rPr lang="en-US" altLang="ja-JP" sz="2800" dirty="0"/>
              <a:t>neutrinos that have self-interactions </a:t>
            </a:r>
            <a:r>
              <a:rPr lang="en-US" altLang="ja-JP" sz="2800" dirty="0" smtClean="0"/>
              <a:t>could avoid </a:t>
            </a:r>
            <a:r>
              <a:rPr lang="en-US" altLang="ja-JP" sz="2800" dirty="0"/>
              <a:t>these bounds </a:t>
            </a:r>
            <a:r>
              <a:rPr lang="en-US" altLang="ja-JP" sz="2800" dirty="0" smtClean="0"/>
              <a:t>altogether</a:t>
            </a:r>
          </a:p>
          <a:p>
            <a:pPr lvl="1"/>
            <a:r>
              <a:rPr lang="en-US" altLang="ja-JP" sz="2400" dirty="0"/>
              <a:t>A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self-induced </a:t>
            </a:r>
            <a:r>
              <a:rPr lang="en-US" altLang="ja-JP" sz="2400" dirty="0" smtClean="0"/>
              <a:t>MSW potential </a:t>
            </a:r>
            <a:r>
              <a:rPr lang="en-US" altLang="ja-JP" sz="2400" dirty="0"/>
              <a:t>for the </a:t>
            </a:r>
            <a:r>
              <a:rPr lang="en-US" altLang="ja-JP" sz="2400" dirty="0" err="1"/>
              <a:t>steriles</a:t>
            </a:r>
            <a:r>
              <a:rPr lang="en-US" altLang="ja-JP" sz="2400" dirty="0"/>
              <a:t> suppresses mixing of active and </a:t>
            </a:r>
            <a:r>
              <a:rPr lang="en-US" altLang="ja-JP" sz="2400" dirty="0" smtClean="0"/>
              <a:t>sterile neutrinos </a:t>
            </a:r>
            <a:r>
              <a:rPr lang="en-US" altLang="ja-JP" sz="2400" dirty="0"/>
              <a:t>in the early Universe, so that oscillations of active </a:t>
            </a:r>
            <a:r>
              <a:rPr lang="en-US" altLang="ja-JP" sz="2400" dirty="0" smtClean="0"/>
              <a:t>to sterile </a:t>
            </a:r>
            <a:r>
              <a:rPr lang="en-US" altLang="ja-JP" sz="2400" dirty="0"/>
              <a:t>neutrinos become strongly </a:t>
            </a:r>
            <a:r>
              <a:rPr lang="en-US" altLang="ja-JP" sz="2400" dirty="0" smtClean="0"/>
              <a:t>suppressed</a:t>
            </a:r>
          </a:p>
          <a:p>
            <a:pPr lvl="2"/>
            <a:r>
              <a:rPr kumimoji="1" lang="en-US" altLang="ja-JP" sz="2000" dirty="0" err="1" smtClean="0"/>
              <a:t>Hannestad</a:t>
            </a:r>
            <a:r>
              <a:rPr kumimoji="1" lang="en-US" altLang="ja-JP" sz="2000" dirty="0" smtClean="0"/>
              <a:t>, Hansen and Tram, arXiv:1310.5926</a:t>
            </a:r>
          </a:p>
          <a:p>
            <a:pPr lvl="2"/>
            <a:r>
              <a:rPr kumimoji="1" lang="en-US" altLang="ja-JP" sz="2000" dirty="0" err="1" smtClean="0"/>
              <a:t>Dagupta</a:t>
            </a:r>
            <a:r>
              <a:rPr kumimoji="1" lang="en-US" altLang="ja-JP" sz="2000" dirty="0" smtClean="0"/>
              <a:t> and Kopp, arXiv:1310.6337</a:t>
            </a:r>
            <a:endParaRPr kumimoji="1" lang="ja-JP" alt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239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 Upgrade path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86" y="1676400"/>
            <a:ext cx="5671935" cy="3886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867400"/>
            <a:ext cx="6019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P. Coloma, </a:t>
            </a:r>
            <a:r>
              <a:rPr lang="en-US" dirty="0" err="1" smtClean="0">
                <a:solidFill>
                  <a:schemeClr val="bg1"/>
                </a:solidFill>
              </a:rPr>
              <a:t>P.Huber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J. Kopp, W. Winter, </a:t>
            </a:r>
            <a:r>
              <a:rPr lang="en-US" dirty="0" err="1">
                <a:solidFill>
                  <a:schemeClr val="bg1"/>
                </a:solidFill>
              </a:rPr>
              <a:t>Phys.Rev</a:t>
            </a:r>
            <a:r>
              <a:rPr lang="en-US" dirty="0">
                <a:solidFill>
                  <a:schemeClr val="bg1"/>
                </a:solidFill>
              </a:rPr>
              <a:t>. D87 (2013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791200" y="1371599"/>
            <a:ext cx="3276599" cy="4848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b="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sz="16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dirty="0" smtClean="0"/>
              <a:t>2020 – T2K, </a:t>
            </a:r>
            <a:r>
              <a:rPr lang="en-US" dirty="0" err="1" smtClean="0"/>
              <a:t>NO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 and </a:t>
            </a:r>
            <a:r>
              <a:rPr lang="en-US" dirty="0" err="1" smtClean="0"/>
              <a:t>Daya</a:t>
            </a:r>
            <a:r>
              <a:rPr lang="en-US" dirty="0" smtClean="0"/>
              <a:t> Bay</a:t>
            </a:r>
          </a:p>
          <a:p>
            <a:r>
              <a:rPr lang="en-US" dirty="0" smtClean="0"/>
              <a:t>LBNE – 1300 km, 34 </a:t>
            </a:r>
            <a:r>
              <a:rPr lang="en-US" dirty="0" err="1" smtClean="0"/>
              <a:t>kt</a:t>
            </a:r>
            <a:endParaRPr lang="en-US" dirty="0" smtClean="0"/>
          </a:p>
          <a:p>
            <a:pPr lvl="1"/>
            <a:r>
              <a:rPr lang="en-US" dirty="0" smtClean="0"/>
              <a:t>0.7MW, 2 × 10</a:t>
            </a:r>
            <a:r>
              <a:rPr lang="en-US" baseline="30000" dirty="0" smtClean="0"/>
              <a:t>8</a:t>
            </a:r>
            <a:r>
              <a:rPr lang="en-US" dirty="0" smtClean="0"/>
              <a:t> s (10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LBNO – 2300 km, 100 </a:t>
            </a:r>
            <a:r>
              <a:rPr lang="en-US" dirty="0" err="1" smtClean="0"/>
              <a:t>kt</a:t>
            </a:r>
            <a:endParaRPr lang="en-US" dirty="0" smtClean="0"/>
          </a:p>
          <a:p>
            <a:pPr lvl="1"/>
            <a:r>
              <a:rPr lang="en-US" dirty="0" smtClean="0"/>
              <a:t>0.8MW, 1 × 10</a:t>
            </a:r>
            <a:r>
              <a:rPr lang="en-US" baseline="30000" dirty="0" smtClean="0"/>
              <a:t>8</a:t>
            </a:r>
            <a:r>
              <a:rPr lang="en-US" dirty="0" smtClean="0"/>
              <a:t> s (10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T2HK – 295 km, 560 </a:t>
            </a:r>
            <a:r>
              <a:rPr lang="en-US" dirty="0" err="1" smtClean="0"/>
              <a:t>kt</a:t>
            </a:r>
            <a:endParaRPr lang="en-US" dirty="0" smtClean="0"/>
          </a:p>
          <a:p>
            <a:pPr lvl="1"/>
            <a:r>
              <a:rPr lang="en-US" dirty="0" smtClean="0"/>
              <a:t>0.7MW, 1.2×10</a:t>
            </a:r>
            <a:r>
              <a:rPr lang="en-US" baseline="30000" dirty="0" smtClean="0"/>
              <a:t>8</a:t>
            </a:r>
            <a:r>
              <a:rPr lang="en-US" dirty="0" smtClean="0"/>
              <a:t> s (10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0.025 IDS-NF</a:t>
            </a:r>
          </a:p>
          <a:p>
            <a:pPr lvl="1"/>
            <a:r>
              <a:rPr lang="en-US" dirty="0" smtClean="0"/>
              <a:t>700kW (5 </a:t>
            </a:r>
            <a:r>
              <a:rPr lang="en-US" dirty="0" err="1" smtClean="0"/>
              <a:t>yrs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no cooling</a:t>
            </a:r>
          </a:p>
          <a:p>
            <a:pPr lvl="1"/>
            <a:r>
              <a:rPr lang="en-US" dirty="0" smtClean="0"/>
              <a:t>2 × 10</a:t>
            </a:r>
            <a:r>
              <a:rPr lang="en-US" baseline="30000" dirty="0" smtClean="0"/>
              <a:t>8</a:t>
            </a:r>
            <a:r>
              <a:rPr lang="en-US" dirty="0" smtClean="0"/>
              <a:t> s running time </a:t>
            </a:r>
          </a:p>
          <a:p>
            <a:pPr lvl="1"/>
            <a:r>
              <a:rPr lang="en-US" dirty="0" smtClean="0"/>
              <a:t>10 </a:t>
            </a:r>
            <a:r>
              <a:rPr lang="en-US" dirty="0" err="1" smtClean="0"/>
              <a:t>kt</a:t>
            </a:r>
            <a:r>
              <a:rPr lang="en-US" dirty="0" smtClean="0"/>
              <a:t> detector</a:t>
            </a:r>
          </a:p>
          <a:p>
            <a:pPr lvl="1"/>
            <a:r>
              <a:rPr lang="en-US" dirty="0" smtClean="0"/>
              <a:t>Still Very Expensive</a:t>
            </a:r>
          </a:p>
          <a:p>
            <a:pPr lvl="2"/>
            <a:r>
              <a:rPr lang="en-US" dirty="0" smtClean="0"/>
              <a:t>LBNE (10kt, surface)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8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even smaller (cheaper)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372475" cy="4991100"/>
          </a:xfrm>
        </p:spPr>
        <p:txBody>
          <a:bodyPr/>
          <a:lstStyle/>
          <a:p>
            <a:r>
              <a:rPr lang="en-US" dirty="0" smtClean="0"/>
              <a:t>Low energy Low luminosity NF (L3NF)</a:t>
            </a:r>
          </a:p>
          <a:p>
            <a:pPr lvl="1"/>
            <a:r>
              <a:rPr lang="en-US" dirty="0" smtClean="0"/>
              <a:t>Add platinum channel (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appearance)</a:t>
            </a:r>
          </a:p>
          <a:p>
            <a:pPr lvl="2"/>
            <a:r>
              <a:rPr lang="en-US" dirty="0" smtClean="0"/>
              <a:t>Need excellent charge ID</a:t>
            </a:r>
          </a:p>
          <a:p>
            <a:pPr lvl="1"/>
            <a:r>
              <a:rPr lang="en-US" dirty="0" err="1" smtClean="0"/>
              <a:t>E</a:t>
            </a:r>
            <a:r>
              <a:rPr lang="en-US" baseline="-25000" dirty="0" err="1" smtClean="0">
                <a:latin typeface="Symbol" pitchFamily="18" charset="2"/>
              </a:rPr>
              <a:t>m</a:t>
            </a:r>
            <a:r>
              <a:rPr lang="en-US" dirty="0" smtClean="0"/>
              <a:t> of 5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L = 1300 km</a:t>
            </a:r>
          </a:p>
          <a:p>
            <a:r>
              <a:rPr lang="en-US" dirty="0" smtClean="0"/>
              <a:t>Specifics</a:t>
            </a:r>
          </a:p>
          <a:p>
            <a:pPr lvl="1"/>
            <a:r>
              <a:rPr lang="en-US" dirty="0" smtClean="0"/>
              <a:t>700 kW on target</a:t>
            </a:r>
          </a:p>
          <a:p>
            <a:pPr lvl="1"/>
            <a:r>
              <a:rPr lang="en-US" dirty="0" smtClean="0"/>
              <a:t>2 X 10</a:t>
            </a:r>
            <a:r>
              <a:rPr lang="en-US" baseline="30000" dirty="0" smtClean="0"/>
              <a:t>7</a:t>
            </a:r>
            <a:r>
              <a:rPr lang="en-US" dirty="0" smtClean="0"/>
              <a:t> sec/yr.</a:t>
            </a:r>
          </a:p>
          <a:p>
            <a:pPr lvl="1"/>
            <a:r>
              <a:rPr lang="en-US" dirty="0" smtClean="0"/>
              <a:t>No cooling</a:t>
            </a:r>
          </a:p>
          <a:p>
            <a:r>
              <a:rPr lang="en-US" dirty="0" smtClean="0"/>
              <a:t>1% of baseline NF: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20</a:t>
            </a:r>
            <a:r>
              <a:rPr lang="en-US" dirty="0" smtClean="0"/>
              <a:t> useful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 decays/yr.</a:t>
            </a:r>
          </a:p>
          <a:p>
            <a:pPr lvl="1"/>
            <a:r>
              <a:rPr lang="en-US" dirty="0"/>
              <a:t>10 kT of Magnetized LAr</a:t>
            </a:r>
          </a:p>
          <a:p>
            <a:pPr lvl="2"/>
            <a:r>
              <a:rPr lang="en-US" dirty="0"/>
              <a:t>Underground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676399"/>
            <a:ext cx="3954638" cy="3715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8869" y="5562600"/>
            <a:ext cx="5049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onfidence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region in the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q</a:t>
            </a:r>
            <a:r>
              <a:rPr lang="en-US" baseline="-25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13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–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d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plane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for a </a:t>
            </a:r>
            <a:endParaRPr lang="en-US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particular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point in the parameter space, at 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ymbol" pitchFamily="18" charset="2"/>
              </a:rPr>
              <a:t>s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5575466"/>
            <a:ext cx="352051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Christensen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Coloma and Huber</a:t>
            </a:r>
          </a:p>
          <a:p>
            <a:pPr algn="ctr"/>
            <a:r>
              <a:rPr lang="en-US" dirty="0" err="1" smtClean="0">
                <a:solidFill>
                  <a:srgbClr val="0000FF"/>
                </a:solidFill>
              </a:rPr>
              <a:t>arXiv</a:t>
            </a:r>
            <a:r>
              <a:rPr lang="en-US" dirty="0" smtClean="0">
                <a:solidFill>
                  <a:srgbClr val="0000FF"/>
                </a:solidFill>
              </a:rPr>
              <a:t>: 1301.7727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L3NF: CPV and MH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19200"/>
            <a:ext cx="8610600" cy="36825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4952999"/>
            <a:ext cx="89883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still so compelling about the NF is how robust its physics case is.  Even at</a:t>
            </a:r>
          </a:p>
          <a:p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nly 1% of the baseline Flux X (Fiducial Mass), it still can do world-class physics.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 also presents a tenable upgrade path to explore with much greater precision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err="1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dirty="0" err="1" smtClean="0">
                <a:solidFill>
                  <a:schemeClr val="bg1"/>
                </a:solidFill>
              </a:rPr>
              <a:t>SM</a:t>
            </a:r>
            <a:r>
              <a:rPr lang="en-US" dirty="0" smtClean="0">
                <a:solidFill>
                  <a:schemeClr val="bg1"/>
                </a:solidFill>
              </a:rPr>
              <a:t> and to look beyond, NSIs, heavy 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……?.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+ 3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600200"/>
            <a:ext cx="3612776" cy="2027738"/>
          </a:xfrm>
        </p:spPr>
        <p:txBody>
          <a:bodyPr>
            <a:normAutofit/>
          </a:bodyPr>
          <a:lstStyle/>
          <a:p>
            <a:r>
              <a:rPr lang="en-US" dirty="0" smtClean="0"/>
              <a:t>A 3+3 model has recently been shown to better fit all available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9624" y="5960477"/>
            <a:ext cx="838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J.M. </a:t>
            </a:r>
            <a:r>
              <a:rPr lang="en-US" dirty="0" smtClean="0">
                <a:solidFill>
                  <a:schemeClr val="bg1"/>
                </a:solidFill>
              </a:rPr>
              <a:t>Conrad, </a:t>
            </a:r>
            <a:r>
              <a:rPr lang="en-US" dirty="0">
                <a:solidFill>
                  <a:schemeClr val="bg1"/>
                </a:solidFill>
              </a:rPr>
              <a:t>C.M. </a:t>
            </a:r>
            <a:r>
              <a:rPr lang="en-US" dirty="0" err="1" smtClean="0">
                <a:solidFill>
                  <a:schemeClr val="bg1"/>
                </a:solidFill>
              </a:rPr>
              <a:t>Ignarra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G. </a:t>
            </a:r>
            <a:r>
              <a:rPr lang="en-US" dirty="0" err="1" smtClean="0">
                <a:solidFill>
                  <a:schemeClr val="bg1"/>
                </a:solidFill>
              </a:rPr>
              <a:t>Karagiorgi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M.H. </a:t>
            </a:r>
            <a:r>
              <a:rPr lang="en-US" dirty="0" smtClean="0">
                <a:solidFill>
                  <a:schemeClr val="bg1"/>
                </a:solidFill>
              </a:rPr>
              <a:t>Shaevitz, </a:t>
            </a:r>
            <a:r>
              <a:rPr lang="en-US" dirty="0">
                <a:solidFill>
                  <a:schemeClr val="bg1"/>
                </a:solidFill>
              </a:rPr>
              <a:t>J. </a:t>
            </a:r>
            <a:r>
              <a:rPr lang="en-US" dirty="0" smtClean="0">
                <a:solidFill>
                  <a:schemeClr val="bg1"/>
                </a:solidFill>
              </a:rPr>
              <a:t>Spitz (arXiv:1207.4765v1)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295400"/>
            <a:ext cx="5124937" cy="4665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287" y="3627938"/>
            <a:ext cx="3674673" cy="224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4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+ 3 Model II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219200"/>
            <a:ext cx="4280446" cy="41529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219200"/>
            <a:ext cx="4283676" cy="4191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2658" y="5444207"/>
            <a:ext cx="96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All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95619" y="5444207"/>
            <a:ext cx="1818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Appearance Data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5782759"/>
            <a:ext cx="7274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66"/>
                </a:solidFill>
              </a:rPr>
              <a:t>Lesson: Have access to as many channels as possible and cover as much of </a:t>
            </a:r>
          </a:p>
          <a:p>
            <a:pPr algn="ctr"/>
            <a:r>
              <a:rPr lang="en-US" dirty="0" smtClean="0">
                <a:solidFill>
                  <a:srgbClr val="FFFF66"/>
                </a:solidFill>
              </a:rPr>
              <a:t>the parameter space as possible</a:t>
            </a:r>
            <a:endParaRPr 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Scope:</a:t>
            </a:r>
            <a:br>
              <a:rPr kumimoji="1" lang="en-US" altLang="ja-JP" dirty="0" smtClean="0"/>
            </a:br>
            <a:r>
              <a:rPr kumimoji="1" lang="en-US" altLang="ja-JP" dirty="0" err="1" smtClean="0"/>
              <a:t>nuSTORM</a:t>
            </a:r>
            <a:r>
              <a:rPr kumimoji="1" lang="en-US" altLang="ja-JP" dirty="0" smtClean="0"/>
              <a:t> Facility near site</a:t>
            </a:r>
            <a:endParaRPr kumimoji="1" lang="ja-JP" altLang="en-US" dirty="0"/>
          </a:p>
        </p:txBody>
      </p:sp>
      <p:pic>
        <p:nvPicPr>
          <p:cNvPr id="6" name="Content Placeholder 5" descr="Birds eye Looking North at Muon Ring with Near Detector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485" b="-30485"/>
          <a:stretch>
            <a:fillRect/>
          </a:stretch>
        </p:blipFill>
        <p:spPr>
          <a:xfrm>
            <a:off x="125352" y="1066800"/>
            <a:ext cx="8819859" cy="5257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1582348" y="5562600"/>
            <a:ext cx="5905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800" dirty="0" smtClean="0">
                <a:solidFill>
                  <a:srgbClr val="FFFFFF"/>
                </a:solidFill>
              </a:rPr>
              <a:t> decay ring: P = 3.8 </a:t>
            </a:r>
            <a:r>
              <a:rPr kumimoji="1" lang="en-US" altLang="ja-JP" sz="2800" dirty="0" err="1" smtClean="0">
                <a:solidFill>
                  <a:srgbClr val="FFFFFF"/>
                </a:solidFill>
              </a:rPr>
              <a:t>GeV</a:t>
            </a:r>
            <a:r>
              <a:rPr kumimoji="1" lang="en-US" altLang="ja-JP" sz="2800" dirty="0" smtClean="0">
                <a:solidFill>
                  <a:srgbClr val="FFFFFF"/>
                </a:solidFill>
              </a:rPr>
              <a:t>/c ± 10%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L/E dependence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475628"/>
            <a:ext cx="6172200" cy="21631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14296" y="5638800"/>
            <a:ext cx="6239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ery different L/E </a:t>
            </a:r>
            <a:r>
              <a:rPr lang="en-US" dirty="0">
                <a:solidFill>
                  <a:schemeClr val="bg1"/>
                </a:solidFill>
              </a:rPr>
              <a:t>dependencies for </a:t>
            </a:r>
            <a:r>
              <a:rPr lang="en-US" dirty="0" smtClean="0">
                <a:solidFill>
                  <a:schemeClr val="bg1"/>
                </a:solidFill>
              </a:rPr>
              <a:t>different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models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Experiments covering </a:t>
            </a:r>
            <a:r>
              <a:rPr lang="en-US" dirty="0">
                <a:solidFill>
                  <a:schemeClr val="bg1"/>
                </a:solidFill>
              </a:rPr>
              <a:t>a wide range of </a:t>
            </a:r>
            <a:r>
              <a:rPr lang="en-US" dirty="0" smtClean="0">
                <a:solidFill>
                  <a:schemeClr val="bg1"/>
                </a:solidFill>
              </a:rPr>
              <a:t>L/E </a:t>
            </a:r>
            <a:r>
              <a:rPr lang="en-US" dirty="0">
                <a:solidFill>
                  <a:schemeClr val="bg1"/>
                </a:solidFill>
              </a:rPr>
              <a:t>regions are required</a:t>
            </a:r>
            <a:r>
              <a:rPr lang="en-US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315470"/>
            <a:ext cx="6172200" cy="20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971800"/>
            <a:ext cx="7772400" cy="1470025"/>
          </a:xfrm>
        </p:spPr>
        <p:txBody>
          <a:bodyPr/>
          <a:lstStyle/>
          <a:p>
            <a:r>
              <a:rPr kumimoji="1" lang="en-US" altLang="ja-JP" sz="4000" dirty="0" smtClean="0"/>
              <a:t>Future sterile searches</a:t>
            </a: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8033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6983517"/>
              </p:ext>
            </p:extLst>
          </p:nvPr>
        </p:nvGraphicFramePr>
        <p:xfrm>
          <a:off x="389467" y="1251373"/>
          <a:ext cx="8372476" cy="3337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86238"/>
                <a:gridCol w="41862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Experiment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S:B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LSND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2:1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MiniBooNE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1:1 </a:t>
                      </a:r>
                      <a:r>
                        <a:rPr lang="en-US" dirty="0" smtClean="0">
                          <a:latin typeface="Symbol" pitchFamily="18" charset="2"/>
                        </a:rPr>
                        <a:t>®</a:t>
                      </a:r>
                      <a:r>
                        <a:rPr lang="en-US" dirty="0" smtClean="0"/>
                        <a:t> 1:2</a:t>
                      </a:r>
                      <a:endParaRPr lang="en-US" dirty="0">
                        <a:latin typeface="Symbol" pitchFamily="18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ICARUS/</a:t>
                      </a:r>
                      <a:r>
                        <a:rPr lang="en-US" dirty="0" err="1" smtClean="0"/>
                        <a:t>NESSiE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pitchFamily="18" charset="2"/>
                        </a:rPr>
                        <a:t>»</a:t>
                      </a:r>
                      <a:r>
                        <a:rPr lang="en-US" dirty="0" smtClean="0"/>
                        <a:t>1.5:1 / 1:4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LAr-LAr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1:4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r>
                        <a:rPr lang="en-US" baseline="30000" dirty="0" smtClean="0"/>
                        <a:t>+ </a:t>
                      </a:r>
                      <a:r>
                        <a:rPr lang="en-US" baseline="0" dirty="0" smtClean="0"/>
                        <a:t>DAR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Symbol" pitchFamily="18" charset="2"/>
                        </a:rPr>
                        <a:t>»</a:t>
                      </a:r>
                      <a:r>
                        <a:rPr lang="en-US" dirty="0" smtClean="0"/>
                        <a:t>4:1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LSND Reloaded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5:1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oscSNS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3:1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nuSTORM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11:1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® 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+mn-lt"/>
                        </a:rPr>
                        <a:t>20:1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S:B for Appearance Channel</a:t>
            </a:r>
            <a:br>
              <a:rPr lang="en-US" dirty="0" smtClean="0"/>
            </a:br>
            <a:r>
              <a:rPr lang="en-US" sz="2400" i="1" dirty="0" smtClean="0"/>
              <a:t>Past and Future(?)</a:t>
            </a:r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412376" y="2362200"/>
            <a:ext cx="8372476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12377" y="4648200"/>
            <a:ext cx="83724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 b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b="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Ø"/>
              <a:defRPr sz="1600" b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rgbClr val="FFFFCC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4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00" b="1">
                <a:solidFill>
                  <a:srgbClr val="FFFF00"/>
                </a:solidFill>
                <a:latin typeface="+mn-lt"/>
              </a:defRPr>
            </a:lvl9pPr>
          </a:lstStyle>
          <a:p>
            <a:r>
              <a:rPr lang="en-US" dirty="0" smtClean="0"/>
              <a:t>Note:  There are a number of experiments with </a:t>
            </a:r>
            <a:r>
              <a:rPr lang="en-US" dirty="0" err="1" smtClean="0"/>
              <a:t>megaCi</a:t>
            </a:r>
            <a:r>
              <a:rPr lang="en-US" dirty="0" smtClean="0"/>
              <a:t> to </a:t>
            </a:r>
            <a:r>
              <a:rPr lang="en-US" dirty="0" err="1" smtClean="0"/>
              <a:t>petaCi</a:t>
            </a:r>
            <a:r>
              <a:rPr lang="en-US" dirty="0" smtClean="0"/>
              <a:t> sources next to large detectors that have an exquisite signature of </a:t>
            </a:r>
            <a:r>
              <a:rPr lang="en-US" dirty="0" err="1" smtClean="0"/>
              <a:t>steriles</a:t>
            </a:r>
            <a:r>
              <a:rPr lang="en-US" dirty="0" smtClean="0"/>
              <a:t> (# </a:t>
            </a:r>
            <a:r>
              <a:rPr lang="en-US" dirty="0" err="1" smtClean="0"/>
              <a:t>evts</a:t>
            </a:r>
            <a:r>
              <a:rPr lang="en-US" dirty="0" smtClean="0"/>
              <a:t>/unit length displays oscillatory behavior in large detector) and have large effective S:B</a:t>
            </a:r>
          </a:p>
          <a:p>
            <a:pPr lvl="1"/>
            <a:r>
              <a:rPr lang="en-US" dirty="0" err="1" smtClean="0"/>
              <a:t>SNO+Cr</a:t>
            </a:r>
            <a:r>
              <a:rPr lang="en-US" dirty="0" smtClean="0"/>
              <a:t>, </a:t>
            </a:r>
            <a:r>
              <a:rPr lang="en-US" dirty="0" err="1" smtClean="0"/>
              <a:t>Ce</a:t>
            </a:r>
            <a:r>
              <a:rPr lang="en-US" dirty="0" smtClean="0"/>
              <a:t>-Land, LENS, </a:t>
            </a:r>
            <a:r>
              <a:rPr lang="en-US" dirty="0" err="1" smtClean="0"/>
              <a:t>Borexino</a:t>
            </a:r>
            <a:r>
              <a:rPr lang="en-US" dirty="0" smtClean="0"/>
              <a:t>, </a:t>
            </a:r>
            <a:r>
              <a:rPr lang="en-US" dirty="0" err="1" smtClean="0"/>
              <a:t>Daya</a:t>
            </a:r>
            <a:r>
              <a:rPr lang="en-US" dirty="0" smtClean="0"/>
              <a:t> Bay</a:t>
            </a:r>
          </a:p>
          <a:p>
            <a:pPr lvl="1"/>
            <a:r>
              <a:rPr lang="en-US" dirty="0" err="1" smtClean="0"/>
              <a:t>IsoDAR</a:t>
            </a:r>
            <a:endParaRPr lang="en-US" dirty="0" smtClean="0"/>
          </a:p>
          <a:p>
            <a:pPr lvl="1"/>
            <a:r>
              <a:rPr lang="en-US" dirty="0" smtClean="0"/>
              <a:t>A number of very-short baseline reactor experiments</a:t>
            </a:r>
          </a:p>
        </p:txBody>
      </p:sp>
    </p:spTree>
    <p:extLst>
      <p:ext uri="{BB962C8B-B14F-4D97-AF65-F5344CB8AC3E}">
        <p14:creationId xmlns:p14="http://schemas.microsoft.com/office/powerpoint/2010/main" val="7132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Appearance</a:t>
            </a:r>
            <a:endParaRPr kumimoji="1" lang="ja-JP" altLang="en-US" dirty="0"/>
          </a:p>
        </p:txBody>
      </p:sp>
      <p:pic>
        <p:nvPicPr>
          <p:cNvPr id="6" name="Content Placeholder 5" descr="appearanc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93" r="-1779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Reactor</a:t>
            </a:r>
            <a:endParaRPr kumimoji="1" lang="ja-JP" altLang="en-US" dirty="0"/>
          </a:p>
        </p:txBody>
      </p:sp>
      <p:pic>
        <p:nvPicPr>
          <p:cNvPr id="6" name="Content Placeholder 5" descr="reactor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93" r="-1779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Radioactive source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pic>
        <p:nvPicPr>
          <p:cNvPr id="8" name="Content Placeholder 7" descr="sourc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793" r="-177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16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sz="4800" dirty="0" smtClean="0"/>
              <a:t>Costing</a:t>
            </a:r>
            <a:endParaRPr kumimoji="1" lang="ja-JP" alt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40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Contingency estimating criteria</a:t>
            </a:r>
            <a:endParaRPr kumimoji="1" lang="ja-JP" altLang="en-US" dirty="0"/>
          </a:p>
        </p:txBody>
      </p:sp>
      <p:pic>
        <p:nvPicPr>
          <p:cNvPr id="6" name="Content Placeholder 5" descr="Contingency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3" b="-933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457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ACE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543" r="-58543"/>
          <a:stretch/>
        </p:blipFill>
        <p:spPr>
          <a:xfrm rot="5400000">
            <a:off x="-877755" y="115755"/>
            <a:ext cx="12271112" cy="73152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Association for the Advancement of Costing Engineering (AACE)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048000"/>
            <a:ext cx="1536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FF"/>
                </a:solidFill>
              </a:rPr>
              <a:t>Bob O’Sullivan</a:t>
            </a:r>
            <a:endParaRPr kumimoji="1" lang="ja-JP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8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BNE_TPC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543" r="-58543"/>
          <a:stretch>
            <a:fillRect/>
          </a:stretch>
        </p:blipFill>
        <p:spPr>
          <a:xfrm rot="5400000">
            <a:off x="-1507091" y="135491"/>
            <a:ext cx="11991496" cy="714851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Example: LBNE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38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Scope:</a:t>
            </a:r>
            <a:br>
              <a:rPr kumimoji="1" lang="en-US" altLang="ja-JP" dirty="0" smtClean="0"/>
            </a:br>
            <a:r>
              <a:rPr kumimoji="1" lang="en-US" altLang="ja-JP" dirty="0" smtClean="0"/>
              <a:t>Far site – D0 Assembly Building</a:t>
            </a:r>
            <a:endParaRPr kumimoji="1" lang="ja-JP" altLang="en-US" dirty="0"/>
          </a:p>
        </p:txBody>
      </p:sp>
      <p:pic>
        <p:nvPicPr>
          <p:cNvPr id="6" name="Content Placeholder 5" descr="FAR-D0_SECTION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62" b="-6962"/>
          <a:stretch>
            <a:fillRect/>
          </a:stretch>
        </p:blipFill>
        <p:spPr>
          <a:xfrm>
            <a:off x="152400" y="914400"/>
            <a:ext cx="8372475" cy="49911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  <p:pic>
        <p:nvPicPr>
          <p:cNvPr id="7" name="Picture 6" descr="nuSTORM_graphic_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563434"/>
            <a:ext cx="4128297" cy="26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8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BNE_range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543" r="-58543"/>
          <a:stretch>
            <a:fillRect/>
          </a:stretch>
        </p:blipFill>
        <p:spPr>
          <a:xfrm rot="5400000">
            <a:off x="-1547579" y="99779"/>
            <a:ext cx="12192000" cy="72680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LBNE cost range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6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sz="4400" dirty="0" smtClean="0"/>
              <a:t>Program Committee Reviews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9416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Fermilab PAC – June, 2013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72475" cy="5486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The PAC received the proposal to build a </a:t>
            </a:r>
            <a:r>
              <a:rPr lang="en-US" altLang="ja-JP" dirty="0" err="1"/>
              <a:t>muon</a:t>
            </a:r>
            <a:r>
              <a:rPr lang="en-US" altLang="ja-JP" dirty="0"/>
              <a:t> storage ring facility to produce a </a:t>
            </a:r>
            <a:r>
              <a:rPr lang="en-US" altLang="ja-JP" dirty="0" smtClean="0"/>
              <a:t>neutrino beam </a:t>
            </a:r>
            <a:r>
              <a:rPr lang="en-US" altLang="ja-JP" dirty="0"/>
              <a:t>from 3.8 </a:t>
            </a:r>
            <a:r>
              <a:rPr lang="en-US" altLang="ja-JP" dirty="0" err="1"/>
              <a:t>GeV</a:t>
            </a:r>
            <a:r>
              <a:rPr lang="en-US" altLang="ja-JP" dirty="0"/>
              <a:t> </a:t>
            </a:r>
            <a:r>
              <a:rPr lang="en-US" altLang="ja-JP" dirty="0" err="1"/>
              <a:t>muon</a:t>
            </a:r>
            <a:r>
              <a:rPr lang="en-US" altLang="ja-JP" dirty="0"/>
              <a:t> decays and a baseline set of near and far detectors. The </a:t>
            </a:r>
            <a:r>
              <a:rPr lang="en-US" altLang="ja-JP" dirty="0" smtClean="0"/>
              <a:t>PAC reiterates </a:t>
            </a:r>
            <a:r>
              <a:rPr lang="en-US" altLang="ja-JP" dirty="0"/>
              <a:t>the opinion that such a configuration would provide an ideal and unique </a:t>
            </a:r>
            <a:r>
              <a:rPr lang="en-US" altLang="ja-JP" dirty="0" smtClean="0"/>
              <a:t>setup to </a:t>
            </a:r>
            <a:r>
              <a:rPr lang="en-US" altLang="ja-JP" dirty="0"/>
              <a:t>study </a:t>
            </a:r>
            <a:r>
              <a:rPr lang="en-US" altLang="ja-JP" dirty="0" err="1"/>
              <a:t>eV</a:t>
            </a:r>
            <a:r>
              <a:rPr lang="en-US" altLang="ja-JP" dirty="0"/>
              <a:t>-scale oscillation physics in appearance and disappearance modes, to </a:t>
            </a:r>
            <a:r>
              <a:rPr lang="en-US" altLang="ja-JP" dirty="0" smtClean="0"/>
              <a:t>measure electron </a:t>
            </a:r>
            <a:r>
              <a:rPr lang="en-US" altLang="ja-JP" dirty="0"/>
              <a:t>and </a:t>
            </a:r>
            <a:r>
              <a:rPr lang="en-US" altLang="ja-JP" dirty="0" err="1"/>
              <a:t>muon</a:t>
            </a:r>
            <a:r>
              <a:rPr lang="en-US" altLang="ja-JP" dirty="0"/>
              <a:t> neutrino cross-sections with an unprecedented precision, and </a:t>
            </a:r>
            <a:r>
              <a:rPr lang="en-US" altLang="ja-JP" dirty="0" smtClean="0"/>
              <a:t>to provide </a:t>
            </a:r>
            <a:r>
              <a:rPr lang="en-US" altLang="ja-JP" dirty="0"/>
              <a:t>a test bed for </a:t>
            </a:r>
            <a:r>
              <a:rPr lang="en-US" altLang="ja-JP" dirty="0" err="1"/>
              <a:t>muon</a:t>
            </a:r>
            <a:r>
              <a:rPr lang="en-US" altLang="ja-JP" dirty="0"/>
              <a:t> accelerator technologies</a:t>
            </a:r>
            <a:r>
              <a:rPr lang="en-US" altLang="ja-JP" dirty="0" smtClean="0"/>
              <a:t>.</a:t>
            </a:r>
          </a:p>
          <a:p>
            <a:endParaRPr lang="en-US" altLang="ja-JP" dirty="0"/>
          </a:p>
          <a:p>
            <a:r>
              <a:rPr lang="en-US" altLang="ja-JP" dirty="0"/>
              <a:t>The Collaboration is commended for its comprehensive proposal, which includes </a:t>
            </a:r>
            <a:r>
              <a:rPr lang="en-US" altLang="ja-JP" dirty="0" smtClean="0"/>
              <a:t>detailed conceptual </a:t>
            </a:r>
            <a:r>
              <a:rPr lang="en-US" altLang="ja-JP" dirty="0"/>
              <a:t>designs for the target region, the storage ring, and the conventional </a:t>
            </a:r>
            <a:r>
              <a:rPr lang="en-US" altLang="ja-JP" dirty="0" smtClean="0"/>
              <a:t>facilities for </a:t>
            </a:r>
            <a:r>
              <a:rPr lang="en-US" altLang="ja-JP" dirty="0"/>
              <a:t>near and far detectors</a:t>
            </a:r>
            <a:r>
              <a:rPr lang="en-US" altLang="ja-JP" dirty="0" smtClean="0"/>
              <a:t>.</a:t>
            </a:r>
          </a:p>
          <a:p>
            <a:endParaRPr lang="en-US" altLang="ja-JP" dirty="0"/>
          </a:p>
          <a:p>
            <a:r>
              <a:rPr lang="en-US" altLang="ja-JP" dirty="0"/>
              <a:t>The PAC notes the small size of the Collaboration compared to the scale of </a:t>
            </a:r>
            <a:r>
              <a:rPr lang="en-US" altLang="ja-JP" dirty="0" smtClean="0"/>
              <a:t>the </a:t>
            </a:r>
            <a:r>
              <a:rPr lang="en-US" altLang="ja-JP" dirty="0" err="1" smtClean="0"/>
              <a:t>NuSTORM</a:t>
            </a:r>
            <a:r>
              <a:rPr lang="en-US" altLang="ja-JP" dirty="0" smtClean="0"/>
              <a:t> </a:t>
            </a:r>
            <a:r>
              <a:rPr lang="en-US" altLang="ja-JP" dirty="0"/>
              <a:t>project, and encourages the team to find ways to enlarge the </a:t>
            </a:r>
            <a:r>
              <a:rPr lang="en-US" altLang="ja-JP" dirty="0" smtClean="0"/>
              <a:t>community interested </a:t>
            </a:r>
            <a:r>
              <a:rPr lang="en-US" altLang="ja-JP" dirty="0"/>
              <a:t>in using the facility. In this regard, the PAC suggests that now would be </a:t>
            </a:r>
            <a:r>
              <a:rPr lang="en-US" altLang="ja-JP" dirty="0" smtClean="0"/>
              <a:t>an excellent </a:t>
            </a:r>
            <a:r>
              <a:rPr lang="en-US" altLang="ja-JP" dirty="0"/>
              <a:t>time to welcome wider participation, as the project is in its formative </a:t>
            </a:r>
            <a:r>
              <a:rPr lang="en-US" altLang="ja-JP" dirty="0" smtClean="0"/>
              <a:t>stages. The </a:t>
            </a:r>
            <a:r>
              <a:rPr lang="en-US" altLang="ja-JP" dirty="0"/>
              <a:t>PAC is especially interested in understanding potential collaboration with CERN</a:t>
            </a:r>
            <a:r>
              <a:rPr lang="en-US" altLang="ja-JP" dirty="0" smtClean="0"/>
              <a:t>.</a:t>
            </a:r>
          </a:p>
          <a:p>
            <a:endParaRPr lang="en-US" altLang="ja-JP" dirty="0"/>
          </a:p>
          <a:p>
            <a:r>
              <a:rPr lang="en-US" altLang="ja-JP" dirty="0"/>
              <a:t>The combination of a clear resolution of the short-baseline neutrino anomalies, </a:t>
            </a:r>
            <a:r>
              <a:rPr lang="en-US" altLang="ja-JP" dirty="0" smtClean="0"/>
              <a:t>the precise </a:t>
            </a:r>
            <a:r>
              <a:rPr lang="en-US" altLang="ja-JP" dirty="0"/>
              <a:t>measurements of the neutrino cross-sections, and the synergy with </a:t>
            </a:r>
            <a:r>
              <a:rPr lang="en-US" altLang="ja-JP" dirty="0" smtClean="0"/>
              <a:t>neutrino factory technology </a:t>
            </a:r>
            <a:r>
              <a:rPr lang="en-US" altLang="ja-JP" dirty="0"/>
              <a:t>makes this an attractive and intriguing project. Resources are, </a:t>
            </a:r>
            <a:r>
              <a:rPr lang="en-US" altLang="ja-JP" dirty="0" smtClean="0"/>
              <a:t>of course</a:t>
            </a:r>
            <a:r>
              <a:rPr lang="en-US" altLang="ja-JP" dirty="0"/>
              <a:t>, limited. </a:t>
            </a:r>
            <a:r>
              <a:rPr lang="en-US" altLang="ja-JP" dirty="0">
                <a:solidFill>
                  <a:srgbClr val="FF0000"/>
                </a:solidFill>
              </a:rPr>
              <a:t>The PAC therefore recommends Stage-1 approval and consideration </a:t>
            </a:r>
            <a:r>
              <a:rPr lang="en-US" altLang="ja-JP" dirty="0" smtClean="0">
                <a:solidFill>
                  <a:srgbClr val="FF0000"/>
                </a:solidFill>
              </a:rPr>
              <a:t>at the </a:t>
            </a:r>
            <a:r>
              <a:rPr lang="en-US" altLang="ja-JP" dirty="0">
                <a:solidFill>
                  <a:srgbClr val="FF0000"/>
                </a:solidFill>
              </a:rPr>
              <a:t>upcoming Snowmass meeting and by P5.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4632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CERN SPSC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Response from SPSC:</a:t>
            </a:r>
          </a:p>
          <a:p>
            <a:pPr lvl="1"/>
            <a:r>
              <a:rPr lang="en-US" altLang="ja-JP" dirty="0" smtClean="0"/>
              <a:t>The </a:t>
            </a:r>
            <a:r>
              <a:rPr lang="en-US" altLang="ja-JP" dirty="0"/>
              <a:t>SPSC </a:t>
            </a:r>
            <a:r>
              <a:rPr lang="en-US" altLang="ja-JP" dirty="0" smtClean="0"/>
              <a:t>recognizes </a:t>
            </a:r>
            <a:r>
              <a:rPr lang="en-US" altLang="ja-JP" dirty="0"/>
              <a:t>the </a:t>
            </a:r>
            <a:r>
              <a:rPr lang="en-US" altLang="ja-JP" dirty="0" err="1"/>
              <a:t>n</a:t>
            </a:r>
            <a:r>
              <a:rPr lang="en-US" altLang="ja-JP" dirty="0" err="1" smtClean="0"/>
              <a:t>uSTORM</a:t>
            </a:r>
            <a:r>
              <a:rPr lang="en-US" altLang="ja-JP" dirty="0" smtClean="0"/>
              <a:t> </a:t>
            </a:r>
            <a:r>
              <a:rPr lang="en-US" altLang="ja-JP" dirty="0"/>
              <a:t>project as an important step in the long-term development of a neutrino factory, presently considered as the ultimate facility to study CP violation in the neutrino sector. </a:t>
            </a:r>
            <a:r>
              <a:rPr lang="en-US" altLang="ja-JP" dirty="0" err="1"/>
              <a:t>n</a:t>
            </a:r>
            <a:r>
              <a:rPr lang="en-US" altLang="ja-JP" dirty="0" err="1" smtClean="0"/>
              <a:t>uSTORM</a:t>
            </a:r>
            <a:r>
              <a:rPr lang="en-US" altLang="ja-JP" dirty="0" smtClean="0"/>
              <a:t> </a:t>
            </a:r>
            <a:r>
              <a:rPr lang="en-US" altLang="ja-JP" dirty="0"/>
              <a:t>would also constitute a test bed for accelerator and beam physics R&amp;D. The Committee appreciates that, in addition to these long term goals, </a:t>
            </a:r>
            <a:r>
              <a:rPr lang="en-US" altLang="ja-JP" dirty="0" err="1"/>
              <a:t>n</a:t>
            </a:r>
            <a:r>
              <a:rPr lang="en-US" altLang="ja-JP" dirty="0" err="1" smtClean="0"/>
              <a:t>uSTORM</a:t>
            </a:r>
            <a:r>
              <a:rPr lang="en-US" altLang="ja-JP" dirty="0" smtClean="0"/>
              <a:t> </a:t>
            </a:r>
            <a:r>
              <a:rPr lang="en-US" altLang="ja-JP" dirty="0"/>
              <a:t>could also provide the opportunity to settle important questions in the sector of sterile neutrinos, and to perform precise neutrino cross section measurements for the future neutrino </a:t>
            </a:r>
            <a:r>
              <a:rPr lang="en-US" altLang="ja-JP" dirty="0" err="1"/>
              <a:t>programmes</a:t>
            </a:r>
            <a:r>
              <a:rPr lang="en-US" altLang="ja-JP" dirty="0"/>
              <a:t>.</a:t>
            </a:r>
          </a:p>
          <a:p>
            <a:pPr lvl="1"/>
            <a:r>
              <a:rPr lang="en-US" altLang="ja-JP" dirty="0"/>
              <a:t>Currently, conventional long baseline LA-based </a:t>
            </a:r>
            <a:r>
              <a:rPr lang="en-US" altLang="ja-JP" dirty="0" err="1"/>
              <a:t>programmes</a:t>
            </a:r>
            <a:r>
              <a:rPr lang="en-US" altLang="ja-JP" dirty="0"/>
              <a:t> are being discussed in Europe (LBNO) and in the US (LBNE), aiming at the determination of CP violation in the neutrino sector on a shorter time scale than neutrino factories. The Committee </a:t>
            </a:r>
            <a:r>
              <a:rPr lang="en-US" altLang="ja-JP" b="1" dirty="0"/>
              <a:t>notes</a:t>
            </a:r>
            <a:r>
              <a:rPr lang="en-US" altLang="ja-JP" dirty="0"/>
              <a:t> that the </a:t>
            </a:r>
            <a:r>
              <a:rPr lang="en-US" altLang="ja-JP" dirty="0" err="1"/>
              <a:t>n</a:t>
            </a:r>
            <a:r>
              <a:rPr lang="en-US" altLang="ja-JP" dirty="0" err="1" smtClean="0"/>
              <a:t>uSTORM</a:t>
            </a:r>
            <a:r>
              <a:rPr lang="en-US" altLang="ja-JP" dirty="0" smtClean="0"/>
              <a:t> </a:t>
            </a:r>
            <a:r>
              <a:rPr lang="en-US" altLang="ja-JP" dirty="0"/>
              <a:t>collaboration is also exploring the possibility of being hosted by Fermilab and that there is a sizeable overlap with the LBNO community. All projects under discussion would involve a large amount of funding and resources, which calls for adequate cooperation and </a:t>
            </a:r>
            <a:r>
              <a:rPr lang="en-US" altLang="ja-JP" dirty="0" err="1"/>
              <a:t>prioritisation</a:t>
            </a:r>
            <a:r>
              <a:rPr lang="en-US" altLang="ja-JP" dirty="0"/>
              <a:t> within the neutrino community.</a:t>
            </a:r>
          </a:p>
          <a:p>
            <a:pPr lvl="1"/>
            <a:r>
              <a:rPr lang="en-US" altLang="ja-JP" dirty="0"/>
              <a:t>In this context, the SPSC considers that, in line with the recently updated European Strategy, an involvement in </a:t>
            </a:r>
            <a:r>
              <a:rPr lang="en-US" altLang="ja-JP" dirty="0" err="1"/>
              <a:t>n</a:t>
            </a:r>
            <a:r>
              <a:rPr lang="en-US" altLang="ja-JP" dirty="0" err="1" smtClean="0"/>
              <a:t>uSTORM</a:t>
            </a:r>
            <a:r>
              <a:rPr lang="en-US" altLang="ja-JP" dirty="0" smtClean="0"/>
              <a:t> </a:t>
            </a:r>
            <a:r>
              <a:rPr lang="en-US" altLang="ja-JP" dirty="0"/>
              <a:t>could be part of the CERN contributions to the development of future neutrino </a:t>
            </a:r>
            <a:r>
              <a:rPr lang="en-US" altLang="ja-JP" dirty="0" err="1"/>
              <a:t>programmes</a:t>
            </a:r>
            <a:r>
              <a:rPr lang="en-US" altLang="ja-JP" dirty="0"/>
              <a:t>. A further review of the project would require a more focused proposal identifying which tasks could be performed at CERN within a more general project defined in cooperation with Fermilab and other contributing institutes.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902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CERN Participation</a:t>
            </a:r>
            <a:endParaRPr kumimoji="1" lang="ja-JP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72475" cy="5410200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/>
              <a:t>It is under discussion that </a:t>
            </a:r>
            <a:r>
              <a:rPr lang="en-US" altLang="ja-JP" dirty="0"/>
              <a:t>two CERN </a:t>
            </a:r>
            <a:r>
              <a:rPr lang="en-US" altLang="ja-JP" dirty="0" smtClean="0"/>
              <a:t>Fellows, one </a:t>
            </a:r>
            <a:r>
              <a:rPr lang="en-US" altLang="ja-JP" dirty="0"/>
              <a:t>in the BE Department, the second in the PH Department, be recruited to take forward the </a:t>
            </a:r>
            <a:r>
              <a:rPr lang="en-US" altLang="ja-JP" dirty="0" err="1" smtClean="0"/>
              <a:t>nuSTORM</a:t>
            </a:r>
            <a:r>
              <a:rPr lang="en-US" altLang="ja-JP" dirty="0"/>
              <a:t> </a:t>
            </a:r>
            <a:r>
              <a:rPr lang="en-US" altLang="ja-JP" dirty="0" smtClean="0"/>
              <a:t>program </a:t>
            </a:r>
            <a:r>
              <a:rPr lang="en-US" altLang="ja-JP" dirty="0"/>
              <a:t>as </a:t>
            </a:r>
            <a:r>
              <a:rPr lang="en-US" altLang="ja-JP" dirty="0" smtClean="0"/>
              <a:t>follows:</a:t>
            </a:r>
          </a:p>
          <a:p>
            <a:pPr lvl="1"/>
            <a:r>
              <a:rPr lang="en-US" altLang="ja-JP" dirty="0" smtClean="0"/>
              <a:t>BE </a:t>
            </a:r>
            <a:r>
              <a:rPr lang="en-US" altLang="ja-JP" dirty="0"/>
              <a:t>Department: Under the leadership of Elena </a:t>
            </a:r>
            <a:r>
              <a:rPr lang="en-US" altLang="ja-JP" dirty="0" err="1"/>
              <a:t>Wildner</a:t>
            </a:r>
            <a:r>
              <a:rPr lang="en-US" altLang="ja-JP" dirty="0"/>
              <a:t>, the BE Department CERN Fellow will </a:t>
            </a:r>
            <a:r>
              <a:rPr lang="en-US" altLang="ja-JP" dirty="0" smtClean="0"/>
              <a:t>play a </a:t>
            </a:r>
            <a:r>
              <a:rPr lang="en-US" altLang="ja-JP" dirty="0"/>
              <a:t>leading role in the work described in the </a:t>
            </a:r>
            <a:r>
              <a:rPr lang="en-US" altLang="ja-JP" dirty="0" err="1"/>
              <a:t>EoI</a:t>
            </a:r>
            <a:r>
              <a:rPr lang="en-US" altLang="ja-JP" dirty="0"/>
              <a:t>, i.e.: consider how </a:t>
            </a:r>
            <a:r>
              <a:rPr lang="en-US" altLang="ja-JP" dirty="0" err="1"/>
              <a:t>nuSTORM</a:t>
            </a:r>
            <a:r>
              <a:rPr lang="en-US" altLang="ja-JP" dirty="0"/>
              <a:t> could be </a:t>
            </a:r>
            <a:r>
              <a:rPr lang="en-US" altLang="ja-JP" dirty="0" smtClean="0"/>
              <a:t>implemented at </a:t>
            </a:r>
            <a:r>
              <a:rPr lang="en-US" altLang="ja-JP" dirty="0"/>
              <a:t>CERN and how a European collaboration with CERN at its heart could contribute to the </a:t>
            </a:r>
            <a:r>
              <a:rPr lang="en-US" altLang="ja-JP" dirty="0" err="1" smtClean="0"/>
              <a:t>nuSTORM</a:t>
            </a:r>
            <a:r>
              <a:rPr lang="en-US" altLang="ja-JP" dirty="0" smtClean="0"/>
              <a:t> </a:t>
            </a:r>
            <a:r>
              <a:rPr lang="en-US" altLang="ja-JP" dirty="0"/>
              <a:t>if it were to be carried out at FNAL; </a:t>
            </a:r>
            <a:r>
              <a:rPr lang="en-US" altLang="ja-JP" dirty="0" smtClean="0"/>
              <a:t>and</a:t>
            </a:r>
          </a:p>
          <a:p>
            <a:pPr lvl="1"/>
            <a:r>
              <a:rPr lang="en-US" altLang="ja-JP" dirty="0" smtClean="0"/>
              <a:t>PH </a:t>
            </a:r>
            <a:r>
              <a:rPr lang="en-US" altLang="ja-JP" dirty="0"/>
              <a:t>Department: The PH Department CERN Fellow will work within the emerging neutrino </a:t>
            </a:r>
            <a:r>
              <a:rPr lang="en-US" altLang="ja-JP" dirty="0" smtClean="0"/>
              <a:t>activity led </a:t>
            </a:r>
            <a:r>
              <a:rPr lang="en-US" altLang="ja-JP" dirty="0"/>
              <a:t>by </a:t>
            </a:r>
            <a:r>
              <a:rPr lang="en-US" altLang="ja-JP" dirty="0" err="1"/>
              <a:t>Marzio</a:t>
            </a:r>
            <a:r>
              <a:rPr lang="en-US" altLang="ja-JP" dirty="0"/>
              <a:t> </a:t>
            </a:r>
            <a:r>
              <a:rPr lang="en-US" altLang="ja-JP" dirty="0" err="1"/>
              <a:t>Nessi</a:t>
            </a:r>
            <a:r>
              <a:rPr lang="en-US" altLang="ja-JP" dirty="0"/>
              <a:t> to evaluate the impact of systematic uncertainties on future long-baseline </a:t>
            </a:r>
            <a:r>
              <a:rPr lang="en-US" altLang="ja-JP" dirty="0" smtClean="0"/>
              <a:t>neutrino oscillation</a:t>
            </a:r>
            <a:r>
              <a:rPr lang="en-US" altLang="ja-JP" dirty="0"/>
              <a:t> </a:t>
            </a:r>
            <a:r>
              <a:rPr lang="en-US" altLang="ja-JP" dirty="0" smtClean="0"/>
              <a:t>experiments </a:t>
            </a:r>
            <a:r>
              <a:rPr lang="en-US" altLang="ja-JP" dirty="0"/>
              <a:t>and to evaluate the experimental </a:t>
            </a:r>
            <a:r>
              <a:rPr lang="en-US" altLang="ja-JP" dirty="0" err="1"/>
              <a:t>programmes</a:t>
            </a:r>
            <a:r>
              <a:rPr lang="en-US" altLang="ja-JP" dirty="0"/>
              <a:t> required to address these </a:t>
            </a:r>
            <a:r>
              <a:rPr lang="en-US" altLang="ja-JP" dirty="0" smtClean="0"/>
              <a:t>uncertainties. An </a:t>
            </a:r>
            <a:r>
              <a:rPr lang="en-US" altLang="ja-JP" dirty="0"/>
              <a:t>important and substantial part of this work would be the study of the measurement </a:t>
            </a:r>
            <a:r>
              <a:rPr lang="en-US" altLang="ja-JP" dirty="0" smtClean="0"/>
              <a:t>of (</a:t>
            </a:r>
            <a:r>
              <a:rPr lang="en-US" altLang="ja-JP" dirty="0"/>
              <a:t>electron-)neutrino-nucleus scattering cross sections and the importance of </a:t>
            </a:r>
            <a:r>
              <a:rPr lang="en-US" altLang="ja-JP" dirty="0" err="1"/>
              <a:t>nuSTORM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/>
              <a:t>In </a:t>
            </a:r>
            <a:r>
              <a:rPr lang="en-US" altLang="ja-JP" dirty="0" smtClean="0"/>
              <a:t>addition </a:t>
            </a:r>
            <a:r>
              <a:rPr lang="en-US" altLang="ja-JP" dirty="0"/>
              <a:t>support from members of the </a:t>
            </a:r>
            <a:r>
              <a:rPr lang="en-US" altLang="ja-JP" dirty="0" smtClean="0"/>
              <a:t>technical departments </a:t>
            </a:r>
            <a:r>
              <a:rPr lang="en-US" altLang="ja-JP" dirty="0"/>
              <a:t>would be required to carry out the site-specific and site-independent </a:t>
            </a:r>
            <a:r>
              <a:rPr lang="en-US" altLang="ja-JP" dirty="0" smtClean="0"/>
              <a:t>investigation.</a:t>
            </a:r>
          </a:p>
          <a:p>
            <a:pPr lvl="2"/>
            <a:r>
              <a:rPr kumimoji="1" lang="en-US" altLang="ja-JP" dirty="0" smtClean="0"/>
              <a:t>Magnet and beam line instrumentation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altLang="ja-JP" smtClean="0"/>
              <a:t>Alan Bross                     P5 Face-to-Face Meeting, Fermilab            November 3rd, 2013  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806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8915400" cy="5029200"/>
          </a:xfrm>
        </p:spPr>
        <p:txBody>
          <a:bodyPr>
            <a:normAutofit/>
          </a:bodyPr>
          <a:lstStyle/>
          <a:p>
            <a:r>
              <a:rPr lang="en-US" sz="2800" b="0" dirty="0" smtClean="0"/>
              <a:t>Addresses the SBL, </a:t>
            </a:r>
            <a:r>
              <a:rPr lang="en-US" sz="2800" b="0" dirty="0"/>
              <a:t>large </a:t>
            </a:r>
            <a:r>
              <a:rPr lang="en-US" sz="2800" b="0" dirty="0" smtClean="0">
                <a:latin typeface="Symbol" pitchFamily="18" charset="2"/>
              </a:rPr>
              <a:t>d</a:t>
            </a:r>
            <a:r>
              <a:rPr lang="en-US" sz="2800" b="0" dirty="0" smtClean="0"/>
              <a:t>m</a:t>
            </a:r>
            <a:r>
              <a:rPr lang="en-US" sz="2800" b="0" baseline="30000" dirty="0" smtClean="0"/>
              <a:t>2</a:t>
            </a:r>
            <a:r>
              <a:rPr lang="en-US" sz="2800" b="0" dirty="0" smtClean="0"/>
              <a:t> </a:t>
            </a:r>
            <a:r>
              <a:rPr lang="en-US" sz="2800" b="0" dirty="0" smtClean="0">
                <a:latin typeface="Symbol" pitchFamily="18" charset="2"/>
              </a:rPr>
              <a:t>n</a:t>
            </a:r>
            <a:r>
              <a:rPr lang="en-US" sz="2800" dirty="0"/>
              <a:t>-</a:t>
            </a:r>
            <a:r>
              <a:rPr lang="en-US" sz="2800" b="0" dirty="0" smtClean="0"/>
              <a:t>oscillation regime</a:t>
            </a:r>
            <a:endParaRPr lang="en-US" sz="2800" b="0" dirty="0"/>
          </a:p>
          <a:p>
            <a:r>
              <a:rPr lang="en-US" sz="2800" dirty="0" smtClean="0"/>
              <a:t>Provides a beam for</a:t>
            </a:r>
            <a:r>
              <a:rPr lang="en-US" sz="2800" b="0" dirty="0" smtClean="0"/>
              <a:t> precision</a:t>
            </a:r>
            <a:r>
              <a:rPr lang="en-US" sz="2800" b="0" dirty="0" smtClean="0">
                <a:latin typeface="Symbol" pitchFamily="18" charset="2"/>
              </a:rPr>
              <a:t> n</a:t>
            </a:r>
            <a:r>
              <a:rPr lang="en-US" sz="2800" b="0" dirty="0" smtClean="0"/>
              <a:t> interaction physics (</a:t>
            </a:r>
            <a:r>
              <a:rPr lang="en-US" sz="2800" b="0" dirty="0" err="1" smtClean="0"/>
              <a:t>GeV</a:t>
            </a:r>
            <a:r>
              <a:rPr lang="en-US" sz="2800" dirty="0" smtClean="0"/>
              <a:t>-scale high-statistics </a:t>
            </a:r>
            <a:r>
              <a:rPr lang="en-US" sz="2800" dirty="0" smtClean="0">
                <a:latin typeface="Symbol" charset="2"/>
                <a:cs typeface="Symbol" charset="2"/>
              </a:rPr>
              <a:t>n</a:t>
            </a:r>
            <a:r>
              <a:rPr lang="en-US" sz="2800" baseline="-25000" dirty="0" smtClean="0"/>
              <a:t>e</a:t>
            </a:r>
            <a:r>
              <a:rPr lang="en-US" sz="2800" dirty="0" smtClean="0"/>
              <a:t> &amp; anti-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n</a:t>
            </a:r>
            <a:r>
              <a:rPr lang="en-US" altLang="ja-JP" sz="2800" baseline="-25000" dirty="0" smtClean="0"/>
              <a:t>e </a:t>
            </a:r>
            <a:r>
              <a:rPr lang="en-US" altLang="ja-JP" sz="2800" dirty="0" smtClean="0"/>
              <a:t>data </a:t>
            </a:r>
            <a:r>
              <a:rPr lang="en-US" sz="2800" dirty="0" smtClean="0"/>
              <a:t>for the First Time)</a:t>
            </a:r>
            <a:endParaRPr lang="en-US" sz="2800" b="0" dirty="0" smtClean="0"/>
          </a:p>
          <a:p>
            <a:pPr lvl="1"/>
            <a:r>
              <a:rPr lang="en-US" sz="2600" dirty="0" smtClean="0"/>
              <a:t>Approach 0.1% uncertainty on flux &amp; spectrum</a:t>
            </a:r>
            <a:endParaRPr lang="en-US" sz="2600" b="0" dirty="0"/>
          </a:p>
          <a:p>
            <a:r>
              <a:rPr lang="en-US" sz="2800" dirty="0" smtClean="0"/>
              <a:t>Accelerator &amp; Detector technology test bed</a:t>
            </a:r>
            <a:endParaRPr lang="en-US" sz="2800" b="0" dirty="0" smtClean="0"/>
          </a:p>
          <a:p>
            <a:pPr lvl="1"/>
            <a:r>
              <a:rPr lang="en-US" sz="2600" dirty="0"/>
              <a:t>P</a:t>
            </a:r>
            <a:r>
              <a:rPr lang="en-US" sz="2600" dirty="0" smtClean="0"/>
              <a:t>otential for intense low energy muon beam</a:t>
            </a:r>
            <a:endParaRPr lang="en-US" sz="2600" b="0" dirty="0" smtClean="0"/>
          </a:p>
          <a:p>
            <a:pPr lvl="1"/>
            <a:r>
              <a:rPr lang="en-US" sz="2600" b="0" dirty="0" smtClean="0"/>
              <a:t>Provides for</a:t>
            </a:r>
            <a:r>
              <a:rPr lang="en-US" sz="2600" b="0" dirty="0" smtClean="0">
                <a:latin typeface="Symbol" pitchFamily="18" charset="2"/>
              </a:rPr>
              <a:t> m</a:t>
            </a:r>
            <a:r>
              <a:rPr lang="en-US" sz="2600" b="0" dirty="0" smtClean="0"/>
              <a:t> </a:t>
            </a:r>
            <a:r>
              <a:rPr lang="en-US" sz="2600" b="0" dirty="0"/>
              <a:t>decay ring R&amp;D (instrumentation</a:t>
            </a:r>
            <a:r>
              <a:rPr lang="en-US" sz="2600" b="0" dirty="0" smtClean="0"/>
              <a:t>) &amp; technology demonstration platform</a:t>
            </a:r>
          </a:p>
          <a:p>
            <a:pPr lvl="1"/>
            <a:r>
              <a:rPr lang="en-US" sz="2600" dirty="0" smtClean="0"/>
              <a:t>Provides a </a:t>
            </a:r>
            <a:r>
              <a:rPr lang="en-US" sz="2600" dirty="0" smtClean="0">
                <a:latin typeface="Symbol" pitchFamily="18" charset="2"/>
              </a:rPr>
              <a:t>n</a:t>
            </a:r>
            <a:r>
              <a:rPr lang="en-US" sz="2600" dirty="0" smtClean="0"/>
              <a:t> Detector Test Facility</a:t>
            </a:r>
            <a:endParaRPr lang="en-US" sz="2600" b="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nuSTORM</a:t>
            </a:r>
            <a:r>
              <a:rPr lang="en-US" dirty="0" smtClean="0"/>
              <a:t> Physics program</a:t>
            </a:r>
            <a:endParaRPr lang="en-US" sz="2400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6477000"/>
            <a:ext cx="6705600" cy="228600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704" y="1219200"/>
            <a:ext cx="8991600" cy="4953000"/>
          </a:xfrm>
        </p:spPr>
        <p:txBody>
          <a:bodyPr/>
          <a:lstStyle/>
          <a:p>
            <a:r>
              <a:rPr lang="en-US" sz="3600" dirty="0" smtClean="0"/>
              <a:t>Based on 10</a:t>
            </a:r>
            <a:r>
              <a:rPr lang="en-US" sz="3600" baseline="30000" dirty="0" smtClean="0"/>
              <a:t>21</a:t>
            </a:r>
            <a:r>
              <a:rPr lang="en-US" sz="3600" dirty="0" smtClean="0"/>
              <a:t>  120 </a:t>
            </a:r>
            <a:r>
              <a:rPr lang="en-US" sz="3600" dirty="0" err="1" smtClean="0"/>
              <a:t>GeV</a:t>
            </a:r>
            <a:r>
              <a:rPr lang="en-US" sz="3600" dirty="0" smtClean="0"/>
              <a:t> POT, we obtain</a:t>
            </a:r>
            <a:r>
              <a:rPr lang="en-US" sz="3600" dirty="0" smtClean="0">
                <a:latin typeface="Symbol" pitchFamily="18" charset="2"/>
              </a:rPr>
              <a:t> »</a:t>
            </a:r>
            <a:r>
              <a:rPr lang="en-US" sz="3600" dirty="0" smtClean="0"/>
              <a:t> 1.9 X 10</a:t>
            </a:r>
            <a:r>
              <a:rPr lang="en-US" sz="3600" baseline="30000" dirty="0" smtClean="0"/>
              <a:t>18</a:t>
            </a:r>
            <a:r>
              <a:rPr lang="en-US" sz="3600" dirty="0" smtClean="0"/>
              <a:t> useful </a:t>
            </a:r>
            <a:r>
              <a:rPr lang="en-US" sz="3600" dirty="0" smtClean="0">
                <a:latin typeface="Symbol" pitchFamily="18" charset="2"/>
              </a:rPr>
              <a:t>m</a:t>
            </a:r>
            <a:r>
              <a:rPr lang="en-US" sz="3600" dirty="0" smtClean="0"/>
              <a:t> decays</a:t>
            </a:r>
          </a:p>
          <a:p>
            <a:pPr lvl="1"/>
            <a:r>
              <a:rPr lang="en-US" sz="3400" dirty="0" smtClean="0"/>
              <a:t>In PIP era, extract one Booster batch/cycle (10</a:t>
            </a:r>
            <a:r>
              <a:rPr lang="en-US" sz="3400" baseline="30000" dirty="0" smtClean="0"/>
              <a:t>20</a:t>
            </a:r>
            <a:r>
              <a:rPr lang="en-US" sz="3400" dirty="0" smtClean="0"/>
              <a:t> POT/</a:t>
            </a:r>
            <a:r>
              <a:rPr lang="en-US" sz="3400" dirty="0" err="1" smtClean="0"/>
              <a:t>yr</a:t>
            </a:r>
            <a:r>
              <a:rPr lang="en-US" sz="3400" dirty="0"/>
              <a:t> </a:t>
            </a:r>
            <a:r>
              <a:rPr lang="en-US" sz="3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3400" dirty="0" smtClean="0"/>
              <a:t>10 year run)</a:t>
            </a:r>
          </a:p>
          <a:p>
            <a:pPr lvl="1"/>
            <a:r>
              <a:rPr lang="en-US" sz="3200" dirty="0" smtClean="0"/>
              <a:t>Baseline FODO ring, C target, NUMI style 1 horn </a:t>
            </a:r>
          </a:p>
          <a:p>
            <a:r>
              <a:rPr lang="en-US" sz="3400" dirty="0" smtClean="0"/>
              <a:t>Inconel target + horn optimization + RFFAG </a:t>
            </a:r>
            <a:r>
              <a:rPr lang="en-US" sz="3400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sz="3400" dirty="0" smtClean="0">
                <a:ea typeface="Wingdings"/>
                <a:cs typeface="Wingdings"/>
                <a:sym typeface="Wingdings"/>
              </a:rPr>
              <a:t>X5 ( 2 year run)</a:t>
            </a:r>
            <a:endParaRPr lang="en-US" sz="3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41E61B-8344-4EA2-9F73-9B16EAB0AE5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77000"/>
            <a:ext cx="5410200" cy="225425"/>
          </a:xfrm>
        </p:spPr>
        <p:txBody>
          <a:bodyPr/>
          <a:lstStyle/>
          <a:p>
            <a:r>
              <a:rPr lang="fi-FI" smtClean="0"/>
              <a:t>Alan Bross                     P5 Face-to-Face Meeting, Fermilab            November 3rd, 2013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37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dvanced_Scintillation_Detector _RnD_at_Fermilab">
  <a:themeElements>
    <a:clrScheme name="Advanced_Scintillation_Detector _RnD_at_Fermilab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dvanced_Scintillation_Detector _RnD_at_Fermilab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Advanced_Scintillation_Detector _RnD_at_Fermilab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dvanced_Scintillation_Detector _RnD_at_Fermilab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dvanced_Scintillation_Detector _RnD_at_Fermilab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26426</TotalTime>
  <Words>4454</Words>
  <Application>Microsoft Macintosh PowerPoint</Application>
  <PresentationFormat>On-screen Show (4:3)</PresentationFormat>
  <Paragraphs>555</Paragraphs>
  <Slides>74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6" baseType="lpstr">
      <vt:lpstr>Advanced_Scintillation_Detector _RnD_at_Fermilab</vt:lpstr>
      <vt:lpstr>Worksheet</vt:lpstr>
      <vt:lpstr>Neutrinos from Stored Muons nuSTORM</vt:lpstr>
      <vt:lpstr>Documentation</vt:lpstr>
      <vt:lpstr>Requests, Questions</vt:lpstr>
      <vt:lpstr>Request/Question 1</vt:lpstr>
      <vt:lpstr>nuSTORM: Siting</vt:lpstr>
      <vt:lpstr>Scope: nuSTORM Facility near site</vt:lpstr>
      <vt:lpstr>Scope: Far site – D0 Assembly Building</vt:lpstr>
      <vt:lpstr>nuSTORM Physics program</vt:lpstr>
      <vt:lpstr>n flux</vt:lpstr>
      <vt:lpstr>En spectra (3.8 GeV/c m+ stored)</vt:lpstr>
      <vt:lpstr>Appearance: Exclusion contours ne ® nm (CPT invariant mode of LSND)</vt:lpstr>
      <vt:lpstr>Cross section measurements - nm</vt:lpstr>
      <vt:lpstr>Cross section measurements - ne</vt:lpstr>
      <vt:lpstr>Accelerator R&amp;D</vt:lpstr>
      <vt:lpstr>nuSTORM Setting the stage for the next step</vt:lpstr>
      <vt:lpstr>Low Energy m beam</vt:lpstr>
      <vt:lpstr>Question 2</vt:lpstr>
      <vt:lpstr>International participation</vt:lpstr>
      <vt:lpstr>nuSTORM Collaboration</vt:lpstr>
      <vt:lpstr>nuSTORM EOI to CERN</vt:lpstr>
      <vt:lpstr>Costing </vt:lpstr>
      <vt:lpstr>Question 3</vt:lpstr>
      <vt:lpstr>Costing model</vt:lpstr>
      <vt:lpstr>nuSTORM: Total Project Cost</vt:lpstr>
      <vt:lpstr>Conventional Facilities</vt:lpstr>
      <vt:lpstr>Schedule from Project Definition Report</vt:lpstr>
      <vt:lpstr>Question 3(b)(c)</vt:lpstr>
      <vt:lpstr>Question 4</vt:lpstr>
      <vt:lpstr>Back to Question 1</vt:lpstr>
      <vt:lpstr>What makes nuSTORM unique</vt:lpstr>
      <vt:lpstr>What makes nuSTORM unique II</vt:lpstr>
      <vt:lpstr>Three Pillars of nuSTORM</vt:lpstr>
      <vt:lpstr>Thank you</vt:lpstr>
      <vt:lpstr>Back Ups</vt:lpstr>
      <vt:lpstr>5 X 1021 POT exposure</vt:lpstr>
      <vt:lpstr>Systematics for Golden Channel in nuSTORM</vt:lpstr>
      <vt:lpstr>Systematics II</vt:lpstr>
      <vt:lpstr>Required m charge mis-ID rate needed for given sensitivity</vt:lpstr>
      <vt:lpstr>Gargamelle ne and ne-bar data</vt:lpstr>
      <vt:lpstr>Accelerator</vt:lpstr>
      <vt:lpstr>Proton Economics</vt:lpstr>
      <vt:lpstr>p collection # within p ± 10%</vt:lpstr>
      <vt:lpstr>RFFAG Dynamic Aperture</vt:lpstr>
      <vt:lpstr>Recent FFAG Decay Ring design JB Lagrange, Y Mori, J Pasternak, A Sato</vt:lpstr>
      <vt:lpstr>Detector Issues</vt:lpstr>
      <vt:lpstr>Event Candidates in SuperBIND</vt:lpstr>
      <vt:lpstr>Fine-Resolution Totally Active Segmented Detector (IDS-NF)</vt:lpstr>
      <vt:lpstr>Magnet- Concept for IDS-NF </vt:lpstr>
      <vt:lpstr>TASD Performance</vt:lpstr>
      <vt:lpstr>Detector Options</vt:lpstr>
      <vt:lpstr>NF Physics &amp; 3+n Models</vt:lpstr>
      <vt:lpstr>Short-baseline n oscillation studies</vt:lpstr>
      <vt:lpstr>Appearance &amp; disappearance</vt:lpstr>
      <vt:lpstr>Steriles and Cosmology</vt:lpstr>
      <vt:lpstr>NF Upgrade path</vt:lpstr>
      <vt:lpstr>Think even smaller (cheaper)</vt:lpstr>
      <vt:lpstr>L3NF: CPV and MH</vt:lpstr>
      <vt:lpstr>3 + 3 Model</vt:lpstr>
      <vt:lpstr>3 + 3 Model II</vt:lpstr>
      <vt:lpstr>L/E dependence</vt:lpstr>
      <vt:lpstr>Future sterile searches</vt:lpstr>
      <vt:lpstr>S:B for Appearance Channel Past and Future(?)</vt:lpstr>
      <vt:lpstr>Appearance</vt:lpstr>
      <vt:lpstr>Reactor</vt:lpstr>
      <vt:lpstr>Radioactive source</vt:lpstr>
      <vt:lpstr>Costing</vt:lpstr>
      <vt:lpstr>Contingency estimating criteria</vt:lpstr>
      <vt:lpstr>Association for the Advancement of Costing Engineering (AACE)</vt:lpstr>
      <vt:lpstr>Example: LBNE</vt:lpstr>
      <vt:lpstr>LBNE cost range</vt:lpstr>
      <vt:lpstr>Program Committee Reviews</vt:lpstr>
      <vt:lpstr>Fermilab PAC – June, 2013</vt:lpstr>
      <vt:lpstr>CERN SPSC</vt:lpstr>
      <vt:lpstr>CERN Participation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MuCool Status and Plans</dc:title>
  <dc:creator>Alan Bross</dc:creator>
  <cp:lastModifiedBy>Alan Bross</cp:lastModifiedBy>
  <cp:revision>964</cp:revision>
  <cp:lastPrinted>2012-07-13T20:30:09Z</cp:lastPrinted>
  <dcterms:created xsi:type="dcterms:W3CDTF">2003-04-30T03:46:14Z</dcterms:created>
  <dcterms:modified xsi:type="dcterms:W3CDTF">2013-11-03T17:45:21Z</dcterms:modified>
</cp:coreProperties>
</file>