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82" r:id="rId2"/>
  </p:sldMasterIdLst>
  <p:notesMasterIdLst>
    <p:notesMasterId r:id="rId11"/>
  </p:notesMasterIdLst>
  <p:handoutMasterIdLst>
    <p:handoutMasterId r:id="rId12"/>
  </p:handoutMasterIdLst>
  <p:sldIdLst>
    <p:sldId id="273" r:id="rId3"/>
    <p:sldId id="267" r:id="rId4"/>
    <p:sldId id="268" r:id="rId5"/>
    <p:sldId id="270" r:id="rId6"/>
    <p:sldId id="269" r:id="rId7"/>
    <p:sldId id="272" r:id="rId8"/>
    <p:sldId id="271" r:id="rId9"/>
    <p:sldId id="257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-103" charset="0"/>
        <a:ea typeface="ＭＳ Ｐゴシック" pitchFamily="-103" charset="-128"/>
        <a:cs typeface="ＭＳ Ｐゴシック" pitchFamily="-103" charset="-128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-103" charset="0"/>
        <a:ea typeface="ＭＳ Ｐゴシック" pitchFamily="-103" charset="-128"/>
        <a:cs typeface="ＭＳ Ｐゴシック" pitchFamily="-103" charset="-128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-103" charset="0"/>
        <a:ea typeface="ＭＳ Ｐゴシック" pitchFamily="-103" charset="-128"/>
        <a:cs typeface="ＭＳ Ｐゴシック" pitchFamily="-103" charset="-128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-103" charset="0"/>
        <a:ea typeface="ＭＳ Ｐゴシック" pitchFamily="-103" charset="-128"/>
        <a:cs typeface="ＭＳ Ｐゴシック" pitchFamily="-103" charset="-128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-103" charset="0"/>
        <a:ea typeface="ＭＳ Ｐゴシック" pitchFamily="-103" charset="-128"/>
        <a:cs typeface="ＭＳ Ｐゴシック" pitchFamily="-103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pitchFamily="-103" charset="0"/>
        <a:ea typeface="ＭＳ Ｐゴシック" pitchFamily="-103" charset="-128"/>
        <a:cs typeface="ＭＳ Ｐゴシック" pitchFamily="-103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pitchFamily="-103" charset="0"/>
        <a:ea typeface="ＭＳ Ｐゴシック" pitchFamily="-103" charset="-128"/>
        <a:cs typeface="ＭＳ Ｐゴシック" pitchFamily="-103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pitchFamily="-103" charset="0"/>
        <a:ea typeface="ＭＳ Ｐゴシック" pitchFamily="-103" charset="-128"/>
        <a:cs typeface="ＭＳ Ｐゴシック" pitchFamily="-103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pitchFamily="-103" charset="0"/>
        <a:ea typeface="ＭＳ Ｐゴシック" pitchFamily="-103" charset="-128"/>
        <a:cs typeface="ＭＳ Ｐゴシック" pitchFamily="-103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clrMru>
    <a:srgbClr val="BD1F24"/>
    <a:srgbClr val="DA592A"/>
    <a:srgbClr val="808080"/>
    <a:srgbClr val="154D81"/>
    <a:srgbClr val="DF652C"/>
    <a:srgbClr val="E0692D"/>
    <a:srgbClr val="DF6424"/>
    <a:srgbClr val="D35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2" d="100"/>
          <a:sy n="42" d="100"/>
        </p:scale>
        <p:origin x="-11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-103" charset="0"/>
              </a:defRPr>
            </a:lvl1pPr>
          </a:lstStyle>
          <a:p>
            <a:fld id="{A47D41C2-0F13-BD49-9B3C-443469409965}" type="datetimeFigureOut">
              <a:rPr lang="en-US"/>
              <a:pPr/>
              <a:t>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-103" charset="0"/>
              </a:defRPr>
            </a:lvl1pPr>
          </a:lstStyle>
          <a:p>
            <a:fld id="{73C54934-14C2-7442-8EB9-2F981D8439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4488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-103" charset="0"/>
              </a:defRPr>
            </a:lvl1pPr>
          </a:lstStyle>
          <a:p>
            <a:fld id="{FE0294EF-529E-E048-AAC9-32A78A2DFCFC}" type="datetimeFigureOut">
              <a:rPr lang="en-US"/>
              <a:pPr/>
              <a:t>1/23/2015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-103" charset="0"/>
              </a:defRPr>
            </a:lvl1pPr>
          </a:lstStyle>
          <a:p>
            <a:fld id="{FC264F92-177D-504E-9E5B-6AD67F738D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144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lue-Seal_c100m56y0k23-Mark_SC_Horizontal.eps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91063" y="1371600"/>
            <a:ext cx="36449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FermilabLogo_100c56m0y23k.eps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6450" y="1447800"/>
            <a:ext cx="290195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154D81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154D81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fld id="{91F65C3D-0912-A947-B3A0-63D322DEE4BF}" type="datetime1">
              <a:rPr lang="en-US"/>
              <a:pPr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C70857-A9BF-2144-9B72-2139F2243E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E106C978-BA15-F146-98D1-31EBBB58B47D}" type="datetime1">
              <a:rPr lang="en-US"/>
              <a:pPr/>
              <a:t>1/23/2015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B90F1820-803F-A449-9F1A-E2EC83B3E9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F88BA40E-0A38-F44C-9D2F-D20A4C134BF4}" type="datetime1">
              <a:rPr lang="en-US"/>
              <a:pPr/>
              <a:t>1/23/2015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90545DEB-7532-614D-A9DB-C7618A869C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33F70F-516D-C04D-B703-A6EF5F252073}" type="datetime1">
              <a:rPr lang="en-US"/>
              <a:pPr/>
              <a:t>1/23/2015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E8AD14-1029-274E-8A7C-15C71BA6C9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xfrm>
            <a:off x="6445250" y="6515100"/>
            <a:ext cx="1076325" cy="2413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949839A8-4C3D-7347-BE44-56603FE16B79}" type="datetime1">
              <a:rPr lang="en-US"/>
              <a:pPr/>
              <a:t>1/23/2015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22AE1703-770D-FF40-97EA-31AB5A45C5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6445250" y="6515100"/>
            <a:ext cx="1076325" cy="2413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D1369D18-90DC-A44E-97F4-D1FB9EC781EB}" type="datetime1">
              <a:rPr lang="en-US"/>
              <a:pPr/>
              <a:t>1/23/2015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5CE7321B-D8B0-494B-9E58-F222EFACC6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6445250" y="6515100"/>
            <a:ext cx="1076325" cy="2413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E954DA74-37A3-0646-BD2C-9F0D6E6A7A14}" type="datetime1">
              <a:rPr lang="en-US"/>
              <a:pPr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FEDBF261-2334-BD41-8A2A-1A9304B26B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0" y="6515100"/>
            <a:ext cx="1076325" cy="2413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2D5BF7BE-C034-894E-8C08-CCAE6B3A24F5}" type="datetime1">
              <a:rPr lang="en-US"/>
              <a:pPr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DBEF7CC9-7869-0545-80B9-A42B760489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154D81"/>
                </a:solidFill>
                <a:latin typeface="Helvetica" pitchFamily="-103" charset="0"/>
              </a:defRPr>
            </a:lvl1pPr>
          </a:lstStyle>
          <a:p>
            <a:fld id="{957E0A5B-067F-DE45-BECB-1DF59B964BAB}" type="datetime1">
              <a:rPr lang="en-US"/>
              <a:pPr/>
              <a:t>1/23/2015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154D81"/>
                </a:solidFill>
                <a:latin typeface="Helvetica" pitchFamily="-103" charset="0"/>
              </a:defRPr>
            </a:lvl1pPr>
          </a:lstStyle>
          <a:p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154D81"/>
                </a:solidFill>
                <a:latin typeface="Helvetica" pitchFamily="-103" charset="0"/>
              </a:defRPr>
            </a:lvl1pPr>
          </a:lstStyle>
          <a:p>
            <a:fld id="{6D7B2E59-FB3B-7F46-9D9E-F35EA89BBEE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3996" r:id="rId3"/>
    <p:sldLayoutId id="2147483997" r:id="rId4"/>
    <p:sldLayoutId id="2147483998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-103" charset="0"/>
        <a:buChar char="•"/>
        <a:defRPr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-103" charset="0"/>
        <a:buChar char="–"/>
        <a:defRPr sz="1600" kern="1200">
          <a:solidFill>
            <a:srgbClr val="595959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-103" charset="0"/>
        <a:buChar char="•"/>
        <a:defRPr sz="1400" kern="1200">
          <a:solidFill>
            <a:srgbClr val="595959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-103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-103" charset="0"/>
        <a:buChar char="»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154D81"/>
                </a:solidFill>
                <a:latin typeface="Helvetica" pitchFamily="-103" charset="0"/>
                <a:ea typeface="Helvetica" pitchFamily="-103" charset="0"/>
                <a:cs typeface="Helvetica" pitchFamily="-103" charset="0"/>
              </a:defRPr>
            </a:lvl1pPr>
          </a:lstStyle>
          <a:p>
            <a:fld id="{0BC49EC6-49E5-1D44-9F26-EE7D0FEA1011}" type="datetime1">
              <a:rPr lang="en-US"/>
              <a:pPr/>
              <a:t>1/23/2015</a:t>
            </a:fld>
            <a:endParaRPr 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pitchFamily="-103" charset="0"/>
              </a:defRPr>
            </a:lvl1pPr>
          </a:lstStyle>
          <a:p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pitchFamily="-103" charset="0"/>
              </a:defRPr>
            </a:lvl1pPr>
          </a:lstStyle>
          <a:p>
            <a:fld id="{80F62870-F282-0A4B-AC74-E409826FEEC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4002" r:id="rId2"/>
    <p:sldLayoutId id="2147484003" r:id="rId3"/>
    <p:sldLayoutId id="2147484004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-103" charset="0"/>
        <a:buChar char="•"/>
        <a:defRPr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-103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3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3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3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Helvetica" pitchFamily="-103" charset="0"/>
                <a:ea typeface="ＭＳ Ｐゴシック" pitchFamily="-103" charset="-128"/>
                <a:cs typeface="ＭＳ Ｐゴシック" pitchFamily="-103" charset="-128"/>
              </a:rPr>
              <a:t>Panel #3 : Detector Technology Group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65C3D-0912-A947-B3A0-63D322DEE4BF}" type="datetime1">
              <a:rPr lang="en-US" smtClean="0"/>
              <a:pPr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0857-A9BF-2144-9B72-2139F2243E9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Tex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Helvetica" pitchFamily="-103" charset="0"/>
                <a:ea typeface="ＭＳ Ｐゴシック" pitchFamily="-103" charset="-128"/>
                <a:cs typeface="ＭＳ Ｐゴシック" pitchFamily="-103" charset="-128"/>
              </a:rPr>
              <a:t>“</a:t>
            </a:r>
            <a:r>
              <a:rPr lang="en-US" sz="2800" i="1" dirty="0">
                <a:latin typeface="Helvetica" pitchFamily="-103" charset="0"/>
                <a:ea typeface="ＭＳ Ｐゴシック" pitchFamily="-103" charset="-128"/>
                <a:cs typeface="ＭＳ Ｐゴシック" pitchFamily="-103" charset="-128"/>
              </a:rPr>
              <a:t>The home for groups to do R&amp;D, write CDR and set schedules for making progress</a:t>
            </a:r>
            <a:r>
              <a:rPr lang="en-US" sz="2800" i="1" dirty="0" smtClean="0">
                <a:latin typeface="Helvetica" pitchFamily="-103" charset="0"/>
                <a:ea typeface="ＭＳ Ｐゴシック" pitchFamily="-103" charset="-128"/>
                <a:cs typeface="ＭＳ Ｐゴシック" pitchFamily="-103" charset="-128"/>
              </a:rPr>
              <a:t>”</a:t>
            </a:r>
          </a:p>
          <a:p>
            <a:endParaRPr lang="en-US" sz="2800" i="1" dirty="0">
              <a:latin typeface="Helvetica" pitchFamily="-103" charset="0"/>
              <a:ea typeface="ＭＳ Ｐゴシック" pitchFamily="-103" charset="-128"/>
              <a:cs typeface="ＭＳ Ｐゴシック" pitchFamily="-103" charset="-128"/>
            </a:endParaRPr>
          </a:p>
          <a:p>
            <a:r>
              <a:rPr lang="en-US" sz="2800" i="1" dirty="0" smtClean="0">
                <a:latin typeface="Helvetica" pitchFamily="-103" charset="0"/>
                <a:ea typeface="ＭＳ Ｐゴシック" pitchFamily="-103" charset="-128"/>
                <a:cs typeface="ＭＳ Ｐゴシック" pitchFamily="-103" charset="-128"/>
              </a:rPr>
              <a:t>Anne </a:t>
            </a:r>
            <a:r>
              <a:rPr lang="en-US" sz="2800" i="1" dirty="0" err="1" smtClean="0">
                <a:latin typeface="Helvetica" pitchFamily="-103" charset="0"/>
                <a:ea typeface="ＭＳ Ｐゴシック" pitchFamily="-103" charset="-128"/>
                <a:cs typeface="ＭＳ Ｐゴシック" pitchFamily="-103" charset="-128"/>
              </a:rPr>
              <a:t>Heavey</a:t>
            </a:r>
            <a:r>
              <a:rPr lang="en-US" sz="2800" i="1" dirty="0" smtClean="0">
                <a:latin typeface="Helvetica" pitchFamily="-103" charset="0"/>
                <a:ea typeface="ＭＳ Ｐゴシック" pitchFamily="-103" charset="-128"/>
                <a:cs typeface="ＭＳ Ｐゴシック" pitchFamily="-103" charset="-128"/>
              </a:rPr>
              <a:t>, Carlos Escobar, Mark Thomson, Bob O’Sullivan, Jim Stewart, Michelle </a:t>
            </a:r>
            <a:r>
              <a:rPr lang="en-US" sz="2800" i="1" dirty="0" err="1" smtClean="0">
                <a:latin typeface="Helvetica" pitchFamily="-103" charset="0"/>
                <a:ea typeface="ＭＳ Ｐゴシック" pitchFamily="-103" charset="-128"/>
                <a:cs typeface="ＭＳ Ｐゴシック" pitchFamily="-103" charset="-128"/>
              </a:rPr>
              <a:t>Stancari</a:t>
            </a:r>
            <a:r>
              <a:rPr lang="en-US" sz="2800" i="1" dirty="0" smtClean="0">
                <a:latin typeface="Helvetica" pitchFamily="-103" charset="0"/>
                <a:ea typeface="ＭＳ Ｐゴシック" pitchFamily="-103" charset="-128"/>
                <a:cs typeface="ＭＳ Ｐゴシック" pitchFamily="-103" charset="-128"/>
              </a:rPr>
              <a:t>, Michele Weber</a:t>
            </a:r>
            <a:endParaRPr lang="en-US" sz="2800" i="1" dirty="0">
              <a:latin typeface="Helvetica" pitchFamily="-103" charset="0"/>
              <a:ea typeface="ＭＳ Ｐゴシック" pitchFamily="-103" charset="-128"/>
              <a:cs typeface="ＭＳ Ｐゴシック" pitchFamily="-103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97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Aspects to such a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Near Term : now through fall</a:t>
            </a:r>
          </a:p>
          <a:p>
            <a:r>
              <a:rPr lang="en-US" dirty="0" smtClean="0"/>
              <a:t>Farther term : after CD2a/3a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65C3D-0912-A947-B3A0-63D322DEE4BF}" type="datetime1">
              <a:rPr lang="en-US" smtClean="0"/>
              <a:pPr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0857-A9BF-2144-9B72-2139F2243E9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858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Helvetica" pitchFamily="-103" charset="0"/>
                <a:ea typeface="ＭＳ Ｐゴシック" pitchFamily="-103" charset="-128"/>
                <a:cs typeface="ＭＳ Ｐゴシック" pitchFamily="-103" charset="-128"/>
              </a:rPr>
              <a:t>On </a:t>
            </a:r>
            <a:r>
              <a:rPr lang="en-US" b="1" dirty="0">
                <a:latin typeface="Helvetica" pitchFamily="-103" charset="0"/>
                <a:ea typeface="ＭＳ Ｐゴシック" pitchFamily="-103" charset="-128"/>
                <a:cs typeface="ＭＳ Ｐゴシック" pitchFamily="-103" charset="-128"/>
              </a:rPr>
              <a:t>the timescale of </a:t>
            </a:r>
            <a:r>
              <a:rPr lang="en-US" b="1" dirty="0" smtClean="0">
                <a:latin typeface="Helvetica" pitchFamily="-103" charset="0"/>
                <a:ea typeface="ＭＳ Ｐゴシック" pitchFamily="-103" charset="-128"/>
                <a:cs typeface="ＭＳ Ｐゴシック" pitchFamily="-103" charset="-128"/>
              </a:rPr>
              <a:t>April/May</a:t>
            </a:r>
            <a:r>
              <a:rPr lang="en-US" dirty="0">
                <a:latin typeface="Helvetica" pitchFamily="-103" charset="0"/>
                <a:ea typeface="ＭＳ Ｐゴシック" pitchFamily="-103" charset="-128"/>
                <a:cs typeface="ＭＳ Ｐゴシック" pitchFamily="-103" charset="-128"/>
              </a:rPr>
              <a:t>, what do you think should be the approach towards describing the detector for the CDR</a:t>
            </a:r>
            <a:r>
              <a:rPr lang="en-US" dirty="0" smtClean="0">
                <a:latin typeface="Helvetica" pitchFamily="-103" charset="0"/>
                <a:ea typeface="ＭＳ Ｐゴシック" pitchFamily="-103" charset="-128"/>
                <a:cs typeface="ＭＳ Ｐゴシック" pitchFamily="-103" charset="-128"/>
              </a:rPr>
              <a:t>?</a:t>
            </a:r>
          </a:p>
          <a:p>
            <a:pPr lvl="1"/>
            <a:r>
              <a:rPr lang="en-US" dirty="0"/>
              <a:t>What is the process that </a:t>
            </a:r>
            <a:r>
              <a:rPr lang="en-US" dirty="0" smtClean="0"/>
              <a:t>LBNF/ELBNF </a:t>
            </a:r>
            <a:r>
              <a:rPr lang="en-US" dirty="0"/>
              <a:t>has in mind for producing the new CDR volumes for the near and far detectors?</a:t>
            </a:r>
          </a:p>
          <a:p>
            <a:pPr lvl="1"/>
            <a:r>
              <a:rPr lang="en-US" dirty="0"/>
              <a:t>How will the collaboration participate in preparing the CDR?</a:t>
            </a:r>
          </a:p>
          <a:p>
            <a:pPr lvl="1"/>
            <a:r>
              <a:rPr lang="en-US" dirty="0"/>
              <a:t>How will decisions be made regarding the content of the CDR</a:t>
            </a:r>
            <a:r>
              <a:rPr lang="en-US" dirty="0" smtClean="0"/>
              <a:t>?</a:t>
            </a:r>
          </a:p>
          <a:p>
            <a:endParaRPr lang="en-US" dirty="0">
              <a:latin typeface="Helvetica" pitchFamily="-103" charset="0"/>
              <a:ea typeface="ＭＳ Ｐゴシック" pitchFamily="-103" charset="-128"/>
              <a:cs typeface="ＭＳ Ｐゴシック" pitchFamily="-103" charset="-128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65C3D-0912-A947-B3A0-63D322DEE4BF}" type="datetime1">
              <a:rPr lang="en-US" smtClean="0"/>
              <a:pPr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0857-A9BF-2144-9B72-2139F2243E9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27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R&amp;D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Helvetica" pitchFamily="-103" charset="0"/>
                <a:ea typeface="ＭＳ Ｐゴシック" pitchFamily="-103" charset="-128"/>
                <a:cs typeface="ＭＳ Ｐゴシック" pitchFamily="-103" charset="-128"/>
              </a:rPr>
              <a:t>Given the activities </a:t>
            </a:r>
            <a:r>
              <a:rPr lang="en-US" dirty="0" smtClean="0">
                <a:latin typeface="Helvetica" pitchFamily="-103" charset="0"/>
                <a:ea typeface="ＭＳ Ｐゴシック" pitchFamily="-103" charset="-128"/>
                <a:cs typeface="ＭＳ Ｐゴシック" pitchFamily="-103" charset="-128"/>
              </a:rPr>
              <a:t>being pursued at </a:t>
            </a:r>
            <a:r>
              <a:rPr lang="en-US" dirty="0">
                <a:latin typeface="Helvetica" pitchFamily="-103" charset="0"/>
                <a:ea typeface="ＭＳ Ｐゴシック" pitchFamily="-103" charset="-128"/>
                <a:cs typeface="ＭＳ Ｐゴシック" pitchFamily="-103" charset="-128"/>
              </a:rPr>
              <a:t>the CERN and Fermilab neutrino “platforms”, do you see any specific areas where we are </a:t>
            </a:r>
            <a:r>
              <a:rPr lang="en-US" b="1" dirty="0">
                <a:latin typeface="Helvetica" pitchFamily="-103" charset="0"/>
                <a:ea typeface="ＭＳ Ｐゴシック" pitchFamily="-103" charset="-128"/>
                <a:cs typeface="ＭＳ Ｐゴシック" pitchFamily="-103" charset="-128"/>
              </a:rPr>
              <a:t>missing</a:t>
            </a:r>
            <a:r>
              <a:rPr lang="en-US" dirty="0">
                <a:latin typeface="Helvetica" pitchFamily="-103" charset="0"/>
                <a:ea typeface="ＭＳ Ｐゴシック" pitchFamily="-103" charset="-128"/>
                <a:cs typeface="ＭＳ Ｐゴシック" pitchFamily="-103" charset="-128"/>
              </a:rPr>
              <a:t> detector R&amp;D activities?</a:t>
            </a:r>
          </a:p>
          <a:p>
            <a:pPr lvl="1"/>
            <a:r>
              <a:rPr lang="en-US" dirty="0">
                <a:latin typeface="Helvetica" pitchFamily="-103" charset="0"/>
                <a:ea typeface="ＭＳ Ｐゴシック" pitchFamily="-103" charset="-128"/>
                <a:cs typeface="ＭＳ Ｐゴシック" pitchFamily="-103" charset="-128"/>
              </a:rPr>
              <a:t>In particular, are there areas that need to be “urgently addressed”</a:t>
            </a:r>
            <a:r>
              <a:rPr lang="en-US" dirty="0" smtClean="0">
                <a:latin typeface="Helvetica" pitchFamily="-103" charset="0"/>
                <a:ea typeface="ＭＳ Ｐゴシック" pitchFamily="-103" charset="-128"/>
                <a:cs typeface="ＭＳ Ｐゴシック" pitchFamily="-103" charset="-128"/>
              </a:rPr>
              <a:t>?</a:t>
            </a:r>
          </a:p>
          <a:p>
            <a:pPr marL="0" indent="0">
              <a:buNone/>
            </a:pPr>
            <a:endParaRPr lang="en-US" dirty="0"/>
          </a:p>
          <a:p>
            <a:endParaRPr lang="en-US" dirty="0">
              <a:latin typeface="Helvetica" pitchFamily="-103" charset="0"/>
              <a:ea typeface="ＭＳ Ｐゴシック" pitchFamily="-103" charset="-128"/>
              <a:cs typeface="ＭＳ Ｐゴシック" pitchFamily="-103" charset="-128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65C3D-0912-A947-B3A0-63D322DEE4BF}" type="datetime1">
              <a:rPr lang="en-US" smtClean="0"/>
              <a:pPr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0857-A9BF-2144-9B72-2139F2243E9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08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Term Coordination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/>
              <a:t>is it envisioned that the efforts of all groups are coordinated</a:t>
            </a:r>
            <a:r>
              <a:rPr lang="en-US" dirty="0" smtClean="0"/>
              <a:t>?</a:t>
            </a:r>
          </a:p>
          <a:p>
            <a:r>
              <a:rPr lang="en-US" dirty="0" smtClean="0">
                <a:latin typeface="Helvetica" pitchFamily="-103" charset="0"/>
                <a:ea typeface="ＭＳ Ｐゴシック" pitchFamily="-103" charset="-128"/>
                <a:cs typeface="ＭＳ Ｐゴシック" pitchFamily="-103" charset="-128"/>
              </a:rPr>
              <a:t>Given the size and geographic diversity of the collaboration that is forming, how would you approach </a:t>
            </a:r>
            <a:r>
              <a:rPr lang="en-US" b="1" dirty="0" smtClean="0">
                <a:latin typeface="Helvetica" pitchFamily="-103" charset="0"/>
                <a:ea typeface="ＭＳ Ｐゴシック" pitchFamily="-103" charset="-128"/>
                <a:cs typeface="ＭＳ Ｐゴシック" pitchFamily="-103" charset="-128"/>
              </a:rPr>
              <a:t>coordination</a:t>
            </a:r>
            <a:r>
              <a:rPr lang="en-US" dirty="0" smtClean="0">
                <a:latin typeface="Helvetica" pitchFamily="-103" charset="0"/>
                <a:ea typeface="ＭＳ Ｐゴシック" pitchFamily="-103" charset="-128"/>
                <a:cs typeface="ＭＳ Ｐゴシック" pitchFamily="-103" charset="-128"/>
              </a:rPr>
              <a:t> of detector development activities?</a:t>
            </a:r>
          </a:p>
          <a:p>
            <a:r>
              <a:rPr lang="en-US" dirty="0" smtClean="0"/>
              <a:t>Is the proposed </a:t>
            </a:r>
            <a:r>
              <a:rPr lang="en-US" dirty="0"/>
              <a:t>leadership / authority </a:t>
            </a:r>
            <a:r>
              <a:rPr lang="en-US" dirty="0" smtClean="0"/>
              <a:t>structure adequate </a:t>
            </a:r>
            <a:r>
              <a:rPr lang="en-US" dirty="0"/>
              <a:t>to ensure successful, coordinated efforts</a:t>
            </a:r>
            <a:r>
              <a:rPr lang="en-US" dirty="0" smtClean="0"/>
              <a:t>?</a:t>
            </a:r>
          </a:p>
          <a:p>
            <a:r>
              <a:rPr lang="en-US" dirty="0"/>
              <a:t>What mechanisms do we need in order to facilitate the inclusion of groups with less experience in </a:t>
            </a:r>
            <a:r>
              <a:rPr lang="en-US" dirty="0" err="1"/>
              <a:t>LAr</a:t>
            </a:r>
            <a:r>
              <a:rPr lang="en-US" dirty="0"/>
              <a:t> detectors?</a:t>
            </a:r>
          </a:p>
          <a:p>
            <a:pPr lvl="1"/>
            <a:r>
              <a:rPr lang="en-US" dirty="0"/>
              <a:t>Is it viable, given the time scale, to think of a process of sharing equipment/infrastructure to get to a faster start?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65C3D-0912-A947-B3A0-63D322DEE4BF}" type="datetime1">
              <a:rPr lang="en-US" smtClean="0"/>
              <a:pPr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0857-A9BF-2144-9B72-2139F2243E9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919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Building to 40kT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we </a:t>
            </a:r>
            <a:r>
              <a:rPr lang="en-US" dirty="0" smtClean="0"/>
              <a:t>really set </a:t>
            </a:r>
            <a:r>
              <a:rPr lang="en-US" dirty="0"/>
              <a:t>the timescale </a:t>
            </a:r>
            <a:r>
              <a:rPr lang="en-US" dirty="0" smtClean="0"/>
              <a:t>now for knowing how to build the full detector 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o </a:t>
            </a:r>
            <a:r>
              <a:rPr lang="en-US" dirty="0"/>
              <a:t>we know the progress we are going to </a:t>
            </a:r>
            <a:r>
              <a:rPr lang="en-US" dirty="0" smtClean="0"/>
              <a:t>make </a:t>
            </a:r>
            <a:r>
              <a:rPr lang="en-US" dirty="0"/>
              <a:t>? Answering yes somehow means that we know today how to build a 40kt.</a:t>
            </a:r>
          </a:p>
          <a:p>
            <a:r>
              <a:rPr lang="en-US" dirty="0">
                <a:latin typeface="Helvetica" pitchFamily="-103" charset="0"/>
                <a:ea typeface="ＭＳ Ｐゴシック" pitchFamily="-103" charset="-128"/>
                <a:cs typeface="ＭＳ Ｐゴシック" pitchFamily="-103" charset="-128"/>
              </a:rPr>
              <a:t> </a:t>
            </a:r>
            <a:r>
              <a:rPr lang="en-US" dirty="0"/>
              <a:t>How do we decide on the strategy of </a:t>
            </a:r>
            <a:r>
              <a:rPr lang="en-US" dirty="0" smtClean="0"/>
              <a:t>staging? </a:t>
            </a:r>
            <a:endParaRPr lang="en-US" dirty="0"/>
          </a:p>
          <a:p>
            <a:pPr lvl="1"/>
            <a:r>
              <a:rPr lang="en-US" dirty="0" smtClean="0"/>
              <a:t> </a:t>
            </a:r>
            <a:r>
              <a:rPr lang="en-US" dirty="0"/>
              <a:t>2x5kt then 30, 4x10kt, 5+5+10+20 </a:t>
            </a:r>
            <a:r>
              <a:rPr lang="en-US" dirty="0" smtClean="0"/>
              <a:t>…</a:t>
            </a:r>
          </a:p>
          <a:p>
            <a:pPr lvl="2"/>
            <a:r>
              <a:rPr lang="en-US" dirty="0" smtClean="0"/>
              <a:t>Do we need to know this for the CDR</a:t>
            </a:r>
            <a:endParaRPr lang="en-US" dirty="0"/>
          </a:p>
          <a:p>
            <a:pPr lvl="2"/>
            <a:r>
              <a:rPr lang="en-US" dirty="0"/>
              <a:t>Should this decision be deferred until TDR (2017-18)</a:t>
            </a:r>
            <a:r>
              <a:rPr lang="en-US" dirty="0" smtClean="0"/>
              <a:t>?</a:t>
            </a:r>
          </a:p>
          <a:p>
            <a:r>
              <a:rPr lang="en-US" dirty="0"/>
              <a:t>Detectors of  O(100t) detectors have </a:t>
            </a:r>
            <a:r>
              <a:rPr lang="en-US" dirty="0" smtClean="0"/>
              <a:t>been </a:t>
            </a:r>
            <a:r>
              <a:rPr lang="en-US" dirty="0"/>
              <a:t>built or are being built.  We need to scale up by a factor 100+. </a:t>
            </a:r>
          </a:p>
          <a:p>
            <a:pPr lvl="1"/>
            <a:r>
              <a:rPr lang="en-US" dirty="0"/>
              <a:t>Which elements of the TPCs scale ? Which risks are constant and which become uncertain ? 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65C3D-0912-A947-B3A0-63D322DEE4BF}" type="datetime1">
              <a:rPr lang="en-US" smtClean="0"/>
              <a:pPr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0857-A9BF-2144-9B72-2139F2243E9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38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Detector performance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mechanism to agree on the detector requirements and the validation program?</a:t>
            </a:r>
          </a:p>
          <a:p>
            <a:r>
              <a:rPr lang="en-US" dirty="0"/>
              <a:t>What is the strategy for presenting the detector performance status and the projected ultimate performance? </a:t>
            </a:r>
            <a:endParaRPr lang="en-US" dirty="0" smtClean="0"/>
          </a:p>
          <a:p>
            <a:r>
              <a:rPr lang="en-US" dirty="0">
                <a:latin typeface="Helvetica" pitchFamily="-103" charset="0"/>
                <a:ea typeface="ＭＳ Ｐゴシック" pitchFamily="-103" charset="-128"/>
                <a:cs typeface="ＭＳ Ｐゴシック" pitchFamily="-103" charset="-128"/>
              </a:rPr>
              <a:t>Given two potential technologies (i.e. 1-phase vs. 2-phase </a:t>
            </a:r>
            <a:r>
              <a:rPr lang="en-US" dirty="0" err="1">
                <a:latin typeface="Helvetica" pitchFamily="-103" charset="0"/>
                <a:ea typeface="ＭＳ Ｐゴシック" pitchFamily="-103" charset="-128"/>
                <a:cs typeface="ＭＳ Ｐゴシック" pitchFamily="-103" charset="-128"/>
              </a:rPr>
              <a:t>LAr</a:t>
            </a:r>
            <a:r>
              <a:rPr lang="en-US" dirty="0">
                <a:latin typeface="Helvetica" pitchFamily="-103" charset="0"/>
                <a:ea typeface="ＭＳ Ｐゴシック" pitchFamily="-103" charset="-128"/>
                <a:cs typeface="ＭＳ Ｐゴシック" pitchFamily="-103" charset="-128"/>
              </a:rPr>
              <a:t>) how would you approach evaluating the performance, and how should a decision on how to proceed be made?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65C3D-0912-A947-B3A0-63D322DEE4BF}" type="datetime1">
              <a:rPr lang="en-US" smtClean="0"/>
              <a:pPr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0857-A9BF-2144-9B72-2139F2243E9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69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 bwMode="auto">
          <a:xfrm>
            <a:off x="228600" y="796013"/>
            <a:ext cx="8672513" cy="5595599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We should not forget that the detector(s) will be run for a long time. How do we decide about the balance between simplicity of construction and complication of operation ?</a:t>
            </a:r>
          </a:p>
        </p:txBody>
      </p:sp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4EC3609-7869-374F-97B8-998ECCDA2FA3}" type="datetime1">
              <a:rPr lang="en-US"/>
              <a:pPr/>
              <a:t>1/23/2015</a:t>
            </a:fld>
            <a:endParaRPr lang="en-US"/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575860C-C5C9-B54E-BF6D-1C7638FB8059}" type="slidenum">
              <a:rPr lang="en-US"/>
              <a:pPr/>
              <a:t>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on6">
  <a:themeElements>
    <a:clrScheme name="Custom 2">
      <a:dk1>
        <a:srgbClr val="404040"/>
      </a:dk1>
      <a:lt1>
        <a:srgbClr val="FFFFFF"/>
      </a:lt1>
      <a:dk2>
        <a:srgbClr val="154D81"/>
      </a:dk2>
      <a:lt2>
        <a:srgbClr val="FFFFFF"/>
      </a:lt2>
      <a:accent1>
        <a:srgbClr val="82D2E6"/>
      </a:accent1>
      <a:accent2>
        <a:srgbClr val="1997B7"/>
      </a:accent2>
      <a:accent3>
        <a:srgbClr val="DA592A"/>
      </a:accent3>
      <a:accent4>
        <a:srgbClr val="BD1F24"/>
      </a:accent4>
      <a:accent5>
        <a:srgbClr val="519A24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">
      <a:dk1>
        <a:srgbClr val="074184"/>
      </a:dk1>
      <a:lt1>
        <a:srgbClr val="FFFFFF"/>
      </a:lt1>
      <a:dk2>
        <a:srgbClr val="074184"/>
      </a:dk2>
      <a:lt2>
        <a:srgbClr val="FFFCF3"/>
      </a:lt2>
      <a:accent1>
        <a:srgbClr val="70C3DC"/>
      </a:accent1>
      <a:accent2>
        <a:srgbClr val="E14825"/>
      </a:accent2>
      <a:accent3>
        <a:srgbClr val="399F3C"/>
      </a:accent3>
      <a:accent4>
        <a:srgbClr val="800F1B"/>
      </a:accent4>
      <a:accent5>
        <a:srgbClr val="1997B7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Presentation6.potx</Template>
  <TotalTime>1557</TotalTime>
  <Words>541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Presentation6</vt:lpstr>
      <vt:lpstr>Fermilab: Footer Only</vt:lpstr>
      <vt:lpstr>Panel #3 : Detector Technology Group</vt:lpstr>
      <vt:lpstr>Two Aspects to such a discussion</vt:lpstr>
      <vt:lpstr>Short Term</vt:lpstr>
      <vt:lpstr>R&amp;D Activities</vt:lpstr>
      <vt:lpstr>Long Term Coordination</vt:lpstr>
      <vt:lpstr>Building to 40kT</vt:lpstr>
      <vt:lpstr>Detector performance requirements</vt:lpstr>
      <vt:lpstr>Operations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creator>Regina Rameika</dc:creator>
  <cp:lastModifiedBy>Maury Goodman</cp:lastModifiedBy>
  <cp:revision>25</cp:revision>
  <cp:lastPrinted>2015-01-23T17:49:41Z</cp:lastPrinted>
  <dcterms:created xsi:type="dcterms:W3CDTF">2014-02-20T07:13:22Z</dcterms:created>
  <dcterms:modified xsi:type="dcterms:W3CDTF">2015-01-23T19:57:42Z</dcterms:modified>
</cp:coreProperties>
</file>