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25"/>
  </p:notesMasterIdLst>
  <p:handoutMasterIdLst>
    <p:handoutMasterId r:id="rId26"/>
  </p:handoutMasterIdLst>
  <p:sldIdLst>
    <p:sldId id="261" r:id="rId2"/>
    <p:sldId id="372" r:id="rId3"/>
    <p:sldId id="376" r:id="rId4"/>
    <p:sldId id="362" r:id="rId5"/>
    <p:sldId id="364" r:id="rId6"/>
    <p:sldId id="363" r:id="rId7"/>
    <p:sldId id="377" r:id="rId8"/>
    <p:sldId id="383" r:id="rId9"/>
    <p:sldId id="373" r:id="rId10"/>
    <p:sldId id="374" r:id="rId11"/>
    <p:sldId id="378" r:id="rId12"/>
    <p:sldId id="365" r:id="rId13"/>
    <p:sldId id="366" r:id="rId14"/>
    <p:sldId id="379" r:id="rId15"/>
    <p:sldId id="367" r:id="rId16"/>
    <p:sldId id="368" r:id="rId17"/>
    <p:sldId id="380" r:id="rId18"/>
    <p:sldId id="382" r:id="rId19"/>
    <p:sldId id="381" r:id="rId20"/>
    <p:sldId id="384" r:id="rId21"/>
    <p:sldId id="369" r:id="rId22"/>
    <p:sldId id="370" r:id="rId23"/>
    <p:sldId id="38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A17"/>
    <a:srgbClr val="EA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7" autoAdjust="0"/>
    <p:restoredTop sz="94643" autoAdjust="0"/>
  </p:normalViewPr>
  <p:slideViewPr>
    <p:cSldViewPr snapToGrid="0" snapToObjects="1">
      <p:cViewPr varScale="1">
        <p:scale>
          <a:sx n="66" d="100"/>
          <a:sy n="6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934558E-2E03-4C43-BAF1-7D03DCD53791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F9122E-68DA-4B13-BCE2-220D693EA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52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64D02F8-880D-4616-9E95-AC5AAF99E90B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A20B095-49C5-4737-A4DC-056D9305F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EAA150-F7D6-42B4-BCE3-CE558E8BE278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A02A1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600">
                <a:solidFill>
                  <a:schemeClr val="tx2"/>
                </a:solidFill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600">
                <a:solidFill>
                  <a:schemeClr val="tx2"/>
                </a:solidFill>
                <a:cs typeface="Arial" charset="0"/>
              </a:rPr>
              <a:t>Propriété d’un consortium d’universités canadiennes, géré en co-entreprise à partir d’une contribution administrée par le Conseil national de recherches Canada</a:t>
            </a:r>
            <a:endParaRPr lang="en-US" sz="600" i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</a:rPr>
              <a:t>Laboratoire national canadien pour la recherche en physique nucléaire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</a:rPr>
              <a:t>et en physique des particules</a:t>
            </a:r>
            <a:endParaRPr lang="en-US" sz="7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chemeClr val="accent1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1A09-B36D-4F50-9456-EAA385A65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D4B1-FB67-4B23-86F8-E652984C2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6D326-7BA8-4231-A5A9-AF56401A0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8712-4679-4B88-8C93-AFCB595FD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A02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</a:rPr>
              <a:t>Laboratoire national canadien pour la recherche en physique nucléaire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</a:rPr>
              <a:t>et en physique des particules</a:t>
            </a:r>
            <a:endParaRPr lang="en-US" sz="7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790700" y="1905000"/>
            <a:ext cx="556260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700">
                <a:solidFill>
                  <a:schemeClr val="accent1"/>
                </a:solidFill>
                <a:latin typeface="Myriad Pro"/>
                <a:cs typeface="Myriad Pro"/>
              </a:rPr>
              <a:t>Thank you!</a:t>
            </a:r>
          </a:p>
          <a:p>
            <a:pPr algn="ctr">
              <a:defRPr/>
            </a:pPr>
            <a:r>
              <a:rPr lang="en-US" sz="7700">
                <a:solidFill>
                  <a:schemeClr val="accent1"/>
                </a:solidFill>
                <a:latin typeface="Myriad Pro"/>
                <a:cs typeface="Myriad Pro"/>
              </a:rPr>
              <a:t>Merci!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400800"/>
            <a:ext cx="807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004C84"/>
                </a:solidFill>
              </a:rPr>
              <a:t>4004 Wesbrook Mall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Vancouver BC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Canada V6T 2A3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Tel 604.222.1047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Fax 604.222.1074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www.triumf.ca</a:t>
            </a:r>
            <a:endParaRPr lang="en-US" sz="1200">
              <a:solidFill>
                <a:srgbClr val="695C4C"/>
              </a:solidFill>
            </a:endParaRPr>
          </a:p>
          <a:p>
            <a:pPr algn="ctr">
              <a:defRPr/>
            </a:pPr>
            <a:endParaRPr lang="en-US" sz="1200"/>
          </a:p>
        </p:txBody>
      </p:sp>
      <p:pic>
        <p:nvPicPr>
          <p:cNvPr id="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7963" y="203200"/>
            <a:ext cx="24241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5EB7-6592-42DC-8962-31D2B3044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83FC2-3380-41A2-89CC-C28CCA2AF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8CBC-4C19-4ECF-A8FB-C5A9F82D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11BF6-A8D0-4FEA-BB93-6F6433D9B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A38D7-4CE1-417E-9F6B-95916F776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3B9E-2333-4F91-B5CF-4DC6E3FB1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52D3-C2DD-49CC-A8D0-5792618C0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910F-B57E-43C1-97BB-031D2C800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A02A1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5BA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005BA8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5BA8"/>
                </a:solidFill>
                <a:latin typeface="Arial" charset="0"/>
              </a:defRPr>
            </a:lvl1pPr>
          </a:lstStyle>
          <a:p>
            <a:pPr>
              <a:defRPr/>
            </a:pPr>
            <a:fld id="{90B91242-EB52-4A29-9366-81FE8BEA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pic>
        <p:nvPicPr>
          <p:cNvPr id="4106" name="Picture 10" descr="TRIUMF_logo_white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3663" y="68263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4" r:id="rId14"/>
    <p:sldLayoutId id="2147484066" r:id="rId15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1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2"/>
          </a:solidFill>
          <a:latin typeface="+mj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2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6"/>
          <p:cNvSpPr txBox="1">
            <a:spLocks noChangeArrowheads="1"/>
          </p:cNvSpPr>
          <p:nvPr/>
        </p:nvSpPr>
        <p:spPr bwMode="auto">
          <a:xfrm>
            <a:off x="0" y="5486400"/>
            <a:ext cx="6858000" cy="1200150"/>
          </a:xfrm>
          <a:prstGeom prst="rect">
            <a:avLst/>
          </a:prstGeom>
          <a:solidFill>
            <a:srgbClr val="EAE7E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chemeClr val="bg2"/>
                </a:solidFill>
                <a:latin typeface="Myriad Pro" charset="0"/>
              </a:rPr>
              <a:t>“Delivering $222 million in funding over five years to strengthen the world-leading research taking place at TRIUMF, Canada's premier national laboratory for nuclear and particle physics research.”</a:t>
            </a:r>
            <a:endParaRPr lang="en-US" sz="1800">
              <a:solidFill>
                <a:schemeClr val="bg2"/>
              </a:solidFill>
              <a:latin typeface="Myriad Pro" charset="0"/>
            </a:endParaRPr>
          </a:p>
        </p:txBody>
      </p:sp>
      <p:sp>
        <p:nvSpPr>
          <p:cNvPr id="1028" name="TextBox 17"/>
          <p:cNvSpPr txBox="1">
            <a:spLocks noChangeArrowheads="1"/>
          </p:cNvSpPr>
          <p:nvPr/>
        </p:nvSpPr>
        <p:spPr bwMode="auto">
          <a:xfrm>
            <a:off x="6818313" y="1092200"/>
            <a:ext cx="2325687" cy="5761038"/>
          </a:xfrm>
          <a:prstGeom prst="rect">
            <a:avLst/>
          </a:prstGeom>
          <a:solidFill>
            <a:srgbClr val="8B181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339090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Rectangle 4"/>
          <p:cNvSpPr txBox="1">
            <a:spLocks noChangeArrowheads="1"/>
          </p:cNvSpPr>
          <p:nvPr/>
        </p:nvSpPr>
        <p:spPr bwMode="auto">
          <a:xfrm>
            <a:off x="152400" y="1219200"/>
            <a:ext cx="6400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 smtClean="0">
                <a:solidFill>
                  <a:srgbClr val="004C84"/>
                </a:solidFill>
                <a:latin typeface="Myriad Pro" charset="0"/>
                <a:ea typeface="ＭＳ Ｐゴシック" charset="-128"/>
              </a:rPr>
              <a:t>Snowmass Meeting</a:t>
            </a:r>
          </a:p>
          <a:p>
            <a:pPr algn="ctr"/>
            <a:r>
              <a:rPr lang="en-US" sz="4800" b="1" dirty="0" smtClean="0">
                <a:solidFill>
                  <a:srgbClr val="A02A17"/>
                </a:solidFill>
                <a:latin typeface="Myriad Pro" charset="0"/>
                <a:ea typeface="ＭＳ Ｐゴシック" charset="-128"/>
              </a:rPr>
              <a:t>Considerations</a:t>
            </a:r>
          </a:p>
          <a:p>
            <a:pPr algn="r"/>
            <a:endParaRPr lang="en-US" sz="4800" b="1" dirty="0" smtClean="0">
              <a:solidFill>
                <a:srgbClr val="004C84"/>
              </a:solidFill>
              <a:latin typeface="Myriad Pro" charset="0"/>
              <a:ea typeface="ＭＳ Ｐゴシック" charset="-128"/>
            </a:endParaRPr>
          </a:p>
          <a:p>
            <a:pPr algn="r"/>
            <a:r>
              <a:rPr lang="en-US" sz="3200" b="1" dirty="0" smtClean="0">
                <a:solidFill>
                  <a:srgbClr val="004C84"/>
                </a:solidFill>
                <a:latin typeface="Myriad Pro" charset="0"/>
                <a:ea typeface="ＭＳ Ｐゴシック" charset="-128"/>
              </a:rPr>
              <a:t>Enjoying “Input Mode”</a:t>
            </a:r>
            <a:r>
              <a:rPr lang="en-US" sz="900" b="1" dirty="0">
                <a:solidFill>
                  <a:schemeClr val="accent2"/>
                </a:solidFill>
                <a:latin typeface="Myriad Pro" charset="0"/>
                <a:ea typeface="ＭＳ Ｐゴシック" charset="-128"/>
              </a:rPr>
              <a:t/>
            </a:r>
            <a:br>
              <a:rPr lang="en-US" sz="900" b="1" dirty="0">
                <a:solidFill>
                  <a:schemeClr val="accent2"/>
                </a:solidFill>
                <a:latin typeface="Myriad Pro" charset="0"/>
                <a:ea typeface="ＭＳ Ｐゴシック" charset="-128"/>
              </a:rPr>
            </a:br>
            <a:endParaRPr lang="en-CA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CA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r>
              <a:rPr lang="en-CA" sz="1600" b="1" dirty="0" smtClean="0">
                <a:solidFill>
                  <a:schemeClr val="tx2"/>
                </a:solidFill>
                <a:latin typeface="Myriad Pro" charset="0"/>
                <a:ea typeface="ＭＳ Ｐゴシック" charset="-128"/>
              </a:rPr>
              <a:t>Nigel S. Lockyer |</a:t>
            </a:r>
            <a:r>
              <a:rPr lang="en-CA" sz="1600" b="1" dirty="0" smtClean="0">
                <a:solidFill>
                  <a:schemeClr val="accent2"/>
                </a:solidFill>
                <a:latin typeface="Myriad Pro" charset="0"/>
                <a:ea typeface="ＭＳ Ｐゴシック" charset="-128"/>
              </a:rPr>
              <a:t> </a:t>
            </a:r>
            <a:r>
              <a:rPr lang="en-CA" sz="1600" b="1" dirty="0" smtClean="0">
                <a:solidFill>
                  <a:schemeClr val="accent2"/>
                </a:solidFill>
                <a:latin typeface="Myriad Pro" charset="0"/>
                <a:ea typeface="ＭＳ Ｐゴシック" charset="-128"/>
              </a:rPr>
              <a:t>July  29, 2013</a:t>
            </a:r>
            <a:endParaRPr lang="en-CA" sz="1600" b="1" dirty="0">
              <a:solidFill>
                <a:schemeClr val="accent2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CA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CA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CA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US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US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US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657" y="1295399"/>
            <a:ext cx="8527143" cy="5366657"/>
          </a:xfrm>
        </p:spPr>
        <p:txBody>
          <a:bodyPr/>
          <a:lstStyle/>
          <a:p>
            <a:r>
              <a:rPr lang="en-CA" dirty="0"/>
              <a:t>Global planning for mega-science is necessary and Europe is leading</a:t>
            </a:r>
          </a:p>
          <a:p>
            <a:r>
              <a:rPr lang="en-CA" dirty="0"/>
              <a:t>Congratulations to CERN and Europe for showing global leadership in European Strategy Report…Higgs factory hosted elsewhere, good luck to Japan, and neutrinos US or Japan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US &amp; Asia need to join global planning discussion </a:t>
            </a:r>
          </a:p>
          <a:p>
            <a:r>
              <a:rPr lang="en-CA" dirty="0" smtClean="0"/>
              <a:t>For example, should US become an associate member of CERN?.....in principle? </a:t>
            </a:r>
            <a:r>
              <a:rPr lang="en-CA" dirty="0"/>
              <a:t>i</a:t>
            </a:r>
            <a:r>
              <a:rPr lang="en-CA" dirty="0" smtClean="0"/>
              <a:t>n practice?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 </a:t>
            </a:r>
            <a:r>
              <a:rPr lang="en-CA" dirty="0" smtClean="0"/>
              <a:t>planning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21514"/>
          </a:xfrm>
        </p:spPr>
        <p:txBody>
          <a:bodyPr/>
          <a:lstStyle/>
          <a:p>
            <a:r>
              <a:rPr lang="en-CA" dirty="0"/>
              <a:t>Fermilab </a:t>
            </a:r>
            <a:r>
              <a:rPr lang="en-CA" dirty="0" smtClean="0"/>
              <a:t>only dedicated </a:t>
            </a:r>
            <a:r>
              <a:rPr lang="en-CA" dirty="0"/>
              <a:t>US particle physics lab </a:t>
            </a:r>
            <a:endParaRPr lang="en-CA" dirty="0" smtClean="0"/>
          </a:p>
          <a:p>
            <a:pPr lvl="1"/>
            <a:r>
              <a:rPr lang="en-CA" dirty="0" smtClean="0"/>
              <a:t>This is relatively new situation, and community and Fermilab are trying to understand how this new partnership will work….. what is the relationship? Clearly each needs each other….different roles </a:t>
            </a:r>
          </a:p>
          <a:p>
            <a:r>
              <a:rPr lang="en-CA" dirty="0" smtClean="0"/>
              <a:t>Additional strength </a:t>
            </a:r>
            <a:r>
              <a:rPr lang="en-CA" dirty="0"/>
              <a:t>in </a:t>
            </a:r>
            <a:r>
              <a:rPr lang="en-CA" dirty="0" smtClean="0"/>
              <a:t>particle physics </a:t>
            </a:r>
            <a:r>
              <a:rPr lang="en-CA" dirty="0"/>
              <a:t>from universities, SLAC, LBNL, Argonne, JLAB, BNL, </a:t>
            </a:r>
            <a:r>
              <a:rPr lang="en-CA" dirty="0" smtClean="0"/>
              <a:t>PNNL</a:t>
            </a:r>
            <a:r>
              <a:rPr lang="en-CA" dirty="0"/>
              <a:t>… and other national </a:t>
            </a:r>
            <a:r>
              <a:rPr lang="en-CA" dirty="0" smtClean="0"/>
              <a:t>labs</a:t>
            </a:r>
          </a:p>
          <a:p>
            <a:pPr lvl="1"/>
            <a:r>
              <a:rPr lang="en-CA" dirty="0" smtClean="0"/>
              <a:t>Collaborations within national laboratory system is  essential and in that group Fermilab is special….only “single purpose” laboratory…..does that change? Do we as a community want Fermilab to be multi-purpose?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National </a:t>
            </a:r>
            <a:r>
              <a:rPr lang="en-CA" dirty="0" smtClean="0"/>
              <a:t>planning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1" y="1193802"/>
            <a:ext cx="8795656" cy="5664198"/>
          </a:xfrm>
        </p:spPr>
        <p:txBody>
          <a:bodyPr/>
          <a:lstStyle/>
          <a:p>
            <a:r>
              <a:rPr lang="en-CA" sz="2400" dirty="0" smtClean="0"/>
              <a:t>In the US, need to find a balance between a Fermilab program that exploits core competencies of deep technical accelerator talent and compelling science that will pave the road to future…</a:t>
            </a:r>
          </a:p>
          <a:p>
            <a:r>
              <a:rPr lang="en-CA" sz="2400" dirty="0" smtClean="0"/>
              <a:t>Accelerator talent </a:t>
            </a:r>
            <a:r>
              <a:rPr lang="en-CA" sz="2400" dirty="0" smtClean="0"/>
              <a:t>equalled in the world </a:t>
            </a:r>
            <a:r>
              <a:rPr lang="en-CA" sz="2400" dirty="0" smtClean="0"/>
              <a:t>by CERN &amp; KEK?</a:t>
            </a:r>
            <a:endParaRPr lang="en-CA" sz="2400" dirty="0" smtClean="0"/>
          </a:p>
          <a:p>
            <a:r>
              <a:rPr lang="en-CA" sz="2400" dirty="0" smtClean="0"/>
              <a:t>As a community we need to recognize that talent must be maintained</a:t>
            </a:r>
            <a:r>
              <a:rPr lang="en-CA" sz="2400" dirty="0" smtClean="0"/>
              <a:t>… </a:t>
            </a:r>
            <a:r>
              <a:rPr lang="en-CA" sz="2400" dirty="0" smtClean="0">
                <a:solidFill>
                  <a:srgbClr val="A02A17"/>
                </a:solidFill>
              </a:rPr>
              <a:t>or </a:t>
            </a:r>
            <a:r>
              <a:rPr lang="en-CA" sz="2400" dirty="0" smtClean="0">
                <a:solidFill>
                  <a:srgbClr val="A02A17"/>
                </a:solidFill>
              </a:rPr>
              <a:t>else it limits what we can do globally as a field</a:t>
            </a:r>
            <a:r>
              <a:rPr lang="en-CA" sz="2400" dirty="0" smtClean="0"/>
              <a:t>…. beyond LHC?</a:t>
            </a:r>
          </a:p>
          <a:p>
            <a:endParaRPr lang="en-CA" sz="2400" dirty="0" smtClean="0"/>
          </a:p>
          <a:p>
            <a:r>
              <a:rPr lang="en-CA" sz="2400" dirty="0" smtClean="0"/>
              <a:t>Fermilab is also a resource of detector development talent and infrastructure that the PP community benefits from &amp; should be maintained</a:t>
            </a:r>
          </a:p>
          <a:p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National </a:t>
            </a:r>
            <a:r>
              <a:rPr lang="en-CA" dirty="0" smtClean="0"/>
              <a:t>planning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171" y="1295399"/>
            <a:ext cx="8752115" cy="5381171"/>
          </a:xfrm>
        </p:spPr>
        <p:txBody>
          <a:bodyPr/>
          <a:lstStyle/>
          <a:p>
            <a:r>
              <a:rPr lang="en-CA" dirty="0" smtClean="0"/>
              <a:t>….at the same time </a:t>
            </a:r>
            <a:r>
              <a:rPr lang="en-CA" dirty="0" smtClean="0"/>
              <a:t>….and </a:t>
            </a:r>
            <a:r>
              <a:rPr lang="en-CA" dirty="0" smtClean="0"/>
              <a:t>within a finite </a:t>
            </a:r>
            <a:r>
              <a:rPr lang="en-CA" dirty="0" smtClean="0"/>
              <a:t>budget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Develop a balanced national and globally relevant science program that draws on strengths of labs &amp; universities in combined </a:t>
            </a:r>
            <a:r>
              <a:rPr lang="en-CA" dirty="0" smtClean="0"/>
              <a:t>fashion</a:t>
            </a:r>
          </a:p>
          <a:p>
            <a:endParaRPr lang="en-CA" dirty="0" smtClean="0"/>
          </a:p>
          <a:p>
            <a:r>
              <a:rPr lang="en-CA" dirty="0" smtClean="0"/>
              <a:t>Fermilab will </a:t>
            </a:r>
            <a:r>
              <a:rPr lang="en-CA" dirty="0"/>
              <a:t>need 1-2 flagship projects </a:t>
            </a:r>
            <a:r>
              <a:rPr lang="en-CA" dirty="0" smtClean="0"/>
              <a:t>that define </a:t>
            </a:r>
            <a:r>
              <a:rPr lang="en-CA" dirty="0"/>
              <a:t>the US position the </a:t>
            </a:r>
            <a:r>
              <a:rPr lang="en-CA" dirty="0" smtClean="0"/>
              <a:t>world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US needs to be a strong and reliable world partner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CERN has 1,125 acres in France and 250 acres in Switzerland</a:t>
            </a:r>
          </a:p>
          <a:p>
            <a:endParaRPr lang="en-CA" dirty="0" smtClean="0"/>
          </a:p>
          <a:p>
            <a:r>
              <a:rPr lang="en-CA" dirty="0" smtClean="0"/>
              <a:t>Fermilab has 6,800 acres…large property and thus potential to host a significant machine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Just a </a:t>
            </a:r>
            <a:r>
              <a:rPr lang="en-CA" dirty="0" smtClean="0"/>
              <a:t>reminder: </a:t>
            </a:r>
            <a:r>
              <a:rPr lang="en-CA" dirty="0" smtClean="0"/>
              <a:t>Real estate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171" y="1150259"/>
            <a:ext cx="8795657" cy="5424711"/>
          </a:xfrm>
        </p:spPr>
        <p:txBody>
          <a:bodyPr/>
          <a:lstStyle/>
          <a:p>
            <a:r>
              <a:rPr lang="en-CA" dirty="0" smtClean="0"/>
              <a:t>LHC will have us sitting at edge of our collective chairs over next few years ….great time to be a PP</a:t>
            </a:r>
          </a:p>
          <a:p>
            <a:r>
              <a:rPr lang="en-CA" dirty="0" smtClean="0"/>
              <a:t>LHC will characterize </a:t>
            </a:r>
            <a:r>
              <a:rPr lang="en-CA" dirty="0" smtClean="0"/>
              <a:t>“a Higgs”, </a:t>
            </a:r>
            <a:r>
              <a:rPr lang="en-CA" dirty="0" smtClean="0"/>
              <a:t>however…</a:t>
            </a:r>
          </a:p>
          <a:p>
            <a:r>
              <a:rPr lang="en-CA" dirty="0" smtClean="0"/>
              <a:t>“A Higgs” should </a:t>
            </a:r>
            <a:r>
              <a:rPr lang="en-CA" dirty="0" smtClean="0"/>
              <a:t>be studied with the best precision we can muster….</a:t>
            </a:r>
            <a:r>
              <a:rPr lang="en-CA" dirty="0"/>
              <a:t> </a:t>
            </a:r>
            <a:r>
              <a:rPr lang="en-CA" dirty="0" smtClean="0"/>
              <a:t>PP has done that with factories all over the globe looking at </a:t>
            </a:r>
            <a:r>
              <a:rPr lang="en-CA" dirty="0" smtClean="0"/>
              <a:t>charm</a:t>
            </a:r>
            <a:r>
              <a:rPr lang="en-CA" dirty="0" smtClean="0"/>
              <a:t>, bottom, </a:t>
            </a:r>
            <a:r>
              <a:rPr lang="en-CA" dirty="0" smtClean="0"/>
              <a:t>Z…we </a:t>
            </a:r>
            <a:r>
              <a:rPr lang="en-CA" dirty="0" smtClean="0"/>
              <a:t>even talk of neutrino factories now!</a:t>
            </a:r>
            <a:endParaRPr lang="en-CA" dirty="0"/>
          </a:p>
          <a:p>
            <a:r>
              <a:rPr lang="en-CA" dirty="0" smtClean="0"/>
              <a:t>So far, it seems </a:t>
            </a:r>
            <a:r>
              <a:rPr lang="en-CA" dirty="0" smtClean="0"/>
              <a:t>that </a:t>
            </a:r>
            <a:r>
              <a:rPr lang="en-CA" dirty="0" smtClean="0"/>
              <a:t>the Standard Model is “hermetic”  and will not all of a sudden be easily cracked…we owe it to ourselves to study it in detail…the historical path we have taken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400"/>
            <a:ext cx="8512629" cy="944563"/>
          </a:xfrm>
        </p:spPr>
        <p:txBody>
          <a:bodyPr/>
          <a:lstStyle/>
          <a:p>
            <a:r>
              <a:rPr lang="en-CA" dirty="0" smtClean="0"/>
              <a:t>Comments on Higgs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4714"/>
          </a:xfrm>
        </p:spPr>
        <p:txBody>
          <a:bodyPr/>
          <a:lstStyle/>
          <a:p>
            <a:r>
              <a:rPr lang="en-CA" dirty="0" smtClean="0"/>
              <a:t>Higgs checks two boxes</a:t>
            </a:r>
          </a:p>
          <a:p>
            <a:pPr lvl="1"/>
            <a:r>
              <a:rPr lang="en-CA" dirty="0" smtClean="0"/>
              <a:t>Great science…only fundamental scalar found, field permeates universe, mixes with other scalars, …all new physics ideas contain scalars</a:t>
            </a:r>
          </a:p>
          <a:p>
            <a:pPr lvl="1"/>
            <a:r>
              <a:rPr lang="en-CA" dirty="0" smtClean="0"/>
              <a:t>Global….too big for any one country and we must work together to achieve the goal or it won’t happen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We should carefully look at the options on the table (HL-LHC, LC,TLEP, LEPIII….)</a:t>
            </a:r>
          </a:p>
          <a:p>
            <a:r>
              <a:rPr lang="en-CA" dirty="0" smtClean="0"/>
              <a:t>I suspect we have consensus that our goal is to study the Higgs in as much detail as possible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85200" cy="944563"/>
          </a:xfrm>
        </p:spPr>
        <p:txBody>
          <a:bodyPr/>
          <a:lstStyle/>
          <a:p>
            <a:r>
              <a:rPr lang="en-CA" dirty="0" smtClean="0"/>
              <a:t>Higgs 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115" y="1106717"/>
            <a:ext cx="8411029" cy="5511797"/>
          </a:xfrm>
        </p:spPr>
        <p:txBody>
          <a:bodyPr/>
          <a:lstStyle/>
          <a:p>
            <a:r>
              <a:rPr lang="en-CA" dirty="0"/>
              <a:t>Neutrinos continue to </a:t>
            </a:r>
            <a:r>
              <a:rPr lang="en-CA" dirty="0" smtClean="0"/>
              <a:t>pose challenging questions</a:t>
            </a:r>
          </a:p>
          <a:p>
            <a:pPr lvl="1"/>
            <a:r>
              <a:rPr lang="en-CA" dirty="0" smtClean="0"/>
              <a:t>CP violation if observed will change the way we think about lepton and quark sectors….on the way to GUT</a:t>
            </a:r>
          </a:p>
          <a:p>
            <a:r>
              <a:rPr lang="en-CA" dirty="0" smtClean="0"/>
              <a:t>The long baseline neutrino program needs </a:t>
            </a:r>
            <a:r>
              <a:rPr lang="en-CA" dirty="0"/>
              <a:t>to be a global project if we are to maximize the science</a:t>
            </a:r>
          </a:p>
          <a:p>
            <a:pPr lvl="1"/>
            <a:r>
              <a:rPr lang="en-CA" dirty="0" smtClean="0"/>
              <a:t>Interested people </a:t>
            </a:r>
            <a:r>
              <a:rPr lang="en-CA" dirty="0"/>
              <a:t>distributed all over the world….small community but substantial when </a:t>
            </a:r>
            <a:r>
              <a:rPr lang="en-CA" dirty="0" smtClean="0"/>
              <a:t>summed</a:t>
            </a:r>
          </a:p>
          <a:p>
            <a:r>
              <a:rPr lang="en-CA" dirty="0" smtClean="0"/>
              <a:t>Additional strong physics…..</a:t>
            </a:r>
            <a:endParaRPr lang="en-CA" dirty="0"/>
          </a:p>
          <a:p>
            <a:pPr lvl="1"/>
            <a:r>
              <a:rPr lang="en-CA" dirty="0"/>
              <a:t>Proton decay is extremely important to do </a:t>
            </a:r>
          </a:p>
          <a:p>
            <a:pPr lvl="1"/>
            <a:r>
              <a:rPr lang="en-CA" dirty="0"/>
              <a:t>Supernova </a:t>
            </a:r>
            <a:r>
              <a:rPr lang="en-CA" dirty="0" smtClean="0"/>
              <a:t>&amp; atmospheric neutrinos </a:t>
            </a:r>
            <a:r>
              <a:rPr lang="en-CA" dirty="0"/>
              <a:t>are </a:t>
            </a:r>
            <a:r>
              <a:rPr lang="en-CA" dirty="0" smtClean="0"/>
              <a:t>interesting</a:t>
            </a:r>
          </a:p>
          <a:p>
            <a:r>
              <a:rPr lang="en-CA" dirty="0" smtClean="0"/>
              <a:t>Neutrino-less double beta decay is important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Neutrino </a:t>
            </a:r>
            <a:r>
              <a:rPr lang="en-CA" dirty="0" smtClean="0"/>
              <a:t>properties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5745"/>
            <a:ext cx="8229600" cy="5613398"/>
          </a:xfrm>
        </p:spPr>
        <p:txBody>
          <a:bodyPr/>
          <a:lstStyle/>
          <a:p>
            <a:r>
              <a:rPr lang="en-CA" dirty="0" smtClean="0"/>
              <a:t>The question of CP violation is one of the few major questions that can be addressed with present technologies in a reasonable time scale and investment</a:t>
            </a:r>
          </a:p>
          <a:p>
            <a:pPr lvl="1"/>
            <a:r>
              <a:rPr lang="en-CA" dirty="0" smtClean="0"/>
              <a:t>Positive observation will change our thinking about the world….quark and lepton sectors looking similar</a:t>
            </a:r>
          </a:p>
          <a:p>
            <a:r>
              <a:rPr lang="en-CA" dirty="0" smtClean="0"/>
              <a:t>This opportunity should not miss proton decay</a:t>
            </a:r>
          </a:p>
          <a:p>
            <a:r>
              <a:rPr lang="en-CA" dirty="0" smtClean="0"/>
              <a:t>Supernova and atmospheric neutrinos are interesting providing a broad physics program</a:t>
            </a:r>
          </a:p>
          <a:p>
            <a:r>
              <a:rPr lang="en-CA" dirty="0" smtClean="0">
                <a:solidFill>
                  <a:srgbClr val="A02A17"/>
                </a:solidFill>
              </a:rPr>
              <a:t>Detector should be larger </a:t>
            </a:r>
            <a:r>
              <a:rPr lang="en-CA" dirty="0" smtClean="0">
                <a:solidFill>
                  <a:srgbClr val="A02A17"/>
                </a:solidFill>
              </a:rPr>
              <a:t>&amp; </a:t>
            </a:r>
            <a:r>
              <a:rPr lang="en-CA" dirty="0" smtClean="0">
                <a:solidFill>
                  <a:srgbClr val="A02A17"/>
                </a:solidFill>
              </a:rPr>
              <a:t>underground @ t=0</a:t>
            </a:r>
            <a:endParaRPr lang="en-CA" dirty="0" smtClean="0">
              <a:solidFill>
                <a:srgbClr val="A02A17"/>
              </a:solidFill>
            </a:endParaRPr>
          </a:p>
          <a:p>
            <a:r>
              <a:rPr lang="en-CA" dirty="0" smtClean="0"/>
              <a:t>Perhaps consensus view is we wish to study neutrino properties in detail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U.S. Goal for </a:t>
            </a:r>
            <a:r>
              <a:rPr lang="en-CA" dirty="0" smtClean="0"/>
              <a:t>neutrinos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Communication from Rolf Heuer….my wording:</a:t>
            </a:r>
          </a:p>
          <a:p>
            <a:endParaRPr lang="en-CA" dirty="0" smtClean="0"/>
          </a:p>
          <a:p>
            <a:r>
              <a:rPr lang="en-CA" sz="2400" dirty="0">
                <a:solidFill>
                  <a:srgbClr val="A02A17"/>
                </a:solidFill>
              </a:rPr>
              <a:t>CERN welcomes the collaboration between LBNE and LBNO proponents towards a common experiment</a:t>
            </a:r>
            <a:r>
              <a:rPr lang="en-CA" sz="2400" dirty="0" smtClean="0">
                <a:solidFill>
                  <a:srgbClr val="A02A17"/>
                </a:solidFill>
              </a:rPr>
              <a:t>.</a:t>
            </a:r>
          </a:p>
          <a:p>
            <a:r>
              <a:rPr lang="en-CA" sz="2400" dirty="0">
                <a:solidFill>
                  <a:srgbClr val="A02A17"/>
                </a:solidFill>
              </a:rPr>
              <a:t>CERN is performing a design study for a neutrino beam in the North Area in case it is required/requested at a later stage as a neutrino test beam or for a neutrino experiment, depending on the development in the US</a:t>
            </a:r>
            <a:r>
              <a:rPr lang="en-CA" sz="2400" dirty="0" smtClean="0">
                <a:solidFill>
                  <a:srgbClr val="A02A17"/>
                </a:solidFill>
              </a:rPr>
              <a:t>.</a:t>
            </a:r>
          </a:p>
          <a:p>
            <a:r>
              <a:rPr lang="en-CA" sz="2400" dirty="0">
                <a:solidFill>
                  <a:srgbClr val="A02A17"/>
                </a:solidFill>
              </a:rPr>
              <a:t>CERN management </a:t>
            </a:r>
            <a:r>
              <a:rPr lang="en-CA" sz="2400" dirty="0" smtClean="0">
                <a:solidFill>
                  <a:srgbClr val="A02A17"/>
                </a:solidFill>
              </a:rPr>
              <a:t>needs </a:t>
            </a:r>
            <a:r>
              <a:rPr lang="en-CA" sz="2400" dirty="0">
                <a:solidFill>
                  <a:srgbClr val="A02A17"/>
                </a:solidFill>
              </a:rPr>
              <a:t>a clear statement from </a:t>
            </a:r>
            <a:r>
              <a:rPr lang="en-CA" sz="2400" dirty="0" smtClean="0">
                <a:solidFill>
                  <a:srgbClr val="A02A17"/>
                </a:solidFill>
              </a:rPr>
              <a:t>US </a:t>
            </a:r>
            <a:r>
              <a:rPr lang="en-CA" sz="2400" dirty="0">
                <a:solidFill>
                  <a:srgbClr val="A02A17"/>
                </a:solidFill>
              </a:rPr>
              <a:t>that LBNE will be a </a:t>
            </a:r>
            <a:r>
              <a:rPr lang="en-CA" sz="2400" dirty="0" smtClean="0">
                <a:solidFill>
                  <a:srgbClr val="A02A17"/>
                </a:solidFill>
              </a:rPr>
              <a:t>world competitive </a:t>
            </a:r>
            <a:r>
              <a:rPr lang="en-CA" sz="2400" dirty="0" smtClean="0">
                <a:solidFill>
                  <a:srgbClr val="A02A17"/>
                </a:solidFill>
              </a:rPr>
              <a:t>experiment </a:t>
            </a:r>
            <a:r>
              <a:rPr lang="en-CA" sz="2400" dirty="0" smtClean="0">
                <a:solidFill>
                  <a:srgbClr val="A02A17"/>
                </a:solidFill>
              </a:rPr>
              <a:t>i.e</a:t>
            </a:r>
            <a:r>
              <a:rPr lang="en-CA" sz="2400" dirty="0" smtClean="0">
                <a:solidFill>
                  <a:srgbClr val="A02A17"/>
                </a:solidFill>
              </a:rPr>
              <a:t>., </a:t>
            </a:r>
            <a:r>
              <a:rPr lang="en-CA" sz="2400" dirty="0">
                <a:solidFill>
                  <a:srgbClr val="A02A17"/>
                </a:solidFill>
              </a:rPr>
              <a:t>will have a large enough detector underground.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CERN </a:t>
            </a:r>
            <a:r>
              <a:rPr lang="en-CA" dirty="0" smtClean="0"/>
              <a:t>“position” </a:t>
            </a:r>
            <a:r>
              <a:rPr lang="en-CA" dirty="0" smtClean="0"/>
              <a:t>on </a:t>
            </a:r>
            <a:r>
              <a:rPr lang="en-CA" dirty="0" smtClean="0"/>
              <a:t>neutrinos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2" descr="TRIUMFsite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287"/>
            <a:ext cx="9193566" cy="68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93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 strong in this area (not to mention </a:t>
            </a:r>
            <a:r>
              <a:rPr lang="en-CA" dirty="0"/>
              <a:t>N</a:t>
            </a:r>
            <a:r>
              <a:rPr lang="en-CA" dirty="0" smtClean="0"/>
              <a:t>obel prizes) and leadership should be maintained:</a:t>
            </a:r>
          </a:p>
          <a:p>
            <a:pPr lvl="1"/>
            <a:r>
              <a:rPr lang="en-CA" dirty="0"/>
              <a:t>d</a:t>
            </a:r>
            <a:r>
              <a:rPr lang="en-CA" dirty="0" smtClean="0"/>
              <a:t>ark </a:t>
            </a:r>
            <a:r>
              <a:rPr lang="en-CA" dirty="0" smtClean="0"/>
              <a:t>energy, dark matter, CMB…</a:t>
            </a:r>
          </a:p>
          <a:p>
            <a:r>
              <a:rPr lang="en-CA" dirty="0" smtClean="0"/>
              <a:t>Programs will be global and offshore</a:t>
            </a:r>
          </a:p>
          <a:p>
            <a:r>
              <a:rPr lang="en-CA" dirty="0" smtClean="0"/>
              <a:t>Exciting discovery stories possible and potentially near term ….US should strive to  maintain leadership </a:t>
            </a:r>
          </a:p>
          <a:p>
            <a:r>
              <a:rPr lang="en-CA" dirty="0" smtClean="0"/>
              <a:t>US community should utilize national laboratory strengths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114" y="152400"/>
            <a:ext cx="8911772" cy="944563"/>
          </a:xfrm>
        </p:spPr>
        <p:txBody>
          <a:bodyPr/>
          <a:lstStyle/>
          <a:p>
            <a:r>
              <a:rPr lang="en-CA" dirty="0" smtClean="0"/>
              <a:t>Dark Physics &amp; </a:t>
            </a:r>
            <a:r>
              <a:rPr lang="en-CA" dirty="0" err="1" smtClean="0"/>
              <a:t>Astro</a:t>
            </a:r>
            <a:r>
              <a:rPr lang="en-CA" dirty="0" smtClean="0"/>
              <a:t>-P-physics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Balanced portfolio of experiments are needed</a:t>
            </a:r>
          </a:p>
          <a:p>
            <a:pPr lvl="1"/>
            <a:r>
              <a:rPr lang="en-CA" dirty="0" smtClean="0"/>
              <a:t>Needs to be room for diversity in our field…for example, the “precision” suite of experiments…..is charged lepton flavor violation inevitable? </a:t>
            </a:r>
          </a:p>
          <a:p>
            <a:pPr lvl="1"/>
            <a:r>
              <a:rPr lang="en-CA" dirty="0" smtClean="0"/>
              <a:t>Keep in </a:t>
            </a:r>
            <a:r>
              <a:rPr lang="en-CA" dirty="0" smtClean="0"/>
              <a:t>mind </a:t>
            </a:r>
            <a:r>
              <a:rPr lang="en-CA" dirty="0"/>
              <a:t>w</a:t>
            </a:r>
            <a:r>
              <a:rPr lang="en-CA" dirty="0" smtClean="0"/>
              <a:t>e do not </a:t>
            </a:r>
            <a:r>
              <a:rPr lang="en-CA" dirty="0" smtClean="0"/>
              <a:t>know where the next big discovery will come from (a good example is the accelerating universe &amp; associated dark-energy discovery) </a:t>
            </a:r>
          </a:p>
          <a:p>
            <a:pPr marL="0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…Diversity in Physics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172" y="1295399"/>
            <a:ext cx="8752114" cy="5265057"/>
          </a:xfrm>
        </p:spPr>
        <p:txBody>
          <a:bodyPr/>
          <a:lstStyle/>
          <a:p>
            <a:r>
              <a:rPr lang="en-CA" sz="2400" dirty="0" smtClean="0"/>
              <a:t>Snowmass report ideally should demonstrate to DOE that:</a:t>
            </a:r>
          </a:p>
          <a:p>
            <a:pPr lvl="1"/>
            <a:r>
              <a:rPr lang="en-CA" sz="2000" dirty="0" smtClean="0"/>
              <a:t>…We have consensus on the key science questions in which the U.S. must be involved</a:t>
            </a:r>
          </a:p>
          <a:p>
            <a:pPr lvl="1"/>
            <a:r>
              <a:rPr lang="en-US" sz="2000" dirty="0" smtClean="0"/>
              <a:t>…We are clear on which of these are so important that offshore is viable and/or required</a:t>
            </a:r>
            <a:endParaRPr lang="en-CA" sz="2000" dirty="0"/>
          </a:p>
          <a:p>
            <a:pPr lvl="1"/>
            <a:r>
              <a:rPr lang="en-CA" sz="2000" dirty="0" smtClean="0"/>
              <a:t>…We are prepared to combine constraints and goals in P5 process </a:t>
            </a:r>
          </a:p>
          <a:p>
            <a:pPr lvl="1"/>
            <a:endParaRPr lang="en-CA" sz="2000" dirty="0"/>
          </a:p>
          <a:p>
            <a:r>
              <a:rPr lang="en-CA" sz="2400" dirty="0" smtClean="0"/>
              <a:t>Work with colleagues around the world to assemble the best science we can do as a part of a </a:t>
            </a:r>
            <a:r>
              <a:rPr lang="en-CA" sz="2400" dirty="0"/>
              <a:t>balanced national and global program in particle  </a:t>
            </a:r>
            <a:r>
              <a:rPr lang="en-CA" sz="2400" dirty="0" smtClean="0"/>
              <a:t>physics…</a:t>
            </a:r>
            <a:endParaRPr lang="en-CA" dirty="0" smtClean="0">
              <a:solidFill>
                <a:srgbClr val="A02A17"/>
              </a:solidFill>
            </a:endParaRPr>
          </a:p>
          <a:p>
            <a:r>
              <a:rPr lang="en-CA" dirty="0" smtClean="0">
                <a:solidFill>
                  <a:srgbClr val="A02A17"/>
                </a:solidFill>
              </a:rPr>
              <a:t>…Ready and willing to work toward maximizing strong global investment in our field and global planning….(we’re not there yet)</a:t>
            </a:r>
            <a:endParaRPr lang="en-CA" dirty="0">
              <a:solidFill>
                <a:srgbClr val="A02A17"/>
              </a:solidFill>
            </a:endParaRP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Consensus Outcome?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84169" y="2928587"/>
            <a:ext cx="2202670" cy="3493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7186" y="1799310"/>
            <a:ext cx="6076950" cy="3238356"/>
          </a:xfrm>
        </p:spPr>
        <p:txBody>
          <a:bodyPr/>
          <a:lstStyle/>
          <a:p>
            <a:pPr algn="ctr"/>
            <a:r>
              <a:rPr lang="en-CA" sz="6000" dirty="0" smtClean="0"/>
              <a:t>Thank You</a:t>
            </a:r>
          </a:p>
          <a:p>
            <a:pPr algn="ctr"/>
            <a:endParaRPr lang="en-CA" sz="3200" dirty="0" smtClean="0"/>
          </a:p>
          <a:p>
            <a:pPr algn="ctr"/>
            <a:r>
              <a:rPr lang="en-US" sz="6000" dirty="0" smtClean="0">
                <a:solidFill>
                  <a:schemeClr val="accent2"/>
                </a:solidFill>
              </a:rPr>
              <a:t>Questions?</a:t>
            </a:r>
            <a:endParaRPr lang="en-CA" sz="6000" dirty="0" smtClean="0">
              <a:solidFill>
                <a:schemeClr val="accent2"/>
              </a:solidFill>
            </a:endParaRPr>
          </a:p>
          <a:p>
            <a:pPr algn="ctr"/>
            <a:endParaRPr lang="en-CA" dirty="0" smtClean="0"/>
          </a:p>
          <a:p>
            <a:pPr algn="ctr"/>
            <a:endParaRPr lang="en-CA" sz="6000" dirty="0" smtClean="0">
              <a:solidFill>
                <a:schemeClr val="accent2"/>
              </a:solidFill>
            </a:endParaRPr>
          </a:p>
        </p:txBody>
      </p:sp>
      <p:pic>
        <p:nvPicPr>
          <p:cNvPr id="12" name="Picture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52" y="3285351"/>
            <a:ext cx="86516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1113" y="2928587"/>
            <a:ext cx="1274999" cy="3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0679" y="3901611"/>
            <a:ext cx="121753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1113" y="3901611"/>
            <a:ext cx="88208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8248" y="2928587"/>
            <a:ext cx="859965" cy="3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NRCan-Canada_E.jpg"/>
          <p:cNvPicPr>
            <a:picLocks noChangeAspect="1"/>
          </p:cNvPicPr>
          <p:nvPr/>
        </p:nvPicPr>
        <p:blipFill>
          <a:blip r:embed="rId7"/>
          <a:srcRect b="59999"/>
          <a:stretch>
            <a:fillRect/>
          </a:stretch>
        </p:blipFill>
        <p:spPr>
          <a:xfrm>
            <a:off x="6901113" y="4763303"/>
            <a:ext cx="2160000" cy="236325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01113" y="4496874"/>
            <a:ext cx="2160000" cy="20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01113" y="3285351"/>
            <a:ext cx="115043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/>
          <a:srcRect b="23074"/>
          <a:stretch>
            <a:fillRect/>
          </a:stretch>
        </p:blipFill>
        <p:spPr bwMode="auto">
          <a:xfrm>
            <a:off x="8577463" y="5874512"/>
            <a:ext cx="509376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4169" y="5277845"/>
            <a:ext cx="699922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12"/>
          <a:srcRect l="18657" r="20706"/>
          <a:stretch>
            <a:fillRect/>
          </a:stretch>
        </p:blipFill>
        <p:spPr bwMode="auto">
          <a:xfrm>
            <a:off x="6884169" y="5580895"/>
            <a:ext cx="366369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85291" y="5874512"/>
            <a:ext cx="356727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80839" y="6169719"/>
            <a:ext cx="606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31445" y="5277845"/>
            <a:ext cx="553846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Nordion_tag_colou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16993" y="5580895"/>
            <a:ext cx="525000" cy="25200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7"/>
          <a:srcRect l="2269" r="6447"/>
          <a:stretch>
            <a:fillRect/>
          </a:stretch>
        </p:blipFill>
        <p:spPr bwMode="auto">
          <a:xfrm>
            <a:off x="6884169" y="6169719"/>
            <a:ext cx="153596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84169" y="5874512"/>
            <a:ext cx="1271407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08857" y="5580895"/>
            <a:ext cx="940502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895739" y="5580895"/>
            <a:ext cx="1911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234369" y="5277845"/>
            <a:ext cx="267508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2"/>
          <a:srcRect l="3258" t="17670" r="90616" b="75131"/>
          <a:stretch>
            <a:fillRect/>
          </a:stretch>
        </p:blipFill>
        <p:spPr bwMode="auto">
          <a:xfrm>
            <a:off x="8543628" y="5277845"/>
            <a:ext cx="543211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834003" y="1742429"/>
            <a:ext cx="244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TRIUMF: Alberta | British Columbia | </a:t>
            </a:r>
          </a:p>
          <a:p>
            <a:r>
              <a:rPr lang="en-US" sz="800" b="1" dirty="0" smtClean="0">
                <a:solidFill>
                  <a:schemeClr val="bg1"/>
                </a:solidFill>
              </a:rPr>
              <a:t>Calgary | Carleton | Guelph | Manitoba | </a:t>
            </a:r>
          </a:p>
          <a:p>
            <a:r>
              <a:rPr lang="en-US" sz="800" b="1" dirty="0" smtClean="0">
                <a:solidFill>
                  <a:schemeClr val="bg1"/>
                </a:solidFill>
              </a:rPr>
              <a:t>McGill | McMaster | Montréal | Northern </a:t>
            </a:r>
          </a:p>
          <a:p>
            <a:r>
              <a:rPr lang="en-US" sz="800" b="1" dirty="0" smtClean="0">
                <a:solidFill>
                  <a:schemeClr val="bg1"/>
                </a:solidFill>
              </a:rPr>
              <a:t>British Columbia | Queen’s | Regina | Saint Mary’s | Simon Fraser | Toronto | Victoria | Winnipeg | York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Chicago is a winning City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153536"/>
            <a:ext cx="8483960" cy="563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CA" dirty="0" smtClean="0"/>
              <a:t>Thank you to DPF for organizing Snowmass. </a:t>
            </a:r>
          </a:p>
          <a:p>
            <a:pPr lvl="1"/>
            <a:r>
              <a:rPr lang="en-CA" dirty="0"/>
              <a:t>b</a:t>
            </a:r>
            <a:r>
              <a:rPr lang="en-CA" dirty="0" smtClean="0"/>
              <a:t>ig </a:t>
            </a:r>
            <a:r>
              <a:rPr lang="en-CA" dirty="0" smtClean="0"/>
              <a:t>and important job.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Thanks Host: Minnesota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2541088"/>
            <a:ext cx="6883839" cy="385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</a:t>
            </a:r>
            <a:r>
              <a:rPr lang="en-CA" dirty="0"/>
              <a:t>the world’s largest </a:t>
            </a:r>
            <a:r>
              <a:rPr lang="en-CA" dirty="0" smtClean="0"/>
              <a:t>economy, the US particle physics program needs to be healthy…vital for health of particle physics and therefore science in Americas and other regions</a:t>
            </a:r>
          </a:p>
          <a:p>
            <a:pPr lvl="1"/>
            <a:r>
              <a:rPr lang="en-CA" dirty="0" smtClean="0"/>
              <a:t>ICFA, Rolf </a:t>
            </a:r>
            <a:r>
              <a:rPr lang="en-CA" dirty="0" err="1" smtClean="0"/>
              <a:t>Heuer</a:t>
            </a:r>
            <a:r>
              <a:rPr lang="en-CA" dirty="0" smtClean="0"/>
              <a:t> and </a:t>
            </a:r>
            <a:r>
              <a:rPr lang="en-CA" dirty="0" err="1" smtClean="0"/>
              <a:t>Atsuto</a:t>
            </a:r>
            <a:r>
              <a:rPr lang="en-CA" dirty="0" smtClean="0"/>
              <a:t> Suzuki clearly recognize that and so do many of us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Global health of particle </a:t>
            </a:r>
            <a:r>
              <a:rPr lang="en-CA" sz="4000" dirty="0"/>
              <a:t>p</a:t>
            </a:r>
            <a:r>
              <a:rPr lang="en-CA" sz="4000" dirty="0" smtClean="0"/>
              <a:t>hysics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8303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143" y="1208315"/>
            <a:ext cx="8839199" cy="5265057"/>
          </a:xfrm>
        </p:spPr>
        <p:txBody>
          <a:bodyPr/>
          <a:lstStyle/>
          <a:p>
            <a:r>
              <a:rPr lang="en-CA" dirty="0" smtClean="0"/>
              <a:t>Fermilab: two exciting decades at the energy frontier culminating in top discovery by CDF and D0</a:t>
            </a:r>
          </a:p>
          <a:p>
            <a:pPr lvl="1"/>
            <a:r>
              <a:rPr lang="en-CA" dirty="0"/>
              <a:t>a</a:t>
            </a:r>
            <a:r>
              <a:rPr lang="en-CA" dirty="0" smtClean="0"/>
              <a:t>nd an </a:t>
            </a:r>
            <a:r>
              <a:rPr lang="en-CA" dirty="0"/>
              <a:t>e</a:t>
            </a:r>
            <a:r>
              <a:rPr lang="en-CA" dirty="0" smtClean="0"/>
              <a:t>xciting race to find Higgs (close…oh so close)</a:t>
            </a:r>
          </a:p>
          <a:p>
            <a:r>
              <a:rPr lang="en-CA" dirty="0" smtClean="0"/>
              <a:t>Baton passed to CERN now…doing a great job</a:t>
            </a:r>
          </a:p>
          <a:p>
            <a:pPr lvl="1"/>
            <a:r>
              <a:rPr lang="en-CA" dirty="0" smtClean="0"/>
              <a:t>Experiments and machine working beyond expectations</a:t>
            </a:r>
          </a:p>
          <a:p>
            <a:pPr lvl="1"/>
            <a:r>
              <a:rPr lang="en-CA" dirty="0" smtClean="0"/>
              <a:t>More than 50% (~1300) of US community work off shore </a:t>
            </a:r>
          </a:p>
          <a:p>
            <a:r>
              <a:rPr lang="en-CA" dirty="0"/>
              <a:t>T</a:t>
            </a:r>
            <a:r>
              <a:rPr lang="en-CA" dirty="0" smtClean="0"/>
              <a:t>ransition period in our field in the US….and to some extent in Europe, in Japan, in China.…what is the next big thing?…or is there a next big thing?</a:t>
            </a:r>
          </a:p>
          <a:p>
            <a:r>
              <a:rPr lang="en-CA" dirty="0" smtClean="0"/>
              <a:t>Snowmass opportunity to develop position to send near term to DOE (facilities report) and P5</a:t>
            </a:r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43" y="152400"/>
            <a:ext cx="8839199" cy="944563"/>
          </a:xfrm>
        </p:spPr>
        <p:txBody>
          <a:bodyPr/>
          <a:lstStyle/>
          <a:p>
            <a:r>
              <a:rPr lang="en-CA" sz="3600" dirty="0" smtClean="0"/>
              <a:t>Transition period in US…</a:t>
            </a:r>
            <a:br>
              <a:rPr lang="en-CA" sz="3600" dirty="0" smtClean="0"/>
            </a:br>
            <a:r>
              <a:rPr lang="en-CA" sz="3600" dirty="0" smtClean="0"/>
              <a:t>…others planning</a:t>
            </a:r>
            <a:endParaRPr lang="en-CA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337629"/>
          </a:xfrm>
        </p:spPr>
        <p:txBody>
          <a:bodyPr/>
          <a:lstStyle/>
          <a:p>
            <a:r>
              <a:rPr lang="en-CA" sz="2400" dirty="0" smtClean="0"/>
              <a:t>The importance of “being relevant” has never been higher in the minds of governments</a:t>
            </a:r>
          </a:p>
          <a:p>
            <a:endParaRPr lang="en-CA" sz="2400" dirty="0" smtClean="0"/>
          </a:p>
          <a:p>
            <a:r>
              <a:rPr lang="en-CA" sz="2400" dirty="0" smtClean="0"/>
              <a:t>Fermilab (and all national laboratories in US) must show value to the tax payer beyond knowledge creation and a superb training environment for “to be” young scientists , engineers, and technicians </a:t>
            </a:r>
          </a:p>
          <a:p>
            <a:endParaRPr lang="en-CA" sz="2400" dirty="0" smtClean="0"/>
          </a:p>
          <a:p>
            <a:r>
              <a:rPr lang="en-CA" sz="2400" dirty="0" smtClean="0"/>
              <a:t>Important for our field to align with priorities of DOE (somehow and some amount)</a:t>
            </a:r>
          </a:p>
          <a:p>
            <a:pPr lvl="1"/>
            <a:r>
              <a:rPr lang="en-CA" sz="2000" dirty="0"/>
              <a:t>e</a:t>
            </a:r>
            <a:r>
              <a:rPr lang="en-CA" sz="2000" dirty="0" smtClean="0"/>
              <a:t>nergy, environment, security and jobs</a:t>
            </a:r>
          </a:p>
          <a:p>
            <a:pPr lvl="1"/>
            <a:r>
              <a:rPr lang="en-CA" sz="2000" dirty="0"/>
              <a:t>n</a:t>
            </a:r>
            <a:r>
              <a:rPr lang="en-CA" sz="2000" dirty="0" smtClean="0"/>
              <a:t>atural entry is “HEP stewardship” of accelerator technology….US should be leader in accelerators</a:t>
            </a: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 to be “relevant” ?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686" y="1208316"/>
            <a:ext cx="8766628" cy="5482770"/>
          </a:xfrm>
        </p:spPr>
        <p:txBody>
          <a:bodyPr/>
          <a:lstStyle/>
          <a:p>
            <a:r>
              <a:rPr lang="en-CA" dirty="0" smtClean="0"/>
              <a:t>“The </a:t>
            </a:r>
            <a:r>
              <a:rPr lang="en-CA" dirty="0"/>
              <a:t>long range </a:t>
            </a:r>
            <a:r>
              <a:rPr lang="en-CA" dirty="0" smtClean="0"/>
              <a:t>future </a:t>
            </a:r>
            <a:r>
              <a:rPr lang="en-CA" dirty="0"/>
              <a:t>of the field depends on the technologies and facilities </a:t>
            </a:r>
            <a:r>
              <a:rPr lang="en-CA" dirty="0" smtClean="0"/>
              <a:t> that </a:t>
            </a:r>
            <a:r>
              <a:rPr lang="en-CA" dirty="0"/>
              <a:t>are mostly the province of the </a:t>
            </a:r>
            <a:r>
              <a:rPr lang="en-CA" dirty="0" smtClean="0"/>
              <a:t>laboratories."  ---Burt Richter</a:t>
            </a:r>
          </a:p>
          <a:p>
            <a:r>
              <a:rPr lang="en-CA" dirty="0" smtClean="0"/>
              <a:t>A large proton ring (100 </a:t>
            </a:r>
            <a:r>
              <a:rPr lang="en-CA" dirty="0" err="1" smtClean="0"/>
              <a:t>TeV</a:t>
            </a:r>
            <a:r>
              <a:rPr lang="en-CA" dirty="0" smtClean="0"/>
              <a:t>) will require </a:t>
            </a:r>
            <a:r>
              <a:rPr lang="en-CA" dirty="0" smtClean="0"/>
              <a:t>development </a:t>
            </a:r>
            <a:r>
              <a:rPr lang="en-CA" dirty="0" smtClean="0"/>
              <a:t>of high field magnets that make machine affordable</a:t>
            </a:r>
            <a:r>
              <a:rPr lang="en-CA" dirty="0" smtClean="0"/>
              <a:t>…..core </a:t>
            </a:r>
            <a:r>
              <a:rPr lang="en-CA" dirty="0" smtClean="0"/>
              <a:t>competency of Fermilab</a:t>
            </a:r>
          </a:p>
          <a:p>
            <a:r>
              <a:rPr lang="en-CA" dirty="0" smtClean="0"/>
              <a:t>Muon </a:t>
            </a:r>
            <a:r>
              <a:rPr lang="en-CA" dirty="0" smtClean="0"/>
              <a:t>collider needs technology </a:t>
            </a:r>
            <a:r>
              <a:rPr lang="en-CA" dirty="0" smtClean="0"/>
              <a:t>R&amp;D investment </a:t>
            </a:r>
          </a:p>
          <a:p>
            <a:r>
              <a:rPr lang="en-CA" dirty="0" smtClean="0"/>
              <a:t>ILC….much of that R&amp;D investment now made</a:t>
            </a:r>
          </a:p>
          <a:p>
            <a:r>
              <a:rPr lang="en-CA" dirty="0"/>
              <a:t>A</a:t>
            </a:r>
            <a:r>
              <a:rPr lang="en-CA" dirty="0" smtClean="0"/>
              <a:t>dvanced acceleration techniques for broader applications….light sources, industrial, medical…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Accelerator technology stewardship</a:t>
            </a:r>
            <a:endParaRPr lang="en-CA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657" y="1295399"/>
            <a:ext cx="8737599" cy="5337629"/>
          </a:xfrm>
        </p:spPr>
        <p:txBody>
          <a:bodyPr/>
          <a:lstStyle/>
          <a:p>
            <a:r>
              <a:rPr lang="en-CA" dirty="0" smtClean="0"/>
              <a:t>Physics landscape changed dramatically recently</a:t>
            </a:r>
          </a:p>
          <a:p>
            <a:pPr lvl="1"/>
            <a:r>
              <a:rPr lang="en-CA" dirty="0" smtClean="0"/>
              <a:t>“A” Higgs discovered…..time for another factory?</a:t>
            </a:r>
          </a:p>
          <a:p>
            <a:pPr lvl="1"/>
            <a:r>
              <a:rPr lang="en-CA" dirty="0" smtClean="0"/>
              <a:t>Theta_13 is large…..opens door to lepton CP violation ?</a:t>
            </a:r>
          </a:p>
          <a:p>
            <a:r>
              <a:rPr lang="en-CA" dirty="0" smtClean="0"/>
              <a:t>….and major discoveries possible at CERN in the next higher energy run (2017+?)</a:t>
            </a:r>
          </a:p>
          <a:p>
            <a:endParaRPr lang="en-CA" dirty="0"/>
          </a:p>
          <a:p>
            <a:r>
              <a:rPr lang="en-CA" dirty="0" smtClean="0"/>
              <a:t>Either way: What is the next big machine (likely only one in the world) for our field (some say one big machine every 20 years possible)?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 Physics discoveries drive our field</a:t>
            </a:r>
            <a:endParaRPr lang="en-CA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Minneapolis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76235</TotalTime>
  <Words>1665</Words>
  <Application>Microsoft Office PowerPoint</Application>
  <PresentationFormat>On-screen Show (4:3)</PresentationFormat>
  <Paragraphs>201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Presentation1</vt:lpstr>
      <vt:lpstr>PowerPoint Presentation</vt:lpstr>
      <vt:lpstr>PowerPoint Presentation</vt:lpstr>
      <vt:lpstr>Chicago is a winning City</vt:lpstr>
      <vt:lpstr>Thanks Host: Minnesota</vt:lpstr>
      <vt:lpstr>Global health of particle physics</vt:lpstr>
      <vt:lpstr>Transition period in US… …others planning</vt:lpstr>
      <vt:lpstr>Time to be “relevant” ?</vt:lpstr>
      <vt:lpstr>Accelerator technology stewardship</vt:lpstr>
      <vt:lpstr> Physics discoveries drive our field</vt:lpstr>
      <vt:lpstr>Global planning</vt:lpstr>
      <vt:lpstr>National planning</vt:lpstr>
      <vt:lpstr>National planning</vt:lpstr>
      <vt:lpstr>Challenges</vt:lpstr>
      <vt:lpstr>Just a reminder: Real estate</vt:lpstr>
      <vt:lpstr>Comments on Higgs</vt:lpstr>
      <vt:lpstr>Higgs </vt:lpstr>
      <vt:lpstr>Neutrino properties</vt:lpstr>
      <vt:lpstr>U.S. Goal for neutrinos</vt:lpstr>
      <vt:lpstr>CERN “position” on neutrinos</vt:lpstr>
      <vt:lpstr>Dark Physics &amp; Astro-P-physics</vt:lpstr>
      <vt:lpstr>…Diversity in Physics</vt:lpstr>
      <vt:lpstr>Consensus Outcome?</vt:lpstr>
      <vt:lpstr>PowerPoint Presentation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Outreach Student</dc:creator>
  <cp:lastModifiedBy>Nigel Lockyer</cp:lastModifiedBy>
  <cp:revision>2146</cp:revision>
  <cp:lastPrinted>2012-07-03T04:00:23Z</cp:lastPrinted>
  <dcterms:created xsi:type="dcterms:W3CDTF">2010-03-31T17:47:10Z</dcterms:created>
  <dcterms:modified xsi:type="dcterms:W3CDTF">2013-07-28T19:21:54Z</dcterms:modified>
</cp:coreProperties>
</file>