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  <p:sldMasterId id="2147483709" r:id="rId3"/>
  </p:sldMasterIdLst>
  <p:notesMasterIdLst>
    <p:notesMasterId r:id="rId61"/>
  </p:notesMasterIdLst>
  <p:sldIdLst>
    <p:sldId id="542" r:id="rId4"/>
    <p:sldId id="484" r:id="rId5"/>
    <p:sldId id="502" r:id="rId6"/>
    <p:sldId id="642" r:id="rId7"/>
    <p:sldId id="643" r:id="rId8"/>
    <p:sldId id="644" r:id="rId9"/>
    <p:sldId id="621" r:id="rId10"/>
    <p:sldId id="624" r:id="rId11"/>
    <p:sldId id="660" r:id="rId12"/>
    <p:sldId id="647" r:id="rId13"/>
    <p:sldId id="648" r:id="rId14"/>
    <p:sldId id="610" r:id="rId15"/>
    <p:sldId id="611" r:id="rId16"/>
    <p:sldId id="680" r:id="rId17"/>
    <p:sldId id="681" r:id="rId18"/>
    <p:sldId id="663" r:id="rId19"/>
    <p:sldId id="684" r:id="rId20"/>
    <p:sldId id="641" r:id="rId21"/>
    <p:sldId id="664" r:id="rId22"/>
    <p:sldId id="666" r:id="rId23"/>
    <p:sldId id="678" r:id="rId24"/>
    <p:sldId id="631" r:id="rId25"/>
    <p:sldId id="677" r:id="rId26"/>
    <p:sldId id="632" r:id="rId27"/>
    <p:sldId id="633" r:id="rId28"/>
    <p:sldId id="634" r:id="rId29"/>
    <p:sldId id="635" r:id="rId30"/>
    <p:sldId id="636" r:id="rId31"/>
    <p:sldId id="667" r:id="rId32"/>
    <p:sldId id="606" r:id="rId33"/>
    <p:sldId id="607" r:id="rId34"/>
    <p:sldId id="679" r:id="rId35"/>
    <p:sldId id="638" r:id="rId36"/>
    <p:sldId id="639" r:id="rId37"/>
    <p:sldId id="640" r:id="rId38"/>
    <p:sldId id="626" r:id="rId39"/>
    <p:sldId id="627" r:id="rId40"/>
    <p:sldId id="432" r:id="rId41"/>
    <p:sldId id="649" r:id="rId42"/>
    <p:sldId id="676" r:id="rId43"/>
    <p:sldId id="694" r:id="rId44"/>
    <p:sldId id="695" r:id="rId45"/>
    <p:sldId id="696" r:id="rId46"/>
    <p:sldId id="693" r:id="rId47"/>
    <p:sldId id="685" r:id="rId48"/>
    <p:sldId id="686" r:id="rId49"/>
    <p:sldId id="687" r:id="rId50"/>
    <p:sldId id="688" r:id="rId51"/>
    <p:sldId id="689" r:id="rId52"/>
    <p:sldId id="690" r:id="rId53"/>
    <p:sldId id="670" r:id="rId54"/>
    <p:sldId id="671" r:id="rId55"/>
    <p:sldId id="672" r:id="rId56"/>
    <p:sldId id="673" r:id="rId57"/>
    <p:sldId id="674" r:id="rId58"/>
    <p:sldId id="675" r:id="rId59"/>
    <p:sldId id="691" r:id="rId6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1D4B"/>
    <a:srgbClr val="F3A3B6"/>
    <a:srgbClr val="CC0000"/>
    <a:srgbClr val="007E39"/>
    <a:srgbClr val="0000FF"/>
    <a:srgbClr val="FF66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78" autoAdjust="0"/>
    <p:restoredTop sz="94660" autoAdjust="0"/>
  </p:normalViewPr>
  <p:slideViewPr>
    <p:cSldViewPr>
      <p:cViewPr varScale="1">
        <p:scale>
          <a:sx n="82" d="100"/>
          <a:sy n="82" d="100"/>
        </p:scale>
        <p:origin x="19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5" Type="http://schemas.openxmlformats.org/officeDocument/2006/relationships/slide" Target="slides/slide2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v>Top Computers</c:v>
          </c:tx>
          <c:spPr>
            <a:ln w="28433">
              <a:noFill/>
            </a:ln>
          </c:spPr>
          <c:marker>
            <c:symbol val="diamond"/>
            <c:size val="9"/>
            <c:spPr>
              <a:solidFill>
                <a:srgbClr val="FF0000"/>
              </a:solidFill>
            </c:spPr>
          </c:marker>
          <c:xVal>
            <c:numRef>
              <c:f>Sheet1!$B$2:$B$30</c:f>
              <c:numCache>
                <c:formatCode>General</c:formatCode>
                <c:ptCount val="29"/>
                <c:pt idx="0">
                  <c:v>33.862699999999997</c:v>
                </c:pt>
                <c:pt idx="1">
                  <c:v>17.59</c:v>
                </c:pt>
                <c:pt idx="2">
                  <c:v>17.173224000000001</c:v>
                </c:pt>
                <c:pt idx="3">
                  <c:v>10.51</c:v>
                </c:pt>
                <c:pt idx="4">
                  <c:v>8.5866120000000006</c:v>
                </c:pt>
                <c:pt idx="5">
                  <c:v>6.2709999999999999</c:v>
                </c:pt>
                <c:pt idx="6">
                  <c:v>5.1681100000000004</c:v>
                </c:pt>
                <c:pt idx="7">
                  <c:v>5.0088569999999999</c:v>
                </c:pt>
                <c:pt idx="8">
                  <c:v>4.2933060000000003</c:v>
                </c:pt>
                <c:pt idx="9">
                  <c:v>2.8969999999999998</c:v>
                </c:pt>
                <c:pt idx="10">
                  <c:v>2.843</c:v>
                </c:pt>
                <c:pt idx="11">
                  <c:v>2.5659999999999998</c:v>
                </c:pt>
                <c:pt idx="12">
                  <c:v>2.34578</c:v>
                </c:pt>
                <c:pt idx="13">
                  <c:v>2.09809</c:v>
                </c:pt>
                <c:pt idx="14">
                  <c:v>1.788878</c:v>
                </c:pt>
                <c:pt idx="15">
                  <c:v>1.54129</c:v>
                </c:pt>
                <c:pt idx="16">
                  <c:v>1.5149999999999999</c:v>
                </c:pt>
                <c:pt idx="17">
                  <c:v>1.41547</c:v>
                </c:pt>
                <c:pt idx="18">
                  <c:v>1.359</c:v>
                </c:pt>
                <c:pt idx="19">
                  <c:v>1.2709999999999999</c:v>
                </c:pt>
                <c:pt idx="20">
                  <c:v>1.2576149999999999</c:v>
                </c:pt>
                <c:pt idx="21">
                  <c:v>1.2522139999999999</c:v>
                </c:pt>
                <c:pt idx="22">
                  <c:v>1.2370000000000001</c:v>
                </c:pt>
                <c:pt idx="23">
                  <c:v>1.1100000000000001</c:v>
                </c:pt>
                <c:pt idx="24">
                  <c:v>1.0733269999999999</c:v>
                </c:pt>
                <c:pt idx="25">
                  <c:v>1.054</c:v>
                </c:pt>
                <c:pt idx="26">
                  <c:v>1.05</c:v>
                </c:pt>
                <c:pt idx="27">
                  <c:v>1.0429999999999999</c:v>
                </c:pt>
                <c:pt idx="28">
                  <c:v>1.03311</c:v>
                </c:pt>
              </c:numCache>
            </c:numRef>
          </c:xVal>
          <c:yVal>
            <c:numRef>
              <c:f>Sheet1!$C$2:$C$30</c:f>
              <c:numCache>
                <c:formatCode>General</c:formatCode>
                <c:ptCount val="29"/>
                <c:pt idx="0">
                  <c:v>17.808</c:v>
                </c:pt>
                <c:pt idx="1">
                  <c:v>8.2089999999999996</c:v>
                </c:pt>
                <c:pt idx="2">
                  <c:v>7.89</c:v>
                </c:pt>
                <c:pt idx="3">
                  <c:v>12.659000000000001</c:v>
                </c:pt>
                <c:pt idx="4">
                  <c:v>3.9449999999999998</c:v>
                </c:pt>
                <c:pt idx="5">
                  <c:v>2.3250000000000002</c:v>
                </c:pt>
                <c:pt idx="6">
                  <c:v>4.51</c:v>
                </c:pt>
                <c:pt idx="7">
                  <c:v>2.3010000000000002</c:v>
                </c:pt>
                <c:pt idx="8">
                  <c:v>1.972</c:v>
                </c:pt>
                <c:pt idx="9">
                  <c:v>3.4220000000000002</c:v>
                </c:pt>
                <c:pt idx="10">
                  <c:v>1.3979999999999999</c:v>
                </c:pt>
                <c:pt idx="11">
                  <c:v>4.04</c:v>
                </c:pt>
                <c:pt idx="12">
                  <c:v>1.3839999999999999</c:v>
                </c:pt>
                <c:pt idx="13">
                  <c:v>2.1179999999999999</c:v>
                </c:pt>
                <c:pt idx="14">
                  <c:v>0.82099999999999995</c:v>
                </c:pt>
                <c:pt idx="15">
                  <c:v>2.0150000000000001</c:v>
                </c:pt>
                <c:pt idx="16">
                  <c:v>3.5750000000000002</c:v>
                </c:pt>
                <c:pt idx="17">
                  <c:v>1.6060000000000001</c:v>
                </c:pt>
                <c:pt idx="18">
                  <c:v>2.2509999999999999</c:v>
                </c:pt>
                <c:pt idx="19">
                  <c:v>2.58</c:v>
                </c:pt>
                <c:pt idx="20">
                  <c:v>1.4359999999999999</c:v>
                </c:pt>
                <c:pt idx="21">
                  <c:v>0.57499999999999996</c:v>
                </c:pt>
                <c:pt idx="22">
                  <c:v>2.2000000000000002</c:v>
                </c:pt>
                <c:pt idx="23">
                  <c:v>3.98</c:v>
                </c:pt>
                <c:pt idx="24">
                  <c:v>0.49299999999999999</c:v>
                </c:pt>
                <c:pt idx="25">
                  <c:v>2.91</c:v>
                </c:pt>
                <c:pt idx="26">
                  <c:v>4.59</c:v>
                </c:pt>
                <c:pt idx="27">
                  <c:v>1.1759999999999999</c:v>
                </c:pt>
                <c:pt idx="28">
                  <c:v>1.26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5B7F-4F81-9EC2-CF5A9D3B4248}"/>
            </c:ext>
          </c:extLst>
        </c:ser>
        <c:ser>
          <c:idx val="2"/>
          <c:order val="1"/>
          <c:tx>
            <c:strRef>
              <c:f>Sheet1!$A$41</c:f>
              <c:strCache>
                <c:ptCount val="1"/>
                <c:pt idx="0">
                  <c:v>DOE Exascale Goal</c:v>
                </c:pt>
              </c:strCache>
            </c:strRef>
          </c:tx>
          <c:spPr>
            <a:ln w="12700">
              <a:solidFill>
                <a:schemeClr val="bg1"/>
              </a:solidFill>
            </a:ln>
          </c:spPr>
          <c:marker>
            <c:symbol val="triangle"/>
            <c:size val="9"/>
            <c:spPr>
              <a:solidFill>
                <a:srgbClr val="FFFF00"/>
              </a:solidFill>
              <a:ln w="12700">
                <a:solidFill>
                  <a:schemeClr val="tx1"/>
                </a:solidFill>
              </a:ln>
            </c:spPr>
          </c:marker>
          <c:xVal>
            <c:numRef>
              <c:f>Sheet1!$B$41</c:f>
              <c:numCache>
                <c:formatCode>General</c:formatCode>
                <c:ptCount val="1"/>
                <c:pt idx="0">
                  <c:v>1000</c:v>
                </c:pt>
              </c:numCache>
            </c:numRef>
          </c:xVal>
          <c:yVal>
            <c:numRef>
              <c:f>Sheet1!$C$41</c:f>
              <c:numCache>
                <c:formatCode>General</c:formatCode>
                <c:ptCount val="1"/>
                <c:pt idx="0">
                  <c:v>20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5B7F-4F81-9EC2-CF5A9D3B4248}"/>
            </c:ext>
          </c:extLst>
        </c:ser>
        <c:ser>
          <c:idx val="3"/>
          <c:order val="2"/>
          <c:tx>
            <c:v>Coral Goal (2017)</c:v>
          </c:tx>
          <c:spPr>
            <a:ln w="19050">
              <a:noFill/>
            </a:ln>
          </c:spPr>
          <c:marker>
            <c:symbol val="square"/>
            <c:size val="7"/>
            <c:spPr>
              <a:solidFill>
                <a:schemeClr val="bg1"/>
              </a:solidFill>
              <a:ln w="19050">
                <a:solidFill>
                  <a:srgbClr val="FF0000"/>
                </a:solidFill>
              </a:ln>
            </c:spPr>
          </c:marker>
          <c:xVal>
            <c:numRef>
              <c:f>Sheet1!$B$43</c:f>
              <c:numCache>
                <c:formatCode>General</c:formatCode>
                <c:ptCount val="1"/>
                <c:pt idx="0">
                  <c:v>100</c:v>
                </c:pt>
              </c:numCache>
            </c:numRef>
          </c:xVal>
          <c:yVal>
            <c:numRef>
              <c:f>Sheet1!$C$43</c:f>
              <c:numCache>
                <c:formatCode>General</c:formatCode>
                <c:ptCount val="1"/>
                <c:pt idx="0">
                  <c:v>20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5B7F-4F81-9EC2-CF5A9D3B4248}"/>
            </c:ext>
          </c:extLst>
        </c:ser>
        <c:ser>
          <c:idx val="1"/>
          <c:order val="3"/>
          <c:tx>
            <c:v>Superconducting, Projected</c:v>
          </c:tx>
          <c:spPr>
            <a:ln w="28453">
              <a:solidFill>
                <a:srgbClr val="0070C0"/>
              </a:solidFill>
            </a:ln>
          </c:spPr>
          <c:marker>
            <c:symbol val="circle"/>
            <c:size val="7"/>
            <c:spPr>
              <a:solidFill>
                <a:schemeClr val="bg1"/>
              </a:solidFill>
              <a:ln w="12646">
                <a:solidFill>
                  <a:srgbClr val="0070C0"/>
                </a:solidFill>
              </a:ln>
            </c:spPr>
          </c:marker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5B7F-4F81-9EC2-CF5A9D3B4248}"/>
              </c:ext>
            </c:extLst>
          </c:dPt>
          <c:xVal>
            <c:numRef>
              <c:f>Sheet1!$B$32:$B$39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5</c:v>
                </c:pt>
                <c:pt idx="3">
                  <c:v>10</c:v>
                </c:pt>
                <c:pt idx="4">
                  <c:v>20</c:v>
                </c:pt>
                <c:pt idx="5">
                  <c:v>100</c:v>
                </c:pt>
                <c:pt idx="6">
                  <c:v>500</c:v>
                </c:pt>
                <c:pt idx="7">
                  <c:v>1000</c:v>
                </c:pt>
              </c:numCache>
            </c:numRef>
          </c:xVal>
          <c:yVal>
            <c:numRef>
              <c:f>Sheet1!$C$32:$C$39</c:f>
              <c:numCache>
                <c:formatCode>General</c:formatCode>
                <c:ptCount val="8"/>
                <c:pt idx="0">
                  <c:v>1.4999999999999999E-2</c:v>
                </c:pt>
                <c:pt idx="1">
                  <c:v>0.03</c:v>
                </c:pt>
                <c:pt idx="2">
                  <c:v>0.02</c:v>
                </c:pt>
                <c:pt idx="3">
                  <c:v>0.04</c:v>
                </c:pt>
                <c:pt idx="4">
                  <c:v>0.08</c:v>
                </c:pt>
                <c:pt idx="5">
                  <c:v>0.2</c:v>
                </c:pt>
                <c:pt idx="6">
                  <c:v>1</c:v>
                </c:pt>
                <c:pt idx="7">
                  <c:v>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5B7F-4F81-9EC2-CF5A9D3B42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449854512"/>
        <c:axId val="-1449846352"/>
      </c:scatterChart>
      <c:valAx>
        <c:axId val="-1449854512"/>
        <c:scaling>
          <c:logBase val="10"/>
          <c:orientation val="minMax"/>
        </c:scaling>
        <c:delete val="0"/>
        <c:axPos val="b"/>
        <c:majorGridlines/>
        <c:numFmt formatCode="General" sourceLinked="1"/>
        <c:majorTickMark val="in"/>
        <c:minorTickMark val="in"/>
        <c:tickLblPos val="nextTo"/>
        <c:txPr>
          <a:bodyPr rot="0" vert="horz"/>
          <a:lstStyle/>
          <a:p>
            <a:pPr>
              <a:defRPr sz="1597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-1449846352"/>
        <c:crossesAt val="0.01"/>
        <c:crossBetween val="midCat"/>
      </c:valAx>
      <c:valAx>
        <c:axId val="-1449846352"/>
        <c:scaling>
          <c:logBase val="10"/>
          <c:orientation val="minMax"/>
        </c:scaling>
        <c:delete val="0"/>
        <c:axPos val="l"/>
        <c:majorGridlines/>
        <c:numFmt formatCode="General" sourceLinked="1"/>
        <c:majorTickMark val="in"/>
        <c:minorTickMark val="in"/>
        <c:tickLblPos val="nextTo"/>
        <c:txPr>
          <a:bodyPr/>
          <a:lstStyle/>
          <a:p>
            <a:pPr>
              <a:defRPr sz="1593"/>
            </a:pPr>
            <a:endParaRPr lang="en-US"/>
          </a:p>
        </c:txPr>
        <c:crossAx val="-1449854512"/>
        <c:crossesAt val="0.01"/>
        <c:crossBetween val="midCat"/>
      </c:valAx>
      <c:spPr>
        <a:solidFill>
          <a:schemeClr val="bg1">
            <a:lumMod val="95000"/>
          </a:schemeClr>
        </a:solidFill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71740786858119276"/>
          <c:y val="0.39670044370498381"/>
          <c:w val="0.25331045001684943"/>
          <c:h val="0.32392784186467816"/>
        </c:manualLayout>
      </c:layout>
      <c:overlay val="0"/>
      <c:spPr>
        <a:ln>
          <a:solidFill>
            <a:schemeClr val="accent1">
              <a:shade val="95000"/>
              <a:satMod val="105000"/>
            </a:schemeClr>
          </a:solidFill>
        </a:ln>
      </c:spPr>
      <c:txPr>
        <a:bodyPr/>
        <a:lstStyle/>
        <a:p>
          <a:pPr>
            <a:defRPr sz="1194"/>
          </a:pPr>
          <a:endParaRPr lang="en-US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697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73.wmf"/><Relationship Id="rId3" Type="http://schemas.openxmlformats.org/officeDocument/2006/relationships/image" Target="../media/image68.wmf"/><Relationship Id="rId7" Type="http://schemas.openxmlformats.org/officeDocument/2006/relationships/image" Target="../media/image72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Relationship Id="rId6" Type="http://schemas.openxmlformats.org/officeDocument/2006/relationships/image" Target="../media/image71.wmf"/><Relationship Id="rId5" Type="http://schemas.openxmlformats.org/officeDocument/2006/relationships/image" Target="../media/image70.wmf"/><Relationship Id="rId4" Type="http://schemas.openxmlformats.org/officeDocument/2006/relationships/image" Target="../media/image69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2" Type="http://schemas.openxmlformats.org/officeDocument/2006/relationships/image" Target="../media/image74.wmf"/><Relationship Id="rId1" Type="http://schemas.openxmlformats.org/officeDocument/2006/relationships/image" Target="../media/image72.wmf"/><Relationship Id="rId4" Type="http://schemas.openxmlformats.org/officeDocument/2006/relationships/image" Target="../media/image76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3.wmf"/><Relationship Id="rId1" Type="http://schemas.openxmlformats.org/officeDocument/2006/relationships/image" Target="../media/image82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5.wmf"/><Relationship Id="rId1" Type="http://schemas.openxmlformats.org/officeDocument/2006/relationships/image" Target="../media/image84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9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image" Target="../media/image16.wmf"/><Relationship Id="rId7" Type="http://schemas.openxmlformats.org/officeDocument/2006/relationships/image" Target="../media/image20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4" Type="http://schemas.openxmlformats.org/officeDocument/2006/relationships/image" Target="../media/image2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30.wmf"/><Relationship Id="rId1" Type="http://schemas.openxmlformats.org/officeDocument/2006/relationships/image" Target="../media/image25.wmf"/><Relationship Id="rId4" Type="http://schemas.openxmlformats.org/officeDocument/2006/relationships/image" Target="../media/image28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7" Type="http://schemas.openxmlformats.org/officeDocument/2006/relationships/image" Target="../media/image61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Relationship Id="rId6" Type="http://schemas.openxmlformats.org/officeDocument/2006/relationships/image" Target="../media/image60.wmf"/><Relationship Id="rId5" Type="http://schemas.openxmlformats.org/officeDocument/2006/relationships/image" Target="../media/image59.wmf"/><Relationship Id="rId4" Type="http://schemas.openxmlformats.org/officeDocument/2006/relationships/image" Target="../media/image58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ECC0E8D-6258-480F-92ED-0E542A9F78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7327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8047D14-9583-483A-A11F-9B42301A1934}" type="slidenum">
              <a:rPr lang="en-US" sz="1200"/>
              <a:pPr algn="r"/>
              <a:t>1</a:t>
            </a:fld>
            <a:endParaRPr lang="en-US" sz="12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1262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240" cy="41126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77" name="CustomShape 2"/>
          <p:cNvSpPr/>
          <p:nvPr/>
        </p:nvSpPr>
        <p:spPr>
          <a:xfrm>
            <a:off x="3884760" y="8685360"/>
            <a:ext cx="2969640" cy="45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651B5899-C016-46E2-86BE-145A590A6B60}" type="slidenum"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19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557641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3CF828AC-56CE-498B-A5D2-D5E778628643}" type="slidenum"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20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558270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2904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Change </a:t>
            </a:r>
            <a:r>
              <a:rPr lang="en-US" dirty="0" err="1"/>
              <a:t>Hext</a:t>
            </a:r>
            <a:r>
              <a:rPr lang="en-US" dirty="0"/>
              <a:t> subscripts and shape of jj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3CF828AC-56CE-498B-A5D2-D5E778628643}" type="slidenum"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23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988453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A367D-9599-4753-B242-E2D3CDE9B06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0517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CC0E8D-6258-480F-92ED-0E542A9F7877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3970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3359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3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93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14096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94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697872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1A17B9-A672-45CE-A303-ED3DF34C4C82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36222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8047D14-9583-483A-A11F-9B42301A1934}" type="slidenum">
              <a:rPr lang="en-US" sz="1200"/>
              <a:pPr algn="r"/>
              <a:t>2</a:t>
            </a:fld>
            <a:endParaRPr lang="en-US" sz="12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3742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95A62D-3028-408F-8A05-2A068C9D0A4D}" type="slidenum">
              <a:rPr lang="en-US" smtClean="0">
                <a:solidFill>
                  <a:srgbClr val="000000"/>
                </a:solidFill>
              </a:rPr>
              <a:pPr/>
              <a:t>44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3233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95A62D-3028-408F-8A05-2A068C9D0A4D}" type="slidenum">
              <a:rPr lang="en-US" smtClean="0">
                <a:solidFill>
                  <a:srgbClr val="000000"/>
                </a:solidFill>
              </a:rPr>
              <a:pPr/>
              <a:t>45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5403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2016-05-12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Classification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Classification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0F48FC-3162-4C67-9876-329047F1EF28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49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8106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2016-05-12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Classification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Classification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0F48FC-3162-4C67-9876-329047F1EF28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50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9135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2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240" cy="411264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4560"/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560">
              <a:lnSpc>
                <a:spcPct val="100000"/>
              </a:lnSpc>
            </a:pPr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83" name="CustomShape 2"/>
          <p:cNvSpPr/>
          <p:nvPr/>
        </p:nvSpPr>
        <p:spPr>
          <a:xfrm>
            <a:off x="3884760" y="8685360"/>
            <a:ext cx="2969640" cy="45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BCBCDC7E-B8A2-45E8-9B38-B4194B0A4F55}" type="slidenum"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51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542177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2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240" cy="411264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4560"/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560">
              <a:lnSpc>
                <a:spcPct val="100000"/>
              </a:lnSpc>
            </a:pPr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83" name="CustomShape 2"/>
          <p:cNvSpPr/>
          <p:nvPr/>
        </p:nvSpPr>
        <p:spPr>
          <a:xfrm>
            <a:off x="3884760" y="8685360"/>
            <a:ext cx="2969640" cy="45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BCBCDC7E-B8A2-45E8-9B38-B4194B0A4F55}" type="slidenum"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52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821635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2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240" cy="411264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4560"/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560">
              <a:lnSpc>
                <a:spcPct val="100000"/>
              </a:lnSpc>
            </a:pPr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83" name="CustomShape 2"/>
          <p:cNvSpPr/>
          <p:nvPr/>
        </p:nvSpPr>
        <p:spPr>
          <a:xfrm>
            <a:off x="3884760" y="8685360"/>
            <a:ext cx="2969640" cy="45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BCBCDC7E-B8A2-45E8-9B38-B4194B0A4F55}" type="slidenum"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53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514009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240" cy="41126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85" name="CustomShape 2"/>
          <p:cNvSpPr/>
          <p:nvPr/>
        </p:nvSpPr>
        <p:spPr>
          <a:xfrm>
            <a:off x="3884760" y="8685360"/>
            <a:ext cx="2969640" cy="45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6035A920-25EA-43B9-B94E-8979AE3D33BF}" type="slidenum"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54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9680459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6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240" cy="411264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87" name="CustomShape 2"/>
          <p:cNvSpPr/>
          <p:nvPr/>
        </p:nvSpPr>
        <p:spPr>
          <a:xfrm>
            <a:off x="3884760" y="8685360"/>
            <a:ext cx="2969640" cy="45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A9E5F6B-E77B-457E-925E-D9143B698044}" type="slidenum"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55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9785449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3CF828AC-56CE-498B-A5D2-D5E778628643}" type="slidenum">
              <a:rPr lang="en-U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57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26850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2080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2015-09-02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Classification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Classification</a:t>
            </a:r>
          </a:p>
        </p:txBody>
      </p:sp>
      <p:sp>
        <p:nvSpPr>
          <p:cNvPr id="18438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21925" indent="-2776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10653" indent="-22213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554914" indent="-22213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999176" indent="-22213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443437" indent="-2221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887698" indent="-2221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331959" indent="-2221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776221" indent="-2221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016FF97-6BB8-401A-ADCD-506A5009AA2A}" type="slidenum">
              <a:rPr lang="en-US" altLang="en-US" smtClean="0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9850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6638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1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fld id="{F5B460AF-07F6-43E8-A9A8-11CC01D0B725}" type="slidenum">
              <a:rPr lang="en-US" sz="1200">
                <a:solidFill>
                  <a:prstClr val="black"/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13</a:t>
            </a:fld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5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5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5909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94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359009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94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816042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1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fld id="{F5B460AF-07F6-43E8-A9A8-11CC01D0B725}" type="slidenum">
              <a:rPr lang="en-US" sz="1200">
                <a:solidFill>
                  <a:prstClr val="black"/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16</a:t>
            </a:fld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5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5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488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C2D1C8-6B85-433C-8975-0C20DBB7A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682964-8D5E-449A-BA0A-80957EC0BC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F24AB7-69CA-472E-BC22-D550FA490E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FBF15-21D0-4004-AA8D-25522E7BCF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3221D-4806-421E-A5E0-6F55162B4A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792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FBF15-21D0-4004-AA8D-25522E7BCF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3221D-4806-421E-A5E0-6F55162B4A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3166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FBF15-21D0-4004-AA8D-25522E7BCF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3221D-4806-421E-A5E0-6F55162B4A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2986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FBF15-21D0-4004-AA8D-25522E7BCF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3221D-4806-421E-A5E0-6F55162B4A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7012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FBF15-21D0-4004-AA8D-25522E7BCF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3221D-4806-421E-A5E0-6F55162B4A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129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FBF15-21D0-4004-AA8D-25522E7BCF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3221D-4806-421E-A5E0-6F55162B4A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8547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FBF15-21D0-4004-AA8D-25522E7BCF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3221D-4806-421E-A5E0-6F55162B4A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5635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FBF15-21D0-4004-AA8D-25522E7BCF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3221D-4806-421E-A5E0-6F55162B4A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130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BA935E-D6D5-4B27-9214-2D633FE34A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FBF15-21D0-4004-AA8D-25522E7BCF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3221D-4806-421E-A5E0-6F55162B4A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1248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FBF15-21D0-4004-AA8D-25522E7BCF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3221D-4806-421E-A5E0-6F55162B4A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7207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FBF15-21D0-4004-AA8D-25522E7BCF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3221D-4806-421E-A5E0-6F55162B4A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4736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/>
              <a:t>Click to edit Master title style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>
                <a:solidFill>
                  <a:srgbClr val="000000"/>
                </a:solidFill>
              </a:rPr>
              <a:pPr/>
              <a:t>3/7/2017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C49B74-5DB2-4B03-B1D2-7F6A3C51C31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9544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397D8-9E49-4FDD-A0A6-3540816199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8F41B-5584-4A01-9C7B-AB91297E70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3144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397D8-9E49-4FDD-A0A6-3540816199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8F41B-5584-4A01-9C7B-AB91297E70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2467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397D8-9E49-4FDD-A0A6-3540816199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8F41B-5584-4A01-9C7B-AB91297E70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2025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397D8-9E49-4FDD-A0A6-3540816199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8F41B-5584-4A01-9C7B-AB91297E70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8722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397D8-9E49-4FDD-A0A6-3540816199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8F41B-5584-4A01-9C7B-AB91297E70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3978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397D8-9E49-4FDD-A0A6-3540816199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8F41B-5584-4A01-9C7B-AB91297E70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368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7D5756-9C58-4A09-B418-E842F33BCD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397D8-9E49-4FDD-A0A6-3540816199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8F41B-5584-4A01-9C7B-AB91297E70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3832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397D8-9E49-4FDD-A0A6-3540816199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8F41B-5584-4A01-9C7B-AB91297E70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5050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397D8-9E49-4FDD-A0A6-3540816199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8F41B-5584-4A01-9C7B-AB91297E70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1623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397D8-9E49-4FDD-A0A6-3540816199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8F41B-5584-4A01-9C7B-AB91297E70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7534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397D8-9E49-4FDD-A0A6-3540816199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8F41B-5584-4A01-9C7B-AB91297E70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579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93EBD-DEDA-4509-9C99-5ED84C269A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AABBD-65E8-4820-8F66-1D7D159CBB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CA6943-6B2B-442D-B2E4-2F8D08602E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B03E6D-5BCB-4E0E-968F-B8B828A5DE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281D26-21F8-42B1-81CC-0535608CF5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71E2B8-EF37-4415-97B3-BAC0F7D0FB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8AACBBF-5D91-472F-B4DF-6562963E1F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DDFBF15-21D0-4004-AA8D-25522E7BCF6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3/7/2017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593221D-4806-421E-A5E0-6F55162B4A8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91457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5A397D8-9E49-4FDD-A0A6-3540816199D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3/7/2017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978F41B-5584-4A01-9C7B-AB91297E700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02346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image" Target="../media/image18.wmf"/><Relationship Id="rId18" Type="http://schemas.openxmlformats.org/officeDocument/2006/relationships/oleObject" Target="../embeddings/oleObject9.bin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20.wmf"/><Relationship Id="rId2" Type="http://schemas.openxmlformats.org/officeDocument/2006/relationships/slideLayout" Target="../slideLayouts/slideLayout29.xml"/><Relationship Id="rId16" Type="http://schemas.openxmlformats.org/officeDocument/2006/relationships/oleObject" Target="../embeddings/oleObject8.bin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wmf"/><Relationship Id="rId11" Type="http://schemas.openxmlformats.org/officeDocument/2006/relationships/image" Target="../media/image22.png"/><Relationship Id="rId5" Type="http://schemas.openxmlformats.org/officeDocument/2006/relationships/oleObject" Target="../embeddings/oleObject3.bin"/><Relationship Id="rId15" Type="http://schemas.openxmlformats.org/officeDocument/2006/relationships/image" Target="../media/image19.wmf"/><Relationship Id="rId10" Type="http://schemas.openxmlformats.org/officeDocument/2006/relationships/image" Target="../media/image17.wmf"/><Relationship Id="rId19" Type="http://schemas.openxmlformats.org/officeDocument/2006/relationships/image" Target="../media/image21.wmf"/><Relationship Id="rId4" Type="http://schemas.openxmlformats.org/officeDocument/2006/relationships/image" Target="../media/image14.wmf"/><Relationship Id="rId9" Type="http://schemas.openxmlformats.org/officeDocument/2006/relationships/oleObject" Target="../embeddings/oleObject5.bin"/><Relationship Id="rId14" Type="http://schemas.openxmlformats.org/officeDocument/2006/relationships/oleObject" Target="../embeddings/oleObject7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30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24.wmf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6.wmf"/><Relationship Id="rId12" Type="http://schemas.openxmlformats.org/officeDocument/2006/relationships/image" Target="../media/image29.gif"/><Relationship Id="rId2" Type="http://schemas.openxmlformats.org/officeDocument/2006/relationships/slideLayout" Target="../slideLayouts/slideLayout30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28.wmf"/><Relationship Id="rId5" Type="http://schemas.openxmlformats.org/officeDocument/2006/relationships/image" Target="../media/image25.wmf"/><Relationship Id="rId10" Type="http://schemas.openxmlformats.org/officeDocument/2006/relationships/oleObject" Target="../embeddings/oleObject14.bin"/><Relationship Id="rId4" Type="http://schemas.openxmlformats.org/officeDocument/2006/relationships/oleObject" Target="../embeddings/oleObject11.bin"/><Relationship Id="rId9" Type="http://schemas.openxmlformats.org/officeDocument/2006/relationships/image" Target="../media/image27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0.wmf"/><Relationship Id="rId12" Type="http://schemas.openxmlformats.org/officeDocument/2006/relationships/image" Target="../media/image29.gif"/><Relationship Id="rId2" Type="http://schemas.openxmlformats.org/officeDocument/2006/relationships/slideLayout" Target="../slideLayouts/slideLayout30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28.wmf"/><Relationship Id="rId5" Type="http://schemas.openxmlformats.org/officeDocument/2006/relationships/image" Target="../media/image25.wmf"/><Relationship Id="rId10" Type="http://schemas.openxmlformats.org/officeDocument/2006/relationships/oleObject" Target="../embeddings/oleObject18.bin"/><Relationship Id="rId4" Type="http://schemas.openxmlformats.org/officeDocument/2006/relationships/oleObject" Target="../embeddings/oleObject15.bin"/><Relationship Id="rId9" Type="http://schemas.openxmlformats.org/officeDocument/2006/relationships/image" Target="../media/image27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24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2.wmf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31.wmf"/><Relationship Id="rId4" Type="http://schemas.openxmlformats.org/officeDocument/2006/relationships/oleObject" Target="../embeddings/oleObject19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47.jpeg"/><Relationship Id="rId4" Type="http://schemas.openxmlformats.org/officeDocument/2006/relationships/image" Target="../media/image4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1109/MC.2015.375" TargetMode="External"/><Relationship Id="rId2" Type="http://schemas.openxmlformats.org/officeDocument/2006/relationships/hyperlink" Target="2016-04_BeyondCMOS_SuperconComp_Holmes_v01.pptx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dx.doi.org/10.1063/1.3585849" TargetMode="External"/><Relationship Id="rId4" Type="http://schemas.openxmlformats.org/officeDocument/2006/relationships/hyperlink" Target="http://dx.doi.org/10.1109/TASC.2013.224463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5.png"/><Relationship Id="rId5" Type="http://schemas.openxmlformats.org/officeDocument/2006/relationships/image" Target="../media/image54.wmf"/><Relationship Id="rId4" Type="http://schemas.openxmlformats.org/officeDocument/2006/relationships/oleObject" Target="../embeddings/oleObject21.bin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13" Type="http://schemas.openxmlformats.org/officeDocument/2006/relationships/image" Target="../media/image59.wmf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57.wmf"/><Relationship Id="rId12" Type="http://schemas.openxmlformats.org/officeDocument/2006/relationships/oleObject" Target="../embeddings/oleObject26.bin"/><Relationship Id="rId17" Type="http://schemas.openxmlformats.org/officeDocument/2006/relationships/image" Target="../media/image61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8.bin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3.bin"/><Relationship Id="rId11" Type="http://schemas.openxmlformats.org/officeDocument/2006/relationships/image" Target="../media/image58.wmf"/><Relationship Id="rId5" Type="http://schemas.openxmlformats.org/officeDocument/2006/relationships/image" Target="../media/image56.wmf"/><Relationship Id="rId15" Type="http://schemas.openxmlformats.org/officeDocument/2006/relationships/image" Target="../media/image60.wmf"/><Relationship Id="rId10" Type="http://schemas.openxmlformats.org/officeDocument/2006/relationships/oleObject" Target="../embeddings/oleObject25.bin"/><Relationship Id="rId4" Type="http://schemas.openxmlformats.org/officeDocument/2006/relationships/oleObject" Target="../embeddings/oleObject22.bin"/><Relationship Id="rId9" Type="http://schemas.openxmlformats.org/officeDocument/2006/relationships/image" Target="../media/image27.wmf"/><Relationship Id="rId14" Type="http://schemas.openxmlformats.org/officeDocument/2006/relationships/oleObject" Target="../embeddings/oleObject27.bin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3" Type="http://schemas.openxmlformats.org/officeDocument/2006/relationships/notesSlide" Target="../notesSlides/notesSlide19.xml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62.wmf"/><Relationship Id="rId5" Type="http://schemas.openxmlformats.org/officeDocument/2006/relationships/oleObject" Target="../embeddings/oleObject29.bin"/><Relationship Id="rId10" Type="http://schemas.openxmlformats.org/officeDocument/2006/relationships/image" Target="../media/image64.wmf"/><Relationship Id="rId4" Type="http://schemas.openxmlformats.org/officeDocument/2006/relationships/image" Target="../media/image65.png"/><Relationship Id="rId9" Type="http://schemas.openxmlformats.org/officeDocument/2006/relationships/oleObject" Target="../embeddings/oleObject31.bin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13" Type="http://schemas.openxmlformats.org/officeDocument/2006/relationships/image" Target="../media/image70.wmf"/><Relationship Id="rId18" Type="http://schemas.openxmlformats.org/officeDocument/2006/relationships/oleObject" Target="../embeddings/oleObject39.bin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67.wmf"/><Relationship Id="rId12" Type="http://schemas.openxmlformats.org/officeDocument/2006/relationships/oleObject" Target="../embeddings/oleObject36.bin"/><Relationship Id="rId17" Type="http://schemas.openxmlformats.org/officeDocument/2006/relationships/image" Target="../media/image72.w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38.bin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3.bin"/><Relationship Id="rId11" Type="http://schemas.openxmlformats.org/officeDocument/2006/relationships/image" Target="../media/image69.wmf"/><Relationship Id="rId5" Type="http://schemas.openxmlformats.org/officeDocument/2006/relationships/image" Target="../media/image66.wmf"/><Relationship Id="rId15" Type="http://schemas.openxmlformats.org/officeDocument/2006/relationships/image" Target="../media/image71.wmf"/><Relationship Id="rId10" Type="http://schemas.openxmlformats.org/officeDocument/2006/relationships/oleObject" Target="../embeddings/oleObject35.bin"/><Relationship Id="rId19" Type="http://schemas.openxmlformats.org/officeDocument/2006/relationships/image" Target="../media/image73.wmf"/><Relationship Id="rId4" Type="http://schemas.openxmlformats.org/officeDocument/2006/relationships/oleObject" Target="../embeddings/oleObject32.bin"/><Relationship Id="rId9" Type="http://schemas.openxmlformats.org/officeDocument/2006/relationships/image" Target="../media/image68.wmf"/><Relationship Id="rId14" Type="http://schemas.openxmlformats.org/officeDocument/2006/relationships/oleObject" Target="../embeddings/oleObject37.bin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74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41.bin"/><Relationship Id="rId11" Type="http://schemas.openxmlformats.org/officeDocument/2006/relationships/image" Target="../media/image76.wmf"/><Relationship Id="rId5" Type="http://schemas.openxmlformats.org/officeDocument/2006/relationships/image" Target="../media/image72.wmf"/><Relationship Id="rId10" Type="http://schemas.openxmlformats.org/officeDocument/2006/relationships/oleObject" Target="../embeddings/oleObject43.bin"/><Relationship Id="rId4" Type="http://schemas.openxmlformats.org/officeDocument/2006/relationships/oleObject" Target="../embeddings/oleObject40.bin"/><Relationship Id="rId9" Type="http://schemas.openxmlformats.org/officeDocument/2006/relationships/image" Target="../media/image75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77.gi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80.png"/><Relationship Id="rId4" Type="http://schemas.openxmlformats.org/officeDocument/2006/relationships/image" Target="../media/image78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gif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9.png"/><Relationship Id="rId4" Type="http://schemas.openxmlformats.org/officeDocument/2006/relationships/image" Target="../media/image81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wmf"/><Relationship Id="rId3" Type="http://schemas.openxmlformats.org/officeDocument/2006/relationships/notesSlide" Target="../notesSlides/notesSlide26.xml"/><Relationship Id="rId7" Type="http://schemas.openxmlformats.org/officeDocument/2006/relationships/oleObject" Target="../embeddings/oleObject4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79.png"/><Relationship Id="rId5" Type="http://schemas.openxmlformats.org/officeDocument/2006/relationships/image" Target="../media/image81.png"/><Relationship Id="rId10" Type="http://schemas.openxmlformats.org/officeDocument/2006/relationships/image" Target="../media/image83.wmf"/><Relationship Id="rId4" Type="http://schemas.openxmlformats.org/officeDocument/2006/relationships/image" Target="../media/image80.png"/><Relationship Id="rId9" Type="http://schemas.openxmlformats.org/officeDocument/2006/relationships/oleObject" Target="../embeddings/oleObject45.bin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.bin"/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7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88.png"/><Relationship Id="rId11" Type="http://schemas.openxmlformats.org/officeDocument/2006/relationships/image" Target="../media/image85.wmf"/><Relationship Id="rId5" Type="http://schemas.openxmlformats.org/officeDocument/2006/relationships/image" Target="../media/image87.png"/><Relationship Id="rId10" Type="http://schemas.openxmlformats.org/officeDocument/2006/relationships/oleObject" Target="../embeddings/oleObject47.bin"/><Relationship Id="rId4" Type="http://schemas.openxmlformats.org/officeDocument/2006/relationships/image" Target="../media/image86.png"/><Relationship Id="rId9" Type="http://schemas.openxmlformats.org/officeDocument/2006/relationships/image" Target="../media/image84.wmf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0.png"/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9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10" Type="http://schemas.openxmlformats.org/officeDocument/2006/relationships/image" Target="../media/image89.wmf"/><Relationship Id="rId4" Type="http://schemas.openxmlformats.org/officeDocument/2006/relationships/image" Target="../media/image90.png"/><Relationship Id="rId9" Type="http://schemas.openxmlformats.org/officeDocument/2006/relationships/oleObject" Target="../embeddings/oleObject48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13" Type="http://schemas.openxmlformats.org/officeDocument/2006/relationships/image" Target="../media/image107.png"/><Relationship Id="rId3" Type="http://schemas.openxmlformats.org/officeDocument/2006/relationships/image" Target="../media/image98.png"/><Relationship Id="rId7" Type="http://schemas.openxmlformats.org/officeDocument/2006/relationships/image" Target="../media/image36.png"/><Relationship Id="rId12" Type="http://schemas.openxmlformats.org/officeDocument/2006/relationships/image" Target="../media/image10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1.png"/><Relationship Id="rId11" Type="http://schemas.openxmlformats.org/officeDocument/2006/relationships/image" Target="../media/image105.png"/><Relationship Id="rId5" Type="http://schemas.openxmlformats.org/officeDocument/2006/relationships/image" Target="../media/image100.png"/><Relationship Id="rId10" Type="http://schemas.openxmlformats.org/officeDocument/2006/relationships/image" Target="../media/image104.png"/><Relationship Id="rId4" Type="http://schemas.openxmlformats.org/officeDocument/2006/relationships/image" Target="../media/image99.png"/><Relationship Id="rId9" Type="http://schemas.openxmlformats.org/officeDocument/2006/relationships/image" Target="../media/image103.png"/><Relationship Id="rId14" Type="http://schemas.openxmlformats.org/officeDocument/2006/relationships/image" Target="../media/image10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72807" y="328670"/>
            <a:ext cx="8305800" cy="1676400"/>
          </a:xfrm>
        </p:spPr>
        <p:txBody>
          <a:bodyPr/>
          <a:lstStyle/>
          <a:p>
            <a:r>
              <a:rPr lang="en-US" sz="3600" dirty="0">
                <a:solidFill>
                  <a:srgbClr val="002060"/>
                </a:solidFill>
              </a:rPr>
              <a:t> Ferromagnetic Josephson Junctions for Cryogenic Memory 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52400" y="2133600"/>
            <a:ext cx="8839200" cy="2438400"/>
          </a:xfrm>
        </p:spPr>
        <p:txBody>
          <a:bodyPr/>
          <a:lstStyle/>
          <a:p>
            <a:pPr marL="0" indent="0" algn="ctr" eaLnBrk="1" hangingPunct="1">
              <a:lnSpc>
                <a:spcPct val="120000"/>
              </a:lnSpc>
              <a:buFontTx/>
              <a:buNone/>
            </a:pPr>
            <a:r>
              <a:rPr lang="en-US" dirty="0">
                <a:solidFill>
                  <a:srgbClr val="0000FF"/>
                </a:solidFill>
              </a:rPr>
              <a:t>Norman </a:t>
            </a:r>
            <a:r>
              <a:rPr lang="en-US" dirty="0" err="1">
                <a:solidFill>
                  <a:srgbClr val="0000FF"/>
                </a:solidFill>
              </a:rPr>
              <a:t>Birge</a:t>
            </a:r>
            <a:r>
              <a:rPr lang="en-US" dirty="0">
                <a:solidFill>
                  <a:srgbClr val="0000FF"/>
                </a:solidFill>
              </a:rPr>
              <a:t>, Michigan State University</a:t>
            </a:r>
          </a:p>
          <a:p>
            <a:pPr marL="0" indent="0" algn="ctr" eaLnBrk="1" hangingPunct="1">
              <a:lnSpc>
                <a:spcPct val="120000"/>
              </a:lnSpc>
              <a:buFontTx/>
              <a:buNone/>
            </a:pPr>
            <a:r>
              <a:rPr lang="en-US" sz="2800" dirty="0">
                <a:solidFill>
                  <a:srgbClr val="007E39"/>
                </a:solidFill>
              </a:rPr>
              <a:t>in collaboration with Northrop Grumman Corporation and Arizona State University</a:t>
            </a:r>
          </a:p>
          <a:p>
            <a:pPr marL="0" indent="0" algn="ctr" eaLnBrk="1" hangingPunct="1">
              <a:lnSpc>
                <a:spcPct val="120000"/>
              </a:lnSpc>
              <a:buFontTx/>
              <a:buNone/>
            </a:pPr>
            <a:r>
              <a:rPr lang="en-US" sz="2000" dirty="0">
                <a:solidFill>
                  <a:srgbClr val="00B050"/>
                </a:solidFill>
              </a:rPr>
              <a:t>(with thanks to D. Scott Holmes, Booz Allen Hamilton &amp; IARPA)</a:t>
            </a:r>
          </a:p>
        </p:txBody>
      </p:sp>
      <p:pic>
        <p:nvPicPr>
          <p:cNvPr id="10" name="Picture 9" descr="New_DOE_Seal_Col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50292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https://iarpa-ideas.gov/Client/Themes/Corporate/Images/Iarpa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876800"/>
            <a:ext cx="1628775" cy="177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381000" y="5341203"/>
            <a:ext cx="457178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2400" dirty="0"/>
              <a:t>Work supported by IARPA and the US Department of Energy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01687"/>
          </a:xfrm>
        </p:spPr>
        <p:txBody>
          <a:bodyPr/>
          <a:lstStyle/>
          <a:p>
            <a:r>
              <a:rPr lang="en-US" sz="3600" dirty="0">
                <a:latin typeface="Arial" charset="0"/>
                <a:cs typeface="Arial" charset="0"/>
              </a:rPr>
              <a:t>JMRAM is a Superconducting MRAM</a:t>
            </a:r>
            <a:endParaRPr lang="en-US" sz="3600" dirty="0"/>
          </a:p>
        </p:txBody>
      </p:sp>
      <p:sp>
        <p:nvSpPr>
          <p:cNvPr id="5" name="TextBox 85"/>
          <p:cNvSpPr txBox="1">
            <a:spLocks noChangeArrowheads="1"/>
          </p:cNvSpPr>
          <p:nvPr/>
        </p:nvSpPr>
        <p:spPr bwMode="auto">
          <a:xfrm>
            <a:off x="269875" y="3900488"/>
            <a:ext cx="14478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i="1">
                <a:latin typeface="Arial" charset="0"/>
              </a:rPr>
              <a:t>www.freescale.com</a:t>
            </a:r>
          </a:p>
        </p:txBody>
      </p:sp>
      <p:sp>
        <p:nvSpPr>
          <p:cNvPr id="6" name="TextBox 40"/>
          <p:cNvSpPr txBox="1">
            <a:spLocks noChangeArrowheads="1"/>
          </p:cNvSpPr>
          <p:nvPr/>
        </p:nvSpPr>
        <p:spPr bwMode="auto">
          <a:xfrm>
            <a:off x="152400" y="3962400"/>
            <a:ext cx="8853706" cy="923330"/>
          </a:xfrm>
          <a:prstGeom prst="rect">
            <a:avLst/>
          </a:prstGeom>
          <a:solidFill>
            <a:srgbClr val="005DAA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chemeClr val="bg1"/>
                </a:solidFill>
                <a:latin typeface="Arial" charset="0"/>
              </a:rPr>
              <a:t>Memory cell is a magnetic tunnel junction with superconducting electrodes:</a:t>
            </a:r>
          </a:p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chemeClr val="bg1"/>
                </a:solidFill>
                <a:latin typeface="Arial" charset="0"/>
              </a:rPr>
              <a:t>underlining physics demonstrated on SFS Josephson junction</a:t>
            </a:r>
          </a:p>
        </p:txBody>
      </p:sp>
      <p:sp>
        <p:nvSpPr>
          <p:cNvPr id="7" name="Rectangle 42"/>
          <p:cNvSpPr>
            <a:spLocks noChangeArrowheads="1"/>
          </p:cNvSpPr>
          <p:nvPr/>
        </p:nvSpPr>
        <p:spPr bwMode="auto">
          <a:xfrm>
            <a:off x="1981200" y="4800600"/>
            <a:ext cx="7024906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Arial" charset="0"/>
              </a:rPr>
              <a:t>memory state – critical current </a:t>
            </a:r>
            <a:r>
              <a:rPr lang="en-US" dirty="0" smtClean="0">
                <a:latin typeface="Arial" charset="0"/>
              </a:rPr>
              <a:t>or phase, w/ magnetic </a:t>
            </a:r>
            <a:r>
              <a:rPr lang="en-US" dirty="0">
                <a:latin typeface="Arial" charset="0"/>
              </a:rPr>
              <a:t>hysteresis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Arial" charset="0"/>
              </a:rPr>
              <a:t>write – spin reversal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Arial" charset="0"/>
              </a:rPr>
              <a:t>read – Josephson effect</a:t>
            </a:r>
          </a:p>
        </p:txBody>
      </p:sp>
      <p:sp>
        <p:nvSpPr>
          <p:cNvPr id="8" name="TextBox 85"/>
          <p:cNvSpPr txBox="1">
            <a:spLocks noChangeArrowheads="1"/>
          </p:cNvSpPr>
          <p:nvPr/>
        </p:nvSpPr>
        <p:spPr bwMode="auto">
          <a:xfrm>
            <a:off x="76200" y="3381001"/>
            <a:ext cx="14478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i="1" dirty="0">
                <a:latin typeface="Arial" charset="0"/>
              </a:rPr>
              <a:t>www.everspin.com</a:t>
            </a:r>
          </a:p>
        </p:txBody>
      </p:sp>
      <p:sp>
        <p:nvSpPr>
          <p:cNvPr id="9" name="Rectangle 8"/>
          <p:cNvSpPr/>
          <p:nvPr/>
        </p:nvSpPr>
        <p:spPr>
          <a:xfrm>
            <a:off x="1379554" y="990600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n-US" b="1" kern="0" dirty="0">
                <a:latin typeface="Tahoma" charset="0"/>
              </a:rPr>
              <a:t> MRAM (</a:t>
            </a:r>
            <a:r>
              <a:rPr lang="en-US" b="1" kern="0" dirty="0" err="1">
                <a:latin typeface="Tahoma" charset="0"/>
              </a:rPr>
              <a:t>Everspin</a:t>
            </a:r>
            <a:r>
              <a:rPr lang="en-US" b="1" kern="0" dirty="0">
                <a:latin typeface="Tahoma" charset="0"/>
              </a:rPr>
              <a:t>)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5286" y="1450744"/>
            <a:ext cx="3744314" cy="2538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40"/>
          <p:cNvSpPr txBox="1">
            <a:spLocks noChangeArrowheads="1"/>
          </p:cNvSpPr>
          <p:nvPr/>
        </p:nvSpPr>
        <p:spPr bwMode="auto">
          <a:xfrm>
            <a:off x="609600" y="6096000"/>
            <a:ext cx="7930376" cy="456535"/>
          </a:xfrm>
          <a:prstGeom prst="rect">
            <a:avLst/>
          </a:prstGeom>
          <a:solidFill>
            <a:srgbClr val="005DAA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Arial" charset="0"/>
              </a:rPr>
              <a:t>No idle/static power dissipation, read energy is dissipated only for logical “1”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5011" y="1362075"/>
            <a:ext cx="3386880" cy="2652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le 12"/>
          <p:cNvSpPr/>
          <p:nvPr/>
        </p:nvSpPr>
        <p:spPr>
          <a:xfrm>
            <a:off x="4641997" y="991156"/>
            <a:ext cx="3712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n-US" b="1" kern="0" dirty="0">
                <a:latin typeface="Tahoma" charset="0"/>
              </a:rPr>
              <a:t> JMRAM (Northrop Grumman)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25245" y="6564868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Slide courtesy of Anna Herr</a:t>
            </a:r>
          </a:p>
        </p:txBody>
      </p:sp>
    </p:spTree>
    <p:extLst>
      <p:ext uri="{BB962C8B-B14F-4D97-AF65-F5344CB8AC3E}">
        <p14:creationId xmlns:p14="http://schemas.microsoft.com/office/powerpoint/2010/main" val="418668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2D2D8A"/>
                </a:solidFill>
              </a:rPr>
              <a:t>Outline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4294967295"/>
          </p:nvPr>
        </p:nvSpPr>
        <p:spPr>
          <a:xfrm>
            <a:off x="228600" y="1828801"/>
            <a:ext cx="8915400" cy="41148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800" dirty="0">
                <a:solidFill>
                  <a:srgbClr val="2D2D8A"/>
                </a:solidFill>
              </a:rPr>
              <a:t>The need for energy-efficient computing</a:t>
            </a:r>
          </a:p>
          <a:p>
            <a:pPr>
              <a:spcBef>
                <a:spcPts val="1200"/>
              </a:spcBef>
            </a:pPr>
            <a:r>
              <a:rPr lang="en-US" sz="2800" dirty="0">
                <a:solidFill>
                  <a:srgbClr val="2D2D8A"/>
                </a:solidFill>
              </a:rPr>
              <a:t>Superconducting computing: logic and memory</a:t>
            </a:r>
          </a:p>
          <a:p>
            <a:pPr>
              <a:spcBef>
                <a:spcPts val="1200"/>
              </a:spcBef>
            </a:pPr>
            <a:r>
              <a:rPr lang="en-US" sz="2800" dirty="0">
                <a:solidFill>
                  <a:srgbClr val="CC0000"/>
                </a:solidFill>
              </a:rPr>
              <a:t>Superconducting/ferromagnetic hybrid systems</a:t>
            </a:r>
          </a:p>
          <a:p>
            <a:pPr>
              <a:spcBef>
                <a:spcPts val="1200"/>
              </a:spcBef>
            </a:pPr>
            <a:r>
              <a:rPr lang="en-US" sz="2800" dirty="0">
                <a:solidFill>
                  <a:srgbClr val="2D2D8A"/>
                </a:solidFill>
              </a:rPr>
              <a:t>Demonstration of phase control of an S/F/S Josephson junction – the basic memory device</a:t>
            </a:r>
          </a:p>
          <a:p>
            <a:pPr>
              <a:spcBef>
                <a:spcPts val="1200"/>
              </a:spcBef>
            </a:pPr>
            <a:r>
              <a:rPr lang="en-US" sz="2800" dirty="0">
                <a:solidFill>
                  <a:srgbClr val="2D2D8A"/>
                </a:solidFill>
              </a:rPr>
              <a:t>Future prospects</a:t>
            </a:r>
          </a:p>
        </p:txBody>
      </p:sp>
    </p:spTree>
    <p:extLst>
      <p:ext uri="{BB962C8B-B14F-4D97-AF65-F5344CB8AC3E}">
        <p14:creationId xmlns:p14="http://schemas.microsoft.com/office/powerpoint/2010/main" val="14525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915400" cy="76375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002060"/>
                </a:solidFill>
              </a:rPr>
              <a:t>Superconductor/</a:t>
            </a:r>
            <a:r>
              <a:rPr lang="en-US" sz="3600" dirty="0" err="1">
                <a:solidFill>
                  <a:srgbClr val="002060"/>
                </a:solidFill>
              </a:rPr>
              <a:t>Ferromagnet</a:t>
            </a:r>
            <a:r>
              <a:rPr lang="en-US" sz="3600" dirty="0">
                <a:solidFill>
                  <a:srgbClr val="002060"/>
                </a:solidFill>
              </a:rPr>
              <a:t> proximity effect</a:t>
            </a:r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8927931"/>
              </p:ext>
            </p:extLst>
          </p:nvPr>
        </p:nvGraphicFramePr>
        <p:xfrm>
          <a:off x="6110288" y="4449763"/>
          <a:ext cx="2405062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7586" name="Equation" r:id="rId3" imgW="1498320" imgH="253800" progId="Equation.3">
                  <p:embed/>
                </p:oleObj>
              </mc:Choice>
              <mc:Fallback>
                <p:oleObj name="Equation" r:id="rId3" imgW="149832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0288" y="4449763"/>
                        <a:ext cx="2405062" cy="4064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5365462"/>
              </p:ext>
            </p:extLst>
          </p:nvPr>
        </p:nvGraphicFramePr>
        <p:xfrm>
          <a:off x="5907088" y="5867400"/>
          <a:ext cx="1208087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7587" name="Equation" r:id="rId5" imgW="761760" imgH="482400" progId="Equation.3">
                  <p:embed/>
                </p:oleObj>
              </mc:Choice>
              <mc:Fallback>
                <p:oleObj name="Equation" r:id="rId5" imgW="76176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7088" y="5867400"/>
                        <a:ext cx="1208087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8843768"/>
              </p:ext>
            </p:extLst>
          </p:nvPr>
        </p:nvGraphicFramePr>
        <p:xfrm>
          <a:off x="5891215" y="5181600"/>
          <a:ext cx="1652587" cy="693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7588" name="Equation" r:id="rId7" imgW="1028254" imgH="431613" progId="Equation.3">
                  <p:embed/>
                </p:oleObj>
              </mc:Choice>
              <mc:Fallback>
                <p:oleObj name="Equation" r:id="rId7" imgW="1028254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1215" y="5181600"/>
                        <a:ext cx="1652587" cy="693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7772402" y="5348287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ballistic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7620002" y="60960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</a:pPr>
            <a:r>
              <a:rPr lang="en-US">
                <a:solidFill>
                  <a:prstClr val="black"/>
                </a:solidFill>
                <a:latin typeface="Calibri"/>
              </a:rPr>
              <a:t>diffusive</a:t>
            </a:r>
          </a:p>
        </p:txBody>
      </p: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685800" y="1600200"/>
            <a:ext cx="1676243" cy="838200"/>
            <a:chOff x="4032" y="192"/>
            <a:chExt cx="1014" cy="528"/>
          </a:xfrm>
        </p:grpSpPr>
        <p:sp>
          <p:nvSpPr>
            <p:cNvPr id="12" name="Rectangle 6"/>
            <p:cNvSpPr>
              <a:spLocks noChangeArrowheads="1"/>
            </p:cNvSpPr>
            <p:nvPr/>
          </p:nvSpPr>
          <p:spPr bwMode="auto">
            <a:xfrm>
              <a:off x="4032" y="192"/>
              <a:ext cx="480" cy="528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ct val="20000"/>
                </a:spcBef>
                <a:spcAft>
                  <a:spcPts val="0"/>
                </a:spcAft>
                <a:buClr>
                  <a:srgbClr val="0000FF"/>
                </a:buClr>
                <a:buSzPct val="110000"/>
                <a:buFont typeface="Wingdings" pitchFamily="2" charset="2"/>
                <a:buNone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Rectangle 7"/>
            <p:cNvSpPr>
              <a:spLocks noChangeArrowheads="1"/>
            </p:cNvSpPr>
            <p:nvPr/>
          </p:nvSpPr>
          <p:spPr bwMode="auto">
            <a:xfrm>
              <a:off x="4512" y="192"/>
              <a:ext cx="488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ct val="20000"/>
                </a:spcBef>
                <a:spcAft>
                  <a:spcPts val="0"/>
                </a:spcAft>
                <a:buClr>
                  <a:srgbClr val="0000FF"/>
                </a:buClr>
                <a:buSzPct val="110000"/>
                <a:buFont typeface="Wingdings" pitchFamily="2" charset="2"/>
                <a:buNone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Text Box 8"/>
            <p:cNvSpPr txBox="1">
              <a:spLocks noChangeArrowheads="1"/>
            </p:cNvSpPr>
            <p:nvPr/>
          </p:nvSpPr>
          <p:spPr bwMode="auto">
            <a:xfrm>
              <a:off x="4124" y="336"/>
              <a:ext cx="92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</a:pPr>
              <a:r>
                <a:rPr lang="en-US" dirty="0">
                  <a:solidFill>
                    <a:prstClr val="black"/>
                  </a:solidFill>
                  <a:latin typeface="Calibri"/>
                </a:rPr>
                <a:t> S           N</a:t>
              </a:r>
            </a:p>
          </p:txBody>
        </p:sp>
      </p:grpSp>
      <p:sp>
        <p:nvSpPr>
          <p:cNvPr id="20" name="Text Box 37"/>
          <p:cNvSpPr txBox="1">
            <a:spLocks noChangeArrowheads="1"/>
          </p:cNvSpPr>
          <p:nvPr/>
        </p:nvSpPr>
        <p:spPr bwMode="auto">
          <a:xfrm>
            <a:off x="2115312" y="6031275"/>
            <a:ext cx="1524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</a:pPr>
            <a:r>
              <a:rPr lang="en-US" sz="1600" i="1" dirty="0">
                <a:solidFill>
                  <a:prstClr val="black"/>
                </a:solidFill>
                <a:latin typeface="Calibri"/>
              </a:rPr>
              <a:t>D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 = diffusion constant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5257800" y="1470102"/>
            <a:ext cx="3876675" cy="2987675"/>
            <a:chOff x="5257800" y="1470102"/>
            <a:chExt cx="3876675" cy="2987675"/>
          </a:xfrm>
        </p:grpSpPr>
        <p:graphicFrame>
          <p:nvGraphicFramePr>
            <p:cNvPr id="3" name="Object 4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62645077"/>
                </p:ext>
              </p:extLst>
            </p:nvPr>
          </p:nvGraphicFramePr>
          <p:xfrm>
            <a:off x="5257800" y="1470102"/>
            <a:ext cx="3876675" cy="2987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67589" name="Graph" r:id="rId9" imgW="3877056" imgH="2987040" progId="Origin50.Graph">
                    <p:embed/>
                  </p:oleObj>
                </mc:Choice>
                <mc:Fallback>
                  <p:oleObj name="Graph" r:id="rId9" imgW="3877056" imgH="2987040" progId="Origin50.Graph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57800" y="1470102"/>
                          <a:ext cx="3876675" cy="29876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Line 13"/>
            <p:cNvSpPr>
              <a:spLocks noChangeShapeType="1"/>
            </p:cNvSpPr>
            <p:nvPr/>
          </p:nvSpPr>
          <p:spPr bwMode="auto">
            <a:xfrm>
              <a:off x="7315202" y="3505200"/>
              <a:ext cx="0" cy="3048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6412527" y="2474148"/>
              <a:ext cx="152400" cy="381000"/>
              <a:chOff x="6400804" y="2485871"/>
              <a:chExt cx="152400" cy="381000"/>
            </a:xfrm>
          </p:grpSpPr>
          <p:sp>
            <p:nvSpPr>
              <p:cNvPr id="15" name="Line 32"/>
              <p:cNvSpPr>
                <a:spLocks noChangeShapeType="1"/>
              </p:cNvSpPr>
              <p:nvPr/>
            </p:nvSpPr>
            <p:spPr bwMode="auto">
              <a:xfrm>
                <a:off x="6488155" y="2485871"/>
                <a:ext cx="0" cy="38100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" name="Oval 33"/>
              <p:cNvSpPr>
                <a:spLocks noChangeArrowheads="1"/>
              </p:cNvSpPr>
              <p:nvPr/>
            </p:nvSpPr>
            <p:spPr bwMode="auto">
              <a:xfrm>
                <a:off x="6400804" y="2562071"/>
                <a:ext cx="152400" cy="15240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11" name="Group 41"/>
            <p:cNvGrpSpPr>
              <a:grpSpLocks/>
            </p:cNvGrpSpPr>
            <p:nvPr/>
          </p:nvGrpSpPr>
          <p:grpSpPr bwMode="auto">
            <a:xfrm>
              <a:off x="8118235" y="2397948"/>
              <a:ext cx="152400" cy="381000"/>
              <a:chOff x="5061" y="1392"/>
              <a:chExt cx="96" cy="240"/>
            </a:xfrm>
          </p:grpSpPr>
          <p:sp>
            <p:nvSpPr>
              <p:cNvPr id="18" name="Line 35"/>
              <p:cNvSpPr>
                <a:spLocks noChangeShapeType="1"/>
              </p:cNvSpPr>
              <p:nvPr/>
            </p:nvSpPr>
            <p:spPr bwMode="auto">
              <a:xfrm flipV="1">
                <a:off x="5109" y="1392"/>
                <a:ext cx="0" cy="24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9" name="Oval 36"/>
              <p:cNvSpPr>
                <a:spLocks noChangeArrowheads="1"/>
              </p:cNvSpPr>
              <p:nvPr/>
            </p:nvSpPr>
            <p:spPr bwMode="auto">
              <a:xfrm>
                <a:off x="5061" y="1488"/>
                <a:ext cx="96" cy="96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21" name="Text Box 14"/>
            <p:cNvSpPr txBox="1">
              <a:spLocks noChangeArrowheads="1"/>
            </p:cNvSpPr>
            <p:nvPr/>
          </p:nvSpPr>
          <p:spPr bwMode="auto">
            <a:xfrm>
              <a:off x="7259449" y="3454169"/>
              <a:ext cx="6858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</a:pPr>
              <a:r>
                <a:rPr lang="en-US" dirty="0">
                  <a:solidFill>
                    <a:prstClr val="black"/>
                  </a:solidFill>
                  <a:latin typeface="Calibri"/>
                </a:rPr>
                <a:t>2E</a:t>
              </a:r>
              <a:r>
                <a:rPr lang="en-US" baseline="-25000" dirty="0">
                  <a:solidFill>
                    <a:prstClr val="black"/>
                  </a:solidFill>
                  <a:latin typeface="Calibri"/>
                </a:rPr>
                <a:t>ex</a:t>
              </a: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7" name="Group 28"/>
          <p:cNvGrpSpPr>
            <a:grpSpLocks noChangeAspect="1"/>
          </p:cNvGrpSpPr>
          <p:nvPr/>
        </p:nvGrpSpPr>
        <p:grpSpPr bwMode="auto">
          <a:xfrm>
            <a:off x="152400" y="2624253"/>
            <a:ext cx="5213985" cy="2208276"/>
            <a:chOff x="1143000" y="1371600"/>
            <a:chExt cx="6477000" cy="2743200"/>
          </a:xfrm>
        </p:grpSpPr>
        <p:pic>
          <p:nvPicPr>
            <p:cNvPr id="23" name="Picture 14" descr="SFN"/>
            <p:cNvPicPr>
              <a:picLocks noChangeAspect="1" noChangeArrowheads="1"/>
            </p:cNvPicPr>
            <p:nvPr/>
          </p:nvPicPr>
          <p:blipFill>
            <a:blip r:embed="rId11" cstate="print"/>
            <a:srcRect t="14372"/>
            <a:stretch>
              <a:fillRect/>
            </a:stretch>
          </p:blipFill>
          <p:spPr bwMode="auto">
            <a:xfrm>
              <a:off x="1143000" y="1371600"/>
              <a:ext cx="6477000" cy="274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4" name="Straight Arrow Connector 23"/>
            <p:cNvCxnSpPr/>
            <p:nvPr/>
          </p:nvCxnSpPr>
          <p:spPr>
            <a:xfrm>
              <a:off x="2819400" y="2895600"/>
              <a:ext cx="762000" cy="1588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6019800" y="3046413"/>
              <a:ext cx="304800" cy="1587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6" name="Object 11"/>
            <p:cNvGraphicFramePr>
              <a:graphicFrameLocks noChangeAspect="1"/>
            </p:cNvGraphicFramePr>
            <p:nvPr/>
          </p:nvGraphicFramePr>
          <p:xfrm>
            <a:off x="3048000" y="2743200"/>
            <a:ext cx="292100" cy="33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67590" name="Equation" r:id="rId12" imgW="203112" imgH="228501" progId="Equation.3">
                    <p:embed/>
                  </p:oleObj>
                </mc:Choice>
                <mc:Fallback>
                  <p:oleObj name="Equation" r:id="rId12" imgW="203112" imgH="22850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48000" y="2743200"/>
                          <a:ext cx="292100" cy="330200"/>
                        </a:xfrm>
                        <a:prstGeom prst="rect">
                          <a:avLst/>
                        </a:prstGeom>
                        <a:solidFill>
                          <a:srgbClr val="C0D2FA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1905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" name="Object 12"/>
            <p:cNvGraphicFramePr>
              <a:graphicFrameLocks noChangeAspect="1"/>
            </p:cNvGraphicFramePr>
            <p:nvPr/>
          </p:nvGraphicFramePr>
          <p:xfrm>
            <a:off x="6434137" y="2817813"/>
            <a:ext cx="271463" cy="3063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67591" name="Equation" r:id="rId14" imgW="190335" imgH="215713" progId="Equation.3">
                    <p:embed/>
                  </p:oleObj>
                </mc:Choice>
                <mc:Fallback>
                  <p:oleObj name="Equation" r:id="rId14" imgW="190335" imgH="215713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34137" y="2817813"/>
                          <a:ext cx="271463" cy="306387"/>
                        </a:xfrm>
                        <a:prstGeom prst="rect">
                          <a:avLst/>
                        </a:prstGeom>
                        <a:solidFill>
                          <a:srgbClr val="E5FD99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1905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94925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5840593"/>
              </p:ext>
            </p:extLst>
          </p:nvPr>
        </p:nvGraphicFramePr>
        <p:xfrm>
          <a:off x="590550" y="5072178"/>
          <a:ext cx="1808163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7592" name="Equation" r:id="rId16" imgW="1295280" imgH="482400" progId="Equation.3">
                  <p:embed/>
                </p:oleObj>
              </mc:Choice>
              <mc:Fallback>
                <p:oleObj name="Equation" r:id="rId16" imgW="129528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550" y="5072178"/>
                        <a:ext cx="1808163" cy="676275"/>
                      </a:xfrm>
                      <a:prstGeom prst="rect">
                        <a:avLst/>
                      </a:prstGeom>
                      <a:solidFill>
                        <a:srgbClr val="99CC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9256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8492905"/>
              </p:ext>
            </p:extLst>
          </p:nvPr>
        </p:nvGraphicFramePr>
        <p:xfrm>
          <a:off x="3295650" y="5062653"/>
          <a:ext cx="1741488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7593" name="Equation" r:id="rId18" imgW="1155600" imgH="482400" progId="Equation.3">
                  <p:embed/>
                </p:oleObj>
              </mc:Choice>
              <mc:Fallback>
                <p:oleObj name="Equation" r:id="rId18" imgW="115560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5650" y="5062653"/>
                        <a:ext cx="1741488" cy="676275"/>
                      </a:xfrm>
                      <a:prstGeom prst="rect">
                        <a:avLst/>
                      </a:prstGeom>
                      <a:solidFill>
                        <a:srgbClr val="E5FD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2" name="Group 29"/>
          <p:cNvGrpSpPr>
            <a:grpSpLocks/>
          </p:cNvGrpSpPr>
          <p:nvPr/>
        </p:nvGrpSpPr>
        <p:grpSpPr bwMode="auto">
          <a:xfrm>
            <a:off x="3276600" y="1600200"/>
            <a:ext cx="1676243" cy="838200"/>
            <a:chOff x="4032" y="192"/>
            <a:chExt cx="1014" cy="528"/>
          </a:xfrm>
        </p:grpSpPr>
        <p:sp>
          <p:nvSpPr>
            <p:cNvPr id="31" name="Rectangle 6"/>
            <p:cNvSpPr>
              <a:spLocks noChangeArrowheads="1"/>
            </p:cNvSpPr>
            <p:nvPr/>
          </p:nvSpPr>
          <p:spPr bwMode="auto">
            <a:xfrm>
              <a:off x="4032" y="192"/>
              <a:ext cx="480" cy="528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ct val="20000"/>
                </a:spcBef>
                <a:spcAft>
                  <a:spcPts val="0"/>
                </a:spcAft>
                <a:buClr>
                  <a:srgbClr val="0000FF"/>
                </a:buClr>
                <a:buSzPct val="110000"/>
                <a:buFont typeface="Wingdings" pitchFamily="2" charset="2"/>
                <a:buNone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Rectangle 7"/>
            <p:cNvSpPr>
              <a:spLocks noChangeArrowheads="1"/>
            </p:cNvSpPr>
            <p:nvPr/>
          </p:nvSpPr>
          <p:spPr bwMode="auto">
            <a:xfrm>
              <a:off x="4512" y="192"/>
              <a:ext cx="488" cy="52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ct val="20000"/>
                </a:spcBef>
                <a:spcAft>
                  <a:spcPts val="0"/>
                </a:spcAft>
                <a:buClr>
                  <a:srgbClr val="0000FF"/>
                </a:buClr>
                <a:buSzPct val="110000"/>
                <a:buFont typeface="Wingdings" pitchFamily="2" charset="2"/>
                <a:buNone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" name="Text Box 8"/>
            <p:cNvSpPr txBox="1">
              <a:spLocks noChangeArrowheads="1"/>
            </p:cNvSpPr>
            <p:nvPr/>
          </p:nvSpPr>
          <p:spPr bwMode="auto">
            <a:xfrm>
              <a:off x="4124" y="336"/>
              <a:ext cx="92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</a:pPr>
              <a:r>
                <a:rPr lang="en-US" dirty="0">
                  <a:solidFill>
                    <a:prstClr val="black"/>
                  </a:solidFill>
                  <a:latin typeface="Calibri"/>
                </a:rPr>
                <a:t> S           F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6229082" y="1341715"/>
            <a:ext cx="2043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“FFLO-type” physics</a:t>
            </a:r>
          </a:p>
        </p:txBody>
      </p:sp>
    </p:spTree>
    <p:extLst>
      <p:ext uri="{BB962C8B-B14F-4D97-AF65-F5344CB8AC3E}">
        <p14:creationId xmlns:p14="http://schemas.microsoft.com/office/powerpoint/2010/main" val="4222395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8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458200" cy="1020762"/>
          </a:xfrm>
        </p:spPr>
        <p:txBody>
          <a:bodyPr/>
          <a:lstStyle/>
          <a:p>
            <a:pPr algn="l" eaLnBrk="1" hangingPunct="1"/>
            <a:r>
              <a:rPr lang="en-US" sz="2800" dirty="0">
                <a:solidFill>
                  <a:srgbClr val="002060"/>
                </a:solidFill>
              </a:rPr>
              <a:t>Consequence: S/F/S Josephson junctions oscillate between 0 and </a:t>
            </a:r>
            <a:r>
              <a:rPr lang="en-US" sz="2800" dirty="0">
                <a:solidFill>
                  <a:srgbClr val="002060"/>
                </a:solidFill>
                <a:latin typeface="Symbol" pitchFamily="18" charset="2"/>
              </a:rPr>
              <a:t>p</a:t>
            </a:r>
            <a:r>
              <a:rPr lang="en-US" sz="2800" dirty="0">
                <a:solidFill>
                  <a:srgbClr val="002060"/>
                </a:solidFill>
              </a:rPr>
              <a:t> junctions as </a:t>
            </a:r>
            <a:r>
              <a:rPr lang="en-US" sz="2800" dirty="0" err="1">
                <a:solidFill>
                  <a:srgbClr val="002060"/>
                </a:solidFill>
              </a:rPr>
              <a:t>d</a:t>
            </a:r>
            <a:r>
              <a:rPr lang="en-US" sz="2800" baseline="-25000" dirty="0" err="1">
                <a:solidFill>
                  <a:srgbClr val="002060"/>
                </a:solidFill>
              </a:rPr>
              <a:t>F</a:t>
            </a:r>
            <a:r>
              <a:rPr lang="en-US" sz="2800" dirty="0">
                <a:solidFill>
                  <a:srgbClr val="002060"/>
                </a:solidFill>
              </a:rPr>
              <a:t> increases:</a:t>
            </a:r>
          </a:p>
        </p:txBody>
      </p:sp>
      <p:pic>
        <p:nvPicPr>
          <p:cNvPr id="52429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092450"/>
            <a:ext cx="3957638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4291" name="Rectangle 5"/>
          <p:cNvSpPr>
            <a:spLocks noChangeArrowheads="1"/>
          </p:cNvSpPr>
          <p:nvPr/>
        </p:nvSpPr>
        <p:spPr bwMode="auto">
          <a:xfrm>
            <a:off x="533400" y="5988050"/>
            <a:ext cx="3886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rgbClr val="0000FF"/>
              </a:buClr>
              <a:buSzPct val="110000"/>
              <a:buFont typeface="Wingdings" pitchFamily="2" charset="2"/>
              <a:buNone/>
            </a:pPr>
            <a:r>
              <a:rPr lang="en-US" dirty="0" err="1">
                <a:solidFill>
                  <a:prstClr val="black"/>
                </a:solidFill>
                <a:latin typeface="Calibri"/>
              </a:rPr>
              <a:t>Ryazanov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i="1" dirty="0">
                <a:solidFill>
                  <a:prstClr val="black"/>
                </a:solidFill>
                <a:latin typeface="Calibri"/>
              </a:rPr>
              <a:t>et al.,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PRL </a:t>
            </a:r>
            <a:r>
              <a:rPr lang="en-US" b="1" dirty="0">
                <a:solidFill>
                  <a:prstClr val="black"/>
                </a:solidFill>
                <a:latin typeface="Calibri"/>
              </a:rPr>
              <a:t>86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, 2427 (2001); PRL </a:t>
            </a:r>
            <a:r>
              <a:rPr lang="en-US" b="1" dirty="0">
                <a:solidFill>
                  <a:prstClr val="black"/>
                </a:solidFill>
                <a:latin typeface="Calibri"/>
              </a:rPr>
              <a:t>96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, 197003 (2006).</a:t>
            </a:r>
          </a:p>
        </p:txBody>
      </p:sp>
      <p:sp>
        <p:nvSpPr>
          <p:cNvPr id="524293" name="Text Box 9"/>
          <p:cNvSpPr txBox="1">
            <a:spLocks noChangeArrowheads="1"/>
          </p:cNvSpPr>
          <p:nvPr/>
        </p:nvSpPr>
        <p:spPr bwMode="auto">
          <a:xfrm>
            <a:off x="1371600" y="2635250"/>
            <a:ext cx="2514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</a:pPr>
            <a:r>
              <a:rPr lang="en-US">
                <a:solidFill>
                  <a:prstClr val="black"/>
                </a:solidFill>
                <a:latin typeface="Calibri"/>
              </a:rPr>
              <a:t>Weak F: Cu</a:t>
            </a:r>
            <a:r>
              <a:rPr lang="en-US" baseline="-25000">
                <a:solidFill>
                  <a:prstClr val="black"/>
                </a:solidFill>
                <a:latin typeface="Calibri"/>
              </a:rPr>
              <a:t>48</a:t>
            </a:r>
            <a:r>
              <a:rPr lang="en-US">
                <a:solidFill>
                  <a:prstClr val="black"/>
                </a:solidFill>
                <a:latin typeface="Calibri"/>
              </a:rPr>
              <a:t>Ni</a:t>
            </a:r>
            <a:r>
              <a:rPr lang="en-US" baseline="-25000">
                <a:solidFill>
                  <a:prstClr val="black"/>
                </a:solidFill>
                <a:latin typeface="Calibri"/>
              </a:rPr>
              <a:t>52</a:t>
            </a:r>
            <a:r>
              <a:rPr lang="en-US">
                <a:solidFill>
                  <a:prstClr val="black"/>
                </a:solidFill>
                <a:latin typeface="Calibri"/>
              </a:rPr>
              <a:t> alloy</a:t>
            </a:r>
          </a:p>
        </p:txBody>
      </p:sp>
      <p:pic>
        <p:nvPicPr>
          <p:cNvPr id="524294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9850" y="3081338"/>
            <a:ext cx="3536950" cy="2220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524295" name="Text Box 11"/>
          <p:cNvSpPr txBox="1">
            <a:spLocks noChangeArrowheads="1"/>
          </p:cNvSpPr>
          <p:nvPr/>
        </p:nvSpPr>
        <p:spPr bwMode="auto">
          <a:xfrm>
            <a:off x="4953000" y="5988050"/>
            <a:ext cx="40386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buClr>
                <a:srgbClr val="0000FF"/>
              </a:buClr>
              <a:buSzPct val="110000"/>
              <a:buFont typeface="Wingdings" pitchFamily="2" charset="2"/>
              <a:buNone/>
            </a:pPr>
            <a:r>
              <a:rPr lang="en-US" dirty="0">
                <a:solidFill>
                  <a:prstClr val="black"/>
                </a:solidFill>
                <a:latin typeface="Calibri"/>
              </a:rPr>
              <a:t>Robinson, Piano,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Burnell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, Bell,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Blamire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, PRL </a:t>
            </a:r>
            <a:r>
              <a:rPr lang="en-US" b="1" dirty="0">
                <a:solidFill>
                  <a:prstClr val="black"/>
                </a:solidFill>
                <a:latin typeface="Calibri"/>
              </a:rPr>
              <a:t>97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, 177003 (2005) </a:t>
            </a:r>
          </a:p>
        </p:txBody>
      </p:sp>
      <p:sp>
        <p:nvSpPr>
          <p:cNvPr id="524296" name="Text Box 9"/>
          <p:cNvSpPr txBox="1">
            <a:spLocks noChangeArrowheads="1"/>
          </p:cNvSpPr>
          <p:nvPr/>
        </p:nvSpPr>
        <p:spPr bwMode="auto">
          <a:xfrm>
            <a:off x="6248400" y="2649538"/>
            <a:ext cx="1828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</a:pPr>
            <a:r>
              <a:rPr lang="en-US">
                <a:solidFill>
                  <a:prstClr val="black"/>
                </a:solidFill>
                <a:latin typeface="Calibri"/>
              </a:rPr>
              <a:t>Strong F: Co</a:t>
            </a:r>
          </a:p>
        </p:txBody>
      </p:sp>
      <p:sp>
        <p:nvSpPr>
          <p:cNvPr id="524297" name="Text Box 8"/>
          <p:cNvSpPr txBox="1">
            <a:spLocks noChangeArrowheads="1"/>
          </p:cNvSpPr>
          <p:nvPr/>
        </p:nvSpPr>
        <p:spPr bwMode="auto">
          <a:xfrm>
            <a:off x="5334000" y="5334000"/>
            <a:ext cx="35052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buClr>
                <a:srgbClr val="0000FF"/>
              </a:buClr>
              <a:buSzPct val="110000"/>
              <a:buFont typeface="Wingdings" pitchFamily="2" charset="2"/>
              <a:buNone/>
            </a:pPr>
            <a:r>
              <a:rPr lang="en-US" sz="1000" b="1">
                <a:solidFill>
                  <a:prstClr val="black"/>
                </a:solidFill>
                <a:latin typeface="Calibri"/>
              </a:rPr>
              <a:t>0.0            1.0             2.0             3.0             4.0             5.0</a:t>
            </a:r>
          </a:p>
        </p:txBody>
      </p:sp>
      <p:sp>
        <p:nvSpPr>
          <p:cNvPr id="524298" name="Text Box 9"/>
          <p:cNvSpPr txBox="1">
            <a:spLocks noChangeArrowheads="1"/>
          </p:cNvSpPr>
          <p:nvPr/>
        </p:nvSpPr>
        <p:spPr bwMode="auto">
          <a:xfrm>
            <a:off x="6248400" y="5562600"/>
            <a:ext cx="16764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buClr>
                <a:srgbClr val="0000FF"/>
              </a:buClr>
              <a:buSzPct val="110000"/>
              <a:buFont typeface="Wingdings" pitchFamily="2" charset="2"/>
              <a:buNone/>
            </a:pPr>
            <a:r>
              <a:rPr lang="en-US" sz="1400" b="1">
                <a:solidFill>
                  <a:prstClr val="black"/>
                </a:solidFill>
                <a:latin typeface="Calibri"/>
              </a:rPr>
              <a:t>d</a:t>
            </a:r>
            <a:r>
              <a:rPr lang="en-US" sz="1400" b="1" baseline="-25000">
                <a:solidFill>
                  <a:prstClr val="black"/>
                </a:solidFill>
                <a:latin typeface="Calibri"/>
              </a:rPr>
              <a:t>Co</a:t>
            </a:r>
            <a:r>
              <a:rPr lang="en-US" sz="1400" b="1">
                <a:solidFill>
                  <a:prstClr val="black"/>
                </a:solidFill>
                <a:latin typeface="Calibri"/>
              </a:rPr>
              <a:t> (nm)</a:t>
            </a:r>
          </a:p>
        </p:txBody>
      </p:sp>
      <p:sp>
        <p:nvSpPr>
          <p:cNvPr id="524301" name="Text Box 10"/>
          <p:cNvSpPr txBox="1">
            <a:spLocks noChangeArrowheads="1"/>
          </p:cNvSpPr>
          <p:nvPr/>
        </p:nvSpPr>
        <p:spPr bwMode="auto">
          <a:xfrm rot="16200000">
            <a:off x="4114800" y="4114800"/>
            <a:ext cx="16764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buClr>
                <a:srgbClr val="0000FF"/>
              </a:buClr>
              <a:buSzPct val="110000"/>
              <a:buFont typeface="Wingdings" pitchFamily="2" charset="2"/>
              <a:buNone/>
            </a:pPr>
            <a:r>
              <a:rPr lang="en-US" sz="1400" b="1">
                <a:solidFill>
                  <a:prstClr val="black"/>
                </a:solidFill>
                <a:latin typeface="Calibri"/>
              </a:rPr>
              <a:t>I</a:t>
            </a:r>
            <a:r>
              <a:rPr lang="en-US" sz="1400" b="1" baseline="-25000">
                <a:solidFill>
                  <a:prstClr val="black"/>
                </a:solidFill>
                <a:latin typeface="Calibri"/>
              </a:rPr>
              <a:t>c</a:t>
            </a:r>
            <a:r>
              <a:rPr lang="en-US" sz="1400" b="1">
                <a:solidFill>
                  <a:prstClr val="black"/>
                </a:solidFill>
                <a:latin typeface="Calibri"/>
              </a:rPr>
              <a:t>R</a:t>
            </a:r>
            <a:r>
              <a:rPr lang="en-US" sz="1400" b="1" baseline="-25000">
                <a:solidFill>
                  <a:prstClr val="black"/>
                </a:solidFill>
                <a:latin typeface="Calibri"/>
              </a:rPr>
              <a:t>N</a:t>
            </a:r>
            <a:r>
              <a:rPr lang="en-US" sz="1400" b="1">
                <a:solidFill>
                  <a:prstClr val="black"/>
                </a:solidFill>
                <a:latin typeface="Calibri"/>
              </a:rPr>
              <a:t> (mV)</a:t>
            </a:r>
          </a:p>
        </p:txBody>
      </p:sp>
      <p:sp>
        <p:nvSpPr>
          <p:cNvPr id="524302" name="Rectangle 19"/>
          <p:cNvSpPr>
            <a:spLocks noChangeArrowheads="1"/>
          </p:cNvSpPr>
          <p:nvPr/>
        </p:nvSpPr>
        <p:spPr bwMode="auto">
          <a:xfrm>
            <a:off x="2973156" y="1524000"/>
            <a:ext cx="3503844" cy="90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2060"/>
                </a:solidFill>
                <a:latin typeface="Calibri"/>
              </a:rPr>
              <a:t>0-state:  I</a:t>
            </a:r>
            <a:r>
              <a:rPr lang="en-US" sz="2400" baseline="-25000" dirty="0">
                <a:solidFill>
                  <a:srgbClr val="002060"/>
                </a:solidFill>
                <a:latin typeface="Calibri"/>
              </a:rPr>
              <a:t>s</a:t>
            </a:r>
            <a:r>
              <a:rPr lang="en-US" sz="2400" dirty="0">
                <a:solidFill>
                  <a:srgbClr val="002060"/>
                </a:solidFill>
                <a:latin typeface="Calibri"/>
              </a:rPr>
              <a:t> = </a:t>
            </a:r>
            <a:r>
              <a:rPr lang="en-US" sz="2400" dirty="0" err="1">
                <a:solidFill>
                  <a:srgbClr val="002060"/>
                </a:solidFill>
                <a:latin typeface="Calibri"/>
              </a:rPr>
              <a:t>I</a:t>
            </a:r>
            <a:r>
              <a:rPr lang="en-US" sz="2400" baseline="-25000" dirty="0" err="1">
                <a:solidFill>
                  <a:srgbClr val="002060"/>
                </a:solidFill>
                <a:latin typeface="Calibri"/>
              </a:rPr>
              <a:t>c</a:t>
            </a:r>
            <a:r>
              <a:rPr lang="en-US" sz="2400" dirty="0">
                <a:solidFill>
                  <a:srgbClr val="002060"/>
                </a:solidFill>
                <a:latin typeface="Calibri"/>
              </a:rPr>
              <a:t> sin(</a:t>
            </a:r>
            <a:r>
              <a:rPr lang="en-US" sz="2400" dirty="0">
                <a:solidFill>
                  <a:srgbClr val="002060"/>
                </a:solidFill>
                <a:latin typeface="Symbol" pitchFamily="18" charset="2"/>
              </a:rPr>
              <a:t>f</a:t>
            </a:r>
            <a:r>
              <a:rPr lang="en-US" sz="2400" baseline="-25000" dirty="0">
                <a:solidFill>
                  <a:srgbClr val="002060"/>
                </a:solidFill>
                <a:latin typeface="Calibri"/>
              </a:rPr>
              <a:t>2</a:t>
            </a:r>
            <a:r>
              <a:rPr lang="en-US" sz="2400" dirty="0">
                <a:solidFill>
                  <a:srgbClr val="002060"/>
                </a:solidFill>
                <a:latin typeface="Calibri"/>
              </a:rPr>
              <a:t>-</a:t>
            </a:r>
            <a:r>
              <a:rPr lang="en-US" sz="2400" dirty="0">
                <a:solidFill>
                  <a:srgbClr val="002060"/>
                </a:solidFill>
                <a:latin typeface="Symbol" pitchFamily="18" charset="2"/>
              </a:rPr>
              <a:t>f</a:t>
            </a:r>
            <a:r>
              <a:rPr lang="en-US" sz="2400" baseline="-25000" dirty="0">
                <a:solidFill>
                  <a:srgbClr val="002060"/>
                </a:solidFill>
                <a:latin typeface="Calibri"/>
              </a:rPr>
              <a:t>1</a:t>
            </a:r>
            <a:r>
              <a:rPr lang="en-US" sz="2400" dirty="0">
                <a:solidFill>
                  <a:srgbClr val="002060"/>
                </a:solidFill>
                <a:latin typeface="Calibri"/>
              </a:rPr>
              <a:t>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2060"/>
                </a:solidFill>
                <a:latin typeface="Symbol" pitchFamily="18" charset="2"/>
              </a:rPr>
              <a:t>p</a:t>
            </a:r>
            <a:r>
              <a:rPr lang="en-US" sz="2400" dirty="0">
                <a:solidFill>
                  <a:srgbClr val="002060"/>
                </a:solidFill>
                <a:latin typeface="Calibri"/>
              </a:rPr>
              <a:t>-state:  I</a:t>
            </a:r>
            <a:r>
              <a:rPr lang="en-US" sz="2400" baseline="-25000" dirty="0">
                <a:solidFill>
                  <a:srgbClr val="002060"/>
                </a:solidFill>
                <a:latin typeface="Calibri"/>
              </a:rPr>
              <a:t>s</a:t>
            </a:r>
            <a:r>
              <a:rPr lang="en-US" sz="2400" dirty="0">
                <a:solidFill>
                  <a:srgbClr val="002060"/>
                </a:solidFill>
                <a:latin typeface="Calibri"/>
              </a:rPr>
              <a:t> = </a:t>
            </a:r>
            <a:r>
              <a:rPr lang="en-US" sz="2400" dirty="0" err="1">
                <a:solidFill>
                  <a:srgbClr val="002060"/>
                </a:solidFill>
                <a:latin typeface="Calibri"/>
              </a:rPr>
              <a:t>I</a:t>
            </a:r>
            <a:r>
              <a:rPr lang="en-US" sz="2400" baseline="-25000" dirty="0" err="1">
                <a:solidFill>
                  <a:srgbClr val="002060"/>
                </a:solidFill>
                <a:latin typeface="Calibri"/>
              </a:rPr>
              <a:t>c</a:t>
            </a:r>
            <a:r>
              <a:rPr lang="en-US" sz="2400" dirty="0">
                <a:solidFill>
                  <a:srgbClr val="002060"/>
                </a:solidFill>
                <a:latin typeface="Calibri"/>
              </a:rPr>
              <a:t> sin(</a:t>
            </a:r>
            <a:r>
              <a:rPr lang="en-US" sz="2400" dirty="0">
                <a:solidFill>
                  <a:srgbClr val="002060"/>
                </a:solidFill>
                <a:latin typeface="Symbol" pitchFamily="18" charset="2"/>
              </a:rPr>
              <a:t>f</a:t>
            </a:r>
            <a:r>
              <a:rPr lang="en-US" sz="2400" baseline="-25000" dirty="0">
                <a:solidFill>
                  <a:srgbClr val="002060"/>
                </a:solidFill>
                <a:latin typeface="Calibri"/>
              </a:rPr>
              <a:t>2</a:t>
            </a:r>
            <a:r>
              <a:rPr lang="en-US" sz="2400" dirty="0">
                <a:solidFill>
                  <a:srgbClr val="002060"/>
                </a:solidFill>
                <a:latin typeface="Calibri"/>
              </a:rPr>
              <a:t>-</a:t>
            </a:r>
            <a:r>
              <a:rPr lang="en-US" sz="2400" dirty="0">
                <a:solidFill>
                  <a:srgbClr val="002060"/>
                </a:solidFill>
                <a:latin typeface="Symbol" pitchFamily="18" charset="2"/>
              </a:rPr>
              <a:t>f</a:t>
            </a:r>
            <a:r>
              <a:rPr lang="en-US" sz="2400" baseline="-25000" dirty="0">
                <a:solidFill>
                  <a:srgbClr val="002060"/>
                </a:solidFill>
                <a:latin typeface="Calibri"/>
              </a:rPr>
              <a:t>1</a:t>
            </a:r>
            <a:r>
              <a:rPr lang="en-US" sz="2400" dirty="0">
                <a:solidFill>
                  <a:srgbClr val="002060"/>
                </a:solidFill>
                <a:latin typeface="Calibri"/>
              </a:rPr>
              <a:t>+</a:t>
            </a:r>
            <a:r>
              <a:rPr lang="en-US" sz="2400" dirty="0">
                <a:solidFill>
                  <a:srgbClr val="002060"/>
                </a:solidFill>
                <a:latin typeface="Symbol" pitchFamily="18" charset="2"/>
              </a:rPr>
              <a:t>p</a:t>
            </a:r>
            <a:r>
              <a:rPr lang="en-US" sz="2400" dirty="0">
                <a:solidFill>
                  <a:srgbClr val="002060"/>
                </a:solidFill>
                <a:latin typeface="Calibri"/>
              </a:rPr>
              <a:t>)</a:t>
            </a:r>
            <a:r>
              <a:rPr lang="en-US" sz="2000" dirty="0">
                <a:solidFill>
                  <a:srgbClr val="002060"/>
                </a:solidFill>
                <a:latin typeface="Calibri"/>
              </a:rPr>
              <a:t>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705600" y="852487"/>
            <a:ext cx="2209800" cy="1281113"/>
            <a:chOff x="6705600" y="852487"/>
            <a:chExt cx="2209800" cy="1281113"/>
          </a:xfrm>
        </p:grpSpPr>
        <p:sp>
          <p:nvSpPr>
            <p:cNvPr id="524303" name="Rectangle 2"/>
            <p:cNvSpPr>
              <a:spLocks noChangeArrowheads="1"/>
            </p:cNvSpPr>
            <p:nvPr/>
          </p:nvSpPr>
          <p:spPr bwMode="auto">
            <a:xfrm>
              <a:off x="8001000" y="852487"/>
              <a:ext cx="914400" cy="838200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ct val="20000"/>
                </a:spcBef>
                <a:spcAft>
                  <a:spcPts val="0"/>
                </a:spcAft>
                <a:buClr>
                  <a:srgbClr val="0000FF"/>
                </a:buClr>
                <a:buSzPct val="110000"/>
                <a:buFont typeface="Wingdings" pitchFamily="2" charset="2"/>
                <a:buNone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24304" name="Rectangle 6"/>
            <p:cNvSpPr>
              <a:spLocks noChangeArrowheads="1"/>
            </p:cNvSpPr>
            <p:nvPr/>
          </p:nvSpPr>
          <p:spPr bwMode="auto">
            <a:xfrm>
              <a:off x="6705600" y="852487"/>
              <a:ext cx="914400" cy="838200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ct val="20000"/>
                </a:spcBef>
                <a:spcAft>
                  <a:spcPts val="0"/>
                </a:spcAft>
                <a:buClr>
                  <a:srgbClr val="0000FF"/>
                </a:buClr>
                <a:buSzPct val="110000"/>
                <a:buFont typeface="Wingdings" pitchFamily="2" charset="2"/>
                <a:buNone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24305" name="Rectangle 7"/>
            <p:cNvSpPr>
              <a:spLocks noChangeArrowheads="1"/>
            </p:cNvSpPr>
            <p:nvPr/>
          </p:nvSpPr>
          <p:spPr bwMode="auto">
            <a:xfrm>
              <a:off x="7620000" y="852487"/>
              <a:ext cx="381000" cy="8382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ct val="20000"/>
                </a:spcBef>
                <a:spcAft>
                  <a:spcPts val="0"/>
                </a:spcAft>
                <a:buClr>
                  <a:srgbClr val="0000FF"/>
                </a:buClr>
                <a:buSzPct val="110000"/>
                <a:buFont typeface="Wingdings" pitchFamily="2" charset="2"/>
                <a:buNone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24306" name="Text Box 8"/>
            <p:cNvSpPr txBox="1">
              <a:spLocks noChangeArrowheads="1"/>
            </p:cNvSpPr>
            <p:nvPr/>
          </p:nvSpPr>
          <p:spPr bwMode="auto">
            <a:xfrm>
              <a:off x="6934200" y="928687"/>
              <a:ext cx="19050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</a:pPr>
              <a:r>
                <a:rPr lang="en-US" dirty="0">
                  <a:solidFill>
                    <a:prstClr val="black"/>
                  </a:solidFill>
                  <a:latin typeface="Calibri"/>
                </a:rPr>
                <a:t>S            F         S</a:t>
              </a:r>
            </a:p>
          </p:txBody>
        </p:sp>
        <p:sp>
          <p:nvSpPr>
            <p:cNvPr id="524299" name="Line 16"/>
            <p:cNvSpPr>
              <a:spLocks noChangeShapeType="1"/>
            </p:cNvSpPr>
            <p:nvPr/>
          </p:nvSpPr>
          <p:spPr bwMode="auto">
            <a:xfrm>
              <a:off x="7620000" y="1766887"/>
              <a:ext cx="381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24300" name="Text Box 17"/>
            <p:cNvSpPr txBox="1">
              <a:spLocks noChangeArrowheads="1"/>
            </p:cNvSpPr>
            <p:nvPr/>
          </p:nvSpPr>
          <p:spPr bwMode="auto">
            <a:xfrm>
              <a:off x="7696200" y="1766887"/>
              <a:ext cx="5334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</a:pPr>
              <a:r>
                <a:rPr lang="en-US">
                  <a:solidFill>
                    <a:prstClr val="black"/>
                  </a:solidFill>
                  <a:latin typeface="Calibri"/>
                </a:rPr>
                <a:t>d</a:t>
              </a:r>
              <a:r>
                <a:rPr lang="en-US" baseline="-25000">
                  <a:solidFill>
                    <a:prstClr val="black"/>
                  </a:solidFill>
                  <a:latin typeface="Calibri"/>
                </a:rPr>
                <a:t>F</a:t>
              </a: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" name="Text Box 8"/>
            <p:cNvSpPr txBox="1">
              <a:spLocks noChangeArrowheads="1"/>
            </p:cNvSpPr>
            <p:nvPr/>
          </p:nvSpPr>
          <p:spPr bwMode="auto">
            <a:xfrm>
              <a:off x="6934200" y="1309687"/>
              <a:ext cx="19050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</a:pPr>
              <a:r>
                <a:rPr lang="en-US" dirty="0">
                  <a:solidFill>
                    <a:prstClr val="black"/>
                  </a:solidFill>
                  <a:latin typeface="Symbol" pitchFamily="18" charset="2"/>
                </a:rPr>
                <a:t>f</a:t>
              </a:r>
              <a:r>
                <a:rPr lang="en-US" baseline="-25000" dirty="0">
                  <a:solidFill>
                    <a:prstClr val="black"/>
                  </a:solidFill>
                  <a:latin typeface="Calibri"/>
                </a:rPr>
                <a:t>1                               </a:t>
              </a:r>
              <a:r>
                <a:rPr lang="en-US" dirty="0">
                  <a:solidFill>
                    <a:prstClr val="black"/>
                  </a:solidFill>
                  <a:latin typeface="Symbol" pitchFamily="18" charset="2"/>
                </a:rPr>
                <a:t>f</a:t>
              </a:r>
              <a:r>
                <a:rPr lang="en-US" baseline="-25000" dirty="0">
                  <a:solidFill>
                    <a:prstClr val="black"/>
                  </a:solidFill>
                  <a:latin typeface="Calibri"/>
                </a:rPr>
                <a:t>2</a:t>
              </a: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</p:grpSp>
      <p:graphicFrame>
        <p:nvGraphicFramePr>
          <p:cNvPr id="2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0460403"/>
              </p:ext>
            </p:extLst>
          </p:nvPr>
        </p:nvGraphicFramePr>
        <p:xfrm>
          <a:off x="1079269" y="1629905"/>
          <a:ext cx="1208087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3169" name="Equation" r:id="rId6" imgW="761760" imgH="482400" progId="Equation.3">
                  <p:embed/>
                </p:oleObj>
              </mc:Choice>
              <mc:Fallback>
                <p:oleObj name="Equation" r:id="rId6" imgW="76176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269" y="1629905"/>
                        <a:ext cx="1208087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04800" y="1125021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+mn-lt"/>
              </a:rPr>
              <a:t>Buzdin</a:t>
            </a:r>
            <a:r>
              <a:rPr lang="en-US" dirty="0">
                <a:latin typeface="+mn-lt"/>
              </a:rPr>
              <a:t>, </a:t>
            </a:r>
            <a:r>
              <a:rPr lang="en-US" dirty="0" err="1">
                <a:latin typeface="+mn-lt"/>
              </a:rPr>
              <a:t>Bulaevskii</a:t>
            </a:r>
            <a:r>
              <a:rPr lang="en-US" dirty="0">
                <a:latin typeface="+mn-lt"/>
              </a:rPr>
              <a:t>, &amp; </a:t>
            </a:r>
            <a:r>
              <a:rPr lang="en-US" dirty="0" err="1">
                <a:latin typeface="+mn-lt"/>
              </a:rPr>
              <a:t>Panyukov</a:t>
            </a:r>
            <a:r>
              <a:rPr lang="en-US" dirty="0">
                <a:latin typeface="+mn-lt"/>
              </a:rPr>
              <a:t> (1982).</a:t>
            </a:r>
          </a:p>
        </p:txBody>
      </p:sp>
    </p:spTree>
    <p:extLst>
      <p:ext uri="{BB962C8B-B14F-4D97-AF65-F5344CB8AC3E}">
        <p14:creationId xmlns:p14="http://schemas.microsoft.com/office/powerpoint/2010/main" val="3107407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4291" grpId="0"/>
      <p:bldP spid="524293" grpId="0"/>
      <p:bldP spid="524295" grpId="0"/>
      <p:bldP spid="524296" grpId="0"/>
      <p:bldP spid="524297" grpId="0"/>
      <p:bldP spid="524298" grpId="0"/>
      <p:bldP spid="52430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94" name="Rectangle 10"/>
          <p:cNvSpPr>
            <a:spLocks noChangeArrowheads="1"/>
          </p:cNvSpPr>
          <p:nvPr/>
        </p:nvSpPr>
        <p:spPr bwMode="auto">
          <a:xfrm>
            <a:off x="1066800" y="3276600"/>
            <a:ext cx="304800" cy="914400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2587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12699"/>
            <a:ext cx="9144000" cy="850900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</a:rPr>
              <a:t>Handwaving</a:t>
            </a:r>
            <a:r>
              <a:rPr lang="en-US" sz="3600" dirty="0" smtClean="0">
                <a:solidFill>
                  <a:srgbClr val="002060"/>
                </a:solidFill>
              </a:rPr>
              <a:t> explanation for </a:t>
            </a:r>
            <a:r>
              <a:rPr lang="en-US" sz="3600" dirty="0" err="1" smtClean="0">
                <a:solidFill>
                  <a:srgbClr val="002060"/>
                </a:solidFill>
              </a:rPr>
              <a:t>I</a:t>
            </a:r>
            <a:r>
              <a:rPr lang="en-US" sz="3600" baseline="-25000" dirty="0" err="1" smtClean="0">
                <a:solidFill>
                  <a:srgbClr val="002060"/>
                </a:solidFill>
              </a:rPr>
              <a:t>c</a:t>
            </a:r>
            <a:r>
              <a:rPr lang="en-US" sz="3600" dirty="0" smtClean="0">
                <a:solidFill>
                  <a:srgbClr val="002060"/>
                </a:solidFill>
              </a:rPr>
              <a:t> oscillations</a:t>
            </a:r>
            <a:endParaRPr lang="en-US" sz="2400" dirty="0" smtClean="0">
              <a:solidFill>
                <a:srgbClr val="002060"/>
              </a:solidFill>
            </a:endParaRPr>
          </a:p>
        </p:txBody>
      </p:sp>
      <p:sp>
        <p:nvSpPr>
          <p:cNvPr id="152588" name="Rectangle 5"/>
          <p:cNvSpPr>
            <a:spLocks noChangeArrowheads="1"/>
          </p:cNvSpPr>
          <p:nvPr/>
        </p:nvSpPr>
        <p:spPr bwMode="auto">
          <a:xfrm>
            <a:off x="609600" y="1600200"/>
            <a:ext cx="457200" cy="914400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2589" name="Text Box 6"/>
          <p:cNvSpPr txBox="1">
            <a:spLocks noChangeArrowheads="1"/>
          </p:cNvSpPr>
          <p:nvPr/>
        </p:nvSpPr>
        <p:spPr bwMode="auto">
          <a:xfrm>
            <a:off x="685800" y="2071688"/>
            <a:ext cx="381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</a:pPr>
            <a:r>
              <a:rPr lang="en-US">
                <a:solidFill>
                  <a:prstClr val="black"/>
                </a:solidFill>
                <a:latin typeface="Calibri"/>
              </a:rPr>
              <a:t>S</a:t>
            </a:r>
          </a:p>
        </p:txBody>
      </p:sp>
      <p:graphicFrame>
        <p:nvGraphicFramePr>
          <p:cNvPr id="152578" name="Object 7"/>
          <p:cNvGraphicFramePr>
            <a:graphicFrameLocks noChangeAspect="1"/>
          </p:cNvGraphicFramePr>
          <p:nvPr>
            <p:extLst/>
          </p:nvPr>
        </p:nvGraphicFramePr>
        <p:xfrm>
          <a:off x="1501775" y="1752600"/>
          <a:ext cx="3565525" cy="63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2290" name="Equation" r:id="rId4" imgW="2374560" imgH="419040" progId="Equation.3">
                  <p:embed/>
                </p:oleObj>
              </mc:Choice>
              <mc:Fallback>
                <p:oleObj name="Equation" r:id="rId4" imgW="23745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1775" y="1752600"/>
                        <a:ext cx="3565525" cy="630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9992" name="Rectangle 8"/>
          <p:cNvSpPr>
            <a:spLocks noChangeArrowheads="1"/>
          </p:cNvSpPr>
          <p:nvPr/>
        </p:nvSpPr>
        <p:spPr bwMode="auto">
          <a:xfrm>
            <a:off x="609600" y="3276600"/>
            <a:ext cx="457200" cy="914400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9993" name="Text Box 9"/>
          <p:cNvSpPr txBox="1">
            <a:spLocks noChangeArrowheads="1"/>
          </p:cNvSpPr>
          <p:nvPr/>
        </p:nvSpPr>
        <p:spPr bwMode="auto">
          <a:xfrm>
            <a:off x="685800" y="3671888"/>
            <a:ext cx="1143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S 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F</a:t>
            </a:r>
            <a:r>
              <a:rPr lang="en-US" baseline="-25000" dirty="0">
                <a:solidFill>
                  <a:prstClr val="black"/>
                </a:solidFill>
                <a:latin typeface="Calibri"/>
              </a:rPr>
              <a:t>1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9995" name="Line 11"/>
          <p:cNvSpPr>
            <a:spLocks noChangeShapeType="1"/>
          </p:cNvSpPr>
          <p:nvPr/>
        </p:nvSpPr>
        <p:spPr bwMode="auto">
          <a:xfrm flipV="1">
            <a:off x="1219200" y="3352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16999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2006516"/>
              </p:ext>
            </p:extLst>
          </p:nvPr>
        </p:nvGraphicFramePr>
        <p:xfrm>
          <a:off x="1828800" y="2836862"/>
          <a:ext cx="2919413" cy="63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2291" name="Equation" r:id="rId6" imgW="1942920" imgH="419040" progId="Equation.3">
                  <p:embed/>
                </p:oleObj>
              </mc:Choice>
              <mc:Fallback>
                <p:oleObj name="Equation" r:id="rId6" imgW="194292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836862"/>
                        <a:ext cx="2919413" cy="630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0004" name="Object 20"/>
          <p:cNvGraphicFramePr>
            <a:graphicFrameLocks noChangeAspect="1"/>
          </p:cNvGraphicFramePr>
          <p:nvPr>
            <p:extLst/>
          </p:nvPr>
        </p:nvGraphicFramePr>
        <p:xfrm>
          <a:off x="7543800" y="3905250"/>
          <a:ext cx="1114425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2292" name="Equation" r:id="rId8" imgW="736600" imgH="241300" progId="Equation.3">
                  <p:embed/>
                </p:oleObj>
              </mc:Choice>
              <mc:Fallback>
                <p:oleObj name="Equation" r:id="rId8" imgW="7366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3905250"/>
                        <a:ext cx="1114425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20"/>
          <p:cNvGraphicFramePr>
            <a:graphicFrameLocks noChangeAspect="1"/>
          </p:cNvGraphicFramePr>
          <p:nvPr>
            <p:extLst/>
          </p:nvPr>
        </p:nvGraphicFramePr>
        <p:xfrm>
          <a:off x="7543800" y="4397375"/>
          <a:ext cx="1498600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2293" name="Equation" r:id="rId10" imgW="990360" imgH="215640" progId="Equation.3">
                  <p:embed/>
                </p:oleObj>
              </mc:Choice>
              <mc:Fallback>
                <p:oleObj name="Equation" r:id="rId10" imgW="9903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4397375"/>
                        <a:ext cx="1498600" cy="327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5524500" y="762000"/>
            <a:ext cx="3394943" cy="2743200"/>
            <a:chOff x="5524500" y="1082675"/>
            <a:chExt cx="3394943" cy="27432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4500" y="1082675"/>
              <a:ext cx="3394943" cy="2743200"/>
            </a:xfrm>
            <a:prstGeom prst="rect">
              <a:avLst/>
            </a:prstGeom>
          </p:spPr>
        </p:pic>
        <p:sp>
          <p:nvSpPr>
            <p:cNvPr id="35" name="Oval 26"/>
            <p:cNvSpPr>
              <a:spLocks noChangeArrowheads="1"/>
            </p:cNvSpPr>
            <p:nvPr/>
          </p:nvSpPr>
          <p:spPr bwMode="auto">
            <a:xfrm>
              <a:off x="8293100" y="2045999"/>
              <a:ext cx="152400" cy="1524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Oval 26"/>
            <p:cNvSpPr>
              <a:spLocks noChangeArrowheads="1"/>
            </p:cNvSpPr>
            <p:nvPr/>
          </p:nvSpPr>
          <p:spPr bwMode="auto">
            <a:xfrm>
              <a:off x="6123710" y="2054948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Line 25"/>
            <p:cNvSpPr>
              <a:spLocks noChangeShapeType="1"/>
            </p:cNvSpPr>
            <p:nvPr/>
          </p:nvSpPr>
          <p:spPr bwMode="auto">
            <a:xfrm flipV="1">
              <a:off x="8382000" y="1905000"/>
              <a:ext cx="0" cy="38100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25"/>
            <p:cNvSpPr>
              <a:spLocks noChangeShapeType="1"/>
            </p:cNvSpPr>
            <p:nvPr/>
          </p:nvSpPr>
          <p:spPr bwMode="auto">
            <a:xfrm flipV="1">
              <a:off x="6199910" y="1967345"/>
              <a:ext cx="0" cy="38100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triangle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13" name="Straight Arrow Connector 12"/>
          <p:cNvCxnSpPr/>
          <p:nvPr/>
        </p:nvCxnSpPr>
        <p:spPr>
          <a:xfrm flipV="1">
            <a:off x="3733800" y="2071688"/>
            <a:ext cx="2133600" cy="763588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2743200" y="2835275"/>
            <a:ext cx="990600" cy="5937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27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94" grpId="0" animBg="1"/>
      <p:bldP spid="169992" grpId="0" animBg="1"/>
      <p:bldP spid="169993" grpId="0"/>
      <p:bldP spid="169995" grpId="0" animBg="1"/>
      <p:bldP spid="4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4038600" y="4387850"/>
            <a:ext cx="3657600" cy="641350"/>
            <a:chOff x="4038600" y="4311650"/>
            <a:chExt cx="3657600" cy="641350"/>
          </a:xfrm>
        </p:grpSpPr>
        <p:sp>
          <p:nvSpPr>
            <p:cNvPr id="41" name="Text Box 25"/>
            <p:cNvSpPr txBox="1">
              <a:spLocks noChangeArrowheads="1"/>
            </p:cNvSpPr>
            <p:nvPr/>
          </p:nvSpPr>
          <p:spPr bwMode="auto">
            <a:xfrm>
              <a:off x="5486400" y="4311650"/>
              <a:ext cx="2209800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</a:pPr>
              <a:r>
                <a:rPr lang="en-US" dirty="0">
                  <a:solidFill>
                    <a:prstClr val="black"/>
                  </a:solidFill>
                  <a:latin typeface="Calibri"/>
                </a:rPr>
                <a:t>short-range triplet component</a:t>
              </a: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4038600" y="4343400"/>
              <a:ext cx="1371600" cy="304800"/>
              <a:chOff x="4038600" y="4343400"/>
              <a:chExt cx="1371600" cy="304800"/>
            </a:xfrm>
          </p:grpSpPr>
          <p:sp>
            <p:nvSpPr>
              <p:cNvPr id="42" name="Line 26"/>
              <p:cNvSpPr>
                <a:spLocks noChangeShapeType="1"/>
              </p:cNvSpPr>
              <p:nvPr/>
            </p:nvSpPr>
            <p:spPr bwMode="auto">
              <a:xfrm flipH="1">
                <a:off x="4038600" y="4643437"/>
                <a:ext cx="1371600" cy="47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3" name="Line 27"/>
              <p:cNvSpPr>
                <a:spLocks noChangeShapeType="1"/>
              </p:cNvSpPr>
              <p:nvPr/>
            </p:nvSpPr>
            <p:spPr bwMode="auto">
              <a:xfrm flipV="1">
                <a:off x="4038600" y="4343400"/>
                <a:ext cx="0" cy="3048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sp>
        <p:nvSpPr>
          <p:cNvPr id="169994" name="Rectangle 10"/>
          <p:cNvSpPr>
            <a:spLocks noChangeArrowheads="1"/>
          </p:cNvSpPr>
          <p:nvPr/>
        </p:nvSpPr>
        <p:spPr bwMode="auto">
          <a:xfrm>
            <a:off x="1066800" y="3276600"/>
            <a:ext cx="304800" cy="914400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2587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101600"/>
            <a:ext cx="9144000" cy="1030288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</a:rPr>
              <a:t>Handwaving</a:t>
            </a:r>
            <a:r>
              <a:rPr lang="en-US" sz="3600" dirty="0" smtClean="0">
                <a:solidFill>
                  <a:srgbClr val="002060"/>
                </a:solidFill>
              </a:rPr>
              <a:t> explanation for </a:t>
            </a:r>
            <a:r>
              <a:rPr lang="en-US" sz="3600" dirty="0" err="1" smtClean="0">
                <a:solidFill>
                  <a:srgbClr val="002060"/>
                </a:solidFill>
              </a:rPr>
              <a:t>I</a:t>
            </a:r>
            <a:r>
              <a:rPr lang="en-US" sz="3600" baseline="-25000" dirty="0" err="1" smtClean="0">
                <a:solidFill>
                  <a:srgbClr val="002060"/>
                </a:solidFill>
              </a:rPr>
              <a:t>c</a:t>
            </a:r>
            <a:r>
              <a:rPr lang="en-US" sz="3600" dirty="0" smtClean="0">
                <a:solidFill>
                  <a:srgbClr val="002060"/>
                </a:solidFill>
              </a:rPr>
              <a:t> oscillations</a:t>
            </a:r>
            <a:endParaRPr lang="en-US" sz="2400" dirty="0" smtClean="0">
              <a:solidFill>
                <a:srgbClr val="002060"/>
              </a:solidFill>
            </a:endParaRPr>
          </a:p>
        </p:txBody>
      </p:sp>
      <p:sp>
        <p:nvSpPr>
          <p:cNvPr id="152588" name="Rectangle 5"/>
          <p:cNvSpPr>
            <a:spLocks noChangeArrowheads="1"/>
          </p:cNvSpPr>
          <p:nvPr/>
        </p:nvSpPr>
        <p:spPr bwMode="auto">
          <a:xfrm>
            <a:off x="609600" y="1600200"/>
            <a:ext cx="457200" cy="914400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2589" name="Text Box 6"/>
          <p:cNvSpPr txBox="1">
            <a:spLocks noChangeArrowheads="1"/>
          </p:cNvSpPr>
          <p:nvPr/>
        </p:nvSpPr>
        <p:spPr bwMode="auto">
          <a:xfrm>
            <a:off x="685800" y="2071688"/>
            <a:ext cx="381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</a:pPr>
            <a:r>
              <a:rPr lang="en-US">
                <a:solidFill>
                  <a:prstClr val="black"/>
                </a:solidFill>
                <a:latin typeface="Calibri"/>
              </a:rPr>
              <a:t>S</a:t>
            </a:r>
          </a:p>
        </p:txBody>
      </p:sp>
      <p:graphicFrame>
        <p:nvGraphicFramePr>
          <p:cNvPr id="152578" name="Object 7"/>
          <p:cNvGraphicFramePr>
            <a:graphicFrameLocks noChangeAspect="1"/>
          </p:cNvGraphicFramePr>
          <p:nvPr>
            <p:extLst/>
          </p:nvPr>
        </p:nvGraphicFramePr>
        <p:xfrm>
          <a:off x="1501775" y="1752600"/>
          <a:ext cx="3565525" cy="63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3314" name="Equation" r:id="rId4" imgW="2374560" imgH="419040" progId="Equation.3">
                  <p:embed/>
                </p:oleObj>
              </mc:Choice>
              <mc:Fallback>
                <p:oleObj name="Equation" r:id="rId4" imgW="23745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1775" y="1752600"/>
                        <a:ext cx="3565525" cy="630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9992" name="Rectangle 8"/>
          <p:cNvSpPr>
            <a:spLocks noChangeArrowheads="1"/>
          </p:cNvSpPr>
          <p:nvPr/>
        </p:nvSpPr>
        <p:spPr bwMode="auto">
          <a:xfrm>
            <a:off x="609600" y="3276600"/>
            <a:ext cx="457200" cy="914400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9993" name="Text Box 9"/>
          <p:cNvSpPr txBox="1">
            <a:spLocks noChangeArrowheads="1"/>
          </p:cNvSpPr>
          <p:nvPr/>
        </p:nvSpPr>
        <p:spPr bwMode="auto">
          <a:xfrm>
            <a:off x="685800" y="3671888"/>
            <a:ext cx="1143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S 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F</a:t>
            </a:r>
            <a:r>
              <a:rPr lang="en-US" baseline="-25000" dirty="0">
                <a:solidFill>
                  <a:prstClr val="black"/>
                </a:solidFill>
                <a:latin typeface="Calibri"/>
              </a:rPr>
              <a:t>1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9995" name="Line 11"/>
          <p:cNvSpPr>
            <a:spLocks noChangeShapeType="1"/>
          </p:cNvSpPr>
          <p:nvPr/>
        </p:nvSpPr>
        <p:spPr bwMode="auto">
          <a:xfrm flipV="1">
            <a:off x="1219200" y="3352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16999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1594394"/>
              </p:ext>
            </p:extLst>
          </p:nvPr>
        </p:nvGraphicFramePr>
        <p:xfrm>
          <a:off x="1828800" y="2835275"/>
          <a:ext cx="5168900" cy="166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3315" name="Equation" r:id="rId6" imgW="3441600" imgH="1104840" progId="Equation.3">
                  <p:embed/>
                </p:oleObj>
              </mc:Choice>
              <mc:Fallback>
                <p:oleObj name="Equation" r:id="rId6" imgW="3441600" imgH="1104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835275"/>
                        <a:ext cx="5168900" cy="166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0004" name="Object 20"/>
          <p:cNvGraphicFramePr>
            <a:graphicFrameLocks noChangeAspect="1"/>
          </p:cNvGraphicFramePr>
          <p:nvPr>
            <p:extLst/>
          </p:nvPr>
        </p:nvGraphicFramePr>
        <p:xfrm>
          <a:off x="7543800" y="3905250"/>
          <a:ext cx="1114425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3316" name="Equation" r:id="rId8" imgW="736600" imgH="241300" progId="Equation.3">
                  <p:embed/>
                </p:oleObj>
              </mc:Choice>
              <mc:Fallback>
                <p:oleObj name="Equation" r:id="rId8" imgW="7366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3905250"/>
                        <a:ext cx="1114425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008030" y="5124271"/>
            <a:ext cx="36329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Conventional superconductor only accepts singlet component</a:t>
            </a:r>
          </a:p>
          <a:p>
            <a:endParaRPr lang="en-US" i="1" dirty="0"/>
          </a:p>
          <a:p>
            <a:r>
              <a:rPr lang="en-US" i="1" dirty="0" smtClean="0">
                <a:sym typeface="Symbol" panose="05050102010706020507" pitchFamily="18" charset="2"/>
              </a:rPr>
              <a:t>  </a:t>
            </a:r>
            <a:r>
              <a:rPr lang="en-US" i="1" dirty="0" err="1" smtClean="0"/>
              <a:t>I</a:t>
            </a:r>
            <a:r>
              <a:rPr lang="en-US" i="1" baseline="-25000" dirty="0" err="1" smtClean="0"/>
              <a:t>c</a:t>
            </a:r>
            <a:r>
              <a:rPr lang="en-US" i="1" dirty="0" smtClean="0"/>
              <a:t> </a:t>
            </a:r>
            <a:r>
              <a:rPr lang="en-US" i="1" dirty="0" smtClean="0">
                <a:sym typeface="Symbol" panose="05050102010706020507" pitchFamily="18" charset="2"/>
              </a:rPr>
              <a:t> |cos</a:t>
            </a:r>
            <a:r>
              <a:rPr lang="en-US" dirty="0" smtClean="0">
                <a:sym typeface="Symbol" panose="05050102010706020507" pitchFamily="18" charset="2"/>
              </a:rPr>
              <a:t>(</a:t>
            </a:r>
            <a:r>
              <a:rPr lang="en-US" i="1" dirty="0" err="1" smtClean="0">
                <a:sym typeface="Symbol" panose="05050102010706020507" pitchFamily="18" charset="2"/>
              </a:rPr>
              <a:t>Qd</a:t>
            </a:r>
            <a:r>
              <a:rPr lang="en-US" i="1" baseline="-25000" dirty="0" err="1" smtClean="0">
                <a:sym typeface="Symbol" panose="05050102010706020507" pitchFamily="18" charset="2"/>
              </a:rPr>
              <a:t>F</a:t>
            </a:r>
            <a:r>
              <a:rPr lang="en-US" dirty="0" smtClean="0">
                <a:sym typeface="Symbol" panose="05050102010706020507" pitchFamily="18" charset="2"/>
              </a:rPr>
              <a:t>)</a:t>
            </a:r>
            <a:r>
              <a:rPr lang="en-US" i="1" dirty="0" smtClean="0">
                <a:sym typeface="Symbol" panose="05050102010706020507" pitchFamily="18" charset="2"/>
              </a:rPr>
              <a:t>| = |cos</a:t>
            </a:r>
            <a:r>
              <a:rPr lang="en-US" dirty="0" smtClean="0">
                <a:sym typeface="Symbol" panose="05050102010706020507" pitchFamily="18" charset="2"/>
              </a:rPr>
              <a:t>(</a:t>
            </a:r>
            <a:r>
              <a:rPr lang="en-US" i="1" dirty="0" err="1" smtClean="0">
                <a:sym typeface="Symbol" panose="05050102010706020507" pitchFamily="18" charset="2"/>
              </a:rPr>
              <a:t>d</a:t>
            </a:r>
            <a:r>
              <a:rPr lang="en-US" i="1" baseline="-25000" dirty="0" err="1" smtClean="0">
                <a:sym typeface="Symbol" panose="05050102010706020507" pitchFamily="18" charset="2"/>
              </a:rPr>
              <a:t>F</a:t>
            </a:r>
            <a:r>
              <a:rPr lang="en-US" i="1" dirty="0" smtClean="0">
                <a:sym typeface="Symbol" panose="05050102010706020507" pitchFamily="18" charset="2"/>
              </a:rPr>
              <a:t>/</a:t>
            </a:r>
            <a:r>
              <a:rPr lang="en-US" i="1" baseline="-25000" dirty="0" smtClean="0">
                <a:sym typeface="Symbol" panose="05050102010706020507" pitchFamily="18" charset="2"/>
              </a:rPr>
              <a:t>F</a:t>
            </a:r>
            <a:r>
              <a:rPr lang="en-US" dirty="0" smtClean="0">
                <a:sym typeface="Symbol" panose="05050102010706020507" pitchFamily="18" charset="2"/>
              </a:rPr>
              <a:t>)</a:t>
            </a:r>
            <a:r>
              <a:rPr lang="en-US" i="1" dirty="0" smtClean="0">
                <a:sym typeface="Symbol" panose="05050102010706020507" pitchFamily="18" charset="2"/>
              </a:rPr>
              <a:t>|</a:t>
            </a:r>
            <a:endParaRPr lang="en-US" i="1" dirty="0"/>
          </a:p>
        </p:txBody>
      </p:sp>
      <p:graphicFrame>
        <p:nvGraphicFramePr>
          <p:cNvPr id="33" name="Object 20"/>
          <p:cNvGraphicFramePr>
            <a:graphicFrameLocks noChangeAspect="1"/>
          </p:cNvGraphicFramePr>
          <p:nvPr>
            <p:extLst/>
          </p:nvPr>
        </p:nvGraphicFramePr>
        <p:xfrm>
          <a:off x="7543800" y="4397375"/>
          <a:ext cx="1498600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3317" name="Equation" r:id="rId10" imgW="990360" imgH="215640" progId="Equation.3">
                  <p:embed/>
                </p:oleObj>
              </mc:Choice>
              <mc:Fallback>
                <p:oleObj name="Equation" r:id="rId10" imgW="9903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4397375"/>
                        <a:ext cx="1498600" cy="327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609600" y="5193268"/>
            <a:ext cx="1371600" cy="1436132"/>
            <a:chOff x="609600" y="5105400"/>
            <a:chExt cx="1371600" cy="1436132"/>
          </a:xfrm>
        </p:grpSpPr>
        <p:grpSp>
          <p:nvGrpSpPr>
            <p:cNvPr id="4" name="Group 3"/>
            <p:cNvGrpSpPr/>
            <p:nvPr/>
          </p:nvGrpSpPr>
          <p:grpSpPr>
            <a:xfrm>
              <a:off x="609600" y="5105400"/>
              <a:ext cx="1371600" cy="914400"/>
              <a:chOff x="609600" y="5105400"/>
              <a:chExt cx="1371600" cy="914400"/>
            </a:xfrm>
          </p:grpSpPr>
          <p:sp>
            <p:nvSpPr>
              <p:cNvPr id="31" name="Rectangle 14"/>
              <p:cNvSpPr>
                <a:spLocks noChangeArrowheads="1"/>
              </p:cNvSpPr>
              <p:nvPr/>
            </p:nvSpPr>
            <p:spPr bwMode="auto">
              <a:xfrm>
                <a:off x="1371600" y="5105400"/>
                <a:ext cx="457200" cy="914400"/>
              </a:xfrm>
              <a:prstGeom prst="rect">
                <a:avLst/>
              </a:prstGeom>
              <a:solidFill>
                <a:srgbClr val="FF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9997" name="Rectangle 13"/>
              <p:cNvSpPr>
                <a:spLocks noChangeArrowheads="1"/>
              </p:cNvSpPr>
              <p:nvPr/>
            </p:nvSpPr>
            <p:spPr bwMode="auto">
              <a:xfrm>
                <a:off x="1066800" y="5105400"/>
                <a:ext cx="304800" cy="914400"/>
              </a:xfrm>
              <a:prstGeom prst="rect">
                <a:avLst/>
              </a:prstGeom>
              <a:solidFill>
                <a:srgbClr val="96969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9998" name="Rectangle 14"/>
              <p:cNvSpPr>
                <a:spLocks noChangeArrowheads="1"/>
              </p:cNvSpPr>
              <p:nvPr/>
            </p:nvSpPr>
            <p:spPr bwMode="auto">
              <a:xfrm>
                <a:off x="609600" y="5105400"/>
                <a:ext cx="457200" cy="914400"/>
              </a:xfrm>
              <a:prstGeom prst="rect">
                <a:avLst/>
              </a:prstGeom>
              <a:solidFill>
                <a:srgbClr val="FF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9999" name="Line 15"/>
              <p:cNvSpPr>
                <a:spLocks noChangeShapeType="1"/>
              </p:cNvSpPr>
              <p:nvPr/>
            </p:nvSpPr>
            <p:spPr bwMode="auto">
              <a:xfrm flipV="1">
                <a:off x="1219200" y="5181600"/>
                <a:ext cx="0" cy="304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0000" name="Text Box 16"/>
              <p:cNvSpPr txBox="1">
                <a:spLocks noChangeArrowheads="1"/>
              </p:cNvSpPr>
              <p:nvPr/>
            </p:nvSpPr>
            <p:spPr bwMode="auto">
              <a:xfrm>
                <a:off x="685800" y="5486400"/>
                <a:ext cx="1295400" cy="3667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fontAlgn="auto">
                  <a:spcBef>
                    <a:spcPct val="50000"/>
                  </a:spcBef>
                  <a:spcAft>
                    <a:spcPts val="0"/>
                  </a:spcAft>
                </a:pPr>
                <a:r>
                  <a:rPr lang="en-US" dirty="0">
                    <a:solidFill>
                      <a:prstClr val="black"/>
                    </a:solidFill>
                    <a:latin typeface="Calibri"/>
                  </a:rPr>
                  <a:t>S  </a:t>
                </a:r>
                <a:r>
                  <a:rPr lang="en-US" dirty="0" smtClean="0">
                    <a:solidFill>
                      <a:prstClr val="black"/>
                    </a:solidFill>
                    <a:latin typeface="Calibri"/>
                  </a:rPr>
                  <a:t>  </a:t>
                </a:r>
                <a:r>
                  <a:rPr lang="en-US" dirty="0">
                    <a:solidFill>
                      <a:prstClr val="black"/>
                    </a:solidFill>
                    <a:latin typeface="Calibri"/>
                  </a:rPr>
                  <a:t>F</a:t>
                </a:r>
                <a:r>
                  <a:rPr lang="en-US" baseline="-25000" dirty="0">
                    <a:solidFill>
                      <a:prstClr val="black"/>
                    </a:solidFill>
                    <a:latin typeface="Calibri"/>
                  </a:rPr>
                  <a:t>1  </a:t>
                </a:r>
                <a:r>
                  <a:rPr lang="en-US" dirty="0" smtClean="0">
                    <a:solidFill>
                      <a:prstClr val="black"/>
                    </a:solidFill>
                    <a:latin typeface="Calibri"/>
                  </a:rPr>
                  <a:t>    S</a:t>
                </a:r>
                <a:endParaRPr lang="en-US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cxnSp>
          <p:nvCxnSpPr>
            <p:cNvPr id="6" name="Straight Arrow Connector 5"/>
            <p:cNvCxnSpPr/>
            <p:nvPr/>
          </p:nvCxnSpPr>
          <p:spPr>
            <a:xfrm>
              <a:off x="1066800" y="6172200"/>
              <a:ext cx="304800" cy="0"/>
            </a:xfrm>
            <a:prstGeom prst="straightConnector1">
              <a:avLst/>
            </a:prstGeom>
            <a:ln w="12700">
              <a:solidFill>
                <a:srgbClr val="00206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1066800" y="617220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d</a:t>
              </a:r>
              <a:r>
                <a:rPr lang="en-US" baseline="-25000" dirty="0" err="1" smtClean="0"/>
                <a:t>F</a:t>
              </a:r>
              <a:endParaRPr lang="en-US" baseline="-25000" dirty="0"/>
            </a:p>
          </p:txBody>
        </p:sp>
      </p:grpSp>
      <p:sp>
        <p:nvSpPr>
          <p:cNvPr id="15" name="Oval 14"/>
          <p:cNvSpPr/>
          <p:nvPr/>
        </p:nvSpPr>
        <p:spPr>
          <a:xfrm>
            <a:off x="3602757" y="2791341"/>
            <a:ext cx="1121643" cy="5937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 Box 25"/>
          <p:cNvSpPr txBox="1">
            <a:spLocks noChangeArrowheads="1"/>
          </p:cNvSpPr>
          <p:nvPr/>
        </p:nvSpPr>
        <p:spPr bwMode="auto">
          <a:xfrm>
            <a:off x="533400" y="4507468"/>
            <a:ext cx="2209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s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inglet component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Line 27"/>
          <p:cNvSpPr>
            <a:spLocks noChangeShapeType="1"/>
          </p:cNvSpPr>
          <p:nvPr/>
        </p:nvSpPr>
        <p:spPr bwMode="auto">
          <a:xfrm flipV="1">
            <a:off x="2377224" y="4419600"/>
            <a:ext cx="137376" cy="24590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43100" y="3500616"/>
            <a:ext cx="5562600" cy="1452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609601" y="4511675"/>
            <a:ext cx="1828800" cy="36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524500" y="762000"/>
            <a:ext cx="3394943" cy="2743200"/>
            <a:chOff x="5524500" y="1082675"/>
            <a:chExt cx="3394943" cy="27432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4500" y="1082675"/>
              <a:ext cx="3394943" cy="2743200"/>
            </a:xfrm>
            <a:prstGeom prst="rect">
              <a:avLst/>
            </a:prstGeom>
          </p:spPr>
        </p:pic>
        <p:sp>
          <p:nvSpPr>
            <p:cNvPr id="35" name="Oval 26"/>
            <p:cNvSpPr>
              <a:spLocks noChangeArrowheads="1"/>
            </p:cNvSpPr>
            <p:nvPr/>
          </p:nvSpPr>
          <p:spPr bwMode="auto">
            <a:xfrm>
              <a:off x="5943600" y="2045999"/>
              <a:ext cx="152400" cy="1524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Oval 26"/>
            <p:cNvSpPr>
              <a:spLocks noChangeArrowheads="1"/>
            </p:cNvSpPr>
            <p:nvPr/>
          </p:nvSpPr>
          <p:spPr bwMode="auto">
            <a:xfrm>
              <a:off x="8140700" y="2054948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Line 25"/>
            <p:cNvSpPr>
              <a:spLocks noChangeShapeType="1"/>
            </p:cNvSpPr>
            <p:nvPr/>
          </p:nvSpPr>
          <p:spPr bwMode="auto">
            <a:xfrm flipV="1">
              <a:off x="6019800" y="1905000"/>
              <a:ext cx="0" cy="38100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25"/>
            <p:cNvSpPr>
              <a:spLocks noChangeShapeType="1"/>
            </p:cNvSpPr>
            <p:nvPr/>
          </p:nvSpPr>
          <p:spPr bwMode="auto">
            <a:xfrm flipV="1">
              <a:off x="8216900" y="1967345"/>
              <a:ext cx="0" cy="38100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triangle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715000" y="5638800"/>
            <a:ext cx="332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ym typeface="Symbol" panose="05050102010706020507" pitchFamily="18" charset="2"/>
              </a:rPr>
              <a:t>cos</a:t>
            </a:r>
            <a:r>
              <a:rPr lang="en-US" dirty="0" smtClean="0">
                <a:sym typeface="Symbol" panose="05050102010706020507" pitchFamily="18" charset="2"/>
              </a:rPr>
              <a:t>(</a:t>
            </a:r>
            <a:r>
              <a:rPr lang="en-US" i="1" dirty="0" err="1" smtClean="0">
                <a:sym typeface="Symbol" panose="05050102010706020507" pitchFamily="18" charset="2"/>
              </a:rPr>
              <a:t>d</a:t>
            </a:r>
            <a:r>
              <a:rPr lang="en-US" i="1" baseline="-25000" dirty="0" err="1" smtClean="0">
                <a:sym typeface="Symbol" panose="05050102010706020507" pitchFamily="18" charset="2"/>
              </a:rPr>
              <a:t>F</a:t>
            </a:r>
            <a:r>
              <a:rPr lang="en-US" i="1" dirty="0">
                <a:sym typeface="Symbol" panose="05050102010706020507" pitchFamily="18" charset="2"/>
              </a:rPr>
              <a:t>/</a:t>
            </a:r>
            <a:r>
              <a:rPr lang="en-US" i="1" baseline="-25000" dirty="0">
                <a:sym typeface="Symbol" panose="05050102010706020507" pitchFamily="18" charset="2"/>
              </a:rPr>
              <a:t>F</a:t>
            </a:r>
            <a:r>
              <a:rPr lang="en-US" dirty="0" smtClean="0">
                <a:sym typeface="Symbol" panose="05050102010706020507" pitchFamily="18" charset="2"/>
              </a:rPr>
              <a:t>)</a:t>
            </a:r>
            <a:r>
              <a:rPr lang="en-US" i="1" dirty="0" smtClean="0">
                <a:sym typeface="Symbol" panose="05050102010706020507" pitchFamily="18" charset="2"/>
              </a:rPr>
              <a:t> &gt; 0    0-junction </a:t>
            </a:r>
          </a:p>
          <a:p>
            <a:endParaRPr lang="en-US" i="1" dirty="0" smtClean="0">
              <a:sym typeface="Symbol" panose="05050102010706020507" pitchFamily="18" charset="2"/>
            </a:endParaRPr>
          </a:p>
          <a:p>
            <a:r>
              <a:rPr lang="en-US" i="1" dirty="0" smtClean="0">
                <a:sym typeface="Symbol" panose="05050102010706020507" pitchFamily="18" charset="2"/>
              </a:rPr>
              <a:t>cos</a:t>
            </a:r>
            <a:r>
              <a:rPr lang="en-US" dirty="0" smtClean="0">
                <a:sym typeface="Symbol" panose="05050102010706020507" pitchFamily="18" charset="2"/>
              </a:rPr>
              <a:t>(</a:t>
            </a:r>
            <a:r>
              <a:rPr lang="en-US" i="1" dirty="0" err="1" smtClean="0">
                <a:sym typeface="Symbol" panose="05050102010706020507" pitchFamily="18" charset="2"/>
              </a:rPr>
              <a:t>d</a:t>
            </a:r>
            <a:r>
              <a:rPr lang="en-US" i="1" baseline="-25000" dirty="0" err="1" smtClean="0">
                <a:sym typeface="Symbol" panose="05050102010706020507" pitchFamily="18" charset="2"/>
              </a:rPr>
              <a:t>F</a:t>
            </a:r>
            <a:r>
              <a:rPr lang="en-US" i="1" dirty="0">
                <a:sym typeface="Symbol" panose="05050102010706020507" pitchFamily="18" charset="2"/>
              </a:rPr>
              <a:t>/</a:t>
            </a:r>
            <a:r>
              <a:rPr lang="en-US" i="1" baseline="-25000" dirty="0">
                <a:sym typeface="Symbol" panose="05050102010706020507" pitchFamily="18" charset="2"/>
              </a:rPr>
              <a:t>F</a:t>
            </a:r>
            <a:r>
              <a:rPr lang="en-US" dirty="0">
                <a:sym typeface="Symbol" panose="05050102010706020507" pitchFamily="18" charset="2"/>
              </a:rPr>
              <a:t>)</a:t>
            </a:r>
            <a:r>
              <a:rPr lang="en-US" i="1" dirty="0">
                <a:sym typeface="Symbol" panose="05050102010706020507" pitchFamily="18" charset="2"/>
              </a:rPr>
              <a:t> </a:t>
            </a:r>
            <a:r>
              <a:rPr lang="en-US" i="1" dirty="0" smtClean="0">
                <a:sym typeface="Symbol" panose="05050102010706020507" pitchFamily="18" charset="2"/>
              </a:rPr>
              <a:t>&lt; </a:t>
            </a:r>
            <a:r>
              <a:rPr lang="en-US" i="1" dirty="0">
                <a:sym typeface="Symbol" panose="05050102010706020507" pitchFamily="18" charset="2"/>
              </a:rPr>
              <a:t>0   </a:t>
            </a:r>
            <a:r>
              <a:rPr lang="en-US" i="1" dirty="0" smtClean="0">
                <a:sym typeface="Symbol" panose="05050102010706020507" pitchFamily="18" charset="2"/>
              </a:rPr>
              <a:t> -</a:t>
            </a:r>
            <a:r>
              <a:rPr lang="en-US" i="1" dirty="0">
                <a:sym typeface="Symbol" panose="05050102010706020507" pitchFamily="18" charset="2"/>
              </a:rPr>
              <a:t>junction 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4724400" y="2071688"/>
            <a:ext cx="1066800" cy="719653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3518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  <p:bldP spid="49" grpId="0" animBg="1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8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6781800" cy="723083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sz="2800" dirty="0" smtClean="0">
                <a:solidFill>
                  <a:srgbClr val="002060"/>
                </a:solidFill>
              </a:rPr>
              <a:t>The </a:t>
            </a:r>
            <a:r>
              <a:rPr lang="en-US" sz="2800" dirty="0" err="1" smtClean="0">
                <a:solidFill>
                  <a:srgbClr val="002060"/>
                </a:solidFill>
              </a:rPr>
              <a:t>I</a:t>
            </a:r>
            <a:r>
              <a:rPr lang="en-US" sz="2800" baseline="-25000" dirty="0" err="1" smtClean="0">
                <a:solidFill>
                  <a:srgbClr val="002060"/>
                </a:solidFill>
              </a:rPr>
              <a:t>c</a:t>
            </a:r>
            <a:r>
              <a:rPr lang="en-US" sz="2800" dirty="0" smtClean="0">
                <a:solidFill>
                  <a:srgbClr val="002060"/>
                </a:solidFill>
              </a:rPr>
              <a:t> and phase of an S/F/S JJ are </a:t>
            </a:r>
            <a:r>
              <a:rPr lang="en-US" sz="2800" u="sng" dirty="0" smtClean="0">
                <a:solidFill>
                  <a:srgbClr val="002060"/>
                </a:solidFill>
              </a:rPr>
              <a:t>fixed</a:t>
            </a:r>
            <a:r>
              <a:rPr lang="en-US" sz="2800" dirty="0" smtClean="0">
                <a:solidFill>
                  <a:srgbClr val="002060"/>
                </a:solidFill>
              </a:rPr>
              <a:t> by </a:t>
            </a:r>
            <a:r>
              <a:rPr lang="en-US" sz="2800" dirty="0" err="1" smtClean="0">
                <a:solidFill>
                  <a:srgbClr val="002060"/>
                </a:solidFill>
              </a:rPr>
              <a:t>d</a:t>
            </a:r>
            <a:r>
              <a:rPr lang="en-US" sz="2800" baseline="-25000" dirty="0" err="1" smtClean="0">
                <a:solidFill>
                  <a:srgbClr val="002060"/>
                </a:solidFill>
              </a:rPr>
              <a:t>F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52429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438400"/>
            <a:ext cx="3957638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4291" name="Rectangle 5"/>
          <p:cNvSpPr>
            <a:spLocks noChangeArrowheads="1"/>
          </p:cNvSpPr>
          <p:nvPr/>
        </p:nvSpPr>
        <p:spPr bwMode="auto">
          <a:xfrm>
            <a:off x="533400" y="5334000"/>
            <a:ext cx="3886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rgbClr val="0000FF"/>
              </a:buClr>
              <a:buSzPct val="110000"/>
              <a:buFont typeface="Wingdings" pitchFamily="2" charset="2"/>
              <a:buNone/>
            </a:pPr>
            <a:r>
              <a:rPr lang="en-US" dirty="0" err="1">
                <a:solidFill>
                  <a:prstClr val="black"/>
                </a:solidFill>
                <a:latin typeface="Calibri"/>
              </a:rPr>
              <a:t>Ryazanov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i="1" dirty="0">
                <a:solidFill>
                  <a:prstClr val="black"/>
                </a:solidFill>
                <a:latin typeface="Calibri"/>
              </a:rPr>
              <a:t>et al.,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PRL </a:t>
            </a:r>
            <a:r>
              <a:rPr lang="en-US" b="1" dirty="0">
                <a:solidFill>
                  <a:prstClr val="black"/>
                </a:solidFill>
                <a:latin typeface="Calibri"/>
              </a:rPr>
              <a:t>86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, 2427 (2001); PRL </a:t>
            </a:r>
            <a:r>
              <a:rPr lang="en-US" b="1" dirty="0">
                <a:solidFill>
                  <a:prstClr val="black"/>
                </a:solidFill>
                <a:latin typeface="Calibri"/>
              </a:rPr>
              <a:t>96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, 197003 (2006).</a:t>
            </a:r>
          </a:p>
        </p:txBody>
      </p:sp>
      <p:sp>
        <p:nvSpPr>
          <p:cNvPr id="524293" name="Text Box 9"/>
          <p:cNvSpPr txBox="1">
            <a:spLocks noChangeArrowheads="1"/>
          </p:cNvSpPr>
          <p:nvPr/>
        </p:nvSpPr>
        <p:spPr bwMode="auto">
          <a:xfrm>
            <a:off x="1371600" y="1981200"/>
            <a:ext cx="2514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</a:pPr>
            <a:r>
              <a:rPr lang="en-US">
                <a:solidFill>
                  <a:prstClr val="black"/>
                </a:solidFill>
                <a:latin typeface="Calibri"/>
              </a:rPr>
              <a:t>Weak F: Cu</a:t>
            </a:r>
            <a:r>
              <a:rPr lang="en-US" baseline="-25000">
                <a:solidFill>
                  <a:prstClr val="black"/>
                </a:solidFill>
                <a:latin typeface="Calibri"/>
              </a:rPr>
              <a:t>48</a:t>
            </a:r>
            <a:r>
              <a:rPr lang="en-US">
                <a:solidFill>
                  <a:prstClr val="black"/>
                </a:solidFill>
                <a:latin typeface="Calibri"/>
              </a:rPr>
              <a:t>Ni</a:t>
            </a:r>
            <a:r>
              <a:rPr lang="en-US" baseline="-25000">
                <a:solidFill>
                  <a:prstClr val="black"/>
                </a:solidFill>
                <a:latin typeface="Calibri"/>
              </a:rPr>
              <a:t>52</a:t>
            </a:r>
            <a:r>
              <a:rPr lang="en-US">
                <a:solidFill>
                  <a:prstClr val="black"/>
                </a:solidFill>
                <a:latin typeface="Calibri"/>
              </a:rPr>
              <a:t> alloy</a:t>
            </a:r>
          </a:p>
        </p:txBody>
      </p:sp>
      <p:pic>
        <p:nvPicPr>
          <p:cNvPr id="524294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9850" y="2427288"/>
            <a:ext cx="3536950" cy="2220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524295" name="Text Box 11"/>
          <p:cNvSpPr txBox="1">
            <a:spLocks noChangeArrowheads="1"/>
          </p:cNvSpPr>
          <p:nvPr/>
        </p:nvSpPr>
        <p:spPr bwMode="auto">
          <a:xfrm>
            <a:off x="4953000" y="5334000"/>
            <a:ext cx="40386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buClr>
                <a:srgbClr val="0000FF"/>
              </a:buClr>
              <a:buSzPct val="110000"/>
              <a:buFont typeface="Wingdings" pitchFamily="2" charset="2"/>
              <a:buNone/>
            </a:pPr>
            <a:r>
              <a:rPr lang="en-US" dirty="0">
                <a:solidFill>
                  <a:prstClr val="black"/>
                </a:solidFill>
                <a:latin typeface="Calibri"/>
              </a:rPr>
              <a:t>Robinson, Piano,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Burnell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, Bell,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Blamire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, PRL </a:t>
            </a:r>
            <a:r>
              <a:rPr lang="en-US" b="1" dirty="0">
                <a:solidFill>
                  <a:prstClr val="black"/>
                </a:solidFill>
                <a:latin typeface="Calibri"/>
              </a:rPr>
              <a:t>97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, 177003 (2005) </a:t>
            </a:r>
          </a:p>
        </p:txBody>
      </p:sp>
      <p:sp>
        <p:nvSpPr>
          <p:cNvPr id="524296" name="Text Box 9"/>
          <p:cNvSpPr txBox="1">
            <a:spLocks noChangeArrowheads="1"/>
          </p:cNvSpPr>
          <p:nvPr/>
        </p:nvSpPr>
        <p:spPr bwMode="auto">
          <a:xfrm>
            <a:off x="6248400" y="1995488"/>
            <a:ext cx="1828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</a:pPr>
            <a:r>
              <a:rPr lang="en-US">
                <a:solidFill>
                  <a:prstClr val="black"/>
                </a:solidFill>
                <a:latin typeface="Calibri"/>
              </a:rPr>
              <a:t>Strong F: Co</a:t>
            </a:r>
          </a:p>
        </p:txBody>
      </p:sp>
      <p:sp>
        <p:nvSpPr>
          <p:cNvPr id="524297" name="Text Box 8"/>
          <p:cNvSpPr txBox="1">
            <a:spLocks noChangeArrowheads="1"/>
          </p:cNvSpPr>
          <p:nvPr/>
        </p:nvSpPr>
        <p:spPr bwMode="auto">
          <a:xfrm>
            <a:off x="5334000" y="4679950"/>
            <a:ext cx="35052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buClr>
                <a:srgbClr val="0000FF"/>
              </a:buClr>
              <a:buSzPct val="110000"/>
              <a:buFont typeface="Wingdings" pitchFamily="2" charset="2"/>
              <a:buNone/>
            </a:pPr>
            <a:r>
              <a:rPr lang="en-US" sz="1000" b="1">
                <a:solidFill>
                  <a:prstClr val="black"/>
                </a:solidFill>
                <a:latin typeface="Calibri"/>
              </a:rPr>
              <a:t>0.0            1.0             2.0             3.0             4.0             5.0</a:t>
            </a:r>
          </a:p>
        </p:txBody>
      </p:sp>
      <p:sp>
        <p:nvSpPr>
          <p:cNvPr id="524298" name="Text Box 9"/>
          <p:cNvSpPr txBox="1">
            <a:spLocks noChangeArrowheads="1"/>
          </p:cNvSpPr>
          <p:nvPr/>
        </p:nvSpPr>
        <p:spPr bwMode="auto">
          <a:xfrm>
            <a:off x="6248400" y="4908550"/>
            <a:ext cx="16764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buClr>
                <a:srgbClr val="0000FF"/>
              </a:buClr>
              <a:buSzPct val="110000"/>
              <a:buFont typeface="Wingdings" pitchFamily="2" charset="2"/>
              <a:buNone/>
            </a:pPr>
            <a:r>
              <a:rPr lang="en-US" sz="1400" b="1">
                <a:solidFill>
                  <a:prstClr val="black"/>
                </a:solidFill>
                <a:latin typeface="Calibri"/>
              </a:rPr>
              <a:t>d</a:t>
            </a:r>
            <a:r>
              <a:rPr lang="en-US" sz="1400" b="1" baseline="-25000">
                <a:solidFill>
                  <a:prstClr val="black"/>
                </a:solidFill>
                <a:latin typeface="Calibri"/>
              </a:rPr>
              <a:t>Co</a:t>
            </a:r>
            <a:r>
              <a:rPr lang="en-US" sz="1400" b="1">
                <a:solidFill>
                  <a:prstClr val="black"/>
                </a:solidFill>
                <a:latin typeface="Calibri"/>
              </a:rPr>
              <a:t> (nm)</a:t>
            </a:r>
          </a:p>
        </p:txBody>
      </p:sp>
      <p:sp>
        <p:nvSpPr>
          <p:cNvPr id="524301" name="Text Box 10"/>
          <p:cNvSpPr txBox="1">
            <a:spLocks noChangeArrowheads="1"/>
          </p:cNvSpPr>
          <p:nvPr/>
        </p:nvSpPr>
        <p:spPr bwMode="auto">
          <a:xfrm rot="16200000">
            <a:off x="4114800" y="3460750"/>
            <a:ext cx="16764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buClr>
                <a:srgbClr val="0000FF"/>
              </a:buClr>
              <a:buSzPct val="110000"/>
              <a:buFont typeface="Wingdings" pitchFamily="2" charset="2"/>
              <a:buNone/>
            </a:pPr>
            <a:r>
              <a:rPr lang="en-US" sz="1400" b="1">
                <a:solidFill>
                  <a:prstClr val="black"/>
                </a:solidFill>
                <a:latin typeface="Calibri"/>
              </a:rPr>
              <a:t>I</a:t>
            </a:r>
            <a:r>
              <a:rPr lang="en-US" sz="1400" b="1" baseline="-25000">
                <a:solidFill>
                  <a:prstClr val="black"/>
                </a:solidFill>
                <a:latin typeface="Calibri"/>
              </a:rPr>
              <a:t>c</a:t>
            </a:r>
            <a:r>
              <a:rPr lang="en-US" sz="1400" b="1">
                <a:solidFill>
                  <a:prstClr val="black"/>
                </a:solidFill>
                <a:latin typeface="Calibri"/>
              </a:rPr>
              <a:t>R</a:t>
            </a:r>
            <a:r>
              <a:rPr lang="en-US" sz="1400" b="1" baseline="-25000">
                <a:solidFill>
                  <a:prstClr val="black"/>
                </a:solidFill>
                <a:latin typeface="Calibri"/>
              </a:rPr>
              <a:t>N</a:t>
            </a:r>
            <a:r>
              <a:rPr lang="en-US" sz="1400" b="1">
                <a:solidFill>
                  <a:prstClr val="black"/>
                </a:solidFill>
                <a:latin typeface="Calibri"/>
              </a:rPr>
              <a:t> (mV)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705600" y="533400"/>
            <a:ext cx="2209800" cy="1281113"/>
            <a:chOff x="6705600" y="852487"/>
            <a:chExt cx="2209800" cy="1281113"/>
          </a:xfrm>
        </p:grpSpPr>
        <p:sp>
          <p:nvSpPr>
            <p:cNvPr id="524303" name="Rectangle 2"/>
            <p:cNvSpPr>
              <a:spLocks noChangeArrowheads="1"/>
            </p:cNvSpPr>
            <p:nvPr/>
          </p:nvSpPr>
          <p:spPr bwMode="auto">
            <a:xfrm>
              <a:off x="8001000" y="852487"/>
              <a:ext cx="914400" cy="838200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ct val="20000"/>
                </a:spcBef>
                <a:spcAft>
                  <a:spcPts val="0"/>
                </a:spcAft>
                <a:buClr>
                  <a:srgbClr val="0000FF"/>
                </a:buClr>
                <a:buSzPct val="110000"/>
                <a:buFont typeface="Wingdings" pitchFamily="2" charset="2"/>
                <a:buNone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24304" name="Rectangle 6"/>
            <p:cNvSpPr>
              <a:spLocks noChangeArrowheads="1"/>
            </p:cNvSpPr>
            <p:nvPr/>
          </p:nvSpPr>
          <p:spPr bwMode="auto">
            <a:xfrm>
              <a:off x="6705600" y="852487"/>
              <a:ext cx="914400" cy="838200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ct val="20000"/>
                </a:spcBef>
                <a:spcAft>
                  <a:spcPts val="0"/>
                </a:spcAft>
                <a:buClr>
                  <a:srgbClr val="0000FF"/>
                </a:buClr>
                <a:buSzPct val="110000"/>
                <a:buFont typeface="Wingdings" pitchFamily="2" charset="2"/>
                <a:buNone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24305" name="Rectangle 7"/>
            <p:cNvSpPr>
              <a:spLocks noChangeArrowheads="1"/>
            </p:cNvSpPr>
            <p:nvPr/>
          </p:nvSpPr>
          <p:spPr bwMode="auto">
            <a:xfrm>
              <a:off x="7620000" y="852487"/>
              <a:ext cx="381000" cy="8382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ct val="20000"/>
                </a:spcBef>
                <a:spcAft>
                  <a:spcPts val="0"/>
                </a:spcAft>
                <a:buClr>
                  <a:srgbClr val="0000FF"/>
                </a:buClr>
                <a:buSzPct val="110000"/>
                <a:buFont typeface="Wingdings" pitchFamily="2" charset="2"/>
                <a:buNone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24306" name="Text Box 8"/>
            <p:cNvSpPr txBox="1">
              <a:spLocks noChangeArrowheads="1"/>
            </p:cNvSpPr>
            <p:nvPr/>
          </p:nvSpPr>
          <p:spPr bwMode="auto">
            <a:xfrm>
              <a:off x="6934200" y="928687"/>
              <a:ext cx="19050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</a:pPr>
              <a:r>
                <a:rPr lang="en-US" dirty="0">
                  <a:solidFill>
                    <a:prstClr val="black"/>
                  </a:solidFill>
                  <a:latin typeface="Calibri"/>
                </a:rPr>
                <a:t>S            F         S</a:t>
              </a:r>
            </a:p>
          </p:txBody>
        </p:sp>
        <p:sp>
          <p:nvSpPr>
            <p:cNvPr id="524299" name="Line 16"/>
            <p:cNvSpPr>
              <a:spLocks noChangeShapeType="1"/>
            </p:cNvSpPr>
            <p:nvPr/>
          </p:nvSpPr>
          <p:spPr bwMode="auto">
            <a:xfrm>
              <a:off x="7620000" y="1766887"/>
              <a:ext cx="381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24300" name="Text Box 17"/>
            <p:cNvSpPr txBox="1">
              <a:spLocks noChangeArrowheads="1"/>
            </p:cNvSpPr>
            <p:nvPr/>
          </p:nvSpPr>
          <p:spPr bwMode="auto">
            <a:xfrm>
              <a:off x="7696200" y="1766887"/>
              <a:ext cx="5334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</a:pPr>
              <a:r>
                <a:rPr lang="en-US">
                  <a:solidFill>
                    <a:prstClr val="black"/>
                  </a:solidFill>
                  <a:latin typeface="Calibri"/>
                </a:rPr>
                <a:t>d</a:t>
              </a:r>
              <a:r>
                <a:rPr lang="en-US" baseline="-25000">
                  <a:solidFill>
                    <a:prstClr val="black"/>
                  </a:solidFill>
                  <a:latin typeface="Calibri"/>
                </a:rPr>
                <a:t>F</a:t>
              </a: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" name="Text Box 8"/>
            <p:cNvSpPr txBox="1">
              <a:spLocks noChangeArrowheads="1"/>
            </p:cNvSpPr>
            <p:nvPr/>
          </p:nvSpPr>
          <p:spPr bwMode="auto">
            <a:xfrm>
              <a:off x="6934200" y="1309687"/>
              <a:ext cx="19050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</a:pPr>
              <a:r>
                <a:rPr lang="en-US" dirty="0">
                  <a:solidFill>
                    <a:prstClr val="black"/>
                  </a:solidFill>
                  <a:latin typeface="Symbol" pitchFamily="18" charset="2"/>
                </a:rPr>
                <a:t>f</a:t>
              </a:r>
              <a:r>
                <a:rPr lang="en-US" baseline="-25000" dirty="0">
                  <a:solidFill>
                    <a:prstClr val="black"/>
                  </a:solidFill>
                  <a:latin typeface="Calibri"/>
                </a:rPr>
                <a:t>1                               </a:t>
              </a:r>
              <a:r>
                <a:rPr lang="en-US" dirty="0">
                  <a:solidFill>
                    <a:prstClr val="black"/>
                  </a:solidFill>
                  <a:latin typeface="Symbol" pitchFamily="18" charset="2"/>
                </a:rPr>
                <a:t>f</a:t>
              </a:r>
              <a:r>
                <a:rPr lang="en-US" baseline="-25000" dirty="0">
                  <a:solidFill>
                    <a:prstClr val="black"/>
                  </a:solidFill>
                  <a:latin typeface="Calibri"/>
                </a:rPr>
                <a:t>2</a:t>
              </a: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0" y="61722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Can we control </a:t>
            </a:r>
            <a:r>
              <a:rPr lang="en-US" sz="2400" dirty="0" err="1" smtClean="0">
                <a:solidFill>
                  <a:srgbClr val="FF0000"/>
                </a:solidFill>
              </a:rPr>
              <a:t>I</a:t>
            </a:r>
            <a:r>
              <a:rPr lang="en-US" sz="2400" baseline="-25000" dirty="0" err="1" smtClean="0">
                <a:solidFill>
                  <a:srgbClr val="FF0000"/>
                </a:solidFill>
              </a:rPr>
              <a:t>c</a:t>
            </a:r>
            <a:r>
              <a:rPr lang="en-US" sz="2400" dirty="0" smtClean="0">
                <a:solidFill>
                  <a:srgbClr val="FF0000"/>
                </a:solidFill>
              </a:rPr>
              <a:t> or phase state of a single Josephson junction?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57500" y="904910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ym typeface="Symbol" panose="05050102010706020507" pitchFamily="18" charset="2"/>
              </a:rPr>
              <a:t>cos</a:t>
            </a:r>
            <a:r>
              <a:rPr lang="en-US" sz="2000" dirty="0" smtClean="0">
                <a:sym typeface="Symbol" panose="05050102010706020507" pitchFamily="18" charset="2"/>
              </a:rPr>
              <a:t>(</a:t>
            </a:r>
            <a:r>
              <a:rPr lang="en-US" sz="2000" i="1" dirty="0" err="1" smtClean="0">
                <a:sym typeface="Symbol" panose="05050102010706020507" pitchFamily="18" charset="2"/>
              </a:rPr>
              <a:t>d</a:t>
            </a:r>
            <a:r>
              <a:rPr lang="en-US" sz="2000" i="1" baseline="-25000" dirty="0" err="1" smtClean="0">
                <a:sym typeface="Symbol" panose="05050102010706020507" pitchFamily="18" charset="2"/>
              </a:rPr>
              <a:t>F</a:t>
            </a:r>
            <a:r>
              <a:rPr lang="en-US" sz="2000" i="1" dirty="0">
                <a:sym typeface="Symbol" panose="05050102010706020507" pitchFamily="18" charset="2"/>
              </a:rPr>
              <a:t>/</a:t>
            </a:r>
            <a:r>
              <a:rPr lang="en-US" sz="2000" i="1" baseline="-25000" dirty="0">
                <a:sym typeface="Symbol" panose="05050102010706020507" pitchFamily="18" charset="2"/>
              </a:rPr>
              <a:t>F</a:t>
            </a:r>
            <a:r>
              <a:rPr lang="en-US" sz="2000" dirty="0" smtClean="0">
                <a:sym typeface="Symbol" panose="05050102010706020507" pitchFamily="18" charset="2"/>
              </a:rPr>
              <a:t>)</a:t>
            </a:r>
            <a:r>
              <a:rPr lang="en-US" sz="2000" i="1" dirty="0" smtClean="0">
                <a:sym typeface="Symbol" panose="05050102010706020507" pitchFamily="18" charset="2"/>
              </a:rPr>
              <a:t> &gt; 0    0-junction </a:t>
            </a:r>
          </a:p>
          <a:p>
            <a:endParaRPr lang="en-US" sz="800" i="1" dirty="0" smtClean="0">
              <a:sym typeface="Symbol" panose="05050102010706020507" pitchFamily="18" charset="2"/>
            </a:endParaRPr>
          </a:p>
          <a:p>
            <a:r>
              <a:rPr lang="en-US" sz="2000" i="1" dirty="0" smtClean="0">
                <a:sym typeface="Symbol" panose="05050102010706020507" pitchFamily="18" charset="2"/>
              </a:rPr>
              <a:t>cos</a:t>
            </a:r>
            <a:r>
              <a:rPr lang="en-US" sz="2000" dirty="0" smtClean="0">
                <a:sym typeface="Symbol" panose="05050102010706020507" pitchFamily="18" charset="2"/>
              </a:rPr>
              <a:t>(</a:t>
            </a:r>
            <a:r>
              <a:rPr lang="en-US" sz="2000" i="1" dirty="0" err="1" smtClean="0">
                <a:sym typeface="Symbol" panose="05050102010706020507" pitchFamily="18" charset="2"/>
              </a:rPr>
              <a:t>d</a:t>
            </a:r>
            <a:r>
              <a:rPr lang="en-US" sz="2000" i="1" baseline="-25000" dirty="0" err="1" smtClean="0">
                <a:sym typeface="Symbol" panose="05050102010706020507" pitchFamily="18" charset="2"/>
              </a:rPr>
              <a:t>F</a:t>
            </a:r>
            <a:r>
              <a:rPr lang="en-US" sz="2000" i="1" dirty="0">
                <a:sym typeface="Symbol" panose="05050102010706020507" pitchFamily="18" charset="2"/>
              </a:rPr>
              <a:t>/</a:t>
            </a:r>
            <a:r>
              <a:rPr lang="en-US" sz="2000" i="1" baseline="-25000" dirty="0">
                <a:sym typeface="Symbol" panose="05050102010706020507" pitchFamily="18" charset="2"/>
              </a:rPr>
              <a:t>F</a:t>
            </a:r>
            <a:r>
              <a:rPr lang="en-US" sz="2000" dirty="0">
                <a:sym typeface="Symbol" panose="05050102010706020507" pitchFamily="18" charset="2"/>
              </a:rPr>
              <a:t>)</a:t>
            </a:r>
            <a:r>
              <a:rPr lang="en-US" sz="2000" i="1" dirty="0">
                <a:sym typeface="Symbol" panose="05050102010706020507" pitchFamily="18" charset="2"/>
              </a:rPr>
              <a:t> </a:t>
            </a:r>
            <a:r>
              <a:rPr lang="en-US" sz="2000" i="1" dirty="0" smtClean="0">
                <a:sym typeface="Symbol" panose="05050102010706020507" pitchFamily="18" charset="2"/>
              </a:rPr>
              <a:t>&lt; </a:t>
            </a:r>
            <a:r>
              <a:rPr lang="en-US" sz="2000" i="1" dirty="0">
                <a:sym typeface="Symbol" panose="05050102010706020507" pitchFamily="18" charset="2"/>
              </a:rPr>
              <a:t>0   </a:t>
            </a:r>
            <a:r>
              <a:rPr lang="en-US" sz="2000" i="1" dirty="0" smtClean="0">
                <a:sym typeface="Symbol" panose="05050102010706020507" pitchFamily="18" charset="2"/>
              </a:rPr>
              <a:t> -</a:t>
            </a:r>
            <a:r>
              <a:rPr lang="en-US" sz="2000" i="1" dirty="0">
                <a:sym typeface="Symbol" panose="05050102010706020507" pitchFamily="18" charset="2"/>
              </a:rPr>
              <a:t>junction </a:t>
            </a:r>
          </a:p>
        </p:txBody>
      </p:sp>
    </p:spTree>
    <p:extLst>
      <p:ext uri="{BB962C8B-B14F-4D97-AF65-F5344CB8AC3E}">
        <p14:creationId xmlns:p14="http://schemas.microsoft.com/office/powerpoint/2010/main" val="181049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22011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3200" dirty="0" smtClean="0">
                <a:solidFill>
                  <a:srgbClr val="002060"/>
                </a:solidFill>
              </a:rPr>
              <a:t>Add a second ferromagnetic layer: S/F</a:t>
            </a:r>
            <a:r>
              <a:rPr lang="en-US" sz="3200" baseline="-25000" dirty="0" smtClean="0">
                <a:solidFill>
                  <a:srgbClr val="002060"/>
                </a:solidFill>
              </a:rPr>
              <a:t>1</a:t>
            </a:r>
            <a:r>
              <a:rPr lang="en-US" sz="3200" dirty="0" smtClean="0">
                <a:solidFill>
                  <a:srgbClr val="002060"/>
                </a:solidFill>
              </a:rPr>
              <a:t>/F</a:t>
            </a:r>
            <a:r>
              <a:rPr lang="en-US" sz="3200" baseline="-25000" dirty="0" smtClean="0">
                <a:solidFill>
                  <a:srgbClr val="002060"/>
                </a:solidFill>
              </a:rPr>
              <a:t>2</a:t>
            </a:r>
            <a:r>
              <a:rPr lang="en-US" sz="3200" dirty="0" smtClean="0">
                <a:solidFill>
                  <a:srgbClr val="002060"/>
                </a:solidFill>
              </a:rPr>
              <a:t>/S </a:t>
            </a:r>
            <a:br>
              <a:rPr lang="en-US" sz="3200" dirty="0" smtClean="0">
                <a:solidFill>
                  <a:srgbClr val="002060"/>
                </a:solidFill>
              </a:rPr>
            </a:br>
            <a:r>
              <a:rPr lang="en-US" sz="2800" dirty="0" err="1" smtClean="0">
                <a:solidFill>
                  <a:srgbClr val="002060"/>
                </a:solidFill>
              </a:rPr>
              <a:t>I</a:t>
            </a:r>
            <a:r>
              <a:rPr lang="en-US" sz="2800" baseline="-25000" dirty="0" err="1" smtClean="0">
                <a:solidFill>
                  <a:srgbClr val="002060"/>
                </a:solidFill>
              </a:rPr>
              <a:t>c</a:t>
            </a:r>
            <a:r>
              <a:rPr lang="en-US" sz="2800" dirty="0" smtClean="0">
                <a:solidFill>
                  <a:srgbClr val="002060"/>
                </a:solidFill>
              </a:rPr>
              <a:t> and phase </a:t>
            </a:r>
            <a:r>
              <a:rPr lang="en-US" sz="2800" dirty="0">
                <a:solidFill>
                  <a:srgbClr val="002060"/>
                </a:solidFill>
              </a:rPr>
              <a:t>d</a:t>
            </a:r>
            <a:r>
              <a:rPr lang="en-US" sz="2800" dirty="0" smtClean="0">
                <a:solidFill>
                  <a:srgbClr val="002060"/>
                </a:solidFill>
              </a:rPr>
              <a:t>epend </a:t>
            </a:r>
            <a:r>
              <a:rPr lang="en-US" sz="2800" dirty="0">
                <a:solidFill>
                  <a:srgbClr val="002060"/>
                </a:solidFill>
              </a:rPr>
              <a:t>on r</a:t>
            </a:r>
            <a:r>
              <a:rPr lang="en-US" sz="2800" dirty="0" smtClean="0">
                <a:solidFill>
                  <a:srgbClr val="002060"/>
                </a:solidFill>
              </a:rPr>
              <a:t>elative </a:t>
            </a:r>
            <a:r>
              <a:rPr lang="en-US" sz="2800" dirty="0">
                <a:solidFill>
                  <a:srgbClr val="002060"/>
                </a:solidFill>
              </a:rPr>
              <a:t>m</a:t>
            </a:r>
            <a:r>
              <a:rPr lang="en-US" sz="2800" dirty="0" smtClean="0">
                <a:solidFill>
                  <a:srgbClr val="002060"/>
                </a:solidFill>
              </a:rPr>
              <a:t>agnetization </a:t>
            </a:r>
            <a:r>
              <a:rPr lang="en-US" sz="2800" dirty="0">
                <a:solidFill>
                  <a:srgbClr val="002060"/>
                </a:solidFill>
              </a:rPr>
              <a:t>d</a:t>
            </a:r>
            <a:r>
              <a:rPr lang="en-US" sz="2800" dirty="0" smtClean="0">
                <a:solidFill>
                  <a:srgbClr val="002060"/>
                </a:solidFill>
              </a:rPr>
              <a:t>irection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81550" y="1524000"/>
            <a:ext cx="2076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/>
              <a:t>Parallel state: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00550" y="4171890"/>
            <a:ext cx="2457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/>
              <a:t>Antiparallel state: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373547" y="2113930"/>
            <a:ext cx="2475053" cy="1838913"/>
            <a:chOff x="5181600" y="2113930"/>
            <a:chExt cx="2475053" cy="1838913"/>
          </a:xfrm>
        </p:grpSpPr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5971840" y="3485940"/>
              <a:ext cx="1675097" cy="466903"/>
            </a:xfrm>
            <a:prstGeom prst="rect">
              <a:avLst/>
            </a:prstGeom>
            <a:solidFill>
              <a:srgbClr val="DD1D4B"/>
            </a:solidFill>
            <a:ln>
              <a:noFill/>
            </a:ln>
            <a:extLst/>
          </p:spPr>
          <p:txBody>
            <a:bodyPr anchor="ctr"/>
            <a:lstStyle/>
            <a:p>
              <a:pPr algn="ctr" defTabSz="438912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schemeClr val="lt1"/>
                  </a:solidFill>
                  <a:latin typeface="+mn-lt"/>
                </a:rPr>
                <a:t>S</a:t>
              </a:r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5981556" y="2113930"/>
              <a:ext cx="1675097" cy="466903"/>
            </a:xfrm>
            <a:prstGeom prst="rect">
              <a:avLst/>
            </a:prstGeom>
            <a:solidFill>
              <a:srgbClr val="DD1D4B"/>
            </a:solidFill>
            <a:ln>
              <a:noFill/>
            </a:ln>
            <a:extLst/>
          </p:spPr>
          <p:txBody>
            <a:bodyPr anchor="ctr"/>
            <a:lstStyle/>
            <a:p>
              <a:pPr algn="ctr" defTabSz="438912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schemeClr val="lt1"/>
                  </a:solidFill>
                  <a:latin typeface="+mn-lt"/>
                </a:rPr>
                <a:t>S</a:t>
              </a:r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6130756" y="2563347"/>
              <a:ext cx="1355645" cy="454476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anchor="ctr"/>
            <a:lstStyle/>
            <a:p>
              <a:pPr algn="ctr" defTabSz="438912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22" name="Rectangle 300"/>
            <p:cNvSpPr>
              <a:spLocks noChangeArrowheads="1"/>
            </p:cNvSpPr>
            <p:nvPr/>
          </p:nvSpPr>
          <p:spPr bwMode="auto">
            <a:xfrm>
              <a:off x="6130756" y="3017825"/>
              <a:ext cx="1355645" cy="46811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/>
          </p:spPr>
          <p:txBody>
            <a:bodyPr anchor="ctr"/>
            <a:lstStyle/>
            <a:p>
              <a:pPr algn="ctr" defTabSz="4387850"/>
              <a:endParaRPr lang="en-US" sz="2400" dirty="0">
                <a:solidFill>
                  <a:srgbClr val="FFFFFF"/>
                </a:solidFill>
                <a:latin typeface="+mn-lt"/>
              </a:endParaRP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6324747" y="2811753"/>
              <a:ext cx="951220" cy="0"/>
            </a:xfrm>
            <a:prstGeom prst="straightConnector1">
              <a:avLst/>
            </a:prstGeom>
            <a:ln w="22225" cap="sq">
              <a:solidFill>
                <a:schemeClr val="bg1"/>
              </a:solidFill>
              <a:round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6324747" y="3241878"/>
              <a:ext cx="951220" cy="0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24"/>
            <p:cNvGrpSpPr/>
            <p:nvPr/>
          </p:nvGrpSpPr>
          <p:grpSpPr>
            <a:xfrm>
              <a:off x="5181600" y="2563347"/>
              <a:ext cx="745332" cy="936586"/>
              <a:chOff x="5525684" y="5105400"/>
              <a:chExt cx="827445" cy="995543"/>
            </a:xfrm>
          </p:grpSpPr>
          <p:sp>
            <p:nvSpPr>
              <p:cNvPr id="26" name="TextBox 301"/>
              <p:cNvSpPr txBox="1">
                <a:spLocks noChangeArrowheads="1"/>
              </p:cNvSpPr>
              <p:nvPr/>
            </p:nvSpPr>
            <p:spPr bwMode="auto">
              <a:xfrm>
                <a:off x="5525684" y="5120466"/>
                <a:ext cx="705156" cy="4907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43878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43878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43878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43878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43878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43878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43878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43878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43878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sz="2400" dirty="0" smtClean="0">
                    <a:latin typeface="Calibri" pitchFamily="34" charset="0"/>
                  </a:rPr>
                  <a:t>d</a:t>
                </a:r>
                <a:r>
                  <a:rPr lang="en-US" sz="2400" baseline="-25000" dirty="0" smtClean="0">
                    <a:latin typeface="Calibri" pitchFamily="34" charset="0"/>
                  </a:rPr>
                  <a:t>F1</a:t>
                </a:r>
                <a:endParaRPr lang="en-US" sz="2400" u="sng" dirty="0">
                  <a:latin typeface="Calibri" pitchFamily="34" charset="0"/>
                </a:endParaRPr>
              </a:p>
            </p:txBody>
          </p:sp>
          <p:sp>
            <p:nvSpPr>
              <p:cNvPr id="27" name="Right Brace 26"/>
              <p:cNvSpPr/>
              <p:nvPr/>
            </p:nvSpPr>
            <p:spPr bwMode="auto">
              <a:xfrm flipH="1">
                <a:off x="6096000" y="5105400"/>
                <a:ext cx="228600" cy="493525"/>
              </a:xfrm>
              <a:prstGeom prst="rightBrac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438912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8600"/>
              </a:p>
            </p:txBody>
          </p:sp>
          <p:sp>
            <p:nvSpPr>
              <p:cNvPr id="28" name="TextBox 301"/>
              <p:cNvSpPr txBox="1">
                <a:spLocks noChangeArrowheads="1"/>
              </p:cNvSpPr>
              <p:nvPr/>
            </p:nvSpPr>
            <p:spPr bwMode="auto">
              <a:xfrm>
                <a:off x="5525684" y="5605131"/>
                <a:ext cx="724649" cy="4907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43878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43878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43878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43878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43878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43878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43878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43878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43878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sz="2400" dirty="0" smtClean="0">
                    <a:latin typeface="Calibri" pitchFamily="34" charset="0"/>
                  </a:rPr>
                  <a:t>d</a:t>
                </a:r>
                <a:r>
                  <a:rPr lang="en-US" sz="2400" baseline="-25000" dirty="0" smtClean="0">
                    <a:latin typeface="Calibri" pitchFamily="34" charset="0"/>
                  </a:rPr>
                  <a:t>F2</a:t>
                </a:r>
                <a:endParaRPr lang="en-US" sz="2400" u="sng" dirty="0">
                  <a:latin typeface="Calibri" pitchFamily="34" charset="0"/>
                </a:endParaRPr>
              </a:p>
            </p:txBody>
          </p:sp>
          <p:sp>
            <p:nvSpPr>
              <p:cNvPr id="29" name="Right Brace 28"/>
              <p:cNvSpPr/>
              <p:nvPr/>
            </p:nvSpPr>
            <p:spPr bwMode="auto">
              <a:xfrm flipH="1">
                <a:off x="6059788" y="5607418"/>
                <a:ext cx="293341" cy="493525"/>
              </a:xfrm>
              <a:prstGeom prst="rightBrac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438912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8600"/>
              </a:p>
            </p:txBody>
          </p:sp>
        </p:grpSp>
      </p:grpSp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14600"/>
            <a:ext cx="3640975" cy="2743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65865" y="1470621"/>
            <a:ext cx="3644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Symbol" panose="05050102010706020507" pitchFamily="18" charset="2"/>
              </a:rPr>
              <a:t>Electron pair accumulates phase  while traversing junction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5410200" y="4838080"/>
            <a:ext cx="2398853" cy="1867520"/>
            <a:chOff x="5257800" y="4838080"/>
            <a:chExt cx="2398853" cy="1867520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5997915" y="6236295"/>
              <a:ext cx="1649173" cy="469305"/>
            </a:xfrm>
            <a:prstGeom prst="rect">
              <a:avLst/>
            </a:prstGeom>
            <a:solidFill>
              <a:srgbClr val="DD1D4B"/>
            </a:solidFill>
            <a:ln>
              <a:noFill/>
            </a:ln>
            <a:extLst/>
          </p:spPr>
          <p:txBody>
            <a:bodyPr anchor="ctr"/>
            <a:lstStyle/>
            <a:p>
              <a:pPr algn="ctr" defTabSz="438912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schemeClr val="lt1"/>
                  </a:solidFill>
                  <a:latin typeface="+mn-lt"/>
                </a:rPr>
                <a:t>S</a:t>
              </a: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6007480" y="4838080"/>
              <a:ext cx="1649173" cy="469305"/>
            </a:xfrm>
            <a:prstGeom prst="rect">
              <a:avLst/>
            </a:prstGeom>
            <a:solidFill>
              <a:srgbClr val="DD1D4B"/>
            </a:solidFill>
            <a:ln>
              <a:noFill/>
            </a:ln>
            <a:extLst/>
          </p:spPr>
          <p:txBody>
            <a:bodyPr anchor="ctr"/>
            <a:lstStyle/>
            <a:p>
              <a:pPr algn="ctr" defTabSz="438912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schemeClr val="lt1"/>
                  </a:solidFill>
                  <a:latin typeface="+mn-lt"/>
                </a:rPr>
                <a:t>S</a:t>
              </a: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6154371" y="5308957"/>
              <a:ext cx="1334665" cy="45681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anchor="ctr"/>
            <a:lstStyle/>
            <a:p>
              <a:pPr algn="ctr" defTabSz="438912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0" name="Rectangle 300"/>
            <p:cNvSpPr>
              <a:spLocks noChangeArrowheads="1"/>
            </p:cNvSpPr>
            <p:nvPr/>
          </p:nvSpPr>
          <p:spPr bwMode="auto">
            <a:xfrm>
              <a:off x="6154371" y="5765772"/>
              <a:ext cx="1334665" cy="47052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/>
          </p:spPr>
          <p:txBody>
            <a:bodyPr anchor="ctr"/>
            <a:lstStyle/>
            <a:p>
              <a:pPr algn="ctr" defTabSz="4387850"/>
              <a:endParaRPr lang="en-US" sz="2400" dirty="0">
                <a:solidFill>
                  <a:srgbClr val="FFFFFF"/>
                </a:solidFill>
                <a:latin typeface="+mn-lt"/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6345360" y="5549604"/>
              <a:ext cx="936499" cy="0"/>
            </a:xfrm>
            <a:prstGeom prst="straightConnector1">
              <a:avLst/>
            </a:prstGeom>
            <a:ln w="22225" cap="sq">
              <a:solidFill>
                <a:schemeClr val="bg1"/>
              </a:solidFill>
              <a:round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H="1">
              <a:off x="6345360" y="5981940"/>
              <a:ext cx="878488" cy="0"/>
            </a:xfrm>
            <a:prstGeom prst="straightConnector1">
              <a:avLst/>
            </a:prstGeom>
            <a:ln w="22225" cap="sq">
              <a:solidFill>
                <a:schemeClr val="bg1"/>
              </a:solidFill>
              <a:round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4" name="Group 33"/>
            <p:cNvGrpSpPr/>
            <p:nvPr/>
          </p:nvGrpSpPr>
          <p:grpSpPr>
            <a:xfrm>
              <a:off x="5257800" y="5311814"/>
              <a:ext cx="745332" cy="936586"/>
              <a:chOff x="5525684" y="5105400"/>
              <a:chExt cx="827445" cy="995543"/>
            </a:xfrm>
          </p:grpSpPr>
          <p:sp>
            <p:nvSpPr>
              <p:cNvPr id="35" name="TextBox 301"/>
              <p:cNvSpPr txBox="1">
                <a:spLocks noChangeArrowheads="1"/>
              </p:cNvSpPr>
              <p:nvPr/>
            </p:nvSpPr>
            <p:spPr bwMode="auto">
              <a:xfrm>
                <a:off x="5525684" y="5120466"/>
                <a:ext cx="705156" cy="4907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43878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43878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43878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43878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43878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43878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43878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43878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43878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sz="2400" dirty="0" smtClean="0">
                    <a:latin typeface="Calibri" pitchFamily="34" charset="0"/>
                  </a:rPr>
                  <a:t>d</a:t>
                </a:r>
                <a:r>
                  <a:rPr lang="en-US" sz="2400" baseline="-25000" dirty="0" smtClean="0">
                    <a:latin typeface="Calibri" pitchFamily="34" charset="0"/>
                  </a:rPr>
                  <a:t>F1</a:t>
                </a:r>
                <a:endParaRPr lang="en-US" sz="2400" u="sng" dirty="0">
                  <a:latin typeface="Calibri" pitchFamily="34" charset="0"/>
                </a:endParaRPr>
              </a:p>
            </p:txBody>
          </p:sp>
          <p:sp>
            <p:nvSpPr>
              <p:cNvPr id="36" name="Right Brace 35"/>
              <p:cNvSpPr/>
              <p:nvPr/>
            </p:nvSpPr>
            <p:spPr bwMode="auto">
              <a:xfrm flipH="1">
                <a:off x="6096000" y="5105400"/>
                <a:ext cx="228600" cy="493525"/>
              </a:xfrm>
              <a:prstGeom prst="rightBrac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438912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8600"/>
              </a:p>
            </p:txBody>
          </p:sp>
          <p:sp>
            <p:nvSpPr>
              <p:cNvPr id="37" name="TextBox 301"/>
              <p:cNvSpPr txBox="1">
                <a:spLocks noChangeArrowheads="1"/>
              </p:cNvSpPr>
              <p:nvPr/>
            </p:nvSpPr>
            <p:spPr bwMode="auto">
              <a:xfrm>
                <a:off x="5525684" y="5605131"/>
                <a:ext cx="724649" cy="4907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43878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43878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43878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43878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43878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43878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43878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43878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43878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sz="2400" dirty="0" smtClean="0">
                    <a:latin typeface="Calibri" pitchFamily="34" charset="0"/>
                  </a:rPr>
                  <a:t>d</a:t>
                </a:r>
                <a:r>
                  <a:rPr lang="en-US" sz="2400" baseline="-25000" dirty="0" smtClean="0">
                    <a:latin typeface="Calibri" pitchFamily="34" charset="0"/>
                  </a:rPr>
                  <a:t>F2</a:t>
                </a:r>
                <a:endParaRPr lang="en-US" sz="2400" u="sng" dirty="0">
                  <a:latin typeface="Calibri" pitchFamily="34" charset="0"/>
                </a:endParaRPr>
              </a:p>
            </p:txBody>
          </p:sp>
          <p:sp>
            <p:nvSpPr>
              <p:cNvPr id="38" name="Right Brace 37"/>
              <p:cNvSpPr/>
              <p:nvPr/>
            </p:nvSpPr>
            <p:spPr bwMode="auto">
              <a:xfrm flipH="1">
                <a:off x="6059788" y="5607418"/>
                <a:ext cx="293341" cy="493525"/>
              </a:xfrm>
              <a:prstGeom prst="rightBrac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438912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8600"/>
              </a:p>
            </p:txBody>
          </p:sp>
        </p:grpSp>
      </p:grpSp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3878622"/>
              </p:ext>
            </p:extLst>
          </p:nvPr>
        </p:nvGraphicFramePr>
        <p:xfrm>
          <a:off x="6870700" y="1360964"/>
          <a:ext cx="1591024" cy="7726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6312" name="Equation" r:id="rId4" imgW="888840" imgH="431640" progId="Equation.3">
                  <p:embed/>
                </p:oleObj>
              </mc:Choice>
              <mc:Fallback>
                <p:oleObj name="Equation" r:id="rId4" imgW="8888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0700" y="1360964"/>
                        <a:ext cx="1591024" cy="7726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7709315"/>
              </p:ext>
            </p:extLst>
          </p:nvPr>
        </p:nvGraphicFramePr>
        <p:xfrm>
          <a:off x="6858288" y="4023648"/>
          <a:ext cx="1599912" cy="7769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6313" name="Equation" r:id="rId6" imgW="888840" imgH="431640" progId="Equation.3">
                  <p:embed/>
                </p:oleObj>
              </mc:Choice>
              <mc:Fallback>
                <p:oleObj name="Equation" r:id="rId6" imgW="8888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288" y="4023648"/>
                        <a:ext cx="1599912" cy="7769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Rectangle 40"/>
          <p:cNvSpPr/>
          <p:nvPr/>
        </p:nvSpPr>
        <p:spPr>
          <a:xfrm>
            <a:off x="1" y="5638800"/>
            <a:ext cx="5334000" cy="36933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dirty="0"/>
              <a:t>I</a:t>
            </a:r>
            <a:r>
              <a:rPr lang="en-US" baseline="-25000" dirty="0"/>
              <a:t>c</a:t>
            </a:r>
            <a:r>
              <a:rPr lang="en-US" dirty="0"/>
              <a:t> </a:t>
            </a:r>
            <a:r>
              <a:rPr lang="en-US" dirty="0">
                <a:sym typeface="Symbol"/>
              </a:rPr>
              <a:t></a:t>
            </a:r>
            <a:r>
              <a:rPr lang="en-US" dirty="0"/>
              <a:t> </a:t>
            </a:r>
            <a:r>
              <a:rPr lang="en-US" dirty="0" err="1" smtClean="0"/>
              <a:t>exp</a:t>
            </a:r>
            <a:r>
              <a:rPr lang="en-US" dirty="0"/>
              <a:t>[</a:t>
            </a:r>
            <a:r>
              <a:rPr lang="en-US" dirty="0" smtClean="0"/>
              <a:t>-(d</a:t>
            </a:r>
            <a:r>
              <a:rPr lang="en-US" baseline="-25000" dirty="0" smtClean="0">
                <a:sym typeface="Symbol"/>
              </a:rPr>
              <a:t>F1</a:t>
            </a:r>
            <a:r>
              <a:rPr lang="en-US" dirty="0" smtClean="0">
                <a:sym typeface="Symbol"/>
              </a:rPr>
              <a:t>/</a:t>
            </a:r>
            <a:r>
              <a:rPr lang="en-US" dirty="0">
                <a:sym typeface="Symbol"/>
              </a:rPr>
              <a:t></a:t>
            </a:r>
            <a:r>
              <a:rPr lang="en-US" baseline="-25000" dirty="0">
                <a:sym typeface="Symbol"/>
              </a:rPr>
              <a:t>F1</a:t>
            </a:r>
            <a:r>
              <a:rPr lang="en-US" dirty="0">
                <a:sym typeface="Symbol"/>
              </a:rPr>
              <a:t> </a:t>
            </a:r>
            <a:r>
              <a:rPr lang="en-US" dirty="0" smtClean="0">
                <a:sym typeface="Symbol"/>
              </a:rPr>
              <a:t>+ d</a:t>
            </a:r>
            <a:r>
              <a:rPr lang="en-US" baseline="-25000" dirty="0" smtClean="0">
                <a:sym typeface="Symbol"/>
              </a:rPr>
              <a:t>F2</a:t>
            </a:r>
            <a:r>
              <a:rPr lang="en-US" dirty="0" smtClean="0">
                <a:sym typeface="Symbol"/>
              </a:rPr>
              <a:t>/</a:t>
            </a:r>
            <a:r>
              <a:rPr lang="en-US" dirty="0">
                <a:sym typeface="Symbol"/>
              </a:rPr>
              <a:t></a:t>
            </a:r>
            <a:r>
              <a:rPr lang="en-US" baseline="-25000" dirty="0" smtClean="0">
                <a:sym typeface="Symbol"/>
              </a:rPr>
              <a:t>F2</a:t>
            </a:r>
            <a:r>
              <a:rPr lang="en-US" dirty="0" smtClean="0"/>
              <a:t>)] </a:t>
            </a:r>
            <a:r>
              <a:rPr lang="en-US" dirty="0">
                <a:sym typeface="Symbol"/>
              </a:rPr>
              <a:t></a:t>
            </a:r>
            <a:r>
              <a:rPr lang="en-US" dirty="0" smtClean="0"/>
              <a:t>cos(d</a:t>
            </a:r>
            <a:r>
              <a:rPr lang="en-US" baseline="-25000" dirty="0" smtClean="0">
                <a:sym typeface="Symbol"/>
              </a:rPr>
              <a:t>F1</a:t>
            </a:r>
            <a:r>
              <a:rPr lang="en-US" dirty="0" smtClean="0">
                <a:sym typeface="Symbol"/>
              </a:rPr>
              <a:t>/</a:t>
            </a:r>
            <a:r>
              <a:rPr lang="en-US" dirty="0">
                <a:sym typeface="Symbol"/>
              </a:rPr>
              <a:t></a:t>
            </a:r>
            <a:r>
              <a:rPr lang="en-US" baseline="-25000" dirty="0" smtClean="0">
                <a:sym typeface="Symbol"/>
              </a:rPr>
              <a:t>F1</a:t>
            </a:r>
            <a:r>
              <a:rPr lang="en-US" dirty="0" smtClean="0">
                <a:sym typeface="Symbol"/>
              </a:rPr>
              <a:t> </a:t>
            </a:r>
            <a:r>
              <a:rPr lang="en-US" dirty="0">
                <a:sym typeface="Symbol"/>
              </a:rPr>
              <a:t> </a:t>
            </a:r>
            <a:r>
              <a:rPr lang="en-US" dirty="0" smtClean="0">
                <a:sym typeface="Symbol"/>
              </a:rPr>
              <a:t>d</a:t>
            </a:r>
            <a:r>
              <a:rPr lang="en-US" baseline="-25000" dirty="0" smtClean="0">
                <a:sym typeface="Symbol"/>
              </a:rPr>
              <a:t>F2</a:t>
            </a:r>
            <a:r>
              <a:rPr lang="en-US" dirty="0" smtClean="0">
                <a:sym typeface="Symbol"/>
              </a:rPr>
              <a:t>/</a:t>
            </a:r>
            <a:r>
              <a:rPr lang="en-US" dirty="0">
                <a:sym typeface="Symbol"/>
              </a:rPr>
              <a:t></a:t>
            </a:r>
            <a:r>
              <a:rPr lang="en-US" baseline="-25000" dirty="0" smtClean="0">
                <a:sym typeface="Symbol"/>
              </a:rPr>
              <a:t>F2</a:t>
            </a:r>
            <a:r>
              <a:rPr lang="en-US" dirty="0" smtClean="0"/>
              <a:t>)</a:t>
            </a:r>
            <a:r>
              <a:rPr lang="en-US" dirty="0">
                <a:sym typeface="Symbol"/>
              </a:rPr>
              <a:t></a:t>
            </a:r>
          </a:p>
        </p:txBody>
      </p:sp>
    </p:spTree>
    <p:extLst>
      <p:ext uri="{BB962C8B-B14F-4D97-AF65-F5344CB8AC3E}">
        <p14:creationId xmlns:p14="http://schemas.microsoft.com/office/powerpoint/2010/main" val="418386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28074"/>
            <a:ext cx="8915400" cy="918800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rgbClr val="002060"/>
                </a:solidFill>
              </a:rPr>
              <a:t>Memory choice: control </a:t>
            </a:r>
            <a:r>
              <a:rPr lang="en-US" sz="3600" dirty="0" err="1" smtClean="0">
                <a:solidFill>
                  <a:srgbClr val="002060"/>
                </a:solidFill>
              </a:rPr>
              <a:t>I</a:t>
            </a:r>
            <a:r>
              <a:rPr lang="en-US" sz="3600" baseline="-25000" dirty="0" err="1" smtClean="0">
                <a:solidFill>
                  <a:srgbClr val="002060"/>
                </a:solidFill>
              </a:rPr>
              <a:t>c</a:t>
            </a:r>
            <a:r>
              <a:rPr lang="en-US" sz="3600" dirty="0" smtClean="0">
                <a:solidFill>
                  <a:srgbClr val="002060"/>
                </a:solidFill>
              </a:rPr>
              <a:t> amplitude or phase?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2554" y="5048071"/>
            <a:ext cx="36222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Control amplitude: </a:t>
            </a:r>
            <a:r>
              <a:rPr lang="en-US" dirty="0">
                <a:solidFill>
                  <a:srgbClr val="0000FF"/>
                </a:solidFill>
              </a:rPr>
              <a:t>JJ must have large </a:t>
            </a:r>
            <a:r>
              <a:rPr lang="en-US" dirty="0" err="1">
                <a:solidFill>
                  <a:srgbClr val="0000FF"/>
                </a:solidFill>
              </a:rPr>
              <a:t>I</a:t>
            </a:r>
            <a:r>
              <a:rPr lang="en-US" baseline="-25000" dirty="0" err="1">
                <a:solidFill>
                  <a:srgbClr val="0000FF"/>
                </a:solidFill>
              </a:rPr>
              <a:t>c</a:t>
            </a:r>
            <a:r>
              <a:rPr lang="en-US" dirty="0" err="1">
                <a:solidFill>
                  <a:srgbClr val="0000FF"/>
                </a:solidFill>
              </a:rPr>
              <a:t>R</a:t>
            </a:r>
            <a:r>
              <a:rPr lang="en-US" baseline="-25000" dirty="0" err="1">
                <a:solidFill>
                  <a:srgbClr val="0000FF"/>
                </a:solidFill>
              </a:rPr>
              <a:t>N</a:t>
            </a:r>
            <a:r>
              <a:rPr lang="en-US" dirty="0">
                <a:solidFill>
                  <a:srgbClr val="0000FF"/>
                </a:solidFill>
              </a:rPr>
              <a:t> product to switch quickly. The switching </a:t>
            </a:r>
            <a:r>
              <a:rPr lang="en-US" dirty="0" smtClean="0">
                <a:solidFill>
                  <a:srgbClr val="0000FF"/>
                </a:solidFill>
              </a:rPr>
              <a:t>time </a:t>
            </a:r>
            <a:r>
              <a:rPr lang="en-US" dirty="0">
                <a:solidFill>
                  <a:srgbClr val="0000FF"/>
                </a:solidFill>
              </a:rPr>
              <a:t>is </a:t>
            </a:r>
            <a:r>
              <a:rPr lang="en-US" dirty="0" smtClean="0">
                <a:solidFill>
                  <a:srgbClr val="0000FF"/>
                </a:solidFill>
              </a:rPr>
              <a:t>inversely proportional </a:t>
            </a:r>
            <a:r>
              <a:rPr lang="en-US" dirty="0">
                <a:solidFill>
                  <a:srgbClr val="0000FF"/>
                </a:solidFill>
              </a:rPr>
              <a:t>to </a:t>
            </a:r>
            <a:r>
              <a:rPr lang="en-US" dirty="0" err="1">
                <a:solidFill>
                  <a:srgbClr val="0000FF"/>
                </a:solidFill>
              </a:rPr>
              <a:t>I</a:t>
            </a:r>
            <a:r>
              <a:rPr lang="en-US" baseline="-25000" dirty="0" err="1">
                <a:solidFill>
                  <a:srgbClr val="0000FF"/>
                </a:solidFill>
              </a:rPr>
              <a:t>c</a:t>
            </a:r>
            <a:r>
              <a:rPr lang="en-US" dirty="0" err="1">
                <a:solidFill>
                  <a:srgbClr val="0000FF"/>
                </a:solidFill>
              </a:rPr>
              <a:t>R</a:t>
            </a:r>
            <a:r>
              <a:rPr lang="en-US" baseline="-25000" dirty="0" err="1">
                <a:solidFill>
                  <a:srgbClr val="0000FF"/>
                </a:solidFill>
              </a:rPr>
              <a:t>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35826" y="3781765"/>
            <a:ext cx="3933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Control phase: </a:t>
            </a:r>
            <a:r>
              <a:rPr lang="en-US" dirty="0">
                <a:solidFill>
                  <a:srgbClr val="0000FF"/>
                </a:solidFill>
              </a:rPr>
              <a:t>JJ acts as passive phase shifter;  no need for large </a:t>
            </a:r>
            <a:r>
              <a:rPr lang="en-US" dirty="0" err="1">
                <a:solidFill>
                  <a:srgbClr val="0000FF"/>
                </a:solidFill>
              </a:rPr>
              <a:t>I</a:t>
            </a:r>
            <a:r>
              <a:rPr lang="en-US" baseline="-25000" dirty="0" err="1">
                <a:solidFill>
                  <a:srgbClr val="0000FF"/>
                </a:solidFill>
              </a:rPr>
              <a:t>c</a:t>
            </a:r>
            <a:r>
              <a:rPr lang="en-US" dirty="0" err="1">
                <a:solidFill>
                  <a:srgbClr val="0000FF"/>
                </a:solidFill>
              </a:rPr>
              <a:t>R</a:t>
            </a:r>
            <a:r>
              <a:rPr lang="en-US" baseline="-25000" dirty="0" err="1">
                <a:solidFill>
                  <a:srgbClr val="0000FF"/>
                </a:solidFill>
              </a:rPr>
              <a:t>N</a:t>
            </a:r>
            <a:endParaRPr lang="en-US" baseline="-25000" dirty="0">
              <a:solidFill>
                <a:srgbClr val="0000FF"/>
              </a:solidFill>
            </a:endParaRPr>
          </a:p>
        </p:txBody>
      </p:sp>
      <p:pic>
        <p:nvPicPr>
          <p:cNvPr id="10803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648" y="4619297"/>
            <a:ext cx="1571625" cy="2091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5035826" y="5322247"/>
            <a:ext cx="2015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Example: </a:t>
            </a:r>
            <a:r>
              <a:rPr lang="en-US" sz="1600" dirty="0" err="1"/>
              <a:t>Feofanov</a:t>
            </a:r>
            <a:r>
              <a:rPr lang="en-US" sz="1600" dirty="0"/>
              <a:t> et al., Nature Phys. 6, 593 (2010)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032513" y="2739692"/>
            <a:ext cx="1222513" cy="243437"/>
          </a:xfrm>
          <a:prstGeom prst="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5032513" y="1901493"/>
            <a:ext cx="1222513" cy="248478"/>
          </a:xfrm>
          <a:prstGeom prst="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5032513" y="2149971"/>
            <a:ext cx="1222513" cy="1524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5032513" y="2519303"/>
            <a:ext cx="1222513" cy="210451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5483087" y="2226171"/>
            <a:ext cx="381000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5491369" y="2653553"/>
            <a:ext cx="3810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5032513" y="2311023"/>
            <a:ext cx="1222513" cy="238539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5025887" y="1856839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025887" y="2675161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025887" y="2053893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035826" y="2494527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025887" y="2282493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</a:t>
            </a:r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405285"/>
            <a:ext cx="3957143" cy="2785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304800" y="4139625"/>
            <a:ext cx="3810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sz="1600" dirty="0" err="1"/>
              <a:t>Ryazanov</a:t>
            </a:r>
            <a:r>
              <a:rPr lang="en-US" sz="1600" dirty="0"/>
              <a:t> </a:t>
            </a:r>
            <a:r>
              <a:rPr lang="en-US" sz="1600" i="1" dirty="0"/>
              <a:t>et al.,</a:t>
            </a:r>
            <a:r>
              <a:rPr lang="en-US" sz="1600" dirty="0"/>
              <a:t> PRL </a:t>
            </a:r>
            <a:r>
              <a:rPr lang="en-US" sz="1600" b="1" dirty="0"/>
              <a:t>86</a:t>
            </a:r>
            <a:r>
              <a:rPr lang="en-US" sz="1600" dirty="0"/>
              <a:t>, 2427 (2001); </a:t>
            </a:r>
            <a:r>
              <a:rPr lang="en-US" sz="1600" dirty="0" err="1"/>
              <a:t>Oboznov</a:t>
            </a:r>
            <a:r>
              <a:rPr lang="en-US" sz="1600" dirty="0"/>
              <a:t> et al., PRL </a:t>
            </a:r>
            <a:r>
              <a:rPr lang="en-US" sz="1600" b="1" dirty="0"/>
              <a:t>96</a:t>
            </a:r>
            <a:r>
              <a:rPr lang="en-US" sz="1600" dirty="0"/>
              <a:t>, 197003 (2006).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53199" y="1752600"/>
            <a:ext cx="25146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P state: </a:t>
            </a:r>
            <a:r>
              <a:rPr lang="en-US" sz="1600" dirty="0"/>
              <a:t>Cooper pair phase shifts add</a:t>
            </a:r>
          </a:p>
          <a:p>
            <a:endParaRPr lang="en-US" sz="1600" dirty="0"/>
          </a:p>
          <a:p>
            <a:r>
              <a:rPr lang="en-US" sz="1600" dirty="0">
                <a:solidFill>
                  <a:srgbClr val="FF0000"/>
                </a:solidFill>
              </a:rPr>
              <a:t>AP state: </a:t>
            </a:r>
            <a:r>
              <a:rPr lang="en-US" sz="1600" dirty="0"/>
              <a:t>Cooper pair phase shifts subtract</a:t>
            </a:r>
          </a:p>
        </p:txBody>
      </p:sp>
    </p:spTree>
    <p:extLst>
      <p:ext uri="{BB962C8B-B14F-4D97-AF65-F5344CB8AC3E}">
        <p14:creationId xmlns:p14="http://schemas.microsoft.com/office/powerpoint/2010/main" val="420816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CustomShape 2"/>
          <p:cNvSpPr/>
          <p:nvPr/>
        </p:nvSpPr>
        <p:spPr>
          <a:xfrm>
            <a:off x="194040" y="0"/>
            <a:ext cx="8942400" cy="835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Selection of Materials for Sample Development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9" name="CustomShape 3"/>
          <p:cNvSpPr/>
          <p:nvPr/>
        </p:nvSpPr>
        <p:spPr>
          <a:xfrm>
            <a:off x="0" y="6477120"/>
            <a:ext cx="397080" cy="294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480" tIns="48240" rIns="96480" bIns="48240"/>
          <a:lstStyle/>
          <a:p>
            <a:pPr algn="ctr">
              <a:lnSpc>
                <a:spcPct val="100000"/>
              </a:lnSpc>
            </a:pPr>
            <a:fld id="{99F236AB-4ABB-474F-920E-E9D5DEE12225}" type="slidenum">
              <a:rPr lang="en-US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19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0" name="CustomShape 4"/>
          <p:cNvSpPr/>
          <p:nvPr/>
        </p:nvSpPr>
        <p:spPr>
          <a:xfrm>
            <a:off x="3819525" y="4410075"/>
            <a:ext cx="1221480" cy="24228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51" name="CustomShape 5"/>
          <p:cNvSpPr/>
          <p:nvPr/>
        </p:nvSpPr>
        <p:spPr>
          <a:xfrm>
            <a:off x="3819525" y="3171825"/>
            <a:ext cx="1221480" cy="24732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53" name="CustomShape 7"/>
          <p:cNvSpPr/>
          <p:nvPr/>
        </p:nvSpPr>
        <p:spPr>
          <a:xfrm>
            <a:off x="3819525" y="4010025"/>
            <a:ext cx="1221480" cy="209520"/>
          </a:xfrm>
          <a:prstGeom prst="rect">
            <a:avLst/>
          </a:prstGeom>
          <a:solidFill>
            <a:srgbClr val="FF33FF"/>
          </a:solidFill>
          <a:ln>
            <a:solidFill>
              <a:srgbClr val="FF33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54" name="CustomShape 8"/>
          <p:cNvSpPr/>
          <p:nvPr/>
        </p:nvSpPr>
        <p:spPr>
          <a:xfrm>
            <a:off x="4267200" y="4124325"/>
            <a:ext cx="37980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chemeClr val="tx1"/>
            </a:solidFill>
            <a:round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52" name="CustomShape 6"/>
          <p:cNvSpPr/>
          <p:nvPr/>
        </p:nvSpPr>
        <p:spPr>
          <a:xfrm>
            <a:off x="3819525" y="3638550"/>
            <a:ext cx="1221480" cy="151200"/>
          </a:xfrm>
          <a:prstGeom prst="rect">
            <a:avLst/>
          </a:prstGeom>
          <a:solidFill>
            <a:srgbClr val="FF9900"/>
          </a:solidFill>
          <a:ln>
            <a:solidFill>
              <a:srgbClr val="FF99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55" name="CustomShape 9"/>
          <p:cNvSpPr/>
          <p:nvPr/>
        </p:nvSpPr>
        <p:spPr>
          <a:xfrm>
            <a:off x="4314825" y="3714750"/>
            <a:ext cx="37980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chemeClr val="tx1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56" name="CustomShape 10"/>
          <p:cNvSpPr/>
          <p:nvPr/>
        </p:nvSpPr>
        <p:spPr>
          <a:xfrm>
            <a:off x="3819525" y="3790950"/>
            <a:ext cx="1221480" cy="218160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57" name="CustomShape 11"/>
          <p:cNvSpPr/>
          <p:nvPr/>
        </p:nvSpPr>
        <p:spPr>
          <a:xfrm>
            <a:off x="3810000" y="3133725"/>
            <a:ext cx="3038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8" name="CustomShape 12"/>
          <p:cNvSpPr/>
          <p:nvPr/>
        </p:nvSpPr>
        <p:spPr>
          <a:xfrm>
            <a:off x="3810000" y="4343400"/>
            <a:ext cx="3038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9" name="CustomShape 13"/>
          <p:cNvSpPr/>
          <p:nvPr/>
        </p:nvSpPr>
        <p:spPr>
          <a:xfrm>
            <a:off x="3810000" y="3543300"/>
            <a:ext cx="3038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0" name="CustomShape 14"/>
          <p:cNvSpPr/>
          <p:nvPr/>
        </p:nvSpPr>
        <p:spPr>
          <a:xfrm>
            <a:off x="3819525" y="3952875"/>
            <a:ext cx="44748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F’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1" name="CustomShape 15"/>
          <p:cNvSpPr/>
          <p:nvPr/>
        </p:nvSpPr>
        <p:spPr>
          <a:xfrm>
            <a:off x="3810000" y="3733800"/>
            <a:ext cx="3038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2" name="CustomShape 16"/>
          <p:cNvSpPr/>
          <p:nvPr/>
        </p:nvSpPr>
        <p:spPr>
          <a:xfrm>
            <a:off x="3819525" y="4229100"/>
            <a:ext cx="1221480" cy="176400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63" name="CustomShape 17"/>
          <p:cNvSpPr/>
          <p:nvPr/>
        </p:nvSpPr>
        <p:spPr>
          <a:xfrm>
            <a:off x="3810000" y="4133850"/>
            <a:ext cx="3038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4" name="CustomShape 18"/>
          <p:cNvSpPr/>
          <p:nvPr/>
        </p:nvSpPr>
        <p:spPr>
          <a:xfrm>
            <a:off x="3819525" y="3438525"/>
            <a:ext cx="1221480" cy="176400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65" name="CustomShape 19"/>
          <p:cNvSpPr/>
          <p:nvPr/>
        </p:nvSpPr>
        <p:spPr>
          <a:xfrm>
            <a:off x="3790950" y="3352800"/>
            <a:ext cx="3038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8200" y="4552950"/>
            <a:ext cx="2666161" cy="954107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sz="2000" b="1" u="sng" dirty="0">
                <a:solidFill>
                  <a:srgbClr val="FF0000"/>
                </a:solidFill>
              </a:rPr>
              <a:t>Superconductor (S)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/>
              <a:t>T</a:t>
            </a:r>
            <a:r>
              <a:rPr lang="en-US" baseline="-25000" dirty="0"/>
              <a:t>c</a:t>
            </a:r>
            <a:r>
              <a:rPr lang="en-US" dirty="0"/>
              <a:t> &gt; 4 K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/>
              <a:t>Use Nb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752725" y="1000125"/>
            <a:ext cx="3401870" cy="677108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sz="2000" b="1" u="sng" dirty="0"/>
              <a:t>Ferromagnets</a:t>
            </a:r>
          </a:p>
          <a:p>
            <a:pPr algn="ctr"/>
            <a:r>
              <a:rPr lang="en-US" dirty="0"/>
              <a:t>Appreciable </a:t>
            </a:r>
            <a:r>
              <a:rPr lang="en-US" dirty="0" err="1"/>
              <a:t>J</a:t>
            </a:r>
            <a:r>
              <a:rPr lang="en-US" baseline="-25000" dirty="0" err="1"/>
              <a:t>c</a:t>
            </a:r>
            <a:r>
              <a:rPr lang="en-US" dirty="0"/>
              <a:t> but not too thin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479860" y="2417992"/>
            <a:ext cx="3605801" cy="954107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sz="2000" b="1" u="sng" dirty="0">
                <a:solidFill>
                  <a:srgbClr val="F79646"/>
                </a:solidFill>
              </a:rPr>
              <a:t>Fixed Layer (F)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/>
              <a:t>Magnetized by moderate H</a:t>
            </a:r>
            <a:r>
              <a:rPr lang="en-US" sz="1200" dirty="0"/>
              <a:t>ext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/>
              <a:t>Use Ni, NiFeCo?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6675" y="2405651"/>
            <a:ext cx="3650198" cy="1231106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sz="2000" b="1" u="sng" dirty="0">
                <a:solidFill>
                  <a:srgbClr val="E50BC6"/>
                </a:solidFill>
              </a:rPr>
              <a:t>Free Layer (F')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/>
              <a:t>Reliable switching at low </a:t>
            </a:r>
            <a:r>
              <a:rPr lang="en-US" dirty="0" err="1"/>
              <a:t>H</a:t>
            </a:r>
            <a:r>
              <a:rPr lang="en-US" sz="1200" dirty="0" err="1"/>
              <a:t>ext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/>
              <a:t>Large single domain size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/>
              <a:t>Use </a:t>
            </a:r>
            <a:r>
              <a:rPr lang="en-US" dirty="0" err="1"/>
              <a:t>NiFe</a:t>
            </a:r>
            <a:r>
              <a:rPr lang="en-US" dirty="0"/>
              <a:t>, </a:t>
            </a:r>
            <a:r>
              <a:rPr lang="en-US" dirty="0" err="1"/>
              <a:t>PdFe</a:t>
            </a:r>
            <a:r>
              <a:rPr lang="en-US" dirty="0"/>
              <a:t>?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731955" y="4267200"/>
            <a:ext cx="4412045" cy="178510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solidFill>
                  <a:srgbClr val="2E16E0"/>
                </a:solidFill>
              </a:rPr>
              <a:t>Spacer Layers (N)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/>
              <a:t>Normal metal, very smooth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/>
              <a:t>Helps connect bcc </a:t>
            </a:r>
            <a:r>
              <a:rPr lang="en-US" dirty="0" err="1"/>
              <a:t>Nb</a:t>
            </a:r>
            <a:r>
              <a:rPr lang="en-US" dirty="0"/>
              <a:t> to </a:t>
            </a:r>
            <a:r>
              <a:rPr lang="en-US" dirty="0" err="1"/>
              <a:t>fcc</a:t>
            </a:r>
            <a:r>
              <a:rPr lang="en-US" dirty="0"/>
              <a:t> F-layers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/>
              <a:t>Center layer thick enough to magnetically decouple F and F'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/>
              <a:t>Use Cu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2362200" y="1733550"/>
            <a:ext cx="1089061" cy="606175"/>
          </a:xfrm>
          <a:prstGeom prst="straightConnector1">
            <a:avLst/>
          </a:prstGeom>
          <a:ln w="57150">
            <a:solidFill>
              <a:schemeClr val="accent2"/>
            </a:solidFill>
            <a:headEnd type="none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5495925" y="1733550"/>
            <a:ext cx="1102759" cy="597614"/>
          </a:xfrm>
          <a:prstGeom prst="straightConnector1">
            <a:avLst/>
          </a:prstGeom>
          <a:ln w="57150">
            <a:solidFill>
              <a:schemeClr val="accent6"/>
            </a:solidFill>
            <a:headEnd type="none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8" name="Group 7"/>
          <p:cNvGrpSpPr/>
          <p:nvPr/>
        </p:nvGrpSpPr>
        <p:grpSpPr>
          <a:xfrm>
            <a:off x="4953000" y="3809790"/>
            <a:ext cx="979470" cy="457410"/>
            <a:chOff x="4991836" y="3943352"/>
            <a:chExt cx="979470" cy="457410"/>
          </a:xfrm>
        </p:grpSpPr>
        <p:cxnSp>
          <p:nvCxnSpPr>
            <p:cNvPr id="4" name="Straight Arrow Connector 3"/>
            <p:cNvCxnSpPr/>
            <p:nvPr/>
          </p:nvCxnSpPr>
          <p:spPr>
            <a:xfrm flipV="1">
              <a:off x="5219700" y="3943352"/>
              <a:ext cx="571928" cy="1711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5" name="TextBox 4"/>
            <p:cNvSpPr txBox="1"/>
            <p:nvPr/>
          </p:nvSpPr>
          <p:spPr>
            <a:xfrm>
              <a:off x="4991836" y="4031430"/>
              <a:ext cx="979470" cy="369332"/>
            </a:xfrm>
            <a:prstGeom prst="rect">
              <a:avLst/>
            </a:prstGeom>
          </p:spPr>
          <p:txBody>
            <a:bodyPr rtlCol="0">
              <a:spAutoFit/>
            </a:bodyPr>
            <a:lstStyle/>
            <a:p>
              <a:pPr algn="ctr"/>
              <a:r>
                <a:rPr lang="en-US" dirty="0"/>
                <a:t>H</a:t>
              </a:r>
              <a:r>
                <a:rPr lang="en-US" sz="1200" dirty="0"/>
                <a:t>ext</a:t>
              </a: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30163" y="6105525"/>
            <a:ext cx="9111125" cy="40011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  <a:latin typeface="Arial"/>
              </a:rPr>
              <a:t>Lots of work to </a:t>
            </a:r>
            <a:r>
              <a:rPr lang="en-US" sz="2000" b="1" dirty="0">
                <a:solidFill>
                  <a:srgbClr val="000000"/>
                </a:solidFill>
                <a:latin typeface="Arial"/>
              </a:rPr>
              <a:t>optimize design </a:t>
            </a:r>
            <a:r>
              <a:rPr lang="en-US" sz="2000" b="1" dirty="0" smtClean="0">
                <a:solidFill>
                  <a:srgbClr val="000000"/>
                </a:solidFill>
                <a:latin typeface="Arial"/>
              </a:rPr>
              <a:t>parameters!</a:t>
            </a:r>
            <a:endParaRPr lang="en-US" sz="2000" b="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12342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57200" y="304800"/>
            <a:ext cx="8305800" cy="6858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00FF"/>
                </a:solidFill>
              </a:rPr>
              <a:t>A subset of the workers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228600" y="1071027"/>
            <a:ext cx="8686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9900"/>
                </a:solidFill>
                <a:latin typeface="+mn-lt"/>
              </a:rPr>
              <a:t>Eric Gingrich, </a:t>
            </a:r>
            <a:r>
              <a:rPr lang="en-US" b="1" dirty="0" smtClean="0">
                <a:solidFill>
                  <a:srgbClr val="009900"/>
                </a:solidFill>
                <a:latin typeface="+mn-lt"/>
              </a:rPr>
              <a:t>Bethany </a:t>
            </a:r>
            <a:r>
              <a:rPr lang="en-US" b="1" dirty="0" err="1">
                <a:solidFill>
                  <a:srgbClr val="009900"/>
                </a:solidFill>
                <a:latin typeface="+mn-lt"/>
              </a:rPr>
              <a:t>Niedzielski</a:t>
            </a:r>
            <a:r>
              <a:rPr lang="en-US" b="1" dirty="0">
                <a:solidFill>
                  <a:srgbClr val="009900"/>
                </a:solidFill>
                <a:latin typeface="+mn-lt"/>
              </a:rPr>
              <a:t>,</a:t>
            </a:r>
            <a:r>
              <a:rPr lang="en-US" dirty="0">
                <a:solidFill>
                  <a:srgbClr val="009900"/>
                </a:solidFill>
                <a:latin typeface="+mn-lt"/>
              </a:rPr>
              <a:t> </a:t>
            </a:r>
            <a:r>
              <a:rPr lang="en-US" b="1" dirty="0">
                <a:solidFill>
                  <a:srgbClr val="009900"/>
                </a:solidFill>
              </a:rPr>
              <a:t>Joseph Glick, </a:t>
            </a:r>
            <a:r>
              <a:rPr lang="en-US" dirty="0" err="1" smtClean="0">
                <a:solidFill>
                  <a:srgbClr val="009900"/>
                </a:solidFill>
              </a:rPr>
              <a:t>Yixing</a:t>
            </a:r>
            <a:r>
              <a:rPr lang="en-US" dirty="0" smtClean="0">
                <a:solidFill>
                  <a:srgbClr val="009900"/>
                </a:solidFill>
              </a:rPr>
              <a:t> </a:t>
            </a:r>
            <a:r>
              <a:rPr lang="en-US" dirty="0">
                <a:solidFill>
                  <a:srgbClr val="009900"/>
                </a:solidFill>
              </a:rPr>
              <a:t>Wang, </a:t>
            </a:r>
            <a:r>
              <a:rPr lang="en-US" dirty="0" smtClean="0">
                <a:solidFill>
                  <a:srgbClr val="009900"/>
                </a:solidFill>
              </a:rPr>
              <a:t>Bill Martinez,       Josh Willard, Sam Edwards, Reza </a:t>
            </a:r>
            <a:r>
              <a:rPr lang="en-US" dirty="0" err="1" smtClean="0">
                <a:solidFill>
                  <a:srgbClr val="009900"/>
                </a:solidFill>
              </a:rPr>
              <a:t>Loloee</a:t>
            </a:r>
            <a:r>
              <a:rPr lang="en-US" dirty="0" smtClean="0">
                <a:solidFill>
                  <a:srgbClr val="009900"/>
                </a:solidFill>
              </a:rPr>
              <a:t>, William P. Pratt, Jr., </a:t>
            </a:r>
          </a:p>
          <a:p>
            <a:pPr algn="ctr"/>
            <a:r>
              <a:rPr lang="en-US" dirty="0" smtClean="0">
                <a:solidFill>
                  <a:srgbClr val="009900"/>
                </a:solidFill>
              </a:rPr>
              <a:t>plus </a:t>
            </a:r>
            <a:r>
              <a:rPr lang="en-US" dirty="0">
                <a:solidFill>
                  <a:srgbClr val="009900"/>
                </a:solidFill>
              </a:rPr>
              <a:t>many earlier students</a:t>
            </a:r>
            <a:r>
              <a:rPr lang="en-US" dirty="0" smtClean="0">
                <a:solidFill>
                  <a:srgbClr val="009900"/>
                </a:solidFill>
              </a:rPr>
              <a:t>!</a:t>
            </a:r>
            <a:endParaRPr lang="en-US" dirty="0">
              <a:solidFill>
                <a:srgbClr val="009900"/>
              </a:solidFill>
              <a:latin typeface="+mn-lt"/>
            </a:endParaRPr>
          </a:p>
        </p:txBody>
      </p:sp>
      <p:pic>
        <p:nvPicPr>
          <p:cNvPr id="1402882" name="Picture 2" descr="C:\Users\Norman\Documents\presentations\StLouis2013\Pictures\1105_cropp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2514600"/>
            <a:ext cx="4862322" cy="309981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886200" y="5666759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summer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CustomShape 1"/>
          <p:cNvSpPr/>
          <p:nvPr/>
        </p:nvSpPr>
        <p:spPr>
          <a:xfrm>
            <a:off x="0" y="0"/>
            <a:ext cx="9143640" cy="835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3200" b="0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Cross-section of a single </a:t>
            </a:r>
            <a:r>
              <a:rPr lang="en-US" sz="3200" b="0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F-Layer JJ </a:t>
            </a:r>
            <a:r>
              <a:rPr lang="en-US" sz="3200" b="0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sample</a:t>
            </a:r>
            <a:endParaRPr lang="en-US" sz="3200" b="0" strike="noStrike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0" name="CustomShape 2"/>
          <p:cNvSpPr/>
          <p:nvPr/>
        </p:nvSpPr>
        <p:spPr>
          <a:xfrm>
            <a:off x="159064" y="885824"/>
            <a:ext cx="3733800" cy="71209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/>
          <a:lstStyle/>
          <a:p>
            <a:pPr marL="2160" algn="ctr">
              <a:buClr>
                <a:srgbClr val="000000"/>
              </a:buClr>
            </a:pPr>
            <a:r>
              <a:rPr lang="en-US" sz="2000" b="1" u="sng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From Sandia </a:t>
            </a:r>
            <a:r>
              <a:rPr lang="en-US" sz="2000" b="1" u="sng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National </a:t>
            </a:r>
            <a:r>
              <a:rPr lang="en-US" sz="2000" b="1" u="sng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Lab</a:t>
            </a:r>
            <a:endParaRPr lang="en-US" b="1" u="sng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DejaVu Sans"/>
            </a:endParaRPr>
          </a:p>
          <a:p>
            <a:pPr marL="2160" algn="ctr">
              <a:buClr>
                <a:srgbClr val="000000"/>
              </a:buClr>
            </a:pPr>
            <a:r>
              <a:rPr lang="en-US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c/o Nancy </a:t>
            </a:r>
            <a:r>
              <a:rPr lang="en-US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Missert</a:t>
            </a:r>
            <a:r>
              <a:rPr lang="en-US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&amp; Paul </a:t>
            </a:r>
            <a:r>
              <a:rPr lang="en-US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Kotula</a:t>
            </a:r>
            <a:endParaRPr lang="en-U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DejaVu San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928" y="762000"/>
            <a:ext cx="5092072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"/>
          <p:cNvSpPr txBox="1"/>
          <p:nvPr/>
        </p:nvSpPr>
        <p:spPr>
          <a:xfrm>
            <a:off x="185522" y="4959394"/>
            <a:ext cx="3952875" cy="1754326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Verifies the fabrication process</a:t>
            </a:r>
            <a:r>
              <a:rPr lang="en-US" b="1" dirty="0"/>
              <a:t>: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Smooth and continuous F- Layer (NiFeCo shown here) 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Smooth Nb/Al base electrode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Good junction isolation </a:t>
            </a:r>
          </a:p>
          <a:p>
            <a:pPr algn="ctr"/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0737" y="3657600"/>
            <a:ext cx="3681663" cy="1200329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dirty="0"/>
              <a:t>b) Energy Dispersive X-ray Spectroscopy (EDX) </a:t>
            </a:r>
            <a:r>
              <a:rPr lang="en-US" dirty="0" smtClean="0"/>
              <a:t>to identify elements</a:t>
            </a:r>
            <a:r>
              <a:rPr lang="en-US" dirty="0"/>
              <a:t/>
            </a:r>
            <a:br>
              <a:rPr lang="en-US" dirty="0"/>
            </a:br>
            <a:endParaRPr lang="en-US" dirty="0">
              <a:latin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97824" y="885825"/>
            <a:ext cx="1488909" cy="40011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sz="2000" b="1" dirty="0"/>
              <a:t>STEM</a:t>
            </a:r>
            <a:endParaRPr lang="en-US" sz="20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57853" y="3924300"/>
            <a:ext cx="1488909" cy="40011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sz="2000" b="1" dirty="0"/>
              <a:t>EDX</a:t>
            </a:r>
            <a:endParaRPr lang="en-US" sz="2000" b="1" dirty="0">
              <a:latin typeface="Arial"/>
            </a:endParaRPr>
          </a:p>
        </p:txBody>
      </p:sp>
      <p:sp>
        <p:nvSpPr>
          <p:cNvPr id="9" name="CustomShape 2"/>
          <p:cNvSpPr/>
          <p:nvPr/>
        </p:nvSpPr>
        <p:spPr>
          <a:xfrm>
            <a:off x="266788" y="1939925"/>
            <a:ext cx="3733633" cy="11080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/>
          <a:lstStyle/>
          <a:p>
            <a:pPr marL="2160">
              <a:buClr>
                <a:srgbClr val="000000"/>
              </a:buClr>
            </a:pPr>
            <a:r>
              <a:rPr lang="en-US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a) Focused Ion Beam (FIB) Cuts + Scanning Transmission Electron Microscopy (STEM) </a:t>
            </a:r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DejaVu Sans"/>
            </a:endParaRPr>
          </a:p>
          <a:p>
            <a:pPr marL="2160">
              <a:lnSpc>
                <a:spcPct val="100000"/>
              </a:lnSpc>
              <a:buClr>
                <a:srgbClr val="000000"/>
              </a:buClr>
            </a:pPr>
            <a:endParaRPr lang="en-US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DejaVu Sans"/>
            </a:endParaRPr>
          </a:p>
          <a:p>
            <a:pPr marL="287910" indent="-285750">
              <a:lnSpc>
                <a:spcPct val="10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-U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DejaVu Sans"/>
            </a:endParaRPr>
          </a:p>
          <a:p>
            <a:pPr marL="2160">
              <a:buClr>
                <a:srgbClr val="000000"/>
              </a:buClr>
            </a:pPr>
            <a:endParaRPr lang="en-US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DejaVu Sans"/>
            </a:endParaRPr>
          </a:p>
        </p:txBody>
      </p:sp>
      <p:sp>
        <p:nvSpPr>
          <p:cNvPr id="10" name="Slide Number Placeholder 1"/>
          <p:cNvSpPr txBox="1">
            <a:spLocks/>
          </p:cNvSpPr>
          <p:nvPr/>
        </p:nvSpPr>
        <p:spPr>
          <a:xfrm>
            <a:off x="20838" y="6534150"/>
            <a:ext cx="457200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294C92D-0306-4E69-9CD3-20855E849650}" type="slidenum">
              <a:rPr lang="en-US" sz="1400" smtClean="0"/>
              <a:pPr/>
              <a:t>20</a:t>
            </a:fld>
            <a:endParaRPr lang="en-US" sz="140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8229600" y="885824"/>
            <a:ext cx="0" cy="561976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229600" y="990600"/>
            <a:ext cx="837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50 nm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02551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2D2D8A"/>
                </a:solidFill>
              </a:rPr>
              <a:t>Outline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4294967295"/>
          </p:nvPr>
        </p:nvSpPr>
        <p:spPr>
          <a:xfrm>
            <a:off x="228600" y="1828801"/>
            <a:ext cx="8915400" cy="41148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800" dirty="0">
                <a:solidFill>
                  <a:srgbClr val="2D2D8A"/>
                </a:solidFill>
              </a:rPr>
              <a:t>The need for energy-efficient computing</a:t>
            </a:r>
          </a:p>
          <a:p>
            <a:pPr>
              <a:spcBef>
                <a:spcPts val="1200"/>
              </a:spcBef>
            </a:pPr>
            <a:r>
              <a:rPr lang="en-US" sz="2800" dirty="0">
                <a:solidFill>
                  <a:srgbClr val="2D2D8A"/>
                </a:solidFill>
              </a:rPr>
              <a:t>Superconducting computing: logic and memory</a:t>
            </a:r>
          </a:p>
          <a:p>
            <a:pPr>
              <a:spcBef>
                <a:spcPts val="1200"/>
              </a:spcBef>
            </a:pPr>
            <a:r>
              <a:rPr lang="en-US" sz="2800" dirty="0">
                <a:solidFill>
                  <a:srgbClr val="2D2D8A"/>
                </a:solidFill>
              </a:rPr>
              <a:t>Superconducting/ferromagnetic hybrid systems</a:t>
            </a:r>
          </a:p>
          <a:p>
            <a:pPr>
              <a:spcBef>
                <a:spcPts val="1200"/>
              </a:spcBef>
            </a:pPr>
            <a:r>
              <a:rPr lang="en-US" sz="2800" dirty="0">
                <a:solidFill>
                  <a:srgbClr val="CC0000"/>
                </a:solidFill>
              </a:rPr>
              <a:t>Demonstration of phase control of an S/F/S Josephson junction – the basic memory device</a:t>
            </a:r>
          </a:p>
          <a:p>
            <a:pPr>
              <a:spcBef>
                <a:spcPts val="1200"/>
              </a:spcBef>
            </a:pPr>
            <a:r>
              <a:rPr lang="en-US" sz="2800" dirty="0">
                <a:solidFill>
                  <a:srgbClr val="2D2D8A"/>
                </a:solidFill>
              </a:rPr>
              <a:t>Future prospects</a:t>
            </a:r>
          </a:p>
        </p:txBody>
      </p:sp>
    </p:spTree>
    <p:extLst>
      <p:ext uri="{BB962C8B-B14F-4D97-AF65-F5344CB8AC3E}">
        <p14:creationId xmlns:p14="http://schemas.microsoft.com/office/powerpoint/2010/main" val="334747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83592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S/F</a:t>
            </a:r>
            <a:r>
              <a:rPr lang="en-US" sz="3200" baseline="-25000" dirty="0" smtClean="0">
                <a:solidFill>
                  <a:srgbClr val="002060"/>
                </a:solidFill>
              </a:rPr>
              <a:t>1</a:t>
            </a:r>
            <a:r>
              <a:rPr lang="en-US" sz="3200" dirty="0" smtClean="0">
                <a:solidFill>
                  <a:srgbClr val="002060"/>
                </a:solidFill>
              </a:rPr>
              <a:t>/N/F</a:t>
            </a:r>
            <a:r>
              <a:rPr lang="en-US" sz="3200" baseline="-25000" dirty="0" smtClean="0">
                <a:solidFill>
                  <a:srgbClr val="002060"/>
                </a:solidFill>
              </a:rPr>
              <a:t>2</a:t>
            </a:r>
            <a:r>
              <a:rPr lang="en-US" sz="3200" dirty="0" smtClean="0">
                <a:solidFill>
                  <a:srgbClr val="002060"/>
                </a:solidFill>
              </a:rPr>
              <a:t>/S Josephson Junction </a:t>
            </a:r>
            <a:r>
              <a:rPr lang="en-US" sz="3200" dirty="0">
                <a:solidFill>
                  <a:srgbClr val="002060"/>
                </a:solidFill>
              </a:rPr>
              <a:t>Composition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6126262" y="2895600"/>
            <a:ext cx="2271346" cy="2209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4918894" y="1676400"/>
            <a:ext cx="2777306" cy="2356992"/>
            <a:chOff x="1149628" y="4191000"/>
            <a:chExt cx="1828800" cy="2057400"/>
          </a:xfrm>
        </p:grpSpPr>
        <p:sp>
          <p:nvSpPr>
            <p:cNvPr id="9" name="Rectangle 8"/>
            <p:cNvSpPr/>
            <p:nvPr/>
          </p:nvSpPr>
          <p:spPr>
            <a:xfrm>
              <a:off x="1447800" y="4800600"/>
              <a:ext cx="1225828" cy="304800"/>
            </a:xfrm>
            <a:prstGeom prst="rect">
              <a:avLst/>
            </a:prstGeom>
            <a:solidFill>
              <a:srgbClr val="9933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446146" y="5060746"/>
              <a:ext cx="1227482" cy="267069"/>
            </a:xfrm>
            <a:prstGeom prst="rect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451115" y="5791200"/>
              <a:ext cx="1222513" cy="376690"/>
            </a:xfrm>
            <a:prstGeom prst="rect">
              <a:avLst/>
            </a:prstGeom>
            <a:solidFill>
              <a:srgbClr val="6851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447801" y="4202151"/>
              <a:ext cx="1225827" cy="381000"/>
            </a:xfrm>
            <a:prstGeom prst="rect">
              <a:avLst/>
            </a:prstGeom>
            <a:solidFill>
              <a:srgbClr val="6851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447800" y="5338471"/>
              <a:ext cx="1225828" cy="22412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1916597" y="5459975"/>
              <a:ext cx="381000" cy="0"/>
            </a:xfrm>
            <a:prstGeom prst="straightConnector1">
              <a:avLst/>
            </a:prstGeom>
            <a:ln w="19050">
              <a:solidFill>
                <a:schemeClr val="bg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/>
            <p:cNvSpPr/>
            <p:nvPr/>
          </p:nvSpPr>
          <p:spPr>
            <a:xfrm>
              <a:off x="1454428" y="5562600"/>
              <a:ext cx="1222513" cy="238539"/>
            </a:xfrm>
            <a:prstGeom prst="rect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454428" y="4191000"/>
              <a:ext cx="6095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chemeClr val="bg1"/>
                  </a:solidFill>
                </a:rPr>
                <a:t>Nb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454428" y="57912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chemeClr val="bg1"/>
                  </a:solidFill>
                </a:rPr>
                <a:t>Nb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461054" y="5257800"/>
              <a:ext cx="4505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F</a:t>
              </a:r>
              <a:r>
                <a:rPr lang="en-US" baseline="-25000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451114" y="5498068"/>
              <a:ext cx="6095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Cu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446145" y="4984546"/>
              <a:ext cx="6095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Cu</a:t>
              </a: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>
              <a:off x="1916597" y="4960028"/>
              <a:ext cx="381000" cy="0"/>
            </a:xfrm>
            <a:prstGeom prst="straightConnector1">
              <a:avLst/>
            </a:prstGeom>
            <a:ln w="19050">
              <a:solidFill>
                <a:schemeClr val="bg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1461054" y="4757853"/>
              <a:ext cx="5267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F</a:t>
              </a:r>
              <a:r>
                <a:rPr lang="en-US" baseline="-25000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453922" y="4583151"/>
              <a:ext cx="1222513" cy="238539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454428" y="4506603"/>
              <a:ext cx="6095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Cu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149628" y="4191000"/>
              <a:ext cx="304800" cy="1981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673628" y="4191000"/>
              <a:ext cx="304800" cy="2057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1489172" y="1981200"/>
            <a:ext cx="350592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C60A87"/>
                </a:solidFill>
              </a:rPr>
              <a:t>F</a:t>
            </a:r>
            <a:r>
              <a:rPr lang="en-US" sz="2000" baseline="-25000" dirty="0">
                <a:solidFill>
                  <a:srgbClr val="C60A87"/>
                </a:solidFill>
              </a:rPr>
              <a:t>1</a:t>
            </a:r>
            <a:r>
              <a:rPr lang="en-US" sz="2000" dirty="0">
                <a:solidFill>
                  <a:srgbClr val="C60A87"/>
                </a:solidFill>
              </a:rPr>
              <a:t> = Ni (1.2 nm)</a:t>
            </a:r>
          </a:p>
          <a:p>
            <a:pPr algn="ctr"/>
            <a:r>
              <a:rPr lang="en-US" sz="2000" dirty="0">
                <a:solidFill>
                  <a:srgbClr val="C60A87"/>
                </a:solidFill>
              </a:rPr>
              <a:t> fixed layer</a:t>
            </a:r>
          </a:p>
          <a:p>
            <a:pPr algn="ctr"/>
            <a:endParaRPr lang="en-US" sz="2000" dirty="0">
              <a:solidFill>
                <a:srgbClr val="0070C0"/>
              </a:solidFill>
            </a:endParaRPr>
          </a:p>
          <a:p>
            <a:pPr algn="ctr"/>
            <a:r>
              <a:rPr lang="en-US" sz="2000" dirty="0">
                <a:solidFill>
                  <a:srgbClr val="0070C0"/>
                </a:solidFill>
              </a:rPr>
              <a:t>F</a:t>
            </a:r>
            <a:r>
              <a:rPr lang="en-US" sz="2000" baseline="-25000" dirty="0">
                <a:solidFill>
                  <a:srgbClr val="0070C0"/>
                </a:solidFill>
              </a:rPr>
              <a:t>2</a:t>
            </a:r>
            <a:r>
              <a:rPr lang="en-US" sz="2000" dirty="0">
                <a:solidFill>
                  <a:srgbClr val="0070C0"/>
                </a:solidFill>
              </a:rPr>
              <a:t> = </a:t>
            </a:r>
            <a:r>
              <a:rPr lang="en-US" sz="2000" dirty="0" err="1">
                <a:solidFill>
                  <a:srgbClr val="0070C0"/>
                </a:solidFill>
              </a:rPr>
              <a:t>NiFe</a:t>
            </a:r>
            <a:r>
              <a:rPr lang="en-US" sz="2000" dirty="0">
                <a:solidFill>
                  <a:srgbClr val="0070C0"/>
                </a:solidFill>
              </a:rPr>
              <a:t> (1.5 nm) </a:t>
            </a:r>
          </a:p>
          <a:p>
            <a:pPr algn="ctr"/>
            <a:r>
              <a:rPr lang="en-US" sz="2000" dirty="0">
                <a:solidFill>
                  <a:srgbClr val="0070C0"/>
                </a:solidFill>
              </a:rPr>
              <a:t>free layer</a:t>
            </a:r>
          </a:p>
        </p:txBody>
      </p:sp>
      <p:sp>
        <p:nvSpPr>
          <p:cNvPr id="3" name="Rectangle 2"/>
          <p:cNvSpPr/>
          <p:nvPr/>
        </p:nvSpPr>
        <p:spPr>
          <a:xfrm>
            <a:off x="165077" y="1143000"/>
            <a:ext cx="66167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/>
              <a:t>Nb</a:t>
            </a:r>
            <a:r>
              <a:rPr lang="en-US" sz="2000" dirty="0"/>
              <a:t>(100)/Cu(5)/</a:t>
            </a:r>
            <a:r>
              <a:rPr lang="en-US" sz="2000" dirty="0" err="1">
                <a:solidFill>
                  <a:srgbClr val="0070C0"/>
                </a:solidFill>
              </a:rPr>
              <a:t>NiFe</a:t>
            </a:r>
            <a:r>
              <a:rPr lang="en-US" sz="2000" dirty="0">
                <a:solidFill>
                  <a:srgbClr val="0070C0"/>
                </a:solidFill>
              </a:rPr>
              <a:t>(1.5)/</a:t>
            </a:r>
            <a:r>
              <a:rPr lang="en-US" sz="2000" dirty="0"/>
              <a:t>Cu(10)/</a:t>
            </a:r>
            <a:r>
              <a:rPr lang="en-US" sz="2000" dirty="0">
                <a:solidFill>
                  <a:srgbClr val="C60A87"/>
                </a:solidFill>
              </a:rPr>
              <a:t>Ni(1.2)</a:t>
            </a:r>
            <a:r>
              <a:rPr lang="en-US" sz="2000" dirty="0"/>
              <a:t>/Cu(5)/</a:t>
            </a:r>
            <a:r>
              <a:rPr lang="en-US" sz="2000" dirty="0" err="1"/>
              <a:t>Nb</a:t>
            </a:r>
            <a:r>
              <a:rPr lang="en-US" sz="2000" dirty="0"/>
              <a:t>(150)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217486" y="2325796"/>
            <a:ext cx="1035994" cy="231615"/>
          </a:xfrm>
          <a:prstGeom prst="straightConnector1">
            <a:avLst/>
          </a:prstGeom>
          <a:ln w="25400">
            <a:solidFill>
              <a:srgbClr val="DD1D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4217486" y="3127215"/>
            <a:ext cx="1085708" cy="194442"/>
          </a:xfrm>
          <a:prstGeom prst="straightConnector1">
            <a:avLst/>
          </a:prstGeom>
          <a:ln w="254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0"/>
            <a:ext cx="3640975" cy="2743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32894" y="4664932"/>
            <a:ext cx="37647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Choose </a:t>
            </a:r>
            <a:r>
              <a:rPr lang="en-US" dirty="0" err="1" smtClean="0"/>
              <a:t>NiFe</a:t>
            </a:r>
            <a:r>
              <a:rPr lang="en-US" dirty="0" smtClean="0"/>
              <a:t> thickness to put F</a:t>
            </a:r>
            <a:r>
              <a:rPr lang="en-US" baseline="-25000" dirty="0" smtClean="0"/>
              <a:t>2</a:t>
            </a:r>
            <a:r>
              <a:rPr lang="en-US" dirty="0" smtClean="0"/>
              <a:t> close to 0 - </a:t>
            </a:r>
            <a:r>
              <a:rPr lang="en-US" dirty="0" smtClean="0">
                <a:sym typeface="Symbol" panose="05050102010706020507" pitchFamily="18" charset="2"/>
              </a:rPr>
              <a:t> transition.</a:t>
            </a:r>
          </a:p>
          <a:p>
            <a:endParaRPr lang="en-US" dirty="0">
              <a:sym typeface="Symbol" panose="05050102010706020507" pitchFamily="18" charset="2"/>
            </a:endParaRPr>
          </a:p>
          <a:p>
            <a:r>
              <a:rPr lang="en-US" dirty="0" smtClean="0">
                <a:sym typeface="Symbol" panose="05050102010706020507" pitchFamily="18" charset="2"/>
              </a:rPr>
              <a:t>Ni provides additional small push to right or left.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11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/>
          </p:nvPr>
        </p:nvSpPr>
        <p:spPr>
          <a:xfrm>
            <a:off x="42463" y="457200"/>
            <a:ext cx="9104712" cy="1014413"/>
          </a:xfrm>
        </p:spPr>
        <p:txBody>
          <a:bodyPr/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Perform interference experiment to measure relative junction phase</a:t>
            </a:r>
          </a:p>
        </p:txBody>
      </p:sp>
      <p:sp>
        <p:nvSpPr>
          <p:cNvPr id="4" name="CustomShape 4"/>
          <p:cNvSpPr/>
          <p:nvPr/>
        </p:nvSpPr>
        <p:spPr>
          <a:xfrm>
            <a:off x="4916192" y="5772150"/>
            <a:ext cx="1221480" cy="24228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" name="CustomShape 5"/>
          <p:cNvSpPr/>
          <p:nvPr/>
        </p:nvSpPr>
        <p:spPr>
          <a:xfrm>
            <a:off x="4916192" y="4533900"/>
            <a:ext cx="1221480" cy="24732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" name="CustomShape 7"/>
          <p:cNvSpPr/>
          <p:nvPr/>
        </p:nvSpPr>
        <p:spPr>
          <a:xfrm>
            <a:off x="4916192" y="5372100"/>
            <a:ext cx="1221480" cy="209520"/>
          </a:xfrm>
          <a:prstGeom prst="rect">
            <a:avLst/>
          </a:prstGeom>
          <a:solidFill>
            <a:srgbClr val="FF33FF"/>
          </a:solidFill>
          <a:ln>
            <a:solidFill>
              <a:srgbClr val="FF33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" name="CustomShape 8"/>
          <p:cNvSpPr/>
          <p:nvPr/>
        </p:nvSpPr>
        <p:spPr>
          <a:xfrm>
            <a:off x="5363643" y="5486400"/>
            <a:ext cx="37980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chemeClr val="tx1"/>
            </a:solidFill>
            <a:round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" name="CustomShape 6"/>
          <p:cNvSpPr/>
          <p:nvPr/>
        </p:nvSpPr>
        <p:spPr>
          <a:xfrm>
            <a:off x="4916192" y="5000625"/>
            <a:ext cx="1221480" cy="151200"/>
          </a:xfrm>
          <a:prstGeom prst="rect">
            <a:avLst/>
          </a:prstGeom>
          <a:solidFill>
            <a:srgbClr val="FF9900"/>
          </a:solidFill>
          <a:ln>
            <a:solidFill>
              <a:srgbClr val="FF99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" name="CustomShape 9"/>
          <p:cNvSpPr/>
          <p:nvPr/>
        </p:nvSpPr>
        <p:spPr>
          <a:xfrm>
            <a:off x="5420765" y="5076825"/>
            <a:ext cx="37980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chemeClr val="tx1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" name="CustomShape 10"/>
          <p:cNvSpPr/>
          <p:nvPr/>
        </p:nvSpPr>
        <p:spPr>
          <a:xfrm>
            <a:off x="4916192" y="5153025"/>
            <a:ext cx="1221480" cy="218160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" name="CustomShape 11"/>
          <p:cNvSpPr/>
          <p:nvPr/>
        </p:nvSpPr>
        <p:spPr>
          <a:xfrm>
            <a:off x="4906672" y="4495800"/>
            <a:ext cx="3038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CustomShape 12"/>
          <p:cNvSpPr/>
          <p:nvPr/>
        </p:nvSpPr>
        <p:spPr>
          <a:xfrm>
            <a:off x="4906672" y="5705475"/>
            <a:ext cx="3038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CustomShape 13"/>
          <p:cNvSpPr/>
          <p:nvPr/>
        </p:nvSpPr>
        <p:spPr>
          <a:xfrm>
            <a:off x="4906672" y="4905375"/>
            <a:ext cx="3038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CustomShape 14"/>
          <p:cNvSpPr/>
          <p:nvPr/>
        </p:nvSpPr>
        <p:spPr>
          <a:xfrm>
            <a:off x="4916192" y="5314950"/>
            <a:ext cx="44748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F’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CustomShape 15"/>
          <p:cNvSpPr/>
          <p:nvPr/>
        </p:nvSpPr>
        <p:spPr>
          <a:xfrm>
            <a:off x="4906672" y="5095875"/>
            <a:ext cx="3038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CustomShape 16"/>
          <p:cNvSpPr/>
          <p:nvPr/>
        </p:nvSpPr>
        <p:spPr>
          <a:xfrm>
            <a:off x="4916192" y="5591175"/>
            <a:ext cx="1221480" cy="176400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" name="CustomShape 17"/>
          <p:cNvSpPr/>
          <p:nvPr/>
        </p:nvSpPr>
        <p:spPr>
          <a:xfrm>
            <a:off x="4906672" y="5495925"/>
            <a:ext cx="3038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CustomShape 18"/>
          <p:cNvSpPr/>
          <p:nvPr/>
        </p:nvSpPr>
        <p:spPr>
          <a:xfrm>
            <a:off x="4916192" y="4800600"/>
            <a:ext cx="1221480" cy="176400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" name="CustomShape 19"/>
          <p:cNvSpPr/>
          <p:nvPr/>
        </p:nvSpPr>
        <p:spPr>
          <a:xfrm>
            <a:off x="4887632" y="4714875"/>
            <a:ext cx="3038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CustomShape 4"/>
          <p:cNvSpPr/>
          <p:nvPr/>
        </p:nvSpPr>
        <p:spPr>
          <a:xfrm>
            <a:off x="4868591" y="2647950"/>
            <a:ext cx="1221480" cy="24228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" name="CustomShape 5"/>
          <p:cNvSpPr/>
          <p:nvPr/>
        </p:nvSpPr>
        <p:spPr>
          <a:xfrm>
            <a:off x="4868591" y="1409700"/>
            <a:ext cx="1221480" cy="24732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" name="CustomShape 7"/>
          <p:cNvSpPr/>
          <p:nvPr/>
        </p:nvSpPr>
        <p:spPr>
          <a:xfrm>
            <a:off x="4868591" y="2247900"/>
            <a:ext cx="1221480" cy="209520"/>
          </a:xfrm>
          <a:prstGeom prst="rect">
            <a:avLst/>
          </a:prstGeom>
          <a:solidFill>
            <a:srgbClr val="FF33FF"/>
          </a:solidFill>
          <a:ln>
            <a:solidFill>
              <a:srgbClr val="FF33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" name="CustomShape 8"/>
          <p:cNvSpPr/>
          <p:nvPr/>
        </p:nvSpPr>
        <p:spPr>
          <a:xfrm>
            <a:off x="5316042" y="2362200"/>
            <a:ext cx="37980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chemeClr val="tx1"/>
            </a:solidFill>
            <a:round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" name="CustomShape 6"/>
          <p:cNvSpPr/>
          <p:nvPr/>
        </p:nvSpPr>
        <p:spPr>
          <a:xfrm>
            <a:off x="4868591" y="1852800"/>
            <a:ext cx="1221480" cy="176025"/>
          </a:xfrm>
          <a:prstGeom prst="rect">
            <a:avLst/>
          </a:prstGeom>
          <a:solidFill>
            <a:srgbClr val="FF9900"/>
          </a:solidFill>
          <a:ln>
            <a:solidFill>
              <a:srgbClr val="FF99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" name="CustomShape 9"/>
          <p:cNvSpPr/>
          <p:nvPr/>
        </p:nvSpPr>
        <p:spPr>
          <a:xfrm>
            <a:off x="5373164" y="1952625"/>
            <a:ext cx="37980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chemeClr val="tx1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" name="CustomShape 10"/>
          <p:cNvSpPr/>
          <p:nvPr/>
        </p:nvSpPr>
        <p:spPr>
          <a:xfrm>
            <a:off x="4868591" y="2028825"/>
            <a:ext cx="1221480" cy="218160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" name="CustomShape 11"/>
          <p:cNvSpPr/>
          <p:nvPr/>
        </p:nvSpPr>
        <p:spPr>
          <a:xfrm>
            <a:off x="4859071" y="1371600"/>
            <a:ext cx="3038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CustomShape 12"/>
          <p:cNvSpPr/>
          <p:nvPr/>
        </p:nvSpPr>
        <p:spPr>
          <a:xfrm>
            <a:off x="4859071" y="2581275"/>
            <a:ext cx="3038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CustomShape 13"/>
          <p:cNvSpPr/>
          <p:nvPr/>
        </p:nvSpPr>
        <p:spPr>
          <a:xfrm>
            <a:off x="4859071" y="1781175"/>
            <a:ext cx="3038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CustomShape 14"/>
          <p:cNvSpPr/>
          <p:nvPr/>
        </p:nvSpPr>
        <p:spPr>
          <a:xfrm>
            <a:off x="4868591" y="2190750"/>
            <a:ext cx="44748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F’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CustomShape 15"/>
          <p:cNvSpPr/>
          <p:nvPr/>
        </p:nvSpPr>
        <p:spPr>
          <a:xfrm>
            <a:off x="4859071" y="1971675"/>
            <a:ext cx="3038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CustomShape 16"/>
          <p:cNvSpPr/>
          <p:nvPr/>
        </p:nvSpPr>
        <p:spPr>
          <a:xfrm>
            <a:off x="4868591" y="2466975"/>
            <a:ext cx="1221480" cy="176400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6" name="CustomShape 17"/>
          <p:cNvSpPr/>
          <p:nvPr/>
        </p:nvSpPr>
        <p:spPr>
          <a:xfrm>
            <a:off x="4859071" y="2371725"/>
            <a:ext cx="3038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CustomShape 18"/>
          <p:cNvSpPr/>
          <p:nvPr/>
        </p:nvSpPr>
        <p:spPr>
          <a:xfrm>
            <a:off x="4868591" y="1676400"/>
            <a:ext cx="1221480" cy="176400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8" name="CustomShape 19"/>
          <p:cNvSpPr/>
          <p:nvPr/>
        </p:nvSpPr>
        <p:spPr>
          <a:xfrm>
            <a:off x="4840030" y="1590675"/>
            <a:ext cx="3038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cxnSp>
        <p:nvCxnSpPr>
          <p:cNvPr id="59" name="Straight Arrow Connector 58"/>
          <p:cNvCxnSpPr/>
          <p:nvPr/>
        </p:nvCxnSpPr>
        <p:spPr>
          <a:xfrm flipV="1">
            <a:off x="3956034" y="2372732"/>
            <a:ext cx="721983" cy="648838"/>
          </a:xfrm>
          <a:prstGeom prst="straightConnector1">
            <a:avLst/>
          </a:prstGeom>
          <a:ln w="57150">
            <a:solidFill>
              <a:schemeClr val="tx1"/>
            </a:solidFill>
            <a:headEnd type="none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3956034" y="4838535"/>
            <a:ext cx="721983" cy="703196"/>
          </a:xfrm>
          <a:prstGeom prst="straightConnector1">
            <a:avLst/>
          </a:prstGeom>
          <a:ln w="57150">
            <a:solidFill>
              <a:schemeClr val="tx1"/>
            </a:solidFill>
            <a:headEnd type="none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4" name="CustomShape 20"/>
          <p:cNvSpPr/>
          <p:nvPr/>
        </p:nvSpPr>
        <p:spPr>
          <a:xfrm>
            <a:off x="0" y="6268212"/>
            <a:ext cx="9144000" cy="39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4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Different aspect ratio JJs have different switching </a:t>
            </a:r>
            <a:r>
              <a:rPr lang="en-US" sz="2400" b="1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fields</a:t>
            </a:r>
            <a:endParaRPr lang="en-US" sz="2400" b="1" strike="noStrike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CustomShape 15"/>
          <p:cNvSpPr/>
          <p:nvPr/>
        </p:nvSpPr>
        <p:spPr>
          <a:xfrm>
            <a:off x="142803" y="4972050"/>
            <a:ext cx="3633187" cy="1308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/>
          <a:lstStyle/>
          <a:p>
            <a:pPr algn="ctr">
              <a:lnSpc>
                <a:spcPct val="100000"/>
              </a:lnSpc>
            </a:pP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Junction sizes: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Both have Area = 0.5 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ymbol"/>
                <a:ea typeface="DejaVu Sans"/>
              </a:rPr>
              <a:t>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</a:t>
            </a:r>
            <a:r>
              <a:rPr lang="en-US" sz="2000" b="0" strike="noStrike" spc="-1" baseline="30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Aspect Ratios = 2.2 and 2.8  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" y="1989265"/>
            <a:ext cx="3783342" cy="1015663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Arial"/>
              </a:rPr>
              <a:t>F-Layer Materials: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</a:rPr>
              <a:t>F  : Ni, 1.2 nm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</a:rPr>
              <a:t>F’ : NiFe, 1.5 </a:t>
            </a:r>
            <a:r>
              <a:rPr lang="en-US" sz="2000" dirty="0">
                <a:solidFill>
                  <a:srgbClr val="000000"/>
                </a:solidFill>
                <a:latin typeface="Arial"/>
              </a:rPr>
              <a:t>nm</a:t>
            </a:r>
            <a:endParaRPr lang="en-US" sz="2000" dirty="0">
              <a:latin typeface="Arial"/>
            </a:endParaRPr>
          </a:p>
        </p:txBody>
      </p:sp>
      <p:sp>
        <p:nvSpPr>
          <p:cNvPr id="63" name="CustomShape 10"/>
          <p:cNvSpPr/>
          <p:nvPr/>
        </p:nvSpPr>
        <p:spPr>
          <a:xfrm>
            <a:off x="7506223" y="1775357"/>
            <a:ext cx="1456929" cy="86801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Switching </a:t>
            </a:r>
          </a:p>
          <a:p>
            <a:pPr>
              <a:lnSpc>
                <a:spcPct val="100000"/>
              </a:lnSpc>
            </a:pP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field H</a:t>
            </a:r>
            <a:r>
              <a:rPr lang="en-US" sz="2000" b="0" strike="noStrike" spc="-1" baseline="-25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</a:t>
            </a:r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CustomShape 11"/>
          <p:cNvSpPr/>
          <p:nvPr/>
        </p:nvSpPr>
        <p:spPr>
          <a:xfrm>
            <a:off x="7480808" y="5121270"/>
            <a:ext cx="1647952" cy="505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Switching </a:t>
            </a:r>
          </a:p>
          <a:p>
            <a:pPr>
              <a:lnSpc>
                <a:spcPct val="100000"/>
              </a:lnSpc>
            </a:pP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field H</a:t>
            </a:r>
            <a:r>
              <a:rPr lang="en-US" sz="2000" b="0" strike="noStrike" spc="-1" baseline="-25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</a:t>
            </a:r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CustomShape 13"/>
          <p:cNvSpPr/>
          <p:nvPr/>
        </p:nvSpPr>
        <p:spPr>
          <a:xfrm>
            <a:off x="6494171" y="3642400"/>
            <a:ext cx="1378800" cy="5050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/>
          <a:lstStyle/>
          <a:p>
            <a:pPr>
              <a:lnSpc>
                <a:spcPct val="100000"/>
              </a:lnSpc>
            </a:pPr>
            <a:r>
              <a:rPr lang="en-US" sz="24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H</a:t>
            </a:r>
            <a:r>
              <a:rPr lang="en-US" sz="2400" b="1" strike="noStrike" spc="-1" baseline="-25000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</a:t>
            </a:r>
            <a:r>
              <a:rPr lang="en-US" sz="24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&lt; H</a:t>
            </a:r>
            <a:r>
              <a:rPr lang="en-US" sz="2400" b="1" strike="noStrike" spc="-1" baseline="-25000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</a:t>
            </a:r>
            <a:r>
              <a:rPr lang="en-US" sz="24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 </a:t>
            </a:r>
            <a:endParaRPr lang="en-US" sz="1800" b="1" strike="noStrike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2362200" y="3068442"/>
            <a:ext cx="2747672" cy="1627383"/>
            <a:chOff x="2720010" y="2592810"/>
            <a:chExt cx="3405296" cy="2473688"/>
          </a:xfrm>
        </p:grpSpPr>
        <p:sp>
          <p:nvSpPr>
            <p:cNvPr id="42" name="Rectangle 41"/>
            <p:cNvSpPr/>
            <p:nvPr/>
          </p:nvSpPr>
          <p:spPr>
            <a:xfrm>
              <a:off x="3408843" y="2889416"/>
              <a:ext cx="2117725" cy="1919411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>
              <a:off x="2720010" y="3849120"/>
              <a:ext cx="689077" cy="5095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flipV="1">
              <a:off x="5555539" y="3849120"/>
              <a:ext cx="569767" cy="195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grpSp>
          <p:nvGrpSpPr>
            <p:cNvPr id="50" name="Group 49"/>
            <p:cNvGrpSpPr/>
            <p:nvPr/>
          </p:nvGrpSpPr>
          <p:grpSpPr>
            <a:xfrm>
              <a:off x="4252956" y="4543425"/>
              <a:ext cx="429497" cy="523073"/>
              <a:chOff x="4027767" y="4238625"/>
              <a:chExt cx="914400" cy="1113623"/>
            </a:xfrm>
          </p:grpSpPr>
          <p:cxnSp>
            <p:nvCxnSpPr>
              <p:cNvPr id="55" name="Straight Arrow Connector 54"/>
              <p:cNvCxnSpPr/>
              <p:nvPr/>
            </p:nvCxnSpPr>
            <p:spPr>
              <a:xfrm>
                <a:off x="4027767" y="4343400"/>
                <a:ext cx="914400" cy="914400"/>
              </a:xfrm>
              <a:prstGeom prst="straightConnector1">
                <a:avLst/>
              </a:prstGeom>
              <a:ln w="57150">
                <a:solidFill>
                  <a:schemeClr val="accent6"/>
                </a:solidFill>
                <a:headEnd type="none"/>
                <a:tailEnd type="non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56" name="Straight Arrow Connector 55"/>
              <p:cNvCxnSpPr/>
              <p:nvPr/>
            </p:nvCxnSpPr>
            <p:spPr>
              <a:xfrm flipH="1">
                <a:off x="4046811" y="4352925"/>
                <a:ext cx="895350" cy="905739"/>
              </a:xfrm>
              <a:prstGeom prst="straightConnector1">
                <a:avLst/>
              </a:prstGeom>
              <a:ln w="57150">
                <a:solidFill>
                  <a:schemeClr val="accent6"/>
                </a:solidFill>
                <a:headEnd type="none"/>
                <a:tailEnd type="non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58" name="Straight Arrow Connector 57"/>
              <p:cNvCxnSpPr/>
              <p:nvPr/>
            </p:nvCxnSpPr>
            <p:spPr>
              <a:xfrm>
                <a:off x="4484819" y="4238625"/>
                <a:ext cx="5196" cy="1113623"/>
              </a:xfrm>
              <a:prstGeom prst="straightConnector1">
                <a:avLst/>
              </a:prstGeom>
              <a:ln w="57150">
                <a:solidFill>
                  <a:schemeClr val="accent6"/>
                </a:solidFill>
                <a:headEnd type="none"/>
                <a:tailEnd type="non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66" name="Group 65"/>
            <p:cNvGrpSpPr/>
            <p:nvPr/>
          </p:nvGrpSpPr>
          <p:grpSpPr>
            <a:xfrm>
              <a:off x="4218703" y="2592810"/>
              <a:ext cx="429497" cy="523073"/>
              <a:chOff x="4027767" y="4238625"/>
              <a:chExt cx="914400" cy="1113623"/>
            </a:xfrm>
          </p:grpSpPr>
          <p:cxnSp>
            <p:nvCxnSpPr>
              <p:cNvPr id="67" name="Straight Arrow Connector 66"/>
              <p:cNvCxnSpPr/>
              <p:nvPr/>
            </p:nvCxnSpPr>
            <p:spPr>
              <a:xfrm>
                <a:off x="4027767" y="4343400"/>
                <a:ext cx="914400" cy="914400"/>
              </a:xfrm>
              <a:prstGeom prst="straightConnector1">
                <a:avLst/>
              </a:prstGeom>
              <a:ln w="57150">
                <a:solidFill>
                  <a:schemeClr val="accent6"/>
                </a:solidFill>
                <a:headEnd type="none"/>
                <a:tailEnd type="non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68" name="Straight Arrow Connector 67"/>
              <p:cNvCxnSpPr/>
              <p:nvPr/>
            </p:nvCxnSpPr>
            <p:spPr>
              <a:xfrm flipH="1">
                <a:off x="4046811" y="4352925"/>
                <a:ext cx="895350" cy="905739"/>
              </a:xfrm>
              <a:prstGeom prst="straightConnector1">
                <a:avLst/>
              </a:prstGeom>
              <a:ln w="57150">
                <a:solidFill>
                  <a:schemeClr val="accent6"/>
                </a:solidFill>
                <a:headEnd type="none"/>
                <a:tailEnd type="non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69" name="Straight Arrow Connector 68"/>
              <p:cNvCxnSpPr/>
              <p:nvPr/>
            </p:nvCxnSpPr>
            <p:spPr>
              <a:xfrm>
                <a:off x="4484819" y="4238625"/>
                <a:ext cx="5196" cy="1113623"/>
              </a:xfrm>
              <a:prstGeom prst="straightConnector1">
                <a:avLst/>
              </a:prstGeom>
              <a:ln w="57150">
                <a:solidFill>
                  <a:schemeClr val="accent6"/>
                </a:solidFill>
                <a:headEnd type="none"/>
                <a:tailEnd type="non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75" name="CustomShape 15"/>
          <p:cNvSpPr/>
          <p:nvPr/>
        </p:nvSpPr>
        <p:spPr>
          <a:xfrm>
            <a:off x="6754180" y="4837945"/>
            <a:ext cx="402336" cy="1139760"/>
          </a:xfrm>
          <a:prstGeom prst="ellipse">
            <a:avLst/>
          </a:prstGeom>
          <a:solidFill>
            <a:srgbClr val="FF420E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6" name="Picture 4"/>
          <p:cNvPicPr/>
          <p:nvPr/>
        </p:nvPicPr>
        <p:blipFill>
          <a:blip r:embed="rId3"/>
          <a:stretch/>
        </p:blipFill>
        <p:spPr>
          <a:xfrm rot="5400000">
            <a:off x="6669180" y="5312605"/>
            <a:ext cx="534240" cy="156600"/>
          </a:xfrm>
          <a:prstGeom prst="rect">
            <a:avLst/>
          </a:prstGeom>
          <a:ln>
            <a:noFill/>
          </a:ln>
        </p:spPr>
      </p:pic>
      <p:sp>
        <p:nvSpPr>
          <p:cNvPr id="79" name="CustomShape 15"/>
          <p:cNvSpPr/>
          <p:nvPr/>
        </p:nvSpPr>
        <p:spPr>
          <a:xfrm>
            <a:off x="6633872" y="1696455"/>
            <a:ext cx="493776" cy="914400"/>
          </a:xfrm>
          <a:prstGeom prst="ellipse">
            <a:avLst/>
          </a:prstGeom>
          <a:solidFill>
            <a:srgbClr val="FF420E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80" name="Picture 4"/>
          <p:cNvPicPr/>
          <p:nvPr/>
        </p:nvPicPr>
        <p:blipFill>
          <a:blip r:embed="rId3"/>
          <a:stretch/>
        </p:blipFill>
        <p:spPr>
          <a:xfrm rot="5400000">
            <a:off x="6666736" y="2014841"/>
            <a:ext cx="483321" cy="197859"/>
          </a:xfrm>
          <a:prstGeom prst="rect">
            <a:avLst/>
          </a:prstGeom>
          <a:ln>
            <a:noFill/>
          </a:ln>
        </p:spPr>
      </p:pic>
      <p:sp>
        <p:nvSpPr>
          <p:cNvPr id="81" name="TextBox 80"/>
          <p:cNvSpPr txBox="1"/>
          <p:nvPr/>
        </p:nvSpPr>
        <p:spPr>
          <a:xfrm>
            <a:off x="5073218" y="6016823"/>
            <a:ext cx="9796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Side View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5003950" y="2914553"/>
            <a:ext cx="9796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Side View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6412804" y="6024037"/>
            <a:ext cx="14296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Top-Down View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6342713" y="2895600"/>
            <a:ext cx="14296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Top-Down View</a:t>
            </a:r>
          </a:p>
        </p:txBody>
      </p:sp>
      <p:sp>
        <p:nvSpPr>
          <p:cNvPr id="85" name="Rectangle 84"/>
          <p:cNvSpPr/>
          <p:nvPr/>
        </p:nvSpPr>
        <p:spPr>
          <a:xfrm>
            <a:off x="212629" y="1329580"/>
            <a:ext cx="3257880" cy="400110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r>
              <a:rPr lang="en-US" sz="2000" spc="-1" dirty="0">
                <a:uFill>
                  <a:solidFill>
                    <a:srgbClr val="FFFFFF"/>
                  </a:solidFill>
                </a:uFill>
              </a:rPr>
              <a:t>Two JJs in a SQUID Loop: </a:t>
            </a:r>
            <a:endParaRPr lang="en-US" sz="2000" dirty="0"/>
          </a:p>
        </p:txBody>
      </p:sp>
      <p:sp>
        <p:nvSpPr>
          <p:cNvPr id="86" name="Slide Number Placeholder 1"/>
          <p:cNvSpPr txBox="1">
            <a:spLocks/>
          </p:cNvSpPr>
          <p:nvPr/>
        </p:nvSpPr>
        <p:spPr>
          <a:xfrm>
            <a:off x="0" y="6534150"/>
            <a:ext cx="457200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294C92D-0306-4E69-9CD3-20855E849650}" type="slidenum">
              <a:rPr lang="en-US" sz="1400" smtClean="0"/>
              <a:pPr/>
              <a:t>23</a:t>
            </a:fld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9525" y="101025"/>
            <a:ext cx="9161463" cy="584775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sz="3200" dirty="0"/>
              <a:t>Can We Observe a Controllable </a:t>
            </a:r>
            <a:r>
              <a:rPr lang="en-US" sz="3200" dirty="0" smtClean="0">
                <a:latin typeface="Arial"/>
                <a:sym typeface="Symbol" panose="05050102010706020507" pitchFamily="18" charset="2"/>
              </a:rPr>
              <a:t></a:t>
            </a:r>
            <a:r>
              <a:rPr lang="en-US" sz="3200" dirty="0" smtClean="0">
                <a:latin typeface="Arial"/>
              </a:rPr>
              <a:t>-</a:t>
            </a:r>
            <a:r>
              <a:rPr lang="en-US" sz="3200" dirty="0">
                <a:latin typeface="Arial"/>
              </a:rPr>
              <a:t>Phase</a:t>
            </a:r>
            <a:r>
              <a:rPr lang="en-US" sz="3200" dirty="0"/>
              <a:t> Shift?</a:t>
            </a:r>
          </a:p>
        </p:txBody>
      </p:sp>
    </p:spTree>
    <p:extLst>
      <p:ext uri="{BB962C8B-B14F-4D97-AF65-F5344CB8AC3E}">
        <p14:creationId xmlns:p14="http://schemas.microsoft.com/office/powerpoint/2010/main" val="417441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Two junctions in a SQUID loop used to measure relative junction phase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98033" y="2350532"/>
            <a:ext cx="2432935" cy="2305931"/>
            <a:chOff x="609600" y="1981200"/>
            <a:chExt cx="2432935" cy="2305931"/>
          </a:xfrm>
        </p:grpSpPr>
        <p:grpSp>
          <p:nvGrpSpPr>
            <p:cNvPr id="5" name="Group 77"/>
            <p:cNvGrpSpPr/>
            <p:nvPr/>
          </p:nvGrpSpPr>
          <p:grpSpPr>
            <a:xfrm>
              <a:off x="609600" y="1981200"/>
              <a:ext cx="2432935" cy="2305931"/>
              <a:chOff x="685800" y="3700046"/>
              <a:chExt cx="2432935" cy="2305931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1143000" y="4309646"/>
                <a:ext cx="1216152" cy="1066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" name="Straight Connector 7"/>
              <p:cNvCxnSpPr>
                <a:stCxn id="7" idx="1"/>
              </p:cNvCxnSpPr>
              <p:nvPr/>
            </p:nvCxnSpPr>
            <p:spPr>
              <a:xfrm flipH="1">
                <a:off x="685800" y="4843046"/>
                <a:ext cx="4572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flipH="1">
                <a:off x="2359152" y="4837545"/>
                <a:ext cx="463296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flipH="1">
                <a:off x="1598399" y="4322433"/>
                <a:ext cx="256032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  <a:scene3d>
                <a:camera prst="orthographicFront">
                  <a:rot lat="0" lon="0" rev="270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flipH="1">
                <a:off x="1598399" y="4319385"/>
                <a:ext cx="256032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  <a:scene3d>
                <a:camera prst="orthographicFront">
                  <a:rot lat="0" lon="0" rev="1890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flipH="1">
                <a:off x="1598399" y="5380089"/>
                <a:ext cx="256032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  <a:scene3d>
                <a:camera prst="orthographicFront">
                  <a:rot lat="0" lon="0" rev="270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flipH="1">
                <a:off x="1598399" y="5380089"/>
                <a:ext cx="256032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  <a:scene3d>
                <a:camera prst="orthographicFront">
                  <a:rot lat="0" lon="0" rev="1890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>
              <a:xfrm flipV="1">
                <a:off x="1727743" y="5191113"/>
                <a:ext cx="0" cy="30480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/>
              <p:cNvSpPr txBox="1"/>
              <p:nvPr/>
            </p:nvSpPr>
            <p:spPr>
              <a:xfrm>
                <a:off x="741358" y="3700046"/>
                <a:ext cx="23711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Switching field H</a:t>
                </a:r>
                <a:r>
                  <a:rPr lang="en-US" sz="2400" baseline="-25000" dirty="0"/>
                  <a:t>1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762000" y="5544312"/>
                <a:ext cx="235673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Switching</a:t>
                </a:r>
                <a:r>
                  <a:rPr lang="en-US" sz="2000" dirty="0"/>
                  <a:t> </a:t>
                </a:r>
                <a:r>
                  <a:rPr lang="en-US" sz="2400" dirty="0"/>
                  <a:t>field H</a:t>
                </a:r>
                <a:r>
                  <a:rPr lang="en-US" sz="2400" baseline="-25000" dirty="0"/>
                  <a:t>2</a:t>
                </a:r>
              </a:p>
            </p:txBody>
          </p:sp>
          <p:cxnSp>
            <p:nvCxnSpPr>
              <p:cNvPr id="17" name="Straight Arrow Connector 16"/>
              <p:cNvCxnSpPr/>
              <p:nvPr/>
            </p:nvCxnSpPr>
            <p:spPr>
              <a:xfrm flipV="1">
                <a:off x="1730080" y="4138698"/>
                <a:ext cx="0" cy="30480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TextBox 5"/>
            <p:cNvSpPr txBox="1"/>
            <p:nvPr/>
          </p:nvSpPr>
          <p:spPr>
            <a:xfrm>
              <a:off x="1075670" y="2881424"/>
              <a:ext cx="13799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H</a:t>
              </a:r>
              <a:r>
                <a:rPr lang="en-US" sz="2400" baseline="-25000" dirty="0"/>
                <a:t>1</a:t>
              </a:r>
              <a:r>
                <a:rPr lang="en-US" sz="2400" dirty="0"/>
                <a:t> &lt; H</a:t>
              </a:r>
              <a:r>
                <a:rPr lang="en-US" sz="2400" baseline="-25000" dirty="0"/>
                <a:t>2</a:t>
              </a:r>
              <a:r>
                <a:rPr lang="en-US" sz="2400" dirty="0"/>
                <a:t> 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876300" y="16002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Schematic: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2399" y="4950187"/>
            <a:ext cx="33385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Junction sizes:</a:t>
            </a:r>
          </a:p>
          <a:p>
            <a:pPr algn="ctr"/>
            <a:r>
              <a:rPr lang="en-US" sz="2000" dirty="0"/>
              <a:t>Both have Area = 0.5 </a:t>
            </a:r>
            <a:r>
              <a:rPr lang="en-US" sz="2000" dirty="0">
                <a:sym typeface="Symbol"/>
              </a:rPr>
              <a:t>m</a:t>
            </a:r>
            <a:r>
              <a:rPr lang="en-US" sz="2000" baseline="30000" dirty="0">
                <a:sym typeface="Symbol"/>
              </a:rPr>
              <a:t>2</a:t>
            </a:r>
            <a:r>
              <a:rPr lang="en-US" sz="2000" dirty="0"/>
              <a:t> Aspect Ratios = 2.2 and 2.8  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4038599" y="4078760"/>
            <a:ext cx="5034668" cy="1974958"/>
            <a:chOff x="3067093" y="3567814"/>
            <a:chExt cx="6167025" cy="1784629"/>
          </a:xfrm>
        </p:grpSpPr>
        <p:sp>
          <p:nvSpPr>
            <p:cNvPr id="25" name="TextBox 24"/>
            <p:cNvSpPr txBox="1"/>
            <p:nvPr/>
          </p:nvSpPr>
          <p:spPr>
            <a:xfrm>
              <a:off x="3067093" y="4995752"/>
              <a:ext cx="6167025" cy="3566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7D197D"/>
                  </a:solidFill>
                </a:rPr>
                <a:t>Switch magnetization with in-plane field </a:t>
              </a:r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 flipV="1">
              <a:off x="5780602" y="3567814"/>
              <a:ext cx="0" cy="533400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/>
          <p:cNvSpPr txBox="1"/>
          <p:nvPr/>
        </p:nvSpPr>
        <p:spPr>
          <a:xfrm>
            <a:off x="4800600" y="1600200"/>
            <a:ext cx="3393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Cartoon of Actual Device: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584194" y="2193284"/>
            <a:ext cx="58908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On-chip current line couples magnetic flux into SQUIDs</a:t>
            </a:r>
          </a:p>
        </p:txBody>
      </p:sp>
      <p:pic>
        <p:nvPicPr>
          <p:cNvPr id="6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2" r="7740" b="71755"/>
          <a:stretch/>
        </p:blipFill>
        <p:spPr bwMode="auto">
          <a:xfrm>
            <a:off x="4000963" y="2901170"/>
            <a:ext cx="4964043" cy="2593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" name="TextBox 64"/>
          <p:cNvSpPr txBox="1"/>
          <p:nvPr/>
        </p:nvSpPr>
        <p:spPr>
          <a:xfrm>
            <a:off x="1229546" y="6272124"/>
            <a:ext cx="70613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Different aspect ratio pillars have different switching fields</a:t>
            </a:r>
          </a:p>
        </p:txBody>
      </p:sp>
    </p:spTree>
    <p:extLst>
      <p:ext uri="{BB962C8B-B14F-4D97-AF65-F5344CB8AC3E}">
        <p14:creationId xmlns:p14="http://schemas.microsoft.com/office/powerpoint/2010/main" val="70955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47"/>
          <p:cNvSpPr txBox="1"/>
          <p:nvPr/>
        </p:nvSpPr>
        <p:spPr>
          <a:xfrm>
            <a:off x="2274973" y="3276600"/>
            <a:ext cx="788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H</a:t>
            </a:r>
            <a:r>
              <a:rPr lang="en-US" sz="2400" b="1" baseline="-25000" dirty="0"/>
              <a:t>ext</a:t>
            </a:r>
            <a:endParaRPr lang="en-US" sz="2000" b="1" baseline="-25000" dirty="0"/>
          </a:p>
        </p:txBody>
      </p:sp>
      <p:sp>
        <p:nvSpPr>
          <p:cNvPr id="105" name="TextBox 104"/>
          <p:cNvSpPr txBox="1"/>
          <p:nvPr/>
        </p:nvSpPr>
        <p:spPr>
          <a:xfrm>
            <a:off x="0" y="1447800"/>
            <a:ext cx="9143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Initialize with large field in -z direction, then slowly increase </a:t>
            </a:r>
            <a:r>
              <a:rPr lang="en-US" sz="2000" dirty="0" err="1"/>
              <a:t>H</a:t>
            </a:r>
            <a:r>
              <a:rPr lang="en-US" sz="2000" baseline="-25000" dirty="0" err="1"/>
              <a:t>ext</a:t>
            </a:r>
            <a:r>
              <a:rPr lang="en-US" sz="2000" dirty="0"/>
              <a:t> in +z direction</a:t>
            </a:r>
          </a:p>
        </p:txBody>
      </p:sp>
      <p:cxnSp>
        <p:nvCxnSpPr>
          <p:cNvPr id="114" name="Straight Connector 113"/>
          <p:cNvCxnSpPr/>
          <p:nvPr/>
        </p:nvCxnSpPr>
        <p:spPr>
          <a:xfrm flipH="1">
            <a:off x="2971800" y="1981200"/>
            <a:ext cx="3048" cy="5486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Box 118"/>
          <p:cNvSpPr txBox="1"/>
          <p:nvPr/>
        </p:nvSpPr>
        <p:spPr>
          <a:xfrm>
            <a:off x="-76200" y="4648200"/>
            <a:ext cx="3139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Constructive </a:t>
            </a:r>
            <a:r>
              <a:rPr lang="en-US" dirty="0" smtClean="0"/>
              <a:t>Interference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152400" y="2438400"/>
            <a:ext cx="2122573" cy="2133600"/>
            <a:chOff x="304800" y="2438400"/>
            <a:chExt cx="2122573" cy="2133600"/>
          </a:xfrm>
        </p:grpSpPr>
        <p:cxnSp>
          <p:nvCxnSpPr>
            <p:cNvPr id="63" name="Straight Arrow Connector 62"/>
            <p:cNvCxnSpPr/>
            <p:nvPr/>
          </p:nvCxnSpPr>
          <p:spPr>
            <a:xfrm>
              <a:off x="2423160" y="2803073"/>
              <a:ext cx="4213" cy="1601604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ctangle 66"/>
            <p:cNvSpPr/>
            <p:nvPr/>
          </p:nvSpPr>
          <p:spPr>
            <a:xfrm>
              <a:off x="1101895" y="3772301"/>
              <a:ext cx="999620" cy="19812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900766" y="2438400"/>
              <a:ext cx="203423" cy="21336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104569" y="3078480"/>
              <a:ext cx="999620" cy="19812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104568" y="3769895"/>
              <a:ext cx="1004967" cy="20232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104569" y="3078480"/>
              <a:ext cx="186820" cy="889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04800" y="3404937"/>
              <a:ext cx="947854" cy="22352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1978324" y="3131294"/>
              <a:ext cx="68245" cy="78232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1980583" y="3796632"/>
              <a:ext cx="45719" cy="146681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1577232" y="3481493"/>
              <a:ext cx="70773" cy="6637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215189" y="3200400"/>
              <a:ext cx="4071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dirty="0">
                  <a:latin typeface="Arial" pitchFamily="34" charset="0"/>
                  <a:cs typeface="Arial" pitchFamily="34" charset="0"/>
                </a:rPr>
                <a:t>Φ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070116" y="3001786"/>
              <a:ext cx="3209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P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061090" y="3752484"/>
              <a:ext cx="3209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P</a:t>
              </a:r>
            </a:p>
          </p:txBody>
        </p:sp>
        <p:cxnSp>
          <p:nvCxnSpPr>
            <p:cNvPr id="64" name="Straight Arrow Connector 63"/>
            <p:cNvCxnSpPr/>
            <p:nvPr/>
          </p:nvCxnSpPr>
          <p:spPr>
            <a:xfrm flipH="1">
              <a:off x="2011470" y="3024892"/>
              <a:ext cx="4633" cy="32245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 flipH="1">
              <a:off x="2002052" y="3743458"/>
              <a:ext cx="4633" cy="32245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4982134"/>
            <a:ext cx="2667000" cy="1875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At Relatively Low External Fields, Two Phase Changes Should Be Observable</a:t>
            </a:r>
          </a:p>
        </p:txBody>
      </p:sp>
    </p:spTree>
    <p:extLst>
      <p:ext uri="{BB962C8B-B14F-4D97-AF65-F5344CB8AC3E}">
        <p14:creationId xmlns:p14="http://schemas.microsoft.com/office/powerpoint/2010/main" val="91183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370"/>
    </mc:Choice>
    <mc:Fallback xmlns="">
      <p:transition spd="slow" advTm="6137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47"/>
          <p:cNvSpPr txBox="1"/>
          <p:nvPr/>
        </p:nvSpPr>
        <p:spPr>
          <a:xfrm>
            <a:off x="2274973" y="3276600"/>
            <a:ext cx="788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H</a:t>
            </a:r>
            <a:r>
              <a:rPr lang="en-US" sz="2400" b="1" baseline="-25000" dirty="0"/>
              <a:t>ext</a:t>
            </a:r>
            <a:endParaRPr lang="en-US" sz="2000" b="1" baseline="-25000" dirty="0"/>
          </a:p>
        </p:txBody>
      </p:sp>
      <p:cxnSp>
        <p:nvCxnSpPr>
          <p:cNvPr id="47" name="Straight Arrow Connector 46"/>
          <p:cNvCxnSpPr/>
          <p:nvPr/>
        </p:nvCxnSpPr>
        <p:spPr>
          <a:xfrm flipV="1">
            <a:off x="5456640" y="2628900"/>
            <a:ext cx="0" cy="16002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68"/>
          <p:cNvSpPr/>
          <p:nvPr/>
        </p:nvSpPr>
        <p:spPr>
          <a:xfrm>
            <a:off x="4012007" y="3772301"/>
            <a:ext cx="999620" cy="1981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793586" y="2438400"/>
            <a:ext cx="203423" cy="2133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014681" y="3078480"/>
            <a:ext cx="999620" cy="19812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4014680" y="3769895"/>
            <a:ext cx="1004967" cy="20232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4014681" y="3078480"/>
            <a:ext cx="186820" cy="889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3200400" y="3367376"/>
            <a:ext cx="947854" cy="22352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4888436" y="3131294"/>
            <a:ext cx="68245" cy="78232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4890695" y="3796632"/>
            <a:ext cx="45719" cy="146681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4487344" y="3481493"/>
            <a:ext cx="70773" cy="66379"/>
          </a:xfrm>
          <a:prstGeom prst="ellipse">
            <a:avLst/>
          </a:prstGeom>
          <a:solidFill>
            <a:schemeClr val="bg1">
              <a:lumMod val="5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xtBox 77"/>
          <p:cNvSpPr txBox="1"/>
          <p:nvPr/>
        </p:nvSpPr>
        <p:spPr>
          <a:xfrm>
            <a:off x="4125301" y="3200400"/>
            <a:ext cx="4071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>
                <a:latin typeface="Arial" pitchFamily="34" charset="0"/>
                <a:cs typeface="Arial" pitchFamily="34" charset="0"/>
              </a:rPr>
              <a:t>Φ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9" name="Straight Arrow Connector 78"/>
          <p:cNvCxnSpPr/>
          <p:nvPr/>
        </p:nvCxnSpPr>
        <p:spPr>
          <a:xfrm flipH="1">
            <a:off x="4905124" y="3713463"/>
            <a:ext cx="4633" cy="322458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5445301" y="3334808"/>
            <a:ext cx="750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H</a:t>
            </a:r>
            <a:r>
              <a:rPr lang="en-US" sz="2400" b="1" baseline="-25000" dirty="0"/>
              <a:t>ext</a:t>
            </a:r>
            <a:endParaRPr lang="en-US" sz="2000" b="1" baseline="-25000" dirty="0"/>
          </a:p>
        </p:txBody>
      </p:sp>
      <p:sp>
        <p:nvSpPr>
          <p:cNvPr id="82" name="TextBox 81"/>
          <p:cNvSpPr txBox="1"/>
          <p:nvPr/>
        </p:nvSpPr>
        <p:spPr>
          <a:xfrm>
            <a:off x="4980228" y="3001786"/>
            <a:ext cx="4764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AP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4971202" y="3752484"/>
            <a:ext cx="320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P</a:t>
            </a:r>
          </a:p>
        </p:txBody>
      </p:sp>
      <p:cxnSp>
        <p:nvCxnSpPr>
          <p:cNvPr id="84" name="Straight Arrow Connector 83"/>
          <p:cNvCxnSpPr/>
          <p:nvPr/>
        </p:nvCxnSpPr>
        <p:spPr>
          <a:xfrm flipV="1">
            <a:off x="4923328" y="3004314"/>
            <a:ext cx="0" cy="296333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0" y="1447800"/>
            <a:ext cx="9143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Initialize with large field in -z direction, then slowly increase </a:t>
            </a:r>
            <a:r>
              <a:rPr lang="en-US" sz="2000" dirty="0" err="1"/>
              <a:t>H</a:t>
            </a:r>
            <a:r>
              <a:rPr lang="en-US" sz="2000" baseline="-25000" dirty="0" err="1"/>
              <a:t>ext</a:t>
            </a:r>
            <a:r>
              <a:rPr lang="en-US" sz="2000" dirty="0"/>
              <a:t> in +z direction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2971800" y="4648200"/>
            <a:ext cx="31242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/>
              <a:t>Destructive </a:t>
            </a:r>
            <a:r>
              <a:rPr lang="en-US" sz="1700" dirty="0" smtClean="0"/>
              <a:t>Interference</a:t>
            </a:r>
            <a:endParaRPr lang="en-US" sz="1700" dirty="0"/>
          </a:p>
        </p:txBody>
      </p:sp>
      <p:cxnSp>
        <p:nvCxnSpPr>
          <p:cNvPr id="114" name="Straight Connector 113"/>
          <p:cNvCxnSpPr/>
          <p:nvPr/>
        </p:nvCxnSpPr>
        <p:spPr>
          <a:xfrm flipH="1">
            <a:off x="2971800" y="1981200"/>
            <a:ext cx="3048" cy="5486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6096000" y="1981200"/>
            <a:ext cx="0" cy="5410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Box 118"/>
          <p:cNvSpPr txBox="1"/>
          <p:nvPr/>
        </p:nvSpPr>
        <p:spPr>
          <a:xfrm>
            <a:off x="-76200" y="4648200"/>
            <a:ext cx="3139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Constructive </a:t>
            </a:r>
            <a:r>
              <a:rPr lang="en-US" dirty="0" smtClean="0"/>
              <a:t>Interference</a:t>
            </a:r>
            <a:endParaRPr lang="en-US" dirty="0"/>
          </a:p>
        </p:txBody>
      </p:sp>
      <p:sp>
        <p:nvSpPr>
          <p:cNvPr id="120" name="TextBox 119"/>
          <p:cNvSpPr txBox="1"/>
          <p:nvPr/>
        </p:nvSpPr>
        <p:spPr>
          <a:xfrm>
            <a:off x="3048000" y="1981200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H</a:t>
            </a:r>
            <a:r>
              <a:rPr lang="en-US" sz="2400" baseline="-25000" dirty="0"/>
              <a:t>1 </a:t>
            </a:r>
            <a:r>
              <a:rPr lang="en-US" sz="2400" dirty="0"/>
              <a:t>&lt; </a:t>
            </a:r>
            <a:r>
              <a:rPr lang="en-US" sz="2400" dirty="0" err="1"/>
              <a:t>H</a:t>
            </a:r>
            <a:r>
              <a:rPr lang="en-US" sz="2400" baseline="-25000" dirty="0" err="1"/>
              <a:t>ext</a:t>
            </a:r>
            <a:r>
              <a:rPr lang="en-US" sz="2400" baseline="-25000" dirty="0"/>
              <a:t> </a:t>
            </a:r>
            <a:r>
              <a:rPr lang="en-US" sz="2400" dirty="0"/>
              <a:t>&lt; H</a:t>
            </a:r>
            <a:r>
              <a:rPr lang="en-US" sz="2400" baseline="-25000" dirty="0"/>
              <a:t>2</a:t>
            </a:r>
            <a:endParaRPr lang="en-US" sz="2400" dirty="0"/>
          </a:p>
        </p:txBody>
      </p:sp>
      <p:grpSp>
        <p:nvGrpSpPr>
          <p:cNvPr id="2" name="Group 1"/>
          <p:cNvGrpSpPr/>
          <p:nvPr/>
        </p:nvGrpSpPr>
        <p:grpSpPr>
          <a:xfrm>
            <a:off x="152400" y="2438400"/>
            <a:ext cx="2122573" cy="2133600"/>
            <a:chOff x="304800" y="2438400"/>
            <a:chExt cx="2122573" cy="2133600"/>
          </a:xfrm>
        </p:grpSpPr>
        <p:cxnSp>
          <p:nvCxnSpPr>
            <p:cNvPr id="63" name="Straight Arrow Connector 62"/>
            <p:cNvCxnSpPr/>
            <p:nvPr/>
          </p:nvCxnSpPr>
          <p:spPr>
            <a:xfrm>
              <a:off x="2423160" y="2803073"/>
              <a:ext cx="4213" cy="1601604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ctangle 66"/>
            <p:cNvSpPr/>
            <p:nvPr/>
          </p:nvSpPr>
          <p:spPr>
            <a:xfrm>
              <a:off x="1101895" y="3772301"/>
              <a:ext cx="999620" cy="19812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900766" y="2438400"/>
              <a:ext cx="203423" cy="21336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104569" y="3078480"/>
              <a:ext cx="999620" cy="19812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104568" y="3769895"/>
              <a:ext cx="1004967" cy="20232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104569" y="3078480"/>
              <a:ext cx="186820" cy="889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04800" y="3404937"/>
              <a:ext cx="947854" cy="22352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1978324" y="3131294"/>
              <a:ext cx="68245" cy="78232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1980583" y="3796632"/>
              <a:ext cx="45719" cy="146681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1577232" y="3481493"/>
              <a:ext cx="70773" cy="6637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215189" y="3200400"/>
              <a:ext cx="4071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dirty="0">
                  <a:latin typeface="Arial" pitchFamily="34" charset="0"/>
                  <a:cs typeface="Arial" pitchFamily="34" charset="0"/>
                </a:rPr>
                <a:t>Φ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070116" y="3001786"/>
              <a:ext cx="3209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P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061090" y="3752484"/>
              <a:ext cx="3209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P</a:t>
              </a:r>
            </a:p>
          </p:txBody>
        </p:sp>
        <p:cxnSp>
          <p:nvCxnSpPr>
            <p:cNvPr id="64" name="Straight Arrow Connector 63"/>
            <p:cNvCxnSpPr/>
            <p:nvPr/>
          </p:nvCxnSpPr>
          <p:spPr>
            <a:xfrm flipH="1">
              <a:off x="2011470" y="3024892"/>
              <a:ext cx="4633" cy="32245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 flipH="1">
              <a:off x="2002052" y="3743458"/>
              <a:ext cx="4633" cy="32245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4982134"/>
            <a:ext cx="2667000" cy="1875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4953000"/>
            <a:ext cx="2813198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At Relatively Low External Fields, Two Phase Changes Should Be Observable</a:t>
            </a:r>
          </a:p>
        </p:txBody>
      </p:sp>
    </p:spTree>
    <p:extLst>
      <p:ext uri="{BB962C8B-B14F-4D97-AF65-F5344CB8AC3E}">
        <p14:creationId xmlns:p14="http://schemas.microsoft.com/office/powerpoint/2010/main" val="2838653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370"/>
    </mc:Choice>
    <mc:Fallback xmlns="">
      <p:transition spd="slow" advTm="6137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5" name="Straight Arrow Connector 64"/>
          <p:cNvCxnSpPr/>
          <p:nvPr/>
        </p:nvCxnSpPr>
        <p:spPr>
          <a:xfrm flipV="1">
            <a:off x="8534400" y="2702554"/>
            <a:ext cx="0" cy="16002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2274973" y="3276600"/>
            <a:ext cx="788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H</a:t>
            </a:r>
            <a:r>
              <a:rPr lang="en-US" sz="2400" b="1" baseline="-25000" dirty="0"/>
              <a:t>ext</a:t>
            </a:r>
            <a:endParaRPr lang="en-US" sz="2000" b="1" baseline="-25000" dirty="0"/>
          </a:p>
        </p:txBody>
      </p:sp>
      <p:cxnSp>
        <p:nvCxnSpPr>
          <p:cNvPr id="47" name="Straight Arrow Connector 46"/>
          <p:cNvCxnSpPr/>
          <p:nvPr/>
        </p:nvCxnSpPr>
        <p:spPr>
          <a:xfrm flipV="1">
            <a:off x="5456640" y="2628900"/>
            <a:ext cx="0" cy="16002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68"/>
          <p:cNvSpPr/>
          <p:nvPr/>
        </p:nvSpPr>
        <p:spPr>
          <a:xfrm>
            <a:off x="4012007" y="3772301"/>
            <a:ext cx="999620" cy="1981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793586" y="2438400"/>
            <a:ext cx="203423" cy="2133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014681" y="3078480"/>
            <a:ext cx="999620" cy="19812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4014680" y="3769895"/>
            <a:ext cx="1004967" cy="20232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4014681" y="3078480"/>
            <a:ext cx="186820" cy="889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3200400" y="3367376"/>
            <a:ext cx="947854" cy="22352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4888436" y="3131294"/>
            <a:ext cx="68245" cy="78232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4890695" y="3796632"/>
            <a:ext cx="45719" cy="146681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4487344" y="3481493"/>
            <a:ext cx="70773" cy="66379"/>
          </a:xfrm>
          <a:prstGeom prst="ellipse">
            <a:avLst/>
          </a:prstGeom>
          <a:solidFill>
            <a:schemeClr val="bg1">
              <a:lumMod val="5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xtBox 77"/>
          <p:cNvSpPr txBox="1"/>
          <p:nvPr/>
        </p:nvSpPr>
        <p:spPr>
          <a:xfrm>
            <a:off x="4125301" y="3200400"/>
            <a:ext cx="4071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>
                <a:latin typeface="Arial" pitchFamily="34" charset="0"/>
                <a:cs typeface="Arial" pitchFamily="34" charset="0"/>
              </a:rPr>
              <a:t>Φ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9" name="Straight Arrow Connector 78"/>
          <p:cNvCxnSpPr/>
          <p:nvPr/>
        </p:nvCxnSpPr>
        <p:spPr>
          <a:xfrm flipH="1">
            <a:off x="4905124" y="3713463"/>
            <a:ext cx="4633" cy="322458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5445301" y="3334808"/>
            <a:ext cx="750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H</a:t>
            </a:r>
            <a:r>
              <a:rPr lang="en-US" sz="2400" b="1" baseline="-25000" dirty="0"/>
              <a:t>ext</a:t>
            </a:r>
            <a:endParaRPr lang="en-US" sz="2000" b="1" baseline="-25000" dirty="0"/>
          </a:p>
        </p:txBody>
      </p:sp>
      <p:sp>
        <p:nvSpPr>
          <p:cNvPr id="82" name="TextBox 81"/>
          <p:cNvSpPr txBox="1"/>
          <p:nvPr/>
        </p:nvSpPr>
        <p:spPr>
          <a:xfrm>
            <a:off x="4980228" y="3001786"/>
            <a:ext cx="4764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AP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4971202" y="3752484"/>
            <a:ext cx="320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P</a:t>
            </a:r>
          </a:p>
        </p:txBody>
      </p:sp>
      <p:cxnSp>
        <p:nvCxnSpPr>
          <p:cNvPr id="84" name="Straight Arrow Connector 83"/>
          <p:cNvCxnSpPr/>
          <p:nvPr/>
        </p:nvCxnSpPr>
        <p:spPr>
          <a:xfrm flipV="1">
            <a:off x="4923328" y="3004314"/>
            <a:ext cx="0" cy="296333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ctangle 87"/>
          <p:cNvSpPr/>
          <p:nvPr/>
        </p:nvSpPr>
        <p:spPr>
          <a:xfrm>
            <a:off x="7045495" y="3796364"/>
            <a:ext cx="999620" cy="19812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7844366" y="2462463"/>
            <a:ext cx="203423" cy="2133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7048169" y="3102543"/>
            <a:ext cx="999620" cy="19812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7048168" y="3793958"/>
            <a:ext cx="1004967" cy="20232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7048169" y="3102543"/>
            <a:ext cx="186820" cy="889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6248400" y="3429000"/>
            <a:ext cx="947854" cy="22352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7921924" y="3155357"/>
            <a:ext cx="68245" cy="78232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7924183" y="3820695"/>
            <a:ext cx="45719" cy="146681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7520832" y="3505556"/>
            <a:ext cx="70773" cy="66379"/>
          </a:xfrm>
          <a:prstGeom prst="ellipse">
            <a:avLst/>
          </a:prstGeom>
          <a:solidFill>
            <a:schemeClr val="bg1">
              <a:lumMod val="5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TextBox 96"/>
          <p:cNvSpPr txBox="1"/>
          <p:nvPr/>
        </p:nvSpPr>
        <p:spPr>
          <a:xfrm>
            <a:off x="7158789" y="3224463"/>
            <a:ext cx="4071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>
                <a:latin typeface="Arial" pitchFamily="34" charset="0"/>
                <a:cs typeface="Arial" pitchFamily="34" charset="0"/>
              </a:rPr>
              <a:t>Φ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8477977" y="3358871"/>
            <a:ext cx="750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H</a:t>
            </a:r>
            <a:r>
              <a:rPr lang="en-US" sz="2400" b="1" baseline="-25000" dirty="0"/>
              <a:t>ext</a:t>
            </a:r>
            <a:endParaRPr lang="en-US" sz="2000" b="1" baseline="-25000" dirty="0"/>
          </a:p>
        </p:txBody>
      </p:sp>
      <p:sp>
        <p:nvSpPr>
          <p:cNvPr id="101" name="TextBox 100"/>
          <p:cNvSpPr txBox="1"/>
          <p:nvPr/>
        </p:nvSpPr>
        <p:spPr>
          <a:xfrm>
            <a:off x="8013716" y="3025849"/>
            <a:ext cx="4764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AP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8004690" y="3776547"/>
            <a:ext cx="4764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AP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0" y="1447800"/>
            <a:ext cx="9143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Initialize with large field in -z direction, then slowly increase </a:t>
            </a:r>
            <a:r>
              <a:rPr lang="en-US" sz="2000" dirty="0" err="1"/>
              <a:t>H</a:t>
            </a:r>
            <a:r>
              <a:rPr lang="en-US" sz="2000" baseline="-25000" dirty="0" err="1"/>
              <a:t>ext</a:t>
            </a:r>
            <a:r>
              <a:rPr lang="en-US" sz="2000" dirty="0"/>
              <a:t> in +z direction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2971800" y="4648200"/>
            <a:ext cx="31242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 smtClean="0"/>
              <a:t>Destructive Interference</a:t>
            </a:r>
            <a:endParaRPr lang="en-US" sz="1700" dirty="0"/>
          </a:p>
        </p:txBody>
      </p:sp>
      <p:sp>
        <p:nvSpPr>
          <p:cNvPr id="107" name="TextBox 106"/>
          <p:cNvSpPr txBox="1"/>
          <p:nvPr/>
        </p:nvSpPr>
        <p:spPr>
          <a:xfrm>
            <a:off x="6019800" y="4612802"/>
            <a:ext cx="3206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Constructive </a:t>
            </a:r>
            <a:r>
              <a:rPr lang="en-US" dirty="0" smtClean="0"/>
              <a:t>Interference</a:t>
            </a:r>
            <a:endParaRPr lang="en-US" dirty="0"/>
          </a:p>
        </p:txBody>
      </p:sp>
      <p:cxnSp>
        <p:nvCxnSpPr>
          <p:cNvPr id="114" name="Straight Connector 113"/>
          <p:cNvCxnSpPr/>
          <p:nvPr/>
        </p:nvCxnSpPr>
        <p:spPr>
          <a:xfrm flipH="1">
            <a:off x="2971800" y="1981200"/>
            <a:ext cx="3048" cy="5486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6096000" y="1981200"/>
            <a:ext cx="0" cy="5410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Box 118"/>
          <p:cNvSpPr txBox="1"/>
          <p:nvPr/>
        </p:nvSpPr>
        <p:spPr>
          <a:xfrm>
            <a:off x="-76200" y="4648200"/>
            <a:ext cx="3139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Constructive </a:t>
            </a:r>
            <a:r>
              <a:rPr lang="en-US" dirty="0" smtClean="0"/>
              <a:t>Interference</a:t>
            </a:r>
            <a:endParaRPr lang="en-US" dirty="0"/>
          </a:p>
        </p:txBody>
      </p:sp>
      <p:sp>
        <p:nvSpPr>
          <p:cNvPr id="120" name="TextBox 119"/>
          <p:cNvSpPr txBox="1"/>
          <p:nvPr/>
        </p:nvSpPr>
        <p:spPr>
          <a:xfrm>
            <a:off x="3048000" y="1981200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H</a:t>
            </a:r>
            <a:r>
              <a:rPr lang="en-US" sz="2400" baseline="-25000" dirty="0"/>
              <a:t>1 </a:t>
            </a:r>
            <a:r>
              <a:rPr lang="en-US" sz="2400" dirty="0"/>
              <a:t>&lt; </a:t>
            </a:r>
            <a:r>
              <a:rPr lang="en-US" sz="2400" dirty="0" err="1"/>
              <a:t>H</a:t>
            </a:r>
            <a:r>
              <a:rPr lang="en-US" sz="2400" baseline="-25000" dirty="0" err="1"/>
              <a:t>ext</a:t>
            </a:r>
            <a:r>
              <a:rPr lang="en-US" sz="2400" baseline="-25000" dirty="0"/>
              <a:t> </a:t>
            </a:r>
            <a:r>
              <a:rPr lang="en-US" sz="2400" dirty="0"/>
              <a:t>&lt; H</a:t>
            </a:r>
            <a:r>
              <a:rPr lang="en-US" sz="2400" baseline="-25000" dirty="0"/>
              <a:t>2</a:t>
            </a:r>
            <a:endParaRPr lang="en-US" sz="2400" dirty="0"/>
          </a:p>
        </p:txBody>
      </p:sp>
      <p:sp>
        <p:nvSpPr>
          <p:cNvPr id="121" name="Rectangle 120"/>
          <p:cNvSpPr/>
          <p:nvPr/>
        </p:nvSpPr>
        <p:spPr>
          <a:xfrm>
            <a:off x="6096000" y="1905000"/>
            <a:ext cx="3048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/>
              <a:t>H</a:t>
            </a:r>
            <a:r>
              <a:rPr lang="en-US" sz="2400" baseline="-25000" dirty="0" err="1"/>
              <a:t>ext</a:t>
            </a:r>
            <a:r>
              <a:rPr lang="en-US" sz="2400" baseline="-25000" dirty="0"/>
              <a:t> </a:t>
            </a:r>
            <a:r>
              <a:rPr lang="en-US" sz="2400" dirty="0"/>
              <a:t>&gt; H</a:t>
            </a:r>
            <a:r>
              <a:rPr lang="en-US" sz="2400" baseline="-25000" dirty="0"/>
              <a:t>2</a:t>
            </a:r>
            <a:endParaRPr lang="en-US" sz="2400" dirty="0"/>
          </a:p>
        </p:txBody>
      </p:sp>
      <p:grpSp>
        <p:nvGrpSpPr>
          <p:cNvPr id="2" name="Group 1"/>
          <p:cNvGrpSpPr/>
          <p:nvPr/>
        </p:nvGrpSpPr>
        <p:grpSpPr>
          <a:xfrm>
            <a:off x="152400" y="2438400"/>
            <a:ext cx="2122573" cy="2133600"/>
            <a:chOff x="304800" y="2438400"/>
            <a:chExt cx="2122573" cy="2133600"/>
          </a:xfrm>
        </p:grpSpPr>
        <p:cxnSp>
          <p:nvCxnSpPr>
            <p:cNvPr id="63" name="Straight Arrow Connector 62"/>
            <p:cNvCxnSpPr/>
            <p:nvPr/>
          </p:nvCxnSpPr>
          <p:spPr>
            <a:xfrm>
              <a:off x="2423160" y="2803073"/>
              <a:ext cx="4213" cy="1601604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ctangle 66"/>
            <p:cNvSpPr/>
            <p:nvPr/>
          </p:nvSpPr>
          <p:spPr>
            <a:xfrm>
              <a:off x="1101895" y="3772301"/>
              <a:ext cx="999620" cy="19812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900766" y="2438400"/>
              <a:ext cx="203423" cy="21336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104569" y="3078480"/>
              <a:ext cx="999620" cy="19812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104568" y="3769895"/>
              <a:ext cx="1004967" cy="20232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104569" y="3078480"/>
              <a:ext cx="186820" cy="889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04800" y="3404937"/>
              <a:ext cx="947854" cy="22352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1978324" y="3131294"/>
              <a:ext cx="68245" cy="78232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1980583" y="3796632"/>
              <a:ext cx="45719" cy="146681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1577232" y="3481493"/>
              <a:ext cx="70773" cy="6637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215189" y="3200400"/>
              <a:ext cx="4071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dirty="0">
                  <a:latin typeface="Arial" pitchFamily="34" charset="0"/>
                  <a:cs typeface="Arial" pitchFamily="34" charset="0"/>
                </a:rPr>
                <a:t>Φ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070116" y="3001786"/>
              <a:ext cx="3209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P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061090" y="3752484"/>
              <a:ext cx="3209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P</a:t>
              </a:r>
            </a:p>
          </p:txBody>
        </p:sp>
        <p:cxnSp>
          <p:nvCxnSpPr>
            <p:cNvPr id="64" name="Straight Arrow Connector 63"/>
            <p:cNvCxnSpPr/>
            <p:nvPr/>
          </p:nvCxnSpPr>
          <p:spPr>
            <a:xfrm flipH="1">
              <a:off x="2011470" y="3024892"/>
              <a:ext cx="4633" cy="32245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 flipH="1">
              <a:off x="2002052" y="3743458"/>
              <a:ext cx="4633" cy="32245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7" name="Straight Arrow Connector 86"/>
          <p:cNvCxnSpPr/>
          <p:nvPr/>
        </p:nvCxnSpPr>
        <p:spPr>
          <a:xfrm flipV="1">
            <a:off x="7947042" y="3044778"/>
            <a:ext cx="0" cy="296333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 flipV="1">
            <a:off x="7942493" y="3715793"/>
            <a:ext cx="0" cy="296333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4982134"/>
            <a:ext cx="2667000" cy="1875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4982134"/>
            <a:ext cx="2667000" cy="1875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4953000"/>
            <a:ext cx="2813198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At Relatively Low External Fields, Two Phase Changes Should Be Observable</a:t>
            </a:r>
          </a:p>
        </p:txBody>
      </p:sp>
    </p:spTree>
    <p:extLst>
      <p:ext uri="{BB962C8B-B14F-4D97-AF65-F5344CB8AC3E}">
        <p14:creationId xmlns:p14="http://schemas.microsoft.com/office/powerpoint/2010/main" val="519843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370"/>
    </mc:Choice>
    <mc:Fallback xmlns="">
      <p:transition spd="slow" advTm="6137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:\Birge-Group\Papers\2015\BethanySinglet_0-pi\Figures\fig2 reviewer edi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92" b="5088"/>
          <a:stretch/>
        </p:blipFill>
        <p:spPr bwMode="auto">
          <a:xfrm>
            <a:off x="1295400" y="1295400"/>
            <a:ext cx="3803706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3708"/>
            <a:ext cx="7772400" cy="11430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accent6"/>
                </a:solidFill>
              </a:rPr>
              <a:t>Data </a:t>
            </a:r>
            <a:r>
              <a:rPr lang="en-US" sz="3200" dirty="0">
                <a:solidFill>
                  <a:schemeClr val="accent6"/>
                </a:solidFill>
              </a:rPr>
              <a:t>show clean switching between the four expected states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32" t="-369" r="2432" b="7504"/>
          <a:stretch/>
        </p:blipFill>
        <p:spPr bwMode="auto">
          <a:xfrm>
            <a:off x="5486400" y="1611796"/>
            <a:ext cx="2773717" cy="3857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71852" y="5486400"/>
            <a:ext cx="36673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Switching Fields: +30 </a:t>
            </a:r>
            <a:r>
              <a:rPr lang="en-US" sz="2000" dirty="0" err="1"/>
              <a:t>Oe</a:t>
            </a:r>
            <a:r>
              <a:rPr lang="en-US" sz="2000" dirty="0"/>
              <a:t>, +50 </a:t>
            </a:r>
            <a:r>
              <a:rPr lang="en-US" sz="2000" dirty="0" err="1"/>
              <a:t>Oe</a:t>
            </a:r>
            <a:r>
              <a:rPr lang="en-US" sz="2000" dirty="0"/>
              <a:t>, -35 </a:t>
            </a:r>
            <a:r>
              <a:rPr lang="en-US" sz="2000" dirty="0" err="1"/>
              <a:t>Oe</a:t>
            </a:r>
            <a:r>
              <a:rPr lang="en-US" sz="2000" dirty="0"/>
              <a:t>, -100 </a:t>
            </a:r>
            <a:r>
              <a:rPr lang="en-US" sz="2000" dirty="0" err="1"/>
              <a:t>Oe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124200" y="1752600"/>
            <a:ext cx="10276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0-0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43200" y="2362200"/>
            <a:ext cx="10276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0-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5731" y="2870558"/>
            <a:ext cx="694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2400" dirty="0"/>
              <a:t>-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29000" y="4262735"/>
            <a:ext cx="10276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0-0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53729" y="5105400"/>
            <a:ext cx="10276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43200" y="5486400"/>
            <a:ext cx="694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2400" dirty="0"/>
              <a:t>-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" y="6412468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Gingrich, </a:t>
            </a:r>
            <a:r>
              <a:rPr lang="en-US" dirty="0" err="1"/>
              <a:t>Niedzielski</a:t>
            </a:r>
            <a:r>
              <a:rPr lang="en-US" dirty="0"/>
              <a:t>, </a:t>
            </a:r>
            <a:r>
              <a:rPr lang="en-US" dirty="0" smtClean="0"/>
              <a:t>Glick, </a:t>
            </a:r>
            <a:r>
              <a:rPr lang="en-US" i="1" dirty="0" smtClean="0"/>
              <a:t>et </a:t>
            </a:r>
            <a:r>
              <a:rPr lang="en-US" i="1" dirty="0"/>
              <a:t>al.</a:t>
            </a:r>
            <a:r>
              <a:rPr lang="en-US" dirty="0"/>
              <a:t>, Nat. Phys. </a:t>
            </a:r>
            <a:r>
              <a:rPr lang="en-US" b="1" dirty="0"/>
              <a:t>12</a:t>
            </a:r>
            <a:r>
              <a:rPr lang="en-US" dirty="0"/>
              <a:t>, 564 (2016)</a:t>
            </a:r>
          </a:p>
        </p:txBody>
      </p:sp>
    </p:spTree>
    <p:extLst>
      <p:ext uri="{BB962C8B-B14F-4D97-AF65-F5344CB8AC3E}">
        <p14:creationId xmlns:p14="http://schemas.microsoft.com/office/powerpoint/2010/main" val="338597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205" y="990600"/>
            <a:ext cx="3962054" cy="5143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49973" y="145019"/>
            <a:ext cx="81342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FF"/>
                </a:solidFill>
                <a:latin typeface="Arial"/>
              </a:rPr>
              <a:t>Data cuts for the </a:t>
            </a:r>
            <a:r>
              <a:rPr lang="en-US" sz="3200" dirty="0">
                <a:solidFill>
                  <a:srgbClr val="0000FF"/>
                </a:solidFill>
                <a:latin typeface="Arial"/>
              </a:rPr>
              <a:t>four magnetic states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0" y="1055407"/>
            <a:ext cx="3397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err="1">
                <a:solidFill>
                  <a:srgbClr val="000000"/>
                </a:solidFill>
                <a:latin typeface="Arial"/>
              </a:rPr>
              <a:t>I</a:t>
            </a:r>
            <a:r>
              <a:rPr lang="en-US" sz="2000" baseline="-25000" dirty="0" err="1">
                <a:solidFill>
                  <a:srgbClr val="000000"/>
                </a:solidFill>
                <a:latin typeface="Arial"/>
              </a:rPr>
              <a:t>c</a:t>
            </a:r>
            <a:r>
              <a:rPr lang="en-US" sz="2000" baseline="30000" dirty="0" err="1">
                <a:solidFill>
                  <a:srgbClr val="000000"/>
                </a:solidFill>
                <a:latin typeface="Arial"/>
              </a:rPr>
              <a:t>ave</a:t>
            </a:r>
            <a:r>
              <a:rPr lang="en-US" sz="2000" dirty="0">
                <a:solidFill>
                  <a:srgbClr val="000000"/>
                </a:solidFill>
                <a:latin typeface="Arial"/>
              </a:rPr>
              <a:t> = (</a:t>
            </a:r>
            <a:r>
              <a:rPr lang="en-US" sz="2000" dirty="0" err="1">
                <a:solidFill>
                  <a:srgbClr val="000000"/>
                </a:solidFill>
                <a:latin typeface="Arial"/>
              </a:rPr>
              <a:t>I</a:t>
            </a:r>
            <a:r>
              <a:rPr lang="en-US" sz="2000" baseline="-25000" dirty="0" err="1">
                <a:solidFill>
                  <a:srgbClr val="000000"/>
                </a:solidFill>
                <a:latin typeface="Arial"/>
              </a:rPr>
              <a:t>c</a:t>
            </a:r>
            <a:r>
              <a:rPr lang="en-US" sz="2000" baseline="-25000" dirty="0">
                <a:solidFill>
                  <a:srgbClr val="000000"/>
                </a:solidFill>
                <a:latin typeface="Arial"/>
              </a:rPr>
              <a:t>+</a:t>
            </a:r>
            <a:r>
              <a:rPr lang="en-US" sz="2000" dirty="0">
                <a:solidFill>
                  <a:srgbClr val="000000"/>
                </a:solidFill>
                <a:latin typeface="Arial"/>
              </a:rPr>
              <a:t> - </a:t>
            </a:r>
            <a:r>
              <a:rPr lang="en-US" sz="2000" dirty="0" err="1">
                <a:solidFill>
                  <a:srgbClr val="000000"/>
                </a:solidFill>
                <a:latin typeface="Arial"/>
              </a:rPr>
              <a:t>I</a:t>
            </a:r>
            <a:r>
              <a:rPr lang="en-US" sz="2000" baseline="-25000" dirty="0" err="1">
                <a:solidFill>
                  <a:srgbClr val="000000"/>
                </a:solidFill>
                <a:latin typeface="Arial"/>
              </a:rPr>
              <a:t>c</a:t>
            </a:r>
            <a:r>
              <a:rPr lang="en-US" sz="2000" baseline="-25000" dirty="0">
                <a:solidFill>
                  <a:srgbClr val="000000"/>
                </a:solidFill>
                <a:latin typeface="Arial"/>
              </a:rPr>
              <a:t>-</a:t>
            </a:r>
            <a:r>
              <a:rPr lang="en-US" sz="2000" dirty="0">
                <a:solidFill>
                  <a:srgbClr val="000000"/>
                </a:solidFill>
                <a:latin typeface="Arial"/>
              </a:rPr>
              <a:t>)/2</a:t>
            </a:r>
            <a:endParaRPr lang="en-US" sz="2000" baseline="-2500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125" y="1066800"/>
            <a:ext cx="4367299" cy="5143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4277" y="1044031"/>
            <a:ext cx="39846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</a:rPr>
              <a:t>I</a:t>
            </a:r>
            <a:r>
              <a:rPr lang="en-US" sz="2000" baseline="-25000" dirty="0" err="1">
                <a:solidFill>
                  <a:srgbClr val="000000"/>
                </a:solidFill>
                <a:latin typeface="Arial"/>
              </a:rPr>
              <a:t>c</a:t>
            </a:r>
            <a:r>
              <a:rPr lang="en-US" sz="2000" baseline="-25000" dirty="0">
                <a:solidFill>
                  <a:srgbClr val="000000"/>
                </a:solidFill>
                <a:latin typeface="Arial"/>
              </a:rPr>
              <a:t>+</a:t>
            </a:r>
            <a:r>
              <a:rPr lang="en-US" sz="2000" dirty="0">
                <a:solidFill>
                  <a:srgbClr val="000000"/>
                </a:solidFill>
                <a:latin typeface="Arial"/>
              </a:rPr>
              <a:t> , </a:t>
            </a:r>
            <a:r>
              <a:rPr lang="en-US" sz="2000" dirty="0" err="1">
                <a:solidFill>
                  <a:srgbClr val="000000"/>
                </a:solidFill>
                <a:latin typeface="Arial"/>
              </a:rPr>
              <a:t>I</a:t>
            </a:r>
            <a:r>
              <a:rPr lang="en-US" sz="2000" baseline="-25000" dirty="0" err="1">
                <a:solidFill>
                  <a:srgbClr val="000000"/>
                </a:solidFill>
                <a:latin typeface="Arial"/>
              </a:rPr>
              <a:t>c</a:t>
            </a:r>
            <a:r>
              <a:rPr lang="en-US" sz="2000" baseline="-25000" dirty="0">
                <a:solidFill>
                  <a:srgbClr val="000000"/>
                </a:solidFill>
                <a:latin typeface="Arial"/>
              </a:rPr>
              <a:t>-</a:t>
            </a:r>
            <a:r>
              <a:rPr lang="en-US" sz="2000" dirty="0">
                <a:solidFill>
                  <a:srgbClr val="000000"/>
                </a:solidFill>
                <a:latin typeface="Arial"/>
              </a:rPr>
              <a:t> </a:t>
            </a:r>
            <a:endParaRPr lang="en-US" sz="2000" baseline="-250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" y="1905000"/>
            <a:ext cx="681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sym typeface="Symbol"/>
              </a:rPr>
              <a:t> - 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356" y="2895600"/>
            <a:ext cx="681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sym typeface="Symbol"/>
              </a:rPr>
              <a:t>0 - 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" y="3962400"/>
            <a:ext cx="681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sym typeface="Symbol"/>
              </a:rPr>
              <a:t>0 - 0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" y="5029200"/>
            <a:ext cx="681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sym typeface="Symbol"/>
              </a:rPr>
              <a:t> - 0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6412468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Gingrich, </a:t>
            </a:r>
            <a:r>
              <a:rPr lang="en-US" dirty="0" err="1"/>
              <a:t>Niedzielski</a:t>
            </a:r>
            <a:r>
              <a:rPr lang="en-US" dirty="0"/>
              <a:t>, </a:t>
            </a:r>
            <a:r>
              <a:rPr lang="en-US" dirty="0" smtClean="0"/>
              <a:t>Glick, </a:t>
            </a:r>
            <a:r>
              <a:rPr lang="en-US" i="1" dirty="0" smtClean="0"/>
              <a:t>et </a:t>
            </a:r>
            <a:r>
              <a:rPr lang="en-US" i="1" dirty="0"/>
              <a:t>al.</a:t>
            </a:r>
            <a:r>
              <a:rPr lang="en-US" dirty="0"/>
              <a:t>, Nat. Phys. </a:t>
            </a:r>
            <a:r>
              <a:rPr lang="en-US" b="1" dirty="0"/>
              <a:t>12</a:t>
            </a:r>
            <a:r>
              <a:rPr lang="en-US" dirty="0"/>
              <a:t>, 564 (2016)</a:t>
            </a:r>
          </a:p>
        </p:txBody>
      </p:sp>
    </p:spTree>
    <p:extLst>
      <p:ext uri="{BB962C8B-B14F-4D97-AF65-F5344CB8AC3E}">
        <p14:creationId xmlns:p14="http://schemas.microsoft.com/office/powerpoint/2010/main" val="2293771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2D2D8A"/>
                </a:solidFill>
              </a:rPr>
              <a:t>Outline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4294967295"/>
          </p:nvPr>
        </p:nvSpPr>
        <p:spPr>
          <a:xfrm>
            <a:off x="228600" y="1828801"/>
            <a:ext cx="8915400" cy="41148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800" dirty="0">
                <a:solidFill>
                  <a:srgbClr val="2D2D8A"/>
                </a:solidFill>
              </a:rPr>
              <a:t>The need for energy-efficient computing</a:t>
            </a:r>
          </a:p>
          <a:p>
            <a:pPr>
              <a:spcBef>
                <a:spcPts val="1200"/>
              </a:spcBef>
            </a:pPr>
            <a:r>
              <a:rPr lang="en-US" sz="2800" dirty="0">
                <a:solidFill>
                  <a:srgbClr val="2D2D8A"/>
                </a:solidFill>
              </a:rPr>
              <a:t>Superconducting computing: logic and memory</a:t>
            </a:r>
          </a:p>
          <a:p>
            <a:pPr>
              <a:spcBef>
                <a:spcPts val="1200"/>
              </a:spcBef>
            </a:pPr>
            <a:r>
              <a:rPr lang="en-US" sz="2800" dirty="0">
                <a:solidFill>
                  <a:srgbClr val="2D2D8A"/>
                </a:solidFill>
              </a:rPr>
              <a:t>Superconducting/ferromagnetic hybrid systems</a:t>
            </a:r>
          </a:p>
          <a:p>
            <a:pPr>
              <a:spcBef>
                <a:spcPts val="1200"/>
              </a:spcBef>
            </a:pPr>
            <a:r>
              <a:rPr lang="en-US" sz="2800" dirty="0">
                <a:solidFill>
                  <a:srgbClr val="2D2D8A"/>
                </a:solidFill>
              </a:rPr>
              <a:t>Demonstration of phase control of an S/F/S Josephson junction – the basic memory device</a:t>
            </a:r>
          </a:p>
          <a:p>
            <a:pPr>
              <a:spcBef>
                <a:spcPts val="1200"/>
              </a:spcBef>
            </a:pPr>
            <a:r>
              <a:rPr lang="en-US" sz="2800" dirty="0">
                <a:solidFill>
                  <a:srgbClr val="2D2D8A"/>
                </a:solidFill>
              </a:rPr>
              <a:t>Future prospects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9067800" cy="1143000"/>
          </a:xfrm>
        </p:spPr>
        <p:txBody>
          <a:bodyPr>
            <a:noAutofit/>
          </a:bodyPr>
          <a:lstStyle/>
          <a:p>
            <a:r>
              <a:rPr lang="en-US" sz="3200" dirty="0" err="1">
                <a:solidFill>
                  <a:srgbClr val="0000FF"/>
                </a:solidFill>
              </a:rPr>
              <a:t>I</a:t>
            </a:r>
            <a:r>
              <a:rPr lang="en-US" sz="3200" baseline="-25000" dirty="0" err="1">
                <a:solidFill>
                  <a:srgbClr val="0000FF"/>
                </a:solidFill>
              </a:rPr>
              <a:t>c</a:t>
            </a:r>
            <a:r>
              <a:rPr lang="en-US" sz="3200" dirty="0">
                <a:solidFill>
                  <a:srgbClr val="0000FF"/>
                </a:solidFill>
              </a:rPr>
              <a:t>(</a:t>
            </a:r>
            <a:r>
              <a:rPr lang="en-US" sz="3200" dirty="0">
                <a:solidFill>
                  <a:srgbClr val="0000FF"/>
                </a:solidFill>
                <a:sym typeface="Symbol"/>
              </a:rPr>
              <a:t></a:t>
            </a:r>
            <a:r>
              <a:rPr lang="en-US" sz="3200" dirty="0">
                <a:solidFill>
                  <a:srgbClr val="0000FF"/>
                </a:solidFill>
              </a:rPr>
              <a:t>) curves have tilted ratchet shape when loop inductances and/or critical currents are asymmetric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3200400" y="1371600"/>
            <a:ext cx="2362200" cy="2238375"/>
            <a:chOff x="3429000" y="1371600"/>
            <a:chExt cx="2362200" cy="223837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29000" y="1371600"/>
              <a:ext cx="1962150" cy="2238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" name="TextBox 31"/>
            <p:cNvSpPr txBox="1"/>
            <p:nvPr/>
          </p:nvSpPr>
          <p:spPr>
            <a:xfrm>
              <a:off x="4038600" y="160020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>
                  <a:solidFill>
                    <a:srgbClr val="FF0000"/>
                  </a:solidFill>
                  <a:latin typeface="Arial"/>
                </a:rPr>
                <a:t>L</a:t>
              </a:r>
              <a:r>
                <a:rPr lang="en-US" baseline="-25000" dirty="0">
                  <a:solidFill>
                    <a:srgbClr val="FF0000"/>
                  </a:solidFill>
                  <a:latin typeface="Arial"/>
                </a:rPr>
                <a:t>1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257800" y="190500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>
                  <a:solidFill>
                    <a:srgbClr val="FF0000"/>
                  </a:solidFill>
                  <a:latin typeface="Arial"/>
                </a:rPr>
                <a:t>I</a:t>
              </a:r>
              <a:r>
                <a:rPr lang="en-US" baseline="-25000" dirty="0">
                  <a:solidFill>
                    <a:srgbClr val="FF0000"/>
                  </a:solidFill>
                  <a:latin typeface="Arial"/>
                </a:rPr>
                <a:t>c1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038600" y="289560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>
                  <a:solidFill>
                    <a:srgbClr val="0000FF"/>
                  </a:solidFill>
                  <a:latin typeface="Arial"/>
                </a:rPr>
                <a:t>L</a:t>
              </a:r>
              <a:r>
                <a:rPr lang="en-US" baseline="-25000" dirty="0">
                  <a:solidFill>
                    <a:srgbClr val="0000FF"/>
                  </a:solidFill>
                  <a:latin typeface="Arial"/>
                </a:rPr>
                <a:t>2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257800" y="266700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>
                  <a:solidFill>
                    <a:srgbClr val="0000FF"/>
                  </a:solidFill>
                  <a:latin typeface="Arial"/>
                </a:rPr>
                <a:t>I</a:t>
              </a:r>
              <a:r>
                <a:rPr lang="en-US" baseline="-25000" dirty="0">
                  <a:solidFill>
                    <a:srgbClr val="0000FF"/>
                  </a:solidFill>
                  <a:latin typeface="Arial"/>
                </a:rPr>
                <a:t>c2</a:t>
              </a:r>
            </a:p>
          </p:txBody>
        </p:sp>
      </p:grpSp>
      <p:grpSp>
        <p:nvGrpSpPr>
          <p:cNvPr id="4" name="Group 35"/>
          <p:cNvGrpSpPr/>
          <p:nvPr/>
        </p:nvGrpSpPr>
        <p:grpSpPr>
          <a:xfrm>
            <a:off x="5715000" y="1524000"/>
            <a:ext cx="2895600" cy="2090629"/>
            <a:chOff x="4953000" y="1447800"/>
            <a:chExt cx="2971800" cy="2547829"/>
          </a:xfrm>
        </p:grpSpPr>
        <p:pic>
          <p:nvPicPr>
            <p:cNvPr id="37" name="Picture 3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000" y="1447800"/>
              <a:ext cx="2971800" cy="25478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38" name="Straight Connector 37"/>
            <p:cNvCxnSpPr/>
            <p:nvPr/>
          </p:nvCxnSpPr>
          <p:spPr>
            <a:xfrm>
              <a:off x="6581775" y="2305050"/>
              <a:ext cx="0" cy="3810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7086600" y="2286000"/>
              <a:ext cx="0" cy="3810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7010400" y="2590800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400" dirty="0" err="1">
                  <a:solidFill>
                    <a:srgbClr val="FF0000"/>
                  </a:solidFill>
                  <a:latin typeface="Aparajita" pitchFamily="34" charset="0"/>
                  <a:cs typeface="Aparajita" pitchFamily="34" charset="0"/>
                </a:rPr>
                <a:t>I</a:t>
              </a:r>
              <a:r>
                <a:rPr lang="en-US" sz="2400" baseline="-25000" dirty="0" err="1">
                  <a:solidFill>
                    <a:srgbClr val="FF0000"/>
                  </a:solidFill>
                  <a:latin typeface="Arial"/>
                </a:rPr>
                <a:t>c</a:t>
              </a:r>
              <a:r>
                <a:rPr lang="en-US" sz="2400" baseline="-25000" dirty="0">
                  <a:solidFill>
                    <a:srgbClr val="FF0000"/>
                  </a:solidFill>
                  <a:latin typeface="Arial"/>
                </a:rPr>
                <a:t>+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477000" y="2590800"/>
              <a:ext cx="573742" cy="5626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400" dirty="0" err="1">
                  <a:solidFill>
                    <a:srgbClr val="FF0000"/>
                  </a:solidFill>
                  <a:latin typeface="Aparajita" pitchFamily="34" charset="0"/>
                  <a:cs typeface="Aparajita" pitchFamily="34" charset="0"/>
                </a:rPr>
                <a:t>I</a:t>
              </a:r>
              <a:r>
                <a:rPr lang="en-US" sz="2400" baseline="-25000" dirty="0" err="1">
                  <a:solidFill>
                    <a:srgbClr val="FF0000"/>
                  </a:solidFill>
                  <a:latin typeface="Arial"/>
                </a:rPr>
                <a:t>c</a:t>
              </a:r>
              <a:r>
                <a:rPr lang="en-US" sz="2400" baseline="-25000" dirty="0">
                  <a:solidFill>
                    <a:srgbClr val="FF0000"/>
                  </a:solidFill>
                  <a:latin typeface="Arial"/>
                </a:rPr>
                <a:t>-</a:t>
              </a:r>
            </a:p>
          </p:txBody>
        </p:sp>
      </p:grpSp>
      <p:sp>
        <p:nvSpPr>
          <p:cNvPr id="42" name="Rectangle 41"/>
          <p:cNvSpPr/>
          <p:nvPr/>
        </p:nvSpPr>
        <p:spPr>
          <a:xfrm>
            <a:off x="164123" y="4597019"/>
            <a:ext cx="457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err="1">
                <a:solidFill>
                  <a:srgbClr val="000000"/>
                </a:solidFill>
                <a:latin typeface="Arial"/>
              </a:rPr>
              <a:t>I</a:t>
            </a:r>
            <a:r>
              <a:rPr lang="en-US" sz="2000" baseline="-25000" dirty="0" err="1">
                <a:solidFill>
                  <a:srgbClr val="000000"/>
                </a:solidFill>
                <a:latin typeface="Arial"/>
              </a:rPr>
              <a:t>c</a:t>
            </a:r>
            <a:r>
              <a:rPr lang="en-US" sz="2000" baseline="30000" dirty="0">
                <a:solidFill>
                  <a:srgbClr val="000000"/>
                </a:solidFill>
                <a:latin typeface="Arial"/>
              </a:rPr>
              <a:t>+</a:t>
            </a:r>
            <a:r>
              <a:rPr lang="en-US" sz="2000" dirty="0">
                <a:solidFill>
                  <a:srgbClr val="000000"/>
                </a:solidFill>
                <a:latin typeface="Arial"/>
              </a:rPr>
              <a:t> and </a:t>
            </a:r>
            <a:r>
              <a:rPr lang="en-US" sz="2000" dirty="0" err="1">
                <a:solidFill>
                  <a:srgbClr val="000000"/>
                </a:solidFill>
                <a:latin typeface="Arial"/>
              </a:rPr>
              <a:t>I</a:t>
            </a:r>
            <a:r>
              <a:rPr lang="en-US" sz="2000" baseline="-25000" dirty="0" err="1">
                <a:solidFill>
                  <a:srgbClr val="000000"/>
                </a:solidFill>
                <a:latin typeface="Arial"/>
              </a:rPr>
              <a:t>c</a:t>
            </a:r>
            <a:r>
              <a:rPr lang="en-US" sz="2000" baseline="30000" dirty="0">
                <a:solidFill>
                  <a:srgbClr val="000000"/>
                </a:solidFill>
                <a:latin typeface="Arial"/>
              </a:rPr>
              <a:t>-</a:t>
            </a:r>
            <a:r>
              <a:rPr lang="en-US" sz="2000" dirty="0">
                <a:solidFill>
                  <a:srgbClr val="000000"/>
                </a:solidFill>
                <a:latin typeface="Arial"/>
              </a:rPr>
              <a:t> shift by equal amounts and in opposite directions along the </a:t>
            </a:r>
            <a:r>
              <a:rPr lang="en-US" sz="2000" dirty="0">
                <a:solidFill>
                  <a:srgbClr val="000000"/>
                </a:solidFill>
                <a:latin typeface="Arial"/>
                <a:sym typeface="Symbol"/>
              </a:rPr>
              <a:t></a:t>
            </a:r>
            <a:r>
              <a:rPr lang="en-US" sz="2000" dirty="0">
                <a:solidFill>
                  <a:srgbClr val="000000"/>
                </a:solidFill>
                <a:latin typeface="Arial"/>
              </a:rPr>
              <a:t> axis</a:t>
            </a:r>
          </a:p>
        </p:txBody>
      </p:sp>
      <p:sp>
        <p:nvSpPr>
          <p:cNvPr id="51" name="Rectangle 50"/>
          <p:cNvSpPr/>
          <p:nvPr/>
        </p:nvSpPr>
        <p:spPr>
          <a:xfrm>
            <a:off x="5260448" y="3733800"/>
            <a:ext cx="2971800" cy="2895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5260448" y="5181600"/>
            <a:ext cx="2971800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Picture 3"/>
          <p:cNvPicPr>
            <a:picLocks noChangeAspect="1" noChangeArrowheads="1"/>
          </p:cNvPicPr>
          <p:nvPr/>
        </p:nvPicPr>
        <p:blipFill>
          <a:blip r:embed="rId4" cstate="print"/>
          <a:srcRect l="2524" r="9149"/>
          <a:stretch>
            <a:fillRect/>
          </a:stretch>
        </p:blipFill>
        <p:spPr bwMode="auto">
          <a:xfrm rot="10800000">
            <a:off x="5310463" y="5489877"/>
            <a:ext cx="2667000" cy="837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3"/>
          <p:cNvPicPr>
            <a:picLocks noChangeAspect="1" noChangeArrowheads="1"/>
          </p:cNvPicPr>
          <p:nvPr/>
        </p:nvPicPr>
        <p:blipFill>
          <a:blip r:embed="rId4" cstate="print"/>
          <a:srcRect l="8456"/>
          <a:stretch>
            <a:fillRect/>
          </a:stretch>
        </p:blipFill>
        <p:spPr bwMode="auto">
          <a:xfrm>
            <a:off x="5260448" y="3962400"/>
            <a:ext cx="2764106" cy="837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5" name="Straight Arrow Connector 44"/>
          <p:cNvCxnSpPr/>
          <p:nvPr/>
        </p:nvCxnSpPr>
        <p:spPr>
          <a:xfrm flipV="1">
            <a:off x="6553200" y="3810000"/>
            <a:ext cx="0" cy="266700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7622648" y="4038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err="1">
                <a:solidFill>
                  <a:srgbClr val="000000"/>
                </a:solidFill>
                <a:latin typeface="Arial"/>
              </a:rPr>
              <a:t>Ic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+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825063" y="5947077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err="1">
                <a:solidFill>
                  <a:srgbClr val="000000"/>
                </a:solidFill>
                <a:latin typeface="Arial"/>
              </a:rPr>
              <a:t>Ic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-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172200" y="3657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err="1">
                <a:solidFill>
                  <a:srgbClr val="000000"/>
                </a:solidFill>
                <a:latin typeface="Arial"/>
              </a:rPr>
              <a:t>Ic</a:t>
            </a: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7851248" y="5181600"/>
            <a:ext cx="685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b="1" dirty="0">
                <a:solidFill>
                  <a:srgbClr val="000000"/>
                </a:solidFill>
                <a:latin typeface="Batang" pitchFamily="18" charset="-127"/>
                <a:ea typeface="Batang" pitchFamily="18" charset="-127"/>
              </a:rPr>
              <a:t>Φ</a:t>
            </a:r>
            <a:endParaRPr lang="en-US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4122" y="3709944"/>
            <a:ext cx="48650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err="1">
                <a:solidFill>
                  <a:srgbClr val="000000"/>
                </a:solidFill>
                <a:latin typeface="Arial"/>
              </a:rPr>
              <a:t>I</a:t>
            </a:r>
            <a:r>
              <a:rPr lang="en-US" sz="2000" baseline="-25000" dirty="0" err="1">
                <a:solidFill>
                  <a:srgbClr val="000000"/>
                </a:solidFill>
                <a:latin typeface="Arial"/>
              </a:rPr>
              <a:t>c</a:t>
            </a:r>
            <a:r>
              <a:rPr lang="en-US" sz="2000" baseline="30000" dirty="0">
                <a:solidFill>
                  <a:srgbClr val="000000"/>
                </a:solidFill>
                <a:latin typeface="Arial"/>
              </a:rPr>
              <a:t>+</a:t>
            </a:r>
            <a:r>
              <a:rPr lang="en-US" sz="2000" dirty="0">
                <a:solidFill>
                  <a:srgbClr val="000000"/>
                </a:solidFill>
                <a:latin typeface="Arial"/>
              </a:rPr>
              <a:t>(</a:t>
            </a:r>
            <a:r>
              <a:rPr lang="en-US" sz="2000" dirty="0">
                <a:solidFill>
                  <a:srgbClr val="000000"/>
                </a:solidFill>
                <a:latin typeface="Arial"/>
                <a:sym typeface="Symbol"/>
              </a:rPr>
              <a:t></a:t>
            </a:r>
            <a:r>
              <a:rPr lang="en-US" sz="2000" dirty="0">
                <a:solidFill>
                  <a:srgbClr val="000000"/>
                </a:solidFill>
                <a:latin typeface="Arial"/>
              </a:rPr>
              <a:t>) and </a:t>
            </a:r>
            <a:r>
              <a:rPr lang="en-US" sz="2000" dirty="0" err="1">
                <a:solidFill>
                  <a:srgbClr val="000000"/>
                </a:solidFill>
                <a:latin typeface="Arial"/>
              </a:rPr>
              <a:t>I</a:t>
            </a:r>
            <a:r>
              <a:rPr lang="en-US" sz="2000" baseline="-25000" dirty="0" err="1">
                <a:solidFill>
                  <a:srgbClr val="000000"/>
                </a:solidFill>
                <a:latin typeface="Arial"/>
              </a:rPr>
              <a:t>c</a:t>
            </a:r>
            <a:r>
              <a:rPr lang="en-US" sz="2000" baseline="30000" dirty="0">
                <a:solidFill>
                  <a:srgbClr val="000000"/>
                </a:solidFill>
                <a:latin typeface="Arial"/>
              </a:rPr>
              <a:t>-</a:t>
            </a:r>
            <a:r>
              <a:rPr lang="en-US" sz="2000" dirty="0">
                <a:solidFill>
                  <a:srgbClr val="000000"/>
                </a:solidFill>
                <a:latin typeface="Arial"/>
              </a:rPr>
              <a:t>(</a:t>
            </a:r>
            <a:r>
              <a:rPr lang="en-US" sz="2000" dirty="0">
                <a:solidFill>
                  <a:srgbClr val="000000"/>
                </a:solidFill>
                <a:latin typeface="Arial"/>
                <a:sym typeface="Symbol"/>
              </a:rPr>
              <a:t></a:t>
            </a:r>
            <a:r>
              <a:rPr lang="en-US" sz="2000" dirty="0">
                <a:solidFill>
                  <a:srgbClr val="000000"/>
                </a:solidFill>
                <a:latin typeface="Arial"/>
              </a:rPr>
              <a:t>) oscillations are asymmetric when L</a:t>
            </a:r>
            <a:r>
              <a:rPr lang="en-US" sz="2000" baseline="-25000" dirty="0">
                <a:solidFill>
                  <a:srgbClr val="000000"/>
                </a:solidFill>
                <a:latin typeface="Arial"/>
              </a:rPr>
              <a:t>1</a:t>
            </a:r>
            <a:r>
              <a:rPr lang="en-US" sz="2000" dirty="0">
                <a:solidFill>
                  <a:srgbClr val="000000"/>
                </a:solidFill>
                <a:latin typeface="Arial"/>
              </a:rPr>
              <a:t> ≠ L</a:t>
            </a:r>
            <a:r>
              <a:rPr lang="en-US" sz="2000" baseline="-25000" dirty="0">
                <a:solidFill>
                  <a:srgbClr val="000000"/>
                </a:solidFill>
                <a:latin typeface="Arial"/>
              </a:rPr>
              <a:t>2</a:t>
            </a:r>
            <a:r>
              <a:rPr lang="en-US" sz="2000" dirty="0">
                <a:solidFill>
                  <a:srgbClr val="000000"/>
                </a:solidFill>
                <a:latin typeface="Arial"/>
              </a:rPr>
              <a:t> &amp; I</a:t>
            </a:r>
            <a:r>
              <a:rPr lang="en-US" sz="2000" baseline="-25000" dirty="0">
                <a:solidFill>
                  <a:srgbClr val="000000"/>
                </a:solidFill>
                <a:latin typeface="Arial"/>
              </a:rPr>
              <a:t>c1</a:t>
            </a:r>
            <a:r>
              <a:rPr lang="en-US" sz="2000" dirty="0">
                <a:solidFill>
                  <a:srgbClr val="000000"/>
                </a:solidFill>
                <a:latin typeface="Arial"/>
              </a:rPr>
              <a:t> ≠ I</a:t>
            </a:r>
            <a:r>
              <a:rPr lang="en-US" sz="2000" baseline="-25000" dirty="0">
                <a:solidFill>
                  <a:srgbClr val="000000"/>
                </a:solidFill>
                <a:latin typeface="Arial"/>
              </a:rPr>
              <a:t>c2</a:t>
            </a:r>
            <a:r>
              <a:rPr lang="en-US" sz="2000" dirty="0">
                <a:solidFill>
                  <a:srgbClr val="000000"/>
                </a:solidFill>
                <a:latin typeface="Arial"/>
              </a:rPr>
              <a:t> </a:t>
            </a:r>
          </a:p>
        </p:txBody>
      </p:sp>
      <p:sp>
        <p:nvSpPr>
          <p:cNvPr id="44" name="Rectangle 43"/>
          <p:cNvSpPr/>
          <p:nvPr/>
        </p:nvSpPr>
        <p:spPr>
          <a:xfrm>
            <a:off x="164123" y="5540514"/>
            <a:ext cx="44486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latin typeface="Arial"/>
              </a:rPr>
              <a:t>Analyze </a:t>
            </a:r>
            <a:r>
              <a:rPr lang="en-US" sz="2000" dirty="0" err="1">
                <a:solidFill>
                  <a:srgbClr val="000000"/>
                </a:solidFill>
                <a:latin typeface="Arial"/>
              </a:rPr>
              <a:t>I</a:t>
            </a:r>
            <a:r>
              <a:rPr lang="en-US" sz="2000" baseline="-25000" dirty="0" err="1">
                <a:solidFill>
                  <a:srgbClr val="000000"/>
                </a:solidFill>
                <a:latin typeface="Arial"/>
              </a:rPr>
              <a:t>c</a:t>
            </a:r>
            <a:r>
              <a:rPr lang="en-US" sz="2000" baseline="30000" dirty="0">
                <a:solidFill>
                  <a:srgbClr val="000000"/>
                </a:solidFill>
                <a:latin typeface="Arial"/>
              </a:rPr>
              <a:t>+</a:t>
            </a:r>
            <a:r>
              <a:rPr lang="en-US" sz="2000" dirty="0">
                <a:solidFill>
                  <a:srgbClr val="000000"/>
                </a:solidFill>
                <a:latin typeface="Arial"/>
              </a:rPr>
              <a:t> and </a:t>
            </a:r>
            <a:r>
              <a:rPr lang="en-US" sz="2000" dirty="0" err="1">
                <a:solidFill>
                  <a:srgbClr val="000000"/>
                </a:solidFill>
                <a:latin typeface="Arial"/>
              </a:rPr>
              <a:t>I</a:t>
            </a:r>
            <a:r>
              <a:rPr lang="en-US" sz="2000" baseline="-25000" dirty="0" err="1">
                <a:solidFill>
                  <a:srgbClr val="000000"/>
                </a:solidFill>
                <a:latin typeface="Arial"/>
              </a:rPr>
              <a:t>c</a:t>
            </a:r>
            <a:r>
              <a:rPr lang="en-US" sz="2000" baseline="30000" dirty="0">
                <a:solidFill>
                  <a:srgbClr val="000000"/>
                </a:solidFill>
                <a:latin typeface="Arial"/>
              </a:rPr>
              <a:t>-</a:t>
            </a:r>
            <a:r>
              <a:rPr lang="en-US" sz="2000" dirty="0">
                <a:solidFill>
                  <a:srgbClr val="000000"/>
                </a:solidFill>
                <a:latin typeface="Arial"/>
              </a:rPr>
              <a:t> peak shifts to extract JJ phase shifts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91559"/>
            <a:ext cx="2743200" cy="1687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31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205" y="1143000"/>
            <a:ext cx="3962054" cy="5143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4800" y="76200"/>
            <a:ext cx="81342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00FF"/>
                </a:solidFill>
                <a:latin typeface="Arial"/>
              </a:rPr>
              <a:t>Quantitative fits to SQUID modulation data for the four magnetic states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0" y="1207807"/>
            <a:ext cx="3397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err="1">
                <a:solidFill>
                  <a:srgbClr val="000000"/>
                </a:solidFill>
                <a:latin typeface="Arial"/>
              </a:rPr>
              <a:t>I</a:t>
            </a:r>
            <a:r>
              <a:rPr lang="en-US" sz="2000" baseline="-25000" dirty="0" err="1">
                <a:solidFill>
                  <a:srgbClr val="000000"/>
                </a:solidFill>
                <a:latin typeface="Arial"/>
              </a:rPr>
              <a:t>c</a:t>
            </a:r>
            <a:r>
              <a:rPr lang="en-US" sz="2000" baseline="30000" dirty="0" err="1">
                <a:solidFill>
                  <a:srgbClr val="000000"/>
                </a:solidFill>
                <a:latin typeface="Arial"/>
              </a:rPr>
              <a:t>ave</a:t>
            </a:r>
            <a:r>
              <a:rPr lang="en-US" sz="2000" dirty="0">
                <a:solidFill>
                  <a:srgbClr val="000000"/>
                </a:solidFill>
                <a:latin typeface="Arial"/>
              </a:rPr>
              <a:t> = (</a:t>
            </a:r>
            <a:r>
              <a:rPr lang="en-US" sz="2000" dirty="0" err="1">
                <a:solidFill>
                  <a:srgbClr val="000000"/>
                </a:solidFill>
                <a:latin typeface="Arial"/>
              </a:rPr>
              <a:t>I</a:t>
            </a:r>
            <a:r>
              <a:rPr lang="en-US" sz="2000" baseline="-25000" dirty="0" err="1">
                <a:solidFill>
                  <a:srgbClr val="000000"/>
                </a:solidFill>
                <a:latin typeface="Arial"/>
              </a:rPr>
              <a:t>c</a:t>
            </a:r>
            <a:r>
              <a:rPr lang="en-US" sz="2000" baseline="-25000" dirty="0">
                <a:solidFill>
                  <a:srgbClr val="000000"/>
                </a:solidFill>
                <a:latin typeface="Arial"/>
              </a:rPr>
              <a:t>+</a:t>
            </a:r>
            <a:r>
              <a:rPr lang="en-US" sz="2000" dirty="0">
                <a:solidFill>
                  <a:srgbClr val="000000"/>
                </a:solidFill>
                <a:latin typeface="Arial"/>
              </a:rPr>
              <a:t> - </a:t>
            </a:r>
            <a:r>
              <a:rPr lang="en-US" sz="2000" dirty="0" err="1">
                <a:solidFill>
                  <a:srgbClr val="000000"/>
                </a:solidFill>
                <a:latin typeface="Arial"/>
              </a:rPr>
              <a:t>I</a:t>
            </a:r>
            <a:r>
              <a:rPr lang="en-US" sz="2000" baseline="-25000" dirty="0" err="1">
                <a:solidFill>
                  <a:srgbClr val="000000"/>
                </a:solidFill>
                <a:latin typeface="Arial"/>
              </a:rPr>
              <a:t>c</a:t>
            </a:r>
            <a:r>
              <a:rPr lang="en-US" sz="2000" baseline="-25000" dirty="0">
                <a:solidFill>
                  <a:srgbClr val="000000"/>
                </a:solidFill>
                <a:latin typeface="Arial"/>
              </a:rPr>
              <a:t>-</a:t>
            </a:r>
            <a:r>
              <a:rPr lang="en-US" sz="2000" dirty="0">
                <a:solidFill>
                  <a:srgbClr val="000000"/>
                </a:solidFill>
                <a:latin typeface="Arial"/>
              </a:rPr>
              <a:t>)/2</a:t>
            </a:r>
            <a:endParaRPr lang="en-US" sz="2000" baseline="-2500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125" y="1219200"/>
            <a:ext cx="4367299" cy="5143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4277" y="1196431"/>
            <a:ext cx="39846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</a:rPr>
              <a:t>I</a:t>
            </a:r>
            <a:r>
              <a:rPr lang="en-US" sz="2000" baseline="-25000" dirty="0" err="1">
                <a:solidFill>
                  <a:srgbClr val="000000"/>
                </a:solidFill>
                <a:latin typeface="Arial"/>
              </a:rPr>
              <a:t>c</a:t>
            </a:r>
            <a:r>
              <a:rPr lang="en-US" sz="2000" baseline="-25000" dirty="0">
                <a:solidFill>
                  <a:srgbClr val="000000"/>
                </a:solidFill>
                <a:latin typeface="Arial"/>
              </a:rPr>
              <a:t>+</a:t>
            </a:r>
            <a:r>
              <a:rPr lang="en-US" sz="2000" dirty="0">
                <a:solidFill>
                  <a:srgbClr val="000000"/>
                </a:solidFill>
                <a:latin typeface="Arial"/>
              </a:rPr>
              <a:t> , </a:t>
            </a:r>
            <a:r>
              <a:rPr lang="en-US" sz="2000" dirty="0" err="1">
                <a:solidFill>
                  <a:srgbClr val="000000"/>
                </a:solidFill>
                <a:latin typeface="Arial"/>
              </a:rPr>
              <a:t>I</a:t>
            </a:r>
            <a:r>
              <a:rPr lang="en-US" sz="2000" baseline="-25000" dirty="0" err="1">
                <a:solidFill>
                  <a:srgbClr val="000000"/>
                </a:solidFill>
                <a:latin typeface="Arial"/>
              </a:rPr>
              <a:t>c</a:t>
            </a:r>
            <a:r>
              <a:rPr lang="en-US" sz="2000" baseline="-25000" dirty="0">
                <a:solidFill>
                  <a:srgbClr val="000000"/>
                </a:solidFill>
                <a:latin typeface="Arial"/>
              </a:rPr>
              <a:t>-</a:t>
            </a:r>
            <a:r>
              <a:rPr lang="en-US" sz="2000" dirty="0">
                <a:solidFill>
                  <a:srgbClr val="000000"/>
                </a:solidFill>
                <a:latin typeface="Arial"/>
              </a:rPr>
              <a:t> </a:t>
            </a:r>
            <a:endParaRPr lang="en-US" sz="2000" baseline="-250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" y="2057400"/>
            <a:ext cx="681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sym typeface="Symbol"/>
              </a:rPr>
              <a:t> - 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356" y="3048000"/>
            <a:ext cx="681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sym typeface="Symbol"/>
              </a:rPr>
              <a:t>0 - 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" y="4114800"/>
            <a:ext cx="681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sym typeface="Symbol"/>
              </a:rPr>
              <a:t>0 - 0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" y="5181600"/>
            <a:ext cx="681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sym typeface="Symbol"/>
              </a:rPr>
              <a:t> - 0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6412468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Gingrich, </a:t>
            </a:r>
            <a:r>
              <a:rPr lang="en-US" dirty="0" err="1"/>
              <a:t>Niedzielski</a:t>
            </a:r>
            <a:r>
              <a:rPr lang="en-US" dirty="0"/>
              <a:t>, </a:t>
            </a:r>
            <a:r>
              <a:rPr lang="en-US" dirty="0" smtClean="0"/>
              <a:t>Glick, </a:t>
            </a:r>
            <a:r>
              <a:rPr lang="en-US" i="1" dirty="0" smtClean="0"/>
              <a:t>et </a:t>
            </a:r>
            <a:r>
              <a:rPr lang="en-US" i="1" dirty="0"/>
              <a:t>al.</a:t>
            </a:r>
            <a:r>
              <a:rPr lang="en-US" dirty="0"/>
              <a:t>, Nat. Phys. </a:t>
            </a:r>
            <a:r>
              <a:rPr lang="en-US" b="1" dirty="0"/>
              <a:t>12</a:t>
            </a:r>
            <a:r>
              <a:rPr lang="en-US" dirty="0"/>
              <a:t>, 564 (2016)</a:t>
            </a:r>
          </a:p>
        </p:txBody>
      </p:sp>
    </p:spTree>
    <p:extLst>
      <p:ext uri="{BB962C8B-B14F-4D97-AF65-F5344CB8AC3E}">
        <p14:creationId xmlns:p14="http://schemas.microsoft.com/office/powerpoint/2010/main" val="5344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763000" cy="12192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effectLst/>
              </a:rPr>
              <a:t>Quantitative Analysis Consistently Assigns the Inductance and Critical Currents of Each State</a:t>
            </a:r>
            <a:endParaRPr lang="en-US" sz="2800" dirty="0">
              <a:effectLst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9044633"/>
              </p:ext>
            </p:extLst>
          </p:nvPr>
        </p:nvGraphicFramePr>
        <p:xfrm>
          <a:off x="990600" y="1600200"/>
          <a:ext cx="4857750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15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715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715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7155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7155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sz="1600" b="0" i="0" baseline="0" dirty="0" smtClean="0">
                          <a:solidFill>
                            <a:schemeClr val="tx1"/>
                          </a:solidFill>
                        </a:rPr>
                        <a:t>state</a:t>
                      </a:r>
                      <a:endParaRPr lang="en-US" sz="1600" b="0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baseline="0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en-US" sz="1600" b="0" i="0" baseline="-25000" dirty="0" smtClean="0">
                          <a:solidFill>
                            <a:schemeClr val="tx1"/>
                          </a:solidFill>
                        </a:rPr>
                        <a:t>c1</a:t>
                      </a:r>
                      <a:r>
                        <a:rPr lang="en-US" sz="1600" b="0" i="0" baseline="0" dirty="0" smtClean="0">
                          <a:solidFill>
                            <a:schemeClr val="tx1"/>
                          </a:solidFill>
                        </a:rPr>
                        <a:t> (mA)</a:t>
                      </a:r>
                      <a:endParaRPr lang="en-US" sz="1600" b="0" i="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baseline="0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en-US" sz="1600" b="0" i="0" baseline="-25000" dirty="0" smtClean="0">
                          <a:solidFill>
                            <a:schemeClr val="tx1"/>
                          </a:solidFill>
                        </a:rPr>
                        <a:t>c2 </a:t>
                      </a:r>
                      <a:r>
                        <a:rPr lang="en-US" sz="1600" b="0" i="0" baseline="0" dirty="0" smtClean="0">
                          <a:solidFill>
                            <a:schemeClr val="tx1"/>
                          </a:solidFill>
                        </a:rPr>
                        <a:t>(mA)</a:t>
                      </a:r>
                      <a:endParaRPr lang="en-US" sz="1600" b="0" i="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baseline="0" dirty="0" smtClean="0">
                          <a:solidFill>
                            <a:schemeClr val="tx1"/>
                          </a:solidFill>
                        </a:rPr>
                        <a:t>L</a:t>
                      </a:r>
                      <a:r>
                        <a:rPr lang="en-US" sz="1600" b="0" i="0" baseline="-25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US" sz="1600" b="0" i="0" baseline="0" dirty="0" smtClean="0">
                          <a:solidFill>
                            <a:schemeClr val="tx1"/>
                          </a:solidFill>
                        </a:rPr>
                        <a:t> (pH)</a:t>
                      </a:r>
                      <a:endParaRPr lang="en-US" sz="1600" b="0" i="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baseline="0" dirty="0" smtClean="0">
                          <a:solidFill>
                            <a:schemeClr val="tx1"/>
                          </a:solidFill>
                        </a:rPr>
                        <a:t>L</a:t>
                      </a:r>
                      <a:r>
                        <a:rPr lang="en-US" sz="1600" b="0" i="0" baseline="-25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1600" b="0" i="0" baseline="0" dirty="0" smtClean="0">
                          <a:solidFill>
                            <a:schemeClr val="tx1"/>
                          </a:solidFill>
                        </a:rPr>
                        <a:t> (pH)</a:t>
                      </a:r>
                      <a:endParaRPr lang="en-US" sz="1600" b="0" i="0" baseline="-250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b="0" i="0" baseline="0" dirty="0" smtClean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 - </a:t>
                      </a:r>
                      <a:endParaRPr lang="en-US" sz="1600" b="0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baseline="0" dirty="0" smtClean="0">
                          <a:solidFill>
                            <a:schemeClr val="tx1"/>
                          </a:solidFill>
                        </a:rPr>
                        <a:t>0.292</a:t>
                      </a:r>
                      <a:endParaRPr lang="en-US" sz="1600" b="0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baseline="0" dirty="0" smtClean="0">
                          <a:solidFill>
                            <a:schemeClr val="tx1"/>
                          </a:solidFill>
                        </a:rPr>
                        <a:t>0.217</a:t>
                      </a:r>
                      <a:endParaRPr lang="en-US" sz="1600" b="0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baseline="0" dirty="0" smtClean="0">
                          <a:solidFill>
                            <a:schemeClr val="tx1"/>
                          </a:solidFill>
                        </a:rPr>
                        <a:t>5.73</a:t>
                      </a:r>
                      <a:endParaRPr lang="en-US" sz="1600" b="0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baseline="0" dirty="0" smtClean="0">
                          <a:solidFill>
                            <a:schemeClr val="tx1"/>
                          </a:solidFill>
                        </a:rPr>
                        <a:t>11.38</a:t>
                      </a:r>
                      <a:endParaRPr lang="en-US" sz="1600" b="0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1600" b="0" i="0" baseline="0" dirty="0" smtClean="0">
                          <a:solidFill>
                            <a:schemeClr val="tx1"/>
                          </a:solidFill>
                        </a:rPr>
                        <a:t>0 - </a:t>
                      </a:r>
                      <a:r>
                        <a:rPr lang="en-US" sz="1600" b="0" i="0" baseline="0" dirty="0" smtClean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</a:t>
                      </a:r>
                      <a:endParaRPr lang="en-US" sz="1600" b="0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baseline="0" dirty="0" smtClean="0">
                          <a:solidFill>
                            <a:schemeClr val="tx1"/>
                          </a:solidFill>
                        </a:rPr>
                        <a:t>0.565</a:t>
                      </a:r>
                      <a:endParaRPr lang="en-US" sz="1600" b="0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3A3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baseline="0" dirty="0" smtClean="0">
                          <a:solidFill>
                            <a:schemeClr val="tx1"/>
                          </a:solidFill>
                        </a:rPr>
                        <a:t>0.203</a:t>
                      </a:r>
                      <a:endParaRPr lang="en-US" sz="1600" b="0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baseline="0" dirty="0" smtClean="0">
                          <a:solidFill>
                            <a:schemeClr val="tx1"/>
                          </a:solidFill>
                        </a:rPr>
                        <a:t>5.64</a:t>
                      </a:r>
                      <a:endParaRPr lang="en-US" sz="1600" b="0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baseline="0" dirty="0" smtClean="0">
                          <a:solidFill>
                            <a:schemeClr val="tx1"/>
                          </a:solidFill>
                        </a:rPr>
                        <a:t>11.33</a:t>
                      </a:r>
                      <a:endParaRPr lang="en-US" sz="1600" b="0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r>
                        <a:rPr lang="en-US" sz="1600" b="0" i="0" baseline="0" dirty="0" smtClean="0">
                          <a:solidFill>
                            <a:schemeClr val="tx1"/>
                          </a:solidFill>
                        </a:rPr>
                        <a:t>0 </a:t>
                      </a:r>
                      <a:r>
                        <a:rPr lang="en-US" sz="1600" b="0" i="0" baseline="0" dirty="0" smtClean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-</a:t>
                      </a:r>
                      <a:r>
                        <a:rPr lang="en-US" sz="1600" b="0" i="0" baseline="0" dirty="0" smtClean="0">
                          <a:solidFill>
                            <a:schemeClr val="tx1"/>
                          </a:solidFill>
                        </a:rPr>
                        <a:t> 0</a:t>
                      </a:r>
                      <a:endParaRPr lang="en-US" sz="1600" b="0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baseline="0" dirty="0" smtClean="0">
                          <a:solidFill>
                            <a:schemeClr val="tx1"/>
                          </a:solidFill>
                        </a:rPr>
                        <a:t>0.567</a:t>
                      </a:r>
                      <a:endParaRPr lang="en-US" sz="1600" b="0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3A3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baseline="0" dirty="0" smtClean="0">
                          <a:solidFill>
                            <a:schemeClr val="tx1"/>
                          </a:solidFill>
                        </a:rPr>
                        <a:t>0.419</a:t>
                      </a:r>
                      <a:endParaRPr lang="en-US" sz="1600" b="0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baseline="0" dirty="0" smtClean="0">
                          <a:solidFill>
                            <a:schemeClr val="tx1"/>
                          </a:solidFill>
                        </a:rPr>
                        <a:t>5.63</a:t>
                      </a:r>
                      <a:endParaRPr lang="en-US" sz="1600" b="0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baseline="0" dirty="0" smtClean="0">
                          <a:solidFill>
                            <a:schemeClr val="tx1"/>
                          </a:solidFill>
                        </a:rPr>
                        <a:t>11.55</a:t>
                      </a:r>
                      <a:endParaRPr lang="en-US" sz="1600" b="0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r>
                        <a:rPr lang="en-US" sz="1600" b="0" i="0" baseline="0" dirty="0" smtClean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 - 0</a:t>
                      </a:r>
                      <a:endParaRPr lang="en-US" sz="1600" b="0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baseline="0" dirty="0" smtClean="0">
                          <a:solidFill>
                            <a:schemeClr val="tx1"/>
                          </a:solidFill>
                        </a:rPr>
                        <a:t>0.294</a:t>
                      </a:r>
                      <a:endParaRPr lang="en-US" sz="1600" b="0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baseline="0" dirty="0" smtClean="0">
                          <a:solidFill>
                            <a:schemeClr val="tx1"/>
                          </a:solidFill>
                        </a:rPr>
                        <a:t>0.420</a:t>
                      </a:r>
                      <a:endParaRPr lang="en-US" sz="1600" b="0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baseline="0" dirty="0" smtClean="0">
                          <a:solidFill>
                            <a:schemeClr val="tx1"/>
                          </a:solidFill>
                        </a:rPr>
                        <a:t>5.71</a:t>
                      </a:r>
                      <a:endParaRPr lang="en-US" sz="1600" b="0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baseline="0" dirty="0" smtClean="0">
                          <a:solidFill>
                            <a:schemeClr val="tx1"/>
                          </a:solidFill>
                        </a:rPr>
                        <a:t>11.56</a:t>
                      </a:r>
                      <a:endParaRPr lang="en-US" sz="1600" b="0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1000" y="4296833"/>
            <a:ext cx="843746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F</a:t>
            </a:r>
            <a:r>
              <a:rPr lang="en-US" sz="2000" dirty="0" smtClean="0">
                <a:solidFill>
                  <a:srgbClr val="000000"/>
                </a:solidFill>
              </a:rPr>
              <a:t>itting parameters from independent fits of 4 magnetic states are highly consistent</a:t>
            </a:r>
            <a:endParaRPr lang="en-US" sz="2000" dirty="0">
              <a:solidFill>
                <a:srgbClr val="000000"/>
              </a:solidFill>
            </a:endParaRPr>
          </a:p>
          <a:p>
            <a:pPr marL="800100" lvl="1" indent="-342900">
              <a:spcAft>
                <a:spcPts val="10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Exception: </a:t>
            </a:r>
            <a:r>
              <a:rPr lang="en-US" dirty="0" smtClean="0">
                <a:solidFill>
                  <a:srgbClr val="000000"/>
                </a:solidFill>
                <a:sym typeface="Symbol" panose="05050102010706020507" pitchFamily="18" charset="2"/>
              </a:rPr>
              <a:t>critical current of JJ #2 changes slightly in  state when JJ #1 switches from  to 0 state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553010"/>
              </p:ext>
            </p:extLst>
          </p:nvPr>
        </p:nvGraphicFramePr>
        <p:xfrm>
          <a:off x="990600" y="3352800"/>
          <a:ext cx="4857750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15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715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715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7155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7155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51692"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</a:rPr>
                        <a:t>ave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5.68</a:t>
                      </a:r>
                      <a:endParaRPr lang="en-US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11.46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endParaRPr lang="en-US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</a:t>
                      </a:r>
                      <a:endParaRPr lang="en-US" sz="16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0.05</a:t>
                      </a:r>
                      <a:endParaRPr lang="en-US" sz="160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0.12</a:t>
                      </a:r>
                      <a:endParaRPr lang="en-US" sz="160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248400" y="3283803"/>
            <a:ext cx="22862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rgbClr val="000000"/>
                </a:solidFill>
              </a:rPr>
              <a:t>FastHenry</a:t>
            </a:r>
            <a:r>
              <a:rPr lang="en-US" sz="1600" dirty="0" smtClean="0">
                <a:solidFill>
                  <a:srgbClr val="000000"/>
                </a:solidFill>
              </a:rPr>
              <a:t> simulations:</a:t>
            </a:r>
          </a:p>
          <a:p>
            <a:endParaRPr lang="en-US" sz="1600" dirty="0">
              <a:solidFill>
                <a:srgbClr val="000000"/>
              </a:solidFill>
            </a:endParaRPr>
          </a:p>
          <a:p>
            <a:r>
              <a:rPr lang="en-US" sz="1600" dirty="0" smtClean="0">
                <a:solidFill>
                  <a:srgbClr val="000000"/>
                </a:solidFill>
              </a:rPr>
              <a:t>L</a:t>
            </a:r>
            <a:r>
              <a:rPr lang="en-US" sz="1600" baseline="-25000" dirty="0" smtClean="0">
                <a:solidFill>
                  <a:srgbClr val="000000"/>
                </a:solidFill>
              </a:rPr>
              <a:t>1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sym typeface="Symbol"/>
              </a:rPr>
              <a:t></a:t>
            </a:r>
            <a:r>
              <a:rPr lang="en-US" sz="1600" dirty="0" smtClean="0">
                <a:solidFill>
                  <a:srgbClr val="000000"/>
                </a:solidFill>
              </a:rPr>
              <a:t> 7 pH,   L</a:t>
            </a:r>
            <a:r>
              <a:rPr lang="en-US" sz="1600" baseline="-25000" dirty="0" smtClean="0">
                <a:solidFill>
                  <a:srgbClr val="000000"/>
                </a:solidFill>
              </a:rPr>
              <a:t>2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>
                <a:solidFill>
                  <a:srgbClr val="000000"/>
                </a:solidFill>
                <a:sym typeface="Symbol"/>
              </a:rPr>
              <a:t></a:t>
            </a:r>
            <a:r>
              <a:rPr lang="en-US" sz="1600" dirty="0" smtClean="0">
                <a:solidFill>
                  <a:srgbClr val="000000"/>
                </a:solidFill>
              </a:rPr>
              <a:t> 13 pH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3810000" y="3318301"/>
            <a:ext cx="1828800" cy="4154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600200"/>
            <a:ext cx="2368296" cy="145721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86800" y="6381750"/>
            <a:ext cx="457200" cy="476250"/>
          </a:xfrm>
        </p:spPr>
        <p:txBody>
          <a:bodyPr/>
          <a:lstStyle/>
          <a:p>
            <a:fld id="{6294C92D-0306-4E69-9CD3-20855E849650}" type="slidenum">
              <a:rPr kumimoji="0" lang="en-US" smtClean="0"/>
              <a:t>32</a:t>
            </a:fld>
            <a:endParaRPr kumimoji="0" lang="en-US"/>
          </a:p>
        </p:txBody>
      </p:sp>
      <p:sp>
        <p:nvSpPr>
          <p:cNvPr id="15" name="TextBox 14"/>
          <p:cNvSpPr txBox="1"/>
          <p:nvPr/>
        </p:nvSpPr>
        <p:spPr>
          <a:xfrm>
            <a:off x="76200" y="6412468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Gingrich, </a:t>
            </a:r>
            <a:r>
              <a:rPr lang="en-US" dirty="0" err="1"/>
              <a:t>Niedzielski</a:t>
            </a:r>
            <a:r>
              <a:rPr lang="en-US" dirty="0"/>
              <a:t>, </a:t>
            </a:r>
            <a:r>
              <a:rPr lang="en-US" dirty="0" smtClean="0"/>
              <a:t>Glick, </a:t>
            </a:r>
            <a:r>
              <a:rPr lang="en-US" i="1" dirty="0" smtClean="0"/>
              <a:t>et </a:t>
            </a:r>
            <a:r>
              <a:rPr lang="en-US" i="1" dirty="0"/>
              <a:t>al.</a:t>
            </a:r>
            <a:r>
              <a:rPr lang="en-US" dirty="0"/>
              <a:t>, Nat. Phys. </a:t>
            </a:r>
            <a:r>
              <a:rPr lang="en-US" b="1" dirty="0"/>
              <a:t>12</a:t>
            </a:r>
            <a:r>
              <a:rPr lang="en-US" dirty="0"/>
              <a:t>, 564 (2016)</a:t>
            </a:r>
          </a:p>
        </p:txBody>
      </p:sp>
    </p:spTree>
    <p:extLst>
      <p:ext uri="{BB962C8B-B14F-4D97-AF65-F5344CB8AC3E}">
        <p14:creationId xmlns:p14="http://schemas.microsoft.com/office/powerpoint/2010/main" val="195690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62685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Improved SQUID Design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" y="1219200"/>
            <a:ext cx="2711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Symmetric Layout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304800" y="4876800"/>
            <a:ext cx="37682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No inductance asymmetry</a:t>
            </a:r>
          </a:p>
          <a:p>
            <a:pPr algn="ctr"/>
            <a:r>
              <a:rPr lang="en-US" sz="2400" dirty="0"/>
              <a:t>L</a:t>
            </a:r>
            <a:r>
              <a:rPr lang="en-US" sz="2400" baseline="-25000" dirty="0"/>
              <a:t>1</a:t>
            </a:r>
            <a:r>
              <a:rPr lang="en-US" sz="2400" dirty="0"/>
              <a:t> = L</a:t>
            </a:r>
            <a:r>
              <a:rPr lang="en-US" sz="2400" baseline="-25000" dirty="0"/>
              <a:t>2</a:t>
            </a:r>
            <a:endParaRPr lang="en-US" sz="2400" dirty="0"/>
          </a:p>
          <a:p>
            <a:pPr algn="ctr"/>
            <a:r>
              <a:rPr lang="en-US" sz="2400" dirty="0"/>
              <a:t>Lower critical currents so less shift in </a:t>
            </a:r>
            <a:r>
              <a:rPr lang="en-US" sz="2400" dirty="0" err="1"/>
              <a:t>I</a:t>
            </a:r>
            <a:r>
              <a:rPr lang="en-US" sz="2400" baseline="-25000" dirty="0" err="1"/>
              <a:t>c</a:t>
            </a:r>
            <a:r>
              <a:rPr lang="en-US" sz="2400" baseline="-25000" dirty="0"/>
              <a:t>+ </a:t>
            </a:r>
            <a:r>
              <a:rPr lang="en-US" sz="2400" dirty="0"/>
              <a:t>and </a:t>
            </a:r>
            <a:r>
              <a:rPr lang="en-US" sz="2400" dirty="0" err="1"/>
              <a:t>I</a:t>
            </a:r>
            <a:r>
              <a:rPr lang="en-US" sz="2400" baseline="-25000" dirty="0" err="1"/>
              <a:t>c</a:t>
            </a:r>
            <a:r>
              <a:rPr lang="en-US" sz="2400" baseline="-25000" dirty="0"/>
              <a:t>-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95800" y="1219200"/>
            <a:ext cx="4419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Free layer = </a:t>
            </a:r>
            <a:r>
              <a:rPr lang="en-US" sz="2400" dirty="0" err="1"/>
              <a:t>NiFe</a:t>
            </a:r>
            <a:r>
              <a:rPr lang="en-US" sz="2400" dirty="0"/>
              <a:t> (1.0 nm)</a:t>
            </a:r>
          </a:p>
          <a:p>
            <a:endParaRPr lang="en-US" sz="2400" dirty="0"/>
          </a:p>
          <a:p>
            <a:r>
              <a:rPr lang="en-US" sz="2400" dirty="0"/>
              <a:t>Changed the fixed layer from Ni (1.2 nm) to </a:t>
            </a:r>
            <a:r>
              <a:rPr lang="en-US" sz="2400" dirty="0" err="1"/>
              <a:t>NiFeCo</a:t>
            </a:r>
            <a:r>
              <a:rPr lang="en-US" sz="2400" dirty="0"/>
              <a:t> (1.1 nm)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/>
              <a:t>More reliable magnetic properties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/>
              <a:t>Lower field required for initialization</a:t>
            </a:r>
          </a:p>
        </p:txBody>
      </p:sp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960" y="4021103"/>
            <a:ext cx="4128840" cy="2778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5" name="Group 54"/>
          <p:cNvGrpSpPr/>
          <p:nvPr/>
        </p:nvGrpSpPr>
        <p:grpSpPr>
          <a:xfrm>
            <a:off x="1006856" y="2002107"/>
            <a:ext cx="2628203" cy="2596572"/>
            <a:chOff x="1540256" y="2002107"/>
            <a:chExt cx="2628203" cy="2596572"/>
          </a:xfrm>
        </p:grpSpPr>
        <p:sp>
          <p:nvSpPr>
            <p:cNvPr id="143" name="Rectangle 142"/>
            <p:cNvSpPr/>
            <p:nvPr/>
          </p:nvSpPr>
          <p:spPr>
            <a:xfrm rot="16200000">
              <a:off x="2634293" y="3070562"/>
              <a:ext cx="1171604" cy="34418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886339" y="2004122"/>
              <a:ext cx="1671968" cy="2590802"/>
              <a:chOff x="2442832" y="2769551"/>
              <a:chExt cx="1179269" cy="2210489"/>
            </a:xfrm>
          </p:grpSpPr>
          <p:sp>
            <p:nvSpPr>
              <p:cNvPr id="37" name="Rectangle 36"/>
              <p:cNvSpPr/>
              <p:nvPr/>
            </p:nvSpPr>
            <p:spPr>
              <a:xfrm rot="16200000">
                <a:off x="2217836" y="3716232"/>
                <a:ext cx="999620" cy="242761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2951296" y="2769551"/>
                <a:ext cx="198453" cy="562903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Rectangle 84"/>
              <p:cNvSpPr/>
              <p:nvPr/>
            </p:nvSpPr>
            <p:spPr>
              <a:xfrm rot="5400000">
                <a:off x="2865921" y="2854747"/>
                <a:ext cx="333092" cy="1179269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/>
              <p:cNvSpPr/>
              <p:nvPr/>
            </p:nvSpPr>
            <p:spPr>
              <a:xfrm rot="16200000">
                <a:off x="2897843" y="3849022"/>
                <a:ext cx="305514" cy="908672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/>
              <p:cNvSpPr/>
              <p:nvPr/>
            </p:nvSpPr>
            <p:spPr>
              <a:xfrm rot="16200000">
                <a:off x="2658510" y="4493771"/>
                <a:ext cx="779054" cy="193483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 rot="16200000">
                <a:off x="2607549" y="3389758"/>
                <a:ext cx="171638" cy="103191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/>
              <p:nvPr/>
            </p:nvSpPr>
            <p:spPr>
              <a:xfrm rot="10800000">
                <a:off x="3346121" y="3311860"/>
                <a:ext cx="64494" cy="234052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/>
              <p:nvPr/>
            </p:nvSpPr>
            <p:spPr>
              <a:xfrm rot="16200000">
                <a:off x="2997080" y="3796182"/>
                <a:ext cx="70773" cy="66379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808091" y="3805971"/>
                <a:ext cx="407149" cy="3938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400" dirty="0">
                    <a:latin typeface="Times New Roman" pitchFamily="18" charset="0"/>
                    <a:cs typeface="Times New Roman" pitchFamily="18" charset="0"/>
                  </a:rPr>
                  <a:t>Φ</a:t>
                </a: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7" name="Straight Connector 6"/>
            <p:cNvCxnSpPr/>
            <p:nvPr/>
          </p:nvCxnSpPr>
          <p:spPr>
            <a:xfrm flipV="1">
              <a:off x="2809448" y="3802566"/>
              <a:ext cx="9952" cy="79235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2819400" y="3802566"/>
              <a:ext cx="380999" cy="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3200399" y="2787805"/>
              <a:ext cx="11152" cy="101476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2812095" y="2793423"/>
              <a:ext cx="401000" cy="126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0800000" flipH="1">
              <a:off x="2815876" y="2002107"/>
              <a:ext cx="3524" cy="79552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oup 31"/>
            <p:cNvGrpSpPr/>
            <p:nvPr/>
          </p:nvGrpSpPr>
          <p:grpSpPr>
            <a:xfrm rot="10800000">
              <a:off x="2221076" y="2005864"/>
              <a:ext cx="460606" cy="2592815"/>
              <a:chOff x="3942805" y="2256809"/>
              <a:chExt cx="460606" cy="2592815"/>
            </a:xfrm>
          </p:grpSpPr>
          <p:cxnSp>
            <p:nvCxnSpPr>
              <p:cNvPr id="45" name="Straight Connector 44"/>
              <p:cNvCxnSpPr/>
              <p:nvPr/>
            </p:nvCxnSpPr>
            <p:spPr>
              <a:xfrm flipV="1">
                <a:off x="3942805" y="4057267"/>
                <a:ext cx="9952" cy="792357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10800000" flipH="1">
                <a:off x="4390714" y="3047249"/>
                <a:ext cx="10208" cy="1018255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10800000" flipH="1">
                <a:off x="3945452" y="3047249"/>
                <a:ext cx="457959" cy="874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rot="10800000" flipH="1">
                <a:off x="3949233" y="2256809"/>
                <a:ext cx="3524" cy="795528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6" name="Straight Connector 55"/>
            <p:cNvCxnSpPr/>
            <p:nvPr/>
          </p:nvCxnSpPr>
          <p:spPr>
            <a:xfrm flipH="1">
              <a:off x="2227575" y="2793423"/>
              <a:ext cx="438912" cy="874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1540256" y="3198076"/>
              <a:ext cx="5909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02060"/>
                  </a:solidFill>
                </a:rPr>
                <a:t>L</a:t>
              </a:r>
              <a:r>
                <a:rPr lang="en-US" sz="2400" baseline="-25000" dirty="0">
                  <a:solidFill>
                    <a:srgbClr val="002060"/>
                  </a:solidFill>
                </a:rPr>
                <a:t>1</a:t>
              </a:r>
              <a:endParaRPr lang="en-US" sz="2400" dirty="0">
                <a:solidFill>
                  <a:srgbClr val="002060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3577519" y="3237013"/>
              <a:ext cx="5909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L</a:t>
              </a:r>
              <a:r>
                <a:rPr lang="en-US" sz="2400" baseline="-25000" dirty="0">
                  <a:solidFill>
                    <a:srgbClr val="FF0000"/>
                  </a:solidFill>
                </a:rPr>
                <a:t>2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6645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370"/>
    </mc:Choice>
    <mc:Fallback xmlns="">
      <p:transition spd="slow" advTm="6137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3D plots show phase transitions but also intermediate states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00"/>
            <a:ext cx="8381365" cy="2186571"/>
          </a:xfrm>
        </p:spPr>
        <p:txBody>
          <a:bodyPr>
            <a:normAutofit/>
          </a:bodyPr>
          <a:lstStyle/>
          <a:p>
            <a:pPr>
              <a:buClrTx/>
            </a:pPr>
            <a:r>
              <a:rPr lang="en-US" sz="2000" dirty="0"/>
              <a:t>Reliable phase switching through multiple sweeps and cooling cycles</a:t>
            </a:r>
          </a:p>
          <a:p>
            <a:pPr>
              <a:buClrTx/>
            </a:pPr>
            <a:r>
              <a:rPr lang="en-US" sz="2000" dirty="0"/>
              <a:t>Intermediate states present</a:t>
            </a:r>
          </a:p>
          <a:p>
            <a:pPr>
              <a:buClrTx/>
            </a:pPr>
            <a:r>
              <a:rPr lang="en-US" sz="2000" dirty="0" err="1"/>
              <a:t>Ic</a:t>
            </a:r>
            <a:r>
              <a:rPr lang="en-US" sz="2000" dirty="0"/>
              <a:t>+ curves much less asymmetric </a:t>
            </a:r>
          </a:p>
          <a:p>
            <a:pPr>
              <a:buClrTx/>
            </a:pPr>
            <a:r>
              <a:rPr lang="en-US" sz="2000" dirty="0"/>
              <a:t>Switching fields: +14 </a:t>
            </a:r>
            <a:r>
              <a:rPr lang="en-US" sz="2000" dirty="0" err="1"/>
              <a:t>Oe</a:t>
            </a:r>
            <a:r>
              <a:rPr lang="en-US" sz="2000" dirty="0"/>
              <a:t>, +28 </a:t>
            </a:r>
            <a:r>
              <a:rPr lang="en-US" sz="2000" dirty="0" err="1"/>
              <a:t>Oe</a:t>
            </a:r>
            <a:r>
              <a:rPr lang="en-US" sz="2000" dirty="0"/>
              <a:t>, -44 </a:t>
            </a:r>
            <a:r>
              <a:rPr lang="en-US" sz="2000" dirty="0" err="1"/>
              <a:t>Oe</a:t>
            </a:r>
            <a:r>
              <a:rPr lang="en-US" sz="2000" dirty="0"/>
              <a:t>, -70 </a:t>
            </a:r>
            <a:r>
              <a:rPr lang="en-US" sz="2000" dirty="0" err="1"/>
              <a:t>Oe</a:t>
            </a:r>
            <a:endParaRPr lang="en-US" sz="2000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b="7536"/>
          <a:stretch/>
        </p:blipFill>
        <p:spPr bwMode="auto">
          <a:xfrm>
            <a:off x="1299519" y="1643003"/>
            <a:ext cx="3428365" cy="25241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3"/>
          <a:srcRect b="2176"/>
          <a:stretch/>
        </p:blipFill>
        <p:spPr bwMode="auto">
          <a:xfrm>
            <a:off x="5410200" y="1604903"/>
            <a:ext cx="3098800" cy="25622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6"/>
          <p:cNvSpPr txBox="1"/>
          <p:nvPr/>
        </p:nvSpPr>
        <p:spPr>
          <a:xfrm>
            <a:off x="762000" y="1488271"/>
            <a:ext cx="69403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charset="0"/>
                <a:ea typeface="+mn-ea"/>
                <a:cs typeface="Arial" charset="0"/>
              </a:defRPr>
            </a:lvl9pPr>
          </a:lstStyle>
          <a:p>
            <a:r>
              <a:rPr lang="en-US" sz="1600" dirty="0">
                <a:latin typeface="Arial" pitchFamily="34" charset="0"/>
                <a:cs typeface="Arial" pitchFamily="34" charset="0"/>
              </a:rPr>
              <a:t>Up 1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029200" y="1483956"/>
            <a:ext cx="94908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charset="0"/>
                <a:ea typeface="+mn-ea"/>
                <a:cs typeface="Arial" charset="0"/>
              </a:defRPr>
            </a:lvl9pPr>
          </a:lstStyle>
          <a:p>
            <a:r>
              <a:rPr lang="en-US" sz="1600" dirty="0">
                <a:latin typeface="Arial" pitchFamily="34" charset="0"/>
                <a:cs typeface="Arial" pitchFamily="34" charset="0"/>
              </a:rPr>
              <a:t>Down 1</a:t>
            </a:r>
          </a:p>
        </p:txBody>
      </p:sp>
    </p:spTree>
    <p:extLst>
      <p:ext uri="{BB962C8B-B14F-4D97-AF65-F5344CB8AC3E}">
        <p14:creationId xmlns:p14="http://schemas.microsoft.com/office/powerpoint/2010/main" val="193630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Quantitative analysis confirms </a:t>
            </a:r>
            <a:r>
              <a:rPr lang="el-GR" sz="3200" dirty="0">
                <a:solidFill>
                  <a:srgbClr val="002060"/>
                </a:solidFill>
                <a:cs typeface="Times New Roman" pitchFamily="18" charset="0"/>
              </a:rPr>
              <a:t>π</a:t>
            </a:r>
            <a:r>
              <a:rPr lang="en-US" sz="3200" dirty="0">
                <a:solidFill>
                  <a:srgbClr val="002060"/>
                </a:solidFill>
              </a:rPr>
              <a:t> phase switch between successive curves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16" y="1752600"/>
            <a:ext cx="4051684" cy="4419600"/>
          </a:xfr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5491797" y="1524000"/>
          <a:ext cx="2914650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15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715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715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28880">
                <a:tc>
                  <a:txBody>
                    <a:bodyPr/>
                    <a:lstStyle/>
                    <a:p>
                      <a:r>
                        <a:rPr lang="en-US" sz="1600" b="0" i="0" baseline="0" dirty="0">
                          <a:solidFill>
                            <a:schemeClr val="tx1"/>
                          </a:solidFill>
                        </a:rPr>
                        <a:t>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baseline="0" dirty="0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en-US" sz="1600" b="0" i="0" baseline="-25000" dirty="0">
                          <a:solidFill>
                            <a:schemeClr val="tx1"/>
                          </a:solidFill>
                        </a:rPr>
                        <a:t>c1</a:t>
                      </a:r>
                      <a:r>
                        <a:rPr lang="en-US" sz="1600" b="0" i="0" baseline="0" dirty="0">
                          <a:solidFill>
                            <a:schemeClr val="tx1"/>
                          </a:solidFill>
                        </a:rPr>
                        <a:t> (mA)</a:t>
                      </a:r>
                      <a:endParaRPr lang="en-US" sz="1600" b="0" i="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baseline="0" dirty="0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en-US" sz="1600" b="0" i="0" baseline="-25000" dirty="0">
                          <a:solidFill>
                            <a:schemeClr val="tx1"/>
                          </a:solidFill>
                        </a:rPr>
                        <a:t>c2 </a:t>
                      </a:r>
                      <a:r>
                        <a:rPr lang="en-US" sz="1600" b="0" i="0" baseline="0" dirty="0">
                          <a:solidFill>
                            <a:schemeClr val="tx1"/>
                          </a:solidFill>
                        </a:rPr>
                        <a:t>(mA)</a:t>
                      </a:r>
                      <a:endParaRPr lang="en-US" sz="1600" b="0" i="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b="0" i="0" baseline="0" dirty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 - </a:t>
                      </a:r>
                      <a:endParaRPr lang="en-US" sz="1600" b="0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baseline="0" dirty="0">
                          <a:solidFill>
                            <a:schemeClr val="tx1"/>
                          </a:solidFill>
                        </a:rPr>
                        <a:t>0.007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baseline="0" dirty="0">
                          <a:solidFill>
                            <a:schemeClr val="tx1"/>
                          </a:solidFill>
                        </a:rPr>
                        <a:t>0.016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1600" b="0" i="0" baseline="0" dirty="0">
                          <a:solidFill>
                            <a:schemeClr val="tx1"/>
                          </a:solidFill>
                        </a:rPr>
                        <a:t>0 - </a:t>
                      </a:r>
                      <a:r>
                        <a:rPr lang="en-US" sz="1600" b="0" i="0" baseline="0" dirty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</a:t>
                      </a:r>
                      <a:endParaRPr lang="en-US" sz="1600" b="0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baseline="0" dirty="0">
                          <a:solidFill>
                            <a:schemeClr val="tx1"/>
                          </a:solidFill>
                        </a:rPr>
                        <a:t>0.023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baseline="0" dirty="0">
                          <a:solidFill>
                            <a:schemeClr val="tx1"/>
                          </a:solidFill>
                        </a:rPr>
                        <a:t>0.015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r>
                        <a:rPr lang="en-US" sz="1600" b="0" i="0" baseline="0" dirty="0">
                          <a:solidFill>
                            <a:schemeClr val="tx1"/>
                          </a:solidFill>
                        </a:rPr>
                        <a:t>0 </a:t>
                      </a:r>
                      <a:r>
                        <a:rPr lang="en-US" sz="1600" b="0" i="0" baseline="0" dirty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-</a:t>
                      </a:r>
                      <a:r>
                        <a:rPr lang="en-US" sz="1600" b="0" i="0" baseline="0" dirty="0">
                          <a:solidFill>
                            <a:schemeClr val="tx1"/>
                          </a:solidFill>
                        </a:rPr>
                        <a:t>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baseline="0" dirty="0">
                          <a:solidFill>
                            <a:schemeClr val="tx1"/>
                          </a:solidFill>
                        </a:rPr>
                        <a:t>0.027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baseline="0" dirty="0">
                          <a:solidFill>
                            <a:schemeClr val="tx1"/>
                          </a:solidFill>
                        </a:rPr>
                        <a:t>0.037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r>
                        <a:rPr lang="en-US" sz="1600" b="0" i="0" baseline="0" dirty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 - 0</a:t>
                      </a:r>
                      <a:endParaRPr lang="en-US" sz="1600" b="0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baseline="0" dirty="0">
                          <a:solidFill>
                            <a:schemeClr val="tx1"/>
                          </a:solidFill>
                        </a:rPr>
                        <a:t>0.006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baseline="0" dirty="0">
                          <a:solidFill>
                            <a:schemeClr val="tx1"/>
                          </a:solidFill>
                        </a:rPr>
                        <a:t>0.042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181600" y="3332078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Individual pillars have very small critical currents in the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dirty="0"/>
              <a:t> state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3273" y="4148466"/>
            <a:ext cx="2998989" cy="2361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2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What needs to be done - 1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Us:</a:t>
            </a:r>
          </a:p>
          <a:p>
            <a:pPr lvl="1"/>
            <a:r>
              <a:rPr lang="en-US" sz="2400" dirty="0">
                <a:solidFill>
                  <a:srgbClr val="002060"/>
                </a:solidFill>
              </a:rPr>
              <a:t>Optimize magnetic materials</a:t>
            </a:r>
          </a:p>
          <a:p>
            <a:pPr lvl="2"/>
            <a:r>
              <a:rPr lang="en-US" dirty="0">
                <a:solidFill>
                  <a:srgbClr val="002060"/>
                </a:solidFill>
              </a:rPr>
              <a:t>Lower </a:t>
            </a:r>
            <a:r>
              <a:rPr lang="en-US" dirty="0" err="1">
                <a:solidFill>
                  <a:srgbClr val="002060"/>
                </a:solidFill>
              </a:rPr>
              <a:t>M</a:t>
            </a:r>
            <a:r>
              <a:rPr lang="en-US" baseline="-25000" dirty="0" err="1">
                <a:solidFill>
                  <a:srgbClr val="002060"/>
                </a:solidFill>
              </a:rPr>
              <a:t>sat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  <a:sym typeface="Symbol" panose="05050102010706020507" pitchFamily="18" charset="2"/>
              </a:rPr>
              <a:t> lower </a:t>
            </a:r>
            <a:r>
              <a:rPr lang="en-US" dirty="0" err="1">
                <a:solidFill>
                  <a:srgbClr val="002060"/>
                </a:solidFill>
                <a:sym typeface="Symbol" panose="05050102010706020507" pitchFamily="18" charset="2"/>
              </a:rPr>
              <a:t>E</a:t>
            </a:r>
            <a:r>
              <a:rPr lang="en-US" baseline="-25000" dirty="0" err="1">
                <a:solidFill>
                  <a:srgbClr val="002060"/>
                </a:solidFill>
                <a:sym typeface="Symbol" panose="05050102010706020507" pitchFamily="18" charset="2"/>
              </a:rPr>
              <a:t>switch</a:t>
            </a:r>
            <a:endParaRPr lang="en-US" baseline="-25000" dirty="0">
              <a:solidFill>
                <a:srgbClr val="002060"/>
              </a:solidFill>
              <a:sym typeface="Symbol" panose="05050102010706020507" pitchFamily="18" charset="2"/>
            </a:endParaRPr>
          </a:p>
          <a:p>
            <a:pPr lvl="2"/>
            <a:r>
              <a:rPr lang="en-US" dirty="0">
                <a:solidFill>
                  <a:srgbClr val="002060"/>
                </a:solidFill>
              </a:rPr>
              <a:t>Reduce extrinsic sources of anisotropy in thin </a:t>
            </a:r>
            <a:r>
              <a:rPr lang="en-US" dirty="0" smtClean="0">
                <a:solidFill>
                  <a:srgbClr val="002060"/>
                </a:solidFill>
              </a:rPr>
              <a:t>films</a:t>
            </a:r>
          </a:p>
          <a:p>
            <a:pPr lvl="2"/>
            <a:r>
              <a:rPr lang="en-US" dirty="0" smtClean="0">
                <a:solidFill>
                  <a:srgbClr val="002060"/>
                </a:solidFill>
              </a:rPr>
              <a:t>Find better material for fixed layer (Ni has issues)</a:t>
            </a:r>
            <a:endParaRPr lang="en-US" dirty="0">
              <a:solidFill>
                <a:srgbClr val="002060"/>
              </a:solidFill>
            </a:endParaRPr>
          </a:p>
          <a:p>
            <a:pPr lvl="1"/>
            <a:r>
              <a:rPr lang="en-US" sz="2400" dirty="0">
                <a:solidFill>
                  <a:srgbClr val="002060"/>
                </a:solidFill>
              </a:rPr>
              <a:t>Minimize </a:t>
            </a:r>
            <a:r>
              <a:rPr lang="en-US" sz="2400" dirty="0" err="1">
                <a:solidFill>
                  <a:srgbClr val="002060"/>
                </a:solidFill>
              </a:rPr>
              <a:t>underlayer</a:t>
            </a:r>
            <a:r>
              <a:rPr lang="en-US" sz="2400" dirty="0">
                <a:solidFill>
                  <a:srgbClr val="002060"/>
                </a:solidFill>
              </a:rPr>
              <a:t> roughness</a:t>
            </a:r>
          </a:p>
          <a:p>
            <a:pPr lvl="1"/>
            <a:r>
              <a:rPr lang="en-US" sz="2400" dirty="0">
                <a:solidFill>
                  <a:srgbClr val="002060"/>
                </a:solidFill>
              </a:rPr>
              <a:t>Develop read and write electronics &amp; interface to RQL</a:t>
            </a:r>
          </a:p>
          <a:p>
            <a:pPr lvl="2"/>
            <a:r>
              <a:rPr lang="en-US" sz="2000" dirty="0">
                <a:solidFill>
                  <a:srgbClr val="002060"/>
                </a:solidFill>
              </a:rPr>
              <a:t>(RQL is Northrop version of SFQ logic)</a:t>
            </a:r>
          </a:p>
          <a:p>
            <a:pPr lvl="1"/>
            <a:r>
              <a:rPr lang="en-US" sz="2400" dirty="0">
                <a:solidFill>
                  <a:srgbClr val="002060"/>
                </a:solidFill>
              </a:rPr>
              <a:t>Make the rest of the computer!</a:t>
            </a:r>
          </a:p>
        </p:txBody>
      </p:sp>
    </p:spTree>
    <p:extLst>
      <p:ext uri="{BB962C8B-B14F-4D97-AF65-F5344CB8AC3E}">
        <p14:creationId xmlns:p14="http://schemas.microsoft.com/office/powerpoint/2010/main" val="101821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What needs to be done - 2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839200" cy="4525963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The rest of the field:</a:t>
            </a:r>
          </a:p>
          <a:p>
            <a:pPr lvl="1"/>
            <a:r>
              <a:rPr lang="en-US" sz="2400" dirty="0">
                <a:solidFill>
                  <a:srgbClr val="002060"/>
                </a:solidFill>
              </a:rPr>
              <a:t>Develop reliable </a:t>
            </a:r>
            <a:r>
              <a:rPr lang="en-US" sz="2400" dirty="0" err="1">
                <a:solidFill>
                  <a:srgbClr val="002060"/>
                </a:solidFill>
              </a:rPr>
              <a:t>Nb</a:t>
            </a:r>
            <a:r>
              <a:rPr lang="en-US" sz="2400" dirty="0">
                <a:solidFill>
                  <a:srgbClr val="002060"/>
                </a:solidFill>
              </a:rPr>
              <a:t> fabrication foundry (MIT Lincoln Labs)</a:t>
            </a:r>
          </a:p>
          <a:p>
            <a:pPr lvl="1"/>
            <a:r>
              <a:rPr lang="en-US" sz="2400" dirty="0">
                <a:solidFill>
                  <a:srgbClr val="002060"/>
                </a:solidFill>
              </a:rPr>
              <a:t>Develop design tools for superconducting circuits         (new IARPA program)</a:t>
            </a:r>
          </a:p>
          <a:p>
            <a:pPr lvl="1"/>
            <a:r>
              <a:rPr lang="en-US" sz="2400" dirty="0">
                <a:solidFill>
                  <a:srgbClr val="002060"/>
                </a:solidFill>
              </a:rPr>
              <a:t>Develop high-bandwidth communication from room temperature to cryogenic space (new IARPA program)</a:t>
            </a:r>
          </a:p>
          <a:p>
            <a:pPr lvl="1"/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59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533400" y="838200"/>
            <a:ext cx="8229600" cy="868362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solidFill>
                  <a:schemeClr val="tx1"/>
                </a:solidFill>
              </a:rPr>
              <a:t>Conclusions</a:t>
            </a:r>
          </a:p>
        </p:txBody>
      </p:sp>
      <p:sp>
        <p:nvSpPr>
          <p:cNvPr id="584706" name="Content Placeholder 3"/>
          <p:cNvSpPr>
            <a:spLocks noGrp="1"/>
          </p:cNvSpPr>
          <p:nvPr>
            <p:ph idx="4294967295"/>
          </p:nvPr>
        </p:nvSpPr>
        <p:spPr>
          <a:xfrm>
            <a:off x="381000" y="1981200"/>
            <a:ext cx="8534400" cy="4572000"/>
          </a:xfrm>
        </p:spPr>
        <p:txBody>
          <a:bodyPr/>
          <a:lstStyle/>
          <a:p>
            <a:r>
              <a:rPr lang="en-US" sz="2800" dirty="0">
                <a:solidFill>
                  <a:srgbClr val="0000FF"/>
                </a:solidFill>
              </a:rPr>
              <a:t>Magnetic Josephson junctions have demonstrated potential for ultra-low-power cryogenic memory</a:t>
            </a:r>
          </a:p>
          <a:p>
            <a:r>
              <a:rPr lang="en-US" sz="2800" dirty="0">
                <a:solidFill>
                  <a:srgbClr val="0000FF"/>
                </a:solidFill>
              </a:rPr>
              <a:t>Much more work needs to be done!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002060"/>
                </a:solidFill>
              </a:rPr>
              <a:t>Bibliography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sz="1600" dirty="0"/>
              <a:t>E.C. Gingrich, B.M. </a:t>
            </a:r>
            <a:r>
              <a:rPr lang="en-US" sz="1600" dirty="0" err="1"/>
              <a:t>Niedzielski</a:t>
            </a:r>
            <a:r>
              <a:rPr lang="en-US" sz="1600" dirty="0"/>
              <a:t> , J.A. Glick , Y Wang , D.L. Miller , R. </a:t>
            </a:r>
            <a:r>
              <a:rPr lang="en-US" sz="1600" dirty="0" err="1"/>
              <a:t>Loloee</a:t>
            </a:r>
            <a:r>
              <a:rPr lang="en-US" sz="1600" dirty="0"/>
              <a:t> R, W.P. Pratt Jr, N.O. </a:t>
            </a:r>
            <a:r>
              <a:rPr lang="en-US" sz="1600" dirty="0" err="1"/>
              <a:t>Birge</a:t>
            </a:r>
            <a:r>
              <a:rPr lang="en-US" sz="1600" dirty="0"/>
              <a:t>, “</a:t>
            </a:r>
            <a:r>
              <a:rPr lang="en-US" sz="1600" b="1" dirty="0"/>
              <a:t>Controllable 0-</a:t>
            </a:r>
            <a:r>
              <a:rPr lang="en-US" sz="1600" b="1" dirty="0">
                <a:sym typeface="Symbol" panose="05050102010706020507" pitchFamily="18" charset="2"/>
              </a:rPr>
              <a:t></a:t>
            </a:r>
            <a:r>
              <a:rPr lang="en-US" sz="1600" b="1" dirty="0"/>
              <a:t> Josephson junctions containing a ferromagnetic spin valve</a:t>
            </a:r>
            <a:r>
              <a:rPr lang="en-US" sz="1600" dirty="0"/>
              <a:t>,” Nature Phys. </a:t>
            </a:r>
            <a:r>
              <a:rPr lang="en-US" sz="1600" b="1" dirty="0"/>
              <a:t>12</a:t>
            </a:r>
            <a:r>
              <a:rPr lang="en-US" sz="1600" dirty="0"/>
              <a:t>, 564 (2016). DOI: </a:t>
            </a:r>
            <a:r>
              <a:rPr lang="en-US" sz="1600" u="sng" dirty="0">
                <a:hlinkClick r:id="rId2" action="ppaction://hlinkpres?slideindex=1&amp;slidetitle="/>
              </a:rPr>
              <a:t>10.1038/nphys3681</a:t>
            </a:r>
            <a:r>
              <a:rPr lang="en-US" sz="1600" u="sng" dirty="0"/>
              <a:t> </a:t>
            </a:r>
            <a:endParaRPr lang="en-US" sz="1600" dirty="0"/>
          </a:p>
          <a:p>
            <a:r>
              <a:rPr lang="en-US" sz="1600" dirty="0"/>
              <a:t>D.S. Holmes, A.M. Kadin, M.W. Johnson, “</a:t>
            </a:r>
            <a:r>
              <a:rPr lang="en-US" sz="1600" b="1" dirty="0"/>
              <a:t>Superconducting Computing in Large-Scale Hybrid Systems</a:t>
            </a:r>
            <a:r>
              <a:rPr lang="en-US" sz="1600" dirty="0"/>
              <a:t>”, Computer, </a:t>
            </a:r>
            <a:r>
              <a:rPr lang="en-US" sz="1600" b="1" dirty="0"/>
              <a:t>48</a:t>
            </a:r>
            <a:r>
              <a:rPr lang="en-US" sz="1600" dirty="0"/>
              <a:t>, 34, December 2015. DOI: </a:t>
            </a:r>
            <a:r>
              <a:rPr lang="en-US" sz="1600" u="sng" dirty="0">
                <a:hlinkClick r:id="rId3"/>
              </a:rPr>
              <a:t>10.1109/MC.2015.375</a:t>
            </a:r>
            <a:r>
              <a:rPr lang="en-US" sz="1600" u="sng" dirty="0"/>
              <a:t> </a:t>
            </a:r>
          </a:p>
          <a:p>
            <a:r>
              <a:rPr lang="en-US" sz="1600" dirty="0"/>
              <a:t>D.S. Holmes, A.L. Ripple, and M.A. </a:t>
            </a:r>
            <a:r>
              <a:rPr lang="en-US" sz="1600" dirty="0" err="1"/>
              <a:t>Manheimer</a:t>
            </a:r>
            <a:r>
              <a:rPr lang="en-US" sz="1600" dirty="0"/>
              <a:t>, “</a:t>
            </a:r>
            <a:r>
              <a:rPr lang="en-US" sz="1600" b="1" dirty="0"/>
              <a:t>Energy-efficient superconducting computing – power budgets and requirements</a:t>
            </a:r>
            <a:r>
              <a:rPr lang="en-US" sz="1600" dirty="0"/>
              <a:t>”, </a:t>
            </a:r>
            <a:r>
              <a:rPr lang="en-US" sz="1600" i="1" dirty="0"/>
              <a:t>IEEE Trans. Appl. </a:t>
            </a:r>
            <a:r>
              <a:rPr lang="en-US" sz="1600" i="1" dirty="0" err="1"/>
              <a:t>Supercond</a:t>
            </a:r>
            <a:r>
              <a:rPr lang="en-US" sz="1600" i="1" dirty="0"/>
              <a:t>.</a:t>
            </a:r>
            <a:r>
              <a:rPr lang="en-US" sz="1600" dirty="0"/>
              <a:t>, </a:t>
            </a:r>
            <a:r>
              <a:rPr lang="en-US" sz="1600" b="1" dirty="0"/>
              <a:t>23</a:t>
            </a:r>
            <a:r>
              <a:rPr lang="en-US" sz="1600" dirty="0"/>
              <a:t>, 1701610 (2013). DOI: </a:t>
            </a:r>
            <a:r>
              <a:rPr lang="en-US" sz="1600" u="sng" dirty="0">
                <a:hlinkClick r:id="rId4"/>
              </a:rPr>
              <a:t>10.1109/TASC.2013.2244634</a:t>
            </a:r>
            <a:endParaRPr lang="en-US" sz="1600" u="sng" dirty="0"/>
          </a:p>
          <a:p>
            <a:r>
              <a:rPr lang="en-US" sz="1600" dirty="0"/>
              <a:t>Q.P. Herr, A.Y. Herr, O.T. Oberg, and A.G. Ioannidis, “</a:t>
            </a:r>
            <a:r>
              <a:rPr lang="en-US" sz="1600" b="1" dirty="0"/>
              <a:t>Ultra-low-power superconductor logic</a:t>
            </a:r>
            <a:r>
              <a:rPr lang="en-US" sz="1600" dirty="0"/>
              <a:t>”, </a:t>
            </a:r>
            <a:r>
              <a:rPr lang="en-US" sz="1600" i="1" dirty="0"/>
              <a:t>J. Appl. Phys. </a:t>
            </a:r>
            <a:r>
              <a:rPr lang="en-US" sz="1600" b="1" dirty="0"/>
              <a:t>109</a:t>
            </a:r>
            <a:r>
              <a:rPr lang="en-US" sz="1600" dirty="0"/>
              <a:t>, 103903 (2011). DOI: </a:t>
            </a:r>
            <a:r>
              <a:rPr lang="en-US" sz="1600" u="sng" dirty="0">
                <a:hlinkClick r:id="rId5"/>
              </a:rPr>
              <a:t>10.1063/1.3585849</a:t>
            </a:r>
            <a:endParaRPr lang="en-US" sz="1600" dirty="0">
              <a:ea typeface="ＭＳ Ｐゴシック" pitchFamily="112" charset="-128"/>
            </a:endParaRPr>
          </a:p>
          <a:p>
            <a:endParaRPr lang="en-US" sz="1600" u="sng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0150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800"/>
            <a:ext cx="6987354" cy="34646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" y="228600"/>
            <a:ext cx="8747125" cy="719400"/>
          </a:xfrm>
        </p:spPr>
        <p:txBody>
          <a:bodyPr/>
          <a:lstStyle/>
          <a:p>
            <a:r>
              <a:rPr lang="en-US" sz="3600" dirty="0">
                <a:solidFill>
                  <a:srgbClr val="002060"/>
                </a:solidFill>
                <a:ea typeface="ＭＳ Ｐゴシック" pitchFamily="34" charset="-128"/>
              </a:rPr>
              <a:t>The need for energy-efficient computing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81160"/>
            <a:ext cx="5397548" cy="1972040"/>
          </a:xfrm>
        </p:spPr>
        <p:txBody>
          <a:bodyPr/>
          <a:lstStyle/>
          <a:p>
            <a:r>
              <a:rPr lang="en-US" sz="2000" dirty="0" smtClean="0">
                <a:ea typeface="ＭＳ Ｐゴシック" pitchFamily="34" charset="-128"/>
              </a:rPr>
              <a:t>Opened in 2013</a:t>
            </a:r>
            <a:endParaRPr lang="en-US" sz="2000" dirty="0">
              <a:ea typeface="ＭＳ Ｐゴシック" pitchFamily="34" charset="-128"/>
            </a:endParaRPr>
          </a:p>
          <a:p>
            <a:r>
              <a:rPr lang="en-US" sz="2000" dirty="0">
                <a:ea typeface="ＭＳ Ｐゴシック" pitchFamily="34" charset="-128"/>
              </a:rPr>
              <a:t>Cost: ~760 M$</a:t>
            </a:r>
          </a:p>
          <a:p>
            <a:r>
              <a:rPr lang="en-US" sz="2000" dirty="0">
                <a:ea typeface="ＭＳ Ｐゴシック" pitchFamily="34" charset="-128"/>
              </a:rPr>
              <a:t>Nearby </a:t>
            </a:r>
            <a:r>
              <a:rPr lang="en-US" sz="2000" dirty="0" err="1">
                <a:ea typeface="ＭＳ Ｐゴシック" pitchFamily="34" charset="-128"/>
              </a:rPr>
              <a:t>Lule</a:t>
            </a:r>
            <a:r>
              <a:rPr lang="en-US" sz="2000" dirty="0">
                <a:ea typeface="ＭＳ Ｐゴシック" pitchFamily="34" charset="-128"/>
              </a:rPr>
              <a:t> River generates </a:t>
            </a:r>
            <a:br>
              <a:rPr lang="en-US" sz="2000" dirty="0">
                <a:ea typeface="ＭＳ Ｐゴシック" pitchFamily="34" charset="-128"/>
              </a:rPr>
            </a:br>
            <a:r>
              <a:rPr lang="en-US" sz="2000" dirty="0">
                <a:ea typeface="ＭＳ Ｐゴシック" pitchFamily="34" charset="-128"/>
              </a:rPr>
              <a:t>9% of Sweden's electricity (~4.23 GW)</a:t>
            </a:r>
          </a:p>
          <a:p>
            <a:r>
              <a:rPr lang="en-US" sz="2000" dirty="0">
                <a:ea typeface="ＭＳ Ｐゴシック" pitchFamily="34" charset="-128"/>
              </a:rPr>
              <a:t>Average annual temperature: 1.3 </a:t>
            </a:r>
            <a:r>
              <a:rPr lang="en-US" sz="2000" dirty="0">
                <a:ea typeface="ＭＳ Ｐゴシック" pitchFamily="34" charset="-128"/>
                <a:sym typeface="Symbol" pitchFamily="18" charset="2"/>
              </a:rPr>
              <a:t></a:t>
            </a:r>
            <a:r>
              <a:rPr lang="en-US" sz="2000" dirty="0">
                <a:ea typeface="ＭＳ Ｐゴシック" pitchFamily="34" charset="-128"/>
              </a:rPr>
              <a:t>C</a:t>
            </a:r>
          </a:p>
        </p:txBody>
      </p:sp>
      <p:sp>
        <p:nvSpPr>
          <p:cNvPr id="6" name="TextBox 13"/>
          <p:cNvSpPr txBox="1">
            <a:spLocks noChangeArrowheads="1"/>
          </p:cNvSpPr>
          <p:nvPr/>
        </p:nvSpPr>
        <p:spPr bwMode="auto">
          <a:xfrm>
            <a:off x="7024686" y="4191000"/>
            <a:ext cx="67151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700" dirty="0"/>
              <a:t>Copyright Facebook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7603136"/>
              </p:ext>
            </p:extLst>
          </p:nvPr>
        </p:nvGraphicFramePr>
        <p:xfrm>
          <a:off x="6019800" y="4549775"/>
          <a:ext cx="2987675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09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6557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352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8" marR="45718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Arial" pitchFamily="34" charset="0"/>
                          <a:cs typeface="Arial" pitchFamily="34" charset="0"/>
                        </a:rPr>
                        <a:t>Specifications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18" marR="45718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Performance*</a:t>
                      </a:r>
                    </a:p>
                  </a:txBody>
                  <a:tcPr marL="45718" marR="45718" anchor="ctr"/>
                </a:tc>
                <a:tc>
                  <a:txBody>
                    <a:bodyPr/>
                    <a:lstStyle/>
                    <a:p>
                      <a:pPr marL="1080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baseline="0" dirty="0">
                          <a:latin typeface="Arial" pitchFamily="34" charset="0"/>
                          <a:cs typeface="Arial" pitchFamily="34" charset="0"/>
                        </a:rPr>
                        <a:t>27-51 PFLOP/s</a:t>
                      </a:r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18" marR="45718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Memory*</a:t>
                      </a:r>
                    </a:p>
                  </a:txBody>
                  <a:tcPr marL="45718" marR="45718" anchor="ctr"/>
                </a:tc>
                <a:tc>
                  <a:txBody>
                    <a:bodyPr/>
                    <a:lstStyle/>
                    <a:p>
                      <a:pPr marL="1080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baseline="0" dirty="0">
                          <a:latin typeface="Arial" pitchFamily="34" charset="0"/>
                          <a:cs typeface="Arial" pitchFamily="34" charset="0"/>
                        </a:rPr>
                        <a:t>21-27</a:t>
                      </a:r>
                      <a:r>
                        <a:rPr lang="en-US" sz="1000" b="0" baseline="0" dirty="0">
                          <a:latin typeface="Arial" pitchFamily="34" charset="0"/>
                          <a:cs typeface="Arial" pitchFamily="34" charset="0"/>
                        </a:rPr>
                        <a:t> PB RAM</a:t>
                      </a:r>
                    </a:p>
                    <a:p>
                      <a:pPr marL="1080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latin typeface="Arial" pitchFamily="34" charset="0"/>
                          <a:cs typeface="Arial" pitchFamily="34" charset="0"/>
                        </a:rPr>
                        <a:t>1900-6800</a:t>
                      </a:r>
                      <a:r>
                        <a:rPr lang="en-US" sz="1000" b="0" dirty="0">
                          <a:latin typeface="Arial" pitchFamily="34" charset="0"/>
                          <a:cs typeface="Arial" pitchFamily="34" charset="0"/>
                        </a:rPr>
                        <a:t> PB disk</a:t>
                      </a:r>
                    </a:p>
                  </a:txBody>
                  <a:tcPr marL="45718" marR="45718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Power</a:t>
                      </a:r>
                    </a:p>
                  </a:txBody>
                  <a:tcPr marL="45718" marR="45718" anchor="ctr"/>
                </a:tc>
                <a:tc>
                  <a:txBody>
                    <a:bodyPr/>
                    <a:lstStyle/>
                    <a:p>
                      <a:pPr marL="1080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84 </a:t>
                      </a:r>
                      <a:r>
                        <a:rPr lang="en-US" sz="10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MW </a:t>
                      </a:r>
                      <a:r>
                        <a:rPr lang="en-US" sz="1000" kern="1200" dirty="0" err="1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avg</a:t>
                      </a:r>
                      <a:r>
                        <a:rPr lang="en-US" sz="10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*</a:t>
                      </a:r>
                      <a:r>
                        <a:rPr lang="en-US" sz="1000" kern="1200" baseline="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(120 MW max)</a:t>
                      </a:r>
                      <a:endParaRPr lang="en-US" sz="10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8" marR="45718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marL="273050" marR="0" indent="-2730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Space</a:t>
                      </a:r>
                    </a:p>
                  </a:txBody>
                  <a:tcPr marL="45718" marR="45718" anchor="ctr"/>
                </a:tc>
                <a:tc>
                  <a:txBody>
                    <a:bodyPr/>
                    <a:lstStyle/>
                    <a:p>
                      <a:pPr marL="1080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290,000</a:t>
                      </a:r>
                      <a:r>
                        <a:rPr lang="en-US" sz="10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ft</a:t>
                      </a:r>
                      <a:r>
                        <a:rPr lang="en-US" sz="1000" kern="1200" baseline="300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  <a:r>
                        <a:rPr lang="en-US" sz="10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(27,000 m</a:t>
                      </a:r>
                      <a:r>
                        <a:rPr lang="en-US" sz="1000" kern="1200" baseline="300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  <a:r>
                        <a:rPr lang="en-US" sz="10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</a:t>
                      </a:r>
                    </a:p>
                  </a:txBody>
                  <a:tcPr marL="45718" marR="45718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Cooling*</a:t>
                      </a:r>
                    </a:p>
                  </a:txBody>
                  <a:tcPr marL="45718" marR="45718" anchor="ctr"/>
                </a:tc>
                <a:tc>
                  <a:txBody>
                    <a:bodyPr/>
                    <a:lstStyle/>
                    <a:p>
                      <a:pPr marL="1080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~1.07</a:t>
                      </a:r>
                      <a:r>
                        <a:rPr lang="en-US" sz="1000" kern="1200" baseline="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PUE</a:t>
                      </a:r>
                      <a:endParaRPr lang="en-US" sz="10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8" marR="45718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8" name="Group 11"/>
          <p:cNvGrpSpPr>
            <a:grpSpLocks/>
          </p:cNvGrpSpPr>
          <p:nvPr/>
        </p:nvGrpSpPr>
        <p:grpSpPr bwMode="auto">
          <a:xfrm>
            <a:off x="7118350" y="2270065"/>
            <a:ext cx="1889125" cy="1728788"/>
            <a:chOff x="7003526" y="1447800"/>
            <a:chExt cx="1888954" cy="1728192"/>
          </a:xfrm>
        </p:grpSpPr>
        <p:pic>
          <p:nvPicPr>
            <p:cNvPr id="9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03526" y="1447800"/>
              <a:ext cx="1888954" cy="1728192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Down Arrow 9"/>
            <p:cNvSpPr/>
            <p:nvPr/>
          </p:nvSpPr>
          <p:spPr>
            <a:xfrm rot="1048697">
              <a:off x="8481355" y="1628713"/>
              <a:ext cx="125401" cy="185674"/>
            </a:xfrm>
            <a:prstGeom prst="downArrow">
              <a:avLst/>
            </a:prstGeom>
            <a:solidFill>
              <a:srgbClr val="FF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</p:grp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6081712" y="6337300"/>
            <a:ext cx="13112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900"/>
              <a:t>* estimated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25245" y="64770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Slide courtesy of Scott Holmes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41208" y="1054335"/>
            <a:ext cx="542607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ea typeface="ＭＳ Ｐゴシック" pitchFamily="34" charset="-128"/>
              </a:rPr>
              <a:t>Facebook Data Center, </a:t>
            </a:r>
            <a:r>
              <a:rPr lang="en-US" sz="2400" dirty="0" err="1">
                <a:ea typeface="ＭＳ Ｐゴシック" pitchFamily="34" charset="-128"/>
              </a:rPr>
              <a:t>Luleå</a:t>
            </a:r>
            <a:r>
              <a:rPr lang="en-US" sz="2400" dirty="0">
                <a:ea typeface="ＭＳ Ｐゴシック" pitchFamily="34" charset="-128"/>
              </a:rPr>
              <a:t>, Sweden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426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87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0290" name="Object 10"/>
          <p:cNvGraphicFramePr>
            <a:graphicFrameLocks noChangeAspect="1"/>
          </p:cNvGraphicFramePr>
          <p:nvPr>
            <p:extLst/>
          </p:nvPr>
        </p:nvGraphicFramePr>
        <p:xfrm>
          <a:off x="609600" y="990600"/>
          <a:ext cx="6105525" cy="468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0387" name="Graph" r:id="rId4" imgW="3816096" imgH="2926080" progId="Origin50.Graph">
                  <p:embed/>
                </p:oleObj>
              </mc:Choice>
              <mc:Fallback>
                <p:oleObj name="Graph" r:id="rId4" imgW="3816096" imgH="292608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990600"/>
                        <a:ext cx="6105525" cy="4681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291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52400"/>
            <a:ext cx="8839200" cy="838201"/>
          </a:xfrm>
        </p:spPr>
        <p:txBody>
          <a:bodyPr/>
          <a:lstStyle/>
          <a:p>
            <a:r>
              <a:rPr lang="en-US" sz="3600" dirty="0" smtClean="0">
                <a:solidFill>
                  <a:srgbClr val="FF0000"/>
                </a:solidFill>
              </a:rPr>
              <a:t>How to generate spin-triplet </a:t>
            </a:r>
            <a:r>
              <a:rPr lang="en-US" sz="3600" dirty="0" err="1" smtClean="0">
                <a:solidFill>
                  <a:srgbClr val="FF0000"/>
                </a:solidFill>
              </a:rPr>
              <a:t>supercurrent</a:t>
            </a:r>
            <a:endParaRPr lang="en-US" sz="3600" dirty="0" smtClean="0">
              <a:solidFill>
                <a:srgbClr val="FF0000"/>
              </a:solidFill>
            </a:endParaRPr>
          </a:p>
        </p:txBody>
      </p:sp>
      <p:sp>
        <p:nvSpPr>
          <p:cNvPr id="140292" name="Text Box 6"/>
          <p:cNvSpPr txBox="1">
            <a:spLocks noChangeArrowheads="1"/>
          </p:cNvSpPr>
          <p:nvPr/>
        </p:nvSpPr>
        <p:spPr bwMode="auto">
          <a:xfrm>
            <a:off x="3352800" y="1676400"/>
            <a:ext cx="21336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dirty="0">
                <a:solidFill>
                  <a:srgbClr val="FF0000"/>
                </a:solidFill>
              </a:rPr>
              <a:t>with </a:t>
            </a:r>
            <a:r>
              <a:rPr lang="en-US" dirty="0" smtClean="0">
                <a:solidFill>
                  <a:srgbClr val="FF0000"/>
                </a:solidFill>
              </a:rPr>
              <a:t>F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</a:t>
            </a:r>
            <a:r>
              <a:rPr lang="en-US" dirty="0" smtClean="0">
                <a:solidFill>
                  <a:srgbClr val="FF0000"/>
                </a:solidFill>
              </a:rPr>
              <a:t>, F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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= </a:t>
            </a:r>
            <a:r>
              <a:rPr lang="en-US" dirty="0" err="1">
                <a:solidFill>
                  <a:srgbClr val="FF0000"/>
                </a:solidFill>
              </a:rPr>
              <a:t>PdNi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smtClean="0">
                <a:solidFill>
                  <a:srgbClr val="FF0000"/>
                </a:solidFill>
              </a:rPr>
              <a:t>d </a:t>
            </a:r>
            <a:r>
              <a:rPr lang="en-US" dirty="0">
                <a:solidFill>
                  <a:srgbClr val="FF0000"/>
                </a:solidFill>
              </a:rPr>
              <a:t>= 4 nm</a:t>
            </a:r>
          </a:p>
        </p:txBody>
      </p:sp>
      <p:sp>
        <p:nvSpPr>
          <p:cNvPr id="140293" name="Text Box 7"/>
          <p:cNvSpPr txBox="1">
            <a:spLocks noChangeArrowheads="1"/>
          </p:cNvSpPr>
          <p:nvPr/>
        </p:nvSpPr>
        <p:spPr bwMode="auto">
          <a:xfrm>
            <a:off x="1981200" y="3962400"/>
            <a:ext cx="16764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dirty="0"/>
              <a:t>without </a:t>
            </a:r>
            <a:r>
              <a:rPr lang="en-US" dirty="0" smtClean="0"/>
              <a:t>F</a:t>
            </a:r>
            <a:r>
              <a:rPr lang="en-US" dirty="0" smtClean="0">
                <a:sym typeface="Symbol"/>
              </a:rPr>
              <a:t></a:t>
            </a:r>
            <a:r>
              <a:rPr lang="en-US" dirty="0" smtClean="0"/>
              <a:t>,F</a:t>
            </a:r>
            <a:r>
              <a:rPr lang="en-US" dirty="0" smtClean="0">
                <a:sym typeface="Symbol"/>
              </a:rPr>
              <a:t></a:t>
            </a:r>
            <a:endParaRPr lang="en-US" dirty="0"/>
          </a:p>
        </p:txBody>
      </p:sp>
      <p:sp>
        <p:nvSpPr>
          <p:cNvPr id="140294" name="Line 8"/>
          <p:cNvSpPr>
            <a:spLocks noChangeShapeType="1"/>
          </p:cNvSpPr>
          <p:nvPr/>
        </p:nvSpPr>
        <p:spPr bwMode="auto">
          <a:xfrm flipV="1">
            <a:off x="3505200" y="4038600"/>
            <a:ext cx="457200" cy="76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0295" name="Line 9"/>
          <p:cNvSpPr>
            <a:spLocks noChangeShapeType="1"/>
          </p:cNvSpPr>
          <p:nvPr/>
        </p:nvSpPr>
        <p:spPr bwMode="auto">
          <a:xfrm>
            <a:off x="4343400" y="2286000"/>
            <a:ext cx="228600" cy="3810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0296" name="TextBox 7"/>
          <p:cNvSpPr txBox="1">
            <a:spLocks noChangeArrowheads="1"/>
          </p:cNvSpPr>
          <p:nvPr/>
        </p:nvSpPr>
        <p:spPr bwMode="auto">
          <a:xfrm>
            <a:off x="457200" y="6172200"/>
            <a:ext cx="838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dirty="0" err="1"/>
              <a:t>Khaire</a:t>
            </a:r>
            <a:r>
              <a:rPr lang="en-US" dirty="0"/>
              <a:t>, </a:t>
            </a:r>
            <a:r>
              <a:rPr lang="en-US" dirty="0" err="1"/>
              <a:t>Khasawneh</a:t>
            </a:r>
            <a:r>
              <a:rPr lang="en-US" dirty="0"/>
              <a:t>, Pratt, &amp; </a:t>
            </a:r>
            <a:r>
              <a:rPr lang="en-US" dirty="0" err="1"/>
              <a:t>Birge</a:t>
            </a:r>
            <a:r>
              <a:rPr lang="en-US" dirty="0"/>
              <a:t>, Phys. Rev. </a:t>
            </a:r>
            <a:r>
              <a:rPr lang="en-US" dirty="0" err="1"/>
              <a:t>Lett</a:t>
            </a:r>
            <a:r>
              <a:rPr lang="en-US" dirty="0"/>
              <a:t>. </a:t>
            </a:r>
            <a:r>
              <a:rPr lang="en-US" b="1" dirty="0"/>
              <a:t>104</a:t>
            </a:r>
            <a:r>
              <a:rPr lang="en-US" dirty="0"/>
              <a:t>, 137002 (2010)</a:t>
            </a:r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6858000" y="1371600"/>
            <a:ext cx="1752600" cy="2819400"/>
            <a:chOff x="96" y="1248"/>
            <a:chExt cx="1104" cy="1776"/>
          </a:xfrm>
        </p:grpSpPr>
        <p:sp>
          <p:nvSpPr>
            <p:cNvPr id="140298" name="Rectangle 13"/>
            <p:cNvSpPr>
              <a:spLocks noChangeArrowheads="1"/>
            </p:cNvSpPr>
            <p:nvPr/>
          </p:nvSpPr>
          <p:spPr bwMode="auto">
            <a:xfrm>
              <a:off x="96" y="1872"/>
              <a:ext cx="1056" cy="240"/>
            </a:xfrm>
            <a:prstGeom prst="rect">
              <a:avLst/>
            </a:prstGeom>
            <a:solidFill>
              <a:srgbClr val="00CC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299" name="Rectangle 14"/>
            <p:cNvSpPr>
              <a:spLocks noChangeArrowheads="1"/>
            </p:cNvSpPr>
            <p:nvPr/>
          </p:nvSpPr>
          <p:spPr bwMode="auto">
            <a:xfrm>
              <a:off x="96" y="2688"/>
              <a:ext cx="1056" cy="336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300" name="Rectangle 15"/>
            <p:cNvSpPr>
              <a:spLocks noChangeArrowheads="1"/>
            </p:cNvSpPr>
            <p:nvPr/>
          </p:nvSpPr>
          <p:spPr bwMode="auto">
            <a:xfrm>
              <a:off x="96" y="2112"/>
              <a:ext cx="1056" cy="4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301" name="Rectangle 16"/>
            <p:cNvSpPr>
              <a:spLocks noChangeArrowheads="1"/>
            </p:cNvSpPr>
            <p:nvPr/>
          </p:nvSpPr>
          <p:spPr bwMode="auto">
            <a:xfrm>
              <a:off x="96" y="2496"/>
              <a:ext cx="1056" cy="96"/>
            </a:xfrm>
            <a:prstGeom prst="rect">
              <a:avLst/>
            </a:prstGeom>
            <a:solidFill>
              <a:srgbClr val="96969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302" name="Rectangle 17"/>
            <p:cNvSpPr>
              <a:spLocks noChangeArrowheads="1"/>
            </p:cNvSpPr>
            <p:nvPr/>
          </p:nvSpPr>
          <p:spPr bwMode="auto">
            <a:xfrm>
              <a:off x="96" y="2592"/>
              <a:ext cx="1056" cy="96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303" name="Rectangle 18"/>
            <p:cNvSpPr>
              <a:spLocks noChangeArrowheads="1"/>
            </p:cNvSpPr>
            <p:nvPr/>
          </p:nvSpPr>
          <p:spPr bwMode="auto">
            <a:xfrm>
              <a:off x="96" y="2400"/>
              <a:ext cx="1056" cy="96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304" name="Rectangle 19"/>
            <p:cNvSpPr>
              <a:spLocks noChangeArrowheads="1"/>
            </p:cNvSpPr>
            <p:nvPr/>
          </p:nvSpPr>
          <p:spPr bwMode="auto">
            <a:xfrm>
              <a:off x="96" y="2160"/>
              <a:ext cx="1056" cy="240"/>
            </a:xfrm>
            <a:prstGeom prst="rect">
              <a:avLst/>
            </a:prstGeom>
            <a:solidFill>
              <a:srgbClr val="00CC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305" name="Line 18"/>
            <p:cNvSpPr>
              <a:spLocks noChangeShapeType="1"/>
            </p:cNvSpPr>
            <p:nvPr/>
          </p:nvSpPr>
          <p:spPr bwMode="auto">
            <a:xfrm>
              <a:off x="583" y="1996"/>
              <a:ext cx="432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lg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40306" name="Line 19"/>
            <p:cNvSpPr>
              <a:spLocks noChangeShapeType="1"/>
            </p:cNvSpPr>
            <p:nvPr/>
          </p:nvSpPr>
          <p:spPr bwMode="auto">
            <a:xfrm flipH="1">
              <a:off x="576" y="2270"/>
              <a:ext cx="432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lg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40307" name="Rectangle 22"/>
            <p:cNvSpPr>
              <a:spLocks noChangeArrowheads="1"/>
            </p:cNvSpPr>
            <p:nvPr/>
          </p:nvSpPr>
          <p:spPr bwMode="auto">
            <a:xfrm>
              <a:off x="96" y="1680"/>
              <a:ext cx="1056" cy="96"/>
            </a:xfrm>
            <a:prstGeom prst="rect">
              <a:avLst/>
            </a:prstGeom>
            <a:solidFill>
              <a:srgbClr val="96969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308" name="Rectangle 23"/>
            <p:cNvSpPr>
              <a:spLocks noChangeArrowheads="1"/>
            </p:cNvSpPr>
            <p:nvPr/>
          </p:nvSpPr>
          <p:spPr bwMode="auto">
            <a:xfrm>
              <a:off x="96" y="1776"/>
              <a:ext cx="1056" cy="96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309" name="Rectangle 24"/>
            <p:cNvSpPr>
              <a:spLocks noChangeArrowheads="1"/>
            </p:cNvSpPr>
            <p:nvPr/>
          </p:nvSpPr>
          <p:spPr bwMode="auto">
            <a:xfrm>
              <a:off x="96" y="1584"/>
              <a:ext cx="1056" cy="96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310" name="Rectangle 25"/>
            <p:cNvSpPr>
              <a:spLocks noChangeArrowheads="1"/>
            </p:cNvSpPr>
            <p:nvPr/>
          </p:nvSpPr>
          <p:spPr bwMode="auto">
            <a:xfrm>
              <a:off x="96" y="1248"/>
              <a:ext cx="1056" cy="336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311" name="Text Box 26"/>
            <p:cNvSpPr txBox="1">
              <a:spLocks noChangeArrowheads="1"/>
            </p:cNvSpPr>
            <p:nvPr/>
          </p:nvSpPr>
          <p:spPr bwMode="auto">
            <a:xfrm>
              <a:off x="144" y="1308"/>
              <a:ext cx="432" cy="16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b="1" dirty="0" err="1"/>
                <a:t>Nb</a:t>
              </a:r>
              <a:endParaRPr lang="en-US" sz="1600" b="1" dirty="0"/>
            </a:p>
            <a:p>
              <a:endParaRPr lang="en-US" sz="1600" b="1" dirty="0"/>
            </a:p>
            <a:p>
              <a:r>
                <a:rPr lang="en-US" sz="1600" b="1" dirty="0"/>
                <a:t>  </a:t>
              </a:r>
              <a:r>
                <a:rPr lang="en-US" sz="1600" b="1" dirty="0" smtClean="0"/>
                <a:t>F</a:t>
              </a:r>
              <a:r>
                <a:rPr lang="en-US" sz="1600" b="1" dirty="0" smtClean="0">
                  <a:sym typeface="Symbol"/>
                </a:rPr>
                <a:t></a:t>
              </a:r>
              <a:endParaRPr lang="en-US" sz="1600" b="1" dirty="0"/>
            </a:p>
            <a:p>
              <a:endParaRPr lang="en-US" sz="800" b="1" dirty="0"/>
            </a:p>
            <a:p>
              <a:r>
                <a:rPr lang="en-US" sz="1600" b="1" dirty="0"/>
                <a:t>Co</a:t>
              </a:r>
            </a:p>
            <a:p>
              <a:r>
                <a:rPr lang="en-US" sz="1600" b="1" dirty="0" err="1"/>
                <a:t>Ru</a:t>
              </a:r>
              <a:endParaRPr lang="en-US" sz="1600" b="1" dirty="0"/>
            </a:p>
            <a:p>
              <a:r>
                <a:rPr lang="en-US" sz="1600" b="1" dirty="0"/>
                <a:t>Co</a:t>
              </a:r>
            </a:p>
            <a:p>
              <a:endParaRPr lang="en-US" sz="1200" b="1" dirty="0"/>
            </a:p>
            <a:p>
              <a:r>
                <a:rPr lang="en-US" sz="1600" b="1" dirty="0"/>
                <a:t>  </a:t>
              </a:r>
              <a:r>
                <a:rPr lang="en-US" sz="1600" b="1" dirty="0" smtClean="0"/>
                <a:t>F</a:t>
              </a:r>
              <a:r>
                <a:rPr lang="en-US" sz="1600" b="1" dirty="0" smtClean="0">
                  <a:sym typeface="Symbol"/>
                </a:rPr>
                <a:t></a:t>
              </a:r>
              <a:endParaRPr lang="en-US" sz="1600" b="1" dirty="0"/>
            </a:p>
            <a:p>
              <a:endParaRPr lang="en-US" sz="1600" b="1" dirty="0"/>
            </a:p>
            <a:p>
              <a:r>
                <a:rPr lang="en-US" sz="1600" b="1" dirty="0" err="1"/>
                <a:t>Nb</a:t>
              </a:r>
              <a:endParaRPr lang="en-US" sz="1600" b="1" dirty="0"/>
            </a:p>
          </p:txBody>
        </p:sp>
        <p:sp>
          <p:nvSpPr>
            <p:cNvPr id="140312" name="Text Box 27"/>
            <p:cNvSpPr txBox="1">
              <a:spLocks noChangeArrowheads="1"/>
            </p:cNvSpPr>
            <p:nvPr/>
          </p:nvSpPr>
          <p:spPr bwMode="auto">
            <a:xfrm>
              <a:off x="768" y="1523"/>
              <a:ext cx="432" cy="1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b="1"/>
                <a:t>Cu</a:t>
              </a:r>
            </a:p>
            <a:p>
              <a:pPr>
                <a:spcBef>
                  <a:spcPct val="25000"/>
                </a:spcBef>
              </a:pPr>
              <a:r>
                <a:rPr lang="en-US" sz="1600" b="1"/>
                <a:t>Cu</a:t>
              </a:r>
            </a:p>
            <a:p>
              <a:endParaRPr lang="en-US" sz="1600" b="1"/>
            </a:p>
            <a:p>
              <a:endParaRPr lang="en-US" sz="1600" b="1"/>
            </a:p>
            <a:p>
              <a:endParaRPr lang="en-US" sz="1600" b="1"/>
            </a:p>
            <a:p>
              <a:pPr>
                <a:spcBef>
                  <a:spcPct val="5000"/>
                </a:spcBef>
              </a:pPr>
              <a:r>
                <a:rPr lang="en-US" sz="1600" b="1"/>
                <a:t>Cu</a:t>
              </a:r>
            </a:p>
            <a:p>
              <a:pPr>
                <a:spcBef>
                  <a:spcPct val="20000"/>
                </a:spcBef>
              </a:pPr>
              <a:r>
                <a:rPr lang="en-US" sz="1600" b="1"/>
                <a:t>Cu</a:t>
              </a:r>
            </a:p>
          </p:txBody>
        </p:sp>
      </p:grpSp>
      <p:pic>
        <p:nvPicPr>
          <p:cNvPr id="27" name="Picture 2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19850" y="4438650"/>
            <a:ext cx="27241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5432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002" name="Rectangle 18"/>
          <p:cNvSpPr>
            <a:spLocks noChangeArrowheads="1"/>
          </p:cNvSpPr>
          <p:nvPr/>
        </p:nvSpPr>
        <p:spPr bwMode="auto">
          <a:xfrm>
            <a:off x="1524000" y="5105400"/>
            <a:ext cx="381000" cy="914400"/>
          </a:xfrm>
          <a:prstGeom prst="rect">
            <a:avLst/>
          </a:prstGeom>
          <a:solidFill>
            <a:srgbClr val="00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9997" name="Rectangle 13"/>
          <p:cNvSpPr>
            <a:spLocks noChangeArrowheads="1"/>
          </p:cNvSpPr>
          <p:nvPr/>
        </p:nvSpPr>
        <p:spPr bwMode="auto">
          <a:xfrm>
            <a:off x="1066800" y="5105400"/>
            <a:ext cx="304800" cy="914400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9998" name="Rectangle 14"/>
          <p:cNvSpPr>
            <a:spLocks noChangeArrowheads="1"/>
          </p:cNvSpPr>
          <p:nvPr/>
        </p:nvSpPr>
        <p:spPr bwMode="auto">
          <a:xfrm>
            <a:off x="609600" y="5105400"/>
            <a:ext cx="457200" cy="914400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9994" name="Rectangle 10"/>
          <p:cNvSpPr>
            <a:spLocks noChangeArrowheads="1"/>
          </p:cNvSpPr>
          <p:nvPr/>
        </p:nvSpPr>
        <p:spPr bwMode="auto">
          <a:xfrm>
            <a:off x="1066800" y="3276600"/>
            <a:ext cx="304800" cy="914400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2587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r>
              <a:rPr lang="en-US" sz="3200" smtClean="0"/>
              <a:t>Microscopic mechanism for triplet generation</a:t>
            </a:r>
            <a:br>
              <a:rPr lang="en-US" sz="3200" smtClean="0"/>
            </a:br>
            <a:r>
              <a:rPr lang="en-US" sz="2400" smtClean="0"/>
              <a:t>(from discussion with M. Eschrig)</a:t>
            </a:r>
          </a:p>
        </p:txBody>
      </p:sp>
      <p:sp>
        <p:nvSpPr>
          <p:cNvPr id="152588" name="Rectangle 5"/>
          <p:cNvSpPr>
            <a:spLocks noChangeArrowheads="1"/>
          </p:cNvSpPr>
          <p:nvPr/>
        </p:nvSpPr>
        <p:spPr bwMode="auto">
          <a:xfrm>
            <a:off x="609600" y="1600200"/>
            <a:ext cx="457200" cy="914400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2589" name="Text Box 6"/>
          <p:cNvSpPr txBox="1">
            <a:spLocks noChangeArrowheads="1"/>
          </p:cNvSpPr>
          <p:nvPr/>
        </p:nvSpPr>
        <p:spPr bwMode="auto">
          <a:xfrm>
            <a:off x="685800" y="2071688"/>
            <a:ext cx="381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</a:t>
            </a:r>
          </a:p>
        </p:txBody>
      </p:sp>
      <p:graphicFrame>
        <p:nvGraphicFramePr>
          <p:cNvPr id="152578" name="Object 7"/>
          <p:cNvGraphicFramePr>
            <a:graphicFrameLocks noChangeAspect="1"/>
          </p:cNvGraphicFramePr>
          <p:nvPr/>
        </p:nvGraphicFramePr>
        <p:xfrm>
          <a:off x="1924050" y="1752600"/>
          <a:ext cx="219075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1417" name="Equation" r:id="rId4" imgW="1460500" imgH="419100" progId="Equation.3">
                  <p:embed/>
                </p:oleObj>
              </mc:Choice>
              <mc:Fallback>
                <p:oleObj name="Equation" r:id="rId4" imgW="14605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4050" y="1752600"/>
                        <a:ext cx="2190750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9992" name="Rectangle 8"/>
          <p:cNvSpPr>
            <a:spLocks noChangeArrowheads="1"/>
          </p:cNvSpPr>
          <p:nvPr/>
        </p:nvSpPr>
        <p:spPr bwMode="auto">
          <a:xfrm>
            <a:off x="609600" y="3276600"/>
            <a:ext cx="457200" cy="914400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9993" name="Text Box 9"/>
          <p:cNvSpPr txBox="1">
            <a:spLocks noChangeArrowheads="1"/>
          </p:cNvSpPr>
          <p:nvPr/>
        </p:nvSpPr>
        <p:spPr bwMode="auto">
          <a:xfrm>
            <a:off x="685800" y="3671888"/>
            <a:ext cx="1143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   F</a:t>
            </a:r>
            <a:r>
              <a:rPr lang="en-US" baseline="-25000"/>
              <a:t>1</a:t>
            </a:r>
            <a:endParaRPr lang="en-US"/>
          </a:p>
        </p:txBody>
      </p:sp>
      <p:sp>
        <p:nvSpPr>
          <p:cNvPr id="169995" name="Line 11"/>
          <p:cNvSpPr>
            <a:spLocks noChangeShapeType="1"/>
          </p:cNvSpPr>
          <p:nvPr/>
        </p:nvSpPr>
        <p:spPr bwMode="auto">
          <a:xfrm flipV="1">
            <a:off x="1219200" y="3352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69996" name="Object 12"/>
          <p:cNvGraphicFramePr>
            <a:graphicFrameLocks noChangeAspect="1"/>
          </p:cNvGraphicFramePr>
          <p:nvPr/>
        </p:nvGraphicFramePr>
        <p:xfrm>
          <a:off x="1905000" y="2673350"/>
          <a:ext cx="5016500" cy="167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1418" name="Equation" r:id="rId6" imgW="3340100" imgH="1117600" progId="Equation.3">
                  <p:embed/>
                </p:oleObj>
              </mc:Choice>
              <mc:Fallback>
                <p:oleObj name="Equation" r:id="rId6" imgW="3340100" imgH="1117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673350"/>
                        <a:ext cx="5016500" cy="167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9999" name="Line 15"/>
          <p:cNvSpPr>
            <a:spLocks noChangeShapeType="1"/>
          </p:cNvSpPr>
          <p:nvPr/>
        </p:nvSpPr>
        <p:spPr bwMode="auto">
          <a:xfrm flipV="1">
            <a:off x="1219200" y="5181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0000" name="Text Box 16"/>
          <p:cNvSpPr txBox="1">
            <a:spLocks noChangeArrowheads="1"/>
          </p:cNvSpPr>
          <p:nvPr/>
        </p:nvSpPr>
        <p:spPr bwMode="auto">
          <a:xfrm>
            <a:off x="685800" y="5486400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   F</a:t>
            </a:r>
            <a:r>
              <a:rPr lang="en-US" baseline="-25000"/>
              <a:t>1     </a:t>
            </a:r>
            <a:r>
              <a:rPr lang="en-US"/>
              <a:t>F</a:t>
            </a:r>
            <a:r>
              <a:rPr lang="en-US" baseline="-25000"/>
              <a:t>2</a:t>
            </a:r>
            <a:endParaRPr lang="en-US"/>
          </a:p>
        </p:txBody>
      </p:sp>
      <p:sp>
        <p:nvSpPr>
          <p:cNvPr id="170001" name="Rectangle 17"/>
          <p:cNvSpPr>
            <a:spLocks noChangeArrowheads="1"/>
          </p:cNvSpPr>
          <p:nvPr/>
        </p:nvSpPr>
        <p:spPr bwMode="auto">
          <a:xfrm>
            <a:off x="1371600" y="5105400"/>
            <a:ext cx="152400" cy="914400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0003" name="Line 19"/>
          <p:cNvSpPr>
            <a:spLocks noChangeShapeType="1"/>
          </p:cNvSpPr>
          <p:nvPr/>
        </p:nvSpPr>
        <p:spPr bwMode="auto">
          <a:xfrm flipV="1">
            <a:off x="1600200" y="525780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70004" name="Object 20"/>
          <p:cNvGraphicFramePr>
            <a:graphicFrameLocks noChangeAspect="1"/>
          </p:cNvGraphicFramePr>
          <p:nvPr/>
        </p:nvGraphicFramePr>
        <p:xfrm>
          <a:off x="7848600" y="3352800"/>
          <a:ext cx="1114425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1419" name="Equation" r:id="rId8" imgW="736600" imgH="241300" progId="Equation.3">
                  <p:embed/>
                </p:oleObj>
              </mc:Choice>
              <mc:Fallback>
                <p:oleObj name="Equation" r:id="rId8" imgW="7366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3352800"/>
                        <a:ext cx="1114425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0005" name="Object 21"/>
          <p:cNvGraphicFramePr>
            <a:graphicFrameLocks noChangeAspect="1"/>
          </p:cNvGraphicFramePr>
          <p:nvPr>
            <p:extLst/>
          </p:nvPr>
        </p:nvGraphicFramePr>
        <p:xfrm>
          <a:off x="2133600" y="5236029"/>
          <a:ext cx="4462463" cy="63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1420" name="Equation" r:id="rId10" imgW="2971800" imgH="419100" progId="Equation.3">
                  <p:embed/>
                </p:oleObj>
              </mc:Choice>
              <mc:Fallback>
                <p:oleObj name="Equation" r:id="rId10" imgW="29718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5236029"/>
                        <a:ext cx="4462463" cy="630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0006" name="Text Box 22"/>
          <p:cNvSpPr txBox="1">
            <a:spLocks noChangeArrowheads="1"/>
          </p:cNvSpPr>
          <p:nvPr/>
        </p:nvSpPr>
        <p:spPr bwMode="auto">
          <a:xfrm>
            <a:off x="3771900" y="6041571"/>
            <a:ext cx="2286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long-range triplet </a:t>
            </a:r>
            <a:r>
              <a:rPr lang="en-US" dirty="0" smtClean="0"/>
              <a:t>components in F</a:t>
            </a:r>
            <a:r>
              <a:rPr lang="en-US" baseline="-25000" dirty="0" smtClean="0"/>
              <a:t>2 </a:t>
            </a:r>
            <a:endParaRPr lang="en-US" dirty="0"/>
          </a:p>
        </p:txBody>
      </p:sp>
      <p:sp>
        <p:nvSpPr>
          <p:cNvPr id="170007" name="Line 23"/>
          <p:cNvSpPr>
            <a:spLocks noChangeShapeType="1"/>
          </p:cNvSpPr>
          <p:nvPr/>
        </p:nvSpPr>
        <p:spPr bwMode="auto">
          <a:xfrm flipV="1">
            <a:off x="5410200" y="5791200"/>
            <a:ext cx="685800" cy="27214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0008" name="Line 24"/>
          <p:cNvSpPr>
            <a:spLocks noChangeShapeType="1"/>
          </p:cNvSpPr>
          <p:nvPr/>
        </p:nvSpPr>
        <p:spPr bwMode="auto">
          <a:xfrm flipH="1" flipV="1">
            <a:off x="3733800" y="5774416"/>
            <a:ext cx="60960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0009" name="Text Box 25"/>
          <p:cNvSpPr txBox="1">
            <a:spLocks noChangeArrowheads="1"/>
          </p:cNvSpPr>
          <p:nvPr/>
        </p:nvSpPr>
        <p:spPr bwMode="auto">
          <a:xfrm>
            <a:off x="5867400" y="4311650"/>
            <a:ext cx="2209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short-range triplet component</a:t>
            </a:r>
          </a:p>
        </p:txBody>
      </p:sp>
      <p:sp>
        <p:nvSpPr>
          <p:cNvPr id="170010" name="Line 26"/>
          <p:cNvSpPr>
            <a:spLocks noChangeShapeType="1"/>
          </p:cNvSpPr>
          <p:nvPr/>
        </p:nvSpPr>
        <p:spPr bwMode="auto">
          <a:xfrm flipH="1">
            <a:off x="4038600" y="4648200"/>
            <a:ext cx="1752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0011" name="Line 27"/>
          <p:cNvSpPr>
            <a:spLocks noChangeShapeType="1"/>
          </p:cNvSpPr>
          <p:nvPr/>
        </p:nvSpPr>
        <p:spPr bwMode="auto">
          <a:xfrm flipV="1">
            <a:off x="4038600" y="43434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031" name="Object 6"/>
          <p:cNvGraphicFramePr>
            <a:graphicFrameLocks noChangeAspect="1"/>
          </p:cNvGraphicFramePr>
          <p:nvPr/>
        </p:nvGraphicFramePr>
        <p:xfrm>
          <a:off x="5638800" y="669925"/>
          <a:ext cx="3876675" cy="298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1421" name="Graph" r:id="rId12" imgW="3877056" imgH="2987040" progId="Origin50.Graph">
                  <p:embed/>
                </p:oleObj>
              </mc:Choice>
              <mc:Fallback>
                <p:oleObj name="Graph" r:id="rId12" imgW="3877056" imgH="298704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669925"/>
                        <a:ext cx="3876675" cy="298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2057400" y="4876800"/>
            <a:ext cx="16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rotate basis:</a:t>
            </a:r>
            <a:endParaRPr lang="en-US" sz="1600" dirty="0"/>
          </a:p>
        </p:txBody>
      </p:sp>
      <p:graphicFrame>
        <p:nvGraphicFramePr>
          <p:cNvPr id="1487879" name="Object 7"/>
          <p:cNvGraphicFramePr>
            <a:graphicFrameLocks noChangeAspect="1"/>
          </p:cNvGraphicFramePr>
          <p:nvPr/>
        </p:nvGraphicFramePr>
        <p:xfrm>
          <a:off x="7600950" y="5638800"/>
          <a:ext cx="1238250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1422" name="Equation" r:id="rId14" imgW="825500" imgH="292100" progId="Equation.3">
                  <p:embed/>
                </p:oleObj>
              </mc:Choice>
              <mc:Fallback>
                <p:oleObj name="Equation" r:id="rId14" imgW="825500" imgH="292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0950" y="5638800"/>
                        <a:ext cx="1238250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87880" name="Object 8"/>
          <p:cNvGraphicFramePr>
            <a:graphicFrameLocks noChangeAspect="1"/>
          </p:cNvGraphicFramePr>
          <p:nvPr/>
        </p:nvGraphicFramePr>
        <p:xfrm>
          <a:off x="7543800" y="6194425"/>
          <a:ext cx="1390650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1423" name="Equation" r:id="rId16" imgW="927100" imgH="292100" progId="Equation.3">
                  <p:embed/>
                </p:oleObj>
              </mc:Choice>
              <mc:Fallback>
                <p:oleObj name="Equation" r:id="rId16" imgW="927100" imgH="292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6194425"/>
                        <a:ext cx="1390650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85182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7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7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002" grpId="0" animBg="1"/>
      <p:bldP spid="169997" grpId="0" animBg="1"/>
      <p:bldP spid="169998" grpId="0" animBg="1"/>
      <p:bldP spid="169994" grpId="0" animBg="1"/>
      <p:bldP spid="169992" grpId="0" animBg="1"/>
      <p:bldP spid="169993" grpId="0"/>
      <p:bldP spid="169995" grpId="0" animBg="1"/>
      <p:bldP spid="169999" grpId="0" animBg="1"/>
      <p:bldP spid="170000" grpId="0"/>
      <p:bldP spid="170001" grpId="0" animBg="1"/>
      <p:bldP spid="170003" grpId="0" animBg="1"/>
      <p:bldP spid="170006" grpId="0"/>
      <p:bldP spid="170007" grpId="0" animBg="1"/>
      <p:bldP spid="170008" grpId="0" animBg="1"/>
      <p:bldP spid="170009" grpId="0"/>
      <p:bldP spid="170010" grpId="0" animBg="1"/>
      <p:bldP spid="170011" grpId="0" animBg="1"/>
      <p:bldP spid="2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eaLnBrk="1" hangingPunct="1"/>
            <a:r>
              <a:rPr lang="en-US" sz="3200" smtClean="0">
                <a:solidFill>
                  <a:schemeClr val="accent2"/>
                </a:solidFill>
              </a:rPr>
              <a:t>Proposal by Berezinskii (1974):</a:t>
            </a:r>
          </a:p>
        </p:txBody>
      </p:sp>
      <p:pic>
        <p:nvPicPr>
          <p:cNvPr id="4102" name="Picture 5" descr="Berezinski_abstract_co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292225"/>
            <a:ext cx="8666163" cy="267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762000" y="4418013"/>
            <a:ext cx="4343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What does this mean?</a:t>
            </a:r>
          </a:p>
        </p:txBody>
      </p:sp>
      <p:graphicFrame>
        <p:nvGraphicFramePr>
          <p:cNvPr id="137252" name="Object 36"/>
          <p:cNvGraphicFramePr>
            <a:graphicFrameLocks noChangeAspect="1"/>
          </p:cNvGraphicFramePr>
          <p:nvPr/>
        </p:nvGraphicFramePr>
        <p:xfrm>
          <a:off x="3505200" y="4875213"/>
          <a:ext cx="4176713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2434" name="Equation" r:id="rId5" imgW="2819400" imgH="215900" progId="Equation.3">
                  <p:embed/>
                </p:oleObj>
              </mc:Choice>
              <mc:Fallback>
                <p:oleObj name="Equation" r:id="rId5" imgW="28194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4875213"/>
                        <a:ext cx="4176713" cy="320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3519487" y="5392738"/>
          <a:ext cx="4176713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2435" name="Equation" r:id="rId7" imgW="2819400" imgH="215900" progId="Equation.3">
                  <p:embed/>
                </p:oleObj>
              </mc:Choice>
              <mc:Fallback>
                <p:oleObj name="Equation" r:id="rId7" imgW="28194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9487" y="5392738"/>
                        <a:ext cx="4176713" cy="320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1371600" y="4875213"/>
            <a:ext cx="2133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Fermions require:</a:t>
            </a: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1371600" y="5346700"/>
            <a:ext cx="213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If </a:t>
            </a:r>
            <a:r>
              <a:rPr lang="en-US" i="1" dirty="0" smtClean="0">
                <a:solidFill>
                  <a:srgbClr val="FF0000"/>
                </a:solidFill>
              </a:rPr>
              <a:t>F</a:t>
            </a:r>
            <a:r>
              <a:rPr lang="en-US" dirty="0" smtClean="0"/>
              <a:t> </a:t>
            </a:r>
            <a:r>
              <a:rPr lang="en-US" dirty="0"/>
              <a:t>is </a:t>
            </a:r>
            <a:r>
              <a:rPr lang="en-US" dirty="0">
                <a:solidFill>
                  <a:srgbClr val="FF0000"/>
                </a:solidFill>
              </a:rPr>
              <a:t>odd</a:t>
            </a:r>
            <a:r>
              <a:rPr lang="en-US" dirty="0"/>
              <a:t> in time:</a:t>
            </a:r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1371600" y="5789613"/>
            <a:ext cx="21336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then </a:t>
            </a:r>
            <a:r>
              <a:rPr lang="en-US" i="1" dirty="0" smtClean="0">
                <a:solidFill>
                  <a:srgbClr val="FF0000"/>
                </a:solidFill>
              </a:rPr>
              <a:t>F</a:t>
            </a:r>
            <a:r>
              <a:rPr lang="en-US" dirty="0" smtClean="0"/>
              <a:t> </a:t>
            </a:r>
            <a:r>
              <a:rPr lang="en-US" dirty="0"/>
              <a:t>is </a:t>
            </a:r>
            <a:r>
              <a:rPr lang="en-US" dirty="0">
                <a:solidFill>
                  <a:srgbClr val="FF0000"/>
                </a:solidFill>
              </a:rPr>
              <a:t>even</a:t>
            </a:r>
            <a:r>
              <a:rPr lang="en-US" dirty="0"/>
              <a:t> under exchange of space and spin:</a:t>
            </a:r>
          </a:p>
        </p:txBody>
      </p:sp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3657600" y="6094413"/>
          <a:ext cx="4176713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2436" name="Equation" r:id="rId9" imgW="2819400" imgH="215900" progId="Equation.3">
                  <p:embed/>
                </p:oleObj>
              </mc:Choice>
              <mc:Fallback>
                <p:oleObj name="Equation" r:id="rId9" imgW="28194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6094413"/>
                        <a:ext cx="4176713" cy="320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6" name="Line 14"/>
          <p:cNvSpPr>
            <a:spLocks noChangeShapeType="1"/>
          </p:cNvSpPr>
          <p:nvPr/>
        </p:nvSpPr>
        <p:spPr bwMode="auto">
          <a:xfrm>
            <a:off x="4876800" y="5713413"/>
            <a:ext cx="4572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7" name="Line 15"/>
          <p:cNvSpPr>
            <a:spLocks noChangeShapeType="1"/>
          </p:cNvSpPr>
          <p:nvPr/>
        </p:nvSpPr>
        <p:spPr bwMode="auto">
          <a:xfrm>
            <a:off x="7086600" y="5713413"/>
            <a:ext cx="4572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8" name="Line 16"/>
          <p:cNvSpPr>
            <a:spLocks noChangeShapeType="1"/>
          </p:cNvSpPr>
          <p:nvPr/>
        </p:nvSpPr>
        <p:spPr bwMode="auto">
          <a:xfrm>
            <a:off x="3962400" y="6399213"/>
            <a:ext cx="4572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9" name="Line 17"/>
          <p:cNvSpPr>
            <a:spLocks noChangeShapeType="1"/>
          </p:cNvSpPr>
          <p:nvPr/>
        </p:nvSpPr>
        <p:spPr bwMode="auto">
          <a:xfrm>
            <a:off x="6172200" y="6399213"/>
            <a:ext cx="4572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0" name="Line 18"/>
          <p:cNvSpPr>
            <a:spLocks noChangeShapeType="1"/>
          </p:cNvSpPr>
          <p:nvPr/>
        </p:nvSpPr>
        <p:spPr bwMode="auto">
          <a:xfrm>
            <a:off x="6781800" y="6399213"/>
            <a:ext cx="3810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1" name="Line 19"/>
          <p:cNvSpPr>
            <a:spLocks noChangeShapeType="1"/>
          </p:cNvSpPr>
          <p:nvPr/>
        </p:nvSpPr>
        <p:spPr bwMode="auto">
          <a:xfrm>
            <a:off x="4572000" y="6399213"/>
            <a:ext cx="3810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2" name="Line 20"/>
          <p:cNvSpPr>
            <a:spLocks noChangeShapeType="1"/>
          </p:cNvSpPr>
          <p:nvPr/>
        </p:nvSpPr>
        <p:spPr bwMode="auto">
          <a:xfrm>
            <a:off x="3810000" y="5180013"/>
            <a:ext cx="15240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3" name="Line 21"/>
          <p:cNvSpPr>
            <a:spLocks noChangeShapeType="1"/>
          </p:cNvSpPr>
          <p:nvPr/>
        </p:nvSpPr>
        <p:spPr bwMode="auto">
          <a:xfrm>
            <a:off x="6019800" y="5180013"/>
            <a:ext cx="15240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4" name="Line 22"/>
          <p:cNvSpPr>
            <a:spLocks noChangeShapeType="1"/>
          </p:cNvSpPr>
          <p:nvPr/>
        </p:nvSpPr>
        <p:spPr bwMode="auto">
          <a:xfrm>
            <a:off x="6629400" y="3505200"/>
            <a:ext cx="1676400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5" name="Line 23"/>
          <p:cNvSpPr>
            <a:spLocks noChangeShapeType="1"/>
          </p:cNvSpPr>
          <p:nvPr/>
        </p:nvSpPr>
        <p:spPr bwMode="auto">
          <a:xfrm>
            <a:off x="1066800" y="3683000"/>
            <a:ext cx="533400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6" name="Text Box 24"/>
          <p:cNvSpPr txBox="1">
            <a:spLocks noChangeArrowheads="1"/>
          </p:cNvSpPr>
          <p:nvPr/>
        </p:nvSpPr>
        <p:spPr bwMode="auto">
          <a:xfrm>
            <a:off x="1143000" y="3886200"/>
            <a:ext cx="7010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i="1">
                <a:solidFill>
                  <a:srgbClr val="FF0000"/>
                </a:solidFill>
              </a:rPr>
              <a:t>F(r</a:t>
            </a:r>
            <a:r>
              <a:rPr lang="en-US" sz="1600" i="1" baseline="-25000">
                <a:solidFill>
                  <a:srgbClr val="FF0000"/>
                </a:solidFill>
              </a:rPr>
              <a:t>1</a:t>
            </a:r>
            <a:r>
              <a:rPr lang="en-US" sz="1600" i="1">
                <a:solidFill>
                  <a:srgbClr val="FF0000"/>
                </a:solidFill>
              </a:rPr>
              <a:t>,r</a:t>
            </a:r>
            <a:r>
              <a:rPr lang="en-US" sz="1600" i="1" baseline="-25000">
                <a:solidFill>
                  <a:srgbClr val="FF0000"/>
                </a:solidFill>
              </a:rPr>
              <a:t>2</a:t>
            </a:r>
            <a:r>
              <a:rPr lang="en-US" sz="1600" i="1">
                <a:solidFill>
                  <a:srgbClr val="FF0000"/>
                </a:solidFill>
              </a:rPr>
              <a:t>,s</a:t>
            </a:r>
            <a:r>
              <a:rPr lang="en-US" sz="1600" i="1" baseline="-25000">
                <a:solidFill>
                  <a:srgbClr val="FF0000"/>
                </a:solidFill>
              </a:rPr>
              <a:t>1</a:t>
            </a:r>
            <a:r>
              <a:rPr lang="en-US" sz="1600" i="1">
                <a:solidFill>
                  <a:srgbClr val="FF0000"/>
                </a:solidFill>
              </a:rPr>
              <a:t>,s</a:t>
            </a:r>
            <a:r>
              <a:rPr lang="en-US" sz="1600" i="1" baseline="-25000">
                <a:solidFill>
                  <a:srgbClr val="FF0000"/>
                </a:solidFill>
              </a:rPr>
              <a:t>2</a:t>
            </a:r>
            <a:r>
              <a:rPr lang="en-US" sz="1600" i="1">
                <a:solidFill>
                  <a:srgbClr val="FF0000"/>
                </a:solidFill>
              </a:rPr>
              <a:t>,t</a:t>
            </a:r>
            <a:r>
              <a:rPr lang="en-US" sz="1600" i="1" baseline="-25000">
                <a:solidFill>
                  <a:srgbClr val="FF0000"/>
                </a:solidFill>
              </a:rPr>
              <a:t>1</a:t>
            </a:r>
            <a:r>
              <a:rPr lang="en-US" sz="1600" i="1">
                <a:solidFill>
                  <a:srgbClr val="FF0000"/>
                </a:solidFill>
              </a:rPr>
              <a:t>,t</a:t>
            </a:r>
            <a:r>
              <a:rPr lang="en-US" sz="1600" i="1" baseline="-25000">
                <a:solidFill>
                  <a:srgbClr val="FF0000"/>
                </a:solidFill>
              </a:rPr>
              <a:t>2 </a:t>
            </a:r>
            <a:r>
              <a:rPr lang="en-US" sz="1600" i="1">
                <a:solidFill>
                  <a:srgbClr val="FF0000"/>
                </a:solidFill>
              </a:rPr>
              <a:t>)</a:t>
            </a:r>
            <a:r>
              <a:rPr lang="en-US" sz="1600">
                <a:solidFill>
                  <a:srgbClr val="FF0000"/>
                </a:solidFill>
              </a:rPr>
              <a:t> </a:t>
            </a:r>
            <a:r>
              <a:rPr lang="en-US" sz="1600">
                <a:solidFill>
                  <a:srgbClr val="FF0000"/>
                </a:solidFill>
                <a:sym typeface="Symbol" pitchFamily="18" charset="2"/>
              </a:rPr>
              <a:t> “anomalous Green’s function” = pair correlation function</a:t>
            </a:r>
          </a:p>
        </p:txBody>
      </p:sp>
    </p:spTree>
    <p:extLst>
      <p:ext uri="{BB962C8B-B14F-4D97-AF65-F5344CB8AC3E}">
        <p14:creationId xmlns:p14="http://schemas.microsoft.com/office/powerpoint/2010/main" val="1734361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/>
      <p:bldP spid="15369" grpId="0"/>
      <p:bldP spid="15370" grpId="0"/>
      <p:bldP spid="15371" grpId="0"/>
      <p:bldP spid="3086" grpId="0" animBg="1"/>
      <p:bldP spid="3087" grpId="0" animBg="1"/>
      <p:bldP spid="3088" grpId="0" animBg="1"/>
      <p:bldP spid="3089" grpId="0" animBg="1"/>
      <p:bldP spid="3090" grpId="0" animBg="1"/>
      <p:bldP spid="3091" grpId="0" animBg="1"/>
      <p:bldP spid="3092" grpId="0" animBg="1"/>
      <p:bldP spid="3093" grpId="0" animBg="1"/>
      <p:bldP spid="3094" grpId="0" animBg="1"/>
      <p:bldP spid="3095" grpId="0" animBg="1"/>
      <p:bldP spid="309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762000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accent2"/>
                </a:solidFill>
              </a:rPr>
              <a:t>Josephson junctions: 0 and </a:t>
            </a:r>
            <a:r>
              <a:rPr lang="en-US" sz="3600" dirty="0">
                <a:solidFill>
                  <a:schemeClr val="accent2"/>
                </a:solidFill>
                <a:latin typeface="Symbol" pitchFamily="18" charset="2"/>
              </a:rPr>
              <a:t>p</a:t>
            </a:r>
            <a:r>
              <a:rPr lang="en-US" sz="3600" dirty="0">
                <a:solidFill>
                  <a:schemeClr val="accent2"/>
                </a:solidFill>
              </a:rPr>
              <a:t> junctions</a:t>
            </a:r>
          </a:p>
        </p:txBody>
      </p:sp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4648200" y="3429000"/>
          <a:ext cx="1782763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9386" name="Equation" r:id="rId4" imgW="990600" imgH="228600" progId="Equation.3">
                  <p:embed/>
                </p:oleObj>
              </mc:Choice>
              <mc:Fallback>
                <p:oleObj name="Equation" r:id="rId4" imgW="990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429000"/>
                        <a:ext cx="1782763" cy="411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2" name="Object 3"/>
          <p:cNvGraphicFramePr>
            <a:graphicFrameLocks noChangeAspect="1"/>
          </p:cNvGraphicFramePr>
          <p:nvPr/>
        </p:nvGraphicFramePr>
        <p:xfrm>
          <a:off x="4648200" y="5562600"/>
          <a:ext cx="2219325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9387" name="Equation" r:id="rId6" imgW="1231366" imgH="228501" progId="Equation.3">
                  <p:embed/>
                </p:oleObj>
              </mc:Choice>
              <mc:Fallback>
                <p:oleObj name="Equation" r:id="rId6" imgW="1231366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5562600"/>
                        <a:ext cx="2219325" cy="411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7" name="Rectangle 5"/>
          <p:cNvSpPr>
            <a:spLocks noChangeArrowheads="1"/>
          </p:cNvSpPr>
          <p:nvPr/>
        </p:nvSpPr>
        <p:spPr bwMode="auto">
          <a:xfrm>
            <a:off x="685800" y="1143000"/>
            <a:ext cx="1295400" cy="609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228" name="Rectangle 6"/>
          <p:cNvSpPr>
            <a:spLocks noChangeArrowheads="1"/>
          </p:cNvSpPr>
          <p:nvPr/>
        </p:nvSpPr>
        <p:spPr bwMode="auto">
          <a:xfrm>
            <a:off x="3200400" y="1143000"/>
            <a:ext cx="1295400" cy="609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229" name="Rectangle 7"/>
          <p:cNvSpPr>
            <a:spLocks noChangeArrowheads="1"/>
          </p:cNvSpPr>
          <p:nvPr/>
        </p:nvSpPr>
        <p:spPr bwMode="auto">
          <a:xfrm>
            <a:off x="1981200" y="1143000"/>
            <a:ext cx="12192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230" name="Text Box 8"/>
          <p:cNvSpPr txBox="1">
            <a:spLocks noChangeArrowheads="1"/>
          </p:cNvSpPr>
          <p:nvPr/>
        </p:nvSpPr>
        <p:spPr bwMode="auto">
          <a:xfrm>
            <a:off x="2057400" y="1279525"/>
            <a:ext cx="1143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     F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9231" name="Text Box 9"/>
          <p:cNvSpPr txBox="1">
            <a:spLocks noChangeArrowheads="1"/>
          </p:cNvSpPr>
          <p:nvPr/>
        </p:nvSpPr>
        <p:spPr bwMode="auto">
          <a:xfrm>
            <a:off x="914400" y="1279525"/>
            <a:ext cx="99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rgbClr val="000000"/>
                </a:solidFill>
              </a:rPr>
              <a:t>S</a:t>
            </a:r>
            <a:r>
              <a:rPr lang="en-US" sz="2000" baseline="-25000">
                <a:solidFill>
                  <a:srgbClr val="000000"/>
                </a:solidFill>
              </a:rPr>
              <a:t>1</a:t>
            </a:r>
            <a:r>
              <a:rPr lang="en-US" sz="2000">
                <a:solidFill>
                  <a:srgbClr val="000000"/>
                </a:solidFill>
              </a:rPr>
              <a:t> , </a:t>
            </a:r>
            <a:r>
              <a:rPr lang="en-US" sz="2000">
                <a:solidFill>
                  <a:srgbClr val="000000"/>
                </a:solidFill>
                <a:latin typeface="Symbol" pitchFamily="18" charset="2"/>
              </a:rPr>
              <a:t>f</a:t>
            </a:r>
            <a:r>
              <a:rPr lang="en-US" sz="2000" baseline="-25000">
                <a:solidFill>
                  <a:srgbClr val="000000"/>
                </a:solidFill>
              </a:rPr>
              <a:t>1</a:t>
            </a: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9232" name="Text Box 10"/>
          <p:cNvSpPr txBox="1">
            <a:spLocks noChangeArrowheads="1"/>
          </p:cNvSpPr>
          <p:nvPr/>
        </p:nvSpPr>
        <p:spPr bwMode="auto">
          <a:xfrm>
            <a:off x="3352800" y="1279525"/>
            <a:ext cx="99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rgbClr val="000000"/>
                </a:solidFill>
              </a:rPr>
              <a:t>S</a:t>
            </a:r>
            <a:r>
              <a:rPr lang="en-US" sz="2000" baseline="-25000">
                <a:solidFill>
                  <a:srgbClr val="000000"/>
                </a:solidFill>
              </a:rPr>
              <a:t>2</a:t>
            </a:r>
            <a:r>
              <a:rPr lang="en-US" sz="2000">
                <a:solidFill>
                  <a:srgbClr val="000000"/>
                </a:solidFill>
              </a:rPr>
              <a:t> , </a:t>
            </a:r>
            <a:r>
              <a:rPr lang="en-US" sz="2000">
                <a:solidFill>
                  <a:srgbClr val="000000"/>
                </a:solidFill>
                <a:latin typeface="Symbol" pitchFamily="18" charset="2"/>
              </a:rPr>
              <a:t>f</a:t>
            </a:r>
            <a:r>
              <a:rPr lang="en-US" sz="2000" baseline="-25000">
                <a:solidFill>
                  <a:srgbClr val="000000"/>
                </a:solidFill>
              </a:rPr>
              <a:t>2</a:t>
            </a: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9233" name="Text Box 11"/>
          <p:cNvSpPr txBox="1">
            <a:spLocks noChangeArrowheads="1"/>
          </p:cNvSpPr>
          <p:nvPr/>
        </p:nvSpPr>
        <p:spPr bwMode="auto">
          <a:xfrm>
            <a:off x="4572000" y="2955925"/>
            <a:ext cx="3810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rgbClr val="333399"/>
                </a:solidFill>
              </a:rPr>
              <a:t>standard Josephson junction</a:t>
            </a:r>
          </a:p>
        </p:txBody>
      </p:sp>
      <p:sp>
        <p:nvSpPr>
          <p:cNvPr id="32780" name="Text Box 12"/>
          <p:cNvSpPr txBox="1">
            <a:spLocks noChangeArrowheads="1"/>
          </p:cNvSpPr>
          <p:nvPr/>
        </p:nvSpPr>
        <p:spPr bwMode="auto">
          <a:xfrm>
            <a:off x="4572000" y="5013325"/>
            <a:ext cx="3810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rgbClr val="333399"/>
                </a:solidFill>
                <a:latin typeface="Symbol" pitchFamily="18" charset="2"/>
              </a:rPr>
              <a:t>p</a:t>
            </a:r>
            <a:r>
              <a:rPr lang="en-US" sz="2000">
                <a:solidFill>
                  <a:srgbClr val="333399"/>
                </a:solidFill>
              </a:rPr>
              <a:t>-junction</a:t>
            </a:r>
          </a:p>
        </p:txBody>
      </p:sp>
      <p:graphicFrame>
        <p:nvGraphicFramePr>
          <p:cNvPr id="9220" name="Object 4"/>
          <p:cNvGraphicFramePr>
            <a:graphicFrameLocks noChangeAspect="1"/>
          </p:cNvGraphicFramePr>
          <p:nvPr>
            <p:extLst/>
          </p:nvPr>
        </p:nvGraphicFramePr>
        <p:xfrm>
          <a:off x="7780743" y="1042138"/>
          <a:ext cx="933045" cy="5902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9388" name="Equation" r:id="rId8" imgW="622030" imgH="393529" progId="Equation.3">
                  <p:embed/>
                </p:oleObj>
              </mc:Choice>
              <mc:Fallback>
                <p:oleObj name="Equation" r:id="rId8" imgW="622030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0743" y="1042138"/>
                        <a:ext cx="933045" cy="59029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5" name="Line 14"/>
          <p:cNvSpPr>
            <a:spLocks noChangeShapeType="1"/>
          </p:cNvSpPr>
          <p:nvPr/>
        </p:nvSpPr>
        <p:spPr bwMode="auto">
          <a:xfrm flipH="1" flipV="1">
            <a:off x="2438400" y="4191000"/>
            <a:ext cx="3810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9221" name="Object 5"/>
          <p:cNvGraphicFramePr>
            <a:graphicFrameLocks noChangeAspect="1"/>
          </p:cNvGraphicFramePr>
          <p:nvPr/>
        </p:nvGraphicFramePr>
        <p:xfrm>
          <a:off x="609600" y="2284413"/>
          <a:ext cx="3565525" cy="2211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9389" name="Graph" r:id="rId10" imgW="3568598" imgH="2212848" progId="Origin50.Graph">
                  <p:embed/>
                </p:oleObj>
              </mc:Choice>
              <mc:Fallback>
                <p:oleObj name="Graph" r:id="rId10" imgW="3568598" imgH="2212848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284413"/>
                        <a:ext cx="3565525" cy="2211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84" name="Object 6"/>
          <p:cNvGraphicFramePr>
            <a:graphicFrameLocks noChangeAspect="1"/>
          </p:cNvGraphicFramePr>
          <p:nvPr/>
        </p:nvGraphicFramePr>
        <p:xfrm>
          <a:off x="609600" y="4427538"/>
          <a:ext cx="3565525" cy="2201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9390" name="Graph" r:id="rId12" imgW="3564941" imgH="2203094" progId="Origin50.Graph">
                  <p:embed/>
                </p:oleObj>
              </mc:Choice>
              <mc:Fallback>
                <p:oleObj name="Graph" r:id="rId12" imgW="3564941" imgH="2203094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427538"/>
                        <a:ext cx="3565525" cy="2201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85" name="Line 17"/>
          <p:cNvSpPr>
            <a:spLocks noChangeShapeType="1"/>
          </p:cNvSpPr>
          <p:nvPr/>
        </p:nvSpPr>
        <p:spPr bwMode="auto">
          <a:xfrm flipH="1" flipV="1">
            <a:off x="3048000" y="6324600"/>
            <a:ext cx="3810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9223" name="Object 7"/>
          <p:cNvGraphicFramePr>
            <a:graphicFrameLocks noChangeAspect="1"/>
          </p:cNvGraphicFramePr>
          <p:nvPr>
            <p:extLst/>
          </p:nvPr>
        </p:nvGraphicFramePr>
        <p:xfrm>
          <a:off x="7486650" y="1914585"/>
          <a:ext cx="1371600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9391" name="Equation" r:id="rId14" imgW="914400" imgH="419100" progId="Equation.3">
                  <p:embed/>
                </p:oleObj>
              </mc:Choice>
              <mc:Fallback>
                <p:oleObj name="Equation" r:id="rId14" imgW="9144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6650" y="1914585"/>
                        <a:ext cx="1371600" cy="628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7" name="Text Box 19"/>
          <p:cNvSpPr txBox="1">
            <a:spLocks noChangeArrowheads="1"/>
          </p:cNvSpPr>
          <p:nvPr/>
        </p:nvSpPr>
        <p:spPr bwMode="auto">
          <a:xfrm>
            <a:off x="2819400" y="4175125"/>
            <a:ext cx="2514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dirty="0">
                <a:solidFill>
                  <a:srgbClr val="FF3399"/>
                </a:solidFill>
              </a:rPr>
              <a:t>ground state: </a:t>
            </a:r>
            <a:r>
              <a:rPr lang="en-US" sz="2000" i="1" dirty="0">
                <a:solidFill>
                  <a:srgbClr val="FF3399"/>
                </a:solidFill>
                <a:latin typeface="Symbol" pitchFamily="18" charset="2"/>
              </a:rPr>
              <a:t>f </a:t>
            </a:r>
            <a:r>
              <a:rPr lang="en-US" sz="2000" dirty="0">
                <a:solidFill>
                  <a:srgbClr val="FF3399"/>
                </a:solidFill>
              </a:rPr>
              <a:t>= 0</a:t>
            </a:r>
          </a:p>
        </p:txBody>
      </p:sp>
      <p:sp>
        <p:nvSpPr>
          <p:cNvPr id="32788" name="Text Box 20"/>
          <p:cNvSpPr txBox="1">
            <a:spLocks noChangeArrowheads="1"/>
          </p:cNvSpPr>
          <p:nvPr/>
        </p:nvSpPr>
        <p:spPr bwMode="auto">
          <a:xfrm>
            <a:off x="3429000" y="6308725"/>
            <a:ext cx="2362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dirty="0">
                <a:solidFill>
                  <a:srgbClr val="FF3399"/>
                </a:solidFill>
              </a:rPr>
              <a:t>ground state: </a:t>
            </a:r>
            <a:r>
              <a:rPr lang="en-US" sz="2000" i="1" dirty="0">
                <a:solidFill>
                  <a:srgbClr val="FF3399"/>
                </a:solidFill>
                <a:latin typeface="Symbol" pitchFamily="18" charset="2"/>
              </a:rPr>
              <a:t>f </a:t>
            </a:r>
            <a:r>
              <a:rPr lang="en-US" sz="2000" dirty="0">
                <a:solidFill>
                  <a:srgbClr val="FF3399"/>
                </a:solidFill>
              </a:rPr>
              <a:t>= </a:t>
            </a:r>
            <a:r>
              <a:rPr lang="en-US" sz="2000" dirty="0">
                <a:solidFill>
                  <a:srgbClr val="FF3399"/>
                </a:solidFill>
                <a:latin typeface="Symbol" pitchFamily="18" charset="2"/>
              </a:rPr>
              <a:t>p</a:t>
            </a:r>
          </a:p>
        </p:txBody>
      </p:sp>
      <p:graphicFrame>
        <p:nvGraphicFramePr>
          <p:cNvPr id="9224" name="Object 8"/>
          <p:cNvGraphicFramePr>
            <a:graphicFrameLocks noChangeAspect="1"/>
          </p:cNvGraphicFramePr>
          <p:nvPr/>
        </p:nvGraphicFramePr>
        <p:xfrm>
          <a:off x="7181850" y="3429000"/>
          <a:ext cx="1531938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9392" name="Equation" r:id="rId16" imgW="850900" imgH="228600" progId="Equation.3">
                  <p:embed/>
                </p:oleObj>
              </mc:Choice>
              <mc:Fallback>
                <p:oleObj name="Equation" r:id="rId16" imgW="8509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1850" y="3429000"/>
                        <a:ext cx="1531938" cy="411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90" name="Object 9"/>
          <p:cNvGraphicFramePr>
            <a:graphicFrameLocks noChangeAspect="1"/>
          </p:cNvGraphicFramePr>
          <p:nvPr/>
        </p:nvGraphicFramePr>
        <p:xfrm>
          <a:off x="7200900" y="5562600"/>
          <a:ext cx="1943100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9393" name="Equation" r:id="rId18" imgW="1079500" imgH="228600" progId="Equation.3">
                  <p:embed/>
                </p:oleObj>
              </mc:Choice>
              <mc:Fallback>
                <p:oleObj name="Equation" r:id="rId18" imgW="10795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0900" y="5562600"/>
                        <a:ext cx="1943100" cy="411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9" name="Text Box 23"/>
          <p:cNvSpPr txBox="1">
            <a:spLocks noChangeArrowheads="1"/>
          </p:cNvSpPr>
          <p:nvPr/>
        </p:nvSpPr>
        <p:spPr bwMode="auto">
          <a:xfrm>
            <a:off x="5778687" y="1165156"/>
            <a:ext cx="191751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Josephson energy:</a:t>
            </a:r>
          </a:p>
        </p:txBody>
      </p:sp>
      <p:sp>
        <p:nvSpPr>
          <p:cNvPr id="9240" name="Text Box 24"/>
          <p:cNvSpPr txBox="1">
            <a:spLocks noChangeArrowheads="1"/>
          </p:cNvSpPr>
          <p:nvPr/>
        </p:nvSpPr>
        <p:spPr bwMode="auto">
          <a:xfrm>
            <a:off x="5773371" y="2028061"/>
            <a:ext cx="15684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Supercurrent: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838200" y="1828800"/>
            <a:ext cx="3505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dirty="0">
                <a:solidFill>
                  <a:srgbClr val="FF3399"/>
                </a:solidFill>
              </a:rPr>
              <a:t>phase difference  </a:t>
            </a:r>
            <a:r>
              <a:rPr lang="en-US" sz="2000" i="1" dirty="0">
                <a:solidFill>
                  <a:srgbClr val="FF3399"/>
                </a:solidFill>
                <a:latin typeface="Symbol" pitchFamily="18" charset="2"/>
              </a:rPr>
              <a:t>f </a:t>
            </a:r>
            <a:r>
              <a:rPr lang="en-US" sz="2000" dirty="0">
                <a:solidFill>
                  <a:srgbClr val="FF3399"/>
                </a:solidFill>
              </a:rPr>
              <a:t>= </a:t>
            </a:r>
            <a:r>
              <a:rPr lang="en-US" sz="2000" i="1" dirty="0">
                <a:solidFill>
                  <a:srgbClr val="FF3399"/>
                </a:solidFill>
                <a:latin typeface="Symbol" pitchFamily="18" charset="2"/>
              </a:rPr>
              <a:t>f</a:t>
            </a:r>
            <a:r>
              <a:rPr lang="en-US" sz="2000" i="1" baseline="-25000" dirty="0">
                <a:solidFill>
                  <a:srgbClr val="FF3399"/>
                </a:solidFill>
                <a:latin typeface="Symbol" pitchFamily="18" charset="2"/>
              </a:rPr>
              <a:t>2</a:t>
            </a:r>
            <a:r>
              <a:rPr lang="en-US" sz="2000" i="1" dirty="0">
                <a:solidFill>
                  <a:srgbClr val="FF3399"/>
                </a:solidFill>
                <a:latin typeface="Symbol" pitchFamily="18" charset="2"/>
              </a:rPr>
              <a:t> - f</a:t>
            </a:r>
            <a:r>
              <a:rPr lang="en-US" sz="2000" i="1" baseline="-25000" dirty="0">
                <a:solidFill>
                  <a:srgbClr val="FF3399"/>
                </a:solidFill>
                <a:latin typeface="Symbol" pitchFamily="18" charset="2"/>
              </a:rPr>
              <a:t>1</a:t>
            </a:r>
            <a:endParaRPr lang="en-US" sz="2000" dirty="0">
              <a:solidFill>
                <a:srgbClr val="FF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103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1769300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accent2"/>
                </a:solidFill>
              </a:rPr>
              <a:t>What is a Josephson junction (JJ)?</a:t>
            </a:r>
            <a:br>
              <a:rPr lang="en-US" sz="3600" dirty="0">
                <a:solidFill>
                  <a:schemeClr val="accent2"/>
                </a:solidFill>
              </a:rPr>
            </a:br>
            <a:r>
              <a:rPr lang="en-US" sz="1600" dirty="0">
                <a:solidFill>
                  <a:schemeClr val="accent2"/>
                </a:solidFill>
              </a:rPr>
              <a:t/>
            </a:r>
            <a:br>
              <a:rPr lang="en-US" sz="1600" dirty="0">
                <a:solidFill>
                  <a:schemeClr val="accent2"/>
                </a:solidFill>
              </a:rPr>
            </a:br>
            <a:r>
              <a:rPr lang="en-US" sz="2800" dirty="0">
                <a:solidFill>
                  <a:schemeClr val="accent2"/>
                </a:solidFill>
              </a:rPr>
              <a:t>Two superconductors separated by a “barrier:”</a:t>
            </a:r>
            <a:br>
              <a:rPr lang="en-US" sz="2800" dirty="0">
                <a:solidFill>
                  <a:schemeClr val="accent2"/>
                </a:solidFill>
              </a:rPr>
            </a:br>
            <a:r>
              <a:rPr lang="en-US" sz="800" dirty="0">
                <a:solidFill>
                  <a:schemeClr val="accent2"/>
                </a:solidFill>
              </a:rPr>
              <a:t/>
            </a:r>
            <a:br>
              <a:rPr lang="en-US" sz="800" dirty="0">
                <a:solidFill>
                  <a:schemeClr val="accent2"/>
                </a:solidFill>
              </a:rPr>
            </a:br>
            <a:r>
              <a:rPr lang="en-US" sz="2000" dirty="0">
                <a:solidFill>
                  <a:schemeClr val="accent2"/>
                </a:solidFill>
              </a:rPr>
              <a:t>(I = insulator, N = normal metal, F = ferromagnet)</a:t>
            </a:r>
          </a:p>
        </p:txBody>
      </p:sp>
      <p:sp>
        <p:nvSpPr>
          <p:cNvPr id="9227" name="Rectangle 5"/>
          <p:cNvSpPr>
            <a:spLocks noChangeArrowheads="1"/>
          </p:cNvSpPr>
          <p:nvPr/>
        </p:nvSpPr>
        <p:spPr bwMode="auto">
          <a:xfrm>
            <a:off x="2743200" y="2286000"/>
            <a:ext cx="1295400" cy="609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228" name="Rectangle 6"/>
          <p:cNvSpPr>
            <a:spLocks noChangeArrowheads="1"/>
          </p:cNvSpPr>
          <p:nvPr/>
        </p:nvSpPr>
        <p:spPr bwMode="auto">
          <a:xfrm>
            <a:off x="5257800" y="2286000"/>
            <a:ext cx="1295400" cy="609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229" name="Rectangle 7"/>
          <p:cNvSpPr>
            <a:spLocks noChangeArrowheads="1"/>
          </p:cNvSpPr>
          <p:nvPr/>
        </p:nvSpPr>
        <p:spPr bwMode="auto">
          <a:xfrm>
            <a:off x="4038600" y="2286000"/>
            <a:ext cx="12192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230" name="Text Box 8"/>
          <p:cNvSpPr txBox="1">
            <a:spLocks noChangeArrowheads="1"/>
          </p:cNvSpPr>
          <p:nvPr/>
        </p:nvSpPr>
        <p:spPr bwMode="auto">
          <a:xfrm>
            <a:off x="4114800" y="2422525"/>
            <a:ext cx="1143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dirty="0">
                <a:solidFill>
                  <a:srgbClr val="000000"/>
                </a:solidFill>
              </a:rPr>
              <a:t>I, N or F</a:t>
            </a:r>
          </a:p>
        </p:txBody>
      </p:sp>
      <p:sp>
        <p:nvSpPr>
          <p:cNvPr id="9231" name="Text Box 9"/>
          <p:cNvSpPr txBox="1">
            <a:spLocks noChangeArrowheads="1"/>
          </p:cNvSpPr>
          <p:nvPr/>
        </p:nvSpPr>
        <p:spPr bwMode="auto">
          <a:xfrm>
            <a:off x="2971800" y="2422525"/>
            <a:ext cx="99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rgbClr val="000000"/>
                </a:solidFill>
              </a:rPr>
              <a:t>S</a:t>
            </a:r>
            <a:r>
              <a:rPr lang="en-US" sz="2000" baseline="-25000">
                <a:solidFill>
                  <a:srgbClr val="000000"/>
                </a:solidFill>
              </a:rPr>
              <a:t>1</a:t>
            </a:r>
            <a:r>
              <a:rPr lang="en-US" sz="2000">
                <a:solidFill>
                  <a:srgbClr val="000000"/>
                </a:solidFill>
              </a:rPr>
              <a:t> , </a:t>
            </a:r>
            <a:r>
              <a:rPr lang="en-US" sz="2000">
                <a:solidFill>
                  <a:srgbClr val="000000"/>
                </a:solidFill>
                <a:latin typeface="Symbol" pitchFamily="18" charset="2"/>
              </a:rPr>
              <a:t>f</a:t>
            </a:r>
            <a:r>
              <a:rPr lang="en-US" sz="2000" baseline="-25000">
                <a:solidFill>
                  <a:srgbClr val="000000"/>
                </a:solidFill>
              </a:rPr>
              <a:t>1</a:t>
            </a: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9232" name="Text Box 10"/>
          <p:cNvSpPr txBox="1">
            <a:spLocks noChangeArrowheads="1"/>
          </p:cNvSpPr>
          <p:nvPr/>
        </p:nvSpPr>
        <p:spPr bwMode="auto">
          <a:xfrm>
            <a:off x="5410200" y="2422525"/>
            <a:ext cx="99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rgbClr val="000000"/>
                </a:solidFill>
              </a:rPr>
              <a:t>S</a:t>
            </a:r>
            <a:r>
              <a:rPr lang="en-US" sz="2000" baseline="-25000">
                <a:solidFill>
                  <a:srgbClr val="000000"/>
                </a:solidFill>
              </a:rPr>
              <a:t>2</a:t>
            </a:r>
            <a:r>
              <a:rPr lang="en-US" sz="2000">
                <a:solidFill>
                  <a:srgbClr val="000000"/>
                </a:solidFill>
              </a:rPr>
              <a:t> , </a:t>
            </a:r>
            <a:r>
              <a:rPr lang="en-US" sz="2000">
                <a:solidFill>
                  <a:srgbClr val="000000"/>
                </a:solidFill>
                <a:latin typeface="Symbol" pitchFamily="18" charset="2"/>
              </a:rPr>
              <a:t>f</a:t>
            </a:r>
            <a:r>
              <a:rPr lang="en-US" sz="2000" baseline="-25000">
                <a:solidFill>
                  <a:srgbClr val="000000"/>
                </a:solidFill>
              </a:rPr>
              <a:t>2</a:t>
            </a: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9233" name="Text Box 11"/>
          <p:cNvSpPr txBox="1">
            <a:spLocks noChangeArrowheads="1"/>
          </p:cNvSpPr>
          <p:nvPr/>
        </p:nvSpPr>
        <p:spPr bwMode="auto">
          <a:xfrm>
            <a:off x="780360" y="3600510"/>
            <a:ext cx="8135040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dirty="0">
                <a:solidFill>
                  <a:srgbClr val="333399"/>
                </a:solidFill>
              </a:rPr>
              <a:t>Josephson relations:</a:t>
            </a:r>
          </a:p>
          <a:p>
            <a:pPr eaLnBrk="0" hangingPunct="0">
              <a:spcBef>
                <a:spcPct val="50000"/>
              </a:spcBef>
            </a:pPr>
            <a:endParaRPr lang="en-US" sz="800" dirty="0">
              <a:solidFill>
                <a:srgbClr val="333399"/>
              </a:solidFill>
            </a:endParaRPr>
          </a:p>
          <a:p>
            <a:pPr eaLnBrk="0" hangingPunct="0">
              <a:spcBef>
                <a:spcPct val="50000"/>
              </a:spcBef>
            </a:pPr>
            <a:r>
              <a:rPr lang="en-US" sz="2000" dirty="0">
                <a:solidFill>
                  <a:srgbClr val="333399"/>
                </a:solidFill>
              </a:rPr>
              <a:t>	dc:                              supercurrent flows with no dissipation</a:t>
            </a:r>
          </a:p>
          <a:p>
            <a:pPr eaLnBrk="0" hangingPunct="0">
              <a:spcBef>
                <a:spcPct val="50000"/>
              </a:spcBef>
            </a:pPr>
            <a:endParaRPr lang="en-US" sz="2000" dirty="0">
              <a:solidFill>
                <a:srgbClr val="333399"/>
              </a:solidFill>
            </a:endParaRPr>
          </a:p>
          <a:p>
            <a:pPr eaLnBrk="0" hangingPunct="0">
              <a:spcBef>
                <a:spcPct val="50000"/>
              </a:spcBef>
            </a:pPr>
            <a:r>
              <a:rPr lang="en-US" sz="2000" dirty="0">
                <a:solidFill>
                  <a:srgbClr val="333399"/>
                </a:solidFill>
              </a:rPr>
              <a:t>	ac:                             phase changes when V </a:t>
            </a:r>
            <a:r>
              <a:rPr lang="en-US" sz="2000" dirty="0">
                <a:solidFill>
                  <a:srgbClr val="333399"/>
                </a:solidFill>
                <a:sym typeface="Symbol" panose="05050102010706020507" pitchFamily="18" charset="2"/>
              </a:rPr>
              <a:t> 0</a:t>
            </a:r>
            <a:r>
              <a:rPr lang="en-US" sz="2000" dirty="0">
                <a:solidFill>
                  <a:srgbClr val="333399"/>
                </a:solidFill>
              </a:rPr>
              <a:t>  </a:t>
            </a:r>
          </a:p>
        </p:txBody>
      </p:sp>
      <p:graphicFrame>
        <p:nvGraphicFramePr>
          <p:cNvPr id="9224" name="Object 8"/>
          <p:cNvGraphicFramePr>
            <a:graphicFrameLocks noChangeAspect="1"/>
          </p:cNvGraphicFramePr>
          <p:nvPr>
            <p:extLst/>
          </p:nvPr>
        </p:nvGraphicFramePr>
        <p:xfrm>
          <a:off x="2278062" y="4250621"/>
          <a:ext cx="1531938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7342" name="Equation" r:id="rId4" imgW="850900" imgH="228600" progId="Equation.3">
                  <p:embed/>
                </p:oleObj>
              </mc:Choice>
              <mc:Fallback>
                <p:oleObj name="Equation" r:id="rId4" imgW="8509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8062" y="4250621"/>
                        <a:ext cx="1531938" cy="411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2895600" y="2971800"/>
            <a:ext cx="3505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dirty="0">
                <a:solidFill>
                  <a:srgbClr val="FF3399"/>
                </a:solidFill>
              </a:rPr>
              <a:t>phase difference  </a:t>
            </a:r>
            <a:r>
              <a:rPr lang="en-US" sz="2000" i="1" dirty="0">
                <a:solidFill>
                  <a:srgbClr val="FF3399"/>
                </a:solidFill>
                <a:latin typeface="Symbol" pitchFamily="18" charset="2"/>
              </a:rPr>
              <a:t>f </a:t>
            </a:r>
            <a:r>
              <a:rPr lang="en-US" sz="2000" dirty="0">
                <a:solidFill>
                  <a:srgbClr val="FF3399"/>
                </a:solidFill>
              </a:rPr>
              <a:t>= </a:t>
            </a:r>
            <a:r>
              <a:rPr lang="en-US" sz="2000" i="1" dirty="0">
                <a:solidFill>
                  <a:srgbClr val="FF3399"/>
                </a:solidFill>
                <a:latin typeface="Symbol" pitchFamily="18" charset="2"/>
              </a:rPr>
              <a:t>f</a:t>
            </a:r>
            <a:r>
              <a:rPr lang="en-US" sz="2000" i="1" baseline="-25000" dirty="0">
                <a:solidFill>
                  <a:srgbClr val="FF3399"/>
                </a:solidFill>
                <a:latin typeface="Symbol" pitchFamily="18" charset="2"/>
              </a:rPr>
              <a:t>2</a:t>
            </a:r>
            <a:r>
              <a:rPr lang="en-US" sz="2000" i="1" dirty="0">
                <a:solidFill>
                  <a:srgbClr val="FF3399"/>
                </a:solidFill>
                <a:latin typeface="Symbol" pitchFamily="18" charset="2"/>
              </a:rPr>
              <a:t> - f</a:t>
            </a:r>
            <a:r>
              <a:rPr lang="en-US" sz="2000" i="1" baseline="-25000" dirty="0">
                <a:solidFill>
                  <a:srgbClr val="FF3399"/>
                </a:solidFill>
                <a:latin typeface="Symbol" pitchFamily="18" charset="2"/>
              </a:rPr>
              <a:t>1</a:t>
            </a:r>
            <a:endParaRPr lang="en-US" sz="2000" dirty="0">
              <a:solidFill>
                <a:srgbClr val="FF3399"/>
              </a:solidFill>
            </a:endParaRPr>
          </a:p>
        </p:txBody>
      </p:sp>
      <p:graphicFrame>
        <p:nvGraphicFramePr>
          <p:cNvPr id="26" name="Object 8"/>
          <p:cNvGraphicFramePr>
            <a:graphicFrameLocks noChangeAspect="1"/>
          </p:cNvGraphicFramePr>
          <p:nvPr>
            <p:extLst/>
          </p:nvPr>
        </p:nvGraphicFramePr>
        <p:xfrm>
          <a:off x="2270125" y="5026085"/>
          <a:ext cx="1235075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7343" name="Equation" r:id="rId6" imgW="685800" imgH="393480" progId="Equation.3">
                  <p:embed/>
                </p:oleObj>
              </mc:Choice>
              <mc:Fallback>
                <p:oleObj name="Equation" r:id="rId6" imgW="6858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0125" y="5026085"/>
                        <a:ext cx="1235075" cy="708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295400" y="6275190"/>
            <a:ext cx="655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See The Feynman Lectures, Volume III, Chapter 21</a:t>
            </a:r>
            <a:endParaRPr lang="en-US" sz="2000" dirty="0"/>
          </a:p>
        </p:txBody>
      </p:sp>
      <p:graphicFrame>
        <p:nvGraphicFramePr>
          <p:cNvPr id="14" name="Object 8"/>
          <p:cNvGraphicFramePr>
            <a:graphicFrameLocks noChangeAspect="1"/>
          </p:cNvGraphicFramePr>
          <p:nvPr>
            <p:extLst/>
          </p:nvPr>
        </p:nvGraphicFramePr>
        <p:xfrm>
          <a:off x="542925" y="2324100"/>
          <a:ext cx="2063750" cy="63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7344" name="Equation" r:id="rId8" imgW="825480" imgH="253800" progId="Equation.3">
                  <p:embed/>
                </p:oleObj>
              </mc:Choice>
              <mc:Fallback>
                <p:oleObj name="Equation" r:id="rId8" imgW="8254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925" y="2324100"/>
                        <a:ext cx="2063750" cy="633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8"/>
          <p:cNvGraphicFramePr>
            <a:graphicFrameLocks noChangeAspect="1"/>
          </p:cNvGraphicFramePr>
          <p:nvPr>
            <p:extLst/>
          </p:nvPr>
        </p:nvGraphicFramePr>
        <p:xfrm>
          <a:off x="6727825" y="2336800"/>
          <a:ext cx="219075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7345" name="Equation" r:id="rId10" imgW="876240" imgH="253800" progId="Equation.3">
                  <p:embed/>
                </p:oleObj>
              </mc:Choice>
              <mc:Fallback>
                <p:oleObj name="Equation" r:id="rId10" imgW="8762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27825" y="2336800"/>
                        <a:ext cx="2190750" cy="63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1557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85123"/>
            <a:ext cx="9113520" cy="981023"/>
          </a:xfrm>
        </p:spPr>
        <p:txBody>
          <a:bodyPr/>
          <a:lstStyle/>
          <a:p>
            <a:r>
              <a:rPr lang="en-US" sz="3200" dirty="0" smtClean="0">
                <a:solidFill>
                  <a:schemeClr val="accent6"/>
                </a:solidFill>
              </a:rPr>
              <a:t>RSJ model of </a:t>
            </a:r>
            <a:r>
              <a:rPr lang="en-US" sz="3200" dirty="0">
                <a:solidFill>
                  <a:schemeClr val="accent6"/>
                </a:solidFill>
              </a:rPr>
              <a:t>current-biased Josephson </a:t>
            </a:r>
            <a:r>
              <a:rPr lang="en-US" sz="3200" dirty="0" smtClean="0">
                <a:solidFill>
                  <a:schemeClr val="accent6"/>
                </a:solidFill>
              </a:rPr>
              <a:t>junction</a:t>
            </a:r>
            <a:endParaRPr lang="en-US" sz="3200" dirty="0">
              <a:solidFill>
                <a:schemeClr val="accent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429250" y="1083313"/>
                <a:ext cx="2743200" cy="20772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2000" dirty="0" smtClean="0"/>
                  <a:t>Josephson relations: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000" dirty="0"/>
                  <a:t>     dc:  I</a:t>
                </a:r>
                <a:r>
                  <a:rPr lang="en-US" sz="2000" baseline="-25000" dirty="0"/>
                  <a:t>s</a:t>
                </a:r>
                <a:r>
                  <a:rPr lang="en-US" sz="2000" dirty="0"/>
                  <a:t> = </a:t>
                </a:r>
                <a:r>
                  <a:rPr lang="en-US" sz="2000" dirty="0" err="1"/>
                  <a:t>I</a:t>
                </a:r>
                <a:r>
                  <a:rPr lang="en-US" sz="2000" baseline="-25000" dirty="0" err="1"/>
                  <a:t>c</a:t>
                </a:r>
                <a:r>
                  <a:rPr lang="en-US" sz="2000" dirty="0"/>
                  <a:t> sin(</a:t>
                </a:r>
                <a:r>
                  <a:rPr lang="en-US" sz="2000" dirty="0">
                    <a:sym typeface="Symbol" panose="05050102010706020507" pitchFamily="18" charset="2"/>
                  </a:rPr>
                  <a:t>)</a:t>
                </a:r>
                <a:r>
                  <a:rPr lang="en-US" sz="2000" dirty="0"/>
                  <a:t> 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000" dirty="0"/>
                  <a:t>     ac:  V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ħ</m:t>
                        </m:r>
                      </m:num>
                      <m:den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e</m:t>
                        </m:r>
                      </m:den>
                    </m:f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sz="2400" i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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den>
                    </m:f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/>
              </a:p>
              <a:p>
                <a:pPr>
                  <a:spcAft>
                    <a:spcPts val="1200"/>
                  </a:spcAft>
                </a:pPr>
                <a:r>
                  <a:rPr lang="en-US" sz="2000" dirty="0"/>
                  <a:t>If I</a:t>
                </a:r>
                <a:r>
                  <a:rPr lang="en-US" sz="2000" baseline="-25000" dirty="0"/>
                  <a:t>s</a:t>
                </a:r>
                <a:r>
                  <a:rPr lang="en-US" sz="2000" dirty="0"/>
                  <a:t> &lt; </a:t>
                </a:r>
                <a:r>
                  <a:rPr lang="en-US" sz="2000" dirty="0" err="1"/>
                  <a:t>I</a:t>
                </a:r>
                <a:r>
                  <a:rPr lang="en-US" sz="2000" baseline="-25000" dirty="0" err="1"/>
                  <a:t>c</a:t>
                </a:r>
                <a:r>
                  <a:rPr lang="en-US" sz="2000" dirty="0"/>
                  <a:t>, then V = 0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9250" y="1083313"/>
                <a:ext cx="2743200" cy="2077235"/>
              </a:xfrm>
              <a:prstGeom prst="rect">
                <a:avLst/>
              </a:prstGeom>
              <a:blipFill rotWithShape="0">
                <a:blip r:embed="rId2"/>
                <a:stretch>
                  <a:fillRect l="-2444" t="-1471" b="-4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50995" y="3858873"/>
                <a:ext cx="3826689" cy="24793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dirty="0">
                  <a:sym typeface="Symbol" panose="05050102010706020507" pitchFamily="18" charset="2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dirty="0" smtClean="0">
                        <a:sym typeface="Symbol" panose="05050102010706020507" pitchFamily="18" charset="2"/>
                      </a:rPr>
                      <m:t>m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d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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d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t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 smtClean="0">
                    <a:sym typeface="Symbol" panose="05050102010706020507" pitchFamily="18" charset="2"/>
                  </a:rPr>
                  <a:t> = </a:t>
                </a:r>
                <a:r>
                  <a:rPr lang="en-US" dirty="0">
                    <a:sym typeface="Symbol" panose="05050102010706020507" pitchFamily="18" charset="2"/>
                  </a:rPr>
                  <a:t>- 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i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m:rPr>
                            <m:nor/>
                          </m:rPr>
                          <a:rPr lang="en-US" i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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i="0">
                            <a:latin typeface="Cambria Math" panose="02040503050406030204" pitchFamily="18" charset="0"/>
                          </a:rPr>
                          <m:t>dt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>
                    <a:sym typeface="Symbol" panose="05050102010706020507" pitchFamily="18" charset="2"/>
                  </a:rPr>
                  <a:t>- </a:t>
                </a:r>
                <a:r>
                  <a:rPr lang="en-US" dirty="0" err="1" smtClean="0">
                    <a:sym typeface="Symbol" panose="05050102010706020507" pitchFamily="18" charset="2"/>
                  </a:rPr>
                  <a:t>E</a:t>
                </a:r>
                <a:r>
                  <a:rPr lang="en-US" baseline="-25000" dirty="0" err="1" smtClean="0">
                    <a:sym typeface="Symbol" panose="05050102010706020507" pitchFamily="18" charset="2"/>
                  </a:rPr>
                  <a:t>J</a:t>
                </a:r>
                <a:r>
                  <a:rPr lang="en-US" dirty="0" err="1"/>
                  <a:t>sin</a:t>
                </a:r>
                <a:r>
                  <a:rPr lang="en-US" dirty="0"/>
                  <a:t>(</a:t>
                </a:r>
                <a:r>
                  <a:rPr lang="en-US" dirty="0">
                    <a:sym typeface="Symbol" panose="05050102010706020507" pitchFamily="18" charset="2"/>
                  </a:rPr>
                  <a:t></a:t>
                </a:r>
                <a:r>
                  <a:rPr lang="en-US" dirty="0" smtClean="0"/>
                  <a:t>) + </a:t>
                </a:r>
                <a:r>
                  <a:rPr lang="en-US" dirty="0">
                    <a:sym typeface="Symbol" panose="05050102010706020507" pitchFamily="18" charset="2"/>
                  </a:rPr>
                  <a:t></a:t>
                </a:r>
                <a:r>
                  <a:rPr lang="en-US" baseline="-25000" dirty="0">
                    <a:sym typeface="Symbol" panose="05050102010706020507" pitchFamily="18" charset="2"/>
                  </a:rPr>
                  <a:t>0</a:t>
                </a:r>
                <a:r>
                  <a:rPr lang="en-US" dirty="0">
                    <a:sym typeface="Symbol" panose="05050102010706020507" pitchFamily="18" charset="2"/>
                  </a:rPr>
                  <a:t>I</a:t>
                </a:r>
                <a:r>
                  <a:rPr lang="en-US" baseline="-25000" dirty="0">
                    <a:sym typeface="Symbol" panose="05050102010706020507" pitchFamily="18" charset="2"/>
                  </a:rPr>
                  <a:t>bias</a:t>
                </a:r>
                <a:r>
                  <a:rPr lang="en-US" dirty="0">
                    <a:sym typeface="Symbol" panose="05050102010706020507" pitchFamily="18" charset="2"/>
                  </a:rPr>
                  <a:t> </a:t>
                </a:r>
                <a:endParaRPr lang="en-US" dirty="0" smtClean="0">
                  <a:sym typeface="Symbol" panose="05050102010706020507" pitchFamily="18" charset="2"/>
                </a:endParaRPr>
              </a:p>
              <a:p>
                <a:endParaRPr lang="en-US" dirty="0">
                  <a:sym typeface="Symbol" panose="05050102010706020507" pitchFamily="18" charset="2"/>
                </a:endParaRPr>
              </a:p>
              <a:p>
                <a:pPr algn="ctr"/>
                <a:r>
                  <a:rPr lang="en-US" dirty="0" smtClean="0">
                    <a:sym typeface="Symbol" panose="05050102010706020507" pitchFamily="18" charset="2"/>
                  </a:rPr>
                  <a:t>Damped motion of particle in </a:t>
                </a:r>
              </a:p>
              <a:p>
                <a:pPr algn="ctr"/>
                <a:r>
                  <a:rPr lang="en-US" dirty="0" smtClean="0">
                    <a:sym typeface="Symbol" panose="05050102010706020507" pitchFamily="18" charset="2"/>
                  </a:rPr>
                  <a:t>tilted washboard potential</a:t>
                </a:r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m =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sym typeface="Symbol" panose="05050102010706020507" pitchFamily="18" charset="2"/>
                      </a:rPr>
                      <m:t></m:t>
                    </m:r>
                    <m:r>
                      <m:rPr>
                        <m:nor/>
                      </m:rPr>
                      <a:rPr lang="en-US" baseline="-25000" dirty="0">
                        <a:sym typeface="Symbol" panose="05050102010706020507" pitchFamily="18" charset="2"/>
                      </a:rPr>
                      <m:t>0</m:t>
                    </m:r>
                    <m:r>
                      <m:rPr>
                        <m:nor/>
                      </m:rPr>
                      <a:rPr lang="en-US" baseline="30000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2</m:t>
                    </m:r>
                    <m:r>
                      <m:rPr>
                        <m:nor/>
                      </m:rPr>
                      <a:rPr lang="en-US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C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en-US" dirty="0" smtClean="0">
                    <a:sym typeface="Symbol" panose="05050102010706020507" pitchFamily="18" charset="2"/>
                  </a:rPr>
                  <a:t>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>
                            <a:sym typeface="Symbol" panose="05050102010706020507" pitchFamily="18" charset="2"/>
                          </a:rPr>
                          <m:t></m:t>
                        </m:r>
                        <m:r>
                          <m:rPr>
                            <m:nor/>
                          </m:rPr>
                          <a:rPr lang="en-US" baseline="-25000" dirty="0">
                            <a:sym typeface="Symbol" panose="05050102010706020507" pitchFamily="18" charset="2"/>
                          </a:rPr>
                          <m:t>0</m:t>
                        </m:r>
                        <m:r>
                          <m:rPr>
                            <m:nor/>
                          </m:rPr>
                          <a:rPr lang="en-US" baseline="30000" dirty="0">
                            <a:sym typeface="Symbol" panose="05050102010706020507" pitchFamily="18" charset="2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R</m:t>
                        </m:r>
                      </m:den>
                    </m:f>
                  </m:oMath>
                </a14:m>
                <a:r>
                  <a:rPr lang="en-US" dirty="0" smtClean="0"/>
                  <a:t>, E</a:t>
                </a:r>
                <a:r>
                  <a:rPr lang="en-US" baseline="-25000" dirty="0" smtClean="0"/>
                  <a:t>J</a:t>
                </a:r>
                <a:r>
                  <a:rPr lang="en-US" dirty="0" smtClean="0"/>
                  <a:t> </a:t>
                </a:r>
                <a:r>
                  <a:rPr lang="en-US" dirty="0"/>
                  <a:t>= </a:t>
                </a:r>
                <a:r>
                  <a:rPr lang="en-US" dirty="0">
                    <a:sym typeface="Symbol" panose="05050102010706020507" pitchFamily="18" charset="2"/>
                  </a:rPr>
                  <a:t></a:t>
                </a:r>
                <a:r>
                  <a:rPr lang="en-US" baseline="-25000" dirty="0">
                    <a:sym typeface="Symbol" panose="05050102010706020507" pitchFamily="18" charset="2"/>
                  </a:rPr>
                  <a:t>0</a:t>
                </a:r>
                <a:r>
                  <a:rPr lang="en-US" dirty="0">
                    <a:sym typeface="Symbol" panose="05050102010706020507" pitchFamily="18" charset="2"/>
                  </a:rPr>
                  <a:t>I</a:t>
                </a:r>
                <a:r>
                  <a:rPr lang="en-US" baseline="-25000" dirty="0">
                    <a:sym typeface="Symbol" panose="05050102010706020507" pitchFamily="18" charset="2"/>
                  </a:rPr>
                  <a:t>c</a:t>
                </a:r>
                <a:r>
                  <a:rPr lang="en-US" dirty="0">
                    <a:sym typeface="Symbol" panose="05050102010706020507" pitchFamily="18" charset="2"/>
                  </a:rPr>
                  <a:t>,  </a:t>
                </a:r>
                <a:r>
                  <a:rPr lang="en-US" baseline="-25000" dirty="0">
                    <a:sym typeface="Symbol" panose="05050102010706020507" pitchFamily="18" charset="2"/>
                  </a:rPr>
                  <a:t>0</a:t>
                </a:r>
                <a:r>
                  <a:rPr lang="en-US" dirty="0">
                    <a:sym typeface="Symbol" panose="05050102010706020507" pitchFamily="18" charset="2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ħ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e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995" y="3858873"/>
                <a:ext cx="3826689" cy="2479333"/>
              </a:xfrm>
              <a:prstGeom prst="rect">
                <a:avLst/>
              </a:prstGeom>
              <a:blipFill rotWithShape="0">
                <a:blip r:embed="rId3"/>
                <a:stretch>
                  <a:fillRect l="-1433" b="-4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1" name="Group 100"/>
          <p:cNvGrpSpPr/>
          <p:nvPr/>
        </p:nvGrpSpPr>
        <p:grpSpPr>
          <a:xfrm>
            <a:off x="253387" y="990600"/>
            <a:ext cx="4318613" cy="2426732"/>
            <a:chOff x="481987" y="1584718"/>
            <a:chExt cx="4318613" cy="2426732"/>
          </a:xfrm>
        </p:grpSpPr>
        <p:grpSp>
          <p:nvGrpSpPr>
            <p:cNvPr id="82" name="Group 81"/>
            <p:cNvGrpSpPr/>
            <p:nvPr/>
          </p:nvGrpSpPr>
          <p:grpSpPr>
            <a:xfrm>
              <a:off x="481987" y="1584718"/>
              <a:ext cx="4318613" cy="1893331"/>
              <a:chOff x="553599" y="1764268"/>
              <a:chExt cx="4318613" cy="1893331"/>
            </a:xfrm>
          </p:grpSpPr>
          <p:grpSp>
            <p:nvGrpSpPr>
              <p:cNvPr id="80" name="Group 79"/>
              <p:cNvGrpSpPr/>
              <p:nvPr/>
            </p:nvGrpSpPr>
            <p:grpSpPr>
              <a:xfrm>
                <a:off x="553599" y="1904999"/>
                <a:ext cx="4291066" cy="1752600"/>
                <a:chOff x="553599" y="1904999"/>
                <a:chExt cx="4291066" cy="1752600"/>
              </a:xfrm>
            </p:grpSpPr>
            <p:grpSp>
              <p:nvGrpSpPr>
                <p:cNvPr id="73" name="Group 72"/>
                <p:cNvGrpSpPr/>
                <p:nvPr/>
              </p:nvGrpSpPr>
              <p:grpSpPr>
                <a:xfrm>
                  <a:off x="1246744" y="1904999"/>
                  <a:ext cx="3080132" cy="1752600"/>
                  <a:chOff x="1219200" y="1447800"/>
                  <a:chExt cx="3080132" cy="1752600"/>
                </a:xfrm>
              </p:grpSpPr>
              <p:sp>
                <p:nvSpPr>
                  <p:cNvPr id="16" name="Oval 15"/>
                  <p:cNvSpPr/>
                  <p:nvPr/>
                </p:nvSpPr>
                <p:spPr>
                  <a:xfrm>
                    <a:off x="1219200" y="1981200"/>
                    <a:ext cx="457200" cy="457200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8" name="Straight Connector 17"/>
                  <p:cNvCxnSpPr>
                    <a:stCxn id="16" idx="0"/>
                  </p:cNvCxnSpPr>
                  <p:nvPr/>
                </p:nvCxnSpPr>
                <p:spPr>
                  <a:xfrm flipV="1">
                    <a:off x="1447800" y="1447800"/>
                    <a:ext cx="0" cy="53340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9" name="Oval 18"/>
                  <p:cNvSpPr/>
                  <p:nvPr/>
                </p:nvSpPr>
                <p:spPr>
                  <a:xfrm>
                    <a:off x="1219200" y="2209800"/>
                    <a:ext cx="457200" cy="457200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20" name="Straight Connector 19"/>
                  <p:cNvCxnSpPr/>
                  <p:nvPr/>
                </p:nvCxnSpPr>
                <p:spPr>
                  <a:xfrm flipV="1">
                    <a:off x="1447800" y="2667000"/>
                    <a:ext cx="0" cy="53340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Straight Connector 20"/>
                  <p:cNvCxnSpPr/>
                  <p:nvPr/>
                </p:nvCxnSpPr>
                <p:spPr>
                  <a:xfrm flipH="1">
                    <a:off x="1447800" y="1447800"/>
                    <a:ext cx="2667000" cy="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Straight Connector 22"/>
                  <p:cNvCxnSpPr/>
                  <p:nvPr/>
                </p:nvCxnSpPr>
                <p:spPr>
                  <a:xfrm flipH="1">
                    <a:off x="1447800" y="3200400"/>
                    <a:ext cx="2667000" cy="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Straight Connector 23"/>
                  <p:cNvCxnSpPr/>
                  <p:nvPr/>
                </p:nvCxnSpPr>
                <p:spPr>
                  <a:xfrm flipV="1">
                    <a:off x="4114800" y="1447800"/>
                    <a:ext cx="0" cy="175260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Straight Connector 26"/>
                  <p:cNvCxnSpPr/>
                  <p:nvPr/>
                </p:nvCxnSpPr>
                <p:spPr>
                  <a:xfrm flipV="1">
                    <a:off x="3352800" y="1447800"/>
                    <a:ext cx="0" cy="83820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Straight Connector 28"/>
                  <p:cNvCxnSpPr/>
                  <p:nvPr/>
                </p:nvCxnSpPr>
                <p:spPr>
                  <a:xfrm flipV="1">
                    <a:off x="3352800" y="2400300"/>
                    <a:ext cx="0" cy="80010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Straight Connector 34"/>
                  <p:cNvCxnSpPr/>
                  <p:nvPr/>
                </p:nvCxnSpPr>
                <p:spPr>
                  <a:xfrm flipV="1">
                    <a:off x="2514600" y="1447800"/>
                    <a:ext cx="0" cy="38100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Straight Connector 35"/>
                  <p:cNvCxnSpPr/>
                  <p:nvPr/>
                </p:nvCxnSpPr>
                <p:spPr>
                  <a:xfrm flipH="1" flipV="1">
                    <a:off x="2508631" y="2808383"/>
                    <a:ext cx="5969" cy="392017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55" name="Group 54"/>
                  <p:cNvGrpSpPr/>
                  <p:nvPr/>
                </p:nvGrpSpPr>
                <p:grpSpPr>
                  <a:xfrm>
                    <a:off x="2394331" y="1817783"/>
                    <a:ext cx="228601" cy="990600"/>
                    <a:chOff x="1905000" y="1828800"/>
                    <a:chExt cx="228601" cy="990600"/>
                  </a:xfrm>
                </p:grpSpPr>
                <p:cxnSp>
                  <p:nvCxnSpPr>
                    <p:cNvPr id="42" name="Straight Connector 41"/>
                    <p:cNvCxnSpPr/>
                    <p:nvPr/>
                  </p:nvCxnSpPr>
                  <p:spPr>
                    <a:xfrm flipH="1" flipV="1">
                      <a:off x="1905000" y="2416366"/>
                      <a:ext cx="228601" cy="152400"/>
                    </a:xfrm>
                    <a:prstGeom prst="line">
                      <a:avLst/>
                    </a:prstGeom>
                    <a:ln w="254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6" name="Straight Connector 45"/>
                    <p:cNvCxnSpPr/>
                    <p:nvPr/>
                  </p:nvCxnSpPr>
                  <p:spPr>
                    <a:xfrm flipH="1" flipV="1">
                      <a:off x="1905000" y="2743200"/>
                      <a:ext cx="114300" cy="76200"/>
                    </a:xfrm>
                    <a:prstGeom prst="line">
                      <a:avLst/>
                    </a:prstGeom>
                    <a:ln w="254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8" name="Straight Connector 47"/>
                    <p:cNvCxnSpPr/>
                    <p:nvPr/>
                  </p:nvCxnSpPr>
                  <p:spPr>
                    <a:xfrm flipH="1">
                      <a:off x="1905001" y="2552700"/>
                      <a:ext cx="228599" cy="190500"/>
                    </a:xfrm>
                    <a:prstGeom prst="line">
                      <a:avLst/>
                    </a:prstGeom>
                    <a:ln w="254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1" name="Straight Connector 50"/>
                    <p:cNvCxnSpPr/>
                    <p:nvPr/>
                  </p:nvCxnSpPr>
                  <p:spPr>
                    <a:xfrm flipH="1">
                      <a:off x="1905000" y="2220817"/>
                      <a:ext cx="228599" cy="190500"/>
                    </a:xfrm>
                    <a:prstGeom prst="line">
                      <a:avLst/>
                    </a:prstGeom>
                    <a:ln w="254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2" name="Straight Connector 51"/>
                    <p:cNvCxnSpPr/>
                    <p:nvPr/>
                  </p:nvCxnSpPr>
                  <p:spPr>
                    <a:xfrm flipH="1" flipV="1">
                      <a:off x="1905000" y="2068417"/>
                      <a:ext cx="228601" cy="152400"/>
                    </a:xfrm>
                    <a:prstGeom prst="line">
                      <a:avLst/>
                    </a:prstGeom>
                    <a:ln w="254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3" name="Straight Connector 52"/>
                    <p:cNvCxnSpPr/>
                    <p:nvPr/>
                  </p:nvCxnSpPr>
                  <p:spPr>
                    <a:xfrm flipH="1">
                      <a:off x="1905000" y="1893983"/>
                      <a:ext cx="228599" cy="190500"/>
                    </a:xfrm>
                    <a:prstGeom prst="line">
                      <a:avLst/>
                    </a:prstGeom>
                    <a:ln w="254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4" name="Straight Connector 53"/>
                    <p:cNvCxnSpPr/>
                    <p:nvPr/>
                  </p:nvCxnSpPr>
                  <p:spPr>
                    <a:xfrm flipH="1" flipV="1">
                      <a:off x="2019300" y="1828800"/>
                      <a:ext cx="114300" cy="76200"/>
                    </a:xfrm>
                    <a:prstGeom prst="line">
                      <a:avLst/>
                    </a:prstGeom>
                    <a:ln w="254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59" name="Straight Connector 58"/>
                  <p:cNvCxnSpPr/>
                  <p:nvPr/>
                </p:nvCxnSpPr>
                <p:spPr>
                  <a:xfrm flipV="1">
                    <a:off x="3929349" y="2122583"/>
                    <a:ext cx="367000" cy="392018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Straight Connector 61"/>
                  <p:cNvCxnSpPr/>
                  <p:nvPr/>
                </p:nvCxnSpPr>
                <p:spPr>
                  <a:xfrm flipH="1" flipV="1">
                    <a:off x="3918332" y="2122583"/>
                    <a:ext cx="381000" cy="38100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71" name="Group 70"/>
                  <p:cNvGrpSpPr/>
                  <p:nvPr/>
                </p:nvGrpSpPr>
                <p:grpSpPr>
                  <a:xfrm>
                    <a:off x="3092068" y="2286000"/>
                    <a:ext cx="489332" cy="130365"/>
                    <a:chOff x="3048000" y="3265584"/>
                    <a:chExt cx="489332" cy="130365"/>
                  </a:xfrm>
                </p:grpSpPr>
                <p:cxnSp>
                  <p:nvCxnSpPr>
                    <p:cNvPr id="30" name="Straight Connector 29"/>
                    <p:cNvCxnSpPr/>
                    <p:nvPr/>
                  </p:nvCxnSpPr>
                  <p:spPr>
                    <a:xfrm flipV="1">
                      <a:off x="3048000" y="3265584"/>
                      <a:ext cx="489332" cy="11016"/>
                    </a:xfrm>
                    <a:prstGeom prst="line">
                      <a:avLst/>
                    </a:prstGeom>
                    <a:ln w="254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0" name="Straight Connector 69"/>
                    <p:cNvCxnSpPr/>
                    <p:nvPr/>
                  </p:nvCxnSpPr>
                  <p:spPr>
                    <a:xfrm flipV="1">
                      <a:off x="3048000" y="3384933"/>
                      <a:ext cx="489332" cy="11016"/>
                    </a:xfrm>
                    <a:prstGeom prst="line">
                      <a:avLst/>
                    </a:prstGeom>
                    <a:ln w="254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74" name="TextBox 73"/>
                <p:cNvSpPr txBox="1"/>
                <p:nvPr/>
              </p:nvSpPr>
              <p:spPr>
                <a:xfrm>
                  <a:off x="553599" y="2580469"/>
                  <a:ext cx="6096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err="1"/>
                    <a:t>I</a:t>
                  </a:r>
                  <a:r>
                    <a:rPr lang="en-US" baseline="-25000" dirty="0" err="1"/>
                    <a:t>bias</a:t>
                  </a:r>
                  <a:endParaRPr lang="en-US" baseline="-25000" dirty="0"/>
                </a:p>
              </p:txBody>
            </p:sp>
            <p:cxnSp>
              <p:nvCxnSpPr>
                <p:cNvPr id="76" name="Straight Arrow Connector 75"/>
                <p:cNvCxnSpPr/>
                <p:nvPr/>
              </p:nvCxnSpPr>
              <p:spPr>
                <a:xfrm flipV="1">
                  <a:off x="1088834" y="2473516"/>
                  <a:ext cx="0" cy="563467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7" name="TextBox 76"/>
                <p:cNvSpPr txBox="1"/>
                <p:nvPr/>
              </p:nvSpPr>
              <p:spPr>
                <a:xfrm>
                  <a:off x="1981200" y="2590800"/>
                  <a:ext cx="37457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R</a:t>
                  </a:r>
                  <a:endParaRPr lang="en-US" baseline="-25000" dirty="0"/>
                </a:p>
              </p:txBody>
            </p:sp>
            <p:sp>
              <p:nvSpPr>
                <p:cNvPr id="78" name="TextBox 77"/>
                <p:cNvSpPr txBox="1"/>
                <p:nvPr/>
              </p:nvSpPr>
              <p:spPr>
                <a:xfrm>
                  <a:off x="2749623" y="2590800"/>
                  <a:ext cx="37457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C</a:t>
                  </a:r>
                  <a:endParaRPr lang="en-US" baseline="-25000" dirty="0"/>
                </a:p>
              </p:txBody>
            </p:sp>
            <p:sp>
              <p:nvSpPr>
                <p:cNvPr id="79" name="TextBox 78"/>
                <p:cNvSpPr txBox="1"/>
                <p:nvPr/>
              </p:nvSpPr>
              <p:spPr>
                <a:xfrm>
                  <a:off x="4349823" y="2590800"/>
                  <a:ext cx="49484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JJ</a:t>
                  </a:r>
                  <a:endParaRPr lang="en-US" baseline="-25000" dirty="0"/>
                </a:p>
              </p:txBody>
            </p:sp>
          </p:grpSp>
          <p:sp>
            <p:nvSpPr>
              <p:cNvPr id="81" name="TextBox 80"/>
              <p:cNvSpPr txBox="1"/>
              <p:nvPr/>
            </p:nvSpPr>
            <p:spPr>
              <a:xfrm>
                <a:off x="4197423" y="1764268"/>
                <a:ext cx="67478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ym typeface="Symbol" panose="05050102010706020507" pitchFamily="18" charset="2"/>
                  </a:rPr>
                  <a:t>, V</a:t>
                </a:r>
                <a:endParaRPr lang="en-US" sz="2000" baseline="-25000" dirty="0"/>
              </a:p>
            </p:txBody>
          </p:sp>
        </p:grpSp>
        <p:grpSp>
          <p:nvGrpSpPr>
            <p:cNvPr id="99" name="Group 98"/>
            <p:cNvGrpSpPr/>
            <p:nvPr/>
          </p:nvGrpSpPr>
          <p:grpSpPr>
            <a:xfrm>
              <a:off x="3824113" y="3467033"/>
              <a:ext cx="489332" cy="544417"/>
              <a:chOff x="3897217" y="3646583"/>
              <a:chExt cx="489332" cy="544417"/>
            </a:xfrm>
          </p:grpSpPr>
          <p:cxnSp>
            <p:nvCxnSpPr>
              <p:cNvPr id="85" name="Straight Connector 84"/>
              <p:cNvCxnSpPr/>
              <p:nvPr/>
            </p:nvCxnSpPr>
            <p:spPr>
              <a:xfrm flipH="1" flipV="1">
                <a:off x="4136834" y="3646583"/>
                <a:ext cx="5969" cy="39201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flipV="1">
                <a:off x="3897217" y="4027584"/>
                <a:ext cx="489332" cy="1101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4065510" y="4191000"/>
                <a:ext cx="158823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>
                <a:off x="3971926" y="4114800"/>
                <a:ext cx="342442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" name="TextBox 4"/>
          <p:cNvSpPr txBox="1"/>
          <p:nvPr/>
        </p:nvSpPr>
        <p:spPr>
          <a:xfrm>
            <a:off x="5181600" y="3581400"/>
            <a:ext cx="350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U(</a:t>
            </a:r>
            <a:r>
              <a:rPr lang="en-US" sz="2000" dirty="0">
                <a:sym typeface="Symbol" panose="05050102010706020507" pitchFamily="18" charset="2"/>
              </a:rPr>
              <a:t></a:t>
            </a:r>
            <a:r>
              <a:rPr lang="en-US" sz="2000" dirty="0"/>
              <a:t>) = E</a:t>
            </a:r>
            <a:r>
              <a:rPr lang="en-US" sz="2000" baseline="-25000" dirty="0"/>
              <a:t>J</a:t>
            </a:r>
            <a:r>
              <a:rPr lang="en-US" sz="2000" dirty="0"/>
              <a:t>(1-cos(</a:t>
            </a:r>
            <a:r>
              <a:rPr lang="en-US" sz="2000" dirty="0">
                <a:sym typeface="Symbol" panose="05050102010706020507" pitchFamily="18" charset="2"/>
              </a:rPr>
              <a:t></a:t>
            </a:r>
            <a:r>
              <a:rPr lang="en-US" sz="2000" dirty="0"/>
              <a:t>)) - </a:t>
            </a:r>
            <a:r>
              <a:rPr lang="en-US" sz="2000" dirty="0">
                <a:sym typeface="Symbol" panose="05050102010706020507" pitchFamily="18" charset="2"/>
              </a:rPr>
              <a:t></a:t>
            </a:r>
            <a:r>
              <a:rPr lang="en-US" sz="2000" baseline="-25000" dirty="0">
                <a:sym typeface="Symbol" panose="05050102010706020507" pitchFamily="18" charset="2"/>
              </a:rPr>
              <a:t>0</a:t>
            </a:r>
            <a:r>
              <a:rPr lang="en-US" sz="2000" dirty="0">
                <a:sym typeface="Symbol" panose="05050102010706020507" pitchFamily="18" charset="2"/>
              </a:rPr>
              <a:t>I</a:t>
            </a:r>
            <a:r>
              <a:rPr lang="en-US" sz="2000" baseline="-25000" dirty="0">
                <a:sym typeface="Symbol" panose="05050102010706020507" pitchFamily="18" charset="2"/>
              </a:rPr>
              <a:t>bias</a:t>
            </a:r>
            <a:r>
              <a:rPr lang="en-US" sz="2000" dirty="0">
                <a:sym typeface="Symbol" panose="05050102010706020507" pitchFamily="18" charset="2"/>
              </a:rPr>
              <a:t> </a:t>
            </a:r>
            <a:endParaRPr lang="en-US" sz="2000" dirty="0"/>
          </a:p>
        </p:txBody>
      </p:sp>
      <p:grpSp>
        <p:nvGrpSpPr>
          <p:cNvPr id="6" name="Group 5"/>
          <p:cNvGrpSpPr/>
          <p:nvPr/>
        </p:nvGrpSpPr>
        <p:grpSpPr>
          <a:xfrm>
            <a:off x="4784148" y="4017818"/>
            <a:ext cx="4086225" cy="2778311"/>
            <a:chOff x="4784148" y="4017818"/>
            <a:chExt cx="4086225" cy="277831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4148" y="4017818"/>
              <a:ext cx="4086225" cy="2778311"/>
            </a:xfrm>
            <a:prstGeom prst="rect">
              <a:avLst/>
            </a:prstGeom>
          </p:spPr>
        </p:pic>
        <p:sp>
          <p:nvSpPr>
            <p:cNvPr id="3" name="Oval 2"/>
            <p:cNvSpPr/>
            <p:nvPr/>
          </p:nvSpPr>
          <p:spPr>
            <a:xfrm>
              <a:off x="6158345" y="4668980"/>
              <a:ext cx="304800" cy="3048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6310745" y="6019800"/>
              <a:ext cx="1156855" cy="0"/>
            </a:xfrm>
            <a:prstGeom prst="straightConnector1">
              <a:avLst/>
            </a:prstGeom>
            <a:ln w="22225">
              <a:solidFill>
                <a:srgbClr val="00B0F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6310745" y="5029200"/>
              <a:ext cx="0" cy="1219200"/>
            </a:xfrm>
            <a:prstGeom prst="line">
              <a:avLst/>
            </a:prstGeom>
            <a:ln w="22225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7467600" y="5638800"/>
              <a:ext cx="0" cy="609600"/>
            </a:xfrm>
            <a:prstGeom prst="line">
              <a:avLst/>
            </a:prstGeom>
            <a:ln w="22225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6705600" y="563880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B0F0"/>
                  </a:solidFill>
                </a:rPr>
                <a:t>2</a:t>
              </a:r>
              <a:r>
                <a:rPr lang="en-US" dirty="0" smtClean="0">
                  <a:solidFill>
                    <a:srgbClr val="00B0F0"/>
                  </a:solidFill>
                  <a:sym typeface="Symbol"/>
                </a:rPr>
                <a:t></a:t>
              </a:r>
              <a:endParaRPr lang="en-US" dirty="0">
                <a:solidFill>
                  <a:srgbClr val="00B0F0"/>
                </a:solidFill>
              </a:endParaRPr>
            </a:p>
          </p:txBody>
        </p:sp>
      </p:grpSp>
      <p:cxnSp>
        <p:nvCxnSpPr>
          <p:cNvPr id="7" name="Straight Arrow Connector 6"/>
          <p:cNvCxnSpPr/>
          <p:nvPr/>
        </p:nvCxnSpPr>
        <p:spPr>
          <a:xfrm flipV="1">
            <a:off x="3505200" y="4944234"/>
            <a:ext cx="2512989" cy="618366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50995" y="3267672"/>
                <a:ext cx="2806347" cy="542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I</a:t>
                </a:r>
                <a:r>
                  <a:rPr lang="en-US" baseline="-25000" dirty="0" err="1"/>
                  <a:t>bias</a:t>
                </a:r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V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R</m:t>
                        </m:r>
                      </m:den>
                    </m:f>
                  </m:oMath>
                </a14:m>
                <a:r>
                  <a:rPr lang="en-US" dirty="0"/>
                  <a:t> + </a:t>
                </a:r>
                <a:r>
                  <a:rPr lang="en-US" dirty="0" err="1"/>
                  <a:t>C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dV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dt</m:t>
                        </m:r>
                      </m:den>
                    </m:f>
                  </m:oMath>
                </a14:m>
                <a:r>
                  <a:rPr lang="en-US" dirty="0"/>
                  <a:t> + </a:t>
                </a:r>
                <a:r>
                  <a:rPr lang="en-US" dirty="0" err="1"/>
                  <a:t>I</a:t>
                </a:r>
                <a:r>
                  <a:rPr lang="en-US" baseline="-25000" dirty="0" err="1"/>
                  <a:t>c</a:t>
                </a:r>
                <a:r>
                  <a:rPr lang="en-US" dirty="0" err="1"/>
                  <a:t>sin</a:t>
                </a:r>
                <a:r>
                  <a:rPr lang="en-US" dirty="0"/>
                  <a:t>(</a:t>
                </a:r>
                <a:r>
                  <a:rPr lang="en-US" dirty="0">
                    <a:sym typeface="Symbol" panose="05050102010706020507" pitchFamily="18" charset="2"/>
                  </a:rPr>
                  <a:t></a:t>
                </a:r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995" y="3267672"/>
                <a:ext cx="2806347" cy="542328"/>
              </a:xfrm>
              <a:prstGeom prst="rect">
                <a:avLst/>
              </a:prstGeom>
              <a:blipFill rotWithShape="0">
                <a:blip r:embed="rId5"/>
                <a:stretch>
                  <a:fillRect l="-1957" b="-5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7859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85123"/>
            <a:ext cx="9113520" cy="981023"/>
          </a:xfrm>
        </p:spPr>
        <p:txBody>
          <a:bodyPr/>
          <a:lstStyle/>
          <a:p>
            <a:r>
              <a:rPr lang="en-US" sz="3200" dirty="0" smtClean="0">
                <a:solidFill>
                  <a:schemeClr val="accent6"/>
                </a:solidFill>
              </a:rPr>
              <a:t>Pendulum analog of RSJ model</a:t>
            </a:r>
            <a:endParaRPr lang="en-US" sz="3200" dirty="0">
              <a:solidFill>
                <a:schemeClr val="accent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429250" y="1083313"/>
                <a:ext cx="2743200" cy="20772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2000" dirty="0" smtClean="0"/>
                  <a:t>Josephson relations: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000" dirty="0"/>
                  <a:t>     dc:  I</a:t>
                </a:r>
                <a:r>
                  <a:rPr lang="en-US" sz="2000" baseline="-25000" dirty="0"/>
                  <a:t>s</a:t>
                </a:r>
                <a:r>
                  <a:rPr lang="en-US" sz="2000" dirty="0"/>
                  <a:t> = </a:t>
                </a:r>
                <a:r>
                  <a:rPr lang="en-US" sz="2000" dirty="0" err="1"/>
                  <a:t>I</a:t>
                </a:r>
                <a:r>
                  <a:rPr lang="en-US" sz="2000" baseline="-25000" dirty="0" err="1"/>
                  <a:t>c</a:t>
                </a:r>
                <a:r>
                  <a:rPr lang="en-US" sz="2000" dirty="0"/>
                  <a:t> sin(</a:t>
                </a:r>
                <a:r>
                  <a:rPr lang="en-US" sz="2000" dirty="0">
                    <a:sym typeface="Symbol" panose="05050102010706020507" pitchFamily="18" charset="2"/>
                  </a:rPr>
                  <a:t>)</a:t>
                </a:r>
                <a:r>
                  <a:rPr lang="en-US" sz="2000" dirty="0"/>
                  <a:t> 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000" dirty="0"/>
                  <a:t>     ac:  V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ħ</m:t>
                        </m:r>
                      </m:num>
                      <m:den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e</m:t>
                        </m:r>
                      </m:den>
                    </m:f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sz="2400" i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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den>
                    </m:f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/>
              </a:p>
              <a:p>
                <a:pPr>
                  <a:spcAft>
                    <a:spcPts val="1200"/>
                  </a:spcAft>
                </a:pPr>
                <a:r>
                  <a:rPr lang="en-US" sz="2000" dirty="0"/>
                  <a:t>If I</a:t>
                </a:r>
                <a:r>
                  <a:rPr lang="en-US" sz="2000" baseline="-25000" dirty="0"/>
                  <a:t>s</a:t>
                </a:r>
                <a:r>
                  <a:rPr lang="en-US" sz="2000" dirty="0"/>
                  <a:t> &lt; </a:t>
                </a:r>
                <a:r>
                  <a:rPr lang="en-US" sz="2000" dirty="0" err="1"/>
                  <a:t>I</a:t>
                </a:r>
                <a:r>
                  <a:rPr lang="en-US" sz="2000" baseline="-25000" dirty="0" err="1"/>
                  <a:t>c</a:t>
                </a:r>
                <a:r>
                  <a:rPr lang="en-US" sz="2000" dirty="0"/>
                  <a:t>, then V = 0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9250" y="1083313"/>
                <a:ext cx="2743200" cy="2077235"/>
              </a:xfrm>
              <a:prstGeom prst="rect">
                <a:avLst/>
              </a:prstGeom>
              <a:blipFill rotWithShape="0">
                <a:blip r:embed="rId2"/>
                <a:stretch>
                  <a:fillRect l="-2444" t="-1471" b="-4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1" name="Group 100"/>
          <p:cNvGrpSpPr/>
          <p:nvPr/>
        </p:nvGrpSpPr>
        <p:grpSpPr>
          <a:xfrm>
            <a:off x="253387" y="990600"/>
            <a:ext cx="4318613" cy="2426732"/>
            <a:chOff x="481987" y="1584718"/>
            <a:chExt cx="4318613" cy="2426732"/>
          </a:xfrm>
        </p:grpSpPr>
        <p:grpSp>
          <p:nvGrpSpPr>
            <p:cNvPr id="82" name="Group 81"/>
            <p:cNvGrpSpPr/>
            <p:nvPr/>
          </p:nvGrpSpPr>
          <p:grpSpPr>
            <a:xfrm>
              <a:off x="481987" y="1584718"/>
              <a:ext cx="4318613" cy="1893331"/>
              <a:chOff x="553599" y="1764268"/>
              <a:chExt cx="4318613" cy="1893331"/>
            </a:xfrm>
          </p:grpSpPr>
          <p:grpSp>
            <p:nvGrpSpPr>
              <p:cNvPr id="80" name="Group 79"/>
              <p:cNvGrpSpPr/>
              <p:nvPr/>
            </p:nvGrpSpPr>
            <p:grpSpPr>
              <a:xfrm>
                <a:off x="553599" y="1904999"/>
                <a:ext cx="4291066" cy="1752600"/>
                <a:chOff x="553599" y="1904999"/>
                <a:chExt cx="4291066" cy="1752600"/>
              </a:xfrm>
            </p:grpSpPr>
            <p:grpSp>
              <p:nvGrpSpPr>
                <p:cNvPr id="73" name="Group 72"/>
                <p:cNvGrpSpPr/>
                <p:nvPr/>
              </p:nvGrpSpPr>
              <p:grpSpPr>
                <a:xfrm>
                  <a:off x="1246744" y="1904999"/>
                  <a:ext cx="3080132" cy="1752600"/>
                  <a:chOff x="1219200" y="1447800"/>
                  <a:chExt cx="3080132" cy="1752600"/>
                </a:xfrm>
              </p:grpSpPr>
              <p:sp>
                <p:nvSpPr>
                  <p:cNvPr id="16" name="Oval 15"/>
                  <p:cNvSpPr/>
                  <p:nvPr/>
                </p:nvSpPr>
                <p:spPr>
                  <a:xfrm>
                    <a:off x="1219200" y="1981200"/>
                    <a:ext cx="457200" cy="457200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8" name="Straight Connector 17"/>
                  <p:cNvCxnSpPr>
                    <a:stCxn id="16" idx="0"/>
                  </p:cNvCxnSpPr>
                  <p:nvPr/>
                </p:nvCxnSpPr>
                <p:spPr>
                  <a:xfrm flipV="1">
                    <a:off x="1447800" y="1447800"/>
                    <a:ext cx="0" cy="53340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9" name="Oval 18"/>
                  <p:cNvSpPr/>
                  <p:nvPr/>
                </p:nvSpPr>
                <p:spPr>
                  <a:xfrm>
                    <a:off x="1219200" y="2209800"/>
                    <a:ext cx="457200" cy="457200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20" name="Straight Connector 19"/>
                  <p:cNvCxnSpPr/>
                  <p:nvPr/>
                </p:nvCxnSpPr>
                <p:spPr>
                  <a:xfrm flipV="1">
                    <a:off x="1447800" y="2667000"/>
                    <a:ext cx="0" cy="53340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Straight Connector 20"/>
                  <p:cNvCxnSpPr/>
                  <p:nvPr/>
                </p:nvCxnSpPr>
                <p:spPr>
                  <a:xfrm flipH="1">
                    <a:off x="1447800" y="1447800"/>
                    <a:ext cx="2667000" cy="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Straight Connector 22"/>
                  <p:cNvCxnSpPr/>
                  <p:nvPr/>
                </p:nvCxnSpPr>
                <p:spPr>
                  <a:xfrm flipH="1">
                    <a:off x="1447800" y="3200400"/>
                    <a:ext cx="2667000" cy="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Straight Connector 23"/>
                  <p:cNvCxnSpPr/>
                  <p:nvPr/>
                </p:nvCxnSpPr>
                <p:spPr>
                  <a:xfrm flipV="1">
                    <a:off x="4114800" y="1447800"/>
                    <a:ext cx="0" cy="175260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Straight Connector 26"/>
                  <p:cNvCxnSpPr/>
                  <p:nvPr/>
                </p:nvCxnSpPr>
                <p:spPr>
                  <a:xfrm flipV="1">
                    <a:off x="3352800" y="1447800"/>
                    <a:ext cx="0" cy="83820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Straight Connector 28"/>
                  <p:cNvCxnSpPr/>
                  <p:nvPr/>
                </p:nvCxnSpPr>
                <p:spPr>
                  <a:xfrm flipV="1">
                    <a:off x="3352800" y="2400300"/>
                    <a:ext cx="0" cy="80010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Straight Connector 34"/>
                  <p:cNvCxnSpPr/>
                  <p:nvPr/>
                </p:nvCxnSpPr>
                <p:spPr>
                  <a:xfrm flipV="1">
                    <a:off x="2514600" y="1447800"/>
                    <a:ext cx="0" cy="38100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Straight Connector 35"/>
                  <p:cNvCxnSpPr/>
                  <p:nvPr/>
                </p:nvCxnSpPr>
                <p:spPr>
                  <a:xfrm flipH="1" flipV="1">
                    <a:off x="2508631" y="2808383"/>
                    <a:ext cx="5969" cy="392017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55" name="Group 54"/>
                  <p:cNvGrpSpPr/>
                  <p:nvPr/>
                </p:nvGrpSpPr>
                <p:grpSpPr>
                  <a:xfrm>
                    <a:off x="2394331" y="1817783"/>
                    <a:ext cx="228601" cy="990600"/>
                    <a:chOff x="1905000" y="1828800"/>
                    <a:chExt cx="228601" cy="990600"/>
                  </a:xfrm>
                </p:grpSpPr>
                <p:cxnSp>
                  <p:nvCxnSpPr>
                    <p:cNvPr id="42" name="Straight Connector 41"/>
                    <p:cNvCxnSpPr/>
                    <p:nvPr/>
                  </p:nvCxnSpPr>
                  <p:spPr>
                    <a:xfrm flipH="1" flipV="1">
                      <a:off x="1905000" y="2416366"/>
                      <a:ext cx="228601" cy="152400"/>
                    </a:xfrm>
                    <a:prstGeom prst="line">
                      <a:avLst/>
                    </a:prstGeom>
                    <a:ln w="254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6" name="Straight Connector 45"/>
                    <p:cNvCxnSpPr/>
                    <p:nvPr/>
                  </p:nvCxnSpPr>
                  <p:spPr>
                    <a:xfrm flipH="1" flipV="1">
                      <a:off x="1905000" y="2743200"/>
                      <a:ext cx="114300" cy="76200"/>
                    </a:xfrm>
                    <a:prstGeom prst="line">
                      <a:avLst/>
                    </a:prstGeom>
                    <a:ln w="254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8" name="Straight Connector 47"/>
                    <p:cNvCxnSpPr/>
                    <p:nvPr/>
                  </p:nvCxnSpPr>
                  <p:spPr>
                    <a:xfrm flipH="1">
                      <a:off x="1905001" y="2552700"/>
                      <a:ext cx="228599" cy="190500"/>
                    </a:xfrm>
                    <a:prstGeom prst="line">
                      <a:avLst/>
                    </a:prstGeom>
                    <a:ln w="254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1" name="Straight Connector 50"/>
                    <p:cNvCxnSpPr/>
                    <p:nvPr/>
                  </p:nvCxnSpPr>
                  <p:spPr>
                    <a:xfrm flipH="1">
                      <a:off x="1905000" y="2220817"/>
                      <a:ext cx="228599" cy="190500"/>
                    </a:xfrm>
                    <a:prstGeom prst="line">
                      <a:avLst/>
                    </a:prstGeom>
                    <a:ln w="254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2" name="Straight Connector 51"/>
                    <p:cNvCxnSpPr/>
                    <p:nvPr/>
                  </p:nvCxnSpPr>
                  <p:spPr>
                    <a:xfrm flipH="1" flipV="1">
                      <a:off x="1905000" y="2068417"/>
                      <a:ext cx="228601" cy="152400"/>
                    </a:xfrm>
                    <a:prstGeom prst="line">
                      <a:avLst/>
                    </a:prstGeom>
                    <a:ln w="254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3" name="Straight Connector 52"/>
                    <p:cNvCxnSpPr/>
                    <p:nvPr/>
                  </p:nvCxnSpPr>
                  <p:spPr>
                    <a:xfrm flipH="1">
                      <a:off x="1905000" y="1893983"/>
                      <a:ext cx="228599" cy="190500"/>
                    </a:xfrm>
                    <a:prstGeom prst="line">
                      <a:avLst/>
                    </a:prstGeom>
                    <a:ln w="254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4" name="Straight Connector 53"/>
                    <p:cNvCxnSpPr/>
                    <p:nvPr/>
                  </p:nvCxnSpPr>
                  <p:spPr>
                    <a:xfrm flipH="1" flipV="1">
                      <a:off x="2019300" y="1828800"/>
                      <a:ext cx="114300" cy="76200"/>
                    </a:xfrm>
                    <a:prstGeom prst="line">
                      <a:avLst/>
                    </a:prstGeom>
                    <a:ln w="254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59" name="Straight Connector 58"/>
                  <p:cNvCxnSpPr/>
                  <p:nvPr/>
                </p:nvCxnSpPr>
                <p:spPr>
                  <a:xfrm flipV="1">
                    <a:off x="3929349" y="2122583"/>
                    <a:ext cx="367000" cy="392018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Straight Connector 61"/>
                  <p:cNvCxnSpPr/>
                  <p:nvPr/>
                </p:nvCxnSpPr>
                <p:spPr>
                  <a:xfrm flipH="1" flipV="1">
                    <a:off x="3918332" y="2122583"/>
                    <a:ext cx="381000" cy="38100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71" name="Group 70"/>
                  <p:cNvGrpSpPr/>
                  <p:nvPr/>
                </p:nvGrpSpPr>
                <p:grpSpPr>
                  <a:xfrm>
                    <a:off x="3092068" y="2286000"/>
                    <a:ext cx="489332" cy="130365"/>
                    <a:chOff x="3048000" y="3265584"/>
                    <a:chExt cx="489332" cy="130365"/>
                  </a:xfrm>
                </p:grpSpPr>
                <p:cxnSp>
                  <p:nvCxnSpPr>
                    <p:cNvPr id="30" name="Straight Connector 29"/>
                    <p:cNvCxnSpPr/>
                    <p:nvPr/>
                  </p:nvCxnSpPr>
                  <p:spPr>
                    <a:xfrm flipV="1">
                      <a:off x="3048000" y="3265584"/>
                      <a:ext cx="489332" cy="11016"/>
                    </a:xfrm>
                    <a:prstGeom prst="line">
                      <a:avLst/>
                    </a:prstGeom>
                    <a:ln w="254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0" name="Straight Connector 69"/>
                    <p:cNvCxnSpPr/>
                    <p:nvPr/>
                  </p:nvCxnSpPr>
                  <p:spPr>
                    <a:xfrm flipV="1">
                      <a:off x="3048000" y="3384933"/>
                      <a:ext cx="489332" cy="11016"/>
                    </a:xfrm>
                    <a:prstGeom prst="line">
                      <a:avLst/>
                    </a:prstGeom>
                    <a:ln w="254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74" name="TextBox 73"/>
                <p:cNvSpPr txBox="1"/>
                <p:nvPr/>
              </p:nvSpPr>
              <p:spPr>
                <a:xfrm>
                  <a:off x="553599" y="2580469"/>
                  <a:ext cx="6096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err="1"/>
                    <a:t>I</a:t>
                  </a:r>
                  <a:r>
                    <a:rPr lang="en-US" baseline="-25000" dirty="0" err="1"/>
                    <a:t>bias</a:t>
                  </a:r>
                  <a:endParaRPr lang="en-US" baseline="-25000" dirty="0"/>
                </a:p>
              </p:txBody>
            </p:sp>
            <p:cxnSp>
              <p:nvCxnSpPr>
                <p:cNvPr id="76" name="Straight Arrow Connector 75"/>
                <p:cNvCxnSpPr/>
                <p:nvPr/>
              </p:nvCxnSpPr>
              <p:spPr>
                <a:xfrm flipV="1">
                  <a:off x="1088834" y="2473516"/>
                  <a:ext cx="0" cy="563467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7" name="TextBox 76"/>
                <p:cNvSpPr txBox="1"/>
                <p:nvPr/>
              </p:nvSpPr>
              <p:spPr>
                <a:xfrm>
                  <a:off x="1981200" y="2590800"/>
                  <a:ext cx="37457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R</a:t>
                  </a:r>
                  <a:endParaRPr lang="en-US" baseline="-25000" dirty="0"/>
                </a:p>
              </p:txBody>
            </p:sp>
            <p:sp>
              <p:nvSpPr>
                <p:cNvPr id="78" name="TextBox 77"/>
                <p:cNvSpPr txBox="1"/>
                <p:nvPr/>
              </p:nvSpPr>
              <p:spPr>
                <a:xfrm>
                  <a:off x="2749623" y="2590800"/>
                  <a:ext cx="37457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C</a:t>
                  </a:r>
                  <a:endParaRPr lang="en-US" baseline="-25000" dirty="0"/>
                </a:p>
              </p:txBody>
            </p:sp>
            <p:sp>
              <p:nvSpPr>
                <p:cNvPr id="79" name="TextBox 78"/>
                <p:cNvSpPr txBox="1"/>
                <p:nvPr/>
              </p:nvSpPr>
              <p:spPr>
                <a:xfrm>
                  <a:off x="4349823" y="2590800"/>
                  <a:ext cx="49484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JJ</a:t>
                  </a:r>
                  <a:endParaRPr lang="en-US" baseline="-25000" dirty="0"/>
                </a:p>
              </p:txBody>
            </p:sp>
          </p:grpSp>
          <p:sp>
            <p:nvSpPr>
              <p:cNvPr id="81" name="TextBox 80"/>
              <p:cNvSpPr txBox="1"/>
              <p:nvPr/>
            </p:nvSpPr>
            <p:spPr>
              <a:xfrm>
                <a:off x="4197423" y="1764268"/>
                <a:ext cx="67478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ym typeface="Symbol" panose="05050102010706020507" pitchFamily="18" charset="2"/>
                  </a:rPr>
                  <a:t>, V</a:t>
                </a:r>
                <a:endParaRPr lang="en-US" sz="2000" baseline="-25000" dirty="0"/>
              </a:p>
            </p:txBody>
          </p:sp>
        </p:grpSp>
        <p:grpSp>
          <p:nvGrpSpPr>
            <p:cNvPr id="99" name="Group 98"/>
            <p:cNvGrpSpPr/>
            <p:nvPr/>
          </p:nvGrpSpPr>
          <p:grpSpPr>
            <a:xfrm>
              <a:off x="3824113" y="3467033"/>
              <a:ext cx="489332" cy="544417"/>
              <a:chOff x="3897217" y="3646583"/>
              <a:chExt cx="489332" cy="544417"/>
            </a:xfrm>
          </p:grpSpPr>
          <p:cxnSp>
            <p:nvCxnSpPr>
              <p:cNvPr id="85" name="Straight Connector 84"/>
              <p:cNvCxnSpPr/>
              <p:nvPr/>
            </p:nvCxnSpPr>
            <p:spPr>
              <a:xfrm flipH="1" flipV="1">
                <a:off x="4136834" y="3646583"/>
                <a:ext cx="5969" cy="39201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flipV="1">
                <a:off x="3897217" y="4027584"/>
                <a:ext cx="489332" cy="1101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4065510" y="4191000"/>
                <a:ext cx="158823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>
                <a:off x="3971926" y="4114800"/>
                <a:ext cx="342442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7" name="Group 56"/>
          <p:cNvGrpSpPr/>
          <p:nvPr/>
        </p:nvGrpSpPr>
        <p:grpSpPr>
          <a:xfrm>
            <a:off x="3394271" y="4468652"/>
            <a:ext cx="1143000" cy="1524000"/>
            <a:chOff x="1828800" y="2362200"/>
            <a:chExt cx="1143000" cy="1524000"/>
          </a:xfrm>
        </p:grpSpPr>
        <p:grpSp>
          <p:nvGrpSpPr>
            <p:cNvPr id="58" name="Group 57"/>
            <p:cNvGrpSpPr/>
            <p:nvPr/>
          </p:nvGrpSpPr>
          <p:grpSpPr>
            <a:xfrm>
              <a:off x="1828800" y="2362200"/>
              <a:ext cx="1143000" cy="1524000"/>
              <a:chOff x="1828800" y="2362200"/>
              <a:chExt cx="1143000" cy="1524000"/>
            </a:xfrm>
          </p:grpSpPr>
          <p:grpSp>
            <p:nvGrpSpPr>
              <p:cNvPr id="61" name="Group 60"/>
              <p:cNvGrpSpPr/>
              <p:nvPr/>
            </p:nvGrpSpPr>
            <p:grpSpPr>
              <a:xfrm>
                <a:off x="1828800" y="2362200"/>
                <a:ext cx="1143000" cy="1371600"/>
                <a:chOff x="1828800" y="2362200"/>
                <a:chExt cx="1143000" cy="1371600"/>
              </a:xfrm>
            </p:grpSpPr>
            <p:cxnSp>
              <p:nvCxnSpPr>
                <p:cNvPr id="64" name="Straight Connector 63"/>
                <p:cNvCxnSpPr/>
                <p:nvPr/>
              </p:nvCxnSpPr>
              <p:spPr>
                <a:xfrm>
                  <a:off x="1828800" y="2362200"/>
                  <a:ext cx="914400" cy="1143000"/>
                </a:xfrm>
                <a:prstGeom prst="line">
                  <a:avLst/>
                </a:prstGeom>
                <a:ln w="317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5" name="Oval 64"/>
                <p:cNvSpPr/>
                <p:nvPr/>
              </p:nvSpPr>
              <p:spPr>
                <a:xfrm>
                  <a:off x="2590800" y="3352800"/>
                  <a:ext cx="381000" cy="3810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63" name="Straight Connector 62"/>
              <p:cNvCxnSpPr/>
              <p:nvPr/>
            </p:nvCxnSpPr>
            <p:spPr>
              <a:xfrm>
                <a:off x="1828800" y="2362200"/>
                <a:ext cx="0" cy="1524000"/>
              </a:xfrm>
              <a:prstGeom prst="line">
                <a:avLst/>
              </a:prstGeom>
              <a:ln w="25400">
                <a:solidFill>
                  <a:schemeClr val="accent6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0" name="TextBox 59"/>
            <p:cNvSpPr txBox="1"/>
            <p:nvPr/>
          </p:nvSpPr>
          <p:spPr>
            <a:xfrm>
              <a:off x="1828800" y="2586335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ym typeface="Symbol" panose="05050102010706020507" pitchFamily="18" charset="2"/>
                </a:rPr>
                <a:t></a:t>
              </a:r>
              <a:endParaRPr lang="en-US" sz="24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180378" y="3470553"/>
                <a:ext cx="3720890" cy="12616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I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d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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d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t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>
                    <a:sym typeface="Symbol" panose="05050102010706020507" pitchFamily="18" charset="2"/>
                  </a:rPr>
                  <a:t> = - 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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dt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ym typeface="Symbol" panose="05050102010706020507" pitchFamily="18" charset="2"/>
                  </a:rPr>
                  <a:t>- </a:t>
                </a:r>
                <a:r>
                  <a:rPr lang="en-US" dirty="0" err="1" smtClean="0">
                    <a:sym typeface="Symbol" panose="05050102010706020507" pitchFamily="18" charset="2"/>
                  </a:rPr>
                  <a:t>mgL</a:t>
                </a:r>
                <a:r>
                  <a:rPr lang="en-US" dirty="0" smtClean="0">
                    <a:sym typeface="Symbol" panose="05050102010706020507" pitchFamily="18" charset="2"/>
                  </a:rPr>
                  <a:t> </a:t>
                </a:r>
                <a:r>
                  <a:rPr lang="en-US" dirty="0" smtClean="0"/>
                  <a:t>sin</a:t>
                </a:r>
                <a:r>
                  <a:rPr lang="en-US" dirty="0"/>
                  <a:t>(</a:t>
                </a:r>
                <a:r>
                  <a:rPr lang="en-US" dirty="0">
                    <a:sym typeface="Symbol" panose="05050102010706020507" pitchFamily="18" charset="2"/>
                  </a:rPr>
                  <a:t></a:t>
                </a:r>
                <a:r>
                  <a:rPr lang="en-US" dirty="0"/>
                  <a:t>) + </a:t>
                </a:r>
                <a:r>
                  <a:rPr lang="en-US" dirty="0" smtClean="0"/>
                  <a:t>torque</a:t>
                </a:r>
                <a:endParaRPr lang="en-US" dirty="0">
                  <a:sym typeface="Symbol" panose="05050102010706020507" pitchFamily="18" charset="2"/>
                </a:endParaRPr>
              </a:p>
              <a:p>
                <a:endParaRPr lang="en-US" sz="2000" dirty="0" smtClean="0"/>
              </a:p>
              <a:p>
                <a:r>
                  <a:rPr lang="en-US" sz="2000" dirty="0"/>
                  <a:t>t</a:t>
                </a:r>
                <a:r>
                  <a:rPr lang="en-US" sz="2000" dirty="0" smtClean="0"/>
                  <a:t>orque </a:t>
                </a:r>
                <a:r>
                  <a:rPr lang="en-US" sz="2000" dirty="0">
                    <a:sym typeface="Symbol" panose="05050102010706020507" pitchFamily="18" charset="2"/>
                  </a:rPr>
                  <a:t> </a:t>
                </a:r>
                <a:r>
                  <a:rPr lang="en-US" sz="2000" dirty="0" err="1">
                    <a:sym typeface="Symbol" panose="05050102010706020507" pitchFamily="18" charset="2"/>
                  </a:rPr>
                  <a:t>I</a:t>
                </a:r>
                <a:r>
                  <a:rPr lang="en-US" sz="2000" baseline="-25000" dirty="0" err="1">
                    <a:sym typeface="Symbol" panose="05050102010706020507" pitchFamily="18" charset="2"/>
                  </a:rPr>
                  <a:t>bias</a:t>
                </a:r>
                <a:r>
                  <a:rPr lang="en-US" sz="2000" dirty="0">
                    <a:sym typeface="Symbol" panose="05050102010706020507" pitchFamily="18" charset="2"/>
                  </a:rPr>
                  <a:t>/</a:t>
                </a:r>
                <a:r>
                  <a:rPr lang="en-US" sz="2000" dirty="0" err="1">
                    <a:sym typeface="Symbol" panose="05050102010706020507" pitchFamily="18" charset="2"/>
                  </a:rPr>
                  <a:t>I</a:t>
                </a:r>
                <a:r>
                  <a:rPr lang="en-US" sz="2000" baseline="-25000" dirty="0" err="1">
                    <a:sym typeface="Symbol" panose="05050102010706020507" pitchFamily="18" charset="2"/>
                  </a:rPr>
                  <a:t>c</a:t>
                </a:r>
                <a:endParaRPr lang="en-US" sz="2000" baseline="-25000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378" y="3470553"/>
                <a:ext cx="3720890" cy="1261692"/>
              </a:xfrm>
              <a:prstGeom prst="rect">
                <a:avLst/>
              </a:prstGeom>
              <a:blipFill rotWithShape="0">
                <a:blip r:embed="rId3"/>
                <a:stretch>
                  <a:fillRect l="-1803" r="-656" b="-8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7" name="Group 66"/>
          <p:cNvGrpSpPr/>
          <p:nvPr/>
        </p:nvGrpSpPr>
        <p:grpSpPr>
          <a:xfrm>
            <a:off x="6629400" y="4495800"/>
            <a:ext cx="1143000" cy="1524000"/>
            <a:chOff x="1828800" y="2362200"/>
            <a:chExt cx="1143000" cy="1524000"/>
          </a:xfrm>
        </p:grpSpPr>
        <p:grpSp>
          <p:nvGrpSpPr>
            <p:cNvPr id="68" name="Group 67"/>
            <p:cNvGrpSpPr/>
            <p:nvPr/>
          </p:nvGrpSpPr>
          <p:grpSpPr>
            <a:xfrm>
              <a:off x="1828800" y="2362200"/>
              <a:ext cx="1143000" cy="1524000"/>
              <a:chOff x="1828800" y="2362200"/>
              <a:chExt cx="1143000" cy="1524000"/>
            </a:xfrm>
          </p:grpSpPr>
          <p:grpSp>
            <p:nvGrpSpPr>
              <p:cNvPr id="72" name="Group 71"/>
              <p:cNvGrpSpPr/>
              <p:nvPr/>
            </p:nvGrpSpPr>
            <p:grpSpPr>
              <a:xfrm>
                <a:off x="1828800" y="2362200"/>
                <a:ext cx="1143000" cy="1371600"/>
                <a:chOff x="1828800" y="2362200"/>
                <a:chExt cx="1143000" cy="1371600"/>
              </a:xfrm>
            </p:grpSpPr>
            <p:cxnSp>
              <p:nvCxnSpPr>
                <p:cNvPr id="83" name="Straight Connector 82"/>
                <p:cNvCxnSpPr/>
                <p:nvPr/>
              </p:nvCxnSpPr>
              <p:spPr>
                <a:xfrm>
                  <a:off x="1828800" y="2362200"/>
                  <a:ext cx="914400" cy="1143000"/>
                </a:xfrm>
                <a:prstGeom prst="line">
                  <a:avLst/>
                </a:prstGeom>
                <a:ln w="317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4" name="Oval 83"/>
                <p:cNvSpPr/>
                <p:nvPr/>
              </p:nvSpPr>
              <p:spPr>
                <a:xfrm>
                  <a:off x="2590800" y="3352800"/>
                  <a:ext cx="381000" cy="3810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75" name="Straight Connector 74"/>
              <p:cNvCxnSpPr/>
              <p:nvPr/>
            </p:nvCxnSpPr>
            <p:spPr>
              <a:xfrm>
                <a:off x="1828800" y="2362200"/>
                <a:ext cx="0" cy="1524000"/>
              </a:xfrm>
              <a:prstGeom prst="line">
                <a:avLst/>
              </a:prstGeom>
              <a:ln w="25400">
                <a:solidFill>
                  <a:schemeClr val="accent6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9" name="TextBox 68"/>
            <p:cNvSpPr txBox="1"/>
            <p:nvPr/>
          </p:nvSpPr>
          <p:spPr>
            <a:xfrm>
              <a:off x="1828800" y="2586335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ym typeface="Symbol" panose="05050102010706020507" pitchFamily="18" charset="2"/>
                </a:rPr>
                <a:t></a:t>
              </a:r>
              <a:endParaRPr lang="en-US" sz="2400" dirty="0"/>
            </a:p>
          </p:txBody>
        </p:sp>
      </p:grpSp>
      <p:sp>
        <p:nvSpPr>
          <p:cNvPr id="87" name="Arc 86"/>
          <p:cNvSpPr/>
          <p:nvPr/>
        </p:nvSpPr>
        <p:spPr>
          <a:xfrm>
            <a:off x="6324600" y="4114801"/>
            <a:ext cx="609600" cy="685800"/>
          </a:xfrm>
          <a:prstGeom prst="arc">
            <a:avLst>
              <a:gd name="adj1" fmla="val 7212261"/>
              <a:gd name="adj2" fmla="val 2788471"/>
            </a:avLst>
          </a:prstGeom>
          <a:ln w="1905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Box 87"/>
          <p:cNvSpPr txBox="1"/>
          <p:nvPr/>
        </p:nvSpPr>
        <p:spPr>
          <a:xfrm>
            <a:off x="3851471" y="4067119"/>
            <a:ext cx="14578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ym typeface="Symbol" panose="05050102010706020507" pitchFamily="18" charset="2"/>
              </a:rPr>
              <a:t>I</a:t>
            </a:r>
            <a:r>
              <a:rPr lang="en-US" baseline="-25000" dirty="0" err="1">
                <a:sym typeface="Symbol" panose="05050102010706020507" pitchFamily="18" charset="2"/>
              </a:rPr>
              <a:t>bias</a:t>
            </a:r>
            <a:r>
              <a:rPr lang="en-US" dirty="0">
                <a:sym typeface="Symbol" panose="05050102010706020507" pitchFamily="18" charset="2"/>
              </a:rPr>
              <a:t> &lt; </a:t>
            </a:r>
            <a:r>
              <a:rPr lang="en-US" dirty="0" err="1">
                <a:sym typeface="Symbol" panose="05050102010706020507" pitchFamily="18" charset="2"/>
              </a:rPr>
              <a:t>I</a:t>
            </a:r>
            <a:r>
              <a:rPr lang="en-US" baseline="-25000" dirty="0" err="1">
                <a:sym typeface="Symbol" panose="05050102010706020507" pitchFamily="18" charset="2"/>
              </a:rPr>
              <a:t>c</a:t>
            </a:r>
            <a:endParaRPr lang="en-US" baseline="-25000" dirty="0">
              <a:sym typeface="Symbol" panose="05050102010706020507" pitchFamily="18" charset="2"/>
            </a:endParaRPr>
          </a:p>
          <a:p>
            <a:r>
              <a:rPr lang="en-US" dirty="0">
                <a:sym typeface="Symbol" panose="05050102010706020507" pitchFamily="18" charset="2"/>
              </a:rPr>
              <a:t> = constant</a:t>
            </a:r>
          </a:p>
          <a:p>
            <a:r>
              <a:rPr lang="en-US" dirty="0">
                <a:sym typeface="Symbol" panose="05050102010706020507" pitchFamily="18" charset="2"/>
              </a:rPr>
              <a:t>V = 0</a:t>
            </a:r>
            <a:endParaRPr lang="en-US" dirty="0"/>
          </a:p>
        </p:txBody>
      </p:sp>
      <p:sp>
        <p:nvSpPr>
          <p:cNvPr id="90" name="TextBox 89"/>
          <p:cNvSpPr txBox="1"/>
          <p:nvPr/>
        </p:nvSpPr>
        <p:spPr>
          <a:xfrm>
            <a:off x="7198080" y="4056022"/>
            <a:ext cx="17025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ym typeface="Symbol" panose="05050102010706020507" pitchFamily="18" charset="2"/>
              </a:rPr>
              <a:t>I</a:t>
            </a:r>
            <a:r>
              <a:rPr lang="en-US" baseline="-25000" dirty="0" err="1">
                <a:sym typeface="Symbol" panose="05050102010706020507" pitchFamily="18" charset="2"/>
              </a:rPr>
              <a:t>bias</a:t>
            </a:r>
            <a:r>
              <a:rPr lang="en-US" dirty="0">
                <a:sym typeface="Symbol" panose="05050102010706020507" pitchFamily="18" charset="2"/>
              </a:rPr>
              <a:t> &gt; </a:t>
            </a:r>
            <a:r>
              <a:rPr lang="en-US" dirty="0" err="1">
                <a:sym typeface="Symbol" panose="05050102010706020507" pitchFamily="18" charset="2"/>
              </a:rPr>
              <a:t>I</a:t>
            </a:r>
            <a:r>
              <a:rPr lang="en-US" baseline="-25000" dirty="0" err="1">
                <a:sym typeface="Symbol" panose="05050102010706020507" pitchFamily="18" charset="2"/>
              </a:rPr>
              <a:t>c</a:t>
            </a:r>
            <a:endParaRPr lang="en-US" baseline="-25000" dirty="0">
              <a:sym typeface="Symbol" panose="05050102010706020507" pitchFamily="18" charset="2"/>
            </a:endParaRPr>
          </a:p>
          <a:p>
            <a:r>
              <a:rPr lang="en-US" dirty="0">
                <a:sym typeface="Symbol" panose="05050102010706020507" pitchFamily="18" charset="2"/>
              </a:rPr>
              <a:t> runs</a:t>
            </a:r>
          </a:p>
          <a:p>
            <a:r>
              <a:rPr lang="en-US" dirty="0">
                <a:sym typeface="Symbol" panose="05050102010706020507" pitchFamily="18" charset="2"/>
              </a:rPr>
              <a:t>V  0</a:t>
            </a:r>
            <a:endParaRPr lang="en-US" dirty="0"/>
          </a:p>
          <a:p>
            <a:endParaRPr lang="en-US" dirty="0"/>
          </a:p>
        </p:txBody>
      </p:sp>
      <p:cxnSp>
        <p:nvCxnSpPr>
          <p:cNvPr id="91" name="Straight Arrow Connector 90"/>
          <p:cNvCxnSpPr/>
          <p:nvPr/>
        </p:nvCxnSpPr>
        <p:spPr>
          <a:xfrm flipV="1">
            <a:off x="7772400" y="5154452"/>
            <a:ext cx="311340" cy="304800"/>
          </a:xfrm>
          <a:prstGeom prst="straightConnector1">
            <a:avLst/>
          </a:prstGeom>
          <a:ln w="19050">
            <a:solidFill>
              <a:schemeClr val="accent6"/>
            </a:solidFill>
            <a:headEnd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001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85123"/>
            <a:ext cx="9144000" cy="988157"/>
          </a:xfrm>
        </p:spPr>
        <p:txBody>
          <a:bodyPr/>
          <a:lstStyle/>
          <a:p>
            <a:r>
              <a:rPr lang="en-US" sz="3200" dirty="0">
                <a:solidFill>
                  <a:schemeClr val="accent6"/>
                </a:solidFill>
              </a:rPr>
              <a:t>Emission of single flux quantum (SFQ) pulse by overdamped Josephson junction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3093" y="4325301"/>
            <a:ext cx="20345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Quiescent state:</a:t>
            </a:r>
            <a:endParaRPr lang="en-US" sz="2000" baseline="-25000" dirty="0"/>
          </a:p>
        </p:txBody>
      </p:sp>
      <p:grpSp>
        <p:nvGrpSpPr>
          <p:cNvPr id="31" name="Group 30"/>
          <p:cNvGrpSpPr/>
          <p:nvPr/>
        </p:nvGrpSpPr>
        <p:grpSpPr>
          <a:xfrm>
            <a:off x="1209103" y="4780067"/>
            <a:ext cx="1915097" cy="1925533"/>
            <a:chOff x="3394271" y="4524319"/>
            <a:chExt cx="1915097" cy="1925533"/>
          </a:xfrm>
        </p:grpSpPr>
        <p:grpSp>
          <p:nvGrpSpPr>
            <p:cNvPr id="13" name="Group 12"/>
            <p:cNvGrpSpPr/>
            <p:nvPr/>
          </p:nvGrpSpPr>
          <p:grpSpPr>
            <a:xfrm>
              <a:off x="3394271" y="4925852"/>
              <a:ext cx="955900" cy="1524000"/>
              <a:chOff x="1828800" y="2362200"/>
              <a:chExt cx="955900" cy="1524000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1828800" y="2362200"/>
                <a:ext cx="955900" cy="1524000"/>
                <a:chOff x="1828800" y="2362200"/>
                <a:chExt cx="955900" cy="1524000"/>
              </a:xfrm>
            </p:grpSpPr>
            <p:grpSp>
              <p:nvGrpSpPr>
                <p:cNvPr id="8" name="Group 7"/>
                <p:cNvGrpSpPr/>
                <p:nvPr/>
              </p:nvGrpSpPr>
              <p:grpSpPr>
                <a:xfrm>
                  <a:off x="1828800" y="2362200"/>
                  <a:ext cx="955900" cy="1184500"/>
                  <a:chOff x="1828800" y="2362200"/>
                  <a:chExt cx="955900" cy="1184500"/>
                </a:xfrm>
              </p:grpSpPr>
              <p:cxnSp>
                <p:nvCxnSpPr>
                  <p:cNvPr id="6" name="Straight Connector 5"/>
                  <p:cNvCxnSpPr/>
                  <p:nvPr/>
                </p:nvCxnSpPr>
                <p:spPr>
                  <a:xfrm>
                    <a:off x="1828800" y="2362200"/>
                    <a:ext cx="914400" cy="1143000"/>
                  </a:xfrm>
                  <a:prstGeom prst="line">
                    <a:avLst/>
                  </a:prstGeom>
                  <a:ln w="3175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" name="Oval 6"/>
                  <p:cNvSpPr>
                    <a:spLocks noChangeAspect="1"/>
                  </p:cNvSpPr>
                  <p:nvPr/>
                </p:nvSpPr>
                <p:spPr>
                  <a:xfrm>
                    <a:off x="2590801" y="3352801"/>
                    <a:ext cx="193899" cy="193899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10" name="Straight Connector 9"/>
                <p:cNvCxnSpPr/>
                <p:nvPr/>
              </p:nvCxnSpPr>
              <p:spPr>
                <a:xfrm>
                  <a:off x="1828800" y="2362200"/>
                  <a:ext cx="0" cy="1524000"/>
                </a:xfrm>
                <a:prstGeom prst="line">
                  <a:avLst/>
                </a:prstGeom>
                <a:ln w="25400">
                  <a:solidFill>
                    <a:schemeClr val="accent6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" name="TextBox 11"/>
              <p:cNvSpPr txBox="1"/>
              <p:nvPr/>
            </p:nvSpPr>
            <p:spPr>
              <a:xfrm>
                <a:off x="1828800" y="2586335"/>
                <a:ext cx="381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ym typeface="Symbol" panose="05050102010706020507" pitchFamily="18" charset="2"/>
                  </a:rPr>
                  <a:t></a:t>
                </a:r>
                <a:endParaRPr lang="en-US" sz="2400" dirty="0"/>
              </a:p>
            </p:txBody>
          </p:sp>
        </p:grpSp>
        <p:sp>
          <p:nvSpPr>
            <p:cNvPr id="110" name="TextBox 109"/>
            <p:cNvSpPr txBox="1"/>
            <p:nvPr/>
          </p:nvSpPr>
          <p:spPr>
            <a:xfrm>
              <a:off x="3851471" y="4524319"/>
              <a:ext cx="145789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ym typeface="Symbol" panose="05050102010706020507" pitchFamily="18" charset="2"/>
                </a:rPr>
                <a:t>I</a:t>
              </a:r>
              <a:r>
                <a:rPr lang="en-US" baseline="-25000" dirty="0" err="1">
                  <a:sym typeface="Symbol" panose="05050102010706020507" pitchFamily="18" charset="2"/>
                </a:rPr>
                <a:t>bias</a:t>
              </a:r>
              <a:r>
                <a:rPr lang="en-US" dirty="0">
                  <a:sym typeface="Symbol" panose="05050102010706020507" pitchFamily="18" charset="2"/>
                </a:rPr>
                <a:t> &lt; </a:t>
              </a:r>
              <a:r>
                <a:rPr lang="en-US" dirty="0" err="1">
                  <a:sym typeface="Symbol" panose="05050102010706020507" pitchFamily="18" charset="2"/>
                </a:rPr>
                <a:t>I</a:t>
              </a:r>
              <a:r>
                <a:rPr lang="en-US" baseline="-25000" dirty="0" err="1">
                  <a:sym typeface="Symbol" panose="05050102010706020507" pitchFamily="18" charset="2"/>
                </a:rPr>
                <a:t>c</a:t>
              </a:r>
              <a:endParaRPr lang="en-US" baseline="-25000" dirty="0">
                <a:sym typeface="Symbol" panose="05050102010706020507" pitchFamily="18" charset="2"/>
              </a:endParaRPr>
            </a:p>
            <a:p>
              <a:r>
                <a:rPr lang="en-US" dirty="0">
                  <a:sym typeface="Symbol" panose="05050102010706020507" pitchFamily="18" charset="2"/>
                </a:rPr>
                <a:t> = constant</a:t>
              </a:r>
            </a:p>
            <a:p>
              <a:r>
                <a:rPr lang="en-US" dirty="0">
                  <a:sym typeface="Symbol" panose="05050102010706020507" pitchFamily="18" charset="2"/>
                </a:rPr>
                <a:t>V = 0</a:t>
              </a:r>
              <a:endParaRPr lang="en-US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20413" y="1326993"/>
            <a:ext cx="3264358" cy="2665184"/>
            <a:chOff x="320413" y="1143000"/>
            <a:chExt cx="3264358" cy="2665184"/>
          </a:xfrm>
        </p:grpSpPr>
        <p:cxnSp>
          <p:nvCxnSpPr>
            <p:cNvPr id="21" name="Straight Connector 20"/>
            <p:cNvCxnSpPr/>
            <p:nvPr/>
          </p:nvCxnSpPr>
          <p:spPr>
            <a:xfrm flipH="1">
              <a:off x="917771" y="2213429"/>
              <a:ext cx="2667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1524000" y="1524000"/>
              <a:ext cx="0" cy="17526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Group 21"/>
            <p:cNvGrpSpPr/>
            <p:nvPr/>
          </p:nvGrpSpPr>
          <p:grpSpPr>
            <a:xfrm>
              <a:off x="1328451" y="2727710"/>
              <a:ext cx="381000" cy="396490"/>
              <a:chOff x="4012894" y="2624361"/>
              <a:chExt cx="381000" cy="396490"/>
            </a:xfrm>
          </p:grpSpPr>
          <p:cxnSp>
            <p:nvCxnSpPr>
              <p:cNvPr id="59" name="Straight Connector 58"/>
              <p:cNvCxnSpPr/>
              <p:nvPr/>
            </p:nvCxnSpPr>
            <p:spPr>
              <a:xfrm flipV="1">
                <a:off x="4012894" y="2624361"/>
                <a:ext cx="380846" cy="39649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flipH="1" flipV="1">
                <a:off x="4012894" y="2628833"/>
                <a:ext cx="381000" cy="3810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4" name="TextBox 73"/>
            <p:cNvSpPr txBox="1"/>
            <p:nvPr/>
          </p:nvSpPr>
          <p:spPr>
            <a:xfrm>
              <a:off x="320413" y="195405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I</a:t>
              </a:r>
              <a:r>
                <a:rPr lang="en-US" baseline="-25000" dirty="0" err="1"/>
                <a:t>in</a:t>
              </a:r>
              <a:endParaRPr lang="en-US" baseline="-25000" dirty="0"/>
            </a:p>
          </p:txBody>
        </p:sp>
        <p:cxnSp>
          <p:nvCxnSpPr>
            <p:cNvPr id="76" name="Straight Arrow Connector 75"/>
            <p:cNvCxnSpPr/>
            <p:nvPr/>
          </p:nvCxnSpPr>
          <p:spPr>
            <a:xfrm>
              <a:off x="625213" y="2066468"/>
              <a:ext cx="459187" cy="625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Box 78"/>
            <p:cNvSpPr txBox="1"/>
            <p:nvPr/>
          </p:nvSpPr>
          <p:spPr>
            <a:xfrm>
              <a:off x="880733" y="2704383"/>
              <a:ext cx="4948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JJ</a:t>
              </a:r>
              <a:endParaRPr lang="en-US" baseline="-25000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2423710" y="1781145"/>
              <a:ext cx="6747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ym typeface="Symbol" panose="05050102010706020507" pitchFamily="18" charset="2"/>
                </a:rPr>
                <a:t>, V</a:t>
              </a:r>
              <a:endParaRPr lang="en-US" sz="2000" baseline="-25000" dirty="0"/>
            </a:p>
          </p:txBody>
        </p:sp>
        <p:grpSp>
          <p:nvGrpSpPr>
            <p:cNvPr id="99" name="Group 98"/>
            <p:cNvGrpSpPr/>
            <p:nvPr/>
          </p:nvGrpSpPr>
          <p:grpSpPr>
            <a:xfrm>
              <a:off x="1284383" y="3263767"/>
              <a:ext cx="489332" cy="544417"/>
              <a:chOff x="3897217" y="3646583"/>
              <a:chExt cx="489332" cy="544417"/>
            </a:xfrm>
          </p:grpSpPr>
          <p:cxnSp>
            <p:nvCxnSpPr>
              <p:cNvPr id="85" name="Straight Connector 84"/>
              <p:cNvCxnSpPr/>
              <p:nvPr/>
            </p:nvCxnSpPr>
            <p:spPr>
              <a:xfrm flipH="1" flipV="1">
                <a:off x="4136834" y="3646583"/>
                <a:ext cx="5969" cy="39201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flipV="1">
                <a:off x="3897217" y="4027584"/>
                <a:ext cx="489332" cy="1101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4065510" y="4191000"/>
                <a:ext cx="158823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>
                <a:off x="3971926" y="4114800"/>
                <a:ext cx="342442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8" name="TextBox 67"/>
            <p:cNvSpPr txBox="1"/>
            <p:nvPr/>
          </p:nvSpPr>
          <p:spPr>
            <a:xfrm>
              <a:off x="838200" y="11430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I</a:t>
              </a:r>
              <a:r>
                <a:rPr lang="en-US" baseline="-25000" dirty="0" err="1"/>
                <a:t>bias</a:t>
              </a:r>
              <a:endParaRPr lang="en-US" baseline="-25000" dirty="0"/>
            </a:p>
          </p:txBody>
        </p:sp>
        <p:cxnSp>
          <p:nvCxnSpPr>
            <p:cNvPr id="69" name="Straight Arrow Connector 68"/>
            <p:cNvCxnSpPr/>
            <p:nvPr/>
          </p:nvCxnSpPr>
          <p:spPr>
            <a:xfrm flipH="1">
              <a:off x="1371600" y="1295400"/>
              <a:ext cx="13688" cy="51303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 71"/>
          <p:cNvGrpSpPr/>
          <p:nvPr/>
        </p:nvGrpSpPr>
        <p:grpSpPr>
          <a:xfrm>
            <a:off x="6935381" y="1295400"/>
            <a:ext cx="1903819" cy="1774059"/>
            <a:chOff x="7092355" y="2636890"/>
            <a:chExt cx="1903819" cy="1774059"/>
          </a:xfrm>
        </p:grpSpPr>
        <p:sp>
          <p:nvSpPr>
            <p:cNvPr id="75" name="Freeform 74"/>
            <p:cNvSpPr/>
            <p:nvPr/>
          </p:nvSpPr>
          <p:spPr>
            <a:xfrm>
              <a:off x="7668430" y="2781272"/>
              <a:ext cx="917335" cy="1161269"/>
            </a:xfrm>
            <a:custGeom>
              <a:avLst/>
              <a:gdLst>
                <a:gd name="connsiteX0" fmla="*/ 0 w 1127342"/>
                <a:gd name="connsiteY0" fmla="*/ 1273198 h 1353019"/>
                <a:gd name="connsiteX1" fmla="*/ 267221 w 1127342"/>
                <a:gd name="connsiteY1" fmla="*/ 1281548 h 1353019"/>
                <a:gd name="connsiteX2" fmla="*/ 384131 w 1127342"/>
                <a:gd name="connsiteY2" fmla="*/ 1248146 h 1353019"/>
                <a:gd name="connsiteX3" fmla="*/ 430060 w 1127342"/>
                <a:gd name="connsiteY3" fmla="*/ 1135411 h 1353019"/>
                <a:gd name="connsiteX4" fmla="*/ 492690 w 1127342"/>
                <a:gd name="connsiteY4" fmla="*/ 342096 h 1353019"/>
                <a:gd name="connsiteX5" fmla="*/ 530268 w 1127342"/>
                <a:gd name="connsiteY5" fmla="*/ 62348 h 1353019"/>
                <a:gd name="connsiteX6" fmla="*/ 563671 w 1127342"/>
                <a:gd name="connsiteY6" fmla="*/ 3893 h 1353019"/>
                <a:gd name="connsiteX7" fmla="*/ 584548 w 1127342"/>
                <a:gd name="connsiteY7" fmla="*/ 133329 h 1353019"/>
                <a:gd name="connsiteX8" fmla="*/ 601249 w 1127342"/>
                <a:gd name="connsiteY8" fmla="*/ 855663 h 1353019"/>
                <a:gd name="connsiteX9" fmla="*/ 588723 w 1127342"/>
                <a:gd name="connsiteY9" fmla="*/ 1310776 h 1353019"/>
                <a:gd name="connsiteX10" fmla="*/ 609600 w 1127342"/>
                <a:gd name="connsiteY10" fmla="*/ 1306600 h 1353019"/>
                <a:gd name="connsiteX11" fmla="*/ 643002 w 1127342"/>
                <a:gd name="connsiteY11" fmla="*/ 1076956 h 1353019"/>
                <a:gd name="connsiteX12" fmla="*/ 672230 w 1127342"/>
                <a:gd name="connsiteY12" fmla="*/ 1177165 h 1353019"/>
                <a:gd name="connsiteX13" fmla="*/ 697282 w 1127342"/>
                <a:gd name="connsiteY13" fmla="*/ 1239795 h 1353019"/>
                <a:gd name="connsiteX14" fmla="*/ 739035 w 1127342"/>
                <a:gd name="connsiteY14" fmla="*/ 1189691 h 1353019"/>
                <a:gd name="connsiteX15" fmla="*/ 889348 w 1127342"/>
                <a:gd name="connsiteY15" fmla="*/ 1185515 h 1353019"/>
                <a:gd name="connsiteX16" fmla="*/ 1127342 w 1127342"/>
                <a:gd name="connsiteY16" fmla="*/ 1185515 h 1353019"/>
                <a:gd name="connsiteX0" fmla="*/ 0 w 1127342"/>
                <a:gd name="connsiteY0" fmla="*/ 1273198 h 1353019"/>
                <a:gd name="connsiteX1" fmla="*/ 267221 w 1127342"/>
                <a:gd name="connsiteY1" fmla="*/ 1281548 h 1353019"/>
                <a:gd name="connsiteX2" fmla="*/ 400832 w 1127342"/>
                <a:gd name="connsiteY2" fmla="*/ 1193866 h 1353019"/>
                <a:gd name="connsiteX3" fmla="*/ 430060 w 1127342"/>
                <a:gd name="connsiteY3" fmla="*/ 1135411 h 1353019"/>
                <a:gd name="connsiteX4" fmla="*/ 492690 w 1127342"/>
                <a:gd name="connsiteY4" fmla="*/ 342096 h 1353019"/>
                <a:gd name="connsiteX5" fmla="*/ 530268 w 1127342"/>
                <a:gd name="connsiteY5" fmla="*/ 62348 h 1353019"/>
                <a:gd name="connsiteX6" fmla="*/ 563671 w 1127342"/>
                <a:gd name="connsiteY6" fmla="*/ 3893 h 1353019"/>
                <a:gd name="connsiteX7" fmla="*/ 584548 w 1127342"/>
                <a:gd name="connsiteY7" fmla="*/ 133329 h 1353019"/>
                <a:gd name="connsiteX8" fmla="*/ 601249 w 1127342"/>
                <a:gd name="connsiteY8" fmla="*/ 855663 h 1353019"/>
                <a:gd name="connsiteX9" fmla="*/ 588723 w 1127342"/>
                <a:gd name="connsiteY9" fmla="*/ 1310776 h 1353019"/>
                <a:gd name="connsiteX10" fmla="*/ 609600 w 1127342"/>
                <a:gd name="connsiteY10" fmla="*/ 1306600 h 1353019"/>
                <a:gd name="connsiteX11" fmla="*/ 643002 w 1127342"/>
                <a:gd name="connsiteY11" fmla="*/ 1076956 h 1353019"/>
                <a:gd name="connsiteX12" fmla="*/ 672230 w 1127342"/>
                <a:gd name="connsiteY12" fmla="*/ 1177165 h 1353019"/>
                <a:gd name="connsiteX13" fmla="*/ 697282 w 1127342"/>
                <a:gd name="connsiteY13" fmla="*/ 1239795 h 1353019"/>
                <a:gd name="connsiteX14" fmla="*/ 739035 w 1127342"/>
                <a:gd name="connsiteY14" fmla="*/ 1189691 h 1353019"/>
                <a:gd name="connsiteX15" fmla="*/ 889348 w 1127342"/>
                <a:gd name="connsiteY15" fmla="*/ 1185515 h 1353019"/>
                <a:gd name="connsiteX16" fmla="*/ 1127342 w 1127342"/>
                <a:gd name="connsiteY16" fmla="*/ 1185515 h 1353019"/>
                <a:gd name="connsiteX0" fmla="*/ 0 w 1127342"/>
                <a:gd name="connsiteY0" fmla="*/ 1273198 h 1353019"/>
                <a:gd name="connsiteX1" fmla="*/ 267221 w 1127342"/>
                <a:gd name="connsiteY1" fmla="*/ 1281548 h 1353019"/>
                <a:gd name="connsiteX2" fmla="*/ 400832 w 1127342"/>
                <a:gd name="connsiteY2" fmla="*/ 1193866 h 1353019"/>
                <a:gd name="connsiteX3" fmla="*/ 434235 w 1127342"/>
                <a:gd name="connsiteY3" fmla="*/ 1026852 h 1353019"/>
                <a:gd name="connsiteX4" fmla="*/ 492690 w 1127342"/>
                <a:gd name="connsiteY4" fmla="*/ 342096 h 1353019"/>
                <a:gd name="connsiteX5" fmla="*/ 530268 w 1127342"/>
                <a:gd name="connsiteY5" fmla="*/ 62348 h 1353019"/>
                <a:gd name="connsiteX6" fmla="*/ 563671 w 1127342"/>
                <a:gd name="connsiteY6" fmla="*/ 3893 h 1353019"/>
                <a:gd name="connsiteX7" fmla="*/ 584548 w 1127342"/>
                <a:gd name="connsiteY7" fmla="*/ 133329 h 1353019"/>
                <a:gd name="connsiteX8" fmla="*/ 601249 w 1127342"/>
                <a:gd name="connsiteY8" fmla="*/ 855663 h 1353019"/>
                <a:gd name="connsiteX9" fmla="*/ 588723 w 1127342"/>
                <a:gd name="connsiteY9" fmla="*/ 1310776 h 1353019"/>
                <a:gd name="connsiteX10" fmla="*/ 609600 w 1127342"/>
                <a:gd name="connsiteY10" fmla="*/ 1306600 h 1353019"/>
                <a:gd name="connsiteX11" fmla="*/ 643002 w 1127342"/>
                <a:gd name="connsiteY11" fmla="*/ 1076956 h 1353019"/>
                <a:gd name="connsiteX12" fmla="*/ 672230 w 1127342"/>
                <a:gd name="connsiteY12" fmla="*/ 1177165 h 1353019"/>
                <a:gd name="connsiteX13" fmla="*/ 697282 w 1127342"/>
                <a:gd name="connsiteY13" fmla="*/ 1239795 h 1353019"/>
                <a:gd name="connsiteX14" fmla="*/ 739035 w 1127342"/>
                <a:gd name="connsiteY14" fmla="*/ 1189691 h 1353019"/>
                <a:gd name="connsiteX15" fmla="*/ 889348 w 1127342"/>
                <a:gd name="connsiteY15" fmla="*/ 1185515 h 1353019"/>
                <a:gd name="connsiteX16" fmla="*/ 1127342 w 1127342"/>
                <a:gd name="connsiteY16" fmla="*/ 1185515 h 1353019"/>
                <a:gd name="connsiteX0" fmla="*/ 0 w 1127342"/>
                <a:gd name="connsiteY0" fmla="*/ 1273198 h 1353019"/>
                <a:gd name="connsiteX1" fmla="*/ 283923 w 1127342"/>
                <a:gd name="connsiteY1" fmla="*/ 1189690 h 1353019"/>
                <a:gd name="connsiteX2" fmla="*/ 400832 w 1127342"/>
                <a:gd name="connsiteY2" fmla="*/ 1193866 h 1353019"/>
                <a:gd name="connsiteX3" fmla="*/ 434235 w 1127342"/>
                <a:gd name="connsiteY3" fmla="*/ 1026852 h 1353019"/>
                <a:gd name="connsiteX4" fmla="*/ 492690 w 1127342"/>
                <a:gd name="connsiteY4" fmla="*/ 342096 h 1353019"/>
                <a:gd name="connsiteX5" fmla="*/ 530268 w 1127342"/>
                <a:gd name="connsiteY5" fmla="*/ 62348 h 1353019"/>
                <a:gd name="connsiteX6" fmla="*/ 563671 w 1127342"/>
                <a:gd name="connsiteY6" fmla="*/ 3893 h 1353019"/>
                <a:gd name="connsiteX7" fmla="*/ 584548 w 1127342"/>
                <a:gd name="connsiteY7" fmla="*/ 133329 h 1353019"/>
                <a:gd name="connsiteX8" fmla="*/ 601249 w 1127342"/>
                <a:gd name="connsiteY8" fmla="*/ 855663 h 1353019"/>
                <a:gd name="connsiteX9" fmla="*/ 588723 w 1127342"/>
                <a:gd name="connsiteY9" fmla="*/ 1310776 h 1353019"/>
                <a:gd name="connsiteX10" fmla="*/ 609600 w 1127342"/>
                <a:gd name="connsiteY10" fmla="*/ 1306600 h 1353019"/>
                <a:gd name="connsiteX11" fmla="*/ 643002 w 1127342"/>
                <a:gd name="connsiteY11" fmla="*/ 1076956 h 1353019"/>
                <a:gd name="connsiteX12" fmla="*/ 672230 w 1127342"/>
                <a:gd name="connsiteY12" fmla="*/ 1177165 h 1353019"/>
                <a:gd name="connsiteX13" fmla="*/ 697282 w 1127342"/>
                <a:gd name="connsiteY13" fmla="*/ 1239795 h 1353019"/>
                <a:gd name="connsiteX14" fmla="*/ 739035 w 1127342"/>
                <a:gd name="connsiteY14" fmla="*/ 1189691 h 1353019"/>
                <a:gd name="connsiteX15" fmla="*/ 889348 w 1127342"/>
                <a:gd name="connsiteY15" fmla="*/ 1185515 h 1353019"/>
                <a:gd name="connsiteX16" fmla="*/ 1127342 w 1127342"/>
                <a:gd name="connsiteY16" fmla="*/ 1185515 h 1353019"/>
                <a:gd name="connsiteX0" fmla="*/ 0 w 1073063"/>
                <a:gd name="connsiteY0" fmla="*/ 1193866 h 1353019"/>
                <a:gd name="connsiteX1" fmla="*/ 229644 w 1073063"/>
                <a:gd name="connsiteY1" fmla="*/ 1189690 h 1353019"/>
                <a:gd name="connsiteX2" fmla="*/ 346553 w 1073063"/>
                <a:gd name="connsiteY2" fmla="*/ 1193866 h 1353019"/>
                <a:gd name="connsiteX3" fmla="*/ 379956 w 1073063"/>
                <a:gd name="connsiteY3" fmla="*/ 1026852 h 1353019"/>
                <a:gd name="connsiteX4" fmla="*/ 438411 w 1073063"/>
                <a:gd name="connsiteY4" fmla="*/ 342096 h 1353019"/>
                <a:gd name="connsiteX5" fmla="*/ 475989 w 1073063"/>
                <a:gd name="connsiteY5" fmla="*/ 62348 h 1353019"/>
                <a:gd name="connsiteX6" fmla="*/ 509392 w 1073063"/>
                <a:gd name="connsiteY6" fmla="*/ 3893 h 1353019"/>
                <a:gd name="connsiteX7" fmla="*/ 530269 w 1073063"/>
                <a:gd name="connsiteY7" fmla="*/ 133329 h 1353019"/>
                <a:gd name="connsiteX8" fmla="*/ 546970 w 1073063"/>
                <a:gd name="connsiteY8" fmla="*/ 855663 h 1353019"/>
                <a:gd name="connsiteX9" fmla="*/ 534444 w 1073063"/>
                <a:gd name="connsiteY9" fmla="*/ 1310776 h 1353019"/>
                <a:gd name="connsiteX10" fmla="*/ 555321 w 1073063"/>
                <a:gd name="connsiteY10" fmla="*/ 1306600 h 1353019"/>
                <a:gd name="connsiteX11" fmla="*/ 588723 w 1073063"/>
                <a:gd name="connsiteY11" fmla="*/ 1076956 h 1353019"/>
                <a:gd name="connsiteX12" fmla="*/ 617951 w 1073063"/>
                <a:gd name="connsiteY12" fmla="*/ 1177165 h 1353019"/>
                <a:gd name="connsiteX13" fmla="*/ 643003 w 1073063"/>
                <a:gd name="connsiteY13" fmla="*/ 1239795 h 1353019"/>
                <a:gd name="connsiteX14" fmla="*/ 684756 w 1073063"/>
                <a:gd name="connsiteY14" fmla="*/ 1189691 h 1353019"/>
                <a:gd name="connsiteX15" fmla="*/ 835069 w 1073063"/>
                <a:gd name="connsiteY15" fmla="*/ 1185515 h 1353019"/>
                <a:gd name="connsiteX16" fmla="*/ 1073063 w 1073063"/>
                <a:gd name="connsiteY16" fmla="*/ 1185515 h 1353019"/>
                <a:gd name="connsiteX0" fmla="*/ 0 w 1073063"/>
                <a:gd name="connsiteY0" fmla="*/ 1193866 h 1353019"/>
                <a:gd name="connsiteX1" fmla="*/ 229644 w 1073063"/>
                <a:gd name="connsiteY1" fmla="*/ 1189690 h 1353019"/>
                <a:gd name="connsiteX2" fmla="*/ 350729 w 1073063"/>
                <a:gd name="connsiteY2" fmla="*/ 1156288 h 1353019"/>
                <a:gd name="connsiteX3" fmla="*/ 379956 w 1073063"/>
                <a:gd name="connsiteY3" fmla="*/ 1026852 h 1353019"/>
                <a:gd name="connsiteX4" fmla="*/ 438411 w 1073063"/>
                <a:gd name="connsiteY4" fmla="*/ 342096 h 1353019"/>
                <a:gd name="connsiteX5" fmla="*/ 475989 w 1073063"/>
                <a:gd name="connsiteY5" fmla="*/ 62348 h 1353019"/>
                <a:gd name="connsiteX6" fmla="*/ 509392 w 1073063"/>
                <a:gd name="connsiteY6" fmla="*/ 3893 h 1353019"/>
                <a:gd name="connsiteX7" fmla="*/ 530269 w 1073063"/>
                <a:gd name="connsiteY7" fmla="*/ 133329 h 1353019"/>
                <a:gd name="connsiteX8" fmla="*/ 546970 w 1073063"/>
                <a:gd name="connsiteY8" fmla="*/ 855663 h 1353019"/>
                <a:gd name="connsiteX9" fmla="*/ 534444 w 1073063"/>
                <a:gd name="connsiteY9" fmla="*/ 1310776 h 1353019"/>
                <a:gd name="connsiteX10" fmla="*/ 555321 w 1073063"/>
                <a:gd name="connsiteY10" fmla="*/ 1306600 h 1353019"/>
                <a:gd name="connsiteX11" fmla="*/ 588723 w 1073063"/>
                <a:gd name="connsiteY11" fmla="*/ 1076956 h 1353019"/>
                <a:gd name="connsiteX12" fmla="*/ 617951 w 1073063"/>
                <a:gd name="connsiteY12" fmla="*/ 1177165 h 1353019"/>
                <a:gd name="connsiteX13" fmla="*/ 643003 w 1073063"/>
                <a:gd name="connsiteY13" fmla="*/ 1239795 h 1353019"/>
                <a:gd name="connsiteX14" fmla="*/ 684756 w 1073063"/>
                <a:gd name="connsiteY14" fmla="*/ 1189691 h 1353019"/>
                <a:gd name="connsiteX15" fmla="*/ 835069 w 1073063"/>
                <a:gd name="connsiteY15" fmla="*/ 1185515 h 1353019"/>
                <a:gd name="connsiteX16" fmla="*/ 1073063 w 1073063"/>
                <a:gd name="connsiteY16" fmla="*/ 1185515 h 1353019"/>
                <a:gd name="connsiteX0" fmla="*/ 0 w 1073063"/>
                <a:gd name="connsiteY0" fmla="*/ 1193866 h 1358408"/>
                <a:gd name="connsiteX1" fmla="*/ 229644 w 1073063"/>
                <a:gd name="connsiteY1" fmla="*/ 1189690 h 1358408"/>
                <a:gd name="connsiteX2" fmla="*/ 350729 w 1073063"/>
                <a:gd name="connsiteY2" fmla="*/ 1156288 h 1358408"/>
                <a:gd name="connsiteX3" fmla="*/ 379956 w 1073063"/>
                <a:gd name="connsiteY3" fmla="*/ 1026852 h 1358408"/>
                <a:gd name="connsiteX4" fmla="*/ 438411 w 1073063"/>
                <a:gd name="connsiteY4" fmla="*/ 342096 h 1358408"/>
                <a:gd name="connsiteX5" fmla="*/ 475989 w 1073063"/>
                <a:gd name="connsiteY5" fmla="*/ 62348 h 1358408"/>
                <a:gd name="connsiteX6" fmla="*/ 509392 w 1073063"/>
                <a:gd name="connsiteY6" fmla="*/ 3893 h 1358408"/>
                <a:gd name="connsiteX7" fmla="*/ 530269 w 1073063"/>
                <a:gd name="connsiteY7" fmla="*/ 133329 h 1358408"/>
                <a:gd name="connsiteX8" fmla="*/ 538619 w 1073063"/>
                <a:gd name="connsiteY8" fmla="*/ 780507 h 1358408"/>
                <a:gd name="connsiteX9" fmla="*/ 534444 w 1073063"/>
                <a:gd name="connsiteY9" fmla="*/ 1310776 h 1358408"/>
                <a:gd name="connsiteX10" fmla="*/ 555321 w 1073063"/>
                <a:gd name="connsiteY10" fmla="*/ 1306600 h 1358408"/>
                <a:gd name="connsiteX11" fmla="*/ 588723 w 1073063"/>
                <a:gd name="connsiteY11" fmla="*/ 1076956 h 1358408"/>
                <a:gd name="connsiteX12" fmla="*/ 617951 w 1073063"/>
                <a:gd name="connsiteY12" fmla="*/ 1177165 h 1358408"/>
                <a:gd name="connsiteX13" fmla="*/ 643003 w 1073063"/>
                <a:gd name="connsiteY13" fmla="*/ 1239795 h 1358408"/>
                <a:gd name="connsiteX14" fmla="*/ 684756 w 1073063"/>
                <a:gd name="connsiteY14" fmla="*/ 1189691 h 1358408"/>
                <a:gd name="connsiteX15" fmla="*/ 835069 w 1073063"/>
                <a:gd name="connsiteY15" fmla="*/ 1185515 h 1358408"/>
                <a:gd name="connsiteX16" fmla="*/ 1073063 w 1073063"/>
                <a:gd name="connsiteY16" fmla="*/ 1185515 h 1358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73063" h="1358408">
                  <a:moveTo>
                    <a:pt x="0" y="1193866"/>
                  </a:moveTo>
                  <a:cubicBezTo>
                    <a:pt x="101599" y="1200128"/>
                    <a:pt x="171189" y="1195953"/>
                    <a:pt x="229644" y="1189690"/>
                  </a:cubicBezTo>
                  <a:cubicBezTo>
                    <a:pt x="288099" y="1183427"/>
                    <a:pt x="325677" y="1183428"/>
                    <a:pt x="350729" y="1156288"/>
                  </a:cubicBezTo>
                  <a:cubicBezTo>
                    <a:pt x="375781" y="1129148"/>
                    <a:pt x="365342" y="1162551"/>
                    <a:pt x="379956" y="1026852"/>
                  </a:cubicBezTo>
                  <a:cubicBezTo>
                    <a:pt x="394570" y="891153"/>
                    <a:pt x="422406" y="502847"/>
                    <a:pt x="438411" y="342096"/>
                  </a:cubicBezTo>
                  <a:cubicBezTo>
                    <a:pt x="454416" y="181345"/>
                    <a:pt x="464159" y="118715"/>
                    <a:pt x="475989" y="62348"/>
                  </a:cubicBezTo>
                  <a:cubicBezTo>
                    <a:pt x="487819" y="5981"/>
                    <a:pt x="500345" y="-7937"/>
                    <a:pt x="509392" y="3893"/>
                  </a:cubicBezTo>
                  <a:cubicBezTo>
                    <a:pt x="518439" y="15723"/>
                    <a:pt x="525398" y="3893"/>
                    <a:pt x="530269" y="133329"/>
                  </a:cubicBezTo>
                  <a:cubicBezTo>
                    <a:pt x="535140" y="262765"/>
                    <a:pt x="537923" y="584266"/>
                    <a:pt x="538619" y="780507"/>
                  </a:cubicBezTo>
                  <a:cubicBezTo>
                    <a:pt x="539315" y="976748"/>
                    <a:pt x="531660" y="1223094"/>
                    <a:pt x="534444" y="1310776"/>
                  </a:cubicBezTo>
                  <a:cubicBezTo>
                    <a:pt x="537228" y="1398458"/>
                    <a:pt x="546275" y="1345570"/>
                    <a:pt x="555321" y="1306600"/>
                  </a:cubicBezTo>
                  <a:cubicBezTo>
                    <a:pt x="564368" y="1267630"/>
                    <a:pt x="578285" y="1098528"/>
                    <a:pt x="588723" y="1076956"/>
                  </a:cubicBezTo>
                  <a:cubicBezTo>
                    <a:pt x="599161" y="1055383"/>
                    <a:pt x="608904" y="1150025"/>
                    <a:pt x="617951" y="1177165"/>
                  </a:cubicBezTo>
                  <a:cubicBezTo>
                    <a:pt x="626998" y="1204305"/>
                    <a:pt x="631869" y="1237707"/>
                    <a:pt x="643003" y="1239795"/>
                  </a:cubicBezTo>
                  <a:cubicBezTo>
                    <a:pt x="654137" y="1241883"/>
                    <a:pt x="652745" y="1198738"/>
                    <a:pt x="684756" y="1189691"/>
                  </a:cubicBezTo>
                  <a:cubicBezTo>
                    <a:pt x="716767" y="1180644"/>
                    <a:pt x="770351" y="1186211"/>
                    <a:pt x="835069" y="1185515"/>
                  </a:cubicBezTo>
                  <a:cubicBezTo>
                    <a:pt x="899787" y="1184819"/>
                    <a:pt x="986425" y="1185167"/>
                    <a:pt x="1073063" y="1185515"/>
                  </a:cubicBezTo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3" name="Straight Arrow Connector 82"/>
            <p:cNvCxnSpPr/>
            <p:nvPr/>
          </p:nvCxnSpPr>
          <p:spPr>
            <a:xfrm flipV="1">
              <a:off x="7522591" y="2708900"/>
              <a:ext cx="1819" cy="134922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/>
            <p:nvPr/>
          </p:nvCxnSpPr>
          <p:spPr>
            <a:xfrm>
              <a:off x="7522591" y="4047238"/>
              <a:ext cx="1370009" cy="729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7" name="TextBox 86"/>
            <p:cNvSpPr txBox="1"/>
            <p:nvPr/>
          </p:nvSpPr>
          <p:spPr>
            <a:xfrm>
              <a:off x="8211750" y="4103172"/>
              <a:ext cx="57554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rPr>
                <a:t>Time</a:t>
              </a:r>
            </a:p>
          </p:txBody>
        </p:sp>
        <p:sp>
          <p:nvSpPr>
            <p:cNvPr id="88" name="TextBox 87"/>
            <p:cNvSpPr txBox="1"/>
            <p:nvPr/>
          </p:nvSpPr>
          <p:spPr>
            <a:xfrm rot="16200000">
              <a:off x="6778179" y="3095086"/>
              <a:ext cx="9361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rPr>
                <a:t>Voltage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8172500" y="2636890"/>
              <a:ext cx="71846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rPr>
                <a:t>~1 mV</a:t>
              </a: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8349843" y="2975371"/>
              <a:ext cx="6463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rPr>
                <a:t>~2 </a:t>
              </a:r>
              <a:r>
                <a:rPr lang="en-US" sz="1400" dirty="0" err="1">
                  <a:solidFill>
                    <a:prstClr val="black"/>
                  </a:solidFill>
                  <a:ea typeface="+mn-ea"/>
                  <a:cs typeface="Arial" panose="020B0604020202020204" pitchFamily="34" charset="0"/>
                </a:rPr>
                <a:t>ps</a:t>
              </a:r>
              <a:endParaRPr lang="en-US" sz="1400" dirty="0">
                <a:solidFill>
                  <a:prstClr val="black"/>
                </a:solidFill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92" name="Straight Arrow Connector 91"/>
            <p:cNvCxnSpPr/>
            <p:nvPr/>
          </p:nvCxnSpPr>
          <p:spPr>
            <a:xfrm>
              <a:off x="7760050" y="3130320"/>
              <a:ext cx="258188" cy="137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/>
            <p:nvPr/>
          </p:nvCxnSpPr>
          <p:spPr>
            <a:xfrm flipH="1">
              <a:off x="8122422" y="3130320"/>
              <a:ext cx="258188" cy="137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4" name="TextBox 93"/>
          <p:cNvSpPr txBox="1"/>
          <p:nvPr/>
        </p:nvSpPr>
        <p:spPr>
          <a:xfrm>
            <a:off x="3878839" y="4210901"/>
            <a:ext cx="445929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 err="1" smtClean="0">
                <a:sym typeface="Symbol" panose="05050102010706020507" pitchFamily="18" charset="2"/>
              </a:rPr>
              <a:t>I</a:t>
            </a:r>
            <a:r>
              <a:rPr lang="en-US" baseline="-25000" dirty="0" err="1" smtClean="0">
                <a:sym typeface="Symbol" panose="05050102010706020507" pitchFamily="18" charset="2"/>
              </a:rPr>
              <a:t>in</a:t>
            </a:r>
            <a:r>
              <a:rPr lang="en-US" dirty="0" smtClean="0">
                <a:sym typeface="Symbol" panose="05050102010706020507" pitchFamily="18" charset="2"/>
              </a:rPr>
              <a:t> pulse: </a:t>
            </a:r>
            <a:r>
              <a:rPr lang="en-US" dirty="0" err="1" smtClean="0">
                <a:sym typeface="Symbol" panose="05050102010706020507" pitchFamily="18" charset="2"/>
              </a:rPr>
              <a:t>I</a:t>
            </a:r>
            <a:r>
              <a:rPr lang="en-US" baseline="-25000" dirty="0" err="1" smtClean="0">
                <a:sym typeface="Symbol" panose="05050102010706020507" pitchFamily="18" charset="2"/>
              </a:rPr>
              <a:t>bias</a:t>
            </a:r>
            <a:r>
              <a:rPr lang="en-US" dirty="0" smtClean="0">
                <a:sym typeface="Symbol" panose="05050102010706020507" pitchFamily="18" charset="2"/>
              </a:rPr>
              <a:t> </a:t>
            </a:r>
            <a:r>
              <a:rPr lang="en-US" dirty="0">
                <a:sym typeface="Symbol" panose="05050102010706020507" pitchFamily="18" charset="2"/>
              </a:rPr>
              <a:t>+ </a:t>
            </a:r>
            <a:r>
              <a:rPr lang="en-US" dirty="0" err="1">
                <a:sym typeface="Symbol" panose="05050102010706020507" pitchFamily="18" charset="2"/>
              </a:rPr>
              <a:t>I</a:t>
            </a:r>
            <a:r>
              <a:rPr lang="en-US" baseline="-25000" dirty="0" err="1">
                <a:sym typeface="Symbol" panose="05050102010706020507" pitchFamily="18" charset="2"/>
              </a:rPr>
              <a:t>in</a:t>
            </a:r>
            <a:r>
              <a:rPr lang="en-US" dirty="0">
                <a:sym typeface="Symbol" panose="05050102010706020507" pitchFamily="18" charset="2"/>
              </a:rPr>
              <a:t> &gt; </a:t>
            </a:r>
            <a:r>
              <a:rPr lang="en-US" dirty="0" err="1" smtClean="0">
                <a:sym typeface="Symbol" panose="05050102010706020507" pitchFamily="18" charset="2"/>
              </a:rPr>
              <a:t>I</a:t>
            </a:r>
            <a:r>
              <a:rPr lang="en-US" baseline="-25000" dirty="0" err="1" smtClean="0">
                <a:sym typeface="Symbol" panose="05050102010706020507" pitchFamily="18" charset="2"/>
              </a:rPr>
              <a:t>c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smtClean="0">
                <a:sym typeface="Symbol" panose="05050102010706020507" pitchFamily="18" charset="2"/>
              </a:rPr>
              <a:t> </a:t>
            </a:r>
            <a:r>
              <a:rPr lang="en-US" baseline="-25000" dirty="0" smtClean="0">
                <a:sym typeface="Symbol" panose="05050102010706020507" pitchFamily="18" charset="2"/>
              </a:rPr>
              <a:t>   </a:t>
            </a:r>
            <a:r>
              <a:rPr lang="en-US" dirty="0" smtClean="0">
                <a:sym typeface="Symbol" panose="05050102010706020507" pitchFamily="18" charset="2"/>
              </a:rPr>
              <a:t> </a:t>
            </a:r>
            <a:r>
              <a:rPr lang="en-US" dirty="0">
                <a:sym typeface="Symbol" panose="05050102010706020507" pitchFamily="18" charset="2"/>
              </a:rPr>
              <a:t>jumps by 2</a:t>
            </a:r>
          </a:p>
          <a:p>
            <a:pPr>
              <a:spcAft>
                <a:spcPts val="1200"/>
              </a:spcAft>
            </a:pPr>
            <a:r>
              <a:rPr lang="en-US" dirty="0"/>
              <a:t>Voltage pulse has area </a:t>
            </a:r>
            <a:r>
              <a:rPr lang="en-US" dirty="0" smtClean="0">
                <a:sym typeface="Symbol" panose="05050102010706020507" pitchFamily="18" charset="2"/>
              </a:rPr>
              <a:t></a:t>
            </a:r>
            <a:r>
              <a:rPr lang="en-US" dirty="0" err="1" smtClean="0">
                <a:sym typeface="Symbol" panose="05050102010706020507" pitchFamily="18" charset="2"/>
              </a:rPr>
              <a:t>Vdt</a:t>
            </a:r>
            <a:r>
              <a:rPr lang="en-US" dirty="0" smtClean="0">
                <a:sym typeface="Symbol" panose="05050102010706020507" pitchFamily="18" charset="2"/>
              </a:rPr>
              <a:t> </a:t>
            </a:r>
            <a:r>
              <a:rPr lang="en-US" dirty="0" smtClean="0"/>
              <a:t>= </a:t>
            </a:r>
            <a:r>
              <a:rPr lang="en-US" dirty="0">
                <a:sym typeface="Symbol" panose="05050102010706020507" pitchFamily="18" charset="2"/>
              </a:rPr>
              <a:t></a:t>
            </a:r>
            <a:r>
              <a:rPr lang="en-US" baseline="-25000" dirty="0">
                <a:sym typeface="Symbol" panose="05050102010706020507" pitchFamily="18" charset="2"/>
              </a:rPr>
              <a:t>0</a:t>
            </a:r>
            <a:r>
              <a:rPr lang="en-US" dirty="0">
                <a:sym typeface="Symbol" panose="05050102010706020507" pitchFamily="18" charset="2"/>
              </a:rPr>
              <a:t> = h/2e</a:t>
            </a:r>
            <a:endParaRPr lang="en-US" dirty="0"/>
          </a:p>
          <a:p>
            <a:pPr>
              <a:spcAft>
                <a:spcPts val="1200"/>
              </a:spcAft>
            </a:pPr>
            <a:endParaRPr lang="en-US" dirty="0"/>
          </a:p>
        </p:txBody>
      </p:sp>
      <p:grpSp>
        <p:nvGrpSpPr>
          <p:cNvPr id="97" name="Group 96"/>
          <p:cNvGrpSpPr/>
          <p:nvPr/>
        </p:nvGrpSpPr>
        <p:grpSpPr>
          <a:xfrm>
            <a:off x="4425524" y="5430086"/>
            <a:ext cx="3345084" cy="978519"/>
            <a:chOff x="58942" y="1197339"/>
            <a:chExt cx="2411700" cy="1355550"/>
          </a:xfrm>
        </p:grpSpPr>
        <p:sp>
          <p:nvSpPr>
            <p:cNvPr id="98" name="TextBox 2"/>
            <p:cNvSpPr txBox="1">
              <a:spLocks noChangeArrowheads="1"/>
            </p:cNvSpPr>
            <p:nvPr/>
          </p:nvSpPr>
          <p:spPr bwMode="auto">
            <a:xfrm>
              <a:off x="58942" y="1197339"/>
              <a:ext cx="2411700" cy="1355550"/>
            </a:xfrm>
            <a:prstGeom prst="rect">
              <a:avLst/>
            </a:prstGeom>
            <a:solidFill>
              <a:srgbClr val="FFFF99"/>
            </a:solidFill>
            <a:ln w="12700">
              <a:noFill/>
              <a:miter lim="800000"/>
              <a:headEnd type="none" w="sm" len="sm"/>
              <a:tailEnd type="none" w="sm" len="sm"/>
            </a:ln>
            <a:extLst/>
          </p:spPr>
          <p:txBody>
            <a:bodyPr wrap="square" lIns="72000" tIns="36000" rIns="72000" bIns="72000">
              <a:spAutoFit/>
            </a:bodyPr>
            <a:lstStyle>
              <a:defPPr>
                <a:defRPr lang="en-US"/>
              </a:defPPr>
              <a:lvl1pPr algn="ctr">
                <a:spcBef>
                  <a:spcPct val="50000"/>
                </a:spcBef>
                <a:defRPr sz="1200">
                  <a:ea typeface="ＭＳ Ｐゴシック" pitchFamily="112" charset="-128"/>
                </a:defRPr>
              </a:lvl1pPr>
            </a:lstStyle>
            <a:p>
              <a:r>
                <a:rPr lang="en-US" sz="1800" dirty="0"/>
                <a:t>Single Flux Quantum (SFQ)</a:t>
              </a:r>
            </a:p>
            <a:p>
              <a:pPr algn="l"/>
              <a:r>
                <a:rPr lang="en-US" sz="1800" dirty="0">
                  <a:sym typeface="Symbol" panose="05050102010706020507" pitchFamily="18" charset="2"/>
                </a:rPr>
                <a:t>              </a:t>
              </a:r>
              <a:r>
                <a:rPr lang="en-US" sz="1800" baseline="-25000" dirty="0"/>
                <a:t>0</a:t>
              </a:r>
              <a:r>
                <a:rPr lang="en-US" sz="1800" dirty="0"/>
                <a:t> = </a:t>
              </a:r>
              <a:r>
                <a:rPr lang="en-US" sz="1800" i="1" dirty="0"/>
                <a:t>I</a:t>
              </a:r>
              <a:r>
                <a:rPr lang="en-US" sz="1800" dirty="0">
                  <a:sym typeface="Symbol" panose="05050102010706020507" pitchFamily="18" charset="2"/>
                </a:rPr>
                <a:t></a:t>
              </a:r>
              <a:r>
                <a:rPr lang="en-US" sz="1800" i="1" dirty="0"/>
                <a:t>L</a:t>
              </a:r>
              <a:r>
                <a:rPr lang="en-US" sz="1800" dirty="0"/>
                <a:t> = </a:t>
              </a:r>
              <a:r>
                <a:rPr lang="en-US" sz="1800" dirty="0">
                  <a:sym typeface="Symbol" panose="05050102010706020507" pitchFamily="18" charset="2"/>
                </a:rPr>
                <a:t></a:t>
              </a:r>
              <a:r>
                <a:rPr lang="en-US" sz="1800" dirty="0" err="1"/>
                <a:t>V</a:t>
              </a:r>
              <a:r>
                <a:rPr lang="en-US" sz="1800" dirty="0" err="1">
                  <a:sym typeface="Symbol" panose="05050102010706020507" pitchFamily="18" charset="2"/>
                </a:rPr>
                <a:t></a:t>
              </a:r>
              <a:r>
                <a:rPr lang="en-US" sz="1800" dirty="0" err="1"/>
                <a:t>dt</a:t>
              </a:r>
              <a:endParaRPr lang="en-US" altLang="en-US" sz="1800" dirty="0">
                <a:solidFill>
                  <a:prstClr val="black"/>
                </a:solidFill>
              </a:endParaRPr>
            </a:p>
          </p:txBody>
        </p:sp>
        <p:grpSp>
          <p:nvGrpSpPr>
            <p:cNvPr id="100" name="Group 99"/>
            <p:cNvGrpSpPr/>
            <p:nvPr/>
          </p:nvGrpSpPr>
          <p:grpSpPr>
            <a:xfrm>
              <a:off x="202972" y="1708406"/>
              <a:ext cx="360040" cy="672207"/>
              <a:chOff x="4745830" y="3760688"/>
              <a:chExt cx="360040" cy="672207"/>
            </a:xfrm>
          </p:grpSpPr>
          <p:sp>
            <p:nvSpPr>
              <p:cNvPr id="112" name="Oval 111"/>
              <p:cNvSpPr>
                <a:spLocks noChangeAspect="1"/>
              </p:cNvSpPr>
              <p:nvPr/>
            </p:nvSpPr>
            <p:spPr bwMode="auto">
              <a:xfrm>
                <a:off x="4745830" y="3760688"/>
                <a:ext cx="360000" cy="672207"/>
              </a:xfrm>
              <a:prstGeom prst="ellipse">
                <a:avLst/>
              </a:prstGeom>
              <a:solidFill>
                <a:srgbClr val="FF9999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0" rIns="0" bIns="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28" charset="0"/>
                  <a:ea typeface="ＭＳ Ｐゴシック" pitchFamily="28" charset="-128"/>
                  <a:cs typeface="ＭＳ Ｐゴシック" pitchFamily="28" charset="-128"/>
                </a:endParaRPr>
              </a:p>
            </p:txBody>
          </p:sp>
          <p:cxnSp>
            <p:nvCxnSpPr>
              <p:cNvPr id="114" name="Straight Arrow Connector 113"/>
              <p:cNvCxnSpPr/>
              <p:nvPr/>
            </p:nvCxnSpPr>
            <p:spPr bwMode="auto">
              <a:xfrm>
                <a:off x="5105870" y="4077368"/>
                <a:ext cx="0" cy="107981"/>
              </a:xfrm>
              <a:prstGeom prst="straightConnector1">
                <a:avLst/>
              </a:prstGeom>
              <a:solidFill>
                <a:srgbClr val="DC5D26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lg" len="lg"/>
                <a:tailEnd type="triangle" w="lg" len="lg"/>
              </a:ln>
              <a:effectLst/>
            </p:spPr>
          </p:cxnSp>
          <p:cxnSp>
            <p:nvCxnSpPr>
              <p:cNvPr id="115" name="Straight Arrow Connector 114"/>
              <p:cNvCxnSpPr/>
              <p:nvPr/>
            </p:nvCxnSpPr>
            <p:spPr bwMode="auto">
              <a:xfrm flipV="1">
                <a:off x="4745830" y="3969389"/>
                <a:ext cx="0" cy="107981"/>
              </a:xfrm>
              <a:prstGeom prst="straightConnector1">
                <a:avLst/>
              </a:prstGeom>
              <a:solidFill>
                <a:srgbClr val="DC5D26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lg" len="lg"/>
                <a:tailEnd type="triangle" w="lg" len="lg"/>
              </a:ln>
              <a:effectLst/>
            </p:spPr>
          </p:cxnSp>
        </p:grpSp>
      </p:grpSp>
      <p:sp>
        <p:nvSpPr>
          <p:cNvPr id="3" name="Rectangle 2"/>
          <p:cNvSpPr/>
          <p:nvPr/>
        </p:nvSpPr>
        <p:spPr>
          <a:xfrm>
            <a:off x="6270915" y="3175763"/>
            <a:ext cx="2267670" cy="2098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endulum_kicked_critical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79912" y="1212501"/>
            <a:ext cx="2835036" cy="27435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7385325" y="3109415"/>
                <a:ext cx="1426683" cy="6922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2000" dirty="0" smtClean="0"/>
                  <a:t>V </a:t>
                </a:r>
                <a:r>
                  <a:rPr lang="en-US" sz="20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ħ</m:t>
                        </m:r>
                      </m:num>
                      <m:den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e</m:t>
                        </m:r>
                      </m:den>
                    </m:f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sz="2400" i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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5325" y="3109415"/>
                <a:ext cx="1426683" cy="692241"/>
              </a:xfrm>
              <a:prstGeom prst="rect">
                <a:avLst/>
              </a:prstGeom>
              <a:blipFill rotWithShape="0">
                <a:blip r:embed="rId5"/>
                <a:stretch>
                  <a:fillRect l="-4701" b="-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3980223" y="1216223"/>
            <a:ext cx="26347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Simulation by Kirill </a:t>
            </a:r>
            <a:r>
              <a:rPr lang="en-US" sz="1400" dirty="0" err="1" smtClean="0"/>
              <a:t>Moskovtsev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87877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94" grpId="0"/>
      <p:bldP spid="4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36010" cy="862386"/>
          </a:xfrm>
        </p:spPr>
        <p:txBody>
          <a:bodyPr/>
          <a:lstStyle/>
          <a:p>
            <a:r>
              <a:rPr lang="en-US" sz="3600" dirty="0">
                <a:solidFill>
                  <a:srgbClr val="002060"/>
                </a:solidFill>
              </a:rPr>
              <a:t>SFQ gate: set-reset (SR) flip-flop (case 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E91662-ED9B-4525-96A0-85EF5D88D71A}" type="slidenum">
              <a:rPr lang="en-US" altLang="en-US" smtClean="0"/>
              <a:pPr>
                <a:defRPr/>
              </a:pPr>
              <a:t>49</a:t>
            </a:fld>
            <a:endParaRPr lang="en-US" altLang="en-US"/>
          </a:p>
        </p:txBody>
      </p:sp>
      <p:sp>
        <p:nvSpPr>
          <p:cNvPr id="91" name="Rounded Rectangle 90"/>
          <p:cNvSpPr>
            <a:spLocks/>
          </p:cNvSpPr>
          <p:nvPr/>
        </p:nvSpPr>
        <p:spPr bwMode="auto">
          <a:xfrm>
            <a:off x="412097" y="3439469"/>
            <a:ext cx="1396087" cy="1396087"/>
          </a:xfrm>
          <a:prstGeom prst="roundRect">
            <a:avLst>
              <a:gd name="adj" fmla="val 33440"/>
            </a:avLst>
          </a:prstGeom>
          <a:noFill/>
          <a:ln w="2540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8" charset="0"/>
              <a:ea typeface="ＭＳ Ｐゴシック" pitchFamily="28" charset="-128"/>
              <a:cs typeface="ＭＳ Ｐゴシック" pitchFamily="28" charset="-128"/>
            </a:endParaRPr>
          </a:p>
        </p:txBody>
      </p:sp>
      <p:sp>
        <p:nvSpPr>
          <p:cNvPr id="92" name="Rounded Rectangle 91"/>
          <p:cNvSpPr>
            <a:spLocks/>
          </p:cNvSpPr>
          <p:nvPr/>
        </p:nvSpPr>
        <p:spPr bwMode="auto">
          <a:xfrm>
            <a:off x="3204582" y="3439469"/>
            <a:ext cx="2792175" cy="1396087"/>
          </a:xfrm>
          <a:prstGeom prst="roundRect">
            <a:avLst>
              <a:gd name="adj" fmla="val 33440"/>
            </a:avLst>
          </a:prstGeom>
          <a:noFill/>
          <a:ln w="2540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8" charset="0"/>
              <a:ea typeface="ＭＳ Ｐゴシック" pitchFamily="28" charset="-128"/>
              <a:cs typeface="ＭＳ Ｐゴシック" pitchFamily="28" charset="-128"/>
            </a:endParaRPr>
          </a:p>
        </p:txBody>
      </p:sp>
      <p:sp>
        <p:nvSpPr>
          <p:cNvPr id="93" name="Rounded Rectangle 92"/>
          <p:cNvSpPr>
            <a:spLocks/>
          </p:cNvSpPr>
          <p:nvPr/>
        </p:nvSpPr>
        <p:spPr bwMode="auto">
          <a:xfrm>
            <a:off x="5997067" y="3439469"/>
            <a:ext cx="1396087" cy="1396087"/>
          </a:xfrm>
          <a:prstGeom prst="roundRect">
            <a:avLst>
              <a:gd name="adj" fmla="val 33440"/>
            </a:avLst>
          </a:prstGeom>
          <a:noFill/>
          <a:ln w="2540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8" charset="0"/>
              <a:ea typeface="ＭＳ Ｐゴシック" pitchFamily="28" charset="-128"/>
              <a:cs typeface="ＭＳ Ｐゴシック" pitchFamily="28" charset="-128"/>
            </a:endParaRPr>
          </a:p>
        </p:txBody>
      </p:sp>
      <p:sp>
        <p:nvSpPr>
          <p:cNvPr id="94" name="Rounded Rectangle 93"/>
          <p:cNvSpPr>
            <a:spLocks/>
          </p:cNvSpPr>
          <p:nvPr/>
        </p:nvSpPr>
        <p:spPr bwMode="auto">
          <a:xfrm>
            <a:off x="1808340" y="3439469"/>
            <a:ext cx="1396087" cy="1396087"/>
          </a:xfrm>
          <a:prstGeom prst="roundRect">
            <a:avLst>
              <a:gd name="adj" fmla="val 33440"/>
            </a:avLst>
          </a:prstGeom>
          <a:noFill/>
          <a:ln w="2540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8" charset="0"/>
              <a:ea typeface="ＭＳ Ｐゴシック" pitchFamily="28" charset="-128"/>
              <a:cs typeface="ＭＳ Ｐゴシック" pitchFamily="28" charset="-128"/>
            </a:endParaRPr>
          </a:p>
        </p:txBody>
      </p:sp>
      <p:sp>
        <p:nvSpPr>
          <p:cNvPr id="95" name="Rectangle 94"/>
          <p:cNvSpPr/>
          <p:nvPr/>
        </p:nvSpPr>
        <p:spPr bwMode="auto">
          <a:xfrm>
            <a:off x="6695189" y="3206762"/>
            <a:ext cx="884287" cy="1861657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8" charset="0"/>
              <a:ea typeface="ＭＳ Ｐゴシック" pitchFamily="28" charset="-128"/>
              <a:cs typeface="ＭＳ Ｐゴシック" pitchFamily="28" charset="-128"/>
            </a:endParaRPr>
          </a:p>
        </p:txBody>
      </p:sp>
      <p:sp>
        <p:nvSpPr>
          <p:cNvPr id="96" name="Rectangle 95"/>
          <p:cNvSpPr/>
          <p:nvPr/>
        </p:nvSpPr>
        <p:spPr bwMode="auto">
          <a:xfrm>
            <a:off x="5810902" y="4091049"/>
            <a:ext cx="372331" cy="93072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8" charset="0"/>
              <a:ea typeface="ＭＳ Ｐゴシック" pitchFamily="28" charset="-128"/>
              <a:cs typeface="ＭＳ Ｐゴシック" pitchFamily="28" charset="-128"/>
            </a:endParaRPr>
          </a:p>
        </p:txBody>
      </p:sp>
      <p:sp>
        <p:nvSpPr>
          <p:cNvPr id="97" name="Rectangle 96"/>
          <p:cNvSpPr/>
          <p:nvPr/>
        </p:nvSpPr>
        <p:spPr bwMode="auto">
          <a:xfrm>
            <a:off x="3018417" y="4091049"/>
            <a:ext cx="372331" cy="93072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8" charset="0"/>
              <a:ea typeface="ＭＳ Ｐゴシック" pitchFamily="28" charset="-128"/>
              <a:cs typeface="ＭＳ Ｐゴシック" pitchFamily="28" charset="-128"/>
            </a:endParaRPr>
          </a:p>
        </p:txBody>
      </p:sp>
      <p:sp>
        <p:nvSpPr>
          <p:cNvPr id="98" name="Rectangle 97"/>
          <p:cNvSpPr/>
          <p:nvPr/>
        </p:nvSpPr>
        <p:spPr bwMode="auto">
          <a:xfrm>
            <a:off x="1622174" y="4091049"/>
            <a:ext cx="372331" cy="93072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8" charset="0"/>
              <a:ea typeface="ＭＳ Ｐゴシック" pitchFamily="28" charset="-128"/>
              <a:cs typeface="ＭＳ Ｐゴシック" pitchFamily="28" charset="-128"/>
            </a:endParaRPr>
          </a:p>
        </p:txBody>
      </p:sp>
      <p:cxnSp>
        <p:nvCxnSpPr>
          <p:cNvPr id="99" name="Straight Connector 98"/>
          <p:cNvCxnSpPr/>
          <p:nvPr/>
        </p:nvCxnSpPr>
        <p:spPr bwMode="auto">
          <a:xfrm>
            <a:off x="5997067" y="2043226"/>
            <a:ext cx="0" cy="1675491"/>
          </a:xfrm>
          <a:prstGeom prst="line">
            <a:avLst/>
          </a:prstGeom>
          <a:noFill/>
          <a:ln w="1778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0" name="Rectangle 99"/>
          <p:cNvSpPr/>
          <p:nvPr/>
        </p:nvSpPr>
        <p:spPr bwMode="auto">
          <a:xfrm>
            <a:off x="5860577" y="2601723"/>
            <a:ext cx="274800" cy="93072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8" charset="0"/>
              <a:ea typeface="ＭＳ Ｐゴシック" pitchFamily="28" charset="-128"/>
              <a:cs typeface="ＭＳ Ｐゴシック" pitchFamily="28" charset="-128"/>
            </a:endParaRPr>
          </a:p>
        </p:txBody>
      </p:sp>
      <p:cxnSp>
        <p:nvCxnSpPr>
          <p:cNvPr id="101" name="Straight Connector 100"/>
          <p:cNvCxnSpPr/>
          <p:nvPr/>
        </p:nvCxnSpPr>
        <p:spPr bwMode="auto">
          <a:xfrm>
            <a:off x="2506461" y="2555182"/>
            <a:ext cx="0" cy="884287"/>
          </a:xfrm>
          <a:prstGeom prst="line">
            <a:avLst/>
          </a:prstGeom>
          <a:noFill/>
          <a:ln w="1270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03" name="Group 102"/>
          <p:cNvGrpSpPr/>
          <p:nvPr/>
        </p:nvGrpSpPr>
        <p:grpSpPr>
          <a:xfrm>
            <a:off x="2273702" y="4835712"/>
            <a:ext cx="465362" cy="511956"/>
            <a:chOff x="2375756" y="4869160"/>
            <a:chExt cx="360000" cy="396044"/>
          </a:xfrm>
        </p:grpSpPr>
        <p:cxnSp>
          <p:nvCxnSpPr>
            <p:cNvPr id="167" name="Straight Connector 166"/>
            <p:cNvCxnSpPr/>
            <p:nvPr/>
          </p:nvCxnSpPr>
          <p:spPr bwMode="auto">
            <a:xfrm>
              <a:off x="2555776" y="4869160"/>
              <a:ext cx="0" cy="396044"/>
            </a:xfrm>
            <a:prstGeom prst="line">
              <a:avLst/>
            </a:prstGeom>
            <a:noFill/>
            <a:ln w="635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8" name="Straight Connector 167"/>
            <p:cNvCxnSpPr/>
            <p:nvPr/>
          </p:nvCxnSpPr>
          <p:spPr bwMode="auto">
            <a:xfrm rot="5400000">
              <a:off x="2555756" y="5085204"/>
              <a:ext cx="0" cy="360000"/>
            </a:xfrm>
            <a:prstGeom prst="line">
              <a:avLst/>
            </a:prstGeom>
            <a:noFill/>
            <a:ln w="635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04" name="Group 103"/>
          <p:cNvGrpSpPr/>
          <p:nvPr/>
        </p:nvGrpSpPr>
        <p:grpSpPr>
          <a:xfrm>
            <a:off x="4368118" y="4835712"/>
            <a:ext cx="465362" cy="511956"/>
            <a:chOff x="2375756" y="4869160"/>
            <a:chExt cx="360000" cy="396044"/>
          </a:xfrm>
        </p:grpSpPr>
        <p:cxnSp>
          <p:nvCxnSpPr>
            <p:cNvPr id="165" name="Straight Connector 164"/>
            <p:cNvCxnSpPr/>
            <p:nvPr/>
          </p:nvCxnSpPr>
          <p:spPr bwMode="auto">
            <a:xfrm>
              <a:off x="2555776" y="4869160"/>
              <a:ext cx="0" cy="396044"/>
            </a:xfrm>
            <a:prstGeom prst="line">
              <a:avLst/>
            </a:prstGeom>
            <a:noFill/>
            <a:ln w="635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6" name="Straight Connector 165"/>
            <p:cNvCxnSpPr/>
            <p:nvPr/>
          </p:nvCxnSpPr>
          <p:spPr bwMode="auto">
            <a:xfrm rot="5400000">
              <a:off x="2555756" y="5085204"/>
              <a:ext cx="0" cy="360000"/>
            </a:xfrm>
            <a:prstGeom prst="line">
              <a:avLst/>
            </a:prstGeom>
            <a:noFill/>
            <a:ln w="635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05" name="TextBox 36"/>
          <p:cNvSpPr txBox="1"/>
          <p:nvPr/>
        </p:nvSpPr>
        <p:spPr>
          <a:xfrm>
            <a:off x="2739168" y="2182851"/>
            <a:ext cx="504269" cy="372480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ＭＳ Ｐゴシック" pitchFamily="34" charset="-128"/>
                <a:cs typeface="+mn-cs"/>
              </a:rPr>
              <a:t>I</a:t>
            </a:r>
            <a:r>
              <a:rPr kumimoji="0" lang="en-US" sz="14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ＭＳ Ｐゴシック" pitchFamily="34" charset="-128"/>
                <a:cs typeface="+mn-cs"/>
              </a:rPr>
              <a:t>bias</a:t>
            </a:r>
            <a:endParaRPr kumimoji="0" lang="en-US" sz="1400" b="0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ＭＳ Ｐゴシック" pitchFamily="34" charset="-128"/>
              <a:cs typeface="+mn-cs"/>
            </a:endParaRPr>
          </a:p>
        </p:txBody>
      </p:sp>
      <p:sp>
        <p:nvSpPr>
          <p:cNvPr id="106" name="TextBox 37"/>
          <p:cNvSpPr txBox="1"/>
          <p:nvPr/>
        </p:nvSpPr>
        <p:spPr>
          <a:xfrm>
            <a:off x="1296384" y="3993591"/>
            <a:ext cx="268269" cy="288147"/>
          </a:xfrm>
          <a:prstGeom prst="rect">
            <a:avLst/>
          </a:prstGeom>
          <a:noFill/>
        </p:spPr>
        <p:txBody>
          <a:bodyPr wrap="none" lIns="36000" tIns="36000" rIns="36000" bIns="36000" rtlCol="0" anchor="ctr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ＭＳ Ｐゴシック" pitchFamily="34" charset="-128"/>
                <a:cs typeface="+mn-cs"/>
              </a:rPr>
              <a:t>J0</a:t>
            </a:r>
            <a:endParaRPr kumimoji="0" lang="en-US" sz="1400" b="0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ＭＳ Ｐゴシック" pitchFamily="34" charset="-128"/>
              <a:cs typeface="+mn-cs"/>
            </a:endParaRPr>
          </a:p>
        </p:txBody>
      </p:sp>
      <p:sp>
        <p:nvSpPr>
          <p:cNvPr id="107" name="TextBox 38"/>
          <p:cNvSpPr txBox="1"/>
          <p:nvPr/>
        </p:nvSpPr>
        <p:spPr>
          <a:xfrm>
            <a:off x="4368118" y="2984510"/>
            <a:ext cx="342640" cy="372480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ＭＳ Ｐゴシック" pitchFamily="34" charset="-128"/>
                <a:cs typeface="+mn-cs"/>
              </a:rPr>
              <a:t>Ls</a:t>
            </a:r>
            <a:endParaRPr kumimoji="0" lang="en-US" sz="1400" b="0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ＭＳ Ｐゴシック" pitchFamily="34" charset="-128"/>
              <a:cs typeface="+mn-cs"/>
            </a:endParaRPr>
          </a:p>
        </p:txBody>
      </p:sp>
      <p:sp>
        <p:nvSpPr>
          <p:cNvPr id="108" name="TextBox 39"/>
          <p:cNvSpPr txBox="1"/>
          <p:nvPr/>
        </p:nvSpPr>
        <p:spPr>
          <a:xfrm>
            <a:off x="2772469" y="3993591"/>
            <a:ext cx="268269" cy="288147"/>
          </a:xfrm>
          <a:prstGeom prst="rect">
            <a:avLst/>
          </a:prstGeom>
          <a:noFill/>
        </p:spPr>
        <p:txBody>
          <a:bodyPr wrap="none" lIns="36000" tIns="36000" rIns="36000" bIns="36000" rtlCol="0" anchor="ctr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ＭＳ Ｐゴシック" pitchFamily="34" charset="-128"/>
                <a:cs typeface="+mn-cs"/>
              </a:rPr>
              <a:t>J1</a:t>
            </a:r>
            <a:endParaRPr kumimoji="0" lang="en-US" sz="1400" b="0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ＭＳ Ｐゴシック" pitchFamily="34" charset="-128"/>
              <a:cs typeface="+mn-cs"/>
            </a:endParaRPr>
          </a:p>
        </p:txBody>
      </p:sp>
      <p:sp>
        <p:nvSpPr>
          <p:cNvPr id="109" name="TextBox 40"/>
          <p:cNvSpPr txBox="1"/>
          <p:nvPr/>
        </p:nvSpPr>
        <p:spPr>
          <a:xfrm>
            <a:off x="5485112" y="3993591"/>
            <a:ext cx="268269" cy="288147"/>
          </a:xfrm>
          <a:prstGeom prst="rect">
            <a:avLst/>
          </a:prstGeom>
          <a:noFill/>
        </p:spPr>
        <p:txBody>
          <a:bodyPr wrap="none" lIns="36000" tIns="36000" rIns="36000" bIns="36000" rtlCol="0" anchor="ctr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ＭＳ Ｐゴシック" pitchFamily="34" charset="-128"/>
                <a:cs typeface="+mn-cs"/>
              </a:rPr>
              <a:t>J3</a:t>
            </a:r>
            <a:endParaRPr kumimoji="0" lang="en-US" sz="1400" b="0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ＭＳ Ｐゴシック" pitchFamily="34" charset="-128"/>
              <a:cs typeface="+mn-cs"/>
            </a:endParaRPr>
          </a:p>
        </p:txBody>
      </p:sp>
      <p:sp>
        <p:nvSpPr>
          <p:cNvPr id="110" name="TextBox 41"/>
          <p:cNvSpPr txBox="1"/>
          <p:nvPr/>
        </p:nvSpPr>
        <p:spPr>
          <a:xfrm>
            <a:off x="5485112" y="2522606"/>
            <a:ext cx="268269" cy="288147"/>
          </a:xfrm>
          <a:prstGeom prst="rect">
            <a:avLst/>
          </a:prstGeom>
          <a:noFill/>
        </p:spPr>
        <p:txBody>
          <a:bodyPr wrap="none" lIns="36000" tIns="36000" rIns="36000" bIns="36000" rtlCol="0" anchor="ctr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ＭＳ Ｐゴシック" pitchFamily="34" charset="-128"/>
                <a:cs typeface="+mn-cs"/>
              </a:rPr>
              <a:t>J2</a:t>
            </a:r>
            <a:endParaRPr kumimoji="0" lang="en-US" sz="1400" b="0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ＭＳ Ｐゴシック" pitchFamily="34" charset="-128"/>
              <a:cs typeface="+mn-cs"/>
            </a:endParaRPr>
          </a:p>
        </p:txBody>
      </p:sp>
      <p:sp>
        <p:nvSpPr>
          <p:cNvPr id="111" name="Oval 110"/>
          <p:cNvSpPr>
            <a:spLocks noChangeAspect="1"/>
          </p:cNvSpPr>
          <p:nvPr/>
        </p:nvSpPr>
        <p:spPr bwMode="auto">
          <a:xfrm>
            <a:off x="2273754" y="2043226"/>
            <a:ext cx="465362" cy="465362"/>
          </a:xfrm>
          <a:prstGeom prst="ellipse">
            <a:avLst/>
          </a:prstGeom>
          <a:solidFill>
            <a:srgbClr val="FFFFFF"/>
          </a:solidFill>
          <a:ln w="254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0" bIns="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8" charset="0"/>
              <a:ea typeface="ＭＳ Ｐゴシック" pitchFamily="28" charset="-128"/>
              <a:cs typeface="ＭＳ Ｐゴシック" pitchFamily="28" charset="-128"/>
            </a:endParaRPr>
          </a:p>
        </p:txBody>
      </p:sp>
      <p:cxnSp>
        <p:nvCxnSpPr>
          <p:cNvPr id="112" name="Straight Arrow Connector 111"/>
          <p:cNvCxnSpPr>
            <a:endCxn id="111" idx="4"/>
          </p:cNvCxnSpPr>
          <p:nvPr/>
        </p:nvCxnSpPr>
        <p:spPr bwMode="auto">
          <a:xfrm flipH="1">
            <a:off x="2506435" y="2089768"/>
            <a:ext cx="26" cy="372290"/>
          </a:xfrm>
          <a:prstGeom prst="straightConnector1">
            <a:avLst/>
          </a:prstGeom>
          <a:solidFill>
            <a:srgbClr val="DC5D26"/>
          </a:solidFill>
          <a:ln w="25400" cap="flat" cmpd="sng" algn="ctr">
            <a:solidFill>
              <a:srgbClr val="FF6600"/>
            </a:solidFill>
            <a:prstDash val="solid"/>
            <a:round/>
            <a:headEnd type="none" w="lg" len="lg"/>
            <a:tailEnd type="triangle" w="lg" len="lg"/>
          </a:ln>
          <a:effectLst/>
        </p:spPr>
      </p:cxnSp>
      <p:cxnSp>
        <p:nvCxnSpPr>
          <p:cNvPr id="113" name="Straight Arrow Connector 112"/>
          <p:cNvCxnSpPr>
            <a:endCxn id="94" idx="0"/>
          </p:cNvCxnSpPr>
          <p:nvPr/>
        </p:nvCxnSpPr>
        <p:spPr bwMode="auto">
          <a:xfrm flipH="1">
            <a:off x="2506384" y="2601765"/>
            <a:ext cx="103" cy="837704"/>
          </a:xfrm>
          <a:prstGeom prst="straightConnector1">
            <a:avLst/>
          </a:prstGeom>
          <a:solidFill>
            <a:srgbClr val="DC5D26"/>
          </a:solidFill>
          <a:ln w="25400" cap="flat" cmpd="sng" algn="ctr">
            <a:solidFill>
              <a:srgbClr val="FF6600"/>
            </a:solidFill>
            <a:prstDash val="sysDot"/>
            <a:round/>
            <a:headEnd type="none" w="lg" len="lg"/>
            <a:tailEnd type="triangle" w="lg" len="lg"/>
          </a:ln>
          <a:effectLst/>
        </p:spPr>
      </p:cxnSp>
      <p:grpSp>
        <p:nvGrpSpPr>
          <p:cNvPr id="118" name="Group 117"/>
          <p:cNvGrpSpPr/>
          <p:nvPr/>
        </p:nvGrpSpPr>
        <p:grpSpPr>
          <a:xfrm>
            <a:off x="2267680" y="3933070"/>
            <a:ext cx="465414" cy="465362"/>
            <a:chOff x="1007604" y="4149080"/>
            <a:chExt cx="360040" cy="360000"/>
          </a:xfrm>
        </p:grpSpPr>
        <p:sp>
          <p:nvSpPr>
            <p:cNvPr id="153" name="Oval 152"/>
            <p:cNvSpPr>
              <a:spLocks noChangeAspect="1"/>
            </p:cNvSpPr>
            <p:nvPr/>
          </p:nvSpPr>
          <p:spPr bwMode="auto">
            <a:xfrm>
              <a:off x="1007604" y="4149080"/>
              <a:ext cx="360000" cy="360000"/>
            </a:xfrm>
            <a:prstGeom prst="ellipse">
              <a:avLst/>
            </a:prstGeom>
            <a:solidFill>
              <a:srgbClr val="FF9999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0" rIns="0" bIns="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8" charset="0"/>
                <a:ea typeface="ＭＳ Ｐゴシック" pitchFamily="28" charset="-128"/>
                <a:cs typeface="ＭＳ Ｐゴシック" pitchFamily="28" charset="-128"/>
              </a:endParaRPr>
            </a:p>
          </p:txBody>
        </p:sp>
        <p:cxnSp>
          <p:nvCxnSpPr>
            <p:cNvPr id="154" name="Straight Arrow Connector 153"/>
            <p:cNvCxnSpPr/>
            <p:nvPr/>
          </p:nvCxnSpPr>
          <p:spPr bwMode="auto">
            <a:xfrm>
              <a:off x="1367644" y="4293096"/>
              <a:ext cx="0" cy="107980"/>
            </a:xfrm>
            <a:prstGeom prst="straightConnector1">
              <a:avLst/>
            </a:prstGeom>
            <a:solidFill>
              <a:srgbClr val="DC5D26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lg" len="lg"/>
              <a:tailEnd type="triangle" w="lg" len="lg"/>
            </a:ln>
            <a:effectLst/>
          </p:spPr>
        </p:cxnSp>
        <p:cxnSp>
          <p:nvCxnSpPr>
            <p:cNvPr id="155" name="Straight Arrow Connector 154"/>
            <p:cNvCxnSpPr/>
            <p:nvPr/>
          </p:nvCxnSpPr>
          <p:spPr bwMode="auto">
            <a:xfrm flipV="1">
              <a:off x="1007604" y="4257092"/>
              <a:ext cx="0" cy="107980"/>
            </a:xfrm>
            <a:prstGeom prst="straightConnector1">
              <a:avLst/>
            </a:prstGeom>
            <a:solidFill>
              <a:srgbClr val="DC5D26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lg" len="lg"/>
              <a:tailEnd type="triangle" w="lg" len="lg"/>
            </a:ln>
            <a:effectLst/>
          </p:spPr>
        </p:cxnSp>
        <p:sp>
          <p:nvSpPr>
            <p:cNvPr id="156" name="TextBox 69"/>
            <p:cNvSpPr txBox="1"/>
            <p:nvPr/>
          </p:nvSpPr>
          <p:spPr>
            <a:xfrm>
              <a:off x="1159478" y="4245480"/>
              <a:ext cx="56292" cy="167353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ＭＳ Ｐゴシック" pitchFamily="34" charset="-128"/>
                <a:cs typeface="+mn-cs"/>
              </a:endParaRP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4339293" y="3933070"/>
            <a:ext cx="465414" cy="465362"/>
            <a:chOff x="1007604" y="4149080"/>
            <a:chExt cx="360040" cy="360000"/>
          </a:xfrm>
        </p:grpSpPr>
        <p:sp>
          <p:nvSpPr>
            <p:cNvPr id="149" name="Oval 148"/>
            <p:cNvSpPr>
              <a:spLocks noChangeAspect="1"/>
            </p:cNvSpPr>
            <p:nvPr/>
          </p:nvSpPr>
          <p:spPr bwMode="auto">
            <a:xfrm>
              <a:off x="1007604" y="4149080"/>
              <a:ext cx="360000" cy="360000"/>
            </a:xfrm>
            <a:prstGeom prst="ellipse">
              <a:avLst/>
            </a:prstGeom>
            <a:solidFill>
              <a:srgbClr val="FF9999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0" rIns="0" bIns="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8" charset="0"/>
                <a:ea typeface="ＭＳ Ｐゴシック" pitchFamily="28" charset="-128"/>
                <a:cs typeface="ＭＳ Ｐゴシック" pitchFamily="28" charset="-128"/>
              </a:endParaRPr>
            </a:p>
          </p:txBody>
        </p:sp>
        <p:cxnSp>
          <p:nvCxnSpPr>
            <p:cNvPr id="150" name="Straight Arrow Connector 149"/>
            <p:cNvCxnSpPr/>
            <p:nvPr/>
          </p:nvCxnSpPr>
          <p:spPr bwMode="auto">
            <a:xfrm>
              <a:off x="1367644" y="4293096"/>
              <a:ext cx="0" cy="107980"/>
            </a:xfrm>
            <a:prstGeom prst="straightConnector1">
              <a:avLst/>
            </a:prstGeom>
            <a:solidFill>
              <a:srgbClr val="DC5D26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lg" len="lg"/>
              <a:tailEnd type="triangle" w="lg" len="lg"/>
            </a:ln>
            <a:effectLst/>
          </p:spPr>
        </p:cxnSp>
        <p:cxnSp>
          <p:nvCxnSpPr>
            <p:cNvPr id="151" name="Straight Arrow Connector 150"/>
            <p:cNvCxnSpPr/>
            <p:nvPr/>
          </p:nvCxnSpPr>
          <p:spPr bwMode="auto">
            <a:xfrm flipV="1">
              <a:off x="1007604" y="4257092"/>
              <a:ext cx="0" cy="107980"/>
            </a:xfrm>
            <a:prstGeom prst="straightConnector1">
              <a:avLst/>
            </a:prstGeom>
            <a:solidFill>
              <a:srgbClr val="DC5D26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lg" len="lg"/>
              <a:tailEnd type="triangle" w="lg" len="lg"/>
            </a:ln>
            <a:effectLst/>
          </p:spPr>
        </p:cxnSp>
        <p:sp>
          <p:nvSpPr>
            <p:cNvPr id="152" name="TextBox 74"/>
            <p:cNvSpPr txBox="1"/>
            <p:nvPr/>
          </p:nvSpPr>
          <p:spPr>
            <a:xfrm>
              <a:off x="1159477" y="4245480"/>
              <a:ext cx="56293" cy="167353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ＭＳ Ｐゴシック" pitchFamily="34" charset="-128"/>
                <a:cs typeface="+mn-cs"/>
              </a:endParaRPr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5220090" y="1196690"/>
            <a:ext cx="465414" cy="465362"/>
            <a:chOff x="1007604" y="4149080"/>
            <a:chExt cx="360040" cy="360000"/>
          </a:xfrm>
        </p:grpSpPr>
        <p:sp>
          <p:nvSpPr>
            <p:cNvPr id="145" name="Oval 144"/>
            <p:cNvSpPr>
              <a:spLocks noChangeAspect="1"/>
            </p:cNvSpPr>
            <p:nvPr/>
          </p:nvSpPr>
          <p:spPr bwMode="auto">
            <a:xfrm>
              <a:off x="1007604" y="4149080"/>
              <a:ext cx="360000" cy="360000"/>
            </a:xfrm>
            <a:prstGeom prst="ellipse">
              <a:avLst/>
            </a:prstGeom>
            <a:solidFill>
              <a:srgbClr val="FF9999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0" rIns="0" bIns="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8" charset="0"/>
                <a:ea typeface="ＭＳ Ｐゴシック" pitchFamily="28" charset="-128"/>
                <a:cs typeface="ＭＳ Ｐゴシック" pitchFamily="28" charset="-128"/>
              </a:endParaRPr>
            </a:p>
          </p:txBody>
        </p:sp>
        <p:cxnSp>
          <p:nvCxnSpPr>
            <p:cNvPr id="146" name="Straight Arrow Connector 145"/>
            <p:cNvCxnSpPr/>
            <p:nvPr/>
          </p:nvCxnSpPr>
          <p:spPr bwMode="auto">
            <a:xfrm>
              <a:off x="1367644" y="4293096"/>
              <a:ext cx="0" cy="107980"/>
            </a:xfrm>
            <a:prstGeom prst="straightConnector1">
              <a:avLst/>
            </a:prstGeom>
            <a:solidFill>
              <a:srgbClr val="DC5D26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lg" len="lg"/>
              <a:tailEnd type="triangle" w="lg" len="lg"/>
            </a:ln>
            <a:effectLst/>
          </p:spPr>
        </p:cxnSp>
        <p:cxnSp>
          <p:nvCxnSpPr>
            <p:cNvPr id="147" name="Straight Arrow Connector 146"/>
            <p:cNvCxnSpPr/>
            <p:nvPr/>
          </p:nvCxnSpPr>
          <p:spPr bwMode="auto">
            <a:xfrm flipV="1">
              <a:off x="1007604" y="4257092"/>
              <a:ext cx="0" cy="107980"/>
            </a:xfrm>
            <a:prstGeom prst="straightConnector1">
              <a:avLst/>
            </a:prstGeom>
            <a:solidFill>
              <a:srgbClr val="DC5D26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lg" len="lg"/>
              <a:tailEnd type="triangle" w="lg" len="lg"/>
            </a:ln>
            <a:effectLst/>
          </p:spPr>
        </p:cxnSp>
        <p:sp>
          <p:nvSpPr>
            <p:cNvPr id="148" name="TextBox 79"/>
            <p:cNvSpPr txBox="1"/>
            <p:nvPr/>
          </p:nvSpPr>
          <p:spPr>
            <a:xfrm>
              <a:off x="1159478" y="4245480"/>
              <a:ext cx="56292" cy="167353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ＭＳ Ｐゴシック" pitchFamily="34" charset="-128"/>
                <a:cs typeface="+mn-cs"/>
              </a:endParaRPr>
            </a:p>
          </p:txBody>
        </p:sp>
      </p:grpSp>
      <p:sp>
        <p:nvSpPr>
          <p:cNvPr id="121" name="TextBox 80"/>
          <p:cNvSpPr txBox="1"/>
          <p:nvPr/>
        </p:nvSpPr>
        <p:spPr>
          <a:xfrm>
            <a:off x="6084210" y="1556739"/>
            <a:ext cx="739003" cy="372480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ＭＳ Ｐゴシック" pitchFamily="34" charset="-128"/>
                <a:cs typeface="+mn-cs"/>
              </a:rPr>
              <a:t>Reset</a:t>
            </a:r>
            <a:endParaRPr kumimoji="0" lang="en-US" sz="1400" b="0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ＭＳ Ｐゴシック" pitchFamily="34" charset="-128"/>
              <a:cs typeface="+mn-cs"/>
            </a:endParaRPr>
          </a:p>
        </p:txBody>
      </p:sp>
      <p:cxnSp>
        <p:nvCxnSpPr>
          <p:cNvPr id="122" name="Straight Arrow Connector 121"/>
          <p:cNvCxnSpPr/>
          <p:nvPr/>
        </p:nvCxnSpPr>
        <p:spPr bwMode="auto">
          <a:xfrm flipH="1">
            <a:off x="5997067" y="1577812"/>
            <a:ext cx="26" cy="372290"/>
          </a:xfrm>
          <a:prstGeom prst="straightConnector1">
            <a:avLst/>
          </a:prstGeom>
          <a:solidFill>
            <a:srgbClr val="DC5D26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  <a:effectLst/>
        </p:spPr>
      </p:cxnSp>
      <p:grpSp>
        <p:nvGrpSpPr>
          <p:cNvPr id="123" name="Group 122"/>
          <p:cNvGrpSpPr/>
          <p:nvPr/>
        </p:nvGrpSpPr>
        <p:grpSpPr>
          <a:xfrm>
            <a:off x="1835620" y="3429000"/>
            <a:ext cx="1368190" cy="1440200"/>
            <a:chOff x="2267744" y="4005064"/>
            <a:chExt cx="648072" cy="684076"/>
          </a:xfrm>
        </p:grpSpPr>
        <p:sp>
          <p:nvSpPr>
            <p:cNvPr id="137" name="Arc 136"/>
            <p:cNvSpPr>
              <a:spLocks noChangeAspect="1"/>
            </p:cNvSpPr>
            <p:nvPr/>
          </p:nvSpPr>
          <p:spPr bwMode="auto">
            <a:xfrm flipH="1">
              <a:off x="2267744" y="4005064"/>
              <a:ext cx="288000" cy="288000"/>
            </a:xfrm>
            <a:prstGeom prst="arc">
              <a:avLst/>
            </a:prstGeom>
            <a:noFill/>
            <a:ln w="25400" cap="flat" cmpd="sng" algn="ctr">
              <a:solidFill>
                <a:srgbClr val="FF66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8" charset="0"/>
                <a:ea typeface="ＭＳ Ｐゴシック" pitchFamily="28" charset="-128"/>
                <a:cs typeface="ＭＳ Ｐゴシック" pitchFamily="28" charset="-128"/>
              </a:endParaRPr>
            </a:p>
          </p:txBody>
        </p:sp>
        <p:sp>
          <p:nvSpPr>
            <p:cNvPr id="138" name="Arc 137"/>
            <p:cNvSpPr>
              <a:spLocks noChangeAspect="1"/>
            </p:cNvSpPr>
            <p:nvPr/>
          </p:nvSpPr>
          <p:spPr bwMode="auto">
            <a:xfrm>
              <a:off x="2627784" y="4005064"/>
              <a:ext cx="288000" cy="288000"/>
            </a:xfrm>
            <a:prstGeom prst="arc">
              <a:avLst/>
            </a:prstGeom>
            <a:noFill/>
            <a:ln w="25400" cap="flat" cmpd="sng" algn="ctr">
              <a:solidFill>
                <a:srgbClr val="FF66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8" charset="0"/>
                <a:ea typeface="ＭＳ Ｐゴシック" pitchFamily="28" charset="-128"/>
                <a:cs typeface="ＭＳ Ｐゴシック" pitchFamily="28" charset="-128"/>
              </a:endParaRPr>
            </a:p>
          </p:txBody>
        </p:sp>
        <p:cxnSp>
          <p:nvCxnSpPr>
            <p:cNvPr id="139" name="Straight Arrow Connector 138"/>
            <p:cNvCxnSpPr/>
            <p:nvPr/>
          </p:nvCxnSpPr>
          <p:spPr bwMode="auto">
            <a:xfrm>
              <a:off x="2411760" y="4005064"/>
              <a:ext cx="360040" cy="0"/>
            </a:xfrm>
            <a:prstGeom prst="straightConnector1">
              <a:avLst/>
            </a:prstGeom>
            <a:solidFill>
              <a:srgbClr val="DC5D26"/>
            </a:solidFill>
            <a:ln w="25400" cap="flat" cmpd="sng" algn="ctr">
              <a:solidFill>
                <a:srgbClr val="FF6600"/>
              </a:solidFill>
              <a:prstDash val="sysDot"/>
              <a:round/>
              <a:headEnd type="none" w="lg" len="lg"/>
              <a:tailEnd type="none" w="lg" len="lg"/>
            </a:ln>
            <a:effectLst/>
          </p:spPr>
        </p:cxnSp>
        <p:cxnSp>
          <p:nvCxnSpPr>
            <p:cNvPr id="140" name="Straight Arrow Connector 139"/>
            <p:cNvCxnSpPr/>
            <p:nvPr/>
          </p:nvCxnSpPr>
          <p:spPr bwMode="auto">
            <a:xfrm>
              <a:off x="2915816" y="4113076"/>
              <a:ext cx="0" cy="432048"/>
            </a:xfrm>
            <a:prstGeom prst="straightConnector1">
              <a:avLst/>
            </a:prstGeom>
            <a:solidFill>
              <a:srgbClr val="DC5D26"/>
            </a:solidFill>
            <a:ln w="25400" cap="flat" cmpd="sng" algn="ctr">
              <a:solidFill>
                <a:srgbClr val="FF6600"/>
              </a:solidFill>
              <a:prstDash val="sysDot"/>
              <a:round/>
              <a:headEnd type="none" w="lg" len="lg"/>
              <a:tailEnd type="triangle" w="lg" len="lg"/>
            </a:ln>
            <a:effectLst/>
          </p:spPr>
        </p:cxnSp>
        <p:sp>
          <p:nvSpPr>
            <p:cNvPr id="141" name="Arc 140"/>
            <p:cNvSpPr>
              <a:spLocks noChangeAspect="1"/>
            </p:cNvSpPr>
            <p:nvPr/>
          </p:nvSpPr>
          <p:spPr bwMode="auto">
            <a:xfrm flipH="1" flipV="1">
              <a:off x="2267744" y="4401108"/>
              <a:ext cx="288000" cy="288000"/>
            </a:xfrm>
            <a:prstGeom prst="arc">
              <a:avLst/>
            </a:prstGeom>
            <a:noFill/>
            <a:ln w="25400" cap="flat" cmpd="sng" algn="ctr">
              <a:solidFill>
                <a:srgbClr val="FF66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8" charset="0"/>
                <a:ea typeface="ＭＳ Ｐゴシック" pitchFamily="28" charset="-128"/>
                <a:cs typeface="ＭＳ Ｐゴシック" pitchFamily="28" charset="-128"/>
              </a:endParaRPr>
            </a:p>
          </p:txBody>
        </p:sp>
        <p:sp>
          <p:nvSpPr>
            <p:cNvPr id="142" name="Arc 141"/>
            <p:cNvSpPr>
              <a:spLocks noChangeAspect="1"/>
            </p:cNvSpPr>
            <p:nvPr/>
          </p:nvSpPr>
          <p:spPr bwMode="auto">
            <a:xfrm flipV="1">
              <a:off x="2627784" y="4401108"/>
              <a:ext cx="288000" cy="288000"/>
            </a:xfrm>
            <a:prstGeom prst="arc">
              <a:avLst/>
            </a:prstGeom>
            <a:noFill/>
            <a:ln w="25400" cap="flat" cmpd="sng" algn="ctr">
              <a:solidFill>
                <a:srgbClr val="FF66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8" charset="0"/>
                <a:ea typeface="ＭＳ Ｐゴシック" pitchFamily="28" charset="-128"/>
                <a:cs typeface="ＭＳ Ｐゴシック" pitchFamily="28" charset="-128"/>
              </a:endParaRPr>
            </a:p>
          </p:txBody>
        </p:sp>
        <p:cxnSp>
          <p:nvCxnSpPr>
            <p:cNvPr id="143" name="Straight Arrow Connector 142"/>
            <p:cNvCxnSpPr/>
            <p:nvPr/>
          </p:nvCxnSpPr>
          <p:spPr bwMode="auto">
            <a:xfrm flipV="1">
              <a:off x="2411760" y="4689140"/>
              <a:ext cx="360040" cy="0"/>
            </a:xfrm>
            <a:prstGeom prst="straightConnector1">
              <a:avLst/>
            </a:prstGeom>
            <a:solidFill>
              <a:srgbClr val="DC5D26"/>
            </a:solidFill>
            <a:ln w="25400" cap="flat" cmpd="sng" algn="ctr">
              <a:solidFill>
                <a:srgbClr val="FF6600"/>
              </a:solidFill>
              <a:prstDash val="sysDot"/>
              <a:round/>
              <a:headEnd type="none" w="lg" len="lg"/>
              <a:tailEnd type="none" w="lg" len="lg"/>
            </a:ln>
            <a:effectLst/>
          </p:spPr>
        </p:cxnSp>
        <p:cxnSp>
          <p:nvCxnSpPr>
            <p:cNvPr id="144" name="Straight Arrow Connector 143"/>
            <p:cNvCxnSpPr/>
            <p:nvPr/>
          </p:nvCxnSpPr>
          <p:spPr bwMode="auto">
            <a:xfrm>
              <a:off x="2267744" y="4149080"/>
              <a:ext cx="0" cy="432048"/>
            </a:xfrm>
            <a:prstGeom prst="straightConnector1">
              <a:avLst/>
            </a:prstGeom>
            <a:solidFill>
              <a:srgbClr val="DC5D26"/>
            </a:solidFill>
            <a:ln w="25400" cap="flat" cmpd="sng" algn="ctr">
              <a:solidFill>
                <a:srgbClr val="FF6600"/>
              </a:solidFill>
              <a:prstDash val="sysDot"/>
              <a:round/>
              <a:headEnd type="none" w="lg" len="lg"/>
              <a:tailEnd type="triangle" w="lg" len="lg"/>
            </a:ln>
            <a:effectLst/>
          </p:spPr>
        </p:cxnSp>
      </p:grpSp>
      <p:cxnSp>
        <p:nvCxnSpPr>
          <p:cNvPr id="124" name="Straight Arrow Connector 123"/>
          <p:cNvCxnSpPr/>
          <p:nvPr/>
        </p:nvCxnSpPr>
        <p:spPr bwMode="auto">
          <a:xfrm>
            <a:off x="2507511" y="4869200"/>
            <a:ext cx="77" cy="512111"/>
          </a:xfrm>
          <a:prstGeom prst="straightConnector1">
            <a:avLst/>
          </a:prstGeom>
          <a:solidFill>
            <a:srgbClr val="DC5D26"/>
          </a:solidFill>
          <a:ln w="25400" cap="flat" cmpd="sng" algn="ctr">
            <a:solidFill>
              <a:srgbClr val="FF6600"/>
            </a:solidFill>
            <a:prstDash val="sysDot"/>
            <a:round/>
            <a:headEnd type="none" w="lg" len="lg"/>
            <a:tailEnd type="triangle" w="lg" len="lg"/>
          </a:ln>
          <a:effectLst/>
        </p:spPr>
      </p:cxnSp>
      <p:sp>
        <p:nvSpPr>
          <p:cNvPr id="125" name="TextBox 107"/>
          <p:cNvSpPr txBox="1"/>
          <p:nvPr/>
        </p:nvSpPr>
        <p:spPr>
          <a:xfrm>
            <a:off x="6788272" y="2965076"/>
            <a:ext cx="514630" cy="372480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ＭＳ Ｐゴシック" pitchFamily="34" charset="-128"/>
                <a:cs typeface="+mn-cs"/>
              </a:rPr>
              <a:t>Out</a:t>
            </a:r>
            <a:endParaRPr kumimoji="0" lang="en-US" sz="1400" b="0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ＭＳ Ｐゴシック" pitchFamily="34" charset="-128"/>
              <a:cs typeface="+mn-cs"/>
            </a:endParaRPr>
          </a:p>
        </p:txBody>
      </p:sp>
      <p:cxnSp>
        <p:nvCxnSpPr>
          <p:cNvPr id="126" name="Straight Arrow Connector 125"/>
          <p:cNvCxnSpPr/>
          <p:nvPr/>
        </p:nvCxnSpPr>
        <p:spPr bwMode="auto">
          <a:xfrm rot="16200000" flipH="1">
            <a:off x="7278482" y="3962968"/>
            <a:ext cx="26" cy="372290"/>
          </a:xfrm>
          <a:prstGeom prst="straightConnector1">
            <a:avLst/>
          </a:prstGeom>
          <a:solidFill>
            <a:srgbClr val="DC5D26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  <a:effectLst/>
        </p:spPr>
      </p:cxnSp>
      <p:grpSp>
        <p:nvGrpSpPr>
          <p:cNvPr id="127" name="Group 126"/>
          <p:cNvGrpSpPr/>
          <p:nvPr/>
        </p:nvGrpSpPr>
        <p:grpSpPr>
          <a:xfrm>
            <a:off x="1017136" y="5766540"/>
            <a:ext cx="1577316" cy="605187"/>
            <a:chOff x="1439652" y="5589240"/>
            <a:chExt cx="1220197" cy="468167"/>
          </a:xfrm>
        </p:grpSpPr>
        <p:sp>
          <p:nvSpPr>
            <p:cNvPr id="135" name="Right Brace 134"/>
            <p:cNvSpPr/>
            <p:nvPr/>
          </p:nvSpPr>
          <p:spPr bwMode="auto">
            <a:xfrm rot="5400000">
              <a:off x="1979712" y="5121188"/>
              <a:ext cx="144016" cy="1080120"/>
            </a:xfrm>
            <a:prstGeom prst="rightBrace">
              <a:avLst>
                <a:gd name="adj1" fmla="val 52692"/>
                <a:gd name="adj2" fmla="val 50000"/>
              </a:avLst>
            </a:prstGeom>
            <a:noFill/>
            <a:ln w="19050" cap="flat" cmpd="sng" algn="ctr">
              <a:solidFill>
                <a:srgbClr val="000000">
                  <a:lumMod val="50000"/>
                  <a:lumOff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8" charset="0"/>
                <a:ea typeface="ＭＳ Ｐゴシック" pitchFamily="28" charset="-128"/>
                <a:cs typeface="ＭＳ Ｐゴシック" pitchFamily="28" charset="-128"/>
              </a:endParaRPr>
            </a:p>
          </p:txBody>
        </p:sp>
        <p:sp>
          <p:nvSpPr>
            <p:cNvPr id="136" name="TextBox 113"/>
            <p:cNvSpPr txBox="1"/>
            <p:nvPr/>
          </p:nvSpPr>
          <p:spPr>
            <a:xfrm>
              <a:off x="1439652" y="5769260"/>
              <a:ext cx="1220197" cy="288147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+mn-cs"/>
                </a:rPr>
                <a:t>Transfer Block</a:t>
              </a:r>
              <a:endParaRPr kumimoji="0" lang="en-US" sz="14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2971875" y="5766540"/>
            <a:ext cx="3304441" cy="605187"/>
            <a:chOff x="1511660" y="5589240"/>
            <a:chExt cx="1080120" cy="468167"/>
          </a:xfrm>
        </p:grpSpPr>
        <p:sp>
          <p:nvSpPr>
            <p:cNvPr id="133" name="Right Brace 132"/>
            <p:cNvSpPr/>
            <p:nvPr/>
          </p:nvSpPr>
          <p:spPr bwMode="auto">
            <a:xfrm rot="5400000">
              <a:off x="1979712" y="5121188"/>
              <a:ext cx="144016" cy="1080120"/>
            </a:xfrm>
            <a:prstGeom prst="rightBrace">
              <a:avLst>
                <a:gd name="adj1" fmla="val 52692"/>
                <a:gd name="adj2" fmla="val 50000"/>
              </a:avLst>
            </a:prstGeom>
            <a:noFill/>
            <a:ln w="19050" cap="flat" cmpd="sng" algn="ctr">
              <a:solidFill>
                <a:srgbClr val="000000">
                  <a:lumMod val="50000"/>
                  <a:lumOff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8" charset="0"/>
                <a:ea typeface="ＭＳ Ｐゴシック" pitchFamily="28" charset="-128"/>
                <a:cs typeface="ＭＳ Ｐゴシック" pitchFamily="28" charset="-128"/>
              </a:endParaRPr>
            </a:p>
          </p:txBody>
        </p:sp>
        <p:sp>
          <p:nvSpPr>
            <p:cNvPr id="134" name="TextBox 117"/>
            <p:cNvSpPr txBox="1"/>
            <p:nvPr/>
          </p:nvSpPr>
          <p:spPr>
            <a:xfrm>
              <a:off x="1744634" y="5769260"/>
              <a:ext cx="610233" cy="288147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+mn-cs"/>
                </a:rPr>
                <a:t>Storage Block</a:t>
              </a:r>
              <a:endParaRPr kumimoji="0" lang="en-US" sz="14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5707969" y="2043226"/>
            <a:ext cx="3040611" cy="3282525"/>
            <a:chOff x="5068436" y="2708920"/>
            <a:chExt cx="2352188" cy="2539330"/>
          </a:xfrm>
        </p:grpSpPr>
        <p:sp>
          <p:nvSpPr>
            <p:cNvPr id="130" name="Right Brace 129"/>
            <p:cNvSpPr/>
            <p:nvPr/>
          </p:nvSpPr>
          <p:spPr bwMode="auto">
            <a:xfrm>
              <a:off x="6444208" y="2708920"/>
              <a:ext cx="144016" cy="2448272"/>
            </a:xfrm>
            <a:prstGeom prst="rightBrace">
              <a:avLst>
                <a:gd name="adj1" fmla="val 52692"/>
                <a:gd name="adj2" fmla="val 50000"/>
              </a:avLst>
            </a:prstGeom>
            <a:noFill/>
            <a:ln w="19050" cap="flat" cmpd="sng" algn="ctr">
              <a:solidFill>
                <a:srgbClr val="000000">
                  <a:lumMod val="50000"/>
                  <a:lumOff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8" charset="0"/>
                <a:ea typeface="ＭＳ Ｐゴシック" pitchFamily="28" charset="-128"/>
                <a:cs typeface="ＭＳ Ｐゴシック" pitchFamily="28" charset="-128"/>
              </a:endParaRPr>
            </a:p>
          </p:txBody>
        </p:sp>
        <p:sp>
          <p:nvSpPr>
            <p:cNvPr id="131" name="TextBox 120"/>
            <p:cNvSpPr txBox="1"/>
            <p:nvPr/>
          </p:nvSpPr>
          <p:spPr>
            <a:xfrm>
              <a:off x="6660232" y="3627255"/>
              <a:ext cx="760392" cy="503590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+mn-cs"/>
                </a:rPr>
                <a:t>Decision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+mn-cs"/>
                </a:rPr>
                <a:t>Block</a:t>
              </a:r>
              <a:endParaRPr kumimoji="0" lang="en-US" sz="14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32" name="Right Brace 123"/>
            <p:cNvSpPr/>
            <p:nvPr/>
          </p:nvSpPr>
          <p:spPr bwMode="auto">
            <a:xfrm rot="5400000">
              <a:off x="5716508" y="4420158"/>
              <a:ext cx="180020" cy="1476164"/>
            </a:xfrm>
            <a:custGeom>
              <a:avLst/>
              <a:gdLst>
                <a:gd name="connsiteX0" fmla="*/ 0 w 180020"/>
                <a:gd name="connsiteY0" fmla="*/ 0 h 1476164"/>
                <a:gd name="connsiteX1" fmla="*/ 90010 w 180020"/>
                <a:gd name="connsiteY1" fmla="*/ 94856 h 1476164"/>
                <a:gd name="connsiteX2" fmla="*/ 90010 w 180020"/>
                <a:gd name="connsiteY2" fmla="*/ 643226 h 1476164"/>
                <a:gd name="connsiteX3" fmla="*/ 180020 w 180020"/>
                <a:gd name="connsiteY3" fmla="*/ 738082 h 1476164"/>
                <a:gd name="connsiteX4" fmla="*/ 90010 w 180020"/>
                <a:gd name="connsiteY4" fmla="*/ 832938 h 1476164"/>
                <a:gd name="connsiteX5" fmla="*/ 90010 w 180020"/>
                <a:gd name="connsiteY5" fmla="*/ 1381308 h 1476164"/>
                <a:gd name="connsiteX6" fmla="*/ 0 w 180020"/>
                <a:gd name="connsiteY6" fmla="*/ 1476164 h 1476164"/>
                <a:gd name="connsiteX7" fmla="*/ 0 w 180020"/>
                <a:gd name="connsiteY7" fmla="*/ 0 h 1476164"/>
                <a:gd name="connsiteX0" fmla="*/ 0 w 180020"/>
                <a:gd name="connsiteY0" fmla="*/ 0 h 1476164"/>
                <a:gd name="connsiteX1" fmla="*/ 90010 w 180020"/>
                <a:gd name="connsiteY1" fmla="*/ 94856 h 1476164"/>
                <a:gd name="connsiteX2" fmla="*/ 90010 w 180020"/>
                <a:gd name="connsiteY2" fmla="*/ 643226 h 1476164"/>
                <a:gd name="connsiteX3" fmla="*/ 180020 w 180020"/>
                <a:gd name="connsiteY3" fmla="*/ 738082 h 1476164"/>
                <a:gd name="connsiteX4" fmla="*/ 90010 w 180020"/>
                <a:gd name="connsiteY4" fmla="*/ 832938 h 1476164"/>
                <a:gd name="connsiteX5" fmla="*/ 90010 w 180020"/>
                <a:gd name="connsiteY5" fmla="*/ 1381308 h 1476164"/>
                <a:gd name="connsiteX6" fmla="*/ 0 w 180020"/>
                <a:gd name="connsiteY6" fmla="*/ 1476164 h 1476164"/>
                <a:gd name="connsiteX0" fmla="*/ 0 w 180020"/>
                <a:gd name="connsiteY0" fmla="*/ 0 h 1476164"/>
                <a:gd name="connsiteX1" fmla="*/ 90010 w 180020"/>
                <a:gd name="connsiteY1" fmla="*/ 94856 h 1476164"/>
                <a:gd name="connsiteX2" fmla="*/ 90010 w 180020"/>
                <a:gd name="connsiteY2" fmla="*/ 643226 h 1476164"/>
                <a:gd name="connsiteX3" fmla="*/ 180020 w 180020"/>
                <a:gd name="connsiteY3" fmla="*/ 738082 h 1476164"/>
                <a:gd name="connsiteX4" fmla="*/ 90010 w 180020"/>
                <a:gd name="connsiteY4" fmla="*/ 832938 h 1476164"/>
                <a:gd name="connsiteX5" fmla="*/ 90010 w 180020"/>
                <a:gd name="connsiteY5" fmla="*/ 1381308 h 1476164"/>
                <a:gd name="connsiteX6" fmla="*/ 0 w 180020"/>
                <a:gd name="connsiteY6" fmla="*/ 1476164 h 1476164"/>
                <a:gd name="connsiteX7" fmla="*/ 0 w 180020"/>
                <a:gd name="connsiteY7" fmla="*/ 0 h 1476164"/>
                <a:gd name="connsiteX0" fmla="*/ 0 w 180020"/>
                <a:gd name="connsiteY0" fmla="*/ 0 h 1476164"/>
                <a:gd name="connsiteX1" fmla="*/ 90010 w 180020"/>
                <a:gd name="connsiteY1" fmla="*/ 94856 h 1476164"/>
                <a:gd name="connsiteX2" fmla="*/ 90010 w 180020"/>
                <a:gd name="connsiteY2" fmla="*/ 643226 h 1476164"/>
                <a:gd name="connsiteX3" fmla="*/ 90010 w 180020"/>
                <a:gd name="connsiteY3" fmla="*/ 832938 h 1476164"/>
                <a:gd name="connsiteX4" fmla="*/ 90010 w 180020"/>
                <a:gd name="connsiteY4" fmla="*/ 1381308 h 1476164"/>
                <a:gd name="connsiteX5" fmla="*/ 0 w 180020"/>
                <a:gd name="connsiteY5" fmla="*/ 1476164 h 1476164"/>
                <a:gd name="connsiteX0" fmla="*/ 0 w 180020"/>
                <a:gd name="connsiteY0" fmla="*/ 0 h 1476164"/>
                <a:gd name="connsiteX1" fmla="*/ 90010 w 180020"/>
                <a:gd name="connsiteY1" fmla="*/ 94856 h 1476164"/>
                <a:gd name="connsiteX2" fmla="*/ 90010 w 180020"/>
                <a:gd name="connsiteY2" fmla="*/ 643226 h 1476164"/>
                <a:gd name="connsiteX3" fmla="*/ 180020 w 180020"/>
                <a:gd name="connsiteY3" fmla="*/ 738082 h 1476164"/>
                <a:gd name="connsiteX4" fmla="*/ 90010 w 180020"/>
                <a:gd name="connsiteY4" fmla="*/ 832938 h 1476164"/>
                <a:gd name="connsiteX5" fmla="*/ 90010 w 180020"/>
                <a:gd name="connsiteY5" fmla="*/ 1381308 h 1476164"/>
                <a:gd name="connsiteX6" fmla="*/ 0 w 180020"/>
                <a:gd name="connsiteY6" fmla="*/ 1476164 h 1476164"/>
                <a:gd name="connsiteX7" fmla="*/ 0 w 180020"/>
                <a:gd name="connsiteY7" fmla="*/ 0 h 1476164"/>
                <a:gd name="connsiteX0" fmla="*/ 0 w 180020"/>
                <a:gd name="connsiteY0" fmla="*/ 0 h 1476164"/>
                <a:gd name="connsiteX1" fmla="*/ 90010 w 180020"/>
                <a:gd name="connsiteY1" fmla="*/ 94856 h 1476164"/>
                <a:gd name="connsiteX2" fmla="*/ 90010 w 180020"/>
                <a:gd name="connsiteY2" fmla="*/ 643226 h 1476164"/>
                <a:gd name="connsiteX3" fmla="*/ 90010 w 180020"/>
                <a:gd name="connsiteY3" fmla="*/ 1381308 h 1476164"/>
                <a:gd name="connsiteX4" fmla="*/ 0 w 180020"/>
                <a:gd name="connsiteY4" fmla="*/ 1476164 h 1476164"/>
                <a:gd name="connsiteX0" fmla="*/ 0 w 180020"/>
                <a:gd name="connsiteY0" fmla="*/ 0 h 1476164"/>
                <a:gd name="connsiteX1" fmla="*/ 90010 w 180020"/>
                <a:gd name="connsiteY1" fmla="*/ 94856 h 1476164"/>
                <a:gd name="connsiteX2" fmla="*/ 90010 w 180020"/>
                <a:gd name="connsiteY2" fmla="*/ 643226 h 1476164"/>
                <a:gd name="connsiteX3" fmla="*/ 180020 w 180020"/>
                <a:gd name="connsiteY3" fmla="*/ 738082 h 1476164"/>
                <a:gd name="connsiteX4" fmla="*/ 90010 w 180020"/>
                <a:gd name="connsiteY4" fmla="*/ 832938 h 1476164"/>
                <a:gd name="connsiteX5" fmla="*/ 90010 w 180020"/>
                <a:gd name="connsiteY5" fmla="*/ 1381308 h 1476164"/>
                <a:gd name="connsiteX6" fmla="*/ 0 w 180020"/>
                <a:gd name="connsiteY6" fmla="*/ 1476164 h 1476164"/>
                <a:gd name="connsiteX7" fmla="*/ 0 w 180020"/>
                <a:gd name="connsiteY7" fmla="*/ 0 h 1476164"/>
                <a:gd name="connsiteX0" fmla="*/ 0 w 180020"/>
                <a:gd name="connsiteY0" fmla="*/ 0 h 1476164"/>
                <a:gd name="connsiteX1" fmla="*/ 90010 w 180020"/>
                <a:gd name="connsiteY1" fmla="*/ 94856 h 1476164"/>
                <a:gd name="connsiteX2" fmla="*/ 90010 w 180020"/>
                <a:gd name="connsiteY2" fmla="*/ 1381308 h 1476164"/>
                <a:gd name="connsiteX3" fmla="*/ 0 w 180020"/>
                <a:gd name="connsiteY3" fmla="*/ 1476164 h 1476164"/>
                <a:gd name="connsiteX0" fmla="*/ 0 w 180020"/>
                <a:gd name="connsiteY0" fmla="*/ 0 h 1476164"/>
                <a:gd name="connsiteX1" fmla="*/ 90010 w 180020"/>
                <a:gd name="connsiteY1" fmla="*/ 94856 h 1476164"/>
                <a:gd name="connsiteX2" fmla="*/ 90010 w 180020"/>
                <a:gd name="connsiteY2" fmla="*/ 643226 h 1476164"/>
                <a:gd name="connsiteX3" fmla="*/ 180020 w 180020"/>
                <a:gd name="connsiteY3" fmla="*/ 738082 h 1476164"/>
                <a:gd name="connsiteX4" fmla="*/ 90010 w 180020"/>
                <a:gd name="connsiteY4" fmla="*/ 832938 h 1476164"/>
                <a:gd name="connsiteX5" fmla="*/ 90010 w 180020"/>
                <a:gd name="connsiteY5" fmla="*/ 1381308 h 1476164"/>
                <a:gd name="connsiteX6" fmla="*/ 0 w 180020"/>
                <a:gd name="connsiteY6" fmla="*/ 1476164 h 1476164"/>
                <a:gd name="connsiteX7" fmla="*/ 0 w 180020"/>
                <a:gd name="connsiteY7" fmla="*/ 0 h 1476164"/>
                <a:gd name="connsiteX0" fmla="*/ 90010 w 180020"/>
                <a:gd name="connsiteY0" fmla="*/ 94856 h 1476164"/>
                <a:gd name="connsiteX1" fmla="*/ 90010 w 180020"/>
                <a:gd name="connsiteY1" fmla="*/ 1381308 h 1476164"/>
                <a:gd name="connsiteX2" fmla="*/ 0 w 180020"/>
                <a:gd name="connsiteY2" fmla="*/ 1476164 h 1476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0020" h="1476164" stroke="0" extrusionOk="0">
                  <a:moveTo>
                    <a:pt x="0" y="0"/>
                  </a:moveTo>
                  <a:cubicBezTo>
                    <a:pt x="49711" y="0"/>
                    <a:pt x="90010" y="42468"/>
                    <a:pt x="90010" y="94856"/>
                  </a:cubicBezTo>
                  <a:lnTo>
                    <a:pt x="90010" y="643226"/>
                  </a:lnTo>
                  <a:cubicBezTo>
                    <a:pt x="90010" y="695614"/>
                    <a:pt x="130309" y="738082"/>
                    <a:pt x="180020" y="738082"/>
                  </a:cubicBezTo>
                  <a:cubicBezTo>
                    <a:pt x="130309" y="738082"/>
                    <a:pt x="90010" y="780550"/>
                    <a:pt x="90010" y="832938"/>
                  </a:cubicBezTo>
                  <a:lnTo>
                    <a:pt x="90010" y="1381308"/>
                  </a:lnTo>
                  <a:cubicBezTo>
                    <a:pt x="90010" y="1433696"/>
                    <a:pt x="49711" y="1476164"/>
                    <a:pt x="0" y="1476164"/>
                  </a:cubicBezTo>
                  <a:lnTo>
                    <a:pt x="0" y="0"/>
                  </a:lnTo>
                  <a:close/>
                </a:path>
                <a:path w="180020" h="1476164" fill="none">
                  <a:moveTo>
                    <a:pt x="90010" y="94856"/>
                  </a:moveTo>
                  <a:lnTo>
                    <a:pt x="90010" y="1381308"/>
                  </a:lnTo>
                  <a:cubicBezTo>
                    <a:pt x="90010" y="1433696"/>
                    <a:pt x="49711" y="1476164"/>
                    <a:pt x="0" y="1476164"/>
                  </a:cubicBezTo>
                </a:path>
              </a:pathLst>
            </a:custGeom>
            <a:noFill/>
            <a:ln w="19050" cap="flat" cmpd="sng" algn="ctr">
              <a:solidFill>
                <a:srgbClr val="000000">
                  <a:lumMod val="50000"/>
                  <a:lumOff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8" charset="0"/>
                <a:ea typeface="ＭＳ Ｐゴシック" pitchFamily="28" charset="-128"/>
                <a:cs typeface="ＭＳ Ｐゴシック" pitchFamily="28" charset="-128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732300" y="5661310"/>
            <a:ext cx="2411700" cy="673720"/>
            <a:chOff x="58942" y="1197339"/>
            <a:chExt cx="2411700" cy="673720"/>
          </a:xfrm>
        </p:grpSpPr>
        <p:sp>
          <p:nvSpPr>
            <p:cNvPr id="169" name="TextBox 2"/>
            <p:cNvSpPr txBox="1">
              <a:spLocks noChangeArrowheads="1"/>
            </p:cNvSpPr>
            <p:nvPr/>
          </p:nvSpPr>
          <p:spPr bwMode="auto">
            <a:xfrm>
              <a:off x="58942" y="1197339"/>
              <a:ext cx="2411700" cy="647664"/>
            </a:xfrm>
            <a:prstGeom prst="rect">
              <a:avLst/>
            </a:prstGeom>
            <a:solidFill>
              <a:srgbClr val="FFFF99"/>
            </a:solidFill>
            <a:ln w="12700">
              <a:noFill/>
              <a:miter lim="800000"/>
              <a:headEnd type="none" w="sm" len="sm"/>
              <a:tailEnd type="none" w="sm" len="sm"/>
            </a:ln>
            <a:extLst/>
          </p:spPr>
          <p:txBody>
            <a:bodyPr wrap="square" lIns="72000" tIns="36000" rIns="72000" bIns="72000">
              <a:spAutoFit/>
            </a:bodyPr>
            <a:lstStyle>
              <a:defPPr>
                <a:defRPr lang="en-US"/>
              </a:defPPr>
              <a:lvl1pPr algn="ctr">
                <a:spcBef>
                  <a:spcPct val="50000"/>
                </a:spcBef>
                <a:defRPr sz="1200">
                  <a:ea typeface="ＭＳ Ｐゴシック" pitchFamily="112" charset="-128"/>
                </a:defRPr>
              </a:lvl1pPr>
            </a:lstStyle>
            <a:p>
              <a:r>
                <a:rPr lang="en-US" sz="1400" dirty="0"/>
                <a:t>Single Flux Quantum (SFQ)</a:t>
              </a:r>
            </a:p>
            <a:p>
              <a:pPr algn="l"/>
              <a:r>
                <a:rPr lang="en-US" sz="1400" dirty="0">
                  <a:sym typeface="Symbol" panose="05050102010706020507" pitchFamily="18" charset="2"/>
                </a:rPr>
                <a:t>              </a:t>
              </a:r>
              <a:r>
                <a:rPr lang="en-US" sz="1400" baseline="-25000" dirty="0"/>
                <a:t>0</a:t>
              </a:r>
              <a:r>
                <a:rPr lang="en-US" sz="1400" dirty="0"/>
                <a:t> = </a:t>
              </a:r>
              <a:r>
                <a:rPr lang="en-US" sz="1400" i="1" dirty="0"/>
                <a:t>I</a:t>
              </a:r>
              <a:r>
                <a:rPr lang="en-US" sz="1400" dirty="0">
                  <a:sym typeface="Symbol" panose="05050102010706020507" pitchFamily="18" charset="2"/>
                </a:rPr>
                <a:t></a:t>
              </a:r>
              <a:r>
                <a:rPr lang="en-US" sz="1400" i="1" dirty="0"/>
                <a:t>L</a:t>
              </a:r>
              <a:r>
                <a:rPr lang="en-US" sz="1400" dirty="0"/>
                <a:t> = </a:t>
              </a:r>
              <a:r>
                <a:rPr lang="en-US" sz="1400" dirty="0">
                  <a:sym typeface="Symbol" panose="05050102010706020507" pitchFamily="18" charset="2"/>
                </a:rPr>
                <a:t></a:t>
              </a:r>
              <a:r>
                <a:rPr lang="en-US" sz="1400" dirty="0" err="1"/>
                <a:t>V</a:t>
              </a:r>
              <a:r>
                <a:rPr lang="en-US" sz="1400" dirty="0" err="1">
                  <a:sym typeface="Symbol" panose="05050102010706020507" pitchFamily="18" charset="2"/>
                </a:rPr>
                <a:t></a:t>
              </a:r>
              <a:r>
                <a:rPr lang="en-US" sz="1400" dirty="0" err="1"/>
                <a:t>dt</a:t>
              </a:r>
              <a:endParaRPr lang="en-US" altLang="en-US" sz="1400" dirty="0">
                <a:solidFill>
                  <a:prstClr val="black"/>
                </a:solidFill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202972" y="1511059"/>
              <a:ext cx="360040" cy="360000"/>
              <a:chOff x="4745830" y="3563341"/>
              <a:chExt cx="360040" cy="360000"/>
            </a:xfrm>
          </p:grpSpPr>
          <p:sp>
            <p:nvSpPr>
              <p:cNvPr id="171" name="Oval 170"/>
              <p:cNvSpPr>
                <a:spLocks noChangeAspect="1"/>
              </p:cNvSpPr>
              <p:nvPr/>
            </p:nvSpPr>
            <p:spPr bwMode="auto">
              <a:xfrm>
                <a:off x="4745830" y="3563341"/>
                <a:ext cx="360000" cy="360000"/>
              </a:xfrm>
              <a:prstGeom prst="ellipse">
                <a:avLst/>
              </a:prstGeom>
              <a:solidFill>
                <a:srgbClr val="FF9999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0" rIns="0" bIns="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28" charset="0"/>
                  <a:ea typeface="ＭＳ Ｐゴシック" pitchFamily="28" charset="-128"/>
                  <a:cs typeface="ＭＳ Ｐゴシック" pitchFamily="28" charset="-128"/>
                </a:endParaRPr>
              </a:p>
            </p:txBody>
          </p:sp>
          <p:cxnSp>
            <p:nvCxnSpPr>
              <p:cNvPr id="172" name="Straight Arrow Connector 171"/>
              <p:cNvCxnSpPr/>
              <p:nvPr/>
            </p:nvCxnSpPr>
            <p:spPr bwMode="auto">
              <a:xfrm>
                <a:off x="5105870" y="3707357"/>
                <a:ext cx="0" cy="107980"/>
              </a:xfrm>
              <a:prstGeom prst="straightConnector1">
                <a:avLst/>
              </a:prstGeom>
              <a:solidFill>
                <a:srgbClr val="DC5D26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lg" len="lg"/>
                <a:tailEnd type="triangle" w="lg" len="lg"/>
              </a:ln>
              <a:effectLst/>
            </p:spPr>
          </p:cxnSp>
          <p:cxnSp>
            <p:nvCxnSpPr>
              <p:cNvPr id="173" name="Straight Arrow Connector 172"/>
              <p:cNvCxnSpPr/>
              <p:nvPr/>
            </p:nvCxnSpPr>
            <p:spPr bwMode="auto">
              <a:xfrm flipV="1">
                <a:off x="4745830" y="3671353"/>
                <a:ext cx="0" cy="107980"/>
              </a:xfrm>
              <a:prstGeom prst="straightConnector1">
                <a:avLst/>
              </a:prstGeom>
              <a:solidFill>
                <a:srgbClr val="DC5D26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lg" len="lg"/>
                <a:tailEnd type="triangle" w="lg" len="lg"/>
              </a:ln>
              <a:effectLst/>
            </p:spPr>
          </p:cxnSp>
        </p:grpSp>
      </p:grpSp>
      <p:grpSp>
        <p:nvGrpSpPr>
          <p:cNvPr id="9" name="Group 8"/>
          <p:cNvGrpSpPr/>
          <p:nvPr/>
        </p:nvGrpSpPr>
        <p:grpSpPr>
          <a:xfrm>
            <a:off x="1962788" y="3789050"/>
            <a:ext cx="755282" cy="811847"/>
            <a:chOff x="7003488" y="2492870"/>
            <a:chExt cx="755282" cy="811847"/>
          </a:xfrm>
        </p:grpSpPr>
        <p:sp>
          <p:nvSpPr>
            <p:cNvPr id="177" name="TextBox 176"/>
            <p:cNvSpPr txBox="1"/>
            <p:nvPr/>
          </p:nvSpPr>
          <p:spPr>
            <a:xfrm>
              <a:off x="7524410" y="2996940"/>
              <a:ext cx="2343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</a:p>
          </p:txBody>
        </p:sp>
        <p:sp>
          <p:nvSpPr>
            <p:cNvPr id="184" name="TextBox 183"/>
            <p:cNvSpPr txBox="1"/>
            <p:nvPr/>
          </p:nvSpPr>
          <p:spPr>
            <a:xfrm>
              <a:off x="7003488" y="2492870"/>
              <a:ext cx="3048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>
                  <a:latin typeface="Arial" panose="020B0604020202020204" pitchFamily="34" charset="0"/>
                  <a:cs typeface="Arial" panose="020B0604020202020204" pitchFamily="34" charset="0"/>
                </a:rPr>
                <a:t>V</a:t>
              </a:r>
            </a:p>
          </p:txBody>
        </p:sp>
        <p:sp>
          <p:nvSpPr>
            <p:cNvPr id="2" name="Freeform 1"/>
            <p:cNvSpPr/>
            <p:nvPr/>
          </p:nvSpPr>
          <p:spPr>
            <a:xfrm>
              <a:off x="7092351" y="2493069"/>
              <a:ext cx="504070" cy="638110"/>
            </a:xfrm>
            <a:custGeom>
              <a:avLst/>
              <a:gdLst>
                <a:gd name="connsiteX0" fmla="*/ 0 w 1127342"/>
                <a:gd name="connsiteY0" fmla="*/ 1273198 h 1353019"/>
                <a:gd name="connsiteX1" fmla="*/ 267221 w 1127342"/>
                <a:gd name="connsiteY1" fmla="*/ 1281548 h 1353019"/>
                <a:gd name="connsiteX2" fmla="*/ 384131 w 1127342"/>
                <a:gd name="connsiteY2" fmla="*/ 1248146 h 1353019"/>
                <a:gd name="connsiteX3" fmla="*/ 430060 w 1127342"/>
                <a:gd name="connsiteY3" fmla="*/ 1135411 h 1353019"/>
                <a:gd name="connsiteX4" fmla="*/ 492690 w 1127342"/>
                <a:gd name="connsiteY4" fmla="*/ 342096 h 1353019"/>
                <a:gd name="connsiteX5" fmla="*/ 530268 w 1127342"/>
                <a:gd name="connsiteY5" fmla="*/ 62348 h 1353019"/>
                <a:gd name="connsiteX6" fmla="*/ 563671 w 1127342"/>
                <a:gd name="connsiteY6" fmla="*/ 3893 h 1353019"/>
                <a:gd name="connsiteX7" fmla="*/ 584548 w 1127342"/>
                <a:gd name="connsiteY7" fmla="*/ 133329 h 1353019"/>
                <a:gd name="connsiteX8" fmla="*/ 601249 w 1127342"/>
                <a:gd name="connsiteY8" fmla="*/ 855663 h 1353019"/>
                <a:gd name="connsiteX9" fmla="*/ 588723 w 1127342"/>
                <a:gd name="connsiteY9" fmla="*/ 1310776 h 1353019"/>
                <a:gd name="connsiteX10" fmla="*/ 609600 w 1127342"/>
                <a:gd name="connsiteY10" fmla="*/ 1306600 h 1353019"/>
                <a:gd name="connsiteX11" fmla="*/ 643002 w 1127342"/>
                <a:gd name="connsiteY11" fmla="*/ 1076956 h 1353019"/>
                <a:gd name="connsiteX12" fmla="*/ 672230 w 1127342"/>
                <a:gd name="connsiteY12" fmla="*/ 1177165 h 1353019"/>
                <a:gd name="connsiteX13" fmla="*/ 697282 w 1127342"/>
                <a:gd name="connsiteY13" fmla="*/ 1239795 h 1353019"/>
                <a:gd name="connsiteX14" fmla="*/ 739035 w 1127342"/>
                <a:gd name="connsiteY14" fmla="*/ 1189691 h 1353019"/>
                <a:gd name="connsiteX15" fmla="*/ 889348 w 1127342"/>
                <a:gd name="connsiteY15" fmla="*/ 1185515 h 1353019"/>
                <a:gd name="connsiteX16" fmla="*/ 1127342 w 1127342"/>
                <a:gd name="connsiteY16" fmla="*/ 1185515 h 1353019"/>
                <a:gd name="connsiteX0" fmla="*/ 0 w 1127342"/>
                <a:gd name="connsiteY0" fmla="*/ 1273198 h 1353019"/>
                <a:gd name="connsiteX1" fmla="*/ 267221 w 1127342"/>
                <a:gd name="connsiteY1" fmla="*/ 1281548 h 1353019"/>
                <a:gd name="connsiteX2" fmla="*/ 400832 w 1127342"/>
                <a:gd name="connsiteY2" fmla="*/ 1193866 h 1353019"/>
                <a:gd name="connsiteX3" fmla="*/ 430060 w 1127342"/>
                <a:gd name="connsiteY3" fmla="*/ 1135411 h 1353019"/>
                <a:gd name="connsiteX4" fmla="*/ 492690 w 1127342"/>
                <a:gd name="connsiteY4" fmla="*/ 342096 h 1353019"/>
                <a:gd name="connsiteX5" fmla="*/ 530268 w 1127342"/>
                <a:gd name="connsiteY5" fmla="*/ 62348 h 1353019"/>
                <a:gd name="connsiteX6" fmla="*/ 563671 w 1127342"/>
                <a:gd name="connsiteY6" fmla="*/ 3893 h 1353019"/>
                <a:gd name="connsiteX7" fmla="*/ 584548 w 1127342"/>
                <a:gd name="connsiteY7" fmla="*/ 133329 h 1353019"/>
                <a:gd name="connsiteX8" fmla="*/ 601249 w 1127342"/>
                <a:gd name="connsiteY8" fmla="*/ 855663 h 1353019"/>
                <a:gd name="connsiteX9" fmla="*/ 588723 w 1127342"/>
                <a:gd name="connsiteY9" fmla="*/ 1310776 h 1353019"/>
                <a:gd name="connsiteX10" fmla="*/ 609600 w 1127342"/>
                <a:gd name="connsiteY10" fmla="*/ 1306600 h 1353019"/>
                <a:gd name="connsiteX11" fmla="*/ 643002 w 1127342"/>
                <a:gd name="connsiteY11" fmla="*/ 1076956 h 1353019"/>
                <a:gd name="connsiteX12" fmla="*/ 672230 w 1127342"/>
                <a:gd name="connsiteY12" fmla="*/ 1177165 h 1353019"/>
                <a:gd name="connsiteX13" fmla="*/ 697282 w 1127342"/>
                <a:gd name="connsiteY13" fmla="*/ 1239795 h 1353019"/>
                <a:gd name="connsiteX14" fmla="*/ 739035 w 1127342"/>
                <a:gd name="connsiteY14" fmla="*/ 1189691 h 1353019"/>
                <a:gd name="connsiteX15" fmla="*/ 889348 w 1127342"/>
                <a:gd name="connsiteY15" fmla="*/ 1185515 h 1353019"/>
                <a:gd name="connsiteX16" fmla="*/ 1127342 w 1127342"/>
                <a:gd name="connsiteY16" fmla="*/ 1185515 h 1353019"/>
                <a:gd name="connsiteX0" fmla="*/ 0 w 1127342"/>
                <a:gd name="connsiteY0" fmla="*/ 1273198 h 1353019"/>
                <a:gd name="connsiteX1" fmla="*/ 267221 w 1127342"/>
                <a:gd name="connsiteY1" fmla="*/ 1281548 h 1353019"/>
                <a:gd name="connsiteX2" fmla="*/ 400832 w 1127342"/>
                <a:gd name="connsiteY2" fmla="*/ 1193866 h 1353019"/>
                <a:gd name="connsiteX3" fmla="*/ 434235 w 1127342"/>
                <a:gd name="connsiteY3" fmla="*/ 1026852 h 1353019"/>
                <a:gd name="connsiteX4" fmla="*/ 492690 w 1127342"/>
                <a:gd name="connsiteY4" fmla="*/ 342096 h 1353019"/>
                <a:gd name="connsiteX5" fmla="*/ 530268 w 1127342"/>
                <a:gd name="connsiteY5" fmla="*/ 62348 h 1353019"/>
                <a:gd name="connsiteX6" fmla="*/ 563671 w 1127342"/>
                <a:gd name="connsiteY6" fmla="*/ 3893 h 1353019"/>
                <a:gd name="connsiteX7" fmla="*/ 584548 w 1127342"/>
                <a:gd name="connsiteY7" fmla="*/ 133329 h 1353019"/>
                <a:gd name="connsiteX8" fmla="*/ 601249 w 1127342"/>
                <a:gd name="connsiteY8" fmla="*/ 855663 h 1353019"/>
                <a:gd name="connsiteX9" fmla="*/ 588723 w 1127342"/>
                <a:gd name="connsiteY9" fmla="*/ 1310776 h 1353019"/>
                <a:gd name="connsiteX10" fmla="*/ 609600 w 1127342"/>
                <a:gd name="connsiteY10" fmla="*/ 1306600 h 1353019"/>
                <a:gd name="connsiteX11" fmla="*/ 643002 w 1127342"/>
                <a:gd name="connsiteY11" fmla="*/ 1076956 h 1353019"/>
                <a:gd name="connsiteX12" fmla="*/ 672230 w 1127342"/>
                <a:gd name="connsiteY12" fmla="*/ 1177165 h 1353019"/>
                <a:gd name="connsiteX13" fmla="*/ 697282 w 1127342"/>
                <a:gd name="connsiteY13" fmla="*/ 1239795 h 1353019"/>
                <a:gd name="connsiteX14" fmla="*/ 739035 w 1127342"/>
                <a:gd name="connsiteY14" fmla="*/ 1189691 h 1353019"/>
                <a:gd name="connsiteX15" fmla="*/ 889348 w 1127342"/>
                <a:gd name="connsiteY15" fmla="*/ 1185515 h 1353019"/>
                <a:gd name="connsiteX16" fmla="*/ 1127342 w 1127342"/>
                <a:gd name="connsiteY16" fmla="*/ 1185515 h 1353019"/>
                <a:gd name="connsiteX0" fmla="*/ 0 w 1127342"/>
                <a:gd name="connsiteY0" fmla="*/ 1273198 h 1353019"/>
                <a:gd name="connsiteX1" fmla="*/ 283923 w 1127342"/>
                <a:gd name="connsiteY1" fmla="*/ 1189690 h 1353019"/>
                <a:gd name="connsiteX2" fmla="*/ 400832 w 1127342"/>
                <a:gd name="connsiteY2" fmla="*/ 1193866 h 1353019"/>
                <a:gd name="connsiteX3" fmla="*/ 434235 w 1127342"/>
                <a:gd name="connsiteY3" fmla="*/ 1026852 h 1353019"/>
                <a:gd name="connsiteX4" fmla="*/ 492690 w 1127342"/>
                <a:gd name="connsiteY4" fmla="*/ 342096 h 1353019"/>
                <a:gd name="connsiteX5" fmla="*/ 530268 w 1127342"/>
                <a:gd name="connsiteY5" fmla="*/ 62348 h 1353019"/>
                <a:gd name="connsiteX6" fmla="*/ 563671 w 1127342"/>
                <a:gd name="connsiteY6" fmla="*/ 3893 h 1353019"/>
                <a:gd name="connsiteX7" fmla="*/ 584548 w 1127342"/>
                <a:gd name="connsiteY7" fmla="*/ 133329 h 1353019"/>
                <a:gd name="connsiteX8" fmla="*/ 601249 w 1127342"/>
                <a:gd name="connsiteY8" fmla="*/ 855663 h 1353019"/>
                <a:gd name="connsiteX9" fmla="*/ 588723 w 1127342"/>
                <a:gd name="connsiteY9" fmla="*/ 1310776 h 1353019"/>
                <a:gd name="connsiteX10" fmla="*/ 609600 w 1127342"/>
                <a:gd name="connsiteY10" fmla="*/ 1306600 h 1353019"/>
                <a:gd name="connsiteX11" fmla="*/ 643002 w 1127342"/>
                <a:gd name="connsiteY11" fmla="*/ 1076956 h 1353019"/>
                <a:gd name="connsiteX12" fmla="*/ 672230 w 1127342"/>
                <a:gd name="connsiteY12" fmla="*/ 1177165 h 1353019"/>
                <a:gd name="connsiteX13" fmla="*/ 697282 w 1127342"/>
                <a:gd name="connsiteY13" fmla="*/ 1239795 h 1353019"/>
                <a:gd name="connsiteX14" fmla="*/ 739035 w 1127342"/>
                <a:gd name="connsiteY14" fmla="*/ 1189691 h 1353019"/>
                <a:gd name="connsiteX15" fmla="*/ 889348 w 1127342"/>
                <a:gd name="connsiteY15" fmla="*/ 1185515 h 1353019"/>
                <a:gd name="connsiteX16" fmla="*/ 1127342 w 1127342"/>
                <a:gd name="connsiteY16" fmla="*/ 1185515 h 1353019"/>
                <a:gd name="connsiteX0" fmla="*/ 0 w 1073063"/>
                <a:gd name="connsiteY0" fmla="*/ 1193866 h 1353019"/>
                <a:gd name="connsiteX1" fmla="*/ 229644 w 1073063"/>
                <a:gd name="connsiteY1" fmla="*/ 1189690 h 1353019"/>
                <a:gd name="connsiteX2" fmla="*/ 346553 w 1073063"/>
                <a:gd name="connsiteY2" fmla="*/ 1193866 h 1353019"/>
                <a:gd name="connsiteX3" fmla="*/ 379956 w 1073063"/>
                <a:gd name="connsiteY3" fmla="*/ 1026852 h 1353019"/>
                <a:gd name="connsiteX4" fmla="*/ 438411 w 1073063"/>
                <a:gd name="connsiteY4" fmla="*/ 342096 h 1353019"/>
                <a:gd name="connsiteX5" fmla="*/ 475989 w 1073063"/>
                <a:gd name="connsiteY5" fmla="*/ 62348 h 1353019"/>
                <a:gd name="connsiteX6" fmla="*/ 509392 w 1073063"/>
                <a:gd name="connsiteY6" fmla="*/ 3893 h 1353019"/>
                <a:gd name="connsiteX7" fmla="*/ 530269 w 1073063"/>
                <a:gd name="connsiteY7" fmla="*/ 133329 h 1353019"/>
                <a:gd name="connsiteX8" fmla="*/ 546970 w 1073063"/>
                <a:gd name="connsiteY8" fmla="*/ 855663 h 1353019"/>
                <a:gd name="connsiteX9" fmla="*/ 534444 w 1073063"/>
                <a:gd name="connsiteY9" fmla="*/ 1310776 h 1353019"/>
                <a:gd name="connsiteX10" fmla="*/ 555321 w 1073063"/>
                <a:gd name="connsiteY10" fmla="*/ 1306600 h 1353019"/>
                <a:gd name="connsiteX11" fmla="*/ 588723 w 1073063"/>
                <a:gd name="connsiteY11" fmla="*/ 1076956 h 1353019"/>
                <a:gd name="connsiteX12" fmla="*/ 617951 w 1073063"/>
                <a:gd name="connsiteY12" fmla="*/ 1177165 h 1353019"/>
                <a:gd name="connsiteX13" fmla="*/ 643003 w 1073063"/>
                <a:gd name="connsiteY13" fmla="*/ 1239795 h 1353019"/>
                <a:gd name="connsiteX14" fmla="*/ 684756 w 1073063"/>
                <a:gd name="connsiteY14" fmla="*/ 1189691 h 1353019"/>
                <a:gd name="connsiteX15" fmla="*/ 835069 w 1073063"/>
                <a:gd name="connsiteY15" fmla="*/ 1185515 h 1353019"/>
                <a:gd name="connsiteX16" fmla="*/ 1073063 w 1073063"/>
                <a:gd name="connsiteY16" fmla="*/ 1185515 h 1353019"/>
                <a:gd name="connsiteX0" fmla="*/ 0 w 1073063"/>
                <a:gd name="connsiteY0" fmla="*/ 1193866 h 1353019"/>
                <a:gd name="connsiteX1" fmla="*/ 229644 w 1073063"/>
                <a:gd name="connsiteY1" fmla="*/ 1189690 h 1353019"/>
                <a:gd name="connsiteX2" fmla="*/ 350729 w 1073063"/>
                <a:gd name="connsiteY2" fmla="*/ 1156288 h 1353019"/>
                <a:gd name="connsiteX3" fmla="*/ 379956 w 1073063"/>
                <a:gd name="connsiteY3" fmla="*/ 1026852 h 1353019"/>
                <a:gd name="connsiteX4" fmla="*/ 438411 w 1073063"/>
                <a:gd name="connsiteY4" fmla="*/ 342096 h 1353019"/>
                <a:gd name="connsiteX5" fmla="*/ 475989 w 1073063"/>
                <a:gd name="connsiteY5" fmla="*/ 62348 h 1353019"/>
                <a:gd name="connsiteX6" fmla="*/ 509392 w 1073063"/>
                <a:gd name="connsiteY6" fmla="*/ 3893 h 1353019"/>
                <a:gd name="connsiteX7" fmla="*/ 530269 w 1073063"/>
                <a:gd name="connsiteY7" fmla="*/ 133329 h 1353019"/>
                <a:gd name="connsiteX8" fmla="*/ 546970 w 1073063"/>
                <a:gd name="connsiteY8" fmla="*/ 855663 h 1353019"/>
                <a:gd name="connsiteX9" fmla="*/ 534444 w 1073063"/>
                <a:gd name="connsiteY9" fmla="*/ 1310776 h 1353019"/>
                <a:gd name="connsiteX10" fmla="*/ 555321 w 1073063"/>
                <a:gd name="connsiteY10" fmla="*/ 1306600 h 1353019"/>
                <a:gd name="connsiteX11" fmla="*/ 588723 w 1073063"/>
                <a:gd name="connsiteY11" fmla="*/ 1076956 h 1353019"/>
                <a:gd name="connsiteX12" fmla="*/ 617951 w 1073063"/>
                <a:gd name="connsiteY12" fmla="*/ 1177165 h 1353019"/>
                <a:gd name="connsiteX13" fmla="*/ 643003 w 1073063"/>
                <a:gd name="connsiteY13" fmla="*/ 1239795 h 1353019"/>
                <a:gd name="connsiteX14" fmla="*/ 684756 w 1073063"/>
                <a:gd name="connsiteY14" fmla="*/ 1189691 h 1353019"/>
                <a:gd name="connsiteX15" fmla="*/ 835069 w 1073063"/>
                <a:gd name="connsiteY15" fmla="*/ 1185515 h 1353019"/>
                <a:gd name="connsiteX16" fmla="*/ 1073063 w 1073063"/>
                <a:gd name="connsiteY16" fmla="*/ 1185515 h 1353019"/>
                <a:gd name="connsiteX0" fmla="*/ 0 w 1073063"/>
                <a:gd name="connsiteY0" fmla="*/ 1193866 h 1358408"/>
                <a:gd name="connsiteX1" fmla="*/ 229644 w 1073063"/>
                <a:gd name="connsiteY1" fmla="*/ 1189690 h 1358408"/>
                <a:gd name="connsiteX2" fmla="*/ 350729 w 1073063"/>
                <a:gd name="connsiteY2" fmla="*/ 1156288 h 1358408"/>
                <a:gd name="connsiteX3" fmla="*/ 379956 w 1073063"/>
                <a:gd name="connsiteY3" fmla="*/ 1026852 h 1358408"/>
                <a:gd name="connsiteX4" fmla="*/ 438411 w 1073063"/>
                <a:gd name="connsiteY4" fmla="*/ 342096 h 1358408"/>
                <a:gd name="connsiteX5" fmla="*/ 475989 w 1073063"/>
                <a:gd name="connsiteY5" fmla="*/ 62348 h 1358408"/>
                <a:gd name="connsiteX6" fmla="*/ 509392 w 1073063"/>
                <a:gd name="connsiteY6" fmla="*/ 3893 h 1358408"/>
                <a:gd name="connsiteX7" fmla="*/ 530269 w 1073063"/>
                <a:gd name="connsiteY7" fmla="*/ 133329 h 1358408"/>
                <a:gd name="connsiteX8" fmla="*/ 538619 w 1073063"/>
                <a:gd name="connsiteY8" fmla="*/ 780507 h 1358408"/>
                <a:gd name="connsiteX9" fmla="*/ 534444 w 1073063"/>
                <a:gd name="connsiteY9" fmla="*/ 1310776 h 1358408"/>
                <a:gd name="connsiteX10" fmla="*/ 555321 w 1073063"/>
                <a:gd name="connsiteY10" fmla="*/ 1306600 h 1358408"/>
                <a:gd name="connsiteX11" fmla="*/ 588723 w 1073063"/>
                <a:gd name="connsiteY11" fmla="*/ 1076956 h 1358408"/>
                <a:gd name="connsiteX12" fmla="*/ 617951 w 1073063"/>
                <a:gd name="connsiteY12" fmla="*/ 1177165 h 1358408"/>
                <a:gd name="connsiteX13" fmla="*/ 643003 w 1073063"/>
                <a:gd name="connsiteY13" fmla="*/ 1239795 h 1358408"/>
                <a:gd name="connsiteX14" fmla="*/ 684756 w 1073063"/>
                <a:gd name="connsiteY14" fmla="*/ 1189691 h 1358408"/>
                <a:gd name="connsiteX15" fmla="*/ 835069 w 1073063"/>
                <a:gd name="connsiteY15" fmla="*/ 1185515 h 1358408"/>
                <a:gd name="connsiteX16" fmla="*/ 1073063 w 1073063"/>
                <a:gd name="connsiteY16" fmla="*/ 1185515 h 1358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73063" h="1358408">
                  <a:moveTo>
                    <a:pt x="0" y="1193866"/>
                  </a:moveTo>
                  <a:cubicBezTo>
                    <a:pt x="101599" y="1200128"/>
                    <a:pt x="171189" y="1195953"/>
                    <a:pt x="229644" y="1189690"/>
                  </a:cubicBezTo>
                  <a:cubicBezTo>
                    <a:pt x="288099" y="1183427"/>
                    <a:pt x="325677" y="1183428"/>
                    <a:pt x="350729" y="1156288"/>
                  </a:cubicBezTo>
                  <a:cubicBezTo>
                    <a:pt x="375781" y="1129148"/>
                    <a:pt x="365342" y="1162551"/>
                    <a:pt x="379956" y="1026852"/>
                  </a:cubicBezTo>
                  <a:cubicBezTo>
                    <a:pt x="394570" y="891153"/>
                    <a:pt x="422406" y="502847"/>
                    <a:pt x="438411" y="342096"/>
                  </a:cubicBezTo>
                  <a:cubicBezTo>
                    <a:pt x="454416" y="181345"/>
                    <a:pt x="464159" y="118715"/>
                    <a:pt x="475989" y="62348"/>
                  </a:cubicBezTo>
                  <a:cubicBezTo>
                    <a:pt x="487819" y="5981"/>
                    <a:pt x="500345" y="-7937"/>
                    <a:pt x="509392" y="3893"/>
                  </a:cubicBezTo>
                  <a:cubicBezTo>
                    <a:pt x="518439" y="15723"/>
                    <a:pt x="525398" y="3893"/>
                    <a:pt x="530269" y="133329"/>
                  </a:cubicBezTo>
                  <a:cubicBezTo>
                    <a:pt x="535140" y="262765"/>
                    <a:pt x="537923" y="584266"/>
                    <a:pt x="538619" y="780507"/>
                  </a:cubicBezTo>
                  <a:cubicBezTo>
                    <a:pt x="539315" y="976748"/>
                    <a:pt x="531660" y="1223094"/>
                    <a:pt x="534444" y="1310776"/>
                  </a:cubicBezTo>
                  <a:cubicBezTo>
                    <a:pt x="537228" y="1398458"/>
                    <a:pt x="546275" y="1345570"/>
                    <a:pt x="555321" y="1306600"/>
                  </a:cubicBezTo>
                  <a:cubicBezTo>
                    <a:pt x="564368" y="1267630"/>
                    <a:pt x="578285" y="1098528"/>
                    <a:pt x="588723" y="1076956"/>
                  </a:cubicBezTo>
                  <a:cubicBezTo>
                    <a:pt x="599161" y="1055383"/>
                    <a:pt x="608904" y="1150025"/>
                    <a:pt x="617951" y="1177165"/>
                  </a:cubicBezTo>
                  <a:cubicBezTo>
                    <a:pt x="626998" y="1204305"/>
                    <a:pt x="631869" y="1237707"/>
                    <a:pt x="643003" y="1239795"/>
                  </a:cubicBezTo>
                  <a:cubicBezTo>
                    <a:pt x="654137" y="1241883"/>
                    <a:pt x="652745" y="1198738"/>
                    <a:pt x="684756" y="1189691"/>
                  </a:cubicBezTo>
                  <a:cubicBezTo>
                    <a:pt x="716767" y="1180644"/>
                    <a:pt x="770351" y="1186211"/>
                    <a:pt x="835069" y="1185515"/>
                  </a:cubicBezTo>
                  <a:cubicBezTo>
                    <a:pt x="899787" y="1184819"/>
                    <a:pt x="986425" y="1185167"/>
                    <a:pt x="1073063" y="1185515"/>
                  </a:cubicBezTo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2" name="Rectangle 101"/>
          <p:cNvSpPr/>
          <p:nvPr/>
        </p:nvSpPr>
        <p:spPr bwMode="auto">
          <a:xfrm>
            <a:off x="179390" y="3212970"/>
            <a:ext cx="930828" cy="1861657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8" charset="0"/>
              <a:ea typeface="ＭＳ Ｐゴシック" pitchFamily="28" charset="-128"/>
              <a:cs typeface="ＭＳ Ｐゴシック" pitchFamily="28" charset="-128"/>
            </a:endParaRPr>
          </a:p>
        </p:txBody>
      </p:sp>
      <p:sp>
        <p:nvSpPr>
          <p:cNvPr id="114" name="TextBox 52"/>
          <p:cNvSpPr txBox="1"/>
          <p:nvPr/>
        </p:nvSpPr>
        <p:spPr>
          <a:xfrm>
            <a:off x="412097" y="2971883"/>
            <a:ext cx="483548" cy="372480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ＭＳ Ｐゴシック" pitchFamily="34" charset="-128"/>
                <a:cs typeface="+mn-cs"/>
              </a:rPr>
              <a:t>Set</a:t>
            </a:r>
            <a:endParaRPr kumimoji="0" lang="en-US" sz="1400" b="0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ＭＳ Ｐゴシック" pitchFamily="34" charset="-128"/>
              <a:cs typeface="+mn-cs"/>
            </a:endParaRPr>
          </a:p>
        </p:txBody>
      </p:sp>
      <p:cxnSp>
        <p:nvCxnSpPr>
          <p:cNvPr id="115" name="Straight Arrow Connector 114"/>
          <p:cNvCxnSpPr/>
          <p:nvPr/>
        </p:nvCxnSpPr>
        <p:spPr bwMode="auto">
          <a:xfrm rot="16200000" flipH="1">
            <a:off x="186132" y="3962968"/>
            <a:ext cx="26" cy="372290"/>
          </a:xfrm>
          <a:prstGeom prst="straightConnector1">
            <a:avLst/>
          </a:prstGeom>
          <a:solidFill>
            <a:srgbClr val="DC5D26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  <a:effectLst/>
        </p:spPr>
      </p:cxnSp>
      <p:grpSp>
        <p:nvGrpSpPr>
          <p:cNvPr id="116" name="Group 115"/>
          <p:cNvGrpSpPr/>
          <p:nvPr/>
        </p:nvGrpSpPr>
        <p:grpSpPr>
          <a:xfrm>
            <a:off x="539440" y="3904883"/>
            <a:ext cx="465414" cy="465362"/>
            <a:chOff x="1007604" y="4149080"/>
            <a:chExt cx="360040" cy="360000"/>
          </a:xfrm>
        </p:grpSpPr>
        <p:sp>
          <p:nvSpPr>
            <p:cNvPr id="161" name="Oval 160"/>
            <p:cNvSpPr>
              <a:spLocks noChangeAspect="1"/>
            </p:cNvSpPr>
            <p:nvPr/>
          </p:nvSpPr>
          <p:spPr bwMode="auto">
            <a:xfrm>
              <a:off x="1007604" y="4149080"/>
              <a:ext cx="360000" cy="360000"/>
            </a:xfrm>
            <a:prstGeom prst="ellipse">
              <a:avLst/>
            </a:prstGeom>
            <a:solidFill>
              <a:srgbClr val="FF9999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0" rIns="0" bIns="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8" charset="0"/>
                <a:ea typeface="ＭＳ Ｐゴシック" pitchFamily="28" charset="-128"/>
                <a:cs typeface="ＭＳ Ｐゴシック" pitchFamily="28" charset="-128"/>
              </a:endParaRPr>
            </a:p>
          </p:txBody>
        </p:sp>
        <p:cxnSp>
          <p:nvCxnSpPr>
            <p:cNvPr id="162" name="Straight Arrow Connector 161"/>
            <p:cNvCxnSpPr/>
            <p:nvPr/>
          </p:nvCxnSpPr>
          <p:spPr bwMode="auto">
            <a:xfrm>
              <a:off x="1367644" y="4293096"/>
              <a:ext cx="0" cy="107980"/>
            </a:xfrm>
            <a:prstGeom prst="straightConnector1">
              <a:avLst/>
            </a:prstGeom>
            <a:solidFill>
              <a:srgbClr val="DC5D26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lg" len="lg"/>
              <a:tailEnd type="triangle" w="lg" len="lg"/>
            </a:ln>
            <a:effectLst/>
          </p:spPr>
        </p:cxnSp>
        <p:cxnSp>
          <p:nvCxnSpPr>
            <p:cNvPr id="163" name="Straight Arrow Connector 162"/>
            <p:cNvCxnSpPr/>
            <p:nvPr/>
          </p:nvCxnSpPr>
          <p:spPr bwMode="auto">
            <a:xfrm flipV="1">
              <a:off x="1007604" y="4257092"/>
              <a:ext cx="0" cy="107980"/>
            </a:xfrm>
            <a:prstGeom prst="straightConnector1">
              <a:avLst/>
            </a:prstGeom>
            <a:solidFill>
              <a:srgbClr val="DC5D26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lg" len="lg"/>
              <a:tailEnd type="triangle" w="lg" len="lg"/>
            </a:ln>
            <a:effectLst/>
          </p:spPr>
        </p:cxnSp>
        <p:sp>
          <p:nvSpPr>
            <p:cNvPr id="164" name="TextBox 58"/>
            <p:cNvSpPr txBox="1"/>
            <p:nvPr/>
          </p:nvSpPr>
          <p:spPr>
            <a:xfrm>
              <a:off x="1159477" y="4245480"/>
              <a:ext cx="56292" cy="167353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ＭＳ Ｐゴシック" pitchFamily="34" charset="-128"/>
                <a:cs typeface="+mn-cs"/>
              </a:endParaRPr>
            </a:p>
          </p:txBody>
        </p:sp>
      </p:grpSp>
      <p:grpSp>
        <p:nvGrpSpPr>
          <p:cNvPr id="185" name="Group 184"/>
          <p:cNvGrpSpPr/>
          <p:nvPr/>
        </p:nvGrpSpPr>
        <p:grpSpPr>
          <a:xfrm>
            <a:off x="1907630" y="3501010"/>
            <a:ext cx="1224170" cy="1296180"/>
            <a:chOff x="2267744" y="4005064"/>
            <a:chExt cx="648072" cy="684076"/>
          </a:xfrm>
        </p:grpSpPr>
        <p:sp>
          <p:nvSpPr>
            <p:cNvPr id="186" name="Arc 185"/>
            <p:cNvSpPr>
              <a:spLocks noChangeAspect="1"/>
            </p:cNvSpPr>
            <p:nvPr/>
          </p:nvSpPr>
          <p:spPr bwMode="auto">
            <a:xfrm flipH="1">
              <a:off x="2267744" y="4005064"/>
              <a:ext cx="288000" cy="288000"/>
            </a:xfrm>
            <a:prstGeom prst="arc">
              <a:avLst/>
            </a:prstGeom>
            <a:noFill/>
            <a:ln w="38100" cap="flat" cmpd="sng" algn="ctr">
              <a:solidFill>
                <a:srgbClr val="FF66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8" charset="0"/>
                <a:ea typeface="ＭＳ Ｐゴシック" pitchFamily="28" charset="-128"/>
                <a:cs typeface="ＭＳ Ｐゴシック" pitchFamily="28" charset="-128"/>
              </a:endParaRPr>
            </a:p>
          </p:txBody>
        </p:sp>
        <p:sp>
          <p:nvSpPr>
            <p:cNvPr id="187" name="Arc 186"/>
            <p:cNvSpPr>
              <a:spLocks noChangeAspect="1"/>
            </p:cNvSpPr>
            <p:nvPr/>
          </p:nvSpPr>
          <p:spPr bwMode="auto">
            <a:xfrm>
              <a:off x="2627784" y="4005064"/>
              <a:ext cx="288000" cy="288000"/>
            </a:xfrm>
            <a:prstGeom prst="arc">
              <a:avLst/>
            </a:prstGeom>
            <a:noFill/>
            <a:ln w="38100" cap="flat" cmpd="sng" algn="ctr">
              <a:solidFill>
                <a:srgbClr val="FF66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8" charset="0"/>
                <a:ea typeface="ＭＳ Ｐゴシック" pitchFamily="28" charset="-128"/>
                <a:cs typeface="ＭＳ Ｐゴシック" pitchFamily="28" charset="-128"/>
              </a:endParaRPr>
            </a:p>
          </p:txBody>
        </p:sp>
        <p:cxnSp>
          <p:nvCxnSpPr>
            <p:cNvPr id="188" name="Straight Arrow Connector 187"/>
            <p:cNvCxnSpPr/>
            <p:nvPr/>
          </p:nvCxnSpPr>
          <p:spPr bwMode="auto">
            <a:xfrm>
              <a:off x="2411760" y="4005064"/>
              <a:ext cx="360040" cy="0"/>
            </a:xfrm>
            <a:prstGeom prst="straightConnector1">
              <a:avLst/>
            </a:prstGeom>
            <a:solidFill>
              <a:srgbClr val="DC5D26"/>
            </a:solidFill>
            <a:ln w="38100" cap="flat" cmpd="sng" algn="ctr">
              <a:solidFill>
                <a:srgbClr val="FF6600"/>
              </a:solidFill>
              <a:prstDash val="dash"/>
              <a:round/>
              <a:headEnd type="none" w="lg" len="lg"/>
              <a:tailEnd type="none" w="lg" len="lg"/>
            </a:ln>
            <a:effectLst/>
          </p:spPr>
        </p:cxnSp>
        <p:cxnSp>
          <p:nvCxnSpPr>
            <p:cNvPr id="189" name="Straight Arrow Connector 188"/>
            <p:cNvCxnSpPr/>
            <p:nvPr/>
          </p:nvCxnSpPr>
          <p:spPr bwMode="auto">
            <a:xfrm>
              <a:off x="2915816" y="4113076"/>
              <a:ext cx="0" cy="432048"/>
            </a:xfrm>
            <a:prstGeom prst="straightConnector1">
              <a:avLst/>
            </a:prstGeom>
            <a:solidFill>
              <a:srgbClr val="DC5D26"/>
            </a:solidFill>
            <a:ln w="38100" cap="flat" cmpd="sng" algn="ctr">
              <a:solidFill>
                <a:srgbClr val="FF6600"/>
              </a:solidFill>
              <a:prstDash val="dash"/>
              <a:round/>
              <a:headEnd type="none" w="lg" len="lg"/>
              <a:tailEnd type="triangle" w="lg" len="lg"/>
            </a:ln>
            <a:effectLst/>
          </p:spPr>
        </p:cxnSp>
        <p:sp>
          <p:nvSpPr>
            <p:cNvPr id="190" name="Arc 189"/>
            <p:cNvSpPr>
              <a:spLocks noChangeAspect="1"/>
            </p:cNvSpPr>
            <p:nvPr/>
          </p:nvSpPr>
          <p:spPr bwMode="auto">
            <a:xfrm flipH="1" flipV="1">
              <a:off x="2267744" y="4401108"/>
              <a:ext cx="288000" cy="288000"/>
            </a:xfrm>
            <a:prstGeom prst="arc">
              <a:avLst/>
            </a:prstGeom>
            <a:noFill/>
            <a:ln w="38100" cap="flat" cmpd="sng" algn="ctr">
              <a:solidFill>
                <a:srgbClr val="FF66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8" charset="0"/>
                <a:ea typeface="ＭＳ Ｐゴシック" pitchFamily="28" charset="-128"/>
                <a:cs typeface="ＭＳ Ｐゴシック" pitchFamily="28" charset="-128"/>
              </a:endParaRPr>
            </a:p>
          </p:txBody>
        </p:sp>
        <p:sp>
          <p:nvSpPr>
            <p:cNvPr id="191" name="Arc 190"/>
            <p:cNvSpPr>
              <a:spLocks noChangeAspect="1"/>
            </p:cNvSpPr>
            <p:nvPr/>
          </p:nvSpPr>
          <p:spPr bwMode="auto">
            <a:xfrm flipV="1">
              <a:off x="2627784" y="4401108"/>
              <a:ext cx="288000" cy="288000"/>
            </a:xfrm>
            <a:prstGeom prst="arc">
              <a:avLst/>
            </a:prstGeom>
            <a:noFill/>
            <a:ln w="38100" cap="flat" cmpd="sng" algn="ctr">
              <a:solidFill>
                <a:srgbClr val="FF66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8" charset="0"/>
                <a:ea typeface="ＭＳ Ｐゴシック" pitchFamily="28" charset="-128"/>
                <a:cs typeface="ＭＳ Ｐゴシック" pitchFamily="28" charset="-128"/>
              </a:endParaRPr>
            </a:p>
          </p:txBody>
        </p:sp>
        <p:cxnSp>
          <p:nvCxnSpPr>
            <p:cNvPr id="192" name="Straight Arrow Connector 191"/>
            <p:cNvCxnSpPr/>
            <p:nvPr/>
          </p:nvCxnSpPr>
          <p:spPr bwMode="auto">
            <a:xfrm flipV="1">
              <a:off x="2411760" y="4689140"/>
              <a:ext cx="360040" cy="0"/>
            </a:xfrm>
            <a:prstGeom prst="straightConnector1">
              <a:avLst/>
            </a:prstGeom>
            <a:solidFill>
              <a:srgbClr val="DC5D26"/>
            </a:solidFill>
            <a:ln w="38100" cap="flat" cmpd="sng" algn="ctr">
              <a:solidFill>
                <a:srgbClr val="FF6600"/>
              </a:solidFill>
              <a:prstDash val="dash"/>
              <a:round/>
              <a:headEnd type="none" w="lg" len="lg"/>
              <a:tailEnd type="none" w="lg" len="lg"/>
            </a:ln>
            <a:effectLst/>
          </p:spPr>
        </p:cxnSp>
        <p:cxnSp>
          <p:nvCxnSpPr>
            <p:cNvPr id="193" name="Straight Arrow Connector 192"/>
            <p:cNvCxnSpPr/>
            <p:nvPr/>
          </p:nvCxnSpPr>
          <p:spPr bwMode="auto">
            <a:xfrm>
              <a:off x="2267744" y="4149080"/>
              <a:ext cx="0" cy="432048"/>
            </a:xfrm>
            <a:prstGeom prst="straightConnector1">
              <a:avLst/>
            </a:prstGeom>
            <a:solidFill>
              <a:srgbClr val="DC5D26"/>
            </a:solidFill>
            <a:ln w="38100" cap="flat" cmpd="sng" algn="ctr">
              <a:solidFill>
                <a:srgbClr val="FF6600"/>
              </a:solidFill>
              <a:prstDash val="dash"/>
              <a:round/>
              <a:headEnd type="triangle" w="lg" len="lg"/>
              <a:tailEnd type="none" w="lg" len="lg"/>
            </a:ln>
            <a:effectLst/>
          </p:spPr>
        </p:cxnSp>
      </p:grpSp>
      <p:grpSp>
        <p:nvGrpSpPr>
          <p:cNvPr id="194" name="Group 193"/>
          <p:cNvGrpSpPr/>
          <p:nvPr/>
        </p:nvGrpSpPr>
        <p:grpSpPr>
          <a:xfrm>
            <a:off x="3275820" y="3501010"/>
            <a:ext cx="2664370" cy="1296180"/>
            <a:chOff x="2267744" y="4005064"/>
            <a:chExt cx="648072" cy="684076"/>
          </a:xfrm>
        </p:grpSpPr>
        <p:sp>
          <p:nvSpPr>
            <p:cNvPr id="195" name="Arc 194"/>
            <p:cNvSpPr>
              <a:spLocks noChangeAspect="1"/>
            </p:cNvSpPr>
            <p:nvPr/>
          </p:nvSpPr>
          <p:spPr bwMode="auto">
            <a:xfrm flipH="1">
              <a:off x="2267744" y="4005064"/>
              <a:ext cx="288000" cy="288000"/>
            </a:xfrm>
            <a:prstGeom prst="arc">
              <a:avLst/>
            </a:prstGeom>
            <a:noFill/>
            <a:ln w="19050" cap="flat" cmpd="sng" algn="ctr">
              <a:solidFill>
                <a:srgbClr val="FF66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8" charset="0"/>
                <a:ea typeface="ＭＳ Ｐゴシック" pitchFamily="28" charset="-128"/>
                <a:cs typeface="ＭＳ Ｐゴシック" pitchFamily="28" charset="-128"/>
              </a:endParaRPr>
            </a:p>
          </p:txBody>
        </p:sp>
        <p:sp>
          <p:nvSpPr>
            <p:cNvPr id="196" name="Arc 195"/>
            <p:cNvSpPr>
              <a:spLocks noChangeAspect="1"/>
            </p:cNvSpPr>
            <p:nvPr/>
          </p:nvSpPr>
          <p:spPr bwMode="auto">
            <a:xfrm>
              <a:off x="2627784" y="4005064"/>
              <a:ext cx="288000" cy="288000"/>
            </a:xfrm>
            <a:prstGeom prst="arc">
              <a:avLst/>
            </a:prstGeom>
            <a:noFill/>
            <a:ln w="19050" cap="flat" cmpd="sng" algn="ctr">
              <a:solidFill>
                <a:srgbClr val="FF66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8" charset="0"/>
                <a:ea typeface="ＭＳ Ｐゴシック" pitchFamily="28" charset="-128"/>
                <a:cs typeface="ＭＳ Ｐゴシック" pitchFamily="28" charset="-128"/>
              </a:endParaRPr>
            </a:p>
          </p:txBody>
        </p:sp>
        <p:cxnSp>
          <p:nvCxnSpPr>
            <p:cNvPr id="197" name="Straight Arrow Connector 196"/>
            <p:cNvCxnSpPr/>
            <p:nvPr/>
          </p:nvCxnSpPr>
          <p:spPr bwMode="auto">
            <a:xfrm>
              <a:off x="2411760" y="4005064"/>
              <a:ext cx="360040" cy="0"/>
            </a:xfrm>
            <a:prstGeom prst="straightConnector1">
              <a:avLst/>
            </a:prstGeom>
            <a:solidFill>
              <a:srgbClr val="DC5D26"/>
            </a:solidFill>
            <a:ln w="19050" cap="flat" cmpd="sng" algn="ctr">
              <a:solidFill>
                <a:srgbClr val="FF6600"/>
              </a:solidFill>
              <a:prstDash val="dash"/>
              <a:round/>
              <a:headEnd type="none" w="lg" len="lg"/>
              <a:tailEnd type="none" w="lg" len="lg"/>
            </a:ln>
            <a:effectLst/>
          </p:spPr>
        </p:cxnSp>
        <p:cxnSp>
          <p:nvCxnSpPr>
            <p:cNvPr id="198" name="Straight Arrow Connector 197"/>
            <p:cNvCxnSpPr/>
            <p:nvPr/>
          </p:nvCxnSpPr>
          <p:spPr bwMode="auto">
            <a:xfrm>
              <a:off x="2915816" y="4113076"/>
              <a:ext cx="0" cy="432048"/>
            </a:xfrm>
            <a:prstGeom prst="straightConnector1">
              <a:avLst/>
            </a:prstGeom>
            <a:solidFill>
              <a:srgbClr val="DC5D26"/>
            </a:solidFill>
            <a:ln w="19050" cap="flat" cmpd="sng" algn="ctr">
              <a:solidFill>
                <a:srgbClr val="FF6600"/>
              </a:solidFill>
              <a:prstDash val="dash"/>
              <a:round/>
              <a:headEnd type="none" w="lg" len="lg"/>
              <a:tailEnd type="triangle" w="lg" len="lg"/>
            </a:ln>
            <a:effectLst/>
          </p:spPr>
        </p:cxnSp>
        <p:sp>
          <p:nvSpPr>
            <p:cNvPr id="199" name="Arc 198"/>
            <p:cNvSpPr>
              <a:spLocks noChangeAspect="1"/>
            </p:cNvSpPr>
            <p:nvPr/>
          </p:nvSpPr>
          <p:spPr bwMode="auto">
            <a:xfrm flipH="1" flipV="1">
              <a:off x="2267744" y="4401108"/>
              <a:ext cx="288000" cy="288000"/>
            </a:xfrm>
            <a:prstGeom prst="arc">
              <a:avLst/>
            </a:prstGeom>
            <a:noFill/>
            <a:ln w="19050" cap="flat" cmpd="sng" algn="ctr">
              <a:solidFill>
                <a:srgbClr val="FF66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8" charset="0"/>
                <a:ea typeface="ＭＳ Ｐゴシック" pitchFamily="28" charset="-128"/>
                <a:cs typeface="ＭＳ Ｐゴシック" pitchFamily="28" charset="-128"/>
              </a:endParaRPr>
            </a:p>
          </p:txBody>
        </p:sp>
        <p:sp>
          <p:nvSpPr>
            <p:cNvPr id="200" name="Arc 199"/>
            <p:cNvSpPr>
              <a:spLocks noChangeAspect="1"/>
            </p:cNvSpPr>
            <p:nvPr/>
          </p:nvSpPr>
          <p:spPr bwMode="auto">
            <a:xfrm flipV="1">
              <a:off x="2627784" y="4401108"/>
              <a:ext cx="288000" cy="288000"/>
            </a:xfrm>
            <a:prstGeom prst="arc">
              <a:avLst/>
            </a:prstGeom>
            <a:noFill/>
            <a:ln w="19050" cap="flat" cmpd="sng" algn="ctr">
              <a:solidFill>
                <a:srgbClr val="FF66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8" charset="0"/>
                <a:ea typeface="ＭＳ Ｐゴシック" pitchFamily="28" charset="-128"/>
                <a:cs typeface="ＭＳ Ｐゴシック" pitchFamily="28" charset="-128"/>
              </a:endParaRPr>
            </a:p>
          </p:txBody>
        </p:sp>
        <p:cxnSp>
          <p:nvCxnSpPr>
            <p:cNvPr id="201" name="Straight Arrow Connector 200"/>
            <p:cNvCxnSpPr/>
            <p:nvPr/>
          </p:nvCxnSpPr>
          <p:spPr bwMode="auto">
            <a:xfrm flipV="1">
              <a:off x="2411760" y="4689140"/>
              <a:ext cx="360040" cy="0"/>
            </a:xfrm>
            <a:prstGeom prst="straightConnector1">
              <a:avLst/>
            </a:prstGeom>
            <a:solidFill>
              <a:srgbClr val="DC5D26"/>
            </a:solidFill>
            <a:ln w="19050" cap="flat" cmpd="sng" algn="ctr">
              <a:solidFill>
                <a:srgbClr val="FF6600"/>
              </a:solidFill>
              <a:prstDash val="dash"/>
              <a:round/>
              <a:headEnd type="none" w="lg" len="lg"/>
              <a:tailEnd type="none" w="lg" len="lg"/>
            </a:ln>
            <a:effectLst/>
          </p:spPr>
        </p:cxnSp>
        <p:cxnSp>
          <p:nvCxnSpPr>
            <p:cNvPr id="202" name="Straight Arrow Connector 201"/>
            <p:cNvCxnSpPr/>
            <p:nvPr/>
          </p:nvCxnSpPr>
          <p:spPr bwMode="auto">
            <a:xfrm>
              <a:off x="2267744" y="4149080"/>
              <a:ext cx="0" cy="432048"/>
            </a:xfrm>
            <a:prstGeom prst="straightConnector1">
              <a:avLst/>
            </a:prstGeom>
            <a:solidFill>
              <a:srgbClr val="DC5D26"/>
            </a:solidFill>
            <a:ln w="19050" cap="flat" cmpd="sng" algn="ctr">
              <a:solidFill>
                <a:srgbClr val="FF6600"/>
              </a:solidFill>
              <a:prstDash val="dash"/>
              <a:round/>
              <a:headEnd type="triangle" w="lg" len="lg"/>
              <a:tailEnd type="none" w="lg" len="lg"/>
            </a:ln>
            <a:effectLst/>
          </p:spPr>
        </p:cxnSp>
      </p:grpSp>
      <p:grpSp>
        <p:nvGrpSpPr>
          <p:cNvPr id="203" name="Group 202"/>
          <p:cNvGrpSpPr/>
          <p:nvPr/>
        </p:nvGrpSpPr>
        <p:grpSpPr>
          <a:xfrm>
            <a:off x="6084214" y="3501010"/>
            <a:ext cx="952133" cy="1296180"/>
            <a:chOff x="2267744" y="4005064"/>
            <a:chExt cx="504056" cy="684076"/>
          </a:xfrm>
        </p:grpSpPr>
        <p:sp>
          <p:nvSpPr>
            <p:cNvPr id="204" name="Arc 203"/>
            <p:cNvSpPr>
              <a:spLocks noChangeAspect="1"/>
            </p:cNvSpPr>
            <p:nvPr/>
          </p:nvSpPr>
          <p:spPr bwMode="auto">
            <a:xfrm flipH="1">
              <a:off x="2267744" y="4005064"/>
              <a:ext cx="288000" cy="288000"/>
            </a:xfrm>
            <a:prstGeom prst="arc">
              <a:avLst/>
            </a:prstGeom>
            <a:noFill/>
            <a:ln w="38100" cap="flat" cmpd="sng" algn="ctr">
              <a:solidFill>
                <a:srgbClr val="FF66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8" charset="0"/>
                <a:ea typeface="ＭＳ Ｐゴシック" pitchFamily="28" charset="-128"/>
                <a:cs typeface="ＭＳ Ｐゴシック" pitchFamily="28" charset="-128"/>
              </a:endParaRPr>
            </a:p>
          </p:txBody>
        </p:sp>
        <p:cxnSp>
          <p:nvCxnSpPr>
            <p:cNvPr id="206" name="Straight Arrow Connector 205"/>
            <p:cNvCxnSpPr/>
            <p:nvPr/>
          </p:nvCxnSpPr>
          <p:spPr bwMode="auto">
            <a:xfrm>
              <a:off x="2411760" y="4005064"/>
              <a:ext cx="360040" cy="0"/>
            </a:xfrm>
            <a:prstGeom prst="straightConnector1">
              <a:avLst/>
            </a:prstGeom>
            <a:solidFill>
              <a:srgbClr val="DC5D26"/>
            </a:solidFill>
            <a:ln w="38100" cap="flat" cmpd="sng" algn="ctr">
              <a:solidFill>
                <a:srgbClr val="FF6600"/>
              </a:solidFill>
              <a:prstDash val="dash"/>
              <a:round/>
              <a:headEnd type="none" w="lg" len="lg"/>
              <a:tailEnd type="triangle" w="lg" len="lg"/>
            </a:ln>
            <a:effectLst/>
          </p:spPr>
        </p:cxnSp>
        <p:sp>
          <p:nvSpPr>
            <p:cNvPr id="208" name="Arc 207"/>
            <p:cNvSpPr>
              <a:spLocks noChangeAspect="1"/>
            </p:cNvSpPr>
            <p:nvPr/>
          </p:nvSpPr>
          <p:spPr bwMode="auto">
            <a:xfrm flipH="1" flipV="1">
              <a:off x="2267744" y="4401108"/>
              <a:ext cx="288000" cy="288000"/>
            </a:xfrm>
            <a:prstGeom prst="arc">
              <a:avLst/>
            </a:prstGeom>
            <a:noFill/>
            <a:ln w="38100" cap="flat" cmpd="sng" algn="ctr">
              <a:solidFill>
                <a:srgbClr val="FF66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8" charset="0"/>
                <a:ea typeface="ＭＳ Ｐゴシック" pitchFamily="28" charset="-128"/>
                <a:cs typeface="ＭＳ Ｐゴシック" pitchFamily="28" charset="-128"/>
              </a:endParaRPr>
            </a:p>
          </p:txBody>
        </p:sp>
        <p:cxnSp>
          <p:nvCxnSpPr>
            <p:cNvPr id="210" name="Straight Arrow Connector 209"/>
            <p:cNvCxnSpPr/>
            <p:nvPr/>
          </p:nvCxnSpPr>
          <p:spPr bwMode="auto">
            <a:xfrm flipV="1">
              <a:off x="2411760" y="4689140"/>
              <a:ext cx="360040" cy="0"/>
            </a:xfrm>
            <a:prstGeom prst="straightConnector1">
              <a:avLst/>
            </a:prstGeom>
            <a:solidFill>
              <a:srgbClr val="DC5D26"/>
            </a:solidFill>
            <a:ln w="38100" cap="flat" cmpd="sng" algn="ctr">
              <a:solidFill>
                <a:srgbClr val="FF6600"/>
              </a:solidFill>
              <a:prstDash val="dash"/>
              <a:round/>
              <a:headEnd type="triangle" w="lg" len="lg"/>
              <a:tailEnd type="none" w="lg" len="lg"/>
            </a:ln>
            <a:effectLst/>
          </p:spPr>
        </p:cxnSp>
        <p:cxnSp>
          <p:nvCxnSpPr>
            <p:cNvPr id="211" name="Straight Arrow Connector 210"/>
            <p:cNvCxnSpPr/>
            <p:nvPr/>
          </p:nvCxnSpPr>
          <p:spPr bwMode="auto">
            <a:xfrm>
              <a:off x="2267744" y="4149080"/>
              <a:ext cx="0" cy="432048"/>
            </a:xfrm>
            <a:prstGeom prst="straightConnector1">
              <a:avLst/>
            </a:prstGeom>
            <a:solidFill>
              <a:srgbClr val="DC5D26"/>
            </a:solidFill>
            <a:ln w="38100" cap="flat" cmpd="sng" algn="ctr">
              <a:solidFill>
                <a:srgbClr val="FF6600"/>
              </a:solidFill>
              <a:prstDash val="dash"/>
              <a:round/>
              <a:headEnd type="triangle" w="lg" len="lg"/>
              <a:tailEnd type="none" w="lg" len="lg"/>
            </a:ln>
            <a:effectLst/>
          </p:spPr>
        </p:cxnSp>
      </p:grpSp>
      <p:grpSp>
        <p:nvGrpSpPr>
          <p:cNvPr id="170" name="Group 169"/>
          <p:cNvGrpSpPr/>
          <p:nvPr/>
        </p:nvGrpSpPr>
        <p:grpSpPr>
          <a:xfrm>
            <a:off x="699463" y="3501010"/>
            <a:ext cx="1064148" cy="1296180"/>
            <a:chOff x="2411760" y="4005064"/>
            <a:chExt cx="504056" cy="684076"/>
          </a:xfrm>
        </p:grpSpPr>
        <p:sp>
          <p:nvSpPr>
            <p:cNvPr id="175" name="Arc 174"/>
            <p:cNvSpPr>
              <a:spLocks noChangeAspect="1"/>
            </p:cNvSpPr>
            <p:nvPr/>
          </p:nvSpPr>
          <p:spPr bwMode="auto">
            <a:xfrm>
              <a:off x="2627784" y="4005064"/>
              <a:ext cx="288000" cy="288000"/>
            </a:xfrm>
            <a:prstGeom prst="arc">
              <a:avLst/>
            </a:prstGeom>
            <a:noFill/>
            <a:ln w="38100" cap="flat" cmpd="sng" algn="ctr">
              <a:solidFill>
                <a:srgbClr val="FF66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8" charset="0"/>
                <a:ea typeface="ＭＳ Ｐゴシック" pitchFamily="28" charset="-128"/>
                <a:cs typeface="ＭＳ Ｐゴシック" pitchFamily="28" charset="-128"/>
              </a:endParaRPr>
            </a:p>
          </p:txBody>
        </p:sp>
        <p:cxnSp>
          <p:nvCxnSpPr>
            <p:cNvPr id="176" name="Straight Arrow Connector 175"/>
            <p:cNvCxnSpPr/>
            <p:nvPr/>
          </p:nvCxnSpPr>
          <p:spPr bwMode="auto">
            <a:xfrm>
              <a:off x="2411760" y="4005064"/>
              <a:ext cx="360040" cy="0"/>
            </a:xfrm>
            <a:prstGeom prst="straightConnector1">
              <a:avLst/>
            </a:prstGeom>
            <a:solidFill>
              <a:srgbClr val="DC5D26"/>
            </a:solidFill>
            <a:ln w="38100" cap="flat" cmpd="sng" algn="ctr">
              <a:solidFill>
                <a:srgbClr val="FF6600"/>
              </a:solidFill>
              <a:prstDash val="dash"/>
              <a:round/>
              <a:headEnd type="none" w="lg" len="lg"/>
              <a:tailEnd type="triangle" w="lg" len="lg"/>
            </a:ln>
            <a:effectLst/>
          </p:spPr>
        </p:cxnSp>
        <p:cxnSp>
          <p:nvCxnSpPr>
            <p:cNvPr id="178" name="Straight Arrow Connector 177"/>
            <p:cNvCxnSpPr/>
            <p:nvPr/>
          </p:nvCxnSpPr>
          <p:spPr bwMode="auto">
            <a:xfrm>
              <a:off x="2915816" y="4113076"/>
              <a:ext cx="0" cy="432048"/>
            </a:xfrm>
            <a:prstGeom prst="straightConnector1">
              <a:avLst/>
            </a:prstGeom>
            <a:solidFill>
              <a:srgbClr val="DC5D26"/>
            </a:solidFill>
            <a:ln w="38100" cap="flat" cmpd="sng" algn="ctr">
              <a:solidFill>
                <a:srgbClr val="FF6600"/>
              </a:solidFill>
              <a:prstDash val="dash"/>
              <a:round/>
              <a:headEnd type="none" w="lg" len="lg"/>
              <a:tailEnd type="triangle" w="lg" len="lg"/>
            </a:ln>
            <a:effectLst/>
          </p:spPr>
        </p:cxnSp>
        <p:sp>
          <p:nvSpPr>
            <p:cNvPr id="180" name="Arc 179"/>
            <p:cNvSpPr>
              <a:spLocks noChangeAspect="1"/>
            </p:cNvSpPr>
            <p:nvPr/>
          </p:nvSpPr>
          <p:spPr bwMode="auto">
            <a:xfrm flipV="1">
              <a:off x="2627784" y="4401108"/>
              <a:ext cx="288000" cy="288000"/>
            </a:xfrm>
            <a:prstGeom prst="arc">
              <a:avLst/>
            </a:prstGeom>
            <a:noFill/>
            <a:ln w="38100" cap="flat" cmpd="sng" algn="ctr">
              <a:solidFill>
                <a:srgbClr val="FF66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8" charset="0"/>
                <a:ea typeface="ＭＳ Ｐゴシック" pitchFamily="28" charset="-128"/>
                <a:cs typeface="ＭＳ Ｐゴシック" pitchFamily="28" charset="-128"/>
              </a:endParaRPr>
            </a:p>
          </p:txBody>
        </p:sp>
        <p:cxnSp>
          <p:nvCxnSpPr>
            <p:cNvPr id="181" name="Straight Arrow Connector 180"/>
            <p:cNvCxnSpPr/>
            <p:nvPr/>
          </p:nvCxnSpPr>
          <p:spPr bwMode="auto">
            <a:xfrm flipV="1">
              <a:off x="2411760" y="4689140"/>
              <a:ext cx="360040" cy="0"/>
            </a:xfrm>
            <a:prstGeom prst="straightConnector1">
              <a:avLst/>
            </a:prstGeom>
            <a:solidFill>
              <a:srgbClr val="DC5D26"/>
            </a:solidFill>
            <a:ln w="38100" cap="flat" cmpd="sng" algn="ctr">
              <a:solidFill>
                <a:srgbClr val="FF6600"/>
              </a:solidFill>
              <a:prstDash val="dash"/>
              <a:round/>
              <a:headEnd type="triangle" w="lg" len="lg"/>
              <a:tailEnd type="none" w="lg" len="lg"/>
            </a:ln>
            <a:effectLst/>
          </p:spPr>
        </p:cxnSp>
      </p:grpSp>
      <p:grpSp>
        <p:nvGrpSpPr>
          <p:cNvPr id="212" name="Group 211"/>
          <p:cNvGrpSpPr/>
          <p:nvPr/>
        </p:nvGrpSpPr>
        <p:grpSpPr>
          <a:xfrm>
            <a:off x="3330978" y="3789050"/>
            <a:ext cx="791381" cy="811847"/>
            <a:chOff x="6967389" y="2492870"/>
            <a:chExt cx="791381" cy="811847"/>
          </a:xfrm>
        </p:grpSpPr>
        <p:sp>
          <p:nvSpPr>
            <p:cNvPr id="213" name="TextBox 212"/>
            <p:cNvSpPr txBox="1"/>
            <p:nvPr/>
          </p:nvSpPr>
          <p:spPr>
            <a:xfrm>
              <a:off x="7524410" y="2996940"/>
              <a:ext cx="2343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</a:p>
          </p:txBody>
        </p:sp>
        <p:sp>
          <p:nvSpPr>
            <p:cNvPr id="214" name="TextBox 213"/>
            <p:cNvSpPr txBox="1"/>
            <p:nvPr/>
          </p:nvSpPr>
          <p:spPr>
            <a:xfrm>
              <a:off x="6967389" y="2492870"/>
              <a:ext cx="3048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>
                  <a:latin typeface="Arial" panose="020B0604020202020204" pitchFamily="34" charset="0"/>
                  <a:cs typeface="Arial" panose="020B0604020202020204" pitchFamily="34" charset="0"/>
                </a:rPr>
                <a:t>V</a:t>
              </a:r>
            </a:p>
          </p:txBody>
        </p:sp>
        <p:sp>
          <p:nvSpPr>
            <p:cNvPr id="215" name="Freeform 214"/>
            <p:cNvSpPr/>
            <p:nvPr/>
          </p:nvSpPr>
          <p:spPr>
            <a:xfrm>
              <a:off x="7092351" y="2493069"/>
              <a:ext cx="504070" cy="638110"/>
            </a:xfrm>
            <a:custGeom>
              <a:avLst/>
              <a:gdLst>
                <a:gd name="connsiteX0" fmla="*/ 0 w 1127342"/>
                <a:gd name="connsiteY0" fmla="*/ 1273198 h 1353019"/>
                <a:gd name="connsiteX1" fmla="*/ 267221 w 1127342"/>
                <a:gd name="connsiteY1" fmla="*/ 1281548 h 1353019"/>
                <a:gd name="connsiteX2" fmla="*/ 384131 w 1127342"/>
                <a:gd name="connsiteY2" fmla="*/ 1248146 h 1353019"/>
                <a:gd name="connsiteX3" fmla="*/ 430060 w 1127342"/>
                <a:gd name="connsiteY3" fmla="*/ 1135411 h 1353019"/>
                <a:gd name="connsiteX4" fmla="*/ 492690 w 1127342"/>
                <a:gd name="connsiteY4" fmla="*/ 342096 h 1353019"/>
                <a:gd name="connsiteX5" fmla="*/ 530268 w 1127342"/>
                <a:gd name="connsiteY5" fmla="*/ 62348 h 1353019"/>
                <a:gd name="connsiteX6" fmla="*/ 563671 w 1127342"/>
                <a:gd name="connsiteY6" fmla="*/ 3893 h 1353019"/>
                <a:gd name="connsiteX7" fmla="*/ 584548 w 1127342"/>
                <a:gd name="connsiteY7" fmla="*/ 133329 h 1353019"/>
                <a:gd name="connsiteX8" fmla="*/ 601249 w 1127342"/>
                <a:gd name="connsiteY8" fmla="*/ 855663 h 1353019"/>
                <a:gd name="connsiteX9" fmla="*/ 588723 w 1127342"/>
                <a:gd name="connsiteY9" fmla="*/ 1310776 h 1353019"/>
                <a:gd name="connsiteX10" fmla="*/ 609600 w 1127342"/>
                <a:gd name="connsiteY10" fmla="*/ 1306600 h 1353019"/>
                <a:gd name="connsiteX11" fmla="*/ 643002 w 1127342"/>
                <a:gd name="connsiteY11" fmla="*/ 1076956 h 1353019"/>
                <a:gd name="connsiteX12" fmla="*/ 672230 w 1127342"/>
                <a:gd name="connsiteY12" fmla="*/ 1177165 h 1353019"/>
                <a:gd name="connsiteX13" fmla="*/ 697282 w 1127342"/>
                <a:gd name="connsiteY13" fmla="*/ 1239795 h 1353019"/>
                <a:gd name="connsiteX14" fmla="*/ 739035 w 1127342"/>
                <a:gd name="connsiteY14" fmla="*/ 1189691 h 1353019"/>
                <a:gd name="connsiteX15" fmla="*/ 889348 w 1127342"/>
                <a:gd name="connsiteY15" fmla="*/ 1185515 h 1353019"/>
                <a:gd name="connsiteX16" fmla="*/ 1127342 w 1127342"/>
                <a:gd name="connsiteY16" fmla="*/ 1185515 h 1353019"/>
                <a:gd name="connsiteX0" fmla="*/ 0 w 1127342"/>
                <a:gd name="connsiteY0" fmla="*/ 1273198 h 1353019"/>
                <a:gd name="connsiteX1" fmla="*/ 267221 w 1127342"/>
                <a:gd name="connsiteY1" fmla="*/ 1281548 h 1353019"/>
                <a:gd name="connsiteX2" fmla="*/ 400832 w 1127342"/>
                <a:gd name="connsiteY2" fmla="*/ 1193866 h 1353019"/>
                <a:gd name="connsiteX3" fmla="*/ 430060 w 1127342"/>
                <a:gd name="connsiteY3" fmla="*/ 1135411 h 1353019"/>
                <a:gd name="connsiteX4" fmla="*/ 492690 w 1127342"/>
                <a:gd name="connsiteY4" fmla="*/ 342096 h 1353019"/>
                <a:gd name="connsiteX5" fmla="*/ 530268 w 1127342"/>
                <a:gd name="connsiteY5" fmla="*/ 62348 h 1353019"/>
                <a:gd name="connsiteX6" fmla="*/ 563671 w 1127342"/>
                <a:gd name="connsiteY6" fmla="*/ 3893 h 1353019"/>
                <a:gd name="connsiteX7" fmla="*/ 584548 w 1127342"/>
                <a:gd name="connsiteY7" fmla="*/ 133329 h 1353019"/>
                <a:gd name="connsiteX8" fmla="*/ 601249 w 1127342"/>
                <a:gd name="connsiteY8" fmla="*/ 855663 h 1353019"/>
                <a:gd name="connsiteX9" fmla="*/ 588723 w 1127342"/>
                <a:gd name="connsiteY9" fmla="*/ 1310776 h 1353019"/>
                <a:gd name="connsiteX10" fmla="*/ 609600 w 1127342"/>
                <a:gd name="connsiteY10" fmla="*/ 1306600 h 1353019"/>
                <a:gd name="connsiteX11" fmla="*/ 643002 w 1127342"/>
                <a:gd name="connsiteY11" fmla="*/ 1076956 h 1353019"/>
                <a:gd name="connsiteX12" fmla="*/ 672230 w 1127342"/>
                <a:gd name="connsiteY12" fmla="*/ 1177165 h 1353019"/>
                <a:gd name="connsiteX13" fmla="*/ 697282 w 1127342"/>
                <a:gd name="connsiteY13" fmla="*/ 1239795 h 1353019"/>
                <a:gd name="connsiteX14" fmla="*/ 739035 w 1127342"/>
                <a:gd name="connsiteY14" fmla="*/ 1189691 h 1353019"/>
                <a:gd name="connsiteX15" fmla="*/ 889348 w 1127342"/>
                <a:gd name="connsiteY15" fmla="*/ 1185515 h 1353019"/>
                <a:gd name="connsiteX16" fmla="*/ 1127342 w 1127342"/>
                <a:gd name="connsiteY16" fmla="*/ 1185515 h 1353019"/>
                <a:gd name="connsiteX0" fmla="*/ 0 w 1127342"/>
                <a:gd name="connsiteY0" fmla="*/ 1273198 h 1353019"/>
                <a:gd name="connsiteX1" fmla="*/ 267221 w 1127342"/>
                <a:gd name="connsiteY1" fmla="*/ 1281548 h 1353019"/>
                <a:gd name="connsiteX2" fmla="*/ 400832 w 1127342"/>
                <a:gd name="connsiteY2" fmla="*/ 1193866 h 1353019"/>
                <a:gd name="connsiteX3" fmla="*/ 434235 w 1127342"/>
                <a:gd name="connsiteY3" fmla="*/ 1026852 h 1353019"/>
                <a:gd name="connsiteX4" fmla="*/ 492690 w 1127342"/>
                <a:gd name="connsiteY4" fmla="*/ 342096 h 1353019"/>
                <a:gd name="connsiteX5" fmla="*/ 530268 w 1127342"/>
                <a:gd name="connsiteY5" fmla="*/ 62348 h 1353019"/>
                <a:gd name="connsiteX6" fmla="*/ 563671 w 1127342"/>
                <a:gd name="connsiteY6" fmla="*/ 3893 h 1353019"/>
                <a:gd name="connsiteX7" fmla="*/ 584548 w 1127342"/>
                <a:gd name="connsiteY7" fmla="*/ 133329 h 1353019"/>
                <a:gd name="connsiteX8" fmla="*/ 601249 w 1127342"/>
                <a:gd name="connsiteY8" fmla="*/ 855663 h 1353019"/>
                <a:gd name="connsiteX9" fmla="*/ 588723 w 1127342"/>
                <a:gd name="connsiteY9" fmla="*/ 1310776 h 1353019"/>
                <a:gd name="connsiteX10" fmla="*/ 609600 w 1127342"/>
                <a:gd name="connsiteY10" fmla="*/ 1306600 h 1353019"/>
                <a:gd name="connsiteX11" fmla="*/ 643002 w 1127342"/>
                <a:gd name="connsiteY11" fmla="*/ 1076956 h 1353019"/>
                <a:gd name="connsiteX12" fmla="*/ 672230 w 1127342"/>
                <a:gd name="connsiteY12" fmla="*/ 1177165 h 1353019"/>
                <a:gd name="connsiteX13" fmla="*/ 697282 w 1127342"/>
                <a:gd name="connsiteY13" fmla="*/ 1239795 h 1353019"/>
                <a:gd name="connsiteX14" fmla="*/ 739035 w 1127342"/>
                <a:gd name="connsiteY14" fmla="*/ 1189691 h 1353019"/>
                <a:gd name="connsiteX15" fmla="*/ 889348 w 1127342"/>
                <a:gd name="connsiteY15" fmla="*/ 1185515 h 1353019"/>
                <a:gd name="connsiteX16" fmla="*/ 1127342 w 1127342"/>
                <a:gd name="connsiteY16" fmla="*/ 1185515 h 1353019"/>
                <a:gd name="connsiteX0" fmla="*/ 0 w 1127342"/>
                <a:gd name="connsiteY0" fmla="*/ 1273198 h 1353019"/>
                <a:gd name="connsiteX1" fmla="*/ 283923 w 1127342"/>
                <a:gd name="connsiteY1" fmla="*/ 1189690 h 1353019"/>
                <a:gd name="connsiteX2" fmla="*/ 400832 w 1127342"/>
                <a:gd name="connsiteY2" fmla="*/ 1193866 h 1353019"/>
                <a:gd name="connsiteX3" fmla="*/ 434235 w 1127342"/>
                <a:gd name="connsiteY3" fmla="*/ 1026852 h 1353019"/>
                <a:gd name="connsiteX4" fmla="*/ 492690 w 1127342"/>
                <a:gd name="connsiteY4" fmla="*/ 342096 h 1353019"/>
                <a:gd name="connsiteX5" fmla="*/ 530268 w 1127342"/>
                <a:gd name="connsiteY5" fmla="*/ 62348 h 1353019"/>
                <a:gd name="connsiteX6" fmla="*/ 563671 w 1127342"/>
                <a:gd name="connsiteY6" fmla="*/ 3893 h 1353019"/>
                <a:gd name="connsiteX7" fmla="*/ 584548 w 1127342"/>
                <a:gd name="connsiteY7" fmla="*/ 133329 h 1353019"/>
                <a:gd name="connsiteX8" fmla="*/ 601249 w 1127342"/>
                <a:gd name="connsiteY8" fmla="*/ 855663 h 1353019"/>
                <a:gd name="connsiteX9" fmla="*/ 588723 w 1127342"/>
                <a:gd name="connsiteY9" fmla="*/ 1310776 h 1353019"/>
                <a:gd name="connsiteX10" fmla="*/ 609600 w 1127342"/>
                <a:gd name="connsiteY10" fmla="*/ 1306600 h 1353019"/>
                <a:gd name="connsiteX11" fmla="*/ 643002 w 1127342"/>
                <a:gd name="connsiteY11" fmla="*/ 1076956 h 1353019"/>
                <a:gd name="connsiteX12" fmla="*/ 672230 w 1127342"/>
                <a:gd name="connsiteY12" fmla="*/ 1177165 h 1353019"/>
                <a:gd name="connsiteX13" fmla="*/ 697282 w 1127342"/>
                <a:gd name="connsiteY13" fmla="*/ 1239795 h 1353019"/>
                <a:gd name="connsiteX14" fmla="*/ 739035 w 1127342"/>
                <a:gd name="connsiteY14" fmla="*/ 1189691 h 1353019"/>
                <a:gd name="connsiteX15" fmla="*/ 889348 w 1127342"/>
                <a:gd name="connsiteY15" fmla="*/ 1185515 h 1353019"/>
                <a:gd name="connsiteX16" fmla="*/ 1127342 w 1127342"/>
                <a:gd name="connsiteY16" fmla="*/ 1185515 h 1353019"/>
                <a:gd name="connsiteX0" fmla="*/ 0 w 1073063"/>
                <a:gd name="connsiteY0" fmla="*/ 1193866 h 1353019"/>
                <a:gd name="connsiteX1" fmla="*/ 229644 w 1073063"/>
                <a:gd name="connsiteY1" fmla="*/ 1189690 h 1353019"/>
                <a:gd name="connsiteX2" fmla="*/ 346553 w 1073063"/>
                <a:gd name="connsiteY2" fmla="*/ 1193866 h 1353019"/>
                <a:gd name="connsiteX3" fmla="*/ 379956 w 1073063"/>
                <a:gd name="connsiteY3" fmla="*/ 1026852 h 1353019"/>
                <a:gd name="connsiteX4" fmla="*/ 438411 w 1073063"/>
                <a:gd name="connsiteY4" fmla="*/ 342096 h 1353019"/>
                <a:gd name="connsiteX5" fmla="*/ 475989 w 1073063"/>
                <a:gd name="connsiteY5" fmla="*/ 62348 h 1353019"/>
                <a:gd name="connsiteX6" fmla="*/ 509392 w 1073063"/>
                <a:gd name="connsiteY6" fmla="*/ 3893 h 1353019"/>
                <a:gd name="connsiteX7" fmla="*/ 530269 w 1073063"/>
                <a:gd name="connsiteY7" fmla="*/ 133329 h 1353019"/>
                <a:gd name="connsiteX8" fmla="*/ 546970 w 1073063"/>
                <a:gd name="connsiteY8" fmla="*/ 855663 h 1353019"/>
                <a:gd name="connsiteX9" fmla="*/ 534444 w 1073063"/>
                <a:gd name="connsiteY9" fmla="*/ 1310776 h 1353019"/>
                <a:gd name="connsiteX10" fmla="*/ 555321 w 1073063"/>
                <a:gd name="connsiteY10" fmla="*/ 1306600 h 1353019"/>
                <a:gd name="connsiteX11" fmla="*/ 588723 w 1073063"/>
                <a:gd name="connsiteY11" fmla="*/ 1076956 h 1353019"/>
                <a:gd name="connsiteX12" fmla="*/ 617951 w 1073063"/>
                <a:gd name="connsiteY12" fmla="*/ 1177165 h 1353019"/>
                <a:gd name="connsiteX13" fmla="*/ 643003 w 1073063"/>
                <a:gd name="connsiteY13" fmla="*/ 1239795 h 1353019"/>
                <a:gd name="connsiteX14" fmla="*/ 684756 w 1073063"/>
                <a:gd name="connsiteY14" fmla="*/ 1189691 h 1353019"/>
                <a:gd name="connsiteX15" fmla="*/ 835069 w 1073063"/>
                <a:gd name="connsiteY15" fmla="*/ 1185515 h 1353019"/>
                <a:gd name="connsiteX16" fmla="*/ 1073063 w 1073063"/>
                <a:gd name="connsiteY16" fmla="*/ 1185515 h 1353019"/>
                <a:gd name="connsiteX0" fmla="*/ 0 w 1073063"/>
                <a:gd name="connsiteY0" fmla="*/ 1193866 h 1353019"/>
                <a:gd name="connsiteX1" fmla="*/ 229644 w 1073063"/>
                <a:gd name="connsiteY1" fmla="*/ 1189690 h 1353019"/>
                <a:gd name="connsiteX2" fmla="*/ 350729 w 1073063"/>
                <a:gd name="connsiteY2" fmla="*/ 1156288 h 1353019"/>
                <a:gd name="connsiteX3" fmla="*/ 379956 w 1073063"/>
                <a:gd name="connsiteY3" fmla="*/ 1026852 h 1353019"/>
                <a:gd name="connsiteX4" fmla="*/ 438411 w 1073063"/>
                <a:gd name="connsiteY4" fmla="*/ 342096 h 1353019"/>
                <a:gd name="connsiteX5" fmla="*/ 475989 w 1073063"/>
                <a:gd name="connsiteY5" fmla="*/ 62348 h 1353019"/>
                <a:gd name="connsiteX6" fmla="*/ 509392 w 1073063"/>
                <a:gd name="connsiteY6" fmla="*/ 3893 h 1353019"/>
                <a:gd name="connsiteX7" fmla="*/ 530269 w 1073063"/>
                <a:gd name="connsiteY7" fmla="*/ 133329 h 1353019"/>
                <a:gd name="connsiteX8" fmla="*/ 546970 w 1073063"/>
                <a:gd name="connsiteY8" fmla="*/ 855663 h 1353019"/>
                <a:gd name="connsiteX9" fmla="*/ 534444 w 1073063"/>
                <a:gd name="connsiteY9" fmla="*/ 1310776 h 1353019"/>
                <a:gd name="connsiteX10" fmla="*/ 555321 w 1073063"/>
                <a:gd name="connsiteY10" fmla="*/ 1306600 h 1353019"/>
                <a:gd name="connsiteX11" fmla="*/ 588723 w 1073063"/>
                <a:gd name="connsiteY11" fmla="*/ 1076956 h 1353019"/>
                <a:gd name="connsiteX12" fmla="*/ 617951 w 1073063"/>
                <a:gd name="connsiteY12" fmla="*/ 1177165 h 1353019"/>
                <a:gd name="connsiteX13" fmla="*/ 643003 w 1073063"/>
                <a:gd name="connsiteY13" fmla="*/ 1239795 h 1353019"/>
                <a:gd name="connsiteX14" fmla="*/ 684756 w 1073063"/>
                <a:gd name="connsiteY14" fmla="*/ 1189691 h 1353019"/>
                <a:gd name="connsiteX15" fmla="*/ 835069 w 1073063"/>
                <a:gd name="connsiteY15" fmla="*/ 1185515 h 1353019"/>
                <a:gd name="connsiteX16" fmla="*/ 1073063 w 1073063"/>
                <a:gd name="connsiteY16" fmla="*/ 1185515 h 1353019"/>
                <a:gd name="connsiteX0" fmla="*/ 0 w 1073063"/>
                <a:gd name="connsiteY0" fmla="*/ 1193866 h 1358408"/>
                <a:gd name="connsiteX1" fmla="*/ 229644 w 1073063"/>
                <a:gd name="connsiteY1" fmla="*/ 1189690 h 1358408"/>
                <a:gd name="connsiteX2" fmla="*/ 350729 w 1073063"/>
                <a:gd name="connsiteY2" fmla="*/ 1156288 h 1358408"/>
                <a:gd name="connsiteX3" fmla="*/ 379956 w 1073063"/>
                <a:gd name="connsiteY3" fmla="*/ 1026852 h 1358408"/>
                <a:gd name="connsiteX4" fmla="*/ 438411 w 1073063"/>
                <a:gd name="connsiteY4" fmla="*/ 342096 h 1358408"/>
                <a:gd name="connsiteX5" fmla="*/ 475989 w 1073063"/>
                <a:gd name="connsiteY5" fmla="*/ 62348 h 1358408"/>
                <a:gd name="connsiteX6" fmla="*/ 509392 w 1073063"/>
                <a:gd name="connsiteY6" fmla="*/ 3893 h 1358408"/>
                <a:gd name="connsiteX7" fmla="*/ 530269 w 1073063"/>
                <a:gd name="connsiteY7" fmla="*/ 133329 h 1358408"/>
                <a:gd name="connsiteX8" fmla="*/ 538619 w 1073063"/>
                <a:gd name="connsiteY8" fmla="*/ 780507 h 1358408"/>
                <a:gd name="connsiteX9" fmla="*/ 534444 w 1073063"/>
                <a:gd name="connsiteY9" fmla="*/ 1310776 h 1358408"/>
                <a:gd name="connsiteX10" fmla="*/ 555321 w 1073063"/>
                <a:gd name="connsiteY10" fmla="*/ 1306600 h 1358408"/>
                <a:gd name="connsiteX11" fmla="*/ 588723 w 1073063"/>
                <a:gd name="connsiteY11" fmla="*/ 1076956 h 1358408"/>
                <a:gd name="connsiteX12" fmla="*/ 617951 w 1073063"/>
                <a:gd name="connsiteY12" fmla="*/ 1177165 h 1358408"/>
                <a:gd name="connsiteX13" fmla="*/ 643003 w 1073063"/>
                <a:gd name="connsiteY13" fmla="*/ 1239795 h 1358408"/>
                <a:gd name="connsiteX14" fmla="*/ 684756 w 1073063"/>
                <a:gd name="connsiteY14" fmla="*/ 1189691 h 1358408"/>
                <a:gd name="connsiteX15" fmla="*/ 835069 w 1073063"/>
                <a:gd name="connsiteY15" fmla="*/ 1185515 h 1358408"/>
                <a:gd name="connsiteX16" fmla="*/ 1073063 w 1073063"/>
                <a:gd name="connsiteY16" fmla="*/ 1185515 h 1358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73063" h="1358408">
                  <a:moveTo>
                    <a:pt x="0" y="1193866"/>
                  </a:moveTo>
                  <a:cubicBezTo>
                    <a:pt x="101599" y="1200128"/>
                    <a:pt x="171189" y="1195953"/>
                    <a:pt x="229644" y="1189690"/>
                  </a:cubicBezTo>
                  <a:cubicBezTo>
                    <a:pt x="288099" y="1183427"/>
                    <a:pt x="325677" y="1183428"/>
                    <a:pt x="350729" y="1156288"/>
                  </a:cubicBezTo>
                  <a:cubicBezTo>
                    <a:pt x="375781" y="1129148"/>
                    <a:pt x="365342" y="1162551"/>
                    <a:pt x="379956" y="1026852"/>
                  </a:cubicBezTo>
                  <a:cubicBezTo>
                    <a:pt x="394570" y="891153"/>
                    <a:pt x="422406" y="502847"/>
                    <a:pt x="438411" y="342096"/>
                  </a:cubicBezTo>
                  <a:cubicBezTo>
                    <a:pt x="454416" y="181345"/>
                    <a:pt x="464159" y="118715"/>
                    <a:pt x="475989" y="62348"/>
                  </a:cubicBezTo>
                  <a:cubicBezTo>
                    <a:pt x="487819" y="5981"/>
                    <a:pt x="500345" y="-7937"/>
                    <a:pt x="509392" y="3893"/>
                  </a:cubicBezTo>
                  <a:cubicBezTo>
                    <a:pt x="518439" y="15723"/>
                    <a:pt x="525398" y="3893"/>
                    <a:pt x="530269" y="133329"/>
                  </a:cubicBezTo>
                  <a:cubicBezTo>
                    <a:pt x="535140" y="262765"/>
                    <a:pt x="537923" y="584266"/>
                    <a:pt x="538619" y="780507"/>
                  </a:cubicBezTo>
                  <a:cubicBezTo>
                    <a:pt x="539315" y="976748"/>
                    <a:pt x="531660" y="1223094"/>
                    <a:pt x="534444" y="1310776"/>
                  </a:cubicBezTo>
                  <a:cubicBezTo>
                    <a:pt x="537228" y="1398458"/>
                    <a:pt x="546275" y="1345570"/>
                    <a:pt x="555321" y="1306600"/>
                  </a:cubicBezTo>
                  <a:cubicBezTo>
                    <a:pt x="564368" y="1267630"/>
                    <a:pt x="578285" y="1098528"/>
                    <a:pt x="588723" y="1076956"/>
                  </a:cubicBezTo>
                  <a:cubicBezTo>
                    <a:pt x="599161" y="1055383"/>
                    <a:pt x="608904" y="1150025"/>
                    <a:pt x="617951" y="1177165"/>
                  </a:cubicBezTo>
                  <a:cubicBezTo>
                    <a:pt x="626998" y="1204305"/>
                    <a:pt x="631869" y="1237707"/>
                    <a:pt x="643003" y="1239795"/>
                  </a:cubicBezTo>
                  <a:cubicBezTo>
                    <a:pt x="654137" y="1241883"/>
                    <a:pt x="652745" y="1198738"/>
                    <a:pt x="684756" y="1189691"/>
                  </a:cubicBezTo>
                  <a:cubicBezTo>
                    <a:pt x="716767" y="1180644"/>
                    <a:pt x="770351" y="1186211"/>
                    <a:pt x="835069" y="1185515"/>
                  </a:cubicBezTo>
                  <a:cubicBezTo>
                    <a:pt x="899787" y="1184819"/>
                    <a:pt x="986425" y="1185167"/>
                    <a:pt x="1073063" y="1185515"/>
                  </a:cubicBezTo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6" name="Group 215"/>
          <p:cNvGrpSpPr/>
          <p:nvPr/>
        </p:nvGrpSpPr>
        <p:grpSpPr>
          <a:xfrm>
            <a:off x="6156220" y="3789050"/>
            <a:ext cx="756199" cy="811847"/>
            <a:chOff x="7002571" y="2492870"/>
            <a:chExt cx="756199" cy="811847"/>
          </a:xfrm>
        </p:grpSpPr>
        <p:sp>
          <p:nvSpPr>
            <p:cNvPr id="217" name="TextBox 216"/>
            <p:cNvSpPr txBox="1"/>
            <p:nvPr/>
          </p:nvSpPr>
          <p:spPr>
            <a:xfrm>
              <a:off x="7524410" y="2996940"/>
              <a:ext cx="2343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</a:p>
          </p:txBody>
        </p:sp>
        <p:sp>
          <p:nvSpPr>
            <p:cNvPr id="218" name="TextBox 217"/>
            <p:cNvSpPr txBox="1"/>
            <p:nvPr/>
          </p:nvSpPr>
          <p:spPr>
            <a:xfrm>
              <a:off x="7002571" y="2492870"/>
              <a:ext cx="3048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>
                  <a:latin typeface="Arial" panose="020B0604020202020204" pitchFamily="34" charset="0"/>
                  <a:cs typeface="Arial" panose="020B0604020202020204" pitchFamily="34" charset="0"/>
                </a:rPr>
                <a:t>V</a:t>
              </a:r>
            </a:p>
          </p:txBody>
        </p:sp>
        <p:sp>
          <p:nvSpPr>
            <p:cNvPr id="219" name="Freeform 218"/>
            <p:cNvSpPr/>
            <p:nvPr/>
          </p:nvSpPr>
          <p:spPr>
            <a:xfrm>
              <a:off x="7092351" y="2493069"/>
              <a:ext cx="504070" cy="638110"/>
            </a:xfrm>
            <a:custGeom>
              <a:avLst/>
              <a:gdLst>
                <a:gd name="connsiteX0" fmla="*/ 0 w 1127342"/>
                <a:gd name="connsiteY0" fmla="*/ 1273198 h 1353019"/>
                <a:gd name="connsiteX1" fmla="*/ 267221 w 1127342"/>
                <a:gd name="connsiteY1" fmla="*/ 1281548 h 1353019"/>
                <a:gd name="connsiteX2" fmla="*/ 384131 w 1127342"/>
                <a:gd name="connsiteY2" fmla="*/ 1248146 h 1353019"/>
                <a:gd name="connsiteX3" fmla="*/ 430060 w 1127342"/>
                <a:gd name="connsiteY3" fmla="*/ 1135411 h 1353019"/>
                <a:gd name="connsiteX4" fmla="*/ 492690 w 1127342"/>
                <a:gd name="connsiteY4" fmla="*/ 342096 h 1353019"/>
                <a:gd name="connsiteX5" fmla="*/ 530268 w 1127342"/>
                <a:gd name="connsiteY5" fmla="*/ 62348 h 1353019"/>
                <a:gd name="connsiteX6" fmla="*/ 563671 w 1127342"/>
                <a:gd name="connsiteY6" fmla="*/ 3893 h 1353019"/>
                <a:gd name="connsiteX7" fmla="*/ 584548 w 1127342"/>
                <a:gd name="connsiteY7" fmla="*/ 133329 h 1353019"/>
                <a:gd name="connsiteX8" fmla="*/ 601249 w 1127342"/>
                <a:gd name="connsiteY8" fmla="*/ 855663 h 1353019"/>
                <a:gd name="connsiteX9" fmla="*/ 588723 w 1127342"/>
                <a:gd name="connsiteY9" fmla="*/ 1310776 h 1353019"/>
                <a:gd name="connsiteX10" fmla="*/ 609600 w 1127342"/>
                <a:gd name="connsiteY10" fmla="*/ 1306600 h 1353019"/>
                <a:gd name="connsiteX11" fmla="*/ 643002 w 1127342"/>
                <a:gd name="connsiteY11" fmla="*/ 1076956 h 1353019"/>
                <a:gd name="connsiteX12" fmla="*/ 672230 w 1127342"/>
                <a:gd name="connsiteY12" fmla="*/ 1177165 h 1353019"/>
                <a:gd name="connsiteX13" fmla="*/ 697282 w 1127342"/>
                <a:gd name="connsiteY13" fmla="*/ 1239795 h 1353019"/>
                <a:gd name="connsiteX14" fmla="*/ 739035 w 1127342"/>
                <a:gd name="connsiteY14" fmla="*/ 1189691 h 1353019"/>
                <a:gd name="connsiteX15" fmla="*/ 889348 w 1127342"/>
                <a:gd name="connsiteY15" fmla="*/ 1185515 h 1353019"/>
                <a:gd name="connsiteX16" fmla="*/ 1127342 w 1127342"/>
                <a:gd name="connsiteY16" fmla="*/ 1185515 h 1353019"/>
                <a:gd name="connsiteX0" fmla="*/ 0 w 1127342"/>
                <a:gd name="connsiteY0" fmla="*/ 1273198 h 1353019"/>
                <a:gd name="connsiteX1" fmla="*/ 267221 w 1127342"/>
                <a:gd name="connsiteY1" fmla="*/ 1281548 h 1353019"/>
                <a:gd name="connsiteX2" fmla="*/ 400832 w 1127342"/>
                <a:gd name="connsiteY2" fmla="*/ 1193866 h 1353019"/>
                <a:gd name="connsiteX3" fmla="*/ 430060 w 1127342"/>
                <a:gd name="connsiteY3" fmla="*/ 1135411 h 1353019"/>
                <a:gd name="connsiteX4" fmla="*/ 492690 w 1127342"/>
                <a:gd name="connsiteY4" fmla="*/ 342096 h 1353019"/>
                <a:gd name="connsiteX5" fmla="*/ 530268 w 1127342"/>
                <a:gd name="connsiteY5" fmla="*/ 62348 h 1353019"/>
                <a:gd name="connsiteX6" fmla="*/ 563671 w 1127342"/>
                <a:gd name="connsiteY6" fmla="*/ 3893 h 1353019"/>
                <a:gd name="connsiteX7" fmla="*/ 584548 w 1127342"/>
                <a:gd name="connsiteY7" fmla="*/ 133329 h 1353019"/>
                <a:gd name="connsiteX8" fmla="*/ 601249 w 1127342"/>
                <a:gd name="connsiteY8" fmla="*/ 855663 h 1353019"/>
                <a:gd name="connsiteX9" fmla="*/ 588723 w 1127342"/>
                <a:gd name="connsiteY9" fmla="*/ 1310776 h 1353019"/>
                <a:gd name="connsiteX10" fmla="*/ 609600 w 1127342"/>
                <a:gd name="connsiteY10" fmla="*/ 1306600 h 1353019"/>
                <a:gd name="connsiteX11" fmla="*/ 643002 w 1127342"/>
                <a:gd name="connsiteY11" fmla="*/ 1076956 h 1353019"/>
                <a:gd name="connsiteX12" fmla="*/ 672230 w 1127342"/>
                <a:gd name="connsiteY12" fmla="*/ 1177165 h 1353019"/>
                <a:gd name="connsiteX13" fmla="*/ 697282 w 1127342"/>
                <a:gd name="connsiteY13" fmla="*/ 1239795 h 1353019"/>
                <a:gd name="connsiteX14" fmla="*/ 739035 w 1127342"/>
                <a:gd name="connsiteY14" fmla="*/ 1189691 h 1353019"/>
                <a:gd name="connsiteX15" fmla="*/ 889348 w 1127342"/>
                <a:gd name="connsiteY15" fmla="*/ 1185515 h 1353019"/>
                <a:gd name="connsiteX16" fmla="*/ 1127342 w 1127342"/>
                <a:gd name="connsiteY16" fmla="*/ 1185515 h 1353019"/>
                <a:gd name="connsiteX0" fmla="*/ 0 w 1127342"/>
                <a:gd name="connsiteY0" fmla="*/ 1273198 h 1353019"/>
                <a:gd name="connsiteX1" fmla="*/ 267221 w 1127342"/>
                <a:gd name="connsiteY1" fmla="*/ 1281548 h 1353019"/>
                <a:gd name="connsiteX2" fmla="*/ 400832 w 1127342"/>
                <a:gd name="connsiteY2" fmla="*/ 1193866 h 1353019"/>
                <a:gd name="connsiteX3" fmla="*/ 434235 w 1127342"/>
                <a:gd name="connsiteY3" fmla="*/ 1026852 h 1353019"/>
                <a:gd name="connsiteX4" fmla="*/ 492690 w 1127342"/>
                <a:gd name="connsiteY4" fmla="*/ 342096 h 1353019"/>
                <a:gd name="connsiteX5" fmla="*/ 530268 w 1127342"/>
                <a:gd name="connsiteY5" fmla="*/ 62348 h 1353019"/>
                <a:gd name="connsiteX6" fmla="*/ 563671 w 1127342"/>
                <a:gd name="connsiteY6" fmla="*/ 3893 h 1353019"/>
                <a:gd name="connsiteX7" fmla="*/ 584548 w 1127342"/>
                <a:gd name="connsiteY7" fmla="*/ 133329 h 1353019"/>
                <a:gd name="connsiteX8" fmla="*/ 601249 w 1127342"/>
                <a:gd name="connsiteY8" fmla="*/ 855663 h 1353019"/>
                <a:gd name="connsiteX9" fmla="*/ 588723 w 1127342"/>
                <a:gd name="connsiteY9" fmla="*/ 1310776 h 1353019"/>
                <a:gd name="connsiteX10" fmla="*/ 609600 w 1127342"/>
                <a:gd name="connsiteY10" fmla="*/ 1306600 h 1353019"/>
                <a:gd name="connsiteX11" fmla="*/ 643002 w 1127342"/>
                <a:gd name="connsiteY11" fmla="*/ 1076956 h 1353019"/>
                <a:gd name="connsiteX12" fmla="*/ 672230 w 1127342"/>
                <a:gd name="connsiteY12" fmla="*/ 1177165 h 1353019"/>
                <a:gd name="connsiteX13" fmla="*/ 697282 w 1127342"/>
                <a:gd name="connsiteY13" fmla="*/ 1239795 h 1353019"/>
                <a:gd name="connsiteX14" fmla="*/ 739035 w 1127342"/>
                <a:gd name="connsiteY14" fmla="*/ 1189691 h 1353019"/>
                <a:gd name="connsiteX15" fmla="*/ 889348 w 1127342"/>
                <a:gd name="connsiteY15" fmla="*/ 1185515 h 1353019"/>
                <a:gd name="connsiteX16" fmla="*/ 1127342 w 1127342"/>
                <a:gd name="connsiteY16" fmla="*/ 1185515 h 1353019"/>
                <a:gd name="connsiteX0" fmla="*/ 0 w 1127342"/>
                <a:gd name="connsiteY0" fmla="*/ 1273198 h 1353019"/>
                <a:gd name="connsiteX1" fmla="*/ 283923 w 1127342"/>
                <a:gd name="connsiteY1" fmla="*/ 1189690 h 1353019"/>
                <a:gd name="connsiteX2" fmla="*/ 400832 w 1127342"/>
                <a:gd name="connsiteY2" fmla="*/ 1193866 h 1353019"/>
                <a:gd name="connsiteX3" fmla="*/ 434235 w 1127342"/>
                <a:gd name="connsiteY3" fmla="*/ 1026852 h 1353019"/>
                <a:gd name="connsiteX4" fmla="*/ 492690 w 1127342"/>
                <a:gd name="connsiteY4" fmla="*/ 342096 h 1353019"/>
                <a:gd name="connsiteX5" fmla="*/ 530268 w 1127342"/>
                <a:gd name="connsiteY5" fmla="*/ 62348 h 1353019"/>
                <a:gd name="connsiteX6" fmla="*/ 563671 w 1127342"/>
                <a:gd name="connsiteY6" fmla="*/ 3893 h 1353019"/>
                <a:gd name="connsiteX7" fmla="*/ 584548 w 1127342"/>
                <a:gd name="connsiteY7" fmla="*/ 133329 h 1353019"/>
                <a:gd name="connsiteX8" fmla="*/ 601249 w 1127342"/>
                <a:gd name="connsiteY8" fmla="*/ 855663 h 1353019"/>
                <a:gd name="connsiteX9" fmla="*/ 588723 w 1127342"/>
                <a:gd name="connsiteY9" fmla="*/ 1310776 h 1353019"/>
                <a:gd name="connsiteX10" fmla="*/ 609600 w 1127342"/>
                <a:gd name="connsiteY10" fmla="*/ 1306600 h 1353019"/>
                <a:gd name="connsiteX11" fmla="*/ 643002 w 1127342"/>
                <a:gd name="connsiteY11" fmla="*/ 1076956 h 1353019"/>
                <a:gd name="connsiteX12" fmla="*/ 672230 w 1127342"/>
                <a:gd name="connsiteY12" fmla="*/ 1177165 h 1353019"/>
                <a:gd name="connsiteX13" fmla="*/ 697282 w 1127342"/>
                <a:gd name="connsiteY13" fmla="*/ 1239795 h 1353019"/>
                <a:gd name="connsiteX14" fmla="*/ 739035 w 1127342"/>
                <a:gd name="connsiteY14" fmla="*/ 1189691 h 1353019"/>
                <a:gd name="connsiteX15" fmla="*/ 889348 w 1127342"/>
                <a:gd name="connsiteY15" fmla="*/ 1185515 h 1353019"/>
                <a:gd name="connsiteX16" fmla="*/ 1127342 w 1127342"/>
                <a:gd name="connsiteY16" fmla="*/ 1185515 h 1353019"/>
                <a:gd name="connsiteX0" fmla="*/ 0 w 1073063"/>
                <a:gd name="connsiteY0" fmla="*/ 1193866 h 1353019"/>
                <a:gd name="connsiteX1" fmla="*/ 229644 w 1073063"/>
                <a:gd name="connsiteY1" fmla="*/ 1189690 h 1353019"/>
                <a:gd name="connsiteX2" fmla="*/ 346553 w 1073063"/>
                <a:gd name="connsiteY2" fmla="*/ 1193866 h 1353019"/>
                <a:gd name="connsiteX3" fmla="*/ 379956 w 1073063"/>
                <a:gd name="connsiteY3" fmla="*/ 1026852 h 1353019"/>
                <a:gd name="connsiteX4" fmla="*/ 438411 w 1073063"/>
                <a:gd name="connsiteY4" fmla="*/ 342096 h 1353019"/>
                <a:gd name="connsiteX5" fmla="*/ 475989 w 1073063"/>
                <a:gd name="connsiteY5" fmla="*/ 62348 h 1353019"/>
                <a:gd name="connsiteX6" fmla="*/ 509392 w 1073063"/>
                <a:gd name="connsiteY6" fmla="*/ 3893 h 1353019"/>
                <a:gd name="connsiteX7" fmla="*/ 530269 w 1073063"/>
                <a:gd name="connsiteY7" fmla="*/ 133329 h 1353019"/>
                <a:gd name="connsiteX8" fmla="*/ 546970 w 1073063"/>
                <a:gd name="connsiteY8" fmla="*/ 855663 h 1353019"/>
                <a:gd name="connsiteX9" fmla="*/ 534444 w 1073063"/>
                <a:gd name="connsiteY9" fmla="*/ 1310776 h 1353019"/>
                <a:gd name="connsiteX10" fmla="*/ 555321 w 1073063"/>
                <a:gd name="connsiteY10" fmla="*/ 1306600 h 1353019"/>
                <a:gd name="connsiteX11" fmla="*/ 588723 w 1073063"/>
                <a:gd name="connsiteY11" fmla="*/ 1076956 h 1353019"/>
                <a:gd name="connsiteX12" fmla="*/ 617951 w 1073063"/>
                <a:gd name="connsiteY12" fmla="*/ 1177165 h 1353019"/>
                <a:gd name="connsiteX13" fmla="*/ 643003 w 1073063"/>
                <a:gd name="connsiteY13" fmla="*/ 1239795 h 1353019"/>
                <a:gd name="connsiteX14" fmla="*/ 684756 w 1073063"/>
                <a:gd name="connsiteY14" fmla="*/ 1189691 h 1353019"/>
                <a:gd name="connsiteX15" fmla="*/ 835069 w 1073063"/>
                <a:gd name="connsiteY15" fmla="*/ 1185515 h 1353019"/>
                <a:gd name="connsiteX16" fmla="*/ 1073063 w 1073063"/>
                <a:gd name="connsiteY16" fmla="*/ 1185515 h 1353019"/>
                <a:gd name="connsiteX0" fmla="*/ 0 w 1073063"/>
                <a:gd name="connsiteY0" fmla="*/ 1193866 h 1353019"/>
                <a:gd name="connsiteX1" fmla="*/ 229644 w 1073063"/>
                <a:gd name="connsiteY1" fmla="*/ 1189690 h 1353019"/>
                <a:gd name="connsiteX2" fmla="*/ 350729 w 1073063"/>
                <a:gd name="connsiteY2" fmla="*/ 1156288 h 1353019"/>
                <a:gd name="connsiteX3" fmla="*/ 379956 w 1073063"/>
                <a:gd name="connsiteY3" fmla="*/ 1026852 h 1353019"/>
                <a:gd name="connsiteX4" fmla="*/ 438411 w 1073063"/>
                <a:gd name="connsiteY4" fmla="*/ 342096 h 1353019"/>
                <a:gd name="connsiteX5" fmla="*/ 475989 w 1073063"/>
                <a:gd name="connsiteY5" fmla="*/ 62348 h 1353019"/>
                <a:gd name="connsiteX6" fmla="*/ 509392 w 1073063"/>
                <a:gd name="connsiteY6" fmla="*/ 3893 h 1353019"/>
                <a:gd name="connsiteX7" fmla="*/ 530269 w 1073063"/>
                <a:gd name="connsiteY7" fmla="*/ 133329 h 1353019"/>
                <a:gd name="connsiteX8" fmla="*/ 546970 w 1073063"/>
                <a:gd name="connsiteY8" fmla="*/ 855663 h 1353019"/>
                <a:gd name="connsiteX9" fmla="*/ 534444 w 1073063"/>
                <a:gd name="connsiteY9" fmla="*/ 1310776 h 1353019"/>
                <a:gd name="connsiteX10" fmla="*/ 555321 w 1073063"/>
                <a:gd name="connsiteY10" fmla="*/ 1306600 h 1353019"/>
                <a:gd name="connsiteX11" fmla="*/ 588723 w 1073063"/>
                <a:gd name="connsiteY11" fmla="*/ 1076956 h 1353019"/>
                <a:gd name="connsiteX12" fmla="*/ 617951 w 1073063"/>
                <a:gd name="connsiteY12" fmla="*/ 1177165 h 1353019"/>
                <a:gd name="connsiteX13" fmla="*/ 643003 w 1073063"/>
                <a:gd name="connsiteY13" fmla="*/ 1239795 h 1353019"/>
                <a:gd name="connsiteX14" fmla="*/ 684756 w 1073063"/>
                <a:gd name="connsiteY14" fmla="*/ 1189691 h 1353019"/>
                <a:gd name="connsiteX15" fmla="*/ 835069 w 1073063"/>
                <a:gd name="connsiteY15" fmla="*/ 1185515 h 1353019"/>
                <a:gd name="connsiteX16" fmla="*/ 1073063 w 1073063"/>
                <a:gd name="connsiteY16" fmla="*/ 1185515 h 1353019"/>
                <a:gd name="connsiteX0" fmla="*/ 0 w 1073063"/>
                <a:gd name="connsiteY0" fmla="*/ 1193866 h 1358408"/>
                <a:gd name="connsiteX1" fmla="*/ 229644 w 1073063"/>
                <a:gd name="connsiteY1" fmla="*/ 1189690 h 1358408"/>
                <a:gd name="connsiteX2" fmla="*/ 350729 w 1073063"/>
                <a:gd name="connsiteY2" fmla="*/ 1156288 h 1358408"/>
                <a:gd name="connsiteX3" fmla="*/ 379956 w 1073063"/>
                <a:gd name="connsiteY3" fmla="*/ 1026852 h 1358408"/>
                <a:gd name="connsiteX4" fmla="*/ 438411 w 1073063"/>
                <a:gd name="connsiteY4" fmla="*/ 342096 h 1358408"/>
                <a:gd name="connsiteX5" fmla="*/ 475989 w 1073063"/>
                <a:gd name="connsiteY5" fmla="*/ 62348 h 1358408"/>
                <a:gd name="connsiteX6" fmla="*/ 509392 w 1073063"/>
                <a:gd name="connsiteY6" fmla="*/ 3893 h 1358408"/>
                <a:gd name="connsiteX7" fmla="*/ 530269 w 1073063"/>
                <a:gd name="connsiteY7" fmla="*/ 133329 h 1358408"/>
                <a:gd name="connsiteX8" fmla="*/ 538619 w 1073063"/>
                <a:gd name="connsiteY8" fmla="*/ 780507 h 1358408"/>
                <a:gd name="connsiteX9" fmla="*/ 534444 w 1073063"/>
                <a:gd name="connsiteY9" fmla="*/ 1310776 h 1358408"/>
                <a:gd name="connsiteX10" fmla="*/ 555321 w 1073063"/>
                <a:gd name="connsiteY10" fmla="*/ 1306600 h 1358408"/>
                <a:gd name="connsiteX11" fmla="*/ 588723 w 1073063"/>
                <a:gd name="connsiteY11" fmla="*/ 1076956 h 1358408"/>
                <a:gd name="connsiteX12" fmla="*/ 617951 w 1073063"/>
                <a:gd name="connsiteY12" fmla="*/ 1177165 h 1358408"/>
                <a:gd name="connsiteX13" fmla="*/ 643003 w 1073063"/>
                <a:gd name="connsiteY13" fmla="*/ 1239795 h 1358408"/>
                <a:gd name="connsiteX14" fmla="*/ 684756 w 1073063"/>
                <a:gd name="connsiteY14" fmla="*/ 1189691 h 1358408"/>
                <a:gd name="connsiteX15" fmla="*/ 835069 w 1073063"/>
                <a:gd name="connsiteY15" fmla="*/ 1185515 h 1358408"/>
                <a:gd name="connsiteX16" fmla="*/ 1073063 w 1073063"/>
                <a:gd name="connsiteY16" fmla="*/ 1185515 h 1358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73063" h="1358408">
                  <a:moveTo>
                    <a:pt x="0" y="1193866"/>
                  </a:moveTo>
                  <a:cubicBezTo>
                    <a:pt x="101599" y="1200128"/>
                    <a:pt x="171189" y="1195953"/>
                    <a:pt x="229644" y="1189690"/>
                  </a:cubicBezTo>
                  <a:cubicBezTo>
                    <a:pt x="288099" y="1183427"/>
                    <a:pt x="325677" y="1183428"/>
                    <a:pt x="350729" y="1156288"/>
                  </a:cubicBezTo>
                  <a:cubicBezTo>
                    <a:pt x="375781" y="1129148"/>
                    <a:pt x="365342" y="1162551"/>
                    <a:pt x="379956" y="1026852"/>
                  </a:cubicBezTo>
                  <a:cubicBezTo>
                    <a:pt x="394570" y="891153"/>
                    <a:pt x="422406" y="502847"/>
                    <a:pt x="438411" y="342096"/>
                  </a:cubicBezTo>
                  <a:cubicBezTo>
                    <a:pt x="454416" y="181345"/>
                    <a:pt x="464159" y="118715"/>
                    <a:pt x="475989" y="62348"/>
                  </a:cubicBezTo>
                  <a:cubicBezTo>
                    <a:pt x="487819" y="5981"/>
                    <a:pt x="500345" y="-7937"/>
                    <a:pt x="509392" y="3893"/>
                  </a:cubicBezTo>
                  <a:cubicBezTo>
                    <a:pt x="518439" y="15723"/>
                    <a:pt x="525398" y="3893"/>
                    <a:pt x="530269" y="133329"/>
                  </a:cubicBezTo>
                  <a:cubicBezTo>
                    <a:pt x="535140" y="262765"/>
                    <a:pt x="537923" y="584266"/>
                    <a:pt x="538619" y="780507"/>
                  </a:cubicBezTo>
                  <a:cubicBezTo>
                    <a:pt x="539315" y="976748"/>
                    <a:pt x="531660" y="1223094"/>
                    <a:pt x="534444" y="1310776"/>
                  </a:cubicBezTo>
                  <a:cubicBezTo>
                    <a:pt x="537228" y="1398458"/>
                    <a:pt x="546275" y="1345570"/>
                    <a:pt x="555321" y="1306600"/>
                  </a:cubicBezTo>
                  <a:cubicBezTo>
                    <a:pt x="564368" y="1267630"/>
                    <a:pt x="578285" y="1098528"/>
                    <a:pt x="588723" y="1076956"/>
                  </a:cubicBezTo>
                  <a:cubicBezTo>
                    <a:pt x="599161" y="1055383"/>
                    <a:pt x="608904" y="1150025"/>
                    <a:pt x="617951" y="1177165"/>
                  </a:cubicBezTo>
                  <a:cubicBezTo>
                    <a:pt x="626998" y="1204305"/>
                    <a:pt x="631869" y="1237707"/>
                    <a:pt x="643003" y="1239795"/>
                  </a:cubicBezTo>
                  <a:cubicBezTo>
                    <a:pt x="654137" y="1241883"/>
                    <a:pt x="652745" y="1198738"/>
                    <a:pt x="684756" y="1189691"/>
                  </a:cubicBezTo>
                  <a:cubicBezTo>
                    <a:pt x="716767" y="1180644"/>
                    <a:pt x="770351" y="1186211"/>
                    <a:pt x="835069" y="1185515"/>
                  </a:cubicBezTo>
                  <a:cubicBezTo>
                    <a:pt x="899787" y="1184819"/>
                    <a:pt x="986425" y="1185167"/>
                    <a:pt x="1073063" y="1185515"/>
                  </a:cubicBezTo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20" name="Straight Arrow Connector 219"/>
          <p:cNvCxnSpPr/>
          <p:nvPr/>
        </p:nvCxnSpPr>
        <p:spPr bwMode="auto">
          <a:xfrm flipH="1">
            <a:off x="5996156" y="1988800"/>
            <a:ext cx="1" cy="2664370"/>
          </a:xfrm>
          <a:prstGeom prst="straightConnector1">
            <a:avLst/>
          </a:prstGeom>
          <a:solidFill>
            <a:srgbClr val="DC5D26"/>
          </a:solidFill>
          <a:ln w="38100" cap="flat" cmpd="sng" algn="ctr">
            <a:solidFill>
              <a:srgbClr val="FF6600"/>
            </a:solidFill>
            <a:prstDash val="sysDot"/>
            <a:round/>
            <a:headEnd type="none" w="lg" len="lg"/>
            <a:tailEnd type="triangle" w="lg" len="lg"/>
          </a:ln>
          <a:effectLst/>
        </p:spPr>
      </p:cxnSp>
      <p:sp>
        <p:nvSpPr>
          <p:cNvPr id="157" name="TextBox 156"/>
          <p:cNvSpPr txBox="1"/>
          <p:nvPr/>
        </p:nvSpPr>
        <p:spPr>
          <a:xfrm>
            <a:off x="2925245" y="6467473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Slide courtesy of Scott Holmes</a:t>
            </a:r>
          </a:p>
        </p:txBody>
      </p:sp>
    </p:spTree>
    <p:extLst>
      <p:ext uri="{BB962C8B-B14F-4D97-AF65-F5344CB8AC3E}">
        <p14:creationId xmlns:p14="http://schemas.microsoft.com/office/powerpoint/2010/main" val="1007312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8 0.00208 L 0.18976 0.0039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57" y="93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59259E-6 L 0.22656 -2.59259E-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19" y="-116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33333E-6 L -0.00174 0.12361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6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9259E-6 L 0.2283 -0.00232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06" y="-116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2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2248"/>
            <a:ext cx="8229600" cy="693767"/>
          </a:xfrm>
        </p:spPr>
        <p:txBody>
          <a:bodyPr/>
          <a:lstStyle/>
          <a:p>
            <a:r>
              <a:rPr lang="en-US" sz="3600" dirty="0">
                <a:solidFill>
                  <a:srgbClr val="002060"/>
                </a:solidFill>
                <a:ea typeface="ＭＳ Ｐゴシック" pitchFamily="34" charset="-128"/>
              </a:rPr>
              <a:t>Superconducting Computing Approach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5730"/>
            <a:ext cx="8229600" cy="4970433"/>
          </a:xfrm>
        </p:spPr>
        <p:txBody>
          <a:bodyPr/>
          <a:lstStyle/>
          <a:p>
            <a:pPr>
              <a:defRPr/>
            </a:pPr>
            <a:r>
              <a:rPr lang="en-US" sz="2400" dirty="0"/>
              <a:t>Low temperature operation (~4 K)</a:t>
            </a:r>
          </a:p>
          <a:p>
            <a:pPr lvl="1">
              <a:defRPr/>
            </a:pPr>
            <a:r>
              <a:rPr lang="en-US" sz="2000" dirty="0"/>
              <a:t>Allows different physics</a:t>
            </a:r>
          </a:p>
          <a:p>
            <a:pPr lvl="1">
              <a:defRPr/>
            </a:pPr>
            <a:r>
              <a:rPr lang="en-US" sz="2000" dirty="0"/>
              <a:t>Commercially available refrigeration </a:t>
            </a:r>
          </a:p>
          <a:p>
            <a:pPr>
              <a:defRPr/>
            </a:pPr>
            <a:r>
              <a:rPr lang="en-US" sz="2400" b="1" dirty="0">
                <a:solidFill>
                  <a:srgbClr val="7030A0"/>
                </a:solidFill>
              </a:rPr>
              <a:t>Logic</a:t>
            </a:r>
            <a:endParaRPr lang="en-US" sz="2400" dirty="0"/>
          </a:p>
          <a:p>
            <a:pPr lvl="1">
              <a:defRPr/>
            </a:pPr>
            <a:r>
              <a:rPr lang="en-US" sz="2000" dirty="0"/>
              <a:t>SFQ (Single Flux Quantum)</a:t>
            </a:r>
          </a:p>
          <a:p>
            <a:pPr lvl="1">
              <a:defRPr/>
            </a:pPr>
            <a:r>
              <a:rPr lang="en-US" sz="2000" dirty="0"/>
              <a:t>Switching energy ~ 2x10</a:t>
            </a:r>
            <a:r>
              <a:rPr lang="en-US" sz="2000" baseline="30000" dirty="0"/>
              <a:t>-20</a:t>
            </a:r>
            <a:r>
              <a:rPr lang="en-US" sz="2000" dirty="0"/>
              <a:t> J</a:t>
            </a:r>
          </a:p>
          <a:p>
            <a:pPr>
              <a:defRPr/>
            </a:pPr>
            <a:r>
              <a:rPr lang="en-US" sz="2400" b="1" dirty="0">
                <a:solidFill>
                  <a:srgbClr val="0070C0"/>
                </a:solidFill>
              </a:rPr>
              <a:t>Memory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</a:p>
          <a:p>
            <a:pPr lvl="1">
              <a:defRPr/>
            </a:pPr>
            <a:r>
              <a:rPr lang="en-US" sz="2000" dirty="0"/>
              <a:t>compatible with SFQ logic</a:t>
            </a:r>
          </a:p>
          <a:p>
            <a:pPr>
              <a:defRPr/>
            </a:pPr>
            <a:r>
              <a:rPr lang="en-US" sz="2400" b="1" dirty="0">
                <a:solidFill>
                  <a:srgbClr val="C00000"/>
                </a:solidFill>
              </a:rPr>
              <a:t>Interconnects</a:t>
            </a:r>
          </a:p>
          <a:p>
            <a:pPr lvl="1">
              <a:defRPr/>
            </a:pPr>
            <a:r>
              <a:rPr lang="en-US" sz="2000" dirty="0"/>
              <a:t>Superconducting in the cold space</a:t>
            </a:r>
          </a:p>
          <a:p>
            <a:pPr lvl="1">
              <a:defRPr/>
            </a:pPr>
            <a:r>
              <a:rPr lang="en-US" sz="2000" dirty="0"/>
              <a:t>Input/Output: electrical or optical</a:t>
            </a:r>
          </a:p>
          <a:p>
            <a:pPr>
              <a:defRPr/>
            </a:pPr>
            <a:r>
              <a:rPr lang="en-US" sz="2400" dirty="0"/>
              <a:t>Major energy reductions in all 3 areas!</a:t>
            </a:r>
          </a:p>
        </p:txBody>
      </p:sp>
      <p:grpSp>
        <p:nvGrpSpPr>
          <p:cNvPr id="17" name="Group 8"/>
          <p:cNvGrpSpPr>
            <a:grpSpLocks/>
          </p:cNvGrpSpPr>
          <p:nvPr/>
        </p:nvGrpSpPr>
        <p:grpSpPr bwMode="auto">
          <a:xfrm>
            <a:off x="7189387" y="1175902"/>
            <a:ext cx="1809750" cy="1358900"/>
            <a:chOff x="7154738" y="5085184"/>
            <a:chExt cx="1809750" cy="1358900"/>
          </a:xfrm>
        </p:grpSpPr>
        <p:sp>
          <p:nvSpPr>
            <p:cNvPr id="18" name="Oval 17"/>
            <p:cNvSpPr/>
            <p:nvPr/>
          </p:nvSpPr>
          <p:spPr>
            <a:xfrm>
              <a:off x="7157913" y="5085184"/>
              <a:ext cx="1806575" cy="13589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19" name="Oval 18">
              <a:hlinkClick r:id="rId3" action="ppaction://hlinksldjump" tooltip="Superconducting supercomputer within a low temperature cryostat"/>
            </p:cNvPr>
            <p:cNvSpPr/>
            <p:nvPr/>
          </p:nvSpPr>
          <p:spPr>
            <a:xfrm>
              <a:off x="7154738" y="5085184"/>
              <a:ext cx="1809750" cy="1358900"/>
            </a:xfrm>
            <a:prstGeom prst="ellipse">
              <a:avLst/>
            </a:prstGeom>
            <a:blipFill>
              <a:blip r:embed="rId4" cstate="screen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dirty="0"/>
            </a:p>
          </p:txBody>
        </p:sp>
      </p:grpSp>
      <p:grpSp>
        <p:nvGrpSpPr>
          <p:cNvPr id="20" name="Group 119"/>
          <p:cNvGrpSpPr>
            <a:grpSpLocks/>
          </p:cNvGrpSpPr>
          <p:nvPr/>
        </p:nvGrpSpPr>
        <p:grpSpPr bwMode="auto">
          <a:xfrm>
            <a:off x="6173788" y="2362200"/>
            <a:ext cx="1336675" cy="760413"/>
            <a:chOff x="6944750" y="3023264"/>
            <a:chExt cx="1335628" cy="760259"/>
          </a:xfrm>
        </p:grpSpPr>
        <p:sp>
          <p:nvSpPr>
            <p:cNvPr id="21" name="Freeform 20"/>
            <p:cNvSpPr/>
            <p:nvPr/>
          </p:nvSpPr>
          <p:spPr>
            <a:xfrm>
              <a:off x="7044684" y="3023264"/>
              <a:ext cx="402909" cy="549164"/>
            </a:xfrm>
            <a:custGeom>
              <a:avLst/>
              <a:gdLst>
                <a:gd name="connsiteX0" fmla="*/ 0 w 116682"/>
                <a:gd name="connsiteY0" fmla="*/ 213519 h 230585"/>
                <a:gd name="connsiteX1" fmla="*/ 45244 w 116682"/>
                <a:gd name="connsiteY1" fmla="*/ 184944 h 230585"/>
                <a:gd name="connsiteX2" fmla="*/ 64294 w 116682"/>
                <a:gd name="connsiteY2" fmla="*/ 42069 h 230585"/>
                <a:gd name="connsiteX3" fmla="*/ 71438 w 116682"/>
                <a:gd name="connsiteY3" fmla="*/ 3969 h 230585"/>
                <a:gd name="connsiteX4" fmla="*/ 80963 w 116682"/>
                <a:gd name="connsiteY4" fmla="*/ 32544 h 230585"/>
                <a:gd name="connsiteX5" fmla="*/ 83344 w 116682"/>
                <a:gd name="connsiteY5" fmla="*/ 199232 h 230585"/>
                <a:gd name="connsiteX6" fmla="*/ 102394 w 116682"/>
                <a:gd name="connsiteY6" fmla="*/ 220663 h 230585"/>
                <a:gd name="connsiteX7" fmla="*/ 107157 w 116682"/>
                <a:gd name="connsiteY7" fmla="*/ 201613 h 230585"/>
                <a:gd name="connsiteX8" fmla="*/ 116682 w 116682"/>
                <a:gd name="connsiteY8" fmla="*/ 196850 h 230585"/>
                <a:gd name="connsiteX0" fmla="*/ 0 w 116682"/>
                <a:gd name="connsiteY0" fmla="*/ 213519 h 229158"/>
                <a:gd name="connsiteX1" fmla="*/ 45244 w 116682"/>
                <a:gd name="connsiteY1" fmla="*/ 184944 h 229158"/>
                <a:gd name="connsiteX2" fmla="*/ 64294 w 116682"/>
                <a:gd name="connsiteY2" fmla="*/ 42069 h 229158"/>
                <a:gd name="connsiteX3" fmla="*/ 71438 w 116682"/>
                <a:gd name="connsiteY3" fmla="*/ 3969 h 229158"/>
                <a:gd name="connsiteX4" fmla="*/ 80963 w 116682"/>
                <a:gd name="connsiteY4" fmla="*/ 32544 h 229158"/>
                <a:gd name="connsiteX5" fmla="*/ 83344 w 116682"/>
                <a:gd name="connsiteY5" fmla="*/ 199232 h 229158"/>
                <a:gd name="connsiteX6" fmla="*/ 103981 w 116682"/>
                <a:gd name="connsiteY6" fmla="*/ 212099 h 229158"/>
                <a:gd name="connsiteX7" fmla="*/ 107157 w 116682"/>
                <a:gd name="connsiteY7" fmla="*/ 201613 h 229158"/>
                <a:gd name="connsiteX8" fmla="*/ 116682 w 116682"/>
                <a:gd name="connsiteY8" fmla="*/ 196850 h 229158"/>
                <a:gd name="connsiteX0" fmla="*/ 0 w 116682"/>
                <a:gd name="connsiteY0" fmla="*/ 211137 h 225856"/>
                <a:gd name="connsiteX1" fmla="*/ 45244 w 116682"/>
                <a:gd name="connsiteY1" fmla="*/ 182562 h 225856"/>
                <a:gd name="connsiteX2" fmla="*/ 64294 w 116682"/>
                <a:gd name="connsiteY2" fmla="*/ 39687 h 225856"/>
                <a:gd name="connsiteX3" fmla="*/ 71438 w 116682"/>
                <a:gd name="connsiteY3" fmla="*/ 1587 h 225856"/>
                <a:gd name="connsiteX4" fmla="*/ 80963 w 116682"/>
                <a:gd name="connsiteY4" fmla="*/ 30162 h 225856"/>
                <a:gd name="connsiteX5" fmla="*/ 65833 w 116682"/>
                <a:gd name="connsiteY5" fmla="*/ 102394 h 225856"/>
                <a:gd name="connsiteX6" fmla="*/ 103981 w 116682"/>
                <a:gd name="connsiteY6" fmla="*/ 209717 h 225856"/>
                <a:gd name="connsiteX7" fmla="*/ 107157 w 116682"/>
                <a:gd name="connsiteY7" fmla="*/ 199231 h 225856"/>
                <a:gd name="connsiteX8" fmla="*/ 116682 w 116682"/>
                <a:gd name="connsiteY8" fmla="*/ 194468 h 225856"/>
                <a:gd name="connsiteX0" fmla="*/ 0 w 116682"/>
                <a:gd name="connsiteY0" fmla="*/ 211137 h 226783"/>
                <a:gd name="connsiteX1" fmla="*/ 45244 w 116682"/>
                <a:gd name="connsiteY1" fmla="*/ 182562 h 226783"/>
                <a:gd name="connsiteX2" fmla="*/ 64294 w 116682"/>
                <a:gd name="connsiteY2" fmla="*/ 39687 h 226783"/>
                <a:gd name="connsiteX3" fmla="*/ 71438 w 116682"/>
                <a:gd name="connsiteY3" fmla="*/ 1587 h 226783"/>
                <a:gd name="connsiteX4" fmla="*/ 80963 w 116682"/>
                <a:gd name="connsiteY4" fmla="*/ 30162 h 226783"/>
                <a:gd name="connsiteX5" fmla="*/ 83344 w 116682"/>
                <a:gd name="connsiteY5" fmla="*/ 96837 h 226783"/>
                <a:gd name="connsiteX6" fmla="*/ 103981 w 116682"/>
                <a:gd name="connsiteY6" fmla="*/ 209717 h 226783"/>
                <a:gd name="connsiteX7" fmla="*/ 107157 w 116682"/>
                <a:gd name="connsiteY7" fmla="*/ 199231 h 226783"/>
                <a:gd name="connsiteX8" fmla="*/ 116682 w 116682"/>
                <a:gd name="connsiteY8" fmla="*/ 194468 h 226783"/>
                <a:gd name="connsiteX0" fmla="*/ 0 w 116682"/>
                <a:gd name="connsiteY0" fmla="*/ 221060 h 236706"/>
                <a:gd name="connsiteX1" fmla="*/ 45244 w 116682"/>
                <a:gd name="connsiteY1" fmla="*/ 192485 h 236706"/>
                <a:gd name="connsiteX2" fmla="*/ 59531 w 116682"/>
                <a:gd name="connsiteY2" fmla="*/ 109142 h 236706"/>
                <a:gd name="connsiteX3" fmla="*/ 71438 w 116682"/>
                <a:gd name="connsiteY3" fmla="*/ 11510 h 236706"/>
                <a:gd name="connsiteX4" fmla="*/ 80963 w 116682"/>
                <a:gd name="connsiteY4" fmla="*/ 40085 h 236706"/>
                <a:gd name="connsiteX5" fmla="*/ 83344 w 116682"/>
                <a:gd name="connsiteY5" fmla="*/ 106760 h 236706"/>
                <a:gd name="connsiteX6" fmla="*/ 103981 w 116682"/>
                <a:gd name="connsiteY6" fmla="*/ 219640 h 236706"/>
                <a:gd name="connsiteX7" fmla="*/ 107157 w 116682"/>
                <a:gd name="connsiteY7" fmla="*/ 209154 h 236706"/>
                <a:gd name="connsiteX8" fmla="*/ 116682 w 116682"/>
                <a:gd name="connsiteY8" fmla="*/ 204391 h 236706"/>
                <a:gd name="connsiteX0" fmla="*/ 0 w 116682"/>
                <a:gd name="connsiteY0" fmla="*/ 191294 h 206940"/>
                <a:gd name="connsiteX1" fmla="*/ 45244 w 116682"/>
                <a:gd name="connsiteY1" fmla="*/ 162719 h 206940"/>
                <a:gd name="connsiteX2" fmla="*/ 59531 w 116682"/>
                <a:gd name="connsiteY2" fmla="*/ 79376 h 206940"/>
                <a:gd name="connsiteX3" fmla="*/ 64294 w 116682"/>
                <a:gd name="connsiteY3" fmla="*/ 15081 h 206940"/>
                <a:gd name="connsiteX4" fmla="*/ 80963 w 116682"/>
                <a:gd name="connsiteY4" fmla="*/ 10319 h 206940"/>
                <a:gd name="connsiteX5" fmla="*/ 83344 w 116682"/>
                <a:gd name="connsiteY5" fmla="*/ 76994 h 206940"/>
                <a:gd name="connsiteX6" fmla="*/ 103981 w 116682"/>
                <a:gd name="connsiteY6" fmla="*/ 189874 h 206940"/>
                <a:gd name="connsiteX7" fmla="*/ 107157 w 116682"/>
                <a:gd name="connsiteY7" fmla="*/ 179388 h 206940"/>
                <a:gd name="connsiteX8" fmla="*/ 116682 w 116682"/>
                <a:gd name="connsiteY8" fmla="*/ 174625 h 206940"/>
                <a:gd name="connsiteX0" fmla="*/ 0 w 116682"/>
                <a:gd name="connsiteY0" fmla="*/ 198437 h 214083"/>
                <a:gd name="connsiteX1" fmla="*/ 45244 w 116682"/>
                <a:gd name="connsiteY1" fmla="*/ 169862 h 214083"/>
                <a:gd name="connsiteX2" fmla="*/ 59531 w 116682"/>
                <a:gd name="connsiteY2" fmla="*/ 86519 h 214083"/>
                <a:gd name="connsiteX3" fmla="*/ 64294 w 116682"/>
                <a:gd name="connsiteY3" fmla="*/ 22224 h 214083"/>
                <a:gd name="connsiteX4" fmla="*/ 73819 w 116682"/>
                <a:gd name="connsiteY4" fmla="*/ 10319 h 214083"/>
                <a:gd name="connsiteX5" fmla="*/ 83344 w 116682"/>
                <a:gd name="connsiteY5" fmla="*/ 84137 h 214083"/>
                <a:gd name="connsiteX6" fmla="*/ 103981 w 116682"/>
                <a:gd name="connsiteY6" fmla="*/ 197017 h 214083"/>
                <a:gd name="connsiteX7" fmla="*/ 107157 w 116682"/>
                <a:gd name="connsiteY7" fmla="*/ 186531 h 214083"/>
                <a:gd name="connsiteX8" fmla="*/ 116682 w 116682"/>
                <a:gd name="connsiteY8" fmla="*/ 181768 h 214083"/>
                <a:gd name="connsiteX0" fmla="*/ 0 w 116682"/>
                <a:gd name="connsiteY0" fmla="*/ 191293 h 206939"/>
                <a:gd name="connsiteX1" fmla="*/ 45244 w 116682"/>
                <a:gd name="connsiteY1" fmla="*/ 162718 h 206939"/>
                <a:gd name="connsiteX2" fmla="*/ 59531 w 116682"/>
                <a:gd name="connsiteY2" fmla="*/ 79375 h 206939"/>
                <a:gd name="connsiteX3" fmla="*/ 64294 w 116682"/>
                <a:gd name="connsiteY3" fmla="*/ 57942 h 206939"/>
                <a:gd name="connsiteX4" fmla="*/ 73819 w 116682"/>
                <a:gd name="connsiteY4" fmla="*/ 3175 h 206939"/>
                <a:gd name="connsiteX5" fmla="*/ 83344 w 116682"/>
                <a:gd name="connsiteY5" fmla="*/ 76993 h 206939"/>
                <a:gd name="connsiteX6" fmla="*/ 103981 w 116682"/>
                <a:gd name="connsiteY6" fmla="*/ 189873 h 206939"/>
                <a:gd name="connsiteX7" fmla="*/ 107157 w 116682"/>
                <a:gd name="connsiteY7" fmla="*/ 179387 h 206939"/>
                <a:gd name="connsiteX8" fmla="*/ 116682 w 116682"/>
                <a:gd name="connsiteY8" fmla="*/ 174624 h 206939"/>
                <a:gd name="connsiteX0" fmla="*/ 0 w 116682"/>
                <a:gd name="connsiteY0" fmla="*/ 191293 h 206939"/>
                <a:gd name="connsiteX1" fmla="*/ 45244 w 116682"/>
                <a:gd name="connsiteY1" fmla="*/ 162718 h 206939"/>
                <a:gd name="connsiteX2" fmla="*/ 54768 w 116682"/>
                <a:gd name="connsiteY2" fmla="*/ 129381 h 206939"/>
                <a:gd name="connsiteX3" fmla="*/ 64294 w 116682"/>
                <a:gd name="connsiteY3" fmla="*/ 57942 h 206939"/>
                <a:gd name="connsiteX4" fmla="*/ 73819 w 116682"/>
                <a:gd name="connsiteY4" fmla="*/ 3175 h 206939"/>
                <a:gd name="connsiteX5" fmla="*/ 83344 w 116682"/>
                <a:gd name="connsiteY5" fmla="*/ 76993 h 206939"/>
                <a:gd name="connsiteX6" fmla="*/ 103981 w 116682"/>
                <a:gd name="connsiteY6" fmla="*/ 189873 h 206939"/>
                <a:gd name="connsiteX7" fmla="*/ 107157 w 116682"/>
                <a:gd name="connsiteY7" fmla="*/ 179387 h 206939"/>
                <a:gd name="connsiteX8" fmla="*/ 116682 w 116682"/>
                <a:gd name="connsiteY8" fmla="*/ 174624 h 206939"/>
                <a:gd name="connsiteX0" fmla="*/ 0 w 116682"/>
                <a:gd name="connsiteY0" fmla="*/ 191293 h 206939"/>
                <a:gd name="connsiteX1" fmla="*/ 38100 w 116682"/>
                <a:gd name="connsiteY1" fmla="*/ 177005 h 206939"/>
                <a:gd name="connsiteX2" fmla="*/ 54768 w 116682"/>
                <a:gd name="connsiteY2" fmla="*/ 129381 h 206939"/>
                <a:gd name="connsiteX3" fmla="*/ 64294 w 116682"/>
                <a:gd name="connsiteY3" fmla="*/ 57942 h 206939"/>
                <a:gd name="connsiteX4" fmla="*/ 73819 w 116682"/>
                <a:gd name="connsiteY4" fmla="*/ 3175 h 206939"/>
                <a:gd name="connsiteX5" fmla="*/ 83344 w 116682"/>
                <a:gd name="connsiteY5" fmla="*/ 76993 h 206939"/>
                <a:gd name="connsiteX6" fmla="*/ 103981 w 116682"/>
                <a:gd name="connsiteY6" fmla="*/ 189873 h 206939"/>
                <a:gd name="connsiteX7" fmla="*/ 107157 w 116682"/>
                <a:gd name="connsiteY7" fmla="*/ 179387 h 206939"/>
                <a:gd name="connsiteX8" fmla="*/ 116682 w 116682"/>
                <a:gd name="connsiteY8" fmla="*/ 174624 h 206939"/>
                <a:gd name="connsiteX0" fmla="*/ 0 w 116682"/>
                <a:gd name="connsiteY0" fmla="*/ 191690 h 214082"/>
                <a:gd name="connsiteX1" fmla="*/ 38100 w 116682"/>
                <a:gd name="connsiteY1" fmla="*/ 177402 h 214082"/>
                <a:gd name="connsiteX2" fmla="*/ 54768 w 116682"/>
                <a:gd name="connsiteY2" fmla="*/ 129778 h 214082"/>
                <a:gd name="connsiteX3" fmla="*/ 64294 w 116682"/>
                <a:gd name="connsiteY3" fmla="*/ 58339 h 214082"/>
                <a:gd name="connsiteX4" fmla="*/ 73819 w 116682"/>
                <a:gd name="connsiteY4" fmla="*/ 3572 h 214082"/>
                <a:gd name="connsiteX5" fmla="*/ 85726 w 116682"/>
                <a:gd name="connsiteY5" fmla="*/ 36908 h 214082"/>
                <a:gd name="connsiteX6" fmla="*/ 103981 w 116682"/>
                <a:gd name="connsiteY6" fmla="*/ 190270 h 214082"/>
                <a:gd name="connsiteX7" fmla="*/ 107157 w 116682"/>
                <a:gd name="connsiteY7" fmla="*/ 179784 h 214082"/>
                <a:gd name="connsiteX8" fmla="*/ 116682 w 116682"/>
                <a:gd name="connsiteY8" fmla="*/ 175021 h 214082"/>
                <a:gd name="connsiteX0" fmla="*/ 0 w 116682"/>
                <a:gd name="connsiteY0" fmla="*/ 191690 h 197414"/>
                <a:gd name="connsiteX1" fmla="*/ 38100 w 116682"/>
                <a:gd name="connsiteY1" fmla="*/ 177402 h 197414"/>
                <a:gd name="connsiteX2" fmla="*/ 54768 w 116682"/>
                <a:gd name="connsiteY2" fmla="*/ 129778 h 197414"/>
                <a:gd name="connsiteX3" fmla="*/ 64294 w 116682"/>
                <a:gd name="connsiteY3" fmla="*/ 58339 h 197414"/>
                <a:gd name="connsiteX4" fmla="*/ 73819 w 116682"/>
                <a:gd name="connsiteY4" fmla="*/ 3572 h 197414"/>
                <a:gd name="connsiteX5" fmla="*/ 85726 w 116682"/>
                <a:gd name="connsiteY5" fmla="*/ 36908 h 197414"/>
                <a:gd name="connsiteX6" fmla="*/ 94456 w 116682"/>
                <a:gd name="connsiteY6" fmla="*/ 173602 h 197414"/>
                <a:gd name="connsiteX7" fmla="*/ 107157 w 116682"/>
                <a:gd name="connsiteY7" fmla="*/ 179784 h 197414"/>
                <a:gd name="connsiteX8" fmla="*/ 116682 w 116682"/>
                <a:gd name="connsiteY8" fmla="*/ 175021 h 197414"/>
                <a:gd name="connsiteX0" fmla="*/ 0 w 116682"/>
                <a:gd name="connsiteY0" fmla="*/ 191690 h 197414"/>
                <a:gd name="connsiteX1" fmla="*/ 38100 w 116682"/>
                <a:gd name="connsiteY1" fmla="*/ 177402 h 197414"/>
                <a:gd name="connsiteX2" fmla="*/ 54768 w 116682"/>
                <a:gd name="connsiteY2" fmla="*/ 129778 h 197414"/>
                <a:gd name="connsiteX3" fmla="*/ 64294 w 116682"/>
                <a:gd name="connsiteY3" fmla="*/ 58339 h 197414"/>
                <a:gd name="connsiteX4" fmla="*/ 73819 w 116682"/>
                <a:gd name="connsiteY4" fmla="*/ 3572 h 197414"/>
                <a:gd name="connsiteX5" fmla="*/ 85726 w 116682"/>
                <a:gd name="connsiteY5" fmla="*/ 36908 h 197414"/>
                <a:gd name="connsiteX6" fmla="*/ 94456 w 116682"/>
                <a:gd name="connsiteY6" fmla="*/ 173602 h 197414"/>
                <a:gd name="connsiteX7" fmla="*/ 107157 w 116682"/>
                <a:gd name="connsiteY7" fmla="*/ 179784 h 197414"/>
                <a:gd name="connsiteX8" fmla="*/ 116682 w 116682"/>
                <a:gd name="connsiteY8" fmla="*/ 175021 h 197414"/>
                <a:gd name="connsiteX0" fmla="*/ 0 w 111920"/>
                <a:gd name="connsiteY0" fmla="*/ 191690 h 197414"/>
                <a:gd name="connsiteX1" fmla="*/ 38100 w 111920"/>
                <a:gd name="connsiteY1" fmla="*/ 177402 h 197414"/>
                <a:gd name="connsiteX2" fmla="*/ 54768 w 111920"/>
                <a:gd name="connsiteY2" fmla="*/ 129778 h 197414"/>
                <a:gd name="connsiteX3" fmla="*/ 64294 w 111920"/>
                <a:gd name="connsiteY3" fmla="*/ 58339 h 197414"/>
                <a:gd name="connsiteX4" fmla="*/ 73819 w 111920"/>
                <a:gd name="connsiteY4" fmla="*/ 3572 h 197414"/>
                <a:gd name="connsiteX5" fmla="*/ 85726 w 111920"/>
                <a:gd name="connsiteY5" fmla="*/ 36908 h 197414"/>
                <a:gd name="connsiteX6" fmla="*/ 94456 w 111920"/>
                <a:gd name="connsiteY6" fmla="*/ 173602 h 197414"/>
                <a:gd name="connsiteX7" fmla="*/ 107157 w 111920"/>
                <a:gd name="connsiteY7" fmla="*/ 179784 h 197414"/>
                <a:gd name="connsiteX8" fmla="*/ 111920 w 111920"/>
                <a:gd name="connsiteY8" fmla="*/ 182165 h 197414"/>
                <a:gd name="connsiteX0" fmla="*/ 0 w 114302"/>
                <a:gd name="connsiteY0" fmla="*/ 191690 h 197414"/>
                <a:gd name="connsiteX1" fmla="*/ 38100 w 114302"/>
                <a:gd name="connsiteY1" fmla="*/ 177402 h 197414"/>
                <a:gd name="connsiteX2" fmla="*/ 54768 w 114302"/>
                <a:gd name="connsiteY2" fmla="*/ 129778 h 197414"/>
                <a:gd name="connsiteX3" fmla="*/ 64294 w 114302"/>
                <a:gd name="connsiteY3" fmla="*/ 58339 h 197414"/>
                <a:gd name="connsiteX4" fmla="*/ 73819 w 114302"/>
                <a:gd name="connsiteY4" fmla="*/ 3572 h 197414"/>
                <a:gd name="connsiteX5" fmla="*/ 85726 w 114302"/>
                <a:gd name="connsiteY5" fmla="*/ 36908 h 197414"/>
                <a:gd name="connsiteX6" fmla="*/ 94456 w 114302"/>
                <a:gd name="connsiteY6" fmla="*/ 173602 h 197414"/>
                <a:gd name="connsiteX7" fmla="*/ 107157 w 114302"/>
                <a:gd name="connsiteY7" fmla="*/ 179784 h 197414"/>
                <a:gd name="connsiteX8" fmla="*/ 114302 w 114302"/>
                <a:gd name="connsiteY8" fmla="*/ 165496 h 197414"/>
                <a:gd name="connsiteX0" fmla="*/ 0 w 114302"/>
                <a:gd name="connsiteY0" fmla="*/ 191690 h 191690"/>
                <a:gd name="connsiteX1" fmla="*/ 38100 w 114302"/>
                <a:gd name="connsiteY1" fmla="*/ 177402 h 191690"/>
                <a:gd name="connsiteX2" fmla="*/ 54768 w 114302"/>
                <a:gd name="connsiteY2" fmla="*/ 129778 h 191690"/>
                <a:gd name="connsiteX3" fmla="*/ 64294 w 114302"/>
                <a:gd name="connsiteY3" fmla="*/ 58339 h 191690"/>
                <a:gd name="connsiteX4" fmla="*/ 73819 w 114302"/>
                <a:gd name="connsiteY4" fmla="*/ 3572 h 191690"/>
                <a:gd name="connsiteX5" fmla="*/ 85726 w 114302"/>
                <a:gd name="connsiteY5" fmla="*/ 36908 h 191690"/>
                <a:gd name="connsiteX6" fmla="*/ 97632 w 114302"/>
                <a:gd name="connsiteY6" fmla="*/ 144066 h 191690"/>
                <a:gd name="connsiteX7" fmla="*/ 107157 w 114302"/>
                <a:gd name="connsiteY7" fmla="*/ 179784 h 191690"/>
                <a:gd name="connsiteX8" fmla="*/ 114302 w 114302"/>
                <a:gd name="connsiteY8" fmla="*/ 165496 h 191690"/>
                <a:gd name="connsiteX0" fmla="*/ 0 w 114302"/>
                <a:gd name="connsiteY0" fmla="*/ 191690 h 200025"/>
                <a:gd name="connsiteX1" fmla="*/ 38100 w 114302"/>
                <a:gd name="connsiteY1" fmla="*/ 177402 h 200025"/>
                <a:gd name="connsiteX2" fmla="*/ 54768 w 114302"/>
                <a:gd name="connsiteY2" fmla="*/ 129778 h 200025"/>
                <a:gd name="connsiteX3" fmla="*/ 64294 w 114302"/>
                <a:gd name="connsiteY3" fmla="*/ 58339 h 200025"/>
                <a:gd name="connsiteX4" fmla="*/ 73819 w 114302"/>
                <a:gd name="connsiteY4" fmla="*/ 3572 h 200025"/>
                <a:gd name="connsiteX5" fmla="*/ 85726 w 114302"/>
                <a:gd name="connsiteY5" fmla="*/ 36908 h 200025"/>
                <a:gd name="connsiteX6" fmla="*/ 97632 w 114302"/>
                <a:gd name="connsiteY6" fmla="*/ 144066 h 200025"/>
                <a:gd name="connsiteX7" fmla="*/ 107157 w 114302"/>
                <a:gd name="connsiteY7" fmla="*/ 196453 h 200025"/>
                <a:gd name="connsiteX8" fmla="*/ 114302 w 114302"/>
                <a:gd name="connsiteY8" fmla="*/ 165496 h 200025"/>
                <a:gd name="connsiteX0" fmla="*/ 0 w 126209"/>
                <a:gd name="connsiteY0" fmla="*/ 191690 h 202009"/>
                <a:gd name="connsiteX1" fmla="*/ 38100 w 126209"/>
                <a:gd name="connsiteY1" fmla="*/ 177402 h 202009"/>
                <a:gd name="connsiteX2" fmla="*/ 54768 w 126209"/>
                <a:gd name="connsiteY2" fmla="*/ 129778 h 202009"/>
                <a:gd name="connsiteX3" fmla="*/ 64294 w 126209"/>
                <a:gd name="connsiteY3" fmla="*/ 58339 h 202009"/>
                <a:gd name="connsiteX4" fmla="*/ 73819 w 126209"/>
                <a:gd name="connsiteY4" fmla="*/ 3572 h 202009"/>
                <a:gd name="connsiteX5" fmla="*/ 85726 w 126209"/>
                <a:gd name="connsiteY5" fmla="*/ 36908 h 202009"/>
                <a:gd name="connsiteX6" fmla="*/ 97632 w 126209"/>
                <a:gd name="connsiteY6" fmla="*/ 144066 h 202009"/>
                <a:gd name="connsiteX7" fmla="*/ 107157 w 126209"/>
                <a:gd name="connsiteY7" fmla="*/ 196453 h 202009"/>
                <a:gd name="connsiteX8" fmla="*/ 126209 w 126209"/>
                <a:gd name="connsiteY8" fmla="*/ 177402 h 202009"/>
                <a:gd name="connsiteX0" fmla="*/ 0 w 126209"/>
                <a:gd name="connsiteY0" fmla="*/ 191690 h 201612"/>
                <a:gd name="connsiteX1" fmla="*/ 38100 w 126209"/>
                <a:gd name="connsiteY1" fmla="*/ 177402 h 201612"/>
                <a:gd name="connsiteX2" fmla="*/ 54768 w 126209"/>
                <a:gd name="connsiteY2" fmla="*/ 129778 h 201612"/>
                <a:gd name="connsiteX3" fmla="*/ 64294 w 126209"/>
                <a:gd name="connsiteY3" fmla="*/ 58339 h 201612"/>
                <a:gd name="connsiteX4" fmla="*/ 73819 w 126209"/>
                <a:gd name="connsiteY4" fmla="*/ 3572 h 201612"/>
                <a:gd name="connsiteX5" fmla="*/ 85726 w 126209"/>
                <a:gd name="connsiteY5" fmla="*/ 36908 h 201612"/>
                <a:gd name="connsiteX6" fmla="*/ 92870 w 126209"/>
                <a:gd name="connsiteY6" fmla="*/ 146447 h 201612"/>
                <a:gd name="connsiteX7" fmla="*/ 107157 w 126209"/>
                <a:gd name="connsiteY7" fmla="*/ 196453 h 201612"/>
                <a:gd name="connsiteX8" fmla="*/ 126209 w 126209"/>
                <a:gd name="connsiteY8" fmla="*/ 177402 h 201612"/>
                <a:gd name="connsiteX0" fmla="*/ 0 w 126209"/>
                <a:gd name="connsiteY0" fmla="*/ 191690 h 201612"/>
                <a:gd name="connsiteX1" fmla="*/ 28575 w 126209"/>
                <a:gd name="connsiteY1" fmla="*/ 177402 h 201612"/>
                <a:gd name="connsiteX2" fmla="*/ 54768 w 126209"/>
                <a:gd name="connsiteY2" fmla="*/ 129778 h 201612"/>
                <a:gd name="connsiteX3" fmla="*/ 64294 w 126209"/>
                <a:gd name="connsiteY3" fmla="*/ 58339 h 201612"/>
                <a:gd name="connsiteX4" fmla="*/ 73819 w 126209"/>
                <a:gd name="connsiteY4" fmla="*/ 3572 h 201612"/>
                <a:gd name="connsiteX5" fmla="*/ 85726 w 126209"/>
                <a:gd name="connsiteY5" fmla="*/ 36908 h 201612"/>
                <a:gd name="connsiteX6" fmla="*/ 92870 w 126209"/>
                <a:gd name="connsiteY6" fmla="*/ 146447 h 201612"/>
                <a:gd name="connsiteX7" fmla="*/ 107157 w 126209"/>
                <a:gd name="connsiteY7" fmla="*/ 196453 h 201612"/>
                <a:gd name="connsiteX8" fmla="*/ 126209 w 126209"/>
                <a:gd name="connsiteY8" fmla="*/ 177402 h 201612"/>
                <a:gd name="connsiteX0" fmla="*/ 0 w 126209"/>
                <a:gd name="connsiteY0" fmla="*/ 191690 h 201612"/>
                <a:gd name="connsiteX1" fmla="*/ 28575 w 126209"/>
                <a:gd name="connsiteY1" fmla="*/ 177402 h 201612"/>
                <a:gd name="connsiteX2" fmla="*/ 45243 w 126209"/>
                <a:gd name="connsiteY2" fmla="*/ 120253 h 201612"/>
                <a:gd name="connsiteX3" fmla="*/ 64294 w 126209"/>
                <a:gd name="connsiteY3" fmla="*/ 58339 h 201612"/>
                <a:gd name="connsiteX4" fmla="*/ 73819 w 126209"/>
                <a:gd name="connsiteY4" fmla="*/ 3572 h 201612"/>
                <a:gd name="connsiteX5" fmla="*/ 85726 w 126209"/>
                <a:gd name="connsiteY5" fmla="*/ 36908 h 201612"/>
                <a:gd name="connsiteX6" fmla="*/ 92870 w 126209"/>
                <a:gd name="connsiteY6" fmla="*/ 146447 h 201612"/>
                <a:gd name="connsiteX7" fmla="*/ 107157 w 126209"/>
                <a:gd name="connsiteY7" fmla="*/ 196453 h 201612"/>
                <a:gd name="connsiteX8" fmla="*/ 126209 w 126209"/>
                <a:gd name="connsiteY8" fmla="*/ 177402 h 201612"/>
                <a:gd name="connsiteX0" fmla="*/ 0 w 126209"/>
                <a:gd name="connsiteY0" fmla="*/ 189308 h 199230"/>
                <a:gd name="connsiteX1" fmla="*/ 28575 w 126209"/>
                <a:gd name="connsiteY1" fmla="*/ 175020 h 199230"/>
                <a:gd name="connsiteX2" fmla="*/ 45243 w 126209"/>
                <a:gd name="connsiteY2" fmla="*/ 117871 h 199230"/>
                <a:gd name="connsiteX3" fmla="*/ 59531 w 126209"/>
                <a:gd name="connsiteY3" fmla="*/ 41669 h 199230"/>
                <a:gd name="connsiteX4" fmla="*/ 73819 w 126209"/>
                <a:gd name="connsiteY4" fmla="*/ 1190 h 199230"/>
                <a:gd name="connsiteX5" fmla="*/ 85726 w 126209"/>
                <a:gd name="connsiteY5" fmla="*/ 34526 h 199230"/>
                <a:gd name="connsiteX6" fmla="*/ 92870 w 126209"/>
                <a:gd name="connsiteY6" fmla="*/ 144065 h 199230"/>
                <a:gd name="connsiteX7" fmla="*/ 107157 w 126209"/>
                <a:gd name="connsiteY7" fmla="*/ 194071 h 199230"/>
                <a:gd name="connsiteX8" fmla="*/ 126209 w 126209"/>
                <a:gd name="connsiteY8" fmla="*/ 175020 h 199230"/>
                <a:gd name="connsiteX0" fmla="*/ 0 w 127850"/>
                <a:gd name="connsiteY0" fmla="*/ 189308 h 266700"/>
                <a:gd name="connsiteX1" fmla="*/ 28575 w 127850"/>
                <a:gd name="connsiteY1" fmla="*/ 175020 h 266700"/>
                <a:gd name="connsiteX2" fmla="*/ 45243 w 127850"/>
                <a:gd name="connsiteY2" fmla="*/ 117871 h 266700"/>
                <a:gd name="connsiteX3" fmla="*/ 59531 w 127850"/>
                <a:gd name="connsiteY3" fmla="*/ 41669 h 266700"/>
                <a:gd name="connsiteX4" fmla="*/ 73819 w 127850"/>
                <a:gd name="connsiteY4" fmla="*/ 1190 h 266700"/>
                <a:gd name="connsiteX5" fmla="*/ 85726 w 127850"/>
                <a:gd name="connsiteY5" fmla="*/ 34526 h 266700"/>
                <a:gd name="connsiteX6" fmla="*/ 92870 w 127850"/>
                <a:gd name="connsiteY6" fmla="*/ 144065 h 266700"/>
                <a:gd name="connsiteX7" fmla="*/ 122293 w 127850"/>
                <a:gd name="connsiteY7" fmla="*/ 261541 h 266700"/>
                <a:gd name="connsiteX8" fmla="*/ 126209 w 127850"/>
                <a:gd name="connsiteY8" fmla="*/ 175020 h 266700"/>
                <a:gd name="connsiteX0" fmla="*/ 0 w 161928"/>
                <a:gd name="connsiteY0" fmla="*/ 189308 h 269081"/>
                <a:gd name="connsiteX1" fmla="*/ 28575 w 161928"/>
                <a:gd name="connsiteY1" fmla="*/ 175020 h 269081"/>
                <a:gd name="connsiteX2" fmla="*/ 45243 w 161928"/>
                <a:gd name="connsiteY2" fmla="*/ 117871 h 269081"/>
                <a:gd name="connsiteX3" fmla="*/ 59531 w 161928"/>
                <a:gd name="connsiteY3" fmla="*/ 41669 h 269081"/>
                <a:gd name="connsiteX4" fmla="*/ 73819 w 161928"/>
                <a:gd name="connsiteY4" fmla="*/ 1190 h 269081"/>
                <a:gd name="connsiteX5" fmla="*/ 85726 w 161928"/>
                <a:gd name="connsiteY5" fmla="*/ 34526 h 269081"/>
                <a:gd name="connsiteX6" fmla="*/ 92870 w 161928"/>
                <a:gd name="connsiteY6" fmla="*/ 144065 h 269081"/>
                <a:gd name="connsiteX7" fmla="*/ 122293 w 161928"/>
                <a:gd name="connsiteY7" fmla="*/ 261541 h 269081"/>
                <a:gd name="connsiteX8" fmla="*/ 161928 w 161928"/>
                <a:gd name="connsiteY8" fmla="*/ 189307 h 269081"/>
                <a:gd name="connsiteX0" fmla="*/ 0 w 161928"/>
                <a:gd name="connsiteY0" fmla="*/ 317896 h 397669"/>
                <a:gd name="connsiteX1" fmla="*/ 28575 w 161928"/>
                <a:gd name="connsiteY1" fmla="*/ 303608 h 397669"/>
                <a:gd name="connsiteX2" fmla="*/ 45243 w 161928"/>
                <a:gd name="connsiteY2" fmla="*/ 246459 h 397669"/>
                <a:gd name="connsiteX3" fmla="*/ 59531 w 161928"/>
                <a:gd name="connsiteY3" fmla="*/ 170257 h 397669"/>
                <a:gd name="connsiteX4" fmla="*/ 69057 w 161928"/>
                <a:gd name="connsiteY4" fmla="*/ 1190 h 397669"/>
                <a:gd name="connsiteX5" fmla="*/ 85726 w 161928"/>
                <a:gd name="connsiteY5" fmla="*/ 163114 h 397669"/>
                <a:gd name="connsiteX6" fmla="*/ 92870 w 161928"/>
                <a:gd name="connsiteY6" fmla="*/ 272653 h 397669"/>
                <a:gd name="connsiteX7" fmla="*/ 122293 w 161928"/>
                <a:gd name="connsiteY7" fmla="*/ 390129 h 397669"/>
                <a:gd name="connsiteX8" fmla="*/ 161928 w 161928"/>
                <a:gd name="connsiteY8" fmla="*/ 317895 h 397669"/>
                <a:gd name="connsiteX0" fmla="*/ 0 w 161928"/>
                <a:gd name="connsiteY0" fmla="*/ 319484 h 399257"/>
                <a:gd name="connsiteX1" fmla="*/ 28575 w 161928"/>
                <a:gd name="connsiteY1" fmla="*/ 305196 h 399257"/>
                <a:gd name="connsiteX2" fmla="*/ 45243 w 161928"/>
                <a:gd name="connsiteY2" fmla="*/ 248047 h 399257"/>
                <a:gd name="connsiteX3" fmla="*/ 42863 w 161928"/>
                <a:gd name="connsiteY3" fmla="*/ 148032 h 399257"/>
                <a:gd name="connsiteX4" fmla="*/ 69057 w 161928"/>
                <a:gd name="connsiteY4" fmla="*/ 2778 h 399257"/>
                <a:gd name="connsiteX5" fmla="*/ 85726 w 161928"/>
                <a:gd name="connsiteY5" fmla="*/ 164702 h 399257"/>
                <a:gd name="connsiteX6" fmla="*/ 92870 w 161928"/>
                <a:gd name="connsiteY6" fmla="*/ 274241 h 399257"/>
                <a:gd name="connsiteX7" fmla="*/ 122293 w 161928"/>
                <a:gd name="connsiteY7" fmla="*/ 391717 h 399257"/>
                <a:gd name="connsiteX8" fmla="*/ 161928 w 161928"/>
                <a:gd name="connsiteY8" fmla="*/ 319483 h 399257"/>
                <a:gd name="connsiteX0" fmla="*/ 0 w 204791"/>
                <a:gd name="connsiteY0" fmla="*/ 324246 h 399257"/>
                <a:gd name="connsiteX1" fmla="*/ 71438 w 204791"/>
                <a:gd name="connsiteY1" fmla="*/ 305196 h 399257"/>
                <a:gd name="connsiteX2" fmla="*/ 88106 w 204791"/>
                <a:gd name="connsiteY2" fmla="*/ 248047 h 399257"/>
                <a:gd name="connsiteX3" fmla="*/ 85726 w 204791"/>
                <a:gd name="connsiteY3" fmla="*/ 148032 h 399257"/>
                <a:gd name="connsiteX4" fmla="*/ 111920 w 204791"/>
                <a:gd name="connsiteY4" fmla="*/ 2778 h 399257"/>
                <a:gd name="connsiteX5" fmla="*/ 128589 w 204791"/>
                <a:gd name="connsiteY5" fmla="*/ 164702 h 399257"/>
                <a:gd name="connsiteX6" fmla="*/ 135733 w 204791"/>
                <a:gd name="connsiteY6" fmla="*/ 274241 h 399257"/>
                <a:gd name="connsiteX7" fmla="*/ 165156 w 204791"/>
                <a:gd name="connsiteY7" fmla="*/ 391717 h 399257"/>
                <a:gd name="connsiteX8" fmla="*/ 204791 w 204791"/>
                <a:gd name="connsiteY8" fmla="*/ 319483 h 399257"/>
                <a:gd name="connsiteX0" fmla="*/ 0 w 204791"/>
                <a:gd name="connsiteY0" fmla="*/ 324246 h 399257"/>
                <a:gd name="connsiteX1" fmla="*/ 71438 w 204791"/>
                <a:gd name="connsiteY1" fmla="*/ 319483 h 399257"/>
                <a:gd name="connsiteX2" fmla="*/ 88106 w 204791"/>
                <a:gd name="connsiteY2" fmla="*/ 248047 h 399257"/>
                <a:gd name="connsiteX3" fmla="*/ 85726 w 204791"/>
                <a:gd name="connsiteY3" fmla="*/ 148032 h 399257"/>
                <a:gd name="connsiteX4" fmla="*/ 111920 w 204791"/>
                <a:gd name="connsiteY4" fmla="*/ 2778 h 399257"/>
                <a:gd name="connsiteX5" fmla="*/ 128589 w 204791"/>
                <a:gd name="connsiteY5" fmla="*/ 164702 h 399257"/>
                <a:gd name="connsiteX6" fmla="*/ 135733 w 204791"/>
                <a:gd name="connsiteY6" fmla="*/ 274241 h 399257"/>
                <a:gd name="connsiteX7" fmla="*/ 165156 w 204791"/>
                <a:gd name="connsiteY7" fmla="*/ 391717 h 399257"/>
                <a:gd name="connsiteX8" fmla="*/ 204791 w 204791"/>
                <a:gd name="connsiteY8" fmla="*/ 319483 h 399257"/>
                <a:gd name="connsiteX0" fmla="*/ 0 w 204791"/>
                <a:gd name="connsiteY0" fmla="*/ 324246 h 399257"/>
                <a:gd name="connsiteX1" fmla="*/ 71438 w 204791"/>
                <a:gd name="connsiteY1" fmla="*/ 319483 h 399257"/>
                <a:gd name="connsiteX2" fmla="*/ 76199 w 204791"/>
                <a:gd name="connsiteY2" fmla="*/ 248047 h 399257"/>
                <a:gd name="connsiteX3" fmla="*/ 85726 w 204791"/>
                <a:gd name="connsiteY3" fmla="*/ 148032 h 399257"/>
                <a:gd name="connsiteX4" fmla="*/ 111920 w 204791"/>
                <a:gd name="connsiteY4" fmla="*/ 2778 h 399257"/>
                <a:gd name="connsiteX5" fmla="*/ 128589 w 204791"/>
                <a:gd name="connsiteY5" fmla="*/ 164702 h 399257"/>
                <a:gd name="connsiteX6" fmla="*/ 135733 w 204791"/>
                <a:gd name="connsiteY6" fmla="*/ 274241 h 399257"/>
                <a:gd name="connsiteX7" fmla="*/ 165156 w 204791"/>
                <a:gd name="connsiteY7" fmla="*/ 391717 h 399257"/>
                <a:gd name="connsiteX8" fmla="*/ 204791 w 204791"/>
                <a:gd name="connsiteY8" fmla="*/ 319483 h 399257"/>
                <a:gd name="connsiteX0" fmla="*/ 0 w 204791"/>
                <a:gd name="connsiteY0" fmla="*/ 325038 h 400049"/>
                <a:gd name="connsiteX1" fmla="*/ 71438 w 204791"/>
                <a:gd name="connsiteY1" fmla="*/ 320275 h 400049"/>
                <a:gd name="connsiteX2" fmla="*/ 76199 w 204791"/>
                <a:gd name="connsiteY2" fmla="*/ 248839 h 400049"/>
                <a:gd name="connsiteX3" fmla="*/ 85726 w 204791"/>
                <a:gd name="connsiteY3" fmla="*/ 148824 h 400049"/>
                <a:gd name="connsiteX4" fmla="*/ 111920 w 204791"/>
                <a:gd name="connsiteY4" fmla="*/ 3570 h 400049"/>
                <a:gd name="connsiteX5" fmla="*/ 128589 w 204791"/>
                <a:gd name="connsiteY5" fmla="*/ 165494 h 400049"/>
                <a:gd name="connsiteX6" fmla="*/ 135733 w 204791"/>
                <a:gd name="connsiteY6" fmla="*/ 275033 h 400049"/>
                <a:gd name="connsiteX7" fmla="*/ 165156 w 204791"/>
                <a:gd name="connsiteY7" fmla="*/ 392509 h 400049"/>
                <a:gd name="connsiteX8" fmla="*/ 204791 w 204791"/>
                <a:gd name="connsiteY8" fmla="*/ 320275 h 400049"/>
                <a:gd name="connsiteX0" fmla="*/ 0 w 204791"/>
                <a:gd name="connsiteY0" fmla="*/ 325038 h 400049"/>
                <a:gd name="connsiteX1" fmla="*/ 71438 w 204791"/>
                <a:gd name="connsiteY1" fmla="*/ 320275 h 400049"/>
                <a:gd name="connsiteX2" fmla="*/ 76199 w 204791"/>
                <a:gd name="connsiteY2" fmla="*/ 248839 h 400049"/>
                <a:gd name="connsiteX3" fmla="*/ 85726 w 204791"/>
                <a:gd name="connsiteY3" fmla="*/ 148824 h 400049"/>
                <a:gd name="connsiteX4" fmla="*/ 111920 w 204791"/>
                <a:gd name="connsiteY4" fmla="*/ 3570 h 400049"/>
                <a:gd name="connsiteX5" fmla="*/ 128589 w 204791"/>
                <a:gd name="connsiteY5" fmla="*/ 165494 h 400049"/>
                <a:gd name="connsiteX6" fmla="*/ 135733 w 204791"/>
                <a:gd name="connsiteY6" fmla="*/ 275033 h 400049"/>
                <a:gd name="connsiteX7" fmla="*/ 165156 w 204791"/>
                <a:gd name="connsiteY7" fmla="*/ 392509 h 400049"/>
                <a:gd name="connsiteX8" fmla="*/ 204791 w 204791"/>
                <a:gd name="connsiteY8" fmla="*/ 320275 h 400049"/>
                <a:gd name="connsiteX0" fmla="*/ 0 w 204791"/>
                <a:gd name="connsiteY0" fmla="*/ 321468 h 396479"/>
                <a:gd name="connsiteX1" fmla="*/ 71438 w 204791"/>
                <a:gd name="connsiteY1" fmla="*/ 316705 h 396479"/>
                <a:gd name="connsiteX2" fmla="*/ 76199 w 204791"/>
                <a:gd name="connsiteY2" fmla="*/ 245269 h 396479"/>
                <a:gd name="connsiteX3" fmla="*/ 85726 w 204791"/>
                <a:gd name="connsiteY3" fmla="*/ 145254 h 396479"/>
                <a:gd name="connsiteX4" fmla="*/ 111920 w 204791"/>
                <a:gd name="connsiteY4" fmla="*/ 0 h 396479"/>
                <a:gd name="connsiteX5" fmla="*/ 128589 w 204791"/>
                <a:gd name="connsiteY5" fmla="*/ 161924 h 396479"/>
                <a:gd name="connsiteX6" fmla="*/ 135733 w 204791"/>
                <a:gd name="connsiteY6" fmla="*/ 271463 h 396479"/>
                <a:gd name="connsiteX7" fmla="*/ 165156 w 204791"/>
                <a:gd name="connsiteY7" fmla="*/ 388939 h 396479"/>
                <a:gd name="connsiteX8" fmla="*/ 204791 w 204791"/>
                <a:gd name="connsiteY8" fmla="*/ 316705 h 396479"/>
                <a:gd name="connsiteX0" fmla="*/ 0 w 204791"/>
                <a:gd name="connsiteY0" fmla="*/ 321468 h 396479"/>
                <a:gd name="connsiteX1" fmla="*/ 71438 w 204791"/>
                <a:gd name="connsiteY1" fmla="*/ 316705 h 396479"/>
                <a:gd name="connsiteX2" fmla="*/ 76199 w 204791"/>
                <a:gd name="connsiteY2" fmla="*/ 245269 h 396479"/>
                <a:gd name="connsiteX3" fmla="*/ 85726 w 204791"/>
                <a:gd name="connsiteY3" fmla="*/ 145254 h 396479"/>
                <a:gd name="connsiteX4" fmla="*/ 111920 w 204791"/>
                <a:gd name="connsiteY4" fmla="*/ 0 h 396479"/>
                <a:gd name="connsiteX5" fmla="*/ 128589 w 204791"/>
                <a:gd name="connsiteY5" fmla="*/ 161924 h 396479"/>
                <a:gd name="connsiteX6" fmla="*/ 135733 w 204791"/>
                <a:gd name="connsiteY6" fmla="*/ 271463 h 396479"/>
                <a:gd name="connsiteX7" fmla="*/ 165156 w 204791"/>
                <a:gd name="connsiteY7" fmla="*/ 388939 h 396479"/>
                <a:gd name="connsiteX8" fmla="*/ 204791 w 204791"/>
                <a:gd name="connsiteY8" fmla="*/ 316705 h 396479"/>
                <a:gd name="connsiteX0" fmla="*/ 0 w 204791"/>
                <a:gd name="connsiteY0" fmla="*/ 321468 h 396479"/>
                <a:gd name="connsiteX1" fmla="*/ 71438 w 204791"/>
                <a:gd name="connsiteY1" fmla="*/ 316705 h 396479"/>
                <a:gd name="connsiteX2" fmla="*/ 76199 w 204791"/>
                <a:gd name="connsiteY2" fmla="*/ 245269 h 396479"/>
                <a:gd name="connsiteX3" fmla="*/ 85726 w 204791"/>
                <a:gd name="connsiteY3" fmla="*/ 145254 h 396479"/>
                <a:gd name="connsiteX4" fmla="*/ 111920 w 204791"/>
                <a:gd name="connsiteY4" fmla="*/ 0 h 396479"/>
                <a:gd name="connsiteX5" fmla="*/ 128589 w 204791"/>
                <a:gd name="connsiteY5" fmla="*/ 161924 h 396479"/>
                <a:gd name="connsiteX6" fmla="*/ 135733 w 204791"/>
                <a:gd name="connsiteY6" fmla="*/ 271463 h 396479"/>
                <a:gd name="connsiteX7" fmla="*/ 165156 w 204791"/>
                <a:gd name="connsiteY7" fmla="*/ 388939 h 396479"/>
                <a:gd name="connsiteX8" fmla="*/ 204791 w 204791"/>
                <a:gd name="connsiteY8" fmla="*/ 316705 h 396479"/>
                <a:gd name="connsiteX0" fmla="*/ 0 w 204791"/>
                <a:gd name="connsiteY0" fmla="*/ 321468 h 403623"/>
                <a:gd name="connsiteX1" fmla="*/ 71438 w 204791"/>
                <a:gd name="connsiteY1" fmla="*/ 316705 h 403623"/>
                <a:gd name="connsiteX2" fmla="*/ 76199 w 204791"/>
                <a:gd name="connsiteY2" fmla="*/ 245269 h 403623"/>
                <a:gd name="connsiteX3" fmla="*/ 85726 w 204791"/>
                <a:gd name="connsiteY3" fmla="*/ 145254 h 403623"/>
                <a:gd name="connsiteX4" fmla="*/ 111920 w 204791"/>
                <a:gd name="connsiteY4" fmla="*/ 0 h 403623"/>
                <a:gd name="connsiteX5" fmla="*/ 128589 w 204791"/>
                <a:gd name="connsiteY5" fmla="*/ 161924 h 403623"/>
                <a:gd name="connsiteX6" fmla="*/ 135733 w 204791"/>
                <a:gd name="connsiteY6" fmla="*/ 271463 h 403623"/>
                <a:gd name="connsiteX7" fmla="*/ 162775 w 204791"/>
                <a:gd name="connsiteY7" fmla="*/ 396083 h 403623"/>
                <a:gd name="connsiteX8" fmla="*/ 204791 w 204791"/>
                <a:gd name="connsiteY8" fmla="*/ 316705 h 403623"/>
                <a:gd name="connsiteX0" fmla="*/ 0 w 204791"/>
                <a:gd name="connsiteY0" fmla="*/ 321468 h 384573"/>
                <a:gd name="connsiteX1" fmla="*/ 71438 w 204791"/>
                <a:gd name="connsiteY1" fmla="*/ 316705 h 384573"/>
                <a:gd name="connsiteX2" fmla="*/ 76199 w 204791"/>
                <a:gd name="connsiteY2" fmla="*/ 245269 h 384573"/>
                <a:gd name="connsiteX3" fmla="*/ 85726 w 204791"/>
                <a:gd name="connsiteY3" fmla="*/ 145254 h 384573"/>
                <a:gd name="connsiteX4" fmla="*/ 111920 w 204791"/>
                <a:gd name="connsiteY4" fmla="*/ 0 h 384573"/>
                <a:gd name="connsiteX5" fmla="*/ 128589 w 204791"/>
                <a:gd name="connsiteY5" fmla="*/ 161924 h 384573"/>
                <a:gd name="connsiteX6" fmla="*/ 135733 w 204791"/>
                <a:gd name="connsiteY6" fmla="*/ 271463 h 384573"/>
                <a:gd name="connsiteX7" fmla="*/ 162775 w 204791"/>
                <a:gd name="connsiteY7" fmla="*/ 377033 h 384573"/>
                <a:gd name="connsiteX8" fmla="*/ 204791 w 204791"/>
                <a:gd name="connsiteY8" fmla="*/ 316705 h 384573"/>
                <a:gd name="connsiteX0" fmla="*/ 0 w 204791"/>
                <a:gd name="connsiteY0" fmla="*/ 321468 h 384573"/>
                <a:gd name="connsiteX1" fmla="*/ 71438 w 204791"/>
                <a:gd name="connsiteY1" fmla="*/ 316705 h 384573"/>
                <a:gd name="connsiteX2" fmla="*/ 76199 w 204791"/>
                <a:gd name="connsiteY2" fmla="*/ 245269 h 384573"/>
                <a:gd name="connsiteX3" fmla="*/ 85726 w 204791"/>
                <a:gd name="connsiteY3" fmla="*/ 145254 h 384573"/>
                <a:gd name="connsiteX4" fmla="*/ 111920 w 204791"/>
                <a:gd name="connsiteY4" fmla="*/ 0 h 384573"/>
                <a:gd name="connsiteX5" fmla="*/ 128589 w 204791"/>
                <a:gd name="connsiteY5" fmla="*/ 161924 h 384573"/>
                <a:gd name="connsiteX6" fmla="*/ 135733 w 204791"/>
                <a:gd name="connsiteY6" fmla="*/ 271463 h 384573"/>
                <a:gd name="connsiteX7" fmla="*/ 162775 w 204791"/>
                <a:gd name="connsiteY7" fmla="*/ 377033 h 384573"/>
                <a:gd name="connsiteX8" fmla="*/ 204791 w 204791"/>
                <a:gd name="connsiteY8" fmla="*/ 316705 h 384573"/>
                <a:gd name="connsiteX0" fmla="*/ 0 w 204791"/>
                <a:gd name="connsiteY0" fmla="*/ 321468 h 384573"/>
                <a:gd name="connsiteX1" fmla="*/ 71438 w 204791"/>
                <a:gd name="connsiteY1" fmla="*/ 316705 h 384573"/>
                <a:gd name="connsiteX2" fmla="*/ 76199 w 204791"/>
                <a:gd name="connsiteY2" fmla="*/ 245269 h 384573"/>
                <a:gd name="connsiteX3" fmla="*/ 85726 w 204791"/>
                <a:gd name="connsiteY3" fmla="*/ 145254 h 384573"/>
                <a:gd name="connsiteX4" fmla="*/ 111920 w 204791"/>
                <a:gd name="connsiteY4" fmla="*/ 0 h 384573"/>
                <a:gd name="connsiteX5" fmla="*/ 128589 w 204791"/>
                <a:gd name="connsiteY5" fmla="*/ 161924 h 384573"/>
                <a:gd name="connsiteX6" fmla="*/ 135733 w 204791"/>
                <a:gd name="connsiteY6" fmla="*/ 271463 h 384573"/>
                <a:gd name="connsiteX7" fmla="*/ 165212 w 204791"/>
                <a:gd name="connsiteY7" fmla="*/ 377033 h 384573"/>
                <a:gd name="connsiteX8" fmla="*/ 204791 w 204791"/>
                <a:gd name="connsiteY8" fmla="*/ 316705 h 384573"/>
                <a:gd name="connsiteX0" fmla="*/ 0 w 216301"/>
                <a:gd name="connsiteY0" fmla="*/ 321468 h 439737"/>
                <a:gd name="connsiteX1" fmla="*/ 71438 w 216301"/>
                <a:gd name="connsiteY1" fmla="*/ 316705 h 439737"/>
                <a:gd name="connsiteX2" fmla="*/ 76199 w 216301"/>
                <a:gd name="connsiteY2" fmla="*/ 245269 h 439737"/>
                <a:gd name="connsiteX3" fmla="*/ 85726 w 216301"/>
                <a:gd name="connsiteY3" fmla="*/ 145254 h 439737"/>
                <a:gd name="connsiteX4" fmla="*/ 111920 w 216301"/>
                <a:gd name="connsiteY4" fmla="*/ 0 h 439737"/>
                <a:gd name="connsiteX5" fmla="*/ 128589 w 216301"/>
                <a:gd name="connsiteY5" fmla="*/ 161924 h 439737"/>
                <a:gd name="connsiteX6" fmla="*/ 135733 w 216301"/>
                <a:gd name="connsiteY6" fmla="*/ 271463 h 439737"/>
                <a:gd name="connsiteX7" fmla="*/ 204791 w 216301"/>
                <a:gd name="connsiteY7" fmla="*/ 432197 h 439737"/>
                <a:gd name="connsiteX8" fmla="*/ 204791 w 216301"/>
                <a:gd name="connsiteY8" fmla="*/ 316705 h 439737"/>
                <a:gd name="connsiteX0" fmla="*/ 0 w 267984"/>
                <a:gd name="connsiteY0" fmla="*/ 321468 h 439737"/>
                <a:gd name="connsiteX1" fmla="*/ 71438 w 267984"/>
                <a:gd name="connsiteY1" fmla="*/ 316705 h 439737"/>
                <a:gd name="connsiteX2" fmla="*/ 76199 w 267984"/>
                <a:gd name="connsiteY2" fmla="*/ 245269 h 439737"/>
                <a:gd name="connsiteX3" fmla="*/ 85726 w 267984"/>
                <a:gd name="connsiteY3" fmla="*/ 145254 h 439737"/>
                <a:gd name="connsiteX4" fmla="*/ 111920 w 267984"/>
                <a:gd name="connsiteY4" fmla="*/ 0 h 439737"/>
                <a:gd name="connsiteX5" fmla="*/ 128589 w 267984"/>
                <a:gd name="connsiteY5" fmla="*/ 161924 h 439737"/>
                <a:gd name="connsiteX6" fmla="*/ 135733 w 267984"/>
                <a:gd name="connsiteY6" fmla="*/ 271463 h 439737"/>
                <a:gd name="connsiteX7" fmla="*/ 256474 w 267984"/>
                <a:gd name="connsiteY7" fmla="*/ 432197 h 439737"/>
                <a:gd name="connsiteX8" fmla="*/ 204791 w 267984"/>
                <a:gd name="connsiteY8" fmla="*/ 316705 h 439737"/>
                <a:gd name="connsiteX0" fmla="*/ 0 w 267984"/>
                <a:gd name="connsiteY0" fmla="*/ 321468 h 439737"/>
                <a:gd name="connsiteX1" fmla="*/ 71438 w 267984"/>
                <a:gd name="connsiteY1" fmla="*/ 316705 h 439737"/>
                <a:gd name="connsiteX2" fmla="*/ 76199 w 267984"/>
                <a:gd name="connsiteY2" fmla="*/ 245269 h 439737"/>
                <a:gd name="connsiteX3" fmla="*/ 85726 w 267984"/>
                <a:gd name="connsiteY3" fmla="*/ 145254 h 439737"/>
                <a:gd name="connsiteX4" fmla="*/ 111920 w 267984"/>
                <a:gd name="connsiteY4" fmla="*/ 0 h 439737"/>
                <a:gd name="connsiteX5" fmla="*/ 128589 w 267984"/>
                <a:gd name="connsiteY5" fmla="*/ 161924 h 439737"/>
                <a:gd name="connsiteX6" fmla="*/ 135733 w 267984"/>
                <a:gd name="connsiteY6" fmla="*/ 271463 h 439737"/>
                <a:gd name="connsiteX7" fmla="*/ 256474 w 267984"/>
                <a:gd name="connsiteY7" fmla="*/ 432197 h 439737"/>
                <a:gd name="connsiteX8" fmla="*/ 204791 w 267984"/>
                <a:gd name="connsiteY8" fmla="*/ 316705 h 439737"/>
                <a:gd name="connsiteX0" fmla="*/ 0 w 312795"/>
                <a:gd name="connsiteY0" fmla="*/ 321468 h 432197"/>
                <a:gd name="connsiteX1" fmla="*/ 71438 w 312795"/>
                <a:gd name="connsiteY1" fmla="*/ 316705 h 432197"/>
                <a:gd name="connsiteX2" fmla="*/ 76199 w 312795"/>
                <a:gd name="connsiteY2" fmla="*/ 245269 h 432197"/>
                <a:gd name="connsiteX3" fmla="*/ 85726 w 312795"/>
                <a:gd name="connsiteY3" fmla="*/ 145254 h 432197"/>
                <a:gd name="connsiteX4" fmla="*/ 111920 w 312795"/>
                <a:gd name="connsiteY4" fmla="*/ 0 h 432197"/>
                <a:gd name="connsiteX5" fmla="*/ 128589 w 312795"/>
                <a:gd name="connsiteY5" fmla="*/ 161924 h 432197"/>
                <a:gd name="connsiteX6" fmla="*/ 135733 w 312795"/>
                <a:gd name="connsiteY6" fmla="*/ 271463 h 432197"/>
                <a:gd name="connsiteX7" fmla="*/ 256474 w 312795"/>
                <a:gd name="connsiteY7" fmla="*/ 432197 h 432197"/>
                <a:gd name="connsiteX8" fmla="*/ 204791 w 312795"/>
                <a:gd name="connsiteY8" fmla="*/ 316705 h 432197"/>
                <a:gd name="connsiteX0" fmla="*/ 0 w 245235"/>
                <a:gd name="connsiteY0" fmla="*/ 321468 h 394097"/>
                <a:gd name="connsiteX1" fmla="*/ 71438 w 245235"/>
                <a:gd name="connsiteY1" fmla="*/ 316705 h 394097"/>
                <a:gd name="connsiteX2" fmla="*/ 76199 w 245235"/>
                <a:gd name="connsiteY2" fmla="*/ 245269 h 394097"/>
                <a:gd name="connsiteX3" fmla="*/ 85726 w 245235"/>
                <a:gd name="connsiteY3" fmla="*/ 145254 h 394097"/>
                <a:gd name="connsiteX4" fmla="*/ 111920 w 245235"/>
                <a:gd name="connsiteY4" fmla="*/ 0 h 394097"/>
                <a:gd name="connsiteX5" fmla="*/ 128589 w 245235"/>
                <a:gd name="connsiteY5" fmla="*/ 161924 h 394097"/>
                <a:gd name="connsiteX6" fmla="*/ 135733 w 245235"/>
                <a:gd name="connsiteY6" fmla="*/ 271463 h 394097"/>
                <a:gd name="connsiteX7" fmla="*/ 188914 w 245235"/>
                <a:gd name="connsiteY7" fmla="*/ 394097 h 394097"/>
                <a:gd name="connsiteX8" fmla="*/ 204791 w 245235"/>
                <a:gd name="connsiteY8" fmla="*/ 316705 h 394097"/>
                <a:gd name="connsiteX0" fmla="*/ 0 w 245235"/>
                <a:gd name="connsiteY0" fmla="*/ 321468 h 394097"/>
                <a:gd name="connsiteX1" fmla="*/ 71438 w 245235"/>
                <a:gd name="connsiteY1" fmla="*/ 316705 h 394097"/>
                <a:gd name="connsiteX2" fmla="*/ 76199 w 245235"/>
                <a:gd name="connsiteY2" fmla="*/ 245269 h 394097"/>
                <a:gd name="connsiteX3" fmla="*/ 85726 w 245235"/>
                <a:gd name="connsiteY3" fmla="*/ 145254 h 394097"/>
                <a:gd name="connsiteX4" fmla="*/ 111920 w 245235"/>
                <a:gd name="connsiteY4" fmla="*/ 0 h 394097"/>
                <a:gd name="connsiteX5" fmla="*/ 128589 w 245235"/>
                <a:gd name="connsiteY5" fmla="*/ 161924 h 394097"/>
                <a:gd name="connsiteX6" fmla="*/ 135733 w 245235"/>
                <a:gd name="connsiteY6" fmla="*/ 271463 h 394097"/>
                <a:gd name="connsiteX7" fmla="*/ 188914 w 245235"/>
                <a:gd name="connsiteY7" fmla="*/ 394097 h 394097"/>
                <a:gd name="connsiteX8" fmla="*/ 204791 w 245235"/>
                <a:gd name="connsiteY8" fmla="*/ 316705 h 394097"/>
                <a:gd name="connsiteX0" fmla="*/ 0 w 221478"/>
                <a:gd name="connsiteY0" fmla="*/ 321468 h 377430"/>
                <a:gd name="connsiteX1" fmla="*/ 71438 w 221478"/>
                <a:gd name="connsiteY1" fmla="*/ 316705 h 377430"/>
                <a:gd name="connsiteX2" fmla="*/ 76199 w 221478"/>
                <a:gd name="connsiteY2" fmla="*/ 245269 h 377430"/>
                <a:gd name="connsiteX3" fmla="*/ 85726 w 221478"/>
                <a:gd name="connsiteY3" fmla="*/ 145254 h 377430"/>
                <a:gd name="connsiteX4" fmla="*/ 111920 w 221478"/>
                <a:gd name="connsiteY4" fmla="*/ 0 h 377430"/>
                <a:gd name="connsiteX5" fmla="*/ 128589 w 221478"/>
                <a:gd name="connsiteY5" fmla="*/ 161924 h 377430"/>
                <a:gd name="connsiteX6" fmla="*/ 135733 w 221478"/>
                <a:gd name="connsiteY6" fmla="*/ 271463 h 377430"/>
                <a:gd name="connsiteX7" fmla="*/ 165157 w 221478"/>
                <a:gd name="connsiteY7" fmla="*/ 377430 h 377430"/>
                <a:gd name="connsiteX8" fmla="*/ 204791 w 221478"/>
                <a:gd name="connsiteY8" fmla="*/ 316705 h 377430"/>
                <a:gd name="connsiteX0" fmla="*/ 0 w 221478"/>
                <a:gd name="connsiteY0" fmla="*/ 321468 h 377430"/>
                <a:gd name="connsiteX1" fmla="*/ 71438 w 221478"/>
                <a:gd name="connsiteY1" fmla="*/ 316705 h 377430"/>
                <a:gd name="connsiteX2" fmla="*/ 76199 w 221478"/>
                <a:gd name="connsiteY2" fmla="*/ 245269 h 377430"/>
                <a:gd name="connsiteX3" fmla="*/ 85726 w 221478"/>
                <a:gd name="connsiteY3" fmla="*/ 145254 h 377430"/>
                <a:gd name="connsiteX4" fmla="*/ 111920 w 221478"/>
                <a:gd name="connsiteY4" fmla="*/ 0 h 377430"/>
                <a:gd name="connsiteX5" fmla="*/ 128589 w 221478"/>
                <a:gd name="connsiteY5" fmla="*/ 161924 h 377430"/>
                <a:gd name="connsiteX6" fmla="*/ 135733 w 221478"/>
                <a:gd name="connsiteY6" fmla="*/ 271463 h 377430"/>
                <a:gd name="connsiteX7" fmla="*/ 165157 w 221478"/>
                <a:gd name="connsiteY7" fmla="*/ 377430 h 377430"/>
                <a:gd name="connsiteX8" fmla="*/ 204791 w 221478"/>
                <a:gd name="connsiteY8" fmla="*/ 316705 h 377430"/>
                <a:gd name="connsiteX0" fmla="*/ 0 w 204791"/>
                <a:gd name="connsiteY0" fmla="*/ 321468 h 377430"/>
                <a:gd name="connsiteX1" fmla="*/ 71438 w 204791"/>
                <a:gd name="connsiteY1" fmla="*/ 316705 h 377430"/>
                <a:gd name="connsiteX2" fmla="*/ 76199 w 204791"/>
                <a:gd name="connsiteY2" fmla="*/ 245269 h 377430"/>
                <a:gd name="connsiteX3" fmla="*/ 85726 w 204791"/>
                <a:gd name="connsiteY3" fmla="*/ 145254 h 377430"/>
                <a:gd name="connsiteX4" fmla="*/ 111920 w 204791"/>
                <a:gd name="connsiteY4" fmla="*/ 0 h 377430"/>
                <a:gd name="connsiteX5" fmla="*/ 128589 w 204791"/>
                <a:gd name="connsiteY5" fmla="*/ 161924 h 377430"/>
                <a:gd name="connsiteX6" fmla="*/ 135733 w 204791"/>
                <a:gd name="connsiteY6" fmla="*/ 271463 h 377430"/>
                <a:gd name="connsiteX7" fmla="*/ 165157 w 204791"/>
                <a:gd name="connsiteY7" fmla="*/ 377430 h 377430"/>
                <a:gd name="connsiteX8" fmla="*/ 204791 w 204791"/>
                <a:gd name="connsiteY8" fmla="*/ 316705 h 377430"/>
                <a:gd name="connsiteX0" fmla="*/ 0 w 204791"/>
                <a:gd name="connsiteY0" fmla="*/ 321468 h 377430"/>
                <a:gd name="connsiteX1" fmla="*/ 71438 w 204791"/>
                <a:gd name="connsiteY1" fmla="*/ 316705 h 377430"/>
                <a:gd name="connsiteX2" fmla="*/ 76199 w 204791"/>
                <a:gd name="connsiteY2" fmla="*/ 245269 h 377430"/>
                <a:gd name="connsiteX3" fmla="*/ 85726 w 204791"/>
                <a:gd name="connsiteY3" fmla="*/ 145254 h 377430"/>
                <a:gd name="connsiteX4" fmla="*/ 111920 w 204791"/>
                <a:gd name="connsiteY4" fmla="*/ 0 h 377430"/>
                <a:gd name="connsiteX5" fmla="*/ 128589 w 204791"/>
                <a:gd name="connsiteY5" fmla="*/ 161924 h 377430"/>
                <a:gd name="connsiteX6" fmla="*/ 135733 w 204791"/>
                <a:gd name="connsiteY6" fmla="*/ 271463 h 377430"/>
                <a:gd name="connsiteX7" fmla="*/ 165157 w 204791"/>
                <a:gd name="connsiteY7" fmla="*/ 377430 h 377430"/>
                <a:gd name="connsiteX8" fmla="*/ 204791 w 204791"/>
                <a:gd name="connsiteY8" fmla="*/ 316705 h 377430"/>
                <a:gd name="connsiteX0" fmla="*/ 0 w 204791"/>
                <a:gd name="connsiteY0" fmla="*/ 321468 h 377430"/>
                <a:gd name="connsiteX1" fmla="*/ 71438 w 204791"/>
                <a:gd name="connsiteY1" fmla="*/ 316705 h 377430"/>
                <a:gd name="connsiteX2" fmla="*/ 76199 w 204791"/>
                <a:gd name="connsiteY2" fmla="*/ 245269 h 377430"/>
                <a:gd name="connsiteX3" fmla="*/ 85726 w 204791"/>
                <a:gd name="connsiteY3" fmla="*/ 145254 h 377430"/>
                <a:gd name="connsiteX4" fmla="*/ 111920 w 204791"/>
                <a:gd name="connsiteY4" fmla="*/ 0 h 377430"/>
                <a:gd name="connsiteX5" fmla="*/ 128589 w 204791"/>
                <a:gd name="connsiteY5" fmla="*/ 161924 h 377430"/>
                <a:gd name="connsiteX6" fmla="*/ 135733 w 204791"/>
                <a:gd name="connsiteY6" fmla="*/ 271463 h 377430"/>
                <a:gd name="connsiteX7" fmla="*/ 165157 w 204791"/>
                <a:gd name="connsiteY7" fmla="*/ 377430 h 377430"/>
                <a:gd name="connsiteX8" fmla="*/ 204791 w 204791"/>
                <a:gd name="connsiteY8" fmla="*/ 316705 h 377430"/>
                <a:gd name="connsiteX0" fmla="*/ 0 w 204791"/>
                <a:gd name="connsiteY0" fmla="*/ 321468 h 377430"/>
                <a:gd name="connsiteX1" fmla="*/ 71438 w 204791"/>
                <a:gd name="connsiteY1" fmla="*/ 316705 h 377430"/>
                <a:gd name="connsiteX2" fmla="*/ 76199 w 204791"/>
                <a:gd name="connsiteY2" fmla="*/ 245269 h 377430"/>
                <a:gd name="connsiteX3" fmla="*/ 85726 w 204791"/>
                <a:gd name="connsiteY3" fmla="*/ 145254 h 377430"/>
                <a:gd name="connsiteX4" fmla="*/ 111920 w 204791"/>
                <a:gd name="connsiteY4" fmla="*/ 0 h 377430"/>
                <a:gd name="connsiteX5" fmla="*/ 128589 w 204791"/>
                <a:gd name="connsiteY5" fmla="*/ 161924 h 377430"/>
                <a:gd name="connsiteX6" fmla="*/ 135733 w 204791"/>
                <a:gd name="connsiteY6" fmla="*/ 271463 h 377430"/>
                <a:gd name="connsiteX7" fmla="*/ 165157 w 204791"/>
                <a:gd name="connsiteY7" fmla="*/ 377430 h 377430"/>
                <a:gd name="connsiteX8" fmla="*/ 204791 w 204791"/>
                <a:gd name="connsiteY8" fmla="*/ 316705 h 377430"/>
                <a:gd name="connsiteX0" fmla="*/ 0 w 210744"/>
                <a:gd name="connsiteY0" fmla="*/ 321468 h 377430"/>
                <a:gd name="connsiteX1" fmla="*/ 71438 w 210744"/>
                <a:gd name="connsiteY1" fmla="*/ 316705 h 377430"/>
                <a:gd name="connsiteX2" fmla="*/ 76199 w 210744"/>
                <a:gd name="connsiteY2" fmla="*/ 245269 h 377430"/>
                <a:gd name="connsiteX3" fmla="*/ 85726 w 210744"/>
                <a:gd name="connsiteY3" fmla="*/ 145254 h 377430"/>
                <a:gd name="connsiteX4" fmla="*/ 111920 w 210744"/>
                <a:gd name="connsiteY4" fmla="*/ 0 h 377430"/>
                <a:gd name="connsiteX5" fmla="*/ 128589 w 210744"/>
                <a:gd name="connsiteY5" fmla="*/ 161924 h 377430"/>
                <a:gd name="connsiteX6" fmla="*/ 135733 w 210744"/>
                <a:gd name="connsiteY6" fmla="*/ 271463 h 377430"/>
                <a:gd name="connsiteX7" fmla="*/ 165157 w 210744"/>
                <a:gd name="connsiteY7" fmla="*/ 377430 h 377430"/>
                <a:gd name="connsiteX8" fmla="*/ 204791 w 210744"/>
                <a:gd name="connsiteY8" fmla="*/ 316705 h 377430"/>
                <a:gd name="connsiteX9" fmla="*/ 200877 w 210744"/>
                <a:gd name="connsiteY9" fmla="*/ 317898 h 377430"/>
                <a:gd name="connsiteX0" fmla="*/ 0 w 257288"/>
                <a:gd name="connsiteY0" fmla="*/ 321468 h 377430"/>
                <a:gd name="connsiteX1" fmla="*/ 71438 w 257288"/>
                <a:gd name="connsiteY1" fmla="*/ 316705 h 377430"/>
                <a:gd name="connsiteX2" fmla="*/ 76199 w 257288"/>
                <a:gd name="connsiteY2" fmla="*/ 245269 h 377430"/>
                <a:gd name="connsiteX3" fmla="*/ 85726 w 257288"/>
                <a:gd name="connsiteY3" fmla="*/ 145254 h 377430"/>
                <a:gd name="connsiteX4" fmla="*/ 111920 w 257288"/>
                <a:gd name="connsiteY4" fmla="*/ 0 h 377430"/>
                <a:gd name="connsiteX5" fmla="*/ 128589 w 257288"/>
                <a:gd name="connsiteY5" fmla="*/ 161924 h 377430"/>
                <a:gd name="connsiteX6" fmla="*/ 135733 w 257288"/>
                <a:gd name="connsiteY6" fmla="*/ 271463 h 377430"/>
                <a:gd name="connsiteX7" fmla="*/ 165157 w 257288"/>
                <a:gd name="connsiteY7" fmla="*/ 377430 h 377430"/>
                <a:gd name="connsiteX8" fmla="*/ 204791 w 257288"/>
                <a:gd name="connsiteY8" fmla="*/ 316705 h 377430"/>
                <a:gd name="connsiteX9" fmla="*/ 256473 w 257288"/>
                <a:gd name="connsiteY9" fmla="*/ 326628 h 377430"/>
                <a:gd name="connsiteX0" fmla="*/ 0 w 257288"/>
                <a:gd name="connsiteY0" fmla="*/ 321468 h 377430"/>
                <a:gd name="connsiteX1" fmla="*/ 71438 w 257288"/>
                <a:gd name="connsiteY1" fmla="*/ 316705 h 377430"/>
                <a:gd name="connsiteX2" fmla="*/ 76199 w 257288"/>
                <a:gd name="connsiteY2" fmla="*/ 245269 h 377430"/>
                <a:gd name="connsiteX3" fmla="*/ 85726 w 257288"/>
                <a:gd name="connsiteY3" fmla="*/ 145254 h 377430"/>
                <a:gd name="connsiteX4" fmla="*/ 111920 w 257288"/>
                <a:gd name="connsiteY4" fmla="*/ 0 h 377430"/>
                <a:gd name="connsiteX5" fmla="*/ 128589 w 257288"/>
                <a:gd name="connsiteY5" fmla="*/ 161924 h 377430"/>
                <a:gd name="connsiteX6" fmla="*/ 135733 w 257288"/>
                <a:gd name="connsiteY6" fmla="*/ 271463 h 377430"/>
                <a:gd name="connsiteX7" fmla="*/ 165157 w 257288"/>
                <a:gd name="connsiteY7" fmla="*/ 377430 h 377430"/>
                <a:gd name="connsiteX8" fmla="*/ 188914 w 257288"/>
                <a:gd name="connsiteY8" fmla="*/ 326628 h 377430"/>
                <a:gd name="connsiteX9" fmla="*/ 256473 w 257288"/>
                <a:gd name="connsiteY9" fmla="*/ 326628 h 377430"/>
                <a:gd name="connsiteX0" fmla="*/ 0 w 257288"/>
                <a:gd name="connsiteY0" fmla="*/ 321468 h 377430"/>
                <a:gd name="connsiteX1" fmla="*/ 71438 w 257288"/>
                <a:gd name="connsiteY1" fmla="*/ 316705 h 377430"/>
                <a:gd name="connsiteX2" fmla="*/ 76199 w 257288"/>
                <a:gd name="connsiteY2" fmla="*/ 245269 h 377430"/>
                <a:gd name="connsiteX3" fmla="*/ 85726 w 257288"/>
                <a:gd name="connsiteY3" fmla="*/ 145254 h 377430"/>
                <a:gd name="connsiteX4" fmla="*/ 111920 w 257288"/>
                <a:gd name="connsiteY4" fmla="*/ 0 h 377430"/>
                <a:gd name="connsiteX5" fmla="*/ 128589 w 257288"/>
                <a:gd name="connsiteY5" fmla="*/ 161924 h 377430"/>
                <a:gd name="connsiteX6" fmla="*/ 135733 w 257288"/>
                <a:gd name="connsiteY6" fmla="*/ 271463 h 377430"/>
                <a:gd name="connsiteX7" fmla="*/ 165157 w 257288"/>
                <a:gd name="connsiteY7" fmla="*/ 377430 h 377430"/>
                <a:gd name="connsiteX8" fmla="*/ 188914 w 257288"/>
                <a:gd name="connsiteY8" fmla="*/ 326628 h 377430"/>
                <a:gd name="connsiteX9" fmla="*/ 256473 w 257288"/>
                <a:gd name="connsiteY9" fmla="*/ 326628 h 377430"/>
                <a:gd name="connsiteX0" fmla="*/ 0 w 257288"/>
                <a:gd name="connsiteY0" fmla="*/ 321468 h 377430"/>
                <a:gd name="connsiteX1" fmla="*/ 71438 w 257288"/>
                <a:gd name="connsiteY1" fmla="*/ 316705 h 377430"/>
                <a:gd name="connsiteX2" fmla="*/ 76199 w 257288"/>
                <a:gd name="connsiteY2" fmla="*/ 245269 h 377430"/>
                <a:gd name="connsiteX3" fmla="*/ 85726 w 257288"/>
                <a:gd name="connsiteY3" fmla="*/ 145254 h 377430"/>
                <a:gd name="connsiteX4" fmla="*/ 111920 w 257288"/>
                <a:gd name="connsiteY4" fmla="*/ 0 h 377430"/>
                <a:gd name="connsiteX5" fmla="*/ 128589 w 257288"/>
                <a:gd name="connsiteY5" fmla="*/ 161924 h 377430"/>
                <a:gd name="connsiteX6" fmla="*/ 135733 w 257288"/>
                <a:gd name="connsiteY6" fmla="*/ 271463 h 377430"/>
                <a:gd name="connsiteX7" fmla="*/ 165157 w 257288"/>
                <a:gd name="connsiteY7" fmla="*/ 377430 h 377430"/>
                <a:gd name="connsiteX8" fmla="*/ 191351 w 257288"/>
                <a:gd name="connsiteY8" fmla="*/ 322661 h 377430"/>
                <a:gd name="connsiteX9" fmla="*/ 256473 w 257288"/>
                <a:gd name="connsiteY9" fmla="*/ 326628 h 377430"/>
                <a:gd name="connsiteX0" fmla="*/ 0 w 257288"/>
                <a:gd name="connsiteY0" fmla="*/ 321468 h 377430"/>
                <a:gd name="connsiteX1" fmla="*/ 71438 w 257288"/>
                <a:gd name="connsiteY1" fmla="*/ 316705 h 377430"/>
                <a:gd name="connsiteX2" fmla="*/ 76199 w 257288"/>
                <a:gd name="connsiteY2" fmla="*/ 245269 h 377430"/>
                <a:gd name="connsiteX3" fmla="*/ 85726 w 257288"/>
                <a:gd name="connsiteY3" fmla="*/ 145254 h 377430"/>
                <a:gd name="connsiteX4" fmla="*/ 111920 w 257288"/>
                <a:gd name="connsiteY4" fmla="*/ 0 h 377430"/>
                <a:gd name="connsiteX5" fmla="*/ 128589 w 257288"/>
                <a:gd name="connsiteY5" fmla="*/ 161924 h 377430"/>
                <a:gd name="connsiteX6" fmla="*/ 135733 w 257288"/>
                <a:gd name="connsiteY6" fmla="*/ 271463 h 377430"/>
                <a:gd name="connsiteX7" fmla="*/ 165157 w 257288"/>
                <a:gd name="connsiteY7" fmla="*/ 377430 h 377430"/>
                <a:gd name="connsiteX8" fmla="*/ 191351 w 257288"/>
                <a:gd name="connsiteY8" fmla="*/ 322661 h 377430"/>
                <a:gd name="connsiteX9" fmla="*/ 256473 w 257288"/>
                <a:gd name="connsiteY9" fmla="*/ 326628 h 377430"/>
                <a:gd name="connsiteX0" fmla="*/ 0 w 257288"/>
                <a:gd name="connsiteY0" fmla="*/ 321468 h 377430"/>
                <a:gd name="connsiteX1" fmla="*/ 71438 w 257288"/>
                <a:gd name="connsiteY1" fmla="*/ 316705 h 377430"/>
                <a:gd name="connsiteX2" fmla="*/ 76199 w 257288"/>
                <a:gd name="connsiteY2" fmla="*/ 245269 h 377430"/>
                <a:gd name="connsiteX3" fmla="*/ 85726 w 257288"/>
                <a:gd name="connsiteY3" fmla="*/ 145254 h 377430"/>
                <a:gd name="connsiteX4" fmla="*/ 111920 w 257288"/>
                <a:gd name="connsiteY4" fmla="*/ 0 h 377430"/>
                <a:gd name="connsiteX5" fmla="*/ 128589 w 257288"/>
                <a:gd name="connsiteY5" fmla="*/ 161924 h 377430"/>
                <a:gd name="connsiteX6" fmla="*/ 135733 w 257288"/>
                <a:gd name="connsiteY6" fmla="*/ 271463 h 377430"/>
                <a:gd name="connsiteX7" fmla="*/ 165157 w 257288"/>
                <a:gd name="connsiteY7" fmla="*/ 377430 h 377430"/>
                <a:gd name="connsiteX8" fmla="*/ 191351 w 257288"/>
                <a:gd name="connsiteY8" fmla="*/ 322661 h 377430"/>
                <a:gd name="connsiteX9" fmla="*/ 256473 w 257288"/>
                <a:gd name="connsiteY9" fmla="*/ 326628 h 377430"/>
                <a:gd name="connsiteX0" fmla="*/ 0 w 257288"/>
                <a:gd name="connsiteY0" fmla="*/ 321468 h 377430"/>
                <a:gd name="connsiteX1" fmla="*/ 71438 w 257288"/>
                <a:gd name="connsiteY1" fmla="*/ 316705 h 377430"/>
                <a:gd name="connsiteX2" fmla="*/ 76199 w 257288"/>
                <a:gd name="connsiteY2" fmla="*/ 245269 h 377430"/>
                <a:gd name="connsiteX3" fmla="*/ 85726 w 257288"/>
                <a:gd name="connsiteY3" fmla="*/ 145254 h 377430"/>
                <a:gd name="connsiteX4" fmla="*/ 111920 w 257288"/>
                <a:gd name="connsiteY4" fmla="*/ 0 h 377430"/>
                <a:gd name="connsiteX5" fmla="*/ 128589 w 257288"/>
                <a:gd name="connsiteY5" fmla="*/ 161924 h 377430"/>
                <a:gd name="connsiteX6" fmla="*/ 135733 w 257288"/>
                <a:gd name="connsiteY6" fmla="*/ 271463 h 377430"/>
                <a:gd name="connsiteX7" fmla="*/ 165157 w 257288"/>
                <a:gd name="connsiteY7" fmla="*/ 377430 h 377430"/>
                <a:gd name="connsiteX8" fmla="*/ 191351 w 257288"/>
                <a:gd name="connsiteY8" fmla="*/ 322661 h 377430"/>
                <a:gd name="connsiteX9" fmla="*/ 256473 w 257288"/>
                <a:gd name="connsiteY9" fmla="*/ 326628 h 377430"/>
                <a:gd name="connsiteX0" fmla="*/ 0 w 257288"/>
                <a:gd name="connsiteY0" fmla="*/ 321468 h 377430"/>
                <a:gd name="connsiteX1" fmla="*/ 71438 w 257288"/>
                <a:gd name="connsiteY1" fmla="*/ 316705 h 377430"/>
                <a:gd name="connsiteX2" fmla="*/ 76199 w 257288"/>
                <a:gd name="connsiteY2" fmla="*/ 245269 h 377430"/>
                <a:gd name="connsiteX3" fmla="*/ 85726 w 257288"/>
                <a:gd name="connsiteY3" fmla="*/ 145254 h 377430"/>
                <a:gd name="connsiteX4" fmla="*/ 111920 w 257288"/>
                <a:gd name="connsiteY4" fmla="*/ 0 h 377430"/>
                <a:gd name="connsiteX5" fmla="*/ 128589 w 257288"/>
                <a:gd name="connsiteY5" fmla="*/ 161924 h 377430"/>
                <a:gd name="connsiteX6" fmla="*/ 135733 w 257288"/>
                <a:gd name="connsiteY6" fmla="*/ 271463 h 377430"/>
                <a:gd name="connsiteX7" fmla="*/ 165157 w 257288"/>
                <a:gd name="connsiteY7" fmla="*/ 377430 h 377430"/>
                <a:gd name="connsiteX8" fmla="*/ 191351 w 257288"/>
                <a:gd name="connsiteY8" fmla="*/ 322661 h 377430"/>
                <a:gd name="connsiteX9" fmla="*/ 256473 w 257288"/>
                <a:gd name="connsiteY9" fmla="*/ 326628 h 377430"/>
                <a:gd name="connsiteX0" fmla="*/ 0 w 257288"/>
                <a:gd name="connsiteY0" fmla="*/ 321468 h 377430"/>
                <a:gd name="connsiteX1" fmla="*/ 71438 w 257288"/>
                <a:gd name="connsiteY1" fmla="*/ 316705 h 377430"/>
                <a:gd name="connsiteX2" fmla="*/ 76199 w 257288"/>
                <a:gd name="connsiteY2" fmla="*/ 245269 h 377430"/>
                <a:gd name="connsiteX3" fmla="*/ 92096 w 257288"/>
                <a:gd name="connsiteY3" fmla="*/ 110253 h 377430"/>
                <a:gd name="connsiteX4" fmla="*/ 111920 w 257288"/>
                <a:gd name="connsiteY4" fmla="*/ 0 h 377430"/>
                <a:gd name="connsiteX5" fmla="*/ 128589 w 257288"/>
                <a:gd name="connsiteY5" fmla="*/ 161924 h 377430"/>
                <a:gd name="connsiteX6" fmla="*/ 135733 w 257288"/>
                <a:gd name="connsiteY6" fmla="*/ 271463 h 377430"/>
                <a:gd name="connsiteX7" fmla="*/ 165157 w 257288"/>
                <a:gd name="connsiteY7" fmla="*/ 377430 h 377430"/>
                <a:gd name="connsiteX8" fmla="*/ 191351 w 257288"/>
                <a:gd name="connsiteY8" fmla="*/ 322661 h 377430"/>
                <a:gd name="connsiteX9" fmla="*/ 256473 w 257288"/>
                <a:gd name="connsiteY9" fmla="*/ 326628 h 377430"/>
                <a:gd name="connsiteX0" fmla="*/ 0 w 257288"/>
                <a:gd name="connsiteY0" fmla="*/ 321468 h 377430"/>
                <a:gd name="connsiteX1" fmla="*/ 71438 w 257288"/>
                <a:gd name="connsiteY1" fmla="*/ 316705 h 377430"/>
                <a:gd name="connsiteX2" fmla="*/ 76199 w 257288"/>
                <a:gd name="connsiteY2" fmla="*/ 245269 h 377430"/>
                <a:gd name="connsiteX3" fmla="*/ 82687 w 257288"/>
                <a:gd name="connsiteY3" fmla="*/ 110253 h 377430"/>
                <a:gd name="connsiteX4" fmla="*/ 111920 w 257288"/>
                <a:gd name="connsiteY4" fmla="*/ 0 h 377430"/>
                <a:gd name="connsiteX5" fmla="*/ 128589 w 257288"/>
                <a:gd name="connsiteY5" fmla="*/ 161924 h 377430"/>
                <a:gd name="connsiteX6" fmla="*/ 135733 w 257288"/>
                <a:gd name="connsiteY6" fmla="*/ 271463 h 377430"/>
                <a:gd name="connsiteX7" fmla="*/ 165157 w 257288"/>
                <a:gd name="connsiteY7" fmla="*/ 377430 h 377430"/>
                <a:gd name="connsiteX8" fmla="*/ 191351 w 257288"/>
                <a:gd name="connsiteY8" fmla="*/ 322661 h 377430"/>
                <a:gd name="connsiteX9" fmla="*/ 256473 w 257288"/>
                <a:gd name="connsiteY9" fmla="*/ 326628 h 377430"/>
                <a:gd name="connsiteX0" fmla="*/ 0 w 257288"/>
                <a:gd name="connsiteY0" fmla="*/ 321468 h 377430"/>
                <a:gd name="connsiteX1" fmla="*/ 62029 w 257288"/>
                <a:gd name="connsiteY1" fmla="*/ 311932 h 377430"/>
                <a:gd name="connsiteX2" fmla="*/ 76199 w 257288"/>
                <a:gd name="connsiteY2" fmla="*/ 245269 h 377430"/>
                <a:gd name="connsiteX3" fmla="*/ 82687 w 257288"/>
                <a:gd name="connsiteY3" fmla="*/ 110253 h 377430"/>
                <a:gd name="connsiteX4" fmla="*/ 111920 w 257288"/>
                <a:gd name="connsiteY4" fmla="*/ 0 h 377430"/>
                <a:gd name="connsiteX5" fmla="*/ 128589 w 257288"/>
                <a:gd name="connsiteY5" fmla="*/ 161924 h 377430"/>
                <a:gd name="connsiteX6" fmla="*/ 135733 w 257288"/>
                <a:gd name="connsiteY6" fmla="*/ 271463 h 377430"/>
                <a:gd name="connsiteX7" fmla="*/ 165157 w 257288"/>
                <a:gd name="connsiteY7" fmla="*/ 377430 h 377430"/>
                <a:gd name="connsiteX8" fmla="*/ 191351 w 257288"/>
                <a:gd name="connsiteY8" fmla="*/ 322661 h 377430"/>
                <a:gd name="connsiteX9" fmla="*/ 256473 w 257288"/>
                <a:gd name="connsiteY9" fmla="*/ 326628 h 377430"/>
                <a:gd name="connsiteX0" fmla="*/ 0 w 257288"/>
                <a:gd name="connsiteY0" fmla="*/ 321468 h 377430"/>
                <a:gd name="connsiteX1" fmla="*/ 62029 w 257288"/>
                <a:gd name="connsiteY1" fmla="*/ 311932 h 377430"/>
                <a:gd name="connsiteX2" fmla="*/ 76199 w 257288"/>
                <a:gd name="connsiteY2" fmla="*/ 245269 h 377430"/>
                <a:gd name="connsiteX3" fmla="*/ 87391 w 257288"/>
                <a:gd name="connsiteY3" fmla="*/ 115026 h 377430"/>
                <a:gd name="connsiteX4" fmla="*/ 111920 w 257288"/>
                <a:gd name="connsiteY4" fmla="*/ 0 h 377430"/>
                <a:gd name="connsiteX5" fmla="*/ 128589 w 257288"/>
                <a:gd name="connsiteY5" fmla="*/ 161924 h 377430"/>
                <a:gd name="connsiteX6" fmla="*/ 135733 w 257288"/>
                <a:gd name="connsiteY6" fmla="*/ 271463 h 377430"/>
                <a:gd name="connsiteX7" fmla="*/ 165157 w 257288"/>
                <a:gd name="connsiteY7" fmla="*/ 377430 h 377430"/>
                <a:gd name="connsiteX8" fmla="*/ 191351 w 257288"/>
                <a:gd name="connsiteY8" fmla="*/ 322661 h 377430"/>
                <a:gd name="connsiteX9" fmla="*/ 256473 w 257288"/>
                <a:gd name="connsiteY9" fmla="*/ 326628 h 377430"/>
                <a:gd name="connsiteX0" fmla="*/ 0 w 258103"/>
                <a:gd name="connsiteY0" fmla="*/ 321468 h 377430"/>
                <a:gd name="connsiteX1" fmla="*/ 62029 w 258103"/>
                <a:gd name="connsiteY1" fmla="*/ 311932 h 377430"/>
                <a:gd name="connsiteX2" fmla="*/ 76199 w 258103"/>
                <a:gd name="connsiteY2" fmla="*/ 245269 h 377430"/>
                <a:gd name="connsiteX3" fmla="*/ 87391 w 258103"/>
                <a:gd name="connsiteY3" fmla="*/ 115026 h 377430"/>
                <a:gd name="connsiteX4" fmla="*/ 111920 w 258103"/>
                <a:gd name="connsiteY4" fmla="*/ 0 h 377430"/>
                <a:gd name="connsiteX5" fmla="*/ 128589 w 258103"/>
                <a:gd name="connsiteY5" fmla="*/ 161924 h 377430"/>
                <a:gd name="connsiteX6" fmla="*/ 135733 w 258103"/>
                <a:gd name="connsiteY6" fmla="*/ 271463 h 377430"/>
                <a:gd name="connsiteX7" fmla="*/ 165157 w 258103"/>
                <a:gd name="connsiteY7" fmla="*/ 377430 h 377430"/>
                <a:gd name="connsiteX8" fmla="*/ 191351 w 258103"/>
                <a:gd name="connsiteY8" fmla="*/ 322661 h 377430"/>
                <a:gd name="connsiteX9" fmla="*/ 257288 w 258103"/>
                <a:gd name="connsiteY9" fmla="*/ 316261 h 377430"/>
                <a:gd name="connsiteX0" fmla="*/ 0 w 258103"/>
                <a:gd name="connsiteY0" fmla="*/ 321468 h 377430"/>
                <a:gd name="connsiteX1" fmla="*/ 62029 w 258103"/>
                <a:gd name="connsiteY1" fmla="*/ 311932 h 377430"/>
                <a:gd name="connsiteX2" fmla="*/ 76199 w 258103"/>
                <a:gd name="connsiteY2" fmla="*/ 245269 h 377430"/>
                <a:gd name="connsiteX3" fmla="*/ 87391 w 258103"/>
                <a:gd name="connsiteY3" fmla="*/ 115026 h 377430"/>
                <a:gd name="connsiteX4" fmla="*/ 111920 w 258103"/>
                <a:gd name="connsiteY4" fmla="*/ 0 h 377430"/>
                <a:gd name="connsiteX5" fmla="*/ 128589 w 258103"/>
                <a:gd name="connsiteY5" fmla="*/ 161924 h 377430"/>
                <a:gd name="connsiteX6" fmla="*/ 135733 w 258103"/>
                <a:gd name="connsiteY6" fmla="*/ 271463 h 377430"/>
                <a:gd name="connsiteX7" fmla="*/ 165157 w 258103"/>
                <a:gd name="connsiteY7" fmla="*/ 377430 h 377430"/>
                <a:gd name="connsiteX8" fmla="*/ 200795 w 258103"/>
                <a:gd name="connsiteY8" fmla="*/ 327451 h 377430"/>
                <a:gd name="connsiteX9" fmla="*/ 257288 w 258103"/>
                <a:gd name="connsiteY9" fmla="*/ 316261 h 377430"/>
                <a:gd name="connsiteX0" fmla="*/ 0 w 258103"/>
                <a:gd name="connsiteY0" fmla="*/ 321468 h 377430"/>
                <a:gd name="connsiteX1" fmla="*/ 62029 w 258103"/>
                <a:gd name="connsiteY1" fmla="*/ 311932 h 377430"/>
                <a:gd name="connsiteX2" fmla="*/ 76199 w 258103"/>
                <a:gd name="connsiteY2" fmla="*/ 245269 h 377430"/>
                <a:gd name="connsiteX3" fmla="*/ 87391 w 258103"/>
                <a:gd name="connsiteY3" fmla="*/ 115026 h 377430"/>
                <a:gd name="connsiteX4" fmla="*/ 111920 w 258103"/>
                <a:gd name="connsiteY4" fmla="*/ 0 h 377430"/>
                <a:gd name="connsiteX5" fmla="*/ 128589 w 258103"/>
                <a:gd name="connsiteY5" fmla="*/ 161924 h 377430"/>
                <a:gd name="connsiteX6" fmla="*/ 135733 w 258103"/>
                <a:gd name="connsiteY6" fmla="*/ 271463 h 377430"/>
                <a:gd name="connsiteX7" fmla="*/ 165157 w 258103"/>
                <a:gd name="connsiteY7" fmla="*/ 377430 h 377430"/>
                <a:gd name="connsiteX8" fmla="*/ 209014 w 258103"/>
                <a:gd name="connsiteY8" fmla="*/ 322029 h 377430"/>
                <a:gd name="connsiteX9" fmla="*/ 257288 w 258103"/>
                <a:gd name="connsiteY9" fmla="*/ 316261 h 377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8103" h="377430">
                  <a:moveTo>
                    <a:pt x="0" y="321468"/>
                  </a:moveTo>
                  <a:cubicBezTo>
                    <a:pt x="17264" y="321468"/>
                    <a:pt x="49329" y="324632"/>
                    <a:pt x="62029" y="311932"/>
                  </a:cubicBezTo>
                  <a:cubicBezTo>
                    <a:pt x="74729" y="299232"/>
                    <a:pt x="71972" y="278087"/>
                    <a:pt x="76199" y="245269"/>
                  </a:cubicBezTo>
                  <a:cubicBezTo>
                    <a:pt x="80426" y="212451"/>
                    <a:pt x="81438" y="155904"/>
                    <a:pt x="87391" y="115026"/>
                  </a:cubicBezTo>
                  <a:cubicBezTo>
                    <a:pt x="93344" y="74148"/>
                    <a:pt x="89809" y="1192"/>
                    <a:pt x="111920" y="0"/>
                  </a:cubicBezTo>
                  <a:cubicBezTo>
                    <a:pt x="133352" y="5158"/>
                    <a:pt x="124620" y="116680"/>
                    <a:pt x="128589" y="161924"/>
                  </a:cubicBezTo>
                  <a:cubicBezTo>
                    <a:pt x="132558" y="207168"/>
                    <a:pt x="129638" y="235545"/>
                    <a:pt x="135733" y="271463"/>
                  </a:cubicBezTo>
                  <a:cubicBezTo>
                    <a:pt x="141828" y="307381"/>
                    <a:pt x="133826" y="370517"/>
                    <a:pt x="165157" y="377430"/>
                  </a:cubicBezTo>
                  <a:cubicBezTo>
                    <a:pt x="186644" y="367905"/>
                    <a:pt x="191210" y="330365"/>
                    <a:pt x="209014" y="322029"/>
                  </a:cubicBezTo>
                  <a:cubicBezTo>
                    <a:pt x="219046" y="314489"/>
                    <a:pt x="258103" y="316013"/>
                    <a:pt x="257288" y="316261"/>
                  </a:cubicBezTo>
                </a:path>
              </a:pathLst>
            </a:custGeom>
            <a:ln w="19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22" name="Line 197"/>
            <p:cNvSpPr>
              <a:spLocks noChangeShapeType="1"/>
            </p:cNvSpPr>
            <p:nvPr/>
          </p:nvSpPr>
          <p:spPr bwMode="auto">
            <a:xfrm flipH="1" flipV="1">
              <a:off x="7618747" y="3023264"/>
              <a:ext cx="0" cy="4057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 Box 193"/>
            <p:cNvSpPr txBox="1">
              <a:spLocks noChangeArrowheads="1"/>
            </p:cNvSpPr>
            <p:nvPr/>
          </p:nvSpPr>
          <p:spPr bwMode="auto">
            <a:xfrm>
              <a:off x="7646871" y="3079993"/>
              <a:ext cx="63350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200"/>
                <a:t>~2 mV</a:t>
              </a:r>
              <a:endParaRPr lang="en-US" sz="1000"/>
            </a:p>
          </p:txBody>
        </p:sp>
        <p:sp>
          <p:nvSpPr>
            <p:cNvPr id="24" name="Line 197"/>
            <p:cNvSpPr>
              <a:spLocks noChangeShapeType="1"/>
            </p:cNvSpPr>
            <p:nvPr/>
          </p:nvSpPr>
          <p:spPr bwMode="auto">
            <a:xfrm flipH="1" flipV="1">
              <a:off x="6944750" y="3645023"/>
              <a:ext cx="2013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197"/>
            <p:cNvSpPr>
              <a:spLocks noChangeShapeType="1"/>
            </p:cNvSpPr>
            <p:nvPr/>
          </p:nvSpPr>
          <p:spPr bwMode="auto">
            <a:xfrm flipV="1">
              <a:off x="7347428" y="3645023"/>
              <a:ext cx="2013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Text Box 193"/>
            <p:cNvSpPr txBox="1">
              <a:spLocks noChangeArrowheads="1"/>
            </p:cNvSpPr>
            <p:nvPr/>
          </p:nvSpPr>
          <p:spPr bwMode="auto">
            <a:xfrm>
              <a:off x="7552183" y="3506524"/>
              <a:ext cx="56457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200"/>
                <a:t>~1 ps</a:t>
              </a:r>
              <a:endParaRPr lang="en-US" sz="1000"/>
            </a:p>
          </p:txBody>
        </p:sp>
        <p:sp>
          <p:nvSpPr>
            <p:cNvPr id="27" name="Line 197"/>
            <p:cNvSpPr>
              <a:spLocks noChangeShapeType="1"/>
            </p:cNvSpPr>
            <p:nvPr/>
          </p:nvSpPr>
          <p:spPr bwMode="auto">
            <a:xfrm flipV="1">
              <a:off x="7574939" y="3429000"/>
              <a:ext cx="876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197"/>
            <p:cNvSpPr>
              <a:spLocks noChangeShapeType="1"/>
            </p:cNvSpPr>
            <p:nvPr/>
          </p:nvSpPr>
          <p:spPr bwMode="auto">
            <a:xfrm flipV="1">
              <a:off x="7574939" y="3026634"/>
              <a:ext cx="876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197"/>
            <p:cNvSpPr>
              <a:spLocks noChangeShapeType="1"/>
            </p:cNvSpPr>
            <p:nvPr/>
          </p:nvSpPr>
          <p:spPr bwMode="auto">
            <a:xfrm>
              <a:off x="7351821" y="3607585"/>
              <a:ext cx="0" cy="748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197"/>
            <p:cNvSpPr>
              <a:spLocks noChangeShapeType="1"/>
            </p:cNvSpPr>
            <p:nvPr/>
          </p:nvSpPr>
          <p:spPr bwMode="auto">
            <a:xfrm>
              <a:off x="7150029" y="3607585"/>
              <a:ext cx="0" cy="748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" name="Group 140"/>
          <p:cNvGrpSpPr>
            <a:grpSpLocks/>
          </p:cNvGrpSpPr>
          <p:nvPr/>
        </p:nvGrpSpPr>
        <p:grpSpPr bwMode="auto">
          <a:xfrm>
            <a:off x="6024563" y="5108575"/>
            <a:ext cx="1055687" cy="992188"/>
            <a:chOff x="7063857" y="5517232"/>
            <a:chExt cx="1054745" cy="992760"/>
          </a:xfrm>
        </p:grpSpPr>
        <p:graphicFrame>
          <p:nvGraphicFramePr>
            <p:cNvPr id="32" name="Chart 132"/>
            <p:cNvGraphicFramePr>
              <a:graphicFrameLocks/>
            </p:cNvGraphicFramePr>
            <p:nvPr/>
          </p:nvGraphicFramePr>
          <p:xfrm>
            <a:off x="7013057" y="5466432"/>
            <a:ext cx="1156345" cy="10943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64121" r:id="rId5" imgW="1158144" imgH="1097189" progId="Excel.Chart.8">
                    <p:embed/>
                  </p:oleObj>
                </mc:Choice>
                <mc:Fallback>
                  <p:oleObj r:id="rId5" imgW="1158144" imgH="1097189" progId="Excel.Chart.8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13057" y="5466432"/>
                          <a:ext cx="1156345" cy="10943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3" name="Text Box 7"/>
            <p:cNvSpPr txBox="1">
              <a:spLocks noChangeArrowheads="1"/>
            </p:cNvSpPr>
            <p:nvPr/>
          </p:nvSpPr>
          <p:spPr bwMode="auto">
            <a:xfrm>
              <a:off x="7251508" y="5733256"/>
              <a:ext cx="36004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>
                  <a:sym typeface="Wingdings" pitchFamily="2" charset="2"/>
                </a:rPr>
                <a:t></a:t>
              </a:r>
              <a:endParaRPr lang="en-US" sz="1400" i="1">
                <a:latin typeface="Arial Rounded MT Bold" pitchFamily="34" charset="0"/>
              </a:endParaRPr>
            </a:p>
          </p:txBody>
        </p:sp>
        <p:sp>
          <p:nvSpPr>
            <p:cNvPr id="34" name="Text Box 7"/>
            <p:cNvSpPr txBox="1">
              <a:spLocks noChangeArrowheads="1"/>
            </p:cNvSpPr>
            <p:nvPr/>
          </p:nvSpPr>
          <p:spPr bwMode="auto">
            <a:xfrm>
              <a:off x="7428464" y="6072076"/>
              <a:ext cx="36004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>
                  <a:sym typeface="Wingdings" pitchFamily="2" charset="2"/>
                </a:rPr>
                <a:t></a:t>
              </a:r>
              <a:endParaRPr lang="en-US" sz="1400" i="1">
                <a:latin typeface="Arial Rounded MT Bold" pitchFamily="34" charset="0"/>
              </a:endParaRPr>
            </a:p>
          </p:txBody>
        </p:sp>
        <p:sp>
          <p:nvSpPr>
            <p:cNvPr id="35" name="Text Box 7"/>
            <p:cNvSpPr txBox="1">
              <a:spLocks noChangeArrowheads="1"/>
            </p:cNvSpPr>
            <p:nvPr/>
          </p:nvSpPr>
          <p:spPr bwMode="auto">
            <a:xfrm>
              <a:off x="7564935" y="5733256"/>
              <a:ext cx="36004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>
                  <a:sym typeface="Wingdings" pitchFamily="2" charset="2"/>
                </a:rPr>
                <a:t></a:t>
              </a:r>
              <a:endParaRPr lang="en-US" sz="1400" i="1">
                <a:latin typeface="Arial Rounded MT Bold" pitchFamily="34" charset="0"/>
              </a:endParaRPr>
            </a:p>
          </p:txBody>
        </p:sp>
      </p:grpSp>
      <p:grpSp>
        <p:nvGrpSpPr>
          <p:cNvPr id="36" name="Group 42"/>
          <p:cNvGrpSpPr>
            <a:grpSpLocks/>
          </p:cNvGrpSpPr>
          <p:nvPr/>
        </p:nvGrpSpPr>
        <p:grpSpPr bwMode="auto">
          <a:xfrm>
            <a:off x="6321425" y="4700588"/>
            <a:ext cx="2082800" cy="277812"/>
            <a:chOff x="7246757" y="3295355"/>
            <a:chExt cx="2083076" cy="277661"/>
          </a:xfrm>
        </p:grpSpPr>
        <p:sp>
          <p:nvSpPr>
            <p:cNvPr id="37" name="Freeform 36"/>
            <p:cNvSpPr/>
            <p:nvPr/>
          </p:nvSpPr>
          <p:spPr>
            <a:xfrm>
              <a:off x="7246757" y="3298528"/>
              <a:ext cx="201640" cy="274488"/>
            </a:xfrm>
            <a:custGeom>
              <a:avLst/>
              <a:gdLst>
                <a:gd name="connsiteX0" fmla="*/ 0 w 116682"/>
                <a:gd name="connsiteY0" fmla="*/ 213519 h 230585"/>
                <a:gd name="connsiteX1" fmla="*/ 45244 w 116682"/>
                <a:gd name="connsiteY1" fmla="*/ 184944 h 230585"/>
                <a:gd name="connsiteX2" fmla="*/ 64294 w 116682"/>
                <a:gd name="connsiteY2" fmla="*/ 42069 h 230585"/>
                <a:gd name="connsiteX3" fmla="*/ 71438 w 116682"/>
                <a:gd name="connsiteY3" fmla="*/ 3969 h 230585"/>
                <a:gd name="connsiteX4" fmla="*/ 80963 w 116682"/>
                <a:gd name="connsiteY4" fmla="*/ 32544 h 230585"/>
                <a:gd name="connsiteX5" fmla="*/ 83344 w 116682"/>
                <a:gd name="connsiteY5" fmla="*/ 199232 h 230585"/>
                <a:gd name="connsiteX6" fmla="*/ 102394 w 116682"/>
                <a:gd name="connsiteY6" fmla="*/ 220663 h 230585"/>
                <a:gd name="connsiteX7" fmla="*/ 107157 w 116682"/>
                <a:gd name="connsiteY7" fmla="*/ 201613 h 230585"/>
                <a:gd name="connsiteX8" fmla="*/ 116682 w 116682"/>
                <a:gd name="connsiteY8" fmla="*/ 196850 h 230585"/>
                <a:gd name="connsiteX0" fmla="*/ 0 w 116682"/>
                <a:gd name="connsiteY0" fmla="*/ 213519 h 229158"/>
                <a:gd name="connsiteX1" fmla="*/ 45244 w 116682"/>
                <a:gd name="connsiteY1" fmla="*/ 184944 h 229158"/>
                <a:gd name="connsiteX2" fmla="*/ 64294 w 116682"/>
                <a:gd name="connsiteY2" fmla="*/ 42069 h 229158"/>
                <a:gd name="connsiteX3" fmla="*/ 71438 w 116682"/>
                <a:gd name="connsiteY3" fmla="*/ 3969 h 229158"/>
                <a:gd name="connsiteX4" fmla="*/ 80963 w 116682"/>
                <a:gd name="connsiteY4" fmla="*/ 32544 h 229158"/>
                <a:gd name="connsiteX5" fmla="*/ 83344 w 116682"/>
                <a:gd name="connsiteY5" fmla="*/ 199232 h 229158"/>
                <a:gd name="connsiteX6" fmla="*/ 103981 w 116682"/>
                <a:gd name="connsiteY6" fmla="*/ 212099 h 229158"/>
                <a:gd name="connsiteX7" fmla="*/ 107157 w 116682"/>
                <a:gd name="connsiteY7" fmla="*/ 201613 h 229158"/>
                <a:gd name="connsiteX8" fmla="*/ 116682 w 116682"/>
                <a:gd name="connsiteY8" fmla="*/ 196850 h 229158"/>
                <a:gd name="connsiteX0" fmla="*/ 0 w 116682"/>
                <a:gd name="connsiteY0" fmla="*/ 211137 h 225856"/>
                <a:gd name="connsiteX1" fmla="*/ 45244 w 116682"/>
                <a:gd name="connsiteY1" fmla="*/ 182562 h 225856"/>
                <a:gd name="connsiteX2" fmla="*/ 64294 w 116682"/>
                <a:gd name="connsiteY2" fmla="*/ 39687 h 225856"/>
                <a:gd name="connsiteX3" fmla="*/ 71438 w 116682"/>
                <a:gd name="connsiteY3" fmla="*/ 1587 h 225856"/>
                <a:gd name="connsiteX4" fmla="*/ 80963 w 116682"/>
                <a:gd name="connsiteY4" fmla="*/ 30162 h 225856"/>
                <a:gd name="connsiteX5" fmla="*/ 65833 w 116682"/>
                <a:gd name="connsiteY5" fmla="*/ 102394 h 225856"/>
                <a:gd name="connsiteX6" fmla="*/ 103981 w 116682"/>
                <a:gd name="connsiteY6" fmla="*/ 209717 h 225856"/>
                <a:gd name="connsiteX7" fmla="*/ 107157 w 116682"/>
                <a:gd name="connsiteY7" fmla="*/ 199231 h 225856"/>
                <a:gd name="connsiteX8" fmla="*/ 116682 w 116682"/>
                <a:gd name="connsiteY8" fmla="*/ 194468 h 225856"/>
                <a:gd name="connsiteX0" fmla="*/ 0 w 116682"/>
                <a:gd name="connsiteY0" fmla="*/ 211137 h 226783"/>
                <a:gd name="connsiteX1" fmla="*/ 45244 w 116682"/>
                <a:gd name="connsiteY1" fmla="*/ 182562 h 226783"/>
                <a:gd name="connsiteX2" fmla="*/ 64294 w 116682"/>
                <a:gd name="connsiteY2" fmla="*/ 39687 h 226783"/>
                <a:gd name="connsiteX3" fmla="*/ 71438 w 116682"/>
                <a:gd name="connsiteY3" fmla="*/ 1587 h 226783"/>
                <a:gd name="connsiteX4" fmla="*/ 80963 w 116682"/>
                <a:gd name="connsiteY4" fmla="*/ 30162 h 226783"/>
                <a:gd name="connsiteX5" fmla="*/ 83344 w 116682"/>
                <a:gd name="connsiteY5" fmla="*/ 96837 h 226783"/>
                <a:gd name="connsiteX6" fmla="*/ 103981 w 116682"/>
                <a:gd name="connsiteY6" fmla="*/ 209717 h 226783"/>
                <a:gd name="connsiteX7" fmla="*/ 107157 w 116682"/>
                <a:gd name="connsiteY7" fmla="*/ 199231 h 226783"/>
                <a:gd name="connsiteX8" fmla="*/ 116682 w 116682"/>
                <a:gd name="connsiteY8" fmla="*/ 194468 h 226783"/>
                <a:gd name="connsiteX0" fmla="*/ 0 w 116682"/>
                <a:gd name="connsiteY0" fmla="*/ 221060 h 236706"/>
                <a:gd name="connsiteX1" fmla="*/ 45244 w 116682"/>
                <a:gd name="connsiteY1" fmla="*/ 192485 h 236706"/>
                <a:gd name="connsiteX2" fmla="*/ 59531 w 116682"/>
                <a:gd name="connsiteY2" fmla="*/ 109142 h 236706"/>
                <a:gd name="connsiteX3" fmla="*/ 71438 w 116682"/>
                <a:gd name="connsiteY3" fmla="*/ 11510 h 236706"/>
                <a:gd name="connsiteX4" fmla="*/ 80963 w 116682"/>
                <a:gd name="connsiteY4" fmla="*/ 40085 h 236706"/>
                <a:gd name="connsiteX5" fmla="*/ 83344 w 116682"/>
                <a:gd name="connsiteY5" fmla="*/ 106760 h 236706"/>
                <a:gd name="connsiteX6" fmla="*/ 103981 w 116682"/>
                <a:gd name="connsiteY6" fmla="*/ 219640 h 236706"/>
                <a:gd name="connsiteX7" fmla="*/ 107157 w 116682"/>
                <a:gd name="connsiteY7" fmla="*/ 209154 h 236706"/>
                <a:gd name="connsiteX8" fmla="*/ 116682 w 116682"/>
                <a:gd name="connsiteY8" fmla="*/ 204391 h 236706"/>
                <a:gd name="connsiteX0" fmla="*/ 0 w 116682"/>
                <a:gd name="connsiteY0" fmla="*/ 191294 h 206940"/>
                <a:gd name="connsiteX1" fmla="*/ 45244 w 116682"/>
                <a:gd name="connsiteY1" fmla="*/ 162719 h 206940"/>
                <a:gd name="connsiteX2" fmla="*/ 59531 w 116682"/>
                <a:gd name="connsiteY2" fmla="*/ 79376 h 206940"/>
                <a:gd name="connsiteX3" fmla="*/ 64294 w 116682"/>
                <a:gd name="connsiteY3" fmla="*/ 15081 h 206940"/>
                <a:gd name="connsiteX4" fmla="*/ 80963 w 116682"/>
                <a:gd name="connsiteY4" fmla="*/ 10319 h 206940"/>
                <a:gd name="connsiteX5" fmla="*/ 83344 w 116682"/>
                <a:gd name="connsiteY5" fmla="*/ 76994 h 206940"/>
                <a:gd name="connsiteX6" fmla="*/ 103981 w 116682"/>
                <a:gd name="connsiteY6" fmla="*/ 189874 h 206940"/>
                <a:gd name="connsiteX7" fmla="*/ 107157 w 116682"/>
                <a:gd name="connsiteY7" fmla="*/ 179388 h 206940"/>
                <a:gd name="connsiteX8" fmla="*/ 116682 w 116682"/>
                <a:gd name="connsiteY8" fmla="*/ 174625 h 206940"/>
                <a:gd name="connsiteX0" fmla="*/ 0 w 116682"/>
                <a:gd name="connsiteY0" fmla="*/ 198437 h 214083"/>
                <a:gd name="connsiteX1" fmla="*/ 45244 w 116682"/>
                <a:gd name="connsiteY1" fmla="*/ 169862 h 214083"/>
                <a:gd name="connsiteX2" fmla="*/ 59531 w 116682"/>
                <a:gd name="connsiteY2" fmla="*/ 86519 h 214083"/>
                <a:gd name="connsiteX3" fmla="*/ 64294 w 116682"/>
                <a:gd name="connsiteY3" fmla="*/ 22224 h 214083"/>
                <a:gd name="connsiteX4" fmla="*/ 73819 w 116682"/>
                <a:gd name="connsiteY4" fmla="*/ 10319 h 214083"/>
                <a:gd name="connsiteX5" fmla="*/ 83344 w 116682"/>
                <a:gd name="connsiteY5" fmla="*/ 84137 h 214083"/>
                <a:gd name="connsiteX6" fmla="*/ 103981 w 116682"/>
                <a:gd name="connsiteY6" fmla="*/ 197017 h 214083"/>
                <a:gd name="connsiteX7" fmla="*/ 107157 w 116682"/>
                <a:gd name="connsiteY7" fmla="*/ 186531 h 214083"/>
                <a:gd name="connsiteX8" fmla="*/ 116682 w 116682"/>
                <a:gd name="connsiteY8" fmla="*/ 181768 h 214083"/>
                <a:gd name="connsiteX0" fmla="*/ 0 w 116682"/>
                <a:gd name="connsiteY0" fmla="*/ 191293 h 206939"/>
                <a:gd name="connsiteX1" fmla="*/ 45244 w 116682"/>
                <a:gd name="connsiteY1" fmla="*/ 162718 h 206939"/>
                <a:gd name="connsiteX2" fmla="*/ 59531 w 116682"/>
                <a:gd name="connsiteY2" fmla="*/ 79375 h 206939"/>
                <a:gd name="connsiteX3" fmla="*/ 64294 w 116682"/>
                <a:gd name="connsiteY3" fmla="*/ 57942 h 206939"/>
                <a:gd name="connsiteX4" fmla="*/ 73819 w 116682"/>
                <a:gd name="connsiteY4" fmla="*/ 3175 h 206939"/>
                <a:gd name="connsiteX5" fmla="*/ 83344 w 116682"/>
                <a:gd name="connsiteY5" fmla="*/ 76993 h 206939"/>
                <a:gd name="connsiteX6" fmla="*/ 103981 w 116682"/>
                <a:gd name="connsiteY6" fmla="*/ 189873 h 206939"/>
                <a:gd name="connsiteX7" fmla="*/ 107157 w 116682"/>
                <a:gd name="connsiteY7" fmla="*/ 179387 h 206939"/>
                <a:gd name="connsiteX8" fmla="*/ 116682 w 116682"/>
                <a:gd name="connsiteY8" fmla="*/ 174624 h 206939"/>
                <a:gd name="connsiteX0" fmla="*/ 0 w 116682"/>
                <a:gd name="connsiteY0" fmla="*/ 191293 h 206939"/>
                <a:gd name="connsiteX1" fmla="*/ 45244 w 116682"/>
                <a:gd name="connsiteY1" fmla="*/ 162718 h 206939"/>
                <a:gd name="connsiteX2" fmla="*/ 54768 w 116682"/>
                <a:gd name="connsiteY2" fmla="*/ 129381 h 206939"/>
                <a:gd name="connsiteX3" fmla="*/ 64294 w 116682"/>
                <a:gd name="connsiteY3" fmla="*/ 57942 h 206939"/>
                <a:gd name="connsiteX4" fmla="*/ 73819 w 116682"/>
                <a:gd name="connsiteY4" fmla="*/ 3175 h 206939"/>
                <a:gd name="connsiteX5" fmla="*/ 83344 w 116682"/>
                <a:gd name="connsiteY5" fmla="*/ 76993 h 206939"/>
                <a:gd name="connsiteX6" fmla="*/ 103981 w 116682"/>
                <a:gd name="connsiteY6" fmla="*/ 189873 h 206939"/>
                <a:gd name="connsiteX7" fmla="*/ 107157 w 116682"/>
                <a:gd name="connsiteY7" fmla="*/ 179387 h 206939"/>
                <a:gd name="connsiteX8" fmla="*/ 116682 w 116682"/>
                <a:gd name="connsiteY8" fmla="*/ 174624 h 206939"/>
                <a:gd name="connsiteX0" fmla="*/ 0 w 116682"/>
                <a:gd name="connsiteY0" fmla="*/ 191293 h 206939"/>
                <a:gd name="connsiteX1" fmla="*/ 38100 w 116682"/>
                <a:gd name="connsiteY1" fmla="*/ 177005 h 206939"/>
                <a:gd name="connsiteX2" fmla="*/ 54768 w 116682"/>
                <a:gd name="connsiteY2" fmla="*/ 129381 h 206939"/>
                <a:gd name="connsiteX3" fmla="*/ 64294 w 116682"/>
                <a:gd name="connsiteY3" fmla="*/ 57942 h 206939"/>
                <a:gd name="connsiteX4" fmla="*/ 73819 w 116682"/>
                <a:gd name="connsiteY4" fmla="*/ 3175 h 206939"/>
                <a:gd name="connsiteX5" fmla="*/ 83344 w 116682"/>
                <a:gd name="connsiteY5" fmla="*/ 76993 h 206939"/>
                <a:gd name="connsiteX6" fmla="*/ 103981 w 116682"/>
                <a:gd name="connsiteY6" fmla="*/ 189873 h 206939"/>
                <a:gd name="connsiteX7" fmla="*/ 107157 w 116682"/>
                <a:gd name="connsiteY7" fmla="*/ 179387 h 206939"/>
                <a:gd name="connsiteX8" fmla="*/ 116682 w 116682"/>
                <a:gd name="connsiteY8" fmla="*/ 174624 h 206939"/>
                <a:gd name="connsiteX0" fmla="*/ 0 w 116682"/>
                <a:gd name="connsiteY0" fmla="*/ 191690 h 214082"/>
                <a:gd name="connsiteX1" fmla="*/ 38100 w 116682"/>
                <a:gd name="connsiteY1" fmla="*/ 177402 h 214082"/>
                <a:gd name="connsiteX2" fmla="*/ 54768 w 116682"/>
                <a:gd name="connsiteY2" fmla="*/ 129778 h 214082"/>
                <a:gd name="connsiteX3" fmla="*/ 64294 w 116682"/>
                <a:gd name="connsiteY3" fmla="*/ 58339 h 214082"/>
                <a:gd name="connsiteX4" fmla="*/ 73819 w 116682"/>
                <a:gd name="connsiteY4" fmla="*/ 3572 h 214082"/>
                <a:gd name="connsiteX5" fmla="*/ 85726 w 116682"/>
                <a:gd name="connsiteY5" fmla="*/ 36908 h 214082"/>
                <a:gd name="connsiteX6" fmla="*/ 103981 w 116682"/>
                <a:gd name="connsiteY6" fmla="*/ 190270 h 214082"/>
                <a:gd name="connsiteX7" fmla="*/ 107157 w 116682"/>
                <a:gd name="connsiteY7" fmla="*/ 179784 h 214082"/>
                <a:gd name="connsiteX8" fmla="*/ 116682 w 116682"/>
                <a:gd name="connsiteY8" fmla="*/ 175021 h 214082"/>
                <a:gd name="connsiteX0" fmla="*/ 0 w 116682"/>
                <a:gd name="connsiteY0" fmla="*/ 191690 h 197414"/>
                <a:gd name="connsiteX1" fmla="*/ 38100 w 116682"/>
                <a:gd name="connsiteY1" fmla="*/ 177402 h 197414"/>
                <a:gd name="connsiteX2" fmla="*/ 54768 w 116682"/>
                <a:gd name="connsiteY2" fmla="*/ 129778 h 197414"/>
                <a:gd name="connsiteX3" fmla="*/ 64294 w 116682"/>
                <a:gd name="connsiteY3" fmla="*/ 58339 h 197414"/>
                <a:gd name="connsiteX4" fmla="*/ 73819 w 116682"/>
                <a:gd name="connsiteY4" fmla="*/ 3572 h 197414"/>
                <a:gd name="connsiteX5" fmla="*/ 85726 w 116682"/>
                <a:gd name="connsiteY5" fmla="*/ 36908 h 197414"/>
                <a:gd name="connsiteX6" fmla="*/ 94456 w 116682"/>
                <a:gd name="connsiteY6" fmla="*/ 173602 h 197414"/>
                <a:gd name="connsiteX7" fmla="*/ 107157 w 116682"/>
                <a:gd name="connsiteY7" fmla="*/ 179784 h 197414"/>
                <a:gd name="connsiteX8" fmla="*/ 116682 w 116682"/>
                <a:gd name="connsiteY8" fmla="*/ 175021 h 197414"/>
                <a:gd name="connsiteX0" fmla="*/ 0 w 116682"/>
                <a:gd name="connsiteY0" fmla="*/ 191690 h 197414"/>
                <a:gd name="connsiteX1" fmla="*/ 38100 w 116682"/>
                <a:gd name="connsiteY1" fmla="*/ 177402 h 197414"/>
                <a:gd name="connsiteX2" fmla="*/ 54768 w 116682"/>
                <a:gd name="connsiteY2" fmla="*/ 129778 h 197414"/>
                <a:gd name="connsiteX3" fmla="*/ 64294 w 116682"/>
                <a:gd name="connsiteY3" fmla="*/ 58339 h 197414"/>
                <a:gd name="connsiteX4" fmla="*/ 73819 w 116682"/>
                <a:gd name="connsiteY4" fmla="*/ 3572 h 197414"/>
                <a:gd name="connsiteX5" fmla="*/ 85726 w 116682"/>
                <a:gd name="connsiteY5" fmla="*/ 36908 h 197414"/>
                <a:gd name="connsiteX6" fmla="*/ 94456 w 116682"/>
                <a:gd name="connsiteY6" fmla="*/ 173602 h 197414"/>
                <a:gd name="connsiteX7" fmla="*/ 107157 w 116682"/>
                <a:gd name="connsiteY7" fmla="*/ 179784 h 197414"/>
                <a:gd name="connsiteX8" fmla="*/ 116682 w 116682"/>
                <a:gd name="connsiteY8" fmla="*/ 175021 h 197414"/>
                <a:gd name="connsiteX0" fmla="*/ 0 w 111920"/>
                <a:gd name="connsiteY0" fmla="*/ 191690 h 197414"/>
                <a:gd name="connsiteX1" fmla="*/ 38100 w 111920"/>
                <a:gd name="connsiteY1" fmla="*/ 177402 h 197414"/>
                <a:gd name="connsiteX2" fmla="*/ 54768 w 111920"/>
                <a:gd name="connsiteY2" fmla="*/ 129778 h 197414"/>
                <a:gd name="connsiteX3" fmla="*/ 64294 w 111920"/>
                <a:gd name="connsiteY3" fmla="*/ 58339 h 197414"/>
                <a:gd name="connsiteX4" fmla="*/ 73819 w 111920"/>
                <a:gd name="connsiteY4" fmla="*/ 3572 h 197414"/>
                <a:gd name="connsiteX5" fmla="*/ 85726 w 111920"/>
                <a:gd name="connsiteY5" fmla="*/ 36908 h 197414"/>
                <a:gd name="connsiteX6" fmla="*/ 94456 w 111920"/>
                <a:gd name="connsiteY6" fmla="*/ 173602 h 197414"/>
                <a:gd name="connsiteX7" fmla="*/ 107157 w 111920"/>
                <a:gd name="connsiteY7" fmla="*/ 179784 h 197414"/>
                <a:gd name="connsiteX8" fmla="*/ 111920 w 111920"/>
                <a:gd name="connsiteY8" fmla="*/ 182165 h 197414"/>
                <a:gd name="connsiteX0" fmla="*/ 0 w 114302"/>
                <a:gd name="connsiteY0" fmla="*/ 191690 h 197414"/>
                <a:gd name="connsiteX1" fmla="*/ 38100 w 114302"/>
                <a:gd name="connsiteY1" fmla="*/ 177402 h 197414"/>
                <a:gd name="connsiteX2" fmla="*/ 54768 w 114302"/>
                <a:gd name="connsiteY2" fmla="*/ 129778 h 197414"/>
                <a:gd name="connsiteX3" fmla="*/ 64294 w 114302"/>
                <a:gd name="connsiteY3" fmla="*/ 58339 h 197414"/>
                <a:gd name="connsiteX4" fmla="*/ 73819 w 114302"/>
                <a:gd name="connsiteY4" fmla="*/ 3572 h 197414"/>
                <a:gd name="connsiteX5" fmla="*/ 85726 w 114302"/>
                <a:gd name="connsiteY5" fmla="*/ 36908 h 197414"/>
                <a:gd name="connsiteX6" fmla="*/ 94456 w 114302"/>
                <a:gd name="connsiteY6" fmla="*/ 173602 h 197414"/>
                <a:gd name="connsiteX7" fmla="*/ 107157 w 114302"/>
                <a:gd name="connsiteY7" fmla="*/ 179784 h 197414"/>
                <a:gd name="connsiteX8" fmla="*/ 114302 w 114302"/>
                <a:gd name="connsiteY8" fmla="*/ 165496 h 197414"/>
                <a:gd name="connsiteX0" fmla="*/ 0 w 114302"/>
                <a:gd name="connsiteY0" fmla="*/ 191690 h 191690"/>
                <a:gd name="connsiteX1" fmla="*/ 38100 w 114302"/>
                <a:gd name="connsiteY1" fmla="*/ 177402 h 191690"/>
                <a:gd name="connsiteX2" fmla="*/ 54768 w 114302"/>
                <a:gd name="connsiteY2" fmla="*/ 129778 h 191690"/>
                <a:gd name="connsiteX3" fmla="*/ 64294 w 114302"/>
                <a:gd name="connsiteY3" fmla="*/ 58339 h 191690"/>
                <a:gd name="connsiteX4" fmla="*/ 73819 w 114302"/>
                <a:gd name="connsiteY4" fmla="*/ 3572 h 191690"/>
                <a:gd name="connsiteX5" fmla="*/ 85726 w 114302"/>
                <a:gd name="connsiteY5" fmla="*/ 36908 h 191690"/>
                <a:gd name="connsiteX6" fmla="*/ 97632 w 114302"/>
                <a:gd name="connsiteY6" fmla="*/ 144066 h 191690"/>
                <a:gd name="connsiteX7" fmla="*/ 107157 w 114302"/>
                <a:gd name="connsiteY7" fmla="*/ 179784 h 191690"/>
                <a:gd name="connsiteX8" fmla="*/ 114302 w 114302"/>
                <a:gd name="connsiteY8" fmla="*/ 165496 h 191690"/>
                <a:gd name="connsiteX0" fmla="*/ 0 w 114302"/>
                <a:gd name="connsiteY0" fmla="*/ 191690 h 200025"/>
                <a:gd name="connsiteX1" fmla="*/ 38100 w 114302"/>
                <a:gd name="connsiteY1" fmla="*/ 177402 h 200025"/>
                <a:gd name="connsiteX2" fmla="*/ 54768 w 114302"/>
                <a:gd name="connsiteY2" fmla="*/ 129778 h 200025"/>
                <a:gd name="connsiteX3" fmla="*/ 64294 w 114302"/>
                <a:gd name="connsiteY3" fmla="*/ 58339 h 200025"/>
                <a:gd name="connsiteX4" fmla="*/ 73819 w 114302"/>
                <a:gd name="connsiteY4" fmla="*/ 3572 h 200025"/>
                <a:gd name="connsiteX5" fmla="*/ 85726 w 114302"/>
                <a:gd name="connsiteY5" fmla="*/ 36908 h 200025"/>
                <a:gd name="connsiteX6" fmla="*/ 97632 w 114302"/>
                <a:gd name="connsiteY6" fmla="*/ 144066 h 200025"/>
                <a:gd name="connsiteX7" fmla="*/ 107157 w 114302"/>
                <a:gd name="connsiteY7" fmla="*/ 196453 h 200025"/>
                <a:gd name="connsiteX8" fmla="*/ 114302 w 114302"/>
                <a:gd name="connsiteY8" fmla="*/ 165496 h 200025"/>
                <a:gd name="connsiteX0" fmla="*/ 0 w 126209"/>
                <a:gd name="connsiteY0" fmla="*/ 191690 h 202009"/>
                <a:gd name="connsiteX1" fmla="*/ 38100 w 126209"/>
                <a:gd name="connsiteY1" fmla="*/ 177402 h 202009"/>
                <a:gd name="connsiteX2" fmla="*/ 54768 w 126209"/>
                <a:gd name="connsiteY2" fmla="*/ 129778 h 202009"/>
                <a:gd name="connsiteX3" fmla="*/ 64294 w 126209"/>
                <a:gd name="connsiteY3" fmla="*/ 58339 h 202009"/>
                <a:gd name="connsiteX4" fmla="*/ 73819 w 126209"/>
                <a:gd name="connsiteY4" fmla="*/ 3572 h 202009"/>
                <a:gd name="connsiteX5" fmla="*/ 85726 w 126209"/>
                <a:gd name="connsiteY5" fmla="*/ 36908 h 202009"/>
                <a:gd name="connsiteX6" fmla="*/ 97632 w 126209"/>
                <a:gd name="connsiteY6" fmla="*/ 144066 h 202009"/>
                <a:gd name="connsiteX7" fmla="*/ 107157 w 126209"/>
                <a:gd name="connsiteY7" fmla="*/ 196453 h 202009"/>
                <a:gd name="connsiteX8" fmla="*/ 126209 w 126209"/>
                <a:gd name="connsiteY8" fmla="*/ 177402 h 202009"/>
                <a:gd name="connsiteX0" fmla="*/ 0 w 126209"/>
                <a:gd name="connsiteY0" fmla="*/ 191690 h 201612"/>
                <a:gd name="connsiteX1" fmla="*/ 38100 w 126209"/>
                <a:gd name="connsiteY1" fmla="*/ 177402 h 201612"/>
                <a:gd name="connsiteX2" fmla="*/ 54768 w 126209"/>
                <a:gd name="connsiteY2" fmla="*/ 129778 h 201612"/>
                <a:gd name="connsiteX3" fmla="*/ 64294 w 126209"/>
                <a:gd name="connsiteY3" fmla="*/ 58339 h 201612"/>
                <a:gd name="connsiteX4" fmla="*/ 73819 w 126209"/>
                <a:gd name="connsiteY4" fmla="*/ 3572 h 201612"/>
                <a:gd name="connsiteX5" fmla="*/ 85726 w 126209"/>
                <a:gd name="connsiteY5" fmla="*/ 36908 h 201612"/>
                <a:gd name="connsiteX6" fmla="*/ 92870 w 126209"/>
                <a:gd name="connsiteY6" fmla="*/ 146447 h 201612"/>
                <a:gd name="connsiteX7" fmla="*/ 107157 w 126209"/>
                <a:gd name="connsiteY7" fmla="*/ 196453 h 201612"/>
                <a:gd name="connsiteX8" fmla="*/ 126209 w 126209"/>
                <a:gd name="connsiteY8" fmla="*/ 177402 h 201612"/>
                <a:gd name="connsiteX0" fmla="*/ 0 w 126209"/>
                <a:gd name="connsiteY0" fmla="*/ 191690 h 201612"/>
                <a:gd name="connsiteX1" fmla="*/ 28575 w 126209"/>
                <a:gd name="connsiteY1" fmla="*/ 177402 h 201612"/>
                <a:gd name="connsiteX2" fmla="*/ 54768 w 126209"/>
                <a:gd name="connsiteY2" fmla="*/ 129778 h 201612"/>
                <a:gd name="connsiteX3" fmla="*/ 64294 w 126209"/>
                <a:gd name="connsiteY3" fmla="*/ 58339 h 201612"/>
                <a:gd name="connsiteX4" fmla="*/ 73819 w 126209"/>
                <a:gd name="connsiteY4" fmla="*/ 3572 h 201612"/>
                <a:gd name="connsiteX5" fmla="*/ 85726 w 126209"/>
                <a:gd name="connsiteY5" fmla="*/ 36908 h 201612"/>
                <a:gd name="connsiteX6" fmla="*/ 92870 w 126209"/>
                <a:gd name="connsiteY6" fmla="*/ 146447 h 201612"/>
                <a:gd name="connsiteX7" fmla="*/ 107157 w 126209"/>
                <a:gd name="connsiteY7" fmla="*/ 196453 h 201612"/>
                <a:gd name="connsiteX8" fmla="*/ 126209 w 126209"/>
                <a:gd name="connsiteY8" fmla="*/ 177402 h 201612"/>
                <a:gd name="connsiteX0" fmla="*/ 0 w 126209"/>
                <a:gd name="connsiteY0" fmla="*/ 191690 h 201612"/>
                <a:gd name="connsiteX1" fmla="*/ 28575 w 126209"/>
                <a:gd name="connsiteY1" fmla="*/ 177402 h 201612"/>
                <a:gd name="connsiteX2" fmla="*/ 45243 w 126209"/>
                <a:gd name="connsiteY2" fmla="*/ 120253 h 201612"/>
                <a:gd name="connsiteX3" fmla="*/ 64294 w 126209"/>
                <a:gd name="connsiteY3" fmla="*/ 58339 h 201612"/>
                <a:gd name="connsiteX4" fmla="*/ 73819 w 126209"/>
                <a:gd name="connsiteY4" fmla="*/ 3572 h 201612"/>
                <a:gd name="connsiteX5" fmla="*/ 85726 w 126209"/>
                <a:gd name="connsiteY5" fmla="*/ 36908 h 201612"/>
                <a:gd name="connsiteX6" fmla="*/ 92870 w 126209"/>
                <a:gd name="connsiteY6" fmla="*/ 146447 h 201612"/>
                <a:gd name="connsiteX7" fmla="*/ 107157 w 126209"/>
                <a:gd name="connsiteY7" fmla="*/ 196453 h 201612"/>
                <a:gd name="connsiteX8" fmla="*/ 126209 w 126209"/>
                <a:gd name="connsiteY8" fmla="*/ 177402 h 201612"/>
                <a:gd name="connsiteX0" fmla="*/ 0 w 126209"/>
                <a:gd name="connsiteY0" fmla="*/ 189308 h 199230"/>
                <a:gd name="connsiteX1" fmla="*/ 28575 w 126209"/>
                <a:gd name="connsiteY1" fmla="*/ 175020 h 199230"/>
                <a:gd name="connsiteX2" fmla="*/ 45243 w 126209"/>
                <a:gd name="connsiteY2" fmla="*/ 117871 h 199230"/>
                <a:gd name="connsiteX3" fmla="*/ 59531 w 126209"/>
                <a:gd name="connsiteY3" fmla="*/ 41669 h 199230"/>
                <a:gd name="connsiteX4" fmla="*/ 73819 w 126209"/>
                <a:gd name="connsiteY4" fmla="*/ 1190 h 199230"/>
                <a:gd name="connsiteX5" fmla="*/ 85726 w 126209"/>
                <a:gd name="connsiteY5" fmla="*/ 34526 h 199230"/>
                <a:gd name="connsiteX6" fmla="*/ 92870 w 126209"/>
                <a:gd name="connsiteY6" fmla="*/ 144065 h 199230"/>
                <a:gd name="connsiteX7" fmla="*/ 107157 w 126209"/>
                <a:gd name="connsiteY7" fmla="*/ 194071 h 199230"/>
                <a:gd name="connsiteX8" fmla="*/ 126209 w 126209"/>
                <a:gd name="connsiteY8" fmla="*/ 175020 h 199230"/>
                <a:gd name="connsiteX0" fmla="*/ 0 w 127850"/>
                <a:gd name="connsiteY0" fmla="*/ 189308 h 266700"/>
                <a:gd name="connsiteX1" fmla="*/ 28575 w 127850"/>
                <a:gd name="connsiteY1" fmla="*/ 175020 h 266700"/>
                <a:gd name="connsiteX2" fmla="*/ 45243 w 127850"/>
                <a:gd name="connsiteY2" fmla="*/ 117871 h 266700"/>
                <a:gd name="connsiteX3" fmla="*/ 59531 w 127850"/>
                <a:gd name="connsiteY3" fmla="*/ 41669 h 266700"/>
                <a:gd name="connsiteX4" fmla="*/ 73819 w 127850"/>
                <a:gd name="connsiteY4" fmla="*/ 1190 h 266700"/>
                <a:gd name="connsiteX5" fmla="*/ 85726 w 127850"/>
                <a:gd name="connsiteY5" fmla="*/ 34526 h 266700"/>
                <a:gd name="connsiteX6" fmla="*/ 92870 w 127850"/>
                <a:gd name="connsiteY6" fmla="*/ 144065 h 266700"/>
                <a:gd name="connsiteX7" fmla="*/ 122293 w 127850"/>
                <a:gd name="connsiteY7" fmla="*/ 261541 h 266700"/>
                <a:gd name="connsiteX8" fmla="*/ 126209 w 127850"/>
                <a:gd name="connsiteY8" fmla="*/ 175020 h 266700"/>
                <a:gd name="connsiteX0" fmla="*/ 0 w 161928"/>
                <a:gd name="connsiteY0" fmla="*/ 189308 h 269081"/>
                <a:gd name="connsiteX1" fmla="*/ 28575 w 161928"/>
                <a:gd name="connsiteY1" fmla="*/ 175020 h 269081"/>
                <a:gd name="connsiteX2" fmla="*/ 45243 w 161928"/>
                <a:gd name="connsiteY2" fmla="*/ 117871 h 269081"/>
                <a:gd name="connsiteX3" fmla="*/ 59531 w 161928"/>
                <a:gd name="connsiteY3" fmla="*/ 41669 h 269081"/>
                <a:gd name="connsiteX4" fmla="*/ 73819 w 161928"/>
                <a:gd name="connsiteY4" fmla="*/ 1190 h 269081"/>
                <a:gd name="connsiteX5" fmla="*/ 85726 w 161928"/>
                <a:gd name="connsiteY5" fmla="*/ 34526 h 269081"/>
                <a:gd name="connsiteX6" fmla="*/ 92870 w 161928"/>
                <a:gd name="connsiteY6" fmla="*/ 144065 h 269081"/>
                <a:gd name="connsiteX7" fmla="*/ 122293 w 161928"/>
                <a:gd name="connsiteY7" fmla="*/ 261541 h 269081"/>
                <a:gd name="connsiteX8" fmla="*/ 161928 w 161928"/>
                <a:gd name="connsiteY8" fmla="*/ 189307 h 269081"/>
                <a:gd name="connsiteX0" fmla="*/ 0 w 161928"/>
                <a:gd name="connsiteY0" fmla="*/ 317896 h 397669"/>
                <a:gd name="connsiteX1" fmla="*/ 28575 w 161928"/>
                <a:gd name="connsiteY1" fmla="*/ 303608 h 397669"/>
                <a:gd name="connsiteX2" fmla="*/ 45243 w 161928"/>
                <a:gd name="connsiteY2" fmla="*/ 246459 h 397669"/>
                <a:gd name="connsiteX3" fmla="*/ 59531 w 161928"/>
                <a:gd name="connsiteY3" fmla="*/ 170257 h 397669"/>
                <a:gd name="connsiteX4" fmla="*/ 69057 w 161928"/>
                <a:gd name="connsiteY4" fmla="*/ 1190 h 397669"/>
                <a:gd name="connsiteX5" fmla="*/ 85726 w 161928"/>
                <a:gd name="connsiteY5" fmla="*/ 163114 h 397669"/>
                <a:gd name="connsiteX6" fmla="*/ 92870 w 161928"/>
                <a:gd name="connsiteY6" fmla="*/ 272653 h 397669"/>
                <a:gd name="connsiteX7" fmla="*/ 122293 w 161928"/>
                <a:gd name="connsiteY7" fmla="*/ 390129 h 397669"/>
                <a:gd name="connsiteX8" fmla="*/ 161928 w 161928"/>
                <a:gd name="connsiteY8" fmla="*/ 317895 h 397669"/>
                <a:gd name="connsiteX0" fmla="*/ 0 w 161928"/>
                <a:gd name="connsiteY0" fmla="*/ 319484 h 399257"/>
                <a:gd name="connsiteX1" fmla="*/ 28575 w 161928"/>
                <a:gd name="connsiteY1" fmla="*/ 305196 h 399257"/>
                <a:gd name="connsiteX2" fmla="*/ 45243 w 161928"/>
                <a:gd name="connsiteY2" fmla="*/ 248047 h 399257"/>
                <a:gd name="connsiteX3" fmla="*/ 42863 w 161928"/>
                <a:gd name="connsiteY3" fmla="*/ 148032 h 399257"/>
                <a:gd name="connsiteX4" fmla="*/ 69057 w 161928"/>
                <a:gd name="connsiteY4" fmla="*/ 2778 h 399257"/>
                <a:gd name="connsiteX5" fmla="*/ 85726 w 161928"/>
                <a:gd name="connsiteY5" fmla="*/ 164702 h 399257"/>
                <a:gd name="connsiteX6" fmla="*/ 92870 w 161928"/>
                <a:gd name="connsiteY6" fmla="*/ 274241 h 399257"/>
                <a:gd name="connsiteX7" fmla="*/ 122293 w 161928"/>
                <a:gd name="connsiteY7" fmla="*/ 391717 h 399257"/>
                <a:gd name="connsiteX8" fmla="*/ 161928 w 161928"/>
                <a:gd name="connsiteY8" fmla="*/ 319483 h 399257"/>
                <a:gd name="connsiteX0" fmla="*/ 0 w 204791"/>
                <a:gd name="connsiteY0" fmla="*/ 324246 h 399257"/>
                <a:gd name="connsiteX1" fmla="*/ 71438 w 204791"/>
                <a:gd name="connsiteY1" fmla="*/ 305196 h 399257"/>
                <a:gd name="connsiteX2" fmla="*/ 88106 w 204791"/>
                <a:gd name="connsiteY2" fmla="*/ 248047 h 399257"/>
                <a:gd name="connsiteX3" fmla="*/ 85726 w 204791"/>
                <a:gd name="connsiteY3" fmla="*/ 148032 h 399257"/>
                <a:gd name="connsiteX4" fmla="*/ 111920 w 204791"/>
                <a:gd name="connsiteY4" fmla="*/ 2778 h 399257"/>
                <a:gd name="connsiteX5" fmla="*/ 128589 w 204791"/>
                <a:gd name="connsiteY5" fmla="*/ 164702 h 399257"/>
                <a:gd name="connsiteX6" fmla="*/ 135733 w 204791"/>
                <a:gd name="connsiteY6" fmla="*/ 274241 h 399257"/>
                <a:gd name="connsiteX7" fmla="*/ 165156 w 204791"/>
                <a:gd name="connsiteY7" fmla="*/ 391717 h 399257"/>
                <a:gd name="connsiteX8" fmla="*/ 204791 w 204791"/>
                <a:gd name="connsiteY8" fmla="*/ 319483 h 399257"/>
                <a:gd name="connsiteX0" fmla="*/ 0 w 204791"/>
                <a:gd name="connsiteY0" fmla="*/ 324246 h 399257"/>
                <a:gd name="connsiteX1" fmla="*/ 71438 w 204791"/>
                <a:gd name="connsiteY1" fmla="*/ 319483 h 399257"/>
                <a:gd name="connsiteX2" fmla="*/ 88106 w 204791"/>
                <a:gd name="connsiteY2" fmla="*/ 248047 h 399257"/>
                <a:gd name="connsiteX3" fmla="*/ 85726 w 204791"/>
                <a:gd name="connsiteY3" fmla="*/ 148032 h 399257"/>
                <a:gd name="connsiteX4" fmla="*/ 111920 w 204791"/>
                <a:gd name="connsiteY4" fmla="*/ 2778 h 399257"/>
                <a:gd name="connsiteX5" fmla="*/ 128589 w 204791"/>
                <a:gd name="connsiteY5" fmla="*/ 164702 h 399257"/>
                <a:gd name="connsiteX6" fmla="*/ 135733 w 204791"/>
                <a:gd name="connsiteY6" fmla="*/ 274241 h 399257"/>
                <a:gd name="connsiteX7" fmla="*/ 165156 w 204791"/>
                <a:gd name="connsiteY7" fmla="*/ 391717 h 399257"/>
                <a:gd name="connsiteX8" fmla="*/ 204791 w 204791"/>
                <a:gd name="connsiteY8" fmla="*/ 319483 h 399257"/>
                <a:gd name="connsiteX0" fmla="*/ 0 w 204791"/>
                <a:gd name="connsiteY0" fmla="*/ 324246 h 399257"/>
                <a:gd name="connsiteX1" fmla="*/ 71438 w 204791"/>
                <a:gd name="connsiteY1" fmla="*/ 319483 h 399257"/>
                <a:gd name="connsiteX2" fmla="*/ 76199 w 204791"/>
                <a:gd name="connsiteY2" fmla="*/ 248047 h 399257"/>
                <a:gd name="connsiteX3" fmla="*/ 85726 w 204791"/>
                <a:gd name="connsiteY3" fmla="*/ 148032 h 399257"/>
                <a:gd name="connsiteX4" fmla="*/ 111920 w 204791"/>
                <a:gd name="connsiteY4" fmla="*/ 2778 h 399257"/>
                <a:gd name="connsiteX5" fmla="*/ 128589 w 204791"/>
                <a:gd name="connsiteY5" fmla="*/ 164702 h 399257"/>
                <a:gd name="connsiteX6" fmla="*/ 135733 w 204791"/>
                <a:gd name="connsiteY6" fmla="*/ 274241 h 399257"/>
                <a:gd name="connsiteX7" fmla="*/ 165156 w 204791"/>
                <a:gd name="connsiteY7" fmla="*/ 391717 h 399257"/>
                <a:gd name="connsiteX8" fmla="*/ 204791 w 204791"/>
                <a:gd name="connsiteY8" fmla="*/ 319483 h 399257"/>
                <a:gd name="connsiteX0" fmla="*/ 0 w 204791"/>
                <a:gd name="connsiteY0" fmla="*/ 325038 h 400049"/>
                <a:gd name="connsiteX1" fmla="*/ 71438 w 204791"/>
                <a:gd name="connsiteY1" fmla="*/ 320275 h 400049"/>
                <a:gd name="connsiteX2" fmla="*/ 76199 w 204791"/>
                <a:gd name="connsiteY2" fmla="*/ 248839 h 400049"/>
                <a:gd name="connsiteX3" fmla="*/ 85726 w 204791"/>
                <a:gd name="connsiteY3" fmla="*/ 148824 h 400049"/>
                <a:gd name="connsiteX4" fmla="*/ 111920 w 204791"/>
                <a:gd name="connsiteY4" fmla="*/ 3570 h 400049"/>
                <a:gd name="connsiteX5" fmla="*/ 128589 w 204791"/>
                <a:gd name="connsiteY5" fmla="*/ 165494 h 400049"/>
                <a:gd name="connsiteX6" fmla="*/ 135733 w 204791"/>
                <a:gd name="connsiteY6" fmla="*/ 275033 h 400049"/>
                <a:gd name="connsiteX7" fmla="*/ 165156 w 204791"/>
                <a:gd name="connsiteY7" fmla="*/ 392509 h 400049"/>
                <a:gd name="connsiteX8" fmla="*/ 204791 w 204791"/>
                <a:gd name="connsiteY8" fmla="*/ 320275 h 400049"/>
                <a:gd name="connsiteX0" fmla="*/ 0 w 204791"/>
                <a:gd name="connsiteY0" fmla="*/ 325038 h 400049"/>
                <a:gd name="connsiteX1" fmla="*/ 71438 w 204791"/>
                <a:gd name="connsiteY1" fmla="*/ 320275 h 400049"/>
                <a:gd name="connsiteX2" fmla="*/ 76199 w 204791"/>
                <a:gd name="connsiteY2" fmla="*/ 248839 h 400049"/>
                <a:gd name="connsiteX3" fmla="*/ 85726 w 204791"/>
                <a:gd name="connsiteY3" fmla="*/ 148824 h 400049"/>
                <a:gd name="connsiteX4" fmla="*/ 111920 w 204791"/>
                <a:gd name="connsiteY4" fmla="*/ 3570 h 400049"/>
                <a:gd name="connsiteX5" fmla="*/ 128589 w 204791"/>
                <a:gd name="connsiteY5" fmla="*/ 165494 h 400049"/>
                <a:gd name="connsiteX6" fmla="*/ 135733 w 204791"/>
                <a:gd name="connsiteY6" fmla="*/ 275033 h 400049"/>
                <a:gd name="connsiteX7" fmla="*/ 165156 w 204791"/>
                <a:gd name="connsiteY7" fmla="*/ 392509 h 400049"/>
                <a:gd name="connsiteX8" fmla="*/ 204791 w 204791"/>
                <a:gd name="connsiteY8" fmla="*/ 320275 h 400049"/>
                <a:gd name="connsiteX0" fmla="*/ 0 w 204791"/>
                <a:gd name="connsiteY0" fmla="*/ 321468 h 396479"/>
                <a:gd name="connsiteX1" fmla="*/ 71438 w 204791"/>
                <a:gd name="connsiteY1" fmla="*/ 316705 h 396479"/>
                <a:gd name="connsiteX2" fmla="*/ 76199 w 204791"/>
                <a:gd name="connsiteY2" fmla="*/ 245269 h 396479"/>
                <a:gd name="connsiteX3" fmla="*/ 85726 w 204791"/>
                <a:gd name="connsiteY3" fmla="*/ 145254 h 396479"/>
                <a:gd name="connsiteX4" fmla="*/ 111920 w 204791"/>
                <a:gd name="connsiteY4" fmla="*/ 0 h 396479"/>
                <a:gd name="connsiteX5" fmla="*/ 128589 w 204791"/>
                <a:gd name="connsiteY5" fmla="*/ 161924 h 396479"/>
                <a:gd name="connsiteX6" fmla="*/ 135733 w 204791"/>
                <a:gd name="connsiteY6" fmla="*/ 271463 h 396479"/>
                <a:gd name="connsiteX7" fmla="*/ 165156 w 204791"/>
                <a:gd name="connsiteY7" fmla="*/ 388939 h 396479"/>
                <a:gd name="connsiteX8" fmla="*/ 204791 w 204791"/>
                <a:gd name="connsiteY8" fmla="*/ 316705 h 396479"/>
                <a:gd name="connsiteX0" fmla="*/ 0 w 204791"/>
                <a:gd name="connsiteY0" fmla="*/ 321468 h 396479"/>
                <a:gd name="connsiteX1" fmla="*/ 71438 w 204791"/>
                <a:gd name="connsiteY1" fmla="*/ 316705 h 396479"/>
                <a:gd name="connsiteX2" fmla="*/ 76199 w 204791"/>
                <a:gd name="connsiteY2" fmla="*/ 245269 h 396479"/>
                <a:gd name="connsiteX3" fmla="*/ 85726 w 204791"/>
                <a:gd name="connsiteY3" fmla="*/ 145254 h 396479"/>
                <a:gd name="connsiteX4" fmla="*/ 111920 w 204791"/>
                <a:gd name="connsiteY4" fmla="*/ 0 h 396479"/>
                <a:gd name="connsiteX5" fmla="*/ 128589 w 204791"/>
                <a:gd name="connsiteY5" fmla="*/ 161924 h 396479"/>
                <a:gd name="connsiteX6" fmla="*/ 135733 w 204791"/>
                <a:gd name="connsiteY6" fmla="*/ 271463 h 396479"/>
                <a:gd name="connsiteX7" fmla="*/ 165156 w 204791"/>
                <a:gd name="connsiteY7" fmla="*/ 388939 h 396479"/>
                <a:gd name="connsiteX8" fmla="*/ 204791 w 204791"/>
                <a:gd name="connsiteY8" fmla="*/ 316705 h 396479"/>
                <a:gd name="connsiteX0" fmla="*/ 0 w 204791"/>
                <a:gd name="connsiteY0" fmla="*/ 321468 h 396479"/>
                <a:gd name="connsiteX1" fmla="*/ 71438 w 204791"/>
                <a:gd name="connsiteY1" fmla="*/ 316705 h 396479"/>
                <a:gd name="connsiteX2" fmla="*/ 76199 w 204791"/>
                <a:gd name="connsiteY2" fmla="*/ 245269 h 396479"/>
                <a:gd name="connsiteX3" fmla="*/ 85726 w 204791"/>
                <a:gd name="connsiteY3" fmla="*/ 145254 h 396479"/>
                <a:gd name="connsiteX4" fmla="*/ 111920 w 204791"/>
                <a:gd name="connsiteY4" fmla="*/ 0 h 396479"/>
                <a:gd name="connsiteX5" fmla="*/ 128589 w 204791"/>
                <a:gd name="connsiteY5" fmla="*/ 161924 h 396479"/>
                <a:gd name="connsiteX6" fmla="*/ 135733 w 204791"/>
                <a:gd name="connsiteY6" fmla="*/ 271463 h 396479"/>
                <a:gd name="connsiteX7" fmla="*/ 165156 w 204791"/>
                <a:gd name="connsiteY7" fmla="*/ 388939 h 396479"/>
                <a:gd name="connsiteX8" fmla="*/ 204791 w 204791"/>
                <a:gd name="connsiteY8" fmla="*/ 316705 h 396479"/>
                <a:gd name="connsiteX0" fmla="*/ 0 w 204791"/>
                <a:gd name="connsiteY0" fmla="*/ 321468 h 403623"/>
                <a:gd name="connsiteX1" fmla="*/ 71438 w 204791"/>
                <a:gd name="connsiteY1" fmla="*/ 316705 h 403623"/>
                <a:gd name="connsiteX2" fmla="*/ 76199 w 204791"/>
                <a:gd name="connsiteY2" fmla="*/ 245269 h 403623"/>
                <a:gd name="connsiteX3" fmla="*/ 85726 w 204791"/>
                <a:gd name="connsiteY3" fmla="*/ 145254 h 403623"/>
                <a:gd name="connsiteX4" fmla="*/ 111920 w 204791"/>
                <a:gd name="connsiteY4" fmla="*/ 0 h 403623"/>
                <a:gd name="connsiteX5" fmla="*/ 128589 w 204791"/>
                <a:gd name="connsiteY5" fmla="*/ 161924 h 403623"/>
                <a:gd name="connsiteX6" fmla="*/ 135733 w 204791"/>
                <a:gd name="connsiteY6" fmla="*/ 271463 h 403623"/>
                <a:gd name="connsiteX7" fmla="*/ 162775 w 204791"/>
                <a:gd name="connsiteY7" fmla="*/ 396083 h 403623"/>
                <a:gd name="connsiteX8" fmla="*/ 204791 w 204791"/>
                <a:gd name="connsiteY8" fmla="*/ 316705 h 403623"/>
                <a:gd name="connsiteX0" fmla="*/ 0 w 204791"/>
                <a:gd name="connsiteY0" fmla="*/ 321468 h 384573"/>
                <a:gd name="connsiteX1" fmla="*/ 71438 w 204791"/>
                <a:gd name="connsiteY1" fmla="*/ 316705 h 384573"/>
                <a:gd name="connsiteX2" fmla="*/ 76199 w 204791"/>
                <a:gd name="connsiteY2" fmla="*/ 245269 h 384573"/>
                <a:gd name="connsiteX3" fmla="*/ 85726 w 204791"/>
                <a:gd name="connsiteY3" fmla="*/ 145254 h 384573"/>
                <a:gd name="connsiteX4" fmla="*/ 111920 w 204791"/>
                <a:gd name="connsiteY4" fmla="*/ 0 h 384573"/>
                <a:gd name="connsiteX5" fmla="*/ 128589 w 204791"/>
                <a:gd name="connsiteY5" fmla="*/ 161924 h 384573"/>
                <a:gd name="connsiteX6" fmla="*/ 135733 w 204791"/>
                <a:gd name="connsiteY6" fmla="*/ 271463 h 384573"/>
                <a:gd name="connsiteX7" fmla="*/ 162775 w 204791"/>
                <a:gd name="connsiteY7" fmla="*/ 377033 h 384573"/>
                <a:gd name="connsiteX8" fmla="*/ 204791 w 204791"/>
                <a:gd name="connsiteY8" fmla="*/ 316705 h 384573"/>
                <a:gd name="connsiteX0" fmla="*/ 0 w 204791"/>
                <a:gd name="connsiteY0" fmla="*/ 321468 h 384573"/>
                <a:gd name="connsiteX1" fmla="*/ 71438 w 204791"/>
                <a:gd name="connsiteY1" fmla="*/ 316705 h 384573"/>
                <a:gd name="connsiteX2" fmla="*/ 76199 w 204791"/>
                <a:gd name="connsiteY2" fmla="*/ 245269 h 384573"/>
                <a:gd name="connsiteX3" fmla="*/ 85726 w 204791"/>
                <a:gd name="connsiteY3" fmla="*/ 145254 h 384573"/>
                <a:gd name="connsiteX4" fmla="*/ 111920 w 204791"/>
                <a:gd name="connsiteY4" fmla="*/ 0 h 384573"/>
                <a:gd name="connsiteX5" fmla="*/ 128589 w 204791"/>
                <a:gd name="connsiteY5" fmla="*/ 161924 h 384573"/>
                <a:gd name="connsiteX6" fmla="*/ 135733 w 204791"/>
                <a:gd name="connsiteY6" fmla="*/ 271463 h 384573"/>
                <a:gd name="connsiteX7" fmla="*/ 162775 w 204791"/>
                <a:gd name="connsiteY7" fmla="*/ 377033 h 384573"/>
                <a:gd name="connsiteX8" fmla="*/ 204791 w 204791"/>
                <a:gd name="connsiteY8" fmla="*/ 316705 h 384573"/>
                <a:gd name="connsiteX0" fmla="*/ 0 w 204791"/>
                <a:gd name="connsiteY0" fmla="*/ 321468 h 384573"/>
                <a:gd name="connsiteX1" fmla="*/ 71438 w 204791"/>
                <a:gd name="connsiteY1" fmla="*/ 316705 h 384573"/>
                <a:gd name="connsiteX2" fmla="*/ 76199 w 204791"/>
                <a:gd name="connsiteY2" fmla="*/ 245269 h 384573"/>
                <a:gd name="connsiteX3" fmla="*/ 85726 w 204791"/>
                <a:gd name="connsiteY3" fmla="*/ 145254 h 384573"/>
                <a:gd name="connsiteX4" fmla="*/ 111920 w 204791"/>
                <a:gd name="connsiteY4" fmla="*/ 0 h 384573"/>
                <a:gd name="connsiteX5" fmla="*/ 128589 w 204791"/>
                <a:gd name="connsiteY5" fmla="*/ 161924 h 384573"/>
                <a:gd name="connsiteX6" fmla="*/ 135733 w 204791"/>
                <a:gd name="connsiteY6" fmla="*/ 271463 h 384573"/>
                <a:gd name="connsiteX7" fmla="*/ 165212 w 204791"/>
                <a:gd name="connsiteY7" fmla="*/ 377033 h 384573"/>
                <a:gd name="connsiteX8" fmla="*/ 204791 w 204791"/>
                <a:gd name="connsiteY8" fmla="*/ 316705 h 384573"/>
                <a:gd name="connsiteX0" fmla="*/ 0 w 216301"/>
                <a:gd name="connsiteY0" fmla="*/ 321468 h 439737"/>
                <a:gd name="connsiteX1" fmla="*/ 71438 w 216301"/>
                <a:gd name="connsiteY1" fmla="*/ 316705 h 439737"/>
                <a:gd name="connsiteX2" fmla="*/ 76199 w 216301"/>
                <a:gd name="connsiteY2" fmla="*/ 245269 h 439737"/>
                <a:gd name="connsiteX3" fmla="*/ 85726 w 216301"/>
                <a:gd name="connsiteY3" fmla="*/ 145254 h 439737"/>
                <a:gd name="connsiteX4" fmla="*/ 111920 w 216301"/>
                <a:gd name="connsiteY4" fmla="*/ 0 h 439737"/>
                <a:gd name="connsiteX5" fmla="*/ 128589 w 216301"/>
                <a:gd name="connsiteY5" fmla="*/ 161924 h 439737"/>
                <a:gd name="connsiteX6" fmla="*/ 135733 w 216301"/>
                <a:gd name="connsiteY6" fmla="*/ 271463 h 439737"/>
                <a:gd name="connsiteX7" fmla="*/ 204791 w 216301"/>
                <a:gd name="connsiteY7" fmla="*/ 432197 h 439737"/>
                <a:gd name="connsiteX8" fmla="*/ 204791 w 216301"/>
                <a:gd name="connsiteY8" fmla="*/ 316705 h 439737"/>
                <a:gd name="connsiteX0" fmla="*/ 0 w 267984"/>
                <a:gd name="connsiteY0" fmla="*/ 321468 h 439737"/>
                <a:gd name="connsiteX1" fmla="*/ 71438 w 267984"/>
                <a:gd name="connsiteY1" fmla="*/ 316705 h 439737"/>
                <a:gd name="connsiteX2" fmla="*/ 76199 w 267984"/>
                <a:gd name="connsiteY2" fmla="*/ 245269 h 439737"/>
                <a:gd name="connsiteX3" fmla="*/ 85726 w 267984"/>
                <a:gd name="connsiteY3" fmla="*/ 145254 h 439737"/>
                <a:gd name="connsiteX4" fmla="*/ 111920 w 267984"/>
                <a:gd name="connsiteY4" fmla="*/ 0 h 439737"/>
                <a:gd name="connsiteX5" fmla="*/ 128589 w 267984"/>
                <a:gd name="connsiteY5" fmla="*/ 161924 h 439737"/>
                <a:gd name="connsiteX6" fmla="*/ 135733 w 267984"/>
                <a:gd name="connsiteY6" fmla="*/ 271463 h 439737"/>
                <a:gd name="connsiteX7" fmla="*/ 256474 w 267984"/>
                <a:gd name="connsiteY7" fmla="*/ 432197 h 439737"/>
                <a:gd name="connsiteX8" fmla="*/ 204791 w 267984"/>
                <a:gd name="connsiteY8" fmla="*/ 316705 h 439737"/>
                <a:gd name="connsiteX0" fmla="*/ 0 w 267984"/>
                <a:gd name="connsiteY0" fmla="*/ 321468 h 439737"/>
                <a:gd name="connsiteX1" fmla="*/ 71438 w 267984"/>
                <a:gd name="connsiteY1" fmla="*/ 316705 h 439737"/>
                <a:gd name="connsiteX2" fmla="*/ 76199 w 267984"/>
                <a:gd name="connsiteY2" fmla="*/ 245269 h 439737"/>
                <a:gd name="connsiteX3" fmla="*/ 85726 w 267984"/>
                <a:gd name="connsiteY3" fmla="*/ 145254 h 439737"/>
                <a:gd name="connsiteX4" fmla="*/ 111920 w 267984"/>
                <a:gd name="connsiteY4" fmla="*/ 0 h 439737"/>
                <a:gd name="connsiteX5" fmla="*/ 128589 w 267984"/>
                <a:gd name="connsiteY5" fmla="*/ 161924 h 439737"/>
                <a:gd name="connsiteX6" fmla="*/ 135733 w 267984"/>
                <a:gd name="connsiteY6" fmla="*/ 271463 h 439737"/>
                <a:gd name="connsiteX7" fmla="*/ 256474 w 267984"/>
                <a:gd name="connsiteY7" fmla="*/ 432197 h 439737"/>
                <a:gd name="connsiteX8" fmla="*/ 204791 w 267984"/>
                <a:gd name="connsiteY8" fmla="*/ 316705 h 439737"/>
                <a:gd name="connsiteX0" fmla="*/ 0 w 312795"/>
                <a:gd name="connsiteY0" fmla="*/ 321468 h 432197"/>
                <a:gd name="connsiteX1" fmla="*/ 71438 w 312795"/>
                <a:gd name="connsiteY1" fmla="*/ 316705 h 432197"/>
                <a:gd name="connsiteX2" fmla="*/ 76199 w 312795"/>
                <a:gd name="connsiteY2" fmla="*/ 245269 h 432197"/>
                <a:gd name="connsiteX3" fmla="*/ 85726 w 312795"/>
                <a:gd name="connsiteY3" fmla="*/ 145254 h 432197"/>
                <a:gd name="connsiteX4" fmla="*/ 111920 w 312795"/>
                <a:gd name="connsiteY4" fmla="*/ 0 h 432197"/>
                <a:gd name="connsiteX5" fmla="*/ 128589 w 312795"/>
                <a:gd name="connsiteY5" fmla="*/ 161924 h 432197"/>
                <a:gd name="connsiteX6" fmla="*/ 135733 w 312795"/>
                <a:gd name="connsiteY6" fmla="*/ 271463 h 432197"/>
                <a:gd name="connsiteX7" fmla="*/ 256474 w 312795"/>
                <a:gd name="connsiteY7" fmla="*/ 432197 h 432197"/>
                <a:gd name="connsiteX8" fmla="*/ 204791 w 312795"/>
                <a:gd name="connsiteY8" fmla="*/ 316705 h 432197"/>
                <a:gd name="connsiteX0" fmla="*/ 0 w 245235"/>
                <a:gd name="connsiteY0" fmla="*/ 321468 h 394097"/>
                <a:gd name="connsiteX1" fmla="*/ 71438 w 245235"/>
                <a:gd name="connsiteY1" fmla="*/ 316705 h 394097"/>
                <a:gd name="connsiteX2" fmla="*/ 76199 w 245235"/>
                <a:gd name="connsiteY2" fmla="*/ 245269 h 394097"/>
                <a:gd name="connsiteX3" fmla="*/ 85726 w 245235"/>
                <a:gd name="connsiteY3" fmla="*/ 145254 h 394097"/>
                <a:gd name="connsiteX4" fmla="*/ 111920 w 245235"/>
                <a:gd name="connsiteY4" fmla="*/ 0 h 394097"/>
                <a:gd name="connsiteX5" fmla="*/ 128589 w 245235"/>
                <a:gd name="connsiteY5" fmla="*/ 161924 h 394097"/>
                <a:gd name="connsiteX6" fmla="*/ 135733 w 245235"/>
                <a:gd name="connsiteY6" fmla="*/ 271463 h 394097"/>
                <a:gd name="connsiteX7" fmla="*/ 188914 w 245235"/>
                <a:gd name="connsiteY7" fmla="*/ 394097 h 394097"/>
                <a:gd name="connsiteX8" fmla="*/ 204791 w 245235"/>
                <a:gd name="connsiteY8" fmla="*/ 316705 h 394097"/>
                <a:gd name="connsiteX0" fmla="*/ 0 w 245235"/>
                <a:gd name="connsiteY0" fmla="*/ 321468 h 394097"/>
                <a:gd name="connsiteX1" fmla="*/ 71438 w 245235"/>
                <a:gd name="connsiteY1" fmla="*/ 316705 h 394097"/>
                <a:gd name="connsiteX2" fmla="*/ 76199 w 245235"/>
                <a:gd name="connsiteY2" fmla="*/ 245269 h 394097"/>
                <a:gd name="connsiteX3" fmla="*/ 85726 w 245235"/>
                <a:gd name="connsiteY3" fmla="*/ 145254 h 394097"/>
                <a:gd name="connsiteX4" fmla="*/ 111920 w 245235"/>
                <a:gd name="connsiteY4" fmla="*/ 0 h 394097"/>
                <a:gd name="connsiteX5" fmla="*/ 128589 w 245235"/>
                <a:gd name="connsiteY5" fmla="*/ 161924 h 394097"/>
                <a:gd name="connsiteX6" fmla="*/ 135733 w 245235"/>
                <a:gd name="connsiteY6" fmla="*/ 271463 h 394097"/>
                <a:gd name="connsiteX7" fmla="*/ 188914 w 245235"/>
                <a:gd name="connsiteY7" fmla="*/ 394097 h 394097"/>
                <a:gd name="connsiteX8" fmla="*/ 204791 w 245235"/>
                <a:gd name="connsiteY8" fmla="*/ 316705 h 394097"/>
                <a:gd name="connsiteX0" fmla="*/ 0 w 221478"/>
                <a:gd name="connsiteY0" fmla="*/ 321468 h 377430"/>
                <a:gd name="connsiteX1" fmla="*/ 71438 w 221478"/>
                <a:gd name="connsiteY1" fmla="*/ 316705 h 377430"/>
                <a:gd name="connsiteX2" fmla="*/ 76199 w 221478"/>
                <a:gd name="connsiteY2" fmla="*/ 245269 h 377430"/>
                <a:gd name="connsiteX3" fmla="*/ 85726 w 221478"/>
                <a:gd name="connsiteY3" fmla="*/ 145254 h 377430"/>
                <a:gd name="connsiteX4" fmla="*/ 111920 w 221478"/>
                <a:gd name="connsiteY4" fmla="*/ 0 h 377430"/>
                <a:gd name="connsiteX5" fmla="*/ 128589 w 221478"/>
                <a:gd name="connsiteY5" fmla="*/ 161924 h 377430"/>
                <a:gd name="connsiteX6" fmla="*/ 135733 w 221478"/>
                <a:gd name="connsiteY6" fmla="*/ 271463 h 377430"/>
                <a:gd name="connsiteX7" fmla="*/ 165157 w 221478"/>
                <a:gd name="connsiteY7" fmla="*/ 377430 h 377430"/>
                <a:gd name="connsiteX8" fmla="*/ 204791 w 221478"/>
                <a:gd name="connsiteY8" fmla="*/ 316705 h 377430"/>
                <a:gd name="connsiteX0" fmla="*/ 0 w 221478"/>
                <a:gd name="connsiteY0" fmla="*/ 321468 h 377430"/>
                <a:gd name="connsiteX1" fmla="*/ 71438 w 221478"/>
                <a:gd name="connsiteY1" fmla="*/ 316705 h 377430"/>
                <a:gd name="connsiteX2" fmla="*/ 76199 w 221478"/>
                <a:gd name="connsiteY2" fmla="*/ 245269 h 377430"/>
                <a:gd name="connsiteX3" fmla="*/ 85726 w 221478"/>
                <a:gd name="connsiteY3" fmla="*/ 145254 h 377430"/>
                <a:gd name="connsiteX4" fmla="*/ 111920 w 221478"/>
                <a:gd name="connsiteY4" fmla="*/ 0 h 377430"/>
                <a:gd name="connsiteX5" fmla="*/ 128589 w 221478"/>
                <a:gd name="connsiteY5" fmla="*/ 161924 h 377430"/>
                <a:gd name="connsiteX6" fmla="*/ 135733 w 221478"/>
                <a:gd name="connsiteY6" fmla="*/ 271463 h 377430"/>
                <a:gd name="connsiteX7" fmla="*/ 165157 w 221478"/>
                <a:gd name="connsiteY7" fmla="*/ 377430 h 377430"/>
                <a:gd name="connsiteX8" fmla="*/ 204791 w 221478"/>
                <a:gd name="connsiteY8" fmla="*/ 316705 h 377430"/>
                <a:gd name="connsiteX0" fmla="*/ 0 w 204791"/>
                <a:gd name="connsiteY0" fmla="*/ 321468 h 377430"/>
                <a:gd name="connsiteX1" fmla="*/ 71438 w 204791"/>
                <a:gd name="connsiteY1" fmla="*/ 316705 h 377430"/>
                <a:gd name="connsiteX2" fmla="*/ 76199 w 204791"/>
                <a:gd name="connsiteY2" fmla="*/ 245269 h 377430"/>
                <a:gd name="connsiteX3" fmla="*/ 85726 w 204791"/>
                <a:gd name="connsiteY3" fmla="*/ 145254 h 377430"/>
                <a:gd name="connsiteX4" fmla="*/ 111920 w 204791"/>
                <a:gd name="connsiteY4" fmla="*/ 0 h 377430"/>
                <a:gd name="connsiteX5" fmla="*/ 128589 w 204791"/>
                <a:gd name="connsiteY5" fmla="*/ 161924 h 377430"/>
                <a:gd name="connsiteX6" fmla="*/ 135733 w 204791"/>
                <a:gd name="connsiteY6" fmla="*/ 271463 h 377430"/>
                <a:gd name="connsiteX7" fmla="*/ 165157 w 204791"/>
                <a:gd name="connsiteY7" fmla="*/ 377430 h 377430"/>
                <a:gd name="connsiteX8" fmla="*/ 204791 w 204791"/>
                <a:gd name="connsiteY8" fmla="*/ 316705 h 377430"/>
                <a:gd name="connsiteX0" fmla="*/ 0 w 204791"/>
                <a:gd name="connsiteY0" fmla="*/ 321468 h 377430"/>
                <a:gd name="connsiteX1" fmla="*/ 71438 w 204791"/>
                <a:gd name="connsiteY1" fmla="*/ 316705 h 377430"/>
                <a:gd name="connsiteX2" fmla="*/ 76199 w 204791"/>
                <a:gd name="connsiteY2" fmla="*/ 245269 h 377430"/>
                <a:gd name="connsiteX3" fmla="*/ 85726 w 204791"/>
                <a:gd name="connsiteY3" fmla="*/ 145254 h 377430"/>
                <a:gd name="connsiteX4" fmla="*/ 111920 w 204791"/>
                <a:gd name="connsiteY4" fmla="*/ 0 h 377430"/>
                <a:gd name="connsiteX5" fmla="*/ 128589 w 204791"/>
                <a:gd name="connsiteY5" fmla="*/ 161924 h 377430"/>
                <a:gd name="connsiteX6" fmla="*/ 135733 w 204791"/>
                <a:gd name="connsiteY6" fmla="*/ 271463 h 377430"/>
                <a:gd name="connsiteX7" fmla="*/ 165157 w 204791"/>
                <a:gd name="connsiteY7" fmla="*/ 377430 h 377430"/>
                <a:gd name="connsiteX8" fmla="*/ 204791 w 204791"/>
                <a:gd name="connsiteY8" fmla="*/ 316705 h 377430"/>
                <a:gd name="connsiteX0" fmla="*/ 0 w 204791"/>
                <a:gd name="connsiteY0" fmla="*/ 321468 h 377430"/>
                <a:gd name="connsiteX1" fmla="*/ 71438 w 204791"/>
                <a:gd name="connsiteY1" fmla="*/ 316705 h 377430"/>
                <a:gd name="connsiteX2" fmla="*/ 76199 w 204791"/>
                <a:gd name="connsiteY2" fmla="*/ 245269 h 377430"/>
                <a:gd name="connsiteX3" fmla="*/ 85726 w 204791"/>
                <a:gd name="connsiteY3" fmla="*/ 145254 h 377430"/>
                <a:gd name="connsiteX4" fmla="*/ 111920 w 204791"/>
                <a:gd name="connsiteY4" fmla="*/ 0 h 377430"/>
                <a:gd name="connsiteX5" fmla="*/ 128589 w 204791"/>
                <a:gd name="connsiteY5" fmla="*/ 161924 h 377430"/>
                <a:gd name="connsiteX6" fmla="*/ 135733 w 204791"/>
                <a:gd name="connsiteY6" fmla="*/ 271463 h 377430"/>
                <a:gd name="connsiteX7" fmla="*/ 165157 w 204791"/>
                <a:gd name="connsiteY7" fmla="*/ 377430 h 377430"/>
                <a:gd name="connsiteX8" fmla="*/ 204791 w 204791"/>
                <a:gd name="connsiteY8" fmla="*/ 316705 h 377430"/>
                <a:gd name="connsiteX0" fmla="*/ 0 w 204791"/>
                <a:gd name="connsiteY0" fmla="*/ 321468 h 377430"/>
                <a:gd name="connsiteX1" fmla="*/ 71438 w 204791"/>
                <a:gd name="connsiteY1" fmla="*/ 316705 h 377430"/>
                <a:gd name="connsiteX2" fmla="*/ 76199 w 204791"/>
                <a:gd name="connsiteY2" fmla="*/ 245269 h 377430"/>
                <a:gd name="connsiteX3" fmla="*/ 85726 w 204791"/>
                <a:gd name="connsiteY3" fmla="*/ 145254 h 377430"/>
                <a:gd name="connsiteX4" fmla="*/ 111920 w 204791"/>
                <a:gd name="connsiteY4" fmla="*/ 0 h 377430"/>
                <a:gd name="connsiteX5" fmla="*/ 128589 w 204791"/>
                <a:gd name="connsiteY5" fmla="*/ 161924 h 377430"/>
                <a:gd name="connsiteX6" fmla="*/ 135733 w 204791"/>
                <a:gd name="connsiteY6" fmla="*/ 271463 h 377430"/>
                <a:gd name="connsiteX7" fmla="*/ 165157 w 204791"/>
                <a:gd name="connsiteY7" fmla="*/ 377430 h 377430"/>
                <a:gd name="connsiteX8" fmla="*/ 204791 w 204791"/>
                <a:gd name="connsiteY8" fmla="*/ 316705 h 377430"/>
                <a:gd name="connsiteX0" fmla="*/ 0 w 210744"/>
                <a:gd name="connsiteY0" fmla="*/ 321468 h 377430"/>
                <a:gd name="connsiteX1" fmla="*/ 71438 w 210744"/>
                <a:gd name="connsiteY1" fmla="*/ 316705 h 377430"/>
                <a:gd name="connsiteX2" fmla="*/ 76199 w 210744"/>
                <a:gd name="connsiteY2" fmla="*/ 245269 h 377430"/>
                <a:gd name="connsiteX3" fmla="*/ 85726 w 210744"/>
                <a:gd name="connsiteY3" fmla="*/ 145254 h 377430"/>
                <a:gd name="connsiteX4" fmla="*/ 111920 w 210744"/>
                <a:gd name="connsiteY4" fmla="*/ 0 h 377430"/>
                <a:gd name="connsiteX5" fmla="*/ 128589 w 210744"/>
                <a:gd name="connsiteY5" fmla="*/ 161924 h 377430"/>
                <a:gd name="connsiteX6" fmla="*/ 135733 w 210744"/>
                <a:gd name="connsiteY6" fmla="*/ 271463 h 377430"/>
                <a:gd name="connsiteX7" fmla="*/ 165157 w 210744"/>
                <a:gd name="connsiteY7" fmla="*/ 377430 h 377430"/>
                <a:gd name="connsiteX8" fmla="*/ 204791 w 210744"/>
                <a:gd name="connsiteY8" fmla="*/ 316705 h 377430"/>
                <a:gd name="connsiteX9" fmla="*/ 200877 w 210744"/>
                <a:gd name="connsiteY9" fmla="*/ 317898 h 377430"/>
                <a:gd name="connsiteX0" fmla="*/ 0 w 257288"/>
                <a:gd name="connsiteY0" fmla="*/ 321468 h 377430"/>
                <a:gd name="connsiteX1" fmla="*/ 71438 w 257288"/>
                <a:gd name="connsiteY1" fmla="*/ 316705 h 377430"/>
                <a:gd name="connsiteX2" fmla="*/ 76199 w 257288"/>
                <a:gd name="connsiteY2" fmla="*/ 245269 h 377430"/>
                <a:gd name="connsiteX3" fmla="*/ 85726 w 257288"/>
                <a:gd name="connsiteY3" fmla="*/ 145254 h 377430"/>
                <a:gd name="connsiteX4" fmla="*/ 111920 w 257288"/>
                <a:gd name="connsiteY4" fmla="*/ 0 h 377430"/>
                <a:gd name="connsiteX5" fmla="*/ 128589 w 257288"/>
                <a:gd name="connsiteY5" fmla="*/ 161924 h 377430"/>
                <a:gd name="connsiteX6" fmla="*/ 135733 w 257288"/>
                <a:gd name="connsiteY6" fmla="*/ 271463 h 377430"/>
                <a:gd name="connsiteX7" fmla="*/ 165157 w 257288"/>
                <a:gd name="connsiteY7" fmla="*/ 377430 h 377430"/>
                <a:gd name="connsiteX8" fmla="*/ 204791 w 257288"/>
                <a:gd name="connsiteY8" fmla="*/ 316705 h 377430"/>
                <a:gd name="connsiteX9" fmla="*/ 256473 w 257288"/>
                <a:gd name="connsiteY9" fmla="*/ 326628 h 377430"/>
                <a:gd name="connsiteX0" fmla="*/ 0 w 257288"/>
                <a:gd name="connsiteY0" fmla="*/ 321468 h 377430"/>
                <a:gd name="connsiteX1" fmla="*/ 71438 w 257288"/>
                <a:gd name="connsiteY1" fmla="*/ 316705 h 377430"/>
                <a:gd name="connsiteX2" fmla="*/ 76199 w 257288"/>
                <a:gd name="connsiteY2" fmla="*/ 245269 h 377430"/>
                <a:gd name="connsiteX3" fmla="*/ 85726 w 257288"/>
                <a:gd name="connsiteY3" fmla="*/ 145254 h 377430"/>
                <a:gd name="connsiteX4" fmla="*/ 111920 w 257288"/>
                <a:gd name="connsiteY4" fmla="*/ 0 h 377430"/>
                <a:gd name="connsiteX5" fmla="*/ 128589 w 257288"/>
                <a:gd name="connsiteY5" fmla="*/ 161924 h 377430"/>
                <a:gd name="connsiteX6" fmla="*/ 135733 w 257288"/>
                <a:gd name="connsiteY6" fmla="*/ 271463 h 377430"/>
                <a:gd name="connsiteX7" fmla="*/ 165157 w 257288"/>
                <a:gd name="connsiteY7" fmla="*/ 377430 h 377430"/>
                <a:gd name="connsiteX8" fmla="*/ 188914 w 257288"/>
                <a:gd name="connsiteY8" fmla="*/ 326628 h 377430"/>
                <a:gd name="connsiteX9" fmla="*/ 256473 w 257288"/>
                <a:gd name="connsiteY9" fmla="*/ 326628 h 377430"/>
                <a:gd name="connsiteX0" fmla="*/ 0 w 257288"/>
                <a:gd name="connsiteY0" fmla="*/ 321468 h 377430"/>
                <a:gd name="connsiteX1" fmla="*/ 71438 w 257288"/>
                <a:gd name="connsiteY1" fmla="*/ 316705 h 377430"/>
                <a:gd name="connsiteX2" fmla="*/ 76199 w 257288"/>
                <a:gd name="connsiteY2" fmla="*/ 245269 h 377430"/>
                <a:gd name="connsiteX3" fmla="*/ 85726 w 257288"/>
                <a:gd name="connsiteY3" fmla="*/ 145254 h 377430"/>
                <a:gd name="connsiteX4" fmla="*/ 111920 w 257288"/>
                <a:gd name="connsiteY4" fmla="*/ 0 h 377430"/>
                <a:gd name="connsiteX5" fmla="*/ 128589 w 257288"/>
                <a:gd name="connsiteY5" fmla="*/ 161924 h 377430"/>
                <a:gd name="connsiteX6" fmla="*/ 135733 w 257288"/>
                <a:gd name="connsiteY6" fmla="*/ 271463 h 377430"/>
                <a:gd name="connsiteX7" fmla="*/ 165157 w 257288"/>
                <a:gd name="connsiteY7" fmla="*/ 377430 h 377430"/>
                <a:gd name="connsiteX8" fmla="*/ 188914 w 257288"/>
                <a:gd name="connsiteY8" fmla="*/ 326628 h 377430"/>
                <a:gd name="connsiteX9" fmla="*/ 256473 w 257288"/>
                <a:gd name="connsiteY9" fmla="*/ 326628 h 377430"/>
                <a:gd name="connsiteX0" fmla="*/ 0 w 257288"/>
                <a:gd name="connsiteY0" fmla="*/ 321468 h 377430"/>
                <a:gd name="connsiteX1" fmla="*/ 71438 w 257288"/>
                <a:gd name="connsiteY1" fmla="*/ 316705 h 377430"/>
                <a:gd name="connsiteX2" fmla="*/ 76199 w 257288"/>
                <a:gd name="connsiteY2" fmla="*/ 245269 h 377430"/>
                <a:gd name="connsiteX3" fmla="*/ 85726 w 257288"/>
                <a:gd name="connsiteY3" fmla="*/ 145254 h 377430"/>
                <a:gd name="connsiteX4" fmla="*/ 111920 w 257288"/>
                <a:gd name="connsiteY4" fmla="*/ 0 h 377430"/>
                <a:gd name="connsiteX5" fmla="*/ 128589 w 257288"/>
                <a:gd name="connsiteY5" fmla="*/ 161924 h 377430"/>
                <a:gd name="connsiteX6" fmla="*/ 135733 w 257288"/>
                <a:gd name="connsiteY6" fmla="*/ 271463 h 377430"/>
                <a:gd name="connsiteX7" fmla="*/ 165157 w 257288"/>
                <a:gd name="connsiteY7" fmla="*/ 377430 h 377430"/>
                <a:gd name="connsiteX8" fmla="*/ 191351 w 257288"/>
                <a:gd name="connsiteY8" fmla="*/ 322661 h 377430"/>
                <a:gd name="connsiteX9" fmla="*/ 256473 w 257288"/>
                <a:gd name="connsiteY9" fmla="*/ 326628 h 377430"/>
                <a:gd name="connsiteX0" fmla="*/ 0 w 257288"/>
                <a:gd name="connsiteY0" fmla="*/ 321468 h 377430"/>
                <a:gd name="connsiteX1" fmla="*/ 71438 w 257288"/>
                <a:gd name="connsiteY1" fmla="*/ 316705 h 377430"/>
                <a:gd name="connsiteX2" fmla="*/ 76199 w 257288"/>
                <a:gd name="connsiteY2" fmla="*/ 245269 h 377430"/>
                <a:gd name="connsiteX3" fmla="*/ 85726 w 257288"/>
                <a:gd name="connsiteY3" fmla="*/ 145254 h 377430"/>
                <a:gd name="connsiteX4" fmla="*/ 111920 w 257288"/>
                <a:gd name="connsiteY4" fmla="*/ 0 h 377430"/>
                <a:gd name="connsiteX5" fmla="*/ 128589 w 257288"/>
                <a:gd name="connsiteY5" fmla="*/ 161924 h 377430"/>
                <a:gd name="connsiteX6" fmla="*/ 135733 w 257288"/>
                <a:gd name="connsiteY6" fmla="*/ 271463 h 377430"/>
                <a:gd name="connsiteX7" fmla="*/ 165157 w 257288"/>
                <a:gd name="connsiteY7" fmla="*/ 377430 h 377430"/>
                <a:gd name="connsiteX8" fmla="*/ 191351 w 257288"/>
                <a:gd name="connsiteY8" fmla="*/ 322661 h 377430"/>
                <a:gd name="connsiteX9" fmla="*/ 256473 w 257288"/>
                <a:gd name="connsiteY9" fmla="*/ 326628 h 377430"/>
                <a:gd name="connsiteX0" fmla="*/ 0 w 257288"/>
                <a:gd name="connsiteY0" fmla="*/ 321468 h 377430"/>
                <a:gd name="connsiteX1" fmla="*/ 71438 w 257288"/>
                <a:gd name="connsiteY1" fmla="*/ 316705 h 377430"/>
                <a:gd name="connsiteX2" fmla="*/ 76199 w 257288"/>
                <a:gd name="connsiteY2" fmla="*/ 245269 h 377430"/>
                <a:gd name="connsiteX3" fmla="*/ 85726 w 257288"/>
                <a:gd name="connsiteY3" fmla="*/ 145254 h 377430"/>
                <a:gd name="connsiteX4" fmla="*/ 111920 w 257288"/>
                <a:gd name="connsiteY4" fmla="*/ 0 h 377430"/>
                <a:gd name="connsiteX5" fmla="*/ 128589 w 257288"/>
                <a:gd name="connsiteY5" fmla="*/ 161924 h 377430"/>
                <a:gd name="connsiteX6" fmla="*/ 135733 w 257288"/>
                <a:gd name="connsiteY6" fmla="*/ 271463 h 377430"/>
                <a:gd name="connsiteX7" fmla="*/ 165157 w 257288"/>
                <a:gd name="connsiteY7" fmla="*/ 377430 h 377430"/>
                <a:gd name="connsiteX8" fmla="*/ 191351 w 257288"/>
                <a:gd name="connsiteY8" fmla="*/ 322661 h 377430"/>
                <a:gd name="connsiteX9" fmla="*/ 256473 w 257288"/>
                <a:gd name="connsiteY9" fmla="*/ 326628 h 377430"/>
                <a:gd name="connsiteX0" fmla="*/ 0 w 257288"/>
                <a:gd name="connsiteY0" fmla="*/ 321468 h 377430"/>
                <a:gd name="connsiteX1" fmla="*/ 71438 w 257288"/>
                <a:gd name="connsiteY1" fmla="*/ 316705 h 377430"/>
                <a:gd name="connsiteX2" fmla="*/ 76199 w 257288"/>
                <a:gd name="connsiteY2" fmla="*/ 245269 h 377430"/>
                <a:gd name="connsiteX3" fmla="*/ 85726 w 257288"/>
                <a:gd name="connsiteY3" fmla="*/ 145254 h 377430"/>
                <a:gd name="connsiteX4" fmla="*/ 111920 w 257288"/>
                <a:gd name="connsiteY4" fmla="*/ 0 h 377430"/>
                <a:gd name="connsiteX5" fmla="*/ 128589 w 257288"/>
                <a:gd name="connsiteY5" fmla="*/ 161924 h 377430"/>
                <a:gd name="connsiteX6" fmla="*/ 135733 w 257288"/>
                <a:gd name="connsiteY6" fmla="*/ 271463 h 377430"/>
                <a:gd name="connsiteX7" fmla="*/ 165157 w 257288"/>
                <a:gd name="connsiteY7" fmla="*/ 377430 h 377430"/>
                <a:gd name="connsiteX8" fmla="*/ 191351 w 257288"/>
                <a:gd name="connsiteY8" fmla="*/ 322661 h 377430"/>
                <a:gd name="connsiteX9" fmla="*/ 256473 w 257288"/>
                <a:gd name="connsiteY9" fmla="*/ 326628 h 377430"/>
                <a:gd name="connsiteX0" fmla="*/ 0 w 257288"/>
                <a:gd name="connsiteY0" fmla="*/ 321468 h 377430"/>
                <a:gd name="connsiteX1" fmla="*/ 71438 w 257288"/>
                <a:gd name="connsiteY1" fmla="*/ 316705 h 377430"/>
                <a:gd name="connsiteX2" fmla="*/ 76199 w 257288"/>
                <a:gd name="connsiteY2" fmla="*/ 245269 h 377430"/>
                <a:gd name="connsiteX3" fmla="*/ 85726 w 257288"/>
                <a:gd name="connsiteY3" fmla="*/ 145254 h 377430"/>
                <a:gd name="connsiteX4" fmla="*/ 111920 w 257288"/>
                <a:gd name="connsiteY4" fmla="*/ 0 h 377430"/>
                <a:gd name="connsiteX5" fmla="*/ 128589 w 257288"/>
                <a:gd name="connsiteY5" fmla="*/ 161924 h 377430"/>
                <a:gd name="connsiteX6" fmla="*/ 135733 w 257288"/>
                <a:gd name="connsiteY6" fmla="*/ 271463 h 377430"/>
                <a:gd name="connsiteX7" fmla="*/ 165157 w 257288"/>
                <a:gd name="connsiteY7" fmla="*/ 377430 h 377430"/>
                <a:gd name="connsiteX8" fmla="*/ 191351 w 257288"/>
                <a:gd name="connsiteY8" fmla="*/ 322661 h 377430"/>
                <a:gd name="connsiteX9" fmla="*/ 256473 w 257288"/>
                <a:gd name="connsiteY9" fmla="*/ 326628 h 377430"/>
                <a:gd name="connsiteX0" fmla="*/ 0 w 257288"/>
                <a:gd name="connsiteY0" fmla="*/ 321468 h 377430"/>
                <a:gd name="connsiteX1" fmla="*/ 71438 w 257288"/>
                <a:gd name="connsiteY1" fmla="*/ 316705 h 377430"/>
                <a:gd name="connsiteX2" fmla="*/ 76199 w 257288"/>
                <a:gd name="connsiteY2" fmla="*/ 245269 h 377430"/>
                <a:gd name="connsiteX3" fmla="*/ 92096 w 257288"/>
                <a:gd name="connsiteY3" fmla="*/ 110253 h 377430"/>
                <a:gd name="connsiteX4" fmla="*/ 111920 w 257288"/>
                <a:gd name="connsiteY4" fmla="*/ 0 h 377430"/>
                <a:gd name="connsiteX5" fmla="*/ 128589 w 257288"/>
                <a:gd name="connsiteY5" fmla="*/ 161924 h 377430"/>
                <a:gd name="connsiteX6" fmla="*/ 135733 w 257288"/>
                <a:gd name="connsiteY6" fmla="*/ 271463 h 377430"/>
                <a:gd name="connsiteX7" fmla="*/ 165157 w 257288"/>
                <a:gd name="connsiteY7" fmla="*/ 377430 h 377430"/>
                <a:gd name="connsiteX8" fmla="*/ 191351 w 257288"/>
                <a:gd name="connsiteY8" fmla="*/ 322661 h 377430"/>
                <a:gd name="connsiteX9" fmla="*/ 256473 w 257288"/>
                <a:gd name="connsiteY9" fmla="*/ 326628 h 377430"/>
                <a:gd name="connsiteX0" fmla="*/ 0 w 257288"/>
                <a:gd name="connsiteY0" fmla="*/ 321468 h 377430"/>
                <a:gd name="connsiteX1" fmla="*/ 71438 w 257288"/>
                <a:gd name="connsiteY1" fmla="*/ 316705 h 377430"/>
                <a:gd name="connsiteX2" fmla="*/ 76199 w 257288"/>
                <a:gd name="connsiteY2" fmla="*/ 245269 h 377430"/>
                <a:gd name="connsiteX3" fmla="*/ 82687 w 257288"/>
                <a:gd name="connsiteY3" fmla="*/ 110253 h 377430"/>
                <a:gd name="connsiteX4" fmla="*/ 111920 w 257288"/>
                <a:gd name="connsiteY4" fmla="*/ 0 h 377430"/>
                <a:gd name="connsiteX5" fmla="*/ 128589 w 257288"/>
                <a:gd name="connsiteY5" fmla="*/ 161924 h 377430"/>
                <a:gd name="connsiteX6" fmla="*/ 135733 w 257288"/>
                <a:gd name="connsiteY6" fmla="*/ 271463 h 377430"/>
                <a:gd name="connsiteX7" fmla="*/ 165157 w 257288"/>
                <a:gd name="connsiteY7" fmla="*/ 377430 h 377430"/>
                <a:gd name="connsiteX8" fmla="*/ 191351 w 257288"/>
                <a:gd name="connsiteY8" fmla="*/ 322661 h 377430"/>
                <a:gd name="connsiteX9" fmla="*/ 256473 w 257288"/>
                <a:gd name="connsiteY9" fmla="*/ 326628 h 377430"/>
                <a:gd name="connsiteX0" fmla="*/ 0 w 257288"/>
                <a:gd name="connsiteY0" fmla="*/ 321468 h 377430"/>
                <a:gd name="connsiteX1" fmla="*/ 62029 w 257288"/>
                <a:gd name="connsiteY1" fmla="*/ 311932 h 377430"/>
                <a:gd name="connsiteX2" fmla="*/ 76199 w 257288"/>
                <a:gd name="connsiteY2" fmla="*/ 245269 h 377430"/>
                <a:gd name="connsiteX3" fmla="*/ 82687 w 257288"/>
                <a:gd name="connsiteY3" fmla="*/ 110253 h 377430"/>
                <a:gd name="connsiteX4" fmla="*/ 111920 w 257288"/>
                <a:gd name="connsiteY4" fmla="*/ 0 h 377430"/>
                <a:gd name="connsiteX5" fmla="*/ 128589 w 257288"/>
                <a:gd name="connsiteY5" fmla="*/ 161924 h 377430"/>
                <a:gd name="connsiteX6" fmla="*/ 135733 w 257288"/>
                <a:gd name="connsiteY6" fmla="*/ 271463 h 377430"/>
                <a:gd name="connsiteX7" fmla="*/ 165157 w 257288"/>
                <a:gd name="connsiteY7" fmla="*/ 377430 h 377430"/>
                <a:gd name="connsiteX8" fmla="*/ 191351 w 257288"/>
                <a:gd name="connsiteY8" fmla="*/ 322661 h 377430"/>
                <a:gd name="connsiteX9" fmla="*/ 256473 w 257288"/>
                <a:gd name="connsiteY9" fmla="*/ 326628 h 377430"/>
                <a:gd name="connsiteX0" fmla="*/ 0 w 257288"/>
                <a:gd name="connsiteY0" fmla="*/ 321468 h 377430"/>
                <a:gd name="connsiteX1" fmla="*/ 62029 w 257288"/>
                <a:gd name="connsiteY1" fmla="*/ 311932 h 377430"/>
                <a:gd name="connsiteX2" fmla="*/ 76199 w 257288"/>
                <a:gd name="connsiteY2" fmla="*/ 245269 h 377430"/>
                <a:gd name="connsiteX3" fmla="*/ 87391 w 257288"/>
                <a:gd name="connsiteY3" fmla="*/ 115026 h 377430"/>
                <a:gd name="connsiteX4" fmla="*/ 111920 w 257288"/>
                <a:gd name="connsiteY4" fmla="*/ 0 h 377430"/>
                <a:gd name="connsiteX5" fmla="*/ 128589 w 257288"/>
                <a:gd name="connsiteY5" fmla="*/ 161924 h 377430"/>
                <a:gd name="connsiteX6" fmla="*/ 135733 w 257288"/>
                <a:gd name="connsiteY6" fmla="*/ 271463 h 377430"/>
                <a:gd name="connsiteX7" fmla="*/ 165157 w 257288"/>
                <a:gd name="connsiteY7" fmla="*/ 377430 h 377430"/>
                <a:gd name="connsiteX8" fmla="*/ 191351 w 257288"/>
                <a:gd name="connsiteY8" fmla="*/ 322661 h 377430"/>
                <a:gd name="connsiteX9" fmla="*/ 256473 w 257288"/>
                <a:gd name="connsiteY9" fmla="*/ 326628 h 377430"/>
                <a:gd name="connsiteX0" fmla="*/ 0 w 258103"/>
                <a:gd name="connsiteY0" fmla="*/ 321468 h 377430"/>
                <a:gd name="connsiteX1" fmla="*/ 62029 w 258103"/>
                <a:gd name="connsiteY1" fmla="*/ 311932 h 377430"/>
                <a:gd name="connsiteX2" fmla="*/ 76199 w 258103"/>
                <a:gd name="connsiteY2" fmla="*/ 245269 h 377430"/>
                <a:gd name="connsiteX3" fmla="*/ 87391 w 258103"/>
                <a:gd name="connsiteY3" fmla="*/ 115026 h 377430"/>
                <a:gd name="connsiteX4" fmla="*/ 111920 w 258103"/>
                <a:gd name="connsiteY4" fmla="*/ 0 h 377430"/>
                <a:gd name="connsiteX5" fmla="*/ 128589 w 258103"/>
                <a:gd name="connsiteY5" fmla="*/ 161924 h 377430"/>
                <a:gd name="connsiteX6" fmla="*/ 135733 w 258103"/>
                <a:gd name="connsiteY6" fmla="*/ 271463 h 377430"/>
                <a:gd name="connsiteX7" fmla="*/ 165157 w 258103"/>
                <a:gd name="connsiteY7" fmla="*/ 377430 h 377430"/>
                <a:gd name="connsiteX8" fmla="*/ 191351 w 258103"/>
                <a:gd name="connsiteY8" fmla="*/ 322661 h 377430"/>
                <a:gd name="connsiteX9" fmla="*/ 257288 w 258103"/>
                <a:gd name="connsiteY9" fmla="*/ 316261 h 377430"/>
                <a:gd name="connsiteX0" fmla="*/ 0 w 258103"/>
                <a:gd name="connsiteY0" fmla="*/ 321468 h 377430"/>
                <a:gd name="connsiteX1" fmla="*/ 62029 w 258103"/>
                <a:gd name="connsiteY1" fmla="*/ 311932 h 377430"/>
                <a:gd name="connsiteX2" fmla="*/ 76199 w 258103"/>
                <a:gd name="connsiteY2" fmla="*/ 245269 h 377430"/>
                <a:gd name="connsiteX3" fmla="*/ 87391 w 258103"/>
                <a:gd name="connsiteY3" fmla="*/ 115026 h 377430"/>
                <a:gd name="connsiteX4" fmla="*/ 111920 w 258103"/>
                <a:gd name="connsiteY4" fmla="*/ 0 h 377430"/>
                <a:gd name="connsiteX5" fmla="*/ 128589 w 258103"/>
                <a:gd name="connsiteY5" fmla="*/ 161924 h 377430"/>
                <a:gd name="connsiteX6" fmla="*/ 135733 w 258103"/>
                <a:gd name="connsiteY6" fmla="*/ 271463 h 377430"/>
                <a:gd name="connsiteX7" fmla="*/ 165157 w 258103"/>
                <a:gd name="connsiteY7" fmla="*/ 377430 h 377430"/>
                <a:gd name="connsiteX8" fmla="*/ 200795 w 258103"/>
                <a:gd name="connsiteY8" fmla="*/ 327451 h 377430"/>
                <a:gd name="connsiteX9" fmla="*/ 257288 w 258103"/>
                <a:gd name="connsiteY9" fmla="*/ 316261 h 377430"/>
                <a:gd name="connsiteX0" fmla="*/ 0 w 258103"/>
                <a:gd name="connsiteY0" fmla="*/ 321468 h 377430"/>
                <a:gd name="connsiteX1" fmla="*/ 62029 w 258103"/>
                <a:gd name="connsiteY1" fmla="*/ 311932 h 377430"/>
                <a:gd name="connsiteX2" fmla="*/ 76199 w 258103"/>
                <a:gd name="connsiteY2" fmla="*/ 245269 h 377430"/>
                <a:gd name="connsiteX3" fmla="*/ 87391 w 258103"/>
                <a:gd name="connsiteY3" fmla="*/ 115026 h 377430"/>
                <a:gd name="connsiteX4" fmla="*/ 111920 w 258103"/>
                <a:gd name="connsiteY4" fmla="*/ 0 h 377430"/>
                <a:gd name="connsiteX5" fmla="*/ 128589 w 258103"/>
                <a:gd name="connsiteY5" fmla="*/ 161924 h 377430"/>
                <a:gd name="connsiteX6" fmla="*/ 135733 w 258103"/>
                <a:gd name="connsiteY6" fmla="*/ 271463 h 377430"/>
                <a:gd name="connsiteX7" fmla="*/ 165157 w 258103"/>
                <a:gd name="connsiteY7" fmla="*/ 377430 h 377430"/>
                <a:gd name="connsiteX8" fmla="*/ 209014 w 258103"/>
                <a:gd name="connsiteY8" fmla="*/ 322029 h 377430"/>
                <a:gd name="connsiteX9" fmla="*/ 257288 w 258103"/>
                <a:gd name="connsiteY9" fmla="*/ 316261 h 377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8103" h="377430">
                  <a:moveTo>
                    <a:pt x="0" y="321468"/>
                  </a:moveTo>
                  <a:cubicBezTo>
                    <a:pt x="17264" y="321468"/>
                    <a:pt x="49329" y="324632"/>
                    <a:pt x="62029" y="311932"/>
                  </a:cubicBezTo>
                  <a:cubicBezTo>
                    <a:pt x="74729" y="299232"/>
                    <a:pt x="71972" y="278087"/>
                    <a:pt x="76199" y="245269"/>
                  </a:cubicBezTo>
                  <a:cubicBezTo>
                    <a:pt x="80426" y="212451"/>
                    <a:pt x="81438" y="155904"/>
                    <a:pt x="87391" y="115026"/>
                  </a:cubicBezTo>
                  <a:cubicBezTo>
                    <a:pt x="93344" y="74148"/>
                    <a:pt x="89809" y="1192"/>
                    <a:pt x="111920" y="0"/>
                  </a:cubicBezTo>
                  <a:cubicBezTo>
                    <a:pt x="133352" y="5158"/>
                    <a:pt x="124620" y="116680"/>
                    <a:pt x="128589" y="161924"/>
                  </a:cubicBezTo>
                  <a:cubicBezTo>
                    <a:pt x="132558" y="207168"/>
                    <a:pt x="129638" y="235545"/>
                    <a:pt x="135733" y="271463"/>
                  </a:cubicBezTo>
                  <a:cubicBezTo>
                    <a:pt x="141828" y="307381"/>
                    <a:pt x="133826" y="370517"/>
                    <a:pt x="165157" y="377430"/>
                  </a:cubicBezTo>
                  <a:cubicBezTo>
                    <a:pt x="186644" y="367905"/>
                    <a:pt x="191210" y="330365"/>
                    <a:pt x="209014" y="322029"/>
                  </a:cubicBezTo>
                  <a:cubicBezTo>
                    <a:pt x="219046" y="314489"/>
                    <a:pt x="258103" y="316013"/>
                    <a:pt x="257288" y="316261"/>
                  </a:cubicBezTo>
                </a:path>
              </a:pathLst>
            </a:custGeom>
            <a:ln w="19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38" name="Line 197"/>
            <p:cNvSpPr>
              <a:spLocks noChangeShapeType="1"/>
            </p:cNvSpPr>
            <p:nvPr/>
          </p:nvSpPr>
          <p:spPr bwMode="auto">
            <a:xfrm flipH="1" flipV="1">
              <a:off x="7517805" y="3433855"/>
              <a:ext cx="2013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Text Box 193"/>
            <p:cNvSpPr txBox="1">
              <a:spLocks noChangeArrowheads="1"/>
            </p:cNvSpPr>
            <p:nvPr/>
          </p:nvSpPr>
          <p:spPr bwMode="auto">
            <a:xfrm>
              <a:off x="7758569" y="3295355"/>
              <a:ext cx="157126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200"/>
                <a:t>~c/3, nearly lossless</a:t>
              </a:r>
              <a:endParaRPr lang="en-US" sz="1000"/>
            </a:p>
          </p:txBody>
        </p:sp>
      </p:grpSp>
      <p:grpSp>
        <p:nvGrpSpPr>
          <p:cNvPr id="40" name="Group 130"/>
          <p:cNvGrpSpPr>
            <a:grpSpLocks/>
          </p:cNvGrpSpPr>
          <p:nvPr/>
        </p:nvGrpSpPr>
        <p:grpSpPr bwMode="auto">
          <a:xfrm>
            <a:off x="5976938" y="3460750"/>
            <a:ext cx="2916237" cy="952500"/>
            <a:chOff x="5976885" y="3880328"/>
            <a:chExt cx="2915595" cy="952166"/>
          </a:xfrm>
        </p:grpSpPr>
        <p:sp>
          <p:nvSpPr>
            <p:cNvPr id="41" name="Oval 40"/>
            <p:cNvSpPr/>
            <p:nvPr/>
          </p:nvSpPr>
          <p:spPr>
            <a:xfrm>
              <a:off x="6143535" y="4221521"/>
              <a:ext cx="665017" cy="287236"/>
            </a:xfrm>
            <a:prstGeom prst="ellipse">
              <a:avLst/>
            </a:prstGeom>
            <a:noFill/>
            <a:ln w="19050" cap="flat" cmpd="sng" algn="ctr">
              <a:solidFill>
                <a:srgbClr val="0070C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Calibri"/>
                <a:ea typeface="+mn-ea"/>
              </a:endParaRPr>
            </a:p>
          </p:txBody>
        </p:sp>
        <p:cxnSp>
          <p:nvCxnSpPr>
            <p:cNvPr id="42" name="Straight Connector 86"/>
            <p:cNvCxnSpPr>
              <a:cxnSpLocks noChangeShapeType="1"/>
            </p:cNvCxnSpPr>
            <p:nvPr/>
          </p:nvCxnSpPr>
          <p:spPr bwMode="auto">
            <a:xfrm>
              <a:off x="6473865" y="4071800"/>
              <a:ext cx="0" cy="29330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3" name="Line 197"/>
            <p:cNvSpPr>
              <a:spLocks noChangeShapeType="1"/>
            </p:cNvSpPr>
            <p:nvPr/>
          </p:nvSpPr>
          <p:spPr bwMode="auto">
            <a:xfrm flipH="1" flipV="1">
              <a:off x="6441920" y="4508758"/>
              <a:ext cx="98403" cy="0"/>
            </a:xfrm>
            <a:prstGeom prst="line">
              <a:avLst/>
            </a:prstGeom>
            <a:noFill/>
            <a:ln w="38100">
              <a:solidFill>
                <a:srgbClr val="0070C0"/>
              </a:solidFill>
              <a:round/>
              <a:headEnd type="triangle" w="med" len="med"/>
              <a:tailEnd type="none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ea typeface="ＭＳ Ｐゴシック" pitchFamily="112" charset="-128"/>
              </a:endParaRPr>
            </a:p>
          </p:txBody>
        </p:sp>
        <p:sp>
          <p:nvSpPr>
            <p:cNvPr id="44" name="Freeform 43"/>
            <p:cNvSpPr/>
            <p:nvPr/>
          </p:nvSpPr>
          <p:spPr>
            <a:xfrm>
              <a:off x="8265556" y="3973958"/>
              <a:ext cx="109513" cy="274541"/>
            </a:xfrm>
            <a:custGeom>
              <a:avLst/>
              <a:gdLst>
                <a:gd name="connsiteX0" fmla="*/ 2381 w 109537"/>
                <a:gd name="connsiteY0" fmla="*/ 273844 h 273844"/>
                <a:gd name="connsiteX1" fmla="*/ 109537 w 109537"/>
                <a:gd name="connsiteY1" fmla="*/ 107157 h 273844"/>
                <a:gd name="connsiteX2" fmla="*/ 0 w 109537"/>
                <a:gd name="connsiteY2" fmla="*/ 0 h 273844"/>
                <a:gd name="connsiteX3" fmla="*/ 2381 w 109537"/>
                <a:gd name="connsiteY3" fmla="*/ 273844 h 27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537" h="273844">
                  <a:moveTo>
                    <a:pt x="2381" y="273844"/>
                  </a:moveTo>
                  <a:lnTo>
                    <a:pt x="109537" y="107157"/>
                  </a:lnTo>
                  <a:lnTo>
                    <a:pt x="0" y="0"/>
                  </a:lnTo>
                  <a:cubicBezTo>
                    <a:pt x="794" y="91281"/>
                    <a:pt x="1587" y="182563"/>
                    <a:pt x="2381" y="273844"/>
                  </a:cubicBezTo>
                  <a:close/>
                </a:path>
              </a:pathLst>
            </a:custGeom>
            <a:solidFill>
              <a:srgbClr val="93CDDD">
                <a:alpha val="69804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ea typeface="ＭＳ Ｐゴシック" pitchFamily="112" charset="-128"/>
                <a:cs typeface="Arial" charset="0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flipV="1">
              <a:off x="8265556" y="4557953"/>
              <a:ext cx="109513" cy="274541"/>
            </a:xfrm>
            <a:custGeom>
              <a:avLst/>
              <a:gdLst>
                <a:gd name="connsiteX0" fmla="*/ 2381 w 109537"/>
                <a:gd name="connsiteY0" fmla="*/ 273844 h 273844"/>
                <a:gd name="connsiteX1" fmla="*/ 109537 w 109537"/>
                <a:gd name="connsiteY1" fmla="*/ 107157 h 273844"/>
                <a:gd name="connsiteX2" fmla="*/ 0 w 109537"/>
                <a:gd name="connsiteY2" fmla="*/ 0 h 273844"/>
                <a:gd name="connsiteX3" fmla="*/ 2381 w 109537"/>
                <a:gd name="connsiteY3" fmla="*/ 273844 h 27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537" h="273844">
                  <a:moveTo>
                    <a:pt x="2381" y="273844"/>
                  </a:moveTo>
                  <a:lnTo>
                    <a:pt x="109537" y="107157"/>
                  </a:lnTo>
                  <a:lnTo>
                    <a:pt x="0" y="0"/>
                  </a:lnTo>
                  <a:cubicBezTo>
                    <a:pt x="794" y="91281"/>
                    <a:pt x="1587" y="182563"/>
                    <a:pt x="2381" y="273844"/>
                  </a:cubicBezTo>
                  <a:close/>
                </a:path>
              </a:pathLst>
            </a:custGeom>
            <a:solidFill>
              <a:srgbClr val="93CDDD">
                <a:alpha val="69804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ea typeface="ＭＳ Ｐゴシック" pitchFamily="112" charset="-128"/>
                <a:cs typeface="Arial" charset="0"/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8267143" y="4248499"/>
              <a:ext cx="106340" cy="122195"/>
            </a:xfrm>
            <a:custGeom>
              <a:avLst/>
              <a:gdLst>
                <a:gd name="connsiteX0" fmla="*/ 2381 w 109537"/>
                <a:gd name="connsiteY0" fmla="*/ 273844 h 273844"/>
                <a:gd name="connsiteX1" fmla="*/ 109537 w 109537"/>
                <a:gd name="connsiteY1" fmla="*/ 107157 h 273844"/>
                <a:gd name="connsiteX2" fmla="*/ 0 w 109537"/>
                <a:gd name="connsiteY2" fmla="*/ 0 h 273844"/>
                <a:gd name="connsiteX3" fmla="*/ 2381 w 109537"/>
                <a:gd name="connsiteY3" fmla="*/ 273844 h 273844"/>
                <a:gd name="connsiteX0" fmla="*/ 2381 w 107155"/>
                <a:gd name="connsiteY0" fmla="*/ 273844 h 273844"/>
                <a:gd name="connsiteX1" fmla="*/ 107155 w 107155"/>
                <a:gd name="connsiteY1" fmla="*/ 43383 h 273844"/>
                <a:gd name="connsiteX2" fmla="*/ 0 w 107155"/>
                <a:gd name="connsiteY2" fmla="*/ 0 h 273844"/>
                <a:gd name="connsiteX3" fmla="*/ 2381 w 107155"/>
                <a:gd name="connsiteY3" fmla="*/ 273844 h 27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155" h="273844">
                  <a:moveTo>
                    <a:pt x="2381" y="273844"/>
                  </a:moveTo>
                  <a:lnTo>
                    <a:pt x="107155" y="43383"/>
                  </a:lnTo>
                  <a:lnTo>
                    <a:pt x="0" y="0"/>
                  </a:lnTo>
                  <a:cubicBezTo>
                    <a:pt x="794" y="91281"/>
                    <a:pt x="1587" y="182563"/>
                    <a:pt x="2381" y="273844"/>
                  </a:cubicBezTo>
                  <a:close/>
                </a:path>
              </a:pathLst>
            </a:custGeom>
            <a:solidFill>
              <a:srgbClr val="FF0000">
                <a:alpha val="69804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ea typeface="ＭＳ Ｐゴシック" pitchFamily="112" charset="-128"/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 flipV="1">
              <a:off x="8265556" y="4430998"/>
              <a:ext cx="106339" cy="123782"/>
            </a:xfrm>
            <a:custGeom>
              <a:avLst/>
              <a:gdLst>
                <a:gd name="connsiteX0" fmla="*/ 2381 w 109537"/>
                <a:gd name="connsiteY0" fmla="*/ 273844 h 273844"/>
                <a:gd name="connsiteX1" fmla="*/ 109537 w 109537"/>
                <a:gd name="connsiteY1" fmla="*/ 107157 h 273844"/>
                <a:gd name="connsiteX2" fmla="*/ 0 w 109537"/>
                <a:gd name="connsiteY2" fmla="*/ 0 h 273844"/>
                <a:gd name="connsiteX3" fmla="*/ 2381 w 109537"/>
                <a:gd name="connsiteY3" fmla="*/ 273844 h 273844"/>
                <a:gd name="connsiteX0" fmla="*/ 2381 w 107155"/>
                <a:gd name="connsiteY0" fmla="*/ 273844 h 273844"/>
                <a:gd name="connsiteX1" fmla="*/ 107155 w 107155"/>
                <a:gd name="connsiteY1" fmla="*/ 43383 h 273844"/>
                <a:gd name="connsiteX2" fmla="*/ 0 w 107155"/>
                <a:gd name="connsiteY2" fmla="*/ 0 h 273844"/>
                <a:gd name="connsiteX3" fmla="*/ 2381 w 107155"/>
                <a:gd name="connsiteY3" fmla="*/ 273844 h 27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155" h="273844">
                  <a:moveTo>
                    <a:pt x="2381" y="273844"/>
                  </a:moveTo>
                  <a:lnTo>
                    <a:pt x="107155" y="43383"/>
                  </a:lnTo>
                  <a:lnTo>
                    <a:pt x="0" y="0"/>
                  </a:lnTo>
                  <a:cubicBezTo>
                    <a:pt x="794" y="91281"/>
                    <a:pt x="1587" y="182563"/>
                    <a:pt x="2381" y="273844"/>
                  </a:cubicBezTo>
                  <a:close/>
                </a:path>
              </a:pathLst>
            </a:custGeom>
            <a:solidFill>
              <a:srgbClr val="F79646">
                <a:alpha val="69804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ea typeface="ＭＳ Ｐゴシック" pitchFamily="112" charset="-128"/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 flipV="1">
              <a:off x="8263968" y="4370694"/>
              <a:ext cx="107926" cy="60304"/>
            </a:xfrm>
            <a:custGeom>
              <a:avLst/>
              <a:gdLst>
                <a:gd name="connsiteX0" fmla="*/ 2381 w 109537"/>
                <a:gd name="connsiteY0" fmla="*/ 273844 h 273844"/>
                <a:gd name="connsiteX1" fmla="*/ 109537 w 109537"/>
                <a:gd name="connsiteY1" fmla="*/ 107157 h 273844"/>
                <a:gd name="connsiteX2" fmla="*/ 0 w 109537"/>
                <a:gd name="connsiteY2" fmla="*/ 0 h 273844"/>
                <a:gd name="connsiteX3" fmla="*/ 2381 w 109537"/>
                <a:gd name="connsiteY3" fmla="*/ 273844 h 273844"/>
                <a:gd name="connsiteX0" fmla="*/ 2381 w 107155"/>
                <a:gd name="connsiteY0" fmla="*/ 273844 h 273844"/>
                <a:gd name="connsiteX1" fmla="*/ 107155 w 107155"/>
                <a:gd name="connsiteY1" fmla="*/ 43383 h 273844"/>
                <a:gd name="connsiteX2" fmla="*/ 0 w 107155"/>
                <a:gd name="connsiteY2" fmla="*/ 0 h 273844"/>
                <a:gd name="connsiteX3" fmla="*/ 2381 w 107155"/>
                <a:gd name="connsiteY3" fmla="*/ 273844 h 273844"/>
                <a:gd name="connsiteX0" fmla="*/ 2381 w 107155"/>
                <a:gd name="connsiteY0" fmla="*/ 273844 h 273844"/>
                <a:gd name="connsiteX1" fmla="*/ 107155 w 107155"/>
                <a:gd name="connsiteY1" fmla="*/ 129474 h 273844"/>
                <a:gd name="connsiteX2" fmla="*/ 0 w 107155"/>
                <a:gd name="connsiteY2" fmla="*/ 0 h 273844"/>
                <a:gd name="connsiteX3" fmla="*/ 2381 w 107155"/>
                <a:gd name="connsiteY3" fmla="*/ 273844 h 27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155" h="273844">
                  <a:moveTo>
                    <a:pt x="2381" y="273844"/>
                  </a:moveTo>
                  <a:lnTo>
                    <a:pt x="107155" y="129474"/>
                  </a:lnTo>
                  <a:lnTo>
                    <a:pt x="0" y="0"/>
                  </a:lnTo>
                  <a:cubicBezTo>
                    <a:pt x="794" y="91281"/>
                    <a:pt x="1587" y="182563"/>
                    <a:pt x="2381" y="273844"/>
                  </a:cubicBezTo>
                  <a:close/>
                </a:path>
              </a:pathLst>
            </a:custGeom>
            <a:solidFill>
              <a:srgbClr val="7F7F7F">
                <a:alpha val="69804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ea typeface="ＭＳ Ｐゴシック" pitchFamily="112" charset="-128"/>
              </a:endParaRPr>
            </a:p>
          </p:txBody>
        </p:sp>
        <p:grpSp>
          <p:nvGrpSpPr>
            <p:cNvPr id="49" name="Group 127"/>
            <p:cNvGrpSpPr>
              <a:grpSpLocks/>
            </p:cNvGrpSpPr>
            <p:nvPr/>
          </p:nvGrpSpPr>
          <p:grpSpPr bwMode="auto">
            <a:xfrm>
              <a:off x="7236296" y="3973990"/>
              <a:ext cx="1656184" cy="854865"/>
              <a:chOff x="7236296" y="3973990"/>
              <a:chExt cx="1656184" cy="854865"/>
            </a:xfrm>
          </p:grpSpPr>
          <p:sp>
            <p:nvSpPr>
              <p:cNvPr id="51" name="Rectangle 50"/>
              <p:cNvSpPr/>
              <p:nvPr/>
            </p:nvSpPr>
            <p:spPr>
              <a:xfrm>
                <a:off x="7237083" y="4553192"/>
                <a:ext cx="1030060" cy="276128"/>
              </a:xfrm>
              <a:prstGeom prst="rect">
                <a:avLst/>
              </a:prstGeom>
              <a:solidFill>
                <a:srgbClr val="4BACC6">
                  <a:lumMod val="60000"/>
                  <a:lumOff val="40000"/>
                </a:srgbClr>
              </a:solidFill>
              <a:ln w="6350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  <a:ea typeface="ＭＳ Ｐゴシック" pitchFamily="112" charset="-128"/>
                  <a:cs typeface="Arial" charset="0"/>
                </a:endParaRP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7237083" y="3973958"/>
                <a:ext cx="1030060" cy="276128"/>
              </a:xfrm>
              <a:prstGeom prst="rect">
                <a:avLst/>
              </a:prstGeom>
              <a:solidFill>
                <a:srgbClr val="4BACC6">
                  <a:lumMod val="60000"/>
                  <a:lumOff val="40000"/>
                </a:srgbClr>
              </a:solidFill>
              <a:ln w="6350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  <a:ea typeface="ＭＳ Ｐゴシック" pitchFamily="112" charset="-128"/>
                  <a:cs typeface="Arial" charset="0"/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7237083" y="4250086"/>
                <a:ext cx="1030060" cy="120608"/>
              </a:xfrm>
              <a:prstGeom prst="rect">
                <a:avLst/>
              </a:prstGeom>
              <a:solidFill>
                <a:srgbClr val="FF0000"/>
              </a:solidFill>
              <a:ln w="6350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  <a:ea typeface="ＭＳ Ｐゴシック" pitchFamily="112" charset="-128"/>
                  <a:cs typeface="Arial" charset="0"/>
                </a:endParaRPr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7237083" y="4370694"/>
                <a:ext cx="1030060" cy="60304"/>
              </a:xfrm>
              <a:prstGeom prst="rect">
                <a:avLst/>
              </a:prstGeom>
              <a:solidFill>
                <a:sysClr val="window" lastClr="FFFFFF">
                  <a:lumMod val="50000"/>
                </a:sysClr>
              </a:solidFill>
              <a:ln w="6350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  <a:ea typeface="ＭＳ Ｐゴシック" pitchFamily="112" charset="-128"/>
                  <a:cs typeface="Arial" charset="0"/>
                </a:endParaRPr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7237083" y="4430998"/>
                <a:ext cx="1030060" cy="122194"/>
              </a:xfrm>
              <a:prstGeom prst="rect">
                <a:avLst/>
              </a:prstGeom>
              <a:solidFill>
                <a:srgbClr val="F79646"/>
              </a:solidFill>
              <a:ln w="6350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  <a:ea typeface="ＭＳ Ｐゴシック" pitchFamily="112" charset="-128"/>
                  <a:cs typeface="Arial" charset="0"/>
                </a:endParaRPr>
              </a:p>
            </p:txBody>
          </p:sp>
          <p:cxnSp>
            <p:nvCxnSpPr>
              <p:cNvPr id="56" name="Straight Arrow Connector 100"/>
              <p:cNvCxnSpPr>
                <a:cxnSpLocks noChangeShapeType="1"/>
              </p:cNvCxnSpPr>
              <p:nvPr/>
            </p:nvCxnSpPr>
            <p:spPr bwMode="auto">
              <a:xfrm>
                <a:off x="7276903" y="4494887"/>
                <a:ext cx="936104" cy="0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stealth" w="med" len="med"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7" name="Straight Arrow Connector 101"/>
              <p:cNvCxnSpPr>
                <a:cxnSpLocks noChangeShapeType="1"/>
              </p:cNvCxnSpPr>
              <p:nvPr/>
            </p:nvCxnSpPr>
            <p:spPr bwMode="auto">
              <a:xfrm>
                <a:off x="7276903" y="4314677"/>
                <a:ext cx="936104" cy="1588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8" name="Rectangle 33"/>
              <p:cNvSpPr>
                <a:spLocks noChangeArrowheads="1"/>
              </p:cNvSpPr>
              <p:nvPr/>
            </p:nvSpPr>
            <p:spPr bwMode="auto">
              <a:xfrm>
                <a:off x="8414748" y="4643648"/>
                <a:ext cx="85706" cy="1539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1000" b="1" kern="0" dirty="0">
                    <a:solidFill>
                      <a:srgbClr val="000000"/>
                    </a:solidFill>
                    <a:latin typeface="Arial" pitchFamily="34" charset="0"/>
                    <a:ea typeface="ＭＳ Ｐゴシック" pitchFamily="112" charset="-128"/>
                  </a:rPr>
                  <a:t>S</a:t>
                </a:r>
                <a:endParaRPr lang="en-US" sz="1000" kern="0" dirty="0">
                  <a:solidFill>
                    <a:sysClr val="windowText" lastClr="000000"/>
                  </a:solidFill>
                  <a:latin typeface="Arial" pitchFamily="34" charset="0"/>
                  <a:ea typeface="ＭＳ Ｐゴシック" pitchFamily="112" charset="-128"/>
                </a:endParaRPr>
              </a:p>
            </p:txBody>
          </p:sp>
          <p:sp>
            <p:nvSpPr>
              <p:cNvPr id="59" name="Rectangle 42"/>
              <p:cNvSpPr>
                <a:spLocks noChangeArrowheads="1"/>
              </p:cNvSpPr>
              <p:nvPr/>
            </p:nvSpPr>
            <p:spPr bwMode="auto">
              <a:xfrm>
                <a:off x="8414748" y="4465910"/>
                <a:ext cx="436466" cy="1539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1000" b="1" kern="0" dirty="0">
                    <a:solidFill>
                      <a:srgbClr val="000000"/>
                    </a:solidFill>
                    <a:latin typeface="Arial" pitchFamily="34" charset="0"/>
                    <a:ea typeface="ＭＳ Ｐゴシック" pitchFamily="112" charset="-128"/>
                  </a:rPr>
                  <a:t>F (soft)</a:t>
                </a:r>
                <a:endParaRPr lang="en-US" sz="1000" kern="0" dirty="0">
                  <a:solidFill>
                    <a:sysClr val="windowText" lastClr="000000"/>
                  </a:solidFill>
                  <a:latin typeface="Arial" pitchFamily="34" charset="0"/>
                  <a:ea typeface="ＭＳ Ｐゴシック" pitchFamily="112" charset="-128"/>
                </a:endParaRPr>
              </a:p>
            </p:txBody>
          </p:sp>
          <p:sp>
            <p:nvSpPr>
              <p:cNvPr id="60" name="Rectangle 44"/>
              <p:cNvSpPr>
                <a:spLocks noChangeArrowheads="1"/>
              </p:cNvSpPr>
              <p:nvPr/>
            </p:nvSpPr>
            <p:spPr bwMode="auto">
              <a:xfrm>
                <a:off x="8414748" y="4332607"/>
                <a:ext cx="34917" cy="1539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1000" b="1" kern="0" dirty="0">
                    <a:solidFill>
                      <a:srgbClr val="000000"/>
                    </a:solidFill>
                    <a:latin typeface="Arial" pitchFamily="34" charset="0"/>
                    <a:ea typeface="ＭＳ Ｐゴシック" pitchFamily="112" charset="-128"/>
                  </a:rPr>
                  <a:t>I</a:t>
                </a:r>
                <a:endParaRPr lang="en-US" sz="1000" kern="0" dirty="0">
                  <a:solidFill>
                    <a:sysClr val="windowText" lastClr="000000"/>
                  </a:solidFill>
                  <a:latin typeface="Arial" pitchFamily="34" charset="0"/>
                  <a:ea typeface="ＭＳ Ｐゴシック" pitchFamily="112" charset="-128"/>
                </a:endParaRPr>
              </a:p>
            </p:txBody>
          </p:sp>
          <p:sp>
            <p:nvSpPr>
              <p:cNvPr id="61" name="Rectangle 46"/>
              <p:cNvSpPr>
                <a:spLocks noChangeArrowheads="1"/>
              </p:cNvSpPr>
              <p:nvPr/>
            </p:nvSpPr>
            <p:spPr bwMode="auto">
              <a:xfrm>
                <a:off x="8414748" y="4188195"/>
                <a:ext cx="477732" cy="1539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1000" b="1" kern="0" dirty="0">
                    <a:solidFill>
                      <a:srgbClr val="000000"/>
                    </a:solidFill>
                    <a:latin typeface="Arial" pitchFamily="34" charset="0"/>
                    <a:ea typeface="ＭＳ Ｐゴシック" pitchFamily="112" charset="-128"/>
                  </a:rPr>
                  <a:t>F (hard)</a:t>
                </a:r>
                <a:endParaRPr lang="en-US" sz="1000" kern="0" dirty="0">
                  <a:solidFill>
                    <a:sysClr val="windowText" lastClr="000000"/>
                  </a:solidFill>
                  <a:latin typeface="Arial" pitchFamily="34" charset="0"/>
                  <a:ea typeface="ＭＳ Ｐゴシック" pitchFamily="112" charset="-128"/>
                </a:endParaRPr>
              </a:p>
            </p:txBody>
          </p:sp>
          <p:sp>
            <p:nvSpPr>
              <p:cNvPr id="62" name="Rectangle 47"/>
              <p:cNvSpPr>
                <a:spLocks noChangeArrowheads="1"/>
              </p:cNvSpPr>
              <p:nvPr/>
            </p:nvSpPr>
            <p:spPr bwMode="auto">
              <a:xfrm>
                <a:off x="8414748" y="3994588"/>
                <a:ext cx="85706" cy="1555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1000" b="1" kern="0" dirty="0">
                    <a:solidFill>
                      <a:srgbClr val="000000"/>
                    </a:solidFill>
                    <a:latin typeface="Arial" pitchFamily="34" charset="0"/>
                    <a:ea typeface="ＭＳ Ｐゴシック" pitchFamily="112" charset="-128"/>
                  </a:rPr>
                  <a:t>S</a:t>
                </a:r>
                <a:endParaRPr lang="en-US" sz="1000" kern="0" dirty="0">
                  <a:solidFill>
                    <a:sysClr val="windowText" lastClr="000000"/>
                  </a:solidFill>
                  <a:latin typeface="Arial" pitchFamily="34" charset="0"/>
                  <a:ea typeface="ＭＳ Ｐゴシック" pitchFamily="112" charset="-128"/>
                </a:endParaRPr>
              </a:p>
            </p:txBody>
          </p:sp>
        </p:grpSp>
        <p:sp>
          <p:nvSpPr>
            <p:cNvPr id="50" name="Text Box 193"/>
            <p:cNvSpPr txBox="1">
              <a:spLocks noChangeArrowheads="1"/>
            </p:cNvSpPr>
            <p:nvPr/>
          </p:nvSpPr>
          <p:spPr bwMode="auto">
            <a:xfrm>
              <a:off x="5976885" y="3880328"/>
              <a:ext cx="445989" cy="3697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kern="0" dirty="0">
                  <a:solidFill>
                    <a:sysClr val="windowText" lastClr="000000"/>
                  </a:solidFill>
                  <a:ea typeface="ＭＳ Ｐゴシック" pitchFamily="112" charset="-128"/>
                  <a:sym typeface="Symbol"/>
                </a:rPr>
                <a:t></a:t>
              </a:r>
              <a:r>
                <a:rPr lang="en-US" sz="1800" kern="0" baseline="-25000" dirty="0">
                  <a:solidFill>
                    <a:sysClr val="windowText" lastClr="000000"/>
                  </a:solidFill>
                  <a:ea typeface="ＭＳ Ｐゴシック" pitchFamily="112" charset="-128"/>
                </a:rPr>
                <a:t>0</a:t>
              </a: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2925245" y="64770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Slide courtesy of Scott Holmes</a:t>
            </a:r>
          </a:p>
        </p:txBody>
      </p:sp>
    </p:spTree>
    <p:extLst>
      <p:ext uri="{BB962C8B-B14F-4D97-AF65-F5344CB8AC3E}">
        <p14:creationId xmlns:p14="http://schemas.microsoft.com/office/powerpoint/2010/main" val="3541089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79390" y="152400"/>
            <a:ext cx="8812210" cy="873128"/>
          </a:xfrm>
        </p:spPr>
        <p:txBody>
          <a:bodyPr/>
          <a:lstStyle/>
          <a:p>
            <a:r>
              <a:rPr lang="en-US" sz="3600" dirty="0">
                <a:solidFill>
                  <a:srgbClr val="002060"/>
                </a:solidFill>
              </a:rPr>
              <a:t>SFQ gate: set-reset (SR) flip-flop (case 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E91662-ED9B-4525-96A0-85EF5D88D71A}" type="slidenum">
              <a:rPr lang="en-US" altLang="en-US" smtClean="0"/>
              <a:pPr>
                <a:defRPr/>
              </a:pPr>
              <a:t>50</a:t>
            </a:fld>
            <a:endParaRPr lang="en-US" altLang="en-US"/>
          </a:p>
        </p:txBody>
      </p:sp>
      <p:sp>
        <p:nvSpPr>
          <p:cNvPr id="91" name="Rounded Rectangle 90"/>
          <p:cNvSpPr>
            <a:spLocks/>
          </p:cNvSpPr>
          <p:nvPr/>
        </p:nvSpPr>
        <p:spPr bwMode="auto">
          <a:xfrm>
            <a:off x="412097" y="3439469"/>
            <a:ext cx="1396087" cy="1396087"/>
          </a:xfrm>
          <a:prstGeom prst="roundRect">
            <a:avLst>
              <a:gd name="adj" fmla="val 33440"/>
            </a:avLst>
          </a:prstGeom>
          <a:noFill/>
          <a:ln w="2540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8" charset="0"/>
              <a:ea typeface="ＭＳ Ｐゴシック" pitchFamily="28" charset="-128"/>
              <a:cs typeface="ＭＳ Ｐゴシック" pitchFamily="28" charset="-128"/>
            </a:endParaRPr>
          </a:p>
        </p:txBody>
      </p:sp>
      <p:sp>
        <p:nvSpPr>
          <p:cNvPr id="92" name="Rounded Rectangle 91"/>
          <p:cNvSpPr>
            <a:spLocks/>
          </p:cNvSpPr>
          <p:nvPr/>
        </p:nvSpPr>
        <p:spPr bwMode="auto">
          <a:xfrm>
            <a:off x="3204582" y="3439469"/>
            <a:ext cx="2792175" cy="1396087"/>
          </a:xfrm>
          <a:prstGeom prst="roundRect">
            <a:avLst>
              <a:gd name="adj" fmla="val 33440"/>
            </a:avLst>
          </a:prstGeom>
          <a:noFill/>
          <a:ln w="2540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8" charset="0"/>
              <a:ea typeface="ＭＳ Ｐゴシック" pitchFamily="28" charset="-128"/>
              <a:cs typeface="ＭＳ Ｐゴシック" pitchFamily="28" charset="-128"/>
            </a:endParaRPr>
          </a:p>
        </p:txBody>
      </p:sp>
      <p:sp>
        <p:nvSpPr>
          <p:cNvPr id="93" name="Rounded Rectangle 92"/>
          <p:cNvSpPr>
            <a:spLocks/>
          </p:cNvSpPr>
          <p:nvPr/>
        </p:nvSpPr>
        <p:spPr bwMode="auto">
          <a:xfrm>
            <a:off x="5997067" y="3439469"/>
            <a:ext cx="1396087" cy="1396087"/>
          </a:xfrm>
          <a:prstGeom prst="roundRect">
            <a:avLst>
              <a:gd name="adj" fmla="val 33440"/>
            </a:avLst>
          </a:prstGeom>
          <a:noFill/>
          <a:ln w="2540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8" charset="0"/>
              <a:ea typeface="ＭＳ Ｐゴシック" pitchFamily="28" charset="-128"/>
              <a:cs typeface="ＭＳ Ｐゴシック" pitchFamily="28" charset="-128"/>
            </a:endParaRPr>
          </a:p>
        </p:txBody>
      </p:sp>
      <p:sp>
        <p:nvSpPr>
          <p:cNvPr id="94" name="Rounded Rectangle 93"/>
          <p:cNvSpPr>
            <a:spLocks/>
          </p:cNvSpPr>
          <p:nvPr/>
        </p:nvSpPr>
        <p:spPr bwMode="auto">
          <a:xfrm>
            <a:off x="1808340" y="3439469"/>
            <a:ext cx="1396087" cy="1396087"/>
          </a:xfrm>
          <a:prstGeom prst="roundRect">
            <a:avLst>
              <a:gd name="adj" fmla="val 33440"/>
            </a:avLst>
          </a:prstGeom>
          <a:noFill/>
          <a:ln w="2540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8" charset="0"/>
              <a:ea typeface="ＭＳ Ｐゴシック" pitchFamily="28" charset="-128"/>
              <a:cs typeface="ＭＳ Ｐゴシック" pitchFamily="28" charset="-128"/>
            </a:endParaRPr>
          </a:p>
        </p:txBody>
      </p:sp>
      <p:sp>
        <p:nvSpPr>
          <p:cNvPr id="95" name="Rectangle 94"/>
          <p:cNvSpPr/>
          <p:nvPr/>
        </p:nvSpPr>
        <p:spPr bwMode="auto">
          <a:xfrm>
            <a:off x="6695189" y="3206762"/>
            <a:ext cx="884287" cy="1861657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8" charset="0"/>
              <a:ea typeface="ＭＳ Ｐゴシック" pitchFamily="28" charset="-128"/>
              <a:cs typeface="ＭＳ Ｐゴシック" pitchFamily="28" charset="-128"/>
            </a:endParaRPr>
          </a:p>
        </p:txBody>
      </p:sp>
      <p:sp>
        <p:nvSpPr>
          <p:cNvPr id="96" name="Rectangle 95"/>
          <p:cNvSpPr/>
          <p:nvPr/>
        </p:nvSpPr>
        <p:spPr bwMode="auto">
          <a:xfrm>
            <a:off x="5810902" y="4091049"/>
            <a:ext cx="372331" cy="93072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8" charset="0"/>
              <a:ea typeface="ＭＳ Ｐゴシック" pitchFamily="28" charset="-128"/>
              <a:cs typeface="ＭＳ Ｐゴシック" pitchFamily="28" charset="-128"/>
            </a:endParaRPr>
          </a:p>
        </p:txBody>
      </p:sp>
      <p:sp>
        <p:nvSpPr>
          <p:cNvPr id="97" name="Rectangle 96"/>
          <p:cNvSpPr/>
          <p:nvPr/>
        </p:nvSpPr>
        <p:spPr bwMode="auto">
          <a:xfrm>
            <a:off x="3018417" y="4091049"/>
            <a:ext cx="372331" cy="93072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8" charset="0"/>
              <a:ea typeface="ＭＳ Ｐゴシック" pitchFamily="28" charset="-128"/>
              <a:cs typeface="ＭＳ Ｐゴシック" pitchFamily="28" charset="-128"/>
            </a:endParaRPr>
          </a:p>
        </p:txBody>
      </p:sp>
      <p:sp>
        <p:nvSpPr>
          <p:cNvPr id="98" name="Rectangle 97"/>
          <p:cNvSpPr/>
          <p:nvPr/>
        </p:nvSpPr>
        <p:spPr bwMode="auto">
          <a:xfrm>
            <a:off x="1622174" y="4091049"/>
            <a:ext cx="372331" cy="93072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8" charset="0"/>
              <a:ea typeface="ＭＳ Ｐゴシック" pitchFamily="28" charset="-128"/>
              <a:cs typeface="ＭＳ Ｐゴシック" pitchFamily="28" charset="-128"/>
            </a:endParaRPr>
          </a:p>
        </p:txBody>
      </p:sp>
      <p:cxnSp>
        <p:nvCxnSpPr>
          <p:cNvPr id="99" name="Straight Connector 98"/>
          <p:cNvCxnSpPr/>
          <p:nvPr/>
        </p:nvCxnSpPr>
        <p:spPr bwMode="auto">
          <a:xfrm>
            <a:off x="5997067" y="2043226"/>
            <a:ext cx="0" cy="1675491"/>
          </a:xfrm>
          <a:prstGeom prst="line">
            <a:avLst/>
          </a:prstGeom>
          <a:noFill/>
          <a:ln w="1778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0" name="Rectangle 99"/>
          <p:cNvSpPr/>
          <p:nvPr/>
        </p:nvSpPr>
        <p:spPr bwMode="auto">
          <a:xfrm>
            <a:off x="5860577" y="2601723"/>
            <a:ext cx="274800" cy="93072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8" charset="0"/>
              <a:ea typeface="ＭＳ Ｐゴシック" pitchFamily="28" charset="-128"/>
              <a:cs typeface="ＭＳ Ｐゴシック" pitchFamily="28" charset="-128"/>
            </a:endParaRPr>
          </a:p>
        </p:txBody>
      </p:sp>
      <p:cxnSp>
        <p:nvCxnSpPr>
          <p:cNvPr id="101" name="Straight Connector 100"/>
          <p:cNvCxnSpPr/>
          <p:nvPr/>
        </p:nvCxnSpPr>
        <p:spPr bwMode="auto">
          <a:xfrm>
            <a:off x="2506461" y="2555182"/>
            <a:ext cx="0" cy="884287"/>
          </a:xfrm>
          <a:prstGeom prst="line">
            <a:avLst/>
          </a:prstGeom>
          <a:noFill/>
          <a:ln w="1270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03" name="Group 102"/>
          <p:cNvGrpSpPr/>
          <p:nvPr/>
        </p:nvGrpSpPr>
        <p:grpSpPr>
          <a:xfrm>
            <a:off x="2273702" y="4835712"/>
            <a:ext cx="465362" cy="511956"/>
            <a:chOff x="2375756" y="4869160"/>
            <a:chExt cx="360000" cy="396044"/>
          </a:xfrm>
        </p:grpSpPr>
        <p:cxnSp>
          <p:nvCxnSpPr>
            <p:cNvPr id="167" name="Straight Connector 166"/>
            <p:cNvCxnSpPr/>
            <p:nvPr/>
          </p:nvCxnSpPr>
          <p:spPr bwMode="auto">
            <a:xfrm>
              <a:off x="2555776" y="4869160"/>
              <a:ext cx="0" cy="396044"/>
            </a:xfrm>
            <a:prstGeom prst="line">
              <a:avLst/>
            </a:prstGeom>
            <a:noFill/>
            <a:ln w="635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8" name="Straight Connector 167"/>
            <p:cNvCxnSpPr/>
            <p:nvPr/>
          </p:nvCxnSpPr>
          <p:spPr bwMode="auto">
            <a:xfrm rot="5400000">
              <a:off x="2555756" y="5085204"/>
              <a:ext cx="0" cy="360000"/>
            </a:xfrm>
            <a:prstGeom prst="line">
              <a:avLst/>
            </a:prstGeom>
            <a:noFill/>
            <a:ln w="635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04" name="Group 103"/>
          <p:cNvGrpSpPr/>
          <p:nvPr/>
        </p:nvGrpSpPr>
        <p:grpSpPr>
          <a:xfrm>
            <a:off x="4368118" y="4835712"/>
            <a:ext cx="465362" cy="511956"/>
            <a:chOff x="2375756" y="4869160"/>
            <a:chExt cx="360000" cy="396044"/>
          </a:xfrm>
        </p:grpSpPr>
        <p:cxnSp>
          <p:nvCxnSpPr>
            <p:cNvPr id="165" name="Straight Connector 164"/>
            <p:cNvCxnSpPr/>
            <p:nvPr/>
          </p:nvCxnSpPr>
          <p:spPr bwMode="auto">
            <a:xfrm>
              <a:off x="2555776" y="4869160"/>
              <a:ext cx="0" cy="396044"/>
            </a:xfrm>
            <a:prstGeom prst="line">
              <a:avLst/>
            </a:prstGeom>
            <a:noFill/>
            <a:ln w="635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6" name="Straight Connector 165"/>
            <p:cNvCxnSpPr/>
            <p:nvPr/>
          </p:nvCxnSpPr>
          <p:spPr bwMode="auto">
            <a:xfrm rot="5400000">
              <a:off x="2555756" y="5085204"/>
              <a:ext cx="0" cy="360000"/>
            </a:xfrm>
            <a:prstGeom prst="line">
              <a:avLst/>
            </a:prstGeom>
            <a:noFill/>
            <a:ln w="635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05" name="TextBox 36"/>
          <p:cNvSpPr txBox="1"/>
          <p:nvPr/>
        </p:nvSpPr>
        <p:spPr>
          <a:xfrm>
            <a:off x="2739168" y="2182851"/>
            <a:ext cx="504269" cy="372480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ＭＳ Ｐゴシック" pitchFamily="34" charset="-128"/>
                <a:cs typeface="+mn-cs"/>
              </a:rPr>
              <a:t>I</a:t>
            </a:r>
            <a:r>
              <a:rPr kumimoji="0" lang="en-US" sz="14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ＭＳ Ｐゴシック" pitchFamily="34" charset="-128"/>
                <a:cs typeface="+mn-cs"/>
              </a:rPr>
              <a:t>bias</a:t>
            </a:r>
            <a:endParaRPr kumimoji="0" lang="en-US" sz="1400" b="0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ＭＳ Ｐゴシック" pitchFamily="34" charset="-128"/>
              <a:cs typeface="+mn-cs"/>
            </a:endParaRPr>
          </a:p>
        </p:txBody>
      </p:sp>
      <p:sp>
        <p:nvSpPr>
          <p:cNvPr id="106" name="TextBox 37"/>
          <p:cNvSpPr txBox="1"/>
          <p:nvPr/>
        </p:nvSpPr>
        <p:spPr>
          <a:xfrm>
            <a:off x="1296384" y="3993591"/>
            <a:ext cx="268269" cy="288147"/>
          </a:xfrm>
          <a:prstGeom prst="rect">
            <a:avLst/>
          </a:prstGeom>
          <a:noFill/>
        </p:spPr>
        <p:txBody>
          <a:bodyPr wrap="none" lIns="36000" tIns="36000" rIns="36000" bIns="36000" rtlCol="0" anchor="ctr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ＭＳ Ｐゴシック" pitchFamily="34" charset="-128"/>
                <a:cs typeface="+mn-cs"/>
              </a:rPr>
              <a:t>J0</a:t>
            </a:r>
            <a:endParaRPr kumimoji="0" lang="en-US" sz="1400" b="0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ＭＳ Ｐゴシック" pitchFamily="34" charset="-128"/>
              <a:cs typeface="+mn-cs"/>
            </a:endParaRPr>
          </a:p>
        </p:txBody>
      </p:sp>
      <p:sp>
        <p:nvSpPr>
          <p:cNvPr id="107" name="TextBox 38"/>
          <p:cNvSpPr txBox="1"/>
          <p:nvPr/>
        </p:nvSpPr>
        <p:spPr>
          <a:xfrm>
            <a:off x="4368118" y="2984510"/>
            <a:ext cx="342640" cy="372480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ＭＳ Ｐゴシック" pitchFamily="34" charset="-128"/>
                <a:cs typeface="+mn-cs"/>
              </a:rPr>
              <a:t>Ls</a:t>
            </a:r>
            <a:endParaRPr kumimoji="0" lang="en-US" sz="1400" b="0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ＭＳ Ｐゴシック" pitchFamily="34" charset="-128"/>
              <a:cs typeface="+mn-cs"/>
            </a:endParaRPr>
          </a:p>
        </p:txBody>
      </p:sp>
      <p:sp>
        <p:nvSpPr>
          <p:cNvPr id="108" name="TextBox 39"/>
          <p:cNvSpPr txBox="1"/>
          <p:nvPr/>
        </p:nvSpPr>
        <p:spPr>
          <a:xfrm>
            <a:off x="2779731" y="3993591"/>
            <a:ext cx="268269" cy="288147"/>
          </a:xfrm>
          <a:prstGeom prst="rect">
            <a:avLst/>
          </a:prstGeom>
          <a:noFill/>
        </p:spPr>
        <p:txBody>
          <a:bodyPr wrap="none" lIns="36000" tIns="36000" rIns="36000" bIns="36000" rtlCol="0" anchor="ctr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ＭＳ Ｐゴシック" pitchFamily="34" charset="-128"/>
                <a:cs typeface="+mn-cs"/>
              </a:rPr>
              <a:t>J1</a:t>
            </a:r>
            <a:endParaRPr kumimoji="0" lang="en-US" sz="1400" b="0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ＭＳ Ｐゴシック" pitchFamily="34" charset="-128"/>
              <a:cs typeface="+mn-cs"/>
            </a:endParaRPr>
          </a:p>
        </p:txBody>
      </p:sp>
      <p:sp>
        <p:nvSpPr>
          <p:cNvPr id="109" name="TextBox 40"/>
          <p:cNvSpPr txBox="1"/>
          <p:nvPr/>
        </p:nvSpPr>
        <p:spPr>
          <a:xfrm>
            <a:off x="5485112" y="3993591"/>
            <a:ext cx="268269" cy="288147"/>
          </a:xfrm>
          <a:prstGeom prst="rect">
            <a:avLst/>
          </a:prstGeom>
          <a:noFill/>
        </p:spPr>
        <p:txBody>
          <a:bodyPr wrap="none" lIns="36000" tIns="36000" rIns="36000" bIns="36000" rtlCol="0" anchor="ctr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ＭＳ Ｐゴシック" pitchFamily="34" charset="-128"/>
                <a:cs typeface="+mn-cs"/>
              </a:rPr>
              <a:t>J3</a:t>
            </a:r>
            <a:endParaRPr kumimoji="0" lang="en-US" sz="1400" b="0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ＭＳ Ｐゴシック" pitchFamily="34" charset="-128"/>
              <a:cs typeface="+mn-cs"/>
            </a:endParaRPr>
          </a:p>
        </p:txBody>
      </p:sp>
      <p:sp>
        <p:nvSpPr>
          <p:cNvPr id="110" name="TextBox 41"/>
          <p:cNvSpPr txBox="1"/>
          <p:nvPr/>
        </p:nvSpPr>
        <p:spPr>
          <a:xfrm>
            <a:off x="5485112" y="2522606"/>
            <a:ext cx="268269" cy="288147"/>
          </a:xfrm>
          <a:prstGeom prst="rect">
            <a:avLst/>
          </a:prstGeom>
          <a:noFill/>
        </p:spPr>
        <p:txBody>
          <a:bodyPr wrap="none" lIns="36000" tIns="36000" rIns="36000" bIns="36000" rtlCol="0" anchor="ctr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ＭＳ Ｐゴシック" pitchFamily="34" charset="-128"/>
                <a:cs typeface="+mn-cs"/>
              </a:rPr>
              <a:t>J2</a:t>
            </a:r>
            <a:endParaRPr kumimoji="0" lang="en-US" sz="1400" b="0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ＭＳ Ｐゴシック" pitchFamily="34" charset="-128"/>
              <a:cs typeface="+mn-cs"/>
            </a:endParaRPr>
          </a:p>
        </p:txBody>
      </p:sp>
      <p:sp>
        <p:nvSpPr>
          <p:cNvPr id="111" name="Oval 110"/>
          <p:cNvSpPr>
            <a:spLocks noChangeAspect="1"/>
          </p:cNvSpPr>
          <p:nvPr/>
        </p:nvSpPr>
        <p:spPr bwMode="auto">
          <a:xfrm>
            <a:off x="2273754" y="2043226"/>
            <a:ext cx="465362" cy="465362"/>
          </a:xfrm>
          <a:prstGeom prst="ellipse">
            <a:avLst/>
          </a:prstGeom>
          <a:solidFill>
            <a:srgbClr val="FFFFFF"/>
          </a:solidFill>
          <a:ln w="254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0" bIns="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8" charset="0"/>
              <a:ea typeface="ＭＳ Ｐゴシック" pitchFamily="28" charset="-128"/>
              <a:cs typeface="ＭＳ Ｐゴシック" pitchFamily="28" charset="-128"/>
            </a:endParaRPr>
          </a:p>
        </p:txBody>
      </p:sp>
      <p:cxnSp>
        <p:nvCxnSpPr>
          <p:cNvPr id="112" name="Straight Arrow Connector 111"/>
          <p:cNvCxnSpPr>
            <a:endCxn id="111" idx="4"/>
          </p:cNvCxnSpPr>
          <p:nvPr/>
        </p:nvCxnSpPr>
        <p:spPr bwMode="auto">
          <a:xfrm flipH="1">
            <a:off x="2506435" y="2089768"/>
            <a:ext cx="26" cy="372290"/>
          </a:xfrm>
          <a:prstGeom prst="straightConnector1">
            <a:avLst/>
          </a:prstGeom>
          <a:solidFill>
            <a:srgbClr val="DC5D26"/>
          </a:solidFill>
          <a:ln w="25400" cap="flat" cmpd="sng" algn="ctr">
            <a:solidFill>
              <a:srgbClr val="FF6600"/>
            </a:solidFill>
            <a:prstDash val="solid"/>
            <a:round/>
            <a:headEnd type="none" w="lg" len="lg"/>
            <a:tailEnd type="triangle" w="lg" len="lg"/>
          </a:ln>
          <a:effectLst/>
        </p:spPr>
      </p:cxnSp>
      <p:cxnSp>
        <p:nvCxnSpPr>
          <p:cNvPr id="113" name="Straight Arrow Connector 112"/>
          <p:cNvCxnSpPr>
            <a:endCxn id="94" idx="0"/>
          </p:cNvCxnSpPr>
          <p:nvPr/>
        </p:nvCxnSpPr>
        <p:spPr bwMode="auto">
          <a:xfrm flipH="1">
            <a:off x="2506384" y="2601765"/>
            <a:ext cx="103" cy="837704"/>
          </a:xfrm>
          <a:prstGeom prst="straightConnector1">
            <a:avLst/>
          </a:prstGeom>
          <a:solidFill>
            <a:srgbClr val="DC5D26"/>
          </a:solidFill>
          <a:ln w="25400" cap="flat" cmpd="sng" algn="ctr">
            <a:solidFill>
              <a:srgbClr val="FF6600"/>
            </a:solidFill>
            <a:prstDash val="sysDot"/>
            <a:round/>
            <a:headEnd type="none" w="lg" len="lg"/>
            <a:tailEnd type="triangle" w="lg" len="lg"/>
          </a:ln>
          <a:effectLst/>
        </p:spPr>
      </p:cxnSp>
      <p:grpSp>
        <p:nvGrpSpPr>
          <p:cNvPr id="120" name="Group 119"/>
          <p:cNvGrpSpPr/>
          <p:nvPr/>
        </p:nvGrpSpPr>
        <p:grpSpPr>
          <a:xfrm>
            <a:off x="5220090" y="1196690"/>
            <a:ext cx="465414" cy="465362"/>
            <a:chOff x="1007604" y="4149080"/>
            <a:chExt cx="360040" cy="360000"/>
          </a:xfrm>
        </p:grpSpPr>
        <p:sp>
          <p:nvSpPr>
            <p:cNvPr id="145" name="Oval 144"/>
            <p:cNvSpPr>
              <a:spLocks noChangeAspect="1"/>
            </p:cNvSpPr>
            <p:nvPr/>
          </p:nvSpPr>
          <p:spPr bwMode="auto">
            <a:xfrm>
              <a:off x="1007604" y="4149080"/>
              <a:ext cx="360000" cy="360000"/>
            </a:xfrm>
            <a:prstGeom prst="ellipse">
              <a:avLst/>
            </a:prstGeom>
            <a:solidFill>
              <a:srgbClr val="FF9999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0" rIns="0" bIns="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8" charset="0"/>
                <a:ea typeface="ＭＳ Ｐゴシック" pitchFamily="28" charset="-128"/>
                <a:cs typeface="ＭＳ Ｐゴシック" pitchFamily="28" charset="-128"/>
              </a:endParaRPr>
            </a:p>
          </p:txBody>
        </p:sp>
        <p:cxnSp>
          <p:nvCxnSpPr>
            <p:cNvPr id="146" name="Straight Arrow Connector 145"/>
            <p:cNvCxnSpPr/>
            <p:nvPr/>
          </p:nvCxnSpPr>
          <p:spPr bwMode="auto">
            <a:xfrm>
              <a:off x="1367644" y="4293096"/>
              <a:ext cx="0" cy="107980"/>
            </a:xfrm>
            <a:prstGeom prst="straightConnector1">
              <a:avLst/>
            </a:prstGeom>
            <a:solidFill>
              <a:srgbClr val="DC5D26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lg" len="lg"/>
              <a:tailEnd type="triangle" w="lg" len="lg"/>
            </a:ln>
            <a:effectLst/>
          </p:spPr>
        </p:cxnSp>
        <p:cxnSp>
          <p:nvCxnSpPr>
            <p:cNvPr id="147" name="Straight Arrow Connector 146"/>
            <p:cNvCxnSpPr/>
            <p:nvPr/>
          </p:nvCxnSpPr>
          <p:spPr bwMode="auto">
            <a:xfrm flipV="1">
              <a:off x="1007604" y="4257092"/>
              <a:ext cx="0" cy="107980"/>
            </a:xfrm>
            <a:prstGeom prst="straightConnector1">
              <a:avLst/>
            </a:prstGeom>
            <a:solidFill>
              <a:srgbClr val="DC5D26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lg" len="lg"/>
              <a:tailEnd type="triangle" w="lg" len="lg"/>
            </a:ln>
            <a:effectLst/>
          </p:spPr>
        </p:cxnSp>
        <p:sp>
          <p:nvSpPr>
            <p:cNvPr id="148" name="TextBox 79"/>
            <p:cNvSpPr txBox="1"/>
            <p:nvPr/>
          </p:nvSpPr>
          <p:spPr>
            <a:xfrm>
              <a:off x="1159478" y="4245480"/>
              <a:ext cx="56292" cy="167353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ＭＳ Ｐゴシック" pitchFamily="34" charset="-128"/>
                <a:cs typeface="+mn-cs"/>
              </a:endParaRPr>
            </a:p>
          </p:txBody>
        </p:sp>
      </p:grpSp>
      <p:sp>
        <p:nvSpPr>
          <p:cNvPr id="121" name="TextBox 80"/>
          <p:cNvSpPr txBox="1"/>
          <p:nvPr/>
        </p:nvSpPr>
        <p:spPr>
          <a:xfrm>
            <a:off x="6084210" y="1556739"/>
            <a:ext cx="739003" cy="372480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ＭＳ Ｐゴシック" pitchFamily="34" charset="-128"/>
                <a:cs typeface="+mn-cs"/>
              </a:rPr>
              <a:t>Reset</a:t>
            </a:r>
            <a:endParaRPr kumimoji="0" lang="en-US" sz="1400" b="0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ＭＳ Ｐゴシック" pitchFamily="34" charset="-128"/>
              <a:cs typeface="+mn-cs"/>
            </a:endParaRPr>
          </a:p>
        </p:txBody>
      </p:sp>
      <p:cxnSp>
        <p:nvCxnSpPr>
          <p:cNvPr id="122" name="Straight Arrow Connector 121"/>
          <p:cNvCxnSpPr/>
          <p:nvPr/>
        </p:nvCxnSpPr>
        <p:spPr bwMode="auto">
          <a:xfrm flipH="1">
            <a:off x="5997067" y="1577812"/>
            <a:ext cx="26" cy="372290"/>
          </a:xfrm>
          <a:prstGeom prst="straightConnector1">
            <a:avLst/>
          </a:prstGeom>
          <a:solidFill>
            <a:srgbClr val="DC5D26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  <a:effectLst/>
        </p:spPr>
      </p:cxnSp>
      <p:grpSp>
        <p:nvGrpSpPr>
          <p:cNvPr id="123" name="Group 122"/>
          <p:cNvGrpSpPr/>
          <p:nvPr/>
        </p:nvGrpSpPr>
        <p:grpSpPr>
          <a:xfrm>
            <a:off x="1835620" y="3429000"/>
            <a:ext cx="1368190" cy="1440200"/>
            <a:chOff x="2267744" y="4005064"/>
            <a:chExt cx="648072" cy="684076"/>
          </a:xfrm>
        </p:grpSpPr>
        <p:sp>
          <p:nvSpPr>
            <p:cNvPr id="137" name="Arc 136"/>
            <p:cNvSpPr>
              <a:spLocks noChangeAspect="1"/>
            </p:cNvSpPr>
            <p:nvPr/>
          </p:nvSpPr>
          <p:spPr bwMode="auto">
            <a:xfrm flipH="1">
              <a:off x="2267744" y="4005064"/>
              <a:ext cx="288000" cy="288000"/>
            </a:xfrm>
            <a:prstGeom prst="arc">
              <a:avLst/>
            </a:prstGeom>
            <a:noFill/>
            <a:ln w="25400" cap="flat" cmpd="sng" algn="ctr">
              <a:solidFill>
                <a:srgbClr val="FF66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8" charset="0"/>
                <a:ea typeface="ＭＳ Ｐゴシック" pitchFamily="28" charset="-128"/>
                <a:cs typeface="ＭＳ Ｐゴシック" pitchFamily="28" charset="-128"/>
              </a:endParaRPr>
            </a:p>
          </p:txBody>
        </p:sp>
        <p:sp>
          <p:nvSpPr>
            <p:cNvPr id="138" name="Arc 137"/>
            <p:cNvSpPr>
              <a:spLocks noChangeAspect="1"/>
            </p:cNvSpPr>
            <p:nvPr/>
          </p:nvSpPr>
          <p:spPr bwMode="auto">
            <a:xfrm>
              <a:off x="2627784" y="4005064"/>
              <a:ext cx="288000" cy="288000"/>
            </a:xfrm>
            <a:prstGeom prst="arc">
              <a:avLst/>
            </a:prstGeom>
            <a:noFill/>
            <a:ln w="25400" cap="flat" cmpd="sng" algn="ctr">
              <a:solidFill>
                <a:srgbClr val="FF66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8" charset="0"/>
                <a:ea typeface="ＭＳ Ｐゴシック" pitchFamily="28" charset="-128"/>
                <a:cs typeface="ＭＳ Ｐゴシック" pitchFamily="28" charset="-128"/>
              </a:endParaRPr>
            </a:p>
          </p:txBody>
        </p:sp>
        <p:cxnSp>
          <p:nvCxnSpPr>
            <p:cNvPr id="139" name="Straight Arrow Connector 138"/>
            <p:cNvCxnSpPr/>
            <p:nvPr/>
          </p:nvCxnSpPr>
          <p:spPr bwMode="auto">
            <a:xfrm>
              <a:off x="2411760" y="4005064"/>
              <a:ext cx="360040" cy="0"/>
            </a:xfrm>
            <a:prstGeom prst="straightConnector1">
              <a:avLst/>
            </a:prstGeom>
            <a:solidFill>
              <a:srgbClr val="DC5D26"/>
            </a:solidFill>
            <a:ln w="25400" cap="flat" cmpd="sng" algn="ctr">
              <a:solidFill>
                <a:srgbClr val="FF6600"/>
              </a:solidFill>
              <a:prstDash val="sysDot"/>
              <a:round/>
              <a:headEnd type="none" w="lg" len="lg"/>
              <a:tailEnd type="none" w="lg" len="lg"/>
            </a:ln>
            <a:effectLst/>
          </p:spPr>
        </p:cxnSp>
        <p:cxnSp>
          <p:nvCxnSpPr>
            <p:cNvPr id="140" name="Straight Arrow Connector 139"/>
            <p:cNvCxnSpPr/>
            <p:nvPr/>
          </p:nvCxnSpPr>
          <p:spPr bwMode="auto">
            <a:xfrm>
              <a:off x="2915816" y="4113076"/>
              <a:ext cx="0" cy="432048"/>
            </a:xfrm>
            <a:prstGeom prst="straightConnector1">
              <a:avLst/>
            </a:prstGeom>
            <a:solidFill>
              <a:srgbClr val="DC5D26"/>
            </a:solidFill>
            <a:ln w="25400" cap="flat" cmpd="sng" algn="ctr">
              <a:solidFill>
                <a:srgbClr val="FF6600"/>
              </a:solidFill>
              <a:prstDash val="sysDot"/>
              <a:round/>
              <a:headEnd type="none" w="lg" len="lg"/>
              <a:tailEnd type="triangle" w="lg" len="lg"/>
            </a:ln>
            <a:effectLst/>
          </p:spPr>
        </p:cxnSp>
        <p:sp>
          <p:nvSpPr>
            <p:cNvPr id="141" name="Arc 140"/>
            <p:cNvSpPr>
              <a:spLocks noChangeAspect="1"/>
            </p:cNvSpPr>
            <p:nvPr/>
          </p:nvSpPr>
          <p:spPr bwMode="auto">
            <a:xfrm flipH="1" flipV="1">
              <a:off x="2267744" y="4401108"/>
              <a:ext cx="288000" cy="288000"/>
            </a:xfrm>
            <a:prstGeom prst="arc">
              <a:avLst/>
            </a:prstGeom>
            <a:noFill/>
            <a:ln w="25400" cap="flat" cmpd="sng" algn="ctr">
              <a:solidFill>
                <a:srgbClr val="FF66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8" charset="0"/>
                <a:ea typeface="ＭＳ Ｐゴシック" pitchFamily="28" charset="-128"/>
                <a:cs typeface="ＭＳ Ｐゴシック" pitchFamily="28" charset="-128"/>
              </a:endParaRPr>
            </a:p>
          </p:txBody>
        </p:sp>
        <p:sp>
          <p:nvSpPr>
            <p:cNvPr id="142" name="Arc 141"/>
            <p:cNvSpPr>
              <a:spLocks noChangeAspect="1"/>
            </p:cNvSpPr>
            <p:nvPr/>
          </p:nvSpPr>
          <p:spPr bwMode="auto">
            <a:xfrm flipV="1">
              <a:off x="2627784" y="4401108"/>
              <a:ext cx="288000" cy="288000"/>
            </a:xfrm>
            <a:prstGeom prst="arc">
              <a:avLst/>
            </a:prstGeom>
            <a:noFill/>
            <a:ln w="25400" cap="flat" cmpd="sng" algn="ctr">
              <a:solidFill>
                <a:srgbClr val="FF66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8" charset="0"/>
                <a:ea typeface="ＭＳ Ｐゴシック" pitchFamily="28" charset="-128"/>
                <a:cs typeface="ＭＳ Ｐゴシック" pitchFamily="28" charset="-128"/>
              </a:endParaRPr>
            </a:p>
          </p:txBody>
        </p:sp>
        <p:cxnSp>
          <p:nvCxnSpPr>
            <p:cNvPr id="143" name="Straight Arrow Connector 142"/>
            <p:cNvCxnSpPr/>
            <p:nvPr/>
          </p:nvCxnSpPr>
          <p:spPr bwMode="auto">
            <a:xfrm flipV="1">
              <a:off x="2411760" y="4689140"/>
              <a:ext cx="360040" cy="0"/>
            </a:xfrm>
            <a:prstGeom prst="straightConnector1">
              <a:avLst/>
            </a:prstGeom>
            <a:solidFill>
              <a:srgbClr val="DC5D26"/>
            </a:solidFill>
            <a:ln w="25400" cap="flat" cmpd="sng" algn="ctr">
              <a:solidFill>
                <a:srgbClr val="FF6600"/>
              </a:solidFill>
              <a:prstDash val="sysDot"/>
              <a:round/>
              <a:headEnd type="none" w="lg" len="lg"/>
              <a:tailEnd type="none" w="lg" len="lg"/>
            </a:ln>
            <a:effectLst/>
          </p:spPr>
        </p:cxnSp>
        <p:cxnSp>
          <p:nvCxnSpPr>
            <p:cNvPr id="144" name="Straight Arrow Connector 143"/>
            <p:cNvCxnSpPr/>
            <p:nvPr/>
          </p:nvCxnSpPr>
          <p:spPr bwMode="auto">
            <a:xfrm>
              <a:off x="2267744" y="4149080"/>
              <a:ext cx="0" cy="432048"/>
            </a:xfrm>
            <a:prstGeom prst="straightConnector1">
              <a:avLst/>
            </a:prstGeom>
            <a:solidFill>
              <a:srgbClr val="DC5D26"/>
            </a:solidFill>
            <a:ln w="25400" cap="flat" cmpd="sng" algn="ctr">
              <a:solidFill>
                <a:srgbClr val="FF6600"/>
              </a:solidFill>
              <a:prstDash val="sysDot"/>
              <a:round/>
              <a:headEnd type="none" w="lg" len="lg"/>
              <a:tailEnd type="triangle" w="lg" len="lg"/>
            </a:ln>
            <a:effectLst/>
          </p:spPr>
        </p:cxnSp>
      </p:grpSp>
      <p:cxnSp>
        <p:nvCxnSpPr>
          <p:cNvPr id="124" name="Straight Arrow Connector 123"/>
          <p:cNvCxnSpPr/>
          <p:nvPr/>
        </p:nvCxnSpPr>
        <p:spPr bwMode="auto">
          <a:xfrm>
            <a:off x="2507511" y="4869200"/>
            <a:ext cx="77" cy="512111"/>
          </a:xfrm>
          <a:prstGeom prst="straightConnector1">
            <a:avLst/>
          </a:prstGeom>
          <a:solidFill>
            <a:srgbClr val="DC5D26"/>
          </a:solidFill>
          <a:ln w="25400" cap="flat" cmpd="sng" algn="ctr">
            <a:solidFill>
              <a:srgbClr val="FF6600"/>
            </a:solidFill>
            <a:prstDash val="sysDot"/>
            <a:round/>
            <a:headEnd type="none" w="lg" len="lg"/>
            <a:tailEnd type="triangle" w="lg" len="lg"/>
          </a:ln>
          <a:effectLst/>
        </p:spPr>
      </p:cxnSp>
      <p:sp>
        <p:nvSpPr>
          <p:cNvPr id="125" name="TextBox 107"/>
          <p:cNvSpPr txBox="1"/>
          <p:nvPr/>
        </p:nvSpPr>
        <p:spPr>
          <a:xfrm>
            <a:off x="6788272" y="2965076"/>
            <a:ext cx="514630" cy="372480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ＭＳ Ｐゴシック" pitchFamily="34" charset="-128"/>
                <a:cs typeface="+mn-cs"/>
              </a:rPr>
              <a:t>Out</a:t>
            </a:r>
            <a:endParaRPr kumimoji="0" lang="en-US" sz="1400" b="0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ＭＳ Ｐゴシック" pitchFamily="34" charset="-128"/>
              <a:cs typeface="+mn-cs"/>
            </a:endParaRPr>
          </a:p>
        </p:txBody>
      </p:sp>
      <p:grpSp>
        <p:nvGrpSpPr>
          <p:cNvPr id="127" name="Group 126"/>
          <p:cNvGrpSpPr/>
          <p:nvPr/>
        </p:nvGrpSpPr>
        <p:grpSpPr>
          <a:xfrm>
            <a:off x="1017136" y="5766540"/>
            <a:ext cx="1577316" cy="605187"/>
            <a:chOff x="1439652" y="5589240"/>
            <a:chExt cx="1220197" cy="468167"/>
          </a:xfrm>
        </p:grpSpPr>
        <p:sp>
          <p:nvSpPr>
            <p:cNvPr id="135" name="Right Brace 134"/>
            <p:cNvSpPr/>
            <p:nvPr/>
          </p:nvSpPr>
          <p:spPr bwMode="auto">
            <a:xfrm rot="5400000">
              <a:off x="1979712" y="5121188"/>
              <a:ext cx="144016" cy="1080120"/>
            </a:xfrm>
            <a:prstGeom prst="rightBrace">
              <a:avLst>
                <a:gd name="adj1" fmla="val 52692"/>
                <a:gd name="adj2" fmla="val 50000"/>
              </a:avLst>
            </a:prstGeom>
            <a:noFill/>
            <a:ln w="19050" cap="flat" cmpd="sng" algn="ctr">
              <a:solidFill>
                <a:srgbClr val="000000">
                  <a:lumMod val="50000"/>
                  <a:lumOff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8" charset="0"/>
                <a:ea typeface="ＭＳ Ｐゴシック" pitchFamily="28" charset="-128"/>
                <a:cs typeface="ＭＳ Ｐゴシック" pitchFamily="28" charset="-128"/>
              </a:endParaRPr>
            </a:p>
          </p:txBody>
        </p:sp>
        <p:sp>
          <p:nvSpPr>
            <p:cNvPr id="136" name="TextBox 113"/>
            <p:cNvSpPr txBox="1"/>
            <p:nvPr/>
          </p:nvSpPr>
          <p:spPr>
            <a:xfrm>
              <a:off x="1439652" y="5769260"/>
              <a:ext cx="1220197" cy="288147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+mn-cs"/>
                </a:rPr>
                <a:t>Transfer Block</a:t>
              </a:r>
              <a:endParaRPr kumimoji="0" lang="en-US" sz="14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2971875" y="5766540"/>
            <a:ext cx="3304441" cy="605187"/>
            <a:chOff x="1511660" y="5589240"/>
            <a:chExt cx="1080120" cy="468167"/>
          </a:xfrm>
        </p:grpSpPr>
        <p:sp>
          <p:nvSpPr>
            <p:cNvPr id="133" name="Right Brace 132"/>
            <p:cNvSpPr/>
            <p:nvPr/>
          </p:nvSpPr>
          <p:spPr bwMode="auto">
            <a:xfrm rot="5400000">
              <a:off x="1979712" y="5121188"/>
              <a:ext cx="144016" cy="1080120"/>
            </a:xfrm>
            <a:prstGeom prst="rightBrace">
              <a:avLst>
                <a:gd name="adj1" fmla="val 52692"/>
                <a:gd name="adj2" fmla="val 50000"/>
              </a:avLst>
            </a:prstGeom>
            <a:noFill/>
            <a:ln w="19050" cap="flat" cmpd="sng" algn="ctr">
              <a:solidFill>
                <a:srgbClr val="000000">
                  <a:lumMod val="50000"/>
                  <a:lumOff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8" charset="0"/>
                <a:ea typeface="ＭＳ Ｐゴシック" pitchFamily="28" charset="-128"/>
                <a:cs typeface="ＭＳ Ｐゴシック" pitchFamily="28" charset="-128"/>
              </a:endParaRPr>
            </a:p>
          </p:txBody>
        </p:sp>
        <p:sp>
          <p:nvSpPr>
            <p:cNvPr id="134" name="TextBox 117"/>
            <p:cNvSpPr txBox="1"/>
            <p:nvPr/>
          </p:nvSpPr>
          <p:spPr>
            <a:xfrm>
              <a:off x="1744634" y="5769260"/>
              <a:ext cx="610233" cy="288147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+mn-cs"/>
                </a:rPr>
                <a:t>Storage Block</a:t>
              </a:r>
              <a:endParaRPr kumimoji="0" lang="en-US" sz="14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5707969" y="2043226"/>
            <a:ext cx="3040611" cy="3282525"/>
            <a:chOff x="5068436" y="2708920"/>
            <a:chExt cx="2352188" cy="2539330"/>
          </a:xfrm>
        </p:grpSpPr>
        <p:sp>
          <p:nvSpPr>
            <p:cNvPr id="130" name="Right Brace 129"/>
            <p:cNvSpPr/>
            <p:nvPr/>
          </p:nvSpPr>
          <p:spPr bwMode="auto">
            <a:xfrm>
              <a:off x="6444208" y="2708920"/>
              <a:ext cx="144016" cy="2448272"/>
            </a:xfrm>
            <a:prstGeom prst="rightBrace">
              <a:avLst>
                <a:gd name="adj1" fmla="val 52692"/>
                <a:gd name="adj2" fmla="val 50000"/>
              </a:avLst>
            </a:prstGeom>
            <a:noFill/>
            <a:ln w="19050" cap="flat" cmpd="sng" algn="ctr">
              <a:solidFill>
                <a:srgbClr val="000000">
                  <a:lumMod val="50000"/>
                  <a:lumOff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8" charset="0"/>
                <a:ea typeface="ＭＳ Ｐゴシック" pitchFamily="28" charset="-128"/>
                <a:cs typeface="ＭＳ Ｐゴシック" pitchFamily="28" charset="-128"/>
              </a:endParaRPr>
            </a:p>
          </p:txBody>
        </p:sp>
        <p:sp>
          <p:nvSpPr>
            <p:cNvPr id="131" name="TextBox 120"/>
            <p:cNvSpPr txBox="1"/>
            <p:nvPr/>
          </p:nvSpPr>
          <p:spPr>
            <a:xfrm>
              <a:off x="6660232" y="3627255"/>
              <a:ext cx="760392" cy="503590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+mn-cs"/>
                </a:rPr>
                <a:t>Decision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+mn-cs"/>
                </a:rPr>
                <a:t>Block</a:t>
              </a:r>
              <a:endParaRPr kumimoji="0" lang="en-US" sz="14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32" name="Right Brace 123"/>
            <p:cNvSpPr/>
            <p:nvPr/>
          </p:nvSpPr>
          <p:spPr bwMode="auto">
            <a:xfrm rot="5400000">
              <a:off x="5716508" y="4420158"/>
              <a:ext cx="180020" cy="1476164"/>
            </a:xfrm>
            <a:custGeom>
              <a:avLst/>
              <a:gdLst>
                <a:gd name="connsiteX0" fmla="*/ 0 w 180020"/>
                <a:gd name="connsiteY0" fmla="*/ 0 h 1476164"/>
                <a:gd name="connsiteX1" fmla="*/ 90010 w 180020"/>
                <a:gd name="connsiteY1" fmla="*/ 94856 h 1476164"/>
                <a:gd name="connsiteX2" fmla="*/ 90010 w 180020"/>
                <a:gd name="connsiteY2" fmla="*/ 643226 h 1476164"/>
                <a:gd name="connsiteX3" fmla="*/ 180020 w 180020"/>
                <a:gd name="connsiteY3" fmla="*/ 738082 h 1476164"/>
                <a:gd name="connsiteX4" fmla="*/ 90010 w 180020"/>
                <a:gd name="connsiteY4" fmla="*/ 832938 h 1476164"/>
                <a:gd name="connsiteX5" fmla="*/ 90010 w 180020"/>
                <a:gd name="connsiteY5" fmla="*/ 1381308 h 1476164"/>
                <a:gd name="connsiteX6" fmla="*/ 0 w 180020"/>
                <a:gd name="connsiteY6" fmla="*/ 1476164 h 1476164"/>
                <a:gd name="connsiteX7" fmla="*/ 0 w 180020"/>
                <a:gd name="connsiteY7" fmla="*/ 0 h 1476164"/>
                <a:gd name="connsiteX0" fmla="*/ 0 w 180020"/>
                <a:gd name="connsiteY0" fmla="*/ 0 h 1476164"/>
                <a:gd name="connsiteX1" fmla="*/ 90010 w 180020"/>
                <a:gd name="connsiteY1" fmla="*/ 94856 h 1476164"/>
                <a:gd name="connsiteX2" fmla="*/ 90010 w 180020"/>
                <a:gd name="connsiteY2" fmla="*/ 643226 h 1476164"/>
                <a:gd name="connsiteX3" fmla="*/ 180020 w 180020"/>
                <a:gd name="connsiteY3" fmla="*/ 738082 h 1476164"/>
                <a:gd name="connsiteX4" fmla="*/ 90010 w 180020"/>
                <a:gd name="connsiteY4" fmla="*/ 832938 h 1476164"/>
                <a:gd name="connsiteX5" fmla="*/ 90010 w 180020"/>
                <a:gd name="connsiteY5" fmla="*/ 1381308 h 1476164"/>
                <a:gd name="connsiteX6" fmla="*/ 0 w 180020"/>
                <a:gd name="connsiteY6" fmla="*/ 1476164 h 1476164"/>
                <a:gd name="connsiteX0" fmla="*/ 0 w 180020"/>
                <a:gd name="connsiteY0" fmla="*/ 0 h 1476164"/>
                <a:gd name="connsiteX1" fmla="*/ 90010 w 180020"/>
                <a:gd name="connsiteY1" fmla="*/ 94856 h 1476164"/>
                <a:gd name="connsiteX2" fmla="*/ 90010 w 180020"/>
                <a:gd name="connsiteY2" fmla="*/ 643226 h 1476164"/>
                <a:gd name="connsiteX3" fmla="*/ 180020 w 180020"/>
                <a:gd name="connsiteY3" fmla="*/ 738082 h 1476164"/>
                <a:gd name="connsiteX4" fmla="*/ 90010 w 180020"/>
                <a:gd name="connsiteY4" fmla="*/ 832938 h 1476164"/>
                <a:gd name="connsiteX5" fmla="*/ 90010 w 180020"/>
                <a:gd name="connsiteY5" fmla="*/ 1381308 h 1476164"/>
                <a:gd name="connsiteX6" fmla="*/ 0 w 180020"/>
                <a:gd name="connsiteY6" fmla="*/ 1476164 h 1476164"/>
                <a:gd name="connsiteX7" fmla="*/ 0 w 180020"/>
                <a:gd name="connsiteY7" fmla="*/ 0 h 1476164"/>
                <a:gd name="connsiteX0" fmla="*/ 0 w 180020"/>
                <a:gd name="connsiteY0" fmla="*/ 0 h 1476164"/>
                <a:gd name="connsiteX1" fmla="*/ 90010 w 180020"/>
                <a:gd name="connsiteY1" fmla="*/ 94856 h 1476164"/>
                <a:gd name="connsiteX2" fmla="*/ 90010 w 180020"/>
                <a:gd name="connsiteY2" fmla="*/ 643226 h 1476164"/>
                <a:gd name="connsiteX3" fmla="*/ 90010 w 180020"/>
                <a:gd name="connsiteY3" fmla="*/ 832938 h 1476164"/>
                <a:gd name="connsiteX4" fmla="*/ 90010 w 180020"/>
                <a:gd name="connsiteY4" fmla="*/ 1381308 h 1476164"/>
                <a:gd name="connsiteX5" fmla="*/ 0 w 180020"/>
                <a:gd name="connsiteY5" fmla="*/ 1476164 h 1476164"/>
                <a:gd name="connsiteX0" fmla="*/ 0 w 180020"/>
                <a:gd name="connsiteY0" fmla="*/ 0 h 1476164"/>
                <a:gd name="connsiteX1" fmla="*/ 90010 w 180020"/>
                <a:gd name="connsiteY1" fmla="*/ 94856 h 1476164"/>
                <a:gd name="connsiteX2" fmla="*/ 90010 w 180020"/>
                <a:gd name="connsiteY2" fmla="*/ 643226 h 1476164"/>
                <a:gd name="connsiteX3" fmla="*/ 180020 w 180020"/>
                <a:gd name="connsiteY3" fmla="*/ 738082 h 1476164"/>
                <a:gd name="connsiteX4" fmla="*/ 90010 w 180020"/>
                <a:gd name="connsiteY4" fmla="*/ 832938 h 1476164"/>
                <a:gd name="connsiteX5" fmla="*/ 90010 w 180020"/>
                <a:gd name="connsiteY5" fmla="*/ 1381308 h 1476164"/>
                <a:gd name="connsiteX6" fmla="*/ 0 w 180020"/>
                <a:gd name="connsiteY6" fmla="*/ 1476164 h 1476164"/>
                <a:gd name="connsiteX7" fmla="*/ 0 w 180020"/>
                <a:gd name="connsiteY7" fmla="*/ 0 h 1476164"/>
                <a:gd name="connsiteX0" fmla="*/ 0 w 180020"/>
                <a:gd name="connsiteY0" fmla="*/ 0 h 1476164"/>
                <a:gd name="connsiteX1" fmla="*/ 90010 w 180020"/>
                <a:gd name="connsiteY1" fmla="*/ 94856 h 1476164"/>
                <a:gd name="connsiteX2" fmla="*/ 90010 w 180020"/>
                <a:gd name="connsiteY2" fmla="*/ 643226 h 1476164"/>
                <a:gd name="connsiteX3" fmla="*/ 90010 w 180020"/>
                <a:gd name="connsiteY3" fmla="*/ 1381308 h 1476164"/>
                <a:gd name="connsiteX4" fmla="*/ 0 w 180020"/>
                <a:gd name="connsiteY4" fmla="*/ 1476164 h 1476164"/>
                <a:gd name="connsiteX0" fmla="*/ 0 w 180020"/>
                <a:gd name="connsiteY0" fmla="*/ 0 h 1476164"/>
                <a:gd name="connsiteX1" fmla="*/ 90010 w 180020"/>
                <a:gd name="connsiteY1" fmla="*/ 94856 h 1476164"/>
                <a:gd name="connsiteX2" fmla="*/ 90010 w 180020"/>
                <a:gd name="connsiteY2" fmla="*/ 643226 h 1476164"/>
                <a:gd name="connsiteX3" fmla="*/ 180020 w 180020"/>
                <a:gd name="connsiteY3" fmla="*/ 738082 h 1476164"/>
                <a:gd name="connsiteX4" fmla="*/ 90010 w 180020"/>
                <a:gd name="connsiteY4" fmla="*/ 832938 h 1476164"/>
                <a:gd name="connsiteX5" fmla="*/ 90010 w 180020"/>
                <a:gd name="connsiteY5" fmla="*/ 1381308 h 1476164"/>
                <a:gd name="connsiteX6" fmla="*/ 0 w 180020"/>
                <a:gd name="connsiteY6" fmla="*/ 1476164 h 1476164"/>
                <a:gd name="connsiteX7" fmla="*/ 0 w 180020"/>
                <a:gd name="connsiteY7" fmla="*/ 0 h 1476164"/>
                <a:gd name="connsiteX0" fmla="*/ 0 w 180020"/>
                <a:gd name="connsiteY0" fmla="*/ 0 h 1476164"/>
                <a:gd name="connsiteX1" fmla="*/ 90010 w 180020"/>
                <a:gd name="connsiteY1" fmla="*/ 94856 h 1476164"/>
                <a:gd name="connsiteX2" fmla="*/ 90010 w 180020"/>
                <a:gd name="connsiteY2" fmla="*/ 1381308 h 1476164"/>
                <a:gd name="connsiteX3" fmla="*/ 0 w 180020"/>
                <a:gd name="connsiteY3" fmla="*/ 1476164 h 1476164"/>
                <a:gd name="connsiteX0" fmla="*/ 0 w 180020"/>
                <a:gd name="connsiteY0" fmla="*/ 0 h 1476164"/>
                <a:gd name="connsiteX1" fmla="*/ 90010 w 180020"/>
                <a:gd name="connsiteY1" fmla="*/ 94856 h 1476164"/>
                <a:gd name="connsiteX2" fmla="*/ 90010 w 180020"/>
                <a:gd name="connsiteY2" fmla="*/ 643226 h 1476164"/>
                <a:gd name="connsiteX3" fmla="*/ 180020 w 180020"/>
                <a:gd name="connsiteY3" fmla="*/ 738082 h 1476164"/>
                <a:gd name="connsiteX4" fmla="*/ 90010 w 180020"/>
                <a:gd name="connsiteY4" fmla="*/ 832938 h 1476164"/>
                <a:gd name="connsiteX5" fmla="*/ 90010 w 180020"/>
                <a:gd name="connsiteY5" fmla="*/ 1381308 h 1476164"/>
                <a:gd name="connsiteX6" fmla="*/ 0 w 180020"/>
                <a:gd name="connsiteY6" fmla="*/ 1476164 h 1476164"/>
                <a:gd name="connsiteX7" fmla="*/ 0 w 180020"/>
                <a:gd name="connsiteY7" fmla="*/ 0 h 1476164"/>
                <a:gd name="connsiteX0" fmla="*/ 90010 w 180020"/>
                <a:gd name="connsiteY0" fmla="*/ 94856 h 1476164"/>
                <a:gd name="connsiteX1" fmla="*/ 90010 w 180020"/>
                <a:gd name="connsiteY1" fmla="*/ 1381308 h 1476164"/>
                <a:gd name="connsiteX2" fmla="*/ 0 w 180020"/>
                <a:gd name="connsiteY2" fmla="*/ 1476164 h 1476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0020" h="1476164" stroke="0" extrusionOk="0">
                  <a:moveTo>
                    <a:pt x="0" y="0"/>
                  </a:moveTo>
                  <a:cubicBezTo>
                    <a:pt x="49711" y="0"/>
                    <a:pt x="90010" y="42468"/>
                    <a:pt x="90010" y="94856"/>
                  </a:cubicBezTo>
                  <a:lnTo>
                    <a:pt x="90010" y="643226"/>
                  </a:lnTo>
                  <a:cubicBezTo>
                    <a:pt x="90010" y="695614"/>
                    <a:pt x="130309" y="738082"/>
                    <a:pt x="180020" y="738082"/>
                  </a:cubicBezTo>
                  <a:cubicBezTo>
                    <a:pt x="130309" y="738082"/>
                    <a:pt x="90010" y="780550"/>
                    <a:pt x="90010" y="832938"/>
                  </a:cubicBezTo>
                  <a:lnTo>
                    <a:pt x="90010" y="1381308"/>
                  </a:lnTo>
                  <a:cubicBezTo>
                    <a:pt x="90010" y="1433696"/>
                    <a:pt x="49711" y="1476164"/>
                    <a:pt x="0" y="1476164"/>
                  </a:cubicBezTo>
                  <a:lnTo>
                    <a:pt x="0" y="0"/>
                  </a:lnTo>
                  <a:close/>
                </a:path>
                <a:path w="180020" h="1476164" fill="none">
                  <a:moveTo>
                    <a:pt x="90010" y="94856"/>
                  </a:moveTo>
                  <a:lnTo>
                    <a:pt x="90010" y="1381308"/>
                  </a:lnTo>
                  <a:cubicBezTo>
                    <a:pt x="90010" y="1433696"/>
                    <a:pt x="49711" y="1476164"/>
                    <a:pt x="0" y="1476164"/>
                  </a:cubicBezTo>
                </a:path>
              </a:pathLst>
            </a:custGeom>
            <a:noFill/>
            <a:ln w="19050" cap="flat" cmpd="sng" algn="ctr">
              <a:solidFill>
                <a:srgbClr val="000000">
                  <a:lumMod val="50000"/>
                  <a:lumOff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8" charset="0"/>
                <a:ea typeface="ＭＳ Ｐゴシック" pitchFamily="28" charset="-128"/>
                <a:cs typeface="ＭＳ Ｐゴシック" pitchFamily="28" charset="-128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732300" y="5661310"/>
            <a:ext cx="2411700" cy="673720"/>
            <a:chOff x="58942" y="1197339"/>
            <a:chExt cx="2411700" cy="673720"/>
          </a:xfrm>
        </p:grpSpPr>
        <p:sp>
          <p:nvSpPr>
            <p:cNvPr id="169" name="TextBox 2"/>
            <p:cNvSpPr txBox="1">
              <a:spLocks noChangeArrowheads="1"/>
            </p:cNvSpPr>
            <p:nvPr/>
          </p:nvSpPr>
          <p:spPr bwMode="auto">
            <a:xfrm>
              <a:off x="58942" y="1197339"/>
              <a:ext cx="2411700" cy="647664"/>
            </a:xfrm>
            <a:prstGeom prst="rect">
              <a:avLst/>
            </a:prstGeom>
            <a:solidFill>
              <a:srgbClr val="FFFF99"/>
            </a:solidFill>
            <a:ln w="12700">
              <a:noFill/>
              <a:miter lim="800000"/>
              <a:headEnd type="none" w="sm" len="sm"/>
              <a:tailEnd type="none" w="sm" len="sm"/>
            </a:ln>
            <a:extLst/>
          </p:spPr>
          <p:txBody>
            <a:bodyPr wrap="square" lIns="72000" tIns="36000" rIns="72000" bIns="72000">
              <a:spAutoFit/>
            </a:bodyPr>
            <a:lstStyle>
              <a:defPPr>
                <a:defRPr lang="en-US"/>
              </a:defPPr>
              <a:lvl1pPr algn="ctr">
                <a:spcBef>
                  <a:spcPct val="50000"/>
                </a:spcBef>
                <a:defRPr sz="1200">
                  <a:ea typeface="ＭＳ Ｐゴシック" pitchFamily="112" charset="-128"/>
                </a:defRPr>
              </a:lvl1pPr>
            </a:lstStyle>
            <a:p>
              <a:r>
                <a:rPr lang="en-US" sz="1400" dirty="0"/>
                <a:t>Single Flux Quantum (SFQ)</a:t>
              </a:r>
            </a:p>
            <a:p>
              <a:pPr algn="l"/>
              <a:r>
                <a:rPr lang="en-US" sz="1400" dirty="0">
                  <a:sym typeface="Symbol" panose="05050102010706020507" pitchFamily="18" charset="2"/>
                </a:rPr>
                <a:t>              </a:t>
              </a:r>
              <a:r>
                <a:rPr lang="en-US" sz="1400" baseline="-25000" dirty="0"/>
                <a:t>0</a:t>
              </a:r>
              <a:r>
                <a:rPr lang="en-US" sz="1400" dirty="0"/>
                <a:t> = </a:t>
              </a:r>
              <a:r>
                <a:rPr lang="en-US" sz="1400" i="1" dirty="0"/>
                <a:t>I</a:t>
              </a:r>
              <a:r>
                <a:rPr lang="en-US" sz="1400" dirty="0">
                  <a:sym typeface="Symbol" panose="05050102010706020507" pitchFamily="18" charset="2"/>
                </a:rPr>
                <a:t></a:t>
              </a:r>
              <a:r>
                <a:rPr lang="en-US" sz="1400" i="1" dirty="0"/>
                <a:t>L</a:t>
              </a:r>
              <a:r>
                <a:rPr lang="en-US" sz="1400" dirty="0"/>
                <a:t> = </a:t>
              </a:r>
              <a:r>
                <a:rPr lang="en-US" sz="1400" dirty="0">
                  <a:sym typeface="Symbol" panose="05050102010706020507" pitchFamily="18" charset="2"/>
                </a:rPr>
                <a:t></a:t>
              </a:r>
              <a:r>
                <a:rPr lang="en-US" sz="1400" dirty="0" err="1"/>
                <a:t>V</a:t>
              </a:r>
              <a:r>
                <a:rPr lang="en-US" sz="1400" dirty="0" err="1">
                  <a:sym typeface="Symbol" panose="05050102010706020507" pitchFamily="18" charset="2"/>
                </a:rPr>
                <a:t></a:t>
              </a:r>
              <a:r>
                <a:rPr lang="en-US" sz="1400" dirty="0" err="1"/>
                <a:t>dt</a:t>
              </a:r>
              <a:endParaRPr lang="en-US" altLang="en-US" sz="1400" dirty="0">
                <a:solidFill>
                  <a:prstClr val="black"/>
                </a:solidFill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202972" y="1511059"/>
              <a:ext cx="360040" cy="360000"/>
              <a:chOff x="4745830" y="3563341"/>
              <a:chExt cx="360040" cy="360000"/>
            </a:xfrm>
          </p:grpSpPr>
          <p:sp>
            <p:nvSpPr>
              <p:cNvPr id="171" name="Oval 170"/>
              <p:cNvSpPr>
                <a:spLocks noChangeAspect="1"/>
              </p:cNvSpPr>
              <p:nvPr/>
            </p:nvSpPr>
            <p:spPr bwMode="auto">
              <a:xfrm>
                <a:off x="4745830" y="3563341"/>
                <a:ext cx="360000" cy="360000"/>
              </a:xfrm>
              <a:prstGeom prst="ellipse">
                <a:avLst/>
              </a:prstGeom>
              <a:solidFill>
                <a:srgbClr val="FF9999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0" rIns="0" bIns="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28" charset="0"/>
                  <a:ea typeface="ＭＳ Ｐゴシック" pitchFamily="28" charset="-128"/>
                  <a:cs typeface="ＭＳ Ｐゴシック" pitchFamily="28" charset="-128"/>
                </a:endParaRPr>
              </a:p>
            </p:txBody>
          </p:sp>
          <p:cxnSp>
            <p:nvCxnSpPr>
              <p:cNvPr id="172" name="Straight Arrow Connector 171"/>
              <p:cNvCxnSpPr/>
              <p:nvPr/>
            </p:nvCxnSpPr>
            <p:spPr bwMode="auto">
              <a:xfrm>
                <a:off x="5105870" y="3707357"/>
                <a:ext cx="0" cy="107980"/>
              </a:xfrm>
              <a:prstGeom prst="straightConnector1">
                <a:avLst/>
              </a:prstGeom>
              <a:solidFill>
                <a:srgbClr val="DC5D26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lg" len="lg"/>
                <a:tailEnd type="triangle" w="lg" len="lg"/>
              </a:ln>
              <a:effectLst/>
            </p:spPr>
          </p:cxnSp>
          <p:cxnSp>
            <p:nvCxnSpPr>
              <p:cNvPr id="173" name="Straight Arrow Connector 172"/>
              <p:cNvCxnSpPr/>
              <p:nvPr/>
            </p:nvCxnSpPr>
            <p:spPr bwMode="auto">
              <a:xfrm flipV="1">
                <a:off x="4745830" y="3671353"/>
                <a:ext cx="0" cy="107980"/>
              </a:xfrm>
              <a:prstGeom prst="straightConnector1">
                <a:avLst/>
              </a:prstGeom>
              <a:solidFill>
                <a:srgbClr val="DC5D26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lg" len="lg"/>
                <a:tailEnd type="triangle" w="lg" len="lg"/>
              </a:ln>
              <a:effectLst/>
            </p:spPr>
          </p:cxnSp>
        </p:grpSp>
      </p:grpSp>
      <p:sp>
        <p:nvSpPr>
          <p:cNvPr id="102" name="Rectangle 101"/>
          <p:cNvSpPr/>
          <p:nvPr/>
        </p:nvSpPr>
        <p:spPr bwMode="auto">
          <a:xfrm>
            <a:off x="179390" y="3212970"/>
            <a:ext cx="930828" cy="1861657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8" charset="0"/>
              <a:ea typeface="ＭＳ Ｐゴシック" pitchFamily="28" charset="-128"/>
              <a:cs typeface="ＭＳ Ｐゴシック" pitchFamily="28" charset="-128"/>
            </a:endParaRPr>
          </a:p>
        </p:txBody>
      </p:sp>
      <p:sp>
        <p:nvSpPr>
          <p:cNvPr id="114" name="TextBox 52"/>
          <p:cNvSpPr txBox="1"/>
          <p:nvPr/>
        </p:nvSpPr>
        <p:spPr>
          <a:xfrm>
            <a:off x="412097" y="2971883"/>
            <a:ext cx="483548" cy="372480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ＭＳ Ｐゴシック" pitchFamily="34" charset="-128"/>
                <a:cs typeface="+mn-cs"/>
              </a:rPr>
              <a:t>Set</a:t>
            </a:r>
            <a:endParaRPr kumimoji="0" lang="en-US" sz="1400" b="0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ＭＳ Ｐゴシック" pitchFamily="34" charset="-128"/>
              <a:cs typeface="+mn-cs"/>
            </a:endParaRPr>
          </a:p>
        </p:txBody>
      </p:sp>
      <p:grpSp>
        <p:nvGrpSpPr>
          <p:cNvPr id="216" name="Group 215"/>
          <p:cNvGrpSpPr/>
          <p:nvPr/>
        </p:nvGrpSpPr>
        <p:grpSpPr>
          <a:xfrm>
            <a:off x="6156220" y="2276840"/>
            <a:ext cx="756199" cy="811847"/>
            <a:chOff x="7002571" y="2492870"/>
            <a:chExt cx="756199" cy="811847"/>
          </a:xfrm>
        </p:grpSpPr>
        <p:sp>
          <p:nvSpPr>
            <p:cNvPr id="217" name="TextBox 216"/>
            <p:cNvSpPr txBox="1"/>
            <p:nvPr/>
          </p:nvSpPr>
          <p:spPr>
            <a:xfrm>
              <a:off x="7524410" y="2996940"/>
              <a:ext cx="2343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</a:p>
          </p:txBody>
        </p:sp>
        <p:sp>
          <p:nvSpPr>
            <p:cNvPr id="218" name="TextBox 217"/>
            <p:cNvSpPr txBox="1"/>
            <p:nvPr/>
          </p:nvSpPr>
          <p:spPr>
            <a:xfrm>
              <a:off x="7002571" y="2492870"/>
              <a:ext cx="3048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>
                  <a:latin typeface="Arial" panose="020B0604020202020204" pitchFamily="34" charset="0"/>
                  <a:cs typeface="Arial" panose="020B0604020202020204" pitchFamily="34" charset="0"/>
                </a:rPr>
                <a:t>V</a:t>
              </a:r>
            </a:p>
          </p:txBody>
        </p:sp>
        <p:sp>
          <p:nvSpPr>
            <p:cNvPr id="219" name="Freeform 218"/>
            <p:cNvSpPr/>
            <p:nvPr/>
          </p:nvSpPr>
          <p:spPr>
            <a:xfrm>
              <a:off x="7092351" y="2493069"/>
              <a:ext cx="504070" cy="638110"/>
            </a:xfrm>
            <a:custGeom>
              <a:avLst/>
              <a:gdLst>
                <a:gd name="connsiteX0" fmla="*/ 0 w 1127342"/>
                <a:gd name="connsiteY0" fmla="*/ 1273198 h 1353019"/>
                <a:gd name="connsiteX1" fmla="*/ 267221 w 1127342"/>
                <a:gd name="connsiteY1" fmla="*/ 1281548 h 1353019"/>
                <a:gd name="connsiteX2" fmla="*/ 384131 w 1127342"/>
                <a:gd name="connsiteY2" fmla="*/ 1248146 h 1353019"/>
                <a:gd name="connsiteX3" fmla="*/ 430060 w 1127342"/>
                <a:gd name="connsiteY3" fmla="*/ 1135411 h 1353019"/>
                <a:gd name="connsiteX4" fmla="*/ 492690 w 1127342"/>
                <a:gd name="connsiteY4" fmla="*/ 342096 h 1353019"/>
                <a:gd name="connsiteX5" fmla="*/ 530268 w 1127342"/>
                <a:gd name="connsiteY5" fmla="*/ 62348 h 1353019"/>
                <a:gd name="connsiteX6" fmla="*/ 563671 w 1127342"/>
                <a:gd name="connsiteY6" fmla="*/ 3893 h 1353019"/>
                <a:gd name="connsiteX7" fmla="*/ 584548 w 1127342"/>
                <a:gd name="connsiteY7" fmla="*/ 133329 h 1353019"/>
                <a:gd name="connsiteX8" fmla="*/ 601249 w 1127342"/>
                <a:gd name="connsiteY8" fmla="*/ 855663 h 1353019"/>
                <a:gd name="connsiteX9" fmla="*/ 588723 w 1127342"/>
                <a:gd name="connsiteY9" fmla="*/ 1310776 h 1353019"/>
                <a:gd name="connsiteX10" fmla="*/ 609600 w 1127342"/>
                <a:gd name="connsiteY10" fmla="*/ 1306600 h 1353019"/>
                <a:gd name="connsiteX11" fmla="*/ 643002 w 1127342"/>
                <a:gd name="connsiteY11" fmla="*/ 1076956 h 1353019"/>
                <a:gd name="connsiteX12" fmla="*/ 672230 w 1127342"/>
                <a:gd name="connsiteY12" fmla="*/ 1177165 h 1353019"/>
                <a:gd name="connsiteX13" fmla="*/ 697282 w 1127342"/>
                <a:gd name="connsiteY13" fmla="*/ 1239795 h 1353019"/>
                <a:gd name="connsiteX14" fmla="*/ 739035 w 1127342"/>
                <a:gd name="connsiteY14" fmla="*/ 1189691 h 1353019"/>
                <a:gd name="connsiteX15" fmla="*/ 889348 w 1127342"/>
                <a:gd name="connsiteY15" fmla="*/ 1185515 h 1353019"/>
                <a:gd name="connsiteX16" fmla="*/ 1127342 w 1127342"/>
                <a:gd name="connsiteY16" fmla="*/ 1185515 h 1353019"/>
                <a:gd name="connsiteX0" fmla="*/ 0 w 1127342"/>
                <a:gd name="connsiteY0" fmla="*/ 1273198 h 1353019"/>
                <a:gd name="connsiteX1" fmla="*/ 267221 w 1127342"/>
                <a:gd name="connsiteY1" fmla="*/ 1281548 h 1353019"/>
                <a:gd name="connsiteX2" fmla="*/ 400832 w 1127342"/>
                <a:gd name="connsiteY2" fmla="*/ 1193866 h 1353019"/>
                <a:gd name="connsiteX3" fmla="*/ 430060 w 1127342"/>
                <a:gd name="connsiteY3" fmla="*/ 1135411 h 1353019"/>
                <a:gd name="connsiteX4" fmla="*/ 492690 w 1127342"/>
                <a:gd name="connsiteY4" fmla="*/ 342096 h 1353019"/>
                <a:gd name="connsiteX5" fmla="*/ 530268 w 1127342"/>
                <a:gd name="connsiteY5" fmla="*/ 62348 h 1353019"/>
                <a:gd name="connsiteX6" fmla="*/ 563671 w 1127342"/>
                <a:gd name="connsiteY6" fmla="*/ 3893 h 1353019"/>
                <a:gd name="connsiteX7" fmla="*/ 584548 w 1127342"/>
                <a:gd name="connsiteY7" fmla="*/ 133329 h 1353019"/>
                <a:gd name="connsiteX8" fmla="*/ 601249 w 1127342"/>
                <a:gd name="connsiteY8" fmla="*/ 855663 h 1353019"/>
                <a:gd name="connsiteX9" fmla="*/ 588723 w 1127342"/>
                <a:gd name="connsiteY9" fmla="*/ 1310776 h 1353019"/>
                <a:gd name="connsiteX10" fmla="*/ 609600 w 1127342"/>
                <a:gd name="connsiteY10" fmla="*/ 1306600 h 1353019"/>
                <a:gd name="connsiteX11" fmla="*/ 643002 w 1127342"/>
                <a:gd name="connsiteY11" fmla="*/ 1076956 h 1353019"/>
                <a:gd name="connsiteX12" fmla="*/ 672230 w 1127342"/>
                <a:gd name="connsiteY12" fmla="*/ 1177165 h 1353019"/>
                <a:gd name="connsiteX13" fmla="*/ 697282 w 1127342"/>
                <a:gd name="connsiteY13" fmla="*/ 1239795 h 1353019"/>
                <a:gd name="connsiteX14" fmla="*/ 739035 w 1127342"/>
                <a:gd name="connsiteY14" fmla="*/ 1189691 h 1353019"/>
                <a:gd name="connsiteX15" fmla="*/ 889348 w 1127342"/>
                <a:gd name="connsiteY15" fmla="*/ 1185515 h 1353019"/>
                <a:gd name="connsiteX16" fmla="*/ 1127342 w 1127342"/>
                <a:gd name="connsiteY16" fmla="*/ 1185515 h 1353019"/>
                <a:gd name="connsiteX0" fmla="*/ 0 w 1127342"/>
                <a:gd name="connsiteY0" fmla="*/ 1273198 h 1353019"/>
                <a:gd name="connsiteX1" fmla="*/ 267221 w 1127342"/>
                <a:gd name="connsiteY1" fmla="*/ 1281548 h 1353019"/>
                <a:gd name="connsiteX2" fmla="*/ 400832 w 1127342"/>
                <a:gd name="connsiteY2" fmla="*/ 1193866 h 1353019"/>
                <a:gd name="connsiteX3" fmla="*/ 434235 w 1127342"/>
                <a:gd name="connsiteY3" fmla="*/ 1026852 h 1353019"/>
                <a:gd name="connsiteX4" fmla="*/ 492690 w 1127342"/>
                <a:gd name="connsiteY4" fmla="*/ 342096 h 1353019"/>
                <a:gd name="connsiteX5" fmla="*/ 530268 w 1127342"/>
                <a:gd name="connsiteY5" fmla="*/ 62348 h 1353019"/>
                <a:gd name="connsiteX6" fmla="*/ 563671 w 1127342"/>
                <a:gd name="connsiteY6" fmla="*/ 3893 h 1353019"/>
                <a:gd name="connsiteX7" fmla="*/ 584548 w 1127342"/>
                <a:gd name="connsiteY7" fmla="*/ 133329 h 1353019"/>
                <a:gd name="connsiteX8" fmla="*/ 601249 w 1127342"/>
                <a:gd name="connsiteY8" fmla="*/ 855663 h 1353019"/>
                <a:gd name="connsiteX9" fmla="*/ 588723 w 1127342"/>
                <a:gd name="connsiteY9" fmla="*/ 1310776 h 1353019"/>
                <a:gd name="connsiteX10" fmla="*/ 609600 w 1127342"/>
                <a:gd name="connsiteY10" fmla="*/ 1306600 h 1353019"/>
                <a:gd name="connsiteX11" fmla="*/ 643002 w 1127342"/>
                <a:gd name="connsiteY11" fmla="*/ 1076956 h 1353019"/>
                <a:gd name="connsiteX12" fmla="*/ 672230 w 1127342"/>
                <a:gd name="connsiteY12" fmla="*/ 1177165 h 1353019"/>
                <a:gd name="connsiteX13" fmla="*/ 697282 w 1127342"/>
                <a:gd name="connsiteY13" fmla="*/ 1239795 h 1353019"/>
                <a:gd name="connsiteX14" fmla="*/ 739035 w 1127342"/>
                <a:gd name="connsiteY14" fmla="*/ 1189691 h 1353019"/>
                <a:gd name="connsiteX15" fmla="*/ 889348 w 1127342"/>
                <a:gd name="connsiteY15" fmla="*/ 1185515 h 1353019"/>
                <a:gd name="connsiteX16" fmla="*/ 1127342 w 1127342"/>
                <a:gd name="connsiteY16" fmla="*/ 1185515 h 1353019"/>
                <a:gd name="connsiteX0" fmla="*/ 0 w 1127342"/>
                <a:gd name="connsiteY0" fmla="*/ 1273198 h 1353019"/>
                <a:gd name="connsiteX1" fmla="*/ 283923 w 1127342"/>
                <a:gd name="connsiteY1" fmla="*/ 1189690 h 1353019"/>
                <a:gd name="connsiteX2" fmla="*/ 400832 w 1127342"/>
                <a:gd name="connsiteY2" fmla="*/ 1193866 h 1353019"/>
                <a:gd name="connsiteX3" fmla="*/ 434235 w 1127342"/>
                <a:gd name="connsiteY3" fmla="*/ 1026852 h 1353019"/>
                <a:gd name="connsiteX4" fmla="*/ 492690 w 1127342"/>
                <a:gd name="connsiteY4" fmla="*/ 342096 h 1353019"/>
                <a:gd name="connsiteX5" fmla="*/ 530268 w 1127342"/>
                <a:gd name="connsiteY5" fmla="*/ 62348 h 1353019"/>
                <a:gd name="connsiteX6" fmla="*/ 563671 w 1127342"/>
                <a:gd name="connsiteY6" fmla="*/ 3893 h 1353019"/>
                <a:gd name="connsiteX7" fmla="*/ 584548 w 1127342"/>
                <a:gd name="connsiteY7" fmla="*/ 133329 h 1353019"/>
                <a:gd name="connsiteX8" fmla="*/ 601249 w 1127342"/>
                <a:gd name="connsiteY8" fmla="*/ 855663 h 1353019"/>
                <a:gd name="connsiteX9" fmla="*/ 588723 w 1127342"/>
                <a:gd name="connsiteY9" fmla="*/ 1310776 h 1353019"/>
                <a:gd name="connsiteX10" fmla="*/ 609600 w 1127342"/>
                <a:gd name="connsiteY10" fmla="*/ 1306600 h 1353019"/>
                <a:gd name="connsiteX11" fmla="*/ 643002 w 1127342"/>
                <a:gd name="connsiteY11" fmla="*/ 1076956 h 1353019"/>
                <a:gd name="connsiteX12" fmla="*/ 672230 w 1127342"/>
                <a:gd name="connsiteY12" fmla="*/ 1177165 h 1353019"/>
                <a:gd name="connsiteX13" fmla="*/ 697282 w 1127342"/>
                <a:gd name="connsiteY13" fmla="*/ 1239795 h 1353019"/>
                <a:gd name="connsiteX14" fmla="*/ 739035 w 1127342"/>
                <a:gd name="connsiteY14" fmla="*/ 1189691 h 1353019"/>
                <a:gd name="connsiteX15" fmla="*/ 889348 w 1127342"/>
                <a:gd name="connsiteY15" fmla="*/ 1185515 h 1353019"/>
                <a:gd name="connsiteX16" fmla="*/ 1127342 w 1127342"/>
                <a:gd name="connsiteY16" fmla="*/ 1185515 h 1353019"/>
                <a:gd name="connsiteX0" fmla="*/ 0 w 1073063"/>
                <a:gd name="connsiteY0" fmla="*/ 1193866 h 1353019"/>
                <a:gd name="connsiteX1" fmla="*/ 229644 w 1073063"/>
                <a:gd name="connsiteY1" fmla="*/ 1189690 h 1353019"/>
                <a:gd name="connsiteX2" fmla="*/ 346553 w 1073063"/>
                <a:gd name="connsiteY2" fmla="*/ 1193866 h 1353019"/>
                <a:gd name="connsiteX3" fmla="*/ 379956 w 1073063"/>
                <a:gd name="connsiteY3" fmla="*/ 1026852 h 1353019"/>
                <a:gd name="connsiteX4" fmla="*/ 438411 w 1073063"/>
                <a:gd name="connsiteY4" fmla="*/ 342096 h 1353019"/>
                <a:gd name="connsiteX5" fmla="*/ 475989 w 1073063"/>
                <a:gd name="connsiteY5" fmla="*/ 62348 h 1353019"/>
                <a:gd name="connsiteX6" fmla="*/ 509392 w 1073063"/>
                <a:gd name="connsiteY6" fmla="*/ 3893 h 1353019"/>
                <a:gd name="connsiteX7" fmla="*/ 530269 w 1073063"/>
                <a:gd name="connsiteY7" fmla="*/ 133329 h 1353019"/>
                <a:gd name="connsiteX8" fmla="*/ 546970 w 1073063"/>
                <a:gd name="connsiteY8" fmla="*/ 855663 h 1353019"/>
                <a:gd name="connsiteX9" fmla="*/ 534444 w 1073063"/>
                <a:gd name="connsiteY9" fmla="*/ 1310776 h 1353019"/>
                <a:gd name="connsiteX10" fmla="*/ 555321 w 1073063"/>
                <a:gd name="connsiteY10" fmla="*/ 1306600 h 1353019"/>
                <a:gd name="connsiteX11" fmla="*/ 588723 w 1073063"/>
                <a:gd name="connsiteY11" fmla="*/ 1076956 h 1353019"/>
                <a:gd name="connsiteX12" fmla="*/ 617951 w 1073063"/>
                <a:gd name="connsiteY12" fmla="*/ 1177165 h 1353019"/>
                <a:gd name="connsiteX13" fmla="*/ 643003 w 1073063"/>
                <a:gd name="connsiteY13" fmla="*/ 1239795 h 1353019"/>
                <a:gd name="connsiteX14" fmla="*/ 684756 w 1073063"/>
                <a:gd name="connsiteY14" fmla="*/ 1189691 h 1353019"/>
                <a:gd name="connsiteX15" fmla="*/ 835069 w 1073063"/>
                <a:gd name="connsiteY15" fmla="*/ 1185515 h 1353019"/>
                <a:gd name="connsiteX16" fmla="*/ 1073063 w 1073063"/>
                <a:gd name="connsiteY16" fmla="*/ 1185515 h 1353019"/>
                <a:gd name="connsiteX0" fmla="*/ 0 w 1073063"/>
                <a:gd name="connsiteY0" fmla="*/ 1193866 h 1353019"/>
                <a:gd name="connsiteX1" fmla="*/ 229644 w 1073063"/>
                <a:gd name="connsiteY1" fmla="*/ 1189690 h 1353019"/>
                <a:gd name="connsiteX2" fmla="*/ 350729 w 1073063"/>
                <a:gd name="connsiteY2" fmla="*/ 1156288 h 1353019"/>
                <a:gd name="connsiteX3" fmla="*/ 379956 w 1073063"/>
                <a:gd name="connsiteY3" fmla="*/ 1026852 h 1353019"/>
                <a:gd name="connsiteX4" fmla="*/ 438411 w 1073063"/>
                <a:gd name="connsiteY4" fmla="*/ 342096 h 1353019"/>
                <a:gd name="connsiteX5" fmla="*/ 475989 w 1073063"/>
                <a:gd name="connsiteY5" fmla="*/ 62348 h 1353019"/>
                <a:gd name="connsiteX6" fmla="*/ 509392 w 1073063"/>
                <a:gd name="connsiteY6" fmla="*/ 3893 h 1353019"/>
                <a:gd name="connsiteX7" fmla="*/ 530269 w 1073063"/>
                <a:gd name="connsiteY7" fmla="*/ 133329 h 1353019"/>
                <a:gd name="connsiteX8" fmla="*/ 546970 w 1073063"/>
                <a:gd name="connsiteY8" fmla="*/ 855663 h 1353019"/>
                <a:gd name="connsiteX9" fmla="*/ 534444 w 1073063"/>
                <a:gd name="connsiteY9" fmla="*/ 1310776 h 1353019"/>
                <a:gd name="connsiteX10" fmla="*/ 555321 w 1073063"/>
                <a:gd name="connsiteY10" fmla="*/ 1306600 h 1353019"/>
                <a:gd name="connsiteX11" fmla="*/ 588723 w 1073063"/>
                <a:gd name="connsiteY11" fmla="*/ 1076956 h 1353019"/>
                <a:gd name="connsiteX12" fmla="*/ 617951 w 1073063"/>
                <a:gd name="connsiteY12" fmla="*/ 1177165 h 1353019"/>
                <a:gd name="connsiteX13" fmla="*/ 643003 w 1073063"/>
                <a:gd name="connsiteY13" fmla="*/ 1239795 h 1353019"/>
                <a:gd name="connsiteX14" fmla="*/ 684756 w 1073063"/>
                <a:gd name="connsiteY14" fmla="*/ 1189691 h 1353019"/>
                <a:gd name="connsiteX15" fmla="*/ 835069 w 1073063"/>
                <a:gd name="connsiteY15" fmla="*/ 1185515 h 1353019"/>
                <a:gd name="connsiteX16" fmla="*/ 1073063 w 1073063"/>
                <a:gd name="connsiteY16" fmla="*/ 1185515 h 1353019"/>
                <a:gd name="connsiteX0" fmla="*/ 0 w 1073063"/>
                <a:gd name="connsiteY0" fmla="*/ 1193866 h 1358408"/>
                <a:gd name="connsiteX1" fmla="*/ 229644 w 1073063"/>
                <a:gd name="connsiteY1" fmla="*/ 1189690 h 1358408"/>
                <a:gd name="connsiteX2" fmla="*/ 350729 w 1073063"/>
                <a:gd name="connsiteY2" fmla="*/ 1156288 h 1358408"/>
                <a:gd name="connsiteX3" fmla="*/ 379956 w 1073063"/>
                <a:gd name="connsiteY3" fmla="*/ 1026852 h 1358408"/>
                <a:gd name="connsiteX4" fmla="*/ 438411 w 1073063"/>
                <a:gd name="connsiteY4" fmla="*/ 342096 h 1358408"/>
                <a:gd name="connsiteX5" fmla="*/ 475989 w 1073063"/>
                <a:gd name="connsiteY5" fmla="*/ 62348 h 1358408"/>
                <a:gd name="connsiteX6" fmla="*/ 509392 w 1073063"/>
                <a:gd name="connsiteY6" fmla="*/ 3893 h 1358408"/>
                <a:gd name="connsiteX7" fmla="*/ 530269 w 1073063"/>
                <a:gd name="connsiteY7" fmla="*/ 133329 h 1358408"/>
                <a:gd name="connsiteX8" fmla="*/ 538619 w 1073063"/>
                <a:gd name="connsiteY8" fmla="*/ 780507 h 1358408"/>
                <a:gd name="connsiteX9" fmla="*/ 534444 w 1073063"/>
                <a:gd name="connsiteY9" fmla="*/ 1310776 h 1358408"/>
                <a:gd name="connsiteX10" fmla="*/ 555321 w 1073063"/>
                <a:gd name="connsiteY10" fmla="*/ 1306600 h 1358408"/>
                <a:gd name="connsiteX11" fmla="*/ 588723 w 1073063"/>
                <a:gd name="connsiteY11" fmla="*/ 1076956 h 1358408"/>
                <a:gd name="connsiteX12" fmla="*/ 617951 w 1073063"/>
                <a:gd name="connsiteY12" fmla="*/ 1177165 h 1358408"/>
                <a:gd name="connsiteX13" fmla="*/ 643003 w 1073063"/>
                <a:gd name="connsiteY13" fmla="*/ 1239795 h 1358408"/>
                <a:gd name="connsiteX14" fmla="*/ 684756 w 1073063"/>
                <a:gd name="connsiteY14" fmla="*/ 1189691 h 1358408"/>
                <a:gd name="connsiteX15" fmla="*/ 835069 w 1073063"/>
                <a:gd name="connsiteY15" fmla="*/ 1185515 h 1358408"/>
                <a:gd name="connsiteX16" fmla="*/ 1073063 w 1073063"/>
                <a:gd name="connsiteY16" fmla="*/ 1185515 h 1358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73063" h="1358408">
                  <a:moveTo>
                    <a:pt x="0" y="1193866"/>
                  </a:moveTo>
                  <a:cubicBezTo>
                    <a:pt x="101599" y="1200128"/>
                    <a:pt x="171189" y="1195953"/>
                    <a:pt x="229644" y="1189690"/>
                  </a:cubicBezTo>
                  <a:cubicBezTo>
                    <a:pt x="288099" y="1183427"/>
                    <a:pt x="325677" y="1183428"/>
                    <a:pt x="350729" y="1156288"/>
                  </a:cubicBezTo>
                  <a:cubicBezTo>
                    <a:pt x="375781" y="1129148"/>
                    <a:pt x="365342" y="1162551"/>
                    <a:pt x="379956" y="1026852"/>
                  </a:cubicBezTo>
                  <a:cubicBezTo>
                    <a:pt x="394570" y="891153"/>
                    <a:pt x="422406" y="502847"/>
                    <a:pt x="438411" y="342096"/>
                  </a:cubicBezTo>
                  <a:cubicBezTo>
                    <a:pt x="454416" y="181345"/>
                    <a:pt x="464159" y="118715"/>
                    <a:pt x="475989" y="62348"/>
                  </a:cubicBezTo>
                  <a:cubicBezTo>
                    <a:pt x="487819" y="5981"/>
                    <a:pt x="500345" y="-7937"/>
                    <a:pt x="509392" y="3893"/>
                  </a:cubicBezTo>
                  <a:cubicBezTo>
                    <a:pt x="518439" y="15723"/>
                    <a:pt x="525398" y="3893"/>
                    <a:pt x="530269" y="133329"/>
                  </a:cubicBezTo>
                  <a:cubicBezTo>
                    <a:pt x="535140" y="262765"/>
                    <a:pt x="537923" y="584266"/>
                    <a:pt x="538619" y="780507"/>
                  </a:cubicBezTo>
                  <a:cubicBezTo>
                    <a:pt x="539315" y="976748"/>
                    <a:pt x="531660" y="1223094"/>
                    <a:pt x="534444" y="1310776"/>
                  </a:cubicBezTo>
                  <a:cubicBezTo>
                    <a:pt x="537228" y="1398458"/>
                    <a:pt x="546275" y="1345570"/>
                    <a:pt x="555321" y="1306600"/>
                  </a:cubicBezTo>
                  <a:cubicBezTo>
                    <a:pt x="564368" y="1267630"/>
                    <a:pt x="578285" y="1098528"/>
                    <a:pt x="588723" y="1076956"/>
                  </a:cubicBezTo>
                  <a:cubicBezTo>
                    <a:pt x="599161" y="1055383"/>
                    <a:pt x="608904" y="1150025"/>
                    <a:pt x="617951" y="1177165"/>
                  </a:cubicBezTo>
                  <a:cubicBezTo>
                    <a:pt x="626998" y="1204305"/>
                    <a:pt x="631869" y="1237707"/>
                    <a:pt x="643003" y="1239795"/>
                  </a:cubicBezTo>
                  <a:cubicBezTo>
                    <a:pt x="654137" y="1241883"/>
                    <a:pt x="652745" y="1198738"/>
                    <a:pt x="684756" y="1189691"/>
                  </a:cubicBezTo>
                  <a:cubicBezTo>
                    <a:pt x="716767" y="1180644"/>
                    <a:pt x="770351" y="1186211"/>
                    <a:pt x="835069" y="1185515"/>
                  </a:cubicBezTo>
                  <a:cubicBezTo>
                    <a:pt x="899787" y="1184819"/>
                    <a:pt x="986425" y="1185167"/>
                    <a:pt x="1073063" y="1185515"/>
                  </a:cubicBezTo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20" name="Straight Arrow Connector 219"/>
          <p:cNvCxnSpPr/>
          <p:nvPr/>
        </p:nvCxnSpPr>
        <p:spPr bwMode="auto">
          <a:xfrm flipH="1">
            <a:off x="5996156" y="1988800"/>
            <a:ext cx="1" cy="2664370"/>
          </a:xfrm>
          <a:prstGeom prst="straightConnector1">
            <a:avLst/>
          </a:prstGeom>
          <a:solidFill>
            <a:srgbClr val="DC5D26"/>
          </a:solidFill>
          <a:ln w="38100" cap="flat" cmpd="sng" algn="ctr">
            <a:solidFill>
              <a:srgbClr val="FF6600"/>
            </a:solidFill>
            <a:prstDash val="sysDot"/>
            <a:round/>
            <a:headEnd type="none" w="lg" len="lg"/>
            <a:tailEnd type="triangle" w="lg" len="lg"/>
          </a:ln>
          <a:effectLst/>
        </p:spPr>
      </p:cxnSp>
      <p:sp>
        <p:nvSpPr>
          <p:cNvPr id="71" name="TextBox 70"/>
          <p:cNvSpPr txBox="1"/>
          <p:nvPr/>
        </p:nvSpPr>
        <p:spPr>
          <a:xfrm>
            <a:off x="2925245" y="6467473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Slide courtesy of Scott Holmes</a:t>
            </a:r>
          </a:p>
        </p:txBody>
      </p:sp>
    </p:spTree>
    <p:extLst>
      <p:ext uri="{BB962C8B-B14F-4D97-AF65-F5344CB8AC3E}">
        <p14:creationId xmlns:p14="http://schemas.microsoft.com/office/powerpoint/2010/main" val="3917619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33333E-6 L -0.00174 0.1236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6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CustomShape 1"/>
          <p:cNvSpPr/>
          <p:nvPr/>
        </p:nvSpPr>
        <p:spPr>
          <a:xfrm>
            <a:off x="-76320" y="73080"/>
            <a:ext cx="9370440" cy="835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Fraunhofer Pattern of S/F/S Josephson Junctions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4" name="CustomShape 2"/>
          <p:cNvSpPr/>
          <p:nvPr/>
        </p:nvSpPr>
        <p:spPr>
          <a:xfrm>
            <a:off x="0" y="6477120"/>
            <a:ext cx="397080" cy="294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480" tIns="48240" rIns="96480" bIns="48240"/>
          <a:lstStyle/>
          <a:p>
            <a:pPr algn="ctr">
              <a:lnSpc>
                <a:spcPct val="100000"/>
              </a:lnSpc>
            </a:pPr>
            <a:fld id="{DAA6E44A-71DD-44B2-AAE1-BCDFD4B84D5F}" type="slidenum">
              <a:rPr lang="en-US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51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48" name="Picture 179"/>
          <p:cNvPicPr/>
          <p:nvPr/>
        </p:nvPicPr>
        <p:blipFill>
          <a:blip r:embed="rId3"/>
          <a:stretch/>
        </p:blipFill>
        <p:spPr>
          <a:xfrm>
            <a:off x="637200" y="852120"/>
            <a:ext cx="4112280" cy="2545560"/>
          </a:xfrm>
          <a:prstGeom prst="rect">
            <a:avLst/>
          </a:prstGeom>
          <a:ln>
            <a:noFill/>
          </a:ln>
        </p:spPr>
      </p:pic>
      <p:sp>
        <p:nvSpPr>
          <p:cNvPr id="649" name="CustomShape 4"/>
          <p:cNvSpPr/>
          <p:nvPr/>
        </p:nvSpPr>
        <p:spPr>
          <a:xfrm>
            <a:off x="4751432" y="752475"/>
            <a:ext cx="4390200" cy="6009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/>
          <a:lstStyle/>
          <a:p>
            <a:pPr marL="285840" indent="-2836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Standard overdamped Josephson junction I-V curves.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36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Measure I-V curves in a magnetic field, applied parallel to the plane, to record a Fraunhofer pattern.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0" name="CustomShape 5"/>
          <p:cNvSpPr/>
          <p:nvPr/>
        </p:nvSpPr>
        <p:spPr>
          <a:xfrm>
            <a:off x="1645920" y="1005840"/>
            <a:ext cx="1086840" cy="300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H=140 Oe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2" name="CustomShape 7"/>
          <p:cNvSpPr/>
          <p:nvPr/>
        </p:nvSpPr>
        <p:spPr>
          <a:xfrm>
            <a:off x="3711600" y="1373400"/>
            <a:ext cx="538200" cy="300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/>
          <a:lstStyle/>
          <a:p>
            <a:pPr>
              <a:lnSpc>
                <a:spcPct val="100000"/>
              </a:lnSpc>
            </a:pPr>
            <a:r>
              <a:rPr lang="en-US" sz="1400" b="0" strike="noStrike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Ic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3" name="CustomShape 8"/>
          <p:cNvSpPr/>
          <p:nvPr/>
        </p:nvSpPr>
        <p:spPr>
          <a:xfrm>
            <a:off x="3657600" y="1676520"/>
            <a:ext cx="455040" cy="327600"/>
          </a:xfrm>
          <a:prstGeom prst="ellipse">
            <a:avLst/>
          </a:prstGeom>
          <a:noFill/>
          <a:ln>
            <a:solidFill>
              <a:srgbClr val="00B050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344678416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CustomShape 1"/>
          <p:cNvSpPr/>
          <p:nvPr/>
        </p:nvSpPr>
        <p:spPr>
          <a:xfrm>
            <a:off x="-76320" y="73080"/>
            <a:ext cx="9370440" cy="835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Fraunhofer Pattern of S/F/S Josephson Junctions</a:t>
            </a:r>
            <a:endParaRPr lang="en-US" sz="2800" b="0" strike="noStrike" spc="-1" dirty="0">
              <a:uFill>
                <a:solidFill>
                  <a:srgbClr val="FFFFFF"/>
                </a:solidFill>
              </a:uFill>
              <a:latin typeface="Arial"/>
              <a:ea typeface="DejaVu Sans"/>
            </a:endParaRPr>
          </a:p>
        </p:txBody>
      </p:sp>
      <p:sp>
        <p:nvSpPr>
          <p:cNvPr id="644" name="CustomShape 2"/>
          <p:cNvSpPr/>
          <p:nvPr/>
        </p:nvSpPr>
        <p:spPr>
          <a:xfrm>
            <a:off x="0" y="6477120"/>
            <a:ext cx="397080" cy="294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480" tIns="48240" rIns="96480" bIns="48240"/>
          <a:lstStyle/>
          <a:p>
            <a:pPr algn="ctr">
              <a:lnSpc>
                <a:spcPct val="100000"/>
              </a:lnSpc>
            </a:pPr>
            <a:fld id="{DAA6E44A-71DD-44B2-AAE1-BCDFD4B84D5F}" type="slidenum">
              <a:rPr lang="en-US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52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45" name="Picture 5"/>
          <p:cNvPicPr/>
          <p:nvPr/>
        </p:nvPicPr>
        <p:blipFill>
          <a:blip r:embed="rId3"/>
          <a:stretch/>
        </p:blipFill>
        <p:spPr>
          <a:xfrm>
            <a:off x="23040" y="3544200"/>
            <a:ext cx="4927680" cy="2978280"/>
          </a:xfrm>
          <a:prstGeom prst="rect">
            <a:avLst/>
          </a:prstGeom>
          <a:ln>
            <a:noFill/>
          </a:ln>
        </p:spPr>
      </p:pic>
      <p:sp>
        <p:nvSpPr>
          <p:cNvPr id="646" name="CustomShape 3"/>
          <p:cNvSpPr/>
          <p:nvPr/>
        </p:nvSpPr>
        <p:spPr>
          <a:xfrm>
            <a:off x="3474720" y="5105520"/>
            <a:ext cx="1551960" cy="51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NiFeCo=1.6 nm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47" name="Picture 2"/>
          <p:cNvPicPr/>
          <p:nvPr/>
        </p:nvPicPr>
        <p:blipFill>
          <a:blip r:embed="rId4"/>
          <a:stretch/>
        </p:blipFill>
        <p:spPr>
          <a:xfrm>
            <a:off x="1025280" y="4510440"/>
            <a:ext cx="1445040" cy="485280"/>
          </a:xfrm>
          <a:prstGeom prst="rect">
            <a:avLst/>
          </a:prstGeom>
          <a:ln w="9360">
            <a:solidFill>
              <a:srgbClr val="000000"/>
            </a:solidFill>
            <a:miter/>
          </a:ln>
        </p:spPr>
      </p:pic>
      <p:pic>
        <p:nvPicPr>
          <p:cNvPr id="648" name="Picture 179"/>
          <p:cNvPicPr/>
          <p:nvPr/>
        </p:nvPicPr>
        <p:blipFill>
          <a:blip r:embed="rId5"/>
          <a:stretch/>
        </p:blipFill>
        <p:spPr>
          <a:xfrm>
            <a:off x="637200" y="852120"/>
            <a:ext cx="4112280" cy="2545560"/>
          </a:xfrm>
          <a:prstGeom prst="rect">
            <a:avLst/>
          </a:prstGeom>
          <a:ln>
            <a:noFill/>
          </a:ln>
        </p:spPr>
      </p:pic>
      <p:sp>
        <p:nvSpPr>
          <p:cNvPr id="649" name="CustomShape 4"/>
          <p:cNvSpPr/>
          <p:nvPr/>
        </p:nvSpPr>
        <p:spPr>
          <a:xfrm>
            <a:off x="4751432" y="752475"/>
            <a:ext cx="4390200" cy="6009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/>
          <a:lstStyle/>
          <a:p>
            <a:pPr marL="285840" indent="-2836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Standard overdamped Josephson junction I-V curves.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36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Measure I-V curves in a magnetic field, applied parallel to the plane, to record a Fraunhofer pattern.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Fraunhofer pattern is shifted due to NiFeCo magnetization</a:t>
            </a:r>
            <a:r>
              <a:rPr lang="en-US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 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0" name="CustomShape 5"/>
          <p:cNvSpPr/>
          <p:nvPr/>
        </p:nvSpPr>
        <p:spPr>
          <a:xfrm>
            <a:off x="1645920" y="1005840"/>
            <a:ext cx="1086840" cy="300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H=140 Oe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1" name="CustomShape 6"/>
          <p:cNvSpPr/>
          <p:nvPr/>
        </p:nvSpPr>
        <p:spPr>
          <a:xfrm rot="3727800">
            <a:off x="2435760" y="2497320"/>
            <a:ext cx="2343240" cy="2040840"/>
          </a:xfrm>
          <a:prstGeom prst="curvedConnector3">
            <a:avLst>
              <a:gd name="adj1" fmla="val 99390"/>
            </a:avLst>
          </a:prstGeom>
          <a:noFill/>
          <a:ln w="25560">
            <a:solidFill>
              <a:srgbClr val="00B050"/>
            </a:solidFill>
            <a:bevel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2" name="CustomShape 7"/>
          <p:cNvSpPr/>
          <p:nvPr/>
        </p:nvSpPr>
        <p:spPr>
          <a:xfrm>
            <a:off x="3711600" y="1373400"/>
            <a:ext cx="538200" cy="300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Ic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3" name="CustomShape 8"/>
          <p:cNvSpPr/>
          <p:nvPr/>
        </p:nvSpPr>
        <p:spPr>
          <a:xfrm>
            <a:off x="3657600" y="1676520"/>
            <a:ext cx="455040" cy="327600"/>
          </a:xfrm>
          <a:prstGeom prst="ellipse">
            <a:avLst/>
          </a:prstGeom>
          <a:noFill/>
          <a:ln>
            <a:solidFill>
              <a:srgbClr val="00B050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</p:sp>
      <p:sp>
        <p:nvSpPr>
          <p:cNvPr id="654" name="CustomShape 9"/>
          <p:cNvSpPr/>
          <p:nvPr/>
        </p:nvSpPr>
        <p:spPr>
          <a:xfrm>
            <a:off x="2895480" y="3581280"/>
            <a:ext cx="226440" cy="53280"/>
          </a:xfrm>
          <a:prstGeom prst="rightArrow">
            <a:avLst>
              <a:gd name="adj1" fmla="val 50000"/>
              <a:gd name="adj2" fmla="val 50000"/>
            </a:avLst>
          </a:prstGeom>
          <a:noFill/>
          <a:ln w="2556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5" name="CustomShape 10"/>
          <p:cNvSpPr/>
          <p:nvPr/>
        </p:nvSpPr>
        <p:spPr>
          <a:xfrm>
            <a:off x="3324240" y="3559320"/>
            <a:ext cx="1169280" cy="294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H</a:t>
            </a:r>
            <a:r>
              <a:rPr lang="en-US" sz="1200" b="0" strike="noStrike" spc="-1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shift</a:t>
            </a: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= 75 Oe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6" name="CustomShape 11"/>
          <p:cNvSpPr/>
          <p:nvPr/>
        </p:nvSpPr>
        <p:spPr>
          <a:xfrm>
            <a:off x="2488320" y="6328800"/>
            <a:ext cx="812160" cy="294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H (Oe)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3699668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CustomShape 1"/>
          <p:cNvSpPr/>
          <p:nvPr/>
        </p:nvSpPr>
        <p:spPr>
          <a:xfrm>
            <a:off x="-76320" y="73080"/>
            <a:ext cx="9370440" cy="835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/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Fraunhofer Pattern of S/F/S Josephson Junctions</a:t>
            </a:r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4" name="CustomShape 2"/>
          <p:cNvSpPr/>
          <p:nvPr/>
        </p:nvSpPr>
        <p:spPr>
          <a:xfrm>
            <a:off x="0" y="6477120"/>
            <a:ext cx="397080" cy="294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480" tIns="48240" rIns="96480" bIns="48240"/>
          <a:lstStyle/>
          <a:p>
            <a:pPr algn="ctr">
              <a:lnSpc>
                <a:spcPct val="100000"/>
              </a:lnSpc>
            </a:pPr>
            <a:fld id="{DAA6E44A-71DD-44B2-AAE1-BCDFD4B84D5F}" type="slidenum">
              <a:rPr lang="en-US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53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45" name="Picture 5"/>
          <p:cNvPicPr/>
          <p:nvPr/>
        </p:nvPicPr>
        <p:blipFill>
          <a:blip r:embed="rId4"/>
          <a:stretch/>
        </p:blipFill>
        <p:spPr>
          <a:xfrm>
            <a:off x="23040" y="3544200"/>
            <a:ext cx="4927680" cy="2978280"/>
          </a:xfrm>
          <a:prstGeom prst="rect">
            <a:avLst/>
          </a:prstGeom>
          <a:ln>
            <a:noFill/>
          </a:ln>
        </p:spPr>
      </p:pic>
      <p:sp>
        <p:nvSpPr>
          <p:cNvPr id="646" name="CustomShape 3"/>
          <p:cNvSpPr/>
          <p:nvPr/>
        </p:nvSpPr>
        <p:spPr>
          <a:xfrm>
            <a:off x="3474720" y="5105520"/>
            <a:ext cx="1551960" cy="51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NiFeCo=1.6 nm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47" name="Picture 2"/>
          <p:cNvPicPr/>
          <p:nvPr/>
        </p:nvPicPr>
        <p:blipFill>
          <a:blip r:embed="rId5"/>
          <a:stretch/>
        </p:blipFill>
        <p:spPr>
          <a:xfrm>
            <a:off x="1025280" y="4510440"/>
            <a:ext cx="1445040" cy="485280"/>
          </a:xfrm>
          <a:prstGeom prst="rect">
            <a:avLst/>
          </a:prstGeom>
          <a:ln w="9360">
            <a:solidFill>
              <a:srgbClr val="000000"/>
            </a:solidFill>
            <a:miter/>
          </a:ln>
        </p:spPr>
      </p:pic>
      <p:pic>
        <p:nvPicPr>
          <p:cNvPr id="648" name="Picture 179"/>
          <p:cNvPicPr/>
          <p:nvPr/>
        </p:nvPicPr>
        <p:blipFill>
          <a:blip r:embed="rId6"/>
          <a:stretch/>
        </p:blipFill>
        <p:spPr>
          <a:xfrm>
            <a:off x="637200" y="852120"/>
            <a:ext cx="4112280" cy="2545560"/>
          </a:xfrm>
          <a:prstGeom prst="rect">
            <a:avLst/>
          </a:prstGeom>
          <a:ln>
            <a:noFill/>
          </a:ln>
        </p:spPr>
      </p:pic>
      <p:sp>
        <p:nvSpPr>
          <p:cNvPr id="649" name="CustomShape 4"/>
          <p:cNvSpPr/>
          <p:nvPr/>
        </p:nvSpPr>
        <p:spPr>
          <a:xfrm>
            <a:off x="4751432" y="752475"/>
            <a:ext cx="4390200" cy="6009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5840" indent="-2836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Standard overdamped Josephson junction I-V curves.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36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Measure I-V curves in a magnetic field, applied parallel to the plane, to record a </a:t>
            </a:r>
            <a:r>
              <a:rPr lang="en-U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Fraunhofer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pattern.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36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Fraunhofer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pattern is shifted due to </a:t>
            </a:r>
            <a:r>
              <a:rPr lang="en-U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NiFeCo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magnetization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36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Due to elliptical geometry, fit to an Airy function :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 lvl="1" indent="-283680">
              <a:lnSpc>
                <a:spcPct val="100000"/>
              </a:lnSpc>
              <a:buClr>
                <a:srgbClr val="000000"/>
              </a:buClr>
              <a:buSzPct val="75000"/>
              <a:buFont typeface="Arial"/>
              <a:buChar char="•"/>
            </a:pPr>
            <a:endParaRPr lang="en-US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DejaVu Sans"/>
            </a:endParaRPr>
          </a:p>
          <a:p>
            <a:pPr marL="743040" lvl="1" indent="-283680">
              <a:lnSpc>
                <a:spcPct val="100000"/>
              </a:lnSpc>
              <a:buClr>
                <a:srgbClr val="000000"/>
              </a:buClr>
              <a:buSzPct val="75000"/>
              <a:buFont typeface="Arial"/>
              <a:buChar char="•"/>
            </a:pPr>
            <a:r>
              <a:rPr lang="en-US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J</a:t>
            </a:r>
            <a:r>
              <a:rPr lang="en-US" sz="1400" b="0" strike="noStrike" spc="-1" baseline="-25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</a:t>
            </a:r>
            <a:r>
              <a:rPr lang="en-US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:  Bessel function of the 1</a:t>
            </a:r>
            <a:r>
              <a:rPr lang="en-US" sz="1400" b="0" strike="noStrike" spc="-1" baseline="30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st</a:t>
            </a:r>
            <a:r>
              <a:rPr lang="en-US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kind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 lvl="1" indent="-283680">
              <a:lnSpc>
                <a:spcPct val="100000"/>
              </a:lnSpc>
              <a:buClr>
                <a:srgbClr val="000000"/>
              </a:buClr>
              <a:buSzPct val="75000"/>
              <a:buFont typeface="Arial"/>
              <a:buChar char="•"/>
            </a:pPr>
            <a:r>
              <a:rPr lang="en-US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H: Magnetic Field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 lvl="1" indent="-283680">
              <a:lnSpc>
                <a:spcPct val="100000"/>
              </a:lnSpc>
              <a:buClr>
                <a:srgbClr val="000000"/>
              </a:buClr>
              <a:buSzPct val="75000"/>
              <a:buFont typeface="Arial"/>
              <a:buChar char="•"/>
            </a:pPr>
            <a:r>
              <a:rPr lang="en-US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w: Junction width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 lvl="1" indent="-283680">
              <a:lnSpc>
                <a:spcPct val="100000"/>
              </a:lnSpc>
              <a:buClr>
                <a:srgbClr val="000000"/>
              </a:buClr>
              <a:buSzPct val="75000"/>
              <a:buFont typeface="Arial"/>
              <a:buChar char="•"/>
            </a:pPr>
            <a:r>
              <a:rPr lang="en-US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</a:t>
            </a:r>
            <a:r>
              <a:rPr lang="en-US" sz="1400" b="0" strike="noStrike" spc="-1" baseline="-25000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</a:t>
            </a:r>
            <a:r>
              <a:rPr lang="en-US" sz="1400" b="0" strike="noStrike" spc="-1" baseline="-25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, </a:t>
            </a:r>
            <a:r>
              <a:rPr lang="en-US" sz="1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</a:t>
            </a:r>
            <a:r>
              <a:rPr lang="en-US" sz="1400" spc="-1" baseline="-25000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N</a:t>
            </a:r>
            <a:r>
              <a:rPr lang="en-US" sz="1400" spc="-1" baseline="-25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: F-layer and N-layer thicknesses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 lvl="1" indent="-283680">
              <a:lnSpc>
                <a:spcPct val="100000"/>
              </a:lnSpc>
              <a:buClr>
                <a:srgbClr val="000000"/>
              </a:buClr>
              <a:buSzPct val="75000"/>
              <a:buFont typeface="Arial"/>
              <a:buChar char="•"/>
            </a:pPr>
            <a:r>
              <a:rPr lang="en-US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λ </a:t>
            </a:r>
            <a:r>
              <a:rPr lang="en-US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: London penetration depth of </a:t>
            </a:r>
            <a:r>
              <a:rPr lang="en-US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Nb</a:t>
            </a:r>
            <a:r>
              <a:rPr lang="en-US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(85nm)</a:t>
            </a:r>
            <a:endParaRPr lang="en-US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 lvl="1" indent="-283680">
              <a:lnSpc>
                <a:spcPct val="100000"/>
              </a:lnSpc>
              <a:buClr>
                <a:srgbClr val="000000"/>
              </a:buClr>
              <a:buSzPct val="75000"/>
              <a:buFont typeface="Arial"/>
              <a:buChar char="•"/>
            </a:pPr>
            <a:r>
              <a:rPr lang="en-US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</a:t>
            </a:r>
            <a:r>
              <a:rPr lang="en-US" sz="1400" b="0" strike="noStrike" spc="-1" baseline="-25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c0</a:t>
            </a:r>
            <a:r>
              <a:rPr lang="en-US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: </a:t>
            </a:r>
            <a:r>
              <a:rPr lang="en-US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</a:t>
            </a:r>
            <a:r>
              <a:rPr lang="en-US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aximum critical current</a:t>
            </a:r>
          </a:p>
          <a:p>
            <a:pPr marL="743040" lvl="1" indent="-283680">
              <a:buClr>
                <a:srgbClr val="000000"/>
              </a:buClr>
              <a:buSzPct val="75000"/>
              <a:buFont typeface="Arial"/>
              <a:buChar char="•"/>
            </a:pPr>
            <a:r>
              <a:rPr lang="az-Cyrl-AZ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Ф</a:t>
            </a:r>
            <a:r>
              <a:rPr lang="en-US" sz="1400" spc="-1" baseline="-25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0</a:t>
            </a:r>
            <a:r>
              <a:rPr lang="en-US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: Flux quantum</a:t>
            </a:r>
          </a:p>
        </p:txBody>
      </p:sp>
      <p:sp>
        <p:nvSpPr>
          <p:cNvPr id="650" name="CustomShape 5"/>
          <p:cNvSpPr/>
          <p:nvPr/>
        </p:nvSpPr>
        <p:spPr>
          <a:xfrm>
            <a:off x="1645920" y="1005840"/>
            <a:ext cx="1086840" cy="300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H=140 Oe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1" name="CustomShape 6"/>
          <p:cNvSpPr/>
          <p:nvPr/>
        </p:nvSpPr>
        <p:spPr>
          <a:xfrm rot="3727800">
            <a:off x="2435760" y="2497320"/>
            <a:ext cx="2343240" cy="2040840"/>
          </a:xfrm>
          <a:prstGeom prst="curvedConnector3">
            <a:avLst>
              <a:gd name="adj1" fmla="val 99390"/>
            </a:avLst>
          </a:prstGeom>
          <a:noFill/>
          <a:ln w="25560">
            <a:solidFill>
              <a:srgbClr val="00B050"/>
            </a:solidFill>
            <a:bevel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2" name="CustomShape 7"/>
          <p:cNvSpPr/>
          <p:nvPr/>
        </p:nvSpPr>
        <p:spPr>
          <a:xfrm>
            <a:off x="3711600" y="1373400"/>
            <a:ext cx="538200" cy="300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Ic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3" name="CustomShape 8"/>
          <p:cNvSpPr/>
          <p:nvPr/>
        </p:nvSpPr>
        <p:spPr>
          <a:xfrm>
            <a:off x="3657600" y="1676520"/>
            <a:ext cx="455040" cy="327600"/>
          </a:xfrm>
          <a:prstGeom prst="ellipse">
            <a:avLst/>
          </a:prstGeom>
          <a:noFill/>
          <a:ln>
            <a:solidFill>
              <a:srgbClr val="00B050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</p:sp>
      <p:sp>
        <p:nvSpPr>
          <p:cNvPr id="654" name="CustomShape 9"/>
          <p:cNvSpPr/>
          <p:nvPr/>
        </p:nvSpPr>
        <p:spPr>
          <a:xfrm>
            <a:off x="2895480" y="3581280"/>
            <a:ext cx="226440" cy="53280"/>
          </a:xfrm>
          <a:prstGeom prst="rightArrow">
            <a:avLst>
              <a:gd name="adj1" fmla="val 50000"/>
              <a:gd name="adj2" fmla="val 50000"/>
            </a:avLst>
          </a:prstGeom>
          <a:noFill/>
          <a:ln w="2556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5" name="CustomShape 10"/>
          <p:cNvSpPr/>
          <p:nvPr/>
        </p:nvSpPr>
        <p:spPr>
          <a:xfrm>
            <a:off x="3324240" y="3559320"/>
            <a:ext cx="1169280" cy="294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H</a:t>
            </a:r>
            <a:r>
              <a:rPr lang="en-US" sz="1200" b="0" strike="noStrike" spc="-1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shift</a:t>
            </a: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= 75 Oe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6" name="CustomShape 11"/>
          <p:cNvSpPr/>
          <p:nvPr/>
        </p:nvSpPr>
        <p:spPr>
          <a:xfrm>
            <a:off x="2488320" y="6328800"/>
            <a:ext cx="812160" cy="294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H (Oe)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6019800" y="3768725"/>
          <a:ext cx="2246312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184" name="Equation" r:id="rId7" imgW="1422360" imgH="507960" progId="Equation.3">
                  <p:embed/>
                </p:oleObj>
              </mc:Choice>
              <mc:Fallback>
                <p:oleObj name="Equation" r:id="rId7" imgW="142236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3768725"/>
                        <a:ext cx="2246312" cy="80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5257800" y="4648200"/>
          <a:ext cx="3770313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185" name="Equation" r:id="rId9" imgW="2387520" imgH="228600" progId="Equation.3">
                  <p:embed/>
                </p:oleObj>
              </mc:Choice>
              <mc:Fallback>
                <p:oleObj name="Equation" r:id="rId9" imgW="23875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4648200"/>
                        <a:ext cx="3770313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33305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476500" y="1390650"/>
            <a:ext cx="6545990" cy="2895600"/>
            <a:chOff x="2631348" y="1676400"/>
            <a:chExt cx="6545990" cy="2895600"/>
          </a:xfrm>
        </p:grpSpPr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3200" y="3906629"/>
              <a:ext cx="6434138" cy="665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1348" y="1676400"/>
              <a:ext cx="6518652" cy="2318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59" name="CustomShape 1"/>
          <p:cNvSpPr/>
          <p:nvPr/>
        </p:nvSpPr>
        <p:spPr>
          <a:xfrm>
            <a:off x="228600" y="-142920"/>
            <a:ext cx="8730000" cy="835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Estimating the NiFeCo 0-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ymbol"/>
                <a:ea typeface="DejaVu Sans"/>
              </a:rPr>
              <a:t>p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Transition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0" name="CustomShape 2"/>
          <p:cNvSpPr/>
          <p:nvPr/>
        </p:nvSpPr>
        <p:spPr>
          <a:xfrm>
            <a:off x="0" y="6477120"/>
            <a:ext cx="397080" cy="294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480" tIns="48240" rIns="96480" bIns="48240"/>
          <a:lstStyle/>
          <a:p>
            <a:pPr algn="ctr">
              <a:lnSpc>
                <a:spcPct val="100000"/>
              </a:lnSpc>
            </a:pPr>
            <a:fld id="{591435D1-D96A-4E9E-BB97-FB10CE316D47}" type="slidenum">
              <a:rPr lang="en-US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54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1" name="CustomShape 3"/>
          <p:cNvSpPr/>
          <p:nvPr/>
        </p:nvSpPr>
        <p:spPr>
          <a:xfrm>
            <a:off x="476250" y="4505325"/>
            <a:ext cx="8666163" cy="22128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/>
          <a:lstStyle/>
          <a:p>
            <a:pPr marL="285840" indent="-2836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Estimate location of 0-π transition by fitting </a:t>
            </a:r>
            <a:r>
              <a:rPr lang="en-U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</a:t>
            </a:r>
            <a:r>
              <a:rPr lang="en-US" sz="1600" b="0" strike="noStrike" spc="-1" baseline="-25000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c,Max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*R</a:t>
            </a:r>
            <a:r>
              <a:rPr lang="en-US" sz="1600" b="0" strike="noStrike" spc="-1" baseline="-25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vs NiFeCo thickness, d, to:</a:t>
            </a:r>
          </a:p>
          <a:p>
            <a:pPr marL="285840" indent="-2836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endParaRPr lang="en-U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DejaVu Sans"/>
            </a:endParaRPr>
          </a:p>
          <a:p>
            <a:pPr marL="285840" indent="-2836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endParaRPr lang="en-U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 Best fit parameters: V</a:t>
            </a:r>
            <a:r>
              <a:rPr lang="en-US" sz="1600" b="0" strike="noStrike" spc="-1" baseline="-25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0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=29 µV, ξ</a:t>
            </a:r>
            <a:r>
              <a:rPr lang="en-US" sz="1600" b="0" strike="noStrike" spc="-1" baseline="-25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f1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= 1.11 nm, ξ</a:t>
            </a:r>
            <a:r>
              <a:rPr lang="en-US" sz="1600" b="0" strike="noStrike" spc="-1" baseline="-25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f2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= 0.48 nm, d</a:t>
            </a:r>
            <a:r>
              <a:rPr lang="en-US" sz="1600" b="0" strike="noStrike" spc="-1" baseline="-25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0-</a:t>
            </a:r>
            <a:r>
              <a:rPr lang="el-GR" sz="1600" b="0" strike="noStrike" spc="-1" baseline="-25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π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= 1.2 nm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9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3680">
              <a:lnSpc>
                <a:spcPct val="100000"/>
              </a:lnSpc>
              <a:buClr>
                <a:srgbClr val="FF0000"/>
              </a:buClr>
              <a:buFont typeface="Arial"/>
              <a:buChar char="•"/>
            </a:pPr>
            <a:r>
              <a:rPr lang="en-US" sz="16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The first 0 -</a:t>
            </a:r>
            <a:r>
              <a:rPr lang="en-US" sz="16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ahoma"/>
                <a:ea typeface="DejaVu Sans"/>
              </a:rPr>
              <a:t> </a:t>
            </a:r>
            <a:r>
              <a:rPr lang="en-US" sz="16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π</a:t>
            </a:r>
            <a:r>
              <a:rPr lang="en-US" sz="16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transition occurs near 1.2 nm, and a </a:t>
            </a:r>
            <a:r>
              <a:rPr lang="en-US" sz="16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π</a:t>
            </a:r>
            <a:r>
              <a:rPr lang="en-US" sz="16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- 0 transition near 2.7 nm. 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2" name="CustomShape 4"/>
          <p:cNvSpPr/>
          <p:nvPr/>
        </p:nvSpPr>
        <p:spPr>
          <a:xfrm>
            <a:off x="533400" y="728280"/>
            <a:ext cx="8127720" cy="33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/>
          <a:lstStyle/>
          <a:p>
            <a:pPr marL="285840" indent="-2836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Measure the Fraunhofer patterns of many samples with increasing NiFeCo thickness, d.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65" name="Picture 5"/>
          <p:cNvPicPr/>
          <p:nvPr/>
        </p:nvPicPr>
        <p:blipFill>
          <a:blip r:embed="rId6"/>
          <a:stretch/>
        </p:blipFill>
        <p:spPr>
          <a:xfrm>
            <a:off x="171450" y="2628900"/>
            <a:ext cx="2360160" cy="1425960"/>
          </a:xfrm>
          <a:prstGeom prst="rect">
            <a:avLst/>
          </a:prstGeom>
          <a:ln>
            <a:noFill/>
          </a:ln>
        </p:spPr>
      </p:pic>
      <p:pic>
        <p:nvPicPr>
          <p:cNvPr id="666" name="Picture 196"/>
          <p:cNvPicPr/>
          <p:nvPr/>
        </p:nvPicPr>
        <p:blipFill>
          <a:blip r:embed="rId7"/>
          <a:stretch/>
        </p:blipFill>
        <p:spPr>
          <a:xfrm>
            <a:off x="581025" y="1228725"/>
            <a:ext cx="1722600" cy="1065960"/>
          </a:xfrm>
          <a:prstGeom prst="rect">
            <a:avLst/>
          </a:prstGeom>
          <a:ln>
            <a:noFill/>
          </a:ln>
        </p:spPr>
      </p:pic>
      <p:sp>
        <p:nvSpPr>
          <p:cNvPr id="667" name="CustomShape 5"/>
          <p:cNvSpPr/>
          <p:nvPr/>
        </p:nvSpPr>
        <p:spPr>
          <a:xfrm>
            <a:off x="8039100" y="3238500"/>
            <a:ext cx="304920" cy="36216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0</a:t>
            </a:r>
            <a:endParaRPr lang="en-US" sz="1800" b="0" strike="noStrike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8" name="CustomShape 6"/>
          <p:cNvSpPr/>
          <p:nvPr/>
        </p:nvSpPr>
        <p:spPr>
          <a:xfrm>
            <a:off x="6143625" y="2476500"/>
            <a:ext cx="294480" cy="36216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π</a:t>
            </a:r>
            <a:endParaRPr lang="en-US" sz="1800" b="0" strike="noStrike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9" name="CustomShape 7"/>
          <p:cNvSpPr/>
          <p:nvPr/>
        </p:nvSpPr>
        <p:spPr>
          <a:xfrm>
            <a:off x="4419600" y="2076450"/>
            <a:ext cx="304920" cy="36216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0</a:t>
            </a:r>
            <a:endParaRPr lang="en-US" sz="1800" b="0" strike="noStrike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0" name="CustomShape 8"/>
          <p:cNvSpPr/>
          <p:nvPr/>
        </p:nvSpPr>
        <p:spPr>
          <a:xfrm>
            <a:off x="5676900" y="1590675"/>
            <a:ext cx="356400" cy="327600"/>
          </a:xfrm>
          <a:prstGeom prst="ellipse">
            <a:avLst/>
          </a:prstGeom>
          <a:noFill/>
          <a:ln>
            <a:solidFill>
              <a:srgbClr val="00B050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</p:sp>
      <p:sp>
        <p:nvSpPr>
          <p:cNvPr id="671" name="CustomShape 9"/>
          <p:cNvSpPr/>
          <p:nvPr/>
        </p:nvSpPr>
        <p:spPr>
          <a:xfrm rot="5400000" flipV="1">
            <a:off x="895350" y="2400300"/>
            <a:ext cx="348120" cy="43560"/>
          </a:xfrm>
          <a:prstGeom prst="curvedConnector3">
            <a:avLst>
              <a:gd name="adj1" fmla="val 50483"/>
            </a:avLst>
          </a:prstGeom>
          <a:noFill/>
          <a:ln w="25560">
            <a:solidFill>
              <a:srgbClr val="00B050"/>
            </a:solidFill>
            <a:bevel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2" name="CustomShape 10"/>
          <p:cNvSpPr/>
          <p:nvPr/>
        </p:nvSpPr>
        <p:spPr>
          <a:xfrm>
            <a:off x="1543050" y="2552700"/>
            <a:ext cx="280440" cy="251280"/>
          </a:xfrm>
          <a:prstGeom prst="ellipse">
            <a:avLst/>
          </a:prstGeom>
          <a:noFill/>
          <a:ln>
            <a:solidFill>
              <a:srgbClr val="00B050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</p:sp>
      <p:sp>
        <p:nvSpPr>
          <p:cNvPr id="673" name="CustomShape 11"/>
          <p:cNvSpPr/>
          <p:nvPr/>
        </p:nvSpPr>
        <p:spPr>
          <a:xfrm rot="16200000">
            <a:off x="3248025" y="-28575"/>
            <a:ext cx="1014120" cy="4141800"/>
          </a:xfrm>
          <a:prstGeom prst="curvedConnector3">
            <a:avLst>
              <a:gd name="adj1" fmla="val 123233"/>
            </a:avLst>
          </a:prstGeom>
          <a:noFill/>
          <a:ln w="25560">
            <a:solidFill>
              <a:srgbClr val="00B050"/>
            </a:solidFill>
            <a:bevel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4" name="CustomShape 12"/>
          <p:cNvSpPr/>
          <p:nvPr/>
        </p:nvSpPr>
        <p:spPr>
          <a:xfrm>
            <a:off x="1343025" y="3971925"/>
            <a:ext cx="431280" cy="302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75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H (Oe)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2250159" y="5029200"/>
          <a:ext cx="3913188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0208" name="Equation" r:id="rId8" imgW="2476440" imgH="507960" progId="Equation.3">
                  <p:embed/>
                </p:oleObj>
              </mc:Choice>
              <mc:Fallback>
                <p:oleObj name="Equation" r:id="rId8" imgW="247644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0159" y="5029200"/>
                        <a:ext cx="3913188" cy="80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7337418" y="5249790"/>
          <a:ext cx="102235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0209" name="Equation" r:id="rId10" imgW="647640" imgH="228600" progId="Equation.3">
                  <p:embed/>
                </p:oleObj>
              </mc:Choice>
              <mc:Fallback>
                <p:oleObj name="Equation" r:id="rId10" imgW="6476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7418" y="5249790"/>
                        <a:ext cx="1022350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110696" y="5600829"/>
            <a:ext cx="15504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since R</a:t>
            </a:r>
            <a:r>
              <a:rPr lang="en-US" sz="1400" baseline="-25000" dirty="0"/>
              <a:t>N</a:t>
            </a:r>
            <a:r>
              <a:rPr lang="en-US" sz="1400" dirty="0"/>
              <a:t> ~1/Area</a:t>
            </a:r>
          </a:p>
        </p:txBody>
      </p:sp>
    </p:spTree>
    <p:extLst>
      <p:ext uri="{BB962C8B-B14F-4D97-AF65-F5344CB8AC3E}">
        <p14:creationId xmlns:p14="http://schemas.microsoft.com/office/powerpoint/2010/main" val="358910524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873600" y="579240"/>
            <a:ext cx="5233680" cy="4221360"/>
            <a:chOff x="3873600" y="976680"/>
            <a:chExt cx="5233680" cy="4221360"/>
          </a:xfrm>
        </p:grpSpPr>
        <p:sp>
          <p:nvSpPr>
            <p:cNvPr id="681" name="CustomShape 6"/>
            <p:cNvSpPr/>
            <p:nvPr/>
          </p:nvSpPr>
          <p:spPr>
            <a:xfrm>
              <a:off x="7034400" y="3505320"/>
              <a:ext cx="812160" cy="2944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2" name="CustomShape 7"/>
            <p:cNvSpPr/>
            <p:nvPr/>
          </p:nvSpPr>
          <p:spPr>
            <a:xfrm>
              <a:off x="6019920" y="976680"/>
              <a:ext cx="2721960" cy="2782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/>
          </p:style>
        </p:sp>
        <p:sp>
          <p:nvSpPr>
            <p:cNvPr id="683" name="CustomShape 8"/>
            <p:cNvSpPr/>
            <p:nvPr/>
          </p:nvSpPr>
          <p:spPr>
            <a:xfrm>
              <a:off x="7503480" y="1583640"/>
              <a:ext cx="108360" cy="42840"/>
            </a:xfrm>
            <a:prstGeom prst="rightArrow">
              <a:avLst>
                <a:gd name="adj1" fmla="val 50000"/>
                <a:gd name="adj2" fmla="val 50000"/>
              </a:avLst>
            </a:prstGeom>
            <a:noFill/>
            <a:ln w="25560">
              <a:solidFill>
                <a:srgbClr val="FF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684" name="Picture 2"/>
            <p:cNvPicPr/>
            <p:nvPr/>
          </p:nvPicPr>
          <p:blipFill>
            <a:blip r:embed="rId4"/>
            <a:stretch/>
          </p:blipFill>
          <p:spPr>
            <a:xfrm>
              <a:off x="6163200" y="3837960"/>
              <a:ext cx="2717280" cy="2790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5" name="Picture 684"/>
            <p:cNvPicPr/>
            <p:nvPr/>
          </p:nvPicPr>
          <p:blipFill>
            <a:blip r:embed="rId5"/>
            <a:stretch/>
          </p:blipFill>
          <p:spPr>
            <a:xfrm>
              <a:off x="3873600" y="1146960"/>
              <a:ext cx="5233680" cy="4051080"/>
            </a:xfrm>
            <a:prstGeom prst="rect">
              <a:avLst/>
            </a:prstGeom>
            <a:ln>
              <a:noFill/>
            </a:ln>
          </p:spPr>
        </p:pic>
        <p:sp>
          <p:nvSpPr>
            <p:cNvPr id="687" name="CustomShape 10"/>
            <p:cNvSpPr/>
            <p:nvPr/>
          </p:nvSpPr>
          <p:spPr>
            <a:xfrm>
              <a:off x="6756480" y="3778920"/>
              <a:ext cx="832320" cy="42840"/>
            </a:xfrm>
            <a:prstGeom prst="rightArrow">
              <a:avLst>
                <a:gd name="adj1" fmla="val 50000"/>
                <a:gd name="adj2" fmla="val 50000"/>
              </a:avLst>
            </a:prstGeom>
            <a:noFill/>
            <a:ln w="25560">
              <a:solidFill>
                <a:srgbClr val="FF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8" name="CustomShape 11"/>
            <p:cNvSpPr/>
            <p:nvPr/>
          </p:nvSpPr>
          <p:spPr>
            <a:xfrm>
              <a:off x="7152480" y="3762720"/>
              <a:ext cx="574560" cy="2944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/>
            <a:lstStyle/>
            <a:p>
              <a:pPr>
                <a:lnSpc>
                  <a:spcPct val="100000"/>
                </a:lnSpc>
              </a:pPr>
              <a:r>
                <a:rPr lang="en-US" sz="1200" b="0" strike="noStrike" spc="-1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DejaVu Sans"/>
                </a:rPr>
                <a:t>H</a:t>
              </a:r>
              <a:r>
                <a:rPr lang="en-US" sz="1200" b="0" strike="noStrike" spc="-1" baseline="-2500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DejaVu Sans"/>
                </a:rPr>
                <a:t>shift</a:t>
              </a:r>
              <a:r>
                <a:rPr lang="en-US" sz="1200" b="0" strike="noStrike" spc="-1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DejaVu Sans"/>
                </a:rPr>
                <a:t> </a:t>
              </a:r>
              <a:endPara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</p:txBody>
        </p:sp>
        <p:sp>
          <p:nvSpPr>
            <p:cNvPr id="689" name="CustomShape 12"/>
            <p:cNvSpPr/>
            <p:nvPr/>
          </p:nvSpPr>
          <p:spPr>
            <a:xfrm>
              <a:off x="6756840" y="1258920"/>
              <a:ext cx="191880" cy="42840"/>
            </a:xfrm>
            <a:prstGeom prst="rightArrow">
              <a:avLst>
                <a:gd name="adj1" fmla="val 50000"/>
                <a:gd name="adj2" fmla="val 50000"/>
              </a:avLst>
            </a:prstGeom>
            <a:noFill/>
            <a:ln w="25560">
              <a:solidFill>
                <a:srgbClr val="FF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90" name="CustomShape 13"/>
            <p:cNvSpPr/>
            <p:nvPr/>
          </p:nvSpPr>
          <p:spPr>
            <a:xfrm>
              <a:off x="6756840" y="2446920"/>
              <a:ext cx="374760" cy="42840"/>
            </a:xfrm>
            <a:prstGeom prst="rightArrow">
              <a:avLst>
                <a:gd name="adj1" fmla="val 50000"/>
                <a:gd name="adj2" fmla="val 50000"/>
              </a:avLst>
            </a:prstGeom>
            <a:noFill/>
            <a:ln w="25560">
              <a:solidFill>
                <a:srgbClr val="FF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91" name="CustomShape 14"/>
            <p:cNvSpPr/>
            <p:nvPr/>
          </p:nvSpPr>
          <p:spPr>
            <a:xfrm>
              <a:off x="6936480" y="2502720"/>
              <a:ext cx="560880" cy="2944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/>
            <a:lstStyle/>
            <a:p>
              <a:pPr>
                <a:lnSpc>
                  <a:spcPct val="100000"/>
                </a:lnSpc>
              </a:pPr>
              <a:r>
                <a:rPr lang="en-US" sz="1200" b="0" strike="noStrike" spc="-1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DejaVu Sans"/>
                </a:rPr>
                <a:t>H</a:t>
              </a:r>
              <a:r>
                <a:rPr lang="en-US" sz="1200" b="0" strike="noStrike" spc="-1" baseline="-2500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DejaVu Sans"/>
                </a:rPr>
                <a:t>shift</a:t>
              </a:r>
              <a:r>
                <a:rPr lang="en-US" sz="1200" b="0" strike="noStrike" spc="-1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DejaVu Sans"/>
                </a:rPr>
                <a:t> </a:t>
              </a:r>
              <a:endPara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</p:txBody>
        </p:sp>
        <p:sp>
          <p:nvSpPr>
            <p:cNvPr id="692" name="CustomShape 15"/>
            <p:cNvSpPr/>
            <p:nvPr/>
          </p:nvSpPr>
          <p:spPr>
            <a:xfrm>
              <a:off x="6936480" y="1170720"/>
              <a:ext cx="560880" cy="2944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/>
            <a:lstStyle/>
            <a:p>
              <a:pPr>
                <a:lnSpc>
                  <a:spcPct val="100000"/>
                </a:lnSpc>
              </a:pPr>
              <a:r>
                <a:rPr lang="en-US" sz="1200" b="0" strike="noStrike" spc="-1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DejaVu Sans"/>
                </a:rPr>
                <a:t>H</a:t>
              </a:r>
              <a:r>
                <a:rPr lang="en-US" sz="1200" b="0" strike="noStrike" spc="-1" baseline="-2500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DejaVu Sans"/>
                </a:rPr>
                <a:t>shift</a:t>
              </a:r>
              <a:r>
                <a:rPr lang="en-US" sz="1200" b="0" strike="noStrike" spc="-1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DejaVu Sans"/>
                </a:rPr>
                <a:t> </a:t>
              </a:r>
              <a:endPara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</p:txBody>
        </p:sp>
        <p:pic>
          <p:nvPicPr>
            <p:cNvPr id="693" name="Picture 6"/>
            <p:cNvPicPr/>
            <p:nvPr/>
          </p:nvPicPr>
          <p:blipFill>
            <a:blip r:embed="rId6"/>
            <a:stretch/>
          </p:blipFill>
          <p:spPr>
            <a:xfrm>
              <a:off x="4682880" y="3938760"/>
              <a:ext cx="1216440" cy="462240"/>
            </a:xfrm>
            <a:prstGeom prst="rect">
              <a:avLst/>
            </a:prstGeom>
            <a:ln w="9360">
              <a:solidFill>
                <a:srgbClr val="000000"/>
              </a:solidFill>
              <a:miter/>
            </a:ln>
          </p:spPr>
        </p:pic>
      </p:grpSp>
      <p:sp>
        <p:nvSpPr>
          <p:cNvPr id="676" name="CustomShape 1"/>
          <p:cNvSpPr/>
          <p:nvPr/>
        </p:nvSpPr>
        <p:spPr>
          <a:xfrm>
            <a:off x="489240" y="-76200"/>
            <a:ext cx="8488800" cy="835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Observing the Fraunhofer Pattern Shift: </a:t>
            </a:r>
            <a:r>
              <a:rPr lang="en-U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H</a:t>
            </a:r>
            <a:r>
              <a:rPr lang="en-US" sz="2800" b="0" strike="noStrike" spc="-1" baseline="-25000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shift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7" name="CustomShape 2"/>
          <p:cNvSpPr/>
          <p:nvPr/>
        </p:nvSpPr>
        <p:spPr>
          <a:xfrm>
            <a:off x="0" y="6477120"/>
            <a:ext cx="397080" cy="294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480" tIns="48240" rIns="96480" bIns="48240"/>
          <a:lstStyle/>
          <a:p>
            <a:pPr algn="ctr">
              <a:lnSpc>
                <a:spcPct val="100000"/>
              </a:lnSpc>
            </a:pPr>
            <a:fld id="{ACD32FF4-B8EB-451D-9BC6-2E37A9023A1C}" type="slidenum">
              <a:rPr lang="en-US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55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8" name="CustomShape 3"/>
          <p:cNvSpPr/>
          <p:nvPr/>
        </p:nvSpPr>
        <p:spPr>
          <a:xfrm>
            <a:off x="-2895600" y="3851440"/>
            <a:ext cx="4160260" cy="2336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/>
          <a:lstStyle/>
          <a:p>
            <a:pPr>
              <a:lnSpc>
                <a:spcPct val="100000"/>
              </a:lnSpc>
            </a:pPr>
            <a:endParaRPr lang="en-US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Subtitle 2"/>
          <p:cNvSpPr txBox="1">
            <a:spLocks/>
          </p:cNvSpPr>
          <p:nvPr/>
        </p:nvSpPr>
        <p:spPr>
          <a:xfrm>
            <a:off x="381000" y="728663"/>
            <a:ext cx="3452609" cy="1176337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2000" kern="0" dirty="0"/>
              <a:t>Extract F-layer magnetization from the shift in the </a:t>
            </a:r>
            <a:r>
              <a:rPr lang="en-US" sz="2000" kern="0" dirty="0" err="1"/>
              <a:t>Fraunhofer</a:t>
            </a:r>
            <a:r>
              <a:rPr lang="en-US" sz="2000" kern="0" dirty="0"/>
              <a:t> patterns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038600" y="4778452"/>
            <a:ext cx="4800600" cy="2079547"/>
            <a:chOff x="4114800" y="4778452"/>
            <a:chExt cx="4800600" cy="2079547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4778452"/>
              <a:ext cx="4800600" cy="2079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9" name="CustomShape 4"/>
            <p:cNvSpPr/>
            <p:nvPr/>
          </p:nvSpPr>
          <p:spPr>
            <a:xfrm>
              <a:off x="8153400" y="4856040"/>
              <a:ext cx="228600" cy="327600"/>
            </a:xfrm>
            <a:prstGeom prst="ellipse">
              <a:avLst/>
            </a:prstGeom>
            <a:noFill/>
            <a:ln>
              <a:solidFill>
                <a:srgbClr val="00B050"/>
              </a:solidFill>
              <a:rou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/>
          </p:style>
        </p:sp>
        <p:sp>
          <p:nvSpPr>
            <p:cNvPr id="680" name="CustomShape 5"/>
            <p:cNvSpPr/>
            <p:nvPr/>
          </p:nvSpPr>
          <p:spPr>
            <a:xfrm>
              <a:off x="5751720" y="5826060"/>
              <a:ext cx="191880" cy="302760"/>
            </a:xfrm>
            <a:prstGeom prst="ellipse">
              <a:avLst/>
            </a:prstGeom>
            <a:noFill/>
            <a:ln>
              <a:solidFill>
                <a:srgbClr val="00B050"/>
              </a:solidFill>
              <a:rou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/>
          </p:style>
        </p:sp>
        <p:sp>
          <p:nvSpPr>
            <p:cNvPr id="686" name="CustomShape 9"/>
            <p:cNvSpPr/>
            <p:nvPr/>
          </p:nvSpPr>
          <p:spPr>
            <a:xfrm>
              <a:off x="6955440" y="5503180"/>
              <a:ext cx="217200" cy="327600"/>
            </a:xfrm>
            <a:prstGeom prst="ellipse">
              <a:avLst/>
            </a:prstGeom>
            <a:noFill/>
            <a:ln>
              <a:solidFill>
                <a:srgbClr val="00B050"/>
              </a:solidFill>
              <a:rou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/>
          </p:style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0" y="2534483"/>
                <a:ext cx="4267200" cy="4247317"/>
              </a:xfrm>
              <a:prstGeom prst="rect">
                <a:avLst/>
              </a:prstGeom>
            </p:spPr>
            <p:txBody>
              <a:bodyPr wrap="square" rtlCol="0" anchor="t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000000"/>
                    </a:solidFill>
                  </a:rPr>
                  <a:t>Good agreement between experiment and theory</a:t>
                </a:r>
              </a:p>
              <a:p>
                <a:pPr marL="2160">
                  <a:lnSpc>
                    <a:spcPct val="100000"/>
                  </a:lnSpc>
                  <a:buClr>
                    <a:srgbClr val="000000"/>
                  </a:buClr>
                </a:pPr>
                <a:endParaRPr lang="en-US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</a:endParaRPr>
              </a:p>
              <a:p>
                <a:pPr marL="285840" indent="-283680">
                  <a:lnSpc>
                    <a:spcPct val="100000"/>
                  </a:lnSpc>
                  <a:buClr>
                    <a:srgbClr val="000000"/>
                  </a:buClr>
                  <a:buFont typeface="Arial"/>
                  <a:buChar char="•"/>
                </a:pPr>
                <a:r>
                  <a:rPr lang="en-US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Compute magnetization, from slope: </a:t>
                </a:r>
                <a:r>
                  <a:rPr lang="en-US" spc="-1" dirty="0" err="1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M</a:t>
                </a:r>
                <a:r>
                  <a:rPr lang="en-US" spc="-1" baseline="-25000" dirty="0" err="1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NiFeCo</a:t>
                </a:r>
                <a:r>
                  <a:rPr lang="en-US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 = 947</a:t>
                </a:r>
                <a:r>
                  <a:rPr lang="en-US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/>
                        <a:ea typeface="Cambria Math"/>
                      </a:rPr>
                      <m:t>±</m:t>
                    </m:r>
                  </m:oMath>
                </a14:m>
                <a:r>
                  <a:rPr lang="en-US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 55 emu/cm</a:t>
                </a:r>
                <a:r>
                  <a:rPr lang="en-US" spc="-1" baseline="30000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3</a:t>
                </a:r>
                <a:r>
                  <a:rPr lang="en-US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 </a:t>
                </a:r>
              </a:p>
              <a:p>
                <a:pPr marL="285840" indent="-283680">
                  <a:lnSpc>
                    <a:spcPct val="100000"/>
                  </a:lnSpc>
                  <a:buClr>
                    <a:srgbClr val="000000"/>
                  </a:buClr>
                  <a:buFont typeface="Arial"/>
                  <a:buChar char="•"/>
                </a:pPr>
                <a:endParaRPr lang="en-US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</a:endParaRPr>
              </a:p>
              <a:p>
                <a:pPr marL="285840" indent="-283680">
                  <a:buClr>
                    <a:srgbClr val="000000"/>
                  </a:buClr>
                  <a:buFont typeface="Arial"/>
                  <a:buChar char="•"/>
                </a:pPr>
                <a:r>
                  <a:rPr lang="en-US" dirty="0">
                    <a:solidFill>
                      <a:srgbClr val="000000"/>
                    </a:solidFill>
                  </a:rPr>
                  <a:t>Confirms the </a:t>
                </a:r>
                <a:r>
                  <a:rPr lang="en-US" dirty="0" err="1">
                    <a:solidFill>
                      <a:srgbClr val="000000"/>
                    </a:solidFill>
                  </a:rPr>
                  <a:t>nanomagnet</a:t>
                </a:r>
                <a:r>
                  <a:rPr lang="en-US" dirty="0">
                    <a:solidFill>
                      <a:srgbClr val="000000"/>
                    </a:solidFill>
                  </a:rPr>
                  <a:t> is fully magnetized</a:t>
                </a:r>
              </a:p>
              <a:p>
                <a:pPr algn="ctr"/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Observe the switching behavior of a single </a:t>
                </a:r>
                <a:r>
                  <a:rPr lang="en-US" dirty="0" err="1"/>
                  <a:t>nanomagnet</a:t>
                </a: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The </a:t>
                </a:r>
                <a:r>
                  <a:rPr lang="en-US" spc="-1" dirty="0" err="1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NiFeCo</a:t>
                </a:r>
                <a:r>
                  <a:rPr lang="en-US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 magnetic dead-layer is 0.24</a:t>
                </a:r>
                <a:r>
                  <a:rPr lang="en-US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/>
                        <a:ea typeface="Cambria Math"/>
                      </a:rPr>
                      <m:t>±</m:t>
                    </m:r>
                  </m:oMath>
                </a14:m>
                <a:r>
                  <a:rPr lang="en-US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 0.07 nm, from the x-intercept.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534483"/>
                <a:ext cx="4267200" cy="4247317"/>
              </a:xfrm>
              <a:prstGeom prst="rect">
                <a:avLst/>
              </a:prstGeom>
              <a:blipFill rotWithShape="1">
                <a:blip r:embed="rId8"/>
                <a:stretch>
                  <a:fillRect l="-857" t="-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435180" y="2116934"/>
          <a:ext cx="3148013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1201" name="Equation" r:id="rId9" imgW="1993680" imgH="241200" progId="Equation.3">
                  <p:embed/>
                </p:oleObj>
              </mc:Choice>
              <mc:Fallback>
                <p:oleObj name="Equation" r:id="rId9" imgW="19936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180" y="2116934"/>
                        <a:ext cx="3148013" cy="382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8254812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CustomShape 1"/>
          <p:cNvSpPr/>
          <p:nvPr/>
        </p:nvSpPr>
        <p:spPr>
          <a:xfrm>
            <a:off x="335520" y="0"/>
            <a:ext cx="8350560" cy="837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0-Pi Transition Data From Four Different F-Layers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1" name="CustomShape 2"/>
          <p:cNvSpPr/>
          <p:nvPr/>
        </p:nvSpPr>
        <p:spPr>
          <a:xfrm>
            <a:off x="28800" y="6533640"/>
            <a:ext cx="399240" cy="296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480" tIns="48240" rIns="96480" bIns="48240"/>
          <a:lstStyle/>
          <a:p>
            <a:pPr algn="ctr">
              <a:lnSpc>
                <a:spcPct val="100000"/>
              </a:lnSpc>
            </a:pPr>
            <a:fld id="{E5A2B348-7FBD-435F-BB93-FFB62A1A3E05}" type="slidenum">
              <a:rPr lang="en-US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56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32" name="Picture 731"/>
          <p:cNvPicPr/>
          <p:nvPr/>
        </p:nvPicPr>
        <p:blipFill>
          <a:blip r:embed="rId2"/>
          <a:stretch/>
        </p:blipFill>
        <p:spPr>
          <a:xfrm>
            <a:off x="97200" y="3810000"/>
            <a:ext cx="4291200" cy="2549880"/>
          </a:xfrm>
          <a:prstGeom prst="rect">
            <a:avLst/>
          </a:prstGeom>
          <a:ln>
            <a:noFill/>
          </a:ln>
        </p:spPr>
      </p:pic>
      <p:pic>
        <p:nvPicPr>
          <p:cNvPr id="733" name="Picture 732"/>
          <p:cNvPicPr/>
          <p:nvPr/>
        </p:nvPicPr>
        <p:blipFill>
          <a:blip r:embed="rId3"/>
          <a:stretch/>
        </p:blipFill>
        <p:spPr>
          <a:xfrm>
            <a:off x="19440" y="871560"/>
            <a:ext cx="4382640" cy="2511000"/>
          </a:xfrm>
          <a:prstGeom prst="rect">
            <a:avLst/>
          </a:prstGeom>
          <a:ln>
            <a:noFill/>
          </a:ln>
        </p:spPr>
      </p:pic>
      <p:pic>
        <p:nvPicPr>
          <p:cNvPr id="734" name="Picture 733"/>
          <p:cNvPicPr/>
          <p:nvPr/>
        </p:nvPicPr>
        <p:blipFill>
          <a:blip r:embed="rId4"/>
          <a:stretch/>
        </p:blipFill>
        <p:spPr>
          <a:xfrm>
            <a:off x="4572000" y="3810000"/>
            <a:ext cx="4518720" cy="2608920"/>
          </a:xfrm>
          <a:prstGeom prst="rect">
            <a:avLst/>
          </a:prstGeom>
          <a:ln>
            <a:noFill/>
          </a:ln>
        </p:spPr>
      </p:pic>
      <p:pic>
        <p:nvPicPr>
          <p:cNvPr id="735" name="Picture 734"/>
          <p:cNvPicPr/>
          <p:nvPr/>
        </p:nvPicPr>
        <p:blipFill>
          <a:blip r:embed="rId5"/>
          <a:stretch/>
        </p:blipFill>
        <p:spPr>
          <a:xfrm>
            <a:off x="4548960" y="786960"/>
            <a:ext cx="4546440" cy="2778480"/>
          </a:xfrm>
          <a:prstGeom prst="rect">
            <a:avLst/>
          </a:prstGeom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8077200" y="3276600"/>
            <a:ext cx="8707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(3% Fe)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24200" y="1140023"/>
            <a:ext cx="1142999" cy="30777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Fixed Layer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64440" y="4114800"/>
            <a:ext cx="1119217" cy="30777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Fixed Layer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848600" y="1140094"/>
            <a:ext cx="1130720" cy="30777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Free Layer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24800" y="4114800"/>
            <a:ext cx="1054520" cy="30777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Free Layer</a:t>
            </a:r>
          </a:p>
        </p:txBody>
      </p:sp>
    </p:spTree>
    <p:extLst>
      <p:ext uri="{BB962C8B-B14F-4D97-AF65-F5344CB8AC3E}">
        <p14:creationId xmlns:p14="http://schemas.microsoft.com/office/powerpoint/2010/main" val="338186675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CustomShape 1"/>
          <p:cNvSpPr/>
          <p:nvPr/>
        </p:nvSpPr>
        <p:spPr>
          <a:xfrm>
            <a:off x="0" y="0"/>
            <a:ext cx="9144000" cy="835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Sample Fabrication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55909" y="674055"/>
            <a:ext cx="8835691" cy="1764346"/>
            <a:chOff x="155909" y="401250"/>
            <a:chExt cx="10201878" cy="2037151"/>
          </a:xfrm>
        </p:grpSpPr>
        <p:grpSp>
          <p:nvGrpSpPr>
            <p:cNvPr id="3" name="Group 2"/>
            <p:cNvGrpSpPr/>
            <p:nvPr/>
          </p:nvGrpSpPr>
          <p:grpSpPr>
            <a:xfrm>
              <a:off x="2693204" y="658860"/>
              <a:ext cx="2335996" cy="1760454"/>
              <a:chOff x="4820760" y="815824"/>
              <a:chExt cx="3644280" cy="2250656"/>
            </a:xfrm>
          </p:grpSpPr>
          <p:pic>
            <p:nvPicPr>
              <p:cNvPr id="575" name="Picture 2"/>
              <p:cNvPicPr/>
              <p:nvPr/>
            </p:nvPicPr>
            <p:blipFill>
              <a:blip r:embed="rId3"/>
              <a:stretch/>
            </p:blipFill>
            <p:spPr>
              <a:xfrm>
                <a:off x="4820760" y="1143000"/>
                <a:ext cx="3644280" cy="1923480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580" name="CustomShape 5"/>
              <p:cNvSpPr/>
              <p:nvPr/>
            </p:nvSpPr>
            <p:spPr>
              <a:xfrm>
                <a:off x="5401800" y="2280960"/>
                <a:ext cx="2566440" cy="448560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87" name="CustomShape 11"/>
              <p:cNvSpPr/>
              <p:nvPr/>
            </p:nvSpPr>
            <p:spPr>
              <a:xfrm>
                <a:off x="5359681" y="815824"/>
                <a:ext cx="2566441" cy="36288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/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strike="noStrike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  <a:ea typeface="DejaVu Sans"/>
                  </a:rPr>
                  <a:t>Coat in Resist</a:t>
                </a:r>
                <a:endParaRPr lang="en-US" sz="1800" b="0" strike="noStrike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/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5105401" y="401250"/>
              <a:ext cx="2579986" cy="2003310"/>
              <a:chOff x="562320" y="2863558"/>
              <a:chExt cx="3656880" cy="2619602"/>
            </a:xfrm>
          </p:grpSpPr>
          <p:pic>
            <p:nvPicPr>
              <p:cNvPr id="576" name="Picture 2"/>
              <p:cNvPicPr/>
              <p:nvPr/>
            </p:nvPicPr>
            <p:blipFill>
              <a:blip r:embed="rId4"/>
              <a:stretch/>
            </p:blipFill>
            <p:spPr>
              <a:xfrm>
                <a:off x="562320" y="3559680"/>
                <a:ext cx="3656880" cy="1923480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581" name="CustomShape 6"/>
              <p:cNvSpPr/>
              <p:nvPr/>
            </p:nvSpPr>
            <p:spPr>
              <a:xfrm>
                <a:off x="1155960" y="4676400"/>
                <a:ext cx="2566440" cy="448560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88" name="CustomShape 12"/>
              <p:cNvSpPr/>
              <p:nvPr/>
            </p:nvSpPr>
            <p:spPr>
              <a:xfrm>
                <a:off x="760549" y="2863558"/>
                <a:ext cx="3427200" cy="3628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/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strike="noStrike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  <a:ea typeface="DejaVu Sans"/>
                  </a:rPr>
                  <a:t>Electron Beam Lithography + Development</a:t>
                </a:r>
                <a:endParaRPr lang="en-US" sz="1800" b="0" strike="noStrike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7729720" y="590775"/>
              <a:ext cx="2628067" cy="1805774"/>
              <a:chOff x="4944960" y="3127952"/>
              <a:chExt cx="3642840" cy="2301208"/>
            </a:xfrm>
          </p:grpSpPr>
          <p:pic>
            <p:nvPicPr>
              <p:cNvPr id="582" name="Picture 2"/>
              <p:cNvPicPr/>
              <p:nvPr/>
            </p:nvPicPr>
            <p:blipFill>
              <a:blip r:embed="rId5"/>
              <a:stretch/>
            </p:blipFill>
            <p:spPr>
              <a:xfrm>
                <a:off x="4944960" y="3505680"/>
                <a:ext cx="3642840" cy="1923480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583" name="CustomShape 7"/>
              <p:cNvSpPr/>
              <p:nvPr/>
            </p:nvSpPr>
            <p:spPr>
              <a:xfrm>
                <a:off x="6393717" y="4653139"/>
                <a:ext cx="863523" cy="437145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84" name="CustomShape 8"/>
              <p:cNvSpPr/>
              <p:nvPr/>
            </p:nvSpPr>
            <p:spPr>
              <a:xfrm>
                <a:off x="5333760" y="3961080"/>
                <a:ext cx="1042560" cy="117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85" name="CustomShape 9"/>
              <p:cNvSpPr/>
              <p:nvPr/>
            </p:nvSpPr>
            <p:spPr>
              <a:xfrm>
                <a:off x="7259400" y="3961080"/>
                <a:ext cx="1042560" cy="117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89" name="CustomShape 13"/>
              <p:cNvSpPr/>
              <p:nvPr/>
            </p:nvSpPr>
            <p:spPr>
              <a:xfrm>
                <a:off x="5534639" y="3127952"/>
                <a:ext cx="2566440" cy="36288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/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strike="noStrike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  <a:ea typeface="DejaVu Sans"/>
                  </a:rPr>
                  <a:t>Ion Mill</a:t>
                </a:r>
                <a:endParaRPr lang="en-US" sz="1800" b="0" strike="noStrike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/>
                </a:endParaRP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155909" y="871314"/>
              <a:ext cx="2511091" cy="1567087"/>
              <a:chOff x="569160" y="816095"/>
              <a:chExt cx="3683880" cy="2298985"/>
            </a:xfrm>
          </p:grpSpPr>
          <p:pic>
            <p:nvPicPr>
              <p:cNvPr id="574" name="Picture 2"/>
              <p:cNvPicPr/>
              <p:nvPr/>
            </p:nvPicPr>
            <p:blipFill>
              <a:blip r:embed="rId6"/>
              <a:srcRect r="7856"/>
              <a:stretch/>
            </p:blipFill>
            <p:spPr>
              <a:xfrm>
                <a:off x="569160" y="956520"/>
                <a:ext cx="3683880" cy="2158560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577" name="CustomShape 2"/>
              <p:cNvSpPr/>
              <p:nvPr/>
            </p:nvSpPr>
            <p:spPr>
              <a:xfrm>
                <a:off x="646920" y="1789920"/>
                <a:ext cx="617040" cy="11502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78" name="CustomShape 3"/>
              <p:cNvSpPr/>
              <p:nvPr/>
            </p:nvSpPr>
            <p:spPr>
              <a:xfrm>
                <a:off x="3556800" y="1393200"/>
                <a:ext cx="696240" cy="15742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79" name="CustomShape 4"/>
              <p:cNvSpPr/>
              <p:nvPr/>
            </p:nvSpPr>
            <p:spPr>
              <a:xfrm>
                <a:off x="1265760" y="2237760"/>
                <a:ext cx="2288520" cy="448560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86" name="CustomShape 10"/>
              <p:cNvSpPr/>
              <p:nvPr/>
            </p:nvSpPr>
            <p:spPr>
              <a:xfrm>
                <a:off x="1147679" y="816095"/>
                <a:ext cx="2566439" cy="3628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/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strike="noStrike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  <a:ea typeface="DejaVu Sans"/>
                  </a:rPr>
                  <a:t>Sputter Material</a:t>
                </a:r>
                <a:endParaRPr lang="en-US" sz="1800" b="0" strike="noStrike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/>
                </a:endParaRPr>
              </a:p>
            </p:txBody>
          </p:sp>
        </p:grpSp>
      </p:grpSp>
      <p:grpSp>
        <p:nvGrpSpPr>
          <p:cNvPr id="8" name="Group 7"/>
          <p:cNvGrpSpPr/>
          <p:nvPr/>
        </p:nvGrpSpPr>
        <p:grpSpPr>
          <a:xfrm>
            <a:off x="7063668" y="3082186"/>
            <a:ext cx="2004132" cy="1337414"/>
            <a:chOff x="3550971" y="2736772"/>
            <a:chExt cx="2210714" cy="1475271"/>
          </a:xfrm>
        </p:grpSpPr>
        <p:sp>
          <p:nvSpPr>
            <p:cNvPr id="591" name="CustomShape 15"/>
            <p:cNvSpPr/>
            <p:nvPr/>
          </p:nvSpPr>
          <p:spPr>
            <a:xfrm>
              <a:off x="3665542" y="3072283"/>
              <a:ext cx="583920" cy="1139760"/>
            </a:xfrm>
            <a:prstGeom prst="ellipse">
              <a:avLst/>
            </a:prstGeom>
            <a:solidFill>
              <a:srgbClr val="FF420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592" name="Picture 4"/>
            <p:cNvPicPr/>
            <p:nvPr/>
          </p:nvPicPr>
          <p:blipFill>
            <a:blip r:embed="rId7"/>
            <a:stretch/>
          </p:blipFill>
          <p:spPr>
            <a:xfrm rot="5400000">
              <a:off x="3727560" y="3522266"/>
              <a:ext cx="534240" cy="156600"/>
            </a:xfrm>
            <a:prstGeom prst="rect">
              <a:avLst/>
            </a:prstGeom>
            <a:ln>
              <a:noFill/>
            </a:ln>
          </p:spPr>
        </p:pic>
        <p:sp>
          <p:nvSpPr>
            <p:cNvPr id="593" name="CustomShape 16"/>
            <p:cNvSpPr/>
            <p:nvPr/>
          </p:nvSpPr>
          <p:spPr>
            <a:xfrm>
              <a:off x="4165406" y="3178283"/>
              <a:ext cx="1570984" cy="651197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/>
            <a:lstStyle/>
            <a:p>
              <a:pPr>
                <a:lnSpc>
                  <a:spcPct val="100000"/>
                </a:lnSpc>
              </a:pPr>
              <a:r>
                <a:rPr lang="en-US" sz="1600" b="0" strike="noStrike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DejaVu Sans"/>
                </a:rPr>
                <a:t>2.5 aspect ratio </a:t>
              </a:r>
              <a:endPara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</p:txBody>
        </p:sp>
        <p:sp>
          <p:nvSpPr>
            <p:cNvPr id="594" name="CustomShape 17"/>
            <p:cNvSpPr/>
            <p:nvPr/>
          </p:nvSpPr>
          <p:spPr>
            <a:xfrm>
              <a:off x="4249462" y="3701725"/>
              <a:ext cx="1450440" cy="3319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/>
            <a:lstStyle/>
            <a:p>
              <a:pPr>
                <a:lnSpc>
                  <a:spcPct val="100000"/>
                </a:lnSpc>
              </a:pPr>
              <a:r>
                <a:rPr lang="en-US" sz="1600" b="0" strike="noStrike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DejaVu Sans"/>
                </a:rPr>
                <a:t>area ~0.5 </a:t>
              </a:r>
              <a:r>
                <a:rPr lang="el-GR" sz="1600" b="0" strike="noStrike" spc="-1" dirty="0" smtClean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DejaVu Sans"/>
                </a:rPr>
                <a:t>μ</a:t>
              </a:r>
              <a:r>
                <a:rPr lang="en-US" sz="1600" b="0" strike="noStrike" spc="-1" dirty="0" smtClean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DejaVu Sans"/>
                </a:rPr>
                <a:t>m</a:t>
              </a:r>
              <a:r>
                <a:rPr lang="en-US" sz="1600" b="0" strike="noStrike" spc="-1" baseline="30000" dirty="0" smtClean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DejaVu Sans"/>
                </a:rPr>
                <a:t>2</a:t>
              </a:r>
              <a:endPara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</p:txBody>
        </p:sp>
        <p:sp>
          <p:nvSpPr>
            <p:cNvPr id="595" name="CustomShape 18"/>
            <p:cNvSpPr/>
            <p:nvPr/>
          </p:nvSpPr>
          <p:spPr>
            <a:xfrm>
              <a:off x="3550971" y="2736772"/>
              <a:ext cx="2210714" cy="5410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>
                <a:lnSpc>
                  <a:spcPct val="100000"/>
                </a:lnSpc>
              </a:pPr>
              <a:r>
                <a:rPr lang="en-US" sz="1600" b="0" strike="noStrike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DejaVu Sans"/>
                </a:rPr>
                <a:t>Top Down View:</a:t>
              </a:r>
              <a:endPara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611602" y="2819400"/>
            <a:ext cx="2627398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/>
              <a:t>Why elliptical junctions? </a:t>
            </a:r>
            <a:r>
              <a:rPr lang="en-US" sz="1600" dirty="0"/>
              <a:t>Shape anisotropy helps orient the magnetization along the long axis.</a:t>
            </a:r>
          </a:p>
        </p:txBody>
      </p:sp>
      <p:sp>
        <p:nvSpPr>
          <p:cNvPr id="26" name="Slide Number Placeholder 1"/>
          <p:cNvSpPr txBox="1">
            <a:spLocks/>
          </p:cNvSpPr>
          <p:nvPr/>
        </p:nvSpPr>
        <p:spPr>
          <a:xfrm>
            <a:off x="20838" y="6534150"/>
            <a:ext cx="457200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294C92D-0306-4E69-9CD3-20855E849650}" type="slidenum">
              <a:rPr lang="en-US" sz="1400" smtClean="0"/>
              <a:pPr/>
              <a:t>57</a:t>
            </a:fld>
            <a:endParaRPr lang="en-US" sz="1400" dirty="0"/>
          </a:p>
        </p:txBody>
      </p:sp>
      <p:grpSp>
        <p:nvGrpSpPr>
          <p:cNvPr id="32" name="Group 31"/>
          <p:cNvGrpSpPr/>
          <p:nvPr/>
        </p:nvGrpSpPr>
        <p:grpSpPr>
          <a:xfrm>
            <a:off x="103177" y="2743200"/>
            <a:ext cx="2216475" cy="1967230"/>
            <a:chOff x="457200" y="882978"/>
            <a:chExt cx="3655080" cy="3244062"/>
          </a:xfrm>
        </p:grpSpPr>
        <p:pic>
          <p:nvPicPr>
            <p:cNvPr id="33" name="Picture 2"/>
            <p:cNvPicPr/>
            <p:nvPr/>
          </p:nvPicPr>
          <p:blipFill>
            <a:blip r:embed="rId8"/>
            <a:stretch/>
          </p:blipFill>
          <p:spPr>
            <a:xfrm>
              <a:off x="457200" y="1585800"/>
              <a:ext cx="3642840" cy="22075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4" name="Picture 2"/>
            <p:cNvPicPr/>
            <p:nvPr/>
          </p:nvPicPr>
          <p:blipFill>
            <a:blip r:embed="rId9"/>
            <a:stretch/>
          </p:blipFill>
          <p:spPr>
            <a:xfrm>
              <a:off x="471240" y="2203560"/>
              <a:ext cx="3641040" cy="1923480"/>
            </a:xfrm>
            <a:prstGeom prst="rect">
              <a:avLst/>
            </a:prstGeom>
            <a:ln>
              <a:noFill/>
            </a:ln>
          </p:spPr>
        </p:pic>
        <p:sp>
          <p:nvSpPr>
            <p:cNvPr id="35" name="CustomShape 7"/>
            <p:cNvSpPr/>
            <p:nvPr/>
          </p:nvSpPr>
          <p:spPr>
            <a:xfrm>
              <a:off x="1892160" y="2857320"/>
              <a:ext cx="899640" cy="55656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" name="CustomShape 11"/>
            <p:cNvSpPr/>
            <p:nvPr/>
          </p:nvSpPr>
          <p:spPr>
            <a:xfrm>
              <a:off x="1075365" y="882978"/>
              <a:ext cx="2571119" cy="399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 algn="ctr">
                <a:lnSpc>
                  <a:spcPct val="100000"/>
                </a:lnSpc>
              </a:pPr>
              <a:r>
                <a:rPr lang="en-US" sz="1800" b="0" strike="noStrike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DejaVu Sans"/>
                </a:rPr>
                <a:t>Deposit </a:t>
              </a:r>
              <a:r>
                <a:rPr lang="en-US" sz="1800" b="0" strike="noStrike" spc="-1" dirty="0" err="1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DejaVu Sans"/>
                </a:rPr>
                <a:t>SiO</a:t>
              </a:r>
              <a:r>
                <a:rPr lang="en-US" sz="1800" b="0" strike="noStrike" spc="-1" baseline="-25000" dirty="0" err="1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DejaVu Sans"/>
                </a:rPr>
                <a:t>x</a:t>
              </a:r>
              <a:endPara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2362200" y="2984662"/>
            <a:ext cx="2259796" cy="1725768"/>
            <a:chOff x="4598640" y="1358058"/>
            <a:chExt cx="3653640" cy="2790222"/>
          </a:xfrm>
        </p:grpSpPr>
        <p:pic>
          <p:nvPicPr>
            <p:cNvPr id="40" name="Picture 2"/>
            <p:cNvPicPr/>
            <p:nvPr/>
          </p:nvPicPr>
          <p:blipFill>
            <a:blip r:embed="rId10"/>
            <a:stretch/>
          </p:blipFill>
          <p:spPr>
            <a:xfrm>
              <a:off x="4598640" y="1895400"/>
              <a:ext cx="3641040" cy="19234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1" name="Picture 2"/>
            <p:cNvPicPr/>
            <p:nvPr/>
          </p:nvPicPr>
          <p:blipFill>
            <a:blip r:embed="rId9"/>
            <a:stretch/>
          </p:blipFill>
          <p:spPr>
            <a:xfrm>
              <a:off x="4611240" y="2224800"/>
              <a:ext cx="3641040" cy="1923480"/>
            </a:xfrm>
            <a:prstGeom prst="rect">
              <a:avLst/>
            </a:prstGeom>
            <a:ln>
              <a:noFill/>
            </a:ln>
          </p:spPr>
        </p:pic>
        <p:sp>
          <p:nvSpPr>
            <p:cNvPr id="42" name="CustomShape 9"/>
            <p:cNvSpPr/>
            <p:nvPr/>
          </p:nvSpPr>
          <p:spPr>
            <a:xfrm>
              <a:off x="6032160" y="2891160"/>
              <a:ext cx="899640" cy="55656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3" name="CustomShape 12"/>
            <p:cNvSpPr/>
            <p:nvPr/>
          </p:nvSpPr>
          <p:spPr>
            <a:xfrm>
              <a:off x="5140231" y="1358058"/>
              <a:ext cx="2524680" cy="3628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 algn="ctr">
                <a:lnSpc>
                  <a:spcPct val="100000"/>
                </a:lnSpc>
              </a:pPr>
              <a:r>
                <a:rPr lang="en-US" sz="1800" b="0" strike="noStrike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DejaVu Sans"/>
                </a:rPr>
                <a:t>Side Mill</a:t>
              </a:r>
              <a:endPara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128003" y="4948300"/>
            <a:ext cx="2184227" cy="1590699"/>
            <a:chOff x="452160" y="4354200"/>
            <a:chExt cx="3641040" cy="2256840"/>
          </a:xfrm>
        </p:grpSpPr>
        <p:pic>
          <p:nvPicPr>
            <p:cNvPr id="45" name="Picture 2"/>
            <p:cNvPicPr/>
            <p:nvPr/>
          </p:nvPicPr>
          <p:blipFill>
            <a:blip r:embed="rId11"/>
            <a:stretch/>
          </p:blipFill>
          <p:spPr>
            <a:xfrm>
              <a:off x="452160" y="4354200"/>
              <a:ext cx="3641040" cy="19234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6" name="Picture 2"/>
            <p:cNvPicPr/>
            <p:nvPr/>
          </p:nvPicPr>
          <p:blipFill>
            <a:blip r:embed="rId9"/>
            <a:stretch/>
          </p:blipFill>
          <p:spPr>
            <a:xfrm>
              <a:off x="452160" y="4687560"/>
              <a:ext cx="3641040" cy="1923480"/>
            </a:xfrm>
            <a:prstGeom prst="rect">
              <a:avLst/>
            </a:prstGeom>
            <a:ln>
              <a:noFill/>
            </a:ln>
          </p:spPr>
        </p:pic>
        <p:sp>
          <p:nvSpPr>
            <p:cNvPr id="47" name="CustomShape 8"/>
            <p:cNvSpPr/>
            <p:nvPr/>
          </p:nvSpPr>
          <p:spPr>
            <a:xfrm>
              <a:off x="1878480" y="5345640"/>
              <a:ext cx="887400" cy="55656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8" name="CustomShape 13"/>
            <p:cNvSpPr/>
            <p:nvPr/>
          </p:nvSpPr>
          <p:spPr>
            <a:xfrm>
              <a:off x="1460947" y="4456476"/>
              <a:ext cx="1623467" cy="362879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 algn="ctr">
                <a:lnSpc>
                  <a:spcPct val="100000"/>
                </a:lnSpc>
              </a:pPr>
              <a:r>
                <a:rPr lang="en-US" sz="1800" b="0" strike="noStrike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DejaVu Sans"/>
                </a:rPr>
                <a:t>Lift-off</a:t>
              </a:r>
              <a:endPara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2314484" y="4710199"/>
            <a:ext cx="2333716" cy="1774170"/>
            <a:chOff x="4559760" y="3683436"/>
            <a:chExt cx="3817779" cy="2902404"/>
          </a:xfrm>
        </p:grpSpPr>
        <p:pic>
          <p:nvPicPr>
            <p:cNvPr id="51" name="Picture 2"/>
            <p:cNvPicPr/>
            <p:nvPr/>
          </p:nvPicPr>
          <p:blipFill>
            <a:blip r:embed="rId11"/>
            <a:stretch/>
          </p:blipFill>
          <p:spPr>
            <a:xfrm>
              <a:off x="4664160" y="4335480"/>
              <a:ext cx="3641040" cy="1923480"/>
            </a:xfrm>
            <a:prstGeom prst="rect">
              <a:avLst/>
            </a:prstGeom>
            <a:ln>
              <a:noFill/>
            </a:ln>
          </p:spPr>
        </p:pic>
        <p:sp>
          <p:nvSpPr>
            <p:cNvPr id="52" name="CustomShape 2"/>
            <p:cNvSpPr/>
            <p:nvPr/>
          </p:nvSpPr>
          <p:spPr>
            <a:xfrm>
              <a:off x="4572000" y="4271400"/>
              <a:ext cx="455040" cy="3027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3" name="CustomShape 3"/>
            <p:cNvSpPr/>
            <p:nvPr/>
          </p:nvSpPr>
          <p:spPr>
            <a:xfrm>
              <a:off x="5246640" y="4543560"/>
              <a:ext cx="455040" cy="455040"/>
            </a:xfrm>
            <a:prstGeom prst="rect">
              <a:avLst/>
            </a:prstGeom>
            <a:ln>
              <a:solidFill>
                <a:schemeClr val="accent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4" name="CustomShape 4"/>
            <p:cNvSpPr/>
            <p:nvPr/>
          </p:nvSpPr>
          <p:spPr>
            <a:xfrm>
              <a:off x="7337520" y="4557600"/>
              <a:ext cx="455040" cy="455040"/>
            </a:xfrm>
            <a:prstGeom prst="rect">
              <a:avLst/>
            </a:prstGeom>
            <a:ln>
              <a:solidFill>
                <a:schemeClr val="accent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5" name="CustomShape 5"/>
            <p:cNvSpPr/>
            <p:nvPr/>
          </p:nvSpPr>
          <p:spPr>
            <a:xfrm>
              <a:off x="5246640" y="4510080"/>
              <a:ext cx="590040" cy="150120"/>
            </a:xfrm>
            <a:prstGeom prst="rect">
              <a:avLst/>
            </a:prstGeom>
            <a:ln>
              <a:solidFill>
                <a:schemeClr val="accent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6" name="CustomShape 6"/>
            <p:cNvSpPr/>
            <p:nvPr/>
          </p:nvSpPr>
          <p:spPr>
            <a:xfrm>
              <a:off x="7232760" y="4510080"/>
              <a:ext cx="559800" cy="150120"/>
            </a:xfrm>
            <a:prstGeom prst="rect">
              <a:avLst/>
            </a:prstGeom>
            <a:ln>
              <a:solidFill>
                <a:schemeClr val="accent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pic>
          <p:nvPicPr>
            <p:cNvPr id="57" name="Picture 3"/>
            <p:cNvPicPr/>
            <p:nvPr/>
          </p:nvPicPr>
          <p:blipFill>
            <a:blip r:embed="rId12"/>
            <a:stretch/>
          </p:blipFill>
          <p:spPr>
            <a:xfrm>
              <a:off x="4559760" y="4167720"/>
              <a:ext cx="219960" cy="2185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8" name="Picture 2"/>
            <p:cNvPicPr/>
            <p:nvPr/>
          </p:nvPicPr>
          <p:blipFill>
            <a:blip r:embed="rId9"/>
            <a:stretch/>
          </p:blipFill>
          <p:spPr>
            <a:xfrm>
              <a:off x="4664160" y="4662360"/>
              <a:ext cx="3641040" cy="1923480"/>
            </a:xfrm>
            <a:prstGeom prst="rect">
              <a:avLst/>
            </a:prstGeom>
            <a:ln>
              <a:noFill/>
            </a:ln>
          </p:spPr>
        </p:pic>
        <p:sp>
          <p:nvSpPr>
            <p:cNvPr id="59" name="CustomShape 10"/>
            <p:cNvSpPr/>
            <p:nvPr/>
          </p:nvSpPr>
          <p:spPr>
            <a:xfrm>
              <a:off x="6095880" y="5334120"/>
              <a:ext cx="899640" cy="55656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0" name="CustomShape 14"/>
            <p:cNvSpPr/>
            <p:nvPr/>
          </p:nvSpPr>
          <p:spPr>
            <a:xfrm>
              <a:off x="4713861" y="3683436"/>
              <a:ext cx="3663678" cy="3628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 algn="ctr">
                <a:lnSpc>
                  <a:spcPct val="100000"/>
                </a:lnSpc>
              </a:pPr>
              <a:r>
                <a:rPr lang="en-US" sz="1800" b="0" strike="noStrike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DejaVu Sans"/>
                </a:rPr>
                <a:t>Coat and Develop Resist</a:t>
              </a:r>
              <a:endPara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4572000" y="4724400"/>
            <a:ext cx="2383338" cy="1814599"/>
            <a:chOff x="836640" y="1232139"/>
            <a:chExt cx="3733200" cy="2842341"/>
          </a:xfrm>
        </p:grpSpPr>
        <p:pic>
          <p:nvPicPr>
            <p:cNvPr id="62" name="Picture 2"/>
            <p:cNvPicPr/>
            <p:nvPr/>
          </p:nvPicPr>
          <p:blipFill>
            <a:blip r:embed="rId11"/>
            <a:stretch/>
          </p:blipFill>
          <p:spPr>
            <a:xfrm>
              <a:off x="928800" y="1824120"/>
              <a:ext cx="3641040" cy="1923480"/>
            </a:xfrm>
            <a:prstGeom prst="rect">
              <a:avLst/>
            </a:prstGeom>
            <a:ln>
              <a:noFill/>
            </a:ln>
          </p:spPr>
        </p:pic>
        <p:sp>
          <p:nvSpPr>
            <p:cNvPr id="63" name="CustomShape 2"/>
            <p:cNvSpPr/>
            <p:nvPr/>
          </p:nvSpPr>
          <p:spPr>
            <a:xfrm>
              <a:off x="836640" y="1724040"/>
              <a:ext cx="455040" cy="3027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4" name="CustomShape 3"/>
            <p:cNvSpPr/>
            <p:nvPr/>
          </p:nvSpPr>
          <p:spPr>
            <a:xfrm>
              <a:off x="1511280" y="2031840"/>
              <a:ext cx="455040" cy="455040"/>
            </a:xfrm>
            <a:prstGeom prst="rect">
              <a:avLst/>
            </a:prstGeom>
            <a:ln>
              <a:solidFill>
                <a:schemeClr val="accent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5" name="CustomShape 4"/>
            <p:cNvSpPr/>
            <p:nvPr/>
          </p:nvSpPr>
          <p:spPr>
            <a:xfrm>
              <a:off x="3602160" y="2046240"/>
              <a:ext cx="455040" cy="455040"/>
            </a:xfrm>
            <a:prstGeom prst="rect">
              <a:avLst/>
            </a:prstGeom>
            <a:ln>
              <a:solidFill>
                <a:schemeClr val="accent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6" name="CustomShape 5"/>
            <p:cNvSpPr/>
            <p:nvPr/>
          </p:nvSpPr>
          <p:spPr>
            <a:xfrm>
              <a:off x="1511280" y="1998720"/>
              <a:ext cx="590040" cy="150120"/>
            </a:xfrm>
            <a:prstGeom prst="rect">
              <a:avLst/>
            </a:prstGeom>
            <a:ln>
              <a:solidFill>
                <a:schemeClr val="accent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7" name="CustomShape 6"/>
            <p:cNvSpPr/>
            <p:nvPr/>
          </p:nvSpPr>
          <p:spPr>
            <a:xfrm>
              <a:off x="3497400" y="1998720"/>
              <a:ext cx="559800" cy="150120"/>
            </a:xfrm>
            <a:prstGeom prst="rect">
              <a:avLst/>
            </a:prstGeom>
            <a:ln>
              <a:solidFill>
                <a:schemeClr val="accent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pic>
          <p:nvPicPr>
            <p:cNvPr id="68" name="Picture 3"/>
            <p:cNvPicPr/>
            <p:nvPr/>
          </p:nvPicPr>
          <p:blipFill>
            <a:blip r:embed="rId12"/>
            <a:stretch/>
          </p:blipFill>
          <p:spPr>
            <a:xfrm>
              <a:off x="932400" y="1764360"/>
              <a:ext cx="219960" cy="2185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2"/>
            <p:cNvPicPr/>
            <p:nvPr/>
          </p:nvPicPr>
          <p:blipFill>
            <a:blip r:embed="rId9"/>
            <a:stretch/>
          </p:blipFill>
          <p:spPr>
            <a:xfrm>
              <a:off x="923040" y="2151000"/>
              <a:ext cx="3641040" cy="1923480"/>
            </a:xfrm>
            <a:prstGeom prst="rect">
              <a:avLst/>
            </a:prstGeom>
            <a:ln>
              <a:noFill/>
            </a:ln>
          </p:spPr>
        </p:pic>
        <p:sp>
          <p:nvSpPr>
            <p:cNvPr id="70" name="CustomShape 8"/>
            <p:cNvSpPr/>
            <p:nvPr/>
          </p:nvSpPr>
          <p:spPr>
            <a:xfrm>
              <a:off x="2338560" y="2807280"/>
              <a:ext cx="899640" cy="55656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71" name="Picture 2"/>
            <p:cNvPicPr/>
            <p:nvPr/>
          </p:nvPicPr>
          <p:blipFill>
            <a:blip r:embed="rId13"/>
            <a:stretch/>
          </p:blipFill>
          <p:spPr>
            <a:xfrm>
              <a:off x="929880" y="1837440"/>
              <a:ext cx="3629880" cy="1923480"/>
            </a:xfrm>
            <a:prstGeom prst="rect">
              <a:avLst/>
            </a:prstGeom>
            <a:ln>
              <a:noFill/>
            </a:ln>
          </p:spPr>
        </p:pic>
        <p:sp>
          <p:nvSpPr>
            <p:cNvPr id="72" name="CustomShape 9"/>
            <p:cNvSpPr/>
            <p:nvPr/>
          </p:nvSpPr>
          <p:spPr>
            <a:xfrm>
              <a:off x="1523881" y="1232139"/>
              <a:ext cx="2545919" cy="3628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 algn="ctr">
                <a:lnSpc>
                  <a:spcPct val="100000"/>
                </a:lnSpc>
              </a:pPr>
              <a:r>
                <a:rPr lang="en-US" sz="1800" b="0" strike="noStrike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DejaVu Sans"/>
                </a:rPr>
                <a:t>Sputter Top Leads</a:t>
              </a:r>
              <a:endPara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6911855" y="4989928"/>
            <a:ext cx="2232145" cy="1549071"/>
            <a:chOff x="928800" y="4070951"/>
            <a:chExt cx="3643560" cy="2528569"/>
          </a:xfrm>
        </p:grpSpPr>
        <p:pic>
          <p:nvPicPr>
            <p:cNvPr id="74" name="Picture 2"/>
            <p:cNvPicPr/>
            <p:nvPr/>
          </p:nvPicPr>
          <p:blipFill>
            <a:blip r:embed="rId14"/>
            <a:stretch/>
          </p:blipFill>
          <p:spPr>
            <a:xfrm>
              <a:off x="928800" y="4335480"/>
              <a:ext cx="3629880" cy="19234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2"/>
            <p:cNvPicPr/>
            <p:nvPr/>
          </p:nvPicPr>
          <p:blipFill>
            <a:blip r:embed="rId9"/>
            <a:stretch/>
          </p:blipFill>
          <p:spPr>
            <a:xfrm>
              <a:off x="931320" y="4676040"/>
              <a:ext cx="3641040" cy="1923480"/>
            </a:xfrm>
            <a:prstGeom prst="rect">
              <a:avLst/>
            </a:prstGeom>
            <a:ln>
              <a:noFill/>
            </a:ln>
          </p:spPr>
        </p:pic>
        <p:sp>
          <p:nvSpPr>
            <p:cNvPr id="76" name="CustomShape 7"/>
            <p:cNvSpPr/>
            <p:nvPr/>
          </p:nvSpPr>
          <p:spPr>
            <a:xfrm>
              <a:off x="2338200" y="5330160"/>
              <a:ext cx="899640" cy="55656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" name="CustomShape 10"/>
            <p:cNvSpPr/>
            <p:nvPr/>
          </p:nvSpPr>
          <p:spPr>
            <a:xfrm>
              <a:off x="1536435" y="4070951"/>
              <a:ext cx="2545921" cy="3628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 algn="ctr">
                <a:lnSpc>
                  <a:spcPct val="100000"/>
                </a:lnSpc>
              </a:pPr>
              <a:r>
                <a:rPr lang="en-US" sz="1800" b="0" strike="noStrike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DejaVu Sans"/>
                </a:rPr>
                <a:t>Final Lift-off</a:t>
              </a:r>
              <a:endPara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</p:txBody>
        </p:sp>
      </p:grpSp>
      <p:sp>
        <p:nvSpPr>
          <p:cNvPr id="78" name="CustomShape 12"/>
          <p:cNvSpPr/>
          <p:nvPr/>
        </p:nvSpPr>
        <p:spPr>
          <a:xfrm>
            <a:off x="0" y="6383178"/>
            <a:ext cx="9143999" cy="39862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Sample fab takes about 3 weeks (for 8-16 chips).  </a:t>
            </a: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0" y="5012022"/>
            <a:ext cx="32710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I)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6858000" y="5014999"/>
            <a:ext cx="42610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J)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351790" y="1957155"/>
            <a:ext cx="296410" cy="0"/>
          </a:xfrm>
          <a:prstGeom prst="straightConnector1">
            <a:avLst/>
          </a:prstGeom>
          <a:ln w="4445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>
            <a:off x="2164025" y="1971135"/>
            <a:ext cx="296410" cy="0"/>
          </a:xfrm>
          <a:prstGeom prst="straightConnector1">
            <a:avLst/>
          </a:prstGeom>
          <a:ln w="4445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>
            <a:off x="6713990" y="1905000"/>
            <a:ext cx="296410" cy="0"/>
          </a:xfrm>
          <a:prstGeom prst="straightConnector1">
            <a:avLst/>
          </a:prstGeom>
          <a:ln w="4445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>
            <a:off x="87543" y="4009507"/>
            <a:ext cx="296410" cy="0"/>
          </a:xfrm>
          <a:prstGeom prst="straightConnector1">
            <a:avLst/>
          </a:prstGeom>
          <a:ln w="4445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>
            <a:off x="2314484" y="4009507"/>
            <a:ext cx="296410" cy="0"/>
          </a:xfrm>
          <a:prstGeom prst="straightConnector1">
            <a:avLst/>
          </a:prstGeom>
          <a:ln w="4445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>
            <a:off x="101233" y="5815796"/>
            <a:ext cx="296410" cy="0"/>
          </a:xfrm>
          <a:prstGeom prst="straightConnector1">
            <a:avLst/>
          </a:prstGeom>
          <a:ln w="4445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>
            <a:off x="2257029" y="5807329"/>
            <a:ext cx="296410" cy="0"/>
          </a:xfrm>
          <a:prstGeom prst="straightConnector1">
            <a:avLst/>
          </a:prstGeom>
          <a:ln w="4445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>
            <a:off x="4587346" y="5788733"/>
            <a:ext cx="296410" cy="0"/>
          </a:xfrm>
          <a:prstGeom prst="straightConnector1">
            <a:avLst/>
          </a:prstGeom>
          <a:ln w="4445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>
            <a:off x="6863644" y="5853199"/>
            <a:ext cx="296410" cy="0"/>
          </a:xfrm>
          <a:prstGeom prst="straightConnector1">
            <a:avLst/>
          </a:prstGeom>
          <a:ln w="4445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335317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0" y="81195"/>
            <a:ext cx="9220200" cy="971822"/>
          </a:xfrm>
        </p:spPr>
        <p:txBody>
          <a:bodyPr/>
          <a:lstStyle/>
          <a:p>
            <a:r>
              <a:rPr lang="en-US" altLang="en-US" sz="3600" dirty="0">
                <a:solidFill>
                  <a:srgbClr val="002060"/>
                </a:solidFill>
              </a:rPr>
              <a:t>Superconducting computing looks promising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59863" y="1248189"/>
            <a:ext cx="8524648" cy="5000211"/>
            <a:chOff x="559863" y="1248189"/>
            <a:chExt cx="8524648" cy="5000211"/>
          </a:xfrm>
        </p:grpSpPr>
        <p:cxnSp>
          <p:nvCxnSpPr>
            <p:cNvPr id="3" name="Straight Arrow Connector 2"/>
            <p:cNvCxnSpPr/>
            <p:nvPr/>
          </p:nvCxnSpPr>
          <p:spPr>
            <a:xfrm flipV="1">
              <a:off x="6316690" y="2079572"/>
              <a:ext cx="1871662" cy="1022350"/>
            </a:xfrm>
            <a:prstGeom prst="straightConnector1">
              <a:avLst/>
            </a:prstGeom>
            <a:ln w="28575">
              <a:solidFill>
                <a:srgbClr val="0070C0"/>
              </a:solidFill>
              <a:prstDash val="sysDash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412" name="TextBox 12"/>
            <p:cNvSpPr txBox="1">
              <a:spLocks noChangeArrowheads="1"/>
            </p:cNvSpPr>
            <p:nvPr/>
          </p:nvSpPr>
          <p:spPr bwMode="auto">
            <a:xfrm>
              <a:off x="3348038" y="2419297"/>
              <a:ext cx="647700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latin typeface="Arial" panose="020B0604020202020204" pitchFamily="34" charset="0"/>
                  <a:cs typeface="Arial" panose="020B0604020202020204" pitchFamily="34" charset="0"/>
                </a:rPr>
                <a:t>Tianhe2</a:t>
              </a:r>
              <a:endParaRPr lang="en-US" alt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413" name="TextBox 13"/>
            <p:cNvSpPr txBox="1">
              <a:spLocks noChangeArrowheads="1"/>
            </p:cNvSpPr>
            <p:nvPr/>
          </p:nvSpPr>
          <p:spPr bwMode="auto">
            <a:xfrm>
              <a:off x="3348038" y="2851097"/>
              <a:ext cx="647700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latin typeface="Arial" panose="020B0604020202020204" pitchFamily="34" charset="0"/>
                  <a:cs typeface="Arial" panose="020B0604020202020204" pitchFamily="34" charset="0"/>
                </a:rPr>
                <a:t>Titan</a:t>
              </a:r>
              <a:endParaRPr lang="en-US" alt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414" name="TextBox 14"/>
            <p:cNvSpPr txBox="1">
              <a:spLocks noChangeArrowheads="1"/>
            </p:cNvSpPr>
            <p:nvPr/>
          </p:nvSpPr>
          <p:spPr bwMode="auto">
            <a:xfrm>
              <a:off x="2266950" y="2532010"/>
              <a:ext cx="935038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latin typeface="Arial" panose="020B0604020202020204" pitchFamily="34" charset="0"/>
                  <a:cs typeface="Arial" panose="020B0604020202020204" pitchFamily="34" charset="0"/>
                </a:rPr>
                <a:t>K-Computer</a:t>
              </a:r>
              <a:endParaRPr lang="en-US" alt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415" name="TextBox 15"/>
            <p:cNvSpPr txBox="1">
              <a:spLocks noChangeArrowheads="1"/>
            </p:cNvSpPr>
            <p:nvPr/>
          </p:nvSpPr>
          <p:spPr bwMode="auto">
            <a:xfrm>
              <a:off x="3059113" y="2995560"/>
              <a:ext cx="649287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latin typeface="Arial" panose="020B0604020202020204" pitchFamily="34" charset="0"/>
                  <a:cs typeface="Arial" panose="020B0604020202020204" pitchFamily="34" charset="0"/>
                </a:rPr>
                <a:t>Sequoia</a:t>
              </a:r>
              <a:endParaRPr lang="en-US" alt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416" name="TextBox 16"/>
            <p:cNvSpPr txBox="1">
              <a:spLocks noChangeArrowheads="1"/>
            </p:cNvSpPr>
            <p:nvPr/>
          </p:nvSpPr>
          <p:spPr bwMode="auto">
            <a:xfrm>
              <a:off x="2778125" y="3181297"/>
              <a:ext cx="498475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latin typeface="Arial" panose="020B0604020202020204" pitchFamily="34" charset="0"/>
                  <a:cs typeface="Arial" panose="020B0604020202020204" pitchFamily="34" charset="0"/>
                </a:rPr>
                <a:t>Mira</a:t>
              </a:r>
              <a:endParaRPr lang="en-US" alt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ight Arrow 20"/>
            <p:cNvSpPr/>
            <p:nvPr/>
          </p:nvSpPr>
          <p:spPr>
            <a:xfrm rot="4289934">
              <a:off x="3370263" y="3511497"/>
              <a:ext cx="973137" cy="271463"/>
            </a:xfrm>
            <a:prstGeom prst="rightArrow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endParaRPr lang="en-US"/>
            </a:p>
          </p:txBody>
        </p:sp>
        <p:graphicFrame>
          <p:nvGraphicFramePr>
            <p:cNvPr id="2" name="Chart 9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671955359"/>
                </p:ext>
              </p:extLst>
            </p:nvPr>
          </p:nvGraphicFramePr>
          <p:xfrm>
            <a:off x="701863" y="1248189"/>
            <a:ext cx="8240647" cy="465444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7426" name="TextBox 12"/>
            <p:cNvSpPr txBox="1">
              <a:spLocks noChangeArrowheads="1"/>
            </p:cNvSpPr>
            <p:nvPr/>
          </p:nvSpPr>
          <p:spPr bwMode="auto">
            <a:xfrm>
              <a:off x="3672093" y="1805564"/>
              <a:ext cx="68139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Tianhe-2</a:t>
              </a:r>
              <a:endParaRPr lang="en-US" alt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427" name="TextBox 13"/>
            <p:cNvSpPr txBox="1">
              <a:spLocks noChangeArrowheads="1"/>
            </p:cNvSpPr>
            <p:nvPr/>
          </p:nvSpPr>
          <p:spPr bwMode="auto">
            <a:xfrm>
              <a:off x="3357686" y="2091357"/>
              <a:ext cx="681399" cy="276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Titan</a:t>
              </a:r>
              <a:endParaRPr lang="en-US" alt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428" name="TextBox 14"/>
            <p:cNvSpPr txBox="1">
              <a:spLocks noChangeArrowheads="1"/>
            </p:cNvSpPr>
            <p:nvPr/>
          </p:nvSpPr>
          <p:spPr bwMode="auto">
            <a:xfrm>
              <a:off x="2334170" y="2056675"/>
              <a:ext cx="983155" cy="276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latin typeface="Arial" panose="020B0604020202020204" pitchFamily="34" charset="0"/>
                  <a:cs typeface="Arial" panose="020B0604020202020204" pitchFamily="34" charset="0"/>
                </a:rPr>
                <a:t>K-Computer</a:t>
              </a:r>
              <a:endParaRPr lang="en-US" alt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429" name="TextBox 15"/>
            <p:cNvSpPr txBox="1">
              <a:spLocks noChangeArrowheads="1"/>
            </p:cNvSpPr>
            <p:nvPr/>
          </p:nvSpPr>
          <p:spPr bwMode="auto">
            <a:xfrm>
              <a:off x="3451772" y="2452982"/>
              <a:ext cx="681399" cy="276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latin typeface="Arial" panose="020B0604020202020204" pitchFamily="34" charset="0"/>
                  <a:cs typeface="Arial" panose="020B0604020202020204" pitchFamily="34" charset="0"/>
                </a:rPr>
                <a:t>Sequoia</a:t>
              </a:r>
              <a:endParaRPr lang="en-US" alt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430" name="TextBox 16"/>
            <p:cNvSpPr txBox="1">
              <a:spLocks noChangeArrowheads="1"/>
            </p:cNvSpPr>
            <p:nvPr/>
          </p:nvSpPr>
          <p:spPr bwMode="auto">
            <a:xfrm>
              <a:off x="3062228" y="2703733"/>
              <a:ext cx="524053" cy="276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latin typeface="Arial" panose="020B0604020202020204" pitchFamily="34" charset="0"/>
                  <a:cs typeface="Arial" panose="020B0604020202020204" pitchFamily="34" charset="0"/>
                </a:rPr>
                <a:t>Mira</a:t>
              </a:r>
              <a:endParaRPr lang="en-US" alt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Box 12"/>
            <p:cNvSpPr txBox="1">
              <a:spLocks noChangeArrowheads="1"/>
            </p:cNvSpPr>
            <p:nvPr/>
          </p:nvSpPr>
          <p:spPr bwMode="auto">
            <a:xfrm>
              <a:off x="4822187" y="1888376"/>
              <a:ext cx="68139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Coral</a:t>
              </a:r>
              <a:endParaRPr lang="en-US" alt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Right Arrow 26"/>
            <p:cNvSpPr/>
            <p:nvPr/>
          </p:nvSpPr>
          <p:spPr>
            <a:xfrm rot="4289934">
              <a:off x="3522663" y="3508322"/>
              <a:ext cx="973137" cy="271463"/>
            </a:xfrm>
            <a:prstGeom prst="rightArrow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7423" name="TextBox 11"/>
            <p:cNvSpPr txBox="1">
              <a:spLocks noChangeArrowheads="1"/>
            </p:cNvSpPr>
            <p:nvPr/>
          </p:nvSpPr>
          <p:spPr bwMode="auto">
            <a:xfrm rot="16200000">
              <a:off x="-443437" y="3206697"/>
              <a:ext cx="237490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 dirty="0">
                  <a:latin typeface="Arial" panose="020B0604020202020204" pitchFamily="34" charset="0"/>
                  <a:cs typeface="Arial" panose="020B0604020202020204" pitchFamily="34" charset="0"/>
                </a:rPr>
                <a:t>Power (MW)</a:t>
              </a:r>
            </a:p>
          </p:txBody>
        </p:sp>
        <p:sp>
          <p:nvSpPr>
            <p:cNvPr id="17424" name="TextBox 10"/>
            <p:cNvSpPr txBox="1">
              <a:spLocks noChangeArrowheads="1"/>
            </p:cNvSpPr>
            <p:nvPr/>
          </p:nvSpPr>
          <p:spPr bwMode="auto">
            <a:xfrm>
              <a:off x="1763610" y="5880100"/>
              <a:ext cx="446405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 dirty="0">
                  <a:latin typeface="Arial" panose="020B0604020202020204" pitchFamily="34" charset="0"/>
                  <a:cs typeface="Arial" panose="020B0604020202020204" pitchFamily="34" charset="0"/>
                </a:rPr>
                <a:t>Performance (PFLOP/s)</a:t>
              </a:r>
            </a:p>
          </p:txBody>
        </p:sp>
        <p:sp>
          <p:nvSpPr>
            <p:cNvPr id="17417" name="TextBox 2"/>
            <p:cNvSpPr txBox="1">
              <a:spLocks noChangeArrowheads="1"/>
            </p:cNvSpPr>
            <p:nvPr/>
          </p:nvSpPr>
          <p:spPr bwMode="auto">
            <a:xfrm>
              <a:off x="6553200" y="4823936"/>
              <a:ext cx="2531311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D.S. Holmes </a:t>
              </a:r>
              <a:r>
                <a:rPr lang="en-US" altLang="en-US" sz="1400" i="1" dirty="0">
                  <a:latin typeface="Arial" panose="020B0604020202020204" pitchFamily="34" charset="0"/>
                  <a:cs typeface="Arial" panose="020B0604020202020204" pitchFamily="34" charset="0"/>
                </a:rPr>
                <a:t>et al.</a:t>
              </a:r>
              <a:r>
                <a:rPr lang="en-US" alt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i="1" dirty="0">
                  <a:latin typeface="Arial" panose="020B0604020202020204" pitchFamily="34" charset="0"/>
                  <a:cs typeface="Arial" panose="020B0604020202020204" pitchFamily="34" charset="0"/>
                </a:rPr>
                <a:t>IEEE Trans. Appl. </a:t>
              </a:r>
              <a:r>
                <a:rPr lang="en-US" altLang="en-US" sz="14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Supercond</a:t>
              </a:r>
              <a:r>
                <a:rPr lang="en-US" altLang="en-US" sz="1400" i="1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r>
                <a:rPr lang="en-US" alt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23</a:t>
              </a:r>
              <a:r>
                <a:rPr lang="en-US" alt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, 1701610 (2013)</a:t>
              </a: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2925245" y="6467473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Slide courtesy of Scott Holmes</a:t>
            </a:r>
          </a:p>
        </p:txBody>
      </p:sp>
    </p:spTree>
    <p:extLst>
      <p:ext uri="{BB962C8B-B14F-4D97-AF65-F5344CB8AC3E}">
        <p14:creationId xmlns:p14="http://schemas.microsoft.com/office/powerpoint/2010/main" val="51366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4151"/>
          </a:xfrm>
        </p:spPr>
        <p:txBody>
          <a:bodyPr/>
          <a:lstStyle/>
          <a:p>
            <a:r>
              <a:rPr lang="en-US" sz="3600" dirty="0">
                <a:solidFill>
                  <a:srgbClr val="002060"/>
                </a:solidFill>
              </a:rPr>
              <a:t>Superconducting “SFQ” Logic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0070" y="1444524"/>
            <a:ext cx="4171500" cy="14240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4627" y="1393022"/>
            <a:ext cx="43773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 new superconducting logic family:</a:t>
            </a:r>
          </a:p>
          <a:p>
            <a:r>
              <a:rPr lang="en-US" sz="2000" dirty="0"/>
              <a:t>“SFQ” = Single flux quantum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0070" y="3664298"/>
            <a:ext cx="3871152" cy="22884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4045298"/>
            <a:ext cx="3070224" cy="17594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05039" y="3294966"/>
            <a:ext cx="1742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RS flip-flop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77039" y="3283298"/>
            <a:ext cx="1742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OR gate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76600" y="29718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Josephson junctions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2286000" y="3335299"/>
            <a:ext cx="1262120" cy="938599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876801" y="3335299"/>
            <a:ext cx="838199" cy="1243399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62000" y="6172200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K.K. </a:t>
            </a:r>
            <a:r>
              <a:rPr lang="en-US" dirty="0" err="1"/>
              <a:t>Likharev</a:t>
            </a:r>
            <a:r>
              <a:rPr lang="en-US" dirty="0"/>
              <a:t> &amp; V.K. </a:t>
            </a:r>
            <a:r>
              <a:rPr lang="en-US" dirty="0" err="1"/>
              <a:t>Seminov</a:t>
            </a:r>
            <a:r>
              <a:rPr lang="en-US" dirty="0"/>
              <a:t>, IEEE Trans. Appl. </a:t>
            </a:r>
            <a:r>
              <a:rPr lang="en-US" dirty="0" err="1"/>
              <a:t>Supercon</a:t>
            </a:r>
            <a:r>
              <a:rPr lang="en-US" dirty="0"/>
              <a:t>. 1, 3 (1991)</a:t>
            </a:r>
          </a:p>
        </p:txBody>
      </p:sp>
    </p:spTree>
    <p:extLst>
      <p:ext uri="{BB962C8B-B14F-4D97-AF65-F5344CB8AC3E}">
        <p14:creationId xmlns:p14="http://schemas.microsoft.com/office/powerpoint/2010/main" val="99145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002060"/>
                </a:solidFill>
              </a:rPr>
              <a:t>The need for superconducting memory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1600200"/>
            <a:ext cx="75438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“Random access memory (RAM) has been considered the Achilles heel of superconductor logic.”</a:t>
            </a:r>
          </a:p>
          <a:p>
            <a:endParaRPr lang="en-US" dirty="0"/>
          </a:p>
          <a:p>
            <a:r>
              <a:rPr lang="en-US" dirty="0"/>
              <a:t>     </a:t>
            </a:r>
            <a:r>
              <a:rPr lang="en-US" sz="2000" dirty="0"/>
              <a:t>    -- Superconducting Technology Assessment, NSA 2005</a:t>
            </a:r>
          </a:p>
        </p:txBody>
      </p:sp>
    </p:spTree>
    <p:extLst>
      <p:ext uri="{BB962C8B-B14F-4D97-AF65-F5344CB8AC3E}">
        <p14:creationId xmlns:p14="http://schemas.microsoft.com/office/powerpoint/2010/main" val="236912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715962"/>
          </a:xfrm>
        </p:spPr>
        <p:txBody>
          <a:bodyPr/>
          <a:lstStyle/>
          <a:p>
            <a:r>
              <a:rPr lang="en-US" sz="3200" dirty="0">
                <a:solidFill>
                  <a:srgbClr val="002060"/>
                </a:solidFill>
              </a:rPr>
              <a:t>Our approach to superconducting memory: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1014456"/>
            <a:ext cx="85344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00FF"/>
                </a:solidFill>
              </a:rPr>
              <a:t>Josephson Magnetic Random Access Memory (JMRAM)</a:t>
            </a:r>
          </a:p>
          <a:p>
            <a:pPr algn="ctr"/>
            <a:r>
              <a:rPr lang="en-US" sz="2000" dirty="0"/>
              <a:t>Anna Y. Herr &amp; Quentin P. Herr, US Patent 8,270,209 (2012</a:t>
            </a:r>
            <a:r>
              <a:rPr lang="en-US" sz="2000" dirty="0" smtClean="0"/>
              <a:t>)</a:t>
            </a:r>
          </a:p>
          <a:p>
            <a:pPr algn="ctr"/>
            <a:r>
              <a:rPr lang="en-US" sz="2000" dirty="0" smtClean="0"/>
              <a:t>A.Y</a:t>
            </a:r>
            <a:r>
              <a:rPr lang="en-US" sz="2000" dirty="0"/>
              <a:t>. </a:t>
            </a:r>
            <a:r>
              <a:rPr lang="en-US" sz="2000" dirty="0" smtClean="0"/>
              <a:t>Herr, Q.P</a:t>
            </a:r>
            <a:r>
              <a:rPr lang="en-US" sz="2000" dirty="0"/>
              <a:t>. </a:t>
            </a:r>
            <a:r>
              <a:rPr lang="en-US" sz="2000" dirty="0" smtClean="0"/>
              <a:t>Herr &amp; </a:t>
            </a:r>
            <a:r>
              <a:rPr lang="en-US" sz="2000" dirty="0" err="1" smtClean="0"/>
              <a:t>Ofer</a:t>
            </a:r>
            <a:r>
              <a:rPr lang="en-US" sz="2000" dirty="0" smtClean="0"/>
              <a:t> </a:t>
            </a:r>
            <a:r>
              <a:rPr lang="en-US" sz="2000" dirty="0" err="1" smtClean="0"/>
              <a:t>Naaman</a:t>
            </a:r>
            <a:r>
              <a:rPr lang="en-US" sz="2000" dirty="0" smtClean="0"/>
              <a:t>, US </a:t>
            </a:r>
            <a:r>
              <a:rPr lang="en-US" sz="2000" dirty="0"/>
              <a:t>Patent </a:t>
            </a:r>
            <a:r>
              <a:rPr lang="en-US" sz="2000" dirty="0" smtClean="0"/>
              <a:t>9,208,861 </a:t>
            </a:r>
            <a:r>
              <a:rPr lang="en-US" sz="2000" dirty="0"/>
              <a:t>(</a:t>
            </a:r>
            <a:r>
              <a:rPr lang="en-US" sz="2000" dirty="0" smtClean="0"/>
              <a:t>2015)</a:t>
            </a:r>
            <a:endParaRPr lang="en-US" sz="2000" dirty="0"/>
          </a:p>
          <a:p>
            <a:pPr algn="ctr"/>
            <a:endParaRPr lang="en-US" sz="2000" dirty="0"/>
          </a:p>
          <a:p>
            <a:pPr algn="ctr"/>
            <a:r>
              <a:rPr lang="en-US" sz="2000" dirty="0">
                <a:solidFill>
                  <a:srgbClr val="002060"/>
                </a:solidFill>
              </a:rPr>
              <a:t>Northrop Grumman Corporation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67399" y="3559076"/>
            <a:ext cx="31242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Memory cell is a SQUID loop</a:t>
            </a:r>
          </a:p>
          <a:p>
            <a:endParaRPr lang="en-US" dirty="0"/>
          </a:p>
          <a:p>
            <a:r>
              <a:rPr lang="en-US" dirty="0"/>
              <a:t>One junction has two stable </a:t>
            </a:r>
            <a:r>
              <a:rPr lang="en-US" dirty="0" smtClean="0"/>
              <a:t>phase states </a:t>
            </a:r>
            <a:r>
              <a:rPr lang="en-US" dirty="0"/>
              <a:t>for “0” and “1”</a:t>
            </a:r>
          </a:p>
          <a:p>
            <a:endParaRPr lang="en-US" dirty="0"/>
          </a:p>
          <a:p>
            <a:r>
              <a:rPr lang="en-US" dirty="0"/>
              <a:t>Magnetic states are written using standard MRAM techniques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429000"/>
            <a:ext cx="3886200" cy="2908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9806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5405</TotalTime>
  <Words>3303</Words>
  <Application>Microsoft Office PowerPoint</Application>
  <PresentationFormat>On-screen Show (4:3)</PresentationFormat>
  <Paragraphs>782</Paragraphs>
  <Slides>57</Slides>
  <Notes>29</Notes>
  <HiddenSlides>0</HiddenSlides>
  <MMClips>1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57</vt:i4>
      </vt:variant>
    </vt:vector>
  </HeadingPairs>
  <TitlesOfParts>
    <vt:vector size="76" baseType="lpstr">
      <vt:lpstr>Batang</vt:lpstr>
      <vt:lpstr>ＭＳ Ｐゴシック</vt:lpstr>
      <vt:lpstr>Aparajita</vt:lpstr>
      <vt:lpstr>Arial</vt:lpstr>
      <vt:lpstr>Arial Rounded MT Bold</vt:lpstr>
      <vt:lpstr>Calibri</vt:lpstr>
      <vt:lpstr>Cambria Math</vt:lpstr>
      <vt:lpstr>DejaVu Sans</vt:lpstr>
      <vt:lpstr>Symbol</vt:lpstr>
      <vt:lpstr>Tahoma</vt:lpstr>
      <vt:lpstr>Times New Roman</vt:lpstr>
      <vt:lpstr>Verdana</vt:lpstr>
      <vt:lpstr>Wingdings</vt:lpstr>
      <vt:lpstr>Default Design</vt:lpstr>
      <vt:lpstr>2_Office Theme</vt:lpstr>
      <vt:lpstr>3_Office Theme</vt:lpstr>
      <vt:lpstr>Microsoft Excel Chart</vt:lpstr>
      <vt:lpstr>Equation</vt:lpstr>
      <vt:lpstr>Graph</vt:lpstr>
      <vt:lpstr> Ferromagnetic Josephson Junctions for Cryogenic Memory </vt:lpstr>
      <vt:lpstr>A subset of the workers</vt:lpstr>
      <vt:lpstr>Outline</vt:lpstr>
      <vt:lpstr>The need for energy-efficient computing</vt:lpstr>
      <vt:lpstr>Superconducting Computing Approach</vt:lpstr>
      <vt:lpstr>Superconducting computing looks promising</vt:lpstr>
      <vt:lpstr>Superconducting “SFQ” Logic</vt:lpstr>
      <vt:lpstr>The need for superconducting memory</vt:lpstr>
      <vt:lpstr>Our approach to superconducting memory:</vt:lpstr>
      <vt:lpstr>JMRAM is a Superconducting MRAM</vt:lpstr>
      <vt:lpstr>Outline</vt:lpstr>
      <vt:lpstr>Superconductor/Ferromagnet proximity effect</vt:lpstr>
      <vt:lpstr>Consequence: S/F/S Josephson junctions oscillate between 0 and p junctions as dF increases:</vt:lpstr>
      <vt:lpstr>Handwaving explanation for Ic oscillations</vt:lpstr>
      <vt:lpstr>Handwaving explanation for Ic oscillations</vt:lpstr>
      <vt:lpstr>The Ic and phase of an S/F/S JJ are fixed by dF</vt:lpstr>
      <vt:lpstr>Add a second ferromagnetic layer: S/F1/F2/S  Ic and phase depend on relative magnetization direction</vt:lpstr>
      <vt:lpstr>Memory choice: control Ic amplitude or phase?</vt:lpstr>
      <vt:lpstr>PowerPoint Presentation</vt:lpstr>
      <vt:lpstr>PowerPoint Presentation</vt:lpstr>
      <vt:lpstr>Outline</vt:lpstr>
      <vt:lpstr>S/F1/N/F2/S Josephson Junction Composition</vt:lpstr>
      <vt:lpstr>PowerPoint Presentation</vt:lpstr>
      <vt:lpstr>Two junctions in a SQUID loop used to measure relative junction phase</vt:lpstr>
      <vt:lpstr>At Relatively Low External Fields, Two Phase Changes Should Be Observable</vt:lpstr>
      <vt:lpstr>At Relatively Low External Fields, Two Phase Changes Should Be Observable</vt:lpstr>
      <vt:lpstr>At Relatively Low External Fields, Two Phase Changes Should Be Observable</vt:lpstr>
      <vt:lpstr>Data show clean switching between the four expected states</vt:lpstr>
      <vt:lpstr>PowerPoint Presentation</vt:lpstr>
      <vt:lpstr>Ic() curves have tilted ratchet shape when loop inductances and/or critical currents are asymmetric</vt:lpstr>
      <vt:lpstr>PowerPoint Presentation</vt:lpstr>
      <vt:lpstr>Quantitative Analysis Consistently Assigns the Inductance and Critical Currents of Each State</vt:lpstr>
      <vt:lpstr>Improved SQUID Design</vt:lpstr>
      <vt:lpstr>3D plots show phase transitions but also intermediate states</vt:lpstr>
      <vt:lpstr>Quantitative analysis confirms π phase switch between successive curves</vt:lpstr>
      <vt:lpstr>What needs to be done - 1</vt:lpstr>
      <vt:lpstr>What needs to be done - 2</vt:lpstr>
      <vt:lpstr>Conclusions</vt:lpstr>
      <vt:lpstr>Bibliography</vt:lpstr>
      <vt:lpstr>Extra Slides</vt:lpstr>
      <vt:lpstr>How to generate spin-triplet supercurrent</vt:lpstr>
      <vt:lpstr>Microscopic mechanism for triplet generation (from discussion with M. Eschrig)</vt:lpstr>
      <vt:lpstr>Proposal by Berezinskii (1974):</vt:lpstr>
      <vt:lpstr>Josephson junctions: 0 and p junctions</vt:lpstr>
      <vt:lpstr>What is a Josephson junction (JJ)?  Two superconductors separated by a “barrier:”  (I = insulator, N = normal metal, F = ferromagnet)</vt:lpstr>
      <vt:lpstr>RSJ model of current-biased Josephson junction</vt:lpstr>
      <vt:lpstr>Pendulum analog of RSJ model</vt:lpstr>
      <vt:lpstr>Emission of single flux quantum (SFQ) pulse by overdamped Josephson junction</vt:lpstr>
      <vt:lpstr>SFQ gate: set-reset (SR) flip-flop (case 1)</vt:lpstr>
      <vt:lpstr>SFQ gate: set-reset (SR) flip-flop (case 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Norman Birge</dc:creator>
  <cp:lastModifiedBy>Norman</cp:lastModifiedBy>
  <cp:revision>687</cp:revision>
  <dcterms:created xsi:type="dcterms:W3CDTF">2009-12-05T21:23:15Z</dcterms:created>
  <dcterms:modified xsi:type="dcterms:W3CDTF">2017-03-07T19:59:13Z</dcterms:modified>
</cp:coreProperties>
</file>