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6"/>
  </p:notesMasterIdLst>
  <p:sldIdLst>
    <p:sldId id="315" r:id="rId2"/>
    <p:sldId id="316" r:id="rId3"/>
    <p:sldId id="321" r:id="rId4"/>
    <p:sldId id="348" r:id="rId5"/>
    <p:sldId id="354" r:id="rId6"/>
    <p:sldId id="349" r:id="rId7"/>
    <p:sldId id="351" r:id="rId8"/>
    <p:sldId id="353" r:id="rId9"/>
    <p:sldId id="352" r:id="rId10"/>
    <p:sldId id="355" r:id="rId11"/>
    <p:sldId id="356" r:id="rId12"/>
    <p:sldId id="357" r:id="rId13"/>
    <p:sldId id="358" r:id="rId14"/>
    <p:sldId id="359" r:id="rId15"/>
    <p:sldId id="360" r:id="rId16"/>
    <p:sldId id="380" r:id="rId17"/>
    <p:sldId id="361" r:id="rId18"/>
    <p:sldId id="362" r:id="rId19"/>
    <p:sldId id="363" r:id="rId20"/>
    <p:sldId id="364" r:id="rId21"/>
    <p:sldId id="365" r:id="rId22"/>
    <p:sldId id="366" r:id="rId23"/>
    <p:sldId id="367" r:id="rId24"/>
    <p:sldId id="368" r:id="rId25"/>
    <p:sldId id="369" r:id="rId26"/>
    <p:sldId id="370" r:id="rId27"/>
    <p:sldId id="371" r:id="rId28"/>
    <p:sldId id="372" r:id="rId29"/>
    <p:sldId id="373" r:id="rId30"/>
    <p:sldId id="381" r:id="rId31"/>
    <p:sldId id="374" r:id="rId32"/>
    <p:sldId id="375" r:id="rId33"/>
    <p:sldId id="376" r:id="rId34"/>
    <p:sldId id="377" r:id="rId35"/>
    <p:sldId id="378" r:id="rId36"/>
    <p:sldId id="379" r:id="rId37"/>
    <p:sldId id="383" r:id="rId38"/>
    <p:sldId id="384" r:id="rId39"/>
    <p:sldId id="385" r:id="rId40"/>
    <p:sldId id="386" r:id="rId41"/>
    <p:sldId id="387" r:id="rId42"/>
    <p:sldId id="412" r:id="rId43"/>
    <p:sldId id="389" r:id="rId44"/>
    <p:sldId id="390" r:id="rId45"/>
    <p:sldId id="391" r:id="rId46"/>
    <p:sldId id="392" r:id="rId47"/>
    <p:sldId id="413" r:id="rId48"/>
    <p:sldId id="395" r:id="rId49"/>
    <p:sldId id="396" r:id="rId50"/>
    <p:sldId id="400" r:id="rId51"/>
    <p:sldId id="401" r:id="rId52"/>
    <p:sldId id="402" r:id="rId53"/>
    <p:sldId id="403" r:id="rId54"/>
    <p:sldId id="408" r:id="rId55"/>
    <p:sldId id="409" r:id="rId56"/>
    <p:sldId id="410" r:id="rId57"/>
    <p:sldId id="411" r:id="rId58"/>
    <p:sldId id="430" r:id="rId59"/>
    <p:sldId id="415" r:id="rId60"/>
    <p:sldId id="416" r:id="rId61"/>
    <p:sldId id="417" r:id="rId62"/>
    <p:sldId id="418" r:id="rId63"/>
    <p:sldId id="457" r:id="rId64"/>
    <p:sldId id="420" r:id="rId65"/>
    <p:sldId id="421" r:id="rId66"/>
    <p:sldId id="423" r:id="rId67"/>
    <p:sldId id="424" r:id="rId68"/>
    <p:sldId id="425" r:id="rId69"/>
    <p:sldId id="426" r:id="rId70"/>
    <p:sldId id="427" r:id="rId71"/>
    <p:sldId id="428" r:id="rId72"/>
    <p:sldId id="429" r:id="rId73"/>
    <p:sldId id="432" r:id="rId74"/>
    <p:sldId id="434" r:id="rId75"/>
    <p:sldId id="435" r:id="rId76"/>
    <p:sldId id="436" r:id="rId77"/>
    <p:sldId id="437" r:id="rId78"/>
    <p:sldId id="438" r:id="rId79"/>
    <p:sldId id="439" r:id="rId80"/>
    <p:sldId id="443" r:id="rId81"/>
    <p:sldId id="460" r:id="rId82"/>
    <p:sldId id="444" r:id="rId83"/>
    <p:sldId id="445" r:id="rId84"/>
    <p:sldId id="446" r:id="rId85"/>
    <p:sldId id="447" r:id="rId86"/>
    <p:sldId id="449" r:id="rId87"/>
    <p:sldId id="450" r:id="rId88"/>
    <p:sldId id="458" r:id="rId89"/>
    <p:sldId id="451" r:id="rId90"/>
    <p:sldId id="452" r:id="rId91"/>
    <p:sldId id="453" r:id="rId92"/>
    <p:sldId id="454" r:id="rId93"/>
    <p:sldId id="455" r:id="rId94"/>
    <p:sldId id="456" r:id="rId95"/>
    <p:sldId id="262" r:id="rId96"/>
    <p:sldId id="263" r:id="rId97"/>
    <p:sldId id="264" r:id="rId98"/>
    <p:sldId id="265" r:id="rId99"/>
    <p:sldId id="266" r:id="rId100"/>
    <p:sldId id="267" r:id="rId101"/>
    <p:sldId id="268" r:id="rId102"/>
    <p:sldId id="269" r:id="rId103"/>
    <p:sldId id="292" r:id="rId104"/>
    <p:sldId id="459" r:id="rId105"/>
  </p:sldIdLst>
  <p:sldSz cx="9144000" cy="6858000" type="screen4x3"/>
  <p:notesSz cx="6997700" cy="9271000"/>
  <p:custDataLst>
    <p:tags r:id="rId10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6BD3"/>
    <a:srgbClr val="0000FF"/>
    <a:srgbClr val="CC0000"/>
    <a:srgbClr val="000000"/>
    <a:srgbClr val="B888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30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gs" Target="tags/tag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3988" y="0"/>
            <a:ext cx="3032125" cy="463550"/>
          </a:xfrm>
          <a:prstGeom prst="rect">
            <a:avLst/>
          </a:prstGeom>
        </p:spPr>
        <p:txBody>
          <a:bodyPr vert="horz" lIns="91440" tIns="45720" rIns="91440" bIns="45720" rtlCol="0"/>
          <a:lstStyle>
            <a:lvl1pPr algn="r">
              <a:defRPr sz="1200"/>
            </a:lvl1pPr>
          </a:lstStyle>
          <a:p>
            <a:fld id="{8DE0927B-2869-44D0-8A21-679AAAAD99D3}" type="datetimeFigureOut">
              <a:rPr lang="en-US" smtClean="0"/>
              <a:t>7/23/2015</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088" y="4403725"/>
            <a:ext cx="5597525" cy="41719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63"/>
            <a:ext cx="303212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3988" y="8805863"/>
            <a:ext cx="3032125" cy="463550"/>
          </a:xfrm>
          <a:prstGeom prst="rect">
            <a:avLst/>
          </a:prstGeom>
        </p:spPr>
        <p:txBody>
          <a:bodyPr vert="horz" lIns="91440" tIns="45720" rIns="91440" bIns="45720" rtlCol="0" anchor="b"/>
          <a:lstStyle>
            <a:lvl1pPr algn="r">
              <a:defRPr sz="1200"/>
            </a:lvl1pPr>
          </a:lstStyle>
          <a:p>
            <a:fld id="{CEDD3D1D-95A4-4343-912B-5E9DD3FB80D1}" type="slidenum">
              <a:rPr lang="en-US" smtClean="0"/>
              <a:t>‹#›</a:t>
            </a:fld>
            <a:endParaRPr lang="en-US"/>
          </a:p>
        </p:txBody>
      </p:sp>
    </p:spTree>
    <p:extLst>
      <p:ext uri="{BB962C8B-B14F-4D97-AF65-F5344CB8AC3E}">
        <p14:creationId xmlns:p14="http://schemas.microsoft.com/office/powerpoint/2010/main" val="2605824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DD3D1D-95A4-4343-912B-5E9DD3FB80D1}" type="slidenum">
              <a:rPr lang="en-US" smtClean="0"/>
              <a:t>23</a:t>
            </a:fld>
            <a:endParaRPr lang="en-US"/>
          </a:p>
        </p:txBody>
      </p:sp>
    </p:spTree>
    <p:extLst>
      <p:ext uri="{BB962C8B-B14F-4D97-AF65-F5344CB8AC3E}">
        <p14:creationId xmlns:p14="http://schemas.microsoft.com/office/powerpoint/2010/main" val="188903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Uph – “(astronomical) units per hour”, not a real unit.</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D81B19-DE45-4715-B4B8-A58367AF15C7}" type="slidenum">
              <a:rPr lang="en-US" altLang="en-US" smtClean="0"/>
              <a:pPr eaLnBrk="1" hangingPunct="1"/>
              <a:t>54</a:t>
            </a:fld>
            <a:endParaRPr lang="en-US" altLang="en-US" smtClean="0"/>
          </a:p>
        </p:txBody>
      </p:sp>
    </p:spTree>
    <p:extLst>
      <p:ext uri="{BB962C8B-B14F-4D97-AF65-F5344CB8AC3E}">
        <p14:creationId xmlns:p14="http://schemas.microsoft.com/office/powerpoint/2010/main" val="4165946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Explain that on the ship only 20 years will pass, but on the Earth 54,000 years will pass, so it makes no sense to travel at all.</a:t>
            </a:r>
          </a:p>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953A71-F473-4302-AF48-343E8651CA5A}" type="slidenum">
              <a:rPr lang="en-US" altLang="en-US" smtClean="0"/>
              <a:pPr eaLnBrk="1" hangingPunct="1"/>
              <a:t>55</a:t>
            </a:fld>
            <a:endParaRPr lang="en-US" altLang="en-US" smtClean="0"/>
          </a:p>
        </p:txBody>
      </p:sp>
    </p:spTree>
    <p:extLst>
      <p:ext uri="{BB962C8B-B14F-4D97-AF65-F5344CB8AC3E}">
        <p14:creationId xmlns:p14="http://schemas.microsoft.com/office/powerpoint/2010/main" val="795159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If you don’t this: there is a metric that describes a region of flat space travelling with the arbitrary speed v(t) wrt the Minkowsky space at infinity, with no time delays incurred and no speed of light limit. Remind them that in GR it is forbidden only to move faster than c relative to the space around you, and here the spaceship does not move relative to the space around it, it is a region of space that moves. It is directly anlogous to accelerated expansion of the universe – the region of space before the spaceship contracts faster than c, and the region of space behind it expands faster than c.</a:t>
            </a:r>
          </a:p>
          <a:p>
            <a:pPr>
              <a:spcBef>
                <a:spcPct val="0"/>
              </a:spcBef>
            </a:pPr>
            <a:r>
              <a:rPr lang="en-US" altLang="en-US" smtClean="0"/>
              <a:t>This is a valid metric, hence a valid solution of Einstein equations if the appropriate energy-momentum tensor is specified. That metric would require negative energy density, but that is not forbidden by laws of physics (Casimir effect, for example). Of course, the practically o this is unknown. Also, Albert claimed that such a ship could never start (there would be a singularity at the point when v(t) goes from 0 to the infinitesimally positive value, but it does not seem reasonable to me, I can make v(t) = exp(-1/t) to have all derivatives continuous at t=0.</a:t>
            </a:r>
          </a:p>
          <a:p>
            <a:pPr>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A2DE1A4-1B10-4D22-A489-AE5EFA4F66D4}" type="slidenum">
              <a:rPr lang="en-US" altLang="en-US"/>
              <a:pPr/>
              <a:t>104</a:t>
            </a:fld>
            <a:endParaRPr lang="en-US" altLang="en-US"/>
          </a:p>
        </p:txBody>
      </p:sp>
    </p:spTree>
    <p:extLst>
      <p:ext uri="{BB962C8B-B14F-4D97-AF65-F5344CB8AC3E}">
        <p14:creationId xmlns:p14="http://schemas.microsoft.com/office/powerpoint/2010/main" val="1279725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endParaRPr kumimoji="1" lang="en-US"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51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51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Rectangle 10"/>
          <p:cNvSpPr>
            <a:spLocks noGrp="1" noChangeArrowheads="1"/>
          </p:cNvSpPr>
          <p:nvPr>
            <p:ph type="ftr" sz="quarter" idx="11"/>
          </p:nvPr>
        </p:nvSpPr>
        <p:spPr/>
        <p:txBody>
          <a:bodyPr/>
          <a:lstStyle>
            <a:lvl1pPr algn="r">
              <a:defRPr/>
            </a:lvl1pPr>
          </a:lstStyle>
          <a:p>
            <a:pPr>
              <a:defRPr/>
            </a:pPr>
            <a:endParaRPr 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CE28103D-F720-439A-BAA6-8BAB5369FD9F}" type="slidenum">
              <a:rPr lang="en-US"/>
              <a:pPr>
                <a:defRPr/>
              </a:pPr>
              <a:t>‹#›</a:t>
            </a:fld>
            <a:endParaRPr lang="en-US"/>
          </a:p>
        </p:txBody>
      </p:sp>
    </p:spTree>
    <p:extLst>
      <p:ext uri="{BB962C8B-B14F-4D97-AF65-F5344CB8AC3E}">
        <p14:creationId xmlns:p14="http://schemas.microsoft.com/office/powerpoint/2010/main" val="4247458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9D7AECD-A060-4491-9737-842A882D139B}" type="slidenum">
              <a:rPr lang="en-US"/>
              <a:pPr>
                <a:defRPr/>
              </a:pPr>
              <a:t>‹#›</a:t>
            </a:fld>
            <a:endParaRPr lang="en-US"/>
          </a:p>
        </p:txBody>
      </p:sp>
    </p:spTree>
    <p:extLst>
      <p:ext uri="{BB962C8B-B14F-4D97-AF65-F5344CB8AC3E}">
        <p14:creationId xmlns:p14="http://schemas.microsoft.com/office/powerpoint/2010/main" val="166138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DA0BE47-58CC-4EC2-A0A4-D5AB140E090D}" type="slidenum">
              <a:rPr lang="en-US"/>
              <a:pPr>
                <a:defRPr/>
              </a:pPr>
              <a:t>‹#›</a:t>
            </a:fld>
            <a:endParaRPr lang="en-US"/>
          </a:p>
        </p:txBody>
      </p:sp>
    </p:spTree>
    <p:extLst>
      <p:ext uri="{BB962C8B-B14F-4D97-AF65-F5344CB8AC3E}">
        <p14:creationId xmlns:p14="http://schemas.microsoft.com/office/powerpoint/2010/main" val="230268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F2D0BA9-0F2E-4B20-91D3-5A716C9551CB}" type="slidenum">
              <a:rPr lang="en-US"/>
              <a:pPr>
                <a:defRPr/>
              </a:pPr>
              <a:t>‹#›</a:t>
            </a:fld>
            <a:endParaRPr lang="en-US"/>
          </a:p>
        </p:txBody>
      </p:sp>
    </p:spTree>
    <p:extLst>
      <p:ext uri="{BB962C8B-B14F-4D97-AF65-F5344CB8AC3E}">
        <p14:creationId xmlns:p14="http://schemas.microsoft.com/office/powerpoint/2010/main" val="593454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F6F35B5-BB89-40B5-99E5-25DCCAD03BC4}" type="slidenum">
              <a:rPr lang="en-US"/>
              <a:pPr>
                <a:defRPr/>
              </a:pPr>
              <a:t>‹#›</a:t>
            </a:fld>
            <a:endParaRPr lang="en-US"/>
          </a:p>
        </p:txBody>
      </p:sp>
    </p:spTree>
    <p:extLst>
      <p:ext uri="{BB962C8B-B14F-4D97-AF65-F5344CB8AC3E}">
        <p14:creationId xmlns:p14="http://schemas.microsoft.com/office/powerpoint/2010/main" val="246469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A123F19-EEAB-4844-BCB4-E8C209353D1F}" type="slidenum">
              <a:rPr lang="en-US"/>
              <a:pPr>
                <a:defRPr/>
              </a:pPr>
              <a:t>‹#›</a:t>
            </a:fld>
            <a:endParaRPr lang="en-US"/>
          </a:p>
        </p:txBody>
      </p:sp>
    </p:spTree>
    <p:extLst>
      <p:ext uri="{BB962C8B-B14F-4D97-AF65-F5344CB8AC3E}">
        <p14:creationId xmlns:p14="http://schemas.microsoft.com/office/powerpoint/2010/main" val="3905815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F4E67F54-0D8D-4AE4-A989-A0B6EE719373}" type="slidenum">
              <a:rPr lang="en-US"/>
              <a:pPr>
                <a:defRPr/>
              </a:pPr>
              <a:t>‹#›</a:t>
            </a:fld>
            <a:endParaRPr lang="en-US"/>
          </a:p>
        </p:txBody>
      </p:sp>
    </p:spTree>
    <p:extLst>
      <p:ext uri="{BB962C8B-B14F-4D97-AF65-F5344CB8AC3E}">
        <p14:creationId xmlns:p14="http://schemas.microsoft.com/office/powerpoint/2010/main" val="352196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8EC7B134-E698-405E-981B-62B8F9E4187D}" type="slidenum">
              <a:rPr lang="en-US"/>
              <a:pPr>
                <a:defRPr/>
              </a:pPr>
              <a:t>‹#›</a:t>
            </a:fld>
            <a:endParaRPr lang="en-US"/>
          </a:p>
        </p:txBody>
      </p:sp>
    </p:spTree>
    <p:extLst>
      <p:ext uri="{BB962C8B-B14F-4D97-AF65-F5344CB8AC3E}">
        <p14:creationId xmlns:p14="http://schemas.microsoft.com/office/powerpoint/2010/main" val="2446532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EB1DBB4E-6829-4391-97E9-7662F32553F2}" type="slidenum">
              <a:rPr lang="en-US"/>
              <a:pPr>
                <a:defRPr/>
              </a:pPr>
              <a:t>‹#›</a:t>
            </a:fld>
            <a:endParaRPr lang="en-US"/>
          </a:p>
        </p:txBody>
      </p:sp>
    </p:spTree>
    <p:extLst>
      <p:ext uri="{BB962C8B-B14F-4D97-AF65-F5344CB8AC3E}">
        <p14:creationId xmlns:p14="http://schemas.microsoft.com/office/powerpoint/2010/main" val="21275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C239EB1-6A6C-4B9B-981C-F098B07AE994}" type="slidenum">
              <a:rPr lang="en-US"/>
              <a:pPr>
                <a:defRPr/>
              </a:pPr>
              <a:t>‹#›</a:t>
            </a:fld>
            <a:endParaRPr lang="en-US"/>
          </a:p>
        </p:txBody>
      </p:sp>
    </p:spTree>
    <p:extLst>
      <p:ext uri="{BB962C8B-B14F-4D97-AF65-F5344CB8AC3E}">
        <p14:creationId xmlns:p14="http://schemas.microsoft.com/office/powerpoint/2010/main" val="51714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5A8FF22-F190-412C-9C08-FED60C198C9C}" type="slidenum">
              <a:rPr lang="en-US"/>
              <a:pPr>
                <a:defRPr/>
              </a:pPr>
              <a:t>‹#›</a:t>
            </a:fld>
            <a:endParaRPr lang="en-US"/>
          </a:p>
        </p:txBody>
      </p:sp>
    </p:spTree>
    <p:extLst>
      <p:ext uri="{BB962C8B-B14F-4D97-AF65-F5344CB8AC3E}">
        <p14:creationId xmlns:p14="http://schemas.microsoft.com/office/powerpoint/2010/main" val="495408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Lst>
            </p:spPr>
            <p:txBody>
              <a:bodyPr wrap="none"/>
              <a:lstStyle/>
              <a:p>
                <a:endParaRPr lang="en-US"/>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7"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endParaRPr lang="en-US"/>
          </a:p>
        </p:txBody>
      </p:sp>
      <p:sp>
        <p:nvSpPr>
          <p:cNvPr id="4108"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4109"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pPr>
              <a:defRPr/>
            </a:pPr>
            <a:fld id="{E6DF4629-CE29-48A1-8C76-FB0FF42F0C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0"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79.jpeg"/></Relationships>
</file>

<file path=ppt/slides/_rels/slide10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84.jpeg"/><Relationship Id="rId4" Type="http://schemas.openxmlformats.org/officeDocument/2006/relationships/image" Target="../media/image79.jpeg"/></Relationships>
</file>

<file path=ppt/slides/_rels/slide10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85.jpeg"/><Relationship Id="rId4" Type="http://schemas.openxmlformats.org/officeDocument/2006/relationships/image" Target="../media/image79.jpeg"/></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7.png"/><Relationship Id="rId5" Type="http://schemas.openxmlformats.org/officeDocument/2006/relationships/hyperlink" Target="bh1-grids.mp4" TargetMode="External"/><Relationship Id="rId4" Type="http://schemas.openxmlformats.org/officeDocument/2006/relationships/image" Target="../media/image86.wmf"/></Relationships>
</file>

<file path=ppt/slides/_rels/slide10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9.gif"/></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7.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7.xml"/><Relationship Id="rId5" Type="http://schemas.openxmlformats.org/officeDocument/2006/relationships/tags" Target="../tags/tag8.xml"/><Relationship Id="rId4" Type="http://schemas.openxmlformats.org/officeDocument/2006/relationships/tags" Target="../tags/tag7.xml"/></Relationships>
</file>

<file path=ppt/slides/_rels/slide2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7.png"/><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18.png"/><Relationship Id="rId18" Type="http://schemas.openxmlformats.org/officeDocument/2006/relationships/image" Target="../media/image22.pn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notesSlide" Target="../notesSlides/notesSlide1.xml"/><Relationship Id="rId17" Type="http://schemas.openxmlformats.org/officeDocument/2006/relationships/image" Target="../media/image21.png"/><Relationship Id="rId2" Type="http://schemas.openxmlformats.org/officeDocument/2006/relationships/tags" Target="../tags/tag13.xml"/><Relationship Id="rId16" Type="http://schemas.openxmlformats.org/officeDocument/2006/relationships/image" Target="../media/image20.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slideLayout" Target="../slideLayouts/slideLayout7.xml"/><Relationship Id="rId5" Type="http://schemas.openxmlformats.org/officeDocument/2006/relationships/tags" Target="../tags/tag16.xml"/><Relationship Id="rId15" Type="http://schemas.openxmlformats.org/officeDocument/2006/relationships/image" Target="../media/image19.png"/><Relationship Id="rId10" Type="http://schemas.openxmlformats.org/officeDocument/2006/relationships/tags" Target="../tags/tag21.xml"/><Relationship Id="rId19" Type="http://schemas.openxmlformats.org/officeDocument/2006/relationships/image" Target="../media/image23.png"/><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27.xml"/><Relationship Id="rId7" Type="http://schemas.openxmlformats.org/officeDocument/2006/relationships/image" Target="../media/image40.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2.xml"/><Relationship Id="rId5" Type="http://schemas.openxmlformats.org/officeDocument/2006/relationships/tags" Target="../tags/tag29.xml"/><Relationship Id="rId10" Type="http://schemas.openxmlformats.org/officeDocument/2006/relationships/image" Target="../media/image43.png"/><Relationship Id="rId4" Type="http://schemas.openxmlformats.org/officeDocument/2006/relationships/tags" Target="../tags/tag28.xml"/><Relationship Id="rId9"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5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34.xml"/><Relationship Id="rId7" Type="http://schemas.openxmlformats.org/officeDocument/2006/relationships/image" Target="../media/image47.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46.png"/><Relationship Id="rId5" Type="http://schemas.openxmlformats.org/officeDocument/2006/relationships/slideLayout" Target="../slideLayouts/slideLayout2.xml"/><Relationship Id="rId4" Type="http://schemas.openxmlformats.org/officeDocument/2006/relationships/tags" Target="../tags/tag35.xml"/><Relationship Id="rId9" Type="http://schemas.openxmlformats.org/officeDocument/2006/relationships/image" Target="../media/image4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 Target="slide7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tags" Target="../tags/tag42.xml"/><Relationship Id="rId7" Type="http://schemas.openxmlformats.org/officeDocument/2006/relationships/image" Target="../media/image56.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xml"/><Relationship Id="rId5" Type="http://schemas.openxmlformats.org/officeDocument/2006/relationships/tags" Target="../tags/tag44.xml"/><Relationship Id="rId4" Type="http://schemas.openxmlformats.org/officeDocument/2006/relationships/tags" Target="../tags/tag43.xml"/></Relationships>
</file>

<file path=ppt/slides/_rels/slide7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slide" Target="slide8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jpeg"/></Relationships>
</file>

<file path=ppt/slides/_rels/slide9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9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9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0.png"/><Relationship Id="rId4" Type="http://schemas.openxmlformats.org/officeDocument/2006/relationships/image" Target="../media/image69.png"/></Relationships>
</file>

<file path=ppt/slides/_rels/slide9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a:xfrm>
            <a:off x="685800" y="990600"/>
            <a:ext cx="8229600" cy="3581400"/>
          </a:xfrm>
        </p:spPr>
        <p:txBody>
          <a:bodyPr/>
          <a:lstStyle/>
          <a:p>
            <a:pPr algn="l" eaLnBrk="1" hangingPunct="1"/>
            <a:r>
              <a:rPr lang="en-US" sz="48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
            </a:r>
            <a:br>
              <a:rPr lang="en-US" sz="48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br>
            <a:r>
              <a:rPr lang="en-US" sz="48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Theory </a:t>
            </a:r>
            <a:r>
              <a:rPr lang="en-US" sz="4800"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of </a:t>
            </a:r>
            <a:r>
              <a:rPr lang="en-US" sz="48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Relativity</a:t>
            </a:r>
            <a:br>
              <a:rPr lang="en-US" sz="48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br>
            <a:r>
              <a:rPr lang="en-US" sz="48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
            </a:r>
            <a:br>
              <a:rPr lang="en-US" sz="48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br>
            <a:r>
              <a:rPr lang="en-US" sz="40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(with other stories: black holes, faster-than-light travel, </a:t>
            </a:r>
            <a:r>
              <a:rPr lang="en-US" sz="4000" dirty="0" err="1"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etc</a:t>
            </a:r>
            <a:r>
              <a:rPr lang="en-US" sz="40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a:t>
            </a:r>
          </a:p>
        </p:txBody>
      </p:sp>
    </p:spTree>
    <p:extLst>
      <p:ext uri="{BB962C8B-B14F-4D97-AF65-F5344CB8AC3E}">
        <p14:creationId xmlns:p14="http://schemas.microsoft.com/office/powerpoint/2010/main" val="3974833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62000" y="2286000"/>
            <a:ext cx="8305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914400" indent="-4572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dirty="0"/>
              <a:t>After the Michelson-Morley experiment, </a:t>
            </a:r>
            <a:r>
              <a:rPr lang="en-US" altLang="en-US" sz="2800" dirty="0" smtClean="0"/>
              <a:t>scientists</a:t>
            </a:r>
            <a:endParaRPr lang="en-US" altLang="en-US" sz="2800" dirty="0"/>
          </a:p>
          <a:p>
            <a:pPr eaLnBrk="1" hangingPunct="1"/>
            <a:r>
              <a:rPr lang="en-US" altLang="en-US" sz="2800" dirty="0"/>
              <a:t>were left with two equally unpleasant alternatives:</a:t>
            </a:r>
          </a:p>
          <a:p>
            <a:pPr lvl="1" eaLnBrk="1" hangingPunct="1">
              <a:buFont typeface="Wingdings" pitchFamily="2" charset="2"/>
              <a:buChar char="§"/>
            </a:pPr>
            <a:r>
              <a:rPr lang="en-US" altLang="en-US" sz="2800" dirty="0" smtClean="0"/>
              <a:t>either </a:t>
            </a:r>
            <a:r>
              <a:rPr lang="en-US" altLang="en-US" sz="2800" dirty="0"/>
              <a:t>Maxwell’s equations were incorrect (but they explained all the electromagnetic phenomena so well!...)</a:t>
            </a:r>
          </a:p>
          <a:p>
            <a:pPr lvl="1" eaLnBrk="1" hangingPunct="1">
              <a:buFont typeface="Wingdings" pitchFamily="2" charset="2"/>
              <a:buChar char="§"/>
            </a:pPr>
            <a:r>
              <a:rPr lang="en-US" altLang="en-US" sz="2800" dirty="0"/>
              <a:t>or Galilean principle was wrong/incomplete (yet Newtonian mechanics works so well everywhere, from orbits of planets to </a:t>
            </a:r>
            <a:r>
              <a:rPr lang="en-US" altLang="en-US" sz="2800" dirty="0" smtClean="0"/>
              <a:t>the everyday </a:t>
            </a:r>
            <a:r>
              <a:rPr lang="en-US" altLang="en-US" sz="2800" dirty="0"/>
              <a:t>experience on Earth!...)</a:t>
            </a:r>
          </a:p>
        </p:txBody>
      </p:sp>
      <p:sp>
        <p:nvSpPr>
          <p:cNvPr id="4099" name="Text Box 4"/>
          <p:cNvSpPr txBox="1">
            <a:spLocks noChangeArrowheads="1"/>
          </p:cNvSpPr>
          <p:nvPr/>
        </p:nvSpPr>
        <p:spPr bwMode="auto">
          <a:xfrm>
            <a:off x="776111" y="1144675"/>
            <a:ext cx="66223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dirty="0">
                <a:solidFill>
                  <a:schemeClr val="tx2"/>
                </a:solidFill>
              </a:rPr>
              <a:t>Aftermath of M-M Experiment</a:t>
            </a:r>
          </a:p>
        </p:txBody>
      </p:sp>
    </p:spTree>
    <p:extLst>
      <p:ext uri="{BB962C8B-B14F-4D97-AF65-F5344CB8AC3E}">
        <p14:creationId xmlns:p14="http://schemas.microsoft.com/office/powerpoint/2010/main" val="344659153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4"/>
          <p:cNvSpPr>
            <a:spLocks noGrp="1" noChangeArrowheads="1"/>
          </p:cNvSpPr>
          <p:nvPr>
            <p:ph type="title"/>
          </p:nvPr>
        </p:nvSpPr>
        <p:spPr/>
        <p:txBody>
          <a:bodyPr/>
          <a:lstStyle/>
          <a:p>
            <a:pPr eaLnBrk="1" hangingPunct="1"/>
            <a:r>
              <a:rPr lang="en-US" smtClean="0"/>
              <a:t>Falling into a Black Hole: 1.2 R</a:t>
            </a:r>
            <a:r>
              <a:rPr lang="en-US" baseline="-25000" smtClean="0"/>
              <a:t>s</a:t>
            </a:r>
          </a:p>
        </p:txBody>
      </p:sp>
      <p:pic>
        <p:nvPicPr>
          <p:cNvPr id="1536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410200"/>
            <a:ext cx="914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5364" name="AutoShape 6"/>
          <p:cNvSpPr>
            <a:spLocks noChangeArrowheads="1"/>
          </p:cNvSpPr>
          <p:nvPr/>
        </p:nvSpPr>
        <p:spPr bwMode="auto">
          <a:xfrm rot="10800000">
            <a:off x="1371600" y="5105400"/>
            <a:ext cx="609600" cy="381000"/>
          </a:xfrm>
          <a:prstGeom prst="triangle">
            <a:avLst>
              <a:gd name="adj" fmla="val 50000"/>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pic>
        <p:nvPicPr>
          <p:cNvPr id="1536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5410200"/>
            <a:ext cx="914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5366" name="AutoShape 8"/>
          <p:cNvSpPr>
            <a:spLocks noChangeArrowheads="1"/>
          </p:cNvSpPr>
          <p:nvPr/>
        </p:nvSpPr>
        <p:spPr bwMode="auto">
          <a:xfrm rot="-5400000">
            <a:off x="4610100" y="5448300"/>
            <a:ext cx="609600" cy="381000"/>
          </a:xfrm>
          <a:prstGeom prst="triangle">
            <a:avLst>
              <a:gd name="adj" fmla="val 50000"/>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pic>
        <p:nvPicPr>
          <p:cNvPr id="1536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410200"/>
            <a:ext cx="914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5368" name="AutoShape 10"/>
          <p:cNvSpPr>
            <a:spLocks noChangeArrowheads="1"/>
          </p:cNvSpPr>
          <p:nvPr/>
        </p:nvSpPr>
        <p:spPr bwMode="auto">
          <a:xfrm>
            <a:off x="7086600" y="5943600"/>
            <a:ext cx="609600" cy="381000"/>
          </a:xfrm>
          <a:prstGeom prst="triangle">
            <a:avLst>
              <a:gd name="adj" fmla="val 50000"/>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pic>
        <p:nvPicPr>
          <p:cNvPr id="15369" name="Picture 11" descr="s0_05ax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5370" name="Picture 17" descr="s0_024bx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2860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8" descr="s0_024cx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2860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72" name="Group 12"/>
          <p:cNvGrpSpPr>
            <a:grpSpLocks/>
          </p:cNvGrpSpPr>
          <p:nvPr/>
        </p:nvGrpSpPr>
        <p:grpSpPr bwMode="auto">
          <a:xfrm>
            <a:off x="0" y="2286000"/>
            <a:ext cx="9144000" cy="2438400"/>
            <a:chOff x="0" y="1440"/>
            <a:chExt cx="5760" cy="1536"/>
          </a:xfrm>
        </p:grpSpPr>
        <p:sp>
          <p:nvSpPr>
            <p:cNvPr id="15373" name="Rectangle 13"/>
            <p:cNvSpPr>
              <a:spLocks noChangeArrowheads="1"/>
            </p:cNvSpPr>
            <p:nvPr/>
          </p:nvSpPr>
          <p:spPr bwMode="auto">
            <a:xfrm>
              <a:off x="0" y="1440"/>
              <a:ext cx="1920" cy="1536"/>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4" name="Rectangle 14"/>
            <p:cNvSpPr>
              <a:spLocks noChangeArrowheads="1"/>
            </p:cNvSpPr>
            <p:nvPr/>
          </p:nvSpPr>
          <p:spPr bwMode="auto">
            <a:xfrm>
              <a:off x="1920" y="1440"/>
              <a:ext cx="1920" cy="1536"/>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5" name="Rectangle 15"/>
            <p:cNvSpPr>
              <a:spLocks noChangeArrowheads="1"/>
            </p:cNvSpPr>
            <p:nvPr/>
          </p:nvSpPr>
          <p:spPr bwMode="auto">
            <a:xfrm>
              <a:off x="3840" y="1440"/>
              <a:ext cx="1920" cy="1536"/>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4"/>
          <p:cNvSpPr>
            <a:spLocks noGrp="1" noChangeArrowheads="1"/>
          </p:cNvSpPr>
          <p:nvPr>
            <p:ph type="title"/>
          </p:nvPr>
        </p:nvSpPr>
        <p:spPr/>
        <p:txBody>
          <a:bodyPr/>
          <a:lstStyle/>
          <a:p>
            <a:pPr eaLnBrk="1" hangingPunct="1"/>
            <a:r>
              <a:rPr lang="en-US" smtClean="0"/>
              <a:t>Falling into a Black Hole: 1.05 R</a:t>
            </a:r>
            <a:r>
              <a:rPr lang="en-US" baseline="-25000" smtClean="0"/>
              <a:t>s</a:t>
            </a:r>
          </a:p>
        </p:txBody>
      </p:sp>
      <p:pic>
        <p:nvPicPr>
          <p:cNvPr id="163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410200"/>
            <a:ext cx="914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6388" name="AutoShape 6"/>
          <p:cNvSpPr>
            <a:spLocks noChangeArrowheads="1"/>
          </p:cNvSpPr>
          <p:nvPr/>
        </p:nvSpPr>
        <p:spPr bwMode="auto">
          <a:xfrm rot="10800000">
            <a:off x="1371600" y="5105400"/>
            <a:ext cx="609600" cy="381000"/>
          </a:xfrm>
          <a:prstGeom prst="triangle">
            <a:avLst>
              <a:gd name="adj" fmla="val 50000"/>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pic>
        <p:nvPicPr>
          <p:cNvPr id="1638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5410200"/>
            <a:ext cx="914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6390" name="AutoShape 8"/>
          <p:cNvSpPr>
            <a:spLocks noChangeArrowheads="1"/>
          </p:cNvSpPr>
          <p:nvPr/>
        </p:nvSpPr>
        <p:spPr bwMode="auto">
          <a:xfrm rot="-5400000">
            <a:off x="4610100" y="5448300"/>
            <a:ext cx="609600" cy="381000"/>
          </a:xfrm>
          <a:prstGeom prst="triangle">
            <a:avLst>
              <a:gd name="adj" fmla="val 50000"/>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pic>
        <p:nvPicPr>
          <p:cNvPr id="1639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410200"/>
            <a:ext cx="914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6392" name="AutoShape 10"/>
          <p:cNvSpPr>
            <a:spLocks noChangeArrowheads="1"/>
          </p:cNvSpPr>
          <p:nvPr/>
        </p:nvSpPr>
        <p:spPr bwMode="auto">
          <a:xfrm>
            <a:off x="7086600" y="5943600"/>
            <a:ext cx="609600" cy="381000"/>
          </a:xfrm>
          <a:prstGeom prst="triangle">
            <a:avLst>
              <a:gd name="adj" fmla="val 50000"/>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pic>
        <p:nvPicPr>
          <p:cNvPr id="16393" name="Picture 11" descr="s0_05ax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394" name="Picture 17" descr="s0_05ax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2860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6395" name="Picture 18" descr="s0_021cx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2860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6" name="Group 12"/>
          <p:cNvGrpSpPr>
            <a:grpSpLocks/>
          </p:cNvGrpSpPr>
          <p:nvPr/>
        </p:nvGrpSpPr>
        <p:grpSpPr bwMode="auto">
          <a:xfrm>
            <a:off x="0" y="2286000"/>
            <a:ext cx="9144000" cy="2438400"/>
            <a:chOff x="0" y="1440"/>
            <a:chExt cx="5760" cy="1536"/>
          </a:xfrm>
        </p:grpSpPr>
        <p:sp>
          <p:nvSpPr>
            <p:cNvPr id="16397" name="Rectangle 13"/>
            <p:cNvSpPr>
              <a:spLocks noChangeArrowheads="1"/>
            </p:cNvSpPr>
            <p:nvPr/>
          </p:nvSpPr>
          <p:spPr bwMode="auto">
            <a:xfrm>
              <a:off x="0" y="1440"/>
              <a:ext cx="1920" cy="1536"/>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8" name="Rectangle 14"/>
            <p:cNvSpPr>
              <a:spLocks noChangeArrowheads="1"/>
            </p:cNvSpPr>
            <p:nvPr/>
          </p:nvSpPr>
          <p:spPr bwMode="auto">
            <a:xfrm>
              <a:off x="1920" y="1440"/>
              <a:ext cx="1920" cy="1536"/>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9" name="Rectangle 15"/>
            <p:cNvSpPr>
              <a:spLocks noChangeArrowheads="1"/>
            </p:cNvSpPr>
            <p:nvPr/>
          </p:nvSpPr>
          <p:spPr bwMode="auto">
            <a:xfrm>
              <a:off x="3840" y="1440"/>
              <a:ext cx="1920" cy="1536"/>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4"/>
          <p:cNvSpPr>
            <a:spLocks noGrp="1" noChangeArrowheads="1"/>
          </p:cNvSpPr>
          <p:nvPr>
            <p:ph type="title"/>
          </p:nvPr>
        </p:nvSpPr>
        <p:spPr/>
        <p:txBody>
          <a:bodyPr/>
          <a:lstStyle/>
          <a:p>
            <a:pPr eaLnBrk="1" hangingPunct="1"/>
            <a:r>
              <a:rPr lang="en-US" smtClean="0"/>
              <a:t>Falling into a Black Hole: 1.005 R</a:t>
            </a:r>
            <a:r>
              <a:rPr lang="en-US" baseline="-25000" smtClean="0"/>
              <a:t>s</a:t>
            </a:r>
          </a:p>
        </p:txBody>
      </p:sp>
      <p:pic>
        <p:nvPicPr>
          <p:cNvPr id="174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410200"/>
            <a:ext cx="914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7412" name="AutoShape 6"/>
          <p:cNvSpPr>
            <a:spLocks noChangeArrowheads="1"/>
          </p:cNvSpPr>
          <p:nvPr/>
        </p:nvSpPr>
        <p:spPr bwMode="auto">
          <a:xfrm rot="10800000">
            <a:off x="1371600" y="5105400"/>
            <a:ext cx="609600" cy="381000"/>
          </a:xfrm>
          <a:prstGeom prst="triangle">
            <a:avLst>
              <a:gd name="adj" fmla="val 50000"/>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pic>
        <p:nvPicPr>
          <p:cNvPr id="1741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5410200"/>
            <a:ext cx="914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7414" name="AutoShape 8"/>
          <p:cNvSpPr>
            <a:spLocks noChangeArrowheads="1"/>
          </p:cNvSpPr>
          <p:nvPr/>
        </p:nvSpPr>
        <p:spPr bwMode="auto">
          <a:xfrm rot="-5400000">
            <a:off x="4610100" y="5448300"/>
            <a:ext cx="609600" cy="381000"/>
          </a:xfrm>
          <a:prstGeom prst="triangle">
            <a:avLst>
              <a:gd name="adj" fmla="val 50000"/>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pic>
        <p:nvPicPr>
          <p:cNvPr id="1741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410200"/>
            <a:ext cx="914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7416" name="AutoShape 10"/>
          <p:cNvSpPr>
            <a:spLocks noChangeArrowheads="1"/>
          </p:cNvSpPr>
          <p:nvPr/>
        </p:nvSpPr>
        <p:spPr bwMode="auto">
          <a:xfrm>
            <a:off x="7086600" y="5943600"/>
            <a:ext cx="609600" cy="381000"/>
          </a:xfrm>
          <a:prstGeom prst="triangle">
            <a:avLst>
              <a:gd name="adj" fmla="val 50000"/>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pic>
        <p:nvPicPr>
          <p:cNvPr id="17417" name="Picture 11" descr="s0_05ax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7418" name="Picture 16" descr="s0_05ax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2860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7419" name="Picture 17" descr="s0_0201cx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2860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0" name="Group 12"/>
          <p:cNvGrpSpPr>
            <a:grpSpLocks/>
          </p:cNvGrpSpPr>
          <p:nvPr/>
        </p:nvGrpSpPr>
        <p:grpSpPr bwMode="auto">
          <a:xfrm>
            <a:off x="0" y="2286000"/>
            <a:ext cx="9144000" cy="2438400"/>
            <a:chOff x="0" y="1440"/>
            <a:chExt cx="5760" cy="1536"/>
          </a:xfrm>
        </p:grpSpPr>
        <p:sp>
          <p:nvSpPr>
            <p:cNvPr id="17421" name="Rectangle 13"/>
            <p:cNvSpPr>
              <a:spLocks noChangeArrowheads="1"/>
            </p:cNvSpPr>
            <p:nvPr/>
          </p:nvSpPr>
          <p:spPr bwMode="auto">
            <a:xfrm>
              <a:off x="0" y="1440"/>
              <a:ext cx="1920" cy="1536"/>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2" name="Rectangle 14"/>
            <p:cNvSpPr>
              <a:spLocks noChangeArrowheads="1"/>
            </p:cNvSpPr>
            <p:nvPr/>
          </p:nvSpPr>
          <p:spPr bwMode="auto">
            <a:xfrm>
              <a:off x="1920" y="1440"/>
              <a:ext cx="1920" cy="1536"/>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3" name="Rectangle 15"/>
            <p:cNvSpPr>
              <a:spLocks noChangeArrowheads="1"/>
            </p:cNvSpPr>
            <p:nvPr/>
          </p:nvSpPr>
          <p:spPr bwMode="auto">
            <a:xfrm>
              <a:off x="3840" y="1440"/>
              <a:ext cx="1920" cy="1536"/>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4"/>
          <p:cNvSpPr>
            <a:spLocks noGrp="1" noChangeArrowheads="1"/>
          </p:cNvSpPr>
          <p:nvPr>
            <p:ph type="title"/>
          </p:nvPr>
        </p:nvSpPr>
        <p:spPr/>
        <p:txBody>
          <a:bodyPr/>
          <a:lstStyle/>
          <a:p>
            <a:pPr eaLnBrk="1" hangingPunct="1"/>
            <a:r>
              <a:rPr lang="en-US" smtClean="0"/>
              <a:t>Falling into a Black Hole: Movie</a:t>
            </a:r>
            <a:endParaRPr lang="en-US" baseline="-25000" smtClean="0"/>
          </a:p>
        </p:txBody>
      </p:sp>
      <p:graphicFrame>
        <p:nvGraphicFramePr>
          <p:cNvPr id="3" name="Object 2"/>
          <p:cNvGraphicFramePr>
            <a:graphicFrameLocks noChangeAspect="1"/>
          </p:cNvGraphicFramePr>
          <p:nvPr>
            <p:extLst>
              <p:ext uri="{D42A27DB-BD31-4B8C-83A1-F6EECF244321}">
                <p14:modId xmlns:p14="http://schemas.microsoft.com/office/powerpoint/2010/main" val="60734720"/>
              </p:ext>
            </p:extLst>
          </p:nvPr>
        </p:nvGraphicFramePr>
        <p:xfrm>
          <a:off x="838200" y="2362200"/>
          <a:ext cx="1244600" cy="685800"/>
        </p:xfrm>
        <a:graphic>
          <a:graphicData uri="http://schemas.openxmlformats.org/presentationml/2006/ole">
            <mc:AlternateContent xmlns:mc="http://schemas.openxmlformats.org/markup-compatibility/2006">
              <mc:Choice xmlns:v="urn:schemas-microsoft-com:vml" Requires="v">
                <p:oleObj spid="_x0000_s2080" name="Packager Shell Object" showAsIcon="1" r:id="rId3" imgW="1244160" imgH="685440" progId="Package">
                  <p:embed/>
                </p:oleObj>
              </mc:Choice>
              <mc:Fallback>
                <p:oleObj name="Packager Shell Object" showAsIcon="1" r:id="rId3" imgW="1244160" imgH="685440" progId="Package">
                  <p:embed/>
                  <p:pic>
                    <p:nvPicPr>
                      <p:cNvPr id="0" name=""/>
                      <p:cNvPicPr/>
                      <p:nvPr/>
                    </p:nvPicPr>
                    <p:blipFill>
                      <a:blip r:embed="rId4"/>
                      <a:stretch>
                        <a:fillRect/>
                      </a:stretch>
                    </p:blipFill>
                    <p:spPr>
                      <a:xfrm>
                        <a:off x="838200" y="2362200"/>
                        <a:ext cx="1244600" cy="685800"/>
                      </a:xfrm>
                      <a:prstGeom prst="rect">
                        <a:avLst/>
                      </a:prstGeom>
                    </p:spPr>
                  </p:pic>
                </p:oleObj>
              </mc:Fallback>
            </mc:AlternateContent>
          </a:graphicData>
        </a:graphic>
      </p:graphicFrame>
      <p:pic>
        <p:nvPicPr>
          <p:cNvPr id="5" name="Picture 2">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422" y="2283178"/>
            <a:ext cx="8129762"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97893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762000"/>
            <a:ext cx="8305800" cy="1143000"/>
          </a:xfrm>
        </p:spPr>
        <p:txBody>
          <a:bodyPr/>
          <a:lstStyle/>
          <a:p>
            <a:pPr eaLnBrk="1" hangingPunct="1"/>
            <a:r>
              <a:rPr lang="en-US" altLang="en-US" sz="4000" dirty="0" smtClean="0"/>
              <a:t/>
            </a:r>
            <a:br>
              <a:rPr lang="en-US" altLang="en-US" sz="4000" dirty="0" smtClean="0"/>
            </a:br>
            <a:r>
              <a:rPr lang="en-US" altLang="en-US" sz="4000" dirty="0" smtClean="0"/>
              <a:t>Epilogue: </a:t>
            </a:r>
            <a:r>
              <a:rPr lang="en-US" altLang="en-US" sz="4000" dirty="0" err="1" smtClean="0"/>
              <a:t>Alcubierre</a:t>
            </a:r>
            <a:r>
              <a:rPr lang="en-US" altLang="en-US" sz="4000" dirty="0" smtClean="0"/>
              <a:t> Warp Drive</a:t>
            </a:r>
          </a:p>
        </p:txBody>
      </p:sp>
      <p:sp>
        <p:nvSpPr>
          <p:cNvPr id="25603" name="Rectangle 3"/>
          <p:cNvSpPr>
            <a:spLocks noGrp="1" noChangeArrowheads="1"/>
          </p:cNvSpPr>
          <p:nvPr>
            <p:ph type="body" idx="1"/>
          </p:nvPr>
        </p:nvSpPr>
        <p:spPr>
          <a:xfrm>
            <a:off x="762000" y="2286000"/>
            <a:ext cx="8305800" cy="1471172"/>
          </a:xfrm>
          <a:noFill/>
        </p:spPr>
        <p:txBody>
          <a:bodyPr>
            <a:spAutoFit/>
          </a:bodyPr>
          <a:lstStyle/>
          <a:p>
            <a:pPr eaLnBrk="1" hangingPunct="1"/>
            <a:r>
              <a:rPr lang="en-US" altLang="en-US" sz="2800" dirty="0" smtClean="0"/>
              <a:t>In 1994 Miguel </a:t>
            </a:r>
            <a:r>
              <a:rPr lang="en-US" altLang="en-US" sz="2800" dirty="0" err="1" smtClean="0"/>
              <a:t>Alcubierre</a:t>
            </a:r>
            <a:r>
              <a:rPr lang="en-US" altLang="en-US" sz="2800" dirty="0" smtClean="0"/>
              <a:t> discovered a “warp drive” space-time.</a:t>
            </a:r>
            <a:r>
              <a:rPr lang="en-US" altLang="en-US" dirty="0" smtClean="0"/>
              <a:t> </a:t>
            </a:r>
            <a:endParaRPr lang="en-US" altLang="en-US" sz="2800" dirty="0" smtClean="0"/>
          </a:p>
          <a:p>
            <a:pPr eaLnBrk="1" hangingPunct="1"/>
            <a:endParaRPr lang="en-US" altLang="en-US" sz="2800" dirty="0" smtClean="0"/>
          </a:p>
        </p:txBody>
      </p:sp>
      <p:pic>
        <p:nvPicPr>
          <p:cNvPr id="25604" name="Picture 5"/>
          <p:cNvPicPr>
            <a:picLocks noChangeAspect="1" noChangeArrowheads="1"/>
          </p:cNvPicPr>
          <p:nvPr/>
        </p:nvPicPr>
        <p:blipFill>
          <a:blip r:embed="rId3">
            <a:extLst>
              <a:ext uri="{28A0092B-C50C-407E-A947-70E740481C1C}">
                <a14:useLocalDpi xmlns:a14="http://schemas.microsoft.com/office/drawing/2010/main" val="0"/>
              </a:ext>
            </a:extLst>
          </a:blip>
          <a:srcRect t="6400" b="6400"/>
          <a:stretch>
            <a:fillRect/>
          </a:stretch>
        </p:blipFill>
        <p:spPr bwMode="auto">
          <a:xfrm>
            <a:off x="4572000" y="2873375"/>
            <a:ext cx="4572000"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758952" y="3218688"/>
            <a:ext cx="3813048" cy="362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eaLnBrk="1" hangingPunct="1"/>
            <a:r>
              <a:rPr lang="en-US" altLang="en-US" kern="0" dirty="0" smtClean="0"/>
              <a:t>His space-time allows travel with arbitrary speed (relative to the rest of the Galaxy) with no time delay. </a:t>
            </a:r>
          </a:p>
          <a:p>
            <a:pPr eaLnBrk="1" hangingPunct="1"/>
            <a:r>
              <a:rPr lang="en-US" altLang="en-US" kern="0" dirty="0" smtClean="0"/>
              <a:t>It is unclear whether this practical at all.</a:t>
            </a:r>
          </a:p>
        </p:txBody>
      </p:sp>
      <p:pic>
        <p:nvPicPr>
          <p:cNvPr id="3076" name="Picture 4" descr="http://www.teachingheart.net/hungryca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6635" y="2971800"/>
            <a:ext cx="1508295" cy="732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06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le:Ernst Mach 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1"/>
            <a:ext cx="1676400" cy="232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ChangeArrowheads="1"/>
          </p:cNvSpPr>
          <p:nvPr/>
        </p:nvSpPr>
        <p:spPr bwMode="auto">
          <a:xfrm>
            <a:off x="762000" y="2286000"/>
            <a:ext cx="8229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altLang="en-US" sz="2800" dirty="0"/>
              <a:t>Both explanations </a:t>
            </a:r>
            <a:r>
              <a:rPr lang="en-US" altLang="en-US" sz="2800" dirty="0" smtClean="0"/>
              <a:t>were unsatisfactory</a:t>
            </a:r>
            <a:r>
              <a:rPr lang="en-US" altLang="en-US" sz="2800" dirty="0"/>
              <a:t>. Austrian physicist </a:t>
            </a:r>
            <a:r>
              <a:rPr lang="en-US" altLang="en-US" sz="2800" dirty="0" smtClean="0"/>
              <a:t>and </a:t>
            </a:r>
            <a:r>
              <a:rPr lang="en-US" altLang="en-US" sz="2800" dirty="0"/>
              <a:t>philosopher Ernst Mach offered                      a different explanation:</a:t>
            </a:r>
          </a:p>
          <a:p>
            <a:pPr lvl="2" eaLnBrk="1" hangingPunct="1"/>
            <a:r>
              <a:rPr lang="en-US" altLang="en-US" sz="2800" i="1" dirty="0"/>
              <a:t>The Michelson-Morley </a:t>
            </a:r>
            <a:r>
              <a:rPr lang="en-US" altLang="en-US" sz="2800" i="1" dirty="0" smtClean="0"/>
              <a:t>experiment </a:t>
            </a:r>
            <a:r>
              <a:rPr lang="en-US" altLang="en-US" sz="2800" i="1" dirty="0"/>
              <a:t>was designed </a:t>
            </a:r>
            <a:r>
              <a:rPr lang="en-US" altLang="en-US" sz="2800" i="1" dirty="0" smtClean="0"/>
              <a:t>to </a:t>
            </a:r>
            <a:r>
              <a:rPr lang="en-US" altLang="en-US" sz="2800" i="1" dirty="0"/>
              <a:t>detect ether. No ether was detected, </a:t>
            </a:r>
            <a:r>
              <a:rPr lang="en-US" altLang="en-US" sz="2800" i="1" dirty="0" smtClean="0"/>
              <a:t>therefore</a:t>
            </a:r>
            <a:r>
              <a:rPr lang="en-US" altLang="en-US" sz="2800" i="1" dirty="0"/>
              <a:t>, there was no ether at all.</a:t>
            </a:r>
          </a:p>
          <a:p>
            <a:pPr eaLnBrk="1" hangingPunct="1">
              <a:buFont typeface="Arial" pitchFamily="34" charset="0"/>
              <a:buChar char="•"/>
            </a:pPr>
            <a:r>
              <a:rPr lang="en-US" altLang="en-US" sz="2800" dirty="0"/>
              <a:t>This explanation fully follow the rules of science. However, it was difficult to accept since there was no alternative theory (and since Mach was a weirdo)!</a:t>
            </a:r>
          </a:p>
        </p:txBody>
      </p:sp>
      <p:sp>
        <p:nvSpPr>
          <p:cNvPr id="6148" name="Text Box 4"/>
          <p:cNvSpPr txBox="1">
            <a:spLocks noChangeArrowheads="1"/>
          </p:cNvSpPr>
          <p:nvPr/>
        </p:nvSpPr>
        <p:spPr bwMode="auto">
          <a:xfrm>
            <a:off x="773289" y="1295400"/>
            <a:ext cx="5314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dirty="0">
                <a:solidFill>
                  <a:schemeClr val="tx2"/>
                </a:solidFill>
              </a:rPr>
              <a:t>Ernst Mach (1838-1916)</a:t>
            </a:r>
          </a:p>
        </p:txBody>
      </p:sp>
    </p:spTree>
    <p:extLst>
      <p:ext uri="{BB962C8B-B14F-4D97-AF65-F5344CB8AC3E}">
        <p14:creationId xmlns:p14="http://schemas.microsoft.com/office/powerpoint/2010/main" val="4160746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le:Hendrik Antoon Lorent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0"/>
            <a:ext cx="1611489" cy="230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ChangeArrowheads="1"/>
          </p:cNvSpPr>
          <p:nvPr/>
        </p:nvSpPr>
        <p:spPr bwMode="auto">
          <a:xfrm>
            <a:off x="760412" y="2301590"/>
            <a:ext cx="823118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dirty="0" smtClean="0"/>
              <a:t>Lorentz </a:t>
            </a:r>
            <a:r>
              <a:rPr lang="en-US" altLang="en-US" sz="2800" dirty="0"/>
              <a:t>discovered a </a:t>
            </a:r>
            <a:r>
              <a:rPr lang="en-US" altLang="en-US" sz="2800" i="1" dirty="0"/>
              <a:t>coordinate transformation</a:t>
            </a:r>
            <a:r>
              <a:rPr lang="en-US" altLang="en-US" sz="2800" dirty="0"/>
              <a:t>, i.e. </a:t>
            </a:r>
            <a:r>
              <a:rPr lang="en-US" altLang="en-US" sz="2800" dirty="0" smtClean="0"/>
              <a:t>a way </a:t>
            </a:r>
            <a:r>
              <a:rPr lang="en-US" altLang="en-US" sz="2800" dirty="0"/>
              <a:t>of relating two different reference frames, </a:t>
            </a:r>
            <a:r>
              <a:rPr lang="en-US" altLang="en-US" sz="2800" dirty="0" smtClean="0"/>
              <a:t>which kept </a:t>
            </a:r>
            <a:r>
              <a:rPr lang="en-US" altLang="en-US" sz="2800" dirty="0"/>
              <a:t>the speed of light, and thus Maxwell’s equations invariant. This transformation has </a:t>
            </a:r>
            <a:r>
              <a:rPr lang="en-US" altLang="en-US" sz="2800" dirty="0" smtClean="0"/>
              <a:t>been </a:t>
            </a:r>
            <a:r>
              <a:rPr lang="en-US" altLang="en-US" sz="2800" dirty="0"/>
              <a:t>called Lorentz </a:t>
            </a:r>
            <a:r>
              <a:rPr lang="en-US" altLang="en-US" sz="2800" dirty="0" smtClean="0"/>
              <a:t>transformation ever </a:t>
            </a:r>
            <a:r>
              <a:rPr lang="en-US" altLang="en-US" sz="2800" dirty="0"/>
              <a:t>since.</a:t>
            </a:r>
          </a:p>
        </p:txBody>
      </p:sp>
      <p:sp>
        <p:nvSpPr>
          <p:cNvPr id="7172" name="Text Box 4"/>
          <p:cNvSpPr txBox="1">
            <a:spLocks noChangeArrowheads="1"/>
          </p:cNvSpPr>
          <p:nvPr/>
        </p:nvSpPr>
        <p:spPr bwMode="auto">
          <a:xfrm>
            <a:off x="762000" y="1326444"/>
            <a:ext cx="63401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dirty="0">
                <a:solidFill>
                  <a:schemeClr val="tx2"/>
                </a:solidFill>
              </a:rPr>
              <a:t>Hendrik Lorentz (1823-1928)</a:t>
            </a:r>
          </a:p>
        </p:txBody>
      </p:sp>
      <p:sp>
        <p:nvSpPr>
          <p:cNvPr id="7173" name="TextBox 1"/>
          <p:cNvSpPr txBox="1">
            <a:spLocks noChangeArrowheads="1"/>
          </p:cNvSpPr>
          <p:nvPr/>
        </p:nvSpPr>
        <p:spPr bwMode="auto">
          <a:xfrm>
            <a:off x="1219200" y="4724400"/>
            <a:ext cx="61690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altLang="en-US" sz="2800" i="1" dirty="0"/>
              <a:t>Maxwell’s equations are invariant under the Lorentz transformation.</a:t>
            </a:r>
          </a:p>
          <a:p>
            <a:pPr eaLnBrk="1" hangingPunct="1">
              <a:buFont typeface="Arial" pitchFamily="34" charset="0"/>
              <a:buChar char="•"/>
            </a:pPr>
            <a:r>
              <a:rPr lang="en-US" altLang="en-US" sz="2800" i="1" dirty="0"/>
              <a:t>Newton’s equations are invariant under the Galilean transformation.</a:t>
            </a:r>
          </a:p>
        </p:txBody>
      </p:sp>
    </p:spTree>
    <p:extLst>
      <p:ext uri="{BB962C8B-B14F-4D97-AF65-F5344CB8AC3E}">
        <p14:creationId xmlns:p14="http://schemas.microsoft.com/office/powerpoint/2010/main" val="4257214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762000" y="2254956"/>
            <a:ext cx="8610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dirty="0"/>
              <a:t>Galilean transformation:</a:t>
            </a:r>
          </a:p>
          <a:p>
            <a:pPr eaLnBrk="1" hangingPunct="1"/>
            <a:endParaRPr lang="en-US" altLang="en-US" sz="2800" dirty="0"/>
          </a:p>
          <a:p>
            <a:pPr eaLnBrk="1" hangingPunct="1"/>
            <a:endParaRPr lang="en-US" altLang="en-US" sz="2800" dirty="0"/>
          </a:p>
          <a:p>
            <a:pPr eaLnBrk="1" hangingPunct="1"/>
            <a:endParaRPr lang="en-US" altLang="en-US" sz="2800" dirty="0"/>
          </a:p>
          <a:p>
            <a:pPr eaLnBrk="1" hangingPunct="1"/>
            <a:r>
              <a:rPr lang="en-US" altLang="en-US" sz="2800" dirty="0"/>
              <a:t>Lorentz transformation: </a:t>
            </a:r>
          </a:p>
        </p:txBody>
      </p:sp>
      <p:sp>
        <p:nvSpPr>
          <p:cNvPr id="8195" name="Text Box 4"/>
          <p:cNvSpPr txBox="1">
            <a:spLocks noChangeArrowheads="1"/>
          </p:cNvSpPr>
          <p:nvPr/>
        </p:nvSpPr>
        <p:spPr bwMode="auto">
          <a:xfrm>
            <a:off x="762000" y="1295400"/>
            <a:ext cx="86487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dirty="0" smtClean="0">
                <a:solidFill>
                  <a:schemeClr val="tx2"/>
                </a:solidFill>
              </a:rPr>
              <a:t>Stopover: Coordinate </a:t>
            </a:r>
            <a:r>
              <a:rPr lang="en-US" altLang="en-US" sz="3600" b="1" dirty="0">
                <a:solidFill>
                  <a:schemeClr val="tx2"/>
                </a:solidFill>
              </a:rPr>
              <a:t>Transformations</a:t>
            </a:r>
          </a:p>
        </p:txBody>
      </p:sp>
      <p:pic>
        <p:nvPicPr>
          <p:cNvPr id="8196" name="LaTeX: \displaystyle \begin{array}{ccl}.." descr="\displaystyle \begin{array}{ccl} x^\prime &amp; = &amp; x + vt \\&#10;t^\prime &amp; = &amp; t \\&#10;\end{array}&#10;"/>
          <p:cNvPicPr>
            <a:picLocks noChangeArrowheads="1"/>
          </p:cNvPicPr>
          <p:nvPr>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 y="2891455"/>
            <a:ext cx="2401888" cy="696913"/>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LaTeX: \displaystyle \begin{array}{ccl}.." descr="\displaystyle \begin{array}{ccl}\displaystyle x^\prime &amp; = &amp; \displaystyle\gamma(x + vt) \\&#10;\displaystyle t^\prime &amp; = &amp;\displaystyle \gamma(t+\frac{vx}{c^2}) \\&#10;\displaystyle \gamma &amp; = &amp; \displaystyle\frac{1}{\sqrt{1-v^2/c^2}}\phantom{\int\limits_0^1} \\&#10;\end{array}&#10;"/>
          <p:cNvPicPr>
            <a:picLocks noChangeArrowheads="1"/>
          </p:cNvPicPr>
          <p:nvPr>
            <p:custDataLst>
              <p:tags r:id="rId2"/>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 y="4506736"/>
            <a:ext cx="3303588" cy="2197100"/>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4" descr="galilean relativi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2514600"/>
            <a:ext cx="3738563"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8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62000" y="2286000"/>
            <a:ext cx="8610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800" dirty="0" smtClean="0">
                <a:latin typeface="Arial" charset="0"/>
              </a:rPr>
              <a:t>For </a:t>
            </a:r>
            <a:r>
              <a:rPr lang="en-US" sz="2800" dirty="0">
                <a:latin typeface="Arial" charset="0"/>
              </a:rPr>
              <a:t>speeds much less than the speed of light, both transformations are identical.</a:t>
            </a:r>
          </a:p>
          <a:p>
            <a:pPr>
              <a:defRPr/>
            </a:pPr>
            <a:endParaRPr lang="en-US" sz="2800" dirty="0">
              <a:latin typeface="Arial" charset="0"/>
            </a:endParaRPr>
          </a:p>
          <a:p>
            <a:pPr>
              <a:defRPr/>
            </a:pPr>
            <a:r>
              <a:rPr lang="en-US" sz="2800" dirty="0">
                <a:latin typeface="Arial" charset="0"/>
              </a:rPr>
              <a:t>However, for speeds close to the speed of light, Lorentz transformation predicted weird things: lengths should contract and time intervals should increase (time dilation). This seemed so radical, that few people were ready to accept this.</a:t>
            </a:r>
          </a:p>
          <a:p>
            <a:pPr>
              <a:defRPr/>
            </a:pPr>
            <a:endParaRPr lang="en-US" sz="2800" dirty="0">
              <a:latin typeface="Arial" charset="0"/>
            </a:endParaRPr>
          </a:p>
          <a:p>
            <a:pPr>
              <a:defRPr/>
            </a:pPr>
            <a:r>
              <a:rPr lang="en-US" sz="2800" dirty="0">
                <a:latin typeface="Arial" charset="0"/>
              </a:rPr>
              <a:t>Then there came a patent examiner from Bern...</a:t>
            </a:r>
          </a:p>
        </p:txBody>
      </p:sp>
      <p:sp>
        <p:nvSpPr>
          <p:cNvPr id="9219" name="Text Box 4"/>
          <p:cNvSpPr txBox="1">
            <a:spLocks noChangeArrowheads="1"/>
          </p:cNvSpPr>
          <p:nvPr/>
        </p:nvSpPr>
        <p:spPr bwMode="auto">
          <a:xfrm>
            <a:off x="762000" y="1295400"/>
            <a:ext cx="53401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dirty="0">
                <a:solidFill>
                  <a:schemeClr val="tx2"/>
                </a:solidFill>
              </a:rPr>
              <a:t>Lorentz </a:t>
            </a:r>
            <a:r>
              <a:rPr lang="en-US" altLang="en-US" sz="3600" b="1" dirty="0" smtClean="0">
                <a:solidFill>
                  <a:schemeClr val="tx2"/>
                </a:solidFill>
              </a:rPr>
              <a:t>Transformation</a:t>
            </a:r>
            <a:endParaRPr lang="en-US" altLang="en-US" sz="3600" b="1" dirty="0">
              <a:solidFill>
                <a:schemeClr val="tx2"/>
              </a:solidFill>
            </a:endParaRPr>
          </a:p>
        </p:txBody>
      </p:sp>
    </p:spTree>
    <p:extLst>
      <p:ext uri="{BB962C8B-B14F-4D97-AF65-F5344CB8AC3E}">
        <p14:creationId xmlns:p14="http://schemas.microsoft.com/office/powerpoint/2010/main" val="1354360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pPr eaLnBrk="1" hangingPunct="1"/>
            <a:r>
              <a:rPr lang="en-US" altLang="en-US" dirty="0" smtClean="0"/>
              <a:t>Albert Einstein (1879 – 1955)</a:t>
            </a:r>
          </a:p>
        </p:txBody>
      </p:sp>
      <p:sp>
        <p:nvSpPr>
          <p:cNvPr id="10243" name="Rectangle 3"/>
          <p:cNvSpPr>
            <a:spLocks noGrp="1" noChangeArrowheads="1"/>
          </p:cNvSpPr>
          <p:nvPr>
            <p:ph type="body" idx="1"/>
          </p:nvPr>
        </p:nvSpPr>
        <p:spPr>
          <a:xfrm>
            <a:off x="762000" y="2353733"/>
            <a:ext cx="5181600" cy="4278313"/>
          </a:xfrm>
          <a:noFill/>
        </p:spPr>
        <p:txBody>
          <a:bodyPr wrap="square">
            <a:spAutoFit/>
          </a:bodyPr>
          <a:lstStyle/>
          <a:p>
            <a:pPr eaLnBrk="1" hangingPunct="1"/>
            <a:r>
              <a:rPr lang="en-US" altLang="en-US" sz="2800" dirty="0" smtClean="0"/>
              <a:t>Began his career as a patent clerk in 1902.</a:t>
            </a:r>
          </a:p>
          <a:p>
            <a:pPr eaLnBrk="1" hangingPunct="1"/>
            <a:r>
              <a:rPr lang="en-US" altLang="en-US" sz="2800" dirty="0" smtClean="0"/>
              <a:t>In 1905 developed Special Theory of Relativity. </a:t>
            </a:r>
          </a:p>
          <a:p>
            <a:pPr eaLnBrk="1" hangingPunct="1"/>
            <a:r>
              <a:rPr lang="en-US" altLang="en-US" sz="2800" dirty="0" smtClean="0"/>
              <a:t>In 1908 became Assistant Professor at Bern.</a:t>
            </a:r>
          </a:p>
          <a:p>
            <a:pPr eaLnBrk="1" hangingPunct="1"/>
            <a:r>
              <a:rPr lang="en-US" altLang="en-US" sz="2800" dirty="0" smtClean="0"/>
              <a:t>In 1915 developed General Theory of Relativity.</a:t>
            </a:r>
          </a:p>
          <a:p>
            <a:pPr eaLnBrk="1" hangingPunct="1"/>
            <a:r>
              <a:rPr lang="en-US" altLang="en-US" sz="2800" dirty="0" smtClean="0"/>
              <a:t>In 1921 got Nobel Prize.</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362200"/>
            <a:ext cx="3048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958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p:txBody>
          <a:bodyPr/>
          <a:lstStyle/>
          <a:p>
            <a:pPr algn="l" eaLnBrk="1" hangingPunct="1"/>
            <a:r>
              <a:rPr lang="en-US" sz="4800" dirty="0" smtClean="0"/>
              <a:t>Part II. </a:t>
            </a:r>
            <a:br>
              <a:rPr lang="en-US" sz="4800" dirty="0" smtClean="0"/>
            </a:br>
            <a:r>
              <a:rPr lang="en-US" sz="4800" dirty="0" smtClean="0"/>
              <a:t>Special Relativity</a:t>
            </a:r>
            <a:r>
              <a:rPr lang="en-US" dirty="0" smtClean="0"/>
              <a:t> </a:t>
            </a:r>
          </a:p>
        </p:txBody>
      </p:sp>
    </p:spTree>
    <p:extLst>
      <p:ext uri="{BB962C8B-B14F-4D97-AF65-F5344CB8AC3E}">
        <p14:creationId xmlns:p14="http://schemas.microsoft.com/office/powerpoint/2010/main" val="3222922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62000" y="2286000"/>
            <a:ext cx="8305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2800" dirty="0"/>
          </a:p>
          <a:p>
            <a:pPr eaLnBrk="1" hangingPunct="1"/>
            <a:r>
              <a:rPr lang="en-US" altLang="en-US" sz="2800" dirty="0"/>
              <a:t>Einstein realized, that these weird things like length contraction and time dilation were not absolute, but</a:t>
            </a:r>
          </a:p>
          <a:p>
            <a:pPr eaLnBrk="1" hangingPunct="1"/>
            <a:r>
              <a:rPr lang="en-US" altLang="en-US" sz="2800" i="1" dirty="0"/>
              <a:t>relative</a:t>
            </a:r>
            <a:r>
              <a:rPr lang="en-US" altLang="en-US" sz="2800" dirty="0"/>
              <a:t>. In other words, they only </a:t>
            </a:r>
            <a:r>
              <a:rPr lang="en-US" altLang="en-US" sz="2800" i="1" dirty="0" smtClean="0"/>
              <a:t>appeared </a:t>
            </a:r>
            <a:r>
              <a:rPr lang="en-US" altLang="en-US" sz="2800" dirty="0" smtClean="0"/>
              <a:t>(at least up to a point). </a:t>
            </a:r>
            <a:endParaRPr lang="en-US" altLang="en-US" sz="2800" dirty="0"/>
          </a:p>
          <a:p>
            <a:pPr eaLnBrk="1" hangingPunct="1"/>
            <a:endParaRPr lang="en-US" altLang="en-US" sz="2800" dirty="0"/>
          </a:p>
          <a:p>
            <a:pPr eaLnBrk="1" hangingPunct="1"/>
            <a:r>
              <a:rPr lang="en-US" altLang="en-US" sz="2800" dirty="0"/>
              <a:t>Einstein based his theory on the relativity principle:</a:t>
            </a:r>
          </a:p>
          <a:p>
            <a:pPr lvl="1" eaLnBrk="1" hangingPunct="1"/>
            <a:endParaRPr lang="en-US" altLang="en-US" sz="2800" dirty="0"/>
          </a:p>
          <a:p>
            <a:pPr lvl="1" eaLnBrk="1" hangingPunct="1"/>
            <a:r>
              <a:rPr lang="en-US" altLang="en-US" sz="2800" i="1" dirty="0"/>
              <a:t>The laws of nature are the same in all inertial</a:t>
            </a:r>
          </a:p>
          <a:p>
            <a:pPr lvl="1" eaLnBrk="1" hangingPunct="1"/>
            <a:r>
              <a:rPr lang="en-US" altLang="en-US" sz="2800" i="1" dirty="0"/>
              <a:t>frames of reference.</a:t>
            </a:r>
          </a:p>
        </p:txBody>
      </p:sp>
      <p:sp>
        <p:nvSpPr>
          <p:cNvPr id="11267" name="Text Box 4"/>
          <p:cNvSpPr txBox="1">
            <a:spLocks noChangeArrowheads="1"/>
          </p:cNvSpPr>
          <p:nvPr/>
        </p:nvSpPr>
        <p:spPr bwMode="auto">
          <a:xfrm>
            <a:off x="778933" y="1295400"/>
            <a:ext cx="43140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dirty="0">
                <a:solidFill>
                  <a:schemeClr val="tx2"/>
                </a:solidFill>
              </a:rPr>
              <a:t>Relativity Principle</a:t>
            </a:r>
          </a:p>
        </p:txBody>
      </p:sp>
    </p:spTree>
    <p:extLst>
      <p:ext uri="{BB962C8B-B14F-4D97-AF65-F5344CB8AC3E}">
        <p14:creationId xmlns:p14="http://schemas.microsoft.com/office/powerpoint/2010/main" val="1103456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62000" y="2286000"/>
            <a:ext cx="8305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dirty="0"/>
              <a:t>Einstein also believed in Maxwell’s equations, and since Maxwell’s equations require that the speed of light is the same in all reference frames, he simply stated that:</a:t>
            </a:r>
          </a:p>
          <a:p>
            <a:pPr lvl="1" eaLnBrk="1" hangingPunct="1"/>
            <a:r>
              <a:rPr lang="en-US" altLang="en-US" sz="2800" b="1" i="1" dirty="0" smtClean="0">
                <a:solidFill>
                  <a:srgbClr val="CC0000"/>
                </a:solidFill>
              </a:rPr>
              <a:t>The </a:t>
            </a:r>
            <a:r>
              <a:rPr lang="en-US" altLang="en-US" sz="2800" b="1" i="1" dirty="0">
                <a:solidFill>
                  <a:srgbClr val="CC0000"/>
                </a:solidFill>
              </a:rPr>
              <a:t>speed of light in the vacuum is the same </a:t>
            </a:r>
            <a:r>
              <a:rPr lang="en-US" altLang="en-US" sz="2800" b="1" i="1" dirty="0" smtClean="0">
                <a:solidFill>
                  <a:srgbClr val="CC0000"/>
                </a:solidFill>
              </a:rPr>
              <a:t>in all </a:t>
            </a:r>
            <a:r>
              <a:rPr lang="en-US" altLang="en-US" sz="2800" b="1" i="1" dirty="0">
                <a:solidFill>
                  <a:srgbClr val="CC0000"/>
                </a:solidFill>
              </a:rPr>
              <a:t>inertial frames of reference.</a:t>
            </a:r>
          </a:p>
          <a:p>
            <a:pPr eaLnBrk="1" hangingPunct="1"/>
            <a:r>
              <a:rPr lang="en-US" altLang="en-US" sz="2800" dirty="0" smtClean="0"/>
              <a:t>Thus</a:t>
            </a:r>
            <a:r>
              <a:rPr lang="en-US" altLang="en-US" sz="2800" dirty="0"/>
              <a:t>, he accepted Lorentz transformation and “discarded” Galilean transformation. In doing so, he created the </a:t>
            </a:r>
            <a:r>
              <a:rPr lang="en-US" altLang="en-US" sz="2800" b="1" dirty="0"/>
              <a:t>Special Theory of Relativity</a:t>
            </a:r>
            <a:r>
              <a:rPr lang="en-US" altLang="en-US" sz="2800" dirty="0"/>
              <a:t>, or </a:t>
            </a:r>
            <a:r>
              <a:rPr lang="en-US" altLang="en-US" sz="2800" b="1" dirty="0"/>
              <a:t>SR</a:t>
            </a:r>
            <a:r>
              <a:rPr lang="en-US" altLang="en-US" sz="2800" dirty="0"/>
              <a:t>.</a:t>
            </a:r>
          </a:p>
        </p:txBody>
      </p:sp>
      <p:sp>
        <p:nvSpPr>
          <p:cNvPr id="12291" name="Text Box 4"/>
          <p:cNvSpPr txBox="1">
            <a:spLocks noChangeArrowheads="1"/>
          </p:cNvSpPr>
          <p:nvPr/>
        </p:nvSpPr>
        <p:spPr bwMode="auto">
          <a:xfrm>
            <a:off x="762000" y="1295400"/>
            <a:ext cx="39805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dirty="0">
                <a:solidFill>
                  <a:schemeClr val="tx2"/>
                </a:solidFill>
              </a:rPr>
              <a:t>Special Relativity</a:t>
            </a:r>
          </a:p>
        </p:txBody>
      </p:sp>
    </p:spTree>
    <p:extLst>
      <p:ext uri="{BB962C8B-B14F-4D97-AF65-F5344CB8AC3E}">
        <p14:creationId xmlns:p14="http://schemas.microsoft.com/office/powerpoint/2010/main" val="2782271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62000" y="2286000"/>
            <a:ext cx="8001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800" dirty="0" smtClean="0">
                <a:latin typeface="Arial" charset="0"/>
              </a:rPr>
              <a:t>The textbook I use at </a:t>
            </a:r>
            <a:r>
              <a:rPr lang="en-US" sz="2800" dirty="0" err="1" smtClean="0">
                <a:latin typeface="Arial" charset="0"/>
              </a:rPr>
              <a:t>UChicago</a:t>
            </a:r>
            <a:r>
              <a:rPr lang="en-US" sz="2800" dirty="0" smtClean="0">
                <a:latin typeface="Arial" charset="0"/>
              </a:rPr>
              <a:t> </a:t>
            </a:r>
            <a:r>
              <a:rPr lang="en-US" sz="2800" dirty="0">
                <a:latin typeface="Arial" charset="0"/>
              </a:rPr>
              <a:t>says:</a:t>
            </a:r>
          </a:p>
          <a:p>
            <a:pPr>
              <a:defRPr/>
            </a:pPr>
            <a:endParaRPr lang="en-US" sz="2800" dirty="0">
              <a:latin typeface="Arial" charset="0"/>
            </a:endParaRPr>
          </a:p>
          <a:p>
            <a:pPr lvl="1">
              <a:defRPr/>
            </a:pPr>
            <a:r>
              <a:rPr lang="en-US" sz="2800" i="1" dirty="0" smtClean="0">
                <a:latin typeface="Arial" charset="0"/>
              </a:rPr>
              <a:t>“Einstein </a:t>
            </a:r>
            <a:r>
              <a:rPr lang="en-US" sz="2800" i="1" dirty="0">
                <a:latin typeface="Arial" charset="0"/>
              </a:rPr>
              <a:t>had the audacity and courage to </a:t>
            </a:r>
            <a:r>
              <a:rPr lang="en-US" sz="2800" i="1" dirty="0" smtClean="0">
                <a:latin typeface="Arial" charset="0"/>
              </a:rPr>
              <a:t>abandon </a:t>
            </a:r>
            <a:r>
              <a:rPr lang="en-US" sz="2800" i="1" dirty="0">
                <a:latin typeface="Arial" charset="0"/>
              </a:rPr>
              <a:t>Galilean relativity completely, and with </a:t>
            </a:r>
            <a:r>
              <a:rPr lang="en-US" sz="2800" i="1" dirty="0" smtClean="0">
                <a:latin typeface="Arial" charset="0"/>
              </a:rPr>
              <a:t>it Newtonian </a:t>
            </a:r>
            <a:r>
              <a:rPr lang="en-US" sz="2800" i="1" dirty="0">
                <a:latin typeface="Arial" charset="0"/>
              </a:rPr>
              <a:t>mechanics</a:t>
            </a:r>
            <a:r>
              <a:rPr lang="en-US" sz="2800" i="1" dirty="0" smtClean="0">
                <a:latin typeface="Arial" charset="0"/>
              </a:rPr>
              <a:t>...”</a:t>
            </a:r>
            <a:endParaRPr lang="en-US" sz="2800" i="1" dirty="0">
              <a:latin typeface="Arial" charset="0"/>
            </a:endParaRPr>
          </a:p>
          <a:p>
            <a:pPr lvl="1">
              <a:defRPr/>
            </a:pPr>
            <a:endParaRPr lang="en-US" sz="2800" i="1" dirty="0">
              <a:latin typeface="Arial" charset="0"/>
            </a:endParaRPr>
          </a:p>
          <a:p>
            <a:pPr marL="514350" indent="-514350">
              <a:buFont typeface="+mj-lt"/>
              <a:buAutoNum type="alphaUcPeriod"/>
              <a:defRPr/>
            </a:pPr>
            <a:r>
              <a:rPr lang="en-US" sz="2800" dirty="0">
                <a:latin typeface="Arial" charset="0"/>
              </a:rPr>
              <a:t>True</a:t>
            </a:r>
          </a:p>
          <a:p>
            <a:pPr marL="514350" indent="-514350">
              <a:buFont typeface="+mj-lt"/>
              <a:buAutoNum type="alphaUcPeriod"/>
              <a:defRPr/>
            </a:pPr>
            <a:r>
              <a:rPr lang="en-US" sz="2800" dirty="0">
                <a:latin typeface="Arial" charset="0"/>
              </a:rPr>
              <a:t>False</a:t>
            </a:r>
          </a:p>
        </p:txBody>
      </p:sp>
      <p:sp>
        <p:nvSpPr>
          <p:cNvPr id="13315" name="Text Box 4"/>
          <p:cNvSpPr txBox="1">
            <a:spLocks noChangeArrowheads="1"/>
          </p:cNvSpPr>
          <p:nvPr/>
        </p:nvSpPr>
        <p:spPr bwMode="auto">
          <a:xfrm>
            <a:off x="762000" y="1295400"/>
            <a:ext cx="21852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dirty="0">
                <a:solidFill>
                  <a:schemeClr val="tx2"/>
                </a:solidFill>
              </a:rPr>
              <a:t>Question</a:t>
            </a:r>
          </a:p>
        </p:txBody>
      </p:sp>
    </p:spTree>
    <p:extLst>
      <p:ext uri="{BB962C8B-B14F-4D97-AF65-F5344CB8AC3E}">
        <p14:creationId xmlns:p14="http://schemas.microsoft.com/office/powerpoint/2010/main" val="2997503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p:txBody>
          <a:bodyPr/>
          <a:lstStyle/>
          <a:p>
            <a:pPr algn="l" eaLnBrk="1" hangingPunct="1"/>
            <a:r>
              <a:rPr lang="en-US" sz="4800" dirty="0" smtClean="0"/>
              <a:t>Part I. </a:t>
            </a:r>
            <a:br>
              <a:rPr lang="en-US" sz="4800" dirty="0" smtClean="0"/>
            </a:br>
            <a:r>
              <a:rPr lang="en-US" sz="4800" dirty="0" smtClean="0"/>
              <a:t>Setting The Stage</a:t>
            </a:r>
            <a:r>
              <a:rPr lang="en-US" dirty="0" smtClean="0"/>
              <a:t> </a:t>
            </a:r>
          </a:p>
        </p:txBody>
      </p:sp>
    </p:spTree>
    <p:extLst>
      <p:ext uri="{BB962C8B-B14F-4D97-AF65-F5344CB8AC3E}">
        <p14:creationId xmlns:p14="http://schemas.microsoft.com/office/powerpoint/2010/main" val="3297592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781496" y="2286000"/>
            <a:ext cx="8077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dirty="0"/>
              <a:t>Special Relativity extends Newtonian Mechanics to close-to-c speeds, but it does </a:t>
            </a:r>
            <a:r>
              <a:rPr lang="en-US" altLang="en-US" sz="2800" i="1" dirty="0"/>
              <a:t>not</a:t>
            </a:r>
            <a:r>
              <a:rPr lang="en-US" altLang="en-US" sz="2800" dirty="0"/>
              <a:t> contradicts it – on the opposite, it includes all of Newtonian Mechanics in its entirety.</a:t>
            </a:r>
          </a:p>
        </p:txBody>
      </p:sp>
      <p:sp>
        <p:nvSpPr>
          <p:cNvPr id="14340" name="Text Box 4"/>
          <p:cNvSpPr txBox="1">
            <a:spLocks noChangeArrowheads="1"/>
          </p:cNvSpPr>
          <p:nvPr/>
        </p:nvSpPr>
        <p:spPr bwMode="auto">
          <a:xfrm>
            <a:off x="758918" y="1295400"/>
            <a:ext cx="39805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dirty="0">
                <a:solidFill>
                  <a:schemeClr val="tx2"/>
                </a:solidFill>
              </a:rPr>
              <a:t>Physics Theories</a:t>
            </a:r>
          </a:p>
        </p:txBody>
      </p:sp>
      <p:grpSp>
        <p:nvGrpSpPr>
          <p:cNvPr id="2" name="Group 1"/>
          <p:cNvGrpSpPr/>
          <p:nvPr/>
        </p:nvGrpSpPr>
        <p:grpSpPr>
          <a:xfrm>
            <a:off x="1957014" y="4295420"/>
            <a:ext cx="5714999" cy="2503311"/>
            <a:chOff x="2036761" y="3107692"/>
            <a:chExt cx="4876800" cy="3429000"/>
          </a:xfrm>
        </p:grpSpPr>
        <p:sp>
          <p:nvSpPr>
            <p:cNvPr id="10" name="TextBox 9"/>
            <p:cNvSpPr txBox="1"/>
            <p:nvPr/>
          </p:nvSpPr>
          <p:spPr>
            <a:xfrm>
              <a:off x="2036761" y="3107692"/>
              <a:ext cx="4876800" cy="3429000"/>
            </a:xfrm>
            <a:prstGeom prst="rect">
              <a:avLst/>
            </a:prstGeom>
            <a:solidFill>
              <a:srgbClr val="A66BD3"/>
            </a:solidFill>
            <a:ln w="38100">
              <a:solidFill>
                <a:srgbClr val="FF0000"/>
              </a:solidFill>
            </a:ln>
          </p:spPr>
          <p:txBody>
            <a:bodyPr lIns="548640" tIns="182880" rIns="548640" bIns="182880"/>
            <a:lstStyle/>
            <a:p>
              <a:pPr algn="ctr">
                <a:defRPr/>
              </a:pPr>
              <a:r>
                <a:rPr lang="en-US" sz="2800" dirty="0">
                  <a:latin typeface="Arial" charset="0"/>
                </a:rPr>
                <a:t>Special Relativity</a:t>
              </a:r>
            </a:p>
            <a:p>
              <a:pPr algn="ctr">
                <a:defRPr/>
              </a:pPr>
              <a:endParaRPr lang="en-US" sz="2800" dirty="0">
                <a:latin typeface="Arial" charset="0"/>
              </a:endParaRPr>
            </a:p>
            <a:p>
              <a:pPr algn="ctr">
                <a:defRPr/>
              </a:pPr>
              <a:endParaRPr lang="en-US" sz="2800" dirty="0">
                <a:latin typeface="Arial" charset="0"/>
              </a:endParaRPr>
            </a:p>
            <a:p>
              <a:pPr algn="ctr">
                <a:defRPr/>
              </a:pPr>
              <a:endParaRPr lang="en-US" sz="2800" dirty="0">
                <a:latin typeface="Arial" charset="0"/>
              </a:endParaRPr>
            </a:p>
            <a:p>
              <a:pPr algn="ctr">
                <a:defRPr/>
              </a:pPr>
              <a:endParaRPr lang="en-US" sz="2800" dirty="0">
                <a:latin typeface="Arial" charset="0"/>
              </a:endParaRPr>
            </a:p>
            <a:p>
              <a:pPr algn="ctr">
                <a:defRPr/>
              </a:pPr>
              <a:endParaRPr lang="en-US" sz="2800" dirty="0">
                <a:latin typeface="Arial" charset="0"/>
              </a:endParaRPr>
            </a:p>
            <a:p>
              <a:pPr algn="ctr">
                <a:defRPr/>
              </a:pPr>
              <a:endParaRPr lang="en-US" sz="2800" dirty="0">
                <a:latin typeface="Arial" charset="0"/>
              </a:endParaRPr>
            </a:p>
            <a:p>
              <a:pPr algn="ctr">
                <a:defRPr/>
              </a:pPr>
              <a:endParaRPr lang="en-US" sz="2800" dirty="0">
                <a:latin typeface="Arial" charset="0"/>
              </a:endParaRPr>
            </a:p>
          </p:txBody>
        </p:sp>
        <p:sp>
          <p:nvSpPr>
            <p:cNvPr id="14341" name="TextBox 3"/>
            <p:cNvSpPr txBox="1">
              <a:spLocks noChangeArrowheads="1"/>
            </p:cNvSpPr>
            <p:nvPr/>
          </p:nvSpPr>
          <p:spPr bwMode="auto">
            <a:xfrm>
              <a:off x="2438400" y="4240213"/>
              <a:ext cx="4073525" cy="800100"/>
            </a:xfrm>
            <a:prstGeom prst="rect">
              <a:avLst/>
            </a:prstGeom>
            <a:solidFill>
              <a:srgbClr val="6DD9FF"/>
            </a:solidFill>
            <a:ln w="38100">
              <a:solidFill>
                <a:srgbClr val="FF0000"/>
              </a:solidFill>
              <a:miter lim="800000"/>
              <a:headEnd/>
              <a:tailEnd/>
            </a:ln>
          </p:spPr>
          <p:txBody>
            <a:bodyPr lIns="274320" tIns="182880" rIns="274320" bIns="182880" anchor="ctr">
              <a:no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800" dirty="0"/>
                <a:t>Newtonian Mechanics</a:t>
              </a:r>
            </a:p>
          </p:txBody>
        </p:sp>
        <p:sp>
          <p:nvSpPr>
            <p:cNvPr id="14342" name="TextBox 10"/>
            <p:cNvSpPr txBox="1">
              <a:spLocks noChangeArrowheads="1"/>
            </p:cNvSpPr>
            <p:nvPr/>
          </p:nvSpPr>
          <p:spPr bwMode="auto">
            <a:xfrm>
              <a:off x="2443163" y="5356226"/>
              <a:ext cx="4073525" cy="800100"/>
            </a:xfrm>
            <a:prstGeom prst="rect">
              <a:avLst/>
            </a:prstGeom>
            <a:solidFill>
              <a:srgbClr val="6DD9FF"/>
            </a:solidFill>
            <a:ln w="38100">
              <a:solidFill>
                <a:srgbClr val="FF0000"/>
              </a:solidFill>
              <a:miter lim="800000"/>
              <a:headEnd/>
              <a:tailEnd/>
            </a:ln>
          </p:spPr>
          <p:txBody>
            <a:bodyPr lIns="274320" tIns="182880" rIns="274320" bIns="182880" anchor="ctr">
              <a:no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800" dirty="0"/>
                <a:t>Electromagnetism</a:t>
              </a:r>
            </a:p>
          </p:txBody>
        </p:sp>
      </p:grpSp>
    </p:spTree>
    <p:extLst>
      <p:ext uri="{BB962C8B-B14F-4D97-AF65-F5344CB8AC3E}">
        <p14:creationId xmlns:p14="http://schemas.microsoft.com/office/powerpoint/2010/main" val="2240815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custDataLst>
              <p:tags r:id="rId1"/>
            </p:custDataLst>
          </p:nvPr>
        </p:nvSpPr>
        <p:spPr bwMode="auto">
          <a:xfrm>
            <a:off x="763587" y="2298700"/>
            <a:ext cx="822801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hangingPunct="1"/>
            <a:r>
              <a:rPr lang="en-US" altLang="en-US" sz="2800" dirty="0"/>
              <a:t>Both, the length contraction, and the time dilation, are described by one quantity, called the boost factor, or simply     factor, because it is traditionally denoted by a Greek letter    .</a:t>
            </a:r>
          </a:p>
          <a:p>
            <a:pPr marL="0" indent="0" hangingPunct="1"/>
            <a:endParaRPr lang="en-US" altLang="en-US" sz="2800" dirty="0"/>
          </a:p>
          <a:p>
            <a:pPr marL="0" indent="0" hangingPunct="1"/>
            <a:r>
              <a:rPr lang="en-US" altLang="en-US" sz="2800" dirty="0"/>
              <a:t>If an object is moving with respect to a specific reference frame, it appears that all lengths along the direction of motion are contracted     times, and all clocks on this object are slowed down     times.</a:t>
            </a:r>
          </a:p>
        </p:txBody>
      </p:sp>
      <p:sp>
        <p:nvSpPr>
          <p:cNvPr id="15363" name="Text Box 4"/>
          <p:cNvSpPr txBox="1">
            <a:spLocks noChangeArrowheads="1"/>
          </p:cNvSpPr>
          <p:nvPr/>
        </p:nvSpPr>
        <p:spPr bwMode="auto">
          <a:xfrm>
            <a:off x="763587" y="1295400"/>
            <a:ext cx="19143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dirty="0">
                <a:solidFill>
                  <a:schemeClr val="tx2"/>
                </a:solidFill>
                <a:latin typeface="Symbol" pitchFamily="18" charset="2"/>
              </a:rPr>
              <a:t>g</a:t>
            </a:r>
            <a:r>
              <a:rPr lang="en-US" altLang="en-US" sz="3600" b="1" dirty="0">
                <a:solidFill>
                  <a:schemeClr val="tx2"/>
                </a:solidFill>
              </a:rPr>
              <a:t> Factor</a:t>
            </a:r>
          </a:p>
        </p:txBody>
      </p:sp>
      <p:pic>
        <p:nvPicPr>
          <p:cNvPr id="15364" name="LaTeX: \gamma" descr="\gamma"/>
          <p:cNvPicPr>
            <a:picLocks noChangeArrowheads="1"/>
          </p:cNvPicPr>
          <p:nvPr>
            <p:custDataLst>
              <p:tags r:id="rId2"/>
            </p:custDataLst>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000" y="3352798"/>
            <a:ext cx="195263" cy="231775"/>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LaTeX: \gamma" descr="\gamma"/>
          <p:cNvPicPr>
            <a:picLocks noChangeArrowheads="1"/>
          </p:cNvPicPr>
          <p:nvPr>
            <p:custDataLst>
              <p:tags r:id="rId3"/>
            </p:custDataLst>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26073" y="5484104"/>
            <a:ext cx="193675" cy="231775"/>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LaTeX: \gamma" descr="\gamma"/>
          <p:cNvPicPr>
            <a:picLocks noChangeArrowheads="1"/>
          </p:cNvPicPr>
          <p:nvPr>
            <p:custDataLst>
              <p:tags r:id="rId4"/>
            </p:custDataLst>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93038" y="3756903"/>
            <a:ext cx="193675" cy="231775"/>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LaTeX: \gamma" descr="\gamma"/>
          <p:cNvPicPr>
            <a:picLocks noChangeArrowheads="1"/>
          </p:cNvPicPr>
          <p:nvPr>
            <p:custDataLst>
              <p:tags r:id="rId5"/>
            </p:custDataLst>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1400" y="5946598"/>
            <a:ext cx="193675" cy="231775"/>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1786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custDataLst>
              <p:tags r:id="rId1"/>
            </p:custDataLst>
          </p:nvPr>
        </p:nvSpPr>
        <p:spPr bwMode="auto">
          <a:xfrm>
            <a:off x="762000" y="2286000"/>
            <a:ext cx="8305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dirty="0"/>
              <a:t>If the speed of an object is much smaller than the</a:t>
            </a:r>
          </a:p>
          <a:p>
            <a:pPr hangingPunct="1"/>
            <a:r>
              <a:rPr lang="en-US" altLang="en-US" sz="2800" dirty="0"/>
              <a:t>speed of light, the     factor is almost exactly 1, and Newtonian mechanics with Galilean relativity rules.</a:t>
            </a:r>
          </a:p>
          <a:p>
            <a:pPr eaLnBrk="1" hangingPunct="1"/>
            <a:endParaRPr lang="en-US" altLang="en-US" sz="2800" dirty="0"/>
          </a:p>
          <a:p>
            <a:pPr eaLnBrk="1" hangingPunct="1"/>
            <a:r>
              <a:rPr lang="en-US" altLang="en-US" sz="2800" dirty="0"/>
              <a:t>When the speed of an object approaches the </a:t>
            </a:r>
            <a:r>
              <a:rPr lang="en-US" altLang="en-US" sz="2800" dirty="0" smtClean="0"/>
              <a:t>speed of </a:t>
            </a:r>
            <a:r>
              <a:rPr lang="en-US" altLang="en-US" sz="2800" dirty="0"/>
              <a:t>light, the     factor becomes very large, and then deviations from the Galilean relativity become large too.</a:t>
            </a:r>
          </a:p>
        </p:txBody>
      </p:sp>
      <p:pic>
        <p:nvPicPr>
          <p:cNvPr id="16388" name="LaTeX: \gamma" descr="\gamma"/>
          <p:cNvPicPr>
            <a:picLocks noChangeArrowheads="1"/>
          </p:cNvPicPr>
          <p:nvPr>
            <p:custDataLst>
              <p:tags r:id="rId2"/>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3800" y="2895600"/>
            <a:ext cx="193675" cy="231775"/>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LaTeX: \gamma" descr="\gamma"/>
          <p:cNvPicPr>
            <a:picLocks noChangeArrowheads="1"/>
          </p:cNvPicPr>
          <p:nvPr>
            <p:custDataLst>
              <p:tags r:id="rId3"/>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7515" y="4572000"/>
            <a:ext cx="193675" cy="231775"/>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4"/>
          <p:cNvSpPr txBox="1">
            <a:spLocks noChangeArrowheads="1"/>
          </p:cNvSpPr>
          <p:nvPr/>
        </p:nvSpPr>
        <p:spPr bwMode="auto">
          <a:xfrm>
            <a:off x="763587" y="1295400"/>
            <a:ext cx="19143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dirty="0">
                <a:solidFill>
                  <a:schemeClr val="tx2"/>
                </a:solidFill>
                <a:latin typeface="Symbol" pitchFamily="18" charset="2"/>
              </a:rPr>
              <a:t>g</a:t>
            </a:r>
            <a:r>
              <a:rPr lang="en-US" altLang="en-US" sz="3600" b="1" dirty="0">
                <a:solidFill>
                  <a:schemeClr val="tx2"/>
                </a:solidFill>
              </a:rPr>
              <a:t> Factor</a:t>
            </a:r>
          </a:p>
        </p:txBody>
      </p:sp>
    </p:spTree>
    <p:extLst>
      <p:ext uri="{BB962C8B-B14F-4D97-AF65-F5344CB8AC3E}">
        <p14:creationId xmlns:p14="http://schemas.microsoft.com/office/powerpoint/2010/main" val="1866580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0358" y="2366626"/>
            <a:ext cx="8610600" cy="4375150"/>
            <a:chOff x="304800" y="1219200"/>
            <a:chExt cx="8610600" cy="4832350"/>
          </a:xfrm>
        </p:grpSpPr>
        <p:sp>
          <p:nvSpPr>
            <p:cNvPr id="17410" name="Rectangle 2"/>
            <p:cNvSpPr>
              <a:spLocks noChangeArrowheads="1"/>
            </p:cNvSpPr>
            <p:nvPr>
              <p:custDataLst>
                <p:tags r:id="rId1"/>
              </p:custDataLst>
            </p:nvPr>
          </p:nvSpPr>
          <p:spPr bwMode="auto">
            <a:xfrm>
              <a:off x="304800" y="1219200"/>
              <a:ext cx="86106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hangingPunct="1"/>
              <a:r>
                <a:rPr lang="en-US" altLang="en-US" sz="2800" dirty="0"/>
                <a:t>      		   </a:t>
              </a:r>
            </a:p>
            <a:p>
              <a:pPr lvl="1" eaLnBrk="1" hangingPunct="1"/>
              <a:endParaRPr lang="en-US" altLang="en-US" sz="2800" dirty="0"/>
            </a:p>
            <a:p>
              <a:pPr lvl="1" hangingPunct="1"/>
              <a:r>
                <a:rPr lang="en-US" altLang="en-US" sz="2800" dirty="0"/>
                <a:t>      		</a:t>
              </a:r>
              <a:r>
                <a:rPr lang="en-US" altLang="en-US" sz="2400" dirty="0"/>
                <a:t>1.15</a:t>
              </a:r>
            </a:p>
            <a:p>
              <a:pPr lvl="1" hangingPunct="1"/>
              <a:r>
                <a:rPr lang="en-US" altLang="en-US" sz="2400" dirty="0"/>
                <a:t>      		1.34</a:t>
              </a:r>
            </a:p>
            <a:p>
              <a:pPr lvl="1" hangingPunct="1"/>
              <a:r>
                <a:rPr lang="en-US" altLang="en-US" sz="2400" dirty="0"/>
                <a:t>      		1.51</a:t>
              </a:r>
            </a:p>
            <a:p>
              <a:pPr lvl="1" hangingPunct="1"/>
              <a:r>
                <a:rPr lang="en-US" altLang="en-US" sz="2400" dirty="0"/>
                <a:t>      		1.67</a:t>
              </a:r>
            </a:p>
            <a:p>
              <a:pPr lvl="1" hangingPunct="1"/>
              <a:r>
                <a:rPr lang="en-US" altLang="en-US" sz="2400" dirty="0"/>
                <a:t>      		1.81</a:t>
              </a:r>
            </a:p>
            <a:p>
              <a:pPr lvl="1" eaLnBrk="1" hangingPunct="1"/>
              <a:r>
                <a:rPr lang="en-US" altLang="en-US" sz="2400" dirty="0"/>
                <a:t>0.9		</a:t>
              </a:r>
              <a:r>
                <a:rPr lang="en-US" altLang="en-US" sz="2400" dirty="0" smtClean="0"/>
                <a:t>	2.3</a:t>
              </a:r>
              <a:endParaRPr lang="en-US" altLang="en-US" sz="2400" dirty="0"/>
            </a:p>
            <a:p>
              <a:pPr lvl="1" eaLnBrk="1" hangingPunct="1"/>
              <a:r>
                <a:rPr lang="en-US" altLang="en-US" sz="2400" dirty="0"/>
                <a:t>0.99		7.1</a:t>
              </a:r>
            </a:p>
            <a:p>
              <a:pPr lvl="1" eaLnBrk="1" hangingPunct="1"/>
              <a:r>
                <a:rPr lang="en-US" altLang="en-US" sz="2400" dirty="0"/>
                <a:t>0.999		22.4</a:t>
              </a:r>
            </a:p>
            <a:p>
              <a:pPr lvl="1" eaLnBrk="1" hangingPunct="1"/>
              <a:r>
                <a:rPr lang="en-US" altLang="en-US" sz="2400" dirty="0"/>
                <a:t>0.9999		70.7</a:t>
              </a:r>
            </a:p>
          </p:txBody>
        </p:sp>
        <p:pic>
          <p:nvPicPr>
            <p:cNvPr id="17412" name="LaTeX: v/c" descr="v/c"/>
            <p:cNvPicPr>
              <a:picLocks noChangeArrowheads="1"/>
            </p:cNvPicPr>
            <p:nvPr>
              <p:custDataLst>
                <p:tags r:id="rId2"/>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075" y="1335088"/>
              <a:ext cx="511175" cy="354012"/>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LaTeX: \gamma" descr="\gamma"/>
            <p:cNvPicPr>
              <a:picLocks noChangeArrowheads="1"/>
            </p:cNvPicPr>
            <p:nvPr>
              <p:custDataLst>
                <p:tags r:id="rId3"/>
              </p:custDataLst>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40075" y="1444625"/>
              <a:ext cx="193675" cy="231775"/>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4" name="LaTeX: v/c" descr="v/c"/>
            <p:cNvPicPr>
              <a:picLocks noChangeArrowheads="1"/>
            </p:cNvPicPr>
            <p:nvPr>
              <p:custDataLst>
                <p:tags r:id="rId4"/>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075" y="1335088"/>
              <a:ext cx="511175" cy="354012"/>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5" name="LaTeX: \gamma" descr="\gamma"/>
            <p:cNvPicPr>
              <a:picLocks noChangeArrowheads="1"/>
            </p:cNvPicPr>
            <p:nvPr>
              <p:custDataLst>
                <p:tags r:id="rId5"/>
              </p:custDataLst>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40075" y="1444625"/>
              <a:ext cx="193675" cy="231775"/>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6" name="LaTeX: 1/2" descr="1/2"/>
            <p:cNvPicPr>
              <a:picLocks noChangeArrowheads="1"/>
            </p:cNvPicPr>
            <p:nvPr>
              <p:custDataLst>
                <p:tags r:id="rId6"/>
              </p:custDataLst>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075" y="2189163"/>
              <a:ext cx="514350" cy="354012"/>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7" name="LaTeX: 2/3" descr="2/3"/>
            <p:cNvPicPr>
              <a:picLocks noChangeArrowheads="1"/>
            </p:cNvPicPr>
            <p:nvPr>
              <p:custDataLst>
                <p:tags r:id="rId7"/>
              </p:custDataLst>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075" y="2616200"/>
              <a:ext cx="517525" cy="352425"/>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8" name="LaTeX: 3/4" descr="3/4"/>
            <p:cNvPicPr>
              <a:picLocks noChangeArrowheads="1"/>
            </p:cNvPicPr>
            <p:nvPr>
              <p:custDataLst>
                <p:tags r:id="rId8"/>
              </p:custDataLst>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075" y="3043238"/>
              <a:ext cx="520700" cy="352425"/>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9" name="LaTeX: 4/5" descr="4/5"/>
            <p:cNvPicPr>
              <a:picLocks noChangeArrowheads="1"/>
            </p:cNvPicPr>
            <p:nvPr>
              <p:custDataLst>
                <p:tags r:id="rId9"/>
              </p:custDataLst>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075" y="3468688"/>
              <a:ext cx="514350" cy="354012"/>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20" name="LaTeX: 5/6" descr="5/6"/>
            <p:cNvPicPr>
              <a:picLocks noChangeArrowheads="1"/>
            </p:cNvPicPr>
            <p:nvPr>
              <p:custDataLst>
                <p:tags r:id="rId10"/>
              </p:custDataLst>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4075" y="3895725"/>
              <a:ext cx="517525" cy="354013"/>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Text Box 4"/>
          <p:cNvSpPr txBox="1">
            <a:spLocks noChangeArrowheads="1"/>
          </p:cNvSpPr>
          <p:nvPr/>
        </p:nvSpPr>
        <p:spPr bwMode="auto">
          <a:xfrm>
            <a:off x="763587" y="1295400"/>
            <a:ext cx="19143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dirty="0">
                <a:solidFill>
                  <a:schemeClr val="tx2"/>
                </a:solidFill>
                <a:latin typeface="Symbol" pitchFamily="18" charset="2"/>
              </a:rPr>
              <a:t>g</a:t>
            </a:r>
            <a:r>
              <a:rPr lang="en-US" altLang="en-US" sz="3600" b="1" dirty="0">
                <a:solidFill>
                  <a:schemeClr val="tx2"/>
                </a:solidFill>
              </a:rPr>
              <a:t> Factor</a:t>
            </a:r>
          </a:p>
        </p:txBody>
      </p:sp>
    </p:spTree>
    <p:extLst>
      <p:ext uri="{BB962C8B-B14F-4D97-AF65-F5344CB8AC3E}">
        <p14:creationId xmlns:p14="http://schemas.microsoft.com/office/powerpoint/2010/main" val="2441526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762000" y="1295400"/>
            <a:ext cx="845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dirty="0">
                <a:solidFill>
                  <a:schemeClr val="tx2"/>
                </a:solidFill>
              </a:rPr>
              <a:t>Proper Length and </a:t>
            </a:r>
            <a:r>
              <a:rPr lang="en-US" altLang="en-US" sz="3600" b="1" dirty="0" smtClean="0">
                <a:solidFill>
                  <a:schemeClr val="tx2"/>
                </a:solidFill>
              </a:rPr>
              <a:t>Proper </a:t>
            </a:r>
            <a:r>
              <a:rPr lang="en-US" altLang="en-US" sz="3600" b="1" dirty="0">
                <a:solidFill>
                  <a:schemeClr val="tx2"/>
                </a:solidFill>
              </a:rPr>
              <a:t>Time</a:t>
            </a:r>
          </a:p>
        </p:txBody>
      </p:sp>
      <p:sp>
        <p:nvSpPr>
          <p:cNvPr id="19458" name="Rectangle 2"/>
          <p:cNvSpPr>
            <a:spLocks noChangeArrowheads="1"/>
          </p:cNvSpPr>
          <p:nvPr/>
        </p:nvSpPr>
        <p:spPr bwMode="auto">
          <a:xfrm>
            <a:off x="762000" y="2286000"/>
            <a:ext cx="8305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800" dirty="0" smtClean="0">
                <a:latin typeface="Arial" charset="0"/>
              </a:rPr>
              <a:t>Since </a:t>
            </a:r>
            <a:r>
              <a:rPr lang="en-US" sz="2800" dirty="0">
                <a:latin typeface="Arial" charset="0"/>
              </a:rPr>
              <a:t>the time and the length appear differently to different observers, i.e. they become relative, it is important to have some invariant quantities as well.</a:t>
            </a:r>
          </a:p>
          <a:p>
            <a:pPr>
              <a:defRPr/>
            </a:pPr>
            <a:endParaRPr lang="en-US" sz="2800" dirty="0">
              <a:latin typeface="Arial" charset="0"/>
            </a:endParaRPr>
          </a:p>
          <a:p>
            <a:pPr marL="457200" indent="-457200">
              <a:buFont typeface="Arial" pitchFamily="34" charset="0"/>
              <a:buChar char="•"/>
              <a:defRPr/>
            </a:pPr>
            <a:r>
              <a:rPr lang="en-US" sz="2800" b="1" dirty="0">
                <a:latin typeface="Arial" charset="0"/>
              </a:rPr>
              <a:t>Proper time</a:t>
            </a:r>
            <a:r>
              <a:rPr lang="en-US" sz="2800" dirty="0">
                <a:latin typeface="Arial" charset="0"/>
              </a:rPr>
              <a:t> is the time that is measured in the reference frame that is at rest with respect to an object.</a:t>
            </a:r>
          </a:p>
          <a:p>
            <a:pPr marL="457200" indent="-457200">
              <a:buFont typeface="Arial" pitchFamily="34" charset="0"/>
              <a:buChar char="•"/>
              <a:defRPr/>
            </a:pPr>
            <a:r>
              <a:rPr lang="en-US" sz="2800" b="1" dirty="0">
                <a:latin typeface="Arial" charset="0"/>
              </a:rPr>
              <a:t>Proper length</a:t>
            </a:r>
            <a:r>
              <a:rPr lang="en-US" sz="2800" dirty="0">
                <a:latin typeface="Arial" charset="0"/>
              </a:rPr>
              <a:t> is the length that is measured in the reference frame that is at rest with respect to an object.</a:t>
            </a:r>
          </a:p>
        </p:txBody>
      </p:sp>
    </p:spTree>
    <p:extLst>
      <p:ext uri="{BB962C8B-B14F-4D97-AF65-F5344CB8AC3E}">
        <p14:creationId xmlns:p14="http://schemas.microsoft.com/office/powerpoint/2010/main" val="3007862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762000" y="2286000"/>
            <a:ext cx="83058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800" dirty="0" smtClean="0">
                <a:latin typeface="Arial" charset="0"/>
              </a:rPr>
              <a:t>Thus</a:t>
            </a:r>
            <a:r>
              <a:rPr lang="en-US" sz="2800" dirty="0">
                <a:latin typeface="Arial" charset="0"/>
              </a:rPr>
              <a:t>, if you want to measure a proper length of an object, or a proper time interval between two events, you need to be in the reference frame that is at rest with respect to this object or events.</a:t>
            </a:r>
          </a:p>
          <a:p>
            <a:pPr>
              <a:defRPr/>
            </a:pPr>
            <a:endParaRPr lang="en-US" sz="2800" dirty="0">
              <a:latin typeface="Arial" charset="0"/>
            </a:endParaRPr>
          </a:p>
          <a:p>
            <a:pPr marL="457200" indent="-457200">
              <a:buFont typeface="Arial" pitchFamily="34" charset="0"/>
              <a:buChar char="•"/>
              <a:defRPr/>
            </a:pPr>
            <a:r>
              <a:rPr lang="en-US" sz="2800" dirty="0">
                <a:latin typeface="Arial" charset="0"/>
              </a:rPr>
              <a:t>Proper time interval is always the smallest as measured by various observers.</a:t>
            </a:r>
          </a:p>
          <a:p>
            <a:pPr marL="457200" indent="-457200">
              <a:buFont typeface="Arial" pitchFamily="34" charset="0"/>
              <a:buChar char="•"/>
              <a:defRPr/>
            </a:pPr>
            <a:r>
              <a:rPr lang="en-US" sz="2800" dirty="0">
                <a:latin typeface="Arial" charset="0"/>
              </a:rPr>
              <a:t>Proper length is always the largest.</a:t>
            </a:r>
          </a:p>
        </p:txBody>
      </p:sp>
      <p:sp>
        <p:nvSpPr>
          <p:cNvPr id="5" name="Text Box 4"/>
          <p:cNvSpPr txBox="1">
            <a:spLocks noChangeArrowheads="1"/>
          </p:cNvSpPr>
          <p:nvPr/>
        </p:nvSpPr>
        <p:spPr bwMode="auto">
          <a:xfrm>
            <a:off x="762000" y="1295400"/>
            <a:ext cx="8458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dirty="0">
                <a:solidFill>
                  <a:schemeClr val="tx2"/>
                </a:solidFill>
              </a:rPr>
              <a:t>Proper Length and </a:t>
            </a:r>
            <a:r>
              <a:rPr lang="en-US" altLang="en-US" sz="3600" b="1" dirty="0" smtClean="0">
                <a:solidFill>
                  <a:schemeClr val="tx2"/>
                </a:solidFill>
              </a:rPr>
              <a:t>Proper </a:t>
            </a:r>
            <a:r>
              <a:rPr lang="en-US" altLang="en-US" sz="3600" b="1" dirty="0">
                <a:solidFill>
                  <a:schemeClr val="tx2"/>
                </a:solidFill>
              </a:rPr>
              <a:t>Time</a:t>
            </a:r>
          </a:p>
        </p:txBody>
      </p:sp>
    </p:spTree>
    <p:extLst>
      <p:ext uri="{BB962C8B-B14F-4D97-AF65-F5344CB8AC3E}">
        <p14:creationId xmlns:p14="http://schemas.microsoft.com/office/powerpoint/2010/main" val="10200420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762000" y="762000"/>
            <a:ext cx="520334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smtClean="0">
                <a:solidFill>
                  <a:schemeClr val="tx2"/>
                </a:solidFill>
              </a:rPr>
              <a:t>Time Dilation Is </a:t>
            </a:r>
            <a:r>
              <a:rPr lang="en-US" altLang="en-US" sz="3600" b="1" dirty="0">
                <a:solidFill>
                  <a:schemeClr val="tx2"/>
                </a:solidFill>
              </a:rPr>
              <a:t>Real – </a:t>
            </a:r>
          </a:p>
          <a:p>
            <a:pPr eaLnBrk="1" hangingPunct="1"/>
            <a:r>
              <a:rPr lang="en-US" altLang="en-US" sz="3600" b="1" dirty="0">
                <a:solidFill>
                  <a:schemeClr val="tx2"/>
                </a:solidFill>
              </a:rPr>
              <a:t>Atmospheric </a:t>
            </a:r>
            <a:r>
              <a:rPr lang="en-US" altLang="en-US" sz="3600" b="1" dirty="0" err="1">
                <a:solidFill>
                  <a:schemeClr val="tx2"/>
                </a:solidFill>
              </a:rPr>
              <a:t>Muons</a:t>
            </a:r>
            <a:endParaRPr lang="en-US" altLang="en-US" sz="3600" b="1" dirty="0">
              <a:solidFill>
                <a:schemeClr val="tx2"/>
              </a:solidFill>
            </a:endParaRPr>
          </a:p>
        </p:txBody>
      </p:sp>
      <p:sp>
        <p:nvSpPr>
          <p:cNvPr id="2" name="Rectangle 2"/>
          <p:cNvSpPr>
            <a:spLocks noChangeArrowheads="1"/>
          </p:cNvSpPr>
          <p:nvPr/>
        </p:nvSpPr>
        <p:spPr bwMode="auto">
          <a:xfrm>
            <a:off x="762000" y="2286000"/>
            <a:ext cx="8153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Wingdings" pitchFamily="2" charset="2"/>
              <a:buChar char="§"/>
              <a:defRPr/>
            </a:pPr>
            <a:r>
              <a:rPr lang="en-US" sz="2800" dirty="0" smtClean="0">
                <a:latin typeface="Arial" charset="0"/>
              </a:rPr>
              <a:t>The </a:t>
            </a:r>
            <a:r>
              <a:rPr lang="en-US" sz="2800" dirty="0">
                <a:latin typeface="Arial" charset="0"/>
              </a:rPr>
              <a:t>Earth is bombarded by energetic particles from space – </a:t>
            </a:r>
            <a:r>
              <a:rPr lang="en-US" sz="2800" b="1" dirty="0">
                <a:latin typeface="Arial" charset="0"/>
              </a:rPr>
              <a:t>cosmic rays</a:t>
            </a:r>
            <a:r>
              <a:rPr lang="en-US" sz="2800" dirty="0">
                <a:latin typeface="Arial" charset="0"/>
              </a:rPr>
              <a:t>. The most energetic of them would heat a teaspoon of water by 8</a:t>
            </a:r>
            <a:r>
              <a:rPr lang="en-US" sz="2800" baseline="30000" dirty="0">
                <a:latin typeface="Arial" charset="0"/>
              </a:rPr>
              <a:t>o</a:t>
            </a:r>
            <a:r>
              <a:rPr lang="en-US" sz="2800" dirty="0">
                <a:latin typeface="Arial" charset="0"/>
              </a:rPr>
              <a:t>C.</a:t>
            </a:r>
          </a:p>
          <a:p>
            <a:pPr marL="457200" indent="-457200">
              <a:buFont typeface="Wingdings" pitchFamily="2" charset="2"/>
              <a:buChar char="§"/>
              <a:defRPr/>
            </a:pPr>
            <a:endParaRPr lang="en-US" sz="2800" dirty="0" smtClean="0">
              <a:latin typeface="Arial" charset="0"/>
            </a:endParaRPr>
          </a:p>
          <a:p>
            <a:pPr marL="457200" indent="-457200">
              <a:buFont typeface="Wingdings" pitchFamily="2" charset="2"/>
              <a:buChar char="§"/>
              <a:defRPr/>
            </a:pPr>
            <a:r>
              <a:rPr lang="en-US" sz="2800" dirty="0" smtClean="0">
                <a:latin typeface="Arial" charset="0"/>
              </a:rPr>
              <a:t>Fortunately</a:t>
            </a:r>
            <a:r>
              <a:rPr lang="en-US" sz="2800" dirty="0">
                <a:latin typeface="Arial" charset="0"/>
              </a:rPr>
              <a:t>, we are protected from them by the atmosphere.</a:t>
            </a:r>
          </a:p>
        </p:txBody>
      </p:sp>
    </p:spTree>
    <p:extLst>
      <p:ext uri="{BB962C8B-B14F-4D97-AF65-F5344CB8AC3E}">
        <p14:creationId xmlns:p14="http://schemas.microsoft.com/office/powerpoint/2010/main" val="2939466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304800" y="1219200"/>
            <a:ext cx="8610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2800"/>
          </a:p>
          <a:p>
            <a:pPr eaLnBrk="1" hangingPunct="1"/>
            <a:endParaRPr lang="en-US" altLang="en-US" sz="2800"/>
          </a:p>
        </p:txBody>
      </p:sp>
      <p:pic>
        <p:nvPicPr>
          <p:cNvPr id="21508" name="Picture 2" descr="http://www.hep.ph.bham.ac.uk/general/outreach/SparkChamber/img/cosmi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546986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762000" y="762000"/>
            <a:ext cx="49981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dirty="0">
                <a:solidFill>
                  <a:schemeClr val="tx2"/>
                </a:solidFill>
              </a:rPr>
              <a:t>Proper Time Is Real – </a:t>
            </a:r>
          </a:p>
          <a:p>
            <a:pPr eaLnBrk="1" hangingPunct="1"/>
            <a:r>
              <a:rPr lang="en-US" altLang="en-US" sz="3600" b="1" dirty="0">
                <a:solidFill>
                  <a:schemeClr val="tx2"/>
                </a:solidFill>
              </a:rPr>
              <a:t>Atmospheric </a:t>
            </a:r>
            <a:r>
              <a:rPr lang="en-US" altLang="en-US" sz="3600" b="1" dirty="0" err="1">
                <a:solidFill>
                  <a:schemeClr val="tx2"/>
                </a:solidFill>
              </a:rPr>
              <a:t>Muons</a:t>
            </a:r>
            <a:endParaRPr lang="en-US" altLang="en-US" sz="3600" b="1" dirty="0">
              <a:solidFill>
                <a:schemeClr val="tx2"/>
              </a:solidFill>
            </a:endParaRPr>
          </a:p>
        </p:txBody>
      </p:sp>
    </p:spTree>
    <p:extLst>
      <p:ext uri="{BB962C8B-B14F-4D97-AF65-F5344CB8AC3E}">
        <p14:creationId xmlns:p14="http://schemas.microsoft.com/office/powerpoint/2010/main" val="3060231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750711" y="2286000"/>
            <a:ext cx="374508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Wingdings" pitchFamily="2" charset="2"/>
              <a:buChar char="§"/>
              <a:defRPr/>
            </a:pPr>
            <a:r>
              <a:rPr lang="en-US" sz="2800" dirty="0" err="1" smtClean="0">
                <a:latin typeface="Arial" charset="0"/>
              </a:rPr>
              <a:t>Muons</a:t>
            </a:r>
            <a:r>
              <a:rPr lang="en-US" sz="2800" dirty="0" smtClean="0">
                <a:latin typeface="Arial" charset="0"/>
              </a:rPr>
              <a:t> </a:t>
            </a:r>
            <a:r>
              <a:rPr lang="en-US" sz="2800" dirty="0">
                <a:latin typeface="Arial" charset="0"/>
              </a:rPr>
              <a:t>decay very quickly – they live only for 2 micro-seconds. </a:t>
            </a:r>
            <a:endParaRPr lang="en-US" sz="2800" dirty="0" smtClean="0">
              <a:latin typeface="Arial" charset="0"/>
            </a:endParaRPr>
          </a:p>
          <a:p>
            <a:pPr marL="457200" indent="-457200">
              <a:buFont typeface="Wingdings" pitchFamily="2" charset="2"/>
              <a:buChar char="§"/>
              <a:defRPr/>
            </a:pPr>
            <a:endParaRPr lang="en-US" sz="2800" dirty="0" smtClean="0">
              <a:latin typeface="Arial" charset="0"/>
            </a:endParaRPr>
          </a:p>
          <a:p>
            <a:pPr marL="457200" indent="-457200">
              <a:buFont typeface="Wingdings" pitchFamily="2" charset="2"/>
              <a:buChar char="§"/>
              <a:defRPr/>
            </a:pPr>
            <a:endParaRPr lang="en-US" sz="2800" dirty="0" smtClean="0">
              <a:latin typeface="Arial" charset="0"/>
            </a:endParaRPr>
          </a:p>
          <a:p>
            <a:pPr eaLnBrk="1" hangingPunct="1">
              <a:buFont typeface="Wingdings" pitchFamily="2" charset="2"/>
              <a:buChar char="§"/>
            </a:pPr>
            <a:r>
              <a:rPr lang="en-US" altLang="en-US" sz="2800" dirty="0" smtClean="0"/>
              <a:t>   2</a:t>
            </a:r>
            <a:r>
              <a:rPr lang="en-US" altLang="en-US" sz="2800" dirty="0" smtClean="0">
                <a:latin typeface="Symbol" pitchFamily="18" charset="2"/>
              </a:rPr>
              <a:t>m</a:t>
            </a:r>
            <a:r>
              <a:rPr lang="en-US" altLang="en-US" sz="2800" dirty="0" smtClean="0"/>
              <a:t>s x 300,000 km/s </a:t>
            </a:r>
          </a:p>
          <a:p>
            <a:pPr eaLnBrk="1" hangingPunct="1"/>
            <a:r>
              <a:rPr lang="en-US" altLang="en-US" sz="2800" dirty="0" smtClean="0"/>
              <a:t>     = 0.6km </a:t>
            </a:r>
            <a:r>
              <a:rPr lang="en-US" altLang="en-US" sz="2800" dirty="0"/>
              <a:t>= 600m </a:t>
            </a:r>
          </a:p>
          <a:p>
            <a:pPr marL="457200" indent="-457200">
              <a:buFont typeface="Wingdings" pitchFamily="2" charset="2"/>
              <a:buChar char="§"/>
              <a:defRPr/>
            </a:pPr>
            <a:endParaRPr lang="en-US" sz="2800" dirty="0">
              <a:latin typeface="Arial" charset="0"/>
            </a:endParaRPr>
          </a:p>
        </p:txBody>
      </p:sp>
      <p:pic>
        <p:nvPicPr>
          <p:cNvPr id="22532" name="Picture 4" descr="File:FrischSmith.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738" y="2743200"/>
            <a:ext cx="48577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762000" y="762000"/>
            <a:ext cx="49981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dirty="0">
                <a:solidFill>
                  <a:schemeClr val="tx2"/>
                </a:solidFill>
              </a:rPr>
              <a:t>Proper Time Is Real – </a:t>
            </a:r>
          </a:p>
          <a:p>
            <a:pPr eaLnBrk="1" hangingPunct="1"/>
            <a:r>
              <a:rPr lang="en-US" altLang="en-US" sz="3600" b="1" dirty="0">
                <a:solidFill>
                  <a:schemeClr val="tx2"/>
                </a:solidFill>
              </a:rPr>
              <a:t>Atmospheric </a:t>
            </a:r>
            <a:r>
              <a:rPr lang="en-US" altLang="en-US" sz="3600" b="1" dirty="0" err="1">
                <a:solidFill>
                  <a:schemeClr val="tx2"/>
                </a:solidFill>
              </a:rPr>
              <a:t>Muons</a:t>
            </a:r>
            <a:endParaRPr lang="en-US" altLang="en-US" sz="3600" b="1" dirty="0">
              <a:solidFill>
                <a:schemeClr val="tx2"/>
              </a:solidFill>
            </a:endParaRPr>
          </a:p>
        </p:txBody>
      </p:sp>
    </p:spTree>
    <p:extLst>
      <p:ext uri="{BB962C8B-B14F-4D97-AF65-F5344CB8AC3E}">
        <p14:creationId xmlns:p14="http://schemas.microsoft.com/office/powerpoint/2010/main" val="757889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762000" y="2286000"/>
            <a:ext cx="81534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457200" indent="-457200" eaLnBrk="1" hangingPunct="1">
              <a:buFont typeface="Wingdings" panose="05000000000000000000" pitchFamily="2" charset="2"/>
              <a:buChar char="§"/>
            </a:pPr>
            <a:r>
              <a:rPr lang="en-US" altLang="en-US" sz="2800" dirty="0"/>
              <a:t>Since both, space distances, and time intervals, become relative, and the property of simultaneity </a:t>
            </a:r>
            <a:r>
              <a:rPr lang="en-US" altLang="en-US" sz="2800" dirty="0" smtClean="0"/>
              <a:t>is lost</a:t>
            </a:r>
            <a:r>
              <a:rPr lang="en-US" altLang="en-US" sz="2800" dirty="0"/>
              <a:t>, we should not separate space and time </a:t>
            </a:r>
            <a:r>
              <a:rPr lang="en-US" altLang="en-US" sz="2800" dirty="0" smtClean="0"/>
              <a:t>any more</a:t>
            </a:r>
            <a:r>
              <a:rPr lang="en-US" altLang="en-US" sz="2800" dirty="0"/>
              <a:t>, but talk about </a:t>
            </a:r>
            <a:r>
              <a:rPr lang="en-US" altLang="en-US" sz="2800" b="1" dirty="0"/>
              <a:t>space-time</a:t>
            </a:r>
            <a:r>
              <a:rPr lang="en-US" altLang="en-US" sz="2800" dirty="0" smtClean="0"/>
              <a:t>.</a:t>
            </a:r>
          </a:p>
          <a:p>
            <a:pPr marL="457200" indent="-457200" eaLnBrk="1" hangingPunct="1">
              <a:buFont typeface="Wingdings" panose="05000000000000000000" pitchFamily="2" charset="2"/>
              <a:buChar char="§"/>
            </a:pPr>
            <a:endParaRPr lang="en-US" altLang="en-US" sz="2800" dirty="0" smtClean="0"/>
          </a:p>
          <a:p>
            <a:pPr marL="457200" indent="-457200" eaLnBrk="1" hangingPunct="1">
              <a:buFont typeface="Wingdings" panose="05000000000000000000" pitchFamily="2" charset="2"/>
              <a:buChar char="§"/>
            </a:pPr>
            <a:r>
              <a:rPr lang="en-US" altLang="en-US" sz="2800" dirty="0"/>
              <a:t>Usually, space-time of SR is also called </a:t>
            </a:r>
            <a:r>
              <a:rPr lang="en-US" altLang="en-US" sz="2800" b="1" dirty="0" err="1"/>
              <a:t>Minkowski</a:t>
            </a:r>
            <a:r>
              <a:rPr lang="en-US" altLang="en-US" sz="2800" b="1" dirty="0"/>
              <a:t> space-time</a:t>
            </a:r>
            <a:r>
              <a:rPr lang="en-US" altLang="en-US" sz="2800" dirty="0"/>
              <a:t>, due to Hermann </a:t>
            </a:r>
            <a:r>
              <a:rPr lang="en-US" altLang="en-US" sz="2800" dirty="0" err="1"/>
              <a:t>Minkowski</a:t>
            </a:r>
            <a:r>
              <a:rPr lang="en-US" altLang="en-US" sz="2800" dirty="0"/>
              <a:t> (we will meet other space-times later).</a:t>
            </a:r>
          </a:p>
          <a:p>
            <a:pPr eaLnBrk="1" hangingPunct="1"/>
            <a:endParaRPr lang="en-US" altLang="en-US" sz="2800" dirty="0"/>
          </a:p>
        </p:txBody>
      </p:sp>
      <p:sp>
        <p:nvSpPr>
          <p:cNvPr id="23555" name="Text Box 4"/>
          <p:cNvSpPr txBox="1">
            <a:spLocks noChangeArrowheads="1"/>
          </p:cNvSpPr>
          <p:nvPr/>
        </p:nvSpPr>
        <p:spPr bwMode="auto">
          <a:xfrm>
            <a:off x="795867" y="1295400"/>
            <a:ext cx="27667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dirty="0">
                <a:solidFill>
                  <a:schemeClr val="tx2"/>
                </a:solidFill>
              </a:rPr>
              <a:t>Space-Time</a:t>
            </a:r>
          </a:p>
        </p:txBody>
      </p:sp>
      <p:pic>
        <p:nvPicPr>
          <p:cNvPr id="23556" name="Picture 2" descr="File:De Raum zeit Minkowski Bil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0"/>
            <a:ext cx="1806575" cy="234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794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7140" r="14289" b="9497"/>
          <a:stretch/>
        </p:blipFill>
        <p:spPr bwMode="auto">
          <a:xfrm>
            <a:off x="4038600" y="2680853"/>
            <a:ext cx="5105400" cy="4177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title"/>
          </p:nvPr>
        </p:nvSpPr>
        <p:spPr>
          <a:xfrm>
            <a:off x="762000" y="762000"/>
            <a:ext cx="7924800" cy="1219200"/>
          </a:xfrm>
        </p:spPr>
        <p:txBody>
          <a:bodyPr/>
          <a:lstStyle/>
          <a:p>
            <a:pPr eaLnBrk="1" hangingPunct="1"/>
            <a:r>
              <a:rPr lang="en-US" altLang="en-US" dirty="0" smtClean="0"/>
              <a:t>           The Year Is 1887…</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78006"/>
            <a:ext cx="2438400" cy="107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447850"/>
            <a:ext cx="3048000" cy="152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828800" cy="22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1"/>
            <a:ext cx="1905000" cy="228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3158" y="2367802"/>
            <a:ext cx="1582484" cy="646331"/>
          </a:xfrm>
          <a:prstGeom prst="rect">
            <a:avLst/>
          </a:prstGeom>
          <a:noFill/>
        </p:spPr>
        <p:txBody>
          <a:bodyPr wrap="none" rtlCol="0">
            <a:spAutoFit/>
          </a:bodyPr>
          <a:lstStyle/>
          <a:p>
            <a:pPr algn="ctr"/>
            <a:r>
              <a:rPr lang="en-US" dirty="0" smtClean="0"/>
              <a:t>Isaac Newton</a:t>
            </a:r>
          </a:p>
          <a:p>
            <a:pPr algn="ctr"/>
            <a:r>
              <a:rPr lang="en-US" dirty="0" smtClean="0"/>
              <a:t>(1642-1727)</a:t>
            </a:r>
            <a:endParaRPr lang="en-US" dirty="0"/>
          </a:p>
        </p:txBody>
      </p:sp>
      <p:sp>
        <p:nvSpPr>
          <p:cNvPr id="10" name="TextBox 9"/>
          <p:cNvSpPr txBox="1"/>
          <p:nvPr/>
        </p:nvSpPr>
        <p:spPr>
          <a:xfrm>
            <a:off x="7310489" y="2370582"/>
            <a:ext cx="1762021" cy="646331"/>
          </a:xfrm>
          <a:prstGeom prst="rect">
            <a:avLst/>
          </a:prstGeom>
          <a:noFill/>
        </p:spPr>
        <p:txBody>
          <a:bodyPr wrap="none" rtlCol="0">
            <a:spAutoFit/>
          </a:bodyPr>
          <a:lstStyle/>
          <a:p>
            <a:pPr algn="ctr"/>
            <a:r>
              <a:rPr lang="en-US" dirty="0" smtClean="0"/>
              <a:t>James </a:t>
            </a:r>
            <a:r>
              <a:rPr lang="en-US" dirty="0"/>
              <a:t>M</a:t>
            </a:r>
            <a:r>
              <a:rPr lang="en-US" dirty="0" smtClean="0"/>
              <a:t>axwell</a:t>
            </a:r>
          </a:p>
          <a:p>
            <a:pPr algn="ctr"/>
            <a:r>
              <a:rPr lang="en-US" dirty="0" smtClean="0"/>
              <a:t>(</a:t>
            </a:r>
            <a:r>
              <a:rPr lang="en-US" altLang="en-US" dirty="0" smtClean="0"/>
              <a:t>1831-1879</a:t>
            </a:r>
            <a:r>
              <a:rPr lang="en-US" dirty="0" smtClean="0"/>
              <a:t>)</a:t>
            </a:r>
            <a:endParaRPr lang="en-US" dirty="0"/>
          </a:p>
        </p:txBody>
      </p:sp>
      <p:sp>
        <p:nvSpPr>
          <p:cNvPr id="4" name="Rectangle 3"/>
          <p:cNvSpPr/>
          <p:nvPr/>
        </p:nvSpPr>
        <p:spPr bwMode="auto">
          <a:xfrm>
            <a:off x="3048000" y="3886200"/>
            <a:ext cx="152400" cy="152400"/>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5675174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4"/>
          <p:cNvSpPr txBox="1">
            <a:spLocks noChangeArrowheads="1"/>
          </p:cNvSpPr>
          <p:nvPr/>
        </p:nvSpPr>
        <p:spPr bwMode="auto">
          <a:xfrm>
            <a:off x="795867" y="1295400"/>
            <a:ext cx="27667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dirty="0">
                <a:solidFill>
                  <a:schemeClr val="tx2"/>
                </a:solidFill>
              </a:rPr>
              <a:t>Space-Time</a:t>
            </a:r>
          </a:p>
        </p:txBody>
      </p:sp>
      <p:cxnSp>
        <p:nvCxnSpPr>
          <p:cNvPr id="3" name="Straight Connector 2"/>
          <p:cNvCxnSpPr/>
          <p:nvPr/>
        </p:nvCxnSpPr>
        <p:spPr bwMode="auto">
          <a:xfrm flipV="1">
            <a:off x="1752600" y="2438400"/>
            <a:ext cx="0" cy="3886200"/>
          </a:xfrm>
          <a:prstGeom prst="line">
            <a:avLst/>
          </a:prstGeom>
          <a:solidFill>
            <a:schemeClr val="accent1"/>
          </a:solidFill>
          <a:ln w="38100" cap="flat" cmpd="sng" algn="ctr">
            <a:solidFill>
              <a:schemeClr val="tx1"/>
            </a:solidFill>
            <a:prstDash val="solid"/>
            <a:round/>
            <a:headEnd type="none" w="med" len="med"/>
            <a:tailEnd type="arrow"/>
          </a:ln>
          <a:effectLst/>
        </p:spPr>
      </p:cxnSp>
      <p:sp>
        <p:nvSpPr>
          <p:cNvPr id="8" name="TextBox 7"/>
          <p:cNvSpPr txBox="1"/>
          <p:nvPr/>
        </p:nvSpPr>
        <p:spPr>
          <a:xfrm rot="16200000">
            <a:off x="1059351" y="2598250"/>
            <a:ext cx="689035" cy="369332"/>
          </a:xfrm>
          <a:prstGeom prst="rect">
            <a:avLst/>
          </a:prstGeom>
          <a:noFill/>
        </p:spPr>
        <p:txBody>
          <a:bodyPr wrap="none" rtlCol="0">
            <a:spAutoFit/>
          </a:bodyPr>
          <a:lstStyle/>
          <a:p>
            <a:r>
              <a:rPr lang="en-US" dirty="0" smtClean="0"/>
              <a:t>Time</a:t>
            </a:r>
            <a:endParaRPr lang="en-US" dirty="0"/>
          </a:p>
        </p:txBody>
      </p:sp>
      <p:cxnSp>
        <p:nvCxnSpPr>
          <p:cNvPr id="10" name="Straight Arrow Connector 9"/>
          <p:cNvCxnSpPr/>
          <p:nvPr/>
        </p:nvCxnSpPr>
        <p:spPr bwMode="auto">
          <a:xfrm>
            <a:off x="1752600" y="6324600"/>
            <a:ext cx="57150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3" name="TextBox 12"/>
          <p:cNvSpPr txBox="1"/>
          <p:nvPr/>
        </p:nvSpPr>
        <p:spPr>
          <a:xfrm>
            <a:off x="6628909" y="6458845"/>
            <a:ext cx="838691" cy="369332"/>
          </a:xfrm>
          <a:prstGeom prst="rect">
            <a:avLst/>
          </a:prstGeom>
          <a:noFill/>
        </p:spPr>
        <p:txBody>
          <a:bodyPr wrap="none" rtlCol="0">
            <a:spAutoFit/>
          </a:bodyPr>
          <a:lstStyle/>
          <a:p>
            <a:r>
              <a:rPr lang="en-US" dirty="0" smtClean="0"/>
              <a:t>Space</a:t>
            </a:r>
            <a:endParaRPr lang="en-US" dirty="0"/>
          </a:p>
        </p:txBody>
      </p:sp>
      <p:sp>
        <p:nvSpPr>
          <p:cNvPr id="14" name="Rectangle 13"/>
          <p:cNvSpPr/>
          <p:nvPr/>
        </p:nvSpPr>
        <p:spPr bwMode="auto">
          <a:xfrm>
            <a:off x="2667000" y="2971800"/>
            <a:ext cx="3657600" cy="2514600"/>
          </a:xfrm>
          <a:prstGeom prst="rect">
            <a:avLst/>
          </a:prstGeom>
          <a:blipFill>
            <a:blip r:embed="rId2"/>
            <a:stretch>
              <a:fillRect/>
            </a:stretch>
          </a:blip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2050" name="Picture 2" descr="Oops - I lost my picture!"/>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52625" y="5021791"/>
            <a:ext cx="1428750" cy="104775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a:stCxn id="2050" idx="2"/>
          </p:cNvCxnSpPr>
          <p:nvPr/>
        </p:nvCxnSpPr>
        <p:spPr bwMode="auto">
          <a:xfrm flipV="1">
            <a:off x="2667000" y="4648200"/>
            <a:ext cx="3657600" cy="1421342"/>
          </a:xfrm>
          <a:prstGeom prst="straightConnector1">
            <a:avLst/>
          </a:prstGeom>
          <a:solidFill>
            <a:schemeClr val="accent1"/>
          </a:solidFill>
          <a:ln w="76200" cap="flat" cmpd="tri" algn="ctr">
            <a:solidFill>
              <a:srgbClr val="C00000"/>
            </a:solidFill>
            <a:prstDash val="solid"/>
            <a:round/>
            <a:headEnd type="none" w="med" len="med"/>
            <a:tailEnd type="none"/>
          </a:ln>
          <a:effectLst/>
        </p:spPr>
      </p:cxnSp>
      <p:cxnSp>
        <p:nvCxnSpPr>
          <p:cNvPr id="12" name="Straight Arrow Connector 11"/>
          <p:cNvCxnSpPr/>
          <p:nvPr/>
        </p:nvCxnSpPr>
        <p:spPr bwMode="auto">
          <a:xfrm flipV="1">
            <a:off x="6324600" y="3962400"/>
            <a:ext cx="0" cy="685801"/>
          </a:xfrm>
          <a:prstGeom prst="straightConnector1">
            <a:avLst/>
          </a:prstGeom>
          <a:solidFill>
            <a:schemeClr val="accent1"/>
          </a:solidFill>
          <a:ln w="76200" cap="flat" cmpd="tri" algn="ctr">
            <a:solidFill>
              <a:srgbClr val="C00000"/>
            </a:solidFill>
            <a:prstDash val="solid"/>
            <a:round/>
            <a:headEnd type="none" w="med" len="med"/>
            <a:tailEnd type="none"/>
          </a:ln>
          <a:effectLst/>
        </p:spPr>
      </p:cxnSp>
      <p:cxnSp>
        <p:nvCxnSpPr>
          <p:cNvPr id="15" name="Straight Arrow Connector 14"/>
          <p:cNvCxnSpPr/>
          <p:nvPr/>
        </p:nvCxnSpPr>
        <p:spPr bwMode="auto">
          <a:xfrm flipH="1" flipV="1">
            <a:off x="2667000" y="2590800"/>
            <a:ext cx="3657600" cy="1371600"/>
          </a:xfrm>
          <a:prstGeom prst="straightConnector1">
            <a:avLst/>
          </a:prstGeom>
          <a:solidFill>
            <a:schemeClr val="accent1"/>
          </a:solidFill>
          <a:ln w="76200" cap="flat" cmpd="tri" algn="ctr">
            <a:solidFill>
              <a:srgbClr val="C00000"/>
            </a:solidFill>
            <a:prstDash val="solid"/>
            <a:round/>
            <a:headEnd type="none" w="med" len="med"/>
            <a:tailEnd type="none"/>
          </a:ln>
          <a:effectLst/>
        </p:spPr>
      </p:cxnSp>
      <p:grpSp>
        <p:nvGrpSpPr>
          <p:cNvPr id="23552" name="Group 23551"/>
          <p:cNvGrpSpPr/>
          <p:nvPr/>
        </p:nvGrpSpPr>
        <p:grpSpPr>
          <a:xfrm>
            <a:off x="3813244" y="5685568"/>
            <a:ext cx="4793129" cy="568640"/>
            <a:chOff x="3813244" y="5685568"/>
            <a:chExt cx="4793129" cy="568640"/>
          </a:xfrm>
        </p:grpSpPr>
        <p:cxnSp>
          <p:nvCxnSpPr>
            <p:cNvPr id="18" name="Straight Arrow Connector 17"/>
            <p:cNvCxnSpPr>
              <a:stCxn id="19" idx="1"/>
            </p:cNvCxnSpPr>
            <p:nvPr/>
          </p:nvCxnSpPr>
          <p:spPr bwMode="auto">
            <a:xfrm flipH="1" flipV="1">
              <a:off x="3813244" y="5685568"/>
              <a:ext cx="838200" cy="383974"/>
            </a:xfrm>
            <a:prstGeom prst="straightConnector1">
              <a:avLst/>
            </a:prstGeom>
            <a:solidFill>
              <a:schemeClr val="accent1"/>
            </a:solidFill>
            <a:ln w="38100" cap="flat" cmpd="sng" algn="ctr">
              <a:solidFill>
                <a:schemeClr val="tx1"/>
              </a:solidFill>
              <a:prstDash val="solid"/>
              <a:round/>
              <a:headEnd type="none" w="med" len="med"/>
              <a:tailEnd type="triangle" w="med" len="lg"/>
            </a:ln>
            <a:effectLst/>
          </p:spPr>
        </p:cxnSp>
        <p:sp>
          <p:nvSpPr>
            <p:cNvPr id="19" name="TextBox 18"/>
            <p:cNvSpPr txBox="1"/>
            <p:nvPr/>
          </p:nvSpPr>
          <p:spPr>
            <a:xfrm>
              <a:off x="4651444" y="5884876"/>
              <a:ext cx="3954929" cy="369332"/>
            </a:xfrm>
            <a:prstGeom prst="rect">
              <a:avLst/>
            </a:prstGeom>
            <a:noFill/>
            <a:ln w="38100">
              <a:solidFill>
                <a:schemeClr val="tx1"/>
              </a:solidFill>
            </a:ln>
          </p:spPr>
          <p:txBody>
            <a:bodyPr wrap="none" rtlCol="0">
              <a:spAutoFit/>
            </a:bodyPr>
            <a:lstStyle/>
            <a:p>
              <a:r>
                <a:rPr lang="en-US" dirty="0" smtClean="0"/>
                <a:t>Me going to the right (and up in time)</a:t>
              </a:r>
              <a:endParaRPr lang="en-US" dirty="0"/>
            </a:p>
          </p:txBody>
        </p:sp>
      </p:grpSp>
      <p:grpSp>
        <p:nvGrpSpPr>
          <p:cNvPr id="23554" name="Group 23553"/>
          <p:cNvGrpSpPr/>
          <p:nvPr/>
        </p:nvGrpSpPr>
        <p:grpSpPr>
          <a:xfrm>
            <a:off x="3733800" y="2438400"/>
            <a:ext cx="4731509" cy="457200"/>
            <a:chOff x="3733800" y="2438400"/>
            <a:chExt cx="4731509" cy="457200"/>
          </a:xfrm>
        </p:grpSpPr>
        <p:cxnSp>
          <p:nvCxnSpPr>
            <p:cNvPr id="24" name="Straight Arrow Connector 23"/>
            <p:cNvCxnSpPr>
              <a:stCxn id="25" idx="1"/>
            </p:cNvCxnSpPr>
            <p:nvPr/>
          </p:nvCxnSpPr>
          <p:spPr bwMode="auto">
            <a:xfrm flipH="1">
              <a:off x="3733800" y="2623066"/>
              <a:ext cx="917644" cy="272534"/>
            </a:xfrm>
            <a:prstGeom prst="straightConnector1">
              <a:avLst/>
            </a:prstGeom>
            <a:solidFill>
              <a:schemeClr val="accent1"/>
            </a:solidFill>
            <a:ln w="38100" cap="flat" cmpd="sng" algn="ctr">
              <a:solidFill>
                <a:schemeClr val="tx1"/>
              </a:solidFill>
              <a:prstDash val="solid"/>
              <a:round/>
              <a:headEnd type="none" w="med" len="med"/>
              <a:tailEnd type="triangle" w="med" len="lg"/>
            </a:ln>
            <a:effectLst/>
          </p:spPr>
        </p:cxnSp>
        <p:sp>
          <p:nvSpPr>
            <p:cNvPr id="25" name="TextBox 24"/>
            <p:cNvSpPr txBox="1"/>
            <p:nvPr/>
          </p:nvSpPr>
          <p:spPr>
            <a:xfrm>
              <a:off x="4651444" y="2438400"/>
              <a:ext cx="3813865" cy="369332"/>
            </a:xfrm>
            <a:prstGeom prst="rect">
              <a:avLst/>
            </a:prstGeom>
            <a:noFill/>
            <a:ln w="38100">
              <a:solidFill>
                <a:schemeClr val="tx1"/>
              </a:solidFill>
            </a:ln>
          </p:spPr>
          <p:txBody>
            <a:bodyPr wrap="none" rtlCol="0">
              <a:spAutoFit/>
            </a:bodyPr>
            <a:lstStyle/>
            <a:p>
              <a:r>
                <a:rPr lang="en-US" dirty="0" smtClean="0"/>
                <a:t>Me going to the left (and up in time)</a:t>
              </a:r>
              <a:endParaRPr lang="en-US" dirty="0"/>
            </a:p>
          </p:txBody>
        </p:sp>
      </p:grpSp>
      <p:grpSp>
        <p:nvGrpSpPr>
          <p:cNvPr id="23553" name="Group 23552"/>
          <p:cNvGrpSpPr/>
          <p:nvPr/>
        </p:nvGrpSpPr>
        <p:grpSpPr>
          <a:xfrm>
            <a:off x="6324600" y="3982134"/>
            <a:ext cx="2743692" cy="646331"/>
            <a:chOff x="6324600" y="3982134"/>
            <a:chExt cx="2743692" cy="646331"/>
          </a:xfrm>
        </p:grpSpPr>
        <p:cxnSp>
          <p:nvCxnSpPr>
            <p:cNvPr id="27" name="Straight Arrow Connector 26"/>
            <p:cNvCxnSpPr>
              <a:stCxn id="28" idx="1"/>
            </p:cNvCxnSpPr>
            <p:nvPr/>
          </p:nvCxnSpPr>
          <p:spPr bwMode="auto">
            <a:xfrm flipH="1" flipV="1">
              <a:off x="6324600" y="4305299"/>
              <a:ext cx="533400" cy="1"/>
            </a:xfrm>
            <a:prstGeom prst="straightConnector1">
              <a:avLst/>
            </a:prstGeom>
            <a:solidFill>
              <a:schemeClr val="accent1"/>
            </a:solidFill>
            <a:ln w="38100" cap="flat" cmpd="sng" algn="ctr">
              <a:solidFill>
                <a:schemeClr val="tx1"/>
              </a:solidFill>
              <a:prstDash val="solid"/>
              <a:round/>
              <a:headEnd type="none" w="med" len="med"/>
              <a:tailEnd type="triangle" w="med" len="lg"/>
            </a:ln>
            <a:effectLst/>
          </p:spPr>
        </p:cxnSp>
        <p:sp>
          <p:nvSpPr>
            <p:cNvPr id="28" name="TextBox 27"/>
            <p:cNvSpPr txBox="1"/>
            <p:nvPr/>
          </p:nvSpPr>
          <p:spPr>
            <a:xfrm>
              <a:off x="6858000" y="3982134"/>
              <a:ext cx="2210292" cy="646331"/>
            </a:xfrm>
            <a:prstGeom prst="rect">
              <a:avLst/>
            </a:prstGeom>
            <a:noFill/>
            <a:ln w="38100">
              <a:solidFill>
                <a:schemeClr val="tx1"/>
              </a:solidFill>
            </a:ln>
          </p:spPr>
          <p:txBody>
            <a:bodyPr wrap="square" rtlCol="0">
              <a:spAutoFit/>
            </a:bodyPr>
            <a:lstStyle/>
            <a:p>
              <a:r>
                <a:rPr lang="en-US" dirty="0" smtClean="0"/>
                <a:t>Me standing (still going up in time)</a:t>
              </a:r>
              <a:endParaRPr lang="en-US" dirty="0"/>
            </a:p>
          </p:txBody>
        </p:sp>
      </p:grpSp>
    </p:spTree>
    <p:extLst>
      <p:ext uri="{BB962C8B-B14F-4D97-AF65-F5344CB8AC3E}">
        <p14:creationId xmlns:p14="http://schemas.microsoft.com/office/powerpoint/2010/main" val="29618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33333E-6 3.16374E-6 L 0.41666 0.00254 " pathEditMode="relative" rAng="0" ptsTypes="AA">
                                      <p:cBhvr>
                                        <p:cTn id="11" dur="2000" fill="hold"/>
                                        <p:tgtEl>
                                          <p:spTgt spid="2050"/>
                                        </p:tgtEl>
                                        <p:attrNameLst>
                                          <p:attrName>ppt_x</p:attrName>
                                          <p:attrName>ppt_y</p:attrName>
                                        </p:attrNameLst>
                                      </p:cBhvr>
                                      <p:rCtr x="20833" y="116"/>
                                    </p:animMotion>
                                  </p:childTnLst>
                                </p:cTn>
                              </p:par>
                              <p:par>
                                <p:cTn id="12" presetID="2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2000"/>
                                        <p:tgtEl>
                                          <p:spTgt spid="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23552"/>
                                        </p:tgtEl>
                                        <p:attrNameLst>
                                          <p:attrName>style.visibility</p:attrName>
                                        </p:attrNameLst>
                                      </p:cBhvr>
                                      <p:to>
                                        <p:strVal val="visible"/>
                                      </p:to>
                                    </p:set>
                                    <p:animEffect transition="in" filter="wipe(left)">
                                      <p:cBhvr>
                                        <p:cTn id="18" dur="500"/>
                                        <p:tgtEl>
                                          <p:spTgt spid="2355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2000"/>
                                        <p:tgtEl>
                                          <p:spTgt spid="12"/>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3553"/>
                                        </p:tgtEl>
                                        <p:attrNameLst>
                                          <p:attrName>style.visibility</p:attrName>
                                        </p:attrNameLst>
                                      </p:cBhvr>
                                      <p:to>
                                        <p:strVal val="visible"/>
                                      </p:to>
                                    </p:set>
                                    <p:animEffect transition="in" filter="wipe(left)">
                                      <p:cBhvr>
                                        <p:cTn id="27" dur="500"/>
                                        <p:tgtEl>
                                          <p:spTgt spid="2355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0.41666 0.00254 L 0.00833 0.00254 " pathEditMode="relative" rAng="0" ptsTypes="AA">
                                      <p:cBhvr>
                                        <p:cTn id="31" dur="2000" fill="hold"/>
                                        <p:tgtEl>
                                          <p:spTgt spid="2050"/>
                                        </p:tgtEl>
                                        <p:attrNameLst>
                                          <p:attrName>ppt_x</p:attrName>
                                          <p:attrName>ppt_y</p:attrName>
                                        </p:attrNameLst>
                                      </p:cBhvr>
                                      <p:rCtr x="-20417" y="0"/>
                                    </p:animMotion>
                                  </p:childTnLst>
                                </p:cTn>
                              </p:par>
                              <p:par>
                                <p:cTn id="32" presetID="22" presetClass="entr" presetSubtype="4"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2000"/>
                                        <p:tgtEl>
                                          <p:spTgt spid="15"/>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23554"/>
                                        </p:tgtEl>
                                        <p:attrNameLst>
                                          <p:attrName>style.visibility</p:attrName>
                                        </p:attrNameLst>
                                      </p:cBhvr>
                                      <p:to>
                                        <p:strVal val="visible"/>
                                      </p:to>
                                    </p:set>
                                    <p:animEffect transition="in" filter="wipe(left)">
                                      <p:cBhvr>
                                        <p:cTn id="38"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762000" y="2286000"/>
            <a:ext cx="8229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800" dirty="0">
                <a:latin typeface="Arial" charset="0"/>
              </a:rPr>
              <a:t>From now on we will measure distance in </a:t>
            </a:r>
            <a:r>
              <a:rPr lang="en-US" sz="2800" i="1" dirty="0">
                <a:latin typeface="Arial" charset="0"/>
              </a:rPr>
              <a:t>light-years</a:t>
            </a:r>
            <a:r>
              <a:rPr lang="en-US" sz="2800" dirty="0">
                <a:latin typeface="Arial" charset="0"/>
              </a:rPr>
              <a:t> (light-second, light-hours, </a:t>
            </a:r>
            <a:r>
              <a:rPr lang="en-US" sz="2800" dirty="0" err="1">
                <a:latin typeface="Arial" charset="0"/>
              </a:rPr>
              <a:t>etc</a:t>
            </a:r>
            <a:r>
              <a:rPr lang="en-US" sz="2800" dirty="0">
                <a:latin typeface="Arial" charset="0"/>
              </a:rPr>
              <a:t>). One light-year is the distance light travels in one year</a:t>
            </a:r>
            <a:r>
              <a:rPr lang="en-US" sz="2800" dirty="0" smtClean="0">
                <a:latin typeface="Arial" charset="0"/>
              </a:rPr>
              <a:t>.</a:t>
            </a:r>
          </a:p>
          <a:p>
            <a:pPr>
              <a:defRPr/>
            </a:pPr>
            <a:endParaRPr lang="en-US" sz="2800" dirty="0">
              <a:latin typeface="Arial" charset="0"/>
            </a:endParaRPr>
          </a:p>
          <a:p>
            <a:pPr marL="457200" indent="-457200" eaLnBrk="0">
              <a:buFont typeface="Arial" pitchFamily="34" charset="0"/>
              <a:buChar char="•"/>
              <a:defRPr/>
            </a:pPr>
            <a:r>
              <a:rPr lang="en-US" sz="2800" dirty="0">
                <a:latin typeface="Arial" charset="0"/>
              </a:rPr>
              <a:t>1 light-second	= c*1 second	= 300,000 </a:t>
            </a:r>
            <a:r>
              <a:rPr lang="en-US" sz="2800" dirty="0" smtClean="0">
                <a:latin typeface="Arial" charset="0"/>
              </a:rPr>
              <a:t>km</a:t>
            </a:r>
            <a:endParaRPr lang="en-US" sz="2800" dirty="0">
              <a:latin typeface="Arial" charset="0"/>
            </a:endParaRPr>
          </a:p>
          <a:p>
            <a:pPr marL="457200" indent="-457200" eaLnBrk="0">
              <a:buFont typeface="Arial" pitchFamily="34" charset="0"/>
              <a:buChar char="•"/>
              <a:defRPr/>
            </a:pPr>
            <a:r>
              <a:rPr lang="en-US" sz="2800" dirty="0">
                <a:latin typeface="Arial" charset="0"/>
              </a:rPr>
              <a:t>1 light-hour	= c*1 hour		= 10</a:t>
            </a:r>
            <a:r>
              <a:rPr lang="en-US" sz="2800" baseline="30000" dirty="0">
                <a:latin typeface="Arial" charset="0"/>
              </a:rPr>
              <a:t>9</a:t>
            </a:r>
            <a:r>
              <a:rPr lang="en-US" sz="2800" dirty="0">
                <a:latin typeface="Arial" charset="0"/>
              </a:rPr>
              <a:t> </a:t>
            </a:r>
            <a:r>
              <a:rPr lang="en-US" sz="2800" dirty="0" smtClean="0">
                <a:latin typeface="Arial" charset="0"/>
              </a:rPr>
              <a:t>km</a:t>
            </a:r>
            <a:endParaRPr lang="en-US" sz="2800" dirty="0">
              <a:latin typeface="Arial" charset="0"/>
            </a:endParaRPr>
          </a:p>
          <a:p>
            <a:pPr marL="457200" indent="-457200" eaLnBrk="0">
              <a:buFont typeface="Arial" pitchFamily="34" charset="0"/>
              <a:buChar char="•"/>
              <a:defRPr/>
            </a:pPr>
            <a:r>
              <a:rPr lang="en-US" sz="2800" dirty="0">
                <a:latin typeface="Arial" charset="0"/>
              </a:rPr>
              <a:t>1 light-year 	= c*1 year		= 10</a:t>
            </a:r>
            <a:r>
              <a:rPr lang="en-US" sz="2800" baseline="30000" dirty="0">
                <a:latin typeface="Arial" charset="0"/>
              </a:rPr>
              <a:t>13</a:t>
            </a:r>
            <a:r>
              <a:rPr lang="en-US" sz="2800" dirty="0">
                <a:latin typeface="Arial" charset="0"/>
              </a:rPr>
              <a:t> km</a:t>
            </a:r>
          </a:p>
          <a:p>
            <a:pPr marL="457200" indent="-457200" eaLnBrk="0">
              <a:buFont typeface="Arial" pitchFamily="34" charset="0"/>
              <a:buChar char="•"/>
              <a:defRPr/>
            </a:pPr>
            <a:endParaRPr lang="en-US" sz="2800" dirty="0">
              <a:latin typeface="Arial" charset="0"/>
            </a:endParaRPr>
          </a:p>
          <a:p>
            <a:pPr eaLnBrk="0">
              <a:defRPr/>
            </a:pPr>
            <a:r>
              <a:rPr lang="en-US" sz="2800" dirty="0">
                <a:latin typeface="Arial" charset="0"/>
              </a:rPr>
              <a:t>A key advantage of such units – light now travels at 45 degrees.</a:t>
            </a:r>
          </a:p>
        </p:txBody>
      </p:sp>
      <p:sp>
        <p:nvSpPr>
          <p:cNvPr id="24579" name="Text Box 4"/>
          <p:cNvSpPr txBox="1">
            <a:spLocks noChangeArrowheads="1"/>
          </p:cNvSpPr>
          <p:nvPr/>
        </p:nvSpPr>
        <p:spPr bwMode="auto">
          <a:xfrm>
            <a:off x="776111" y="1295400"/>
            <a:ext cx="4998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dirty="0">
                <a:solidFill>
                  <a:schemeClr val="tx2"/>
                </a:solidFill>
              </a:rPr>
              <a:t>Space-Time Diagrams</a:t>
            </a:r>
          </a:p>
        </p:txBody>
      </p:sp>
    </p:spTree>
    <p:extLst>
      <p:ext uri="{BB962C8B-B14F-4D97-AF65-F5344CB8AC3E}">
        <p14:creationId xmlns:p14="http://schemas.microsoft.com/office/powerpoint/2010/main" val="1251168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110" y="2355268"/>
            <a:ext cx="4890849" cy="447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4" name="TextBox 4"/>
          <p:cNvSpPr txBox="1">
            <a:spLocks noChangeArrowheads="1"/>
          </p:cNvSpPr>
          <p:nvPr/>
        </p:nvSpPr>
        <p:spPr bwMode="auto">
          <a:xfrm rot="-3293610">
            <a:off x="2305845" y="3359944"/>
            <a:ext cx="16319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dirty="0"/>
              <a:t>Time-like</a:t>
            </a:r>
          </a:p>
        </p:txBody>
      </p:sp>
      <p:sp>
        <p:nvSpPr>
          <p:cNvPr id="25605" name="TextBox 9"/>
          <p:cNvSpPr txBox="1">
            <a:spLocks noChangeArrowheads="1"/>
          </p:cNvSpPr>
          <p:nvPr/>
        </p:nvSpPr>
        <p:spPr bwMode="auto">
          <a:xfrm rot="-1969680">
            <a:off x="3729477" y="3831865"/>
            <a:ext cx="1865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dirty="0"/>
              <a:t>Space-like</a:t>
            </a:r>
          </a:p>
        </p:txBody>
      </p:sp>
      <p:sp>
        <p:nvSpPr>
          <p:cNvPr id="25606" name="TextBox 10"/>
          <p:cNvSpPr txBox="1">
            <a:spLocks noChangeArrowheads="1"/>
          </p:cNvSpPr>
          <p:nvPr/>
        </p:nvSpPr>
        <p:spPr bwMode="auto">
          <a:xfrm rot="-2657302">
            <a:off x="3688353" y="2858725"/>
            <a:ext cx="162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dirty="0"/>
              <a:t>Light-like</a:t>
            </a:r>
          </a:p>
        </p:txBody>
      </p:sp>
      <p:sp>
        <p:nvSpPr>
          <p:cNvPr id="25607" name="Rectangle 2"/>
          <p:cNvSpPr>
            <a:spLocks noChangeArrowheads="1"/>
          </p:cNvSpPr>
          <p:nvPr/>
        </p:nvSpPr>
        <p:spPr bwMode="auto">
          <a:xfrm>
            <a:off x="5666960" y="2365604"/>
            <a:ext cx="324844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457200" indent="-457200" eaLnBrk="1" hangingPunct="1">
              <a:buFont typeface="Wingdings" panose="05000000000000000000" pitchFamily="2" charset="2"/>
              <a:buChar char="§"/>
            </a:pPr>
            <a:r>
              <a:rPr lang="en-US" altLang="en-US" sz="2800" dirty="0" smtClean="0"/>
              <a:t>Material </a:t>
            </a:r>
            <a:r>
              <a:rPr lang="en-US" altLang="en-US" sz="2800" dirty="0"/>
              <a:t>objects travel </a:t>
            </a:r>
            <a:r>
              <a:rPr lang="en-US" altLang="en-US" sz="2800" b="1" i="1" dirty="0"/>
              <a:t>only</a:t>
            </a:r>
            <a:r>
              <a:rPr lang="en-US" altLang="en-US" sz="2800" dirty="0"/>
              <a:t> along time-like world lines.</a:t>
            </a:r>
          </a:p>
          <a:p>
            <a:pPr marL="457200" indent="-457200" eaLnBrk="1" hangingPunct="1">
              <a:buFont typeface="Wingdings" panose="05000000000000000000" pitchFamily="2" charset="2"/>
              <a:buChar char="§"/>
            </a:pPr>
            <a:endParaRPr lang="en-US" altLang="en-US" sz="2800" dirty="0"/>
          </a:p>
          <a:p>
            <a:pPr marL="457200" indent="-457200" eaLnBrk="1" hangingPunct="1">
              <a:buFont typeface="Wingdings" panose="05000000000000000000" pitchFamily="2" charset="2"/>
              <a:buChar char="§"/>
            </a:pPr>
            <a:r>
              <a:rPr lang="en-US" altLang="en-US" sz="2800" dirty="0" smtClean="0"/>
              <a:t>Light </a:t>
            </a:r>
            <a:r>
              <a:rPr lang="en-US" altLang="en-US" sz="2800" dirty="0"/>
              <a:t>(and other massless particles) travel along light-like world lines. </a:t>
            </a:r>
          </a:p>
        </p:txBody>
      </p:sp>
      <p:sp>
        <p:nvSpPr>
          <p:cNvPr id="8" name="Text Box 4"/>
          <p:cNvSpPr txBox="1">
            <a:spLocks noChangeArrowheads="1"/>
          </p:cNvSpPr>
          <p:nvPr/>
        </p:nvSpPr>
        <p:spPr bwMode="auto">
          <a:xfrm>
            <a:off x="776111" y="1295400"/>
            <a:ext cx="4998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dirty="0">
                <a:solidFill>
                  <a:schemeClr val="tx2"/>
                </a:solidFill>
              </a:rPr>
              <a:t>Space-Time Diagrams</a:t>
            </a:r>
          </a:p>
        </p:txBody>
      </p:sp>
      <p:sp>
        <p:nvSpPr>
          <p:cNvPr id="9" name="Action Button: Forward or Next 8">
            <a:hlinkClick r:id="rId3" action="ppaction://hlinksldjump" highlightClick="1"/>
          </p:cNvPr>
          <p:cNvSpPr/>
          <p:nvPr/>
        </p:nvSpPr>
        <p:spPr bwMode="auto">
          <a:xfrm>
            <a:off x="8839200" y="6469143"/>
            <a:ext cx="304800" cy="381000"/>
          </a:xfrm>
          <a:prstGeom prst="actionButtonForwardNex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268816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105400" y="2337114"/>
            <a:ext cx="3886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dirty="0"/>
              <a:t>Blue sees two events as simultaneous.</a:t>
            </a:r>
          </a:p>
          <a:p>
            <a:pPr eaLnBrk="1" hangingPunct="1"/>
            <a:endParaRPr lang="en-US" altLang="en-US" sz="2800" dirty="0"/>
          </a:p>
          <a:p>
            <a:pPr eaLnBrk="1" hangingPunct="1"/>
            <a:r>
              <a:rPr lang="en-US" altLang="en-US" sz="2800" dirty="0"/>
              <a:t>Red sees them as happening at different times.</a:t>
            </a:r>
          </a:p>
          <a:p>
            <a:pPr eaLnBrk="1" hangingPunct="1"/>
            <a:endParaRPr lang="en-US" altLang="en-US" sz="2800" dirty="0"/>
          </a:p>
          <a:p>
            <a:pPr eaLnBrk="1" hangingPunct="1"/>
            <a:r>
              <a:rPr lang="en-US" altLang="en-US" sz="2800" dirty="0"/>
              <a:t>Not surprising, Red travels towards one of them.</a:t>
            </a:r>
          </a:p>
        </p:txBody>
      </p:sp>
      <p:sp>
        <p:nvSpPr>
          <p:cNvPr id="26627" name="Text Box 4"/>
          <p:cNvSpPr txBox="1">
            <a:spLocks noChangeArrowheads="1"/>
          </p:cNvSpPr>
          <p:nvPr/>
        </p:nvSpPr>
        <p:spPr bwMode="auto">
          <a:xfrm>
            <a:off x="762000" y="762000"/>
            <a:ext cx="8153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dirty="0">
                <a:solidFill>
                  <a:schemeClr val="tx2"/>
                </a:solidFill>
              </a:rPr>
              <a:t>Why Special Relativity </a:t>
            </a:r>
            <a:r>
              <a:rPr lang="en-US" altLang="en-US" sz="3600" b="1" dirty="0" smtClean="0">
                <a:solidFill>
                  <a:schemeClr val="tx2"/>
                </a:solidFill>
              </a:rPr>
              <a:t>Is </a:t>
            </a:r>
          </a:p>
          <a:p>
            <a:pPr eaLnBrk="1" hangingPunct="1"/>
            <a:r>
              <a:rPr lang="en-US" altLang="en-US" sz="3600" b="1" dirty="0" smtClean="0">
                <a:solidFill>
                  <a:schemeClr val="tx2"/>
                </a:solidFill>
              </a:rPr>
              <a:t>Called “Relativity”</a:t>
            </a:r>
            <a:endParaRPr lang="en-US" altLang="en-US" sz="3600" b="1" dirty="0">
              <a:solidFill>
                <a:schemeClr val="tx2"/>
              </a:solidFill>
            </a:endParaRP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337114"/>
            <a:ext cx="4191000" cy="4489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63836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5029200" y="2357876"/>
            <a:ext cx="3886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dirty="0"/>
              <a:t>Red reference frame.</a:t>
            </a:r>
          </a:p>
          <a:p>
            <a:pPr eaLnBrk="1" hangingPunct="1"/>
            <a:endParaRPr lang="en-US" altLang="en-US" sz="2800" dirty="0"/>
          </a:p>
          <a:p>
            <a:pPr eaLnBrk="1" hangingPunct="1"/>
            <a:r>
              <a:rPr lang="en-US" altLang="en-US" sz="2800" dirty="0"/>
              <a:t>Is there anything wrong in this picture?</a:t>
            </a:r>
          </a:p>
        </p:txBody>
      </p:sp>
      <p:pic>
        <p:nvPicPr>
          <p:cNvPr id="276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644" y="2340864"/>
            <a:ext cx="4190872" cy="4489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4"/>
          <p:cNvSpPr txBox="1">
            <a:spLocks noChangeArrowheads="1"/>
          </p:cNvSpPr>
          <p:nvPr/>
        </p:nvSpPr>
        <p:spPr bwMode="auto">
          <a:xfrm>
            <a:off x="762000" y="762000"/>
            <a:ext cx="8153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dirty="0">
                <a:solidFill>
                  <a:schemeClr val="tx2"/>
                </a:solidFill>
              </a:rPr>
              <a:t>Why Special Relativity </a:t>
            </a:r>
            <a:r>
              <a:rPr lang="en-US" altLang="en-US" sz="3600" b="1" dirty="0" smtClean="0">
                <a:solidFill>
                  <a:schemeClr val="tx2"/>
                </a:solidFill>
              </a:rPr>
              <a:t>Is </a:t>
            </a:r>
          </a:p>
          <a:p>
            <a:pPr eaLnBrk="1" hangingPunct="1"/>
            <a:r>
              <a:rPr lang="en-US" altLang="en-US" sz="3600" b="1" dirty="0" smtClean="0">
                <a:solidFill>
                  <a:schemeClr val="tx2"/>
                </a:solidFill>
              </a:rPr>
              <a:t>Called “Relativity”</a:t>
            </a:r>
            <a:endParaRPr lang="en-US" altLang="en-US" sz="3600" b="1" dirty="0">
              <a:solidFill>
                <a:schemeClr val="tx2"/>
              </a:solidFill>
            </a:endParaRPr>
          </a:p>
        </p:txBody>
      </p:sp>
    </p:spTree>
    <p:extLst>
      <p:ext uri="{BB962C8B-B14F-4D97-AF65-F5344CB8AC3E}">
        <p14:creationId xmlns:p14="http://schemas.microsoft.com/office/powerpoint/2010/main" val="31382474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96" y="2340074"/>
            <a:ext cx="4190872" cy="4489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4" name="Rectangle 2"/>
          <p:cNvSpPr>
            <a:spLocks noChangeArrowheads="1"/>
          </p:cNvSpPr>
          <p:nvPr/>
        </p:nvSpPr>
        <p:spPr bwMode="auto">
          <a:xfrm>
            <a:off x="5029200" y="2337114"/>
            <a:ext cx="3886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dirty="0"/>
              <a:t>Red reference frame.</a:t>
            </a:r>
          </a:p>
          <a:p>
            <a:pPr eaLnBrk="1" hangingPunct="1"/>
            <a:endParaRPr lang="en-US" altLang="en-US" sz="2800" dirty="0"/>
          </a:p>
          <a:p>
            <a:pPr eaLnBrk="1" hangingPunct="1"/>
            <a:r>
              <a:rPr lang="en-US" altLang="en-US" sz="2800" dirty="0"/>
              <a:t>Red sees the two events as </a:t>
            </a:r>
            <a:r>
              <a:rPr lang="en-US" altLang="en-US" sz="2800" b="1" dirty="0"/>
              <a:t>not</a:t>
            </a:r>
            <a:r>
              <a:rPr lang="en-US" altLang="en-US" sz="2800" dirty="0"/>
              <a:t> simultaneous!</a:t>
            </a:r>
          </a:p>
        </p:txBody>
      </p:sp>
      <p:sp>
        <p:nvSpPr>
          <p:cNvPr id="8" name="Text Box 4"/>
          <p:cNvSpPr txBox="1">
            <a:spLocks noChangeArrowheads="1"/>
          </p:cNvSpPr>
          <p:nvPr/>
        </p:nvSpPr>
        <p:spPr bwMode="auto">
          <a:xfrm>
            <a:off x="762000" y="762000"/>
            <a:ext cx="8153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dirty="0">
                <a:solidFill>
                  <a:schemeClr val="tx2"/>
                </a:solidFill>
              </a:rPr>
              <a:t>Why Special Relativity </a:t>
            </a:r>
            <a:r>
              <a:rPr lang="en-US" altLang="en-US" sz="3600" b="1" dirty="0" smtClean="0">
                <a:solidFill>
                  <a:schemeClr val="tx2"/>
                </a:solidFill>
              </a:rPr>
              <a:t>Is </a:t>
            </a:r>
          </a:p>
          <a:p>
            <a:pPr eaLnBrk="1" hangingPunct="1"/>
            <a:r>
              <a:rPr lang="en-US" altLang="en-US" sz="3600" b="1" dirty="0" smtClean="0">
                <a:solidFill>
                  <a:schemeClr val="tx2"/>
                </a:solidFill>
              </a:rPr>
              <a:t>Called “Relativity”</a:t>
            </a:r>
            <a:endParaRPr lang="en-US" altLang="en-US" sz="3600" b="1" dirty="0">
              <a:solidFill>
                <a:schemeClr val="tx2"/>
              </a:solidFill>
            </a:endParaRPr>
          </a:p>
        </p:txBody>
      </p:sp>
    </p:spTree>
    <p:extLst>
      <p:ext uri="{BB962C8B-B14F-4D97-AF65-F5344CB8AC3E}">
        <p14:creationId xmlns:p14="http://schemas.microsoft.com/office/powerpoint/2010/main" val="40132450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752554" y="2286000"/>
            <a:ext cx="816284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457200" indent="-457200" eaLnBrk="1" hangingPunct="1">
              <a:buFont typeface="Wingdings" panose="05000000000000000000" pitchFamily="2" charset="2"/>
              <a:buChar char="§"/>
            </a:pPr>
            <a:r>
              <a:rPr lang="en-US" altLang="en-US" sz="2800" dirty="0" smtClean="0"/>
              <a:t>In </a:t>
            </a:r>
            <a:r>
              <a:rPr lang="en-US" altLang="en-US" sz="2800" dirty="0"/>
              <a:t>Special Relativity not all observers agree on whether a pair of events are simultaneous or not.</a:t>
            </a:r>
          </a:p>
          <a:p>
            <a:pPr marL="457200" indent="-457200" eaLnBrk="1" hangingPunct="1">
              <a:buFont typeface="Wingdings" panose="05000000000000000000" pitchFamily="2" charset="2"/>
              <a:buChar char="§"/>
            </a:pPr>
            <a:endParaRPr lang="en-US" altLang="en-US" sz="2800" dirty="0"/>
          </a:p>
          <a:p>
            <a:pPr marL="457200" indent="-457200" eaLnBrk="1" hangingPunct="1">
              <a:buFont typeface="Wingdings" panose="05000000000000000000" pitchFamily="2" charset="2"/>
              <a:buChar char="§"/>
            </a:pPr>
            <a:r>
              <a:rPr lang="en-US" altLang="en-US" sz="2800" dirty="0"/>
              <a:t>Different observers may see two causally-disconnected events as happening in a different order.</a:t>
            </a:r>
          </a:p>
          <a:p>
            <a:pPr marL="457200" indent="-457200" eaLnBrk="1" hangingPunct="1">
              <a:buFont typeface="Wingdings" panose="05000000000000000000" pitchFamily="2" charset="2"/>
              <a:buChar char="§"/>
            </a:pPr>
            <a:endParaRPr lang="en-US" altLang="en-US" sz="2800" dirty="0"/>
          </a:p>
          <a:p>
            <a:pPr marL="457200" indent="-457200" eaLnBrk="1" hangingPunct="1">
              <a:buFont typeface="Wingdings" panose="05000000000000000000" pitchFamily="2" charset="2"/>
              <a:buChar char="§"/>
            </a:pPr>
            <a:r>
              <a:rPr lang="en-US" altLang="en-US" sz="2800" dirty="0"/>
              <a:t>Causally connected events always happen in the same order.</a:t>
            </a:r>
          </a:p>
        </p:txBody>
      </p:sp>
      <p:sp>
        <p:nvSpPr>
          <p:cNvPr id="4" name="Text Box 4"/>
          <p:cNvSpPr txBox="1">
            <a:spLocks noChangeArrowheads="1"/>
          </p:cNvSpPr>
          <p:nvPr/>
        </p:nvSpPr>
        <p:spPr bwMode="auto">
          <a:xfrm>
            <a:off x="762000" y="762000"/>
            <a:ext cx="8153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600" b="1" dirty="0">
                <a:solidFill>
                  <a:schemeClr val="tx2"/>
                </a:solidFill>
              </a:rPr>
              <a:t>Why Special Relativity </a:t>
            </a:r>
            <a:r>
              <a:rPr lang="en-US" altLang="en-US" sz="3600" b="1" dirty="0" smtClean="0">
                <a:solidFill>
                  <a:schemeClr val="tx2"/>
                </a:solidFill>
              </a:rPr>
              <a:t>Is </a:t>
            </a:r>
          </a:p>
          <a:p>
            <a:pPr eaLnBrk="1" hangingPunct="1"/>
            <a:r>
              <a:rPr lang="en-US" altLang="en-US" sz="3600" b="1" dirty="0" smtClean="0">
                <a:solidFill>
                  <a:schemeClr val="tx2"/>
                </a:solidFill>
              </a:rPr>
              <a:t>Called “Relativity”</a:t>
            </a:r>
            <a:endParaRPr lang="en-US" altLang="en-US" sz="3600" b="1" dirty="0">
              <a:solidFill>
                <a:schemeClr val="tx2"/>
              </a:solidFill>
            </a:endParaRPr>
          </a:p>
        </p:txBody>
      </p:sp>
    </p:spTree>
    <p:extLst>
      <p:ext uri="{BB962C8B-B14F-4D97-AF65-F5344CB8AC3E}">
        <p14:creationId xmlns:p14="http://schemas.microsoft.com/office/powerpoint/2010/main" val="38780794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5394960" y="2377440"/>
            <a:ext cx="3733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Future light cone: all the events you can influence.</a:t>
            </a:r>
          </a:p>
          <a:p>
            <a:pPr eaLnBrk="1" hangingPunct="1"/>
            <a:endParaRPr lang="en-US" altLang="en-US" sz="2800" dirty="0"/>
          </a:p>
          <a:p>
            <a:pPr eaLnBrk="1" hangingPunct="1"/>
            <a:r>
              <a:rPr lang="en-US" altLang="en-US" sz="2800" dirty="0"/>
              <a:t>Past light cone: all the events that could have influenced you.</a:t>
            </a:r>
          </a:p>
        </p:txBody>
      </p:sp>
      <p:sp>
        <p:nvSpPr>
          <p:cNvPr id="4099" name="Text Box 4"/>
          <p:cNvSpPr txBox="1">
            <a:spLocks noChangeArrowheads="1"/>
          </p:cNvSpPr>
          <p:nvPr/>
        </p:nvSpPr>
        <p:spPr bwMode="auto">
          <a:xfrm>
            <a:off x="762000" y="1266335"/>
            <a:ext cx="79406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b="1" dirty="0">
                <a:solidFill>
                  <a:schemeClr val="tx2"/>
                </a:solidFill>
              </a:rPr>
              <a:t>Future And </a:t>
            </a:r>
            <a:r>
              <a:rPr lang="en-US" altLang="en-US" sz="3600" b="1" dirty="0" smtClean="0">
                <a:solidFill>
                  <a:schemeClr val="tx2"/>
                </a:solidFill>
              </a:rPr>
              <a:t>Past Light </a:t>
            </a:r>
            <a:r>
              <a:rPr lang="en-US" altLang="en-US" sz="3600" b="1" dirty="0">
                <a:solidFill>
                  <a:schemeClr val="tx2"/>
                </a:solidFill>
              </a:rPr>
              <a:t>Cones</a:t>
            </a:r>
          </a:p>
        </p:txBody>
      </p:sp>
      <p:grpSp>
        <p:nvGrpSpPr>
          <p:cNvPr id="4" name="Group 3"/>
          <p:cNvGrpSpPr/>
          <p:nvPr/>
        </p:nvGrpSpPr>
        <p:grpSpPr>
          <a:xfrm>
            <a:off x="762000" y="1066800"/>
            <a:ext cx="4383087" cy="6645275"/>
            <a:chOff x="112713" y="420688"/>
            <a:chExt cx="4992687" cy="7443787"/>
          </a:xfrm>
        </p:grpSpPr>
        <p:pic>
          <p:nvPicPr>
            <p:cNvPr id="41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1882775"/>
              <a:ext cx="4992687" cy="488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Triangle 1"/>
            <p:cNvSpPr/>
            <p:nvPr/>
          </p:nvSpPr>
          <p:spPr>
            <a:xfrm rot="18900000">
              <a:off x="1308100" y="420688"/>
              <a:ext cx="3068638" cy="3070225"/>
            </a:xfrm>
            <a:prstGeom prst="rtTriangle">
              <a:avLst/>
            </a:prstGeom>
            <a:solidFill>
              <a:srgbClr val="00B0F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ight Triangle 8"/>
            <p:cNvSpPr/>
            <p:nvPr/>
          </p:nvSpPr>
          <p:spPr>
            <a:xfrm rot="8100000">
              <a:off x="1308100" y="4795838"/>
              <a:ext cx="3068638" cy="3068637"/>
            </a:xfrm>
            <a:prstGeom prst="rtTriangle">
              <a:avLst/>
            </a:prstGeom>
            <a:solidFill>
              <a:srgbClr val="FFC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3" name="TextBox 2"/>
            <p:cNvSpPr txBox="1">
              <a:spLocks noChangeArrowheads="1"/>
            </p:cNvSpPr>
            <p:nvPr/>
          </p:nvSpPr>
          <p:spPr bwMode="auto">
            <a:xfrm>
              <a:off x="1571625" y="5638800"/>
              <a:ext cx="2541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t>Past light cone</a:t>
              </a:r>
            </a:p>
          </p:txBody>
        </p:sp>
        <p:sp>
          <p:nvSpPr>
            <p:cNvPr id="4104" name="TextBox 10"/>
            <p:cNvSpPr txBox="1">
              <a:spLocks noChangeArrowheads="1"/>
            </p:cNvSpPr>
            <p:nvPr/>
          </p:nvSpPr>
          <p:spPr bwMode="auto">
            <a:xfrm>
              <a:off x="1409700" y="2133600"/>
              <a:ext cx="2865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Future light cone</a:t>
              </a:r>
            </a:p>
          </p:txBody>
        </p:sp>
      </p:grpSp>
    </p:spTree>
    <p:extLst>
      <p:ext uri="{BB962C8B-B14F-4D97-AF65-F5344CB8AC3E}">
        <p14:creationId xmlns:p14="http://schemas.microsoft.com/office/powerpoint/2010/main" val="5089973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5394960" y="2377440"/>
            <a:ext cx="3733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Future light cone: all the events you can influence.</a:t>
            </a:r>
          </a:p>
          <a:p>
            <a:pPr eaLnBrk="1" hangingPunct="1"/>
            <a:endParaRPr lang="en-US" altLang="en-US" sz="2800" dirty="0"/>
          </a:p>
          <a:p>
            <a:pPr eaLnBrk="1" hangingPunct="1"/>
            <a:r>
              <a:rPr lang="en-US" altLang="en-US" sz="2800" dirty="0"/>
              <a:t>Past light cone: all the events that could have influenced you.</a:t>
            </a:r>
          </a:p>
        </p:txBody>
      </p:sp>
      <p:sp>
        <p:nvSpPr>
          <p:cNvPr id="5123" name="Text Box 4"/>
          <p:cNvSpPr txBox="1">
            <a:spLocks noChangeArrowheads="1"/>
          </p:cNvSpPr>
          <p:nvPr/>
        </p:nvSpPr>
        <p:spPr bwMode="auto">
          <a:xfrm>
            <a:off x="784578" y="1295400"/>
            <a:ext cx="29803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b="1" dirty="0">
                <a:solidFill>
                  <a:schemeClr val="tx2"/>
                </a:solidFill>
              </a:rPr>
              <a:t>Why Cones?</a:t>
            </a:r>
          </a:p>
        </p:txBody>
      </p:sp>
      <p:pic>
        <p:nvPicPr>
          <p:cNvPr id="5124" name="Picture 2" descr="http://29.media.tumblr.com/tumblr_kz18bvVfBz1qb0ukuo1_4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578" y="2320537"/>
            <a:ext cx="4419600" cy="429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1165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762000" y="2353733"/>
            <a:ext cx="8153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800" dirty="0"/>
              <a:t>How to observe a galaxy 10 billion years ago?</a:t>
            </a:r>
          </a:p>
          <a:p>
            <a:pPr>
              <a:defRPr/>
            </a:pPr>
            <a:endParaRPr lang="en-US" sz="2800" dirty="0"/>
          </a:p>
          <a:p>
            <a:pPr marL="514350" indent="-514350">
              <a:buFont typeface="+mj-lt"/>
              <a:buAutoNum type="alphaUcPeriod"/>
              <a:defRPr/>
            </a:pPr>
            <a:r>
              <a:rPr lang="en-US" sz="2800" dirty="0"/>
              <a:t>Find a galaxy 10 billion light years away.</a:t>
            </a:r>
          </a:p>
          <a:p>
            <a:pPr marL="514350" indent="-514350">
              <a:buFont typeface="+mj-lt"/>
              <a:buAutoNum type="alphaUcPeriod"/>
              <a:defRPr/>
            </a:pPr>
            <a:r>
              <a:rPr lang="en-US" sz="2800" dirty="0"/>
              <a:t>Jump in a time machine and go 10 billion years back.</a:t>
            </a:r>
          </a:p>
          <a:p>
            <a:pPr marL="514350" indent="-514350">
              <a:buFont typeface="+mj-lt"/>
              <a:buAutoNum type="alphaUcPeriod"/>
              <a:defRPr/>
            </a:pPr>
            <a:r>
              <a:rPr lang="en-US" sz="2800" dirty="0"/>
              <a:t>Travel to a parallel universe where time flows slower.</a:t>
            </a:r>
          </a:p>
          <a:p>
            <a:pPr marL="514350" indent="-514350">
              <a:buFont typeface="+mj-lt"/>
              <a:buAutoNum type="alphaUcPeriod"/>
              <a:defRPr/>
            </a:pPr>
            <a:r>
              <a:rPr lang="en-US" sz="2800" dirty="0"/>
              <a:t>This is absolutely impossible.</a:t>
            </a:r>
          </a:p>
        </p:txBody>
      </p:sp>
      <p:sp>
        <p:nvSpPr>
          <p:cNvPr id="6147" name="Text Box 4"/>
          <p:cNvSpPr txBox="1">
            <a:spLocks noChangeArrowheads="1"/>
          </p:cNvSpPr>
          <p:nvPr/>
        </p:nvSpPr>
        <p:spPr bwMode="auto">
          <a:xfrm>
            <a:off x="762000" y="1295400"/>
            <a:ext cx="21852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b="1" dirty="0">
                <a:solidFill>
                  <a:schemeClr val="tx2"/>
                </a:solidFill>
              </a:rPr>
              <a:t>Question</a:t>
            </a:r>
          </a:p>
        </p:txBody>
      </p:sp>
    </p:spTree>
    <p:extLst>
      <p:ext uri="{BB962C8B-B14F-4D97-AF65-F5344CB8AC3E}">
        <p14:creationId xmlns:p14="http://schemas.microsoft.com/office/powerpoint/2010/main" val="2010317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Speed of Light</a:t>
            </a:r>
          </a:p>
        </p:txBody>
      </p:sp>
      <p:sp>
        <p:nvSpPr>
          <p:cNvPr id="11267" name="Rectangle 3"/>
          <p:cNvSpPr>
            <a:spLocks noGrp="1" noChangeArrowheads="1"/>
          </p:cNvSpPr>
          <p:nvPr>
            <p:ph type="body" idx="1"/>
          </p:nvPr>
        </p:nvSpPr>
        <p:spPr>
          <a:xfrm>
            <a:off x="838200" y="2362200"/>
            <a:ext cx="8229600" cy="3724275"/>
          </a:xfrm>
        </p:spPr>
        <p:txBody>
          <a:bodyPr/>
          <a:lstStyle/>
          <a:p>
            <a:pPr>
              <a:defRPr/>
            </a:pPr>
            <a:r>
              <a:rPr lang="en-US" sz="2800" dirty="0"/>
              <a:t>In Maxwell's theory </a:t>
            </a:r>
            <a:r>
              <a:rPr lang="en-US" sz="2800" i="1" dirty="0"/>
              <a:t>the speed of light is the same in all reference frames</a:t>
            </a:r>
            <a:r>
              <a:rPr lang="en-US" sz="2800" dirty="0"/>
              <a:t>, i.e. it is </a:t>
            </a:r>
            <a:r>
              <a:rPr lang="en-US" sz="2800" i="1" dirty="0">
                <a:solidFill>
                  <a:srgbClr val="CC0000"/>
                </a:solidFill>
              </a:rPr>
              <a:t>invariant</a:t>
            </a:r>
            <a:r>
              <a:rPr lang="en-US" sz="2800" dirty="0"/>
              <a:t>, rather than </a:t>
            </a:r>
            <a:r>
              <a:rPr lang="en-US" sz="2800" i="1" dirty="0">
                <a:solidFill>
                  <a:srgbClr val="CC0000"/>
                </a:solidFill>
              </a:rPr>
              <a:t>relative</a:t>
            </a:r>
            <a:r>
              <a:rPr lang="en-US" sz="2800" dirty="0"/>
              <a:t>. However, the principle of Galilean invariance states that the speed of anything, including light, is a relative quantity</a:t>
            </a:r>
            <a:r>
              <a:rPr lang="en-US" sz="2800" dirty="0" smtClean="0"/>
              <a:t>.</a:t>
            </a:r>
          </a:p>
          <a:p>
            <a:pPr>
              <a:defRPr/>
            </a:pPr>
            <a:r>
              <a:rPr lang="en-US" sz="2800" dirty="0" smtClean="0"/>
              <a:t>The notion of light propagating all by itself, rather than in some medium (like sound waves in the air, ocean waves on the surface of the ocean </a:t>
            </a:r>
            <a:r>
              <a:rPr lang="en-US" sz="2800" dirty="0" err="1" smtClean="0"/>
              <a:t>etc</a:t>
            </a:r>
            <a:r>
              <a:rPr lang="en-US" sz="2800" dirty="0" smtClean="0"/>
              <a:t>) was also unusual to scientists, and thus disturbing. </a:t>
            </a:r>
          </a:p>
          <a:p>
            <a:pPr marL="0" indent="0">
              <a:buFont typeface="Wingdings" pitchFamily="2" charset="2"/>
              <a:buNone/>
              <a:defRPr/>
            </a:pPr>
            <a:r>
              <a:rPr lang="en-US" sz="2800" dirty="0" smtClean="0"/>
              <a:t> </a:t>
            </a:r>
            <a:endParaRPr lang="en-US" sz="2800" dirty="0"/>
          </a:p>
        </p:txBody>
      </p:sp>
    </p:spTree>
    <p:extLst>
      <p:ext uri="{BB962C8B-B14F-4D97-AF65-F5344CB8AC3E}">
        <p14:creationId xmlns:p14="http://schemas.microsoft.com/office/powerpoint/2010/main" val="34181262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762000" y="2362200"/>
            <a:ext cx="8229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800" dirty="0" smtClean="0"/>
              <a:t>Andy </a:t>
            </a:r>
            <a:r>
              <a:rPr lang="en-US" sz="2800" dirty="0"/>
              <a:t>and Betty are twins. Betty rides in a spaceship at 2/3 the speed of light to Alpha Centauri and back. Andy stays on Earth and waits for her return. Who will be older when they meet?</a:t>
            </a:r>
          </a:p>
          <a:p>
            <a:pPr>
              <a:defRPr/>
            </a:pPr>
            <a:endParaRPr lang="en-US" sz="2800" dirty="0"/>
          </a:p>
          <a:p>
            <a:pPr>
              <a:defRPr/>
            </a:pPr>
            <a:r>
              <a:rPr lang="en-US" sz="2800" dirty="0"/>
              <a:t>What if some time after Betty had left, Andy jumps into a spaceship and flies after her even faster, and eventually catches up with her. Who will be older when they meet?</a:t>
            </a:r>
          </a:p>
        </p:txBody>
      </p:sp>
      <p:sp>
        <p:nvSpPr>
          <p:cNvPr id="7171" name="Text Box 4"/>
          <p:cNvSpPr txBox="1">
            <a:spLocks noChangeArrowheads="1"/>
          </p:cNvSpPr>
          <p:nvPr/>
        </p:nvSpPr>
        <p:spPr bwMode="auto">
          <a:xfrm>
            <a:off x="790222" y="1295400"/>
            <a:ext cx="31512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b="1" dirty="0">
                <a:solidFill>
                  <a:schemeClr val="tx2"/>
                </a:solidFill>
              </a:rPr>
              <a:t>Twin Paradox</a:t>
            </a:r>
          </a:p>
        </p:txBody>
      </p:sp>
    </p:spTree>
    <p:extLst>
      <p:ext uri="{BB962C8B-B14F-4D97-AF65-F5344CB8AC3E}">
        <p14:creationId xmlns:p14="http://schemas.microsoft.com/office/powerpoint/2010/main" val="1336058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801512" y="990600"/>
            <a:ext cx="81138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It takes Betty 12 Earth years to get back, hence Andy will be 12 years older. What about Betty?</a:t>
            </a:r>
          </a:p>
        </p:txBody>
      </p:sp>
      <p:pic>
        <p:nvPicPr>
          <p:cNvPr id="81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12" y="2362200"/>
            <a:ext cx="4866606" cy="445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7" name="TextBox 1"/>
          <p:cNvSpPr txBox="1">
            <a:spLocks noChangeArrowheads="1"/>
          </p:cNvSpPr>
          <p:nvPr/>
        </p:nvSpPr>
        <p:spPr bwMode="auto">
          <a:xfrm>
            <a:off x="5717822" y="2362200"/>
            <a:ext cx="32004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AutoNum type="alphaUcPeriod"/>
            </a:pPr>
            <a:r>
              <a:rPr lang="en-US" altLang="en-US" sz="2800" dirty="0"/>
              <a:t>Betty will be younger.</a:t>
            </a:r>
          </a:p>
          <a:p>
            <a:pPr eaLnBrk="1" hangingPunct="1">
              <a:buFont typeface="Arial" charset="0"/>
              <a:buAutoNum type="alphaUcPeriod"/>
            </a:pPr>
            <a:r>
              <a:rPr lang="en-US" altLang="en-US" sz="2800" dirty="0"/>
              <a:t>Betty will be older.</a:t>
            </a:r>
          </a:p>
          <a:p>
            <a:pPr eaLnBrk="1" hangingPunct="1">
              <a:buFont typeface="Arial" charset="0"/>
              <a:buAutoNum type="alphaUcPeriod"/>
            </a:pPr>
            <a:r>
              <a:rPr lang="en-US" altLang="en-US" sz="2800" dirty="0"/>
              <a:t> Betty will be the same age as Andy.</a:t>
            </a:r>
          </a:p>
        </p:txBody>
      </p:sp>
    </p:spTree>
    <p:extLst>
      <p:ext uri="{BB962C8B-B14F-4D97-AF65-F5344CB8AC3E}">
        <p14:creationId xmlns:p14="http://schemas.microsoft.com/office/powerpoint/2010/main" val="41509900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801512" y="990600"/>
            <a:ext cx="81138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It takes Betty 12 Earth years to get back, hence Andy will be 12 years older. What about Betty?</a:t>
            </a:r>
          </a:p>
        </p:txBody>
      </p:sp>
      <p:pic>
        <p:nvPicPr>
          <p:cNvPr id="81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12" y="2362200"/>
            <a:ext cx="4866606" cy="445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7" name="TextBox 1"/>
          <p:cNvSpPr txBox="1">
            <a:spLocks noChangeArrowheads="1"/>
          </p:cNvSpPr>
          <p:nvPr/>
        </p:nvSpPr>
        <p:spPr bwMode="auto">
          <a:xfrm>
            <a:off x="5717822" y="2362200"/>
            <a:ext cx="32004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AutoNum type="alphaUcPeriod"/>
            </a:pPr>
            <a:r>
              <a:rPr lang="en-US" altLang="en-US" sz="2800" dirty="0"/>
              <a:t>Betty will be younger.</a:t>
            </a:r>
          </a:p>
          <a:p>
            <a:pPr eaLnBrk="1" hangingPunct="1">
              <a:buFont typeface="Arial" charset="0"/>
              <a:buAutoNum type="alphaUcPeriod"/>
            </a:pPr>
            <a:r>
              <a:rPr lang="en-US" altLang="en-US" sz="2800" dirty="0"/>
              <a:t>Betty will be older.</a:t>
            </a:r>
          </a:p>
          <a:p>
            <a:pPr eaLnBrk="1" hangingPunct="1">
              <a:buFont typeface="Arial" charset="0"/>
              <a:buAutoNum type="alphaUcPeriod"/>
            </a:pPr>
            <a:r>
              <a:rPr lang="en-US" altLang="en-US" sz="2800" dirty="0"/>
              <a:t> Betty will be the same age as Andy.</a:t>
            </a:r>
          </a:p>
        </p:txBody>
      </p:sp>
      <p:grpSp>
        <p:nvGrpSpPr>
          <p:cNvPr id="6" name="Group 5"/>
          <p:cNvGrpSpPr/>
          <p:nvPr/>
        </p:nvGrpSpPr>
        <p:grpSpPr>
          <a:xfrm>
            <a:off x="3962400" y="2438400"/>
            <a:ext cx="4989512" cy="3581400"/>
            <a:chOff x="3621088" y="2514600"/>
            <a:chExt cx="4989512" cy="3581400"/>
          </a:xfrm>
        </p:grpSpPr>
        <p:sp>
          <p:nvSpPr>
            <p:cNvPr id="7" name="TextBox 1"/>
            <p:cNvSpPr txBox="1">
              <a:spLocks noChangeArrowheads="1"/>
            </p:cNvSpPr>
            <p:nvPr/>
          </p:nvSpPr>
          <p:spPr bwMode="auto">
            <a:xfrm>
              <a:off x="3621088" y="2514600"/>
              <a:ext cx="4989512" cy="3581400"/>
            </a:xfrm>
            <a:prstGeom prst="rect">
              <a:avLst/>
            </a:prstGeom>
            <a:solidFill>
              <a:srgbClr val="6DD9FF"/>
            </a:solidFill>
            <a:ln w="38100">
              <a:solidFill>
                <a:srgbClr val="FF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t>Leg #1: her proper time</a:t>
              </a:r>
            </a:p>
            <a:p>
              <a:pPr eaLnBrk="1" hangingPunct="1"/>
              <a:endParaRPr lang="en-US" altLang="en-US" sz="2800"/>
            </a:p>
            <a:p>
              <a:pPr eaLnBrk="1" hangingPunct="1"/>
              <a:endParaRPr lang="en-US" altLang="en-US" sz="2800"/>
            </a:p>
            <a:p>
              <a:pPr eaLnBrk="1" hangingPunct="1"/>
              <a:endParaRPr lang="en-US" altLang="en-US" sz="2800"/>
            </a:p>
            <a:p>
              <a:pPr eaLnBrk="1" hangingPunct="1"/>
              <a:r>
                <a:rPr lang="en-US" altLang="en-US" sz="2800"/>
                <a:t>Leg #2: the same</a:t>
              </a:r>
            </a:p>
            <a:p>
              <a:pPr eaLnBrk="1" hangingPunct="1"/>
              <a:endParaRPr lang="en-US" altLang="en-US" sz="2800"/>
            </a:p>
            <a:p>
              <a:pPr eaLnBrk="1" hangingPunct="1"/>
              <a:r>
                <a:rPr lang="en-US" altLang="en-US" sz="2800"/>
                <a:t>Conclusion: </a:t>
              </a:r>
            </a:p>
            <a:p>
              <a:pPr eaLnBrk="1" hangingPunct="1"/>
              <a:r>
                <a:rPr lang="en-US" altLang="en-US" sz="2800"/>
                <a:t>Betty will be only 9 yrs older!</a:t>
              </a:r>
            </a:p>
          </p:txBody>
        </p:sp>
        <p:pic>
          <p:nvPicPr>
            <p:cNvPr id="8" name="LaTeX: \displaystyle t_B = \frac{6\,\mb.." descr="\displaystyle t_B = \frac{6\,\mbox{yrs}}{\gamma} =  \frac{6\,\mbox{yrs}}{1.34} = 4.5\,\mbox{yrs}"/>
            <p:cNvPicPr>
              <a:picLocks noChangeArrowheads="1"/>
            </p:cNvPicPr>
            <p:nvPr>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0338" y="3048000"/>
              <a:ext cx="4327525" cy="795338"/>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9731807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781756" y="1295400"/>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b="1" dirty="0">
                <a:solidFill>
                  <a:schemeClr val="tx2"/>
                </a:solidFill>
              </a:rPr>
              <a:t>The Paradox of </a:t>
            </a:r>
            <a:r>
              <a:rPr lang="en-US" altLang="en-US" sz="3600" b="1" dirty="0" smtClean="0">
                <a:solidFill>
                  <a:schemeClr val="tx2"/>
                </a:solidFill>
              </a:rPr>
              <a:t>the </a:t>
            </a:r>
            <a:r>
              <a:rPr lang="en-US" altLang="en-US" sz="3600" b="1" dirty="0">
                <a:solidFill>
                  <a:schemeClr val="tx2"/>
                </a:solidFill>
              </a:rPr>
              <a:t>Twin Paradox </a:t>
            </a:r>
          </a:p>
        </p:txBody>
      </p:sp>
      <p:sp>
        <p:nvSpPr>
          <p:cNvPr id="23554" name="Rectangle 2"/>
          <p:cNvSpPr>
            <a:spLocks noChangeArrowheads="1"/>
          </p:cNvSpPr>
          <p:nvPr/>
        </p:nvSpPr>
        <p:spPr bwMode="auto">
          <a:xfrm>
            <a:off x="781756" y="2286000"/>
            <a:ext cx="8229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800" dirty="0" smtClean="0"/>
              <a:t>The </a:t>
            </a:r>
            <a:r>
              <a:rPr lang="en-US" sz="2800" dirty="0"/>
              <a:t>actual paradox of the twin paradox is that motion is relative:</a:t>
            </a:r>
          </a:p>
          <a:p>
            <a:pPr>
              <a:defRPr/>
            </a:pPr>
            <a:endParaRPr lang="en-US" sz="2800" dirty="0"/>
          </a:p>
          <a:p>
            <a:pPr marL="457200" indent="-457200">
              <a:buFont typeface="Arial" pitchFamily="34" charset="0"/>
              <a:buChar char="•"/>
              <a:defRPr/>
            </a:pPr>
            <a:r>
              <a:rPr lang="en-US" sz="2800" dirty="0"/>
              <a:t>In Andy’s reference frame, Andy is at rest and Betty is moving.</a:t>
            </a:r>
          </a:p>
          <a:p>
            <a:pPr marL="457200" indent="-457200">
              <a:buFont typeface="Arial" pitchFamily="34" charset="0"/>
              <a:buChar char="•"/>
              <a:defRPr/>
            </a:pPr>
            <a:r>
              <a:rPr lang="en-US" sz="2800" dirty="0"/>
              <a:t>In Betty’s reference frame, Andy is moving and Betty is at rest.</a:t>
            </a:r>
          </a:p>
          <a:p>
            <a:pPr marL="457200" indent="-457200">
              <a:buFont typeface="Arial" pitchFamily="34" charset="0"/>
              <a:buChar char="•"/>
              <a:defRPr/>
            </a:pPr>
            <a:endParaRPr lang="en-US" sz="2800" dirty="0"/>
          </a:p>
          <a:p>
            <a:pPr>
              <a:defRPr/>
            </a:pPr>
            <a:r>
              <a:rPr lang="en-US" sz="2800" dirty="0"/>
              <a:t>Hence, there cannot be any difference between them!!!</a:t>
            </a:r>
          </a:p>
        </p:txBody>
      </p:sp>
    </p:spTree>
    <p:extLst>
      <p:ext uri="{BB962C8B-B14F-4D97-AF65-F5344CB8AC3E}">
        <p14:creationId xmlns:p14="http://schemas.microsoft.com/office/powerpoint/2010/main" val="16012348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781756" y="2286000"/>
            <a:ext cx="813364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800" dirty="0" smtClean="0"/>
              <a:t>What </a:t>
            </a:r>
            <a:r>
              <a:rPr lang="en-US" sz="2800" dirty="0"/>
              <a:t>is going on?</a:t>
            </a:r>
          </a:p>
          <a:p>
            <a:pPr marL="514350" indent="-514350">
              <a:buFont typeface="+mj-lt"/>
              <a:buAutoNum type="alphaUcPeriod"/>
              <a:defRPr/>
            </a:pPr>
            <a:endParaRPr lang="en-US" sz="2800" dirty="0"/>
          </a:p>
          <a:p>
            <a:pPr marL="514350" indent="-514350">
              <a:buFont typeface="+mj-lt"/>
              <a:buAutoNum type="alphaUcPeriod"/>
              <a:defRPr/>
            </a:pPr>
            <a:r>
              <a:rPr lang="en-US" sz="2800" dirty="0"/>
              <a:t>Einstein’s theory is wrong, there is no relativity.</a:t>
            </a:r>
          </a:p>
          <a:p>
            <a:pPr marL="514350" indent="-514350">
              <a:buFont typeface="+mj-lt"/>
              <a:buAutoNum type="alphaUcPeriod"/>
              <a:defRPr/>
            </a:pPr>
            <a:r>
              <a:rPr lang="en-US" sz="2800" dirty="0"/>
              <a:t>Nick’s calculation is wrong.</a:t>
            </a:r>
          </a:p>
          <a:p>
            <a:pPr marL="514350" indent="-514350">
              <a:buFont typeface="+mj-lt"/>
              <a:buAutoNum type="alphaUcPeriod"/>
              <a:defRPr/>
            </a:pPr>
            <a:r>
              <a:rPr lang="en-US" sz="2800" dirty="0"/>
              <a:t>Andy and Betty are not twins.</a:t>
            </a:r>
          </a:p>
          <a:p>
            <a:pPr marL="514350" indent="-514350">
              <a:buFont typeface="+mj-lt"/>
              <a:buAutoNum type="alphaUcPeriod"/>
              <a:defRPr/>
            </a:pPr>
            <a:r>
              <a:rPr lang="en-US" sz="2800" dirty="0"/>
              <a:t>Even if they are twins, they are not equal in some other respect.</a:t>
            </a:r>
          </a:p>
          <a:p>
            <a:pPr marL="514350" indent="-514350">
              <a:buFont typeface="+mj-lt"/>
              <a:buAutoNum type="alphaUcPeriod"/>
              <a:defRPr/>
            </a:pPr>
            <a:r>
              <a:rPr lang="en-US" sz="2800" dirty="0"/>
              <a:t>Women live longer, they must be aging slower.</a:t>
            </a:r>
          </a:p>
          <a:p>
            <a:pPr marL="514350" indent="-514350">
              <a:buFont typeface="+mj-lt"/>
              <a:buAutoNum type="alphaUcPeriod"/>
              <a:defRPr/>
            </a:pPr>
            <a:endParaRPr lang="en-US" sz="2800" dirty="0"/>
          </a:p>
        </p:txBody>
      </p:sp>
      <p:sp>
        <p:nvSpPr>
          <p:cNvPr id="4" name="Text Box 4"/>
          <p:cNvSpPr txBox="1">
            <a:spLocks noChangeArrowheads="1"/>
          </p:cNvSpPr>
          <p:nvPr/>
        </p:nvSpPr>
        <p:spPr bwMode="auto">
          <a:xfrm>
            <a:off x="781756" y="1295400"/>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b="1" dirty="0">
                <a:solidFill>
                  <a:schemeClr val="tx2"/>
                </a:solidFill>
              </a:rPr>
              <a:t>The Paradox of </a:t>
            </a:r>
            <a:r>
              <a:rPr lang="en-US" altLang="en-US" sz="3600" b="1" dirty="0" smtClean="0">
                <a:solidFill>
                  <a:schemeClr val="tx2"/>
                </a:solidFill>
              </a:rPr>
              <a:t>the </a:t>
            </a:r>
            <a:r>
              <a:rPr lang="en-US" altLang="en-US" sz="3600" b="1" dirty="0">
                <a:solidFill>
                  <a:schemeClr val="tx2"/>
                </a:solidFill>
              </a:rPr>
              <a:t>Twin Paradox </a:t>
            </a:r>
          </a:p>
        </p:txBody>
      </p:sp>
    </p:spTree>
    <p:extLst>
      <p:ext uri="{BB962C8B-B14F-4D97-AF65-F5344CB8AC3E}">
        <p14:creationId xmlns:p14="http://schemas.microsoft.com/office/powerpoint/2010/main" val="29354178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5693518" y="2362199"/>
            <a:ext cx="329808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Betty is </a:t>
            </a:r>
            <a:r>
              <a:rPr lang="en-US" altLang="en-US" sz="2800" b="1" i="1" dirty="0"/>
              <a:t>not</a:t>
            </a:r>
            <a:r>
              <a:rPr lang="en-US" altLang="en-US" sz="2800" dirty="0"/>
              <a:t> an inertial observer. In SR (as we have just saw) time really flows slower in </a:t>
            </a:r>
            <a:r>
              <a:rPr lang="en-US" altLang="en-US" sz="2800" dirty="0" smtClean="0"/>
              <a:t>non-inertial                                                    </a:t>
            </a:r>
            <a:r>
              <a:rPr lang="en-US" altLang="en-US" sz="2800" dirty="0"/>
              <a:t>reference frames.</a:t>
            </a:r>
          </a:p>
          <a:p>
            <a:pPr eaLnBrk="1" hangingPunct="1"/>
            <a:r>
              <a:rPr lang="en-US" altLang="en-US" sz="2800" dirty="0"/>
              <a:t>                                                    </a:t>
            </a:r>
            <a:r>
              <a:rPr lang="en-US" altLang="en-US" sz="2800" b="1" i="1" dirty="0"/>
              <a:t>Time is relative!!!</a:t>
            </a:r>
          </a:p>
        </p:txBody>
      </p:sp>
      <p:sp>
        <p:nvSpPr>
          <p:cNvPr id="12292" name="Text Box 4"/>
          <p:cNvSpPr txBox="1">
            <a:spLocks noChangeArrowheads="1"/>
          </p:cNvSpPr>
          <p:nvPr/>
        </p:nvSpPr>
        <p:spPr bwMode="auto">
          <a:xfrm>
            <a:off x="781756" y="1295400"/>
            <a:ext cx="5331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b="1" dirty="0">
                <a:solidFill>
                  <a:schemeClr val="tx2"/>
                </a:solidFill>
              </a:rPr>
              <a:t>Twin Paradox Resolved</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12" y="2362200"/>
            <a:ext cx="4866606" cy="4456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ction Button: Forward or Next 1">
            <a:hlinkClick r:id="rId3" action="ppaction://hlinksldjump" highlightClick="1"/>
          </p:cNvPr>
          <p:cNvSpPr/>
          <p:nvPr/>
        </p:nvSpPr>
        <p:spPr bwMode="auto">
          <a:xfrm>
            <a:off x="8839200" y="6469143"/>
            <a:ext cx="304800" cy="381000"/>
          </a:xfrm>
          <a:prstGeom prst="actionButtonForwardNex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277575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5658874" y="2362200"/>
            <a:ext cx="34851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How about this story</a:t>
            </a:r>
            <a:r>
              <a:rPr lang="en-US" altLang="en-US" sz="2800" dirty="0" smtClean="0"/>
              <a:t>?</a:t>
            </a:r>
          </a:p>
          <a:p>
            <a:pPr marL="514350" indent="-514350" eaLnBrk="1" hangingPunct="1">
              <a:buFont typeface="+mj-lt"/>
              <a:buAutoNum type="alphaUcPeriod"/>
            </a:pPr>
            <a:r>
              <a:rPr lang="en-US" altLang="en-US" sz="2800" dirty="0" smtClean="0"/>
              <a:t> </a:t>
            </a:r>
            <a:r>
              <a:rPr lang="en-US" altLang="en-US" sz="2800" dirty="0" smtClean="0">
                <a:solidFill>
                  <a:srgbClr val="0000FF"/>
                </a:solidFill>
              </a:rPr>
              <a:t>Andy</a:t>
            </a:r>
            <a:r>
              <a:rPr lang="en-US" altLang="en-US" sz="2800" dirty="0" smtClean="0"/>
              <a:t> is younger</a:t>
            </a:r>
          </a:p>
          <a:p>
            <a:pPr marL="514350" indent="-514350" eaLnBrk="1" hangingPunct="1">
              <a:buFont typeface="+mj-lt"/>
              <a:buAutoNum type="alphaUcPeriod"/>
            </a:pPr>
            <a:r>
              <a:rPr lang="en-US" altLang="en-US" sz="2800" dirty="0" smtClean="0"/>
              <a:t> </a:t>
            </a:r>
            <a:r>
              <a:rPr lang="en-US" altLang="en-US" sz="2800" dirty="0" smtClean="0">
                <a:solidFill>
                  <a:srgbClr val="FF0000"/>
                </a:solidFill>
              </a:rPr>
              <a:t>Betty</a:t>
            </a:r>
            <a:r>
              <a:rPr lang="en-US" altLang="en-US" sz="2800" dirty="0" smtClean="0"/>
              <a:t> is younger</a:t>
            </a:r>
          </a:p>
          <a:p>
            <a:pPr marL="514350" indent="-514350" eaLnBrk="1" hangingPunct="1">
              <a:buFont typeface="+mj-lt"/>
              <a:buAutoNum type="alphaUcPeriod"/>
            </a:pPr>
            <a:r>
              <a:rPr lang="en-US" altLang="en-US" sz="2800" dirty="0" smtClean="0"/>
              <a:t>They are of the same age</a:t>
            </a:r>
            <a:endParaRPr lang="en-US" altLang="en-US" sz="2800" dirty="0"/>
          </a:p>
        </p:txBody>
      </p:sp>
      <p:sp>
        <p:nvSpPr>
          <p:cNvPr id="13316" name="Text Box 4"/>
          <p:cNvSpPr txBox="1">
            <a:spLocks noChangeArrowheads="1"/>
          </p:cNvSpPr>
          <p:nvPr/>
        </p:nvSpPr>
        <p:spPr bwMode="auto">
          <a:xfrm>
            <a:off x="803244" y="1295400"/>
            <a:ext cx="35359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b="1" dirty="0">
                <a:solidFill>
                  <a:schemeClr val="tx2"/>
                </a:solidFill>
              </a:rPr>
              <a:t>Twin Paradox II</a:t>
            </a:r>
          </a:p>
        </p:txBody>
      </p:sp>
      <p:pic>
        <p:nvPicPr>
          <p:cNvPr id="133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528" y="2362200"/>
            <a:ext cx="4863346" cy="4453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27201" y="3962400"/>
            <a:ext cx="761747" cy="369332"/>
          </a:xfrm>
          <a:prstGeom prst="rect">
            <a:avLst/>
          </a:prstGeom>
          <a:noFill/>
        </p:spPr>
        <p:txBody>
          <a:bodyPr wrap="none" rtlCol="0">
            <a:spAutoFit/>
          </a:bodyPr>
          <a:lstStyle/>
          <a:p>
            <a:r>
              <a:rPr lang="en-US" b="1" dirty="0" smtClean="0">
                <a:solidFill>
                  <a:srgbClr val="FF0000"/>
                </a:solidFill>
              </a:rPr>
              <a:t>Betty</a:t>
            </a:r>
            <a:endParaRPr lang="en-US" b="1" dirty="0">
              <a:solidFill>
                <a:srgbClr val="FF0000"/>
              </a:solidFill>
            </a:endParaRPr>
          </a:p>
        </p:txBody>
      </p:sp>
      <p:sp>
        <p:nvSpPr>
          <p:cNvPr id="3" name="TextBox 2"/>
          <p:cNvSpPr txBox="1"/>
          <p:nvPr/>
        </p:nvSpPr>
        <p:spPr>
          <a:xfrm>
            <a:off x="2190354" y="3613666"/>
            <a:ext cx="761747" cy="369332"/>
          </a:xfrm>
          <a:prstGeom prst="rect">
            <a:avLst/>
          </a:prstGeom>
          <a:noFill/>
        </p:spPr>
        <p:txBody>
          <a:bodyPr wrap="none" rtlCol="0">
            <a:spAutoFit/>
          </a:bodyPr>
          <a:lstStyle/>
          <a:p>
            <a:r>
              <a:rPr lang="en-US" b="1" dirty="0" smtClean="0">
                <a:solidFill>
                  <a:srgbClr val="0000FF"/>
                </a:solidFill>
              </a:rPr>
              <a:t>Andy</a:t>
            </a:r>
            <a:endParaRPr lang="en-US" b="1" dirty="0">
              <a:solidFill>
                <a:srgbClr val="0000FF"/>
              </a:solidFill>
            </a:endParaRPr>
          </a:p>
        </p:txBody>
      </p:sp>
    </p:spTree>
    <p:extLst>
      <p:ext uri="{BB962C8B-B14F-4D97-AF65-F5344CB8AC3E}">
        <p14:creationId xmlns:p14="http://schemas.microsoft.com/office/powerpoint/2010/main" val="28371908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5658874" y="2362200"/>
            <a:ext cx="34851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How about this story</a:t>
            </a:r>
            <a:r>
              <a:rPr lang="en-US" altLang="en-US" sz="2800" dirty="0" smtClean="0"/>
              <a:t>?</a:t>
            </a:r>
          </a:p>
          <a:p>
            <a:pPr marL="514350" indent="-514350" eaLnBrk="1" hangingPunct="1">
              <a:buFont typeface="+mj-lt"/>
              <a:buAutoNum type="alphaUcPeriod"/>
            </a:pPr>
            <a:r>
              <a:rPr lang="en-US" altLang="en-US" sz="2800" dirty="0" smtClean="0"/>
              <a:t> </a:t>
            </a:r>
            <a:r>
              <a:rPr lang="en-US" altLang="en-US" sz="2800" dirty="0" smtClean="0">
                <a:solidFill>
                  <a:srgbClr val="0000FF"/>
                </a:solidFill>
              </a:rPr>
              <a:t>Andy</a:t>
            </a:r>
            <a:r>
              <a:rPr lang="en-US" altLang="en-US" sz="2800" dirty="0" smtClean="0"/>
              <a:t> is younger</a:t>
            </a:r>
          </a:p>
          <a:p>
            <a:pPr marL="514350" indent="-514350" eaLnBrk="1" hangingPunct="1">
              <a:buFont typeface="+mj-lt"/>
              <a:buAutoNum type="alphaUcPeriod"/>
            </a:pPr>
            <a:r>
              <a:rPr lang="en-US" altLang="en-US" sz="2800" dirty="0" smtClean="0"/>
              <a:t> </a:t>
            </a:r>
            <a:r>
              <a:rPr lang="en-US" altLang="en-US" sz="2800" dirty="0" smtClean="0">
                <a:solidFill>
                  <a:srgbClr val="FF0000"/>
                </a:solidFill>
              </a:rPr>
              <a:t>Betty</a:t>
            </a:r>
            <a:r>
              <a:rPr lang="en-US" altLang="en-US" sz="2800" dirty="0" smtClean="0"/>
              <a:t> is younger</a:t>
            </a:r>
          </a:p>
          <a:p>
            <a:pPr marL="514350" indent="-514350" eaLnBrk="1" hangingPunct="1">
              <a:buFont typeface="+mj-lt"/>
              <a:buAutoNum type="alphaUcPeriod"/>
            </a:pPr>
            <a:r>
              <a:rPr lang="en-US" altLang="en-US" sz="2800" dirty="0" smtClean="0"/>
              <a:t>They are of the same age</a:t>
            </a:r>
            <a:endParaRPr lang="en-US" altLang="en-US" sz="2800" dirty="0"/>
          </a:p>
        </p:txBody>
      </p:sp>
      <p:sp>
        <p:nvSpPr>
          <p:cNvPr id="13316" name="Text Box 4"/>
          <p:cNvSpPr txBox="1">
            <a:spLocks noChangeArrowheads="1"/>
          </p:cNvSpPr>
          <p:nvPr/>
        </p:nvSpPr>
        <p:spPr bwMode="auto">
          <a:xfrm>
            <a:off x="803244" y="1295400"/>
            <a:ext cx="35359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b="1" dirty="0">
                <a:solidFill>
                  <a:schemeClr val="tx2"/>
                </a:solidFill>
              </a:rPr>
              <a:t>Twin Paradox II</a:t>
            </a:r>
          </a:p>
        </p:txBody>
      </p:sp>
      <p:pic>
        <p:nvPicPr>
          <p:cNvPr id="133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528" y="2362200"/>
            <a:ext cx="4863346" cy="4453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27201" y="3962400"/>
            <a:ext cx="761747" cy="369332"/>
          </a:xfrm>
          <a:prstGeom prst="rect">
            <a:avLst/>
          </a:prstGeom>
          <a:noFill/>
        </p:spPr>
        <p:txBody>
          <a:bodyPr wrap="none" rtlCol="0">
            <a:spAutoFit/>
          </a:bodyPr>
          <a:lstStyle/>
          <a:p>
            <a:r>
              <a:rPr lang="en-US" b="1" dirty="0" smtClean="0">
                <a:solidFill>
                  <a:srgbClr val="FF0000"/>
                </a:solidFill>
              </a:rPr>
              <a:t>Betty</a:t>
            </a:r>
            <a:endParaRPr lang="en-US" b="1" dirty="0">
              <a:solidFill>
                <a:srgbClr val="FF0000"/>
              </a:solidFill>
            </a:endParaRPr>
          </a:p>
        </p:txBody>
      </p:sp>
      <p:sp>
        <p:nvSpPr>
          <p:cNvPr id="3" name="TextBox 2"/>
          <p:cNvSpPr txBox="1"/>
          <p:nvPr/>
        </p:nvSpPr>
        <p:spPr>
          <a:xfrm>
            <a:off x="2190354" y="3613666"/>
            <a:ext cx="761747" cy="369332"/>
          </a:xfrm>
          <a:prstGeom prst="rect">
            <a:avLst/>
          </a:prstGeom>
          <a:noFill/>
        </p:spPr>
        <p:txBody>
          <a:bodyPr wrap="none" rtlCol="0">
            <a:spAutoFit/>
          </a:bodyPr>
          <a:lstStyle/>
          <a:p>
            <a:r>
              <a:rPr lang="en-US" b="1" dirty="0" smtClean="0">
                <a:solidFill>
                  <a:srgbClr val="0000FF"/>
                </a:solidFill>
              </a:rPr>
              <a:t>Andy</a:t>
            </a:r>
            <a:endParaRPr lang="en-US" b="1" dirty="0">
              <a:solidFill>
                <a:srgbClr val="0000FF"/>
              </a:solidFill>
            </a:endParaRPr>
          </a:p>
        </p:txBody>
      </p:sp>
      <p:grpSp>
        <p:nvGrpSpPr>
          <p:cNvPr id="7" name="Group 6"/>
          <p:cNvGrpSpPr/>
          <p:nvPr/>
        </p:nvGrpSpPr>
        <p:grpSpPr>
          <a:xfrm>
            <a:off x="4022725" y="2193925"/>
            <a:ext cx="5029200" cy="4572000"/>
            <a:chOff x="4022725" y="2193925"/>
            <a:chExt cx="5029200" cy="4572000"/>
          </a:xfrm>
        </p:grpSpPr>
        <p:sp>
          <p:nvSpPr>
            <p:cNvPr id="8" name="TextBox 5"/>
            <p:cNvSpPr txBox="1">
              <a:spLocks noChangeArrowheads="1"/>
            </p:cNvSpPr>
            <p:nvPr/>
          </p:nvSpPr>
          <p:spPr bwMode="auto">
            <a:xfrm>
              <a:off x="4022725" y="2193925"/>
              <a:ext cx="5029200" cy="4572000"/>
            </a:xfrm>
            <a:prstGeom prst="rect">
              <a:avLst/>
            </a:prstGeom>
            <a:solidFill>
              <a:srgbClr val="6DD9FF"/>
            </a:solidFill>
            <a:ln w="38100">
              <a:solidFill>
                <a:srgbClr val="FF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t>Betty:</a:t>
              </a:r>
            </a:p>
            <a:p>
              <a:pPr eaLnBrk="1" hangingPunct="1"/>
              <a:endParaRPr lang="en-US" altLang="en-US" sz="2800"/>
            </a:p>
            <a:p>
              <a:pPr eaLnBrk="1" hangingPunct="1"/>
              <a:endParaRPr lang="en-US" altLang="en-US" sz="2800"/>
            </a:p>
            <a:p>
              <a:pPr eaLnBrk="1" hangingPunct="1"/>
              <a:endParaRPr lang="en-US" altLang="en-US" sz="2800"/>
            </a:p>
            <a:p>
              <a:pPr eaLnBrk="1" hangingPunct="1"/>
              <a:r>
                <a:rPr lang="en-US" altLang="en-US" sz="2800"/>
                <a:t>Andy:</a:t>
              </a:r>
            </a:p>
            <a:p>
              <a:pPr eaLnBrk="1" hangingPunct="1"/>
              <a:endParaRPr lang="en-US" altLang="en-US" sz="2800"/>
            </a:p>
          </p:txBody>
        </p:sp>
        <p:pic>
          <p:nvPicPr>
            <p:cNvPr id="9" name="LaTeX: \displaystyle t_B = \frac{9\,\mb.." descr="\displaystyle t_B = \frac{9\,\mbox{yrs}}{\gamma} =  \frac{9\,\mbox{yrs}}{1} = 9\,\mbox{yrs}"/>
            <p:cNvPicPr>
              <a:picLocks noChangeArrowheads="1"/>
            </p:cNvPicPr>
            <p:nvPr>
              <p:custDataLst>
                <p:tags r:id="rId1"/>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52938" y="2898775"/>
              <a:ext cx="4051300" cy="795338"/>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LaTeX: \displaystyle\begin{array}{lcl}\.." descr="\displaystyle\begin{array}{lcl}\displaystyle t_A &amp; = &amp;\displaystyle \frac{2.7\,\mbox{yrs}}{\gamma(2/3)}+\frac{6.3\,\mbox{yrs}}{\gamma(2/7)} \\  &amp; = &amp;\displaystyle \frac{2.7\,\mbox{yrs}}{1.34}+\frac{6.3\,\mbox{yrs}}{1.043} \phantom{\int\limits^4}\\\displaystyle &amp; = &amp; 8\,\mbox{yrs}&#10;\end{array}"/>
            <p:cNvPicPr>
              <a:picLocks noChangeArrowheads="1"/>
            </p:cNvPicPr>
            <p:nvPr>
              <p:custDataLst>
                <p:tags r:id="rId2"/>
              </p:custDataLst>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52938" y="4498975"/>
              <a:ext cx="4103687" cy="2235200"/>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6105904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b="1" dirty="0" smtClean="0"/>
              <a:t>Relativistic Velocities</a:t>
            </a:r>
          </a:p>
        </p:txBody>
      </p:sp>
      <p:sp>
        <p:nvSpPr>
          <p:cNvPr id="5123" name="Rectangle 3"/>
          <p:cNvSpPr>
            <a:spLocks noGrp="1" noChangeArrowheads="1"/>
          </p:cNvSpPr>
          <p:nvPr>
            <p:ph type="body" idx="1"/>
            <p:custDataLst>
              <p:tags r:id="rId1"/>
            </p:custDataLst>
          </p:nvPr>
        </p:nvSpPr>
        <p:spPr>
          <a:xfrm>
            <a:off x="762000" y="2276475"/>
            <a:ext cx="8229600" cy="4629150"/>
          </a:xfrm>
        </p:spPr>
        <p:txBody>
          <a:bodyPr>
            <a:spAutoFit/>
          </a:bodyPr>
          <a:lstStyle/>
          <a:p>
            <a:pPr>
              <a:defRPr/>
            </a:pPr>
            <a:r>
              <a:rPr lang="en-US" sz="2800" dirty="0"/>
              <a:t>According to Galilean transformation, if a ball </a:t>
            </a:r>
            <a:r>
              <a:rPr lang="en-US" sz="2800" dirty="0" smtClean="0"/>
              <a:t>is thrown inside </a:t>
            </a:r>
            <a:r>
              <a:rPr lang="en-US" sz="2800" dirty="0"/>
              <a:t>a moving train, an observer on the </a:t>
            </a:r>
            <a:r>
              <a:rPr lang="en-US" sz="2800" dirty="0" smtClean="0"/>
              <a:t>ground would </a:t>
            </a:r>
            <a:r>
              <a:rPr lang="en-US" sz="2800" dirty="0"/>
              <a:t>measure its speed </a:t>
            </a:r>
            <a:r>
              <a:rPr lang="en-US" sz="2800" dirty="0" smtClean="0"/>
              <a:t>as</a:t>
            </a:r>
          </a:p>
          <a:p>
            <a:pPr>
              <a:defRPr/>
            </a:pPr>
            <a:endParaRPr lang="en-US" sz="2800" dirty="0"/>
          </a:p>
          <a:p>
            <a:pPr>
              <a:defRPr/>
            </a:pPr>
            <a:endParaRPr lang="en-US" sz="2800" dirty="0" smtClean="0"/>
          </a:p>
          <a:p>
            <a:pPr>
              <a:defRPr/>
            </a:pPr>
            <a:r>
              <a:rPr lang="en-US" sz="2800" dirty="0" smtClean="0"/>
              <a:t>What if </a:t>
            </a:r>
            <a:r>
              <a:rPr lang="en-US" sz="3313" dirty="0" smtClean="0"/>
              <a:t>                  </a:t>
            </a:r>
            <a:r>
              <a:rPr lang="en-US" sz="2800" dirty="0" smtClean="0"/>
              <a:t> and </a:t>
            </a:r>
            <a:r>
              <a:rPr lang="en-US" sz="3567" dirty="0" smtClean="0"/>
              <a:t>               </a:t>
            </a:r>
            <a:r>
              <a:rPr lang="en-US" sz="2800" dirty="0" smtClean="0"/>
              <a:t>?</a:t>
            </a:r>
          </a:p>
          <a:p>
            <a:pPr>
              <a:defRPr/>
            </a:pPr>
            <a:endParaRPr lang="en-US" sz="2800" dirty="0"/>
          </a:p>
          <a:p>
            <a:pPr>
              <a:defRPr/>
            </a:pPr>
            <a:endParaRPr lang="en-US" sz="2800" dirty="0" smtClean="0"/>
          </a:p>
          <a:p>
            <a:pPr>
              <a:defRPr/>
            </a:pPr>
            <a:r>
              <a:rPr lang="en-US" sz="2800" dirty="0" smtClean="0"/>
              <a:t>Uncle Albert gets very unhappy…</a:t>
            </a:r>
          </a:p>
        </p:txBody>
      </p:sp>
      <p:pic>
        <p:nvPicPr>
          <p:cNvPr id="16388" name="LaTeX: \displaystyle v_{\mbox{ground}} .." descr="\displaystyle v_{\mbox{ground}} = v_{\mbox{train}} + v_{\mbox{ball}}&#10;"/>
          <p:cNvPicPr>
            <a:picLocks noChangeArrowheads="1"/>
          </p:cNvPicPr>
          <p:nvPr>
            <p:custDataLst>
              <p:tags r:id="rId2"/>
            </p:custDataLst>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9200" y="4029075"/>
            <a:ext cx="3849688" cy="404813"/>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LaTeX: \displaystyle v_{\mbox{ground}} .." descr="\displaystyle v_{\mbox{ground}} =0.5c + 0.6c = 1.1c&#10;"/>
          <p:cNvPicPr>
            <a:picLocks noChangeArrowheads="1"/>
          </p:cNvPicPr>
          <p:nvPr>
            <p:custDataLst>
              <p:tags r:id="rId3"/>
            </p:custDataLst>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9200" y="5645150"/>
            <a:ext cx="4465638" cy="43180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2" name="LaTeX: v_{\mbox{train}}=0.5c" descr="v_{\mbox{train}}=0.5c"/>
          <p:cNvPicPr>
            <a:picLocks noChangeArrowheads="1"/>
          </p:cNvPicPr>
          <p:nvPr>
            <p:custDataLst>
              <p:tags r:id="rId4"/>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1888" y="4905375"/>
            <a:ext cx="2014537" cy="354013"/>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3" name="LaTeX: v_{\mbox{ball}}=0.6c" descr="v_{\mbox{ball}}=0.6c"/>
          <p:cNvPicPr>
            <a:picLocks noChangeArrowheads="1"/>
          </p:cNvPicPr>
          <p:nvPr>
            <p:custDataLst>
              <p:tags r:id="rId5"/>
            </p:custDataLst>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75263" y="4905375"/>
            <a:ext cx="1833562" cy="36195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289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b="1" smtClean="0"/>
              <a:t>Relativistic Velocities</a:t>
            </a:r>
          </a:p>
        </p:txBody>
      </p:sp>
      <p:sp>
        <p:nvSpPr>
          <p:cNvPr id="17411" name="Rectangle 3"/>
          <p:cNvSpPr>
            <a:spLocks noGrp="1" noChangeArrowheads="1"/>
          </p:cNvSpPr>
          <p:nvPr>
            <p:ph type="body" idx="1"/>
          </p:nvPr>
        </p:nvSpPr>
        <p:spPr>
          <a:xfrm>
            <a:off x="762000" y="2286000"/>
            <a:ext cx="8229600" cy="1816100"/>
          </a:xfrm>
          <a:noFill/>
        </p:spPr>
        <p:txBody>
          <a:bodyPr>
            <a:spAutoFit/>
          </a:bodyPr>
          <a:lstStyle/>
          <a:p>
            <a:r>
              <a:rPr lang="en-US" altLang="en-US" sz="2800" dirty="0" smtClean="0"/>
              <a:t>The Lorentz transformation has a special formula for adding relativistic speeds. If you add two speeds that are less than c, you always get a speed that is less than c.</a:t>
            </a:r>
            <a:endParaRPr lang="en-US" altLang="en-US" dirty="0" smtClean="0"/>
          </a:p>
        </p:txBody>
      </p:sp>
      <p:pic>
        <p:nvPicPr>
          <p:cNvPr id="17412" name="LaTeX: \displaystyle v_{\mbox{sum}} = \.." descr="\displaystyle v_{\mbox{sum}} = \frac{v_1+v_2}{1+\displaystyle\frac{v_1 v_2}{c^2}} = \frac{0.5c + 0.6c}{1+0.5*0.6} = 0.846c"/>
          <p:cNvPicPr>
            <a:picLocks noChangeArrowheads="1"/>
          </p:cNvPicPr>
          <p:nvPr>
            <p:custDataLst>
              <p:tags r:id="rId1"/>
            </p:custDataLst>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0" y="4267200"/>
            <a:ext cx="6572250" cy="1076325"/>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282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t>Stopover: Galilean Relativity</a:t>
            </a:r>
          </a:p>
        </p:txBody>
      </p:sp>
      <p:sp>
        <p:nvSpPr>
          <p:cNvPr id="6147" name="Rectangle 3"/>
          <p:cNvSpPr>
            <a:spLocks noGrp="1" noChangeArrowheads="1"/>
          </p:cNvSpPr>
          <p:nvPr>
            <p:ph type="body" idx="1"/>
          </p:nvPr>
        </p:nvSpPr>
        <p:spPr/>
        <p:txBody>
          <a:bodyPr/>
          <a:lstStyle/>
          <a:p>
            <a:r>
              <a:rPr lang="en-US" altLang="en-US" sz="2800" dirty="0" smtClean="0"/>
              <a:t>A physical quality is said to be:</a:t>
            </a:r>
            <a:endParaRPr lang="en-US" altLang="en-US" sz="2800" b="1" dirty="0" smtClean="0">
              <a:solidFill>
                <a:srgbClr val="CC0000"/>
              </a:solidFill>
            </a:endParaRPr>
          </a:p>
          <a:p>
            <a:pPr lvl="1"/>
            <a:r>
              <a:rPr lang="en-US" altLang="en-US" sz="2800" b="1" dirty="0" smtClean="0">
                <a:solidFill>
                  <a:srgbClr val="CC0000"/>
                </a:solidFill>
              </a:rPr>
              <a:t>invariant</a:t>
            </a:r>
            <a:r>
              <a:rPr lang="en-US" altLang="en-US" sz="2800" dirty="0" smtClean="0">
                <a:solidFill>
                  <a:srgbClr val="CC0000"/>
                </a:solidFill>
              </a:rPr>
              <a:t>, </a:t>
            </a:r>
            <a:r>
              <a:rPr lang="en-US" altLang="en-US" sz="2800" dirty="0" smtClean="0"/>
              <a:t>if different observers would obtain the same result from a measurement of this quantity. Example: the mass of an object. </a:t>
            </a:r>
          </a:p>
          <a:p>
            <a:pPr lvl="1"/>
            <a:r>
              <a:rPr lang="en-US" altLang="en-US" sz="2800" b="1" dirty="0" smtClean="0">
                <a:solidFill>
                  <a:srgbClr val="CC0000"/>
                </a:solidFill>
              </a:rPr>
              <a:t>relative</a:t>
            </a:r>
            <a:r>
              <a:rPr lang="en-US" altLang="en-US" sz="2800" dirty="0" smtClean="0">
                <a:solidFill>
                  <a:srgbClr val="CC0000"/>
                </a:solidFill>
              </a:rPr>
              <a:t>, </a:t>
            </a:r>
            <a:r>
              <a:rPr lang="en-US" altLang="en-US" sz="2800" dirty="0" smtClean="0"/>
              <a:t>if different observers would obtain different result from a measurement of this quantity. Example: the speed of an object. </a:t>
            </a:r>
          </a:p>
          <a:p>
            <a:pPr lvl="1"/>
            <a:endParaRPr lang="en-US" altLang="en-US" sz="2800" dirty="0" smtClean="0"/>
          </a:p>
        </p:txBody>
      </p:sp>
    </p:spTree>
    <p:extLst>
      <p:ext uri="{BB962C8B-B14F-4D97-AF65-F5344CB8AC3E}">
        <p14:creationId xmlns:p14="http://schemas.microsoft.com/office/powerpoint/2010/main" val="30867670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b="1" smtClean="0"/>
              <a:t>Rest energy</a:t>
            </a:r>
          </a:p>
        </p:txBody>
      </p:sp>
      <p:sp>
        <p:nvSpPr>
          <p:cNvPr id="21507" name="Rectangle 3"/>
          <p:cNvSpPr>
            <a:spLocks noGrp="1" noChangeArrowheads="1"/>
          </p:cNvSpPr>
          <p:nvPr>
            <p:ph type="body" idx="1"/>
          </p:nvPr>
        </p:nvSpPr>
        <p:spPr>
          <a:xfrm>
            <a:off x="768096" y="2286000"/>
            <a:ext cx="8229600" cy="2333625"/>
          </a:xfrm>
          <a:noFill/>
        </p:spPr>
        <p:txBody>
          <a:bodyPr>
            <a:spAutoFit/>
          </a:bodyPr>
          <a:lstStyle/>
          <a:p>
            <a:pPr eaLnBrk="1" hangingPunct="1"/>
            <a:r>
              <a:rPr lang="en-US" altLang="en-US" sz="2800" dirty="0" smtClean="0"/>
              <a:t>One of the biggest differences between Newtonian Mechanics and SR is the existence of </a:t>
            </a:r>
            <a:r>
              <a:rPr lang="en-US" altLang="en-US" sz="2800" b="1" dirty="0" smtClean="0"/>
              <a:t>rest energy</a:t>
            </a:r>
            <a:r>
              <a:rPr lang="en-US" altLang="en-US" sz="2800" dirty="0" smtClean="0"/>
              <a:t>.</a:t>
            </a:r>
          </a:p>
          <a:p>
            <a:pPr eaLnBrk="1" hangingPunct="1"/>
            <a:r>
              <a:rPr lang="en-US" altLang="en-US" sz="2800" dirty="0" smtClean="0"/>
              <a:t>Einstein found that the energy of a moving particle in SR is</a:t>
            </a:r>
            <a:endParaRPr lang="en-US" altLang="en-US" dirty="0" smtClean="0"/>
          </a:p>
        </p:txBody>
      </p:sp>
      <p:pic>
        <p:nvPicPr>
          <p:cNvPr id="21508" name="LaTeX: \displaystyle E=\gamma mc^2 = \f.." descr="\displaystyle E=\gamma mc^2 = \frac{mc^2}{\sqrt{\displaystyle1-\frac{v^2}{c^2}}} \approx mc^2 + \frac{mv^2}{2} + ..."/>
          <p:cNvPicPr>
            <a:picLocks noChangeArrowheads="1"/>
          </p:cNvPicPr>
          <p:nvPr>
            <p:custDataLst>
              <p:tags r:id="rId1"/>
            </p:custDataLst>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0" y="4740628"/>
            <a:ext cx="6496050" cy="1362075"/>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TextBox 2"/>
          <p:cNvSpPr txBox="1">
            <a:spLocks noChangeArrowheads="1"/>
          </p:cNvSpPr>
          <p:nvPr/>
        </p:nvSpPr>
        <p:spPr bwMode="auto">
          <a:xfrm>
            <a:off x="4800600" y="4114800"/>
            <a:ext cx="4205288" cy="523875"/>
          </a:xfrm>
          <a:prstGeom prst="rect">
            <a:avLst/>
          </a:prstGeom>
          <a:solidFill>
            <a:srgbClr val="00B0F0"/>
          </a:solidFill>
          <a:ln w="38100">
            <a:solidFill>
              <a:srgbClr val="FF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a:t>Newtonian kinetic energy</a:t>
            </a:r>
          </a:p>
        </p:txBody>
      </p:sp>
      <p:cxnSp>
        <p:nvCxnSpPr>
          <p:cNvPr id="5" name="Straight Arrow Connector 4"/>
          <p:cNvCxnSpPr>
            <a:stCxn id="21509" idx="2"/>
          </p:cNvCxnSpPr>
          <p:nvPr/>
        </p:nvCxnSpPr>
        <p:spPr>
          <a:xfrm flipH="1">
            <a:off x="6477000" y="4638675"/>
            <a:ext cx="426244" cy="4019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511" name="TextBox 10"/>
          <p:cNvSpPr txBox="1">
            <a:spLocks noChangeArrowheads="1"/>
          </p:cNvSpPr>
          <p:nvPr/>
        </p:nvSpPr>
        <p:spPr bwMode="auto">
          <a:xfrm>
            <a:off x="5769372" y="6254750"/>
            <a:ext cx="1841500" cy="522288"/>
          </a:xfrm>
          <a:prstGeom prst="rect">
            <a:avLst/>
          </a:prstGeom>
          <a:solidFill>
            <a:srgbClr val="00B0F0"/>
          </a:solidFill>
          <a:ln w="38100">
            <a:solidFill>
              <a:srgbClr val="FF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dirty="0"/>
              <a:t>Extra term</a:t>
            </a:r>
          </a:p>
        </p:txBody>
      </p:sp>
      <p:cxnSp>
        <p:nvCxnSpPr>
          <p:cNvPr id="12" name="Straight Arrow Connector 11"/>
          <p:cNvCxnSpPr>
            <a:stCxn id="21511" idx="0"/>
          </p:cNvCxnSpPr>
          <p:nvPr/>
        </p:nvCxnSpPr>
        <p:spPr>
          <a:xfrm flipH="1" flipV="1">
            <a:off x="5105400" y="5334000"/>
            <a:ext cx="1584722" cy="9207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8197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b="1" smtClean="0"/>
              <a:t>Rest Energy</a:t>
            </a:r>
          </a:p>
        </p:txBody>
      </p:sp>
      <p:sp>
        <p:nvSpPr>
          <p:cNvPr id="22531" name="Rectangle 3"/>
          <p:cNvSpPr>
            <a:spLocks noGrp="1" noChangeArrowheads="1"/>
          </p:cNvSpPr>
          <p:nvPr>
            <p:ph type="body" idx="1"/>
          </p:nvPr>
        </p:nvSpPr>
        <p:spPr>
          <a:xfrm>
            <a:off x="762000" y="2286000"/>
            <a:ext cx="8229600" cy="2074863"/>
          </a:xfrm>
          <a:noFill/>
        </p:spPr>
        <p:txBody>
          <a:bodyPr>
            <a:spAutoFit/>
          </a:bodyPr>
          <a:lstStyle/>
          <a:p>
            <a:pPr eaLnBrk="1" hangingPunct="1"/>
            <a:r>
              <a:rPr lang="en-US" altLang="en-US" sz="2800" dirty="0" smtClean="0"/>
              <a:t>He called that extra term the “rest energy”.</a:t>
            </a:r>
          </a:p>
          <a:p>
            <a:pPr eaLnBrk="1" hangingPunct="1"/>
            <a:endParaRPr lang="en-US" altLang="en-US" sz="2800" dirty="0" smtClean="0"/>
          </a:p>
          <a:p>
            <a:pPr eaLnBrk="1" hangingPunct="1"/>
            <a:endParaRPr lang="en-US" altLang="en-US" sz="2800" dirty="0" smtClean="0"/>
          </a:p>
          <a:p>
            <a:pPr eaLnBrk="1" hangingPunct="1"/>
            <a:r>
              <a:rPr lang="en-US" altLang="en-US" sz="2800" dirty="0" smtClean="0"/>
              <a:t>Wrong forms (try it and ruin my day).</a:t>
            </a:r>
          </a:p>
        </p:txBody>
      </p:sp>
      <p:pic>
        <p:nvPicPr>
          <p:cNvPr id="22532" name="LaTeX: \displaystyle E_0=mc^2" descr="\displaystyle E_0=mc^2"/>
          <p:cNvPicPr>
            <a:picLocks noChangeArrowheads="1"/>
          </p:cNvPicPr>
          <p:nvPr>
            <p:custDataLst>
              <p:tags r:id="rId1"/>
            </p:custDataLst>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3170237"/>
            <a:ext cx="1484313" cy="36830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LaTeX: \displaystyle E_0=m_0c^2" descr="\displaystyle E_0=m_0c^2"/>
          <p:cNvPicPr>
            <a:picLocks noChangeArrowheads="1"/>
          </p:cNvPicPr>
          <p:nvPr>
            <p:custDataLst>
              <p:tags r:id="rId2"/>
            </p:custDataLst>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8875" y="4770437"/>
            <a:ext cx="1641475" cy="36830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LaTeX: \displaystyle E=m_0c^2" descr="\displaystyle E=m_0c^2"/>
          <p:cNvPicPr>
            <a:picLocks noChangeArrowheads="1"/>
          </p:cNvPicPr>
          <p:nvPr>
            <p:custDataLst>
              <p:tags r:id="rId3"/>
            </p:custDataLst>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5456237"/>
            <a:ext cx="1504950" cy="36830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LaTeX: \displaystyle E=mc^2" descr="\displaystyle E=mc^2"/>
          <p:cNvPicPr>
            <a:picLocks noChangeArrowheads="1"/>
          </p:cNvPicPr>
          <p:nvPr>
            <p:custDataLst>
              <p:tags r:id="rId4"/>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6127750"/>
            <a:ext cx="1344613" cy="314325"/>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9900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b="1" smtClean="0"/>
              <a:t>Rest Energy</a:t>
            </a:r>
          </a:p>
        </p:txBody>
      </p:sp>
      <p:sp>
        <p:nvSpPr>
          <p:cNvPr id="23555" name="Rectangle 3"/>
          <p:cNvSpPr>
            <a:spLocks noGrp="1" noChangeArrowheads="1"/>
          </p:cNvSpPr>
          <p:nvPr>
            <p:ph type="body" idx="1"/>
          </p:nvPr>
        </p:nvSpPr>
        <p:spPr>
          <a:xfrm>
            <a:off x="762000" y="2286000"/>
            <a:ext cx="8229600" cy="1816100"/>
          </a:xfrm>
          <a:noFill/>
        </p:spPr>
        <p:txBody>
          <a:bodyPr>
            <a:spAutoFit/>
          </a:bodyPr>
          <a:lstStyle/>
          <a:p>
            <a:r>
              <a:rPr lang="en-US" altLang="en-US" sz="2800" dirty="0" smtClean="0"/>
              <a:t>The rest energy is enormous compared to other types of energy. The rest energy of an average person, if fully used, is enough to satisfy the energy needs of the whole country for 10 days*.</a:t>
            </a:r>
          </a:p>
        </p:txBody>
      </p:sp>
      <p:sp>
        <p:nvSpPr>
          <p:cNvPr id="2" name="TextBox 1"/>
          <p:cNvSpPr txBox="1">
            <a:spLocks noChangeArrowheads="1"/>
          </p:cNvSpPr>
          <p:nvPr/>
        </p:nvSpPr>
        <p:spPr bwMode="auto">
          <a:xfrm>
            <a:off x="838200" y="6238875"/>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t>* That’s why in “Star Trek” they use matter-antimatter reactors.</a:t>
            </a:r>
          </a:p>
        </p:txBody>
      </p:sp>
      <p:sp>
        <p:nvSpPr>
          <p:cNvPr id="3" name="Rectangle 2"/>
          <p:cNvSpPr/>
          <p:nvPr/>
        </p:nvSpPr>
        <p:spPr>
          <a:xfrm>
            <a:off x="7290593" y="3657600"/>
            <a:ext cx="1420813"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544806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b="1" smtClean="0"/>
              <a:t>Rest Energy</a:t>
            </a:r>
          </a:p>
        </p:txBody>
      </p:sp>
      <p:sp>
        <p:nvSpPr>
          <p:cNvPr id="24579" name="Rectangle 3"/>
          <p:cNvSpPr>
            <a:spLocks noGrp="1" noChangeArrowheads="1"/>
          </p:cNvSpPr>
          <p:nvPr>
            <p:ph type="body" idx="1"/>
            <p:custDataLst>
              <p:tags r:id="rId1"/>
            </p:custDataLst>
          </p:nvPr>
        </p:nvSpPr>
        <p:spPr>
          <a:xfrm>
            <a:off x="762000" y="2286000"/>
            <a:ext cx="8229600" cy="4400550"/>
          </a:xfrm>
          <a:noFill/>
        </p:spPr>
        <p:txBody>
          <a:bodyPr>
            <a:spAutoFit/>
          </a:bodyPr>
          <a:lstStyle/>
          <a:p>
            <a:r>
              <a:rPr lang="en-US" altLang="en-US" sz="2800" dirty="0" smtClean="0"/>
              <a:t>Total energy                  .</a:t>
            </a:r>
          </a:p>
          <a:p>
            <a:r>
              <a:rPr lang="en-US" altLang="en-US" sz="2800" dirty="0" smtClean="0"/>
              <a:t>Thus, in order to accelerate an object to, say, 0.9c (            ), we need to spend 130% of its rest energy!</a:t>
            </a:r>
          </a:p>
          <a:p>
            <a:r>
              <a:rPr lang="en-US" altLang="en-US" sz="2800" dirty="0" smtClean="0"/>
              <a:t>To get a 1 ton spaceship to that speed will take all the energy the US consumes in ½ year.</a:t>
            </a:r>
          </a:p>
          <a:p>
            <a:r>
              <a:rPr lang="en-US" altLang="en-US" sz="2800" dirty="0" smtClean="0"/>
              <a:t>Another ½ year will take the ship to 0.96c.</a:t>
            </a:r>
          </a:p>
          <a:p>
            <a:r>
              <a:rPr lang="en-US" altLang="en-US" sz="2800" dirty="0" smtClean="0"/>
              <a:t>Another ½ year will take the ship to 0.98c.</a:t>
            </a:r>
          </a:p>
          <a:p>
            <a:r>
              <a:rPr lang="en-US" altLang="en-US" sz="2800" dirty="0" smtClean="0"/>
              <a:t>Another ½ year will take the ship to 0.987c.</a:t>
            </a:r>
          </a:p>
        </p:txBody>
      </p:sp>
      <p:pic>
        <p:nvPicPr>
          <p:cNvPr id="24580" name="LaTeX: E=\gamma mc^2" descr="E=\gamma mc^2"/>
          <p:cNvPicPr>
            <a:picLocks noChangeArrowheads="1"/>
          </p:cNvPicPr>
          <p:nvPr>
            <p:custDataLst>
              <p:tags r:id="rId2"/>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2374900"/>
            <a:ext cx="1547813" cy="36830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LaTeX: \gamma=2.3" descr="\gamma=2.3"/>
          <p:cNvPicPr>
            <a:picLocks noChangeArrowheads="1"/>
          </p:cNvPicPr>
          <p:nvPr>
            <p:custDataLst>
              <p:tags r:id="rId3"/>
            </p:custDataLst>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7563" y="3371850"/>
            <a:ext cx="1114425" cy="311150"/>
          </a:xfrm>
          <a:prstGeom prst="rect">
            <a:avLst/>
          </a:prstGeom>
          <a:noFill/>
          <a:ln>
            <a:noFill/>
          </a:ln>
          <a:effectLst/>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6497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b="1" smtClean="0"/>
              <a:t>Interstellar Travel</a:t>
            </a:r>
          </a:p>
        </p:txBody>
      </p:sp>
      <p:sp>
        <p:nvSpPr>
          <p:cNvPr id="29699" name="Rectangle 3"/>
          <p:cNvSpPr>
            <a:spLocks noGrp="1" noChangeArrowheads="1"/>
          </p:cNvSpPr>
          <p:nvPr>
            <p:ph type="body" idx="1"/>
          </p:nvPr>
        </p:nvSpPr>
        <p:spPr>
          <a:xfrm>
            <a:off x="762000" y="2286000"/>
            <a:ext cx="8229600" cy="4278313"/>
          </a:xfrm>
          <a:noFill/>
        </p:spPr>
        <p:txBody>
          <a:bodyPr>
            <a:spAutoFit/>
          </a:bodyPr>
          <a:lstStyle/>
          <a:p>
            <a:pPr eaLnBrk="1" hangingPunct="1"/>
            <a:r>
              <a:rPr lang="en-US" altLang="en-US" sz="2800" dirty="0" smtClean="0"/>
              <a:t>Ok, let’s imagine we finally found someone up there. How do we go visit? (Or, we reached the stage of colonial expansion, if it happens.)</a:t>
            </a:r>
          </a:p>
          <a:p>
            <a:pPr eaLnBrk="1" hangingPunct="1"/>
            <a:r>
              <a:rPr lang="en-US" altLang="en-US" sz="2800" dirty="0" smtClean="0"/>
              <a:t>Special Relativity (SR) limits the speed of any interstellar travel to below the speed of light (300,000 km/s).</a:t>
            </a:r>
          </a:p>
          <a:p>
            <a:pPr eaLnBrk="1" hangingPunct="1"/>
            <a:r>
              <a:rPr lang="en-US" altLang="en-US" sz="2800" dirty="0" smtClean="0"/>
              <a:t>Interstellar distances are humongous:</a:t>
            </a:r>
          </a:p>
          <a:p>
            <a:pPr lvl="1" eaLnBrk="1" hangingPunct="1"/>
            <a:r>
              <a:rPr lang="en-US" altLang="en-US" sz="2400" dirty="0" smtClean="0"/>
              <a:t> </a:t>
            </a:r>
            <a:r>
              <a:rPr lang="en-US" altLang="en-US" dirty="0" err="1" smtClean="0"/>
              <a:t>Proxima</a:t>
            </a:r>
            <a:r>
              <a:rPr lang="en-US" altLang="en-US" dirty="0" smtClean="0"/>
              <a:t> </a:t>
            </a:r>
            <a:r>
              <a:rPr lang="en-US" altLang="en-US" dirty="0" err="1" smtClean="0"/>
              <a:t>Centari</a:t>
            </a:r>
            <a:r>
              <a:rPr lang="en-US" altLang="en-US" dirty="0" smtClean="0"/>
              <a:t>: 4.22 lyr.</a:t>
            </a:r>
          </a:p>
          <a:p>
            <a:pPr lvl="1" eaLnBrk="1" hangingPunct="1"/>
            <a:r>
              <a:rPr lang="en-US" altLang="en-US" dirty="0" smtClean="0"/>
              <a:t> Center of the Galaxy: 27,700 lyr.</a:t>
            </a:r>
          </a:p>
        </p:txBody>
      </p:sp>
    </p:spTree>
    <p:extLst>
      <p:ext uri="{BB962C8B-B14F-4D97-AF65-F5344CB8AC3E}">
        <p14:creationId xmlns:p14="http://schemas.microsoft.com/office/powerpoint/2010/main" val="21502742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b="1" smtClean="0"/>
              <a:t>Center of the Galaxy</a:t>
            </a:r>
          </a:p>
        </p:txBody>
      </p:sp>
      <p:sp>
        <p:nvSpPr>
          <p:cNvPr id="30723" name="Rectangle 3"/>
          <p:cNvSpPr>
            <a:spLocks noGrp="1" noChangeArrowheads="1"/>
          </p:cNvSpPr>
          <p:nvPr>
            <p:ph type="body" idx="1"/>
          </p:nvPr>
        </p:nvSpPr>
        <p:spPr>
          <a:xfrm>
            <a:off x="762000" y="2286000"/>
            <a:ext cx="8382000" cy="4278313"/>
          </a:xfrm>
          <a:noFill/>
        </p:spPr>
        <p:txBody>
          <a:bodyPr>
            <a:spAutoFit/>
          </a:bodyPr>
          <a:lstStyle/>
          <a:p>
            <a:pPr eaLnBrk="1" hangingPunct="1"/>
            <a:r>
              <a:rPr lang="en-US" altLang="en-US" sz="2800" dirty="0" smtClean="0"/>
              <a:t>To reach the center of the Milky Way in 10 years, one has to travel on average at 0.999,999,935c.</a:t>
            </a:r>
          </a:p>
          <a:p>
            <a:pPr eaLnBrk="1" hangingPunct="1"/>
            <a:endParaRPr lang="en-US" altLang="en-US" sz="2800" dirty="0" smtClean="0"/>
          </a:p>
          <a:p>
            <a:pPr eaLnBrk="1" hangingPunct="1"/>
            <a:r>
              <a:rPr lang="en-US" altLang="en-US" sz="2800" dirty="0" smtClean="0"/>
              <a:t>To send a 1,000 ton spaceship with such a speed requires all the energy the Sun emits in 1 second.</a:t>
            </a:r>
          </a:p>
          <a:p>
            <a:pPr eaLnBrk="1" hangingPunct="1"/>
            <a:endParaRPr lang="en-US" altLang="en-US" sz="2800" dirty="0" smtClean="0"/>
          </a:p>
          <a:p>
            <a:pPr eaLnBrk="1" hangingPunct="1"/>
            <a:r>
              <a:rPr lang="en-US" altLang="en-US" sz="2800" dirty="0" smtClean="0"/>
              <a:t>Theoretically, this seems possible. But what’s the point? – travelers will incur a 55,000 year time difference!</a:t>
            </a:r>
          </a:p>
        </p:txBody>
      </p:sp>
    </p:spTree>
    <p:extLst>
      <p:ext uri="{BB962C8B-B14F-4D97-AF65-F5344CB8AC3E}">
        <p14:creationId xmlns:p14="http://schemas.microsoft.com/office/powerpoint/2010/main" val="14518077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b="1" smtClean="0"/>
              <a:t>One Way Ticket</a:t>
            </a:r>
          </a:p>
        </p:txBody>
      </p:sp>
      <p:sp>
        <p:nvSpPr>
          <p:cNvPr id="31747" name="Rectangle 3"/>
          <p:cNvSpPr>
            <a:spLocks noGrp="1" noChangeArrowheads="1"/>
          </p:cNvSpPr>
          <p:nvPr>
            <p:ph type="body" idx="1"/>
          </p:nvPr>
        </p:nvSpPr>
        <p:spPr>
          <a:xfrm>
            <a:off x="762000" y="2286000"/>
            <a:ext cx="8229600" cy="3711575"/>
          </a:xfrm>
          <a:noFill/>
        </p:spPr>
        <p:txBody>
          <a:bodyPr>
            <a:spAutoFit/>
          </a:bodyPr>
          <a:lstStyle/>
          <a:p>
            <a:pPr eaLnBrk="1" hangingPunct="1"/>
            <a:r>
              <a:rPr lang="en-US" altLang="en-US" sz="2800" dirty="0" smtClean="0"/>
              <a:t>Essentially, any interstellar travel beyond the very vicinity of the Sun is a one-way ticket – there is no sense in coming back.</a:t>
            </a:r>
          </a:p>
          <a:p>
            <a:pPr eaLnBrk="1" hangingPunct="1"/>
            <a:r>
              <a:rPr lang="en-US" altLang="en-US" sz="2800" dirty="0" smtClean="0"/>
              <a:t>If we don’t care about coming back, how far can we go? That depends on how fast we accelerate. </a:t>
            </a:r>
          </a:p>
          <a:p>
            <a:pPr eaLnBrk="1" hangingPunct="1"/>
            <a:r>
              <a:rPr lang="en-US" altLang="en-US" sz="2800" dirty="0" smtClean="0"/>
              <a:t>A convenient acceleration is 1 g (would feel like the gravity on Earth).</a:t>
            </a:r>
            <a:endParaRPr lang="en-US" altLang="en-US" dirty="0" smtClean="0"/>
          </a:p>
        </p:txBody>
      </p:sp>
    </p:spTree>
    <p:extLst>
      <p:ext uri="{BB962C8B-B14F-4D97-AF65-F5344CB8AC3E}">
        <p14:creationId xmlns:p14="http://schemas.microsoft.com/office/powerpoint/2010/main" val="11911794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b="1" smtClean="0"/>
              <a:t>One-gee All The Way...</a:t>
            </a:r>
          </a:p>
        </p:txBody>
      </p:sp>
      <p:sp>
        <p:nvSpPr>
          <p:cNvPr id="32771" name="Rectangle 3"/>
          <p:cNvSpPr>
            <a:spLocks noGrp="1" noChangeArrowheads="1"/>
          </p:cNvSpPr>
          <p:nvPr>
            <p:ph type="body" idx="1"/>
          </p:nvPr>
        </p:nvSpPr>
        <p:spPr>
          <a:xfrm>
            <a:off x="762000" y="2286000"/>
            <a:ext cx="8229600" cy="2591479"/>
          </a:xfrm>
          <a:noFill/>
        </p:spPr>
        <p:txBody>
          <a:bodyPr>
            <a:spAutoFit/>
          </a:bodyPr>
          <a:lstStyle/>
          <a:p>
            <a:pPr eaLnBrk="1" hangingPunct="1"/>
            <a:r>
              <a:rPr lang="en-US" altLang="en-US" sz="2800" dirty="0" smtClean="0"/>
              <a:t>Edge of the Solar system	30AU		  11 days</a:t>
            </a:r>
          </a:p>
          <a:p>
            <a:pPr eaLnBrk="1" hangingPunct="1"/>
            <a:r>
              <a:rPr lang="en-US" altLang="en-US" sz="2800" dirty="0" smtClean="0"/>
              <a:t>Nearest star			4.22 </a:t>
            </a:r>
            <a:r>
              <a:rPr lang="en-US" altLang="en-US" sz="2800" dirty="0" err="1" smtClean="0"/>
              <a:t>lyr</a:t>
            </a:r>
            <a:r>
              <a:rPr lang="en-US" altLang="en-US" sz="2800" dirty="0" smtClean="0"/>
              <a:t>	  2.3 </a:t>
            </a:r>
            <a:r>
              <a:rPr lang="en-US" altLang="en-US" sz="2800" dirty="0" err="1" smtClean="0"/>
              <a:t>yrs</a:t>
            </a:r>
            <a:endParaRPr lang="en-US" altLang="en-US" sz="2800" dirty="0" smtClean="0"/>
          </a:p>
          <a:p>
            <a:pPr eaLnBrk="1" hangingPunct="1"/>
            <a:r>
              <a:rPr lang="en-US" altLang="en-US" sz="2800" dirty="0" smtClean="0"/>
              <a:t>Center of the Galaxy 	27,700 </a:t>
            </a:r>
            <a:r>
              <a:rPr lang="en-US" altLang="en-US" sz="2800" dirty="0" err="1" smtClean="0"/>
              <a:t>lyr</a:t>
            </a:r>
            <a:r>
              <a:rPr lang="en-US" altLang="en-US" sz="2800" dirty="0" smtClean="0"/>
              <a:t>	  10.6 </a:t>
            </a:r>
            <a:r>
              <a:rPr lang="en-US" altLang="en-US" sz="2800" dirty="0" err="1" smtClean="0"/>
              <a:t>yrs</a:t>
            </a:r>
            <a:endParaRPr lang="en-US" altLang="en-US" sz="2800" dirty="0" smtClean="0"/>
          </a:p>
          <a:p>
            <a:pPr eaLnBrk="1" hangingPunct="1"/>
            <a:r>
              <a:rPr lang="en-US" altLang="en-US" sz="2800" dirty="0" smtClean="0"/>
              <a:t>Andromeda galaxy		2.5M </a:t>
            </a:r>
            <a:r>
              <a:rPr lang="en-US" altLang="en-US" sz="2800" dirty="0" err="1" smtClean="0"/>
              <a:t>lyr</a:t>
            </a:r>
            <a:r>
              <a:rPr lang="en-US" altLang="en-US" sz="2800" dirty="0" smtClean="0"/>
              <a:t>	  15 </a:t>
            </a:r>
            <a:r>
              <a:rPr lang="en-US" altLang="en-US" sz="2800" dirty="0" err="1" smtClean="0"/>
              <a:t>yrs</a:t>
            </a:r>
            <a:endParaRPr lang="en-US" altLang="en-US" sz="2800" dirty="0" smtClean="0"/>
          </a:p>
          <a:p>
            <a:pPr eaLnBrk="1" hangingPunct="1"/>
            <a:r>
              <a:rPr lang="en-US" altLang="en-US" sz="2800" dirty="0" smtClean="0"/>
              <a:t>Cosmic horizon		50,000M </a:t>
            </a:r>
            <a:r>
              <a:rPr lang="en-US" altLang="en-US" sz="2800" dirty="0" err="1" smtClean="0"/>
              <a:t>lyr</a:t>
            </a:r>
            <a:r>
              <a:rPr lang="en-US" altLang="en-US" sz="2800" dirty="0" smtClean="0"/>
              <a:t>  25 </a:t>
            </a:r>
            <a:r>
              <a:rPr lang="en-US" altLang="en-US" sz="2800" dirty="0" err="1" smtClean="0"/>
              <a:t>yrs</a:t>
            </a:r>
            <a:endParaRPr lang="en-US" altLang="en-US" dirty="0" smtClean="0"/>
          </a:p>
        </p:txBody>
      </p:sp>
    </p:spTree>
    <p:extLst>
      <p:ext uri="{BB962C8B-B14F-4D97-AF65-F5344CB8AC3E}">
        <p14:creationId xmlns:p14="http://schemas.microsoft.com/office/powerpoint/2010/main" val="33400956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p:txBody>
          <a:bodyPr/>
          <a:lstStyle/>
          <a:p>
            <a:pPr algn="l" eaLnBrk="1" hangingPunct="1"/>
            <a:r>
              <a:rPr lang="en-US" sz="4800" dirty="0" smtClean="0"/>
              <a:t>Part III. </a:t>
            </a:r>
            <a:br>
              <a:rPr lang="en-US" sz="4800" dirty="0" smtClean="0"/>
            </a:br>
            <a:r>
              <a:rPr lang="en-US" sz="4800" dirty="0" smtClean="0"/>
              <a:t>General Relativity</a:t>
            </a:r>
            <a:r>
              <a:rPr lang="en-US" dirty="0" smtClean="0"/>
              <a:t> </a:t>
            </a:r>
          </a:p>
        </p:txBody>
      </p:sp>
    </p:spTree>
    <p:extLst>
      <p:ext uri="{BB962C8B-B14F-4D97-AF65-F5344CB8AC3E}">
        <p14:creationId xmlns:p14="http://schemas.microsoft.com/office/powerpoint/2010/main" val="30270472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smtClean="0"/>
              <a:t>Special Relativity And Gravity</a:t>
            </a:r>
          </a:p>
        </p:txBody>
      </p:sp>
      <p:sp>
        <p:nvSpPr>
          <p:cNvPr id="4099" name="Rectangle 3"/>
          <p:cNvSpPr>
            <a:spLocks noGrp="1" noChangeArrowheads="1"/>
          </p:cNvSpPr>
          <p:nvPr>
            <p:ph type="body" idx="1"/>
          </p:nvPr>
        </p:nvSpPr>
        <p:spPr>
          <a:xfrm>
            <a:off x="762000" y="2286000"/>
            <a:ext cx="8229600" cy="4143375"/>
          </a:xfrm>
          <a:noFill/>
        </p:spPr>
        <p:txBody>
          <a:bodyPr wrap="square">
            <a:spAutoFit/>
          </a:bodyPr>
          <a:lstStyle/>
          <a:p>
            <a:r>
              <a:rPr lang="en-US" altLang="en-US" sz="2800" dirty="0" smtClean="0"/>
              <a:t>Special relativity included Newton’s laws as a special case of low speeds. However, the Newton’s law of gravity is not included in SR, in particular, according to the Newton’s law, the gravitational force propagates with the infinite speed.</a:t>
            </a:r>
          </a:p>
          <a:p>
            <a:r>
              <a:rPr lang="en-US" altLang="en-US" sz="2800" dirty="0" smtClean="0"/>
              <a:t>Also, the distance is not absolute but relative. Which distance to use in computing the gravity force?</a:t>
            </a:r>
          </a:p>
        </p:txBody>
      </p:sp>
    </p:spTree>
    <p:extLst>
      <p:ext uri="{BB962C8B-B14F-4D97-AF65-F5344CB8AC3E}">
        <p14:creationId xmlns:p14="http://schemas.microsoft.com/office/powerpoint/2010/main" val="1002720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err="1" smtClean="0"/>
              <a:t>Luminiferous</a:t>
            </a:r>
            <a:r>
              <a:rPr lang="en-US" altLang="en-US" dirty="0" smtClean="0"/>
              <a:t> Ether</a:t>
            </a:r>
          </a:p>
        </p:txBody>
      </p:sp>
      <p:sp>
        <p:nvSpPr>
          <p:cNvPr id="13315" name="Rectangle 3"/>
          <p:cNvSpPr>
            <a:spLocks noGrp="1" noChangeArrowheads="1"/>
          </p:cNvSpPr>
          <p:nvPr>
            <p:ph type="body" idx="1"/>
          </p:nvPr>
        </p:nvSpPr>
        <p:spPr>
          <a:xfrm>
            <a:off x="838200" y="2362200"/>
            <a:ext cx="8153400" cy="3724275"/>
          </a:xfrm>
        </p:spPr>
        <p:txBody>
          <a:bodyPr/>
          <a:lstStyle/>
          <a:p>
            <a:r>
              <a:rPr lang="en-US" altLang="en-US" sz="2800" dirty="0" smtClean="0"/>
              <a:t>A resolution was quickly discovered: light was propagating not by itself, but in a special medium called </a:t>
            </a:r>
            <a:r>
              <a:rPr lang="en-US" altLang="en-US" sz="2800" b="1" dirty="0" err="1" smtClean="0">
                <a:solidFill>
                  <a:srgbClr val="CC0000"/>
                </a:solidFill>
              </a:rPr>
              <a:t>luminiferous</a:t>
            </a:r>
            <a:r>
              <a:rPr lang="en-US" altLang="en-US" sz="2800" b="1" dirty="0" smtClean="0">
                <a:solidFill>
                  <a:srgbClr val="CC0000"/>
                </a:solidFill>
              </a:rPr>
              <a:t> ether</a:t>
            </a:r>
            <a:r>
              <a:rPr lang="en-US" altLang="en-US" sz="2800" dirty="0" smtClean="0"/>
              <a:t>. </a:t>
            </a:r>
          </a:p>
          <a:p>
            <a:r>
              <a:rPr lang="en-US" altLang="en-US" sz="2800" dirty="0" smtClean="0"/>
              <a:t>The </a:t>
            </a:r>
            <a:r>
              <a:rPr lang="en-US" altLang="en-US" sz="2800" dirty="0" err="1" smtClean="0"/>
              <a:t>luminiferous</a:t>
            </a:r>
            <a:r>
              <a:rPr lang="en-US" altLang="en-US" sz="2800" dirty="0" smtClean="0"/>
              <a:t> ether had no other reason for its existence than to provide the expected medium for the propagation of light. </a:t>
            </a:r>
          </a:p>
          <a:p>
            <a:r>
              <a:rPr lang="en-US" altLang="en-US" sz="2800" dirty="0" smtClean="0"/>
              <a:t>Ether was massless and invisible. It could not be directly detected in the lab</a:t>
            </a:r>
            <a:r>
              <a:rPr lang="en-US" altLang="en-US" dirty="0" smtClean="0"/>
              <a:t>, but one could detect the motion of Earth through ether.</a:t>
            </a:r>
            <a:endParaRPr lang="en-US" altLang="en-US" sz="2800" dirty="0" smtClean="0"/>
          </a:p>
        </p:txBody>
      </p:sp>
    </p:spTree>
    <p:extLst>
      <p:ext uri="{BB962C8B-B14F-4D97-AF65-F5344CB8AC3E}">
        <p14:creationId xmlns:p14="http://schemas.microsoft.com/office/powerpoint/2010/main" val="6975909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Box 7"/>
          <p:cNvSpPr txBox="1">
            <a:spLocks noChangeArrowheads="1"/>
          </p:cNvSpPr>
          <p:nvPr/>
        </p:nvSpPr>
        <p:spPr bwMode="auto">
          <a:xfrm>
            <a:off x="1365250" y="2438400"/>
            <a:ext cx="6188075" cy="4114800"/>
          </a:xfrm>
          <a:prstGeom prst="rect">
            <a:avLst/>
          </a:prstGeom>
          <a:solidFill>
            <a:schemeClr val="accent1"/>
          </a:solidFill>
          <a:ln w="38100">
            <a:solidFill>
              <a:srgbClr val="FF0000"/>
            </a:solidFill>
            <a:miter lim="800000"/>
            <a:headEnd/>
            <a:tailEnd/>
          </a:ln>
        </p:spPr>
        <p:txBody>
          <a:bodyPr lIns="548640" tIns="182880" rIns="548640" bIns="18288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sz="2800"/>
          </a:p>
          <a:p>
            <a:pPr algn="ctr"/>
            <a:endParaRPr lang="en-US" altLang="en-US" sz="2800"/>
          </a:p>
          <a:p>
            <a:pPr algn="ctr"/>
            <a:endParaRPr lang="en-US" altLang="en-US" sz="2800"/>
          </a:p>
          <a:p>
            <a:pPr algn="ctr"/>
            <a:endParaRPr lang="en-US" altLang="en-US" sz="2800"/>
          </a:p>
          <a:p>
            <a:pPr algn="ctr"/>
            <a:endParaRPr lang="en-US" altLang="en-US" sz="2800"/>
          </a:p>
          <a:p>
            <a:pPr algn="ctr"/>
            <a:endParaRPr lang="en-US" altLang="en-US" sz="2800"/>
          </a:p>
          <a:p>
            <a:pPr algn="ctr"/>
            <a:endParaRPr lang="en-US" altLang="en-US" sz="2800"/>
          </a:p>
          <a:p>
            <a:pPr algn="ctr"/>
            <a:endParaRPr lang="en-US" altLang="en-US" sz="2800"/>
          </a:p>
          <a:p>
            <a:pPr algn="ctr"/>
            <a:endParaRPr lang="en-US" altLang="en-US" sz="2800"/>
          </a:p>
          <a:p>
            <a:pPr algn="ctr"/>
            <a:endParaRPr lang="en-US" altLang="en-US" sz="2800"/>
          </a:p>
          <a:p>
            <a:pPr algn="ctr"/>
            <a:r>
              <a:rPr lang="en-US" altLang="en-US" sz="2800"/>
              <a:t>General Relativity</a:t>
            </a:r>
          </a:p>
          <a:p>
            <a:pPr algn="ctr"/>
            <a:endParaRPr lang="en-US" altLang="en-US" sz="2800"/>
          </a:p>
          <a:p>
            <a:pPr algn="ctr"/>
            <a:endParaRPr lang="en-US" altLang="en-US" sz="2800"/>
          </a:p>
          <a:p>
            <a:pPr algn="ctr"/>
            <a:endParaRPr lang="en-US" altLang="en-US" sz="2800"/>
          </a:p>
          <a:p>
            <a:pPr algn="ctr"/>
            <a:endParaRPr lang="en-US" altLang="en-US" sz="2800"/>
          </a:p>
          <a:p>
            <a:pPr algn="ctr"/>
            <a:endParaRPr lang="en-US" altLang="en-US" sz="2800"/>
          </a:p>
          <a:p>
            <a:pPr algn="ctr"/>
            <a:endParaRPr lang="en-US" altLang="en-US" sz="2800"/>
          </a:p>
          <a:p>
            <a:pPr algn="ctr"/>
            <a:endParaRPr lang="en-US" altLang="en-US" sz="2800"/>
          </a:p>
        </p:txBody>
      </p:sp>
      <p:sp>
        <p:nvSpPr>
          <p:cNvPr id="5128" name="TextBox 10"/>
          <p:cNvSpPr txBox="1">
            <a:spLocks noChangeArrowheads="1"/>
          </p:cNvSpPr>
          <p:nvPr/>
        </p:nvSpPr>
        <p:spPr bwMode="auto">
          <a:xfrm>
            <a:off x="2422523" y="5257800"/>
            <a:ext cx="4073525" cy="654214"/>
          </a:xfrm>
          <a:prstGeom prst="rect">
            <a:avLst/>
          </a:prstGeom>
          <a:solidFill>
            <a:srgbClr val="6DD9FF"/>
          </a:solidFill>
          <a:ln w="38100">
            <a:solidFill>
              <a:srgbClr val="FF0000"/>
            </a:solidFill>
            <a:miter lim="800000"/>
            <a:headEnd/>
            <a:tailEnd/>
          </a:ln>
        </p:spPr>
        <p:txBody>
          <a:bodyPr lIns="274320" tIns="182880" rIns="274320" bIns="182880" anchor="ctr">
            <a:no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dirty="0"/>
              <a:t>Newtonian Gravity</a:t>
            </a:r>
          </a:p>
        </p:txBody>
      </p:sp>
      <p:sp>
        <p:nvSpPr>
          <p:cNvPr id="9" name="Rectangle 2"/>
          <p:cNvSpPr txBox="1">
            <a:spLocks noChangeArrowheads="1"/>
          </p:cNvSpPr>
          <p:nvPr/>
        </p:nvSpPr>
        <p:spPr>
          <a:xfrm>
            <a:off x="762000" y="762000"/>
            <a:ext cx="7924800" cy="1143000"/>
          </a:xfrm>
          <a:prstGeom prst="roundRect">
            <a:avLst>
              <a:gd name="adj" fmla="val 21667"/>
            </a:avLst>
          </a:prstGeom>
        </p:spPr>
        <p:txBody>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eaLnBrk="1" hangingPunct="1"/>
            <a:endParaRPr lang="en-US" altLang="en-US" kern="0" dirty="0" smtClean="0"/>
          </a:p>
          <a:p>
            <a:pPr eaLnBrk="1" hangingPunct="1"/>
            <a:r>
              <a:rPr lang="en-US" altLang="en-US" kern="0" dirty="0" smtClean="0"/>
              <a:t>Physics Theories</a:t>
            </a:r>
          </a:p>
        </p:txBody>
      </p:sp>
      <p:grpSp>
        <p:nvGrpSpPr>
          <p:cNvPr id="11" name="Group 10"/>
          <p:cNvGrpSpPr/>
          <p:nvPr/>
        </p:nvGrpSpPr>
        <p:grpSpPr>
          <a:xfrm>
            <a:off x="1601787" y="2596192"/>
            <a:ext cx="5714999" cy="2503311"/>
            <a:chOff x="2036761" y="3107692"/>
            <a:chExt cx="4876800" cy="3429000"/>
          </a:xfrm>
        </p:grpSpPr>
        <p:sp>
          <p:nvSpPr>
            <p:cNvPr id="12" name="TextBox 11"/>
            <p:cNvSpPr txBox="1"/>
            <p:nvPr/>
          </p:nvSpPr>
          <p:spPr>
            <a:xfrm>
              <a:off x="2036761" y="3107692"/>
              <a:ext cx="4876800" cy="3429000"/>
            </a:xfrm>
            <a:prstGeom prst="rect">
              <a:avLst/>
            </a:prstGeom>
            <a:solidFill>
              <a:srgbClr val="A66BD3"/>
            </a:solidFill>
            <a:ln w="38100">
              <a:solidFill>
                <a:srgbClr val="FF0000"/>
              </a:solidFill>
            </a:ln>
          </p:spPr>
          <p:txBody>
            <a:bodyPr lIns="548640" tIns="182880" rIns="548640" bIns="182880"/>
            <a:lstStyle/>
            <a:p>
              <a:pPr algn="ctr">
                <a:defRPr/>
              </a:pPr>
              <a:r>
                <a:rPr lang="en-US" sz="2800" dirty="0">
                  <a:latin typeface="Arial" charset="0"/>
                </a:rPr>
                <a:t>Special Relativity</a:t>
              </a:r>
            </a:p>
            <a:p>
              <a:pPr algn="ctr">
                <a:defRPr/>
              </a:pPr>
              <a:endParaRPr lang="en-US" sz="2800" dirty="0">
                <a:latin typeface="Arial" charset="0"/>
              </a:endParaRPr>
            </a:p>
            <a:p>
              <a:pPr algn="ctr">
                <a:defRPr/>
              </a:pPr>
              <a:endParaRPr lang="en-US" sz="2800" dirty="0">
                <a:latin typeface="Arial" charset="0"/>
              </a:endParaRPr>
            </a:p>
            <a:p>
              <a:pPr algn="ctr">
                <a:defRPr/>
              </a:pPr>
              <a:endParaRPr lang="en-US" sz="2800" dirty="0">
                <a:latin typeface="Arial" charset="0"/>
              </a:endParaRPr>
            </a:p>
            <a:p>
              <a:pPr algn="ctr">
                <a:defRPr/>
              </a:pPr>
              <a:endParaRPr lang="en-US" sz="2800" dirty="0">
                <a:latin typeface="Arial" charset="0"/>
              </a:endParaRPr>
            </a:p>
            <a:p>
              <a:pPr algn="ctr">
                <a:defRPr/>
              </a:pPr>
              <a:endParaRPr lang="en-US" sz="2800" dirty="0">
                <a:latin typeface="Arial" charset="0"/>
              </a:endParaRPr>
            </a:p>
            <a:p>
              <a:pPr algn="ctr">
                <a:defRPr/>
              </a:pPr>
              <a:endParaRPr lang="en-US" sz="2800" dirty="0">
                <a:latin typeface="Arial" charset="0"/>
              </a:endParaRPr>
            </a:p>
            <a:p>
              <a:pPr algn="ctr">
                <a:defRPr/>
              </a:pPr>
              <a:endParaRPr lang="en-US" sz="2800" dirty="0">
                <a:latin typeface="Arial" charset="0"/>
              </a:endParaRPr>
            </a:p>
          </p:txBody>
        </p:sp>
        <p:sp>
          <p:nvSpPr>
            <p:cNvPr id="13" name="TextBox 3"/>
            <p:cNvSpPr txBox="1">
              <a:spLocks noChangeArrowheads="1"/>
            </p:cNvSpPr>
            <p:nvPr/>
          </p:nvSpPr>
          <p:spPr bwMode="auto">
            <a:xfrm>
              <a:off x="2438400" y="4240213"/>
              <a:ext cx="4073525" cy="800100"/>
            </a:xfrm>
            <a:prstGeom prst="rect">
              <a:avLst/>
            </a:prstGeom>
            <a:solidFill>
              <a:srgbClr val="6DD9FF"/>
            </a:solidFill>
            <a:ln w="38100">
              <a:solidFill>
                <a:srgbClr val="FF0000"/>
              </a:solidFill>
              <a:miter lim="800000"/>
              <a:headEnd/>
              <a:tailEnd/>
            </a:ln>
          </p:spPr>
          <p:txBody>
            <a:bodyPr lIns="274320" tIns="182880" rIns="274320" bIns="182880" anchor="ctr">
              <a:no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800" dirty="0"/>
                <a:t>Newtonian Mechanics</a:t>
              </a:r>
            </a:p>
          </p:txBody>
        </p:sp>
        <p:sp>
          <p:nvSpPr>
            <p:cNvPr id="14" name="TextBox 10"/>
            <p:cNvSpPr txBox="1">
              <a:spLocks noChangeArrowheads="1"/>
            </p:cNvSpPr>
            <p:nvPr/>
          </p:nvSpPr>
          <p:spPr bwMode="auto">
            <a:xfrm>
              <a:off x="2443163" y="5356226"/>
              <a:ext cx="4073525" cy="800100"/>
            </a:xfrm>
            <a:prstGeom prst="rect">
              <a:avLst/>
            </a:prstGeom>
            <a:solidFill>
              <a:srgbClr val="6DD9FF"/>
            </a:solidFill>
            <a:ln w="38100">
              <a:solidFill>
                <a:srgbClr val="FF0000"/>
              </a:solidFill>
              <a:miter lim="800000"/>
              <a:headEnd/>
              <a:tailEnd/>
            </a:ln>
          </p:spPr>
          <p:txBody>
            <a:bodyPr lIns="274320" tIns="182880" rIns="274320" bIns="182880" anchor="ctr">
              <a:no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800" dirty="0"/>
                <a:t>Electromagnetism</a:t>
              </a:r>
            </a:p>
          </p:txBody>
        </p:sp>
      </p:grpSp>
      <p:sp>
        <p:nvSpPr>
          <p:cNvPr id="2" name="TextBox 1"/>
          <p:cNvSpPr txBox="1"/>
          <p:nvPr/>
        </p:nvSpPr>
        <p:spPr>
          <a:xfrm>
            <a:off x="3212607" y="6029980"/>
            <a:ext cx="3023585" cy="523220"/>
          </a:xfrm>
          <a:prstGeom prst="rect">
            <a:avLst/>
          </a:prstGeom>
          <a:noFill/>
        </p:spPr>
        <p:txBody>
          <a:bodyPr wrap="none" rtlCol="0">
            <a:spAutoFit/>
          </a:bodyPr>
          <a:lstStyle/>
          <a:p>
            <a:r>
              <a:rPr lang="en-US" sz="2800" dirty="0" smtClean="0"/>
              <a:t>General Relativity</a:t>
            </a:r>
          </a:p>
        </p:txBody>
      </p:sp>
    </p:spTree>
    <p:extLst>
      <p:ext uri="{BB962C8B-B14F-4D97-AF65-F5344CB8AC3E}">
        <p14:creationId xmlns:p14="http://schemas.microsoft.com/office/powerpoint/2010/main" val="25721480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Questions, questions...</a:t>
            </a:r>
          </a:p>
        </p:txBody>
      </p:sp>
      <p:sp>
        <p:nvSpPr>
          <p:cNvPr id="6147" name="Rectangle 3"/>
          <p:cNvSpPr>
            <a:spLocks noGrp="1" noChangeArrowheads="1"/>
          </p:cNvSpPr>
          <p:nvPr>
            <p:ph type="body" idx="1"/>
          </p:nvPr>
        </p:nvSpPr>
        <p:spPr>
          <a:xfrm>
            <a:off x="762000" y="2286000"/>
            <a:ext cx="8229600" cy="3797300"/>
          </a:xfrm>
          <a:noFill/>
        </p:spPr>
        <p:txBody>
          <a:bodyPr wrap="square">
            <a:spAutoFit/>
          </a:bodyPr>
          <a:lstStyle/>
          <a:p>
            <a:r>
              <a:rPr lang="en-US" altLang="en-US" sz="2800" dirty="0" smtClean="0"/>
              <a:t>On the orbit around the Earth, astronauts in the Space Shuttle feel no gravity: they float around, move objects many times their own mass with one finger, etc. Does it mean that there is no gravity in the outer space?</a:t>
            </a:r>
          </a:p>
          <a:p>
            <a:endParaRPr lang="en-US" altLang="en-US" sz="2800" dirty="0" smtClean="0"/>
          </a:p>
          <a:p>
            <a:pPr marL="914400" lvl="1" indent="-514350">
              <a:buClrTx/>
              <a:buFont typeface="Arial" charset="0"/>
              <a:buAutoNum type="alphaUcPeriod"/>
            </a:pPr>
            <a:r>
              <a:rPr lang="en-US" altLang="en-US" sz="2800" dirty="0" smtClean="0"/>
              <a:t>Yes</a:t>
            </a:r>
          </a:p>
          <a:p>
            <a:pPr marL="914400" lvl="1" indent="-514350">
              <a:buClrTx/>
              <a:buFont typeface="Arial" charset="0"/>
              <a:buAutoNum type="alphaUcPeriod"/>
            </a:pPr>
            <a:r>
              <a:rPr lang="en-US" altLang="en-US" sz="2800" dirty="0" smtClean="0"/>
              <a:t>No</a:t>
            </a:r>
          </a:p>
        </p:txBody>
      </p:sp>
    </p:spTree>
    <p:extLst>
      <p:ext uri="{BB962C8B-B14F-4D97-AF65-F5344CB8AC3E}">
        <p14:creationId xmlns:p14="http://schemas.microsoft.com/office/powerpoint/2010/main" val="24631125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smtClean="0"/>
              <a:t>Questions, questions...</a:t>
            </a:r>
          </a:p>
        </p:txBody>
      </p:sp>
      <p:sp>
        <p:nvSpPr>
          <p:cNvPr id="7171" name="Rectangle 3"/>
          <p:cNvSpPr>
            <a:spLocks noGrp="1" noChangeArrowheads="1"/>
          </p:cNvSpPr>
          <p:nvPr>
            <p:ph type="body" idx="1"/>
          </p:nvPr>
        </p:nvSpPr>
        <p:spPr>
          <a:xfrm>
            <a:off x="762000" y="2286000"/>
            <a:ext cx="8229600" cy="3797300"/>
          </a:xfrm>
          <a:noFill/>
        </p:spPr>
        <p:txBody>
          <a:bodyPr wrap="square">
            <a:spAutoFit/>
          </a:bodyPr>
          <a:lstStyle/>
          <a:p>
            <a:r>
              <a:rPr lang="en-US" altLang="en-US" sz="2800" dirty="0" smtClean="0"/>
              <a:t>When the Space Shuttle lifts up, astronauts often feel several “gee”, i.e. gravity several times larger than the gravity at the surface of the Earth. Does it mean that the gravity is stronger inside the Space Shuttle than outside it?</a:t>
            </a:r>
          </a:p>
          <a:p>
            <a:endParaRPr lang="en-US" altLang="en-US" sz="2800" dirty="0" smtClean="0"/>
          </a:p>
          <a:p>
            <a:pPr marL="914400" lvl="1" indent="-514350">
              <a:buClrTx/>
              <a:buFont typeface="Arial" charset="0"/>
              <a:buAutoNum type="alphaUcPeriod"/>
            </a:pPr>
            <a:r>
              <a:rPr lang="en-US" altLang="en-US" sz="2800" dirty="0" smtClean="0"/>
              <a:t>Yes</a:t>
            </a:r>
          </a:p>
          <a:p>
            <a:pPr marL="914400" lvl="1" indent="-514350">
              <a:buClrTx/>
              <a:buFont typeface="Arial" charset="0"/>
              <a:buAutoNum type="alphaUcPeriod"/>
            </a:pPr>
            <a:r>
              <a:rPr lang="en-US" altLang="en-US" sz="2800" dirty="0" smtClean="0"/>
              <a:t>No</a:t>
            </a:r>
          </a:p>
        </p:txBody>
      </p:sp>
    </p:spTree>
    <p:extLst>
      <p:ext uri="{BB962C8B-B14F-4D97-AF65-F5344CB8AC3E}">
        <p14:creationId xmlns:p14="http://schemas.microsoft.com/office/powerpoint/2010/main" val="23564578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Space Shuttle</a:t>
            </a:r>
          </a:p>
        </p:txBody>
      </p:sp>
      <p:sp>
        <p:nvSpPr>
          <p:cNvPr id="8195" name="Rectangle 3"/>
          <p:cNvSpPr>
            <a:spLocks noGrp="1" noChangeArrowheads="1"/>
          </p:cNvSpPr>
          <p:nvPr>
            <p:ph type="body" idx="1"/>
            <p:custDataLst>
              <p:tags r:id="rId1"/>
            </p:custDataLst>
          </p:nvPr>
        </p:nvSpPr>
        <p:spPr>
          <a:xfrm>
            <a:off x="775494" y="2286000"/>
            <a:ext cx="8216106" cy="4401205"/>
          </a:xfrm>
          <a:noFill/>
        </p:spPr>
        <p:txBody>
          <a:bodyPr wrap="square">
            <a:spAutoFit/>
          </a:bodyPr>
          <a:lstStyle/>
          <a:p>
            <a:r>
              <a:rPr lang="en-US" altLang="en-US" sz="2800" dirty="0" smtClean="0"/>
              <a:t>We can get a clue to the “weightlessness” of the astronauts if we consider an object, thrown inside the Space Shuttle (an astronaut himself will also suffice). An object will fly in a straight line with constant speed (until it hits a wall or someone’s head). Thus, the Space Shuttle orbiting the Earth is an inertial frame of reference! (Yes, even if the Shuttle itself does not go in a straight line - this is a clue to General Relativity!)</a:t>
            </a:r>
          </a:p>
        </p:txBody>
      </p:sp>
    </p:spTree>
    <p:extLst>
      <p:ext uri="{BB962C8B-B14F-4D97-AF65-F5344CB8AC3E}">
        <p14:creationId xmlns:p14="http://schemas.microsoft.com/office/powerpoint/2010/main" val="2883911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Questions, questions...</a:t>
            </a:r>
          </a:p>
        </p:txBody>
      </p:sp>
      <p:sp>
        <p:nvSpPr>
          <p:cNvPr id="9219" name="Rectangle 3"/>
          <p:cNvSpPr>
            <a:spLocks noGrp="1" noChangeArrowheads="1"/>
          </p:cNvSpPr>
          <p:nvPr>
            <p:ph type="body" idx="1"/>
          </p:nvPr>
        </p:nvSpPr>
        <p:spPr>
          <a:xfrm>
            <a:off x="762000" y="2286000"/>
            <a:ext cx="8153400" cy="3452813"/>
          </a:xfrm>
          <a:noFill/>
        </p:spPr>
        <p:txBody>
          <a:bodyPr wrap="square">
            <a:spAutoFit/>
          </a:bodyPr>
          <a:lstStyle/>
          <a:p>
            <a:r>
              <a:rPr lang="en-US" altLang="en-US" sz="2800" dirty="0" smtClean="0"/>
              <a:t>What is so special about the Shuttle orbiting the Earth?</a:t>
            </a:r>
          </a:p>
          <a:p>
            <a:pPr marL="914400" lvl="1" indent="-457200">
              <a:buClrTx/>
              <a:buFont typeface="Arial" charset="0"/>
              <a:buAutoNum type="alphaUcPeriod"/>
            </a:pPr>
            <a:r>
              <a:rPr lang="en-US" altLang="en-US" sz="2800" dirty="0" smtClean="0"/>
              <a:t> It moves really fast.</a:t>
            </a:r>
          </a:p>
          <a:p>
            <a:pPr marL="914400" lvl="1" indent="-457200">
              <a:buClrTx/>
              <a:buFont typeface="Arial" charset="0"/>
              <a:buAutoNum type="alphaUcPeriod"/>
            </a:pPr>
            <a:r>
              <a:rPr lang="en-US" altLang="en-US" sz="2800" dirty="0" smtClean="0"/>
              <a:t> It is made in the US.</a:t>
            </a:r>
          </a:p>
          <a:p>
            <a:pPr marL="914400" lvl="1" indent="-457200">
              <a:buClrTx/>
              <a:buFont typeface="Arial" charset="0"/>
              <a:buAutoNum type="alphaUcPeriod"/>
            </a:pPr>
            <a:r>
              <a:rPr lang="en-US" altLang="en-US" sz="2800" dirty="0" smtClean="0"/>
              <a:t> It freely falls in the Earth gravity field.</a:t>
            </a:r>
          </a:p>
          <a:p>
            <a:pPr marL="914400" lvl="1" indent="-457200">
              <a:buClrTx/>
              <a:buFont typeface="Arial" charset="0"/>
              <a:buAutoNum type="alphaUcPeriod"/>
            </a:pPr>
            <a:r>
              <a:rPr lang="en-US" altLang="en-US" sz="2800" dirty="0" smtClean="0"/>
              <a:t> It has a special shield, protecting it from the Earth gravity.</a:t>
            </a:r>
          </a:p>
        </p:txBody>
      </p:sp>
    </p:spTree>
    <p:extLst>
      <p:ext uri="{BB962C8B-B14F-4D97-AF65-F5344CB8AC3E}">
        <p14:creationId xmlns:p14="http://schemas.microsoft.com/office/powerpoint/2010/main" val="4793523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smtClean="0"/>
              <a:t>Equivalence Principle</a:t>
            </a:r>
          </a:p>
        </p:txBody>
      </p:sp>
      <p:sp>
        <p:nvSpPr>
          <p:cNvPr id="10243" name="Rectangle 3"/>
          <p:cNvSpPr>
            <a:spLocks noGrp="1" noChangeArrowheads="1"/>
          </p:cNvSpPr>
          <p:nvPr>
            <p:ph type="body" idx="1"/>
          </p:nvPr>
        </p:nvSpPr>
        <p:spPr>
          <a:xfrm>
            <a:off x="762000" y="2284412"/>
            <a:ext cx="8229600" cy="4056495"/>
          </a:xfrm>
          <a:noFill/>
        </p:spPr>
        <p:txBody>
          <a:bodyPr wrap="square">
            <a:spAutoFit/>
          </a:bodyPr>
          <a:lstStyle/>
          <a:p>
            <a:r>
              <a:rPr lang="en-US" altLang="en-US" sz="2800" dirty="0" smtClean="0"/>
              <a:t>If a freely falling object is an inertial frame of reference, then an object that does not fall freely is not in the inertial (i.e. in the accelerated) frame of reference.</a:t>
            </a:r>
          </a:p>
          <a:p>
            <a:r>
              <a:rPr lang="en-US" altLang="en-US" sz="2800" dirty="0" smtClean="0"/>
              <a:t>Hence, gravitational and inertial forces produce effects that are indistinguishable. This is called the </a:t>
            </a:r>
            <a:r>
              <a:rPr lang="en-US" altLang="en-US" sz="2800" b="1" dirty="0" smtClean="0"/>
              <a:t>weak equivalence principle</a:t>
            </a:r>
            <a:r>
              <a:rPr lang="en-US" altLang="en-US" sz="2800" dirty="0" smtClean="0"/>
              <a:t>. It states that all objects will move in the gravity field the same way as in the accelerated frame of reference.</a:t>
            </a:r>
          </a:p>
        </p:txBody>
      </p:sp>
    </p:spTree>
    <p:extLst>
      <p:ext uri="{BB962C8B-B14F-4D97-AF65-F5344CB8AC3E}">
        <p14:creationId xmlns:p14="http://schemas.microsoft.com/office/powerpoint/2010/main" val="31165721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Equivalence Principle</a:t>
            </a:r>
          </a:p>
        </p:txBody>
      </p:sp>
      <p:sp>
        <p:nvSpPr>
          <p:cNvPr id="12291" name="Rectangle 3"/>
          <p:cNvSpPr>
            <a:spLocks noGrp="1" noChangeArrowheads="1"/>
          </p:cNvSpPr>
          <p:nvPr>
            <p:ph type="body" idx="1"/>
          </p:nvPr>
        </p:nvSpPr>
        <p:spPr>
          <a:xfrm>
            <a:off x="762000" y="2286000"/>
            <a:ext cx="8229600" cy="4659737"/>
          </a:xfrm>
          <a:noFill/>
        </p:spPr>
        <p:txBody>
          <a:bodyPr wrap="square">
            <a:spAutoFit/>
          </a:bodyPr>
          <a:lstStyle/>
          <a:p>
            <a:r>
              <a:rPr lang="en-US" altLang="en-US" sz="2800" dirty="0" smtClean="0"/>
              <a:t>The gravity force that pulls us downward is equivalent to upward acceleration (several “</a:t>
            </a:r>
            <a:r>
              <a:rPr lang="en-US" altLang="en-US" sz="2800" dirty="0" err="1" smtClean="0"/>
              <a:t>gee”s</a:t>
            </a:r>
            <a:r>
              <a:rPr lang="en-US" altLang="en-US" sz="2800" dirty="0" smtClean="0"/>
              <a:t> of astronauts).</a:t>
            </a:r>
          </a:p>
          <a:p>
            <a:r>
              <a:rPr lang="en-US" altLang="en-US" sz="2800" dirty="0" smtClean="0"/>
              <a:t>Einstein went one step further, and formulated the </a:t>
            </a:r>
            <a:r>
              <a:rPr lang="en-US" altLang="en-US" sz="2800" b="1" dirty="0" smtClean="0"/>
              <a:t>strong equivalence principle</a:t>
            </a:r>
            <a:r>
              <a:rPr lang="en-US" altLang="en-US" sz="2800" dirty="0" smtClean="0"/>
              <a:t>: </a:t>
            </a:r>
          </a:p>
          <a:p>
            <a:endParaRPr lang="en-US" altLang="en-US" sz="2800" dirty="0" smtClean="0"/>
          </a:p>
          <a:p>
            <a:pPr marL="457200" lvl="1" indent="0">
              <a:buFont typeface="Wingdings" pitchFamily="2" charset="2"/>
              <a:buNone/>
            </a:pPr>
            <a:r>
              <a:rPr lang="en-US" altLang="en-US" sz="2800" b="1" i="1" dirty="0" smtClean="0">
                <a:solidFill>
                  <a:srgbClr val="C00000"/>
                </a:solidFill>
              </a:rPr>
              <a:t>All physical laws are precisely the same in all inertial and freely falling reference frames, there is no experiment that can distinguish them.</a:t>
            </a:r>
          </a:p>
        </p:txBody>
      </p:sp>
    </p:spTree>
    <p:extLst>
      <p:ext uri="{BB962C8B-B14F-4D97-AF65-F5344CB8AC3E}">
        <p14:creationId xmlns:p14="http://schemas.microsoft.com/office/powerpoint/2010/main" val="27682390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Equivalence Principle</a:t>
            </a:r>
          </a:p>
        </p:txBody>
      </p:sp>
      <p:sp>
        <p:nvSpPr>
          <p:cNvPr id="13315" name="Rectangle 3"/>
          <p:cNvSpPr>
            <a:spLocks noGrp="1" noChangeArrowheads="1"/>
          </p:cNvSpPr>
          <p:nvPr>
            <p:ph type="body" idx="1"/>
          </p:nvPr>
        </p:nvSpPr>
        <p:spPr>
          <a:xfrm>
            <a:off x="381000" y="1447800"/>
            <a:ext cx="8534400" cy="523875"/>
          </a:xfrm>
          <a:noFill/>
        </p:spPr>
        <p:txBody>
          <a:bodyPr>
            <a:spAutoFit/>
          </a:bodyPr>
          <a:lstStyle/>
          <a:p>
            <a:r>
              <a:rPr lang="en-US" altLang="en-US" sz="2800" smtClean="0"/>
              <a:t>If</a:t>
            </a:r>
          </a:p>
        </p:txBody>
      </p:sp>
      <p:pic>
        <p:nvPicPr>
          <p:cNvPr id="13316" name="Picture 4" descr="http://woodahl.physics.iupui.edu/Astro100/S3-04_an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34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6809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Ramifications</a:t>
            </a:r>
          </a:p>
        </p:txBody>
      </p:sp>
      <p:sp>
        <p:nvSpPr>
          <p:cNvPr id="14339" name="Rectangle 3"/>
          <p:cNvSpPr>
            <a:spLocks noGrp="1" noChangeArrowheads="1"/>
          </p:cNvSpPr>
          <p:nvPr>
            <p:ph type="body" idx="1"/>
          </p:nvPr>
        </p:nvSpPr>
        <p:spPr>
          <a:xfrm>
            <a:off x="762000" y="2286000"/>
            <a:ext cx="8229600" cy="4142673"/>
          </a:xfrm>
          <a:noFill/>
        </p:spPr>
        <p:txBody>
          <a:bodyPr wrap="square">
            <a:spAutoFit/>
          </a:bodyPr>
          <a:lstStyle/>
          <a:p>
            <a:r>
              <a:rPr lang="en-US" altLang="en-US" sz="2800" dirty="0" smtClean="0"/>
              <a:t>Light is also curved by the gravitational force, even if according to the Newton’s law, the force of gravity acting on light (massless photon) is zero.</a:t>
            </a:r>
          </a:p>
          <a:p>
            <a:r>
              <a:rPr lang="en-US" altLang="en-US" sz="2800" dirty="0" smtClean="0"/>
              <a:t>Light, emitted toward the source of gravity, will experience Doppler effect (Ever got a speeding ticket? – then you know what it is).</a:t>
            </a:r>
          </a:p>
          <a:p>
            <a:r>
              <a:rPr lang="en-US" altLang="en-US" sz="2800" dirty="0" smtClean="0"/>
              <a:t>All physical processes should run slower in the presence of gravity.</a:t>
            </a:r>
          </a:p>
        </p:txBody>
      </p:sp>
    </p:spTree>
    <p:extLst>
      <p:ext uri="{BB962C8B-B14F-4D97-AF65-F5344CB8AC3E}">
        <p14:creationId xmlns:p14="http://schemas.microsoft.com/office/powerpoint/2010/main" val="37889288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Geometry</a:t>
            </a:r>
          </a:p>
        </p:txBody>
      </p:sp>
      <p:sp>
        <p:nvSpPr>
          <p:cNvPr id="15363" name="Rectangle 3"/>
          <p:cNvSpPr>
            <a:spLocks noGrp="1" noChangeArrowheads="1"/>
          </p:cNvSpPr>
          <p:nvPr>
            <p:ph type="body" idx="1"/>
          </p:nvPr>
        </p:nvSpPr>
        <p:spPr>
          <a:xfrm>
            <a:off x="762000" y="2286000"/>
            <a:ext cx="8153400" cy="3625608"/>
          </a:xfrm>
          <a:noFill/>
        </p:spPr>
        <p:txBody>
          <a:bodyPr wrap="square">
            <a:spAutoFit/>
          </a:bodyPr>
          <a:lstStyle/>
          <a:p>
            <a:r>
              <a:rPr lang="en-US" altLang="en-US" sz="2800" dirty="0" smtClean="0"/>
              <a:t>In the presence of gravity, an inertial observer is not necessarily moving in a straight line (orbiting Space Shuttle). Thus, gravity makes straight lines curved, in other words, it changes the geometry of space, or, more precisely (the SR is still valid!), the geometry of space-time.</a:t>
            </a:r>
          </a:p>
          <a:p>
            <a:r>
              <a:rPr lang="en-US" altLang="en-US" sz="2800" dirty="0" smtClean="0"/>
              <a:t>Thus, the GR is a theory of a </a:t>
            </a:r>
            <a:r>
              <a:rPr lang="en-US" altLang="en-US" sz="2800" b="1" dirty="0" smtClean="0"/>
              <a:t>curved</a:t>
            </a:r>
            <a:r>
              <a:rPr lang="en-US" altLang="en-US" sz="2800" dirty="0" smtClean="0"/>
              <a:t> (i.e. non-flat) space-time.</a:t>
            </a:r>
          </a:p>
        </p:txBody>
      </p:sp>
      <p:sp>
        <p:nvSpPr>
          <p:cNvPr id="4" name="Action Button: Forward or Next 3">
            <a:hlinkClick r:id="rId2" action="ppaction://hlinksldjump" highlightClick="1"/>
          </p:cNvPr>
          <p:cNvSpPr/>
          <p:nvPr/>
        </p:nvSpPr>
        <p:spPr bwMode="auto">
          <a:xfrm>
            <a:off x="8839200" y="6469143"/>
            <a:ext cx="304800" cy="381000"/>
          </a:xfrm>
          <a:prstGeom prst="actionButtonForwardNex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882032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Michelson-Morley experiment</a:t>
            </a:r>
          </a:p>
        </p:txBody>
      </p:sp>
      <p:sp>
        <p:nvSpPr>
          <p:cNvPr id="16387" name="Rectangle 3"/>
          <p:cNvSpPr>
            <a:spLocks noGrp="1" noChangeArrowheads="1"/>
          </p:cNvSpPr>
          <p:nvPr>
            <p:ph type="body" idx="1"/>
          </p:nvPr>
        </p:nvSpPr>
        <p:spPr>
          <a:xfrm>
            <a:off x="838200" y="2362200"/>
            <a:ext cx="4419599" cy="3724275"/>
          </a:xfrm>
        </p:spPr>
        <p:txBody>
          <a:bodyPr/>
          <a:lstStyle/>
          <a:p>
            <a:r>
              <a:rPr lang="en-US" altLang="en-US" dirty="0"/>
              <a:t>In 1887, two American physicists, </a:t>
            </a:r>
            <a:r>
              <a:rPr lang="en-US" altLang="en-US" b="1" dirty="0">
                <a:solidFill>
                  <a:srgbClr val="CC0000"/>
                </a:solidFill>
              </a:rPr>
              <a:t>Albert Michelson</a:t>
            </a:r>
            <a:r>
              <a:rPr lang="en-US" altLang="en-US" dirty="0"/>
              <a:t> and </a:t>
            </a:r>
            <a:r>
              <a:rPr lang="en-US" altLang="en-US" b="1" dirty="0">
                <a:solidFill>
                  <a:srgbClr val="CC0000"/>
                </a:solidFill>
              </a:rPr>
              <a:t>Edward Morley</a:t>
            </a:r>
            <a:r>
              <a:rPr lang="en-US" altLang="en-US" dirty="0"/>
              <a:t> set out to measure the motion of </a:t>
            </a:r>
            <a:r>
              <a:rPr lang="en-US" altLang="en-US" dirty="0" smtClean="0"/>
              <a:t> </a:t>
            </a:r>
            <a:r>
              <a:rPr lang="en-US" altLang="en-US" dirty="0"/>
              <a:t>Earth with respect to the ether. </a:t>
            </a:r>
          </a:p>
          <a:p>
            <a:endParaRPr lang="en-US" altLang="en-US" dirty="0" smtClean="0"/>
          </a:p>
        </p:txBody>
      </p:sp>
      <p:pic>
        <p:nvPicPr>
          <p:cNvPr id="6" name="Picture 7" descr="michel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4627" y="2305756"/>
            <a:ext cx="1841782" cy="249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or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6409" y="2286000"/>
            <a:ext cx="1693426"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ttp://e-ducation.net/scientists/Michelson_Morley_intf.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4628" y="4784833"/>
            <a:ext cx="3559372" cy="207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579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Euclidean Geometry</a:t>
            </a:r>
          </a:p>
        </p:txBody>
      </p:sp>
      <p:sp>
        <p:nvSpPr>
          <p:cNvPr id="16387" name="Rectangle 3"/>
          <p:cNvSpPr>
            <a:spLocks noGrp="1" noChangeArrowheads="1"/>
          </p:cNvSpPr>
          <p:nvPr>
            <p:ph type="body" idx="1"/>
          </p:nvPr>
        </p:nvSpPr>
        <p:spPr>
          <a:xfrm>
            <a:off x="762000" y="2286000"/>
            <a:ext cx="5105400" cy="3280898"/>
          </a:xfrm>
          <a:noFill/>
        </p:spPr>
        <p:txBody>
          <a:bodyPr wrap="square">
            <a:spAutoFit/>
          </a:bodyPr>
          <a:lstStyle/>
          <a:p>
            <a:pPr eaLnBrk="1" hangingPunct="1"/>
            <a:r>
              <a:rPr lang="en-US" altLang="en-US" sz="2800" dirty="0" smtClean="0"/>
              <a:t>Euclid’s book “Elements” served as a main geometry textbook until 20</a:t>
            </a:r>
            <a:r>
              <a:rPr lang="en-US" altLang="en-US" sz="2800" baseline="30000" dirty="0" smtClean="0"/>
              <a:t>th</a:t>
            </a:r>
            <a:r>
              <a:rPr lang="en-US" altLang="en-US" sz="2800" dirty="0" smtClean="0"/>
              <a:t> century.</a:t>
            </a:r>
          </a:p>
          <a:p>
            <a:pPr eaLnBrk="1" hangingPunct="1"/>
            <a:r>
              <a:rPr lang="en-US" altLang="en-US" sz="2800" dirty="0" smtClean="0"/>
              <a:t>Almost nothing is known about his personal life.</a:t>
            </a:r>
          </a:p>
          <a:p>
            <a:pPr eaLnBrk="1" hangingPunct="1"/>
            <a:r>
              <a:rPr lang="en-US" altLang="en-US" sz="2800" dirty="0" smtClean="0"/>
              <a:t>Euclidean geometry is based on five axioms (postulates).</a:t>
            </a:r>
          </a:p>
        </p:txBody>
      </p:sp>
      <p:pic>
        <p:nvPicPr>
          <p:cNvPr id="16388" name="Picture 5" descr="File:EuclidStatueOxfo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8688" y="1905000"/>
            <a:ext cx="312578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1"/>
          <p:cNvSpPr txBox="1">
            <a:spLocks noChangeArrowheads="1"/>
          </p:cNvSpPr>
          <p:nvPr/>
        </p:nvSpPr>
        <p:spPr bwMode="auto">
          <a:xfrm>
            <a:off x="6000750" y="1390650"/>
            <a:ext cx="3121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800" b="1"/>
              <a:t>Euclid (c 300 BC)</a:t>
            </a:r>
          </a:p>
        </p:txBody>
      </p:sp>
    </p:spTree>
    <p:extLst>
      <p:ext uri="{BB962C8B-B14F-4D97-AF65-F5344CB8AC3E}">
        <p14:creationId xmlns:p14="http://schemas.microsoft.com/office/powerpoint/2010/main" val="34396403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t>Euclidean Geometry</a:t>
            </a:r>
          </a:p>
        </p:txBody>
      </p:sp>
      <p:sp>
        <p:nvSpPr>
          <p:cNvPr id="17411" name="Rectangle 3"/>
          <p:cNvSpPr>
            <a:spLocks noGrp="1" noChangeArrowheads="1"/>
          </p:cNvSpPr>
          <p:nvPr>
            <p:ph type="body" idx="1"/>
          </p:nvPr>
        </p:nvSpPr>
        <p:spPr>
          <a:xfrm>
            <a:off x="762000" y="2286000"/>
            <a:ext cx="8305800" cy="4746625"/>
          </a:xfrm>
          <a:noFill/>
        </p:spPr>
        <p:txBody>
          <a:bodyPr wrap="square">
            <a:spAutoFit/>
          </a:bodyPr>
          <a:lstStyle/>
          <a:p>
            <a:pPr marL="514350" indent="-514350">
              <a:buClrTx/>
              <a:buFont typeface="Arial" charset="0"/>
              <a:buAutoNum type="arabicPeriod"/>
            </a:pPr>
            <a:r>
              <a:rPr lang="en-US" altLang="en-US" sz="2800" dirty="0" smtClean="0"/>
              <a:t>It is possible to draw a straight line from any given point to any other point.</a:t>
            </a:r>
          </a:p>
          <a:p>
            <a:pPr marL="514350" indent="-514350">
              <a:buClrTx/>
              <a:buFont typeface="Arial" charset="0"/>
              <a:buAutoNum type="arabicPeriod"/>
            </a:pPr>
            <a:r>
              <a:rPr lang="en-US" altLang="en-US" sz="2800" dirty="0" smtClean="0"/>
              <a:t>A straight line of finite length can be extended indefinitely, still in a straight line.</a:t>
            </a:r>
          </a:p>
          <a:p>
            <a:pPr marL="514350" indent="-514350">
              <a:buClrTx/>
              <a:buFont typeface="Arial" charset="0"/>
              <a:buAutoNum type="arabicPeriod"/>
            </a:pPr>
            <a:r>
              <a:rPr lang="en-US" altLang="en-US" sz="2800" dirty="0" smtClean="0"/>
              <a:t>A circle can be described with any point as its center and any distance as its radius.</a:t>
            </a:r>
          </a:p>
          <a:p>
            <a:pPr marL="514350" indent="-514350">
              <a:buClrTx/>
              <a:buFont typeface="Arial" charset="0"/>
              <a:buAutoNum type="arabicPeriod"/>
            </a:pPr>
            <a:r>
              <a:rPr lang="en-US" altLang="en-US" sz="2800" dirty="0" smtClean="0"/>
              <a:t>All right angles are equal.</a:t>
            </a:r>
          </a:p>
          <a:p>
            <a:pPr marL="514350" indent="-514350">
              <a:buClrTx/>
              <a:buFont typeface="Arial" charset="0"/>
              <a:buAutoNum type="arabicPeriod"/>
            </a:pPr>
            <a:r>
              <a:rPr lang="en-US" altLang="en-US" sz="2800" dirty="0" smtClean="0"/>
              <a:t>Given a line and a point not on the line, only one line can be drawn through that point that will be parallel to the first line.</a:t>
            </a:r>
          </a:p>
        </p:txBody>
      </p:sp>
    </p:spTree>
    <p:extLst>
      <p:ext uri="{BB962C8B-B14F-4D97-AF65-F5344CB8AC3E}">
        <p14:creationId xmlns:p14="http://schemas.microsoft.com/office/powerpoint/2010/main" val="20962089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Euclidean Geometry</a:t>
            </a:r>
          </a:p>
        </p:txBody>
      </p:sp>
      <p:sp>
        <p:nvSpPr>
          <p:cNvPr id="18435" name="Rectangle 3"/>
          <p:cNvSpPr>
            <a:spLocks noGrp="1" noChangeArrowheads="1"/>
          </p:cNvSpPr>
          <p:nvPr>
            <p:ph type="body" idx="1"/>
          </p:nvPr>
        </p:nvSpPr>
        <p:spPr>
          <a:xfrm>
            <a:off x="762000" y="2286000"/>
            <a:ext cx="5943600" cy="3539430"/>
          </a:xfrm>
          <a:noFill/>
        </p:spPr>
        <p:txBody>
          <a:bodyPr wrap="square">
            <a:spAutoFit/>
          </a:bodyPr>
          <a:lstStyle/>
          <a:p>
            <a:r>
              <a:rPr lang="en-US" altLang="en-US" sz="2800" dirty="0" smtClean="0"/>
              <a:t>For centuries, mathematicians tried to prove the fifth postulate. Finally, Carl Friedrich Gauss (German) and </a:t>
            </a:r>
            <a:r>
              <a:rPr lang="en-US" altLang="en-US" sz="2800" dirty="0" err="1" smtClean="0"/>
              <a:t>Nickolay</a:t>
            </a:r>
            <a:r>
              <a:rPr lang="en-US" altLang="en-US" sz="2800" dirty="0" smtClean="0"/>
              <a:t> </a:t>
            </a:r>
            <a:r>
              <a:rPr lang="en-US" altLang="en-US" sz="2800" dirty="0" err="1" smtClean="0"/>
              <a:t>Lobachevsky</a:t>
            </a:r>
            <a:r>
              <a:rPr lang="en-US" altLang="en-US" sz="2800" dirty="0" smtClean="0"/>
              <a:t> (Russian) showed that by changing the fifth postulate, one can create new, </a:t>
            </a:r>
            <a:r>
              <a:rPr lang="en-US" altLang="en-US" sz="2800" i="1" dirty="0" smtClean="0"/>
              <a:t>non-Euclidean</a:t>
            </a:r>
            <a:r>
              <a:rPr lang="en-US" altLang="en-US" sz="2800" dirty="0" smtClean="0"/>
              <a:t> geometries.</a:t>
            </a:r>
          </a:p>
        </p:txBody>
      </p:sp>
      <p:grpSp>
        <p:nvGrpSpPr>
          <p:cNvPr id="2" name="Group 1"/>
          <p:cNvGrpSpPr/>
          <p:nvPr/>
        </p:nvGrpSpPr>
        <p:grpSpPr>
          <a:xfrm>
            <a:off x="6781800" y="0"/>
            <a:ext cx="2362200" cy="3028950"/>
            <a:chOff x="762000" y="3829050"/>
            <a:chExt cx="2362200" cy="3028950"/>
          </a:xfrm>
        </p:grpSpPr>
        <p:pic>
          <p:nvPicPr>
            <p:cNvPr id="18436" name="Picture 2" descr="File:Carl Friedrich Gau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29050"/>
              <a:ext cx="23622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1"/>
            <p:cNvSpPr txBox="1">
              <a:spLocks noChangeArrowheads="1"/>
            </p:cNvSpPr>
            <p:nvPr/>
          </p:nvSpPr>
          <p:spPr bwMode="auto">
            <a:xfrm>
              <a:off x="857250" y="3962400"/>
              <a:ext cx="217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solidFill>
                    <a:schemeClr val="bg1"/>
                  </a:solidFill>
                </a:rPr>
                <a:t>Gauss (1777-1855)</a:t>
              </a:r>
            </a:p>
          </p:txBody>
        </p:sp>
      </p:grpSp>
      <p:grpSp>
        <p:nvGrpSpPr>
          <p:cNvPr id="3" name="Group 2"/>
          <p:cNvGrpSpPr/>
          <p:nvPr/>
        </p:nvGrpSpPr>
        <p:grpSpPr>
          <a:xfrm>
            <a:off x="6877050" y="3819525"/>
            <a:ext cx="2286000" cy="3051175"/>
            <a:chOff x="6096000" y="3819525"/>
            <a:chExt cx="2286000" cy="3051175"/>
          </a:xfrm>
        </p:grpSpPr>
        <p:pic>
          <p:nvPicPr>
            <p:cNvPr id="18438" name="Picture 4" descr="File:Lobachevsk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9525"/>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6"/>
            <p:cNvSpPr txBox="1">
              <a:spLocks noChangeArrowheads="1"/>
            </p:cNvSpPr>
            <p:nvPr/>
          </p:nvSpPr>
          <p:spPr bwMode="auto">
            <a:xfrm>
              <a:off x="6473825" y="6223000"/>
              <a:ext cx="1530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solidFill>
                    <a:schemeClr val="bg1"/>
                  </a:solidFill>
                </a:rPr>
                <a:t>Lobachevsky</a:t>
              </a:r>
            </a:p>
            <a:p>
              <a:r>
                <a:rPr lang="en-US" altLang="en-US">
                  <a:solidFill>
                    <a:schemeClr val="bg1"/>
                  </a:solidFill>
                </a:rPr>
                <a:t> (1792-1856)</a:t>
              </a:r>
            </a:p>
          </p:txBody>
        </p:sp>
      </p:grpSp>
    </p:spTree>
    <p:extLst>
      <p:ext uri="{BB962C8B-B14F-4D97-AF65-F5344CB8AC3E}">
        <p14:creationId xmlns:p14="http://schemas.microsoft.com/office/powerpoint/2010/main" val="31694076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Non-euclidean Geometry</a:t>
            </a:r>
          </a:p>
        </p:txBody>
      </p:sp>
      <p:sp>
        <p:nvSpPr>
          <p:cNvPr id="4099" name="Rectangle 3"/>
          <p:cNvSpPr>
            <a:spLocks noGrp="1" noChangeArrowheads="1"/>
          </p:cNvSpPr>
          <p:nvPr>
            <p:ph type="body" idx="1"/>
          </p:nvPr>
        </p:nvSpPr>
        <p:spPr>
          <a:xfrm>
            <a:off x="762000" y="2286000"/>
            <a:ext cx="8229600" cy="4659313"/>
          </a:xfrm>
          <a:noFill/>
        </p:spPr>
        <p:txBody>
          <a:bodyPr wrap="square">
            <a:spAutoFit/>
          </a:bodyPr>
          <a:lstStyle/>
          <a:p>
            <a:r>
              <a:rPr lang="en-US" altLang="en-US" dirty="0" err="1" smtClean="0"/>
              <a:t>Lobachevsky</a:t>
            </a:r>
            <a:r>
              <a:rPr lang="en-US" altLang="en-US" dirty="0" smtClean="0"/>
              <a:t> discovered the geometry of space with negative curvature (hyperbolic geometry):</a:t>
            </a:r>
          </a:p>
          <a:p>
            <a:pPr marL="457200" lvl="1" indent="0">
              <a:buFont typeface="Wingdings" pitchFamily="2" charset="2"/>
              <a:buNone/>
            </a:pPr>
            <a:r>
              <a:rPr lang="en-US" altLang="en-US" sz="2800" dirty="0" smtClean="0"/>
              <a:t>5. Given a line and a point not on the line, arbitrary many lines can be drawn through that point that will be parallel to the first line.</a:t>
            </a:r>
          </a:p>
          <a:p>
            <a:r>
              <a:rPr lang="en-US" altLang="en-US" dirty="0" smtClean="0"/>
              <a:t>Gauss discovered the geometry of space with positive curvature (spherical geometry):</a:t>
            </a:r>
          </a:p>
          <a:p>
            <a:pPr marL="457200" lvl="1" indent="0">
              <a:buFont typeface="Wingdings" pitchFamily="2" charset="2"/>
              <a:buNone/>
            </a:pPr>
            <a:r>
              <a:rPr lang="en-US" altLang="en-US" sz="2800" dirty="0" smtClean="0"/>
              <a:t>5. Given a line and a point not on the line, no lines can be drawn through that point that will be parallel to the first line.</a:t>
            </a:r>
          </a:p>
        </p:txBody>
      </p:sp>
    </p:spTree>
    <p:extLst>
      <p:ext uri="{BB962C8B-B14F-4D97-AF65-F5344CB8AC3E}">
        <p14:creationId xmlns:p14="http://schemas.microsoft.com/office/powerpoint/2010/main" val="23794021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Non-euclidean Geometry</a:t>
            </a:r>
          </a:p>
        </p:txBody>
      </p:sp>
      <p:sp>
        <p:nvSpPr>
          <p:cNvPr id="6147" name="Rectangle 3"/>
          <p:cNvSpPr>
            <a:spLocks noGrp="1" noChangeArrowheads="1"/>
          </p:cNvSpPr>
          <p:nvPr>
            <p:ph type="body" idx="1"/>
            <p:custDataLst>
              <p:tags r:id="rId1"/>
            </p:custDataLst>
          </p:nvPr>
        </p:nvSpPr>
        <p:spPr>
          <a:xfrm>
            <a:off x="762000" y="2286000"/>
            <a:ext cx="8229600" cy="4143375"/>
          </a:xfrm>
          <a:noFill/>
        </p:spPr>
        <p:txBody>
          <a:bodyPr wrap="square">
            <a:spAutoFit/>
          </a:bodyPr>
          <a:lstStyle/>
          <a:p>
            <a:r>
              <a:rPr lang="en-US" altLang="en-US" dirty="0" smtClean="0"/>
              <a:t>Sum of angles of a triangle is</a:t>
            </a:r>
          </a:p>
          <a:p>
            <a:pPr lvl="1">
              <a:buFont typeface="Wingdings" pitchFamily="2" charset="2"/>
              <a:buChar char="§"/>
            </a:pPr>
            <a:r>
              <a:rPr lang="en-US" altLang="en-US" sz="2800" dirty="0" smtClean="0"/>
              <a:t>greater than 180</a:t>
            </a:r>
            <a:r>
              <a:rPr lang="en-US" altLang="en-US" sz="2800" baseline="30000" dirty="0" smtClean="0"/>
              <a:t>o</a:t>
            </a:r>
            <a:r>
              <a:rPr lang="en-US" altLang="en-US" sz="2800" dirty="0" smtClean="0"/>
              <a:t> in spherical geometry.</a:t>
            </a:r>
          </a:p>
          <a:p>
            <a:pPr lvl="1">
              <a:buFont typeface="Wingdings" pitchFamily="2" charset="2"/>
              <a:buChar char="§"/>
            </a:pPr>
            <a:r>
              <a:rPr lang="en-US" altLang="en-US" sz="2800" dirty="0" smtClean="0"/>
              <a:t>equal to 180</a:t>
            </a:r>
            <a:r>
              <a:rPr lang="en-US" altLang="en-US" sz="2800" baseline="30000" dirty="0" smtClean="0"/>
              <a:t>o</a:t>
            </a:r>
            <a:r>
              <a:rPr lang="en-US" altLang="en-US" sz="2800" dirty="0" smtClean="0"/>
              <a:t> in flat geometry.</a:t>
            </a:r>
          </a:p>
          <a:p>
            <a:pPr lvl="1">
              <a:buFont typeface="Wingdings" pitchFamily="2" charset="2"/>
              <a:buChar char="§"/>
            </a:pPr>
            <a:r>
              <a:rPr lang="en-US" altLang="en-US" sz="2800" dirty="0" smtClean="0"/>
              <a:t>less than 180</a:t>
            </a:r>
            <a:r>
              <a:rPr lang="en-US" altLang="en-US" sz="2800" baseline="30000" dirty="0" smtClean="0"/>
              <a:t>o</a:t>
            </a:r>
            <a:r>
              <a:rPr lang="en-US" altLang="en-US" sz="2800" dirty="0" smtClean="0"/>
              <a:t> in hyperbolic geometry.</a:t>
            </a:r>
          </a:p>
          <a:p>
            <a:r>
              <a:rPr lang="en-US" altLang="en-US" dirty="0" smtClean="0"/>
              <a:t>Circumference of a sphere with radius    is</a:t>
            </a:r>
          </a:p>
          <a:p>
            <a:pPr lvl="1">
              <a:buFont typeface="Wingdings" pitchFamily="2" charset="2"/>
              <a:buChar char="§"/>
            </a:pPr>
            <a:r>
              <a:rPr lang="en-US" altLang="en-US" sz="2800" dirty="0" smtClean="0"/>
              <a:t>less than        in spherical geometry.</a:t>
            </a:r>
          </a:p>
          <a:p>
            <a:pPr lvl="1">
              <a:buFont typeface="Wingdings" pitchFamily="2" charset="2"/>
              <a:buChar char="§"/>
            </a:pPr>
            <a:r>
              <a:rPr lang="en-US" altLang="en-US" sz="2800" dirty="0" smtClean="0"/>
              <a:t>equal to        in flat geometry.</a:t>
            </a:r>
          </a:p>
          <a:p>
            <a:pPr lvl="1">
              <a:buFont typeface="Wingdings" pitchFamily="2" charset="2"/>
              <a:buChar char="§"/>
            </a:pPr>
            <a:r>
              <a:rPr lang="en-US" altLang="en-US" sz="2800" dirty="0" smtClean="0"/>
              <a:t>greater than        in hyperbolic geometry.</a:t>
            </a:r>
          </a:p>
        </p:txBody>
      </p:sp>
      <p:pic>
        <p:nvPicPr>
          <p:cNvPr id="6148" name="LaTeX: r" descr="r"/>
          <p:cNvPicPr>
            <a:picLocks noChangeArrowheads="1"/>
          </p:cNvPicPr>
          <p:nvPr>
            <p:custDataLst>
              <p:tags r:id="rId2"/>
            </p:custDataLst>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96150" y="4541838"/>
            <a:ext cx="155575" cy="158750"/>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LaTeX: 2\pi r" descr="2\pi r"/>
          <p:cNvPicPr>
            <a:picLocks noChangeArrowheads="1"/>
          </p:cNvPicPr>
          <p:nvPr>
            <p:custDataLst>
              <p:tags r:id="rId3"/>
            </p:custDataLst>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1025" y="4975225"/>
            <a:ext cx="547688" cy="238125"/>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LaTeX: 2\pi r" descr="2\pi r"/>
          <p:cNvPicPr>
            <a:picLocks noChangeArrowheads="1"/>
          </p:cNvPicPr>
          <p:nvPr>
            <p:custDataLst>
              <p:tags r:id="rId4"/>
            </p:custDataLst>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63863" y="5486400"/>
            <a:ext cx="547687" cy="238125"/>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LaTeX: 2\pi r" descr="2\pi r"/>
          <p:cNvPicPr>
            <a:picLocks noChangeArrowheads="1"/>
          </p:cNvPicPr>
          <p:nvPr>
            <p:custDataLst>
              <p:tags r:id="rId5"/>
            </p:custDataLst>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17913" y="5999163"/>
            <a:ext cx="547687" cy="238125"/>
          </a:xfrm>
          <a:prstGeom prst="rect">
            <a:avLst/>
          </a:prstGeom>
          <a:noFill/>
          <a:ln>
            <a:noFill/>
          </a:ln>
          <a:extLst>
            <a:ext uri="{909E8E84-426E-40DD-AFC4-6F175D3DCCD1}">
              <a14:hiddenFill xmlns:a14="http://schemas.microsoft.com/office/drawing/2010/main">
                <a:solidFill>
                  <a:schemeClr val="accent1">
                    <a:alpha val="0"/>
                  </a:schemeClr>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5931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11" descr="http://www.oswego.edu/~kanbur/a100/images/S3-1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867" y="2336042"/>
            <a:ext cx="5334000" cy="452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a:spLocks noGrp="1" noChangeArrowheads="1"/>
          </p:cNvSpPr>
          <p:nvPr>
            <p:ph type="title"/>
          </p:nvPr>
        </p:nvSpPr>
        <p:spPr>
          <a:xfrm>
            <a:off x="762000" y="762000"/>
            <a:ext cx="7924800" cy="1143000"/>
          </a:xfrm>
        </p:spPr>
        <p:txBody>
          <a:bodyPr/>
          <a:lstStyle/>
          <a:p>
            <a:pPr eaLnBrk="1" hangingPunct="1"/>
            <a:r>
              <a:rPr lang="en-US" altLang="en-US" dirty="0" smtClean="0"/>
              <a:t>Spherical Geometry</a:t>
            </a:r>
          </a:p>
        </p:txBody>
      </p:sp>
    </p:spTree>
    <p:extLst>
      <p:ext uri="{BB962C8B-B14F-4D97-AF65-F5344CB8AC3E}">
        <p14:creationId xmlns:p14="http://schemas.microsoft.com/office/powerpoint/2010/main" val="33602043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13" descr="http://www.oswego.edu/~kanbur/a100/images/S3-1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11" y="2331747"/>
            <a:ext cx="7315200" cy="454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p:nvPr>
        </p:nvSpPr>
        <p:spPr>
          <a:xfrm>
            <a:off x="762000" y="762000"/>
            <a:ext cx="7924800" cy="1143000"/>
          </a:xfrm>
        </p:spPr>
        <p:txBody>
          <a:bodyPr/>
          <a:lstStyle/>
          <a:p>
            <a:pPr eaLnBrk="1" hangingPunct="1"/>
            <a:r>
              <a:rPr lang="en-US" altLang="en-US" dirty="0" smtClean="0"/>
              <a:t>Hyperbolic Geometry</a:t>
            </a:r>
          </a:p>
        </p:txBody>
      </p:sp>
    </p:spTree>
    <p:extLst>
      <p:ext uri="{BB962C8B-B14F-4D97-AF65-F5344CB8AC3E}">
        <p14:creationId xmlns:p14="http://schemas.microsoft.com/office/powerpoint/2010/main" val="39871487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Geometry of Space-Time</a:t>
            </a:r>
          </a:p>
        </p:txBody>
      </p:sp>
      <p:sp>
        <p:nvSpPr>
          <p:cNvPr id="26627" name="Rectangle 3"/>
          <p:cNvSpPr>
            <a:spLocks noGrp="1" noChangeArrowheads="1"/>
          </p:cNvSpPr>
          <p:nvPr>
            <p:ph type="body" idx="1"/>
          </p:nvPr>
        </p:nvSpPr>
        <p:spPr>
          <a:xfrm>
            <a:off x="762000" y="2286000"/>
            <a:ext cx="8229600" cy="4229100"/>
          </a:xfrm>
        </p:spPr>
        <p:txBody>
          <a:bodyPr wrap="square">
            <a:spAutoFit/>
          </a:bodyPr>
          <a:lstStyle/>
          <a:p>
            <a:pPr marL="0" indent="0">
              <a:buFont typeface="Wingdings" pitchFamily="2" charset="2"/>
              <a:buNone/>
              <a:defRPr/>
            </a:pPr>
            <a:r>
              <a:rPr lang="en-US" dirty="0"/>
              <a:t>Now we know, that</a:t>
            </a:r>
          </a:p>
          <a:p>
            <a:pPr>
              <a:defRPr/>
            </a:pPr>
            <a:r>
              <a:rPr lang="en-US" dirty="0" smtClean="0"/>
              <a:t>in </a:t>
            </a:r>
            <a:r>
              <a:rPr lang="en-US" dirty="0"/>
              <a:t>flat space, the shortest distance between </a:t>
            </a:r>
            <a:r>
              <a:rPr lang="en-US" dirty="0" smtClean="0"/>
              <a:t>two points </a:t>
            </a:r>
            <a:r>
              <a:rPr lang="en-US" dirty="0"/>
              <a:t>is a straight line.</a:t>
            </a:r>
          </a:p>
          <a:p>
            <a:pPr>
              <a:defRPr/>
            </a:pPr>
            <a:r>
              <a:rPr lang="en-US" dirty="0" smtClean="0"/>
              <a:t>in </a:t>
            </a:r>
            <a:r>
              <a:rPr lang="en-US" dirty="0"/>
              <a:t>curved space, the shortest distance </a:t>
            </a:r>
            <a:r>
              <a:rPr lang="en-US" dirty="0" smtClean="0"/>
              <a:t>between two </a:t>
            </a:r>
            <a:r>
              <a:rPr lang="en-US" dirty="0"/>
              <a:t>points is not necessarily a straight line.</a:t>
            </a:r>
          </a:p>
          <a:p>
            <a:pPr>
              <a:defRPr/>
            </a:pPr>
            <a:r>
              <a:rPr lang="en-US" dirty="0" smtClean="0"/>
              <a:t>in </a:t>
            </a:r>
            <a:r>
              <a:rPr lang="en-US" dirty="0"/>
              <a:t>flat (i.e. </a:t>
            </a:r>
            <a:r>
              <a:rPr lang="en-US" dirty="0" err="1"/>
              <a:t>Minkowski</a:t>
            </a:r>
            <a:r>
              <a:rPr lang="en-US" dirty="0"/>
              <a:t>) space-time inertial </a:t>
            </a:r>
            <a:r>
              <a:rPr lang="en-US" dirty="0" smtClean="0"/>
              <a:t> observers move </a:t>
            </a:r>
            <a:r>
              <a:rPr lang="en-US" dirty="0"/>
              <a:t>between two events along </a:t>
            </a:r>
            <a:r>
              <a:rPr lang="en-US" dirty="0" smtClean="0"/>
              <a:t>straight lines </a:t>
            </a:r>
            <a:r>
              <a:rPr lang="en-US" dirty="0"/>
              <a:t>in such a way as </a:t>
            </a:r>
            <a:r>
              <a:rPr lang="en-US" dirty="0" smtClean="0"/>
              <a:t>to maximize </a:t>
            </a:r>
            <a:r>
              <a:rPr lang="en-US" dirty="0"/>
              <a:t>their </a:t>
            </a:r>
            <a:r>
              <a:rPr lang="en-US" dirty="0" smtClean="0"/>
              <a:t>proper time</a:t>
            </a:r>
            <a:r>
              <a:rPr lang="en-US" dirty="0"/>
              <a:t>.</a:t>
            </a:r>
            <a:endParaRPr lang="en-US" dirty="0" smtClean="0"/>
          </a:p>
        </p:txBody>
      </p:sp>
    </p:spTree>
    <p:extLst>
      <p:ext uri="{BB962C8B-B14F-4D97-AF65-F5344CB8AC3E}">
        <p14:creationId xmlns:p14="http://schemas.microsoft.com/office/powerpoint/2010/main" val="2270492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Geometry of Space-Time</a:t>
            </a:r>
          </a:p>
        </p:txBody>
      </p:sp>
      <p:sp>
        <p:nvSpPr>
          <p:cNvPr id="26627" name="Rectangle 3"/>
          <p:cNvSpPr>
            <a:spLocks noGrp="1" noChangeArrowheads="1"/>
          </p:cNvSpPr>
          <p:nvPr>
            <p:ph type="body" idx="1"/>
          </p:nvPr>
        </p:nvSpPr>
        <p:spPr>
          <a:xfrm>
            <a:off x="762000" y="2286000"/>
            <a:ext cx="8229600" cy="3367087"/>
          </a:xfrm>
        </p:spPr>
        <p:txBody>
          <a:bodyPr wrap="square">
            <a:spAutoFit/>
          </a:bodyPr>
          <a:lstStyle/>
          <a:p>
            <a:pPr>
              <a:defRPr/>
            </a:pPr>
            <a:r>
              <a:rPr lang="en-US" dirty="0" smtClean="0"/>
              <a:t>Thus</a:t>
            </a:r>
            <a:r>
              <a:rPr lang="en-US" dirty="0"/>
              <a:t>, we can conclude, </a:t>
            </a:r>
            <a:r>
              <a:rPr lang="en-US" dirty="0" smtClean="0"/>
              <a:t>that in </a:t>
            </a:r>
            <a:r>
              <a:rPr lang="en-US" i="1" dirty="0"/>
              <a:t>curved space-time</a:t>
            </a:r>
            <a:r>
              <a:rPr lang="en-US" dirty="0"/>
              <a:t> inertial observers move </a:t>
            </a:r>
            <a:r>
              <a:rPr lang="en-US" dirty="0" smtClean="0"/>
              <a:t>between two </a:t>
            </a:r>
            <a:r>
              <a:rPr lang="en-US" dirty="0"/>
              <a:t>events not necessarily along </a:t>
            </a:r>
            <a:r>
              <a:rPr lang="en-US" dirty="0" smtClean="0"/>
              <a:t>straight lines</a:t>
            </a:r>
            <a:r>
              <a:rPr lang="en-US" dirty="0"/>
              <a:t>, but in such a way as to maximize </a:t>
            </a:r>
            <a:r>
              <a:rPr lang="en-US" dirty="0" smtClean="0"/>
              <a:t>their proper </a:t>
            </a:r>
            <a:r>
              <a:rPr lang="en-US" dirty="0"/>
              <a:t>time.</a:t>
            </a:r>
          </a:p>
          <a:p>
            <a:pPr>
              <a:defRPr/>
            </a:pPr>
            <a:endParaRPr lang="en-US" dirty="0" smtClean="0"/>
          </a:p>
          <a:p>
            <a:pPr>
              <a:defRPr/>
            </a:pPr>
            <a:r>
              <a:rPr lang="en-US" dirty="0" smtClean="0"/>
              <a:t>This </a:t>
            </a:r>
            <a:r>
              <a:rPr lang="en-US" dirty="0"/>
              <a:t>type of world line is called a </a:t>
            </a:r>
            <a:r>
              <a:rPr lang="en-US" b="1" dirty="0"/>
              <a:t>geodesic</a:t>
            </a:r>
            <a:r>
              <a:rPr lang="en-US" dirty="0"/>
              <a:t>.</a:t>
            </a:r>
          </a:p>
          <a:p>
            <a:pPr marL="0" indent="0">
              <a:buFont typeface="Wingdings" pitchFamily="2" charset="2"/>
              <a:buNone/>
              <a:defRPr/>
            </a:pPr>
            <a:endParaRPr lang="en-US" dirty="0" smtClean="0"/>
          </a:p>
        </p:txBody>
      </p:sp>
    </p:spTree>
    <p:extLst>
      <p:ext uri="{BB962C8B-B14F-4D97-AF65-F5344CB8AC3E}">
        <p14:creationId xmlns:p14="http://schemas.microsoft.com/office/powerpoint/2010/main" val="22112820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429000"/>
            <a:ext cx="83820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p:txBody>
          <a:bodyPr/>
          <a:lstStyle/>
          <a:p>
            <a:pPr eaLnBrk="1" hangingPunct="1"/>
            <a:r>
              <a:rPr lang="en-US" altLang="en-US" smtClean="0"/>
              <a:t>Geometry of Space-Time</a:t>
            </a:r>
          </a:p>
        </p:txBody>
      </p:sp>
    </p:spTree>
    <p:extLst>
      <p:ext uri="{BB962C8B-B14F-4D97-AF65-F5344CB8AC3E}">
        <p14:creationId xmlns:p14="http://schemas.microsoft.com/office/powerpoint/2010/main" val="164794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8" descr="http://www.spaceandmotion.com/Images/Michelson-Morley-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3368" y="2474118"/>
            <a:ext cx="3542410" cy="40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title"/>
          </p:nvPr>
        </p:nvSpPr>
        <p:spPr/>
        <p:txBody>
          <a:bodyPr/>
          <a:lstStyle/>
          <a:p>
            <a:r>
              <a:rPr lang="en-US" altLang="en-US" dirty="0" smtClean="0"/>
              <a:t>Michelson-Morley experiment</a:t>
            </a:r>
          </a:p>
        </p:txBody>
      </p:sp>
      <p:sp>
        <p:nvSpPr>
          <p:cNvPr id="16387" name="Rectangle 3"/>
          <p:cNvSpPr>
            <a:spLocks noGrp="1" noChangeArrowheads="1"/>
          </p:cNvSpPr>
          <p:nvPr>
            <p:ph type="body" idx="1"/>
          </p:nvPr>
        </p:nvSpPr>
        <p:spPr>
          <a:xfrm>
            <a:off x="838200" y="2362200"/>
            <a:ext cx="5257799" cy="3724275"/>
          </a:xfrm>
        </p:spPr>
        <p:txBody>
          <a:bodyPr/>
          <a:lstStyle/>
          <a:p>
            <a:r>
              <a:rPr lang="en-US" altLang="en-US" dirty="0" smtClean="0"/>
              <a:t>Earth must move differently through the ether throughout the course of a year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289" y="4181475"/>
            <a:ext cx="3573462" cy="2676525"/>
          </a:xfrm>
          <a:prstGeom prst="rect">
            <a:avLst/>
          </a:prstGeom>
          <a:solidFill>
            <a:schemeClr val="bg1"/>
          </a:solidFill>
          <a:ln w="25400">
            <a:solidFill>
              <a:schemeClr val="tx1"/>
            </a:solidFill>
            <a:miter lim="800000"/>
            <a:headEnd/>
            <a:tailEnd/>
          </a:ln>
          <a:effectLst>
            <a:outerShdw blurRad="50800" dist="38100" dir="2700000" algn="tl" rotWithShape="0">
              <a:srgbClr val="808080">
                <a:alpha val="39999"/>
              </a:srgbClr>
            </a:outerShdw>
          </a:effectLst>
        </p:spPr>
      </p:pic>
    </p:spTree>
    <p:extLst>
      <p:ext uri="{BB962C8B-B14F-4D97-AF65-F5344CB8AC3E}">
        <p14:creationId xmlns:p14="http://schemas.microsoft.com/office/powerpoint/2010/main" val="9333372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pPr eaLnBrk="1" hangingPunct="1"/>
            <a:r>
              <a:rPr lang="en-US" altLang="en-US" smtClean="0"/>
              <a:t>Einstein Equations: Physics</a:t>
            </a:r>
          </a:p>
        </p:txBody>
      </p:sp>
      <p:sp>
        <p:nvSpPr>
          <p:cNvPr id="15363" name="Rectangle 3"/>
          <p:cNvSpPr>
            <a:spLocks noGrp="1" noChangeArrowheads="1"/>
          </p:cNvSpPr>
          <p:nvPr>
            <p:ph type="body" idx="1"/>
          </p:nvPr>
        </p:nvSpPr>
        <p:spPr>
          <a:xfrm>
            <a:off x="762001" y="2286000"/>
            <a:ext cx="8229600" cy="4449763"/>
          </a:xfrm>
          <a:noFill/>
        </p:spPr>
        <p:txBody>
          <a:bodyPr wrap="square">
            <a:spAutoFit/>
          </a:bodyPr>
          <a:lstStyle/>
          <a:p>
            <a:pPr eaLnBrk="1" hangingPunct="1"/>
            <a:r>
              <a:rPr lang="en-US" altLang="en-US" dirty="0" smtClean="0"/>
              <a:t>Equations of GR relate the curvature of space-time (its </a:t>
            </a:r>
            <a:r>
              <a:rPr lang="en-US" altLang="en-US" b="1" i="1" dirty="0" smtClean="0"/>
              <a:t>geometry</a:t>
            </a:r>
            <a:r>
              <a:rPr lang="en-US" altLang="en-US" dirty="0" smtClean="0"/>
              <a:t>), and its contents (</a:t>
            </a:r>
            <a:r>
              <a:rPr lang="en-US" altLang="en-US" b="1" i="1" dirty="0" smtClean="0"/>
              <a:t>matter + energy</a:t>
            </a:r>
            <a:r>
              <a:rPr lang="en-US" altLang="en-US" dirty="0" smtClean="0"/>
              <a:t>).</a:t>
            </a:r>
          </a:p>
          <a:p>
            <a:pPr eaLnBrk="1" hangingPunct="1"/>
            <a:r>
              <a:rPr lang="en-US" altLang="en-US" dirty="0" smtClean="0"/>
              <a:t>Symbolically, they are</a:t>
            </a:r>
          </a:p>
          <a:p>
            <a:pPr eaLnBrk="1" hangingPunct="1"/>
            <a:endParaRPr lang="en-US" altLang="en-US" dirty="0" smtClean="0"/>
          </a:p>
          <a:p>
            <a:pPr eaLnBrk="1" hangingPunct="1">
              <a:buFont typeface="Wingdings" pitchFamily="2" charset="2"/>
              <a:buNone/>
            </a:pPr>
            <a:endParaRPr lang="en-US" altLang="en-US" dirty="0" smtClean="0"/>
          </a:p>
          <a:p>
            <a:pPr eaLnBrk="1" hangingPunct="1"/>
            <a:r>
              <a:rPr lang="en-US" altLang="en-US" dirty="0" smtClean="0"/>
              <a:t>Which side is the cause?</a:t>
            </a:r>
          </a:p>
          <a:p>
            <a:pPr lvl="1" eaLnBrk="1" hangingPunct="1"/>
            <a:r>
              <a:rPr lang="en-US" altLang="en-US" sz="2800" b="1" dirty="0" smtClean="0"/>
              <a:t>A</a:t>
            </a:r>
            <a:r>
              <a:rPr lang="en-US" altLang="en-US" sz="2800" dirty="0" smtClean="0"/>
              <a:t>: geometry</a:t>
            </a:r>
          </a:p>
          <a:p>
            <a:pPr lvl="1" eaLnBrk="1" hangingPunct="1"/>
            <a:r>
              <a:rPr lang="en-US" altLang="en-US" sz="2800" b="1" dirty="0" smtClean="0"/>
              <a:t>B</a:t>
            </a:r>
            <a:r>
              <a:rPr lang="en-US" altLang="en-US" sz="2800" dirty="0" smtClean="0"/>
              <a:t>: matter + energy</a:t>
            </a:r>
          </a:p>
        </p:txBody>
      </p:sp>
      <p:sp>
        <p:nvSpPr>
          <p:cNvPr id="15364" name="Text Box 6"/>
          <p:cNvSpPr txBox="1">
            <a:spLocks noChangeArrowheads="1"/>
          </p:cNvSpPr>
          <p:nvPr/>
        </p:nvSpPr>
        <p:spPr bwMode="auto">
          <a:xfrm>
            <a:off x="914400" y="4419600"/>
            <a:ext cx="5600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b="1" i="1">
                <a:solidFill>
                  <a:srgbClr val="CC0000"/>
                </a:solidFill>
              </a:rPr>
              <a:t>Geometry = Matter + Energy</a:t>
            </a:r>
          </a:p>
        </p:txBody>
      </p:sp>
    </p:spTree>
    <p:extLst>
      <p:ext uri="{BB962C8B-B14F-4D97-AF65-F5344CB8AC3E}">
        <p14:creationId xmlns:p14="http://schemas.microsoft.com/office/powerpoint/2010/main" val="28620127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7140" r="14289" b="9497"/>
          <a:stretch/>
        </p:blipFill>
        <p:spPr bwMode="auto">
          <a:xfrm>
            <a:off x="4038600" y="2680853"/>
            <a:ext cx="5105400" cy="4177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title"/>
          </p:nvPr>
        </p:nvSpPr>
        <p:spPr>
          <a:xfrm>
            <a:off x="762000" y="762000"/>
            <a:ext cx="7924800" cy="1219200"/>
          </a:xfrm>
        </p:spPr>
        <p:txBody>
          <a:bodyPr/>
          <a:lstStyle/>
          <a:p>
            <a:pPr eaLnBrk="1" hangingPunct="1"/>
            <a:r>
              <a:rPr lang="en-US" altLang="en-US" dirty="0" smtClean="0"/>
              <a:t>           The Year Is 1887…</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78006"/>
            <a:ext cx="2438400" cy="107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447850"/>
            <a:ext cx="3048000" cy="152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828800" cy="227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1"/>
            <a:ext cx="1905000" cy="228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3158" y="2367802"/>
            <a:ext cx="1582484" cy="646331"/>
          </a:xfrm>
          <a:prstGeom prst="rect">
            <a:avLst/>
          </a:prstGeom>
          <a:noFill/>
        </p:spPr>
        <p:txBody>
          <a:bodyPr wrap="none" rtlCol="0">
            <a:spAutoFit/>
          </a:bodyPr>
          <a:lstStyle/>
          <a:p>
            <a:pPr algn="ctr"/>
            <a:r>
              <a:rPr lang="en-US" dirty="0" smtClean="0"/>
              <a:t>Isaac Newton</a:t>
            </a:r>
          </a:p>
          <a:p>
            <a:pPr algn="ctr"/>
            <a:r>
              <a:rPr lang="en-US" dirty="0" smtClean="0"/>
              <a:t>(1642-1727)</a:t>
            </a:r>
            <a:endParaRPr lang="en-US" dirty="0"/>
          </a:p>
        </p:txBody>
      </p:sp>
      <p:sp>
        <p:nvSpPr>
          <p:cNvPr id="10" name="TextBox 9"/>
          <p:cNvSpPr txBox="1"/>
          <p:nvPr/>
        </p:nvSpPr>
        <p:spPr>
          <a:xfrm>
            <a:off x="7310489" y="2370582"/>
            <a:ext cx="1762021" cy="646331"/>
          </a:xfrm>
          <a:prstGeom prst="rect">
            <a:avLst/>
          </a:prstGeom>
          <a:noFill/>
        </p:spPr>
        <p:txBody>
          <a:bodyPr wrap="none" rtlCol="0">
            <a:spAutoFit/>
          </a:bodyPr>
          <a:lstStyle/>
          <a:p>
            <a:pPr algn="ctr"/>
            <a:r>
              <a:rPr lang="en-US" dirty="0" smtClean="0"/>
              <a:t>James </a:t>
            </a:r>
            <a:r>
              <a:rPr lang="en-US" dirty="0"/>
              <a:t>M</a:t>
            </a:r>
            <a:r>
              <a:rPr lang="en-US" dirty="0" smtClean="0"/>
              <a:t>axwell</a:t>
            </a:r>
          </a:p>
          <a:p>
            <a:pPr algn="ctr"/>
            <a:r>
              <a:rPr lang="en-US" dirty="0" smtClean="0"/>
              <a:t>(</a:t>
            </a:r>
            <a:r>
              <a:rPr lang="en-US" altLang="en-US" dirty="0" smtClean="0"/>
              <a:t>1831-1879</a:t>
            </a:r>
            <a:r>
              <a:rPr lang="en-US" dirty="0" smtClean="0"/>
              <a:t>)</a:t>
            </a:r>
            <a:endParaRPr lang="en-US" dirty="0"/>
          </a:p>
        </p:txBody>
      </p:sp>
      <p:sp>
        <p:nvSpPr>
          <p:cNvPr id="4" name="Rectangle 3"/>
          <p:cNvSpPr/>
          <p:nvPr/>
        </p:nvSpPr>
        <p:spPr bwMode="auto">
          <a:xfrm>
            <a:off x="3048000" y="3886200"/>
            <a:ext cx="152400" cy="152400"/>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55460985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eaLnBrk="1" hangingPunct="1"/>
            <a:r>
              <a:rPr lang="en-US" altLang="en-US" smtClean="0"/>
              <a:t>Einstein Equations: Math</a:t>
            </a:r>
          </a:p>
        </p:txBody>
      </p:sp>
      <p:pic>
        <p:nvPicPr>
          <p:cNvPr id="1638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981200"/>
            <a:ext cx="914400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402959395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smtClean="0"/>
              <a:t>Dynamical Space</a:t>
            </a:r>
          </a:p>
        </p:txBody>
      </p:sp>
      <p:sp>
        <p:nvSpPr>
          <p:cNvPr id="17411" name="Rectangle 3"/>
          <p:cNvSpPr>
            <a:spLocks noGrp="1" noChangeArrowheads="1"/>
          </p:cNvSpPr>
          <p:nvPr>
            <p:ph type="body" idx="1"/>
          </p:nvPr>
        </p:nvSpPr>
        <p:spPr>
          <a:xfrm>
            <a:off x="762000" y="2286000"/>
            <a:ext cx="8153400" cy="4192588"/>
          </a:xfrm>
          <a:noFill/>
        </p:spPr>
        <p:txBody>
          <a:bodyPr wrap="square">
            <a:spAutoFit/>
          </a:bodyPr>
          <a:lstStyle/>
          <a:p>
            <a:pPr eaLnBrk="1" hangingPunct="1"/>
            <a:r>
              <a:rPr lang="en-US" altLang="en-US" dirty="0" smtClean="0"/>
              <a:t>In GR space becomes a dynamical quantity. Space can be curved, perturbed, deformed in arbitrary way, and these deformations can change with time.</a:t>
            </a:r>
          </a:p>
          <a:p>
            <a:pPr eaLnBrk="1" hangingPunct="1"/>
            <a:r>
              <a:rPr lang="en-US" altLang="en-US" dirty="0" smtClean="0"/>
              <a:t>Distortions of space can move – those are called </a:t>
            </a:r>
            <a:r>
              <a:rPr lang="en-US" altLang="en-US" b="1" i="1" dirty="0" smtClean="0"/>
              <a:t>gravitational waves</a:t>
            </a:r>
            <a:r>
              <a:rPr lang="en-US" altLang="en-US" dirty="0" smtClean="0"/>
              <a:t>.</a:t>
            </a:r>
          </a:p>
          <a:p>
            <a:pPr eaLnBrk="1" hangingPunct="1"/>
            <a:r>
              <a:rPr lang="en-US" altLang="en-US" dirty="0" smtClean="0"/>
              <a:t>Space can reconnect with itself – </a:t>
            </a:r>
            <a:r>
              <a:rPr lang="en-US" altLang="en-US" b="1" i="1" dirty="0" smtClean="0"/>
              <a:t>wormholes</a:t>
            </a:r>
            <a:r>
              <a:rPr lang="en-US" altLang="en-US" dirty="0" smtClean="0"/>
              <a:t>.</a:t>
            </a:r>
          </a:p>
          <a:p>
            <a:pPr eaLnBrk="1" hangingPunct="1"/>
            <a:r>
              <a:rPr lang="en-US" altLang="en-US" dirty="0" smtClean="0"/>
              <a:t>Space can flow into a point of infinite density – </a:t>
            </a:r>
            <a:r>
              <a:rPr lang="en-US" altLang="en-US" b="1" i="1" dirty="0" smtClean="0"/>
              <a:t>singularity</a:t>
            </a:r>
            <a:r>
              <a:rPr lang="en-US" altLang="en-US" dirty="0" smtClean="0"/>
              <a:t> – making a </a:t>
            </a:r>
            <a:r>
              <a:rPr lang="en-US" altLang="en-US" b="1" i="1" dirty="0" smtClean="0"/>
              <a:t>black hole</a:t>
            </a:r>
            <a:r>
              <a:rPr lang="en-US" altLang="en-US" dirty="0" smtClean="0"/>
              <a:t>.</a:t>
            </a:r>
          </a:p>
        </p:txBody>
      </p:sp>
      <p:sp>
        <p:nvSpPr>
          <p:cNvPr id="4" name="Action Button: Forward or Next 3">
            <a:hlinkClick r:id="rId2" action="ppaction://hlinksldjump" highlightClick="1"/>
          </p:cNvPr>
          <p:cNvSpPr/>
          <p:nvPr/>
        </p:nvSpPr>
        <p:spPr bwMode="auto">
          <a:xfrm>
            <a:off x="8839200" y="6469143"/>
            <a:ext cx="304800" cy="381000"/>
          </a:xfrm>
          <a:prstGeom prst="actionButtonForwardNex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3207116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Testing GR</a:t>
            </a:r>
          </a:p>
        </p:txBody>
      </p:sp>
      <p:sp>
        <p:nvSpPr>
          <p:cNvPr id="18435" name="Rectangle 3"/>
          <p:cNvSpPr>
            <a:spLocks noGrp="1" noChangeArrowheads="1"/>
          </p:cNvSpPr>
          <p:nvPr>
            <p:ph type="body" idx="1"/>
          </p:nvPr>
        </p:nvSpPr>
        <p:spPr>
          <a:xfrm>
            <a:off x="762000" y="2284413"/>
            <a:ext cx="8305800" cy="4573587"/>
          </a:xfrm>
          <a:noFill/>
        </p:spPr>
        <p:txBody>
          <a:bodyPr wrap="square">
            <a:spAutoFit/>
          </a:bodyPr>
          <a:lstStyle/>
          <a:p>
            <a:r>
              <a:rPr lang="en-US" altLang="en-US" dirty="0" smtClean="0"/>
              <a:t>Any physical theory must be constantly tested, and GR is no exception.</a:t>
            </a:r>
          </a:p>
          <a:p>
            <a:r>
              <a:rPr lang="en-US" altLang="en-US" dirty="0" smtClean="0"/>
              <a:t>All tests of GR can be separated into two types: a </a:t>
            </a:r>
            <a:r>
              <a:rPr lang="en-US" altLang="en-US" i="1" dirty="0" smtClean="0"/>
              <a:t>weak field limit</a:t>
            </a:r>
            <a:r>
              <a:rPr lang="en-US" altLang="en-US" dirty="0" smtClean="0"/>
              <a:t>, i.e. testing GR when deviations from Newton’s gravity are weak, and a </a:t>
            </a:r>
            <a:r>
              <a:rPr lang="en-US" altLang="en-US" i="1" dirty="0" smtClean="0"/>
              <a:t>strong field limit</a:t>
            </a:r>
            <a:r>
              <a:rPr lang="en-US" altLang="en-US" dirty="0" smtClean="0"/>
              <a:t>, when deviations from the Newton’s law are large.</a:t>
            </a:r>
          </a:p>
          <a:p>
            <a:r>
              <a:rPr lang="en-US" altLang="en-US" dirty="0" smtClean="0"/>
              <a:t>Weak field limit test are numerous (but they are less valuable, because there are alternative theories of gravity).</a:t>
            </a:r>
          </a:p>
        </p:txBody>
      </p:sp>
    </p:spTree>
    <p:extLst>
      <p:ext uri="{BB962C8B-B14F-4D97-AF65-F5344CB8AC3E}">
        <p14:creationId xmlns:p14="http://schemas.microsoft.com/office/powerpoint/2010/main" val="236303670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Weak Field Tests</a:t>
            </a:r>
          </a:p>
        </p:txBody>
      </p:sp>
      <p:sp>
        <p:nvSpPr>
          <p:cNvPr id="19459" name="Rectangle 3"/>
          <p:cNvSpPr>
            <a:spLocks noGrp="1" noChangeArrowheads="1"/>
          </p:cNvSpPr>
          <p:nvPr>
            <p:ph type="body" idx="1"/>
          </p:nvPr>
        </p:nvSpPr>
        <p:spPr>
          <a:xfrm>
            <a:off x="762000" y="2286000"/>
            <a:ext cx="8229600" cy="4487382"/>
          </a:xfrm>
          <a:noFill/>
        </p:spPr>
        <p:txBody>
          <a:bodyPr wrap="square">
            <a:spAutoFit/>
          </a:bodyPr>
          <a:lstStyle/>
          <a:p>
            <a:r>
              <a:rPr lang="en-US" altLang="en-US" dirty="0" smtClean="0"/>
              <a:t>Precession of planetary orbits.</a:t>
            </a:r>
          </a:p>
          <a:p>
            <a:pPr lvl="1"/>
            <a:r>
              <a:rPr lang="en-US" altLang="en-US" sz="2800" dirty="0" smtClean="0"/>
              <a:t>Anomalous precession of Mercury explained by Einstein in 1916.</a:t>
            </a:r>
          </a:p>
          <a:p>
            <a:r>
              <a:rPr lang="en-US" altLang="en-US" dirty="0" smtClean="0"/>
              <a:t>Bending of light by the Sun’s gravity field.</a:t>
            </a:r>
          </a:p>
          <a:p>
            <a:pPr lvl="1"/>
            <a:r>
              <a:rPr lang="en-US" altLang="en-US" sz="2800" dirty="0" smtClean="0"/>
              <a:t>Measured by </a:t>
            </a:r>
            <a:r>
              <a:rPr lang="en-US" altLang="en-US" sz="2800" dirty="0" err="1" smtClean="0"/>
              <a:t>Eddington</a:t>
            </a:r>
            <a:r>
              <a:rPr lang="en-US" altLang="en-US" sz="2800" dirty="0" smtClean="0"/>
              <a:t> in 1919.</a:t>
            </a:r>
          </a:p>
          <a:p>
            <a:r>
              <a:rPr lang="en-US" altLang="en-US" dirty="0"/>
              <a:t>Time delay due to the Earth gravity.</a:t>
            </a:r>
          </a:p>
          <a:p>
            <a:pPr lvl="1"/>
            <a:r>
              <a:rPr lang="en-US" altLang="en-US" sz="2800" dirty="0" smtClean="0"/>
              <a:t>Need </a:t>
            </a:r>
            <a:r>
              <a:rPr lang="en-US" altLang="en-US" sz="2800" dirty="0"/>
              <a:t>to account in time-keeping </a:t>
            </a:r>
            <a:r>
              <a:rPr lang="en-US" altLang="en-US" sz="2800" dirty="0" smtClean="0"/>
              <a:t>since ~1960</a:t>
            </a:r>
            <a:r>
              <a:rPr lang="en-US" altLang="en-US" sz="2800" dirty="0"/>
              <a:t>.</a:t>
            </a:r>
          </a:p>
          <a:p>
            <a:pPr lvl="1"/>
            <a:r>
              <a:rPr lang="en-US" altLang="en-US" sz="2800" dirty="0" smtClean="0"/>
              <a:t>Delay </a:t>
            </a:r>
            <a:r>
              <a:rPr lang="en-US" altLang="en-US" sz="2800" dirty="0"/>
              <a:t>due to Saturn measured by </a:t>
            </a:r>
            <a:r>
              <a:rPr lang="en-US" altLang="en-US" sz="2800" i="1" dirty="0"/>
              <a:t>Cassini</a:t>
            </a:r>
            <a:r>
              <a:rPr lang="en-US" altLang="en-US" sz="2800" dirty="0"/>
              <a:t> probe to 0.002% in 2003</a:t>
            </a:r>
            <a:r>
              <a:rPr lang="en-US" altLang="en-US" sz="2800" dirty="0" smtClean="0"/>
              <a:t>.</a:t>
            </a:r>
            <a:endParaRPr lang="en-US" altLang="en-US" sz="2800" dirty="0"/>
          </a:p>
        </p:txBody>
      </p:sp>
    </p:spTree>
    <p:extLst>
      <p:ext uri="{BB962C8B-B14F-4D97-AF65-F5344CB8AC3E}">
        <p14:creationId xmlns:p14="http://schemas.microsoft.com/office/powerpoint/2010/main" val="42135259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File:ALSEP AS15-85-114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0"/>
            <a:ext cx="26670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noChangeArrowheads="1"/>
          </p:cNvSpPr>
          <p:nvPr>
            <p:ph type="title"/>
          </p:nvPr>
        </p:nvSpPr>
        <p:spPr/>
        <p:txBody>
          <a:bodyPr/>
          <a:lstStyle/>
          <a:p>
            <a:pPr eaLnBrk="1" hangingPunct="1"/>
            <a:r>
              <a:rPr lang="en-US" altLang="en-US" smtClean="0"/>
              <a:t>Weak Field Tests</a:t>
            </a:r>
          </a:p>
        </p:txBody>
      </p:sp>
      <p:sp>
        <p:nvSpPr>
          <p:cNvPr id="21508" name="Rectangle 3"/>
          <p:cNvSpPr>
            <a:spLocks noGrp="1" noChangeArrowheads="1"/>
          </p:cNvSpPr>
          <p:nvPr>
            <p:ph type="body" idx="1"/>
          </p:nvPr>
        </p:nvSpPr>
        <p:spPr>
          <a:xfrm>
            <a:off x="762000" y="2286000"/>
            <a:ext cx="8229600" cy="4573560"/>
          </a:xfrm>
          <a:noFill/>
        </p:spPr>
        <p:txBody>
          <a:bodyPr wrap="square">
            <a:spAutoFit/>
          </a:bodyPr>
          <a:lstStyle/>
          <a:p>
            <a:r>
              <a:rPr lang="en-US" altLang="en-US" dirty="0" smtClean="0"/>
              <a:t>Gravitational redshift.</a:t>
            </a:r>
          </a:p>
          <a:p>
            <a:pPr lvl="1"/>
            <a:r>
              <a:rPr lang="en-US" altLang="en-US" sz="2800" dirty="0" smtClean="0"/>
              <a:t> Pound–</a:t>
            </a:r>
            <a:r>
              <a:rPr lang="en-US" altLang="en-US" sz="2800" dirty="0" err="1" smtClean="0"/>
              <a:t>Rebka</a:t>
            </a:r>
            <a:r>
              <a:rPr lang="en-US" altLang="en-US" sz="2800" dirty="0" smtClean="0"/>
              <a:t> experiment at Harvard in 1959.</a:t>
            </a:r>
          </a:p>
          <a:p>
            <a:pPr lvl="1"/>
            <a:r>
              <a:rPr lang="en-US" altLang="en-US" sz="2800" dirty="0" smtClean="0"/>
              <a:t> Routine correction for modern GPS systems.</a:t>
            </a:r>
          </a:p>
          <a:p>
            <a:r>
              <a:rPr lang="en-US" altLang="en-US" dirty="0" smtClean="0"/>
              <a:t>“Frame dragging”.</a:t>
            </a:r>
          </a:p>
          <a:p>
            <a:pPr lvl="1"/>
            <a:r>
              <a:rPr lang="en-US" altLang="en-US" sz="2800" dirty="0" smtClean="0"/>
              <a:t> Gravity Probe B (2005) – to 15%</a:t>
            </a:r>
          </a:p>
          <a:p>
            <a:pPr lvl="1"/>
            <a:r>
              <a:rPr lang="en-US" altLang="en-US" sz="2800" dirty="0" smtClean="0"/>
              <a:t> LARES satellite (2012) – to 1%.</a:t>
            </a:r>
          </a:p>
          <a:p>
            <a:r>
              <a:rPr lang="en-US" altLang="en-US" dirty="0" smtClean="0"/>
              <a:t>Lunar Laser Ranging Experiment</a:t>
            </a:r>
          </a:p>
          <a:p>
            <a:pPr lvl="1"/>
            <a:r>
              <a:rPr lang="en-US" altLang="en-US" sz="2800" dirty="0" smtClean="0"/>
              <a:t> Measures everything.</a:t>
            </a:r>
          </a:p>
        </p:txBody>
      </p:sp>
    </p:spTree>
    <p:extLst>
      <p:ext uri="{BB962C8B-B14F-4D97-AF65-F5344CB8AC3E}">
        <p14:creationId xmlns:p14="http://schemas.microsoft.com/office/powerpoint/2010/main" val="13030146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Strong Field Tests</a:t>
            </a:r>
          </a:p>
        </p:txBody>
      </p:sp>
      <p:sp>
        <p:nvSpPr>
          <p:cNvPr id="22531" name="Rectangle 3"/>
          <p:cNvSpPr>
            <a:spLocks noGrp="1" noChangeArrowheads="1"/>
          </p:cNvSpPr>
          <p:nvPr>
            <p:ph type="body" idx="1"/>
          </p:nvPr>
        </p:nvSpPr>
        <p:spPr>
          <a:xfrm>
            <a:off x="762000" y="2286000"/>
            <a:ext cx="8229600" cy="3367088"/>
          </a:xfrm>
          <a:noFill/>
        </p:spPr>
        <p:txBody>
          <a:bodyPr wrap="square">
            <a:spAutoFit/>
          </a:bodyPr>
          <a:lstStyle/>
          <a:p>
            <a:r>
              <a:rPr lang="en-US" altLang="en-US" dirty="0" smtClean="0"/>
              <a:t>Strong field limit tests are much more difficult to perform, but only they can convincingly confirm (or reject!) GR:</a:t>
            </a:r>
          </a:p>
          <a:p>
            <a:pPr lvl="1"/>
            <a:r>
              <a:rPr lang="en-US" altLang="en-US" sz="2800" dirty="0" smtClean="0"/>
              <a:t>Gravitational radiation from a binary pulsar.</a:t>
            </a:r>
          </a:p>
          <a:p>
            <a:pPr lvl="2"/>
            <a:r>
              <a:rPr lang="en-US" altLang="en-US" sz="2800" dirty="0" smtClean="0"/>
              <a:t> First discovered in 1974 by Joseph Taylor and </a:t>
            </a:r>
            <a:r>
              <a:rPr lang="en-US" altLang="en-US" sz="2800" dirty="0" err="1" smtClean="0"/>
              <a:t>Russel</a:t>
            </a:r>
            <a:r>
              <a:rPr lang="en-US" altLang="en-US" sz="2800" dirty="0" smtClean="0"/>
              <a:t> </a:t>
            </a:r>
            <a:r>
              <a:rPr lang="en-US" altLang="en-US" sz="2800" dirty="0" err="1" smtClean="0"/>
              <a:t>Hulse</a:t>
            </a:r>
            <a:r>
              <a:rPr lang="en-US" altLang="en-US" sz="2800" dirty="0" smtClean="0"/>
              <a:t> (Nobel prize in 1993).</a:t>
            </a:r>
          </a:p>
          <a:p>
            <a:pPr lvl="1"/>
            <a:r>
              <a:rPr lang="en-US" altLang="en-US" sz="2800" dirty="0" smtClean="0"/>
              <a:t>Existence of black holes.</a:t>
            </a:r>
          </a:p>
        </p:txBody>
      </p:sp>
    </p:spTree>
    <p:extLst>
      <p:ext uri="{BB962C8B-B14F-4D97-AF65-F5344CB8AC3E}">
        <p14:creationId xmlns:p14="http://schemas.microsoft.com/office/powerpoint/2010/main" val="15972433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p:txBody>
          <a:bodyPr/>
          <a:lstStyle/>
          <a:p>
            <a:pPr algn="l" eaLnBrk="1" hangingPunct="1"/>
            <a:r>
              <a:rPr lang="en-US" sz="4800" dirty="0" smtClean="0"/>
              <a:t>Part IV. </a:t>
            </a:r>
            <a:br>
              <a:rPr lang="en-US" sz="4800" dirty="0" smtClean="0"/>
            </a:br>
            <a:r>
              <a:rPr lang="en-US" sz="4800" dirty="0" smtClean="0"/>
              <a:t>Black Holes</a:t>
            </a:r>
            <a:r>
              <a:rPr lang="en-US" dirty="0" smtClean="0"/>
              <a:t> </a:t>
            </a:r>
          </a:p>
        </p:txBody>
      </p:sp>
    </p:spTree>
    <p:extLst>
      <p:ext uri="{BB962C8B-B14F-4D97-AF65-F5344CB8AC3E}">
        <p14:creationId xmlns:p14="http://schemas.microsoft.com/office/powerpoint/2010/main" val="25854928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pPr eaLnBrk="1" hangingPunct="1"/>
            <a:r>
              <a:rPr lang="en-US" altLang="en-US" smtClean="0"/>
              <a:t>Black Holes</a:t>
            </a:r>
          </a:p>
        </p:txBody>
      </p:sp>
      <p:sp>
        <p:nvSpPr>
          <p:cNvPr id="23555" name="Rectangle 3"/>
          <p:cNvSpPr>
            <a:spLocks noGrp="1" noChangeArrowheads="1"/>
          </p:cNvSpPr>
          <p:nvPr>
            <p:ph type="body" idx="1"/>
          </p:nvPr>
        </p:nvSpPr>
        <p:spPr>
          <a:xfrm>
            <a:off x="758952" y="2286000"/>
            <a:ext cx="8156448" cy="3797963"/>
          </a:xfrm>
          <a:noFill/>
        </p:spPr>
        <p:txBody>
          <a:bodyPr wrap="square">
            <a:spAutoFit/>
          </a:bodyPr>
          <a:lstStyle/>
          <a:p>
            <a:pPr eaLnBrk="1" hangingPunct="1"/>
            <a:r>
              <a:rPr lang="en-US" altLang="en-US" dirty="0" smtClean="0"/>
              <a:t>Einstein published his paper on GR in Nov 1915.</a:t>
            </a:r>
          </a:p>
          <a:p>
            <a:pPr eaLnBrk="1" hangingPunct="1"/>
            <a:r>
              <a:rPr lang="en-US" altLang="en-US" dirty="0" smtClean="0"/>
              <a:t>Karl Schwarzschild (1873-1916), German physicist turned soldier, found black holes mathematically in 1916.</a:t>
            </a:r>
          </a:p>
          <a:p>
            <a:pPr eaLnBrk="1" hangingPunct="1"/>
            <a:r>
              <a:rPr lang="en-US" altLang="en-US" dirty="0" smtClean="0"/>
              <a:t> </a:t>
            </a:r>
            <a:r>
              <a:rPr lang="en-US" altLang="en-US" dirty="0"/>
              <a:t>Schwarzschild died on the Russian front in May 1916 from </a:t>
            </a:r>
            <a:r>
              <a:rPr lang="en-US" altLang="en-US" u="sng" dirty="0"/>
              <a:t>disease</a:t>
            </a:r>
            <a:r>
              <a:rPr lang="en-US" altLang="en-US" dirty="0"/>
              <a:t>.</a:t>
            </a:r>
          </a:p>
          <a:p>
            <a:pPr eaLnBrk="1" hangingPunct="1"/>
            <a:endParaRPr lang="en-US" altLang="en-US" dirty="0" smtClean="0"/>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9004" y="-22578"/>
            <a:ext cx="1868646" cy="230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 Box 6"/>
          <p:cNvSpPr txBox="1">
            <a:spLocks noChangeArrowheads="1"/>
          </p:cNvSpPr>
          <p:nvPr/>
        </p:nvSpPr>
        <p:spPr bwMode="auto">
          <a:xfrm>
            <a:off x="2867025" y="5822156"/>
            <a:ext cx="41735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b="1" i="1" dirty="0">
                <a:solidFill>
                  <a:srgbClr val="CC0000"/>
                </a:solidFill>
              </a:rPr>
              <a:t>We did not kill him!!!</a:t>
            </a:r>
            <a:endParaRPr lang="en-US" altLang="en-US" sz="3200" dirty="0"/>
          </a:p>
        </p:txBody>
      </p:sp>
    </p:spTree>
    <p:extLst>
      <p:ext uri="{BB962C8B-B14F-4D97-AF65-F5344CB8AC3E}">
        <p14:creationId xmlns:p14="http://schemas.microsoft.com/office/powerpoint/2010/main" val="3127220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0422"/>
                                        </p:tgtEl>
                                        <p:attrNameLst>
                                          <p:attrName>style.visibility</p:attrName>
                                        </p:attrNameLst>
                                      </p:cBhvr>
                                      <p:to>
                                        <p:strVal val="visible"/>
                                      </p:to>
                                    </p:set>
                                    <p:anim calcmode="lin" valueType="num">
                                      <p:cBhvr>
                                        <p:cTn id="7" dur="500" fill="hold"/>
                                        <p:tgtEl>
                                          <p:spTgt spid="60422"/>
                                        </p:tgtEl>
                                        <p:attrNameLst>
                                          <p:attrName>ppt_w</p:attrName>
                                        </p:attrNameLst>
                                      </p:cBhvr>
                                      <p:tavLst>
                                        <p:tav tm="0">
                                          <p:val>
                                            <p:fltVal val="0"/>
                                          </p:val>
                                        </p:tav>
                                        <p:tav tm="100000">
                                          <p:val>
                                            <p:strVal val="#ppt_w"/>
                                          </p:val>
                                        </p:tav>
                                      </p:tavLst>
                                    </p:anim>
                                    <p:anim calcmode="lin" valueType="num">
                                      <p:cBhvr>
                                        <p:cTn id="8" dur="500" fill="hold"/>
                                        <p:tgtEl>
                                          <p:spTgt spid="604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a:t>Michelson-Morley experiment</a:t>
            </a:r>
            <a:endParaRPr lang="en-US" altLang="en-US" dirty="0" smtClean="0"/>
          </a:p>
        </p:txBody>
      </p:sp>
      <p:sp>
        <p:nvSpPr>
          <p:cNvPr id="17411" name="Rectangle 3"/>
          <p:cNvSpPr>
            <a:spLocks noGrp="1" noChangeArrowheads="1"/>
          </p:cNvSpPr>
          <p:nvPr>
            <p:ph type="body" idx="1"/>
          </p:nvPr>
        </p:nvSpPr>
        <p:spPr>
          <a:xfrm>
            <a:off x="838200" y="2362200"/>
            <a:ext cx="8077200" cy="3724275"/>
          </a:xfrm>
        </p:spPr>
        <p:txBody>
          <a:bodyPr/>
          <a:lstStyle/>
          <a:p>
            <a:r>
              <a:rPr lang="en-US" altLang="en-US" dirty="0" smtClean="0"/>
              <a:t>The result of their experiment was </a:t>
            </a:r>
            <a:r>
              <a:rPr lang="en-US" altLang="en-US" b="1" dirty="0" smtClean="0">
                <a:solidFill>
                  <a:srgbClr val="CC0000"/>
                </a:solidFill>
              </a:rPr>
              <a:t>negative</a:t>
            </a:r>
            <a:r>
              <a:rPr lang="en-US" altLang="en-US" dirty="0" smtClean="0"/>
              <a:t>. They found that the speed of light along the Earth orbital direction was the same as the speed of light perpendicular to the Earth orbital direction, in a clear contradiction to the principle of Galilean invariance. The ether was gone! </a:t>
            </a:r>
          </a:p>
          <a:p>
            <a:r>
              <a:rPr lang="en-US" altLang="en-US" dirty="0" smtClean="0"/>
              <a:t>Michelson still got his Nobel prize, though – he also was the first chair of the Physics Dept. at </a:t>
            </a:r>
            <a:r>
              <a:rPr lang="en-US" altLang="en-US" dirty="0" err="1" smtClean="0"/>
              <a:t>UChicago</a:t>
            </a:r>
            <a:r>
              <a:rPr lang="en-US" altLang="en-US" dirty="0" smtClean="0"/>
              <a:t>.</a:t>
            </a:r>
          </a:p>
        </p:txBody>
      </p:sp>
    </p:spTree>
    <p:extLst>
      <p:ext uri="{BB962C8B-B14F-4D97-AF65-F5344CB8AC3E}">
        <p14:creationId xmlns:p14="http://schemas.microsoft.com/office/powerpoint/2010/main" val="67436595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lstStyle/>
          <a:p>
            <a:pPr eaLnBrk="1" hangingPunct="1"/>
            <a:r>
              <a:rPr lang="en-US" altLang="en-US" smtClean="0"/>
              <a:t>Black Holes</a:t>
            </a:r>
          </a:p>
        </p:txBody>
      </p:sp>
      <p:sp>
        <p:nvSpPr>
          <p:cNvPr id="24579" name="Rectangle 3"/>
          <p:cNvSpPr>
            <a:spLocks noGrp="1" noChangeArrowheads="1"/>
          </p:cNvSpPr>
          <p:nvPr>
            <p:ph type="body" idx="1"/>
          </p:nvPr>
        </p:nvSpPr>
        <p:spPr>
          <a:xfrm>
            <a:off x="758952" y="2286000"/>
            <a:ext cx="4495800" cy="3167063"/>
          </a:xfrm>
          <a:noFill/>
        </p:spPr>
        <p:txBody>
          <a:bodyPr>
            <a:spAutoFit/>
          </a:bodyPr>
          <a:lstStyle/>
          <a:p>
            <a:pPr eaLnBrk="1" hangingPunct="1"/>
            <a:r>
              <a:rPr lang="en-US" altLang="en-US" dirty="0" smtClean="0"/>
              <a:t>The term itself coined by John Wheeler (1911 – 2008) in 1967.</a:t>
            </a:r>
          </a:p>
          <a:p>
            <a:pPr eaLnBrk="1" hangingPunct="1"/>
            <a:r>
              <a:rPr lang="en-US" altLang="en-US" dirty="0" smtClean="0"/>
              <a:t>There are many ways to think about black holes. The best one is a “river of space” analogy.</a:t>
            </a: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1925" y="2384425"/>
            <a:ext cx="3902075"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219678745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3"/>
          <p:cNvSpPr>
            <a:spLocks noGrp="1" noChangeArrowheads="1"/>
          </p:cNvSpPr>
          <p:nvPr>
            <p:ph type="title"/>
          </p:nvPr>
        </p:nvSpPr>
        <p:spPr/>
        <p:txBody>
          <a:bodyPr/>
          <a:lstStyle/>
          <a:p>
            <a:pPr eaLnBrk="1" hangingPunct="1"/>
            <a:r>
              <a:rPr lang="en-US" altLang="en-US" smtClean="0"/>
              <a:t>River Model of Black Holes</a:t>
            </a:r>
          </a:p>
        </p:txBody>
      </p:sp>
      <p:sp>
        <p:nvSpPr>
          <p:cNvPr id="25603" name="Rectangle 4"/>
          <p:cNvSpPr>
            <a:spLocks noGrp="1" noChangeArrowheads="1"/>
          </p:cNvSpPr>
          <p:nvPr>
            <p:ph type="body" idx="1"/>
          </p:nvPr>
        </p:nvSpPr>
        <p:spPr>
          <a:xfrm>
            <a:off x="758952" y="2286000"/>
            <a:ext cx="3505200" cy="2654300"/>
          </a:xfrm>
          <a:noFill/>
        </p:spPr>
        <p:txBody>
          <a:bodyPr>
            <a:spAutoFit/>
          </a:bodyPr>
          <a:lstStyle/>
          <a:p>
            <a:pPr eaLnBrk="1" hangingPunct="1"/>
            <a:r>
              <a:rPr lang="en-US" altLang="en-US" dirty="0" smtClean="0"/>
              <a:t>Boat swimming against the river current can move around in slow places, but falls down the waterfall.</a:t>
            </a:r>
          </a:p>
        </p:txBody>
      </p:sp>
      <p:pic>
        <p:nvPicPr>
          <p:cNvPr id="2560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514600"/>
            <a:ext cx="36195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extLst>
      <p:ext uri="{BB962C8B-B14F-4D97-AF65-F5344CB8AC3E}">
        <p14:creationId xmlns:p14="http://schemas.microsoft.com/office/powerpoint/2010/main" val="306699680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3"/>
          <p:cNvSpPr>
            <a:spLocks noGrp="1" noChangeArrowheads="1"/>
          </p:cNvSpPr>
          <p:nvPr>
            <p:ph type="title"/>
          </p:nvPr>
        </p:nvSpPr>
        <p:spPr/>
        <p:txBody>
          <a:bodyPr/>
          <a:lstStyle/>
          <a:p>
            <a:pPr eaLnBrk="1" hangingPunct="1"/>
            <a:r>
              <a:rPr lang="en-US" altLang="en-US" smtClean="0"/>
              <a:t>River Model of Black Holes</a:t>
            </a:r>
          </a:p>
        </p:txBody>
      </p:sp>
      <p:sp>
        <p:nvSpPr>
          <p:cNvPr id="26627" name="Rectangle 4"/>
          <p:cNvSpPr>
            <a:spLocks noGrp="1" noChangeArrowheads="1"/>
          </p:cNvSpPr>
          <p:nvPr>
            <p:ph type="body" idx="1"/>
          </p:nvPr>
        </p:nvSpPr>
        <p:spPr>
          <a:xfrm>
            <a:off x="758952" y="2286000"/>
            <a:ext cx="4343400" cy="3594100"/>
          </a:xfrm>
          <a:noFill/>
        </p:spPr>
        <p:txBody>
          <a:bodyPr>
            <a:spAutoFit/>
          </a:bodyPr>
          <a:lstStyle/>
          <a:p>
            <a:pPr eaLnBrk="1" hangingPunct="1"/>
            <a:r>
              <a:rPr lang="en-US" altLang="en-US" dirty="0" smtClean="0"/>
              <a:t>In GR one cannot move faster than the speed of light </a:t>
            </a:r>
            <a:r>
              <a:rPr lang="en-US" altLang="en-US" b="1" i="1" dirty="0" smtClean="0"/>
              <a:t>relative</a:t>
            </a:r>
            <a:r>
              <a:rPr lang="en-US" altLang="en-US" dirty="0" smtClean="0"/>
              <a:t> to space.</a:t>
            </a:r>
          </a:p>
          <a:p>
            <a:pPr eaLnBrk="1" hangingPunct="1"/>
            <a:r>
              <a:rPr lang="en-US" altLang="en-US" dirty="0" smtClean="0"/>
              <a:t>Radius where space flows in at </a:t>
            </a:r>
            <a:r>
              <a:rPr lang="en-US" altLang="en-US" b="1" i="1" dirty="0" smtClean="0"/>
              <a:t>c</a:t>
            </a:r>
            <a:r>
              <a:rPr lang="en-US" altLang="en-US" dirty="0" smtClean="0"/>
              <a:t> is called the </a:t>
            </a:r>
            <a:r>
              <a:rPr lang="en-US" altLang="en-US" b="1" i="1" dirty="0" smtClean="0"/>
              <a:t>horizon</a:t>
            </a:r>
            <a:r>
              <a:rPr lang="en-US" altLang="en-US" dirty="0" smtClean="0"/>
              <a:t> (a point of no return) or </a:t>
            </a:r>
            <a:r>
              <a:rPr lang="en-US" altLang="en-US" b="1" i="1" dirty="0" smtClean="0"/>
              <a:t>Schwarzschild radius</a:t>
            </a:r>
            <a:r>
              <a:rPr lang="en-US" altLang="en-US" dirty="0" smtClean="0"/>
              <a:t>.</a:t>
            </a:r>
          </a:p>
        </p:txBody>
      </p:sp>
      <p:sp>
        <p:nvSpPr>
          <p:cNvPr id="26628" name="Oval 5"/>
          <p:cNvSpPr>
            <a:spLocks noChangeArrowheads="1"/>
          </p:cNvSpPr>
          <p:nvPr/>
        </p:nvSpPr>
        <p:spPr bwMode="auto">
          <a:xfrm>
            <a:off x="6781800" y="4038600"/>
            <a:ext cx="3200400" cy="3200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6629" name="Line 6"/>
          <p:cNvSpPr>
            <a:spLocks noChangeShapeType="1"/>
          </p:cNvSpPr>
          <p:nvPr/>
        </p:nvSpPr>
        <p:spPr bwMode="auto">
          <a:xfrm>
            <a:off x="6781800" y="5638800"/>
            <a:ext cx="547688"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0" name="AutoShape 7"/>
          <p:cNvSpPr>
            <a:spLocks noChangeArrowheads="1"/>
          </p:cNvSpPr>
          <p:nvPr/>
        </p:nvSpPr>
        <p:spPr bwMode="auto">
          <a:xfrm>
            <a:off x="8226425" y="5483225"/>
            <a:ext cx="304800" cy="304800"/>
          </a:xfrm>
          <a:prstGeom prst="star32">
            <a:avLst>
              <a:gd name="adj" fmla="val 37500"/>
            </a:avLst>
          </a:prstGeom>
          <a:solidFill>
            <a:srgbClr val="0000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6631" name="Line 8"/>
          <p:cNvSpPr>
            <a:spLocks noChangeShapeType="1"/>
          </p:cNvSpPr>
          <p:nvPr/>
        </p:nvSpPr>
        <p:spPr bwMode="auto">
          <a:xfrm>
            <a:off x="7467600" y="5638800"/>
            <a:ext cx="731838"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2" name="Line 9"/>
          <p:cNvSpPr>
            <a:spLocks noChangeShapeType="1"/>
          </p:cNvSpPr>
          <p:nvPr/>
        </p:nvSpPr>
        <p:spPr bwMode="auto">
          <a:xfrm flipH="1">
            <a:off x="2743200" y="6477000"/>
            <a:ext cx="547688" cy="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3" name="Text Box 10"/>
          <p:cNvSpPr txBox="1">
            <a:spLocks noChangeArrowheads="1"/>
          </p:cNvSpPr>
          <p:nvPr/>
        </p:nvSpPr>
        <p:spPr bwMode="auto">
          <a:xfrm>
            <a:off x="3352800" y="6248400"/>
            <a:ext cx="2049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a:t>Speed of light</a:t>
            </a:r>
          </a:p>
        </p:txBody>
      </p:sp>
      <p:sp>
        <p:nvSpPr>
          <p:cNvPr id="26634" name="Line 11"/>
          <p:cNvSpPr>
            <a:spLocks noChangeShapeType="1"/>
          </p:cNvSpPr>
          <p:nvPr/>
        </p:nvSpPr>
        <p:spPr bwMode="auto">
          <a:xfrm>
            <a:off x="6096000" y="5638800"/>
            <a:ext cx="365125"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5" name="Line 12"/>
          <p:cNvSpPr>
            <a:spLocks noChangeShapeType="1"/>
          </p:cNvSpPr>
          <p:nvPr/>
        </p:nvSpPr>
        <p:spPr bwMode="auto">
          <a:xfrm>
            <a:off x="5410200" y="5638800"/>
            <a:ext cx="182563"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6" name="Oval 14"/>
          <p:cNvSpPr>
            <a:spLocks noChangeAspect="1" noChangeArrowheads="1"/>
          </p:cNvSpPr>
          <p:nvPr/>
        </p:nvSpPr>
        <p:spPr bwMode="auto">
          <a:xfrm>
            <a:off x="6781800" y="4038600"/>
            <a:ext cx="3198813" cy="3200400"/>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6637" name="Oval 17"/>
          <p:cNvSpPr>
            <a:spLocks noChangeAspect="1" noChangeArrowheads="1"/>
          </p:cNvSpPr>
          <p:nvPr/>
        </p:nvSpPr>
        <p:spPr bwMode="auto">
          <a:xfrm>
            <a:off x="5410200" y="2667000"/>
            <a:ext cx="5942013" cy="594518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6638" name="Oval 18"/>
          <p:cNvSpPr>
            <a:spLocks noChangeAspect="1" noChangeArrowheads="1"/>
          </p:cNvSpPr>
          <p:nvPr/>
        </p:nvSpPr>
        <p:spPr bwMode="auto">
          <a:xfrm>
            <a:off x="6096000" y="3352800"/>
            <a:ext cx="4570413" cy="4572000"/>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6639" name="Oval 19"/>
          <p:cNvSpPr>
            <a:spLocks noChangeAspect="1" noChangeArrowheads="1"/>
          </p:cNvSpPr>
          <p:nvPr/>
        </p:nvSpPr>
        <p:spPr bwMode="auto">
          <a:xfrm>
            <a:off x="7467600" y="4724400"/>
            <a:ext cx="1828800" cy="1830388"/>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6640" name="Line 20"/>
          <p:cNvSpPr>
            <a:spLocks noChangeShapeType="1"/>
          </p:cNvSpPr>
          <p:nvPr/>
        </p:nvSpPr>
        <p:spPr bwMode="auto">
          <a:xfrm flipH="1">
            <a:off x="7620000" y="5562600"/>
            <a:ext cx="547688" cy="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1" name="Line 21"/>
          <p:cNvSpPr>
            <a:spLocks noChangeShapeType="1"/>
          </p:cNvSpPr>
          <p:nvPr/>
        </p:nvSpPr>
        <p:spPr bwMode="auto">
          <a:xfrm flipH="1">
            <a:off x="6781800" y="5562600"/>
            <a:ext cx="547688" cy="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2" name="Line 22"/>
          <p:cNvSpPr>
            <a:spLocks noChangeShapeType="1"/>
          </p:cNvSpPr>
          <p:nvPr/>
        </p:nvSpPr>
        <p:spPr bwMode="auto">
          <a:xfrm flipH="1">
            <a:off x="5867400" y="5562600"/>
            <a:ext cx="547688" cy="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3" name="Line 23"/>
          <p:cNvSpPr>
            <a:spLocks noChangeShapeType="1"/>
          </p:cNvSpPr>
          <p:nvPr/>
        </p:nvSpPr>
        <p:spPr bwMode="auto">
          <a:xfrm flipH="1">
            <a:off x="5029200" y="5562600"/>
            <a:ext cx="547688" cy="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4" name="Line 24"/>
          <p:cNvSpPr>
            <a:spLocks noChangeShapeType="1"/>
          </p:cNvSpPr>
          <p:nvPr/>
        </p:nvSpPr>
        <p:spPr bwMode="auto">
          <a:xfrm>
            <a:off x="3200400" y="5029200"/>
            <a:ext cx="3657600" cy="762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5" name="Line 25"/>
          <p:cNvSpPr>
            <a:spLocks noChangeShapeType="1"/>
          </p:cNvSpPr>
          <p:nvPr/>
        </p:nvSpPr>
        <p:spPr bwMode="auto">
          <a:xfrm>
            <a:off x="1905000" y="5029200"/>
            <a:ext cx="12954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78698072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lstStyle/>
          <a:p>
            <a:pPr eaLnBrk="1" hangingPunct="1"/>
            <a:r>
              <a:rPr lang="en-US" altLang="en-US" smtClean="0"/>
              <a:t>Flowing Space</a:t>
            </a:r>
          </a:p>
        </p:txBody>
      </p:sp>
      <p:sp>
        <p:nvSpPr>
          <p:cNvPr id="27651" name="Rectangle 3"/>
          <p:cNvSpPr>
            <a:spLocks noGrp="1" noChangeArrowheads="1"/>
          </p:cNvSpPr>
          <p:nvPr>
            <p:ph type="body" idx="1"/>
          </p:nvPr>
        </p:nvSpPr>
        <p:spPr>
          <a:xfrm>
            <a:off x="762000" y="2286000"/>
            <a:ext cx="8153400" cy="3594100"/>
          </a:xfrm>
          <a:noFill/>
        </p:spPr>
        <p:txBody>
          <a:bodyPr wrap="square">
            <a:spAutoFit/>
          </a:bodyPr>
          <a:lstStyle/>
          <a:p>
            <a:pPr eaLnBrk="1" hangingPunct="1"/>
            <a:r>
              <a:rPr lang="en-US" altLang="en-US" dirty="0" smtClean="0"/>
              <a:t>If the space flows into a black hole, wouldn’t it all disappear eventually? </a:t>
            </a:r>
            <a:r>
              <a:rPr lang="en-US" altLang="en-US" b="1" i="1" dirty="0" smtClean="0"/>
              <a:t>No</a:t>
            </a:r>
            <a:r>
              <a:rPr lang="en-US" altLang="en-US" dirty="0" smtClean="0"/>
              <a:t> – there are no laws for the “conservation of space”. Space can be destroyed and created.</a:t>
            </a:r>
          </a:p>
          <a:p>
            <a:pPr eaLnBrk="1" hangingPunct="1"/>
            <a:r>
              <a:rPr lang="en-US" altLang="en-US" dirty="0" smtClean="0"/>
              <a:t>The universe expands because the space between galaxies expands – there is “more” space today than we had yesterday. That’s ok – the mess in my kid’s room does the same….</a:t>
            </a:r>
          </a:p>
        </p:txBody>
      </p:sp>
    </p:spTree>
    <p:extLst>
      <p:ext uri="{BB962C8B-B14F-4D97-AF65-F5344CB8AC3E}">
        <p14:creationId xmlns:p14="http://schemas.microsoft.com/office/powerpoint/2010/main" val="119161597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p:txBody>
          <a:bodyPr/>
          <a:lstStyle/>
          <a:p>
            <a:pPr eaLnBrk="1" hangingPunct="1"/>
            <a:r>
              <a:rPr lang="en-US" altLang="en-US" smtClean="0"/>
              <a:t>Schwarzschild radius</a:t>
            </a:r>
          </a:p>
        </p:txBody>
      </p:sp>
      <p:sp>
        <p:nvSpPr>
          <p:cNvPr id="28675" name="Rectangle 3"/>
          <p:cNvSpPr>
            <a:spLocks noGrp="1" noChangeArrowheads="1"/>
          </p:cNvSpPr>
          <p:nvPr>
            <p:ph type="body" idx="1"/>
          </p:nvPr>
        </p:nvSpPr>
        <p:spPr>
          <a:xfrm>
            <a:off x="762000" y="2286000"/>
            <a:ext cx="8153400" cy="3711785"/>
          </a:xfrm>
          <a:noFill/>
        </p:spPr>
        <p:txBody>
          <a:bodyPr wrap="square">
            <a:spAutoFit/>
          </a:bodyPr>
          <a:lstStyle/>
          <a:p>
            <a:r>
              <a:rPr lang="en-US" altLang="en-US" dirty="0" smtClean="0"/>
              <a:t>The Schwarzschild radius (the “radius” of the horizon), is proportional to the mass of the black hole. </a:t>
            </a:r>
          </a:p>
          <a:p>
            <a:endParaRPr lang="en-US" altLang="en-US" dirty="0" smtClean="0"/>
          </a:p>
          <a:p>
            <a:r>
              <a:rPr lang="en-US" altLang="en-US" dirty="0" smtClean="0"/>
              <a:t>If the Sun became a black hole (in reality it will not), its Schwarzschild radius will be just 3 km (1.8 miles) – just 3 times the size of the </a:t>
            </a:r>
            <a:r>
              <a:rPr lang="en-US" altLang="en-US" dirty="0" err="1" smtClean="0"/>
              <a:t>Tevatron</a:t>
            </a:r>
            <a:r>
              <a:rPr lang="en-US" altLang="en-US" dirty="0" smtClean="0"/>
              <a:t> ring.</a:t>
            </a:r>
          </a:p>
        </p:txBody>
      </p:sp>
    </p:spTree>
    <p:extLst>
      <p:ext uri="{BB962C8B-B14F-4D97-AF65-F5344CB8AC3E}">
        <p14:creationId xmlns:p14="http://schemas.microsoft.com/office/powerpoint/2010/main" val="334219135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pPr eaLnBrk="1" hangingPunct="1"/>
            <a:r>
              <a:rPr lang="en-US" smtClean="0"/>
              <a:t>Falling into a Black Hole: 100 R</a:t>
            </a:r>
            <a:r>
              <a:rPr lang="en-US" baseline="-25000" smtClean="0"/>
              <a:t>s</a:t>
            </a:r>
          </a:p>
        </p:txBody>
      </p:sp>
      <p:pic>
        <p:nvPicPr>
          <p:cNvPr id="10243" name="Picture 5" descr="s0_20ax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0244" name="Picture 6" descr="s0_20bx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860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0245" name="Picture 7" descr="s0_20cx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860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024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410200"/>
            <a:ext cx="914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0247" name="AutoShape 9"/>
          <p:cNvSpPr>
            <a:spLocks noChangeArrowheads="1"/>
          </p:cNvSpPr>
          <p:nvPr/>
        </p:nvSpPr>
        <p:spPr bwMode="auto">
          <a:xfrm rot="10800000">
            <a:off x="1371600" y="5105400"/>
            <a:ext cx="609600" cy="381000"/>
          </a:xfrm>
          <a:prstGeom prst="triangle">
            <a:avLst>
              <a:gd name="adj" fmla="val 50000"/>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pic>
        <p:nvPicPr>
          <p:cNvPr id="10248"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400" y="5410200"/>
            <a:ext cx="914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0249" name="AutoShape 11"/>
          <p:cNvSpPr>
            <a:spLocks noChangeArrowheads="1"/>
          </p:cNvSpPr>
          <p:nvPr/>
        </p:nvSpPr>
        <p:spPr bwMode="auto">
          <a:xfrm rot="-5400000">
            <a:off x="4610100" y="5448300"/>
            <a:ext cx="609600" cy="381000"/>
          </a:xfrm>
          <a:prstGeom prst="triangle">
            <a:avLst>
              <a:gd name="adj" fmla="val 50000"/>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pic>
        <p:nvPicPr>
          <p:cNvPr id="10250"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5410200"/>
            <a:ext cx="914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0251" name="AutoShape 13"/>
          <p:cNvSpPr>
            <a:spLocks noChangeArrowheads="1"/>
          </p:cNvSpPr>
          <p:nvPr/>
        </p:nvSpPr>
        <p:spPr bwMode="auto">
          <a:xfrm>
            <a:off x="7086600" y="5943600"/>
            <a:ext cx="609600" cy="381000"/>
          </a:xfrm>
          <a:prstGeom prst="triangle">
            <a:avLst>
              <a:gd name="adj" fmla="val 50000"/>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grpSp>
        <p:nvGrpSpPr>
          <p:cNvPr id="10252" name="Group 17"/>
          <p:cNvGrpSpPr>
            <a:grpSpLocks/>
          </p:cNvGrpSpPr>
          <p:nvPr/>
        </p:nvGrpSpPr>
        <p:grpSpPr bwMode="auto">
          <a:xfrm>
            <a:off x="0" y="2286000"/>
            <a:ext cx="9144000" cy="2438400"/>
            <a:chOff x="0" y="1440"/>
            <a:chExt cx="5760" cy="1536"/>
          </a:xfrm>
        </p:grpSpPr>
        <p:sp>
          <p:nvSpPr>
            <p:cNvPr id="10253" name="Rectangle 14"/>
            <p:cNvSpPr>
              <a:spLocks noChangeArrowheads="1"/>
            </p:cNvSpPr>
            <p:nvPr/>
          </p:nvSpPr>
          <p:spPr bwMode="auto">
            <a:xfrm>
              <a:off x="0" y="1440"/>
              <a:ext cx="1920" cy="1536"/>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4" name="Rectangle 15"/>
            <p:cNvSpPr>
              <a:spLocks noChangeArrowheads="1"/>
            </p:cNvSpPr>
            <p:nvPr/>
          </p:nvSpPr>
          <p:spPr bwMode="auto">
            <a:xfrm>
              <a:off x="1920" y="1440"/>
              <a:ext cx="1920" cy="1536"/>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5" name="Rectangle 16"/>
            <p:cNvSpPr>
              <a:spLocks noChangeArrowheads="1"/>
            </p:cNvSpPr>
            <p:nvPr/>
          </p:nvSpPr>
          <p:spPr bwMode="auto">
            <a:xfrm>
              <a:off x="3840" y="1440"/>
              <a:ext cx="1920" cy="1536"/>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smtClean="0"/>
              <a:t>Falling into a Black Hole: 20 R</a:t>
            </a:r>
            <a:r>
              <a:rPr lang="en-US" baseline="-25000" smtClean="0"/>
              <a:t>s</a:t>
            </a:r>
          </a:p>
        </p:txBody>
      </p:sp>
      <p:pic>
        <p:nvPicPr>
          <p:cNvPr id="1126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410200"/>
            <a:ext cx="914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1268" name="AutoShape 7"/>
          <p:cNvSpPr>
            <a:spLocks noChangeArrowheads="1"/>
          </p:cNvSpPr>
          <p:nvPr/>
        </p:nvSpPr>
        <p:spPr bwMode="auto">
          <a:xfrm rot="10800000">
            <a:off x="1371600" y="5105400"/>
            <a:ext cx="609600" cy="381000"/>
          </a:xfrm>
          <a:prstGeom prst="triangle">
            <a:avLst>
              <a:gd name="adj" fmla="val 50000"/>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pic>
        <p:nvPicPr>
          <p:cNvPr id="1126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5410200"/>
            <a:ext cx="914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1270" name="AutoShape 9"/>
          <p:cNvSpPr>
            <a:spLocks noChangeArrowheads="1"/>
          </p:cNvSpPr>
          <p:nvPr/>
        </p:nvSpPr>
        <p:spPr bwMode="auto">
          <a:xfrm rot="-5400000">
            <a:off x="4610100" y="5448300"/>
            <a:ext cx="609600" cy="381000"/>
          </a:xfrm>
          <a:prstGeom prst="triangle">
            <a:avLst>
              <a:gd name="adj" fmla="val 50000"/>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pic>
        <p:nvPicPr>
          <p:cNvPr id="1127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410200"/>
            <a:ext cx="914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1272" name="AutoShape 11"/>
          <p:cNvSpPr>
            <a:spLocks noChangeArrowheads="1"/>
          </p:cNvSpPr>
          <p:nvPr/>
        </p:nvSpPr>
        <p:spPr bwMode="auto">
          <a:xfrm>
            <a:off x="7086600" y="5943600"/>
            <a:ext cx="609600" cy="381000"/>
          </a:xfrm>
          <a:prstGeom prst="triangle">
            <a:avLst>
              <a:gd name="adj" fmla="val 50000"/>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pic>
        <p:nvPicPr>
          <p:cNvPr id="11273" name="Picture 12" descr="s0_4ax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4413"/>
            <a:ext cx="3043238"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1274" name="Picture 13" descr="s0_4bx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3238" y="2284413"/>
            <a:ext cx="3043237"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1275" name="Picture 14" descr="s0_4cx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2860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grpSp>
        <p:nvGrpSpPr>
          <p:cNvPr id="11276" name="Group 15"/>
          <p:cNvGrpSpPr>
            <a:grpSpLocks/>
          </p:cNvGrpSpPr>
          <p:nvPr/>
        </p:nvGrpSpPr>
        <p:grpSpPr bwMode="auto">
          <a:xfrm>
            <a:off x="0" y="2286000"/>
            <a:ext cx="9144000" cy="2438400"/>
            <a:chOff x="0" y="1440"/>
            <a:chExt cx="5760" cy="1536"/>
          </a:xfrm>
        </p:grpSpPr>
        <p:sp>
          <p:nvSpPr>
            <p:cNvPr id="11277" name="Rectangle 16"/>
            <p:cNvSpPr>
              <a:spLocks noChangeArrowheads="1"/>
            </p:cNvSpPr>
            <p:nvPr/>
          </p:nvSpPr>
          <p:spPr bwMode="auto">
            <a:xfrm>
              <a:off x="0" y="1440"/>
              <a:ext cx="1920" cy="1536"/>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8" name="Rectangle 17"/>
            <p:cNvSpPr>
              <a:spLocks noChangeArrowheads="1"/>
            </p:cNvSpPr>
            <p:nvPr/>
          </p:nvSpPr>
          <p:spPr bwMode="auto">
            <a:xfrm>
              <a:off x="1920" y="1440"/>
              <a:ext cx="1920" cy="1536"/>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9" name="Rectangle 18"/>
            <p:cNvSpPr>
              <a:spLocks noChangeArrowheads="1"/>
            </p:cNvSpPr>
            <p:nvPr/>
          </p:nvSpPr>
          <p:spPr bwMode="auto">
            <a:xfrm>
              <a:off x="3840" y="1440"/>
              <a:ext cx="1920" cy="1536"/>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pPr eaLnBrk="1" hangingPunct="1"/>
            <a:r>
              <a:rPr lang="en-US" smtClean="0"/>
              <a:t>Falling into a Black Hole: 4.5 R</a:t>
            </a:r>
            <a:r>
              <a:rPr lang="en-US" baseline="-25000" smtClean="0"/>
              <a:t>s</a:t>
            </a:r>
          </a:p>
        </p:txBody>
      </p:sp>
      <p:pic>
        <p:nvPicPr>
          <p:cNvPr id="1229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410200"/>
            <a:ext cx="914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2292" name="AutoShape 7"/>
          <p:cNvSpPr>
            <a:spLocks noChangeArrowheads="1"/>
          </p:cNvSpPr>
          <p:nvPr/>
        </p:nvSpPr>
        <p:spPr bwMode="auto">
          <a:xfrm rot="10800000">
            <a:off x="1371600" y="5105400"/>
            <a:ext cx="609600" cy="381000"/>
          </a:xfrm>
          <a:prstGeom prst="triangle">
            <a:avLst>
              <a:gd name="adj" fmla="val 50000"/>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pic>
        <p:nvPicPr>
          <p:cNvPr id="1229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5410200"/>
            <a:ext cx="914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2294" name="AutoShape 9"/>
          <p:cNvSpPr>
            <a:spLocks noChangeArrowheads="1"/>
          </p:cNvSpPr>
          <p:nvPr/>
        </p:nvSpPr>
        <p:spPr bwMode="auto">
          <a:xfrm rot="-5400000">
            <a:off x="4610100" y="5448300"/>
            <a:ext cx="609600" cy="381000"/>
          </a:xfrm>
          <a:prstGeom prst="triangle">
            <a:avLst>
              <a:gd name="adj" fmla="val 50000"/>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pic>
        <p:nvPicPr>
          <p:cNvPr id="12295"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410200"/>
            <a:ext cx="914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2296" name="AutoShape 11"/>
          <p:cNvSpPr>
            <a:spLocks noChangeArrowheads="1"/>
          </p:cNvSpPr>
          <p:nvPr/>
        </p:nvSpPr>
        <p:spPr bwMode="auto">
          <a:xfrm>
            <a:off x="7086600" y="5943600"/>
            <a:ext cx="609600" cy="381000"/>
          </a:xfrm>
          <a:prstGeom prst="triangle">
            <a:avLst>
              <a:gd name="adj" fmla="val 50000"/>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pic>
        <p:nvPicPr>
          <p:cNvPr id="12297" name="Picture 12" descr="s0_09ax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0"/>
            <a:ext cx="304800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2298" name="Picture 13" descr="s0_09bx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2860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2299" name="Picture 14" descr="s0_09cx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2860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grpSp>
        <p:nvGrpSpPr>
          <p:cNvPr id="12300" name="Group 15"/>
          <p:cNvGrpSpPr>
            <a:grpSpLocks/>
          </p:cNvGrpSpPr>
          <p:nvPr/>
        </p:nvGrpSpPr>
        <p:grpSpPr bwMode="auto">
          <a:xfrm>
            <a:off x="0" y="2286000"/>
            <a:ext cx="9144000" cy="2438400"/>
            <a:chOff x="0" y="1440"/>
            <a:chExt cx="5760" cy="1536"/>
          </a:xfrm>
        </p:grpSpPr>
        <p:sp>
          <p:nvSpPr>
            <p:cNvPr id="12301" name="Rectangle 16"/>
            <p:cNvSpPr>
              <a:spLocks noChangeArrowheads="1"/>
            </p:cNvSpPr>
            <p:nvPr/>
          </p:nvSpPr>
          <p:spPr bwMode="auto">
            <a:xfrm>
              <a:off x="0" y="1440"/>
              <a:ext cx="1920" cy="1536"/>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2" name="Rectangle 17"/>
            <p:cNvSpPr>
              <a:spLocks noChangeArrowheads="1"/>
            </p:cNvSpPr>
            <p:nvPr/>
          </p:nvSpPr>
          <p:spPr bwMode="auto">
            <a:xfrm>
              <a:off x="1920" y="1440"/>
              <a:ext cx="1920" cy="1536"/>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03" name="Rectangle 18"/>
            <p:cNvSpPr>
              <a:spLocks noChangeArrowheads="1"/>
            </p:cNvSpPr>
            <p:nvPr/>
          </p:nvSpPr>
          <p:spPr bwMode="auto">
            <a:xfrm>
              <a:off x="3840" y="1440"/>
              <a:ext cx="1920" cy="1536"/>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0" descr="s0_05cx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860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19" descr="s0_05bx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860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AutoShape 2"/>
          <p:cNvSpPr>
            <a:spLocks noGrp="1" noChangeArrowheads="1"/>
          </p:cNvSpPr>
          <p:nvPr>
            <p:ph type="title"/>
          </p:nvPr>
        </p:nvSpPr>
        <p:spPr/>
        <p:txBody>
          <a:bodyPr/>
          <a:lstStyle/>
          <a:p>
            <a:pPr eaLnBrk="1" hangingPunct="1"/>
            <a:r>
              <a:rPr lang="en-US" smtClean="0"/>
              <a:t>Falling into a Black Hole: 2.5 R</a:t>
            </a:r>
            <a:r>
              <a:rPr lang="en-US" baseline="-25000" smtClean="0"/>
              <a:t>s</a:t>
            </a:r>
          </a:p>
        </p:txBody>
      </p:sp>
      <p:pic>
        <p:nvPicPr>
          <p:cNvPr id="1331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410200"/>
            <a:ext cx="914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3318" name="AutoShape 7"/>
          <p:cNvSpPr>
            <a:spLocks noChangeArrowheads="1"/>
          </p:cNvSpPr>
          <p:nvPr/>
        </p:nvSpPr>
        <p:spPr bwMode="auto">
          <a:xfrm rot="10800000">
            <a:off x="1371600" y="5105400"/>
            <a:ext cx="609600" cy="381000"/>
          </a:xfrm>
          <a:prstGeom prst="triangle">
            <a:avLst>
              <a:gd name="adj" fmla="val 50000"/>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pic>
        <p:nvPicPr>
          <p:cNvPr id="1331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5410200"/>
            <a:ext cx="914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3320" name="AutoShape 9"/>
          <p:cNvSpPr>
            <a:spLocks noChangeArrowheads="1"/>
          </p:cNvSpPr>
          <p:nvPr/>
        </p:nvSpPr>
        <p:spPr bwMode="auto">
          <a:xfrm rot="-5400000">
            <a:off x="4610100" y="5448300"/>
            <a:ext cx="609600" cy="381000"/>
          </a:xfrm>
          <a:prstGeom prst="triangle">
            <a:avLst>
              <a:gd name="adj" fmla="val 50000"/>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pic>
        <p:nvPicPr>
          <p:cNvPr id="13321"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5410200"/>
            <a:ext cx="914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3322" name="AutoShape 11"/>
          <p:cNvSpPr>
            <a:spLocks noChangeArrowheads="1"/>
          </p:cNvSpPr>
          <p:nvPr/>
        </p:nvSpPr>
        <p:spPr bwMode="auto">
          <a:xfrm>
            <a:off x="7086600" y="5943600"/>
            <a:ext cx="609600" cy="381000"/>
          </a:xfrm>
          <a:prstGeom prst="triangle">
            <a:avLst>
              <a:gd name="adj" fmla="val 50000"/>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pic>
        <p:nvPicPr>
          <p:cNvPr id="13323" name="Picture 12" descr="s0_05ax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2860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grpSp>
        <p:nvGrpSpPr>
          <p:cNvPr id="13324" name="Group 15"/>
          <p:cNvGrpSpPr>
            <a:grpSpLocks/>
          </p:cNvGrpSpPr>
          <p:nvPr/>
        </p:nvGrpSpPr>
        <p:grpSpPr bwMode="auto">
          <a:xfrm>
            <a:off x="0" y="2286000"/>
            <a:ext cx="9144000" cy="2438400"/>
            <a:chOff x="0" y="1440"/>
            <a:chExt cx="5760" cy="1536"/>
          </a:xfrm>
        </p:grpSpPr>
        <p:sp>
          <p:nvSpPr>
            <p:cNvPr id="13325" name="Rectangle 16"/>
            <p:cNvSpPr>
              <a:spLocks noChangeArrowheads="1"/>
            </p:cNvSpPr>
            <p:nvPr/>
          </p:nvSpPr>
          <p:spPr bwMode="auto">
            <a:xfrm>
              <a:off x="0" y="1440"/>
              <a:ext cx="1920" cy="1536"/>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6" name="Rectangle 17"/>
            <p:cNvSpPr>
              <a:spLocks noChangeArrowheads="1"/>
            </p:cNvSpPr>
            <p:nvPr/>
          </p:nvSpPr>
          <p:spPr bwMode="auto">
            <a:xfrm>
              <a:off x="1920" y="1440"/>
              <a:ext cx="1920" cy="1536"/>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7" name="Rectangle 18"/>
            <p:cNvSpPr>
              <a:spLocks noChangeArrowheads="1"/>
            </p:cNvSpPr>
            <p:nvPr/>
          </p:nvSpPr>
          <p:spPr bwMode="auto">
            <a:xfrm>
              <a:off x="3840" y="1440"/>
              <a:ext cx="1920" cy="1536"/>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4"/>
          <p:cNvSpPr>
            <a:spLocks noGrp="1" noChangeArrowheads="1"/>
          </p:cNvSpPr>
          <p:nvPr>
            <p:ph type="title"/>
          </p:nvPr>
        </p:nvSpPr>
        <p:spPr/>
        <p:txBody>
          <a:bodyPr/>
          <a:lstStyle/>
          <a:p>
            <a:pPr eaLnBrk="1" hangingPunct="1"/>
            <a:r>
              <a:rPr lang="en-US" smtClean="0"/>
              <a:t>Falling into a Black Hole: 1.5 R</a:t>
            </a:r>
            <a:r>
              <a:rPr lang="en-US" baseline="-25000" smtClean="0"/>
              <a:t>s</a:t>
            </a:r>
          </a:p>
        </p:txBody>
      </p:sp>
      <p:pic>
        <p:nvPicPr>
          <p:cNvPr id="1433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410200"/>
            <a:ext cx="914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4340" name="AutoShape 6"/>
          <p:cNvSpPr>
            <a:spLocks noChangeArrowheads="1"/>
          </p:cNvSpPr>
          <p:nvPr/>
        </p:nvSpPr>
        <p:spPr bwMode="auto">
          <a:xfrm rot="10800000">
            <a:off x="1371600" y="5105400"/>
            <a:ext cx="609600" cy="381000"/>
          </a:xfrm>
          <a:prstGeom prst="triangle">
            <a:avLst>
              <a:gd name="adj" fmla="val 50000"/>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pic>
        <p:nvPicPr>
          <p:cNvPr id="1434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5410200"/>
            <a:ext cx="914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4342" name="AutoShape 8"/>
          <p:cNvSpPr>
            <a:spLocks noChangeArrowheads="1"/>
          </p:cNvSpPr>
          <p:nvPr/>
        </p:nvSpPr>
        <p:spPr bwMode="auto">
          <a:xfrm rot="-5400000">
            <a:off x="4610100" y="5448300"/>
            <a:ext cx="609600" cy="381000"/>
          </a:xfrm>
          <a:prstGeom prst="triangle">
            <a:avLst>
              <a:gd name="adj" fmla="val 50000"/>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pic>
        <p:nvPicPr>
          <p:cNvPr id="1434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410200"/>
            <a:ext cx="9144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4344" name="AutoShape 10"/>
          <p:cNvSpPr>
            <a:spLocks noChangeArrowheads="1"/>
          </p:cNvSpPr>
          <p:nvPr/>
        </p:nvSpPr>
        <p:spPr bwMode="auto">
          <a:xfrm>
            <a:off x="7086600" y="5943600"/>
            <a:ext cx="609600" cy="381000"/>
          </a:xfrm>
          <a:prstGeom prst="triangle">
            <a:avLst>
              <a:gd name="adj" fmla="val 50000"/>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pic>
        <p:nvPicPr>
          <p:cNvPr id="14345" name="Picture 11" descr="s0_05ax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4346" name="Picture 16" descr="s0_03bx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2860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17" descr="s0_03cx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2860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8" name="Group 12"/>
          <p:cNvGrpSpPr>
            <a:grpSpLocks/>
          </p:cNvGrpSpPr>
          <p:nvPr/>
        </p:nvGrpSpPr>
        <p:grpSpPr bwMode="auto">
          <a:xfrm>
            <a:off x="0" y="2286000"/>
            <a:ext cx="9144000" cy="2438400"/>
            <a:chOff x="0" y="1440"/>
            <a:chExt cx="5760" cy="1536"/>
          </a:xfrm>
        </p:grpSpPr>
        <p:sp>
          <p:nvSpPr>
            <p:cNvPr id="14349" name="Rectangle 13"/>
            <p:cNvSpPr>
              <a:spLocks noChangeArrowheads="1"/>
            </p:cNvSpPr>
            <p:nvPr/>
          </p:nvSpPr>
          <p:spPr bwMode="auto">
            <a:xfrm>
              <a:off x="0" y="1440"/>
              <a:ext cx="1920" cy="1536"/>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0" name="Rectangle 14"/>
            <p:cNvSpPr>
              <a:spLocks noChangeArrowheads="1"/>
            </p:cNvSpPr>
            <p:nvPr/>
          </p:nvSpPr>
          <p:spPr bwMode="auto">
            <a:xfrm>
              <a:off x="1920" y="1440"/>
              <a:ext cx="1920" cy="1536"/>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1" name="Rectangle 15"/>
            <p:cNvSpPr>
              <a:spLocks noChangeArrowheads="1"/>
            </p:cNvSpPr>
            <p:nvPr/>
          </p:nvSpPr>
          <p:spPr bwMode="auto">
            <a:xfrm>
              <a:off x="3840" y="1440"/>
              <a:ext cx="1920" cy="1536"/>
            </a:xfrm>
            <a:prstGeom prst="rect">
              <a:avLst/>
            </a:pr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POINTLATEX_CACHECONTENT#5C646973706C61797374796C655C72696768746172726F77" val="iVBORw0KGgoAAAANSUhEUgAAAK0AAABgCAIAAADgu2V+AAAG5klEQVR4Ae2d/TEuSxDGj1s3AE4IiAAhIAKEgAgQAiJACIgAISAChIAM3F/V3lJ7dnpmZ3fnY516/KH27Z3t7nmm356enp59F76+vn7prx4Cr6+vn5+fi4uLv3//XlpaqqXIP7UES+79/f3CwsLq6urGxgb/sYPd3d1asCzIH9SCfn19/fn5uSP97u5ua2urQyzwUf6gAMi2CKYD98bDw4NLLECRHRQA2Raxtrbm3ri9vXWJBSiygwIg2yIIC9wbb29vHx8fLj03RXaQG2Ev/83NTfNelalBdmCORQkicSLLRVfS9fW1S8xNkR3kRjjE33QJ8gchyP7Ke6YdsI54enoq3F/5g8KA/yHOtANaXF1d/dEu/wflkfJjHJSwsrLCGqHThLih8KpB/qAzBKU/7u/vuyKZGsg6u/R8FNlBPmyjOO/s7JjtCk8NmhfMUShKNDca0OD9/b3YDqT8QdEhN4WZUwMtS7oE+QNzaEoT2YB2RZaMFuUPXPwrUEyXQLR4eXlZRhv5gzI490ihKolSFLfR8vIyt1x6cor8QXJIxzAki2AuHEgt3NzcjOE48Bn5g4GAZWvucwllogT5g2wDO5AxLsFMMxMlnJ2dDWQ2uLn8wWDI8j3A9pJZnILE3LkE+YN8wzqYMwklM0qAkbmgGCzA/4D8gR+bGnfYXqKA3ZRMfUq+wnb5AxPzakQSyaenp6Z4XEK+TUj5AxPzykSsgfDQVYJZI9MyUv7ARbs+xVeiSFV7rrUD55n0N0MEjo6OfPbImafkCmte8KFdn26WKqEWmSXyjGm3pDUv1B9vnwZ8781bhA6kGdLGjLIDE+pZEPEHFxcXpir4AzP5aDaOIcoOYlCq1ubg4MAXKHBWOuHJaMUH1cY4XjDj7TvcgldIUtEqO4gfjpotfTWM6MS5aaxkYtgoO6g5uvGyiQqpSTGTSzDhFkEl8UQ8w05LxQcdQGb6ka/74+MjK0ZTP8JGypmmpBplByawcyTydQ+YAhrv7e0dHx+PU13zwjjcqj1F2RLJA98EgVrjwgX5g2ojOk5wr1dgPUm4MHQRITsYNxw1n2pMgcH2KYG32N7eplhhQM4x+Y6FGBZDICalSDVDjD6/YhqpzWwR8GUb266iWVWGuyA7COPzA+76ihXapsA18WNgwzp2vcBMwyIVdhTOdgToY3UEiA1PTk5i1MA3MFMYdY69Bs9jvvRFjGC1mSECDCjDylf6e/R75gVaz7AbUikVAhQ8NtbQYweBxUkqVcSnLgLEDXiFnvjAPJdfV29JT44AdtCTR5I/SA763Bj+f4LqO1IwLyLXJHPrm/SJQQALYOOqGfee+IBGLDp5QI4hBtmf0oYBfXl5aX/z++2g3VrX80QgflnH4bj2cvG7O7KDbyh+6kXkUWgy0KYFNN2WHfzU4UdvxpVVX+9k5PMB7Z7/28tFDeaJQG9BCmoT1RHpU+Pa24WedWPv82pQBYHmzSmBqiS0ImjAVmKMgMbyB1XGcZJQao0oMwmwYLLADQwqX+7JJwaE6VYVBALvUGr04Sgcp6CG6iZ/MBSxmu3DRsAuIgdaIieCTjcUH3QAme9HJvtAIRpzAQUi44yAPssO5jvwbc3CqwPyg7iKKUfbZAdttGd6TTFY4MwC6YEpJ5maPssOZjr2bbWYDnxLRLKEad7J3k4q6XqGCATSxkwHqRRWXjkVkln4+N6HgrfASSQUqfxB2wHP6zqwSsQIhp5cC/dNdhDGp+ZdEoLNWYGOEiwRMZEOceJHxYkTAcz1OCfYTSNokkXJpcofJIc0AcPAjMDGgXEKZbJM+YPJEGZg4FsjQM9hBPRA/iDDME5jST7g8PDQ5UExAVlFl56EIjtIAmMyJoH3YVFbPHr7oFc/zQu9EBVtwHFVM3VIUUk+I6CH8gdFhzksDLdv/ooja4QBbzYJy/DclT/wAFOD7Du7XuCHnuUPagy4JdPnDHJkjVz58gcuJnUoPmcQf0Zlit7yB1PQS/aszxkk30fwaSx/4EOmKP38/NyUV8YZIFr+wMS/NNF8z0SZyKDpqvxB6SF35fkKinwRg8thOkX+YDqGUzmY+8sFcgZtveUP2mhUuGZr0dxf5uXpJbWRHZRE25Dle+NMzItSDXZjSZoXxiKX6DkOHbgbCiUjxKYf8geJxnMUGyYF1wjg5Ks/GCUk6iHZQRRMmRoFfoUtk0QfW9mBD5kSdNMOqDcZdGQ9iaKygyQwjmRi2gG55JHsJjwmO5gA3rRHfQcQOKU0jfGYp2UHY1BL8ozpDOCc8Nd64/WUHcRjlbglP5rgcqwyKaCG7MAdi0IUM40oOyiE/nzEmK8qrhIcgIn8QTXD4Cxz+9uPWUApv2Js+v8fE9TkruzRRakAAAAASUVORK5CYII="/>
  <p:tag name="POWERPOINTLATEX_PIXELSPEREMHEIGHT#5C646973706C61797374796C655C72696768746172726F77" val="183.3333"/>
  <p:tag name="POWERPOINTLATEX_BASELINEOFFSET#5C646973706C61797374796C655C72696768746172726F77" val="2"/>
  <p:tag name="POWERPOINTLATEX_REFCOUNTER#5C646973706C61797374796C655C72696768746172726F77" val="3"/>
  <p:tag name="POWERPOINTLATEX_CACHECONTENT#72" val="iVBORw0KGgoAAAANSUhEUgAAADMAAAA0CAIAAACoxpfFAAADHklEQVRYCc1Y0a3CMAzse3oDwAqwATPABogRGAExAiMwAyMgRkBMAIwAbMA7ZOkwjps0oqT0A6Wucz6fr6VqdW9wrNfr8Xjc6/WqqsLvYDCYz+fb7bbB1pcUbFksFqPRCAiAEjQgI3g8Hl9S7/fKnJtTYBFFsPQvLjXhd7lcVquVNKa3mzUoan4xZpvNhpuBO51OIRU6ZlAW6Nj0o0+ht+GEfgQKaBwFMVFUttcyA31mm9ooxksRcpAKhZkJQlAOQc1b1hBeN7zf7xGvZcYhAi7E0kBS24wVjREBmlGJEAo8IJ7WFRtrmYGN1EPTIRYiTKAkgGYmaLESBufqJMmYBhH0An06mgGISXWg2oJMxpRRD1tIy9iA1GUB0txrFg/GJhun1AM7w6sSwQgMFk4xYlzloCPbkeb2RkzM12FGf4gTXXIPtb2DMtTZgGhswIOpHM3YighAILNgmouLadbZgDjuRgYdn7Fp1CZKuODEiaUX5j4Nt2sr642ylpvJTpN58aYfPqg54q4nS94lIYyI8sKMM4qPEuj0osGVdlk+sggf1wKFaciuF2ZUgpdd6Mgs4h4waOaPC3LU/m9SichdCXRKawRLKm2YySn6dMs9NaMSyYlQWsMsSzCXpQ4+mVEJFNYZ4ZrSGmZh5juRX6Lzsc4HBy/pxfV6PZ/POiJrjDIMvhP542Y8tXe7HfSYTCYMhgvkhEFE9AuPm5AdzBW8zmTJp2tuoR9syOpmOBy608zFSRZ9+iyZioRiJkOtPGblTPbNzPJ8VsxkedMsabI8ZiVN9tXMMnxW0mQZmhU2WQazwib7amZNfVbYZE01O51O7r946+9kIMSj0f9meZOB31vMZrMZW2x90chn/X7/druFtVt/J9Ml0prBZC6t9l+vNa8m0+zEZCCZ1qwrZmmfdWKytGZdmSzNrKtRfjWzhM9ck+GTDF6K0NZHj9i9ifKdPMmk4RizDk0GcjFm/Dpkpvbpp39as8PhYDjhFCbDu1oYbz0S08wttlwu3Xj7wcjHI36FZFXMMZLf7qXn11AXF5+f5dsnfuMfvN3t7wT/Acs2htS6lVFNAAAAAElFTkSuQmCC"/>
  <p:tag name="POWERPOINTLATEX_PIXELSPEREMHEIGHT#72" val="116.6667"/>
  <p:tag name="POWERPOINTLATEX_BASELINEOFFSET#72" val="1"/>
  <p:tag name="POWERPOINTLATEX_CACHECONTENT#325C70692072" val="iVBORw0KGgoAAAANSUhEUgAAALQAAABOCAIAAAAGpqsaAAALsUlEQVR4Ae2d/ZVPSRCGzZ4NACGQAUJYIkAIiAAhkAFCQAQIARGwISAD+8z07nvq9Gfd/ri/OWfv/GH79q2uro+3q6r79sye/f79+8rAz8+fP9++ffvp06e/L35+/foFs6tXr16/fp1/b9y4QeOvi59r164NzHMMPYEFzvrA8f379/fv3wOLr1+/OqUGKIDk/v37d+/edQ45yE5sAcCx6efHjx+PHj0aEfrWrVugatOkB/FJLLAtcrx8+fL58+cpMogK/JBHeGXzS0qpHuhfvHjx4MED9RyNS2cBJyQJGKz4SHpCyIcPH0ocCA/kkWhI9EiWgXOJw9F/Wgtc8Uz/7ds3Frr169OnT51OhQwE2LFRm3jz+fNnjxgHzc4WaIMDz4V8EZxKMAArW6UkilgmET54PKqQrSbdgb4BDta9dSp5pFsmIGVZpfioZKjuSY+BIxZogMPWGdSPIzMxliCUYsL2HPll0MJzh9fAYbesIzHDSkx4sGiI2oQWZyljeR7tRRYogsOucuLHxOnr9SlvJ851sBqxQBEcdhfaUYFWZCI2RAEjejySS8V6e77Kg8MGf3at0wWCZwQI+zg3UE0X/v/DMA8OGzZWFAGEIouGtH3sbC8DBP9IHcOHVr6yhn7q0BVfU2/evGn3QakMb968STuPnp0tkAGHkIEoOOns7Ax83L59mw8rE4WzW6GULTKA0bT/6NnVAmn4quwmOESfVZwemSW1/GXryUSOyhUNvrg+fPhwCnjJLHU+NoDVKY+3iyyQAQcIqEwGdF6/fl0h8L+qlx32oMXP86CcaIEMOJrcuQPWpPEQRF96oyGVABZRHo+LLBCDg/t/zZlmrek6OJpiHASrLRCDg/vAzSnDLeImWZOgOdexYWnacClBDA7Pqcax4pe65PIwj8GBZPZ4NCtoZa+bpS91Nj+yeJBaYn70j1sgAw7ubVT48lU9e8e4MqT0alZ6KvE/+gctkAEHh6GvXr3K8gUZHD/MWtD1yFG/NpYV7+icbIHSqRxbEps+cJX/UnGJZ9Rfr12Ob7PWXCxX0n1YMPyL6fj+0HGxkiH4EdvK+HCDM53p2Xf+q6wVizErPswyRR3miGvF6GsjOWbFjpgjWLY+6dK3+KNDKdwpR6bi8coDEexAtdC0ACixEGmDo88rzVGolKpqezw6V2bBHPVve3auPdub8MHVBcmGa4nlAejqDI06T5ZHBAsgFVjBTQFJPHVf4mTgQB9Jk21UHN98VaqZshPt3OlPl/bbZOT+VMGIIJiIFYLvpSCYIH7QmRqQpYhgogyX8U4GjkqoRERwnSrg7LGlkrS9PA285VREJsre+7e+DNpFsRZsiQORQ/EgnR0oEEJsdGEgZKcBR/MAPiA3VaPZk5rs8sAiSJL1dKoXZIG+BCYRSEG8Kz4gQ85mtWSjRSAuhfDzvC92ezZKAtXN0ZTw8iPDGRHxpVxe8qstR0RMusFKDBEysulGlqxEWQb+Kb57Nuq3ANM14ZGNX9gvfcjFUsTJ7Kcc7BhGQXPnzh3PRLpoYtN5fWBgDj1nSHXK8Fb2wXmlUyWlDMuQgY8fP2aicMDI8Mr9vXfv3lU+sJ9zEIh2a9R9T/LrkCTLE9OwvEorL8yiGOac9zzYXvwQpTrkdA6R4yvpVZJYcNBWMCjlI8lQD7TnlhHpbg1FvEgrHkMdtFWSNMDi6TomNIUMFFVzIogaW8EUDfc8Sp06/kSWmpEejNy0QHagOk9Qc6R7MElDo7JQSmbFBJYD8PIzsWObpgwCKJUQq0oiDfZr6eP+CqtssJQpmli3umuUGmCLqXeNHAhUCRt95pa3UKwZSCNbC6n1NWpHyXxN69tRm9qaoo5XoqMoowbhzTNjxRcBl7uCo6IPy8WjT0RjV89WZMBKwHJa055K1T0Xyel/VLJo4lV1SYSMsOg9M2ptRBy0SvcDB9E+EkKPHX5FeeuqDg42rjrDgLWmx/odNFo/8lCWiRVeZgyNejKKuKGRjR8gEquKZj9wlJDeV4SigNY9HDrWsdYoNpU56g15rrms63wqb2WleuVkhbfg6BMM62Wn89qloo/nlYp8qwntPr8y43kt/d9PVrGmVKr7/AaV50BJk38HgeJBMzUIpv/Z4N//bgobTQn3AEcpoXQjA60UNurht6K/zOosOOQ5BnZPWpGHV4oHTfAJptIiNOr8t77N3ASL5ht85Aa5HGlZoR6gKR3/Wcpsm+XO8sKvz549yxLUOz9+/CiCrHh6q4aFeMk3Iu5raApFtSwfTJr9xTNskqXv79yKpq30WYlHYsZWAbL0NixnCdJOooWsjBdTgvEeciXmam7cFGAkT2g4Q6BfzrVpxfpAmpwcGVhHwuAMp7FsgLElvXP4RLKsVdHIuefyS7IQHHbjZ53RsbPw6+OhtCvPv9rsls8zyzqaUlKbPuMqcCh9ChY0mgFzunpZhjYGOFebrUZRJMt2n85IEpnXHwL9ci7Rk6hr11lQoFmB+4UeoYyM62Rld86nBYcNe0IGDX8IdKoM2fzdCrU0FyOiX1iimpv1hxusRTrauirBWBtC6qzsTZEU9/Wxc9/qNknE1q9LNLD26MeRh5J1mWZEig/P2H1orHj+4wq7twQc+4iancXKb/2aJR7snJxW0o2rM6kPquEcHlVC/h2pdQlt53TTyaKcKHCsKDgQfuY1weiiHiuMGOi8GCc9lzZsTmEiv2zZQ6elomaZ75pTkGAWuqPNN8g47WFAVi9rcZJ0libtRBE78ISRIzKypFoUnucUpNxitYsS87HUmn8STrrt0+A+rZ3IX8FdkrCB8KXIser/qZgulK090WGXf0VunWiQPqqH/AWHPTjHQ6cqSHcuOLD2aM3BF6wnT55oRVLVRwtUr/wN/i5Z2An7a4Im8y9fvtjtKPR+5lHkiHbpzalnEZTChj8EbpZkZDlGxf+sA1CWZlBjRLZorN2LwnxTeEutzyKO+O/wuHPBgUb9BWl0DDoLGQqeE+s+8dTS8Z9wYKMoH8HkJLU2BpH8trEOl50FaXQMCqjHs0lQWNGoZAtrF2fbFsthSBRI6nzSPJL21DmMvyXVRtkt8EyBOz6XOPSAI0XGxKNxVQYT1U4rysGdlBAsO65unKDguHKlBxzkYKGY7z0TkYGJZfdZkYOQFi30tIaouzbNSkJwfeDEtyVwzPpT9HlRt2Ysa9kVXwKFCVCyVbYsfRqB+LCZpSx1poaDZ4l4Ub+K9EiYRdMFttsKUlswb6rpnDrYNUrbOapCpjhkbbqVsx2rdmXS6a+iI1rJwEKdPpdluAEcxAmJtQIZiKXLCrMOmtLCs2PRS2vb2HPDEh0zSoxFXhA+vOCw8q37BK/INGVN2Dgkg3akwmxIX2cE+UaNFOJBnVmZVxNFDRc4tKCRaZ1RrC9BSSRox6MNdQJHh0Gz4JgCX6dSWQHQyDm8m6w9gb0ht7WUa4oFIPAWUxAhVYpOgaCFmpDRZ9C0pA0Mm9pNIThVwYHwjW8rnL3cu3dPxl27cdI0F78maZ56munBF1zsVsvPFNRm965skrnC4ufTR1naxPbpskmG2jkHyHD+maxNU3qIx+clFKUTlZJ3Sml7SsLYbGvp57ZPCI5iWiEs2zg/V+Emt8GAbMtnO1ffFqMCgkE5PcOzBQednrGDNEVwlBKttfWidsduM7JCFtbdbEtZH/WnF2GRIqXKiRAYUa54zKcVbhZls+wiNERsS2E8Iis9csVEp/uWprtgqnyIyVY2dtLB9ilzSvbbCn/IsiTToKrO4dl17xwLWen/FaRDFD8rUZaKlSwKNWq8kT3hhe0O1SizZCLH6tXQNNlgRsvGPLzb/eceKs4YFLVpiqwuFByVYNbkuYEgylWlJLeB4zBpX9koRbIV3CDPklkWXfuWLtkIsfrUXLPHBWml+Bp2upeBhOtrpAejHUfm6dTp3ngHJ6UbJeCSyraoJwbHoml2ZovbQvygfJl43g/IYMsPHuo4hu8zAvKHIox/d4CjFfIfssHnN/RB7W4AAAAASUVORK5CYII="/>
  <p:tag name="POWERPOINTLATEX_PIXELSPEREMHEIGHT#325C70692072" val="116.6667"/>
  <p:tag name="POWERPOINTLATEX_BASELINEOFFSET#325C70692072" val="1"/>
  <p:tag name="POWERPOINTLATEX_REFCOUNTER#72" val="2"/>
  <p:tag name="POWERPOINTLATEX_REFCOUNTER#325C70692072" val="4"/>
  <p:tag name="POWERPOINTLATEX_CACHECONTENT#6D635E32" val="iVBORw0KGgoAAAANSUhEUgAAAMIAAABhCAIAAAALC+kmAAANxklEQVR4Ae2d/7kOPRPHz3mutwCUgApQAipACXSAElABSkAFKAEV8JaADjwfT1xfI8lks0n2OPfeOX/c12w2mcxMvpmZnf1xTn/8+HEy/47SAu/evXv//v3///v7/v07Nrhw4cKlS5f4vXHjxs2bN69fv15rGGA0/47KAq9evbp27VolPgAT/Rftc7LYY3bYjQUAxOXLlysBZLvhnx4+fFiwwynn7IBJ79UCd+/effPmjbTDId27d49fgHXlypVv3759/fqV+EaYe/nyZYhx6hwIej5//vzWrVtR+8/DAsTmqX1Y4PPnz9YJ3blz58OHD2XV3r59a4dY3Ny/fz8dO2GU2mRXLfgYAYLYVJPoSH8QYwEkOkXShJGMtk9C2TQYwi2tVfLJkydCjyVwaZbVhJG1xt5o8mKtfQOGgjk8n2Qd24TR3qAjfcCNMGSXXB3qCYVFMYTAvRExA5MJo3pjHlhP4k5YdWo/naKDQgsg0UqS5gW/bLI34vT0NKjEddmKerRjhosXL2arAACUEf84o2bzYVvg9evXUoA7G1SGnj59qpYGwsuQwkQTRg0mPYAhVBGtlNQVHz9+3OOTiIyWoegQ7yaMZJBdEeAm1efTp0/WS6UdCi354vXJSZhowqhgugM+lYUR+njJcrOqE0bNpjvSgdnL/pB3T2+0T0yoeB2pR7odtdQfUiXyOs8Lfs8yh93+8ePHLGKoSXLV1qabKgh2OEVIng6Y3sjaZD80F2U81GH1Yb25b9+MIbBiuYnmaUno/+l4EjuzwIMHD3iiiJyaLBjPxPNGPQpSw8wOD4WACaOscXbSSOkZMA1RJipEiWe45TJzIxlkEiULZG+GhMSIYTM3KtlungsW4B2S7A013SGZ3mhCZdkClLCzQY0SAF6K8dMbLRvxyHuE19lSI3AlGDDEqemNUvvMlj8sQI0gvbXCBRrwUr/pjWSKSWQs8OjRoxRD3BWJ7s1Nb5Sx3WwKFsDf3L59O7IGV2fUkKIy5oRRZKV5+MsClK3xOtEFGhgi106fW5rlx4mbvAWogKcYSv1QGDxzo7wRj7yV2nd0hY9n8jCEraY3OnLAZNTnqW1e47cnousye+oX3fnqyRy+Mwukr8nqLaKCpvM9tYJxju5UiiFqjDVWmEEt46GPs4kS0bNnz6S7d1GmDpaYKba1xvHSEYZ4BpeqY3ph7xlowsizzBG1RxjiESKewdX9sipD1ES+2WfHFrBfHQExpEcNys4Uu8Fo+xliMUQyxMPabbrNFLvKZ++yEzVG1YeoLq594J/yUnhA++ebuG3om6MO3QJ6cJEdQkKtLxXV64X3Yiz4Y8hMsXfpaBaUsn6oJaE+OeHGbbjjBoyYbMJoweL7O20xRG7U9nGIEM4wTng9d+ZG+8NJSSOLISrUHJZ6++d04za8mzth5Jtqd2fsF9ZJqL1vzdToLRiFoFb12NqLFy/4wDt+jHBIYsX7ttzyJaa2yUFYRYjwNicMSe7EFplwkjBv4xz0D/yZIghs+SM8zNlA/K4rr9WYtq9PEBuZ+QoRFeQgNiyDwTFLELu+shyJIwzBkFmixxejzuXDL1++XL16NfQhv/5JlDNzMBvgluXLqVWVBrxogZudAlUb6mBAE3xYPgWaS5Xmb/yWjbbqLHBB05BhFKTVKSxDQsOoVbOEd1thwkRrx0YTAUFJy2qGsyVvRPLFI3BBAaRnhfBDYbtIKwi0WvyuIB0wVsjtxRAh+AvfEmD/yU+KOWdBXo1nQlQ+Shc9fI62lj+SWwHCLD35geRsI7jhgE3s//EQn592+e+PFlYdvXBROgsRtlllZiM/FAYGg1tuBZrZdTa1HpD49X5IhDUd2q8qAxS1Q6C8WAci6mA7s3gYRP3RHzdAo+0jGj7qKYKVVoeUQE/rgcr8YSW2Imqep0nn7WnBtnIPEgMC3ONQPW+B0bAPCmpIjeTZicShk9C6u0FNaw9oUpPprORA/7SbBRz6Z/tEo7Ir7YVO2mVWiDLgwkQMkcwiagZGcjYfZrcKO8HbWulElkMZSZtiCOtpQfMw0vKjXqoGLeqglWAVo55WB8E26pM9tN4l8E+ZM9ACjiHeJk6nwPQSW8QZ5EmRY5ZqWoxUVK8FVto/3vDUjFJ2FCHoZ2Bkw6G3NoieimL3tHRAW03mGSVqr3EYFsd23ohV9tDGa2kB6LOdRzVa0GtSnHozfMUQJqmQ1mNpuuGE5s3ASCtUsCzISGUCOoGvMNR8XZAytw5JFmzAaJAwDcrM6O0ZGauZyPo/maueLRJaHy8rpRtVF1PqM5yw8M3ASCZOhZPCWYeBoHTQPkAT9V9LyGNb5cPG1dTNGEIYAd3y96LDWuGj/tm5GjDEcmTNggqpP9YiWgXH0laFGEZapDIIskENKYUh1OjZ3FkrYCyQJFM2hwOWObuny+lqBI7Kw6xXKNs2yxljSvEUDatSzyz/zsb41qweQKEMk4qrlqhCo/bwTHjwEz1l4iyMqJ3wSnmoXgD3njpstnbiKSXt1hJUnKN6DxwwTlohW+TMcqRlm8VRZ9chgqEmLvuSbLDX2EI0jKbzDrObWPz7N1/WG4FdT56G9uwUqNBmHOmeJdKg1iBwz5A/glplRGO+rLcIGpKh9wgUxhb4N0SEVJ5svjIQRgru0aq3xU3Cd8QnOizv+VT94S1/wEg+pgwFhI7U0OGolRDDlOhJiWS+rLcbAlCm0G6MhCecSYBVRMHgTIHbW8Vti85/wEg+oOx4vfwalbBgv5SFzdcfzoJ40QKHQ3vp0awFS+7lwj2hx+NJ+5B91azvL3tqvCC/uGnktKLFGLUtCjBFSAncTHgwbYs4kRjZcImhOv101sOxUuUNH8m23eFvb6TFW7SmnFYEo1HbwoPpomCVZpKmkfw93iJM7XFmon7mIAaMBrfEEpQTj0pTjOr2G0bKCsuBSU4rWoPO3Wb12RqmY6+hrORhjSPLcLjo4C2TQ6R/wwj0kGMuBiZvw41yFWcAU2+xO9dP+zCF0aiUrlPC7Yb/hlHlHF7EKfuwSuZ02xqmXmLUmV976A+QGhXu6814xj3jKna6k6IWrwJb84xixCp7SAaQbfdS12znQmP2aUP6e5GuwMqeUvXfNgYaH99TcE8ZnseWVbD19tyoigvCwCprJqZeJarX2YNjp8PwAiW67D6iYep13shzRd7aZAFRbkxvQtGfpLvnDp2dMasCIOhxGDyPXLjhpefZrRg7o88XjOz/D7CGHgVTj3/nShciGgBtfiXIWuCc02NgNCoxyroKLDgKRl5i1MnfY4vknQA95+j5LZ6XQ6TtXmLEGqSd21q2Toy8DKYn8crWl2XfURewbfY8s1ErvNHWrgLTb5oYeRkM26An8fLMEpA0yk8Ll+eTOEcw8hKXzogju3uhx6uEaWCZyEI/DPGca5nhIZ4dAKNRKaS3rUfByCtsbvQvoUFD+NrGIcJircy1MOJDBdlnTEetMXJvCiMvonVWHRG7cKk/0Dhr1/WM+9fCaNM1Djpno8OoipEX0TqvpNhdhQWbQS02ztYw2jox8ko7nRHNu3oN5uspacYLcL6Pe73RQSRG3nfpNo1ox+OKQHgVjPgs0kEnRp4rqrlG44qdrYIFsu7AK0TR2XtqKsvn0BurPtq3dUTDiNnEiA3dU9EJaxO+YpauEwhYLOrwmbmgO7/ZCJV93y3MVTiVCnPoLVXeaGsYbZoY9bgijfWuuQooPypvVPXYmue6R9XavecGh9xJ8JZz8ckQpc+oX9DUM07/w9eFSc/bqWVvRFqQLY14G7TBP3verr9852V1hMtskLLCyxWViwID7WBnr6T550Onp6eLH02s5NbcbRlG3hqPMh+5y3aJkaAQGaiMjNBZY8uZuGeH7N6LxOg8JHULH02QqJ0M24cvukfvqnjUG1LePYohDw16EW3xlr4e2YZD2UTqGa3BEPkLU1u7QRd6nsGp5dzIi/2jhPP2+pDEKFracIj/WBReUtW8DpYtEdXMsiiG18FiCFG9bmfWvgAjb6sNtJHnMPpN4Am/uHcrk2tJmH3kqJyYa2wDYacbuBANkmjIAoy43Mhu6Jo9qjkKhBYsmoX9XRhVecp7yWQxoq1yRUGY7GYYFfetvlhetjonGEK8BRgddGKU9UaLTkKjFnva1bUeQss8NtyAfnAj5iyNFeDv0gswOujEKOvqFv2cEp21yZl8mFYaYtHzVS4/js2uxahoUDn7YrcSjLLLgGkG+lKtmTU99KLclR1S/mXhVQht2+tpaGvjY7XDO9qYAJjW4tty24guLZi9HLDLPLA+a9mKXnQY9bawmUTgX2CuRJClavMiLHmKpGbPAbfIw4GnNsHqLdbWswQjbU0tcCBQr22yaJSXAjfbPeIfDm0sQH4Os92kLB16FGSZUxe4tobEBrZpEGKDznPohGTJEowiTQKGvGUQx3oidRVjYRokSZPfyJvSQQvfiSHpnpoOHDBvwZeAXTpkBy5WKDTv3yJWw2igq1AQCegJv9hxuC3S6MwsxAt+bQyC7vFDkdig0zKXjkCW2MTs/EFEMqgbBKfOswey+pZglLW+HdxJs2bWaoEeuJBWPAKoXE46KS1r445lXqCzDiYrQGjEHYKtst8qTPe3TpVghEzoE7YUvwP9kLRlddlzWBDzQWyEIU3H5sYHoAvTaVL0KsQaje0h4M+eZGp0BM1h9iAAwtDIKcTAGj2z/MWx/wIzQnu2KLAjVAAAAABJRU5ErkJggg=="/>
  <p:tag name="POWERPOINTLATEX_PIXELSPEREMHEIGHT#6D635E32" val="116.6667"/>
  <p:tag name="POWERPOINTLATEX_BASELINEOFFSET#6D635E32" val="1"/>
  <p:tag name="POWERPOINTLATEX_CACHECONTENT#5C646973706C61797374796C65205C44656C746120705C44656C74612078205C676571205C686261722F32" val="iVBORw0KGgoAAAANSUhEUgAAAocAAAB0CAIAAAB47w8rAAAgAElEQVR4Ae2d7dketdGGcY4UECgBu4JACeAKwCWEVBC7BKACTAnYFQAlBCoILiHQQd4zr5LJxayk1Wq1n/f4B8xqtdLMNaP5kPbe58m//vWv9+JfIBAIBAKBQCBwFwTevHnz7t27v/zlL++///7lZHoSUflyOguGA4FAIBAIBEoIfP7552/fvk13//GPfzx9+rTU85ztfzgnW8FVIBAIBAKBQCCwFIFff/3VQjLPKr10qKP6R1Q+CvmYNxAIBAKBQGAwAt9++62O+OGHH+rlJegTReWXL19yBvDkyRM2HH766adLwBdMVhAIhVbAiVuBQCCwBQIuKn/yySdbzLLpmGc5V+Zw/sWLFybqn/70JzYi7DKIyyEQCr2cyoLhQODqCFDOffzxxybFn//85ysWeH80AY4leFlOGfjtt9+otL766ittDPpCCIRCL6SsYPVmCPzyyy+40H/+85/pv7yNDEGI+uKLL24mqRPnu+++0xbnhfTWmelT1MqvX7/+61//OoUJq7rie+1TQR6tJRT6aBoPefdHgND7448/pojLf/GWia5w8v3333/66aeVDle/Rbwg/zApLvoLo1NEZQelYfq3v/0tymVD40JEKPRCygpWr4iA26ptFOGKPxNqFI1uP/zww/Pnz63/Z599xjmaXV6IOP5tL+oqzW4Uu6+//jpOlxWQS9Ch0EuoKZi8NAJuq7ZFFl7Wudwvd1vksj7uPa+Lbl8jzvFR+dWrVwbrlPjyyy+njdFyZgRCoWfWTvB2DwQ++OCDpYJc8W3kRTLqT5NJQbbbq6dWpPbgWyUfffQR+4L8boh/ECQ9tNDO+T1lendJefAOdukAUpURp8uKxsnpUOjJFRTs3QYB90oXO45///vfNTI5Sb/55psbv+3lPM8Wp58ADrzsUvz8888O29Ilv5YmGWIvfVmKwHn4gf/IaEryWDv4HshhTL0IgVDoIriicyAwFgHe5zLP6QgOlcfOdarReMNc5SVBGcgeleHK/XDYI5w3snRkreyyG8XU0VEuO0DOeRkKPadeNuKKF444rUgO68ZF2EbobTQsu6bZzW3S5e4N1Y1YHTgsVeyzZ89sQCpUWuxyJcEbx9lTOWbhX6pDePt99gV42KA/Z7Jscc+w1Bi9t+jWUlcl7qNc3gL/4WOGQodDeuYBnWdhkRKhz8zwI/BWqpXZRL2x+O71Iy6HCIs9uxIcm6doBuTS+BTEs+f36KK+Ut4rjb51O4cctqpbvHldjK25jfFnEQiFzkJ0pw7sENr6VQKfde+d0pMr0cUnUw3L8+Scr2GPGtQkhRgSLDBjN2x73gkDhF5lydGEvMoe+2FRWSMx/OmlEyBdRrm8xmp3eFY1GArdAfDDp1CNuzWLS4rYfIiCSoXajdXhEkQQWI+882CM2QEgdXNljbBkSifNx0RlravS1kopxdPVPiQDWq+wGGGKQCh0isntW/BTpRiQli138W63x+FUAqrDNJrYcComxzLj3sMqhbr2SQk0Gk0Zv/1Z15M1okOZRozIboYfE5WVUctBtNGYViLKZafy81yq7kKh59HLDpzgVuqxmZO5rOvZgbdHm8JVjeY8U+VzVzTU+SDyejH1LHn9EXVJKaadaeY6QIalKEzrqjRClMtLkTxJ/1DoSRRxIBt4lvpB2qJfhhwoyKWnLrlQVuil5aowT2Vs4Q1iTV2bZtHKe/1oaUyyUmXS0WQVbhv4gF9G6UeSqav0I3B6y7GeLimX48vYWWQObFSthUIPVMThU/NzFL6S6z58qFzx+gxLOH5GpZgsohPCOHG+GcJ/3bOlH+cAuyso3YOzl/zaihH4I4n8Kb/Zznt24FdG+uEU4t+y73X8nlf9ujh55MC/Aun4/P2075HR/u6T3ZU0ZItbpboqzVXK9VQGl1ZswWSM2Y5AKLQdqwfpyQrVgkMXb6Lx7+s3Bh8ETCdm/bBgCvXwlul2q+Nwz0uXl2BXK2dXeO0kbuWY6XHH6lQvCuzeO9iasmXF1g5T1mmJ0+UhVjJqENVXKHQUqjcYBzfEUlXzcMuZW3Sg2w2E3U2ElrrF4Tzwkpr7VPrSkmB9aNB95i2iDGNWdEFpbla06w62fvvJ1+z/5bf0IZX/3v/3/7EMdk21JehDEAiFHgL7tSZlRRNLSn8XDlkorOkQK3qRWvlQF25QH+HggOMDbUk02NaP/KePTFvYwT6hgvhTEPpJand8NpWi3sLWN3+vOvXZIsS4D5BNmeGM/D+f/bL4vAOhiXO2rko8aLcp67RskcjsIP79plBNhULvp9+BElHWuG8yuKVNbK6Y0EBO7jqU7r4qtndFFblUTK01O1SsKc6ol7ymbMCk8uxoNJge2W8HW3cbyN2mHFtLyy4NIFr/IA5BIBR6COyXnpRqoO6Y8Ax6wHZpYXdm3rn4dEnevDMbu03nNoRxR2umdu9ygx7QYasEozXDumfVZ2b1leLaflG5sa5KYmjnLPdRLjt973+pOprNx7VzKHR/ZZ1qRg7wSoVdsg3u0udUPJ+cGVKZ7LKq1z8nF6rOntt6WVmnVTb5mWjWv9VZtbuuvp+qjOSAzjtFZc0RWgwlymVT5DmJUOg59XIhrggkFVeIw6JSSU7qQkIdxWrJYa6sII8SZ3Zel4XY3u/sg6UOLsa7eIkplh5c2u5Gdpdp83ynqKylUmPeoY841tNllMtLDWJgf9VOKHQgsI82FMaDJ8ou8NSIu4zYPGsVpb2HxrU5O/7ZOjibWW8hFQtMt0blN/UTnBT+94jKS+uqZAGl7E/hW7lrcTZTuwo/odCraOoqfLKQnZ/VZQ5NFjjKLV4Fk0V8OrjSJaAtGuRCnVXeIWLqgFl6fTme4K3vDzE13faIyh11VRJAH8wiFeXyIQtJ9bIoGdcHQ6GH6O7MkxKbWdEVI+EWyXrk4k6JbjvXVlbLWaEb6hKXVMYmI0Ta9V3DOU5MB8zS2N6aKexZLDw7vjXS8w92sRHBT1rtp4pYiX5fc3bGV69e1fvw+zx+t1fvE3fHIhAKHYtnjGYI8ItYftzMiib0ZmMzngSfwG9n+e5jLHzDzX5lay2JKG1ru26Xu3SfdK3vsrRIh0XNdrMoNtuz3mF2rn8btsXwjQhdXYvqqsSPPp6VNsrljRRXGlY1EgotoRTt6xFgy7r+Dg7uuMMC1zN2thFK0feW4LBTooEACxmiDh0zS4+aaPZkFgG3rZW1rmIJLSqUEzRRLmdN5KjGUOhRyD/gvPwRCz6HxHZl6QUZaqZnz57xOSS6PSA+JnK2ViZ77vC3NuZpieGFcpK0lNkYDrPnwdazTrisYtr5399QG5JolAZZWVelYXWQqQy0RLlcwn94u+qiOxPXQUKhw3V0ywFbfuLM8eotZa8L9WiHyi5F6/ZCDtUSjMlB4bJGvc0wu98OYxtGZX1TF1YcCu2XsyU/wI2CrJ2rB+wZCn1ApZ9KZFxnvWTBZT/a50dK7rHllXXwBC52I+jMf6FHBbmNzAb2NI9PvyMaNZf6N52FkAxQo2apGzBzMdGGUVlLopXK1qEUL6MPL5cxaOC2YzAILjH0Dl3yFEkMIySp+S/G1z1aBwOlR1QLt1doCQTapwpCWeyA4R+XwsJqR9fo1+m6Y6gKwze7Bcj1ggN19C29KwJV2notmSImh7cEInOeU4IxzwkgnCu3LZnHIp0CjkZNViUzji356sinPGOrqKx5x5pCOWFaygdVQ2Oxa9cl1g+UyonS6LXRdGZ9TRoWoymtt3aeO3o+jkJL4DQqCI/WklmTxlXMJumaDnQr8fPg7az32djcuPQujaR6G6NxO1OhCLSzJmcjQLT7rulcG7XAknK4nc9nsW80uPI/pVN5uVVUVviGRBEdcCoMLUmejayhNCyiKWN4ZDzFNHulpTRCap/6lzRUdjSEJU2pDzj8rop5Y4WWcHNJOirAwZEhJQUpOMk4aS8NRbtTN0PRwj8GnPpNGitDPfgtXCeqmeKftMB/ubX/YtlNKeR/JqkSzmbo5ko0LrE34jS3WM78F5oWHSTROKKN4tNSlMhQlT0n49LRDunvRFBxEp2y8E2i8ti6KsF3znLZbB0TUdudrha8bdYO3IKhW7Y8moo/G+mz0/U1Po5Cp/igVqC29YOCspt7NLrYUFKQxl0iipqNzY4NaLfSUNY/CBaIw99UBsGtEtSXhm7qFpLUukngEkpCLz6nJDUR2nyaAYgplvrv2Y6PNZYgsn5yT3465nK6UHESncbcJCrr8hhSVyVeddipPLQgcwdS3Y+YlWSztqkCWA9uLo12mH7dzrjrpN5ttSjyN1ao0w6X+C+THaKuIJCxzklT02hqAR7dZeNx4gHDoIOqW/3slM9oMdymQUVhZA1WYL8cjGZOKiN0WqRIqlbUKDvPutG4nPqu/bFSrlho+zOwfsa6cVocGR+VNdKM1WUpMVRt7bbkrBou2Yd1UPY0pFlQp0NjPqHYpmGnfn+96bgRdNIbK9RJzaVq0BbMtJu2UDGruqExWusAeuluJSRjIdmlS6ONE0QdAbSg0chphEu0qSuxPtqZ705FoyV5JDUkjKeeUDoZpxUFw7IcXLc9L93KanSYe3I4O5f6k6ziDOHxUVnLheGmr4NnBdtNW7bsS+ZOfjDl0KKahWQkKo2QVfPUZW9dRSnmN1aoQxtJTfBFRmVPmfYTaJbc0KGUO9I+fdzGcRzGZR0BllWplEyQsgbND9aHOufdkpdPOYcZUkfinh25Y5yBuDlVXlFx2VzHVrfCOzgqm+thMotAA3VzknLZrLZewRjiRrBUQEND8tI4pwjbsEsHadeITndjhTpANDpqseu6ZS+tIDbt0KIpWsWhmGHYs0psp+WsIPdoBO06qnjDRWnxeWApOUO8v+XuyN7HsBqe0X1DrX9Klw/M1L3u+uk2GsHyJMNTCXULg6OyTryRE9EpVCqjF1U2fQqwdV532caSElZkY1tY21IGnIGmkbvX3uzsivaNFepwsMS8A9isr7QBK5kN8KqdTOkOa3FyPewl2E6zJUWYValu8RJAmVGpIEpXjG1WQIvrOuBR6YtbU3WvOyvaIR2cCIoqtNPUyKi8dV2V0KyLl6Td1H9pXKxMpN2cDrgk2nUHueyCqXDSbYUPolCHj0ndl5K7AzCn+oqa6g9iMI7PuFyKAODXdxGPijpLBUn9nWm5S2J237DpKSsedNgdCp4sz87jVRZR9vEzNGp5o5BCT/3MyKisE3eHnBYEdSInYbrc1HosLXAJjuO8XvqsScytUlfZtxBZcb6xQlVxqrU+HVWCa91gLBtQtRpdf1ZFCLqOAD4dMA1YJTq2RupzbXcX41TOHY2jXxm6soX4IUboJF2ZbWynkcrI9aU99TPDorJOvLXyLC46W9TLlUZZgdiyyHpmzV3lR2mwqow/eyub708Trtlx6h0eR6GKg2U83TZcMc7p8tOpnfdRgyE92s6elYfb02RdpZAM4FukthtBWjEzBFmfQ7vyNFnjIVmL0xdZ70aQbjQsK1fLG13X0OhxOu+wqKwTr7eJKaOuRadzcqbLjRYYENt0jiV3mY2dPEtQdz2XXpZGHuu4FeEbK1TB17jYDWZJOy1pU7ZAQRH1cK4iBF1CAAwt5bIlrAR3u5VemnS79qypJHFWJv2JZ13+htIhdarjZDtINxrZZRUGJkQpyxkTlfesqxJ29VQxSb7FGjNJZw20tGzqFXaLZZRkH5hFmpgg2V01tshifUpCqRFvoVBjAMJUlk1gtWeFLrn+xjTRreHGpyr8xC1WnGlWzcloEuX1q3JnnI15R6xP+pMgbth0uY8rUCTdjmMpjOkjp6I10XeQViLImKis6cwOdVXCXSd1AqfLLTya+dxZx51lqaVgmrWqUjU2cM0otvdWqKGNmKayNeE/u/XHyIvqXZjhn/EWRB8C5Kl23mTKVQLPeLl4DBQuVqlEi8yshGoplmzhUUs8pHbzt0nGyymr5A3qgWBAVN6/rkoKO6S6snBVd5qbmrUrp2xNjkokH0qh5hQs16nksNa5Qpg6lMBsKo/EreEIEI9LDjHphcUyJIAN57xlQLNVtTHoLTyAToFnaGFvVB+SY539couopCYss573D4jKFqhAsB6rRmkrjYNgOrXqz+ixyR3SpZHrmQ7slTKGIbmeyx9N2FGbV4rqvRWqBmlF1RodlYqYUe5SGQ46iwCRQw3YVocRJLV7WnWWyZWNZqsmVCJGyVXK+3fOY7Q8QMCxznylCmYfLxVmsyGZkddGZQVu4A7qrMypQyn4qbHWs5LGiVI3EvA08uz2dekca9F0pc6lImA2VygNqO0PpVAVPGkWh66NS+mSQYLq0qGi/yIEWOaAX4/HuPWB3mARe2M7q38zeqXpKoclD6N9dqBd8jEq59iB81LF2BKSYW9tVNZlsD9qCG9GWSIGZlhMR7jFVmbXdpYZHhxiENnBaRyyLB9KoaoO7AQFrXxjrrSNsf/SUNHuTbMY0V1pUaR1QcCeXbNXQWnr/RiAyoI5yn014sySUTZ2nr2RyVI3uFXmE90YkhlzVVQ+tq5KiJSqEwVl5wVZWjZD8gNnrCrm+lo5FFpaZo3tmtOYaoZkS40MPFQ31kJprzWBD/L4h5thUkpBRu3H2I6gGXAihrivdl04xz5KunYGuntmbbI9JDPvqqisPmjnyGeQlTI7Namd7am0bIacypTWDPKuTydDoWZXHUQpYYpD5Q4w648AdWlbIi18nOCF/HhdWHc3W4ch9SgPXAJ2iPtyslQu0aD68FHSVWYccksLG+MflS3ivz8q6/T7nygrgi6rMiyUWASKDt5Bl5ZNx1DTR7KJWJJ05cvDodAp2otaFEC1PdoXjROdKwgQG0ovbSTMWX0rjyEqs5/hlpqW0ev3yUw0Tc1tfAjrsAPhXpVa6dl2YDhN4dhO6HUk5f1Yq/L2jHlTiJldrSdL71kuZxkYZVilkM+kK3OjUOjUtBa1lIoMCrtF40TnLAIcDFWMH/tnidEn++xtGkunYyvXvuFzkv0eV3tcIs0COnWhKQr06aUzKmtZ0Dex2cEQorRprAFyn9ShtGxGnW+pRI5eU5OFQtfb4XRNoiAa14/84CPglOvxmHxo5/3VozRScnSj4lZp33GNb+nASpfSJVYQwUV5Tp652+d3RmXlYJ9oV1ftecrl0rIZ4jWyOyQWm9cUCqHQuoHN3i2ppmP/anaux+lAMHDni2btiaAkeKitiFJ2MgqE0vh7OnkyDNXyGaq++ooDnKmVrsljeqLy2eqqBFkpHKqCd7CtklnX9dp4t5TJJhkbB5l2C4VOMVnaUlLNmsW5lIc79QdPzRR1FSea9b7Dcj4bpFMcaAGoIXyCZ3b8gYfWLXy69waG1DMt83b3mfr8NQUSbPREZV0t51kYJZNSO2Mld0Pf+KBOZ/SoQ+XSySUTYRmNHE67hUKnmCxtca7EVD+qiFnKz0X7s4pZpGqQhmQiuEXAPo/b2RPn0unYqP0Yzc4VdgDfTUznxndOCDrEdD4Z+1yfRiyOyqq5s+0tHF4ul5bNKLPWpeLo7oQjFNqxFKePOHWkS5botGe0ZBFI8TgLo4H54BsPJf82CpZpzZeQ3zOzVHfE7KM8Z9bk1jcSAdViWe9DsFoclZnY+DhbxuryLONTie7o1aLC0rJZnz0xeynkJ+m6pwiFtmi23gfw1caMHlXE1Ge/+l0cmfNuBmAiKJhGvc10aaxKUbN77SsaJee5c7XqZBwS5FTMgTQZgxoqQI0KiMuisiYyZyuUE9yluKjwjcJuqmBnUjbptGdHS0W07pUTCu1QxPQRtz5N76OKmOmM92ghnLgNQIMuESyolUd09wAqSeHAscshMpZseM9qlRhsQkGg/SGibTGIek5YHXVG+R9FL+L4zHVVEqSU8amyNyqXS1OPUhihV6VQuluiUOgi+y91jkPlEjKldmJtCbRk2NyNeKzolbbKRrmXUkWxZ7XqCo/TJrVOF0O2xMCZJJV/KH1BrazZwTkL5WTETrUavYzeolx2L/TbXEOSTZdF2uCJ6BMnFKpebw3t1JEuyXjWjHnXZ/FopQCQcMPHJd90VwT65Cq5tU3dy87VqhYJGEOfW+uDt/0pjFPX+5CQzOwmO/SCqGyPnRavhGypZlUou4vLivJKZ2NDXExpfwmhus0iFFrRZvstlzibmXXrpX3qa/Ukba3s94AbK2jPyuxa6JVSmSHuZdOQ34izW0fnXD7Yp7rNUUxazEpnka1R+Sp1VbKAkpGZx4QYnoiVPE6jUda7ldYkgvQty1BoHfD2uyVjA+H2QaY9CVEovU+509GObQEK9WW6DBMNhsPX47EiD599ChotoDpkopLvmlUKUYpnMdTZnrN8uqqGID37yM4dkFHNGIZHMWAZSTqPaI3Kqrb1ChglTGkcOMwasTYO2fkxBkozDjn1qWxfdydroVDT3UqilDCtKfvsNIRwtZK9Ax9nUbDK1JHpAkxBhQ7n9ycHYpimNq/tAOxe/ipRafAW32Up6fogqqKNyjZUzJU0Vqo+c2BIhjHbCk3rvSkqX6uuSuibuaiyHT3QHZgbdVMMif0VWfpcfyh05RLVx53G0+VKt4JDTONgVzrXVWhWVsVoEQ0Ht3Iv4SpQDOGzBOYQDAntWRtusT1LuVaK6fzn2Ji3krf0uCbfqGPImDaIqSAptCkqa44wMJIZT1sQ8Jk1NW0cEjIT8277xWYZsgNppm/DJqLbOEKho0xuTZ1R4kFN9yrLzWQhTSythWS02F6Lu7cBgwABDQnqBPqScgepDmh0S1ppxt9SVbtJ3aWloYmBIW7TTbHmUtnr9roVBswhJ8Hno/IV66okfynBNMuDGOX1DFYdHLqiicZbLou08ZmxcQTXLRTqALFLjIFVscjTlSLQmoTP7HbI/qRJtzUBbpbym5UqQWhZv8+5tRTnHF9hNLolcM6KU3IvLdWqGf8aa4dDTUORrtuzzQrb18HEhLeVkmYZUPFTPJoPGxpv0jPZoU/YqNKaKTtiCMqliXBD62FR/JX57nRSBwyFJgURLbQcAaLGek7BVO2sCT+2NbJmkPWG1z4CpqjFhOKQaO52m2s7G3ftiRlMIaVlSNJWUlyLvsxQV7oRnLAKOMQnjzIGS5HhcCPGLDGyNGsmKl+3rkpaUUxV8UqvNCkmMlh1WOj1y0bx18GRq8/sdMCWdLhvlu2e2kKhzikYzrOBmerQOjtiUcGtcJmChqR0OvIWNL5bsxkHApcsgW4otmD4imOWbB5TWS/OVGW0WHiojG+5AnG90q3llktt1zvklklb+thiBJMhaGcntVrckJyJyorXecDKypZthOes2Wnj+gzIYNVhoUEvy1VjI8xbNqojm/Iax9FuoVBFA7qUUbWor+QuedbN0nipGm8pVhqH3ahbRXwQYFFEPB6CfCnvWQ8vI6hjMbolX7ciezZ5rYPgeFjj3OoTLb2rnmG7kKwRymCvuQ/NFOyBpbId3r/uOzBEIh/QrOFTQ51ZdiLWjJw9pVvDbSh0quVs3mNKnPbXltKztGu3dtpsdf0uS/ukfT2dMzXEIJBijdn38XPjpxRbo1dm/Akuq3dt2ETMHp2QMqae69kwm08Drozxo8xAkRnOEqsDAJmCglBjh8X+Pzp96OXXX39tlz/++OPTp0/t8k7Eb7/99u233758+bJPqF9//fXdu3elZ9HoF198UbpbaX/z5s3bt29dB9w96nz//fdde+NlKNQBBcho3zXaZSnopg6vX78uPVtqt5GzxA8//JAUxLwYZLbPmRth+9WrV93r6MyiHcgbVpGd3UrV7N3GxpLj+vTTT+sj2KGPEfX+lbvO1D///PNK531u/fLLL8+fP7e5Xrx4YfSmxP8idCm50LpqU1bOMDgOpTu7rwPVl0taKurAob2kr9n2Op9uoqtfNirU5elO6spmGtbCFKl/1j8uNScdcLZSmdX1Ph1sLwcjtzR/n6kfZ5aSiQ4p4BjE2TyXsy80WB3Z59xUdzZUYuMMW0RsAtnSnoKzaYs5jeIO9v/i9qaMnGbw7tNl800lUZY6WXXQNiaGsiYksxJCoeoOEs25jCE8JSqKswcJyehr+uxSZdnZIV54yudpW4CogtJp2b4QY2YYzsbMg6+RJZv9z4ZG8yRLjXzKqnOeh9sSqJp0DvAdLg2ffFR+qLoqwd1YXRlwRpQSK8tDUbN1niXI1KZmwRS0zz5b6RAKzYJT2X+r+CbTrNnMtKBpD67qCCqTZvmPxnsjkE348FeLXEodommwqb9CZHG03q0+qd3V2VlN1n4UUcqBlM+NaN2iyEflaWDYiJVTDdtRLpfeeUkQ295mo7cl95zG+FSNrTTTUGgWQHLzrAVWPI4+oqm9Q9gCdnZea0Tj9iCKtvYgAgEQUGNTQ63Y51LcLMra+BVnZVksRrt0oml/Vyq0J7LToYa0mLs2KPYkVKeZqOzA2pOzY+dq9KRqASWsUoDXI4qKracBzeIVhCGWWmJSJ7ol3aJQlx2jJo21qmtoq5KBC1T17jQ/m9W4VtiznXWuoB8EgaxPwPaww1EITO1WizadxcyVZcVTequPdlFwyJh9nPAUQfFYH5hCRuI/E5UteT+Wy0NmV2haFIwzzfJpJy6YGkac+gBs1uPj362PjcbaGGWmodCKKlVBgM/izMKOQtWJZO1kutXBI9PR2JbEwanGs6NVeI5bD4JAKVRgQgMRsHBrzsfcV5qFS0teR4VktzlfSgUGilkfymQ/itDQ4KOyVgNH8XfgvNhcXXnurvpWZVu7OWfNIzhr1hv/1NHb4wTRgblwKFR1kaVRkEtcTEc4LBIvvcutinaIwea/TKG0JHW7oejAaLoas+xF48MigNmYFRmB0xgOyLS6YGqSRexf7RlzdQG7mxMGN4kg3M5T97B9D7oUQRnbjdb0PROVgX43Vs42Ef63Xa/gmOV/umzQ+tTup8/yYMXjtzOmPRkwFKqAlJQNJjwAAATRSURBVGjcxCxQKLGlTMHFaCCfKpoW5ooSuaSLaE8IkLE548Fs1H0PBMqFSTcvl8TpFuNvZMktkIEjNzKg3UqefArCdi3Kj4/Kei/oOgI436ySSt4W3XOL0GveHyIVUsTOY+2yLunj3MUPUh+gI/SS1IT74BLFLVVQGsrGwVSSuhk/6uPHsaiVkurxFna4UUhOTGLh2LkWxxgt9o/Fjp2Xgls9J3KtROlmjz9BHgUo6HYE+AzN9PNbPI4F3/U7aO3gRM9AIBAYhQAfEOz+ol8fD8zIgxtNyucO9ZNe1CRn+KRXH1BbPBVRuR9VTHb6bUXqoWTQ/ePGk4FAIBAI3BcB5zmjMnSq/oO7jstGBPhW6jQk8yy7MY0jRLdAIBAIBB4NAb7srZ4z+0bbo2Hi5I2o7ABpveTPdWS7RlTOwhKNgUAgEAiAgO5dcxlReWoVsYM9xaSphT+rkg3McajcBF90CgQCgcdDgNO9Dz74wOTmVTI2He0yiIRA1MqdluBeI0yjcKgc73l1AhqPBQKBwN0R4MUuFTEKZUXD6IjKBsUC4qefftKjEXsytq8NiiACgUAgEHAIuO3rlq84uBEe4TKico+Ws3vXDBRRuQfNeCYQCAQeAAE2q3/++WcTlB9Gx86ioaFERGVFo5UuReWPP/64dYjoFwgEAoHAIyHgvu4Q29cl5cfbXiVkau1PnjzJ3o4f3mVhicZAIBAIBKiM3717ZzjwKbGNvlJiU1yU+ONF+T6QbQ6Vs7PH9nUWlmi8KwK8T8sHGtOeJB72umLyVjAvA3PGyQ8rrivFyTnHbWpIBu0IySWVRVQuIVNsL21fR1QuQhY37ogAkSz7zuNFZeVFJD46zccgL8r/ydl273nF9nVFX3GuXAEnf6sUld1X3fMPR2sgcAsESj9DuLRwpaV9aaFOwrz+JopfkMa2REUvEZUr4ORvlZZu2Fker2i9IwIfffTR/cSKtzU30umbN290W+XFixcbTXSPYWMHe5ke+Yhr9oEolLOwROONEeBDOq9eveKw8NKHyiiIc2WqN06gXr58eWN9HShabF8vAj/ewV4E13ulD21yTPL69etlY0XvQCAQCATujkB8ZXOphmMHewFiX331VWn7mvb4A44LoIyugUAg8BgI6IkyEsd7XrNqj1q5CBG1r/3qg0ORUjzW53krlX/shqUvsEOzsx3nzQpR0IFAIPBQCPAKgn7SK36mPKv9iMp5iCiLOTPL31vYGla4ELDoHggEAjdBgK9sPnv2zITh8L70ao71CSJ2sPM2kP2TUPmuc63xY/k5hOJ+IBAI3BOBeM+rQ69RK+dB41V+zj/S2/y2Iw1B7/TGZnosdUjvoE5p+vDxo3ixMw9xtAYCgcDdEaAmSY4xCRrfJG5ReETlFpSiTyAQCAQCgcAyBNisfv78uT3DVzapduwyiBICsYNdQibaA4FAIBAIBPoRiD8S1Ydd1Mp9uMVTgUAgEAgEAjUE9G/rcfwXvx2tgSX3olYWMIIMBAKBQCAQGIGAe9c6fqbcDmpE5XasomcgEAgEAoFAEwLuAw8RlZtQ+/9OEZXbsYqegUAgEAgEAk0I8A0l68d7Xk+fPrXLIOoIxLlyHZ+4GwgEAoFAINCDAH+smt8rE56///77iMrtCP4fXb1bl+Ev6OgAAAAASUVORK5CYII="/>
  <p:tag name="POWERPOINTLATEX_PIXELSPEREMHEIGHT#5C646973706C61797374796C65205C44656C746120705C44656C74612078205C676571205C686261722F32" val="116.6667"/>
  <p:tag name="POWERPOINTLATEX_BASELINEOFFSET#5C646973706C61797374796C65205C44656C746120705C44656C74612078205C676571205C686261722F32" val="29"/>
  <p:tag name="POWERPOINTLATEX_REFCOUNTER#5C646973706C61797374796C65205C44656C746120705C44656C74612078205C676571205C686261722F32" val="3"/>
  <p:tag name="POWERPOINTLATEX_CACHECONTENT#5C646973706C61797374796C65205C44656C746120705C44656C74612078205C676571205C667261637B317D7B327D5C68626172" val="iVBORw0KGgoAAAANSUhEUgAAAm8AAADsCAIAAACt79aAAAAgAElEQVR4Ae2d7ZXXthKHwz23AKAEoAKghEAFgRKACkJKyG4FgRJ2t4JACVkquKEEoAPuL1f3TCa2JNuy/CY/+2GPLOttnpE0Gsn2/873799/4A8CEIAABE5P4Pb29scff/z27dtPP/10fX19eh7TANzBmk4DRmoIQAACLRL48OHD8+fPTbIvX77cu3fPLgkMEvjXYAoSQAACEIBA2wQuLi68KZWwsqZti1xdun9XL5ECIQABCEDgKAS0u/vy5cvPnz8fpcG7bSe+6W5VQ8MgAAEILEhAdvTFixdPnz7FlFahjG9aBSOFQAACEDgGga9fv15dXb1///7Tp0/HaPFBWok1PYiiaCYEIACBUgKyoB8/fvzjjz/0HyNaSnEgH9Z0ABC3IQABCByIwLt372Qy1WC96KL/2sVlI3cd9WFN1+FMLRCAAATWICBTenNzM1jTgwcPXr16pQd3Ly8vBxOTYAwBrOkYSqSBAAQg0AIBGVF9mUEP8T558kTy6MWYFqTahwxY033ogVZAAAIQqErg7t27sp3379/X/8ePH+vZ3WBBq1ZCYX8TwJr+zYIQBCAAgaMT4IuAW2mQ9023Ik+9EIAABCDQDgGsaTu6RBIIQAACENiKANZ0K/LUCwEIQAAC7RDAmrajSySBAAQgAIGtCGBNtyJPvRCAAAQg0A4BrGk7ukQSCEAAAhDYigDWdCvy1AsBCEAAAu0QwJq2o0skgQAEIACBrQhgTbciT70QgAAEINAOAaxpO7pEEghAAAIQ2IoA1nQr8tQLAQhAAALtEMCatqNLJIEABCAAga0IYE23Ik+9EIAABCDQDgGsaTu6RBIIQAACENiKANZ0K/LUCwEIQAAC7RDAmrajSySBAAQgAIGtCGBNtyJPvRCAAAQg0A4BrGk7ukQSCEAAAhDYigDWdCvy1AsBCEAAAu0QwJq2o0skgQAEIACBrQhgTbciT70QgAAEINAOAaxpO7pEEghAAAIQ2IoA1nQr8tQLAQhAAALtEMCatqNLJIEABCAAga0IYE23Ik+9EIAABCDQDgGsaTu6RBIIQAACENiKANZ0K/LUCwEIQAAC7RDAmrajSySBAAQgAIGtCGBNtyJPvRCAAAQg0A4BrGk7ukQSCEAAAhDYigDWdCvy1AsBCEAAAu0QwJq2o0skgQAEIACBrQhgTbciT70QgAAEINAOAaxpO7pEEghAAAIQ2IoA1nQr8tQLAQhAAALtEMCatqNLJIEABCAAga0IYE23Ik+9EIAABCDQDgGsaTu6RBIIQAACENiKANZ0K/LUCwEIQAAC7RDAmrajSySBAAQgAIGtCGBNtyJPvRCAAAQg0A4BrGk7ukQSCEAAAhDYigDWdCvy1AsBCEAAAu0QwJq2o0skgQAEIACBrQhgTbciT70QgAAEINAOAaxpO7pEEghAAAIQ2IoA1nQr8tQLAQhAAALtEMCatqNLJIEABCAAga0IYE23Ik+9EIAABCDQDgGsaTu6RBIIQAACENiKANZ0K/LUCwEIQAAC7RDAmrajSySBAAQgAIGtCGBNtyJPvRCAAAQg0A4BrGk7ukQSCEAAAhDYigDWdCvy1AsBCEAAAu0QwJq2o0skgQAEIACBrQhgTbciT70QgAAEINAOAaxpO7pEEghAAAKTCHz+/DmV/tu3b6lbxEcJYE2jWIiEAAQg0D6BL1++pITMGNpUlpPHY01P3gEQHwIQOCmBr1+/3tzcpIS/urpK3SI+SgBrGsVCJAQgAIGWCdze3j59+jQjoQzt69evZXEzabjlCdz5/v27v94w/Pbt2/fv32uz/sGDB1oWPXnyZMPGUPV8Aih0PkNKgEABAVlKv4WrSTVchoC2cD99+jR+I/fx48eyu5qW1ZK7d+/ev38/BKxhuvXw4UO7PG1gL9b0+vr65cuXpgbpjDWR0ThiAIUeUWu0uQ0Cd+7cWVOQn376SeN9zRr3WdderOm9e/c6j5D9/PPPFxcX+6RGqwYJoNBBRCSAwEIEsKZ//vlncMTNHVdATrb2rhdirmJ3YU3fvXv35s2bvpDandCk3I8nZucEUOjOFUTz2iZwEmsqk/nx40dtWctS6r/sRQhnlPv7778/e/Ysk2DOrV1Y074fE0TCPZ2j2g3zotAN4VM1BLTvqsMycfBnnCE8xz8Jp292BKvyQ1glr/+Yy+BTVNFu8J///Ge5I97trWnKjwkscE+jfWLPkSh0z9qhbRBog4Aecry8vJwky9KP42z/hswvv/ySIfLrr79m7nJrhwRQ6A6VQpMg0BiB4GpPEurHH3+clH5q4o1907wfE4TBPZ2q1A3To9AN4VM1BE5FoPOokU5P//jjj8z3KH777beWn0JKHbD5PsHpqaex8zAK3bmCaB4E2ibw4cOH58+fR2Vc9NBUNW650ys/RquJqNg+UpvjvHvqgew2jEJ3q5olGqbHQPR4pB4/kd6XKJ8yIVBAIPWBJx2aLvf8UWjnltY0f8DmOXJ66mnsNoxCd6uaJRqmaUvvJ+irOnq9Ta9k6KkQVr1LcKbMSQS02RtNv/ShqSrdzJp6PyY8zB1FECJxTzNwdnILhe5EEes0Q45ppyINUj0YonMpnWZ1bnEJgdUIaHkXratla+r9GK1wBw0q7mm0i+wnEoXuRxcrtEQbvNExq09tP3r06MWLF9jUFbRAFX0Csib9SMWsYE1/0Ffv1//Ts1UmsL7xqAaMMZZ6uHf9plLjGAIodAylxtLomY78DKW72nZrTGrE2TkBsyw+oJXfCs3expr6Va3GZJDTR3oQFtbDvSsQoYoCAl53KLQA4HGz6FNteZuqj6MqzXEFpOUHIpA6NA0+29KCbHBu6g/YJKQ9Z+W3Cs2C+gCnp57GfsIodD+6WL8leqxX7yRoFtNYjtaucyy9saCdYX5mJMqHyIoEttzm3eSr9/6VxM4LQP5WFDHvnkaxbBvptYZCt9XFtrXrrFRLXh2dppqhH8LUEF70DfpU1cS3QSD0MZ366e1K/e8IlfrqvTqe3z/r5BpzqSfsVIKeY9ez68n0Szu/nfL7B2w+AaennsYhwij0EGpas5Ga4169epWccf73i9Ma6Ws2ibqaIZA/Vsj0ulq3Mo8CrH1u6hcIdsDmNe0TROXn9NTj2jzs9YVCN1fHfhogm6qh6rtHZzjrlhIo2X7aTEv2T2CMx9XpaRUv5eNmeuyq3+nVAZv9jqlOWaLnKPqF8MEDVMmj3cWKjCiqjAAKLeN2qlwa0ZoBM189kyOrBIzoU/WK+cLqUyEyBL4cHTHooMHHhLB6V+pQv584FaOd3uEuuuZixC9Uo35MaIxPFpUN93RNrWXq8ppCoRlQ3NKJgNb10eEcImVTM10IgBAYJJDaBF6tX62305s/YPOkxvjyGXfbF0V4OQIodDm2rZZ8dXWlF2YyNlU+ROZcqlUsyFWFQLRfacVfpfAxhaxnTUf6MaHRPnGUEe7pGO0umsbraHD15xOj0EX1sv/CB19RlZPBK6r71+OuWrjtm6YBxUrvm6ZeSYxOrIocPDrl3dMUunXiUeg6nJusZfAVVb01yCuqTap+OaG2fdP0/3Kts77wrsmgHxOa5LNEdYB7uo7uorV47aDQKCIixxBQ58m/TqPTVu0PjymKNGcmsPmhqeCvsdM7/oDN9wZOTz2NXYVR6K7U0UBj9BhE3qZq9aZe14CkiLAQgajHpW6zUHXRYtewpgV+TGirzxiFhXsaVerSkV4vIx1TFLq0UhooXzZVI9r3rs6o1y0tsnkCsQFd1xVhD4emkmjxc9OpB2x+/HB66mnsJIxCd6KI9pqh9/n0cqreI5TJjNpUvbSqOUFv/vHL5O1pf45Euzg0lQB11wj90vyomOTHhKJ89ihu3NM+80VjvEZQ6KKoT164tnZ5RfXkfWCk+Hs4NFVTl7Wm/oBN5yIj0fhknJ56GpuHUejmKjhbA8a8olqwqjsbxrbljTpaWvevLPWy1nSmHxNY+EKi1HBPV+s0XhfFU5gvBIWuprtDVzTmFVU++3BoFRc3fieHpmr/guem/oBNjqn9jml0As1EcnqagbPmLRS6Jm3q8gTGvKKqX8vSr6jqx1Z9RsLNE5hzaHp7e6sOoy/Ga3LTf4X1i2/lxIpXBIMZvQtS7MeEWnxRUVE3d0+1dtZH0eyYRwFdlr0np1xafKiEILX+62NsxaUNqml8Aq+F5hWawdJXkJSlkxudSkzFomW1dC39dnRdUFSmwY3dEmRBi84DIVLqKBt6jYE6iThTD0016GQv1EkyXUhlFnShpXZ65x+w+a6w59NTje3Mp0c1SwqFlyUVHpwjgu5lVqdO2akaJ8WfR6EpLCMVpHE4ZstRy69Mtwm6VgI+sJdSx+ArqpouRw69VBXEH4JA1Chq4u03XgZycND50sbP3qGupaxpWGuHllWZ/X2BXmALb+KeSjTfMM2kWjX310qK6avWx/TX2qGoaGkSWcsLn32FsBezYYWmSKp3WU8LAQ1LrWyCgjyccFfxqaIU31G3ilKM/lRgf7QrMlPUyW+NfEX15JQaFn/koamSdZxRXWrEyb7qliY0/VdYMZ1hrktNxSNfcV7Emtb1Y0JX2Kd7ahrSlOeJ93WsWTLapztqVrKoO9IXf9BCR6srizyPQvt8pFahtjEmBUW3gBTZsakpBXl7KSPtu43V3vFcU0VZegIaIB3+pjIFdCuFGnSHJtCfGIPe/bZEZyksk6lZNyW1LKvN6taFUrN3p5BFrKnv1lX8mNBoX6zJ6QOi1hFv0UtZ0FB71HvoqFAppcVOe7yVStlRy6IZ1gur8EgdWwnFAU++YYX2+WjUmewKRBc6lktkLHHQVN8KmmGW7qJ2NJSmjqEEXt1+drAaCXQIiFJ/KvQYNQYz2Dulcbl/AjagvJYVDtOUdO3H0UjtK2+nNF32Z+8+nPrW1FuIMS3otykVk1qGeMlXGyrmfWoCjTbYEvjmeVNkxlgJRq4DPNtQbH++jjZmTqSvtGGF9hF5DUYXTP0s8lC9uhVWp7VkohfuZkypekjUHijSyiGQJyAt+Dm0oxFdSpt+JOZL4+6eCfSVq5gwJ/uhpOGTXwp3ZOz7QipWE0InWeeyvjX1y/PqXdYXHuU40ix1KBRc2nBNKUl2vd9Cs0ZmSiVRqoRoq/pTraxdNGWtSM+8YYV2cElSE3xSp7Jcpv0AzRYlSpBa8ym+n93K6bSQyzwBDauU4xKQagwOzo/5Kri7LQG/3rVhokBYLdlQKnA5oiUPllPZmtqUIZHMclQkvhP31FjnPQav4BCWgkXDm9Kp9skTtvKnFjJeI766hhXaAeKtmncuO8mil+aAmnYU45dWmRncOobl9YHltBwVpI1I0c5T1RQ5aTnbBpY2pEiZAy1/zeuQ9suE9UPPwvmiKltTWw6o+oUGv6/ChPSBSZ5Enk7qro3P/FTrW2Vhc2ql75SPkqpX8X5etjKLe0ymonDL025YoR0O5tMUgI2OcCswsyIRXlNoNFDQWzpynfZSbPurHA9ZozKzyjktt50LbsPKq9KHM8NtUDSzx77A/MKrpjVd2o8J8kdnKy+wwovOO96eZSryyTrN06WsVLFxiqo505LBfpNKcBKFdsQ3qcW5c2vMZf/o1Gs/o6Z8RnWYMbWTJkNA8LXU9urohPNzZaZkbm1CoKO+zqVs7ZxWmdvji827ajWt6Qp+TKDjK/KiWjgv8xzEymvmPL/wybsacxbC5hmbvAosIbLnXGz7x9D2FXmhLLyEdNGGea2V6ShjFPMdxqy4Se0D+bxRWYiMEpBNFUzP1sIFWxHRKohcgYCGpymuHyjb+fPNjjq++WFY7Tu9tT7i2ufSj9n2y702XUatmrX28+fPFu4ENG/qg6KdyPGXUd/05uZmfAljUp5HoZ6GdS0NmzIdZfSemsRDA/SZWd8SH9Zqw9ZwPp7wVAL6CqtU/P79+2jG6MiKpiRycwKpz/OGhmmbQT+XO6eR0YGspViuTG+N54S9e7GoHxMa6auLireQN+Np5nGpAdGGaQMhn3HwbqpktW0w7/gEnnDDCvVA/Gq3GGZKO2P2jaPLYSmizEv2ohEWw/zyV3eLlQ7e9QlEB0uYcuWuzG+PnwBtJs/vHtfZ6fWbVHlfeL6QoYQxS/UlxoZJmseqRqaUPf9sJiW7nOZaeE1MdaO2FeqJmcpE2MdPCqem7JHLu47/OjLXpBaeLbFGnGnWpkUf0AJ3/qg8G9XN5fUa9OH57koQzZdp4fxkWMeaejO+gh8TpPWVmrQ+sMRMZHPl4ITrW2LhMQ7KYDdNeT95TQ8W6xN4tm0r1KSWmKamOeuw1G7hJP9SjdGftY1AGQGtL6PPkpiiZWWxo2Vst80lrZkSO4FJAy0lhQrpFBsu8zalgjVd348JCFIumqcwZ1qMgjYzk5/sypQRrbEf2XFfTF5Z+n7igphTKdT42BpFM6xFFgRMHT6gblNQFFmKCciOppY1QS8aLFWm3eIWknEOARutfpQpvMQc6KvQ3JhpdgVragZGteZtTKYdBbdkKX3VXmYL55cSUyuVdKHkQRczZemrLITNPzYxQ6DWFoen2rZCfQcwJ2aOjlJL5lqD3DeYcJSA5jvfgTtjRJdajK7Zq6ONJHImARutHf3W0mzKY8mvwOZa0638mKCMlNHyiCu6p/Y07+A2b+qcZmYfCtlTi+5BGz+m9lMp1AMJfUYTsY+cGk51yPySdmotpO8T0DAX/Lwd1dq64mzQbwMxqxHwM7yFZw5e3/jUHOvT9MNzranvvrXWBf1WpmI0NgxlKlDRPVV1MpNaFg2OyWhjavmO0cIVWaUznUqhvl+pn0hBM5/kSm0brD80vGhthzUYpbvUoAjjQoZ2cMy2Takl6ZbeAVJXiXanwQl8ljXd1o8J/SPlDXgcKw+klLKr2HXNy140H57vm6LQmZOOX4uYaqqscmY2rMnsGgupHbkAX+Q1P7Qnu3WtowTqqiC1eKq1A2R7kB28gxP4LGvq546VLZapJ7WO8CAGKVhpVQIpZef33EdWndK05B1cOg1WgUIHEWUSpBY6HJpmoJXdEurUNkAY+FpZ1ppby1q4aC4/uR0iXJeGJrqo1LVsUKprDU7g5dZ0D35MUNLe3NOUsqt0qcxifObDqCh0poI8QD/aG57WZxIryK4ZLfVQQmCu0Tdzu76gVStn8b3rEOG6fKIiz9+Zs0Z6p8LXZQlSgXJr6qustShItTIfvzf31CvAwjNNnRFImWpVJENryQoCKLQAms+SWtLKkfLJCJcR0AFKpvOr/2uIKU1Z4cfKZbPKUQIV8abO0WbOftbCOTtMhdbUL8NriWHyFARSm6u+t61j8lPKrnV+4yXqhOf4QCi0oNd1svjliKlGkZ1kXE4lIF8zb0e1jhnchZta6Z7TW+86SqAizNRUX2tDIrXTOWZ2LbSmfuJYx0rl9bEf9zSl7CqjXYVkxs+chTkKzXewwbsp1WiiH8xLghQBTWGpdxXCQNBSHtc/Ra/J+NS6qlY3SJU/xsyVWNO9+TGh06TMmDc/Y4jM7IIpZcwsNmRPrZuCjMVVoNBidJYxpZoxS1orhIAREE+/wvOjOIQ13lcYztYeAjsh0O8Jiqm1A5TyykYeypZYU9/L99OhUyA8fY3ApfuEr87CtQ5NUydzqkhWvFg0FFqMzjKmHo2ptWS2itoOaBRrkPoOaYMoBHRLhnY/007b6tibdKlztFo7QN6v8B1PXW4MisnW1Ne3hxNTL+Tm7mlK2SOV4WWJhr2CO+HihQIKjaKeGtlRR7jU1D+1nNOmD3Y0itFg4uiftnsEwVMzfK2OkdpZHLkmnmxN/bJxbytEtSczGsOtYqszph+nlF3l0DRlqoNcxVWg0DGazafh0DTPJ39XU5XW5ZmRq322Ws+Y5FvC3Z0TSFm74tnPy5syHyO3eVXUNGu6Zz8mcEnZMz9Wl1sEpJTtdVYczog2Xt+d2lFoB0jZpfYefAezcK0lc1mr9p9Lk2Dm8EIYNaDmPFu3fwK0cBIBG1mdwKRCUolTo3j8zuI0a7pnPyYwSq0vPP2F3NNU1bUOTWUyvRQ+XCwRCk0NrUnxHJpOwqXEspEpaKFj6y52dCrVttOnNudqTbApX2jkNq/gT7Cm+/djQmfK+HBmgZZwT7UZZeX7wPilTWYwSKO+zE64TBwUmgE+6VZHHeFSK5VJhZwksebE1LQVuMlbrbJxdxKe5xEzNbEvOsGqr44nPMGa7t+PCWKnfEQ/5RU7cxmyqbOfKlNDahdCQhU/z4ZCM9ocfyu1ZC7Wy/iqj5VSy83M/op6Mi+PHkuhK7c2tQirMsFWMdVjrelR/Jig4BQab1DL/LlMB0rNFJks42+lepIkKutMKHQ8/HzKVGcT4XzG/F2ZFim9TLn5kte/KxR+6eaHYQiLYfXxuL6Y1LgogX63UUytHaDU7D3YLbVrqLwaqn95cSPl95UNVjCyzOWS/SXY0F+V/QETIVVjlT39zDZvsQOEQk13MwOphc7445Z+A+zUQGamf/coMRoUGmUZO6pbSrD/+eQowBtu56I7QKnCx8zetpj+q5AxCjiWHxMkMiEzVrXiMLbpr1NdFZudkaVsykahY7r9yDQdjYfLmUtmDeNQjvrVyGbsKplGVqbTSjQt5mb67ruSl8YsTSDVnar0Ivkk0VE8ZvTZYlEERlnTY/kxQa8az1FAPrKKqQvVLXpoagrzjVdYPaysE6PQMm79XHNWtf3SQozvuhUXfKnq6sZreZcaC6H3qu+NmaTqtorSjk5giR0gY9KZV8PlmAWxDf/gxQ5b0yP6MQFTajnj2dWarbx98uWbwooDKa9XNZaViUJT3NQZdE45yd1PWY45CzXrt8Xb+CkBF40Xt9QaP4wITYiafRZtA4W3SsBPqhYeY/AGgaQmWA3twbw2/MN4H7am3k7Usj2DraySQK017qnAnFnPGpmqSNOHpSkOeP5eiuLnU3yBKDToRbO8X/wK0Uj/ycP02pljNmwrYk4hxf2tIKO6om1NewgW1t3i7lrQHrI0RkADwfqSD1RZbqa67pgea0M1TKQD1vS4fkzoT7bM9zrohOdblNTqZr6yPX/f7OI9Xl/gmMXX3oblEgrVisqztfCgQZU3Zok7gUkOrodsCqqyFPMlLxHWjONXIR0IutQQKEaxRIMp84gEUqNeg2W+OP1Oq5gxXq/Z+LDNq5YMWFO/9J5vdeZLPrUEtTkKy0fOd0/N3/fFKix6Uxvs06vxtvbxJZvyfOKRYRTaAZVaCY1RX2qQK2+nlpGXXuNjlsYji10oWUZ8EdCgwI4uRP5sxaZWbPM7mErwU6uFx3ga5tTasjs37G2ZHMbGQVWYH/MSTRZr5kLBmyjTRwjMKTl6CjWntSi034ej6xVTYj+9j0nlVbxPNj5sfXX+rsb4SstSpqYhoZMUc7p9WXvI1TABG48+MNNXCbjMv/QlKzx4yKLFbsjim/HvTin+8vLy0i4/fvz48OFDu2wp8O3bt/fv3799+7ZMqK9fv37+/DmVV8uW169fp+5m4q+vr29ubjoJNE1Li/fu3evEj7xEoR1QgiztdyLtMmUsQ4J3796l8qbireRo4MOHD0FBqlcdMppmz5Fq9i+//FI8jvYsGm3bkIDGRbR2cw2jd0dGpqbuZ8+e5Uuw4yEL/JU+taLxfky+3AbuaiIoXk3nQfmVSwp1P94WPh22c3b/8u3sVHT0y5EKNV8wKm9mR129RVWEXNFRPbU7+QIH18X9DrNJjO2dqJOrd23SBiptnkBqkNr+6hwC0YOewUcWzKPtTO9Ja6p00Smm1cji01ObU1Jkpk6OfmK1MjV3zzGl6nAotD/qUgfeAXtGcZZRplT6MjVZYKqy7GRIc0e/nbuNEaIMpd02m4YdiIANDRtcITB1wRoVOeq3DJ6z2FzaGeZxa3oqPyboZqQ301eJ+SgdZduqp7N+6ZfgY3QcZaqyAlXFzPN2FOohW/gfuzSG+3+BzIgyzVqf6S+fxxtFTQqm8Uyl1mYCEDgPgehSVQN00qSax/XPcf/XVf4RJHOf+sni1tSGd7+mhmMK3NPUsxhhr8D2AEfOklrp9G1z8H7yHWLwLgqNIpJfFe3P/XFi2X0W75Z1CJuhtYzRgDRuGaXoaBoiIXBaAn64+aGaGaFTWZl1tPIz07WtvzVs+xVFrOkJ/ZjAceQM6CGmWAXDLFtr1jGjoVCg6cmUqsB4F8e3qhNONdJX1GR4jEI7+0hSk7eRHZLmlQqXqPq7/XXVoMa9RzuY2NdFGAInIRCdFTX6NBJrEeiP3OAL9cu3AauJRbn6CSLW1BbLTc6weaGCFexjSsVoEowWaPvp3qAKbHSm1rxsRtdKk0ajCku1JBOPQjNwvIIEX2veKHYp1HYalCzaT/pbC8rSL02bVxqWXuPR0jJt5hYETkJA49GmRB+ocmhqDM1MWhU2gYc0urRld8qUKmXXmvrVtxV9noBIGeIxAT8neko+b2eSVRZNsuol+vMTtGWX8au48kKhXhfRsBTUWXCYjjTMtGDyd3Urox3ZTht1plDFBHV3ilIClRZdYEXbSSQEzkZAA8fGkQU0bVbn0PeLVLWWuZoB/IjWgO0YWt+SiDVVBmv32QKaNz2dfFhTZ5RPX9laSfW11c+rjJmZOt+Y1F0ViEJTcHy8Rs4gKClxzKJYmw3eAPcVrRjVhUvq+ROGQJ9A/9xUA6e/39PPWBCj8RgdqhYp+5of/ndUq6UmMImA3t9/8+ZNP4u0En2H/c8//9QHGfQdDK1uwgv+6hmadp8+fSo7qr/izzL020BMGQG9Ki4Fffr0ScNGb3ZLTVKQ/qQdjaVJCgpFqbRQjtoT1P0/Vf84+Hp4WfvJBYHGCGia1VdBwoSpsaOl6nLfEdKnePThFHkgmgEMo4a/ltEa/oP1Yk0N2uTAixcv+p8rUilaOg1yn1wZGSAAAQiclYDs3KS17HxOqlGFTKoUa1qOXYwYsdcAAAqvSURBVKD735CT/xHUUF4uOSEAAQhA4GgEct/pPZosq7ZX27Z9U6oWaC9i1XZQGQQgAIEpBLTc12ZmOIPwxxD3798PhxEKhPOISZ7ZlCa0mRZrWqhX9cVoTqxpFAuREIDAtgTCcxudQ0FrknyD4B6EI8PwuwvhiQGdGnLMb6AyAXZ6M3Byt9S9ogaVQ9McNe5BAAKrE5Azqgd55vwwkd4SUQl6UmT1th+pQqxpobY4NC0ERzYIQGBFAhcXFzKE/Qr/elT9wQNt7eqW9ntty7ef0mKUXi8sYFMNSCfATm8HyKjL29vbsCvSSc02bwcIlxCAwFYE5JJqRvIve6gletMjs3OrX/yVCxvddVNeWdyXL18qu9JwpNpX67/6UcQMEkj1NqzpIDoSQAACKxDQKaleZPemVJ/10VvUen0zcwgqv1PvSSuZTGaqkXotUE6qPIpUgtPGY01LVJ+ypuq+JcWRBwIQgEA9AjJ1movkSoYitcrX8xza8h3pUCqZnNTMZ9S0M6fylaZek1soiXPTEi3euXMnmo0PS0WxEAkBCKxGQBu88h3tKEpbu/JHy2oPDq4V1S9EX/7LeLr99G3HcG46Wb+pLQ62eSejJMORCWjW1jMpYS9Re4PHFUWvV8r8ZE4TjyWaJiKzf6mvnI6USN900z5cZsvt+fPn+k7qkydPRhbYdjKs6WT9prZ5saaTUZLhyAS8A3RkOf7fdj1Zo2/Avn79+tCyqP12ViqvNPrB8EkCylLKAZXVTOXSvKct5ZF7yKlC2ojn3HSyHlPW1P9wz+RCyQCBQxFIPdZ+KCG6jU0N7W66vV5LKfZSqaaj4g3ejnzay808lCQ/WGa7k+Wcl5ybTtY7h6aTkZGhRQKpgXBcWWfui24uuP+kTN3PyGhXX/vhGQHZ7xUcdnozPSRyS4+PR2J/+AHHNIqFyIYJaALVZwG0y3foQ1MpKHyfVjuW8/dFN1R3+AXA0AC9DFP3Z6y0kasyLy8vUwLKPU09UJLK0l48vuk0nfrVn88558E5Xw5hCEAAAgUE/NSk9U31g0w93/vo0aNMw/RGzck/k8S5aaZ7dG/pha3UyYritRnSzcA1BCAAgeUJaPKxqUkr++qmVBLI2c3vwNmR7fLi7rQGfNOkYnSGb0//66TdOmsyww8/6ClH/enTl+GMQWH1P60ZM1m4BQEIQGAmAX1IQd/884WE31ZTZMXta02Jb9688bV0wkv4xJ0q9nyJNY1rJ/Wp6HjqbOzJe1iWDTchAIEKBLTFqg/+RQvSml6vuFQ5RmWzN0rYItnpNRT/COgJi39cz7hYYtdlRnPICgEItEbA3jHtCxY+Vd+PL4gZNMljNvAK6j1KFp7pjWtKOyTqGeGTIrZzG369KDwBGLKFBOGZxn5YafTMfbwCYiEAAQhUImCf5I2WJ1urTdoqH6bQ0VXGcld0QqKC7DySnd6dK4jmQQACEBggMPjur97/Sb3dN1D0P29ntpRDwjN/q5yd3n92Fq4gAAEIHIqAjjMH21vLa9Qp7GBdp02ANT2t6hEcAhBogUD+K0VBwnAONV/awbrO/KIg1nR+B6MECEAAApsRGPOcIz7lCurBmq4AmSogAAEILEhg8AesMp+tn9Ss8MRlJssY057JfuhbWNNDq4/GQwACEBh4d0AvI+iLylUw1doxrtKYvRWCNd2bRmgPBCAAgWkE9Cuk+nHWaB6ZUr3sV8tlzPum4R3CaDPOEIk1PYOWkRECEGicgF4n1YO7fkdXtk0//KJXUWVrawmfedlUVZz8dJavN9TqZpQDAQhAYEsCspr6YK9aoHdm9PBtLX/Ui5T/TMTg8a0vqr0w1rQ9nSIRBCBwagKDnwAsozP4/YeTW1N2esv6FbkgAAEInIvA4Gd4T/57WVjTc40HpIUABCBQRiD1MzWhNH9kW1b+0XNhTY+uQdoPAQhAYHECt7e3+UPTWi/hLC7JYhVgTRdDS8EQgAAEWiFwdXWVEUUnphWfHM5UtOdb/IbMnrVD2yAAAQjsgoCeEM58ukEv52BN8U130VNpBAQgAIHdEri4uMiY0levXmFKpTt80912YBoGAQhAYBcEMo6pvtgw5ifhdiHGwo3AN10YMMVDAAIQODKBd+/eZRzT/HnqkeWe3HZ808nIyAABCEDgJAT0e6XyPlPW9Ndff3379u1JUAyKiW86iIgEEIAABE5KQO+9pEypXjDFlPpugW/qaRCGAAQgAIH/E9A7pk+fPo3i0Csxgx8ajGZsOBJr2rByEQ0CEIBAOQF97zf6xQaePIoyZac3ioVICEAAAqcmoF3clCnV26WnRpMQHt80AYZoCEAAAmclkNrjlVcqU7rEb701QBpr2oASEQECEIBANQKp53gxpXnE7PTm+XAXAhCAwLkI6Amj/nO8mNLBToA1HUREAghAAAJnIfD69etPnz51pMWUdoBEL7GmUSxEQgACEDgdAX326P379x2xHz9+zFlph0n0knPTKBYiIQABCJyLQPTJI32i4fr6+lwgSqXFNy0lRz4IQAACrRDQl+t1XNqRRj8OgyntMMlc4ptm4HALAhCAQPsEog/x8g3eqYr/99QMpIcABCAAgWYIyJTq84Gdh3h/++03PY7UjIzrCIJvug5naoEABCCwRwL6oe/OQ7y///77s2fP9tjWfbcJ33Tf+qF1EIAABBYj8OLFC29K7969+/HjR9nXxSpsuWCsacvaRTYIQAACKQLay725ubG7MqV6E0ZfurcYApMI8EzvJFwkhgAEINACgYuLC/9qqb7PoG/cY0rnqBZrOoceeSEAAQgcj4C+0qCfAbd2690YvSHDt+wNSFmAp5DKuJELAhCAwCEJ6Fe+nz9/bk2v8n0GGePwVPCZz1yxptapCEAAAhBonEDng0dVTKmQya8N1vT79++NE0yLx05vmg13IAABCDREoPPBo1qmVG+sBlOqw9eGaE0WBWs6GRkZIAABCByOQOcrDRW/GqgngQMNrOnhegUNhgAEIACBCQT6plQPIk3In01qb6zq12ayCRu/iW/auIIRDwIQgICe2tULMIHDzz//XNGUqkx80wAWa8pAgwAEINAyAX0m0NxHmVK9aVpXWitc3/utW/KxSsOaHktftBYCEIDABAL64JE+Fhgy6GdhqptS7SGb18u56QTFkBQCEIAABI5C4O3bt/bBo4V+Yc1MtT5MePLvP/Cd3qOMC9oJAQhAYAIBHY5eXl6GDMv9wppZ05Nv84ozO70TeidJIQABCByCwPX19Zs3b0JTlzOl2uY13/fk27xCjW96iKFBIyEAAQiMJaBvB758+TKkvrq60s+ujc05Il04KP3y5YsePjJTqnwnfz1GBPiy4IjuQxIIQAACByGgDx49evRo/cbyG+NY0/V7HTVCAAIQWISATKnOL8N3/hapIF2ovNWTP4WENU33Du5AAAIQOA6B8MEje19l5Yaf+Xv3ATVPIa3c5agOAhCAwCIE/AePFqkgXSiHpmKDNU13EO5AAAIQOAgB/8Gj9ZvM6zFijjVdv+NRIwQgAIGaBPwHj2qWO7osXo8RKs5NR/cXEkIAAhDYJYE7d+5s2y4e6BV/fNNtOyG1QwACEJhFQA8fzcpfIzO+qShiTWt0JcqAAAQgsBEBvZqyUc1/V/vw4cO/L84a+i9dGLINvRaulgAAAABJRU5ErkJggg=="/>
  <p:tag name="POWERPOINTLATEX_PIXELSPEREMHEIGHT#5C646973706C61797374796C65205C44656C746120705C44656C74612078205C676571205C667261637B317D7B327D5C68626172" val="116.6667"/>
  <p:tag name="POWERPOINTLATEX_BASELINEOFFSET#5C646973706C61797374796C65205C44656C746120705C44656C74612078205C676571205C667261637B317D7B327D5C68626172" val="80"/>
  <p:tag name="POWERPOINTLATEX_REFCOUNTER#5C646973706C61797374796C65205C44656C746120705C44656C74612078205C676571205C667261637B317D7B327D5C68626172" val="3"/>
  <p:tag name="POWERPOINTLATEX_CACHECONTENT#5C646973706C61797374796C65205C44656C74612045205C44656C74612074205C676571205C667261637B317D7B327D5C68626172" val="iVBORw0KGgoAAAANSUhEUgAAAnkAAADsCAIAAACHXycvAAAgAElEQVR4Ae2d65kWNxJGmX02ACAEQwRACIYIzIQARGAcwg4RGEJgiMBDCIYIFkIAMmDfXa3LRbekvkl90+HHoFardTkqqaqkVn8X379/v8U/CEAAAhCAQJbAhw8ffv7552/fvv3yyy/X19fZtNzsErhA13aRcA0BCEAAAj8SuLm5efLkicV9+fLlzp07dklgkMA/BlOQAAIQgAAEWiZwdXXlFa1QSNe2DGRG2/854xkegQAEIACBFgho3fjy8vLz588tNLZqG/Frq+IlcwhAAAKHJCAt+/Tp00ePHqFoi/Qffm0RjGQCAQhA4AwEvn79+vbt2zdv3nz8+PEM7dlNG9C1u+kKKgIBCEBgCwLSr+/fv//zzz/1FxVbqQfQtZXAki0EIACB3RF4/fq1FKqqpaM7+qv1YZaI1+kkdO06nCkFAhCAwPYEpGjfvXs3WI+ffvrp2bNnetn41atXg4lJMIYAunYMJdJAAAIQOD8BqVh9p0IvHj98+FCt1VGf87d5rRaia9ciTTkQgAAEdkPg9u3b0qx3797V3wcPHuh946Bfd1PBs1UEXXu2HqU9EIAABFIE+LZiikzteM7X1iZM/hCAAAQg0DoBdG3rEkD7IQABCECgNgF0bW3C5A8BCEAAAq0TQNe2LgG0HwIQgAAEahNA19YmTP4QgAAEINA6AXRt6xJA+yEAAQhAoDYBdG1twuQPAQhAAAKtE0DXti4BtB8CEIAABGoTQNfWJkz+EIAABCDQOgF0besSQPshAAEIQKA2AXRtbcLkDwEIQAACrRNA17YuAbQfAhCAAARqE0DX1iZM/hCAAAQg0DoBdG3rEkD7IQABCECgNgF0bW3C5A8BCEAAAq0TQNe2LgG0HwIQgAAEahNA19YmTP4QgAAEINA6AXRt6xJA+yEAAQhAoDYBdG1twuQPAQhAAAKtE0DXti4BtB8CEIAABGoTQNfWJkz+EIAABCDQOgF0besSQPshAAEIQKA2AXRtbcLkDwEIQAACrRNA17YuAbQfAhCAAARqE0DX1iZM/hCAAAQg0DoBdG3rEkD7IQABCECgNgF0bW3C5A8BCEAAAq0TQNe2LgG0HwIQgAAEahNA19YmTP4QgAAEINA6AXRt6xJA+yEAAQhAoDYBdG1twuQPAQhAAAKtE0DXti4BtB8CEIAABGoTQNfWJkz+EIAABCDQOgF0besSQPshAAEIQKA2AXRtbcLkDwEIQAACrRNA17YuAbQfAhCAAARqE0DX1iZM/hCAAAQg0DoBdG3rEkD7IQABCECgNgF0bW3C5A8BCEAAAq0TQNe2LgG0HwIQgAAEahNA19YmTP4QgAAEINA6AXRt6xJA+yEAAQhAoDYBdG1twuQPAQhAAAKtE0DXti4BtB8CEIAABGoTQNfWJkz+EIAABCDQOgF0besSQPshAAEIQKA2AXRtbcLkDwEIQAACrRNA17YuAbQfAhCAAARqE0DX1iZM/hCAAAQg0DoBdG3rEkD7IQABCECgNgF0bW3C5A8BCEAAAq0TQNe2LgG0HwIQgAAEahNA19YmTP4QgAAEINA6AXRt6xJA+yEAAQhAoDYBdG1twuQPAQhAAAKtE0DXti4BtB8CEIAABGoTQNfWJkz+EIAABCDQOgF0besSQPshAAEIRAl8/vw5Gq/Ib9++pW4RHyWAro1iIRICEIBA6wS+fPmSQpBRw6lHGo9H1zYuADQfAhCAQITA169f3717F7nxv6i3b9+mbhEfJYCujWIhEgIQgEC7BD58+PDo0aNM+6WGnz9/Ln2cScMtT+Di+/fv/nrD8MuXL9+8eaNtgJ9++klG08OHDzesDEUfhQBic5Seop47ISA96heHNeWGyxDQ4vDHjx/HLxE/ePBAWlmTtlp3+/btu3fvhoA1Vrfu3btnl80G9qJrr6+vLy8vrRvUZ1hMRoNAigBikyJDPARSBC4uLlK3asT/8ssvGqc1cj5WnnvRtXfu3Om82Pbrr79eXV0diya1XZkAYrMycIo7AQF07adPn4ITb668AnLQtSper393oWtfv3794sWLfiO1sqHJtB9PDAREALFBDCAwg0AjulYK9f3791oMlx7VX2mTEM4Q++OPPx4/fpxJsOTWLnRt3zsJTTqZa6uFlD///FNNU98v6bOVn9V6vkrUposW+Xdl+jQiNit3N8WdnoAmojCo/d5qCC8Z4GHXz7Z+hTGElfP6L98MvtsV7eV///vfFbeW9W7Utv9+//33aLNDpHpr2+qVKj3fzAyB/dyS6VOKxvJ88jxPIzbLQZEDBBokoMlq6swp+6MqqO3P/Pz2228ZKP/6178ydw90S6/2Hai20aqOfzUx+njZyEbEpiw0coNAIwSCmz6psT///POk9FMTb6xrteWWX1B99erVOV5IVkdqGTYs3UztpJ2knyG+lWrejthUAki2EDg3AR0F1IKw9uy0BasTpFoGk9umN6Izra6tazfer01tuXkiJ9u19U0Lr8NpA18Hiwe9RgnKs2fPwgHz2dsqtqcS3hdQoRLHkcfp9tMRjYuNFyHCEIDAeAI3NzdPnjyJpq+7Wasiq65Q5zPPb7l5HKfffgsvEfgmd8JStHmYC+9KztQd4UB6p2i7VIKFpRR5HLEpgrFqJjLg5CXoEMVOZKZqY8n8QARSM23tzVoh2lLXjl9Q3dVbOZUEy1RaNCBdWKncTraaHFP9otWYTuJNLlPV63M7h9hodlCnaAVsJ/zHdHqnL9QRpzeXx2AhzeYENIg6whkuazszavhmutZ7J2Nmz3OPVanSqASESLmba8qoKhPtkdX0faaxrYlN591AOYsZODu5FQ629eVZOyB7EKGdUKIamxDoDCiTUk0steuzma71s7kGp7+09vvAOXyUVHfmfzRj/bZHp8tU5deM93JyerGJzgsSlTWBzyvLd5MfxQrLgUDjzqPKU8sJpF6AWkEmt9G13jsJznt0WumM0hO7tjL5O431l5ssHnaqpNlzuaAvzKEpsZG0exmw8PqG14xe08yVmtRCQ3RXptKMnHkEAksI2DjygXUmt210rTd7zaDwkR6EhQ8xy8yTg/xLSZsYGZ25Xu+5zGtawae8hJxebLxhYUNAgRUWu0p1mWzEvMaVUG1iR5ZqIPkci0B0uU5jaoXNWoHa4HytPxypRto3sfJfJxCR05y19VOnwjqHkznwo/lo9gmfTkGTLlWoirZH8taAJasXaE1sdBIsCjP/q6LRR7aK1KdldcRCE5yGebQOOmymAxj6gB+/AxPlQ2RZAqkxlbcIS9Vhg/O1/nCkvBPTtWqSvxVtoVzb8/34jyYa/3uCnYZv2GT96oUO/ob6aElZ2q5TtzUvvWy0IDa+vZ6zDGR/eZSwjpLLVjZx6ldbxpxEveoPrfQLJeZkBIKYaU1O3w/orMyppXJpop9Okuz5NbMZTPSdH+UgO1jf0Eg+vvIigF8Z63vube7adnZGO1214SKbf2NLXbOyqPjiWhMbGRMdMQiXe1jJ9/0yNazpLy/tmrC2lbSpLSL9rgis46FGx2aIzLyFsPZ+rTcfbMvN95ZPEG3S+XZt88uzmp48nzXDUvPWBdu+/uqlogWx8baFdYEC5xB+ibQa4vvUt1Fh3VKCDSV/zVFGWQUJjPHWOsJW8FIzeUZoV11D1iKk/U6tnNroJo2WiAc3btUerbAVZLRhVtqszXxnWH6Mfhxqq+r536WSvbb+D2OFhjcoNn713ve+rJ96v6/pC1onrMGuyTG6rBcqICdYCU4z2NehSikioHlVasKj0P6FdjF8TAhLwFLvE/QTp2I0hw9LaUGbYjArb8lGvZOQg08Wbds5rPvQWL9O22/sti31K5kZe22w3xcm8PLQiNikljoWktzn43LiU+0NI0IaN9Pv+2wUtdobgdTy8mqitd4asl8W6+/U+o4Zsw6w4dTvq7o8nN++2nCzVk3zunZ5S+fl0KDYdOxxs8COvlmbFwAZnf69d2u1BTRpZDbD8plzFwImSD4gO341Muvp2pHeSWi5T+zRWHhbh69g9+Qt+m1NCk1tAbgqWbDJk7LykjBogfrEJio+cAixSS11HKLykzq3n1jGZcr/CP2ou9saoP06E7N/AjaV+dlA4bzXV7ZdK52vTR2O7LTcLge3bM9x1nafJ2utFywwqMMsZdlAm2Kz7SnAsj04NbfBI7mCw5HcqVRJv4sxVVZ1p3Lzk/WgdxIy8Y9EZeUEZn7Kgwnt3byBciBCTda0/rwIeRloR2xSSx2eTAth9Xh+h0WgNIJaQEEbFxJILZaMnFUWlh4eX8OvneqdhPm9Bdc2ZW0FAin5CHdX+KvP+oRSUrN/1Tq0KTappY7NhaFqX0cz11duJAPaRklpXH2aQB+B0fufShbNgUgIBALRmVamvP+SUnVWRTR2PpMZ3knI0D8YBbG555dv+ODdvA7bdrNWlbc5Ti8oDbaleALf+5PMT//g4cQmtdShFwaLEz5QhhoLGuyZntUtIdp8yBwIaTtV3cNmrWhX92vneSdhijy3a5vyYELb9U7m8IGtqCb5MVIbYBcXF/MMf81cIbO8TfBjgWWumhWbqAEupg36tV6SNBZ0GFdDRgo1qnF1SFfThY456iN5SuafJdw4gb2MqdrWjR8Yk7yTUDH/eFRijuvapjyY0Mwi7RLwkNu8DVeb39d3F3y/NyU2KbOm9jg9Vv4cyT1Wf21bW5vHOhpkxsSypCF1z/z4w5FakJxR0ROftbUV2o4EhMsiBxuM3rxF4FBDqb0ZHbfkkWbFxhYSOiKhyWIJz7M+K2t18EjuyvPpWVEful2d0RQu15/W6urahd5J6GCfSZRaERdwfWFKeTChjUVcSZuJ5s04qoPU3vofEPA9Pq/m6k2fyVHEJrXUIZtpffk8SoljjuSuL8NHoXf6eu5ks1acK+ra5d5JkANzzqIzZkHNtKbYpTyY0BzpyOWVsSKkdZbntloOLYuNrMaokKMqBsVPiLRREqVnY6rIWtFgTUiwKwIp9aF5ZrCeEirJjCxgJdZfhWeb/iqroq71jsWSKqqWPqvocDqca5vyYELrijTHlNa8zdpBQayUwPd1a2Jj6xAdIa+E+nzZSmDyWzNaTNLQO1/DaVGKwNTNWulXTb/5RUflOUOKaulam+g1a8zbqfXsUraJn5KKLLr6QquG8zNCEQPcxGWMBVe1seMzP6XYqK+9AeGFtlRY+UtPH2sIjJeKqSnFIT++NDQONCimNp/0nkB0iGm8+DQhLPWZMnZTmUySolq61k8uC72TAMJnGG15EV+w3wGVYkwRRtuyfNKUtraci/CvxKGTre/lItX2GRoQH6gtNjKTfXFVw0VMtE6PHPdSg0idmxEA3WIj/Lj9O6bmqdHXWepTss6ErEuZa9K+uqWJSH8Vjhpw8nFHTtdVdG1Z7yQwPZNrq77JzLlFNmvNQNOEMkYo95DmlGLjjZ5Mpxe5NXLM76Gv16yDpo68xpVKBt2aPbJaWSmt4f1R9b4ffVKo0qypGkrvdrSynh05Y1f5rXgdPLfff1blSn0Hy2fr6VhY1HTg3S53G7i+vta35VLVW94KQbDPgMjsurm5SZW1q3jfv2cSG3W3viao2dwGRRS7fss6Gh+1pjsppUskUQ8fPuzEc2kE9HUU/WCJOsJiOgFx1tQsIezEc3lcAvqST/RDFmF60TdPND3al2hHCsCnT5/u37/fYaJnh78XlFLgs+NreCehMikjxTf7EPZpfvZcuBKotQ4PRNBmd+WaDzYuNpJb32sW1lywZi+cvqzBPTmtLmoiPj2HRhpo48gHwlKfetk8VAUmzbodVzhknvGGA+3ya8h+uaa41PrMPT4Li8L+xcj62KrtA7PNBT3Y1+KDErATXL5nGxSbjoVk8nAUU2knUjSyGppYZcQY5H5AGvcoA2dkkxtMph7s96xigjllE84Mczaa82A+hXVtPe8kyMoJXFspkqgEhMiRS/+dkaO5Q1rWpMfn30m5z0vEpm8khU4sbnbsUwA2qZVmTE27frB0wpo9J7k7m7SCQlMEUspC/ph5OxKA1OP5+I6ohMv8I4X3ayttufmG+SJ8vIWX73daVjUC+c1aCUHe4g5VCkuO2nzSv8wuoLI6xGat71Npl1Ib/L77fBE+3sLbio2arK60yoSAjCc+o99hUvxS22/ax01tlqs4mb+6y154cfK1M0xt1lq5MnCHN1kt9Y+B6ICVZaZCf0zorvKqeNLd2t5JqEzKWnFtujV7GXZSe+clTnkwvv6lwodYgURsguXU7/TZRvc8yWz5KXWBjK1+F1gMDu7hxMP6LhoYXPLNt9cOevjMJUKZp0quIfs1zKprX74g31QL59ucwbHCLVu+sNrWCxxiz8n3Zptik9qslRWygkBShBGQxk2Zwtg9RukQgeiWqs20moQX+mPR1UcJTwZOsd+v9T84qiJrLAMaKTvQYjGdgBaF9rn4pgWr/lJhp/IFL/e/8IXYqLujxxIUHx3PBcWDrDwBjU1NLKnF5DVNZF8rwvMIpMZUyE2rFNpUmpdzeCo6jacWqP5fUEYPT7q1mncSauWLiyLbp2vr10v71R5fZ3WqXEBJjDKUZROlsXCRZFLvz07sa17Vqd2z2ETncZGZTZUHJxEYfElKTu1CN2hSfUi8nEDGTi2yXOQnLpvJ81NumTVkr0LyfvRyiCGHg+7aatBax/QDS/aEfBeEnPe/Wevr3KzYpGxhFi1LzRWZfDTiMpOyxpG25ZaMykzR3KpKoD+7hph5Bz36VY3mn5/Eyuhar+RX8E5Cy32h0ZaPdxP7KCvF5Ou8sNCO/bH/zVpPo1mxYbN2odjPe3zwoxbSwWjZeWw3f0odF9UIiiwyK6Y2g/Map4CuXd87CX3ZUS1RuLta+ZE6iVYyRC43uDr5by7x+QogNoGPbOGoVKxmfOS76Xx3pWWji/bWC1pRKDIjnw/dUVoknWe96QOl1or83OXzV3wGUQFdu4l3oiZJj/qifZstnDc0Mlxq3Er1UKhtkapaw/M7BzVaNzVP33dr6pW9iU103hecqTxJP0hAA9BLnQ0WC8juWVMUBytMgnkEogdy1MulOjdlH+dNtKW61uuP/Gr1PGr5p47l2tbbrDVKNmsU0dyWbfEAYhOQavBbl/lAKQO8eMcdMUNZV5oo8lpW42VXa2BH5LyfOvuhZOGC9mvUPlZBeQIDt/MP666X4FJWw2ChlkDDw1CmAvvROp5Vv7bWqCUBy3bnW00eRcti420O6zsFFL9EDHg2END8oOHvwXbCkkOpYbTsmQQmtVlbyn5NKZ3BTcBFutbPFOs7tUE+juLapjyYMPgH+2nMYPBFjEm/VRrExsinljrWtz+sSucICGBqoS+MuKBlz9HYTis69sT+Lzv1X3iZsq5K2a+plxkHnbpFutZ7J1vZhikrw0vYIIWFvTvmca9gfN1CuEgNTQiKaO4xjZqXBrExbh6FSYUiLQGBqQSkZVMWTCCsBcBS0+7Uuq2T3gTpKIGyWFKbtaU0VEq68pu1auN8XeuVx1ZObeikQ7i2qR4K46HIkq8ZdAs1t3q23oEHxMZmFr8O4adFiYqlITCegCa7wcOyskfHZ3jQlF6WDhEuyznaZBlYpUqJ2scqdDD/4RSpLHyRpUyGVFn5+EO4th5XXxryDRx51yaaJZrbYFZ6k9lzaFxsvNnhRULxI3ucZIGABD7lzQSw9WzHHXaBl6VDhAsyTG3WlvIGl9jHM3WtnyZKNWMJcXPpMrK14cye6qFQ21JLvqbGipDUasGSfKLPIjYeS2qpQ9LikxHOEJCfmteygjy4uJfJ/4i3MnPgPm8VhJxSBKXWM1JrqGPs45m61qZ1dd6GOsw6ybyxjDAtXFm1smYEvI7p17BUxULOC00f69ka3WqZIzaSIk/DpEKRMwSswUc0plJHL2wgYLW0Jhgpw6uUJKTyHzNbztG1XnMsnNkLikLKorFZbMP5PeXBhLotWfL1AGW/y+wa0+v+KR+2nq3RrZa5Wl0jf9+Q8eGtxCa11MFm7WDfScijZoqNdPXpklEwWAES7JaAyYAPlLJfJVQ+WwuP3Ayeo2u9oO9HplMgjIgCpTzIqaLmifn6hPDU3OqlN0ehxrKbh4DYeMvDi4Ti6/XvoXOWzGj8einy3BTWrYW25qH5UPnUZm0p+zU1ZiV1Y+BP1rW+vP14J6GpW/koedApDybMFKU2a/N1GHO36pEhxKbTBamljlKLXZ3iDn0ZtGxHs/pLaVlslEN3cZHKp+b/UrKRWkAeOWYn61pvV+7HOwldpfr4ERgNr+/aejXTr9L69UmJtUlSqfcIfEGIjaehsAdiUqHITrLGLzWLyaA3Pv2AVmJqiGvj2A/afJvBOnJSZJUupVxGLiAL6TRd69XG3pzaIB8p08bTX9lESHkwoUqlNmsXDg9bfqkx3SM2nd5JLXWUWuzqFHfES82P+YGjiXUnY+eIeE9ZZz/J+3CRxmqh2Odp4ZELyKrDNF3rjfGVNdZIXinrw9AosLIr6aH5aoTwyHbVTmY7teNFZ3yVPAHERty88eFFQvHjqZ41pTSonRT3cCzc1GHZs/Zy8XaZt2ByEgKlvhOQcppHLiCrvRN0rZ8g9unUhv7blWub8mCCHKj/isvcjAxtp1a1Kq4LEZt+j6Q8tvHjtp/nCWI0XaZmtDBexK3IeuAJWNGEDoHUtF/EeUhN45Mm8Am6dv/eSaC/K9fWa5owX/i/K3vYHem0S3Nqa5hQiI1xtoBnYvKgSEvQWkDWngmhAfEBSWbjhkhrIjG1vSkrrYhxVkSRj9W1XmfUmJGnks2nT6Hxo7e4AxetUsqDCTXZw4aTd2qLyKXngNh4GiGcspFnDCvJsKYYaaniHdevdqUYSUjU8rChqrG8zlCt1ECyXYeACYwPlLJfU4bgoGRqsOtZDVKlHKtrfWGDBawDN1PKfxs29K/I2kKmDuFWfh4ZfLx2AoGyGk5aDxlZMcSmD8rbH15IZ7xPK/UccpjxbL9ia8ZI8DQATfY8hxDWLSXY/1SzJjTKShFIbdbK1Uk9Mj4+lfmYnWDz+v6byZgi/ewww/oeU0TxNNbI/jC2mNojOeXBhArU0G1TMXq3u/h8jdhEu8MzN1FUYKo0Kr09Hi1on5Gqdn5syj6T5Oyz8tRqnwRSElVEkFIDdsyEadakuI3StcfyToI0+JnIpqROoLZr65VNp2hdSj62FVxvr0kmilcGsYki9VhMKhQZTZyJtPnlKOavTE9zxK3hPiAIY+avDBNutUlAfosXJAtL5JYDsdx8YMyEaRNs8ICHda1XGEcZ1YGvTUaeUSc81ZmY1HMpgyjUQT0xKbfiic3mUn2Kmx2ITbS/UibgjJFlkrz/zVpNefmxoLly8+EQ7S8iD0HAxoIPjFGHg62T8efztPCYAWuWZZhdh3WtN8OraqbBZk9NkJrXjJcCxXWMr6RXZr7QEPYp1w/L1PJVKt6ziE20T83U9fAVnurPSW5DDtJh0YJ2Eik7oCNpnYbr7v5thZ3ApBpRAqkxVWRopKR3jNDa/B9m1wFde1zvJPTKhq7tnjdrzeAKE98YGy0q5alIxCZFxnRkR+VMWuzyRuSkB1O1qhGvySi1smdWwm4rXwMIeVYikJrkNQstL7EzTsPlGI/ZLABp61CNAV17XO8kNM/PSlFqiqzk2np90y9a8rFcDubl0BfNMTbapLIQmxSujpUzfuj6DG09triR5EtZEu7LmB8CqjZadglenvUEUibdchlTDl5uLTxm3JlDbEtWOV3rtcWY3H379xPOD3vhk5FSfAVVzbcJ0XrIB7baner7VZLUsp2F2GR4RqViUhfIMAqCNMa4ztSk3q3UDKVqazDWGGv12kLO+yfg51ULy9xfXnPzTS3bEBicvW2Q+mr8s5OLv3z16pVdvn///t69e3Z5psC3b9/evHnz8uXLso0SsUyGjx8/ztytdOvp06fv3r3rZP7bb791YhZeIjYZgHfv3u3fjUb2kynm69evl5eX4VbqrY3og9tGyiyQmBUfYts2itL3QODm5iZaDXMro3dHRn7+/DmacnD2NpfGAv/NJ6X8vXcSLe9MkcVdW7NropQm+TGpDpoUL0PMr+tarYr7RohNvl9+GHt/dcP4lzhsBhn/SL4+le6a+y6pk0hUKoVsIZBatrSV2yWIoubs4Oxt3rB3alWNpK6NTs1/TQ4n/F+T4JJe6TybkoAATnc76etdSuvbBN3vtrKtVisQm3xXRo2wkYrThGpwtOfrsM5dzTj6t05ZlNIsAY2F/rSmmCJbFfNGq82Betz3S1zXNuWdhK4q6Npm9qtCWUVsLt+L/bBETZ2YEkSTziISaaUjNoYiE5CkGf8QkDGUSR9umUNcUFAHCyUBBPZMQNNXZyiFy45DuaQJ/fzzry7Zik4/WVzXmmbul3TimOVOXtBw/cm0A62SvS8dLy0u72dQxYb69KVhiVDqWcRmDEDTmiYVg1ODebR6pGMsjymRNBA4JQFNpDaIfKDgzGa60/LPrELZ0I6O6Av1geUSAq9fv37x4kUnsoVL6Uhtht+5cyff2Ovra813eqNKyaRcLaBnQzj/eLgrV0bFjX8pppNnKDeYdSrUqtFJlr9UKx4+fJhPM/4uYjOelWSsIyqpvvj06ZNehvr48aMy1wDW5HLWVxTH0yMlBAKBq6ur6Kudcjn0HmgRShqA9+/f91nJk/nw4YOPCWG9+hdeC9XEruEcGad9e6dN7yTwGnRto7vlfe77j5HE9Lt+SQxiM56ehmJHQtQdMph8DlqlkHluyfoJfGLCEGiQgB8gNlIU6AylhWT8qlIoRePX56lLDc9wS4pWI9fftXB3Dfk0usSjHx8WKUMTDfS5j898VynLrmMjNlFpyURqfErYvEjoUstTmj70t2O4FFwTy1SJWxA4FoGorh3z9sPUZvZXklW0HLPOhp2GcEcN+4IiurYzBfjp4PRhzbFiK+MAAAqVSURBVHGeTj8slEpzaESqfPG5W7r20EwWCvag2PQFSTGyvqOTha+MJo7M6I1mSyQEGiHQ36/VLJRyKxcysb1YPzx9WGM5709H9mv984QhAIGqBLQhpA+M6Msn2u/XP5Wl+eLRo0fSsrKmI7s+VWtD5hA4FAG9JqIt2/D2g4aMjkLUGzL6koy+eiS/Irw/ETjJzg7LUYPlomsPJVlUFgIQgAAEfiQgLTj4TuuPTyy9UonKYlKh6Nql0HkeAhCAAAQgkCeQ+x5y/knuQgACEIDAyQjIY9MyqW1qhOVZ7WvogKL+aslUAa3W6t8kr+5klGY0B792BjQegQAEIHAqAuG9gc5mZL6F0rvSuNqtHPwWfz6fRu6iaxvpaJoJAQhAIEJAjqxeL9JbP5F746J0ulQ5lPp8xLgyj5cKXXu8PqPGEIAABIoQSH16ST6r/mnRWKWEN+Q7Xzrrl670OhiDxu2TCTHo2hQZ4iEAAQicloDcWa0A++MraqoOiWbWhPV5Wrm/+V/m1uNKw1ZuX27QtX0mxEAAAhA4MwHtzj558iSc5w7t1CeQtA48RkdKSUsl61B4CpC8Yenjgt9aTxV0rHh07bH6i9pCAAIQWERAn86XR2trwgrP+ASEfFxpXMukXyG9ZsV6sseCrvU0CEMAAhA4MwF5pdpYNR0pfalPL81rsJxjfeDMsupnom8o8oqyYUHXGgoCEIBAGQKa0PWaTNgL1Ediy2S6RS46SyrNlNnC3KJSi8rU0q7t0aqP9EtwS7KTiyx1m8lBX/NmMTnwQddm5IRbEIDAHALa9su4O3Ny3PoZrbI+f/5861osLV9NsLM9SzxaX4+bmxtt/foYH9berXaFx2wD+6dOGf7HKVtFoyAAga0IyNc5maIVyfzLt1uhnlSu+sUUrU7Ezl467hSqVWL5/Z1Iu5QkSKnbZcsBdG3LvU/bIVCewCnXDPMrpeUhVshRrxlbrnpxycLLA6bCo1npjWWp+eitpiL5HnJT3U1jIbAGAe3SaWbX4uGhN2tFKnwEWG/qLtzXXAN6tgyt9JprruM9gz8Al82se1NLxMrz1atX3Rt/Xcu1Rd2yX/uXOPA/BCAAgZMS0Eqv6VoZQMU3UPVO8v379zPwOALEGnJGPLgFAQhA4PAE9Fq4KVq5mMUVrQDJUdYecIZUfp058+BpbqFrT9OVNAQCEIBAhIApWt2Tzru4uJC61ba6PoYcST03Kv8OlOoglT837zM8h649Qy/SBghAAAIpAv03ofR6sE7Zak9d/qiWf1MPTorXrnY+vVf5+ZSnvIuuPWW30igIQAAC/ydgH6/oE9H7a5eXl/34GTGD71uha2dQ5REIQAACEDgGAf8bA/0aSxOXOmub37LV2+n90tuJwa9tp69pKQQgAIEIgcyP9kRSp6P0Pcv0zVsZ9zrz1GluoWtP05U0BAIQgECXwJjt2FIeZ17XdmvW2DW6trEOp7kQgEBLBPQ5jsHmlvqm5mBZLb+KjK4dlEMSQAACEDgqgTGnafFHV+hddO0KkCkCAhCAwGYEBk/jZH48YFKlBz/JOUbxTyrxQInRtQfqLKoKAQhAYDIB/U5t5hn97J3/WYJMysFbpdaiBws6YgJ07RF7jTpDAAIQGEtAn4jS7+9GU0vR6thrKXcz79eqrGgdGolE1zbS0TQTAhBol4B+JV4vG/u1Ymk+/TiPjt4W/A3E/KmexneF+U29docfLYcABNohIJ16fX2t9uoUkF4YLuXLeoD5j2YMbhv7rM4XRteer09pEQQgAIEkgcGPKSafzN7QT+Rm799qXNeyhpwXD+5CAAIQgMAwgcHPHes3dIdzOW8KdO15+5aWQQACEFiLQP5Dj36reK0a7ascdO2++oPaQAACEDgcgQ8fPuQ3a0sdKzocGaswutZQEIAABCAAgTkE+j+R63PRTm3Bt519zgcKX3z//v1A1aWqEIAABCCwNwJ6qznzIQsdN0LX4tfuTWipDwQgAIEjEbi6usoo2mfPnqFo1Z34tUeSaeoKAQhAYG8EMk6tvl8x5kf99taiGvXBr61BlTwhAAEINEHg9evXGac2v4/bBKC/Golf+xcJ/ocABCAAgSkE9Hu08lxTula/efDy5csp+Z05LX7tmXuXtkEAAhCoR0AneVKKVgdqUbSePH6tp0EYAhCAAARGEdCZ2kePHkWT6pDP4Ccbow+eOBJde+LOpWkQgAAEahHQd5Wj36/gfagocdaQo1iIhAAEIACBJAGtD6cUrU7TJh9r+AZ+bcOdT9MhAAEITCeQWj2WRytFW+PX+qbXcXdPoGt31yVUCAIQgMBuCaTePUbR5ruMNeQ8H+5CAAIQgMDfBPTeU//dYxTt34ASIXRtAgzREIAABCDwI4Hnz59//Pjxx7hbKNoOkOglujaKhUgIQAACEPiBgD4R9ebNmx+ibt168OABe7QdJtFL9mujWIiEAAQgAIG/CUTfh9IHK66vr/9ORChNAL82zYY7EIAABCBw65Z+P0DbtB0S+gEfFG2HSeYSvzYDh1sQgAAEWicQffGYbx1PFYt/Tn2A9BCAAAQg0AgBKVp9iLHz4vHvv/+ul6QaIVCqmfi1pUiSDwQgAIGzEdDPvHdePP7jjz8eP358tnbWbw9+bX3GlAABCEDggASePn3qFe3t27ffv38v7XvApmxfZXTt9n1ADSAAAQjsjYBWid+9e2e1kqLV2R793oDFEJhEgPeQJ+EiMQQgAIHzE7i6uvJHafW1Cv3SAIp2Sceja5fQ41kIQAACZyOgb1boR+CtVTrtozM//KKAAZkX4N2oedx4CgIQgMAJCeg33p88eWINK/K1Cqnq8CZzy3u96FoTKgIQgAAEmibQ+ThUEUUroPKJg679/v17s3xZQ26262k4BCAAgb8JdD4OVUrR6oRuULTa9P27sPZC6Nr2+pwWQwACEPiRQOebFQW/v6i3l0NR6NofkXMFAQhAAAItEegrWr0eVQqAndDVLwKVyvOI+eDXHrHXqDMEIACBYgT0prGO9ITsfv3114KKVnni1waw6Npi8kpGEIAABA5HQB9cNNdTilYna8s2wTLXd5XL5nys3NC1x+ovagsBCECgGAF9HEqfXQzZ6ad7iitarU6bx8x+bbFuIyMIQAACEDgKgZcvX9rHoSr9Rp4pcn3isfGvYfA95KOMC+oJAQhAoBgBbcq+evUqZFfvN/JM1za+gCzOrCEXk10yggAEIHAIAtfX1y9evAhVradotYBsfnPjC8hCjV97iKFBJSEAAQiUIaCvMF5eXoa83r59qx/OK5Pv/3IJG7RfvnzRK1GmaHWn8QM/IsA3GguKGVlBAAIQ2DUBfRzq/v3761eRX5hH164vdZQIAQhAYAMCUrTaNw1fTFy5eHm6jb8bha5dWeQoDgIQgMAGBMLHoewEzso1aPlXBwJq3o1aWeQoDgIQgMAGBPzHoVYuns1aAUfXrix1FAcBCEBgbQL+41Brl33rFgd+xBxdu77gUSIEIACB9Qj4j0OtV6oriQM/gsF+rZMIghCAAAROR+Di4mLbNvESsvjj124rhJQOAQhAoCIBvRJVMfdxWePXihO6dpywkAoCEIDAAQnosM3mtb53797mddi8Av8B2y4Q3BU72EwAAAAASUVORK5CYII="/>
  <p:tag name="POWERPOINTLATEX_PIXELSPEREMHEIGHT#5C646973706C61797374796C65205C44656C74612045205C44656C74612074205C676571205C667261637B317D7B327D5C68626172" val="116.6667"/>
  <p:tag name="POWERPOINTLATEX_BASELINEOFFSET#5C646973706C61797374796C65205C44656C74612045205C44656C74612074205C676571205C667261637B317D7B327D5C68626172" val="80"/>
  <p:tag name="POWERPOINTLATEX_REFCOUNTER#5C646973706C61797374796C65205C44656C74612045205C44656C74612074205C676571205C667261637B317D7B327D5C68626172" val="3"/>
  <p:tag name="POWERPOINTLATEX_CACHECONTENT#5C44656C74612074203C20745F7B5C726D20504C7D203D2031305E7B2D34337D5C6D626F787B7365637D" val="iVBORw0KGgoAAAANSUhEUgAABBsAAABxCAIAAAAbADy8AAAgAElEQVR4Ae2d/b0etdGGc/KjgIQSgisgLuENFYBLiF2BkxKSVIApAbsCSAngCoASknRALl7BROhjHq1W2s/7+eMcrVYajW6NpBmNpH368ccff6OfEBACQkAICAEhIASEwAkRePv27Z///Of//Oc//H3z5s28Gvz73//+17/+RUH8pZQPP/zwd7/73UcffTSvRFE+EQJPsihO1FpiVQgIASEgBISAEBAChsC33377/Plzexyu1H3//fdffPHF+/fvv/nmG2wJKygO/OEPf/i///999tlncbzCt0JAFsWtmluVFQJCQAgIASEgBK6DAC6CH374weoz0KLA3RFsCSPeEvj000//+te//vGPf2xJrDRXQkAWxZVaU3URAkJACAgBISAE7oIAPoF3797FtR1iUXz99devXr2KDZWPP/4YJwTOEAJsdvr973+P74IE/IpWB3bF3/72N22Iipvm8mFZFJdvYlVQCAgBISAEhIAQuBoC+BDQ+5Narbco/v73v+NkMLKczXj9+rVvG+QWSMj+1Vdf/elPfzJSClwbAVkU125f1U4ICAEhIASEgBC4GgK4CJ49e5bXaqVF8fLlS3wOgSy2BH4G3BF5KXkMh7bxYOCySF59/vnn0Ewi9XhJBGRRXLJZVSkhIASEgBAQAkLgsggkxyesnmssCu6MevHiRSD15ZdfLj1mXTNyONKtYxXWQBcO/PbCdVPVhIAQEAJCQAgIASFwMQRY9c+9ASvriJPBzAm2OS01JygdI4eMORscwMgjFXM9BGRRXK9NVSMhIASEgBAQAkLgmghwaME2Jg2sYUzzH//4x9PTEwcqltJno1SehTtnO0jldBRzcARkURy8gcSeEBACQkAICAEhIAR+QsA8CXxajkMOA0Fhm1NCjfPZf/nLX5JI/xE3BYzlaWJzJX+rmGsgoHMU12hH1UIICAEhIASEgBC4OAIcSOBjc1SSa5RY+7d9Slbt7nMUOCWMSBxYStA4jIkQ5jPbjYe8k4x6PAsC8lGcpaXEpxAQAkJACAgBIXBfBNg7FMwJjitsdisr3+RehDjfzy6mH37wo1iKIndEQBbFjuCraCEgBISAEBACQkAIPEYAzT58JoJvzG15LKG4i+kxu0pxPwQOZFGwXQ+PGH439uEttYnv13CqsRAQAkJACAgBIXALBDg+YTcm5QcehkBg9GNqmBOoZHHMw3DNFyHL5CF0Z09wFIuCW5C5W4BNgQCKOBYl++xYi38hIASEgBAQAkJACCxFgDuUgoKEObFUxW8si0/R5Sk7TlQHPnNSk9jOC1LMXggcxaJIbhxDIpfeMLAXgipXCAgBISAEhIAQEAKTEHjz5s27d+8g/umnn3Z8JqKRKzT+7777jiJwJvBjYZcv0y0tDl9K0UehZeLGVjh1skPc9URvefXqVY6jbgbIMVGMEBACQkAICAEhcBME7EPUnHgmHNc6/sS1xS+9mskyDgnwrYxPPvkkJ9XxBe6ciGIOjsAhfBThsFGO1Ni7lnP6ihECQkAICAEhIASEwGERMAV90vGJsRUPvpSEJh6Ppb6OhIIeT4HA/hYFDorarjtOVuBBOwWOYlIICAEhIASEgBAQAgMRePnyZdhExAIr33kYSHkSqeK5i2LkJAZEdkcE9rcoag6KAIrcFDsKh4oWAkJACAiBLRHgnsNw5+HR1nTZYMPhRr6BwG77wCEXMxLgEVZ5pRsah8sJmAddnEMIpzhZWrzTFuaPJszDW0oEAwI7n6OonaCIm0enKWI0FBYCQkAICIFLIpDsQT/C3AdLKLXFrSzFJuCSFX6nWE0v8n+cSDs+wZYh3BQYbzlvhzpHwY6SDz/8MGGSsx8c7y4yn6TU4wUQ2NlH4TsoAr5yU1xAzlQFISAEhIAQcBBgfdd2zIdkWBRO+tmv0FbxP8BSYk6gI3IdULAcWH5G3405wfx4/vw5FoVcFjEsHeEXL16EXByfOIVGbgxbZZGNr7766hTMG88KrEHggzWZV+Z1TlDElDlNgeEhoYwxUVgICAEhIASugQDKN9pY8c7NXSrIYjP8/POf/4xLx5B4/fo18flczGo6hgQ/OxL5/v177AqsDhYE8/QxWYWLCLDHCQx5BebsNCumOVQkTCYCw4e9iVHrH6qZZjOz564nRM0GIL+edKri/jw/19HeMkyz2ECV6WmnGCOOBqD4iRGQOMVoKCwEzogAtgQ6d+IEsIrwcQC8BPa4TYBtTpgN8dTMSjNMckT4IQPowawAxsnIy6aX7WsR83C6sG1+Q1XwXT1H2PWEPcnt/4k5gTHJkvHpkBfDaxHg6uJdfvHXGRO3abFK+H934XNUocneLZzFoyiLzg0RkDjdsNFV5csgwHTGDIi+WJzsLBKLYuMq5/eT4ppYxAb2Qz6hs/Vl44qctzhkIwDI34dqT95eCM8GdYcxpILS2f9m4hoCSDUysAEPKuKACGwhfMVqx4NOcQxKxBQ3RZHOKSIT/S9Ujd54CubF5NEQkDgdrUXEjxB4iABKGGM+E9lDQ8LmvkWq/EMGHiaIl/lMO3yo1OZkYTue3wMpGRU5UMUYVhvbNYRtLApkAK6wLU0yiwGsC9kSxTa9T+Q+J7PjExRIIae4Hh7RPu+3KdidUqwdfa/YLRUpBBwEJE4OOHolBI6AABMc12XyY3crP/b8cNEq1+Cwm4iJLOyPPwKfMQ/stGHvShxDGIW1Yx889U32wECKE97J956TsvQIAuzuDtCxawj5OQgm6Cpw9fCcDzvlSKlWPkir7cLGPiezYw07LLiy/5JAvHczh4MEZzxNUVxFoHYPLf4cAcUIAYmTZEAIHBwB1K/a0YiYc6YAFEcWgJOzB3GabcKsU2DtJGUx1HSff2CVEI9HYqJgVKBxdpgoCWNXfeTIRFCNEIxDHULAKkYYsCiQ1Rh8FDYizXokEMI4NM5yoDyujsIDENjeHRO7VnFQGAPFvRxJDTs8sEZ/r0C+0TBUirF1L5ZU7nkRkDidt+3E+U0QqHXSMPKjL6Jv2fjvTHyb7XqynTY24RKzvrHy/V1DyK5n7JgUbJGxvd2LC0zb1w42jHkTIWJMyLdnSSXugsAOu55yB0UQQdwU+eZLk84QcAbfJOVxHoPVnvOjbwDlmCjmIQISp4cQKYEQOAgCzGho1ajR+CJYSgsKFttCcLYfZ/xnOTwfVYZMtTkRCmJ71UFa51BssMcpbCtCTrpdQ3vVCOaR6nixGE6oDjcIt1wRthfbKnc8AhvbMbHMxQ6KwEY+AOUVPpebgsWGvArEMM1sjLyKuwACEqcLNKKqIARiBJxZr32tOia4NJwv5A2cnopL10s5vHx6czXkSpFfd8sYqxl+lqlvOX8fcxLCiNO51LapEF2b+NbnKGoOiiB51ztNka/9hJrmXua8HypGCCQISJwSQPQoBITAGgTwluTHF+Npeg1x8rK/KzlNwdI1hTLXd1M+5tlfTt73HRGhOuEQC9YXXwnshuUIGTlxgYWcyE/43CEOuj58jlAv8dCKwJYGk++gCJw4CzZWpRPZuzi7je04oKv0thS8y5QlcbpMU6oiQiAg4Ex5s30UzKS5g4J5amDTUEQ88YUwhfYVURsA8yJ2iaFeHScHWMIP3HbkPZqPIjSr1ShuhYGOrz7hUa4NENj0HEVsudaG0YudpqgtKmPKx51NYSHQgoDEqQUlpRECQqAFAVbEcwdFUR1soVZMw7J0vvGJQjvuMuJCqoMv4VOvmmJTBIdIFJ5wmzAZj3O0psZtY3wRBKq5xjHVWLSS7YvAdhYFI4gNXmwWdM4exYZHEZ2zfJuCETCctUpqMXbITojrMUeAs4DhVvhTj2gSp7xlFSMEhEA3AkUFffiO3CLBYtF+RU6xZyY3n5xKMTGFi4OB6NRzU1JHZtsiDlT2mDvWEv712I3AducoYjuhaMJaHehaJDDzw+LjAAmO/22K2opycYSNa6fwKATevn2LqNgnpRjRuH3iOF8OWlRNidMiuJRYCAgBBwHU2eKCFyOkk6vjFfNdbj8wJvP5haWr8uwWZgwvst3B2NgsbHkCuljP8enbN0DIWNy85Gc/+Ntio8Mz+DApH5x5sdeNwEYWRbuDItQEsePn1IphhQQHX7SQCui04OxXiFxx7mGvqiyK2eCLvhAQAgdHoPYNvuELXsXlasBBjV5qUbD4ze/gwDayx2nssGwKDgfXZBprFCerWRQ1qYvzKnxeBDba9RSbB76DIkCJmwLD3Ye1hY5PYfbbmkVxmTFxNoB99HFeMUBzwUhxKWv4fNnHZEcuiVMHaMoiBIRAEYHauvhw7bZmUdxZuWSSCuP5Vb8t7Wztlo+i2B+vEbmFRbHUQRGQjY2QItasQOM3LL46QmRt1/t5NdojoOrwAOAYok9PT0hOccscExsOipOacxInp+n1SggIgUUIsOOoNkguotOSuGaisOJz2131tg0MNYY5q/sXrp1NWsGhlqSc9+gclK0tjc1jRpQ3Q2ALiyK2DdodC2d3U9S6jSyK4cLNtMSHObkOnNG5SBxbggU5ki11shep7RIpcdoFdhUqBC6JQM1B8XBrQB8aNTdFbVjrK0W51iDAuRrmR8w/fuEb2GuoOXmLFwo76fXqRAhMP0fR56AICGKKxNZIDisaJAnoAPmr3WNqY6UsioFNg5GAADjec3yvGLEn9UvEQEmcYjQUFgJCYA0CdllFQqSm+ifJlj5CtrgHlWGNxaCl1C6QHsttiPFWdDR1UGYXVqxrMaXy4xz8mqkTNorsFSXhAm2qKvyEwOxvXsTC3fG9njh7scHYhji7Cn30a0NzHzXlShBg/5Jvm/G244NBSSnHeZQ4HactxIkQGIiA47fvmDEbGatNrJPmU+6LL07fsNHIsJIVESi2YzGlE4mYzWidIk0iEQaHGb06NQJzdz3FDgq+dulsrasJX2w3F9Mc8zSFdr0XG2tIZHDOck9fbdmeAYshMiQbUuLuRCROuzeBGBACl0GA8aS4eDyvgmxJLRKHDZgpvlLkZgjUZlJah/M2fWw4zVpbHesrSLkOhcBciyK2B1j86Kj5SU9T1Lqov6zegc+tsnBHBEbpJ598UnPZY7ViS4RkV0JG4nSl1lRdhMC+COC8rTFQU/1r6Rvji0vpIa/DTCNxJVuJQG0+hWz3DiXnsMTwD57E1ceSYS80hhBLivwIOLaNZWxMZukVqCEw8RzFegdFYBqzJLZM8poc8DRFbZSURZE3X0sMsoQMOOtq2KskOOaJmpYK+mkkTj4+eisEhEA7ArUVCig4qn87/TylY6igzq7ZrJ+XpZilCDhOg255cKyUsVoQxgDyzI9Z0tEQKJTNC1yNlSgJmB+sUWI4kQALZCl0D9NDnxMp8EYR/IxDgAV2fthXFL3XnTGYWwE9eEsADBzCHodR+dvK4bw9W7EsrtwPGpMqNuGk3Z/d4NQuY+4meM+MrHOwydhpfV6R4PLgSJwu38Sq4G0R2P4chaPScQfUjIb4/PPPixM3kdpVvwbw4uS4lKBz8ddSUpae/QLFFh/V3OgGaH3F6hfLtUgYQHUOfBIwCij3xvz6ABrvIvZgI+ywWF90CwXQo0vW9ArDKg4EDg26WimzTmbHIwhI1YpvjHfGXKszGDVS605GRUz+rNyxAejTzBvUpRuEbTKCQG1ICoDT/5GxbZiZVIrEaRKwIisEToSAM7utXImrgeBoElzvU8u1Jr6mszKYY96soXzzvEWFZCkmiFlRjVkjDEzQRZoPVdIW5nPdADuBfgTxXHciEvEjQcwPFKhdHAOSLUU/TAOYSVlWCv2OVxTN31of5NWkXh84Bx9MHWOpIwDnTiPOsihiQR8CUEywiMJsNwUgFsudEbmmJz+U+IMncDpkgBqBnrSQtiUyEqct0VZZQuCwCGxvUTiT6aSpx7Eoxq4NH7aVJzFWbMqOsmK3FTMsWu8atS1R1k1HgmwHb3EWuIptlaULi05fA8m4oL4wFbTKWsDRWACKt5bSAvDZx4Cfy6k+lgydFHjNJCMMe6zbUqkY88Ak6S1lXOgUi2KsgyKw62BhzVCsYVzbNeFaJ7HSBwamVmQNCFPzomTH41qOJ29phak8bEZc4rQZ1CpICBwZAWdqW6PVOVXOh1aLmTTAOhbFEE3Oqey1X1nDxYGOKscrXOtloKgl09ArFZtk0uyzTxKbxHBbKYcAmKvd0GwBs9g7xvruqHWxUah+o/UChWQfF/XNB6gnhM8wHRXg7IsdQKHIjktji5zEZIsJqDAfaim+GhLJJUKcX6FXWO2KZL/44otifNF+TVIighweaj0Ek2Q+7SMnojhX7ZzlwiAmwcVgkTidVmDFuBAYhkDycbGY7sDZ08hyFtM5J40CNOOcNGMd85rxkARmKCFJEZd85NTvs2fP8qr1iQ33anLJTaC2Rgxq8ozOvWYGTyq7UtlDyDmRHEOH6tVyK1ScxcLcHPPq1St7DAFMAkyF5CB4ksYeqR2nnxPFEhuAc+eWpjuAfsXp8zw7ahXKaiOHlj2WE0CjWX+l4XeYs36WGQ6KUKKzlmO1XWkE+1VreQsDxkwcGGtxtnByijR0udyyj3HDDMvt4FNUbQiTEqchMIqIEDgsAs68NmPog2Y8wCZh9IMZQBVXYa3o3WftGVWeTRNIa6vOTKm87WAALcUapW8bea2h18tVrCes16YQuZggtUY57kCMLMX+i7K+lFqxY66vaayQW+MS6GvfUClaE7gCNWCM++/4XU9WEuUNHxBj4jE6Fl4D01IJKKav9ahG11KR5iUjEfSkS1sjhgBNGUvqJUF4WCmJ00OIlEAInBqBokYSxsDhEyhAJVtHklF3veZXbItdCi1ycsZIpkKMh/Bj0nyoBVmbkpL0v2T96XTEw+rHOynIzjT9MIslKEoyRNYLVUJ5SL+AKwOKAHxaRdoDCWOBIIC3U4hTFqf7NTptzZxY1Kwxh4RhEnspVt5iuRpsUcQViItJeOp+LLZfLBaE91VD4w4ZMzakD3TjdpyMtA6NSO+NwYnDvCLBvo14HLgkTsdpC3EiBGYg4ExqM2aNotZiI/B65a8IkW9R8LaYS5EBgdh1YC3VEWjUdJGQZIJGg0S1c2SDLLGKabx1LNXnjY4yYAQJNNYip5PHxMB2WBRFqYbOGu2F2sWVDWEH+bxSFlNkD4LdmjnDUbGVoWlVHmxRxII4YzQErLiIHHpi1ph01hjdgSLiHcLazcBhMyJzNE2xyUIkKK0xnQ9b8TWMSZzWoKe8QuD4CMiikEXhS2ms+DoT6MNXi3Tx2mQNEfjBVEAx5W9RA4YT4kc1a7xODeWBCl7spliqpKHPFHXRlTpM0QxADfAlJH9bY6+DlBEvaiNB6hjEQrKRFkXc8N1mkHFfCzjjr/UoM5hqRCbFU67xEAeGWOqTeN6ALLZlba09oISkruyHG9Ri+yIkTttjfrESGS2daSAeo84YZkafN9FsJgnOjDZjVe6APgpY2gxtFdSOABMQ8/JSewZtp29NvcYYBOPRyZTXWvpF8WYVLLUoiqbUGn3d2C5SXlrrIhFg7G4af9wwFfe3cVOtDHMbj1GoGbiWoDvASXMTghoRZ4yuZRkSn9weYDSX9knLePYANxV89tln3EdRu/8KuUdSuejg5cuXZ6/scP4lTsMhvRXBcIUa19NdtdZcjcLAMvV+v+tBV1unuF5NVaOVCHALEPMywwgyw9o5ahWKI1M2erPpYISJIZ63QVvlXq81dzrlPCfz4FgB7tPN0EKLV1MO0TxjRdrQqGlQliAO1NijmbqbxrcobJb5IOZjTZj7s+zqK9aNfnWf1Bq6pbwgXgTd0nIJGgmW3opl2bsDiegbnT6ptexnDDAM0Qo1QKgRmGB2zrip8IxwFXmuoXdDcSrio0gfARvl/WRnfxtvXTh7XXbn3zTFsZw499WOLUjUZiCAKsVMvddkbYplqNrYYY3J9N27d4tA45JZu2Y3zkjfYf00jukLF+d3ao1O1dIErM8W2YMZX232uU1aIUlsjTLMRxHzOs9BEapxWDdFUQVEzqbaV0nT7v4Ylii4/7iIBuxhKKMENHaP3auzIwNFAO8mTjvif/aiizPT2SuV8+986CBPrBhfM9gFn7GrzrtUQYVOQgD9OKHMtNj94YiEFI8dm0JjXTcmOGogwn4rDt2Nbooae9S020HxECg+phGgGOOj2NJBEfgGtRpwIcH2bgqk3Ay1wEP4WxSOOMFlwogBsBdBCHXEeYW1eSv7qrtxNxAnjLrih2+6eU4yYvywNhn+4hln0KEvDPEc1j6ilDDQ/siG9euJJTWiXqzA0SUvqbQxR97we6DtUq2UQuDsCOTeLUxiNheN2uu41KJgXq5p9gM1PUjl64ktvhQMsFqylQv9sFSrODLG/P6zpNlxkDUBlAYT3BmHyYq8xYVa6XEABIsZJ0XW9pnd4cwxPdxvDtoCnWYS8pcku4E4Fa+ViHvQjDAjOMKwcpQYsl01rt1Kfi4pgarUNgg4wjxDLJ3i6BHdBzd9rPydaXeYIn189NZBIB6oLcz86GRZ9CrQRCduyeXcMdOSvTFNrb88vD6LDSAGURJYr4D9z2z4NWl0P6vXgF1P2zsoQnV8HwVpWC8f6B37NYaFp9ymDIkGWq6FUneNAl52oD09PdEWRWc6osYEhiizojBkcXrX6m5a+DbiRAPx66hYyFj76xBkvZyOyWF9toTiJHFSOq8wS+hW/BjjCC+qAonJwo+8gQh/85Uwp3S9EgJCYBECl3SRLUJAibsRKA7vOCdHuSmCFs4s0MJhbZ2+MXtLEaSpbU8qHgc3mo6DgvluvQKGFZcbFVD+la5itkV3IG7vGWsqNcYYpOKiDdY4sKWbAmTjokMYDmv8nzqehnaMdeoOGlp5WtPEu4gTzYoFWCw6yPOilSGosdZCFkSl1lUZiEcNGhTkcE5BJFi/TrOmTZVXCOQIOE6DUV0jLpRhOZ+nLGaSj8J3hy4aVeK6KHwHBBxNgwH/4bL9QIgcMYbJgQVBqjiXMYs5pThdeyB7YUKHE2jmOt7a71HEdRjItINa/MoZi22I3EaHYOi3EuMA5m/M8AXC1NTxrFF3eoJmiJUNva841Upf2cEdyaEjr0QsZK+N+Fc17IeAJiL7IuDMYnSZ4bzFU3Y8VYWwLIrhgIvgSgRqW4BMelE56ESTRDdmnhVqKzQJjJrCrLjcG0CJ/kSGlp9wZY+56m8FjQ2s3fUUbz1y4LaKjQ2g4jwk6IzXD/O2J/iV3yfK5rRxlOocQT4uwU4V9qvUjv7QB1DpcL0NuUPtHKDM4XJfcaqdUa75GRoxgCz3gDHu56svDCNDZCanHHizmygaWVUyISAEhIAQOAICbAEqqtfGGztpmUEY5NnYwzzCbih0FXs7MFDTfCiiNvV0l17ciFvcW25F1NQGEmymiK6yKPY6QWEIIkAPDYZtTlPU2nKzhjRMZgTY706vpsc61URTDCbHDAbuRtPBeRsoisZDcYxbyg+CVDQqGKxbLtv2i6txWKyOT0pvhcAlEaj1kVDZXQ48qHteUtIGVqp2eiEpAoWbeSRYFxzvZK7hC30sY+VX0CYZWx5rty+GvMMtiqWdwj+UWFslbKn4ojSrLIrYQfFQs1/EVnvig7gpiiogMrFZQ7YjtiglRgLdkjtGa0eC2AGFaz6YHIsoK7GDwFXFKVSZhQCMinzEpNZDPBUOsHolBITA9gj4a6vb86MSz4UASkiHhonSginCGW42VgT3BdZF9209xUnZYBxuUdQI1vh32MunWmN7eKD/exSJg4IGG85cC8HgpohtmzwXbgoSzOMQC7g4Yp7dQYHsOttFsOXo5PNQzdvxJjFXFae4+UK3ffXqVRxJmBUmBhYWlpJ4PQoBITAEgS3Vi0aGfbdJIxEluzYC3CrJ7qZGZ0UORXBfhG1LqC5s0V+62kvpOVmL6WbMKCSB2houXsSi0lVLD9kt+1e/RREr8R3mYwLfmkfkI2amSAoOR901ltOvWYdntyhq9cJ6Zo25KNY5OIpZikAN9rOLU4IDZgPdNjfFMTNYVZJ0JXDpUQgMQWBL9aKR4QMaOY2cK9mWCLDYhKiwQLyyULR/fmyv4G/7RONbFA9V0JU8P8zusLdl/+rc9XQQB0VAGZl4eCh86mmKq6qAteNQyC5GBRZazQH3UPqVwEHgquKUVxnLIY8kZt8ViiJLihQC10Cgtptix9otXS3ekVUVvS8CaB3c/jJERcZfQV/wjx/Eld3liFHMAGFWFWudxbEotlxE6LQoYoPsCNN/zE/SBvY4j8+iCojQ19reWDp4AP7pvcUZiKVlMEdS8UXKrhjbjlcVpxylmteFpaM8sWKEgBBYj4C/KJv7DNeXKApCYCACXOCB9uxfYd9YHNLOGdHG3StO10DZG3sHa41au/0TIzDEAIsJOuEei+JQDopQtx3dFNfe9U7vpYJcZly0KwAf5w92BTtYSObImV41InBtcUpAqAkVY3ff0JnQ16MQEAI5AltqGKF0Z313e2ZyQBRzLgTQ9zhjzZUwbE5ZLz+sjbIwei4EFnF7dB9F7BCYt/C/CDISx1zV8s7gtriiDAO19dcab0eODwYD362r7YNiUZnrFLioZ9I90EcGZyxvdxAnQ6xmUZDA8eFadgWEgBDoQMDpd47q31GQZXHWdx1mLLsCQiBHgD0UYes1OykwLWrKSZ4xj2FhlIXyPP4aMZM6dRGcxT6KAzooQsX2clPcRwUMBgO9t2YssTGRu6Fwa2iBudjZWiLvI06g4WzAcG6uaIFRaYSAEKgh4KxZOqp/jVpLvKPTOMy0UFYaIYDKgWnBaiabhdBPWDhmT9RSS5UbQfx9Fo4zZFKvOWPLLrYoYlfAjCX/NSDGvNXoDOe5qAIifGc/RFEDMBgM3PVU28gIIOxN5AJp/JI1IoqvIXA3carhoHghIAQmIeAoW47qv4YZR+Vas7S8hiXlvSQC6CdsYdvmWAUAABEESURBVApftUOYF7kv0FscTA5u+h7E4FlmURzWQRHkYHs3xa12vcedLRgMbGSsfWGQNWZu8sGsurAzMQZkSPhu4uSsCTlKzxCoRUQI3BYBR4l3VP81cDmGivPJozUlKq8QQCE09wUSyHFQR/KBi622zvYKP+/u99M4M6bT+4YLyTKLInYCDF/sH1K3mMMawYGcF1eUKbe2L6jG0knjg8GAvNZu76WL4kykYzdep3BSHEaxfTdxctQXZ3wchbboCIF7IuAo8ZOUD6en+4raPRtItR6OAEoIx0HZGYXXwplcnI9dOLngdlLHacfBYW/LQ4kLvnB3cAdFgD64KRyxIBlvMTxI2d5atZR3UwGLOASDAUg5n421lk8exPCWV+FbhEOQL3Jy9si7iZMzCt/EJp8tsXiBON3EjOJAPZuHSfTZhICjH0co/tJJRVyVrINYPnoPAaEmfhfeHjwENxEBAcSVLQ94GDAJ1gOC14JRkZ1RRS2RKZi3xS3rjh0OV4yxxVzrGW6kAHvhi+B5+kmdOi/op5jaxbd5fLxPiwEiT3CQmNrgFdefNfUh3MaYGH0ihxA/KRHnqtkAEeAfWX52hP044lTkBJtwLDg11xaWZ19Btb7PmZ8+gqfOxaZEG5QuHOAOulM3k+MzpwUnVa22okn8jBKL4wkyycLBjOJE80oIhLFruGTW+h0KTA09x5/m5KpRGxvP0VZnkJ83kiS1aN31dAoHRQA0uCkccHmFebp+3xu2bNH4q30J2GEJZjDEsXEvcPuqXTVbm7QAn/XFkMzB5G6vbihONZ9MzdK4m0isrG8N3pVkj5Ydi+JoLB2fn9q9GpM2SBQnSlByVLTjYygON0CAaTGUgmSu19lihnFTFCca55pBx3Pu5IoLnRd2HI8Uuhl7rRZF7CGq2XbzwFpKueU0xfrv8tYmbEfsahWBYZqcPsOvluZc8Vw1y1jAnsXanKFPWCQNejdx4gxccZhjlN/XfZy0y3kfayb9eWtU5NzfjVDMokhnkhqrtwG1s0zmsKE2EgIJArUpMknW/sjxztx75uhgzmLxcN7aa2Epa9fkkMD3YBiFAYHEZ1F8xKFjJXVvSChSnhdZtD6tFiGwcu9NbZlnKdl4q8Y8QHakjDT7MwdvsT125PAIRR9KnPJxli4zdtdT0dQkck1bxF0p7uz33PUEkjTZhe0KpPQs85Ej1c4K3dS9CnEHicMM1w63Ha8cJ1IHNWW5FQLx1s0Zw3je+/w5yBlOZ7cLerjfN1Gi4o4ch2F7Knum9Db5KM7loAg4buCmKK6w0nJLTx6bTDsmZiwcpwvjj2NBmqGhpjRj3+sTFrcSJ1xYeX3pO0dY6Tld/3IYxrOPq3DqXLIjcVbTdTm10/r+q9po7KzR+gRrb2sEawzU6Cj+5gjMmB2WKl3OUrVz8+z6hmOXONdm4o91XIgcOq8ZPPRBJ+NK9phl2Mf+9PREEY8tCoZsGxFAf6m6vJLX7uwtpymwOrpRJqPBEjPpL8bHKS1sBttS4TYKpwiwlYXvzmDL1qqJiolXkWQ31BJuJU6YE/mtFKwMsQBzluHlFD1OTAoBB4HaFo7ivObQefiKfl1MU2OgmFiRQoDTOMO19nzGqSnlAX80+6IDn7f5pDawyRxHX1yKLU/HkSG8fp9/TpMYVBfTYAHzsUVhqcnssFssbN/IqW6K2ii51KKwDzWwYOOfrdkXzFGlI3MYDNgV2PrFnsl8dsNPWNxEnDApEYB85MXIZLN1PriPkjrREQJCIEEAwz6JCY/DV4JzbyQFMfjXGChypUghAAL53LEelsSEePht7Jpi2aj0dzCMyhTuNoBVf5akTxW3E1PoJO3dDJWfVV/fZ33GExRxjRwXlbWr7QCLMz4M15pn0c5XijY2FmV8yN5ZEgBj0a4wWGjBvgY6CwKBz6OJU7FRYLIPVfZ3YjMUaQbXRB/ZPFfcoUyECGCu54kVIwSOgECt7yO3syeF2vw4EJZal6TogaWI1FURoAvEIznh4TVNLIqWe2CTLMZhS94O/q24FvrOaYqW7EvZM96CevBEfoMjD7AFxXygDA2+eZRn3z0Gj8xDixMg2Ae2lFWcX2acWV50Jkq0x4cB2/6BvnXDrT6GD3XHFWaSZvEWAB9moAtfAXQ0caKn5xc+ov033qvDWEF2GjQErB3jANRoVioeR64M1/o7FgXukZXElV0IzEAAN3Vt1RN1auqgV+svKCXsyR5SWfpdcXfT7KoNYV5EdkeAY2DPnj2L2ehT2GIKSTiZ7FokE496cSpcqgEmnBQfrQdBnCm1RQmn8xY9jWj/dhtvsaylkWxC4wRsyPWzgeBYJBg0VgBzv5PyyK9qyzBWNdoJLJZWoXiqDCWpnY5tdIGB9lwXTonTEACtXfIAmNPbL4nA0cQJmczxHxIDZQYThH9GO9KRi0wC74ziRFMIrEdgRx8FzNMZ8y4zcLovbgMeSH89/qJwZASY8RP5HKsvJVNGO/GaYjnc+ZY4AVoai0rVZvCxbgrjzWr9QdJa8WN8ggKLZ+piSVzuxmEWU/E2LHVTFF0fxchidVgcspWbedvvikUfNhKPDT+sf1bsihY2eyj5MUUxB1/szElRcoqRxeY7rDgx4jC0URECNBwW41WHkWK7KFIIHBwBVIHc2U7MEJ8541JxJHeMqIPDJfZ2RwCFDbfeUoWtxnaifdW8hXl2eOCAUC7eqM3MdKNcfGhEYe8GE2h7lfFjUC/zHsTMc0gV9obMwiAQeGOK/x9uNYsndlDEDF0yDCJL3RTFMbF9KZRGDUi2Z6m11CXjWcMuLtub+KGb4pq/TN2PJk7FFQ4GtYMDniw4mbSolx284e7MXtFLEER3kisvQbs4+BCZJOt4nEe5gxllOSMCuY9ibNeIt0Uw6y2FiDnRZhkLQGfIZopYCe8YCoq9DyaHzONxu2C9GG7VYy5FpAyy6wWWDqA0cA5Co+Ji/jKk2VpCgRwBpNaZbkPfiKU5p3CWmKOJkyyKs0iO+Dw7As7SyWaDWz7dd2hXSUMUzfsh2kxSkB4vjECsucYa1xBBon/FNJcqgcCOkOd9J2gmSxepk0aMeeveqmSqZlxNwo2aasKSPdIopiEkpMoWRWwbJaxc9RGAlkqAYWqY4Hkw0GsBMxw7SqzRvHY87VLrGAF5kOzucseB7lDilDMD1EMG8amAIyrWGeNAMupN5UHEhUA7AjWJDdK7mdwWVzRWnnaA+bgPhjC6SDs4SikEahYF4sSC7FKdLcYzkfkW5S3ObmF4iB0dJvNMl93Sbloi1FZ2w5iU8bYGPSplRlS+Jl62KCxDzMHlw0st1LypHqpcsWaMQJtQKtCCAIAXNd0gmbwiwZohpoWHeWkOJU5FnB+K9zxwGinX9LN5mhlb78KvkUMlEwKGAFPAw6kWfWKbMS1eE7W5Htk2bhcFxlJbVLQSXwkBx6JASuk+fb2DrhfPcd10DOqi/QyHdARL0xKgvrYlnuxojC25/DQ1DwG1XqqFxv26aNEVLIpa8TbKXDWAhC2VzlgoAyy1FkJQzJClIXn0hUBvawggnwDoCCGdcGk71sraOP444pRzAuDAvjEgS4uj3YuCMc+iCMUdH5mlSCr9SgSYCH4xNn/6z0zMwMWPhQMGKATSH8QSMWbuwLQgLz+IQI1fTH/IhALxpFweazOagw+M5XQg7mTRKyFQRADBTmSJjoOAxTPUItFijogXdiFe1IyLzPiRdMyE1fAI/ZZORE0TxhbVy+cNBmoDDmNRy+gB5rGpUwOtYFHUCi6CdbHIpU1IOyUI5EDTWkwGlixP4IuC3hYRYEIFSUM1D4B5Sz8pEt8r8jjiFI/Xhi0jw17INJa7sUVhxXV7zBvrpWSnQ8B6zTaBUTYzM2DOMMpEO/5FcwJlq52CUgoBQ4BJPBZIJqYwrTP2xgoA8ajjvuKOZMaaWCBLjJW1PpCbK8Y8syedCx5IYwURhmfi47qQhcR+XYzCogDdsDizUyIMwEasMsEbjzAMsIlRQMpaualFgaJmENwwANw1pGrxNHzSSDwyviOp+ULUWPGtsXSfeMQ9tptziaUJZvTMeQgfRJwSkQ7AyqJI2p3GCsioXyfI6DEfi6bGjLIoaDgG1ZxVtIqWNk0WWQMdlIqWvEojBHIEEosimc1RbRNZZeZCOUYrYEzmR78gnCjEIQvJEPW8xPUx8Ey5CWPJY3GGDWka+1o3n8VOmrBXewS02OrIeShYFE5Va8VcJr5PZ8KYQ3Z9EBDrpDPkjaGYPgQA1u/AgD9p7Ohj2M91BHEqDgJ9vcOv7Ni3QFfshgP1rZhhW39x1mzi9ArfB4GiHM6LHCvhKA2MmQm3jAnIOV0sb0TS8yofNCBSTJ9TUIwQKCIQD+lFDYoES1XkbfQBOgWMFY2ZpGeFR7oP6bfpL5SCvwLzoMhJMbIRtCdasZhfkUsR4PPmfH+NL57w1Q/78AefaqclGO6HfFJkKUu3Sg/+fFwm/1qTgUD/QQU8S0PsK058IocPCRl0IcDgCFdJ5KEe+aJW8bOAdMC3b98OZ5VPDoXPgCJXfIpoOH0RPC8CyFvQsINAxmE6V3e9kHDyBjUr9NAQppThH/2kCny4KsxlMcOMA4yloV6Uzne+immwMdQpYtwU7kMAwUbUGWN9Cf/666/RvoI0mkDS7xBU/iK0QRnzifRx6Odi0gyMYRHBmE2sgTe60l6MwXb4BqVprXTnwF7gLfR02GvvyLIofGHQ25MhQA9hJos/955UgF69/ZiS8HD8R1kULW3Eh1EZi0mJB2zUR1JbylUaIbAZAihqDKdBzlsKZQWNpVZ1hxaslEYIXAyB316sPqrOzRFAFebj8JjaRS884NhOlZsDpeqvR8DULNZy1lMTBSFwQASwDTAq2MuA2YypgMGAtLOEGVgNq7/Bigg7S0ksc+KA7SiWhMAGCHywQRkqQghsjAB2BTtS+L158wbHvfkZYUPK38ZtcdXi0JysamfZSmcMKyAEliKAnSBTYSloSi8EboWAfBS3au7bVfbly5fsg8IvEQwJDtATczsUVOEJCHBoKlC19doJhYikEBACQkAICIFzICAfxTnaSVyuQYBzRe1Hi9YUpLz3QcC2z8nrdZ9GV02FgBAQAkKghoB8FDVkFC8EhIAQKCPAWR3bSieLooyRYoWAEBACQuBOCMiiuFNrq65CQAisRiDcJ2ZkwjWa9qiAEBACQkAICIEbIiCL4oaNrioLASHQj8CLFy/MQQEV+Sj6oVROISAEhIAQuAoCsiiu0pKqhxAQAvMR4GS/XRobSpNFMR91lSAEhIAQEAJHR0AWxdFbSPwJASFwEAS4jzj/KLssioO0jtgQAkJACAiBHRHQXU87gq+ihcBBEYh39RyUxRJbfNmwFD0g7vvvv2ez0/v373NasihyTBQjBISAEBACd0NAPoq7tbjqKwQeIMDJ42KKH374oRh/nMhkP5Ixtobzb7/9lquHnz17VjQnKILPKVpBCggBISAEhIAQuCcC8lHcs91VayFQRoBPQfOV8fK73/yGj+a+fv36UJ/Oxf7BNYHNwCfn8i1JoSIYA2xY4vuG3MvkGwBGDYLYJ/x8d40+b1cTFcULASEgBITArRB4+vHHH29VYVVWCAiBgACr7yjZIYzejF7ua88xbmjSaOemT/O5t48++ihOMDXM5yAcs2dq0Qnxjz/+GBiTSD0KASEgBISAELgbAvJR3K3FVV8h8DMCmBC1nTwPMcL2iM2POPww75US6BDFlVpTdRECQkAICIFuBGRRdEOnjEJACOyDAL4Rc4/sw8EvpT5//vyXoP4LASEgBISAELgvAv8Fzi4rtkBwI5sAAAAASUVORK5CYII="/>
  <p:tag name="POWERPOINTLATEX_PIXELSPEREMHEIGHT#5C44656C74612074203C20745F7B5C726D20504C7D203D2031305E7B2D34337D5C6D626F787B7365637D" val="116.6667"/>
  <p:tag name="POWERPOINTLATEX_BASELINEOFFSET#5C44656C74612074203C20745F7B5C726D20504C7D203D2031305E7B2D34337D5C6D626F787B7365637D" val="17"/>
  <p:tag name="POWERPOINTLATEX_REFCOUNTER#5C44656C74612074203C20745F7B5C726D20504C7D203D2031305E7B2D34337D5C6D626F787B7365637D" val="2"/>
  <p:tag name="POWERPOINTLATEX_CACHECONTENT#31305E7B36357D" val="iVBORw0KGgoAAAANSUhEUgAAAMwAAABjCAIAAABYCnieAAAOKklEQVR4Ae2d65XVuBKFp++aAIAQIAMgBOgIgBBYRACEAEQAhABEAIQARACEAGTAfHO1plCrHpYt2235uH+clvWo2qraKsmyjs/Z79+//zr+Nm+Bb9++/fr168ePHyC9du3alStXbty4MRfqz58/X79+/erVq7MIRNqtW7cuiIJkx982LQClnj17dvPmzQsOyy4oogLVWvB/+vQpibxz587Lly+/fv06QRqtaIuEJIp0LuSMiwz2kdyEBV69evX69esvX75Uonn8+PHz588rKxfVPnz4cH5+nmcS1aDv7du3+UxRk0+Jcz9//oTWhNXv379DUD7ByWcugfwLwSxn3JG+dAu8f/8eH+cOY2aEQ2/evJEYg4/xYhHkaDUtpCE5V9eeBlhhxr+K6+PysiwARe7du5f7GN7AgBgPbBNSEnjiymbpvCTTDEPpQTLT8mtnEsByepEmelWCgJ3CM9PHsZy5SEbEpRemroNkpllWzYQZBcMGA5jgoy3eleakpagyMQvJWPIHk/VBskpfLFVNM4wZsFKZbgvb6psnLY0kY472Apj04iCZmOISEpol9TEMuBLA8kSxfTDYq8kkYwVZSei/c3xHek0LsHfw9OnTXCPrsPv37+c5QZrtWbOUzQUzfzAT0oAH3rAlkT7zJkzEbGSw+CN0MTnevXs3L43TB8li+yxVym5TsTuF80btdeFyE5zcBJilQSYC2dy6sL/1/9pAlU2yoHlQ9L+g7ChazgIPHjwohOups6hQXOJ4eFlkcinb7rpoWk4jw1B6kGya5ZtavX379uPHj7kIws+oCSi1ZTlVxC1y2jmRA5slfUyXs5hxnJCHDx8WDcaGsdScZ+SszKAsT3VYMxEdN8gwoB4kK9y9+CULr2JtDj/q1/saX0tbLW2JnGO6XMKqkUwdtGZfRUXqL6PsINmqVmdqK8IY6g+SreqD3SvjAI/u40EybZMjZ6IF2HAqbioRxIJsxjOuE5Et3GzB6ZJjuNzsnJ2dbW1lypz15MkTtgzwbkIISBJcApUikC9hds0wtHA2cAld25I5+GxrWoXi7ErwiH6a/AmtgFQc2Io9wUZD5bO5SjB65wIAQNLNOZ/I/QHTqGyDkWDrlcrshM1rTHl2CTyNJOWgEUhYg78J2hd5QK5voORUp9eNRfP1pmWiF57DbRiXPzzKzKVph2ux7CzwhDG5luLcGLpqlmigGjz7UInZI5kQ3TQLmRitEsPMJMNGpikvi2QMO+0zEHJUwRyR4MTr2qwY1Kxf6Uiq0TznlqTzQxP54AQkSCjFkfCAIh2GZxkAmmRo1EYTwEUCW4EttsNsJINe2goC6FJIhrEKunCZOzUwDQ4W8ClB25ZeYJ9CYLrExwkGPE45MXVyIqb6RSwMOmUW5SRjJOROhOigwmJ0PI0xPkmDoQglXAZRrZVkaAUEdjEtKJkt7jFNM5gpthMMGGIUDGhRcBRRgSljSBpPApYECqcHowJa9HRB4EkkiDGYpQIMJ0p/sRX5Zn3JFMxiYY/uU0hGf0CAxEFuifpR3pVuTE7Ae1GdEkCd4AZgi91F4DSe6QiUBCJN3FwZZTGLBkYHp5lLtCc89HeQXqII8GKWlCAQSqkkBkhGt2nGH2OFvyJIFgqCyzVJpnsOsMkAzGlugjQ97pO5QJt4XBPDxG0kdDdxU16hMp2TbGywR0XePPVIwxggGQ0C6kgR4LCRZ0eqTfBKpY2KaoQrHXvqh2YhLV3quEh/x8ZFzzgMXewzLQ5p74xlKh0UsmK3sZ1K9tEwipDcRDJsje0Y60mZNyOsSbLkM2E/CXISvJZPvTAYK1bW9Tk2SYsNR4GcJcqmYTkhhgnUQRi1JIPmGBrLptsN0yiXTjIdcvCiCVUMVJmQ4S60IEFmZXOqBSSbFsaSasiRQyKtZ6t6kJNrxoNwgGSjtF46yfRE2eK/ou/aneQUdYLLgGQts7kpdpZxFfRFF5muFxgLPrssRtjSl/owIBqLrwO1YNCLKs6j1n/1Qw8AAaOneCkaTJhtzbMeg6JaKpgw/hhfs3JyjknnBH3phb+53kf15L7ohqjQboA6uqaZ4xlnVDjUkokWLai0wMk5GgY56U5iJ5GMsasPA+qFgmmIykyOaegZE6W85qlGghfJGkGaYkG10EGSoKcmknTwZD8k0/03Y7iuVp9jCqycm7yvSXr5lai85uaxokqZ06rpEYictIu2B5LxVeziJWzJTLMf1TJJxveta8KG6QNwevmVnia+mjXNyd2suWhm8sseSPbu3TvTUiYnzJqVmR4h9K63Fui11TVnyTFH3SySPSFmTN0PyTwfe6PcM9NgvkcUj+W5QMCYq5a8zoxpvUIthHMWnDPA6Www54FrgnEhoeYyweg+kmEd06AeIWpM49XxWMt49V5/kosyp+9LmddgGGBevHgBcqzHIOGSVUeOdsZ09yTzwthCYcPjbs1Cu/FGcpTXPZxJCPspej7Vr+cYpdGsnLzQPclYd5vdi61sNqnJ9MTWkMxcI2pn18AYrBOPMRMtIa0mHnuqzZCczNU9yczdSAzhscGzUWW+5zzTbYVM85UqjSRj4iu0pMu4++YCg4ZevqmiyDTbpruBvkmGic2+Ff2f8dK8h0I+MDx/59p1MGskmRk/0KgV5TC8oaJfTpa3itNmRxKMvknmhTHM4bEhttRgqeceGgZgRKx+nl3JTpFQJEzXEsbiLwybcc578FVoNC+9eTb1t2+SBZNUwAbTTJWZAXe91WEumc0CDayGnbmQPG2STFM5b0Ja3+fCMHY0imr1l6YjCGPpfrxvkgV+DdhQbztdU1NE6lRyRTPA9JCIjRNmW31UtRAiFQhpTLg8FG9hGMJNGNLTvknmrUjodsCGwuKjLgPuVq4O/xyA+U9x5dPP/6pf+K+9y5GkeK6kPRXSfgqBsHJsXNB68YLFqN6OJozJ6yn6Jpk5WVy0wHpXlWCYQYrVD+zk9RwTgHIApGA2Q6vyiJtgePTo0QTVeRM9bCi9cEp58vkh3VBw5whSeqHzZFqR5Iw6G6374uV4e7/oxcFeK51fLL1HtRVpOloDT0oHE3IHyrw2WNmrgGfF5pIY90UST7SZvzLJgrmS3q5PMpSaZjEztW/GelpWPOJa7G/q8jIxoNCUSdarFuQjoRgtgNGiRtglUJaKViaZ9pOYmwRLjUHAEyoEkQylGL1epv5ySj1LtKnHcjThzBdkY7+BQmf1gzITRsck005agWTzKtWU1WFAs7Y9huUy8x4RlionXKpJFBSzF7OkaOmYZNpD0lsSC0Wy3CW5upSmVCxbmQBn4S0uTW8ROcgvpicqT1BaYGNOyMWSJlJ6URkMOoDRJDD4QbLC4AOXs5MMfbiTAKYpi+dYmxO3+MxJIDUp8qgw0A2rWGOAwahmGg0wUGdwlj9IZtnbz4tJVjnXmOIJJ7JHKjQyE/h1XnoJHiiLZOSbeotM4pkZcUWaJDr+sQgsUnS760s2SNNuGYcH2dtk9mEPjD7yideJZOwDE1f4a3mMHZuIPTz23vjjKCgDhgcqbP4JBgAAg78EwzvCqVV0TDLdmTyncjjmTWrSwY5/TfOaOpwIMg8F1bSdq86/PxZ369Zc0jre8S82u+eySIucnQXXFlPkbTsmWd6NI71lC+yWZBuMc1vmwaLYdkuyhax2TIgTDNsxyRZa2k8wojRZ4bZAdHWU6JhkHVn5xKEeJDtxAqzR/Y5JFs9Nl7J42uAMvgaJhnR0TLKhri1Sfty0TjBrxyTbYNiIg+sE9+yjScck26BHN8j7LdC0Y5LxpHYLFswxDH5NKK98OumOSRafAjgWT9shccckw4jrT0/BTev6YLZDoxhJ3yQLZsyADbFF4tIgQAZgYpm7L+2bZMHaP2BDi1MD7gZgWjTuoG3fJAuCR8CGFrcF3NVfr2hRtKe2fZMs8GvAhhb/BdzVr8ppUbSntn2TLPBrwIYW/wXcDRjfonEHbfsmWXAOPWBDi9s87nJreWySeYbtm2T0yluWVb5jx7OLl++JDWKqJ+p08rsnmfddRY8Nja71AuQxVwaG7Z5kfAfQ617Nm4K9tmZ+8LMdAQxT1Elldk+y4CuKswezQGAA46T4ZHa2e5LRq9VmTI9kHgDT4ieYuQeSeb/X4nFispt5dYDZ1gNgVj7BzD2QTF6AW/hPv7S3qDD20nzZNpsXHoCx8vdafw8kwzf6tUdkzksybiPM0MhrcPZKjrn6tROSmS9gxkYz/ryeR9mDZINc3AnJOMBoOlu/X37QIl4F8237KD02+j2L/cmXN5W1J/TbckUNb3hrlx9L8N5THLeqLPWeJpFfKeGUq80ZycwlS+KZt1EuLGxPEFFMllf+eEIMwAxjqIuPgMcyT6h0xhEWbBe1vOdyFEL9KJO7v1ESdGUzjKFI1zxyTAvM9s5Y0xMyWOGfqX72THMri5VTiyJz8KywAGjBvKm285AM1+oQIgxLCTy9zgrGfPX65PeQzyttU75fDcwZmgo2FJc8Fc6jFKurdJkSrMPS62uLVt4lpxU4FZMYyUSWzsWTkPoUtd+vsQ7TmxqMhOD8mQDIE+yAnJ+f5zmkWYo1/nBfIXD/l4N0XtkEc02s5k3AqHhmvk298qXig1Y9qQrD02WnJMOLJktqfleGtuYjhNVuX3ZGwT2TDFexPNcnvZidiXPmApH6FOXTdxpjCDHr74wNC3VneE3GLxgko+frp5Ru2SVKJwpleYcvUxrJY1dOg7GWLrBE09t4rP9YI6a+oN1cXFIH2h2PwAeNHFVYiLwbFMvsqaNaYBoqj1rDbbDLG4E0HMkCN3RaxD0jT7tT3CKApacRRGtCWopt0Os46Tqjc/8B7wpz0ccFdZwAAAAASUVORK5CYII="/>
  <p:tag name="POWERPOINTLATEX_PIXELSPEREMHEIGHT#31305E7B36357D" val="116.6667"/>
  <p:tag name="POWERPOINTLATEX_BASELINEOFFSET#31305E7B36357D" val="3"/>
  <p:tag name="POWERPOINTLATEX_CACHECONTENT#31305E7B2D34337D5C6D626F787B7365637D" val="iVBORw0KGgoAAAANSUhEUgAAAbIAAABjCAIAAABxBBJ1AAAY60lEQVR4Ae2d7RUkNa6GmXs2AJgQYCIAQrhDBEAIMBEAIQARMITAEAEQAhABEAKQwezD+l4drS2r/FXVXdXqH33cLpcsvZZfyy6X+8nr16/fiE8gcDcIvHr16pNPPvn777/5fvny5X56/fXXX3/++ScV8U0tT58+ffPNN9955539agzJZ0HgSdDiWZrqEfT85Zdf3n//fbF0uXP+/vvv33777a+//vrzzz9DiFKRTrz99tv/+5/PRx99pPMj/TgIBC0+TlufwFKCtT/++EMUXUiLBJ6JEEV4S+LDDz/84osv3nvvvZbCUeYyCAQtXqYpT28I0dn333+vzVhCiz/++OOLFy8027777ruEg4SlJJg7v/XWW0SRFOBjUifk+OWXX8b8WjfNxdN4XnwCgZsj8M0335Q9bV4r6EyLZb3yt99+88X+8MMPzKP1XSlNvn9jXL0MAm9cxpIw5LwIQFUlDZEzaREkKGJJ82ilUSAlTWaEuxslRLFTIxCTaOk4kbgZAtmSouhB15J0b4In2h9//HG667vvvut9fsK0+tmzZ2WlPKuJpcYSlovl/M/F7AlzTofAp59+yqLeWrXZfCOc+Nlnn/VyIsrA1NxYasWiZJkZORdDIGjxYg16MnN4HsJTjuVKa5lff/31kydPvvrqq95a9Bxc7mVbz4AouT0Sp0AgaPEUzXRNJSWmYx919mxk0mBmzZkE9tl8/vnnWab/k4ARxcoymnPLq5FzAQRibfECjXhWE1ikY2c12vOQlyhMpr1iz/DaIuGhCNGJXoGioRZCmmcybOvJMuPnZRCIaPEyTXkyQ5iKJk5kCe/58+fHaM9bNF0Vmc+jkbB8MbRLqyi8NwJBi3sjHPINBKAnZrVcYEP1kUt15qTY0C+yHhuBoMXHbv9bWM+SojzPLRcBl2gk8rW0gZMgalFh0KsG9nrpoMXrtem9W8QT3nRMA5y40xt15jszA49KasdJ7KT2vbfcw+gXtPgwTX0fhnJkQ3rxmReNB7YTNhoBbfHmDFUQ1vEheGQbdm91RLVmtGiGoo2KRbFTIPCvU2gZSl4DAV4d4dQGbOFRBm+h7GoUzDhZBUxqamjuZzRLRuZJEYho8aQNd0q1P/jgg6T3TkuKa0HJjvNJwok9e6POtVqFtAMQCFo8AOSo4h8E5CU/dm6f4rVicy3SzIwGvhgCO9IimzDY8srG2nsbXZlb8cIDe+WYZyUNUZIEP1GVS7272y7mE3uYA+aJUFiY633bZA99NmWa24ZQ/t6cedOQKDCCwE7n//Degtam/UynnfRBLCqxBq+18tMsIbG6tJ8+jyNZzg1jBlrzBHNafSuIULL0DdZDa8rfSs+odycEZo+0M9Uq32/dPPvTlLMqky5nvq5AJkQJ/fEhEKDTlp2B/cZBjpMNAYYJWOck17uixfJZM75xWx+ebIK4vQuBxbQIg5gEdCuXYngvXRwN2ddmjvzoybtoJT/Cm2b5Lqwfs7Acz0XCQeB+aLF0GGg9Wt9pu+tdWkaLEKIzRb0JLRKbZATHz8YDlqUzS/wY8cKA98taCszi334PtIiXlpzIiOhrHlevh8AsLTKKQjQySxISyRLH02LZzQgSu9SA6DNWxShnGng955i0CN9IAPK9GW2V7QXakwq03I5ieAW1l4M6Xh3rJy0YXq/MiOfhSbgR8dQmGwo5dvHRPMrlu1+outkzy3pRO5ixhKUxRyIvvGXzlmNoER9AK3OdR3yVBBQZhLjZZBcusPGWC69q/fTTTzhKejmUd6HM16G0S908nf4AM1ODXjdwQB5bdjBf/6E7YtmTDF1yKasifmoE2OCSPIdJ6P1saoHsklZa1TKNt6e5QrRyCc4j5GwcQ4tDm3v9M2gYftNDCQ6Izy6ln4fxCO+xokz2hj+cONMzGRvSK2tiGlXQbQZ4ViRcO8HGzzSWABQv/LUYy8bGhcfQOjVSEUM7YaMug8OQWTImoSWzosOOg9QqRfqWCPiRcLngonXF6XEamW6U+3Kk8GGTaJm4SdXk+Da2XC2XC5aIban6jGVwjIR/e7sfM4neBBM1RHlxIXLEyTclRIELILCxtii0yBIb1AAXEBWycmd6yc1psVxSxLNNVXtbTp6oSlchEY9fTBjFZ2gOs4CZeSe0mHQzHSkeSZsNd8nMDVrssvnmtFg+HoHKu0xwCptBhFP+MS8Ju0GOXQjIjXrg6ZKwtrA5EI49uFurWEg7AIGNRy7aR+88zRp/tqSIwulk/CWas1yQrTCyGkWlM2/4Nq67LdG/XcjTp0/Hlk0xJ60PMoSc/UgF1hMZ5jP/4c9nWDNl/jGGT3sTRMkbI7CQem8YLbKCXoaKILvQumyRPjUblY5VwYzsxg3vVo9dA4sPsgI7cO+9RYupWcUijdbCKciY88RdeyOw4wk62pP2ThOblKGi6dPDmhAglPNoKuU5da9MHpffeTCFXc4gZ9pL1Jz+yY8bT3FumGlFlmmCgJkzU4Ssivh5hwhchxZLcMun0mWZrhxT4ADBnWIKVo4BDlbsFU17s4DoSpTBVNrEAWPvcwHEaaO41I7AFdYW6ZPmJvNsG3Y7KLWS9PmSBIkd2KbXGx+xok/XMtWu1X5YPjNooMuW1ZzaCX7TkiI3mnNh5977v2Q2OmqDD1sg71//0HAAgSvQYm3DuRncDWAkt5iBA1fhgl5aJAzhI5JPnYAT0woGOJwiEO5Cu0aLNa/rEh6F7xOBK0yiaxHK8i5ao8VH7iHykt9V3wZxVqgjWrxPUpvX6vS0yAS2fNgCLjUKm4GsxrPMhR92pUlWFVgT4L8fhj/lm3+0lCNtph277nVeiy5fFuySHIXvFoHT02ItVGSdaw/Qa2wbPWQPtMdkstbMmgZjGB/ehd9vxDL3bI3pHHfdFQKnX1tMm0JKTGv8VZbsykGs+ZwEWuSf7bpEXaMww8+SEcgM+QckM6nXD4tY3+DDA66ZlVzUMNUzPeEazfrgVpyeFtk5bDbhTrRY66gPGy2u+pdEIruSenjGbTZuLZPAUHOiFGOG3itK7iVRKpau7uRjuupI3wSBc0+i8fWay+6EJi/GmZJRY6bjmTIjsxeB2uBE6wzTt9OsQYu9DXSW8ueOFmuhIujX+GuyYWrRImJRZmamNqlY3A4CtRUVLjHh7d1ElSB1FhCXb4yVRoSLqRc2T7XjzFAwAbUUMBNQf0sx897I1AicmxZr0QEWOvyl7e9NO2xLnwxa7MVzbXknfBv2B4dqF26MhdFwZj4Mrs4EiBo5mog1gYwiWT3g0HionwI8cVqLKtKQzxItulEFH9EQVMGcDyMEVY8NPPPaMook9NAtAzBpiHpstOK7VcOFL12bL5Amm9uPI+3Sx/FLnlB3iWosbJ7El2zsPUqrscYHKWbSVq/tzraEXlFSvnaox5LmJhhkv6dpu08W1E7/T0qSEAkwlGg+n6DbdqmHGsC1U2cvzQE9+qOzsbTEMGko0JUyU87KM2aOp0UHkZ3OiK11PBoAjq6hHPmbCEjH1q68eVdWgA6pb5f0jDNANCJHJza7VqZb+bMkXMiOToRkOnxWnkx8jwJaByRgms4BxuzGsZ8gmdUltdDpuETVfNc6IJd2Jcc0nIhKAwk0d1rw3LRo9qWE0UxPcDzJocW1A7WjwyUvmU05YKmeQOD6k8FLRjrS/RA7oJvcAmVotiXddZK5E38soUWsE0slAZg4v5igE6Bk8iN66mKr0o750DFKAq+MK6RRD3gxSmOe7KK8lNTqnZsWpc3KxPG0uMQjdds8VLpsQXIGECAEEFHzPmD2dhra7EuN2qKVaEhijGEzYhWBk04IeiV3ILMFSTNiWDuFwmqzRTC/kYKRkC0LYC+ZWduNeF4mQn46LF5WLHcNJ3BN8YYy0dKQA1WbbS+1DwiMW0AA9xAMdWLMbfB7ETLjBjV/diZfm62ZWYqqm7c4BXRonEyeoUVz3Zwq2scArEMBAT8lIDLHhPZL2XAitdQiPl+ydhJ0zjztxLSYeZjAlBIzvusA6tNiuwM5VTzaJSCthQCM5FwdAETzxRj11Bp60q90LDYfSeFvWiCeP0yL5hgA4/SCb/bKeUtNysbescZNRtGUQuLAqDvviWmxNnrsSos3qbTXNe+2PE4MA6YPjihOmZrM+aYk5f//1n9WDDdt1Atk3D6/eIeQSU7MqCeLUDYtMgugksYNJc1ifmamWBII2v5dtavmiDLDXzVO7GrTTFuUhPT1oKKd6sS0aKIvLjLpwRmI8tOnRa5KyUiUCOggTlpqINHYY/EQaELLpyfQlxzf4BbdVeTegbgpM59gRKSRaDQhE2L+1KgO0KLp0sjR0ZNZr5OJddrYlHZgd0SZ6iFQs5hze3mJ0chsYmSKyUGLJW5eTq2RUsMHLXrYvX6tO3BCbOy7i1OIU8xaEII+8B0djG+zJ3Mj+UuaNQt5ZqKnDGQdMPbSIkSQjRwJq5lADPXMbgIZZZpv/qypNyBK6qpxIoYTNadiQYsCV1PCbG/pdcQaTVKi0LEI0Lvo572kDFeOBTimcUgTP9E90CzcmynU1kuL5mAwQzqiuSlZeEeK+QlTCOgNt4s/xaSNkj4nfvkPX9d+FulAoIYAr8px7Bsf3hKjR/E+H9/pJTa8KL3KBhfAKXzv9B4bb6dp9dZ6L4zPy3lafkta/qwxK2wuNWZlNn9ylFF5tDCHFrf/A1pNPcir9R2+QkufFnGJdMeJabEw+b8yZPz8r9zpH8470dOyQ8DuCMCPvLd+k1fX5T3iZKT0wCU2D9AiI0T6s8ZMAToOZ/dmmQM/zdgcq3lluwV/3sI21UMT8+y4Rg2zVsjukkY58cFivoWZwcf8XBsCHKNz1HIAAnTyrBaCR4gpyxz+6ayX1WTWyKUM8WoS/HxGIJMZ5V8u/Ntr6mHpcKhIjT5QTBSSViemRR/WuBoI3A8C5SSDQX3JXDXZ6Pf2EgcYuUZPJpeVElpyTFEtk/10YI9ZRe0Bmlm4zDRVkmKylHlZWrzDWFLQj8SjIZCdA5bMZ5K46r8D5X+4GvmxFouh2JIZdDKwxkGbR5856k0Gs1gn3Jc5IasH/ONFyrwsLWY2r/oZ0+RVSD6aHHOxm04uXXESkPSku8ZEmfADQkVqrM12nSMsucsJFSF9c4DJrPN/8tSlZEYk62diJ6ZF0898RPa+Ws6V9q4x5J8FgVqYQ2RErLcZQG2aSeDJ5pIWknXqagw2N5WRAqZATUBSUhLO1UbSF1FmArQ59BdyZL8qAvlm8xZcrEn8sk+iTUQiMxC4FQJ0v1qMxgNQztaGQVJH1f1zD20d3jFZbEYHM3Zhd5Qj01l8LKM8R45/idk0n1qZoMUaMpEfCKxEALKjVzvzR8gxralBJUQxO22fxCSHd5bTojl/8tf9HdZeEi22NOqJadFEXGy+ySKgOTaKSpF4cASIFmULiAMFrAFzCXlBpokiScijFed2/xLPoGV3XllyOS329ghngo+28+aXJps5J15bNO3ZO9Mf6PauPeSfGgECxoFNOQSY8ClLk8+ePeOBA1M/lhGH9zw6sRjYLqfFmsCa/o56vQw74yonjhaPhKkRYj+AbRQSxS6MAC+0EazVFhk3DdeBJAuRbOLrDaCcUJHahxWraV5bNGAyZz5TrpVH/pGd68S0eCRMtVbP8u+QqTMN4+fNEXj58iV+UnuzrV09KIwP+3L4NinGFOXTorNh0JS2PNNR78jOdeJJdC0+X95U7QJ7h+52yVHySgiwjYajmJb0c5Yg6Qj+kpyG7iZr7loB0jw5qfUUhxaPDINOTIv+CBmLgJkvxs+7QoDjEqCAtAd7UjFcnf09LTsWqcjpF9C0f8zXqqvtJK6RWTKKaIFO+sS0iFVHIpVAdAbb45Vx2jUu3T8CjOs8POGwaJYI552H+W/7mV33D06pYUSLJSZ2jjOPdvjLltWW6wy2jjJtsqPUIyLAdJJAjyezTKvhx5kdy6xXsnB5VRB36tEmXCd+5II9zgDi8JcJRGOm0zaOMo3Co9gjI/DPMZDPnycEmGbyTDadmOsst5VwvXjxwlm5o7wTlu7UZUol7z/n3LToBGgOf820iuM6M+P8jEpx7/UQ0BRJIAk/sqGPj7N/RUBgnbE83lGu3vngDWvXulgtX0xbmDj32qLDRDuB6LBtywsMC1suRD0IAixBwpJMtDngAPfjXAPH7cGE6NJ5puHfW9tlfRjUxwc6pmnnpkWHiRz+MoFozHTY1ne4RvlRLBBwEIAi+Uca+JGFSIdBnE2Rzl3Uu1OvcSzKLjnqdS0mZGJ7f56bFp2zRhz+6sVIl6/5DcF/bSuWvj3SD4sAvvrkyZNVj0SIH5kp146qZrpdm0c7kQRNcyT1mJ7gqLdTjzbVODctYlJteNmpgWtineY0cY/MR0MgLQs6cdwAIMysay9Zw4ymQOJNZ1pTc29T1B6Z/hk5Na5frsnpabG2IXanBq4NWY6rLW+zEHg6BKQ/45Zr1+/Yq2jGjM7DGYd6nLuOwdyZ/6HAYeqdnhadNl7rf7QKazo153DUqN0S+Y+JQC2OG0aDmLHcduOEBbVzwlFguW4DRnEERu0u//za2l0D+aenRdnqVRrveEZZuCXHEeio0SI5yjwOAv4/uI/hUB7xUFsERz4R2cFLT9ooVled8IKStfkfl+QMSi1wYVoCqdPTooOjw2JjUNYEOg05VlHcdWEE9ojInAjLRNKcd6eSzuYeU1RXJo/R2XDOQrwQUHk7EYbD2s6NpaiuHJYj2NTJYzGquAIt1iYFNRbrAksXrsXwNQX0vZEOBBICLE8vpx4epGTw1pglFYOeynl3urRrRNYYKdeeI6Ehp6hlli75CRXK0zDAvAIt1v6qZvmwbK744l41BZY0WAi5HgJ7UE/Gg5tvs5Tz7oRzI3MNNArT5/TEElVLHtcC6VC1Z5gOY2oJvWlh2/SQ4Aq0CATmpGAtLTKemOFn7/ylt8Gi/PUQkE64n2k1WpEamTNmTJouwVyrNldKXSkh4ZjZW7PCNfrbST1pkf97drrqDDXk1CzBYE5PWlhRKaq2wMzLAGXhsZzaKLq3aWPaxl13hQBOUnb7tRpmk+IWt6wtCiFqrW5Ik+6DcHpri/za7g7YvOX29jKwhLRO0u2N9ps3S96QFtHNjNrI3FS7sYDZSAvlN6oRxc6IQEmLa6knCwvahdcCN/LX4iyRKSzRKBmjMEQISyd4MbxRSEsx0U2svg4tlp6XcGzBZbNM5nbSQmls2bw9Cjw4AqZzthPEJnrQhPgkiS7J5niPkIUzLdmq0Rvo6ThOG0i6JRzexI0CEszpMHYlLZrxWjKGcL1FxckyYqFGsMtFagrsJ7lWY+RfCQGTFvHSVf1CryS2h4qCsIRLuuMgZwn1aMoesNfseujZy7BirE7odmGaL5dW0qKMCRrclNZVSt17JMoGHvCSTDEzVFzSKllF8fOqCOjup3vHEi+SZbskeSAOwMPLjoM0MifnQ1q34ZlvbaYP4cw4DI0COSTQMlHLaNHkDvGArNYZY/x7zVXkyRVAk+6XDKS+LXH1MgjUaJEOQqA3Qz2ZwzMjHgMNHXTIKT0XZhx2dR3oTfZBLUp0m0EPo2QkwPAMtDW0SNtIHVppnQaXmebP9HZ+6gFKFBheKFkrzVE7Ll0YAYcWcdHhoIx+J/HOjBxB3owAkEwvkDItCezVS5byKKPl3loZPRmXfp2sBofaXWa+7tTmsPSE23QdZTqdCSz57BtKgWFKsJWPTc7mhj65RSdQgld/EofSomnTada08wcX8vJ8uVsV7PzzObSeKc3bCBwBn+UzcF37L9Yye+PnPAKcoPPs2TMthy5AP+f9KPpRyu/yK3bRUl52AiKBnsVGXX+btFaglmbTIu/nlVeRz+a+zR6EpRTTinXZVdarc+AiEDPZBkKnok3qoEejm+xoroJmsqnO1GodkF413QajUtuumNF8Cja8PqIhjfSjIZBFi8QB5ABCNnUln8DKj31wy/LZ5uQUNWsOtKot58Hm9Cx00DM/0uhMPiyjOx2FfVuyeht/0gd1IKVrRAHUSNgmaejGTxTGohSNSXlK1mrcnkSLlGMSq2gRg01ea4znTbfonUrUQI/8R0Mgo8WMLOifWeei29PDmYfCd3zoFKSzXp1uoRh+vgee6Ey9mWLZzxo9Uayxow1rbvbQTL3aT0DT1FnqcGVaxFqM12scCSbaEkfUw53gQnkulY2NELO83BiJQMBBAOeRLppxYrqLAr39HJ/ciRC1IfQIFDMZWSzSCfoO5Y/pLNRC5AjHaQX8dCNo22uLr169SjSh1wFTemYhg8URDEjukpZXUhrJm+sXvuXlVUxgqbFckqCxwTTZQu3mIillIMo4DKJENXK6EMCr8XMmHL57s/jFyldyRfFYOiBeyjfeyNI8fdsX0qVYY2EWDZNi0DqKyZJo0o1+dCvF0B8yQTc+KMaHvpzUS7qlbo567b14mxYbUbv/Ytlq66bCOB/jXpwvuwlUFAgELobAA9GitJwekM2BBUIMNhS4IhEIPBoC/wY9WXG3dT1uCgAAAABJRU5ErkJggg=="/>
  <p:tag name="POWERPOINTLATEX_PIXELSPEREMHEIGHT#31305E7B2D34337D5C6D626F787B7365637D" val="116.6667"/>
  <p:tag name="POWERPOINTLATEX_BASELINEOFFSET#31305E7B2D34337D5C6D626F787B7365637D" val="3"/>
  <p:tag name="POWERPOINTLATEX_REFCOUNTER#6D635E32" val="4"/>
  <p:tag name="POWERPOINTLATEX_REFCOUNTER#31305E7B2D34337D5C6D626F787B7365637D" val="2"/>
  <p:tag name="POWERPOINTLATEX_REFCOUNTER#31305E7B36357D" val="2"/>
</p:tagLst>
</file>

<file path=ppt/tags/tag10.xml><?xml version="1.0" encoding="utf-8"?>
<p:tagLst xmlns:a="http://schemas.openxmlformats.org/drawingml/2006/main" xmlns:r="http://schemas.openxmlformats.org/officeDocument/2006/relationships" xmlns:p="http://schemas.openxmlformats.org/presentationml/2006/main">
  <p:tag name="POWERPOINTLATEX_BASELINEOFFSET" val="0.3289474"/>
  <p:tag name="POWERPOINTLATEX_CODE" val="\gamma"/>
  <p:tag name="POWERPOINTLATEX_TYPE" val="Inline"/>
  <p:tag name="POWERPOINTLATEX_LINKID" val="4098"/>
</p:tagLst>
</file>

<file path=ppt/tags/tag11.xml><?xml version="1.0" encoding="utf-8"?>
<p:tagLst xmlns:a="http://schemas.openxmlformats.org/drawingml/2006/main" xmlns:r="http://schemas.openxmlformats.org/officeDocument/2006/relationships" xmlns:p="http://schemas.openxmlformats.org/presentationml/2006/main">
  <p:tag name="POWERPOINTLATEX_BASELINEOFFSET" val="0.3289474"/>
  <p:tag name="POWERPOINTLATEX_CODE" val="\gamma"/>
  <p:tag name="POWERPOINTLATEX_TYPE" val="Inline"/>
  <p:tag name="POWERPOINTLATEX_LINKID" val="4098"/>
</p:tagLst>
</file>

<file path=ppt/tags/tag12.xml><?xml version="1.0" encoding="utf-8"?>
<p:tagLst xmlns:a="http://schemas.openxmlformats.org/drawingml/2006/main" xmlns:r="http://schemas.openxmlformats.org/officeDocument/2006/relationships" xmlns:p="http://schemas.openxmlformats.org/presentationml/2006/main">
  <p:tag name="POWERPOINTLATEX_ENTRY[0].CODE" val="v/c"/>
  <p:tag name="POWERPOINTLATEX_ENTRY[0].FONTSIZE" val="28"/>
  <p:tag name="POWERPOINTLATEX_ENTRY[0].SHAPEID" val="17416"/>
  <p:tag name="POWERPOINTLATEX_ENTRY[0].STARTINDEX" val="1"/>
  <p:tag name="POWERPOINTLATEX_ENTRY[0].LENGTH" val="6"/>
  <p:tag name="POWERPOINTLATEX_ENTRY[1].CODE" val="\gamma"/>
  <p:tag name="POWERPOINTLATEX_ENTRY[1].FONTSIZE" val="28"/>
  <p:tag name="POWERPOINTLATEX_ENTRY[1].SHAPEID" val="17417"/>
  <p:tag name="POWERPOINTLATEX_ENTRY[1].STARTINDEX" val="9"/>
  <p:tag name="POWERPOINTLATEX_ENTRY[1].LENGTH" val="3"/>
  <p:tag name="POWERPOINTLATEX_ENTRY[2].CODE" val="1/2"/>
  <p:tag name="POWERPOINTLATEX_ENTRY[2].FONTSIZE" val="28"/>
  <p:tag name="POWERPOINTLATEX_ENTRY[2].SHAPEID" val="17418"/>
  <p:tag name="POWERPOINTLATEX_ENTRY[2].STARTINDEX" val="14"/>
  <p:tag name="POWERPOINTLATEX_ENTRY[2].LENGTH" val="6"/>
  <p:tag name="POWERPOINTLATEX_ENTRY[3].CODE" val="2/3"/>
  <p:tag name="POWERPOINTLATEX_ENTRY[3].FONTSIZE" val="28"/>
  <p:tag name="POWERPOINTLATEX_ENTRY[3].SHAPEID" val="17419"/>
  <p:tag name="POWERPOINTLATEX_ENTRY[3].STARTINDEX" val="27"/>
  <p:tag name="POWERPOINTLATEX_ENTRY[3].LENGTH" val="6"/>
  <p:tag name="POWERPOINTLATEX_ENTRY[4].CODE" val="3/4"/>
  <p:tag name="POWERPOINTLATEX_ENTRY[4].FONTSIZE" val="28"/>
  <p:tag name="POWERPOINTLATEX_ENTRY[4].SHAPEID" val="17420"/>
  <p:tag name="POWERPOINTLATEX_ENTRY[4].STARTINDEX" val="40"/>
  <p:tag name="POWERPOINTLATEX_ENTRY[4].LENGTH" val="6"/>
  <p:tag name="POWERPOINTLATEX_ENTRY[5].CODE" val="4/5"/>
  <p:tag name="POWERPOINTLATEX_ENTRY[5].FONTSIZE" val="28"/>
  <p:tag name="POWERPOINTLATEX_ENTRY[5].SHAPEID" val="17421"/>
  <p:tag name="POWERPOINTLATEX_ENTRY[5].STARTINDEX" val="53"/>
  <p:tag name="POWERPOINTLATEX_ENTRY[5].LENGTH" val="6"/>
  <p:tag name="POWERPOINTLATEX_ENTRY.LENGTH" val="7"/>
  <p:tag name="POWERPOINTLATEX_ENTRY[6].CODE" val="5/6"/>
  <p:tag name="POWERPOINTLATEX_ENTRY[6].FONTSIZE" val="28"/>
  <p:tag name="POWERPOINTLATEX_ENTRY[6].SHAPEID" val="17422"/>
  <p:tag name="POWERPOINTLATEX_ENTRY[6].STARTINDEX" val="66"/>
  <p:tag name="POWERPOINTLATEX_ENTRY[6].LENGTH" val="6"/>
  <p:tag name="POWERPOINTLATEX_TYPE" val="HasCompiledInlines"/>
</p:tagLst>
</file>

<file path=ppt/tags/tag13.xml><?xml version="1.0" encoding="utf-8"?>
<p:tagLst xmlns:a="http://schemas.openxmlformats.org/drawingml/2006/main" xmlns:r="http://schemas.openxmlformats.org/officeDocument/2006/relationships" xmlns:p="http://schemas.openxmlformats.org/presentationml/2006/main">
  <p:tag name="POWERPOINTLATEX_BASELINEOFFSET" val="0.25"/>
  <p:tag name="POWERPOINTLATEX_CODE" val="v/c"/>
  <p:tag name="POWERPOINTLATEX_TYPE" val="Inline"/>
  <p:tag name="POWERPOINTLATEX_LINKID" val="16386"/>
</p:tagLst>
</file>

<file path=ppt/tags/tag14.xml><?xml version="1.0" encoding="utf-8"?>
<p:tagLst xmlns:a="http://schemas.openxmlformats.org/drawingml/2006/main" xmlns:r="http://schemas.openxmlformats.org/officeDocument/2006/relationships" xmlns:p="http://schemas.openxmlformats.org/presentationml/2006/main">
  <p:tag name="POWERPOINTLATEX_BASELINEOFFSET" val="0.3289474"/>
  <p:tag name="POWERPOINTLATEX_CODE" val="\gamma"/>
  <p:tag name="POWERPOINTLATEX_TYPE" val="Inline"/>
  <p:tag name="POWERPOINTLATEX_LINKID" val="16386"/>
</p:tagLst>
</file>

<file path=ppt/tags/tag15.xml><?xml version="1.0" encoding="utf-8"?>
<p:tagLst xmlns:a="http://schemas.openxmlformats.org/drawingml/2006/main" xmlns:r="http://schemas.openxmlformats.org/officeDocument/2006/relationships" xmlns:p="http://schemas.openxmlformats.org/presentationml/2006/main">
  <p:tag name="POWERPOINTLATEX_BASELINEOFFSET" val="0.25"/>
  <p:tag name="POWERPOINTLATEX_CODE" val="v/c"/>
  <p:tag name="POWERPOINTLATEX_TYPE" val="Inline"/>
  <p:tag name="POWERPOINTLATEX_LINKID" val="17410"/>
</p:tagLst>
</file>

<file path=ppt/tags/tag16.xml><?xml version="1.0" encoding="utf-8"?>
<p:tagLst xmlns:a="http://schemas.openxmlformats.org/drawingml/2006/main" xmlns:r="http://schemas.openxmlformats.org/officeDocument/2006/relationships" xmlns:p="http://schemas.openxmlformats.org/presentationml/2006/main">
  <p:tag name="POWERPOINTLATEX_BASELINEOFFSET" val="0.3289474"/>
  <p:tag name="POWERPOINTLATEX_CODE" val="\gamma"/>
  <p:tag name="POWERPOINTLATEX_TYPE" val="Inline"/>
  <p:tag name="POWERPOINTLATEX_LINKID" val="17410"/>
</p:tagLst>
</file>

<file path=ppt/tags/tag17.xml><?xml version="1.0" encoding="utf-8"?>
<p:tagLst xmlns:a="http://schemas.openxmlformats.org/drawingml/2006/main" xmlns:r="http://schemas.openxmlformats.org/officeDocument/2006/relationships" xmlns:p="http://schemas.openxmlformats.org/presentationml/2006/main">
  <p:tag name="POWERPOINTLATEX_BASELINEOFFSET" val="0.25"/>
  <p:tag name="POWERPOINTLATEX_CODE" val="1/2"/>
  <p:tag name="POWERPOINTLATEX_TYPE" val="Inline"/>
  <p:tag name="POWERPOINTLATEX_LINKID" val="17410"/>
</p:tagLst>
</file>

<file path=ppt/tags/tag18.xml><?xml version="1.0" encoding="utf-8"?>
<p:tagLst xmlns:a="http://schemas.openxmlformats.org/drawingml/2006/main" xmlns:r="http://schemas.openxmlformats.org/officeDocument/2006/relationships" xmlns:p="http://schemas.openxmlformats.org/presentationml/2006/main">
  <p:tag name="POWERPOINTLATEX_BASELINEOFFSET" val="0.25"/>
  <p:tag name="POWERPOINTLATEX_CODE" val="2/3"/>
  <p:tag name="POWERPOINTLATEX_TYPE" val="Inline"/>
  <p:tag name="POWERPOINTLATEX_LINKID" val="17410"/>
</p:tagLst>
</file>

<file path=ppt/tags/tag19.xml><?xml version="1.0" encoding="utf-8"?>
<p:tagLst xmlns:a="http://schemas.openxmlformats.org/drawingml/2006/main" xmlns:r="http://schemas.openxmlformats.org/officeDocument/2006/relationships" xmlns:p="http://schemas.openxmlformats.org/presentationml/2006/main">
  <p:tag name="POWERPOINTLATEX_BASELINEOFFSET" val="0.25"/>
  <p:tag name="POWERPOINTLATEX_CODE" val="3/4"/>
  <p:tag name="POWERPOINTLATEX_TYPE" val="Inline"/>
  <p:tag name="POWERPOINTLATEX_LINKID" val="17410"/>
</p:tagLst>
</file>

<file path=ppt/tags/tag2.xml><?xml version="1.0" encoding="utf-8"?>
<p:tagLst xmlns:a="http://schemas.openxmlformats.org/drawingml/2006/main" xmlns:r="http://schemas.openxmlformats.org/officeDocument/2006/relationships" xmlns:p="http://schemas.openxmlformats.org/presentationml/2006/main">
  <p:tag name="POWERPOINTLATEX_BASELINEOFFSET" val="0.3056768"/>
  <p:tag name="POWERPOINTLATEX_ORIGINALWIDTH" val="189.12"/>
  <p:tag name="POWERPOINTLATEX_ORIGINALHEIGHT" val="54.96"/>
  <p:tag name="POWERPOINTLATEX_FONTSIZE" val="28"/>
  <p:tag name="POWERPOINTLATEX_TYPE" val="Equation"/>
  <p:tag name="POWERPOINTLATEX_CODE" val="\displaystyle \begin{array}{ccl} x^\prime &amp; = &amp; x + vt \\&#10;t^\prime &amp; = &amp; t \\&#10;\end{array}&#10;"/>
</p:tagLst>
</file>

<file path=ppt/tags/tag20.xml><?xml version="1.0" encoding="utf-8"?>
<p:tagLst xmlns:a="http://schemas.openxmlformats.org/drawingml/2006/main" xmlns:r="http://schemas.openxmlformats.org/officeDocument/2006/relationships" xmlns:p="http://schemas.openxmlformats.org/presentationml/2006/main">
  <p:tag name="POWERPOINTLATEX_BASELINEOFFSET" val="0.25"/>
  <p:tag name="POWERPOINTLATEX_CODE" val="4/5"/>
  <p:tag name="POWERPOINTLATEX_TYPE" val="Inline"/>
  <p:tag name="POWERPOINTLATEX_LINKID" val="17410"/>
</p:tagLst>
</file>

<file path=ppt/tags/tag21.xml><?xml version="1.0" encoding="utf-8"?>
<p:tagLst xmlns:a="http://schemas.openxmlformats.org/drawingml/2006/main" xmlns:r="http://schemas.openxmlformats.org/officeDocument/2006/relationships" xmlns:p="http://schemas.openxmlformats.org/presentationml/2006/main">
  <p:tag name="POWERPOINTLATEX_BASELINEOFFSET" val="0.25"/>
  <p:tag name="POWERPOINTLATEX_CODE" val="5/6"/>
  <p:tag name="POWERPOINTLATEX_TYPE" val="Inline"/>
  <p:tag name="POWERPOINTLATEX_LINKID" val="17410"/>
</p:tagLst>
</file>

<file path=ppt/tags/tag22.xml><?xml version="1.0" encoding="utf-8"?>
<p:tagLst xmlns:a="http://schemas.openxmlformats.org/drawingml/2006/main" xmlns:r="http://schemas.openxmlformats.org/officeDocument/2006/relationships" xmlns:p="http://schemas.openxmlformats.org/presentationml/2006/main">
  <p:tag name="POWERPOINTLATEX_BASELINEOFFSET" val="0.4022988"/>
  <p:tag name="POWERPOINTLATEX_ORIGINALWIDTH" val="340.8"/>
  <p:tag name="POWERPOINTLATEX_ORIGINALHEIGHT" val="62.64"/>
  <p:tag name="POWERPOINTLATEX_FONTSIZE" val="28"/>
  <p:tag name="POWERPOINTLATEX_TYPE" val="Equation"/>
  <p:tag name="POWERPOINTLATEX_CODE" val="\displaystyle t_B = \frac{6\,\mbox{yrs}}{\gamma} =  \frac{6\,\mbox{yrs}}{1.34} = 4.5\,\mbox{yrs}"/>
</p:tagLst>
</file>

<file path=ppt/tags/tag23.xml><?xml version="1.0" encoding="utf-8"?>
<p:tagLst xmlns:a="http://schemas.openxmlformats.org/drawingml/2006/main" xmlns:r="http://schemas.openxmlformats.org/officeDocument/2006/relationships" xmlns:p="http://schemas.openxmlformats.org/presentationml/2006/main">
  <p:tag name="POWERPOINTLATEX_BASELINEOFFSET" val="0.4022988"/>
  <p:tag name="POWERPOINTLATEX_ORIGINALWIDTH" val="318.96"/>
  <p:tag name="POWERPOINTLATEX_ORIGINALHEIGHT" val="62.64"/>
  <p:tag name="POWERPOINTLATEX_FONTSIZE" val="28"/>
  <p:tag name="POWERPOINTLATEX_TYPE" val="Equation"/>
  <p:tag name="POWERPOINTLATEX_CODE" val="\displaystyle t_B = \frac{9\,\mbox{yrs}}{\gamma} =  \frac{9\,\mbox{yrs}}{1} = 9\,\mbox{yrs}"/>
</p:tagLst>
</file>

<file path=ppt/tags/tag24.xml><?xml version="1.0" encoding="utf-8"?>
<p:tagLst xmlns:a="http://schemas.openxmlformats.org/drawingml/2006/main" xmlns:r="http://schemas.openxmlformats.org/officeDocument/2006/relationships" xmlns:p="http://schemas.openxmlformats.org/presentationml/2006/main">
  <p:tag name="POWERPOINTLATEX_BASELINEOFFSET" val="0.4455041"/>
  <p:tag name="POWERPOINTLATEX_ORIGINALWIDTH" val="323.04"/>
  <p:tag name="POWERPOINTLATEX_ORIGINALHEIGHT" val="176.16"/>
  <p:tag name="POWERPOINTLATEX_FONTSIZE" val="28"/>
  <p:tag name="POWERPOINTLATEX_TYPE" val="Equation"/>
  <p:tag name="POWERPOINTLATEX_CODE" val="\displaystyle\begin{array}{lcl}\displaystyle t_A &amp; = &amp;\displaystyle \frac{2.7\,\mbox{yrs}}{\gamma(2/3)}+\frac{6.3\,\mbox{yrs}}{\gamma(2/7)} \\  &amp; = &amp;\displaystyle \frac{2.7\,\mbox{yrs}}{1.34}+\frac{6.3\,\mbox{yrs}}{1.043} \phantom{\int\limits^4}\\\displaystyle &amp; = &amp; 8\,\mbox{yrs}&#10;\end{array}"/>
</p:tagLst>
</file>

<file path=ppt/tags/tag25.xml><?xml version="1.0" encoding="utf-8"?>
<p:tagLst xmlns:a="http://schemas.openxmlformats.org/drawingml/2006/main" xmlns:r="http://schemas.openxmlformats.org/officeDocument/2006/relationships" xmlns:p="http://schemas.openxmlformats.org/presentationml/2006/main">
  <p:tag name="POWERPOINTLATEX_ENTRY[0].CODE" val="v_{\mbox{train}}=0.5c"/>
  <p:tag name="POWERPOINTLATEX_ENTRY[0].FONTSIZE" val="28"/>
  <p:tag name="POWERPOINTLATEX_ENTRY[0].SHAPEID" val="16392"/>
  <p:tag name="POWERPOINTLATEX_ENTRY[0].STARTINDEX" val="145"/>
  <p:tag name="POWERPOINTLATEX_ENTRY[0].LENGTH" val="18"/>
  <p:tag name="POWERPOINTLATEX_ENTRY.LENGTH" val="2"/>
  <p:tag name="POWERPOINTLATEX_ENTRY[1].CODE" val="v_{\mbox{ball}}=0.6c"/>
  <p:tag name="POWERPOINTLATEX_ENTRY[1].FONTSIZE" val="28"/>
  <p:tag name="POWERPOINTLATEX_ENTRY[1].SHAPEID" val="16393"/>
  <p:tag name="POWERPOINTLATEX_ENTRY[1].STARTINDEX" val="168"/>
  <p:tag name="POWERPOINTLATEX_ENTRY[1].LENGTH" val="15"/>
  <p:tag name="POWERPOINTLATEX_TYPE" val="HasCompiledInlines"/>
</p:tagLst>
</file>

<file path=ppt/tags/tag26.xml><?xml version="1.0" encoding="utf-8"?>
<p:tagLst xmlns:a="http://schemas.openxmlformats.org/drawingml/2006/main" xmlns:r="http://schemas.openxmlformats.org/officeDocument/2006/relationships" xmlns:p="http://schemas.openxmlformats.org/presentationml/2006/main">
  <p:tag name="POWERPOINTLATEX_BASELINEOFFSET" val="0.4887218"/>
  <p:tag name="POWERPOINTLATEX_ORIGINALWIDTH" val="303.12"/>
  <p:tag name="POWERPOINTLATEX_ORIGINALHEIGHT" val="31.92"/>
  <p:tag name="POWERPOINTLATEX_FONTSIZE" val="28"/>
  <p:tag name="POWERPOINTLATEX_TYPE" val="Equation"/>
  <p:tag name="POWERPOINTLATEX_CODE" val="\displaystyle v_{\mbox{ground}} = v_{\mbox{train}} + v_{\mbox{ball}}&#10;"/>
</p:tagLst>
</file>

<file path=ppt/tags/tag27.xml><?xml version="1.0" encoding="utf-8"?>
<p:tagLst xmlns:a="http://schemas.openxmlformats.org/drawingml/2006/main" xmlns:r="http://schemas.openxmlformats.org/officeDocument/2006/relationships" xmlns:p="http://schemas.openxmlformats.org/presentationml/2006/main">
  <p:tag name="POWERPOINTLATEX_BASELINEOFFSET" val="0.4577465"/>
  <p:tag name="POWERPOINTLATEX_ORIGINALWIDTH" val="351.6"/>
  <p:tag name="POWERPOINTLATEX_ORIGINALHEIGHT" val="34.08"/>
  <p:tag name="POWERPOINTLATEX_FONTSIZE" val="28"/>
  <p:tag name="POWERPOINTLATEX_TYPE" val="Equation"/>
  <p:tag name="POWERPOINTLATEX_CODE" val="\displaystyle v_{\mbox{ground}} =0.5c + 0.6c = 1.1c&#10;"/>
</p:tagLst>
</file>

<file path=ppt/tags/tag28.xml><?xml version="1.0" encoding="utf-8"?>
<p:tagLst xmlns:a="http://schemas.openxmlformats.org/drawingml/2006/main" xmlns:r="http://schemas.openxmlformats.org/officeDocument/2006/relationships" xmlns:p="http://schemas.openxmlformats.org/presentationml/2006/main">
  <p:tag name="POWERPOINTLATEX_BASELINEOFFSET" val="0.3362069"/>
  <p:tag name="POWERPOINTLATEX_CODE" val="v_{\mbox{train}}=0.5c"/>
  <p:tag name="POWERPOINTLATEX_TYPE" val="Inline"/>
  <p:tag name="POWERPOINTLATEX_LINKID" val="5123"/>
</p:tagLst>
</file>

<file path=ppt/tags/tag29.xml><?xml version="1.0" encoding="utf-8"?>
<p:tagLst xmlns:a="http://schemas.openxmlformats.org/drawingml/2006/main" xmlns:r="http://schemas.openxmlformats.org/officeDocument/2006/relationships" xmlns:p="http://schemas.openxmlformats.org/presentationml/2006/main">
  <p:tag name="POWERPOINTLATEX_BASELINEOFFSET" val="0.3529412"/>
  <p:tag name="POWERPOINTLATEX_CODE" val="v_{\mbox{ball}}=0.6c"/>
  <p:tag name="POWERPOINTLATEX_TYPE" val="Inline"/>
  <p:tag name="POWERPOINTLATEX_LINKID" val="5123"/>
</p:tagLst>
</file>

<file path=ppt/tags/tag3.xml><?xml version="1.0" encoding="utf-8"?>
<p:tagLst xmlns:a="http://schemas.openxmlformats.org/drawingml/2006/main" xmlns:r="http://schemas.openxmlformats.org/officeDocument/2006/relationships" xmlns:p="http://schemas.openxmlformats.org/presentationml/2006/main">
  <p:tag name="POWERPOINTLATEX_BASELINEOFFSET" val="0.4257975"/>
  <p:tag name="POWERPOINTLATEX_ORIGINALWIDTH" val="260.1599"/>
  <p:tag name="POWERPOINTLATEX_ORIGINALHEIGHT" val="173.04"/>
  <p:tag name="POWERPOINTLATEX_FONTSIZE" val="28"/>
  <p:tag name="POWERPOINTLATEX_TYPE" val="Equation"/>
  <p:tag name="POWERPOINTLATEX_CODE" val="\displaystyle \begin{array}{ccl}\displaystyle x^\prime &amp; = &amp; \displaystyle\gamma(x + vt) \\&#10;\displaystyle t^\prime &amp; = &amp;\displaystyle \gamma(t+\frac{vx}{c^2}) \\&#10;\displaystyle \gamma &amp; = &amp; \displaystyle\frac{1}{\sqrt{1-v^2/c^2}}\phantom{\int\limits_0^1} \\&#10;\end{array}&#10;"/>
</p:tagLst>
</file>

<file path=ppt/tags/tag30.xml><?xml version="1.0" encoding="utf-8"?>
<p:tagLst xmlns:a="http://schemas.openxmlformats.org/drawingml/2006/main" xmlns:r="http://schemas.openxmlformats.org/officeDocument/2006/relationships" xmlns:p="http://schemas.openxmlformats.org/presentationml/2006/main">
  <p:tag name="POWERPOINTLATEX_BASELINEOFFSET" val="0.5580736"/>
  <p:tag name="POWERPOINTLATEX_ORIGINALWIDTH" val="517.44"/>
  <p:tag name="POWERPOINTLATEX_ORIGINALHEIGHT" val="84.72"/>
  <p:tag name="POWERPOINTLATEX_FONTSIZE" val="28"/>
  <p:tag name="POWERPOINTLATEX_TYPE" val="Equation"/>
  <p:tag name="POWERPOINTLATEX_CODE" val="\displaystyle v_{\mbox{sum}} = \frac{v_1+v_2}{1+\displaystyle\frac{v_1 v_2}{c^2}} = \frac{0.5c + 0.6c}{1+0.5*0.6} = 0.846c"/>
</p:tagLst>
</file>

<file path=ppt/tags/tag31.xml><?xml version="1.0" encoding="utf-8"?>
<p:tagLst xmlns:a="http://schemas.openxmlformats.org/drawingml/2006/main" xmlns:r="http://schemas.openxmlformats.org/officeDocument/2006/relationships" xmlns:p="http://schemas.openxmlformats.org/presentationml/2006/main">
  <p:tag name="POWERPOINTLATEX_BASELINEOFFSET" val="0.6085011"/>
  <p:tag name="POWERPOINTLATEX_ORIGINALWIDTH" val="511.44"/>
  <p:tag name="POWERPOINTLATEX_ORIGINALHEIGHT" val="107.28"/>
  <p:tag name="POWERPOINTLATEX_FONTSIZE" val="28"/>
  <p:tag name="POWERPOINTLATEX_TYPE" val="Equation"/>
  <p:tag name="POWERPOINTLATEX_CODE" val="\displaystyle E=\gamma mc^2 = \frac{mc^2}{\sqrt{\displaystyle1-\frac{v^2}{c^2}}} \approx mc^2 + \frac{mv^2}{2} + ..."/>
</p:tagLst>
</file>

<file path=ppt/tags/tag32.xml><?xml version="1.0" encoding="utf-8"?>
<p:tagLst xmlns:a="http://schemas.openxmlformats.org/drawingml/2006/main" xmlns:r="http://schemas.openxmlformats.org/officeDocument/2006/relationships" xmlns:p="http://schemas.openxmlformats.org/presentationml/2006/main">
  <p:tag name="POWERPOINTLATEX_BASELINEOFFSET" val="0.1570248"/>
  <p:tag name="POWERPOINTLATEX_ORIGINALWIDTH" val="116.88"/>
  <p:tag name="POWERPOINTLATEX_ORIGINALHEIGHT" val="29.04"/>
  <p:tag name="POWERPOINTLATEX_FONTSIZE" val="28"/>
  <p:tag name="POWERPOINTLATEX_TYPE" val="Equation"/>
  <p:tag name="POWERPOINTLATEX_CODE" val="\displaystyle E_0=mc^2"/>
</p:tagLst>
</file>

<file path=ppt/tags/tag33.xml><?xml version="1.0" encoding="utf-8"?>
<p:tagLst xmlns:a="http://schemas.openxmlformats.org/drawingml/2006/main" xmlns:r="http://schemas.openxmlformats.org/officeDocument/2006/relationships" xmlns:p="http://schemas.openxmlformats.org/presentationml/2006/main">
  <p:tag name="POWERPOINTLATEX_BASELINEOFFSET" val="0.1570248"/>
  <p:tag name="POWERPOINTLATEX_ORIGINALWIDTH" val="129.36"/>
  <p:tag name="POWERPOINTLATEX_ORIGINALHEIGHT" val="29.04"/>
  <p:tag name="POWERPOINTLATEX_FONTSIZE" val="28"/>
  <p:tag name="POWERPOINTLATEX_TYPE" val="Equation"/>
  <p:tag name="POWERPOINTLATEX_CODE" val="\displaystyle E_0=m_0c^2"/>
</p:tagLst>
</file>

<file path=ppt/tags/tag34.xml><?xml version="1.0" encoding="utf-8"?>
<p:tagLst xmlns:a="http://schemas.openxmlformats.org/drawingml/2006/main" xmlns:r="http://schemas.openxmlformats.org/officeDocument/2006/relationships" xmlns:p="http://schemas.openxmlformats.org/presentationml/2006/main">
  <p:tag name="POWERPOINTLATEX_BASELINEOFFSET" val="0.1570248"/>
  <p:tag name="POWERPOINTLATEX_ORIGINALWIDTH" val="118.56"/>
  <p:tag name="POWERPOINTLATEX_ORIGINALHEIGHT" val="29.04"/>
  <p:tag name="POWERPOINTLATEX_FONTSIZE" val="28"/>
  <p:tag name="POWERPOINTLATEX_TYPE" val="Equation"/>
  <p:tag name="POWERPOINTLATEX_CODE" val="\displaystyle E=m_0c^2"/>
</p:tagLst>
</file>

<file path=ppt/tags/tag35.xml><?xml version="1.0" encoding="utf-8"?>
<p:tagLst xmlns:a="http://schemas.openxmlformats.org/drawingml/2006/main" xmlns:r="http://schemas.openxmlformats.org/officeDocument/2006/relationships" xmlns:p="http://schemas.openxmlformats.org/presentationml/2006/main">
  <p:tag name="POWERPOINTLATEX_BASELINEOFFSET" val="0.009708738"/>
  <p:tag name="POWERPOINTLATEX_ORIGINALWIDTH" val="105.84"/>
  <p:tag name="POWERPOINTLATEX_ORIGINALHEIGHT" val="24.72"/>
  <p:tag name="POWERPOINTLATEX_FONTSIZE" val="28"/>
  <p:tag name="POWERPOINTLATEX_TYPE" val="Equation"/>
  <p:tag name="POWERPOINTLATEX_CODE" val="\displaystyle E=mc^2"/>
</p:tagLst>
</file>

<file path=ppt/tags/tag36.xml><?xml version="1.0" encoding="utf-8"?>
<p:tagLst xmlns:a="http://schemas.openxmlformats.org/drawingml/2006/main" xmlns:r="http://schemas.openxmlformats.org/officeDocument/2006/relationships" xmlns:p="http://schemas.openxmlformats.org/presentationml/2006/main">
  <p:tag name="POWERPOINTLATEX_ENTRY[0].CODE" val="E=\gamma mc^2"/>
  <p:tag name="POWERPOINTLATEX_ENTRY[0].FONTSIZE" val="28"/>
  <p:tag name="POWERPOINTLATEX_ENTRY[0].SHAPEID" val="43017"/>
  <p:tag name="POWERPOINTLATEX_ENTRY[0].STARTINDEX" val="14"/>
  <p:tag name="POWERPOINTLATEX_ENTRY[0].LENGTH" val="17"/>
  <p:tag name="POWERPOINTLATEX_ENTRY.LENGTH" val="2"/>
  <p:tag name="POWERPOINTLATEX_ENTRY[1].CODE" val="\gamma=2.3"/>
  <p:tag name="POWERPOINTLATEX_ENTRY[1].FONTSIZE" val="28"/>
  <p:tag name="POWERPOINTLATEX_ENTRY[1].SHAPEID" val="43018"/>
  <p:tag name="POWERPOINTLATEX_ENTRY[1].STARTINDEX" val="87"/>
  <p:tag name="POWERPOINTLATEX_ENTRY[1].LENGTH" val="12"/>
  <p:tag name="POWERPOINTLATEX_TYPE" val="HasCompiledInlines"/>
</p:tagLst>
</file>

<file path=ppt/tags/tag37.xml><?xml version="1.0" encoding="utf-8"?>
<p:tagLst xmlns:a="http://schemas.openxmlformats.org/drawingml/2006/main" xmlns:r="http://schemas.openxmlformats.org/officeDocument/2006/relationships" xmlns:p="http://schemas.openxmlformats.org/presentationml/2006/main">
  <p:tag name="POWERPOINTLATEX_BASELINEOFFSET" val="0.2066116"/>
  <p:tag name="POWERPOINTLATEX_CODE" val="E=\gamma mc^2"/>
  <p:tag name="POWERPOINTLATEX_TYPE" val="Inline"/>
  <p:tag name="POWERPOINTLATEX_LINKID" val="5123"/>
</p:tagLst>
</file>

<file path=ppt/tags/tag38.xml><?xml version="1.0" encoding="utf-8"?>
<p:tagLst xmlns:a="http://schemas.openxmlformats.org/drawingml/2006/main" xmlns:r="http://schemas.openxmlformats.org/officeDocument/2006/relationships" xmlns:p="http://schemas.openxmlformats.org/presentationml/2006/main">
  <p:tag name="POWERPOINTLATEX_BASELINEOFFSET" val="0.245098"/>
  <p:tag name="POWERPOINTLATEX_CODE" val="\gamma=2.3"/>
  <p:tag name="POWERPOINTLATEX_TYPE" val="Inline"/>
  <p:tag name="POWERPOINTLATEX_LINKID" val="5123"/>
</p:tagLst>
</file>

<file path=ppt/tags/tag39.xml><?xml version="1.0" encoding="utf-8"?>
<p:tagLst xmlns:a="http://schemas.openxmlformats.org/drawingml/2006/main" xmlns:r="http://schemas.openxmlformats.org/officeDocument/2006/relationships" xmlns:p="http://schemas.openxmlformats.org/presentationml/2006/main">
  <p:tag name="POWERPOINTLATEX_ENTRY.LENGTH" val="1"/>
  <p:tag name="POWERPOINTLATEX_ENTRY[0].CODE" val="\rightarrow"/>
  <p:tag name="POWERPOINTLATEX_ENTRY[0].FONTSIZE" val="28"/>
  <p:tag name="POWERPOINTLATEX_ENTRY[0].SHAPEID" val="8197"/>
  <p:tag name="POWERPOINTLATEX_ENTRY[0].STARTINDEX" val="530"/>
  <p:tag name="POWERPOINTLATEX_ENTRY[0].LENGTH" val="4"/>
  <p:tag name="POWERPOINTLATEX_TYPE" val="HasCompiledInlines"/>
</p:tagLst>
</file>

<file path=ppt/tags/tag4.xml><?xml version="1.0" encoding="utf-8"?>
<p:tagLst xmlns:a="http://schemas.openxmlformats.org/drawingml/2006/main" xmlns:r="http://schemas.openxmlformats.org/officeDocument/2006/relationships" xmlns:p="http://schemas.openxmlformats.org/presentationml/2006/main">
  <p:tag name="POWERPOINTLATEX_ENTRY[0].CODE" val="\gamma"/>
  <p:tag name="POWERPOINTLATEX_ENTRY[0].FONTSIZE" val="28"/>
  <p:tag name="POWERPOINTLATEX_ENTRY[0].SHAPEID" val="20491"/>
  <p:tag name="POWERPOINTLATEX_ENTRY[0].STARTINDEX" val="120"/>
  <p:tag name="POWERPOINTLATEX_ENTRY[0].LENGTH" val="3"/>
  <p:tag name="POWERPOINTLATEX_ENTRY[1].CODE" val="\gamma"/>
  <p:tag name="POWERPOINTLATEX_ENTRY[1].FONTSIZE" val="28"/>
  <p:tag name="POWERPOINTLATEX_ENTRY[1].SHAPEID" val="20492"/>
  <p:tag name="POWERPOINTLATEX_ENTRY[1].STARTINDEX" val="186"/>
  <p:tag name="POWERPOINTLATEX_ENTRY[1].LENGTH" val="3"/>
  <p:tag name="POWERPOINTLATEX_ENTRY[2].CODE" val="\gamma"/>
  <p:tag name="POWERPOINTLATEX_ENTRY[2].FONTSIZE" val="28"/>
  <p:tag name="POWERPOINTLATEX_ENTRY[2].SHAPEID" val="20493"/>
  <p:tag name="POWERPOINTLATEX_ENTRY[2].STARTINDEX" val="332"/>
  <p:tag name="POWERPOINTLATEX_ENTRY[2].LENGTH" val="3"/>
  <p:tag name="POWERPOINTLATEX_ENTRY.LENGTH" val="4"/>
  <p:tag name="POWERPOINTLATEX_ENTRY[3].CODE" val="\gamma"/>
  <p:tag name="POWERPOINTLATEX_ENTRY[3].FONTSIZE" val="28"/>
  <p:tag name="POWERPOINTLATEX_ENTRY[3].SHAPEID" val="20494"/>
  <p:tag name="POWERPOINTLATEX_ENTRY[3].STARTINDEX" val="389"/>
  <p:tag name="POWERPOINTLATEX_ENTRY[3].LENGTH" val="3"/>
  <p:tag name="POWERPOINTLATEX_TYPE" val="HasCompiledInlines"/>
</p:tagLst>
</file>

<file path=ppt/tags/tag40.xml><?xml version="1.0" encoding="utf-8"?>
<p:tagLst xmlns:a="http://schemas.openxmlformats.org/drawingml/2006/main" xmlns:r="http://schemas.openxmlformats.org/officeDocument/2006/relationships" xmlns:p="http://schemas.openxmlformats.org/presentationml/2006/main">
  <p:tag name="POWERPOINTLATEX_ENTRY[0].CODE" val="r"/>
  <p:tag name="POWERPOINTLATEX_ENTRY[0].FONTSIZE" val="28"/>
  <p:tag name="POWERPOINTLATEX_ENTRY[0].SHAPEID" val="36874"/>
  <p:tag name="POWERPOINTLATEX_ENTRY[0].STARTINDEX" val="182"/>
  <p:tag name="POWERPOINTLATEX_ENTRY[0].LENGTH" val="2"/>
  <p:tag name="POWERPOINTLATEX_ENTRY[1].CODE" val="2\pi r"/>
  <p:tag name="POWERPOINTLATEX_ENTRY[1].FONTSIZE" val="28"/>
  <p:tag name="POWERPOINTLATEX_ENTRY[1].SHAPEID" val="36875"/>
  <p:tag name="POWERPOINTLATEX_ENTRY[1].STARTINDEX" val="198"/>
  <p:tag name="POWERPOINTLATEX_ENTRY[1].LENGTH" val="6"/>
  <p:tag name="POWERPOINTLATEX_ENTRY[2].CODE" val="2\pi r"/>
  <p:tag name="POWERPOINTLATEX_ENTRY[2].FONTSIZE" val="28"/>
  <p:tag name="POWERPOINTLATEX_ENTRY[2].SHAPEID" val="36876"/>
  <p:tag name="POWERPOINTLATEX_ENTRY[2].STARTINDEX" val="237"/>
  <p:tag name="POWERPOINTLATEX_ENTRY[2].LENGTH" val="6"/>
  <p:tag name="POWERPOINTLATEX_ENTRY.LENGTH" val="4"/>
  <p:tag name="POWERPOINTLATEX_ENTRY[3].CODE" val="2\pi r"/>
  <p:tag name="POWERPOINTLATEX_ENTRY[3].FONTSIZE" val="28"/>
  <p:tag name="POWERPOINTLATEX_ENTRY[3].SHAPEID" val="36877"/>
  <p:tag name="POWERPOINTLATEX_ENTRY[3].STARTINDEX" val="275"/>
  <p:tag name="POWERPOINTLATEX_ENTRY[3].LENGTH" val="6"/>
  <p:tag name="POWERPOINTLATEX_TYPE" val="HasCompiledInlines"/>
</p:tagLst>
</file>

<file path=ppt/tags/tag41.xml><?xml version="1.0" encoding="utf-8"?>
<p:tagLst xmlns:a="http://schemas.openxmlformats.org/drawingml/2006/main" xmlns:r="http://schemas.openxmlformats.org/officeDocument/2006/relationships" xmlns:p="http://schemas.openxmlformats.org/presentationml/2006/main">
  <p:tag name="POWERPOINTLATEX_BASELINEOFFSET" val="0.01923077"/>
  <p:tag name="POWERPOINTLATEX_CODE" val="r"/>
  <p:tag name="POWERPOINTLATEX_TYPE" val="Inline"/>
  <p:tag name="POWERPOINTLATEX_LINKID" val="21507"/>
</p:tagLst>
</file>

<file path=ppt/tags/tag42.xml><?xml version="1.0" encoding="utf-8"?>
<p:tagLst xmlns:a="http://schemas.openxmlformats.org/drawingml/2006/main" xmlns:r="http://schemas.openxmlformats.org/officeDocument/2006/relationships" xmlns:p="http://schemas.openxmlformats.org/presentationml/2006/main">
  <p:tag name="POWERPOINTLATEX_BASELINEOFFSET" val="0.01282051"/>
  <p:tag name="POWERPOINTLATEX_CODE" val="2\pi r"/>
  <p:tag name="POWERPOINTLATEX_TYPE" val="Inline"/>
  <p:tag name="POWERPOINTLATEX_LINKID" val="21507"/>
</p:tagLst>
</file>

<file path=ppt/tags/tag43.xml><?xml version="1.0" encoding="utf-8"?>
<p:tagLst xmlns:a="http://schemas.openxmlformats.org/drawingml/2006/main" xmlns:r="http://schemas.openxmlformats.org/officeDocument/2006/relationships" xmlns:p="http://schemas.openxmlformats.org/presentationml/2006/main">
  <p:tag name="POWERPOINTLATEX_BASELINEOFFSET" val="0.01282051"/>
  <p:tag name="POWERPOINTLATEX_CODE" val="2\pi r"/>
  <p:tag name="POWERPOINTLATEX_TYPE" val="Inline"/>
  <p:tag name="POWERPOINTLATEX_LINKID" val="21507"/>
</p:tagLst>
</file>

<file path=ppt/tags/tag44.xml><?xml version="1.0" encoding="utf-8"?>
<p:tagLst xmlns:a="http://schemas.openxmlformats.org/drawingml/2006/main" xmlns:r="http://schemas.openxmlformats.org/officeDocument/2006/relationships" xmlns:p="http://schemas.openxmlformats.org/presentationml/2006/main">
  <p:tag name="POWERPOINTLATEX_BASELINEOFFSET" val="0.01282051"/>
  <p:tag name="POWERPOINTLATEX_CODE" val="2\pi r"/>
  <p:tag name="POWERPOINTLATEX_TYPE" val="Inline"/>
  <p:tag name="POWERPOINTLATEX_LINKID" val="21507"/>
</p:tagLst>
</file>

<file path=ppt/tags/tag5.xml><?xml version="1.0" encoding="utf-8"?>
<p:tagLst xmlns:a="http://schemas.openxmlformats.org/drawingml/2006/main" xmlns:r="http://schemas.openxmlformats.org/officeDocument/2006/relationships" xmlns:p="http://schemas.openxmlformats.org/presentationml/2006/main">
  <p:tag name="POWERPOINTLATEX_BASELINEOFFSET" val="0.3289474"/>
  <p:tag name="POWERPOINTLATEX_CODE" val="\gamma"/>
  <p:tag name="POWERPOINTLATEX_TYPE" val="Inline"/>
  <p:tag name="POWERPOINTLATEX_LINKID" val="4098"/>
</p:tagLst>
</file>

<file path=ppt/tags/tag6.xml><?xml version="1.0" encoding="utf-8"?>
<p:tagLst xmlns:a="http://schemas.openxmlformats.org/drawingml/2006/main" xmlns:r="http://schemas.openxmlformats.org/officeDocument/2006/relationships" xmlns:p="http://schemas.openxmlformats.org/presentationml/2006/main">
  <p:tag name="POWERPOINTLATEX_BASELINEOFFSET" val="0.3289474"/>
  <p:tag name="POWERPOINTLATEX_CODE" val="\gamma"/>
  <p:tag name="POWERPOINTLATEX_TYPE" val="Inline"/>
  <p:tag name="POWERPOINTLATEX_LINKID" val="4098"/>
</p:tagLst>
</file>

<file path=ppt/tags/tag7.xml><?xml version="1.0" encoding="utf-8"?>
<p:tagLst xmlns:a="http://schemas.openxmlformats.org/drawingml/2006/main" xmlns:r="http://schemas.openxmlformats.org/officeDocument/2006/relationships" xmlns:p="http://schemas.openxmlformats.org/presentationml/2006/main">
  <p:tag name="POWERPOINTLATEX_BASELINEOFFSET" val="0.3289474"/>
  <p:tag name="POWERPOINTLATEX_CODE" val="\gamma"/>
  <p:tag name="POWERPOINTLATEX_TYPE" val="Inline"/>
  <p:tag name="POWERPOINTLATEX_LINKID" val="4098"/>
</p:tagLst>
</file>

<file path=ppt/tags/tag8.xml><?xml version="1.0" encoding="utf-8"?>
<p:tagLst xmlns:a="http://schemas.openxmlformats.org/drawingml/2006/main" xmlns:r="http://schemas.openxmlformats.org/officeDocument/2006/relationships" xmlns:p="http://schemas.openxmlformats.org/presentationml/2006/main">
  <p:tag name="POWERPOINTLATEX_BASELINEOFFSET" val="0.3289474"/>
  <p:tag name="POWERPOINTLATEX_CODE" val="\gamma"/>
  <p:tag name="POWERPOINTLATEX_TYPE" val="Inline"/>
  <p:tag name="POWERPOINTLATEX_LINKID" val="4098"/>
</p:tagLst>
</file>

<file path=ppt/tags/tag9.xml><?xml version="1.0" encoding="utf-8"?>
<p:tagLst xmlns:a="http://schemas.openxmlformats.org/drawingml/2006/main" xmlns:r="http://schemas.openxmlformats.org/officeDocument/2006/relationships" xmlns:p="http://schemas.openxmlformats.org/presentationml/2006/main">
  <p:tag name="POWERPOINTLATEX_ENTRY[0].CODE" val="\gamma"/>
  <p:tag name="POWERPOINTLATEX_ENTRY[0].FONTSIZE" val="28"/>
  <p:tag name="POWERPOINTLATEX_ENTRY[0].SHAPEID" val="40962"/>
  <p:tag name="POWERPOINTLATEX_ENTRY[0].STARTINDEX" val="72"/>
  <p:tag name="POWERPOINTLATEX_ENTRY[0].LENGTH" val="3"/>
  <p:tag name="POWERPOINTLATEX_ENTRY.LENGTH" val="2"/>
  <p:tag name="POWERPOINTLATEX_ENTRY[1].CODE" val="\gamma"/>
  <p:tag name="POWERPOINTLATEX_ENTRY[1].FONTSIZE" val="28"/>
  <p:tag name="POWERPOINTLATEX_ENTRY[1].SHAPEID" val="40963"/>
  <p:tag name="POWERPOINTLATEX_ENTRY[1].STARTINDEX" val="224"/>
  <p:tag name="POWERPOINTLATEX_ENTRY[1].LENGTH" val="3"/>
  <p:tag name="POWERPOINTLATEX_TYPE" val="HasCompiledInlines"/>
</p:tagLst>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solidFill>
          <a:schemeClr val="accent1"/>
        </a:solidFill>
        <a:ln w="38100" cap="flat" cmpd="sng" algn="ctr">
          <a:solidFill>
            <a:schemeClr val="tx1"/>
          </a:solidFill>
          <a:prstDash val="solid"/>
          <a:round/>
          <a:headEnd type="none" w="med" len="med"/>
          <a:tailEnd type="arrow"/>
        </a:ln>
        <a:effectLst/>
      </a:spPr>
      <a:body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2255</TotalTime>
  <Words>4469</Words>
  <Application>Microsoft Office PowerPoint</Application>
  <PresentationFormat>On-screen Show (4:3)</PresentationFormat>
  <Paragraphs>506</Paragraphs>
  <Slides>104</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104</vt:i4>
      </vt:variant>
    </vt:vector>
  </HeadingPairs>
  <TitlesOfParts>
    <vt:vector size="113" baseType="lpstr">
      <vt:lpstr>Aharoni</vt:lpstr>
      <vt:lpstr>Arial</vt:lpstr>
      <vt:lpstr>Arial Black</vt:lpstr>
      <vt:lpstr>Calibri</vt:lpstr>
      <vt:lpstr>Symbol</vt:lpstr>
      <vt:lpstr>Times New Roman</vt:lpstr>
      <vt:lpstr>Wingdings</vt:lpstr>
      <vt:lpstr>Capsules</vt:lpstr>
      <vt:lpstr>Packager Shell Object</vt:lpstr>
      <vt:lpstr> Theory of Relativity  (with other stories: black holes, faster-than-light travel, etc)</vt:lpstr>
      <vt:lpstr>Part I.  Setting The Stage </vt:lpstr>
      <vt:lpstr>           The Year Is 1887…</vt:lpstr>
      <vt:lpstr>Speed of Light</vt:lpstr>
      <vt:lpstr>Stopover: Galilean Relativity</vt:lpstr>
      <vt:lpstr>Luminiferous Ether</vt:lpstr>
      <vt:lpstr>Michelson-Morley experiment</vt:lpstr>
      <vt:lpstr>Michelson-Morley experiment</vt:lpstr>
      <vt:lpstr>Michelson-Morley experiment</vt:lpstr>
      <vt:lpstr>PowerPoint Presentation</vt:lpstr>
      <vt:lpstr>PowerPoint Presentation</vt:lpstr>
      <vt:lpstr>PowerPoint Presentation</vt:lpstr>
      <vt:lpstr>PowerPoint Presentation</vt:lpstr>
      <vt:lpstr>PowerPoint Presentation</vt:lpstr>
      <vt:lpstr>Albert Einstein (1879 – 1955)</vt:lpstr>
      <vt:lpstr>Part II.  Special Relativity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Relativistic Velocities</vt:lpstr>
      <vt:lpstr>Relativistic Velocities</vt:lpstr>
      <vt:lpstr>Rest energy</vt:lpstr>
      <vt:lpstr>Rest Energy</vt:lpstr>
      <vt:lpstr>Rest Energy</vt:lpstr>
      <vt:lpstr>Rest Energy</vt:lpstr>
      <vt:lpstr>Interstellar Travel</vt:lpstr>
      <vt:lpstr>Center of the Galaxy</vt:lpstr>
      <vt:lpstr>One Way Ticket</vt:lpstr>
      <vt:lpstr>One-gee All The Way...</vt:lpstr>
      <vt:lpstr>Part III.  General Relativity </vt:lpstr>
      <vt:lpstr>Special Relativity And Gravity</vt:lpstr>
      <vt:lpstr>PowerPoint Presentation</vt:lpstr>
      <vt:lpstr>Questions, questions...</vt:lpstr>
      <vt:lpstr>Questions, questions...</vt:lpstr>
      <vt:lpstr>Space Shuttle</vt:lpstr>
      <vt:lpstr>Questions, questions...</vt:lpstr>
      <vt:lpstr>Equivalence Principle</vt:lpstr>
      <vt:lpstr>Equivalence Principle</vt:lpstr>
      <vt:lpstr>Equivalence Principle</vt:lpstr>
      <vt:lpstr>Ramifications</vt:lpstr>
      <vt:lpstr>Geometry</vt:lpstr>
      <vt:lpstr>Euclidean Geometry</vt:lpstr>
      <vt:lpstr>Euclidean Geometry</vt:lpstr>
      <vt:lpstr>Euclidean Geometry</vt:lpstr>
      <vt:lpstr>Non-euclidean Geometry</vt:lpstr>
      <vt:lpstr>Non-euclidean Geometry</vt:lpstr>
      <vt:lpstr>Spherical Geometry</vt:lpstr>
      <vt:lpstr>Hyperbolic Geometry</vt:lpstr>
      <vt:lpstr>Geometry of Space-Time</vt:lpstr>
      <vt:lpstr>Geometry of Space-Time</vt:lpstr>
      <vt:lpstr>Geometry of Space-Time</vt:lpstr>
      <vt:lpstr>Einstein Equations: Physics</vt:lpstr>
      <vt:lpstr>           The Year Is 1887…</vt:lpstr>
      <vt:lpstr>Einstein Equations: Math</vt:lpstr>
      <vt:lpstr>Dynamical Space</vt:lpstr>
      <vt:lpstr>Testing GR</vt:lpstr>
      <vt:lpstr>Weak Field Tests</vt:lpstr>
      <vt:lpstr>Weak Field Tests</vt:lpstr>
      <vt:lpstr>Strong Field Tests</vt:lpstr>
      <vt:lpstr>Part IV.  Black Holes </vt:lpstr>
      <vt:lpstr>Black Holes</vt:lpstr>
      <vt:lpstr>Black Holes</vt:lpstr>
      <vt:lpstr>River Model of Black Holes</vt:lpstr>
      <vt:lpstr>River Model of Black Holes</vt:lpstr>
      <vt:lpstr>Flowing Space</vt:lpstr>
      <vt:lpstr>Schwarzschild radius</vt:lpstr>
      <vt:lpstr>Falling into a Black Hole: 100 Rs</vt:lpstr>
      <vt:lpstr>Falling into a Black Hole: 20 Rs</vt:lpstr>
      <vt:lpstr>Falling into a Black Hole: 4.5 Rs</vt:lpstr>
      <vt:lpstr>Falling into a Black Hole: 2.5 Rs</vt:lpstr>
      <vt:lpstr>Falling into a Black Hole: 1.5 Rs</vt:lpstr>
      <vt:lpstr>Falling into a Black Hole: 1.2 Rs</vt:lpstr>
      <vt:lpstr>Falling into a Black Hole: 1.05 Rs</vt:lpstr>
      <vt:lpstr>Falling into a Black Hole: 1.005 Rs</vt:lpstr>
      <vt:lpstr>Falling into a Black Hole: Movie</vt:lpstr>
      <vt:lpstr> Epilogue: Alcubierre Warp Drive</vt:lpstr>
    </vt:vector>
  </TitlesOfParts>
  <Company>Gnedin's 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Suzanne M. Weber x3177 08662N</cp:lastModifiedBy>
  <cp:revision>534</cp:revision>
  <dcterms:created xsi:type="dcterms:W3CDTF">2006-06-09T15:34:34Z</dcterms:created>
  <dcterms:modified xsi:type="dcterms:W3CDTF">2015-07-23T14:56:14Z</dcterms:modified>
</cp:coreProperties>
</file>