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5" r:id="rId4"/>
    <p:sldId id="276" r:id="rId5"/>
    <p:sldId id="258" r:id="rId6"/>
    <p:sldId id="267" r:id="rId7"/>
    <p:sldId id="261" r:id="rId8"/>
    <p:sldId id="262" r:id="rId9"/>
    <p:sldId id="259" r:id="rId10"/>
    <p:sldId id="277" r:id="rId11"/>
    <p:sldId id="279" r:id="rId12"/>
    <p:sldId id="269" r:id="rId13"/>
    <p:sldId id="270" r:id="rId14"/>
    <p:sldId id="273" r:id="rId15"/>
    <p:sldId id="274" r:id="rId16"/>
    <p:sldId id="263" r:id="rId17"/>
    <p:sldId id="268" r:id="rId18"/>
    <p:sldId id="266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728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1765-0188-4D45-B00B-E80FCCA56E3E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4F76-0CEB-DF46-B657-CEB3EC0EA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E090F-81B8-1F4C-B97C-DCFDD14C7CBA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7BDF3-1027-2F44-843B-3AE7618D5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BC2F-126B-B14D-A5A9-C0BE6EA7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6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df"/><Relationship Id="rId4" Type="http://schemas.openxmlformats.org/officeDocument/2006/relationships/image" Target="../media/image15.png"/><Relationship Id="rId10" Type="http://schemas.openxmlformats.org/officeDocument/2006/relationships/image" Target="../media/image21.pdf"/><Relationship Id="rId5" Type="http://schemas.openxmlformats.org/officeDocument/2006/relationships/image" Target="../media/image16.png"/><Relationship Id="rId7" Type="http://schemas.openxmlformats.org/officeDocument/2006/relationships/image" Target="../media/image18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df"/><Relationship Id="rId9" Type="http://schemas.openxmlformats.org/officeDocument/2006/relationships/image" Target="../media/image20.png"/><Relationship Id="rId3" Type="http://schemas.openxmlformats.org/officeDocument/2006/relationships/image" Target="../media/image14.png"/><Relationship Id="rId6" Type="http://schemas.openxmlformats.org/officeDocument/2006/relationships/image" Target="../media/image17.pd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df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df"/><Relationship Id="rId9" Type="http://schemas.openxmlformats.org/officeDocument/2006/relationships/image" Target="../media/image30.png"/><Relationship Id="rId3" Type="http://schemas.openxmlformats.org/officeDocument/2006/relationships/image" Target="../media/image24.png"/><Relationship Id="rId6" Type="http://schemas.openxmlformats.org/officeDocument/2006/relationships/image" Target="../media/image27.pd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 study of helical cooling channel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 Yonehara</a:t>
            </a:r>
          </a:p>
          <a:p>
            <a:r>
              <a:rPr lang="en-US" i="1" dirty="0" smtClean="0"/>
              <a:t>APC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>
            <a:spLocks noChangeAspect="1"/>
          </p:cNvSpPr>
          <p:nvPr/>
        </p:nvSpPr>
        <p:spPr>
          <a:xfrm>
            <a:off x="139700" y="1212850"/>
            <a:ext cx="4572000" cy="4572000"/>
          </a:xfrm>
          <a:prstGeom prst="ellipse">
            <a:avLst/>
          </a:prstGeom>
          <a:solidFill>
            <a:srgbClr val="FF6600">
              <a:alpha val="50000"/>
            </a:srgbClr>
          </a:solidFill>
          <a:ln w="12700" cap="flat">
            <a:solidFill>
              <a:srgbClr val="FF6600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81000" y="1441450"/>
            <a:ext cx="4114800" cy="4114800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FF6600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68300" y="1543050"/>
            <a:ext cx="4114800" cy="4114800"/>
          </a:xfrm>
          <a:prstGeom prst="ellipse">
            <a:avLst/>
          </a:prstGeom>
          <a:solidFill>
            <a:srgbClr val="CCFFCC">
              <a:alpha val="50000"/>
            </a:srgbClr>
          </a:solidFill>
          <a:ln w="12700" cap="flat">
            <a:solidFill>
              <a:srgbClr val="008000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dirty="0" smtClean="0"/>
              <a:t>Define geometry in HS magnet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511300" y="3594100"/>
            <a:ext cx="1828800" cy="1828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23825" y="3578225"/>
            <a:ext cx="509905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9700" y="4508500"/>
            <a:ext cx="4572000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1612" y="1441450"/>
            <a:ext cx="3355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Offset from HCC center: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rf</a:t>
            </a:r>
            <a:r>
              <a:rPr lang="en-US" sz="2000" baseline="-25000" dirty="0" smtClean="0"/>
              <a:t> pos</a:t>
            </a:r>
            <a:r>
              <a:rPr lang="en-US" sz="2000" dirty="0" smtClean="0"/>
              <a:t>: </a:t>
            </a:r>
            <a:r>
              <a:rPr lang="en-US" sz="2000" dirty="0"/>
              <a:t>O</a:t>
            </a:r>
            <a:r>
              <a:rPr lang="en-US" sz="2000" dirty="0" smtClean="0"/>
              <a:t>ffset of RF cavity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coil</a:t>
            </a:r>
            <a:r>
              <a:rPr lang="en-US" sz="2000" baseline="-25000" dirty="0" smtClean="0"/>
              <a:t> pos</a:t>
            </a:r>
            <a:r>
              <a:rPr lang="en-US" sz="2000" dirty="0" smtClean="0"/>
              <a:t>: Offset of HS coil center</a:t>
            </a:r>
          </a:p>
        </p:txBody>
      </p:sp>
      <p:cxnSp>
        <p:nvCxnSpPr>
          <p:cNvPr id="18" name="Straight Arrow Connector 17"/>
          <p:cNvCxnSpPr>
            <a:endCxn id="6" idx="7"/>
          </p:cNvCxnSpPr>
          <p:nvPr/>
        </p:nvCxnSpPr>
        <p:spPr>
          <a:xfrm rot="5400000" flipH="1" flipV="1">
            <a:off x="2425700" y="3861922"/>
            <a:ext cx="646578" cy="64657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50209" y="340943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Reference orbit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6309" y="4508500"/>
            <a:ext cx="122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HCC center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0100" y="5320784"/>
            <a:ext cx="100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RF cavity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44955" y="1358384"/>
            <a:ext cx="81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HS coil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9807" y="3261757"/>
            <a:ext cx="407241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constant geometry:</a:t>
            </a:r>
          </a:p>
          <a:p>
            <a:r>
              <a:rPr lang="en-US" dirty="0" smtClean="0"/>
              <a:t>HS coil I.R.= 650 mm (due to 200 MHz RF)</a:t>
            </a:r>
          </a:p>
          <a:p>
            <a:r>
              <a:rPr lang="en-US" dirty="0" smtClean="0"/>
              <a:t>HS coil O.R. = 700 mm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ref</a:t>
            </a:r>
            <a:r>
              <a:rPr lang="en-US" dirty="0" smtClean="0"/>
              <a:t>: Radius of reference orbit = 160 mm</a:t>
            </a:r>
          </a:p>
          <a:p>
            <a:r>
              <a:rPr lang="en-US" dirty="0" smtClean="0"/>
              <a:t>Helical pitch = 1.0 (45 degrees)</a:t>
            </a:r>
          </a:p>
          <a:p>
            <a:r>
              <a:rPr lang="en-US" dirty="0" smtClean="0"/>
              <a:t>Helical period = 1 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Cooling simulation in HS channel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fi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7800" y="1530365"/>
            <a:ext cx="4356100" cy="2658110"/>
          </a:xfrm>
          <a:prstGeom prst="rect">
            <a:avLst/>
          </a:prstGeom>
        </p:spPr>
      </p:pic>
      <p:pic>
        <p:nvPicPr>
          <p:cNvPr id="7" name="Picture 6" descr="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84700" y="1460500"/>
            <a:ext cx="4400550" cy="27559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36700" y="443230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rf</a:t>
                      </a:r>
                      <a:r>
                        <a:rPr lang="en-US" baseline="-25000" dirty="0" smtClean="0"/>
                        <a:t> pos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coil</a:t>
                      </a:r>
                      <a:r>
                        <a:rPr lang="en-US" baseline="-25000" dirty="0" smtClean="0"/>
                        <a:t> pos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Transmission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495</a:t>
                      </a:r>
                      <a:r>
                        <a:rPr lang="en-US" baseline="0" dirty="0" smtClean="0"/>
                        <a:t>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66522" y="5899159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 Need to optimize parameters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 Need to shrink RF cavity to be half radius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4650963"/>
            <a:ext cx="3002280" cy="2015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4"/>
            <a:ext cx="8229600" cy="1143000"/>
          </a:xfrm>
        </p:spPr>
        <p:txBody>
          <a:bodyPr/>
          <a:lstStyle/>
          <a:p>
            <a:r>
              <a:rPr lang="en-US" dirty="0" smtClean="0"/>
              <a:t>Technological challenging of HCC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" y="1521470"/>
            <a:ext cx="2773680" cy="18656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660" y="1179756"/>
            <a:ext cx="2825496" cy="20265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911" y="4792816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CAD drawing of helical cooling channel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527" y="2599800"/>
            <a:ext cx="3855238" cy="21930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86940" y="2599800"/>
            <a:ext cx="146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HPRF cavity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081405" y="3350255"/>
            <a:ext cx="729774" cy="1588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73045" y="4423484"/>
            <a:ext cx="22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Helical solenoid coil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206056" y="4150284"/>
            <a:ext cx="471603" cy="50200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6527" y="5113749"/>
            <a:ext cx="3911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 Yonehara et al., Proceedings of IPAC’10, MOPD076</a:t>
            </a:r>
            <a:endParaRPr lang="en-US" sz="1200" dirty="0"/>
          </a:p>
        </p:txBody>
      </p:sp>
      <p:pic>
        <p:nvPicPr>
          <p:cNvPr id="20" name="Picture 19" descr="logonamemotto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905" y="6116573"/>
            <a:ext cx="838057" cy="479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234909"/>
            <a:ext cx="1447800" cy="1790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7800" y="115403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Helical solenoid technology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51220" y="810422"/>
            <a:ext cx="320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dielectric loaded RF cavity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41720" y="4226520"/>
            <a:ext cx="305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pillbox 805 MHz HP cavity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5140" y="3598877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cooling power </a:t>
            </a:r>
          </a:p>
          <a:p>
            <a:r>
              <a:rPr lang="en-US" dirty="0" smtClean="0"/>
              <a:t>LN2 regulator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7"/>
            <a:ext cx="8229600" cy="56636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"/>
                <a:cs typeface="Times"/>
              </a:rPr>
              <a:t>Dielectric loaded HPRF cavity test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3/5/12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MAP Collaboration Meeting 2012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B67-7442-C745-B08E-139DDD33B28A}" type="slidenum">
              <a:rPr lang="en-US" smtClean="0">
                <a:latin typeface="Times"/>
                <a:cs typeface="Times"/>
              </a:rPr>
              <a:pPr/>
              <a:t>13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6025" y="3875204"/>
            <a:ext cx="1710725" cy="73866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Empty cavity: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Times"/>
                <a:cs typeface="Times"/>
              </a:rPr>
              <a:t>f = 1003.87 MHz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Times"/>
                <a:cs typeface="Times"/>
              </a:rPr>
              <a:t>Q = 22772.3</a:t>
            </a:r>
          </a:p>
        </p:txBody>
      </p:sp>
      <p:grpSp>
        <p:nvGrpSpPr>
          <p:cNvPr id="3" name="Gruppo 24"/>
          <p:cNvGrpSpPr>
            <a:grpSpLocks noChangeAspect="1"/>
          </p:cNvGrpSpPr>
          <p:nvPr/>
        </p:nvGrpSpPr>
        <p:grpSpPr>
          <a:xfrm>
            <a:off x="958792" y="3964348"/>
            <a:ext cx="6402959" cy="2793073"/>
            <a:chOff x="91247" y="3461831"/>
            <a:chExt cx="8003699" cy="3466374"/>
          </a:xfrm>
        </p:grpSpPr>
        <p:sp>
          <p:nvSpPr>
            <p:cNvPr id="9" name="TextBox 8"/>
            <p:cNvSpPr txBox="1"/>
            <p:nvPr/>
          </p:nvSpPr>
          <p:spPr>
            <a:xfrm>
              <a:off x="91247" y="3461831"/>
              <a:ext cx="7766038" cy="3466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>
                <a:lnSpc>
                  <a:spcPct val="150000"/>
                </a:lnSpc>
              </a:pPr>
              <a:r>
                <a:rPr lang="en-US" u="sng" dirty="0" smtClean="0">
                  <a:solidFill>
                    <a:srgbClr val="C00000"/>
                  </a:solidFill>
                  <a:latin typeface="Times"/>
                  <a:cs typeface="Times"/>
                </a:rPr>
                <a:t>Experimental results:</a:t>
              </a:r>
            </a:p>
            <a:p>
              <a:pPr marL="180000">
                <a:lnSpc>
                  <a:spcPct val="150000"/>
                </a:lnSpc>
              </a:pPr>
              <a:r>
                <a:rPr lang="en-US" sz="1400" dirty="0" smtClean="0">
                  <a:latin typeface="Times"/>
                  <a:cs typeface="Times"/>
                </a:rPr>
                <a:t>SMALL CYLINDER</a:t>
              </a:r>
            </a:p>
            <a:p>
              <a:pPr marL="180000">
                <a:lnSpc>
                  <a:spcPct val="150000"/>
                </a:lnSpc>
              </a:pPr>
              <a:endParaRPr lang="en-US" dirty="0" smtClean="0">
                <a:latin typeface="Times"/>
                <a:cs typeface="Times"/>
              </a:endParaRPr>
            </a:p>
            <a:p>
              <a:pPr marL="180000">
                <a:lnSpc>
                  <a:spcPct val="150000"/>
                </a:lnSpc>
              </a:pPr>
              <a:r>
                <a:rPr lang="en-US" sz="1400" dirty="0" smtClean="0">
                  <a:latin typeface="Times"/>
                  <a:cs typeface="Times"/>
                </a:rPr>
                <a:t>BIG CYLINDER</a:t>
              </a:r>
            </a:p>
            <a:p>
              <a:pPr marL="180000">
                <a:lnSpc>
                  <a:spcPct val="150000"/>
                </a:lnSpc>
              </a:pPr>
              <a:endParaRPr lang="en-US" dirty="0">
                <a:latin typeface="Times"/>
                <a:cs typeface="Times"/>
              </a:endParaRPr>
            </a:p>
            <a:p>
              <a:pPr marL="180000">
                <a:lnSpc>
                  <a:spcPct val="150000"/>
                </a:lnSpc>
              </a:pPr>
              <a:endParaRPr lang="en-US" dirty="0" smtClean="0">
                <a:latin typeface="Times"/>
                <a:cs typeface="Times"/>
              </a:endParaRPr>
            </a:p>
            <a:p>
              <a:pPr marL="180000">
                <a:lnSpc>
                  <a:spcPct val="150000"/>
                </a:lnSpc>
              </a:pP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>
              <a:spLocks noChangeAspect="1"/>
            </p:cNvSpPr>
            <p:nvPr/>
          </p:nvSpPr>
          <p:spPr>
            <a:xfrm>
              <a:off x="1038195" y="4398130"/>
              <a:ext cx="2400303" cy="6540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f = 897.96 (±0.97) MHz</a:t>
              </a:r>
            </a:p>
            <a:p>
              <a:r>
                <a:rPr lang="en-US" sz="1400" dirty="0" smtClean="0">
                  <a:latin typeface="Times"/>
                  <a:cs typeface="Times"/>
                </a:rPr>
                <a:t>Q = 11823.1 (±1037.1)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4986" y="5497560"/>
              <a:ext cx="2400303" cy="6540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f = 814.30 (±0.81) MHz</a:t>
              </a:r>
            </a:p>
            <a:p>
              <a:r>
                <a:rPr lang="en-US" sz="1400" dirty="0" smtClean="0">
                  <a:latin typeface="Times"/>
                  <a:cs typeface="Times"/>
                </a:rPr>
                <a:t>Q = 9415.89 (±828.6)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718825" y="4635568"/>
              <a:ext cx="1573256" cy="17914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718825" y="5734998"/>
              <a:ext cx="1573256" cy="17914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63695" y="4398130"/>
              <a:ext cx="2531251" cy="6540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latin typeface="Times"/>
                  <a:cs typeface="Times"/>
                </a:rPr>
                <a:t>ε</a:t>
              </a:r>
              <a:r>
                <a:rPr lang="en-US" sz="1400" dirty="0" smtClean="0">
                  <a:latin typeface="Times"/>
                  <a:cs typeface="Times"/>
                </a:rPr>
                <a:t> = </a:t>
              </a:r>
              <a:r>
                <a:rPr lang="en-US" sz="1400" dirty="0">
                  <a:latin typeface="Times"/>
                  <a:cs typeface="Times"/>
                </a:rPr>
                <a:t>8.925 (±</a:t>
              </a:r>
              <a:r>
                <a:rPr lang="en-US" sz="1400" dirty="0" smtClean="0">
                  <a:latin typeface="Times"/>
                  <a:cs typeface="Times"/>
                </a:rPr>
                <a:t>0.125)</a:t>
              </a:r>
            </a:p>
            <a:p>
              <a:r>
                <a:rPr lang="en-US" sz="1400" dirty="0" err="1" smtClean="0">
                  <a:latin typeface="Times"/>
                  <a:cs typeface="Times"/>
                </a:rPr>
                <a:t>tg</a:t>
              </a:r>
              <a:r>
                <a:rPr lang="el-GR" sz="1400" dirty="0" smtClean="0">
                  <a:latin typeface="Times"/>
                  <a:cs typeface="Times"/>
                </a:rPr>
                <a:t>δ</a:t>
              </a:r>
              <a:r>
                <a:rPr lang="it-IT" sz="1400" dirty="0" smtClean="0">
                  <a:latin typeface="Times"/>
                  <a:cs typeface="Times"/>
                </a:rPr>
                <a:t> </a:t>
              </a:r>
              <a:r>
                <a:rPr lang="en-US" sz="1400" dirty="0" smtClean="0">
                  <a:latin typeface="Times"/>
                  <a:cs typeface="Times"/>
                </a:rPr>
                <a:t>= 7.28E-5 (±4.92E-5)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3695" y="5497560"/>
              <a:ext cx="2531251" cy="6540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latin typeface="Times"/>
                  <a:cs typeface="Times"/>
                </a:rPr>
                <a:t>ε</a:t>
              </a:r>
              <a:r>
                <a:rPr lang="en-US" sz="1400" dirty="0" smtClean="0">
                  <a:latin typeface="Times"/>
                  <a:cs typeface="Times"/>
                </a:rPr>
                <a:t> = 9.595 (±0.134)</a:t>
              </a:r>
            </a:p>
            <a:p>
              <a:r>
                <a:rPr lang="en-US" sz="1400" dirty="0" err="1" smtClean="0">
                  <a:latin typeface="Times"/>
                  <a:cs typeface="Times"/>
                </a:rPr>
                <a:t>tg</a:t>
              </a:r>
              <a:r>
                <a:rPr lang="el-GR" sz="1400" dirty="0" smtClean="0">
                  <a:latin typeface="Times"/>
                  <a:cs typeface="Times"/>
                </a:rPr>
                <a:t>δ</a:t>
              </a:r>
              <a:r>
                <a:rPr lang="it-IT" sz="1400" dirty="0" smtClean="0">
                  <a:latin typeface="Times"/>
                  <a:cs typeface="Times"/>
                </a:rPr>
                <a:t> </a:t>
              </a:r>
              <a:r>
                <a:rPr lang="en-US" sz="1400" dirty="0" smtClean="0">
                  <a:latin typeface="Times"/>
                  <a:cs typeface="Times"/>
                </a:rPr>
                <a:t>= </a:t>
              </a:r>
              <a:r>
                <a:rPr lang="en-US" sz="1400" dirty="0">
                  <a:latin typeface="Times"/>
                  <a:cs typeface="Times"/>
                </a:rPr>
                <a:t>8.17E-5 </a:t>
              </a:r>
              <a:r>
                <a:rPr lang="en-US" sz="1400" dirty="0" smtClean="0">
                  <a:latin typeface="Times"/>
                  <a:cs typeface="Times"/>
                </a:rPr>
                <a:t>(±5.52E-5)</a:t>
              </a:r>
              <a:endParaRPr lang="en-US" sz="1400" dirty="0">
                <a:latin typeface="Times"/>
                <a:cs typeface="Times"/>
              </a:endParaRPr>
            </a:p>
          </p:txBody>
        </p:sp>
      </p:grpSp>
      <p:pic>
        <p:nvPicPr>
          <p:cNvPr id="17" name="Picture 10" descr="C:\LANL\my_work\_myRF_cavities_half_cs\asymmetric\dielectric loaded_smallcyl\losstg-4\epsilon9\DIELECTRIC LOADED_SMALLCYL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00" y="1480186"/>
            <a:ext cx="3311632" cy="206977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jcenni\Desktop\pres pictures\t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88" t="12659" r="1"/>
          <a:stretch/>
        </p:blipFill>
        <p:spPr bwMode="auto">
          <a:xfrm>
            <a:off x="3454420" y="1480186"/>
            <a:ext cx="3096838" cy="206977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98123" y="2236191"/>
            <a:ext cx="960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"/>
                <a:cs typeface="Times"/>
              </a:rPr>
              <a:t>Al</a:t>
            </a:r>
            <a:r>
              <a:rPr lang="en-US" sz="1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"/>
                <a:cs typeface="Times"/>
              </a:rPr>
              <a:t>2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"/>
                <a:cs typeface="Times"/>
              </a:rPr>
              <a:t>O</a:t>
            </a:r>
            <a:r>
              <a:rPr lang="en-US" sz="1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"/>
                <a:cs typeface="Times"/>
              </a:rPr>
              <a:t>3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"/>
                <a:cs typeface="Times"/>
              </a:rPr>
              <a:t> ring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Times"/>
              <a:cs typeface="Time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596776" y="2473920"/>
            <a:ext cx="446470" cy="358080"/>
          </a:xfrm>
          <a:prstGeom prst="straightConnector1">
            <a:avLst/>
          </a:prstGeom>
          <a:ln w="12700">
            <a:headEnd w="sm" len="lg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1072" y="3730159"/>
            <a:ext cx="5166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23120" y="3567986"/>
            <a:ext cx="1328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"/>
                <a:cs typeface="Times"/>
              </a:rPr>
              <a:t>E field direction</a:t>
            </a:r>
            <a:endParaRPr lang="en-US" sz="1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533" y="482360"/>
            <a:ext cx="8075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Goal: Measure dielectric constant and loss tangent in room &amp; cryogenic temperature</a:t>
            </a:r>
          </a:p>
          <a:p>
            <a:r>
              <a:rPr lang="en-US" dirty="0" smtClean="0">
                <a:latin typeface="Times"/>
                <a:cs typeface="Times"/>
              </a:rPr>
              <a:t>          Study breakdown with dielectric material in HPRF cavity</a:t>
            </a:r>
          </a:p>
          <a:p>
            <a:r>
              <a:rPr lang="en-US" dirty="0" smtClean="0">
                <a:latin typeface="Times"/>
                <a:cs typeface="Times"/>
              </a:rPr>
              <a:t>          Make a compact HPRF cavity to incorporate into a compact magnetic structure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8" name="Gruppo 84"/>
          <p:cNvGrpSpPr/>
          <p:nvPr/>
        </p:nvGrpSpPr>
        <p:grpSpPr>
          <a:xfrm>
            <a:off x="5964003" y="1438810"/>
            <a:ext cx="3154891" cy="3140141"/>
            <a:chOff x="4526435" y="1556792"/>
            <a:chExt cx="4438053" cy="4032448"/>
          </a:xfrm>
        </p:grpSpPr>
        <p:grpSp>
          <p:nvGrpSpPr>
            <p:cNvPr id="16" name="Gruppo 50"/>
            <p:cNvGrpSpPr/>
            <p:nvPr/>
          </p:nvGrpSpPr>
          <p:grpSpPr>
            <a:xfrm>
              <a:off x="4526435" y="2780928"/>
              <a:ext cx="4249455" cy="2597097"/>
              <a:chOff x="4598443" y="1340768"/>
              <a:chExt cx="4249455" cy="2597097"/>
            </a:xfrm>
          </p:grpSpPr>
          <p:pic>
            <p:nvPicPr>
              <p:cNvPr id="31" name="Picture 9" descr="C:\Users\jcenni\Desktop\pres pictures\DSCF0002 bi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0822" y="1340768"/>
                <a:ext cx="3620254" cy="2597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2" name="Straight Arrow Connector 31"/>
              <p:cNvCxnSpPr/>
              <p:nvPr/>
            </p:nvCxnSpPr>
            <p:spPr>
              <a:xfrm flipH="1">
                <a:off x="8077798" y="2200090"/>
                <a:ext cx="243298" cy="859322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stealth" w="sm" len="lg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198852" y="2200090"/>
                <a:ext cx="173407" cy="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968823" y="3059411"/>
                <a:ext cx="173407" cy="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226177" y="2828881"/>
                <a:ext cx="173407" cy="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380318" y="3418138"/>
                <a:ext cx="173407" cy="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5281227" y="2828881"/>
                <a:ext cx="146200" cy="589257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stealth" w="sm" len="lg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5656901" y="2723151"/>
                <a:ext cx="308283" cy="296707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oval" w="sm" len="sm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7390569" y="2114157"/>
                <a:ext cx="506466" cy="343729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oval" w="sm" len="sm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5348714" y="2487095"/>
                <a:ext cx="1095496" cy="316188"/>
              </a:xfrm>
              <a:prstGeom prst="rect">
                <a:avLst/>
              </a:prstGeom>
              <a:noFill/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txBody>
              <a:bodyPr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r>
                  <a:rPr lang="en-US" sz="1000" b="1" dirty="0" err="1" smtClean="0">
                    <a:solidFill>
                      <a:srgbClr val="C00000"/>
                    </a:solidFill>
                    <a:latin typeface="Times"/>
                    <a:cs typeface="Times"/>
                  </a:rPr>
                  <a:t>Rin</a:t>
                </a:r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=3.5cm</a:t>
                </a:r>
                <a:endParaRPr lang="en-US" sz="1000" b="1" dirty="0">
                  <a:solidFill>
                    <a:srgbClr val="C0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48912" y="2060847"/>
                <a:ext cx="1095496" cy="513806"/>
              </a:xfrm>
              <a:prstGeom prst="rect">
                <a:avLst/>
              </a:prstGeom>
              <a:noFill/>
              <a:scene3d>
                <a:camera prst="orthographicFront">
                  <a:rot lat="0" lon="0" rev="19500000"/>
                </a:camera>
                <a:lightRig rig="threePt" dir="t"/>
              </a:scene3d>
            </p:spPr>
            <p:txBody>
              <a:bodyPr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r>
                  <a:rPr lang="en-US" sz="1000" b="1" dirty="0" err="1" smtClean="0">
                    <a:solidFill>
                      <a:srgbClr val="C00000"/>
                    </a:solidFill>
                    <a:latin typeface="Times"/>
                    <a:cs typeface="Times"/>
                  </a:rPr>
                  <a:t>Rin</a:t>
                </a:r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=5.325cm</a:t>
                </a:r>
                <a:endParaRPr lang="en-US" sz="1000" b="1" dirty="0">
                  <a:solidFill>
                    <a:srgbClr val="C0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598443" y="2999339"/>
                <a:ext cx="1125685" cy="429660"/>
              </a:xfrm>
              <a:prstGeom prst="rect">
                <a:avLst/>
              </a:prstGeom>
              <a:noFill/>
              <a:scene3d>
                <a:camera prst="orthographicFront">
                  <a:rot lat="0" lon="0" rev="6300000"/>
                </a:camera>
                <a:lightRig rig="threePt" dir="t"/>
              </a:scene3d>
            </p:spPr>
            <p:txBody>
              <a:bodyPr vert="vert"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L</a:t>
                </a:r>
              </a:p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=</a:t>
                </a:r>
              </a:p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5.2</a:t>
                </a:r>
              </a:p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  <a:latin typeface="Times"/>
                    <a:cs typeface="Times"/>
                  </a:rPr>
                  <a:t>c</a:t>
                </a:r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m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722213" y="2495283"/>
                <a:ext cx="1125685" cy="429660"/>
              </a:xfrm>
              <a:prstGeom prst="rect">
                <a:avLst/>
              </a:prstGeom>
              <a:noFill/>
              <a:scene3d>
                <a:camera prst="orthographicFront">
                  <a:rot lat="0" lon="0" rev="4500000"/>
                </a:camera>
                <a:lightRig rig="threePt" dir="t"/>
              </a:scene3d>
            </p:spPr>
            <p:txBody>
              <a:bodyPr vert="vert"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L</a:t>
                </a:r>
              </a:p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=</a:t>
                </a:r>
              </a:p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7.75</a:t>
                </a:r>
              </a:p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  <a:latin typeface="Times"/>
                    <a:cs typeface="Times"/>
                  </a:rPr>
                  <a:t>c</a:t>
                </a:r>
                <a:r>
                  <a:rPr lang="en-US" sz="1000" b="1" dirty="0" smtClean="0">
                    <a:solidFill>
                      <a:srgbClr val="C00000"/>
                    </a:solidFill>
                    <a:latin typeface="Times"/>
                    <a:cs typeface="Times"/>
                  </a:rPr>
                  <a:t>m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201944" y="2252707"/>
              <a:ext cx="1106361" cy="5533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"/>
                  <a:cs typeface="Times"/>
                </a:rPr>
                <a:t>Al</a:t>
              </a:r>
              <a:r>
                <a:rPr lang="en-US" sz="1100" b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"/>
                  <a:cs typeface="Times"/>
                </a:rPr>
                <a:t>2</a:t>
              </a:r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"/>
                  <a:cs typeface="Times"/>
                </a:rPr>
                <a:t>O</a:t>
              </a:r>
              <a:r>
                <a:rPr lang="en-US" sz="1100" b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"/>
                  <a:cs typeface="Times"/>
                </a:rPr>
                <a:t>3</a:t>
              </a:r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"/>
                  <a:cs typeface="Times"/>
                </a:rPr>
                <a:t>  99.5%</a:t>
              </a:r>
              <a:endPara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"/>
                <a:cs typeface="Time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732240" y="2564904"/>
              <a:ext cx="0" cy="432048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oval" w="sm" len="sm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64088" y="1700808"/>
              <a:ext cx="2736304" cy="474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cap="small" dirty="0" smtClean="0">
                  <a:latin typeface="Times"/>
                  <a:cs typeface="Times"/>
                </a:rPr>
                <a:t>Dielectric rings</a:t>
              </a:r>
              <a:endParaRPr lang="en-US" u="sng" cap="small" dirty="0">
                <a:latin typeface="Times"/>
                <a:cs typeface="Times"/>
              </a:endParaRPr>
            </a:p>
          </p:txBody>
        </p:sp>
        <p:sp>
          <p:nvSpPr>
            <p:cNvPr id="30" name="Rettangolo 83"/>
            <p:cNvSpPr/>
            <p:nvPr/>
          </p:nvSpPr>
          <p:spPr>
            <a:xfrm>
              <a:off x="4644008" y="1556792"/>
              <a:ext cx="4320480" cy="40324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9197" y="6416260"/>
            <a:ext cx="57477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J. </a:t>
            </a:r>
            <a:r>
              <a:rPr lang="en-US" sz="1200" i="1" dirty="0" err="1" smtClean="0">
                <a:latin typeface="Times"/>
                <a:cs typeface="Times"/>
              </a:rPr>
              <a:t>Cenni</a:t>
            </a:r>
            <a:r>
              <a:rPr lang="en-US" sz="1200" i="1" dirty="0" smtClean="0">
                <a:latin typeface="Times"/>
                <a:cs typeface="Times"/>
              </a:rPr>
              <a:t>, MAP Friday meeting, https://</a:t>
            </a:r>
            <a:r>
              <a:rPr lang="en-US" sz="1200" i="1" dirty="0" err="1" smtClean="0">
                <a:latin typeface="Times"/>
                <a:cs typeface="Times"/>
              </a:rPr>
              <a:t>indico.fnal.gov/conferenceDisplay.py?confId</a:t>
            </a:r>
            <a:r>
              <a:rPr lang="en-US" sz="1200" i="1" dirty="0" smtClean="0">
                <a:latin typeface="Times"/>
                <a:cs typeface="Times"/>
              </a:rPr>
              <a:t>=4661</a:t>
            </a:r>
            <a:endParaRPr lang="en-US" sz="1200" i="1" dirty="0">
              <a:latin typeface="Times"/>
              <a:cs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16350" y="173562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SF simulation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/>
          <a:lstStyle/>
          <a:p>
            <a:r>
              <a:rPr lang="en-US" dirty="0" smtClean="0"/>
              <a:t>HS magnet in final cooling section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11300"/>
            <a:ext cx="3749040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461770"/>
            <a:ext cx="2197100" cy="342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468120"/>
            <a:ext cx="2159000" cy="3416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2426" y="5162034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 large ripple is induced in configuration (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 We need a cooling simulation with them for further investigations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6527" y="4927486"/>
            <a:ext cx="312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Lopes</a:t>
            </a:r>
            <a:r>
              <a:rPr lang="en-US" sz="1200" dirty="0" smtClean="0"/>
              <a:t> </a:t>
            </a:r>
            <a:r>
              <a:rPr lang="en-US" sz="1200" dirty="0" smtClean="0"/>
              <a:t>et al., Proceedings of</a:t>
            </a:r>
            <a:r>
              <a:rPr lang="en-US" sz="1200" dirty="0" smtClean="0"/>
              <a:t> PAC</a:t>
            </a:r>
            <a:r>
              <a:rPr lang="en-US" sz="1200" dirty="0" smtClean="0"/>
              <a:t>’</a:t>
            </a:r>
            <a:r>
              <a:rPr lang="en-US" sz="1200" dirty="0" smtClean="0"/>
              <a:t>11, TUP172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HS magnet technology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1473200"/>
            <a:ext cx="416814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1397000"/>
            <a:ext cx="4889500" cy="193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7081" y="3384034"/>
            <a:ext cx="351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of HTS for double pancake coil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50" y="3753366"/>
            <a:ext cx="4178300" cy="248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59081" y="6225143"/>
            <a:ext cx="272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 current at joint part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140200"/>
            <a:ext cx="256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helical </a:t>
            </a:r>
            <a:r>
              <a:rPr lang="en-US" dirty="0"/>
              <a:t>s</a:t>
            </a:r>
            <a:r>
              <a:rPr lang="en-US" dirty="0" smtClean="0"/>
              <a:t>olenoid coil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4788986"/>
            <a:ext cx="1969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Yu</a:t>
            </a:r>
            <a:r>
              <a:rPr lang="en-US" sz="1200" dirty="0" smtClean="0"/>
              <a:t> </a:t>
            </a:r>
            <a:r>
              <a:rPr lang="en-US" sz="1200" dirty="0" smtClean="0"/>
              <a:t>et al.,</a:t>
            </a:r>
            <a:r>
              <a:rPr lang="en-US" sz="1200" dirty="0" smtClean="0"/>
              <a:t> </a:t>
            </a:r>
            <a:r>
              <a:rPr lang="en-US" sz="1200" dirty="0" smtClean="0"/>
              <a:t>FNAL TD-11-001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" y="2386065"/>
            <a:ext cx="5041900" cy="4064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Force flow LN2 cooling system</a:t>
            </a:r>
            <a:endParaRPr lang="en-US" sz="3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9600" y="1449391"/>
            <a:ext cx="1828800" cy="18288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2552700" y="3508382"/>
            <a:ext cx="2781300" cy="31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3" idx="4"/>
          </p:cNvCxnSpPr>
          <p:nvPr/>
        </p:nvCxnSpPr>
        <p:spPr>
          <a:xfrm rot="5400000" flipH="1" flipV="1">
            <a:off x="5219700" y="3392492"/>
            <a:ext cx="22860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5221289" y="1334296"/>
            <a:ext cx="22860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552702" y="1220790"/>
            <a:ext cx="2780505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6400" y="1831981"/>
            <a:ext cx="1752600" cy="1066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246314" y="1525587"/>
            <a:ext cx="612781" cy="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46310" y="3205171"/>
            <a:ext cx="612781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0" y="1981200"/>
            <a:ext cx="127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LN2 chiller </a:t>
            </a:r>
          </a:p>
          <a:p>
            <a:r>
              <a:rPr lang="en-US" dirty="0" smtClean="0"/>
              <a:t>&amp; circulator</a:t>
            </a:r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>
            <a:off x="2743200" y="1298579"/>
            <a:ext cx="533400" cy="377821"/>
          </a:xfrm>
          <a:prstGeom prst="bentArrow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4763" y="2057400"/>
            <a:ext cx="89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RF </a:t>
            </a:r>
          </a:p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8" name="Bent Arrow 17"/>
          <p:cNvSpPr/>
          <p:nvPr/>
        </p:nvSpPr>
        <p:spPr>
          <a:xfrm rot="16200000">
            <a:off x="2663952" y="2976437"/>
            <a:ext cx="533400" cy="374904"/>
          </a:xfrm>
          <a:prstGeom prst="bentArrow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838200"/>
            <a:ext cx="161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LN2 inlet (66 K)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3135868"/>
            <a:ext cx="17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LN2 outlet (70 K)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442909" y="2793453"/>
          <a:ext cx="1054100" cy="279400"/>
        </p:xfrm>
        <a:graphic>
          <a:graphicData uri="http://schemas.openxmlformats.org/presentationml/2006/ole">
            <p:oleObj spid="_x0000_s20482" name="Equation" r:id="rId4" imgW="1054100" imgH="2794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40063" y="3245923"/>
            <a:ext cx="22343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</a:t>
            </a:r>
            <a:r>
              <a:rPr lang="en-US" sz="1400" dirty="0" smtClean="0"/>
              <a:t>: LiN2 flow rate 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/s</a:t>
            </a:r>
          </a:p>
          <a:p>
            <a:r>
              <a:rPr lang="en-US" sz="1400" i="1" dirty="0" err="1" smtClean="0">
                <a:latin typeface="Times New Roman"/>
                <a:cs typeface="Times New Roman"/>
              </a:rPr>
              <a:t>c</a:t>
            </a:r>
            <a:r>
              <a:rPr lang="en-US" sz="1400" dirty="0" smtClean="0"/>
              <a:t>: Specific heat 2019 J/K/kg</a:t>
            </a:r>
          </a:p>
          <a:p>
            <a:r>
              <a:rPr lang="en-US" sz="1400" i="1" dirty="0" smtClean="0">
                <a:latin typeface="Times New Roman"/>
                <a:cs typeface="Times New Roman"/>
              </a:rPr>
              <a:t>ΔT</a:t>
            </a:r>
            <a:r>
              <a:rPr lang="en-US" sz="1400" dirty="0" smtClean="0"/>
              <a:t>: Temperature difference</a:t>
            </a:r>
          </a:p>
          <a:p>
            <a:r>
              <a:rPr lang="en-US" sz="1400" dirty="0" smtClean="0"/>
              <a:t>       (TLN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from 66.4 to 77 K)</a:t>
            </a:r>
          </a:p>
          <a:p>
            <a:r>
              <a:rPr lang="en-US" sz="1400" i="1" dirty="0" err="1" smtClean="0">
                <a:latin typeface="Times New Roman"/>
                <a:cs typeface="Times New Roman"/>
              </a:rPr>
              <a:t>ρ</a:t>
            </a:r>
            <a:r>
              <a:rPr lang="en-US" sz="1400" dirty="0" smtClean="0"/>
              <a:t>: Density 853 kg/m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4495800"/>
            <a:ext cx="245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~ 3 Litters/</a:t>
            </a:r>
            <a:r>
              <a:rPr lang="en-US" dirty="0" err="1" smtClean="0"/>
              <a:t>s</a:t>
            </a:r>
            <a:r>
              <a:rPr lang="en-US" dirty="0" smtClean="0"/>
              <a:t> @ΔT = 4K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6384" y="5715000"/>
            <a:ext cx="2667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Cooling efficiency of chiller: ~10 %</a:t>
            </a:r>
            <a:endParaRPr lang="en-US" sz="1400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38900" y="5080000"/>
            <a:ext cx="22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power = 4 kW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 matching section</a:t>
            </a:r>
            <a:endParaRPr lang="en-US" sz="3600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Baseline design of matching section (transport beam from coaxial straight to helical structure) has been made</a:t>
            </a:r>
          </a:p>
          <a:p>
            <a:r>
              <a:rPr lang="en-US" sz="2400" dirty="0" smtClean="0"/>
              <a:t>Change HS coil center position adiabatically</a:t>
            </a:r>
          </a:p>
          <a:p>
            <a:r>
              <a:rPr lang="en-US" sz="2400" dirty="0" smtClean="0"/>
              <a:t>Tune longitudinal beta oscillation by changing the length of section and the current density of HS coil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66127" y="3200400"/>
          <a:ext cx="8120673" cy="1333500"/>
        </p:xfrm>
        <a:graphic>
          <a:graphicData uri="http://schemas.openxmlformats.org/presentationml/2006/ole">
            <p:oleObj spid="_x0000_s27650" name="Document" r:id="rId3" imgW="6032500" imgH="990600" progId="Word.Document.12">
              <p:link updateAutomatic="1"/>
            </p:oleObj>
          </a:graphicData>
        </a:graphic>
      </p:graphicFrame>
      <p:pic>
        <p:nvPicPr>
          <p:cNvPr id="27" name="Picture 2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95800"/>
            <a:ext cx="2904066" cy="192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962400" y="4533900"/>
            <a:ext cx="5044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Almost 100 % transmission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Longitudinal phase space grows </a:t>
            </a:r>
          </a:p>
          <a:p>
            <a:pPr>
              <a:buFont typeface="Arial"/>
              <a:buChar char="•"/>
            </a:pPr>
            <a:r>
              <a:rPr lang="en-US" dirty="0" smtClean="0"/>
              <a:t> This can be fixed by putting RF cavity in the section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Or tune phase slip factor</a:t>
            </a:r>
          </a:p>
          <a:p>
            <a:pPr>
              <a:buFont typeface="Arial"/>
              <a:buChar char="•"/>
            </a:pPr>
            <a:r>
              <a:rPr lang="en-US" dirty="0" smtClean="0"/>
              <a:t> Include pressure window effect in future study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Working group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284069"/>
            <a:ext cx="407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Original inventors &amp; analytic investigation</a:t>
            </a:r>
          </a:p>
          <a:p>
            <a:r>
              <a:rPr lang="en-US" dirty="0" err="1" smtClean="0"/>
              <a:t>Yaroslav</a:t>
            </a:r>
            <a:r>
              <a:rPr lang="en-US" dirty="0" smtClean="0"/>
              <a:t> </a:t>
            </a:r>
            <a:r>
              <a:rPr lang="en-US" dirty="0" err="1" smtClean="0"/>
              <a:t>Derbenev</a:t>
            </a:r>
            <a:r>
              <a:rPr lang="en-US" dirty="0" smtClean="0"/>
              <a:t>, Rolland Johnson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79906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homogeneous absorber filled HCC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949271"/>
            <a:ext cx="270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Simulation tool developer</a:t>
            </a:r>
          </a:p>
          <a:p>
            <a:r>
              <a:rPr lang="en-US" dirty="0" smtClean="0"/>
              <a:t>Tom Roberts, Rick </a:t>
            </a:r>
            <a:r>
              <a:rPr lang="en-US" dirty="0" err="1" smtClean="0"/>
              <a:t>Fernow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595602"/>
            <a:ext cx="5548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HCC simulation developer</a:t>
            </a:r>
          </a:p>
          <a:p>
            <a:r>
              <a:rPr lang="en-US" dirty="0" smtClean="0"/>
              <a:t>Alex </a:t>
            </a:r>
            <a:r>
              <a:rPr lang="en-US" dirty="0" err="1" smtClean="0"/>
              <a:t>Bogacz</a:t>
            </a:r>
            <a:r>
              <a:rPr lang="en-US" dirty="0" smtClean="0"/>
              <a:t>, Kevin Beard, Katsuya Yonehara</a:t>
            </a:r>
          </a:p>
          <a:p>
            <a:r>
              <a:rPr lang="en-US" dirty="0" smtClean="0"/>
              <a:t>Kevin Paul, Cary Yoshikawa, </a:t>
            </a:r>
            <a:r>
              <a:rPr lang="en-US" dirty="0" err="1" smtClean="0"/>
              <a:t>Valeri</a:t>
            </a:r>
            <a:r>
              <a:rPr lang="en-US" dirty="0" smtClean="0"/>
              <a:t> </a:t>
            </a:r>
            <a:r>
              <a:rPr lang="en-US" dirty="0" err="1" smtClean="0"/>
              <a:t>Balbekov</a:t>
            </a:r>
            <a:r>
              <a:rPr lang="en-US" dirty="0" smtClean="0"/>
              <a:t>, Dave </a:t>
            </a:r>
            <a:r>
              <a:rPr lang="en-US" dirty="0" err="1" smtClean="0"/>
              <a:t>Neuffer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577272"/>
            <a:ext cx="706049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Design/Test HCC beam elements</a:t>
            </a:r>
          </a:p>
          <a:p>
            <a:r>
              <a:rPr lang="en-US" dirty="0" smtClean="0"/>
              <a:t>RF: Mike </a:t>
            </a:r>
            <a:r>
              <a:rPr lang="en-US" dirty="0" err="1" smtClean="0"/>
              <a:t>Neubauer</a:t>
            </a:r>
            <a:r>
              <a:rPr lang="en-US" dirty="0" smtClean="0"/>
              <a:t>, Gennady Romanov, </a:t>
            </a:r>
            <a:r>
              <a:rPr lang="en-US" dirty="0" err="1" smtClean="0"/>
              <a:t>Milorad</a:t>
            </a:r>
            <a:r>
              <a:rPr lang="en-US" dirty="0" smtClean="0"/>
              <a:t> </a:t>
            </a:r>
            <a:r>
              <a:rPr lang="en-US" dirty="0" err="1" smtClean="0"/>
              <a:t>Popovic</a:t>
            </a:r>
            <a:r>
              <a:rPr lang="en-US" dirty="0" smtClean="0"/>
              <a:t>, Alvin </a:t>
            </a:r>
            <a:r>
              <a:rPr lang="en-US" dirty="0" err="1" smtClean="0"/>
              <a:t>Tollestrup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     Al </a:t>
            </a:r>
            <a:r>
              <a:rPr lang="en-US" dirty="0" err="1" smtClean="0"/>
              <a:t>Moretti</a:t>
            </a:r>
            <a:r>
              <a:rPr lang="en-US" dirty="0" smtClean="0"/>
              <a:t>, Moses Chung, Ben </a:t>
            </a:r>
            <a:r>
              <a:rPr lang="en-US" dirty="0" err="1" smtClean="0"/>
              <a:t>Freemire</a:t>
            </a:r>
            <a:r>
              <a:rPr lang="en-US" dirty="0" smtClean="0"/>
              <a:t>, </a:t>
            </a:r>
            <a:r>
              <a:rPr lang="en-US" dirty="0" err="1" smtClean="0"/>
              <a:t>Mukti</a:t>
            </a:r>
            <a:r>
              <a:rPr lang="en-US" dirty="0" smtClean="0"/>
              <a:t> Jana, Leo Jenner, </a:t>
            </a:r>
          </a:p>
          <a:p>
            <a:r>
              <a:rPr lang="en-US" dirty="0" smtClean="0"/>
              <a:t>       Maria </a:t>
            </a:r>
            <a:r>
              <a:rPr lang="en-US" dirty="0" err="1" smtClean="0"/>
              <a:t>Leonova</a:t>
            </a:r>
            <a:r>
              <a:rPr lang="en-US" dirty="0" smtClean="0"/>
              <a:t>, Tom Schwarz</a:t>
            </a:r>
          </a:p>
          <a:p>
            <a:r>
              <a:rPr lang="en-US" dirty="0" smtClean="0"/>
              <a:t>Magnet: Gene Flanagan, Steve Kahn, Vladimir </a:t>
            </a:r>
            <a:r>
              <a:rPr lang="en-US" dirty="0" err="1" smtClean="0"/>
              <a:t>Kashikhin</a:t>
            </a:r>
            <a:r>
              <a:rPr lang="en-US" dirty="0" smtClean="0"/>
              <a:t>, Mauricio Lopes, </a:t>
            </a:r>
          </a:p>
          <a:p>
            <a:r>
              <a:rPr lang="en-US" dirty="0" smtClean="0"/>
              <a:t>		Miao Yu, John Tompkins, Sasha </a:t>
            </a:r>
            <a:r>
              <a:rPr lang="en-US" dirty="0" err="1" smtClean="0"/>
              <a:t>Zlobin</a:t>
            </a:r>
            <a:r>
              <a:rPr lang="en-US" dirty="0" smtClean="0"/>
              <a:t>, </a:t>
            </a:r>
            <a:r>
              <a:rPr lang="en-US" dirty="0" err="1" smtClean="0"/>
              <a:t>Vadim</a:t>
            </a:r>
            <a:r>
              <a:rPr lang="en-US" dirty="0" smtClean="0"/>
              <a:t> </a:t>
            </a:r>
            <a:r>
              <a:rPr lang="en-US" dirty="0" err="1" smtClean="0"/>
              <a:t>Kashikhin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68405" y="54334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520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HCC theory was verified in numerical simulation</a:t>
            </a:r>
          </a:p>
          <a:p>
            <a:r>
              <a:rPr lang="en-US" sz="2800" dirty="0" smtClean="0"/>
              <a:t>Present efforts for designing/making real HCC</a:t>
            </a:r>
          </a:p>
          <a:p>
            <a:pPr lvl="1"/>
            <a:r>
              <a:rPr lang="en-US" sz="2000" dirty="0" smtClean="0"/>
              <a:t>HS magnet: Has been demonstrated </a:t>
            </a:r>
          </a:p>
          <a:p>
            <a:pPr lvl="1">
              <a:buNone/>
            </a:pPr>
            <a:r>
              <a:rPr lang="en-US" sz="2000" dirty="0" smtClean="0"/>
              <a:t>                          Promising technology</a:t>
            </a:r>
          </a:p>
          <a:p>
            <a:pPr lvl="1">
              <a:buNone/>
            </a:pPr>
            <a:r>
              <a:rPr lang="en-US" sz="2000" dirty="0" smtClean="0"/>
              <a:t>                          Need additional effort to design final cooling section</a:t>
            </a:r>
          </a:p>
          <a:p>
            <a:pPr lvl="1">
              <a:buNone/>
            </a:pPr>
            <a:r>
              <a:rPr lang="en-US" sz="2000" dirty="0" smtClean="0"/>
              <a:t>                          e.g.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solenoid</a:t>
            </a:r>
            <a:r>
              <a:rPr lang="en-US" sz="2000" dirty="0" smtClean="0"/>
              <a:t> = 14.1 T,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dipole</a:t>
            </a:r>
            <a:r>
              <a:rPr lang="en-US" sz="2000" dirty="0" smtClean="0"/>
              <a:t> = 4.3 T at final segment in latest </a:t>
            </a:r>
          </a:p>
          <a:p>
            <a:pPr lvl="1">
              <a:buNone/>
            </a:pPr>
            <a:r>
              <a:rPr lang="en-US" sz="2000" dirty="0" smtClean="0"/>
              <a:t>                          simulation</a:t>
            </a:r>
          </a:p>
          <a:p>
            <a:pPr lvl="1"/>
            <a:r>
              <a:rPr lang="en-US" sz="2000" dirty="0" smtClean="0"/>
              <a:t>HPRF cavity: Has been demonstrated with intense beam</a:t>
            </a:r>
          </a:p>
          <a:p>
            <a:pPr lvl="1">
              <a:buNone/>
            </a:pPr>
            <a:r>
              <a:rPr lang="en-US" sz="2000" dirty="0" smtClean="0"/>
              <a:t>                           Looks promising technology</a:t>
            </a:r>
          </a:p>
          <a:p>
            <a:pPr lvl="1">
              <a:buNone/>
            </a:pPr>
            <a:r>
              <a:rPr lang="en-US" sz="2000" dirty="0" smtClean="0"/>
              <a:t>                           RF power can be an issue (cryogenic operation?)</a:t>
            </a:r>
          </a:p>
          <a:p>
            <a:pPr lvl="1"/>
            <a:r>
              <a:rPr lang="en-US" sz="2000" dirty="0" smtClean="0"/>
              <a:t>Cryogenic &amp; infrastructure: have not been discussed</a:t>
            </a:r>
          </a:p>
          <a:p>
            <a:pPr lvl="1"/>
            <a:r>
              <a:rPr lang="en-US" sz="2000" dirty="0" smtClean="0"/>
              <a:t>Integration: Has been discussed</a:t>
            </a:r>
          </a:p>
          <a:p>
            <a:pPr lvl="1">
              <a:buNone/>
            </a:pPr>
            <a:r>
              <a:rPr lang="en-US" sz="2000" dirty="0" smtClean="0"/>
              <a:t>                           Need further efforts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4"/>
            <a:ext cx="8229600" cy="8636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 HCC design effort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0876"/>
            <a:ext cx="8229600" cy="5990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&lt; 2000: Y. </a:t>
            </a:r>
            <a:r>
              <a:rPr lang="en-US" sz="2400" dirty="0" err="1" smtClean="0"/>
              <a:t>Derbenev</a:t>
            </a:r>
            <a:r>
              <a:rPr lang="en-US" sz="2400" dirty="0" smtClean="0"/>
              <a:t> proposed a novel cooling channel based on helical dipole magnet</a:t>
            </a:r>
          </a:p>
          <a:p>
            <a:r>
              <a:rPr lang="en-US" sz="2400" dirty="0" smtClean="0"/>
              <a:t>V. </a:t>
            </a:r>
            <a:r>
              <a:rPr lang="en-US" sz="2400" dirty="0" err="1" smtClean="0"/>
              <a:t>Balbekov</a:t>
            </a:r>
            <a:r>
              <a:rPr lang="en-US" sz="2400" dirty="0" smtClean="0"/>
              <a:t> et al. worked on a helical cooling channel</a:t>
            </a:r>
          </a:p>
          <a:p>
            <a:pPr lvl="1"/>
            <a:r>
              <a:rPr lang="en-US" sz="2000" dirty="0" smtClean="0"/>
              <a:t>Use very low helix pitch (</a:t>
            </a:r>
            <a:r>
              <a:rPr lang="en-US" sz="2000" dirty="0" err="1" smtClean="0"/>
              <a:t>κ</a:t>
            </a:r>
            <a:r>
              <a:rPr lang="en-US" sz="2000" dirty="0" smtClean="0"/>
              <a:t> =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φ</a:t>
            </a:r>
            <a:r>
              <a:rPr lang="en-US" sz="2000" dirty="0" err="1" smtClean="0"/>
              <a:t>/pz</a:t>
            </a:r>
            <a:r>
              <a:rPr lang="en-US" sz="2000" dirty="0" smtClean="0"/>
              <a:t> ~ 0.2)</a:t>
            </a:r>
          </a:p>
          <a:p>
            <a:pPr lvl="1"/>
            <a:r>
              <a:rPr lang="en-US" sz="2000" dirty="0" smtClean="0"/>
              <a:t>Use a wedge absorber</a:t>
            </a:r>
          </a:p>
          <a:p>
            <a:pPr lvl="1"/>
            <a:r>
              <a:rPr lang="en-US" sz="2000" dirty="0" smtClean="0"/>
              <a:t>Use a periodic magnet structure (Rotation </a:t>
            </a:r>
            <a:r>
              <a:rPr lang="en-US" sz="2000" dirty="0" err="1" smtClean="0"/>
              <a:t>dipole+solenoid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0" y="3409950"/>
            <a:ext cx="519176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3341370"/>
            <a:ext cx="4625340" cy="2964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5200" y="3873500"/>
            <a:ext cx="313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Yellow+Green</a:t>
            </a:r>
            <a:r>
              <a:rPr lang="en-US" dirty="0" smtClean="0">
                <a:solidFill>
                  <a:schemeClr val="bg1"/>
                </a:solidFill>
              </a:rPr>
              <a:t>: Wedge absorber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1864" y="5130800"/>
            <a:ext cx="153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Blue: RF cavity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3132951"/>
            <a:ext cx="2404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P.Lebrun</a:t>
            </a:r>
            <a:r>
              <a:rPr lang="en-US" sz="1200" dirty="0" smtClean="0"/>
              <a:t> et al., NFMCC-DOC-193-v1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Next task in HCC simulation effort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8255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Take into account RF power dissipation in HPRF cavity</a:t>
            </a:r>
          </a:p>
          <a:p>
            <a:r>
              <a:rPr lang="en-US" sz="2400" dirty="0" smtClean="0"/>
              <a:t>Demonstrate cooling simulation with last two HCC configurations</a:t>
            </a:r>
          </a:p>
          <a:p>
            <a:pPr lvl="1"/>
            <a:r>
              <a:rPr lang="en-US" sz="2000" dirty="0" smtClean="0"/>
              <a:t>Space charge in dense hydrogen gas?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2" y="2082800"/>
          <a:ext cx="8991598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57"/>
                <a:gridCol w="642257"/>
                <a:gridCol w="642257"/>
                <a:gridCol w="642257"/>
                <a:gridCol w="478970"/>
                <a:gridCol w="609600"/>
                <a:gridCol w="685800"/>
                <a:gridCol w="762000"/>
                <a:gridCol w="533400"/>
                <a:gridCol w="533400"/>
                <a:gridCol w="533400"/>
                <a:gridCol w="914400"/>
                <a:gridCol w="6096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</a:t>
                      </a:r>
                      <a:r>
                        <a:rPr lang="en-US" dirty="0" err="1" smtClean="0"/>
                        <a:t>Δr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±</a:t>
                      </a:r>
                      <a:r>
                        <a:rPr lang="en-US" sz="1400" dirty="0" err="1" smtClean="0"/>
                        <a:t>Δp/p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dirty="0" smtClean="0"/>
                        <a:t>’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bz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ν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κ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λ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ε</a:t>
                      </a:r>
                      <a:r>
                        <a:rPr lang="en-US" baseline="-25000" dirty="0" err="1" smtClean="0"/>
                        <a:t>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6D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 </a:t>
                      </a:r>
                      <a:r>
                        <a:rPr lang="en-US" dirty="0" err="1" smtClean="0"/>
                        <a:t>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Channel</a:t>
                      </a:r>
                      <a:r>
                        <a:rPr lang="en-US" sz="1000" baseline="0" dirty="0" smtClean="0"/>
                        <a:t> length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 Width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</a:t>
                      </a:r>
                      <a:r>
                        <a:rPr lang="en-US" sz="1200" baseline="0" dirty="0" smtClean="0"/>
                        <a:t> width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@ ref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@ 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@ ref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transmision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12900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415.9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 HCC design effort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096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2003: Y. </a:t>
            </a:r>
            <a:r>
              <a:rPr lang="en-US" sz="2400" dirty="0" err="1" smtClean="0"/>
              <a:t>Derbenev</a:t>
            </a:r>
            <a:r>
              <a:rPr lang="en-US" sz="2400" dirty="0" smtClean="0"/>
              <a:t> and R.P. Johnson developed a continuous helical cooling channel</a:t>
            </a:r>
          </a:p>
          <a:p>
            <a:pPr lvl="1"/>
            <a:r>
              <a:rPr lang="en-US" sz="2000" dirty="0" smtClean="0"/>
              <a:t>Combine a continuous helical </a:t>
            </a:r>
            <a:r>
              <a:rPr lang="en-US" sz="2000" dirty="0" err="1" smtClean="0"/>
              <a:t>dipole+quad</a:t>
            </a:r>
            <a:r>
              <a:rPr lang="en-US" sz="2000" dirty="0" smtClean="0"/>
              <a:t> components with a solenoid magnet with a continuous high pressure gas filled RF cavity</a:t>
            </a:r>
          </a:p>
          <a:p>
            <a:pPr lvl="1"/>
            <a:r>
              <a:rPr lang="en-US" sz="2000" dirty="0" smtClean="0"/>
              <a:t>Gas can work on a cooling absorber as well as the dark current buffer</a:t>
            </a:r>
          </a:p>
          <a:p>
            <a:r>
              <a:rPr lang="en-US" sz="2400" dirty="0" smtClean="0"/>
              <a:t>2005: First cooling demo simulation</a:t>
            </a:r>
          </a:p>
          <a:p>
            <a:pPr lvl="1"/>
            <a:r>
              <a:rPr lang="en-US" sz="2000" dirty="0" smtClean="0"/>
              <a:t>Tested HCC theory</a:t>
            </a:r>
          </a:p>
          <a:p>
            <a:r>
              <a:rPr lang="en-US" sz="2400" dirty="0" smtClean="0"/>
              <a:t>2009: First end-to-end cooling demo simulation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5" y="3658000"/>
            <a:ext cx="3182222" cy="32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4024630"/>
            <a:ext cx="4838700" cy="2811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4013" y="3704451"/>
            <a:ext cx="472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 Yonehara et al., Proceedings of PAC’05, TPPP052 &amp; IPAC’10, MOPD076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 HCC design effort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4963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2006: V. </a:t>
            </a:r>
            <a:r>
              <a:rPr lang="en-US" sz="2400" dirty="0" err="1" smtClean="0"/>
              <a:t>Kashikhin</a:t>
            </a:r>
            <a:r>
              <a:rPr lang="en-US" sz="2400" dirty="0" smtClean="0"/>
              <a:t> invented a helical solenoid magnet</a:t>
            </a:r>
          </a:p>
          <a:p>
            <a:r>
              <a:rPr lang="en-US" sz="2400" dirty="0" smtClean="0"/>
              <a:t>2008: M. </a:t>
            </a:r>
            <a:r>
              <a:rPr lang="en-US" sz="2400" dirty="0" err="1" smtClean="0"/>
              <a:t>Popovic</a:t>
            </a:r>
            <a:r>
              <a:rPr lang="en-US" sz="2400" dirty="0" smtClean="0"/>
              <a:t> and M. </a:t>
            </a:r>
            <a:r>
              <a:rPr lang="en-US" sz="2400" dirty="0" err="1" smtClean="0"/>
              <a:t>Neubauer</a:t>
            </a:r>
            <a:r>
              <a:rPr lang="en-US" sz="2400" dirty="0" smtClean="0"/>
              <a:t> invented a dielectric loaded RF cavity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80" y="2349500"/>
            <a:ext cx="3296920" cy="245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40" y="3981450"/>
            <a:ext cx="4378960" cy="2809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540" y="2235200"/>
            <a:ext cx="3562350" cy="165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13" y="3704451"/>
            <a:ext cx="3507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V. </a:t>
            </a:r>
            <a:r>
              <a:rPr lang="en-US" sz="1200" dirty="0" err="1" smtClean="0"/>
              <a:t>Kashikhin</a:t>
            </a:r>
            <a:r>
              <a:rPr lang="en-US" sz="1200" dirty="0" smtClean="0"/>
              <a:t> et al., Proceedings of EPAC’08, WEPD015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656" y="484453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Siberian snake type helical magnet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4330" y="598701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elical solenoid magnet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717133"/>
            <a:ext cx="8750300" cy="61408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Beam dynamics in Helical Cooling Channel (HCC)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9504-BFDC-AD42-84B8-505E16A0CB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6352143"/>
            <a:ext cx="480041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No periodic structure ⇒ Large beam phase space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8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Stability condition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9504-BFDC-AD42-84B8-505E16A0CB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0" y="3083344"/>
            <a:ext cx="8108950" cy="3367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0" y="941838"/>
            <a:ext cx="3896807" cy="2283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913" y="2454367"/>
            <a:ext cx="4303207" cy="746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370" y="1663700"/>
            <a:ext cx="1257300" cy="31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32060" y="1230868"/>
            <a:ext cx="212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Stability condition 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0354" y="1244600"/>
            <a:ext cx="6012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2246868"/>
            <a:ext cx="53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39720" y="2020669"/>
            <a:ext cx="4343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represented by </a:t>
            </a:r>
            <a:r>
              <a:rPr lang="en-US" dirty="0" err="1" smtClean="0"/>
              <a:t>g</a:t>
            </a:r>
            <a:r>
              <a:rPr lang="en-US" dirty="0" smtClean="0"/>
              <a:t> (field index) and </a:t>
            </a:r>
          </a:p>
          <a:p>
            <a:r>
              <a:rPr lang="en-US" dirty="0" err="1" smtClean="0"/>
              <a:t>q</a:t>
            </a:r>
            <a:r>
              <a:rPr lang="en-US" dirty="0" smtClean="0"/>
              <a:t> (= k</a:t>
            </a:r>
            <a:r>
              <a:rPr lang="en-US" baseline="-25000" dirty="0" smtClean="0"/>
              <a:t>c</a:t>
            </a:r>
            <a:r>
              <a:rPr lang="en-US" dirty="0" smtClean="0"/>
              <a:t>/k-1)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54100" y="687838"/>
            <a:ext cx="642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dynamics is pretty simple in a local helical coordinate system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muelo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67300" y="869950"/>
            <a:ext cx="4076700" cy="267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Palatino"/>
              </a:rPr>
              <a:t>Tune dispersion</a:t>
            </a:r>
            <a:endParaRPr lang="en-US" sz="3200" dirty="0">
              <a:cs typeface="Palatin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Palatino"/>
                <a:cs typeface="Palatino"/>
              </a:rPr>
              <a:t>3/5/12</a:t>
            </a:r>
            <a:endParaRPr lang="en-US">
              <a:latin typeface="Palatino"/>
              <a:cs typeface="Palatin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Palatino"/>
                <a:cs typeface="Palatino"/>
              </a:rPr>
              <a:t>MAP Collaboration Meeting 2012</a:t>
            </a:r>
            <a:endParaRPr lang="en-US">
              <a:latin typeface="Palatino"/>
              <a:cs typeface="Palatin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9504-BFDC-AD42-84B8-505E16A0CB36}" type="slidenum">
              <a:rPr lang="en-US" smtClean="0">
                <a:latin typeface="Palatino"/>
                <a:cs typeface="Palatino"/>
              </a:rPr>
              <a:pPr/>
              <a:t>7</a:t>
            </a:fld>
            <a:endParaRPr lang="en-US">
              <a:latin typeface="Palatino"/>
              <a:cs typeface="Palatin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0" y="1371600"/>
            <a:ext cx="3962400" cy="563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260" y="1066800"/>
            <a:ext cx="384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Palatino"/>
              </a:rPr>
              <a:t>Taylor expansion of dispersion function</a:t>
            </a:r>
            <a:endParaRPr lang="en-US" dirty="0">
              <a:cs typeface="Palatin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60" y="2301596"/>
            <a:ext cx="3174207" cy="594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260" y="1916668"/>
            <a:ext cx="22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Palatino"/>
              </a:rPr>
              <a:t>D’ is tuned from </a:t>
            </a:r>
            <a:r>
              <a:rPr lang="en-US" dirty="0" err="1" smtClean="0">
                <a:cs typeface="Palatino"/>
              </a:rPr>
              <a:t>dp/ds</a:t>
            </a:r>
            <a:endParaRPr lang="en-US" dirty="0">
              <a:cs typeface="Palatino"/>
            </a:endParaRPr>
          </a:p>
        </p:txBody>
      </p:sp>
      <p:pic>
        <p:nvPicPr>
          <p:cNvPr id="26" name="Picture 25" descr="fig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6200" y="3632424"/>
            <a:ext cx="3048000" cy="1955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2000" y="3708624"/>
            <a:ext cx="145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Dispersion = 0.28 </a:t>
            </a:r>
            <a:r>
              <a:rPr lang="en-US" sz="1200" dirty="0" err="1" smtClean="0"/>
              <a:t>m</a:t>
            </a:r>
            <a:endParaRPr lang="en-US" sz="1200" dirty="0" smtClean="0"/>
          </a:p>
          <a:p>
            <a:r>
              <a:rPr lang="en-US" sz="1200" dirty="0" smtClean="0"/>
              <a:t>(proper </a:t>
            </a:r>
            <a:r>
              <a:rPr lang="en-US" sz="1200" dirty="0" err="1" smtClean="0"/>
              <a:t>dE/ds</a:t>
            </a:r>
            <a:r>
              <a:rPr lang="en-US" sz="1200" dirty="0" smtClean="0"/>
              <a:t> </a:t>
            </a:r>
            <a:r>
              <a:rPr lang="en-US" sz="1200" dirty="0" err="1" smtClean="0"/>
              <a:t>dx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981200" y="4546824"/>
            <a:ext cx="84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Short path</a:t>
            </a:r>
          </a:p>
          <a:p>
            <a:r>
              <a:rPr lang="en-US" sz="1200" dirty="0" smtClean="0"/>
              <a:t>at lo </a:t>
            </a:r>
            <a:r>
              <a:rPr lang="en-US" sz="1200" dirty="0" err="1" smtClean="0"/>
              <a:t>p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433701" y="4013424"/>
            <a:ext cx="80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path</a:t>
            </a:r>
          </a:p>
          <a:p>
            <a:r>
              <a:rPr lang="en-US" sz="1200" dirty="0" smtClean="0"/>
              <a:t>at hi </a:t>
            </a:r>
            <a:r>
              <a:rPr lang="en-US" sz="1200" dirty="0" err="1" smtClean="0"/>
              <a:t>p</a:t>
            </a:r>
            <a:endParaRPr lang="en-US" sz="1200" dirty="0"/>
          </a:p>
        </p:txBody>
      </p:sp>
      <p:pic>
        <p:nvPicPr>
          <p:cNvPr id="30" name="Picture 29" descr="fig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200400" y="3632424"/>
            <a:ext cx="3048000" cy="1955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37616" y="3704159"/>
            <a:ext cx="2196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Dispersion = 0.13 </a:t>
            </a:r>
            <a:r>
              <a:rPr lang="en-US" sz="1200" dirty="0" err="1" smtClean="0"/>
              <a:t>m</a:t>
            </a:r>
            <a:endParaRPr lang="en-US" sz="1200" dirty="0" smtClean="0"/>
          </a:p>
          <a:p>
            <a:r>
              <a:rPr lang="en-US" sz="1200" dirty="0" smtClean="0"/>
              <a:t>(Close to isochronous condition)</a:t>
            </a:r>
            <a:endParaRPr lang="en-US" sz="1200" dirty="0"/>
          </a:p>
        </p:txBody>
      </p:sp>
      <p:pic>
        <p:nvPicPr>
          <p:cNvPr id="32" name="Picture 31" descr="fig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096000" y="3632424"/>
            <a:ext cx="3048000" cy="19558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18915" y="3704159"/>
            <a:ext cx="206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Dispersion = 0.35 </a:t>
            </a:r>
            <a:r>
              <a:rPr lang="en-US" sz="1200" dirty="0" err="1" smtClean="0"/>
              <a:t>m</a:t>
            </a:r>
            <a:endParaRPr lang="en-US" sz="1200" dirty="0" smtClean="0"/>
          </a:p>
          <a:p>
            <a:r>
              <a:rPr lang="en-US" sz="1200" dirty="0" smtClean="0"/>
              <a:t>(path length is overestimated)</a:t>
            </a:r>
            <a:endParaRPr lang="en-US" sz="1200" dirty="0"/>
          </a:p>
        </p:txBody>
      </p:sp>
      <p:sp>
        <p:nvSpPr>
          <p:cNvPr id="35" name="Oval 34"/>
          <p:cNvSpPr/>
          <p:nvPr/>
        </p:nvSpPr>
        <p:spPr>
          <a:xfrm>
            <a:off x="3009900" y="2301596"/>
            <a:ext cx="382967" cy="594004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18267" y="2209800"/>
            <a:ext cx="173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Energy loss term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2701" y="5619234"/>
            <a:ext cx="549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 Tune dispersion to obtain the best cooling performance</a:t>
            </a:r>
          </a:p>
          <a:p>
            <a:pPr>
              <a:buFont typeface="Arial"/>
              <a:buChar char="•"/>
            </a:pPr>
            <a:r>
              <a:rPr lang="en-US" dirty="0" smtClean="0"/>
              <a:t> Add higher magnet component (e.g. </a:t>
            </a:r>
            <a:r>
              <a:rPr lang="en-US" dirty="0" err="1" smtClean="0"/>
              <a:t>sextupole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 Take higher momentum particle (costly)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79153" y="1506164"/>
            <a:ext cx="157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μ</a:t>
            </a:r>
            <a:r>
              <a:rPr lang="en-US" dirty="0" smtClean="0"/>
              <a:t> beam in GH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Palatino"/>
              </a:rPr>
              <a:t>V. </a:t>
            </a:r>
            <a:r>
              <a:rPr lang="en-US" sz="3600" dirty="0" err="1" smtClean="0">
                <a:cs typeface="Palatino"/>
              </a:rPr>
              <a:t>Balbekov</a:t>
            </a:r>
            <a:r>
              <a:rPr lang="en-US" sz="3600" dirty="0" smtClean="0">
                <a:cs typeface="Palatino"/>
              </a:rPr>
              <a:t> revisited HCC</a:t>
            </a:r>
            <a:endParaRPr lang="en-US" sz="3600" dirty="0">
              <a:cs typeface="Palatin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Palatino"/>
                <a:cs typeface="Palatino"/>
              </a:rPr>
              <a:t>3/5/12</a:t>
            </a:r>
            <a:endParaRPr lang="en-US">
              <a:latin typeface="Palatino"/>
              <a:cs typeface="Palatin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Palatino"/>
                <a:cs typeface="Palatino"/>
              </a:rPr>
              <a:t>MAP Collaboration Meeting 2012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9504-BFDC-AD42-84B8-505E16A0CB36}" type="slidenum">
              <a:rPr lang="en-US" smtClean="0">
                <a:latin typeface="Palatino"/>
                <a:cs typeface="Palatino"/>
              </a:rPr>
              <a:pPr/>
              <a:t>8</a:t>
            </a:fld>
            <a:endParaRPr lang="en-US">
              <a:latin typeface="Palatino"/>
              <a:cs typeface="Palatino"/>
            </a:endParaRPr>
          </a:p>
        </p:txBody>
      </p:sp>
      <p:pic>
        <p:nvPicPr>
          <p:cNvPr id="6" name="Picture 5" descr="fig1_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762000"/>
            <a:ext cx="3765061" cy="3124200"/>
          </a:xfrm>
          <a:prstGeom prst="rect">
            <a:avLst/>
          </a:prstGeom>
        </p:spPr>
      </p:pic>
      <p:pic>
        <p:nvPicPr>
          <p:cNvPr id="7" name="Picture 6" descr="fig3a_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191000" y="1371599"/>
            <a:ext cx="2514600" cy="2086583"/>
          </a:xfrm>
          <a:prstGeom prst="rect">
            <a:avLst/>
          </a:prstGeom>
        </p:spPr>
      </p:pic>
      <p:pic>
        <p:nvPicPr>
          <p:cNvPr id="8" name="Picture 7" descr="fig3b_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99554" y="1378085"/>
            <a:ext cx="2563446" cy="2127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620" y="3828871"/>
            <a:ext cx="8007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 HCC has been simulated with totally independent simulation code by V. </a:t>
            </a:r>
            <a:r>
              <a:rPr lang="en-US" dirty="0" err="1" smtClean="0">
                <a:latin typeface="Calibri"/>
                <a:cs typeface="Calibri"/>
              </a:rPr>
              <a:t>Balbekov</a:t>
            </a:r>
            <a:endParaRPr lang="en-US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 The simulation results are reproduced in two different simulation codes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 He also pointed out that there is strong frequency dependence on the longitudinal </a:t>
            </a:r>
          </a:p>
          <a:p>
            <a:r>
              <a:rPr lang="en-US" dirty="0" smtClean="0">
                <a:latin typeface="Calibri"/>
                <a:cs typeface="Calibri"/>
              </a:rPr>
              <a:t>   acceptance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 The admittance of HCC is given in PRSTAB paper 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066800" y="5410200"/>
            <a:ext cx="2692400" cy="86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82313" y="1094600"/>
            <a:ext cx="3875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 </a:t>
            </a:r>
            <a:r>
              <a:rPr lang="en-US" sz="1200" dirty="0" smtClean="0"/>
              <a:t>Yonehara</a:t>
            </a:r>
            <a:r>
              <a:rPr lang="en-US" sz="1200" dirty="0" smtClean="0"/>
              <a:t>, V. </a:t>
            </a:r>
            <a:r>
              <a:rPr lang="en-US" sz="1200" dirty="0" err="1" smtClean="0"/>
              <a:t>Balbekov</a:t>
            </a:r>
            <a:r>
              <a:rPr lang="en-US" sz="1200" dirty="0" smtClean="0"/>
              <a:t>, </a:t>
            </a:r>
            <a:r>
              <a:rPr lang="en-US" sz="1200" dirty="0" smtClean="0"/>
              <a:t>Proceedings of</a:t>
            </a:r>
            <a:r>
              <a:rPr lang="en-US" sz="1200" dirty="0" smtClean="0"/>
              <a:t> EPAC’</a:t>
            </a:r>
            <a:r>
              <a:rPr lang="en-US" sz="1200" dirty="0" smtClean="0"/>
              <a:t>08</a:t>
            </a:r>
            <a:r>
              <a:rPr lang="en-US" sz="1200" dirty="0" smtClean="0"/>
              <a:t>, THPC110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Invariant phase space in helical channel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66900" y="1713377"/>
            <a:ext cx="2705100" cy="63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74720" y="2513882"/>
            <a:ext cx="2159000" cy="92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900" y="981350"/>
            <a:ext cx="550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find definition of variables </a:t>
            </a:r>
          </a:p>
          <a:p>
            <a:r>
              <a:rPr lang="en-US" dirty="0" smtClean="0"/>
              <a:t>in Y. </a:t>
            </a:r>
            <a:r>
              <a:rPr lang="en-US" dirty="0" err="1" smtClean="0"/>
              <a:t>Derbenev</a:t>
            </a:r>
            <a:r>
              <a:rPr lang="en-US" dirty="0" smtClean="0"/>
              <a:t> and R.P. Johnson, PRSTAB 8, 041002, 2005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8323" y="1888159"/>
            <a:ext cx="403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 variable in transverse phase space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37563" y="2771461"/>
            <a:ext cx="417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 variable in longitudinal phase space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3/5/12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BC2F-126B-B14D-A5A9-C0BE6EA7EC6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Meeting 2012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4907" y="3797300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Following </a:t>
            </a:r>
            <a:r>
              <a:rPr lang="en-US" dirty="0" err="1" smtClean="0"/>
              <a:t>emittance</a:t>
            </a:r>
            <a:r>
              <a:rPr lang="en-US" dirty="0" smtClean="0"/>
              <a:t> plot is estimated by using above invariance</a:t>
            </a:r>
          </a:p>
          <a:p>
            <a:pPr>
              <a:buFont typeface="Arial"/>
              <a:buChar char="•"/>
            </a:pPr>
            <a:r>
              <a:rPr lang="en-US" dirty="0" smtClean="0"/>
              <a:t> However, difference between ECALC9F and this evaluation is within 5 %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1734</Words>
  <Application>Microsoft Macintosh PowerPoint</Application>
  <PresentationFormat>On-screen Show (4:3)</PresentationFormat>
  <Paragraphs>415</Paragraphs>
  <Slides>20</Slides>
  <Notes>0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???</vt:lpstr>
      <vt:lpstr>Equation</vt:lpstr>
      <vt:lpstr>Simulation study of helical cooling channel</vt:lpstr>
      <vt:lpstr>Review HCC design effort</vt:lpstr>
      <vt:lpstr>Review HCC design effort (cont’d)</vt:lpstr>
      <vt:lpstr>Review HCC design effort (cont’d)</vt:lpstr>
      <vt:lpstr>Beam dynamics in Helical Cooling Channel (HCC)</vt:lpstr>
      <vt:lpstr>Stability condition</vt:lpstr>
      <vt:lpstr>Tune dispersion</vt:lpstr>
      <vt:lpstr>V. Balbekov revisited HCC</vt:lpstr>
      <vt:lpstr>Invariant phase space in helical channel</vt:lpstr>
      <vt:lpstr>Define geometry in HS magnet</vt:lpstr>
      <vt:lpstr>Cooling simulation in HS channel</vt:lpstr>
      <vt:lpstr>Technological challenging of HCC</vt:lpstr>
      <vt:lpstr>Dielectric loaded HPRF cavity test</vt:lpstr>
      <vt:lpstr>HS magnet in final cooling section</vt:lpstr>
      <vt:lpstr>Development of HS magnet technology</vt:lpstr>
      <vt:lpstr>Force flow LN2 cooling system</vt:lpstr>
      <vt:lpstr>Study matching section</vt:lpstr>
      <vt:lpstr>Working group</vt:lpstr>
      <vt:lpstr>Summary</vt:lpstr>
      <vt:lpstr>Next task in HCC simulation effort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study of helical cooling channel</dc:title>
  <dc:creator>Katsuya Yonehara</dc:creator>
  <cp:lastModifiedBy>Katsuya Yonehara</cp:lastModifiedBy>
  <cp:revision>31</cp:revision>
  <dcterms:created xsi:type="dcterms:W3CDTF">2012-03-05T20:35:39Z</dcterms:created>
  <dcterms:modified xsi:type="dcterms:W3CDTF">2012-03-05T20:40:03Z</dcterms:modified>
</cp:coreProperties>
</file>