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11" r:id="rId2"/>
  </p:sldMasterIdLst>
  <p:notesMasterIdLst>
    <p:notesMasterId r:id="rId13"/>
  </p:notesMasterIdLst>
  <p:sldIdLst>
    <p:sldId id="461" r:id="rId3"/>
    <p:sldId id="481" r:id="rId4"/>
    <p:sldId id="465" r:id="rId5"/>
    <p:sldId id="463" r:id="rId6"/>
    <p:sldId id="462" r:id="rId7"/>
    <p:sldId id="464" r:id="rId8"/>
    <p:sldId id="485" r:id="rId9"/>
    <p:sldId id="483" r:id="rId10"/>
    <p:sldId id="484" r:id="rId11"/>
    <p:sldId id="486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339933"/>
    <a:srgbClr val="FFCCFF"/>
    <a:srgbClr val="4F81BD"/>
    <a:srgbClr val="C2D3E8"/>
    <a:srgbClr val="FFFF66"/>
    <a:srgbClr val="65D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9C708BD-AED6-4EE2-8170-3374013D751B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4A09DC5-DD8C-40A9-9C06-0FFDDA337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8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5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8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09DC5-DD8C-40A9-9C06-0FFDDA3379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CECD-AD44-4C43-8A33-27358B74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02FB-9025-42C5-B5C4-B146C18D1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619C-E7B4-4FAF-9972-8EF9397AA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1"/>
            <a:ext cx="8229600" cy="1295399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063" y="1676400"/>
            <a:ext cx="8229600" cy="1524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629400"/>
            <a:ext cx="4876800" cy="3048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69075"/>
            <a:ext cx="990600" cy="365125"/>
          </a:xfrm>
        </p:spPr>
        <p:txBody>
          <a:bodyPr/>
          <a:lstStyle/>
          <a:p>
            <a:fld id="{91DFA1AB-09A5-4294-9136-F290C8005C6B}" type="slidenum">
              <a:rPr lang="en-US" smtClean="0">
                <a:solidFill>
                  <a:srgbClr val="2185AA"/>
                </a:solidFill>
              </a:rPr>
              <a:pPr/>
              <a:t>‹#›</a:t>
            </a:fld>
            <a:endParaRPr lang="en-US" dirty="0">
              <a:solidFill>
                <a:srgbClr val="2185AA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429000"/>
            <a:ext cx="8229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hor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13716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5334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594"/>
            <a:ext cx="8229600" cy="55262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53200"/>
            <a:ext cx="990600" cy="365125"/>
          </a:xfrm>
        </p:spPr>
        <p:txBody>
          <a:bodyPr/>
          <a:lstStyle/>
          <a:p>
            <a:fld id="{91DFA1AB-09A5-4294-9136-F290C8005C6B}" type="slidenum">
              <a:rPr lang="en-US" smtClean="0">
                <a:solidFill>
                  <a:srgbClr val="2185AA"/>
                </a:solidFill>
              </a:rPr>
              <a:pPr/>
              <a:t>‹#›</a:t>
            </a:fld>
            <a:endParaRPr lang="en-US" dirty="0">
              <a:solidFill>
                <a:srgbClr val="2185AA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762000"/>
            <a:ext cx="8534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533400" cy="52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5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34629"/>
            <a:ext cx="8381998" cy="1362075"/>
          </a:xfrm>
        </p:spPr>
        <p:txBody>
          <a:bodyPr anchor="b" anchorCtr="0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3820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1748" y="1496704"/>
            <a:ext cx="904050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2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13716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52400"/>
            <a:ext cx="8229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6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1FB1-350D-410C-BE7F-86EBB4F9F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964E-3740-40FF-95CA-DC5CE78B1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D926-9994-4641-ABAB-01845281C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6BC2-7392-45EC-BC5F-EB8CF23D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E215-C199-457A-8475-DF7C7A871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D3DA-A4B4-4E62-BA12-381F9D9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5BBF-1E5F-404B-AD26-856F32F8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C573-86D1-4063-846A-C9BF3F588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90600"/>
            <a:ext cx="8305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D1FF3-4CF9-46A7-BB79-BB751FFB9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70C0"/>
          </a:solidFill>
          <a:latin typeface="Arial" pitchFamily="34" charset="0"/>
          <a:ea typeface="+mn-ea"/>
          <a:cs typeface="Arial" pitchFamily="34" charset="0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b="1" kern="1200">
          <a:solidFill>
            <a:srgbClr val="339933"/>
          </a:solidFill>
          <a:latin typeface="Arial" pitchFamily="34" charset="0"/>
          <a:ea typeface="+mn-ea"/>
          <a:cs typeface="Arial" pitchFamily="34" charset="0"/>
        </a:defRPr>
      </a:lvl2pPr>
      <a:lvl3pPr marL="8001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287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57300" indent="-165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990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DFA1AB-09A5-4294-9136-F290C8005C6B}" type="slidenum">
              <a:rPr lang="en-US" smtClean="0">
                <a:solidFill>
                  <a:srgbClr val="2185AA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2185AA"/>
              </a:solidFill>
              <a:latin typeface="Arial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96704"/>
            <a:ext cx="8229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52400" y="6613525"/>
            <a:ext cx="8305800" cy="1587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3276600" y="6629400"/>
            <a:ext cx="292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/>
                <a:cs typeface="+mn-cs"/>
              </a:rPr>
              <a:t>2014 P5 Report    Building for Discovery</a:t>
            </a:r>
            <a:endParaRPr lang="en-US" sz="1200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3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Open Sans" panose="020B0606030504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Open Sans" panose="020B0606030504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Open Sans" panose="020B0606030504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Open Sans" panose="020B0606030504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153400" cy="1470025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National Scientific Program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Advisory Subpanel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i="1" dirty="0" smtClean="0">
                <a:solidFill>
                  <a:srgbClr val="FF0000"/>
                </a:solidFill>
              </a:rPr>
              <a:t>Concept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Fermilab</a:t>
            </a:r>
            <a:r>
              <a:rPr lang="en-US" dirty="0" smtClean="0">
                <a:solidFill>
                  <a:srgbClr val="0070C0"/>
                </a:solidFill>
              </a:rPr>
              <a:t> PAC</a:t>
            </a:r>
            <a:r>
              <a:rPr lang="en-US" sz="2400" i="1" dirty="0" smtClean="0">
                <a:solidFill>
                  <a:srgbClr val="0070C0"/>
                </a:solidFill>
              </a:rPr>
              <a:t/>
            </a:r>
            <a:br>
              <a:rPr lang="en-US" sz="2400" i="1" dirty="0" smtClean="0">
                <a:solidFill>
                  <a:srgbClr val="0070C0"/>
                </a:solidFill>
              </a:rPr>
            </a:br>
            <a:r>
              <a:rPr lang="en-US" sz="1600" i="1" dirty="0" smtClean="0">
                <a:solidFill>
                  <a:srgbClr val="0070C0"/>
                </a:solidFill>
              </a:rPr>
              <a:t/>
            </a:r>
            <a:br>
              <a:rPr lang="en-US" sz="16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Chicago, IL; July 23, 2014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Andrew J. Lankford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HEPAP Chair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University of California, Irvine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P5, SBNE, and a possible way forward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NSPAsP Concept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7/23/2014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Announce an international workshop on intermediate neutrino program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Emphasis on </a:t>
            </a:r>
            <a:r>
              <a:rPr lang="en-US" b="1" dirty="0" err="1" smtClean="0">
                <a:solidFill>
                  <a:prstClr val="black"/>
                </a:solidFill>
              </a:rPr>
              <a:t>steriles</a:t>
            </a:r>
            <a:r>
              <a:rPr lang="en-US" b="1" dirty="0" smtClean="0">
                <a:solidFill>
                  <a:prstClr val="black"/>
                </a:solidFill>
              </a:rPr>
              <a:t>, short baseline (</a:t>
            </a:r>
            <a:r>
              <a:rPr lang="en-US" b="1" dirty="0" err="1" smtClean="0">
                <a:solidFill>
                  <a:prstClr val="black"/>
                </a:solidFill>
              </a:rPr>
              <a:t>incl</a:t>
            </a:r>
            <a:r>
              <a:rPr lang="en-US" b="1" dirty="0" smtClean="0">
                <a:solidFill>
                  <a:prstClr val="black"/>
                </a:solidFill>
              </a:rPr>
              <a:t> reactors)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Opportunity to accrete participation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Opportunity to trigger (a prelude to) proposals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Workshop agency </a:t>
            </a:r>
            <a:r>
              <a:rPr lang="en-US" b="1" smtClean="0">
                <a:solidFill>
                  <a:prstClr val="black"/>
                </a:solidFill>
              </a:rPr>
              <a:t>sponsored; hosted </a:t>
            </a:r>
            <a:r>
              <a:rPr lang="en-US" b="1" dirty="0" smtClean="0">
                <a:solidFill>
                  <a:prstClr val="black"/>
                </a:solidFill>
              </a:rPr>
              <a:t>by BNL and others (at BNL)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Subsequently, agencies accept proposals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Proposals reviewed, and program defined by “</a:t>
            </a:r>
            <a:r>
              <a:rPr lang="en-US" b="1" dirty="0" err="1" smtClean="0">
                <a:solidFill>
                  <a:prstClr val="black"/>
                </a:solidFill>
              </a:rPr>
              <a:t>NSPAsP</a:t>
            </a:r>
            <a:r>
              <a:rPr lang="en-US" b="1" dirty="0" smtClean="0">
                <a:solidFill>
                  <a:prstClr val="black"/>
                </a:solidFill>
              </a:rPr>
              <a:t>”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Interaction with PAC depending on issues of synchronization and timing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Including consideration of when agencies could afford to fund </a:t>
            </a:r>
            <a:r>
              <a:rPr lang="en-US" b="1" dirty="0" err="1" smtClean="0">
                <a:solidFill>
                  <a:prstClr val="black"/>
                </a:solidFill>
              </a:rPr>
              <a:t>expts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b="1" i="1" dirty="0" smtClean="0">
                <a:solidFill>
                  <a:prstClr val="black"/>
                </a:solidFill>
              </a:rPr>
              <a:t>e.g.</a:t>
            </a:r>
            <a:r>
              <a:rPr lang="en-US" b="1" dirty="0" smtClean="0">
                <a:solidFill>
                  <a:prstClr val="black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Among proposals, consider FNAL SBNE program (if not too advanced)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Consider what additional experiment(s) would complement/complete FNAL SBNE program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</a:rPr>
              <a:t>Review by </a:t>
            </a:r>
            <a:r>
              <a:rPr lang="en-US" b="1" dirty="0" err="1" smtClean="0">
                <a:solidFill>
                  <a:prstClr val="black"/>
                </a:solidFill>
              </a:rPr>
              <a:t>NSPAsP</a:t>
            </a:r>
            <a:r>
              <a:rPr lang="en-US" b="1" dirty="0" smtClean="0">
                <a:solidFill>
                  <a:prstClr val="black"/>
                </a:solidFill>
              </a:rPr>
              <a:t> or </a:t>
            </a:r>
            <a:r>
              <a:rPr lang="en-US" b="1" dirty="0" err="1" smtClean="0">
                <a:solidFill>
                  <a:prstClr val="black"/>
                </a:solidFill>
              </a:rPr>
              <a:t>NSPAsP</a:t>
            </a:r>
            <a:r>
              <a:rPr lang="en-US" b="1" dirty="0" smtClean="0">
                <a:solidFill>
                  <a:prstClr val="black"/>
                </a:solidFill>
              </a:rPr>
              <a:t> w/ PAC overlap, as appropriate to procedure</a:t>
            </a:r>
          </a:p>
          <a:p>
            <a:pPr lvl="1"/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Discussion needed, following this PAC meeting.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Workshop is likely a valuable (necessary) step in any case.</a:t>
            </a:r>
          </a:p>
          <a:p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Scientific Program Advisory </a:t>
            </a: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subPanel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 dirty="0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1143000"/>
            <a:ext cx="88392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Goal:  A more effective and transparent mechanism for HEPAP to advise on the execution of particle physics projects</a:t>
            </a:r>
          </a:p>
          <a:p>
            <a:pPr lvl="0"/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Concept was outlined at HEPAP March meeting.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The concept is still in development.</a:t>
            </a:r>
          </a:p>
          <a:p>
            <a:pPr lvl="0"/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Connections with HEPAP-P5 report:</a:t>
            </a:r>
          </a:p>
          <a:p>
            <a:pPr marL="571500" lvl="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57150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Possible role in advising on “Small Projects Portfolio”,  “Short Baseline Portfolio”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Possible </a:t>
            </a:r>
            <a:r>
              <a:rPr lang="en-US" b="1" dirty="0"/>
              <a:t>role in review of projects previously recommended by P5 that experience significant changes in cost or schedule, in particular for continuing compatibility with the P5 strategic plan</a:t>
            </a:r>
          </a:p>
          <a:p>
            <a:pPr marL="571500" lvl="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C00000"/>
              </a:solidFill>
            </a:endParaRPr>
          </a:p>
          <a:p>
            <a:pPr marL="571500" lvl="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0"/>
            <a:endParaRPr lang="en-US" b="1" dirty="0" smtClean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70C0"/>
                </a:solidFill>
              </a:rPr>
              <a:t>NSPAsP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 - 1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 dirty="0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1143000"/>
            <a:ext cx="88392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0" indent="-800100"/>
            <a:r>
              <a:rPr lang="en-US" sz="2000" b="1" dirty="0">
                <a:solidFill>
                  <a:srgbClr val="339933"/>
                </a:solidFill>
              </a:rPr>
              <a:t>Goal:  A more effective and transparent mechanism for HEPAP to advise on the execution of particle physics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P5 process does strategic planning, </a:t>
            </a:r>
            <a:r>
              <a:rPr lang="en-US" sz="1600" b="1" i="1" dirty="0"/>
              <a:t>i.e. </a:t>
            </a:r>
            <a:r>
              <a:rPr lang="en-US" sz="1600" b="1" dirty="0"/>
              <a:t>sets overall goals and priorities.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DOE CD process and NSF review process take over technical review when a project concept is ready to become a project.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Often there are scientific &amp; technical issues to be evaluated between.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Especially for projects in the early phases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e.g.,</a:t>
            </a:r>
            <a:r>
              <a:rPr lang="en-US" sz="1600" b="1" dirty="0"/>
              <a:t> for small experiments to be added to the </a:t>
            </a:r>
            <a:r>
              <a:rPr lang="en-US" sz="1600" b="1" dirty="0" smtClean="0"/>
              <a:t>portfolio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This concept (goal) is response to previous HEPAP/</a:t>
            </a:r>
            <a:r>
              <a:rPr lang="en-US" sz="1600" b="1" dirty="0" err="1" smtClean="0"/>
              <a:t>CoV</a:t>
            </a:r>
            <a:r>
              <a:rPr lang="en-US" sz="1600" b="1" dirty="0" smtClean="0"/>
              <a:t> concerns about having a more transparent/routine review process</a:t>
            </a:r>
            <a:endParaRPr lang="en-US" sz="16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for new projects and for projects that have undergone significant cost/scope changes since they were last reviewed by P5.</a:t>
            </a:r>
          </a:p>
          <a:p>
            <a:pPr lvl="0"/>
            <a:endParaRPr lang="en-US" b="1" dirty="0" smtClean="0">
              <a:solidFill>
                <a:srgbClr val="C00000"/>
              </a:solidFill>
            </a:endParaRPr>
          </a:p>
          <a:p>
            <a:pPr lvl="0"/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A </a:t>
            </a:r>
            <a:r>
              <a:rPr lang="en-US" b="1" i="1" dirty="0" smtClean="0">
                <a:solidFill>
                  <a:srgbClr val="C00000"/>
                </a:solidFill>
              </a:rPr>
              <a:t>National Scientific Program Advisory </a:t>
            </a:r>
            <a:r>
              <a:rPr lang="en-US" b="1" i="1" dirty="0" err="1" smtClean="0">
                <a:solidFill>
                  <a:srgbClr val="C00000"/>
                </a:solidFill>
              </a:rPr>
              <a:t>subPanel</a:t>
            </a:r>
            <a:r>
              <a:rPr lang="en-US" b="1" dirty="0" smtClean="0">
                <a:solidFill>
                  <a:srgbClr val="C00000"/>
                </a:solidFill>
              </a:rPr>
              <a:t> is a concept in development.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concept as described today is partial, and is DOE-centric,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i="1" dirty="0" smtClean="0"/>
              <a:t>i.e.</a:t>
            </a:r>
            <a:r>
              <a:rPr lang="en-US" sz="1600" b="1" dirty="0" smtClean="0"/>
              <a:t> focuses on goals/needs/methods of DOE HEP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Interplay with </a:t>
            </a:r>
            <a:r>
              <a:rPr lang="en-US" b="1" dirty="0" err="1" smtClean="0"/>
              <a:t>Fermilab</a:t>
            </a:r>
            <a:r>
              <a:rPr lang="en-US" b="1" dirty="0" smtClean="0"/>
              <a:t> PAC needs better 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We will work to make the subpanel useful for NSF, as well,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recognizing that “one size does not fit all”</a:t>
            </a:r>
          </a:p>
          <a:p>
            <a:pPr lvl="0"/>
            <a:endParaRPr lang="en-US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70C0"/>
                </a:solidFill>
              </a:rPr>
              <a:t>NSPAsP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 - 2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 dirty="0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449580" y="1143000"/>
            <a:ext cx="83896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800" b="1" dirty="0"/>
          </a:p>
          <a:p>
            <a:r>
              <a:rPr lang="en-US" b="1" dirty="0" err="1"/>
              <a:t>NSPAsP</a:t>
            </a:r>
            <a:r>
              <a:rPr lang="en-US" b="1" dirty="0"/>
              <a:t> </a:t>
            </a:r>
            <a:r>
              <a:rPr lang="en-US" b="1" dirty="0" smtClean="0"/>
              <a:t>will perform </a:t>
            </a:r>
            <a:r>
              <a:rPr lang="en-US" b="1" dirty="0"/>
              <a:t>scientific &amp; technical review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Role analogous to that performed by PAC for experiments at FNAL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With additional criterion of alignment with </a:t>
            </a:r>
            <a:r>
              <a:rPr lang="en-US" b="1" dirty="0"/>
              <a:t>objectives of </a:t>
            </a:r>
            <a:r>
              <a:rPr lang="en-US" b="1" dirty="0" smtClean="0"/>
              <a:t>P5 </a:t>
            </a:r>
            <a:r>
              <a:rPr lang="en-US" b="1" dirty="0"/>
              <a:t>strategic </a:t>
            </a:r>
            <a:r>
              <a:rPr lang="en-US" b="1" dirty="0" smtClean="0"/>
              <a:t>plan and considering P5 selection criteria.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Scope of scientific review: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/>
              <a:t>U</a:t>
            </a:r>
            <a:r>
              <a:rPr lang="en-US" b="1" dirty="0" smtClean="0"/>
              <a:t>sual merit review criteria, including </a:t>
            </a:r>
            <a:r>
              <a:rPr lang="en-US" b="1" i="1" dirty="0" smtClean="0"/>
              <a:t>e.g.</a:t>
            </a:r>
            <a:r>
              <a:rPr lang="en-US" b="1" dirty="0" smtClean="0"/>
              <a:t>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significance of scientific objectives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capability to achieve scientific objectives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Quality of the team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Technical approach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Budget review sufficient to set CD0 range.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Assessment of potential for impact on the particle physics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Advice on project viability &amp; appropriateness to the portfolio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2000" b="1" dirty="0" smtClean="0"/>
              <a:t>Positive outcome may result in CD0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70C0"/>
                </a:solidFill>
              </a:rPr>
              <a:t>NSPAsP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 - 3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 dirty="0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NSPAsP</a:t>
            </a:r>
            <a:r>
              <a:rPr lang="en-US" b="1" dirty="0" smtClean="0"/>
              <a:t> is planned as a subpanel of HEPAP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Convened as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Provides initial review of experiments proposed to join the US particle physics portfolio, not ongoing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Membership adjusted to provide appropriate range of expertise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r>
              <a:rPr lang="en-US" b="1" dirty="0" err="1" smtClean="0"/>
              <a:t>NSPAsP</a:t>
            </a:r>
            <a:r>
              <a:rPr lang="en-US" b="1" dirty="0" smtClean="0"/>
              <a:t> &amp; FNAL PAC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err="1" smtClean="0"/>
              <a:t>NSPAsP</a:t>
            </a:r>
            <a:r>
              <a:rPr lang="en-US" sz="1600" b="1" dirty="0" smtClean="0"/>
              <a:t> will review in a manner analogous to FNAL PAC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err="1" smtClean="0"/>
              <a:t>NSPAsP</a:t>
            </a:r>
            <a:r>
              <a:rPr lang="en-US" sz="1600" b="1" dirty="0" smtClean="0"/>
              <a:t> is a more general mechanism applying to all aspects of the program, and is FACA-compliant.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Where applicable </a:t>
            </a:r>
            <a:r>
              <a:rPr lang="en-US" sz="1600" b="1" dirty="0" err="1" smtClean="0"/>
              <a:t>NSPAsP</a:t>
            </a:r>
            <a:r>
              <a:rPr lang="en-US" sz="1600" b="1" dirty="0" smtClean="0"/>
              <a:t> will work in concert with, not duplicating FNAL PAC.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r>
              <a:rPr lang="en-US" b="1" dirty="0" smtClean="0"/>
              <a:t>Possible mode of operation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Agencies collect proposals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Either through solicitation/FOA on a regular basis or for specific areas</a:t>
            </a:r>
            <a:endParaRPr lang="en-US" sz="16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Perform initial screening for appropriateness to call and of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Proponents would provide any prior outside reviews, to see if ready for </a:t>
            </a:r>
            <a:r>
              <a:rPr lang="en-US" sz="1600" b="1" dirty="0" err="1" smtClean="0"/>
              <a:t>NSPAsP</a:t>
            </a:r>
            <a:endParaRPr lang="en-US" sz="1600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i="1" dirty="0" smtClean="0"/>
              <a:t>e.g.</a:t>
            </a:r>
            <a:r>
              <a:rPr lang="en-US" sz="1600" b="1" dirty="0" smtClean="0"/>
              <a:t> FNAL PAC review, LHCC review, lab director’s review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If no outside review, one would be performed prior to </a:t>
            </a:r>
            <a:r>
              <a:rPr lang="en-US" sz="1600" b="1" dirty="0" err="1" smtClean="0"/>
              <a:t>NSPAsP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err="1" smtClean="0"/>
              <a:t>NSPAsP</a:t>
            </a:r>
            <a:r>
              <a:rPr lang="en-US" sz="1600" b="1" dirty="0" smtClean="0"/>
              <a:t> provides scientific evaluation, incl. compatibility with P5 strategic plan and position within global context, and evaluation of technical readiness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In cases of multiple projects, </a:t>
            </a:r>
            <a:r>
              <a:rPr lang="en-US" sz="1600" b="1" dirty="0" err="1" smtClean="0"/>
              <a:t>NSPAsP</a:t>
            </a:r>
            <a:r>
              <a:rPr lang="en-US" sz="1600" b="1" dirty="0" smtClean="0"/>
              <a:t> provides prioritization</a:t>
            </a:r>
          </a:p>
          <a:p>
            <a:pPr lvl="1"/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i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1077754"/>
            <a:ext cx="8839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Refine concept, including: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err="1" smtClean="0"/>
              <a:t>NSPAsP</a:t>
            </a:r>
            <a:r>
              <a:rPr lang="en-US" sz="2000" b="1" dirty="0" smtClean="0"/>
              <a:t> role with respect to each agency, DOE &amp; NSF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In consideration of different nature of 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Interplay &amp; interactions of </a:t>
            </a:r>
            <a:r>
              <a:rPr lang="en-US" sz="2000" b="1" dirty="0" err="1" smtClean="0"/>
              <a:t>NSPAsP</a:t>
            </a:r>
            <a:r>
              <a:rPr lang="en-US" sz="2000" b="1" dirty="0" smtClean="0"/>
              <a:t> &amp; FNAL PAC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Role in interagency projects or initiatives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Possible role in review of projects previously recommended by P5 that experience significant changes in cost or schedule, in particular for continuing compatibility with the P5 strategic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Develop formal charge</a:t>
            </a: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6606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Lankford, NSPAsP Concept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D3DA-A4B4-4E62-BA12-381F9D95AD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73325"/>
            <a:ext cx="9144000" cy="955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 and SBNE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1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4475"/>
            <a:ext cx="8458200" cy="441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Short-Baseline Neutrino Oscillation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Hints </a:t>
            </a:r>
            <a:r>
              <a:rPr lang="en-US" dirty="0"/>
              <a:t>from short-baseline experiments suggest possible new non-interacting neutrino types or non-standard interactions of ordinary neutrinos.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These </a:t>
            </a:r>
            <a:r>
              <a:rPr lang="en-US" dirty="0"/>
              <a:t>anomalies can be addressed by proposed experiments with neutrinos from radioactive sources, pion decay-at-rest beams, pion and </a:t>
            </a:r>
            <a:r>
              <a:rPr lang="en-US" dirty="0" err="1"/>
              <a:t>kaon</a:t>
            </a:r>
            <a:r>
              <a:rPr lang="en-US" dirty="0"/>
              <a:t> decay-in-flight beams, muon-decay beams, or nuclear reactors.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judiciously selected subset of experiments can definitively address the sterile-neutrino interpretation of the anomalies and potentially provide a platform for detector development </a:t>
            </a:r>
            <a:r>
              <a:rPr lang="en-US" dirty="0" smtClean="0"/>
              <a:t>&amp; international </a:t>
            </a:r>
            <a:r>
              <a:rPr lang="en-US" dirty="0"/>
              <a:t>coordination toward LBNF. 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/>
              <a:t>The </a:t>
            </a:r>
            <a:r>
              <a:rPr lang="en-US" sz="2600" dirty="0"/>
              <a:t>short-term short-baseline </a:t>
            </a:r>
            <a:r>
              <a:rPr lang="en-US" sz="2600" dirty="0" smtClean="0"/>
              <a:t>science </a:t>
            </a:r>
            <a:r>
              <a:rPr lang="en-US" sz="2600" dirty="0"/>
              <a:t>and detector development program and the long-term LBNF program should be made as coherent as possible in an optimized neutrino program.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Recommendation </a:t>
            </a:r>
            <a:r>
              <a:rPr lang="en-US" b="1" dirty="0">
                <a:solidFill>
                  <a:srgbClr val="FF0000"/>
                </a:solidFill>
              </a:rPr>
              <a:t>15: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900" b="1" dirty="0" smtClean="0">
                <a:solidFill>
                  <a:srgbClr val="FF0000"/>
                </a:solidFill>
              </a:rPr>
              <a:t>Select </a:t>
            </a:r>
            <a:r>
              <a:rPr lang="en-US" sz="2900" b="1" dirty="0">
                <a:solidFill>
                  <a:srgbClr val="FF0000"/>
                </a:solidFill>
              </a:rPr>
              <a:t>and perform in the short term 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a </a:t>
            </a:r>
            <a:r>
              <a:rPr lang="en-US" sz="2900" b="1" dirty="0">
                <a:solidFill>
                  <a:srgbClr val="FF0000"/>
                </a:solidFill>
              </a:rPr>
              <a:t>set of small-scale short-baseline experiments 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that </a:t>
            </a:r>
            <a:r>
              <a:rPr lang="en-US" sz="2900" b="1" dirty="0">
                <a:solidFill>
                  <a:srgbClr val="FF0000"/>
                </a:solidFill>
              </a:rPr>
              <a:t>can conclusively address experimental hints of physics beyond the three-neutrino paradigm. 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900" b="1" dirty="0" smtClean="0">
                <a:solidFill>
                  <a:srgbClr val="FF0000"/>
                </a:solidFill>
              </a:rPr>
              <a:t>Some </a:t>
            </a:r>
            <a:r>
              <a:rPr lang="en-US" sz="2900" b="1" dirty="0">
                <a:solidFill>
                  <a:srgbClr val="FF0000"/>
                </a:solidFill>
              </a:rPr>
              <a:t>of these experiments should use liquid argon to advance the technology and build the international community for LBNF at </a:t>
            </a:r>
            <a:r>
              <a:rPr lang="en-US" sz="2900" b="1" dirty="0" smtClean="0">
                <a:solidFill>
                  <a:srgbClr val="FF0000"/>
                </a:solidFill>
              </a:rPr>
              <a:t>FNAL. 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A1AB-09A5-4294-9136-F290C8005C6B}" type="slidenum">
              <a:rPr lang="en-US" smtClean="0">
                <a:solidFill>
                  <a:srgbClr val="2185AA"/>
                </a:solidFill>
              </a:rPr>
              <a:pPr/>
              <a:t>8</a:t>
            </a:fld>
            <a:endParaRPr lang="en-US" dirty="0">
              <a:solidFill>
                <a:srgbClr val="2185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56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 and Short-Baseline Neutrino </a:t>
            </a:r>
            <a:r>
              <a:rPr lang="en-US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Expts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Lankford, NSPAsP Concept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7/23/2014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CE215-C199-457A-8475-DF7C7A871F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FF99CC"/>
                </a:solidFill>
              </a:rPr>
              <a:t>Recommendation </a:t>
            </a:r>
            <a:r>
              <a:rPr lang="en-US" sz="1600" b="1" dirty="0">
                <a:solidFill>
                  <a:srgbClr val="FF99CC"/>
                </a:solidFill>
              </a:rPr>
              <a:t>15: </a:t>
            </a:r>
          </a:p>
          <a:p>
            <a:pPr lvl="1">
              <a:spcBef>
                <a:spcPts val="600"/>
              </a:spcBef>
            </a:pPr>
            <a:r>
              <a:rPr lang="en-US" sz="1600" b="1" dirty="0">
                <a:solidFill>
                  <a:srgbClr val="FF99CC"/>
                </a:solidFill>
              </a:rPr>
              <a:t>Select and perform in the short </a:t>
            </a:r>
            <a:r>
              <a:rPr lang="en-US" sz="1600" b="1" dirty="0" smtClean="0">
                <a:solidFill>
                  <a:srgbClr val="FF99CC"/>
                </a:solidFill>
              </a:rPr>
              <a:t>term     a </a:t>
            </a:r>
            <a:r>
              <a:rPr lang="en-US" sz="1600" b="1" dirty="0">
                <a:solidFill>
                  <a:srgbClr val="FF99CC"/>
                </a:solidFill>
              </a:rPr>
              <a:t>set of small-scale short-baseline </a:t>
            </a:r>
            <a:r>
              <a:rPr lang="en-US" sz="1600" b="1" dirty="0" smtClean="0">
                <a:solidFill>
                  <a:srgbClr val="FF99CC"/>
                </a:solidFill>
              </a:rPr>
              <a:t>experiments    that </a:t>
            </a:r>
            <a:r>
              <a:rPr lang="en-US" sz="1600" b="1" dirty="0">
                <a:solidFill>
                  <a:srgbClr val="FF99CC"/>
                </a:solidFill>
              </a:rPr>
              <a:t>can conclusively address experimental hints of physics beyond the three-neutrino paradigm. </a:t>
            </a:r>
          </a:p>
          <a:p>
            <a:pPr lvl="1"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Some of these experiments should use liquid argon to advance the technology and build the international community for LBNF at FNAL. </a:t>
            </a:r>
            <a:endParaRPr lang="en-US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P5 did not want to preclude either some of these experiments not using </a:t>
            </a:r>
            <a:r>
              <a:rPr lang="en-US" b="1" dirty="0" err="1" smtClean="0">
                <a:solidFill>
                  <a:prstClr val="black"/>
                </a:solidFill>
              </a:rPr>
              <a:t>LAr</a:t>
            </a:r>
            <a:r>
              <a:rPr lang="en-US" b="1" dirty="0" smtClean="0">
                <a:solidFill>
                  <a:prstClr val="black"/>
                </a:solidFill>
              </a:rPr>
              <a:t> or some of these experiments being sited elsewhere than </a:t>
            </a:r>
            <a:r>
              <a:rPr lang="en-US" b="1" dirty="0" err="1" smtClean="0">
                <a:solidFill>
                  <a:prstClr val="black"/>
                </a:solidFill>
              </a:rPr>
              <a:t>Fermilab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lvl="2"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Other possible experiments should (must) be considered.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prstClr val="black"/>
                </a:solidFill>
              </a:rPr>
              <a:t>How to coordinate FNAL portion with possible other experiment(s)?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Scientifically complete, no avoidable redundancy, do not slow unnecessarily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Can inside &amp; outside </a:t>
            </a:r>
            <a:r>
              <a:rPr lang="en-US" b="1" dirty="0" err="1" smtClean="0">
                <a:solidFill>
                  <a:prstClr val="black"/>
                </a:solidFill>
              </a:rPr>
              <a:t>expt</a:t>
            </a:r>
            <a:r>
              <a:rPr lang="en-US" b="1" dirty="0" smtClean="0">
                <a:solidFill>
                  <a:prstClr val="black"/>
                </a:solidFill>
              </a:rPr>
              <a:t> planning be synchronized?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Should others come after “simple/obvious” PAC plan?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Questions:  What is time scale for development of proposal(s) at FNAL?</a:t>
            </a:r>
          </a:p>
          <a:p>
            <a:pPr lvl="2">
              <a:spcBef>
                <a:spcPts val="600"/>
              </a:spcBef>
            </a:pPr>
            <a:r>
              <a:rPr lang="en-US" b="1" dirty="0" smtClean="0">
                <a:solidFill>
                  <a:prstClr val="black"/>
                </a:solidFill>
              </a:rPr>
              <a:t>When might other concepts, proposals come forward?</a:t>
            </a: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09600" y="361569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SE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5 Report Colors">
      <a:dk1>
        <a:sysClr val="windowText" lastClr="000000"/>
      </a:dk1>
      <a:lt1>
        <a:sysClr val="window" lastClr="FFFFFF"/>
      </a:lt1>
      <a:dk2>
        <a:srgbClr val="415C82"/>
      </a:dk2>
      <a:lt2>
        <a:srgbClr val="EEECE1"/>
      </a:lt2>
      <a:accent1>
        <a:srgbClr val="2185AA"/>
      </a:accent1>
      <a:accent2>
        <a:srgbClr val="D7533A"/>
      </a:accent2>
      <a:accent3>
        <a:srgbClr val="BAE5FA"/>
      </a:accent3>
      <a:accent4>
        <a:srgbClr val="6DC8BD"/>
      </a:accent4>
      <a:accent5>
        <a:srgbClr val="40AE49"/>
      </a:accent5>
      <a:accent6>
        <a:srgbClr val="E0501E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DUSEL template</Template>
  <TotalTime>18299</TotalTime>
  <Words>1168</Words>
  <Application>Microsoft Office PowerPoint</Application>
  <PresentationFormat>On-screen Show (4:3)</PresentationFormat>
  <Paragraphs>159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Open Sans</vt:lpstr>
      <vt:lpstr>Times New Roman</vt:lpstr>
      <vt:lpstr>DUSEL template</vt:lpstr>
      <vt:lpstr>Office Theme</vt:lpstr>
      <vt:lpstr>National Scientific Program Advisory Subpanel Concept  Fermilab PAC  Chicago, IL; July 23, 2014</vt:lpstr>
      <vt:lpstr>National Scientific Program Advisory subPanel</vt:lpstr>
      <vt:lpstr>NSPAsP Concept  - 1</vt:lpstr>
      <vt:lpstr>NSPAsP Concept  - 2</vt:lpstr>
      <vt:lpstr>NSPAsP Concept  - 3</vt:lpstr>
      <vt:lpstr>Next steps</vt:lpstr>
      <vt:lpstr>PowerPoint Presentation</vt:lpstr>
      <vt:lpstr>Short-Baseline Neutrino Oscillation Program</vt:lpstr>
      <vt:lpstr>P5 and Short-Baseline Neutrino Expts.</vt:lpstr>
      <vt:lpstr>P5, SBNE, and a possible 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Lankford</dc:creator>
  <cp:lastModifiedBy>Andrew Lankford</cp:lastModifiedBy>
  <cp:revision>210</cp:revision>
  <dcterms:created xsi:type="dcterms:W3CDTF">2013-02-12T17:10:28Z</dcterms:created>
  <dcterms:modified xsi:type="dcterms:W3CDTF">2014-07-23T16:16:23Z</dcterms:modified>
</cp:coreProperties>
</file>