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Microsoft_Equation1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99" r:id="rId2"/>
    <p:sldId id="326" r:id="rId3"/>
    <p:sldId id="301" r:id="rId4"/>
    <p:sldId id="340" r:id="rId5"/>
    <p:sldId id="329" r:id="rId6"/>
    <p:sldId id="330" r:id="rId7"/>
    <p:sldId id="305" r:id="rId8"/>
    <p:sldId id="331" r:id="rId9"/>
    <p:sldId id="332" r:id="rId10"/>
    <p:sldId id="347" r:id="rId11"/>
    <p:sldId id="306" r:id="rId12"/>
    <p:sldId id="322" r:id="rId13"/>
    <p:sldId id="333" r:id="rId14"/>
    <p:sldId id="315" r:id="rId15"/>
    <p:sldId id="316" r:id="rId16"/>
    <p:sldId id="323" r:id="rId17"/>
    <p:sldId id="317" r:id="rId18"/>
    <p:sldId id="354" r:id="rId19"/>
    <p:sldId id="341" r:id="rId20"/>
    <p:sldId id="285" r:id="rId21"/>
    <p:sldId id="336" r:id="rId22"/>
    <p:sldId id="353" r:id="rId23"/>
    <p:sldId id="335" r:id="rId24"/>
    <p:sldId id="342" r:id="rId25"/>
    <p:sldId id="343" r:id="rId26"/>
    <p:sldId id="344" r:id="rId27"/>
    <p:sldId id="348" r:id="rId28"/>
    <p:sldId id="349" r:id="rId29"/>
    <p:sldId id="350" r:id="rId30"/>
    <p:sldId id="351" r:id="rId31"/>
    <p:sldId id="352" r:id="rId32"/>
    <p:sldId id="355" r:id="rId33"/>
  </p:sldIdLst>
  <p:sldSz cx="9144000" cy="6858000" type="screen4x3"/>
  <p:notesSz cx="9601200" cy="73152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4D4D4D"/>
    <a:srgbClr val="0000FF"/>
    <a:srgbClr val="800000"/>
    <a:srgbClr val="006600"/>
    <a:srgbClr val="008080"/>
    <a:srgbClr val="9900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1" autoAdjust="0"/>
    <p:restoredTop sz="94660"/>
  </p:normalViewPr>
  <p:slideViewPr>
    <p:cSldViewPr>
      <p:cViewPr varScale="1">
        <p:scale>
          <a:sx n="117" d="100"/>
          <a:sy n="117" d="100"/>
        </p:scale>
        <p:origin x="-13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image" Target="../media/image6.wmf"/><Relationship Id="rId3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4" Type="http://schemas.openxmlformats.org/officeDocument/2006/relationships/image" Target="../media/image54.wmf"/><Relationship Id="rId5" Type="http://schemas.openxmlformats.org/officeDocument/2006/relationships/image" Target="../media/image49.wmf"/><Relationship Id="rId6" Type="http://schemas.openxmlformats.org/officeDocument/2006/relationships/image" Target="../media/image55.wmf"/><Relationship Id="rId1" Type="http://schemas.openxmlformats.org/officeDocument/2006/relationships/image" Target="../media/image51.wmf"/><Relationship Id="rId2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Relationship Id="rId3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Relationship Id="rId2" Type="http://schemas.openxmlformats.org/officeDocument/2006/relationships/image" Target="../media/image6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Relationship Id="rId2" Type="http://schemas.openxmlformats.org/officeDocument/2006/relationships/image" Target="../media/image7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Relationship Id="rId2" Type="http://schemas.openxmlformats.org/officeDocument/2006/relationships/image" Target="../media/image79.emf"/><Relationship Id="rId3" Type="http://schemas.openxmlformats.org/officeDocument/2006/relationships/image" Target="../media/image8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4" Type="http://schemas.openxmlformats.org/officeDocument/2006/relationships/image" Target="../media/image92.wmf"/><Relationship Id="rId5" Type="http://schemas.openxmlformats.org/officeDocument/2006/relationships/image" Target="../media/image93.wmf"/><Relationship Id="rId1" Type="http://schemas.openxmlformats.org/officeDocument/2006/relationships/image" Target="../media/image89.wmf"/><Relationship Id="rId2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Relationship Id="rId3" Type="http://schemas.openxmlformats.org/officeDocument/2006/relationships/image" Target="../media/image6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Relationship Id="rId2" Type="http://schemas.openxmlformats.org/officeDocument/2006/relationships/image" Target="../media/image96.wmf"/><Relationship Id="rId3" Type="http://schemas.openxmlformats.org/officeDocument/2006/relationships/image" Target="../media/image9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image" Target="../media/image24.wmf"/><Relationship Id="rId2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3.emf"/><Relationship Id="rId3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4" Type="http://schemas.openxmlformats.org/officeDocument/2006/relationships/image" Target="../media/image43.wmf"/><Relationship Id="rId5" Type="http://schemas.openxmlformats.org/officeDocument/2006/relationships/image" Target="../media/image44.emf"/><Relationship Id="rId6" Type="http://schemas.openxmlformats.org/officeDocument/2006/relationships/image" Target="../media/image45.wmf"/><Relationship Id="rId1" Type="http://schemas.openxmlformats.org/officeDocument/2006/relationships/image" Target="../media/image40.emf"/><Relationship Id="rId2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Relationship Id="rId3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9545311-B56E-4A5D-AD17-1E19F024E127}" type="datetimeFigureOut">
              <a:rPr lang="de-DE" smtClean="0"/>
              <a:t>3/6/17</a:t>
            </a:fld>
            <a:endParaRPr lang="de-D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948173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438458" y="6948173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C7C2E81-F90F-4B90-91E8-7CA5F280FC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584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DE" alt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458" y="2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de-DE" alt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3388" y="549275"/>
            <a:ext cx="3656012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Click to edit Master text styles</a:t>
            </a:r>
          </a:p>
          <a:p>
            <a:pPr lvl="1"/>
            <a:r>
              <a:rPr lang="de-DE" altLang="de-DE"/>
              <a:t>Second level</a:t>
            </a:r>
          </a:p>
          <a:p>
            <a:pPr lvl="2"/>
            <a:r>
              <a:rPr lang="de-DE" altLang="de-DE"/>
              <a:t>Third level</a:t>
            </a:r>
          </a:p>
          <a:p>
            <a:pPr lvl="3"/>
            <a:r>
              <a:rPr lang="de-DE" altLang="de-DE"/>
              <a:t>Fourth level</a:t>
            </a:r>
          </a:p>
          <a:p>
            <a:pPr lvl="4"/>
            <a:r>
              <a:rPr lang="de-DE" altLang="de-DE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171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DE" alt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458" y="6948171"/>
            <a:ext cx="416052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848E08A-BB24-4B2F-9D22-75DBE4917216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72458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447641-4880-4FBC-A885-71D5C2ED5C3B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6202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5A830-E457-4B14-8817-3179DB1559D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9176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02152-717C-440F-9D79-39EE43BEF04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518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6B8A5-805E-4421-98D1-3AC5C4121C3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53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22EBC-6282-4666-B4EC-C36033D0FF62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348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DB068-E89D-4F3E-935E-F06B13760D7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529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332E0-9414-4533-9CA4-D6EC79903CC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0595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5441-7095-46E1-BA92-49BB6FB48B58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4807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F8FFD-5637-4A92-9D1C-6FB032E64A27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973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2D2E5-032C-43E5-AA08-5687971FD8D6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6617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91FAA-0149-4E92-8184-8BEB29DE7884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3253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de-D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1EAC7-419B-4A17-BB39-1750B388B30A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8004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Click to edit Master text styles</a:t>
            </a:r>
          </a:p>
          <a:p>
            <a:pPr lvl="1"/>
            <a:r>
              <a:rPr lang="de-DE" altLang="de-DE"/>
              <a:t>Second level</a:t>
            </a:r>
          </a:p>
          <a:p>
            <a:pPr lvl="2"/>
            <a:r>
              <a:rPr lang="de-DE" altLang="de-DE"/>
              <a:t>Third level</a:t>
            </a:r>
          </a:p>
          <a:p>
            <a:pPr lvl="3"/>
            <a:r>
              <a:rPr lang="de-DE" altLang="de-DE"/>
              <a:t>Fourth level</a:t>
            </a:r>
          </a:p>
          <a:p>
            <a:pPr lvl="4"/>
            <a:r>
              <a:rPr lang="de-DE" alt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14FE3F3-4F5D-4B95-99B5-7E4E734756E8}" type="slidenum">
              <a:rPr lang="de-DE" altLang="de-DE"/>
              <a:pPr/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4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5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26.emf"/><Relationship Id="rId9" Type="http://schemas.openxmlformats.org/officeDocument/2006/relationships/image" Target="../media/image28.JPG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0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3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33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34.emf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3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w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44.emf"/><Relationship Id="rId14" Type="http://schemas.openxmlformats.org/officeDocument/2006/relationships/oleObject" Target="../embeddings/oleObject26.bin"/><Relationship Id="rId15" Type="http://schemas.openxmlformats.org/officeDocument/2006/relationships/image" Target="../media/image45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1.bin"/><Relationship Id="rId4" Type="http://schemas.openxmlformats.org/officeDocument/2006/relationships/image" Target="../media/image40.emf"/><Relationship Id="rId5" Type="http://schemas.openxmlformats.org/officeDocument/2006/relationships/image" Target="../media/image46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41.wmf"/><Relationship Id="rId8" Type="http://schemas.openxmlformats.org/officeDocument/2006/relationships/oleObject" Target="../embeddings/oleObject23.bin"/><Relationship Id="rId9" Type="http://schemas.openxmlformats.org/officeDocument/2006/relationships/image" Target="../media/image42.wmf"/><Relationship Id="rId10" Type="http://schemas.openxmlformats.org/officeDocument/2006/relationships/oleObject" Target="../embeddings/oleObject2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48.emf"/><Relationship Id="rId7" Type="http://schemas.openxmlformats.org/officeDocument/2006/relationships/image" Target="../media/image50.emf"/><Relationship Id="rId8" Type="http://schemas.openxmlformats.org/officeDocument/2006/relationships/oleObject" Target="../embeddings/oleObject29.bin"/><Relationship Id="rId9" Type="http://schemas.openxmlformats.org/officeDocument/2006/relationships/image" Target="../media/image49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wmf"/><Relationship Id="rId12" Type="http://schemas.openxmlformats.org/officeDocument/2006/relationships/oleObject" Target="../embeddings/oleObject34.bin"/><Relationship Id="rId13" Type="http://schemas.openxmlformats.org/officeDocument/2006/relationships/image" Target="../media/image49.wmf"/><Relationship Id="rId14" Type="http://schemas.openxmlformats.org/officeDocument/2006/relationships/oleObject" Target="../embeddings/oleObject35.bin"/><Relationship Id="rId15" Type="http://schemas.openxmlformats.org/officeDocument/2006/relationships/image" Target="../media/image55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6.emf"/><Relationship Id="rId4" Type="http://schemas.openxmlformats.org/officeDocument/2006/relationships/oleObject" Target="../embeddings/oleObject30.bin"/><Relationship Id="rId5" Type="http://schemas.openxmlformats.org/officeDocument/2006/relationships/image" Target="../media/image51.w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52.wmf"/><Relationship Id="rId8" Type="http://schemas.openxmlformats.org/officeDocument/2006/relationships/oleObject" Target="../embeddings/oleObject32.bin"/><Relationship Id="rId9" Type="http://schemas.openxmlformats.org/officeDocument/2006/relationships/image" Target="../media/image53.wmf"/><Relationship Id="rId10" Type="http://schemas.openxmlformats.org/officeDocument/2006/relationships/oleObject" Target="../embeddings/oleObject3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oleObject" Target="../embeddings/oleObject36.bin"/><Relationship Id="rId5" Type="http://schemas.openxmlformats.org/officeDocument/2006/relationships/image" Target="../media/image57.wmf"/><Relationship Id="rId6" Type="http://schemas.openxmlformats.org/officeDocument/2006/relationships/oleObject" Target="../embeddings/oleObject37.bin"/><Relationship Id="rId7" Type="http://schemas.openxmlformats.org/officeDocument/2006/relationships/image" Target="../media/image58.emf"/><Relationship Id="rId8" Type="http://schemas.openxmlformats.org/officeDocument/2006/relationships/oleObject" Target="../embeddings/oleObject38.bin"/><Relationship Id="rId9" Type="http://schemas.openxmlformats.org/officeDocument/2006/relationships/image" Target="../media/image5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61.wmf"/><Relationship Id="rId5" Type="http://schemas.openxmlformats.org/officeDocument/2006/relationships/oleObject" Target="../embeddings/oleObject40.bin"/><Relationship Id="rId6" Type="http://schemas.openxmlformats.org/officeDocument/2006/relationships/image" Target="../media/image62.wmf"/><Relationship Id="rId7" Type="http://schemas.openxmlformats.org/officeDocument/2006/relationships/oleObject" Target="../embeddings/oleObject41.bin"/><Relationship Id="rId8" Type="http://schemas.openxmlformats.org/officeDocument/2006/relationships/image" Target="../media/image63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oleObject" Target="../embeddings/oleObject42.bin"/><Relationship Id="rId5" Type="http://schemas.openxmlformats.org/officeDocument/2006/relationships/image" Target="../media/image68.emf"/><Relationship Id="rId6" Type="http://schemas.openxmlformats.org/officeDocument/2006/relationships/oleObject" Target="../embeddings/oleObject43.bin"/><Relationship Id="rId7" Type="http://schemas.openxmlformats.org/officeDocument/2006/relationships/image" Target="../media/image6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oleObject" Target="../embeddings/oleObject44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oleObject" Target="../embeddings/oleObject46.bin"/><Relationship Id="rId5" Type="http://schemas.openxmlformats.org/officeDocument/2006/relationships/image" Target="../media/image76.wmf"/><Relationship Id="rId6" Type="http://schemas.openxmlformats.org/officeDocument/2006/relationships/oleObject" Target="../embeddings/oleObject47.bin"/><Relationship Id="rId7" Type="http://schemas.openxmlformats.org/officeDocument/2006/relationships/image" Target="../media/image77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oleObject" Target="../embeddings/oleObject48.bin"/><Relationship Id="rId5" Type="http://schemas.openxmlformats.org/officeDocument/2006/relationships/image" Target="../media/image76.wmf"/><Relationship Id="rId6" Type="http://schemas.openxmlformats.org/officeDocument/2006/relationships/oleObject" Target="../embeddings/oleObject49.bin"/><Relationship Id="rId7" Type="http://schemas.openxmlformats.org/officeDocument/2006/relationships/image" Target="../media/image79.emf"/><Relationship Id="rId8" Type="http://schemas.openxmlformats.org/officeDocument/2006/relationships/oleObject" Target="../embeddings/oleObject50.bin"/><Relationship Id="rId9" Type="http://schemas.openxmlformats.org/officeDocument/2006/relationships/image" Target="../media/image80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4" Type="http://schemas.openxmlformats.org/officeDocument/2006/relationships/image" Target="../media/image81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13.emf"/><Relationship Id="rId5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wmf"/><Relationship Id="rId12" Type="http://schemas.openxmlformats.org/officeDocument/2006/relationships/oleObject" Target="../embeddings/oleObject56.bin"/><Relationship Id="rId13" Type="http://schemas.openxmlformats.org/officeDocument/2006/relationships/image" Target="../media/image93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4.JPG"/><Relationship Id="rId4" Type="http://schemas.openxmlformats.org/officeDocument/2006/relationships/oleObject" Target="../embeddings/oleObject52.bin"/><Relationship Id="rId5" Type="http://schemas.openxmlformats.org/officeDocument/2006/relationships/image" Target="../media/image89.wmf"/><Relationship Id="rId6" Type="http://schemas.openxmlformats.org/officeDocument/2006/relationships/oleObject" Target="../embeddings/oleObject53.bin"/><Relationship Id="rId7" Type="http://schemas.openxmlformats.org/officeDocument/2006/relationships/image" Target="../media/image90.wmf"/><Relationship Id="rId8" Type="http://schemas.openxmlformats.org/officeDocument/2006/relationships/oleObject" Target="../embeddings/oleObject54.bin"/><Relationship Id="rId9" Type="http://schemas.openxmlformats.org/officeDocument/2006/relationships/image" Target="../media/image91.wmf"/><Relationship Id="rId10" Type="http://schemas.openxmlformats.org/officeDocument/2006/relationships/oleObject" Target="../embeddings/oleObject5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7.wmf"/><Relationship Id="rId10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4" Type="http://schemas.openxmlformats.org/officeDocument/2006/relationships/image" Target="../media/image61.wmf"/><Relationship Id="rId5" Type="http://schemas.openxmlformats.org/officeDocument/2006/relationships/oleObject" Target="../embeddings/oleObject58.bin"/><Relationship Id="rId6" Type="http://schemas.openxmlformats.org/officeDocument/2006/relationships/image" Target="../media/image62.wmf"/><Relationship Id="rId7" Type="http://schemas.openxmlformats.org/officeDocument/2006/relationships/oleObject" Target="../embeddings/oleObject59.bin"/><Relationship Id="rId8" Type="http://schemas.openxmlformats.org/officeDocument/2006/relationships/image" Target="../media/image63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oleObject" Target="../embeddings/oleObject60.bin"/><Relationship Id="rId5" Type="http://schemas.openxmlformats.org/officeDocument/2006/relationships/image" Target="../media/image95.wmf"/><Relationship Id="rId6" Type="http://schemas.openxmlformats.org/officeDocument/2006/relationships/oleObject" Target="../embeddings/oleObject61.bin"/><Relationship Id="rId7" Type="http://schemas.openxmlformats.org/officeDocument/2006/relationships/image" Target="../media/image96.wmf"/><Relationship Id="rId8" Type="http://schemas.openxmlformats.org/officeDocument/2006/relationships/oleObject" Target="../embeddings/oleObject62.bin"/><Relationship Id="rId9" Type="http://schemas.openxmlformats.org/officeDocument/2006/relationships/image" Target="../media/image97.w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6.wmf"/><Relationship Id="rId8" Type="http://schemas.openxmlformats.org/officeDocument/2006/relationships/image" Target="../media/image18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179388" y="6237288"/>
            <a:ext cx="87630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6356350"/>
            <a:ext cx="9144000" cy="46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>
            <a:spAutoFit/>
          </a:bodyPr>
          <a:lstStyle/>
          <a:p>
            <a:pPr algn="ctr"/>
            <a:r>
              <a:rPr lang="en-US" altLang="de-DE" sz="24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NMP17, MSU</a:t>
            </a:r>
            <a:r>
              <a:rPr lang="en-US" altLang="de-DE" sz="24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, March </a:t>
            </a:r>
            <a:r>
              <a:rPr lang="en-US" altLang="de-DE" sz="24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2017</a:t>
            </a:r>
            <a:endParaRPr lang="en-US" altLang="de-DE" sz="2400" b="1" dirty="0">
              <a:solidFill>
                <a:srgbClr val="29292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2420888"/>
            <a:ext cx="9144000" cy="64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Alex Kamenev</a:t>
            </a:r>
            <a:r>
              <a:rPr lang="en-US" altLang="de-DE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 </a:t>
            </a:r>
            <a:endParaRPr lang="en-US" altLang="de-DE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004048" y="3789040"/>
            <a:ext cx="4320480" cy="101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5" tIns="45713" rIns="91425" bIns="45713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400" b="1" dirty="0" err="1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Nucl</a:t>
            </a:r>
            <a:r>
              <a:rPr lang="en-US" altLang="de-DE" sz="2400" b="1" dirty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. Phys. B 911, </a:t>
            </a:r>
            <a:r>
              <a:rPr lang="en-US" altLang="de-DE" sz="24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191 </a:t>
            </a:r>
            <a:r>
              <a:rPr lang="en-US" altLang="de-DE" sz="24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2016</a:t>
            </a:r>
          </a:p>
          <a:p>
            <a:pPr>
              <a:spcBef>
                <a:spcPct val="50000"/>
              </a:spcBef>
            </a:pPr>
            <a:r>
              <a:rPr lang="en-US" altLang="de-DE" sz="2400" b="1" dirty="0" err="1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ArXiv</a:t>
            </a:r>
            <a:r>
              <a:rPr lang="en-US" altLang="de-DE" sz="24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: 1702.08902</a:t>
            </a:r>
            <a:r>
              <a:rPr lang="en-US" altLang="de-DE" sz="2400" b="1" dirty="0" smtClean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fornian FB" panose="0207040306080B030204" pitchFamily="18" charset="0"/>
              </a:rPr>
              <a:t>  </a:t>
            </a:r>
            <a:endParaRPr lang="en-US" altLang="de-DE" sz="2400" b="1" dirty="0">
              <a:solidFill>
                <a:srgbClr val="29292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fornian FB" panose="0207040306080B030204" pitchFamily="18" charset="0"/>
            </a:endParaRPr>
          </a:p>
        </p:txBody>
      </p:sp>
      <p:pic>
        <p:nvPicPr>
          <p:cNvPr id="3082" name="Picture 10" descr="portr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21138"/>
            <a:ext cx="2159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683568" y="5389563"/>
            <a:ext cx="2395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 dirty="0">
                <a:solidFill>
                  <a:srgbClr val="292929"/>
                </a:solidFill>
                <a:latin typeface="Comic Sans MS" panose="030F0702030302020204" pitchFamily="66" charset="0"/>
              </a:rPr>
              <a:t>Alexander </a:t>
            </a:r>
            <a:r>
              <a:rPr lang="de-DE" altLang="de-DE" sz="2000" b="1" dirty="0" err="1">
                <a:solidFill>
                  <a:srgbClr val="292929"/>
                </a:solidFill>
                <a:latin typeface="Comic Sans MS" panose="030F0702030302020204" pitchFamily="66" charset="0"/>
              </a:rPr>
              <a:t>Altland</a:t>
            </a:r>
            <a:endParaRPr lang="de-DE" altLang="de-DE" sz="2000" b="1" dirty="0">
              <a:solidFill>
                <a:srgbClr val="292929"/>
              </a:solidFill>
              <a:latin typeface="Comic Sans MS" panose="030F0702030302020204" pitchFamily="66" charset="0"/>
            </a:endParaRPr>
          </a:p>
          <a:p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Univ. zu Köln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295005" y="5389563"/>
            <a:ext cx="20906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 dirty="0" smtClean="0">
                <a:solidFill>
                  <a:srgbClr val="292929"/>
                </a:solidFill>
                <a:latin typeface="Comic Sans MS" panose="030F0702030302020204" pitchFamily="66" charset="0"/>
              </a:rPr>
              <a:t>Dmitry </a:t>
            </a:r>
            <a:r>
              <a:rPr lang="de-DE" altLang="de-DE" sz="2000" b="1" dirty="0" err="1" smtClean="0">
                <a:solidFill>
                  <a:srgbClr val="292929"/>
                </a:solidFill>
                <a:latin typeface="Comic Sans MS" panose="030F0702030302020204" pitchFamily="66" charset="0"/>
              </a:rPr>
              <a:t>Bagrets</a:t>
            </a:r>
            <a:endParaRPr lang="de-DE" altLang="de-DE" sz="2000" b="1" dirty="0">
              <a:solidFill>
                <a:srgbClr val="292929"/>
              </a:solidFill>
              <a:latin typeface="Comic Sans MS" panose="030F0702030302020204" pitchFamily="66" charset="0"/>
            </a:endParaRPr>
          </a:p>
          <a:p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Univ. zu Köln</a:t>
            </a:r>
          </a:p>
          <a:p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158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3" rIns="91425" bIns="45713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altLang="de-DE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Sachdev-Ye-Kitaev Model </a:t>
            </a:r>
            <a:r>
              <a:rPr lang="it-IT" altLang="de-DE" sz="4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as</a:t>
            </a:r>
            <a:r>
              <a:rPr lang="it-IT" altLang="de-DE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 a </a:t>
            </a:r>
            <a:r>
              <a:rPr lang="it-IT" altLang="de-DE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Liouville Quantum Mechanics</a:t>
            </a:r>
            <a:endParaRPr lang="en-US" altLang="de-DE" sz="4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041" y="3645024"/>
            <a:ext cx="1093872" cy="1800200"/>
          </a:xfrm>
          <a:prstGeom prst="rect">
            <a:avLst/>
          </a:prstGeom>
        </p:spPr>
      </p:pic>
      <p:pic>
        <p:nvPicPr>
          <p:cNvPr id="15" name="Picture 15" descr="Official-DOE-Seal_Web_P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8930351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Official-DOE-Seal_Web_P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9082751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Official-DOE-Seal_Web_P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9235151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Official-DOE-Seal_Web_P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9387551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Official-DOE-Seal_Web_P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0" y="9539951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Official-DOE-Seal_Web_P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9692351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Official-DOE-Seal_Web_P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9844751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Official-DOE-Seal_Web_P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232" y="5526370"/>
            <a:ext cx="1310272" cy="131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Fine Theoretical Physics Institu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25" y="8975399"/>
            <a:ext cx="13154200" cy="82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Fine Theoretical Physics Institu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2778"/>
            <a:ext cx="9306793" cy="58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77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000" b="1" dirty="0" smtClean="0">
                <a:latin typeface="Bookman Old Style" panose="02050604050505020204" pitchFamily="18" charset="0"/>
              </a:rPr>
              <a:t>Emergent conformal symmetry</a:t>
            </a:r>
            <a:endParaRPr lang="en-US" altLang="de-DE" sz="40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4557" y="980728"/>
            <a:ext cx="89194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Kitaev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2015; S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Sachdev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‘2015; J.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Maldacena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&amp; D. Stanford ‘2015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1841" y="1720597"/>
            <a:ext cx="422743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reparametrization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of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time: </a:t>
            </a:r>
          </a:p>
        </p:txBody>
      </p:sp>
      <p:graphicFrame>
        <p:nvGraphicFramePr>
          <p:cNvPr id="1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875568"/>
              </p:ext>
            </p:extLst>
          </p:nvPr>
        </p:nvGraphicFramePr>
        <p:xfrm>
          <a:off x="4499992" y="1719436"/>
          <a:ext cx="1135063" cy="486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6" name="Equation" r:id="rId3" imgW="571320" imgH="253800" progId="Equation.DSMT4">
                  <p:embed/>
                </p:oleObj>
              </mc:Choice>
              <mc:Fallback>
                <p:oleObj name="Equation" r:id="rId3" imgW="5713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719436"/>
                        <a:ext cx="1135063" cy="486147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00545" y="2295500"/>
            <a:ext cx="27494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Green‘s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function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:</a:t>
            </a:r>
          </a:p>
        </p:txBody>
      </p:sp>
      <p:graphicFrame>
        <p:nvGraphicFramePr>
          <p:cNvPr id="13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039493"/>
              </p:ext>
            </p:extLst>
          </p:nvPr>
        </p:nvGraphicFramePr>
        <p:xfrm>
          <a:off x="1311275" y="2646412"/>
          <a:ext cx="40227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7" name="Equation" r:id="rId5" imgW="1841500" imgH="330200" progId="Equation.3">
                  <p:embed/>
                </p:oleObj>
              </mc:Choice>
              <mc:Fallback>
                <p:oleObj name="Equation" r:id="rId5" imgW="18415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75" y="2646412"/>
                        <a:ext cx="4022725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88005" y="3245736"/>
            <a:ext cx="21916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Self-energy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:</a:t>
            </a:r>
          </a:p>
        </p:txBody>
      </p:sp>
      <p:graphicFrame>
        <p:nvGraphicFramePr>
          <p:cNvPr id="15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269393"/>
              </p:ext>
            </p:extLst>
          </p:nvPr>
        </p:nvGraphicFramePr>
        <p:xfrm>
          <a:off x="1314450" y="3741787"/>
          <a:ext cx="40513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8" name="Equation" r:id="rId7" imgW="1854200" imgH="330200" progId="Equation.3">
                  <p:embed/>
                </p:oleObj>
              </mc:Choice>
              <mc:Fallback>
                <p:oleObj name="Equation" r:id="rId7" imgW="18542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3741787"/>
                        <a:ext cx="40513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54624"/>
            <a:ext cx="2449824" cy="2174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318472" y="1863452"/>
            <a:ext cx="341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i="1" dirty="0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72400" y="3375620"/>
            <a:ext cx="2840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i="1" dirty="0">
                <a:solidFill>
                  <a:srgbClr val="800000"/>
                </a:solidFill>
                <a:latin typeface="Times New Roman" panose="02020603050405020304" pitchFamily="18" charset="0"/>
              </a:rPr>
              <a:t>t</a:t>
            </a:r>
            <a:endParaRPr lang="de-DE" sz="2800" dirty="0">
              <a:latin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93832" y="2530688"/>
            <a:ext cx="644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i="1" dirty="0">
                <a:latin typeface="Times New Roman" panose="02020603050405020304" pitchFamily="18" charset="0"/>
              </a:rPr>
              <a:t>f</a:t>
            </a:r>
            <a:r>
              <a:rPr lang="de-D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0288" y="4581128"/>
            <a:ext cx="8841229" cy="1512168"/>
            <a:chOff x="230288" y="4581128"/>
            <a:chExt cx="8841229" cy="1512168"/>
          </a:xfrm>
        </p:grpSpPr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230288" y="4581276"/>
              <a:ext cx="388856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de-DE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altLang="de-DE" sz="2800" b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Virasoro</a:t>
              </a:r>
              <a:r>
                <a:rPr lang="en-US" altLang="de-DE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 algebra </a:t>
              </a:r>
              <a:r>
                <a:rPr lang="en-US" altLang="de-DE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(d=1)</a:t>
              </a:r>
              <a:endParaRPr lang="en-US" altLang="de-DE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4318844" y="4581128"/>
              <a:ext cx="475267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8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modulo s</a:t>
              </a:r>
              <a:r>
                <a:rPr lang="en-US" altLang="de-DE" sz="28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ubgroup  </a:t>
              </a:r>
              <a:r>
                <a:rPr lang="en-US" altLang="de-DE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H=SL(2,R)</a:t>
              </a:r>
              <a:endParaRPr lang="en-US" altLang="de-DE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3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627639"/>
                </p:ext>
              </p:extLst>
            </p:nvPr>
          </p:nvGraphicFramePr>
          <p:xfrm>
            <a:off x="539552" y="5239221"/>
            <a:ext cx="2441575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39" name="Equation" r:id="rId10" imgW="1117600" imgH="406400" progId="Equation.3">
                    <p:embed/>
                  </p:oleObj>
                </mc:Choice>
                <mc:Fallback>
                  <p:oleObj name="Equation" r:id="rId10" imgW="11176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552" y="5239221"/>
                          <a:ext cx="2441575" cy="854075"/>
                        </a:xfrm>
                        <a:prstGeom prst="rect">
                          <a:avLst/>
                        </a:prstGeom>
                        <a:noFill/>
                        <a:ln w="19050" cmpd="sng">
                          <a:solidFill>
                            <a:schemeClr val="tx1"/>
                          </a:solidFill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251387" y="6218148"/>
            <a:ext cx="8430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Goldstone modes and </a:t>
            </a:r>
            <a:r>
              <a:rPr lang="en-US" altLang="de-DE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Mermin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-Wagner phenomenon </a:t>
            </a:r>
            <a:endParaRPr lang="en-US" altLang="de-DE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9173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83371"/>
            <a:ext cx="2488938" cy="1473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IR soft-mode action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4557" y="908720"/>
            <a:ext cx="8595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J. </a:t>
            </a:r>
            <a:r>
              <a:rPr lang="de-DE" altLang="de-DE" sz="24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Maldacena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&amp; D. Stanford ‘2015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8505" y="1340768"/>
            <a:ext cx="45363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Goldstone’s action on G/H </a:t>
            </a:r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33658"/>
              </p:ext>
            </p:extLst>
          </p:nvPr>
        </p:nvGraphicFramePr>
        <p:xfrm>
          <a:off x="528389" y="1998663"/>
          <a:ext cx="361156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31" name="Equation" r:id="rId4" imgW="1765300" imgH="469900" progId="Equation.3">
                  <p:embed/>
                </p:oleObj>
              </mc:Choice>
              <mc:Fallback>
                <p:oleObj name="Equation" r:id="rId4" imgW="1765300" imgH="469900" progId="Equation.3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89" y="1998663"/>
                        <a:ext cx="3611563" cy="94932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7"/>
          <p:cNvSpPr>
            <a:spLocks/>
          </p:cNvSpPr>
          <p:nvPr/>
        </p:nvSpPr>
        <p:spPr bwMode="auto">
          <a:xfrm>
            <a:off x="284734" y="3140968"/>
            <a:ext cx="3279154" cy="486617"/>
          </a:xfrm>
          <a:prstGeom prst="borderCallout1">
            <a:avLst>
              <a:gd name="adj1" fmla="val 26375"/>
              <a:gd name="adj2" fmla="val 101991"/>
              <a:gd name="adj3" fmla="val -105774"/>
              <a:gd name="adj4" fmla="val 103405"/>
            </a:avLst>
          </a:prstGeom>
          <a:solidFill>
            <a:schemeClr val="bg1">
              <a:alpha val="50000"/>
            </a:schemeClr>
          </a:solidFill>
          <a:ln w="254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altLang="de-DE" sz="2000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symmetry</a:t>
            </a:r>
            <a:r>
              <a:rPr lang="de-DE" altLang="de-DE" sz="2000" b="1" dirty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breaking</a:t>
            </a:r>
            <a:r>
              <a:rPr lang="de-DE" altLang="de-DE" sz="2000" b="1" dirty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term</a:t>
            </a:r>
            <a:r>
              <a:rPr lang="de-DE" altLang="de-DE" sz="2000" b="1" dirty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41841" y="3646185"/>
            <a:ext cx="61125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-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the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Schwarzian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derivative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is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defined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by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630469"/>
              </p:ext>
            </p:extLst>
          </p:nvPr>
        </p:nvGraphicFramePr>
        <p:xfrm>
          <a:off x="2339752" y="4077072"/>
          <a:ext cx="287813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32" name="Equation" r:id="rId6" imgW="1447560" imgH="495000" progId="Equation.DSMT4">
                  <p:embed/>
                </p:oleObj>
              </mc:Choice>
              <mc:Fallback>
                <p:oleObj name="Equation" r:id="rId6" imgW="1447560" imgH="495000" progId="Equation.DSMT4">
                  <p:embed/>
                  <p:pic>
                    <p:nvPicPr>
                      <p:cNvPr id="11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4077072"/>
                        <a:ext cx="287813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196842" y="2420888"/>
            <a:ext cx="431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800000"/>
                </a:solidFill>
                <a:latin typeface="Symbol" panose="05050102010706020507" pitchFamily="18" charset="2"/>
              </a:rPr>
              <a:t>w</a:t>
            </a:r>
            <a:endParaRPr lang="de-DE" sz="2800" dirty="0">
              <a:solidFill>
                <a:srgbClr val="8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44914" y="1340768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err="1">
                <a:solidFill>
                  <a:srgbClr val="800000"/>
                </a:solidFill>
                <a:latin typeface="Symbol" panose="05050102010706020507" pitchFamily="18" charset="2"/>
              </a:rPr>
              <a:t>e+w</a:t>
            </a:r>
            <a:r>
              <a:rPr lang="de-DE" sz="2800" b="1" dirty="0">
                <a:solidFill>
                  <a:srgbClr val="800000"/>
                </a:solidFill>
                <a:latin typeface="Symbol" panose="05050102010706020507" pitchFamily="18" charset="2"/>
              </a:rPr>
              <a:t>/2</a:t>
            </a:r>
            <a:endParaRPr lang="de-DE" sz="2800" dirty="0">
              <a:solidFill>
                <a:srgbClr val="8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60319" y="3265820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800000"/>
                </a:solidFill>
                <a:latin typeface="Symbol" panose="05050102010706020507" pitchFamily="18" charset="2"/>
              </a:rPr>
              <a:t>e-w/2</a:t>
            </a:r>
            <a:endParaRPr lang="de-DE" sz="2800" dirty="0">
              <a:solidFill>
                <a:srgbClr val="800000"/>
              </a:solidFill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79512" y="5158353"/>
            <a:ext cx="582082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- </a:t>
            </a:r>
            <a:r>
              <a:rPr lang="de-DE" altLang="de-DE" sz="2200" b="1" dirty="0">
                <a:solidFill>
                  <a:srgbClr val="990000"/>
                </a:solidFill>
                <a:latin typeface="Comic Sans MS" panose="030F0702030302020204" pitchFamily="66" charset="0"/>
              </a:rPr>
              <a:t>SL(2,R)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invariance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of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the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soft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action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213187"/>
              </p:ext>
            </p:extLst>
          </p:nvPr>
        </p:nvGraphicFramePr>
        <p:xfrm>
          <a:off x="779463" y="5661025"/>
          <a:ext cx="5575300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33" name="Equation" r:id="rId8" imgW="2806560" imgH="393480" progId="Equation.DSMT4">
                  <p:embed/>
                </p:oleObj>
              </mc:Choice>
              <mc:Fallback>
                <p:oleObj name="Equation" r:id="rId8" imgW="2806560" imgH="393480" progId="Equation.DSMT4">
                  <p:embed/>
                  <p:pic>
                    <p:nvPicPr>
                      <p:cNvPr id="11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5661025"/>
                        <a:ext cx="5575300" cy="754063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 стрелкой 21"/>
          <p:cNvCxnSpPr/>
          <p:nvPr/>
        </p:nvCxnSpPr>
        <p:spPr>
          <a:xfrm flipH="1">
            <a:off x="4355977" y="2492896"/>
            <a:ext cx="1656183" cy="1"/>
          </a:xfrm>
          <a:prstGeom prst="straightConnector1">
            <a:avLst/>
          </a:prstGeom>
          <a:ln w="44450">
            <a:solidFill>
              <a:srgbClr val="4D4D4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73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Phase Representation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4557" y="980728"/>
            <a:ext cx="8595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Bagrets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, </a:t>
            </a:r>
            <a:r>
              <a:rPr lang="de-DE" altLang="de-DE" sz="24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Altland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, 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AK 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‘2016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56" y="1779433"/>
            <a:ext cx="2449824" cy="2174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8406704" y="3140968"/>
            <a:ext cx="341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i="1" dirty="0">
                <a:solidFill>
                  <a:srgbClr val="0000FF"/>
                </a:solidFill>
                <a:latin typeface="Symbol" panose="05050102010706020507" pitchFamily="18" charset="2"/>
              </a:rPr>
              <a:t>t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749884" y="1700808"/>
            <a:ext cx="792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i="1" dirty="0">
                <a:latin typeface="Times New Roman" panose="02020603050405020304" pitchFamily="18" charset="0"/>
              </a:rPr>
              <a:t>f</a:t>
            </a:r>
            <a:r>
              <a:rPr lang="de-D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2800" b="1" i="1" dirty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 </a:t>
            </a:r>
            <a:r>
              <a:rPr lang="de-DE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604732"/>
              </p:ext>
            </p:extLst>
          </p:nvPr>
        </p:nvGraphicFramePr>
        <p:xfrm>
          <a:off x="467544" y="2492896"/>
          <a:ext cx="1636712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5" name="Equation" r:id="rId4" imgW="800100" imgH="317500" progId="Equation.3">
                  <p:embed/>
                </p:oleObj>
              </mc:Choice>
              <mc:Fallback>
                <p:oleObj name="Equation" r:id="rId4" imgW="800100" imgH="317500" progId="Equation.3">
                  <p:embed/>
                  <p:pic>
                    <p:nvPicPr>
                      <p:cNvPr id="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492896"/>
                        <a:ext cx="1636712" cy="64135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utoShape 7"/>
          <p:cNvSpPr>
            <a:spLocks/>
          </p:cNvSpPr>
          <p:nvPr/>
        </p:nvSpPr>
        <p:spPr bwMode="auto">
          <a:xfrm>
            <a:off x="2771800" y="2564904"/>
            <a:ext cx="2749395" cy="433387"/>
          </a:xfrm>
          <a:prstGeom prst="borderCallout1">
            <a:avLst>
              <a:gd name="adj1" fmla="val 26375"/>
              <a:gd name="adj2" fmla="val 101991"/>
              <a:gd name="adj3" fmla="val 114109"/>
              <a:gd name="adj4" fmla="val 166286"/>
            </a:avLst>
          </a:prstGeom>
          <a:solidFill>
            <a:schemeClr val="bg1">
              <a:alpha val="50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2000" b="1" dirty="0">
                <a:solidFill>
                  <a:srgbClr val="4D4D4D"/>
                </a:solidFill>
                <a:latin typeface="Comic Sans MS" panose="030F0702030302020204" pitchFamily="66" charset="0"/>
              </a:rPr>
              <a:t>non-</a:t>
            </a:r>
            <a:r>
              <a:rPr lang="de-DE" altLang="de-DE" sz="2000" b="1" dirty="0" err="1">
                <a:solidFill>
                  <a:srgbClr val="4D4D4D"/>
                </a:solidFill>
                <a:latin typeface="Comic Sans MS" panose="030F0702030302020204" pitchFamily="66" charset="0"/>
              </a:rPr>
              <a:t>compact</a:t>
            </a:r>
            <a:r>
              <a:rPr lang="de-DE" altLang="de-DE" sz="2000" b="1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>
                <a:solidFill>
                  <a:srgbClr val="4D4D4D"/>
                </a:solidFill>
                <a:latin typeface="Comic Sans MS" panose="030F0702030302020204" pitchFamily="66" charset="0"/>
              </a:rPr>
              <a:t>phase</a:t>
            </a:r>
            <a:r>
              <a:rPr lang="de-DE" altLang="de-DE" sz="2000" b="1" dirty="0">
                <a:solidFill>
                  <a:srgbClr val="4D4D4D"/>
                </a:solidFill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392260"/>
              </p:ext>
            </p:extLst>
          </p:nvPr>
        </p:nvGraphicFramePr>
        <p:xfrm>
          <a:off x="395536" y="4279875"/>
          <a:ext cx="600075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6" name="Equation" r:id="rId6" imgW="2933700" imgH="469900" progId="Equation.3">
                  <p:embed/>
                </p:oleObj>
              </mc:Choice>
              <mc:Fallback>
                <p:oleObj name="Equation" r:id="rId6" imgW="2933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279875"/>
                        <a:ext cx="6000750" cy="94932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51520" y="5877272"/>
            <a:ext cx="7848872" cy="864096"/>
            <a:chOff x="251520" y="5877272"/>
            <a:chExt cx="7848872" cy="864096"/>
          </a:xfrm>
        </p:grpSpPr>
        <p:sp>
          <p:nvSpPr>
            <p:cNvPr id="3" name="Rectangle 2"/>
            <p:cNvSpPr/>
            <p:nvPr/>
          </p:nvSpPr>
          <p:spPr>
            <a:xfrm>
              <a:off x="251520" y="5877272"/>
              <a:ext cx="4680520" cy="864096"/>
            </a:xfrm>
            <a:prstGeom prst="rect">
              <a:avLst/>
            </a:prstGeom>
            <a:solidFill>
              <a:schemeClr val="bg1">
                <a:lumMod val="85000"/>
                <a:alpha val="58000"/>
              </a:schemeClr>
            </a:solidFill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3"/>
            <p:cNvSpPr txBox="1">
              <a:spLocks noChangeArrowheads="1"/>
            </p:cNvSpPr>
            <p:nvPr/>
          </p:nvSpPr>
          <p:spPr bwMode="auto">
            <a:xfrm>
              <a:off x="5825410" y="5930116"/>
              <a:ext cx="227498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de-DE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altLang="de-DE" sz="28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flat measure</a:t>
              </a:r>
              <a:endPara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5017231"/>
                </p:ext>
              </p:extLst>
            </p:nvPr>
          </p:nvGraphicFramePr>
          <p:xfrm>
            <a:off x="251520" y="5877272"/>
            <a:ext cx="4608512" cy="864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107" name="Equation" r:id="rId8" imgW="1803400" imgH="368300" progId="Equation.3">
                    <p:embed/>
                  </p:oleObj>
                </mc:Choice>
                <mc:Fallback>
                  <p:oleObj name="Equation" r:id="rId8" imgW="18034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51520" y="5877272"/>
                          <a:ext cx="4608512" cy="8640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4688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Green’s function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4557" y="980728"/>
            <a:ext cx="8595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Bagrets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, </a:t>
            </a:r>
            <a:r>
              <a:rPr lang="de-DE" altLang="de-DE" sz="24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Altland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, 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AK 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‘2016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49373" y="1465620"/>
            <a:ext cx="83407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800" b="1" dirty="0">
                <a:solidFill>
                  <a:srgbClr val="800000"/>
                </a:solidFill>
                <a:latin typeface="Bookman Old Style" panose="02050604050505020204" pitchFamily="18" charset="0"/>
              </a:rPr>
              <a:t>Q: What is the IF limit of Green’s function?</a:t>
            </a:r>
            <a:endParaRPr lang="de-DE" altLang="de-DE" sz="2800" b="1" dirty="0">
              <a:solidFill>
                <a:srgbClr val="80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578513"/>
              </p:ext>
            </p:extLst>
          </p:nvPr>
        </p:nvGraphicFramePr>
        <p:xfrm>
          <a:off x="571500" y="1962150"/>
          <a:ext cx="7972425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4" name="Equation" r:id="rId3" imgW="3314700" imgH="635000" progId="Equation.3">
                  <p:embed/>
                </p:oleObj>
              </mc:Choice>
              <mc:Fallback>
                <p:oleObj name="Equation" r:id="rId3" imgW="33147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62150"/>
                        <a:ext cx="7972425" cy="1470025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49373" y="3429000"/>
            <a:ext cx="87596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-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average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the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mean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field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result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over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Goldstone‘s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soft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modes</a:t>
            </a:r>
            <a:endParaRPr lang="de-DE" altLang="de-DE" sz="22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  <a:p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-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orthogonality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catastrophe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is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008080"/>
                </a:solidFill>
                <a:latin typeface="Comic Sans MS" panose="030F0702030302020204" pitchFamily="66" charset="0"/>
              </a:rPr>
              <a:t>expected</a:t>
            </a:r>
            <a:r>
              <a:rPr lang="de-DE" altLang="de-DE" sz="2200" b="1" dirty="0">
                <a:solidFill>
                  <a:srgbClr val="008080"/>
                </a:solidFill>
                <a:latin typeface="Comic Sans MS" panose="030F0702030302020204" pitchFamily="66" charset="0"/>
              </a:rPr>
              <a:t>  </a:t>
            </a:r>
          </a:p>
        </p:txBody>
      </p:sp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328564"/>
              </p:ext>
            </p:extLst>
          </p:nvPr>
        </p:nvGraphicFramePr>
        <p:xfrm>
          <a:off x="467544" y="4557069"/>
          <a:ext cx="1636712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5" name="Equation" r:id="rId5" imgW="800100" imgH="317500" progId="Equation.3">
                  <p:embed/>
                </p:oleObj>
              </mc:Choice>
              <mc:Fallback>
                <p:oleObj name="Equation" r:id="rId5" imgW="8001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557069"/>
                        <a:ext cx="1636712" cy="64135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082041"/>
              </p:ext>
            </p:extLst>
          </p:nvPr>
        </p:nvGraphicFramePr>
        <p:xfrm>
          <a:off x="285750" y="5652343"/>
          <a:ext cx="8612188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6" name="Equation" r:id="rId7" imgW="3581400" imgH="469900" progId="Equation.3">
                  <p:embed/>
                </p:oleObj>
              </mc:Choice>
              <mc:Fallback>
                <p:oleObj name="Equation" r:id="rId7" imgW="3581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652343"/>
                        <a:ext cx="8612188" cy="1089025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776" y="4285437"/>
            <a:ext cx="2880320" cy="1056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144" y="4221088"/>
            <a:ext cx="3203848" cy="1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5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38472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err="1">
                <a:latin typeface="Bookman Old Style" panose="02050604050505020204" pitchFamily="18" charset="0"/>
              </a:rPr>
              <a:t>Liouvillian</a:t>
            </a:r>
            <a:r>
              <a:rPr lang="en-US" altLang="de-DE" sz="4400" b="1" dirty="0">
                <a:latin typeface="Bookman Old Style" panose="02050604050505020204" pitchFamily="18" charset="0"/>
              </a:rPr>
              <a:t> QM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-36512" y="2185700"/>
            <a:ext cx="3900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Effective Hamiltonian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22391" y="5157192"/>
            <a:ext cx="30534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Green’s function</a:t>
            </a:r>
          </a:p>
        </p:txBody>
      </p:sp>
      <p:graphicFrame>
        <p:nvGraphicFramePr>
          <p:cNvPr id="3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394769"/>
              </p:ext>
            </p:extLst>
          </p:nvPr>
        </p:nvGraphicFramePr>
        <p:xfrm>
          <a:off x="1835696" y="5724351"/>
          <a:ext cx="6962775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48" name="Equation" r:id="rId3" imgW="2895600" imgH="469900" progId="Equation.3">
                  <p:embed/>
                </p:oleObj>
              </mc:Choice>
              <mc:Fallback>
                <p:oleObj name="Equation" r:id="rId3" imgW="2895600" imgH="469900" progId="Equation.3">
                  <p:embed/>
                  <p:pic>
                    <p:nvPicPr>
                      <p:cNvPr id="19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5724351"/>
                        <a:ext cx="6962775" cy="1089025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8"/>
          <p:cNvSpPr>
            <a:spLocks noChangeArrowheads="1"/>
          </p:cNvSpPr>
          <p:nvPr/>
        </p:nvSpPr>
        <p:spPr bwMode="auto">
          <a:xfrm>
            <a:off x="2843808" y="2883923"/>
            <a:ext cx="833109" cy="833109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1475656" y="3938066"/>
            <a:ext cx="251420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200" b="1" dirty="0">
                <a:solidFill>
                  <a:srgbClr val="990000"/>
                </a:solidFill>
                <a:latin typeface="Comic Sans MS" panose="030F0702030302020204" pitchFamily="66" charset="0"/>
              </a:rPr>
              <a:t>“effective mass”</a:t>
            </a:r>
            <a:endParaRPr lang="de-DE" altLang="de-DE" sz="22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61446" y="1964259"/>
            <a:ext cx="4503042" cy="3408957"/>
            <a:chOff x="4461446" y="1172171"/>
            <a:chExt cx="4503042" cy="3408957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182" y="1961547"/>
              <a:ext cx="4265744" cy="2573535"/>
            </a:xfrm>
            <a:prstGeom prst="rect">
              <a:avLst/>
            </a:prstGeom>
          </p:spPr>
        </p:pic>
        <p:cxnSp>
          <p:nvCxnSpPr>
            <p:cNvPr id="11" name="Прямая со стрелкой 10"/>
            <p:cNvCxnSpPr/>
            <p:nvPr/>
          </p:nvCxnSpPr>
          <p:spPr>
            <a:xfrm>
              <a:off x="6621686" y="1801691"/>
              <a:ext cx="0" cy="2779437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rot="5400000">
              <a:off x="6699602" y="1496555"/>
              <a:ext cx="0" cy="4476311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1110022"/>
                </p:ext>
              </p:extLst>
            </p:nvPr>
          </p:nvGraphicFramePr>
          <p:xfrm>
            <a:off x="7020272" y="2036266"/>
            <a:ext cx="1058863" cy="528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549" name="Equation" r:id="rId6" imgW="406080" imgH="203040" progId="Equation.DSMT4">
                    <p:embed/>
                  </p:oleObj>
                </mc:Choice>
                <mc:Fallback>
                  <p:oleObj name="Equation" r:id="rId6" imgW="406080" imgH="203040" progId="Equation.DSMT4">
                    <p:embed/>
                    <p:pic>
                      <p:nvPicPr>
                        <p:cNvPr id="11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20272" y="2036266"/>
                          <a:ext cx="1058863" cy="52863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4029036"/>
                </p:ext>
              </p:extLst>
            </p:nvPr>
          </p:nvGraphicFramePr>
          <p:xfrm>
            <a:off x="8599363" y="3892221"/>
            <a:ext cx="36512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550" name="Equation" r:id="rId8" imgW="139680" imgH="164880" progId="Equation.DSMT4">
                    <p:embed/>
                  </p:oleObj>
                </mc:Choice>
                <mc:Fallback>
                  <p:oleObj name="Equation" r:id="rId8" imgW="139680" imgH="164880" progId="Equation.DSMT4">
                    <p:embed/>
                    <p:pic>
                      <p:nvPicPr>
                        <p:cNvPr id="2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99363" y="3892221"/>
                          <a:ext cx="365125" cy="4286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85508953"/>
                </p:ext>
              </p:extLst>
            </p:nvPr>
          </p:nvGraphicFramePr>
          <p:xfrm>
            <a:off x="7732018" y="1172171"/>
            <a:ext cx="1160462" cy="528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551" name="Equation" r:id="rId10" imgW="444240" imgH="203040" progId="Equation.DSMT4">
                    <p:embed/>
                  </p:oleObj>
                </mc:Choice>
                <mc:Fallback>
                  <p:oleObj name="Equation" r:id="rId10" imgW="444240" imgH="203040" progId="Equation.DSMT4">
                    <p:embed/>
                    <p:pic>
                      <p:nvPicPr>
                        <p:cNvPr id="33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32018" y="1172171"/>
                          <a:ext cx="1160462" cy="52863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344684"/>
              </p:ext>
            </p:extLst>
          </p:nvPr>
        </p:nvGraphicFramePr>
        <p:xfrm>
          <a:off x="215900" y="755650"/>
          <a:ext cx="876935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52" name="Equation" r:id="rId12" imgW="3352800" imgH="546100" progId="Equation.3">
                  <p:embed/>
                </p:oleObj>
              </mc:Choice>
              <mc:Fallback>
                <p:oleObj name="Equation" r:id="rId12" imgW="33528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755650"/>
                        <a:ext cx="8769350" cy="1377950"/>
                      </a:xfrm>
                      <a:prstGeom prst="rect">
                        <a:avLst/>
                      </a:prstGeom>
                      <a:noFill/>
                      <a:ln w="19050" cmpd="sng"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669204"/>
              </p:ext>
            </p:extLst>
          </p:nvPr>
        </p:nvGraphicFramePr>
        <p:xfrm>
          <a:off x="247674" y="2830349"/>
          <a:ext cx="4828382" cy="958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53" name="Equation" r:id="rId14" imgW="2145960" imgH="431640" progId="Equation.DSMT4">
                  <p:embed/>
                </p:oleObj>
              </mc:Choice>
              <mc:Fallback>
                <p:oleObj name="Equation" r:id="rId14" imgW="2145960" imgH="431640" progId="Equation.DSMT4">
                  <p:embed/>
                  <p:pic>
                    <p:nvPicPr>
                      <p:cNvPr id="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74" y="2830349"/>
                        <a:ext cx="4828382" cy="958691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513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4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Green’s function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796880"/>
              </p:ext>
            </p:extLst>
          </p:nvPr>
        </p:nvGraphicFramePr>
        <p:xfrm>
          <a:off x="323528" y="1268760"/>
          <a:ext cx="5424487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01" name="Equation" r:id="rId3" imgW="2654300" imgH="469900" progId="Equation.3">
                  <p:embed/>
                </p:oleObj>
              </mc:Choice>
              <mc:Fallback>
                <p:oleObj name="Equation" r:id="rId3" imgW="2654300" imgH="469900" progId="Equation.3">
                  <p:embed/>
                  <p:pic>
                    <p:nvPicPr>
                      <p:cNvPr id="1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268760"/>
                        <a:ext cx="5424487" cy="94615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 стрелкой 12"/>
          <p:cNvCxnSpPr/>
          <p:nvPr/>
        </p:nvCxnSpPr>
        <p:spPr bwMode="auto">
          <a:xfrm flipV="1">
            <a:off x="1403648" y="3284985"/>
            <a:ext cx="0" cy="2664295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653566"/>
              </p:ext>
            </p:extLst>
          </p:nvPr>
        </p:nvGraphicFramePr>
        <p:xfrm>
          <a:off x="503238" y="6210300"/>
          <a:ext cx="20796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02" name="Equation" r:id="rId5" imgW="863600" imgH="228600" progId="Equation.3">
                  <p:embed/>
                </p:oleObj>
              </mc:Choice>
              <mc:Fallback>
                <p:oleObj name="Equation" r:id="rId5" imgW="863600" imgH="228600" progId="Equation.3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8" y="6210300"/>
                        <a:ext cx="2079625" cy="550863"/>
                      </a:xfrm>
                      <a:prstGeom prst="rect">
                        <a:avLst/>
                      </a:prstGeom>
                      <a:solidFill>
                        <a:schemeClr val="bg1">
                          <a:alpha val="49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7"/>
          <p:cNvSpPr>
            <a:spLocks/>
          </p:cNvSpPr>
          <p:nvPr/>
        </p:nvSpPr>
        <p:spPr bwMode="auto">
          <a:xfrm>
            <a:off x="1619672" y="4581128"/>
            <a:ext cx="1944216" cy="432048"/>
          </a:xfrm>
          <a:prstGeom prst="borderCallout1">
            <a:avLst>
              <a:gd name="adj1" fmla="val 26375"/>
              <a:gd name="adj2" fmla="val 101991"/>
              <a:gd name="adj3" fmla="val -33532"/>
              <a:gd name="adj4" fmla="val 136235"/>
            </a:avLst>
          </a:prstGeom>
          <a:solidFill>
            <a:schemeClr val="bg1">
              <a:alpha val="50000"/>
            </a:schemeClr>
          </a:solidFill>
          <a:ln w="254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2000" b="1" dirty="0" smtClean="0">
                <a:solidFill>
                  <a:srgbClr val="990000"/>
                </a:solidFill>
                <a:latin typeface="Comic Sans MS" panose="030F0702030302020204" pitchFamily="66" charset="0"/>
              </a:rPr>
              <a:t>N</a:t>
            </a:r>
            <a:r>
              <a:rPr lang="de-DE" altLang="de-DE" sz="2000" b="1" dirty="0">
                <a:solidFill>
                  <a:srgbClr val="990000"/>
                </a:solidFill>
                <a:latin typeface="Comic Sans MS" panose="030F0702030302020204" pitchFamily="66" charset="0"/>
              </a:rPr>
              <a:t>=24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36912"/>
            <a:ext cx="6120680" cy="4080454"/>
          </a:xfrm>
          <a:prstGeom prst="rect">
            <a:avLst/>
          </a:prstGeom>
        </p:spPr>
      </p:pic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347255"/>
              </p:ext>
            </p:extLst>
          </p:nvPr>
        </p:nvGraphicFramePr>
        <p:xfrm>
          <a:off x="4099868" y="3692451"/>
          <a:ext cx="1192212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03" name="Equation" r:id="rId8" imgW="457200" imgH="203040" progId="Equation.3">
                  <p:embed/>
                </p:oleObj>
              </mc:Choice>
              <mc:Fallback>
                <p:oleObj name="Equation" r:id="rId8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9868" y="3692451"/>
                        <a:ext cx="1192212" cy="528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5364088" y="2132856"/>
            <a:ext cx="72008" cy="223224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81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243408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New Energy Scale: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03" y="1052736"/>
            <a:ext cx="5584301" cy="3888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021130"/>
              </p:ext>
            </p:extLst>
          </p:nvPr>
        </p:nvGraphicFramePr>
        <p:xfrm>
          <a:off x="2339752" y="5643835"/>
          <a:ext cx="4672013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55" name="Equation" r:id="rId4" imgW="2286000" imgH="507960" progId="Equation.DSMT4">
                  <p:embed/>
                </p:oleObj>
              </mc:Choice>
              <mc:Fallback>
                <p:oleObj name="Equation" r:id="rId4" imgW="2286000" imgH="507960" progId="Equation.DSMT4">
                  <p:embed/>
                  <p:pic>
                    <p:nvPicPr>
                      <p:cNvPr id="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5643835"/>
                        <a:ext cx="4672013" cy="102552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4283968" y="4581128"/>
          <a:ext cx="727075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56" name="Equation" r:id="rId6" imgW="279360" imgH="215640" progId="Equation.DSMT4">
                  <p:embed/>
                </p:oleObj>
              </mc:Choice>
              <mc:Fallback>
                <p:oleObj name="Equation" r:id="rId6" imgW="279360" imgH="215640" progId="Equation.DSMT4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4581128"/>
                        <a:ext cx="727075" cy="563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1059533" y="2478980"/>
          <a:ext cx="992187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57" name="Equation" r:id="rId8" imgW="380880" imgH="253800" progId="Equation.DSMT4">
                  <p:embed/>
                </p:oleObj>
              </mc:Choice>
              <mc:Fallback>
                <p:oleObj name="Equation" r:id="rId8" imgW="380880" imgH="253800" progId="Equation.DSMT4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9533" y="2478980"/>
                        <a:ext cx="992187" cy="661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083063"/>
              </p:ext>
            </p:extLst>
          </p:nvPr>
        </p:nvGraphicFramePr>
        <p:xfrm>
          <a:off x="2555776" y="1989138"/>
          <a:ext cx="1025525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58" name="Equation" r:id="rId10" imgW="393480" imgH="203040" progId="Equation.DSMT4">
                  <p:embed/>
                </p:oleObj>
              </mc:Choice>
              <mc:Fallback>
                <p:oleObj name="Equation" r:id="rId10" imgW="393480" imgH="203040" progId="Equation.DSMT4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989138"/>
                        <a:ext cx="1025525" cy="528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 стрелкой 12"/>
          <p:cNvCxnSpPr/>
          <p:nvPr/>
        </p:nvCxnSpPr>
        <p:spPr bwMode="auto">
          <a:xfrm flipV="1">
            <a:off x="4427984" y="2564904"/>
            <a:ext cx="0" cy="1584177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333553" y="2134017"/>
            <a:ext cx="2054871" cy="43088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-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mean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field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399356"/>
              </p:ext>
            </p:extLst>
          </p:nvPr>
        </p:nvGraphicFramePr>
        <p:xfrm>
          <a:off x="5364163" y="1963738"/>
          <a:ext cx="1192212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59" name="Equation" r:id="rId12" imgW="457200" imgH="203040" progId="Equation.3">
                  <p:embed/>
                </p:oleObj>
              </mc:Choice>
              <mc:Fallback>
                <p:oleObj name="Equation" r:id="rId12" imgW="457200" imgH="203040" progId="Equation.3">
                  <p:embed/>
                  <p:pic>
                    <p:nvPicPr>
                      <p:cNvPr id="1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963738"/>
                        <a:ext cx="1192212" cy="528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"/>
          <p:cNvGraphicFramePr>
            <a:graphicFrameLocks noChangeAspect="1"/>
          </p:cNvGraphicFramePr>
          <p:nvPr/>
        </p:nvGraphicFramePr>
        <p:xfrm>
          <a:off x="4542681" y="3573016"/>
          <a:ext cx="3341687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60" name="Equation" r:id="rId14" imgW="1282680" imgH="228600" progId="Equation.DSMT4">
                  <p:embed/>
                </p:oleObj>
              </mc:Choice>
              <mc:Fallback>
                <p:oleObj name="Equation" r:id="rId14" imgW="1282680" imgH="228600" progId="Equation.DSMT4">
                  <p:embed/>
                  <p:pic>
                    <p:nvPicPr>
                      <p:cNvPr id="1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681" y="3573016"/>
                        <a:ext cx="3341687" cy="595313"/>
                      </a:xfrm>
                      <a:prstGeom prst="rect">
                        <a:avLst/>
                      </a:prstGeom>
                      <a:solidFill>
                        <a:schemeClr val="bg1">
                          <a:alpha val="49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9512" y="5013176"/>
            <a:ext cx="25521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Time domain:</a:t>
            </a:r>
          </a:p>
        </p:txBody>
      </p:sp>
    </p:spTree>
    <p:extLst>
      <p:ext uri="{BB962C8B-B14F-4D97-AF65-F5344CB8AC3E}">
        <p14:creationId xmlns:p14="http://schemas.microsoft.com/office/powerpoint/2010/main" val="169464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Zero-bias anomaly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Picture 5" descr="T2D_charge_s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5616575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987899" y="2298502"/>
            <a:ext cx="215900" cy="431800"/>
          </a:xfrm>
          <a:prstGeom prst="curvedLeftArrow">
            <a:avLst>
              <a:gd name="adj1" fmla="val 40000"/>
              <a:gd name="adj2" fmla="val 80000"/>
              <a:gd name="adj3" fmla="val 33333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Прямоугольник 7"/>
          <p:cNvSpPr/>
          <p:nvPr/>
        </p:nvSpPr>
        <p:spPr>
          <a:xfrm>
            <a:off x="3198082" y="1124744"/>
            <a:ext cx="36580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800000"/>
                </a:solidFill>
                <a:latin typeface="Symbol" panose="05050102010706020507" pitchFamily="18" charset="2"/>
              </a:rPr>
              <a:t>e</a:t>
            </a:r>
            <a:endParaRPr lang="de-DE" sz="3200" dirty="0">
              <a:solidFill>
                <a:srgbClr val="800000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643438" y="1268413"/>
            <a:ext cx="41866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B.Altshuler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,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A.Aronov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79;</a:t>
            </a:r>
            <a:endParaRPr lang="de-DE" altLang="de-DE" sz="2000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Yu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Nazarov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, JETP ’89;</a:t>
            </a:r>
          </a:p>
          <a:p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L.Levitov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&amp;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A.Shytov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, JETP ’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97  </a:t>
            </a:r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301248"/>
              </p:ext>
            </p:extLst>
          </p:nvPr>
        </p:nvGraphicFramePr>
        <p:xfrm>
          <a:off x="1395413" y="3471863"/>
          <a:ext cx="31845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3" name="Equation" r:id="rId4" imgW="1511280" imgH="215640" progId="Equation.3">
                  <p:embed/>
                </p:oleObj>
              </mc:Choice>
              <mc:Fallback>
                <p:oleObj name="Equation" r:id="rId4" imgW="1511280" imgH="215640" progId="Equation.3">
                  <p:embed/>
                  <p:pic>
                    <p:nvPicPr>
                      <p:cNvPr id="1946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413" y="3471863"/>
                        <a:ext cx="3184525" cy="454025"/>
                      </a:xfrm>
                      <a:prstGeom prst="rect">
                        <a:avLst/>
                      </a:prstGeom>
                      <a:solidFill>
                        <a:schemeClr val="bg1">
                          <a:alpha val="50000"/>
                        </a:schemeClr>
                      </a:solidFill>
                      <a:ln w="1905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444221" y="3933056"/>
            <a:ext cx="31277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tunneling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conductance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 rot="20115803">
            <a:off x="39968" y="1972287"/>
            <a:ext cx="276870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2D </a:t>
            </a:r>
            <a:r>
              <a:rPr lang="de-DE" altLang="de-DE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disordered</a:t>
            </a:r>
            <a:r>
              <a:rPr lang="de-DE" altLang="de-DE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film</a:t>
            </a:r>
          </a:p>
        </p:txBody>
      </p:sp>
      <p:graphicFrame>
        <p:nvGraphicFramePr>
          <p:cNvPr id="1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793464"/>
              </p:ext>
            </p:extLst>
          </p:nvPr>
        </p:nvGraphicFramePr>
        <p:xfrm>
          <a:off x="323528" y="4989190"/>
          <a:ext cx="3113088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4" name="Equation" r:id="rId6" imgW="1384300" imgH="304800" progId="Equation.3">
                  <p:embed/>
                </p:oleObj>
              </mc:Choice>
              <mc:Fallback>
                <p:oleObj name="Equation" r:id="rId6" imgW="1384300" imgH="304800" progId="Equation.3">
                  <p:embed/>
                  <p:pic>
                    <p:nvPicPr>
                      <p:cNvPr id="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989190"/>
                        <a:ext cx="3113088" cy="67786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828985"/>
              </p:ext>
            </p:extLst>
          </p:nvPr>
        </p:nvGraphicFramePr>
        <p:xfrm>
          <a:off x="6185668" y="5813425"/>
          <a:ext cx="2490788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5" name="Equation" r:id="rId8" imgW="1041400" imgH="444500" progId="Equation.3">
                  <p:embed/>
                </p:oleObj>
              </mc:Choice>
              <mc:Fallback>
                <p:oleObj name="Equation" r:id="rId8" imgW="1041400" imgH="444500" progId="Equation.3">
                  <p:embed/>
                  <p:pic>
                    <p:nvPicPr>
                      <p:cNvPr id="21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5668" y="5813425"/>
                        <a:ext cx="2490788" cy="1030288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4638566" y="4891807"/>
            <a:ext cx="40527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2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S(t)- </a:t>
            </a:r>
            <a:r>
              <a:rPr lang="de-DE" altLang="de-DE" sz="22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tunnelling</a:t>
            </a:r>
            <a:r>
              <a:rPr lang="de-DE" altLang="de-DE" sz="22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action</a:t>
            </a:r>
            <a:r>
              <a:rPr lang="de-DE" altLang="de-DE" sz="22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under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the</a:t>
            </a:r>
            <a:r>
              <a:rPr lang="de-DE" altLang="de-DE" sz="22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“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Coulomb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barrier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“ 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4005802" y="6093296"/>
            <a:ext cx="171832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2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e.g</a:t>
            </a:r>
            <a:r>
              <a:rPr lang="de-DE" altLang="de-DE" sz="22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in d=2: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7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(</a:t>
            </a:r>
            <a:r>
              <a:rPr lang="en-US" altLang="de-DE" sz="4400" b="1" dirty="0">
                <a:solidFill>
                  <a:srgbClr val="008080"/>
                </a:solidFill>
                <a:latin typeface="Bookman Old Style" panose="02050604050505020204" pitchFamily="18" charset="0"/>
              </a:rPr>
              <a:t>2p</a:t>
            </a:r>
            <a:r>
              <a:rPr lang="en-US" altLang="de-DE" sz="4400" b="1" dirty="0">
                <a:latin typeface="Bookman Old Style" panose="02050604050505020204" pitchFamily="18" charset="0"/>
              </a:rPr>
              <a:t>)-point Green’s function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834506" y="2707179"/>
            <a:ext cx="1368747" cy="1309236"/>
          </a:xfrm>
          <a:prstGeom prst="ellipse">
            <a:avLst/>
          </a:prstGeom>
          <a:ln w="31750"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Овал 5"/>
          <p:cNvSpPr/>
          <p:nvPr/>
        </p:nvSpPr>
        <p:spPr>
          <a:xfrm>
            <a:off x="6083573" y="2766095"/>
            <a:ext cx="1368747" cy="1309236"/>
          </a:xfrm>
          <a:prstGeom prst="ellipse">
            <a:avLst/>
          </a:prstGeom>
          <a:ln w="31750"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Блок-схема: узел 6"/>
          <p:cNvSpPr/>
          <p:nvPr/>
        </p:nvSpPr>
        <p:spPr>
          <a:xfrm>
            <a:off x="2175483" y="3017606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Блок-схема: узел 7"/>
          <p:cNvSpPr/>
          <p:nvPr/>
        </p:nvSpPr>
        <p:spPr>
          <a:xfrm>
            <a:off x="2649584" y="3263585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Блок-схема: узел 8"/>
          <p:cNvSpPr/>
          <p:nvPr/>
        </p:nvSpPr>
        <p:spPr>
          <a:xfrm>
            <a:off x="2297928" y="3521662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Блок-схема: узел 9"/>
          <p:cNvSpPr/>
          <p:nvPr/>
        </p:nvSpPr>
        <p:spPr>
          <a:xfrm>
            <a:off x="6466603" y="3047561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Блок-схема: узел 10"/>
          <p:cNvSpPr/>
          <p:nvPr/>
        </p:nvSpPr>
        <p:spPr>
          <a:xfrm>
            <a:off x="6826643" y="3263585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Блок-схема: узел 11"/>
          <p:cNvSpPr/>
          <p:nvPr/>
        </p:nvSpPr>
        <p:spPr>
          <a:xfrm>
            <a:off x="6279939" y="3479609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Прямоугольник 12"/>
          <p:cNvSpPr/>
          <p:nvPr/>
        </p:nvSpPr>
        <p:spPr>
          <a:xfrm>
            <a:off x="6660232" y="2708920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20272" y="2996952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44208" y="3429000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71800" y="3060249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11760" y="2636912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07704" y="3211235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000091"/>
              </p:ext>
            </p:extLst>
          </p:nvPr>
        </p:nvGraphicFramePr>
        <p:xfrm>
          <a:off x="1706563" y="1189038"/>
          <a:ext cx="5745162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2" name="Equation" r:id="rId3" imgW="2184120" imgH="482400" progId="Equation.DSMT4">
                  <p:embed/>
                </p:oleObj>
              </mc:Choice>
              <mc:Fallback>
                <p:oleObj name="Equation" r:id="rId3" imgW="21841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563" y="1189038"/>
                        <a:ext cx="5745162" cy="1231900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 стрелкой 21"/>
          <p:cNvCxnSpPr/>
          <p:nvPr/>
        </p:nvCxnSpPr>
        <p:spPr>
          <a:xfrm>
            <a:off x="3362265" y="3400892"/>
            <a:ext cx="2592288" cy="0"/>
          </a:xfrm>
          <a:prstGeom prst="straightConnector1">
            <a:avLst/>
          </a:prstGeom>
          <a:ln w="57150">
            <a:solidFill>
              <a:schemeClr val="tx1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087934"/>
              </p:ext>
            </p:extLst>
          </p:nvPr>
        </p:nvGraphicFramePr>
        <p:xfrm>
          <a:off x="4038600" y="2690813"/>
          <a:ext cx="12858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3" name="Equation" r:id="rId5" imgW="495000" imgH="253800" progId="Equation.DSMT4">
                  <p:embed/>
                </p:oleObj>
              </mc:Choice>
              <mc:Fallback>
                <p:oleObj name="Equation" r:id="rId5" imgW="495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690813"/>
                        <a:ext cx="12858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28532"/>
              </p:ext>
            </p:extLst>
          </p:nvPr>
        </p:nvGraphicFramePr>
        <p:xfrm>
          <a:off x="157163" y="4292600"/>
          <a:ext cx="8763000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34" name="Equation" r:id="rId7" imgW="3543120" imgH="355320" progId="Equation.DSMT4">
                  <p:embed/>
                </p:oleObj>
              </mc:Choice>
              <mc:Fallback>
                <p:oleObj name="Equation" r:id="rId7" imgW="35431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3" y="4292600"/>
                        <a:ext cx="8763000" cy="86836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6228184" y="4419421"/>
            <a:ext cx="625927" cy="517295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681520" y="5373216"/>
            <a:ext cx="39229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200" b="1" dirty="0">
                <a:solidFill>
                  <a:srgbClr val="990000"/>
                </a:solidFill>
                <a:latin typeface="Comic Sans MS" panose="030F0702030302020204" pitchFamily="66" charset="0"/>
              </a:rPr>
              <a:t>universal long-time decay</a:t>
            </a:r>
            <a:endParaRPr lang="de-DE" altLang="de-DE" sz="22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07504" y="5949280"/>
            <a:ext cx="9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Same </a:t>
            </a:r>
            <a:r>
              <a:rPr lang="de-DE" altLang="de-DE" sz="24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as</a:t>
            </a:r>
            <a:r>
              <a:rPr lang="de-DE" altLang="de-DE" sz="24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4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wavefunctions</a:t>
            </a:r>
            <a:r>
              <a:rPr lang="de-DE" altLang="de-DE" sz="24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4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moments</a:t>
            </a:r>
            <a:r>
              <a:rPr lang="de-DE" altLang="de-DE" sz="24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4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of</a:t>
            </a:r>
            <a:r>
              <a:rPr lang="de-DE" altLang="de-DE" sz="24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4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random</a:t>
            </a:r>
            <a:r>
              <a:rPr lang="de-DE" altLang="de-DE" sz="24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4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mass</a:t>
            </a:r>
            <a:r>
              <a:rPr lang="de-DE" altLang="de-DE" sz="24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Dirac, </a:t>
            </a:r>
            <a:r>
              <a:rPr lang="de-DE" altLang="de-DE" sz="24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Shelton &amp; A. </a:t>
            </a:r>
            <a:r>
              <a:rPr lang="de-DE" altLang="de-DE" sz="24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Tsvelik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‘98  </a:t>
            </a:r>
          </a:p>
        </p:txBody>
      </p:sp>
    </p:spTree>
    <p:extLst>
      <p:ext uri="{BB962C8B-B14F-4D97-AF65-F5344CB8AC3E}">
        <p14:creationId xmlns:p14="http://schemas.microsoft.com/office/powerpoint/2010/main" val="357740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Finite Temperature 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07504" y="1196752"/>
            <a:ext cx="432048" cy="5544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68760"/>
            <a:ext cx="864096" cy="826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816" y="1230784"/>
            <a:ext cx="6818560" cy="974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471812"/>
            <a:ext cx="3050175" cy="741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2564904"/>
            <a:ext cx="293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Many-body DOS: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789040"/>
            <a:ext cx="4572000" cy="28321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3923928" y="3068960"/>
            <a:ext cx="720080" cy="12961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3861048"/>
            <a:ext cx="3514311" cy="280831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177880" y="5877272"/>
            <a:ext cx="482352" cy="5760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4788024" y="3717032"/>
            <a:ext cx="1368152" cy="2160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716016" y="6453336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38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3600" b="1" dirty="0">
                <a:latin typeface="Bookman Old Style" panose="02050604050505020204" pitchFamily="18" charset="0"/>
              </a:rPr>
              <a:t>  </a:t>
            </a:r>
            <a:r>
              <a:rPr lang="en-US" altLang="de-DE" sz="3600" b="1" dirty="0" smtClean="0">
                <a:latin typeface="Bookman Old Style" panose="02050604050505020204" pitchFamily="18" charset="0"/>
              </a:rPr>
              <a:t>Outline: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79388" y="1605717"/>
            <a:ext cx="895790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Sachdev</a:t>
            </a: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-Ye-</a:t>
            </a:r>
            <a:r>
              <a:rPr lang="en-US" altLang="de-DE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Kitaev</a:t>
            </a: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model</a:t>
            </a:r>
          </a:p>
          <a:p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de-DE" altLang="de-DE" sz="2200" b="1" dirty="0">
                <a:solidFill>
                  <a:srgbClr val="4D4D4D"/>
                </a:solidFill>
                <a:latin typeface="Comic Sans MS" panose="030F0702030302020204" pitchFamily="66" charset="0"/>
              </a:rPr>
              <a:t> -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infra-red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emergent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conformal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symmetry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  <a:p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  - soft-mode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action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&amp;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mapping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to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Liouville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quantum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mechanics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  <a:p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  - IR universal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assymptotics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of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correlation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functions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45207" y="3266539"/>
            <a:ext cx="87126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Holographic principle &amp; </a:t>
            </a:r>
            <a:r>
              <a:rPr lang="en-US" altLang="de-DE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AdS</a:t>
            </a:r>
            <a:r>
              <a:rPr lang="de-DE" altLang="de-DE" sz="3200" b="1" baseline="-25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/CFT</a:t>
            </a:r>
            <a:r>
              <a:rPr lang="de-DE" altLang="de-DE" sz="3200" b="1" baseline="-25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correspondence</a:t>
            </a:r>
            <a:endParaRPr lang="en-US" altLang="de-DE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25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43473" y="953344"/>
            <a:ext cx="48141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out-of-time-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order </a:t>
            </a: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correlator</a:t>
            </a:r>
            <a:endParaRPr lang="en-US" altLang="de-DE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36512" y="-243408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OTOC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3041576"/>
            <a:ext cx="9144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J</a:t>
            </a:r>
            <a:r>
              <a:rPr lang="en-US" sz="2000" b="1" dirty="0">
                <a:solidFill>
                  <a:srgbClr val="800000"/>
                </a:solidFill>
                <a:latin typeface="Comic Sans MS"/>
                <a:cs typeface="Comic Sans MS"/>
              </a:rPr>
              <a:t>. </a:t>
            </a:r>
            <a:r>
              <a:rPr lang="en-US" sz="2000" b="1" dirty="0" err="1">
                <a:solidFill>
                  <a:srgbClr val="800000"/>
                </a:solidFill>
                <a:latin typeface="Comic Sans MS"/>
                <a:cs typeface="Comic Sans MS"/>
              </a:rPr>
              <a:t>Maldacena</a:t>
            </a:r>
            <a:r>
              <a:rPr lang="en-US" sz="2000" b="1" dirty="0">
                <a:solidFill>
                  <a:srgbClr val="800000"/>
                </a:solidFill>
                <a:latin typeface="Comic Sans MS"/>
                <a:cs typeface="Comic Sans MS"/>
              </a:rPr>
              <a:t>, S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. </a:t>
            </a:r>
            <a:r>
              <a:rPr lang="en-US" sz="2000" b="1" dirty="0" err="1">
                <a:solidFill>
                  <a:srgbClr val="800000"/>
                </a:solidFill>
                <a:latin typeface="Comic Sans MS"/>
                <a:cs typeface="Comic Sans MS"/>
              </a:rPr>
              <a:t>Shenker</a:t>
            </a:r>
            <a:r>
              <a:rPr lang="en-US" sz="2000" b="1" dirty="0">
                <a:solidFill>
                  <a:srgbClr val="800000"/>
                </a:solidFill>
                <a:latin typeface="Comic Sans MS"/>
                <a:cs typeface="Comic Sans MS"/>
              </a:rPr>
              <a:t>, 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D</a:t>
            </a:r>
            <a:r>
              <a:rPr lang="en-US" sz="2000" b="1" dirty="0">
                <a:solidFill>
                  <a:srgbClr val="800000"/>
                </a:solidFill>
                <a:latin typeface="Comic Sans MS"/>
                <a:cs typeface="Comic Sans MS"/>
              </a:rPr>
              <a:t>. Stanford, “A bound 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on chaos</a:t>
            </a:r>
            <a:r>
              <a:rPr lang="en-US" sz="2000" b="1" dirty="0">
                <a:solidFill>
                  <a:srgbClr val="800000"/>
                </a:solidFill>
                <a:latin typeface="Comic Sans MS"/>
                <a:cs typeface="Comic Sans MS"/>
              </a:rPr>
              <a:t>,” 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(</a:t>
            </a:r>
            <a:r>
              <a:rPr lang="en-US" sz="2000" b="1" dirty="0">
                <a:solidFill>
                  <a:srgbClr val="800000"/>
                </a:solidFill>
                <a:latin typeface="Comic Sans MS"/>
                <a:cs typeface="Comic Sans MS"/>
              </a:rPr>
              <a:t>2015) </a:t>
            </a:r>
          </a:p>
          <a:p>
            <a:endParaRPr lang="de-DE" altLang="de-DE" sz="22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08520" y="3437963"/>
            <a:ext cx="9001000" cy="3523681"/>
            <a:chOff x="-108520" y="3437963"/>
            <a:chExt cx="9001000" cy="35236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8520" y="3437963"/>
              <a:ext cx="4896544" cy="3523681"/>
            </a:xfrm>
            <a:prstGeom prst="rect">
              <a:avLst/>
            </a:prstGeom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4499993" y="5805264"/>
              <a:ext cx="43924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de-DE" altLang="de-DE" sz="2400" b="1" dirty="0">
                  <a:solidFill>
                    <a:srgbClr val="800000"/>
                  </a:solidFill>
                  <a:latin typeface="Comic Sans MS" panose="030F0702030302020204" pitchFamily="66" charset="0"/>
                </a:rPr>
                <a:t>W</a:t>
              </a:r>
              <a:r>
                <a:rPr lang="de-DE" altLang="de-DE" sz="2400" b="1" dirty="0" smtClean="0">
                  <a:solidFill>
                    <a:srgbClr val="800000"/>
                  </a:solidFill>
                  <a:latin typeface="Comic Sans MS" panose="030F0702030302020204" pitchFamily="66" charset="0"/>
                </a:rPr>
                <a:t>. Fu </a:t>
              </a:r>
              <a:r>
                <a:rPr lang="de-DE" altLang="de-DE" sz="2400" b="1" dirty="0">
                  <a:solidFill>
                    <a:srgbClr val="800000"/>
                  </a:solidFill>
                  <a:latin typeface="Comic Sans MS" panose="030F0702030302020204" pitchFamily="66" charset="0"/>
                </a:rPr>
                <a:t>&amp; </a:t>
              </a:r>
              <a:r>
                <a:rPr lang="de-DE" altLang="de-DE" sz="2400" b="1" dirty="0" smtClean="0">
                  <a:solidFill>
                    <a:srgbClr val="800000"/>
                  </a:solidFill>
                  <a:latin typeface="Comic Sans MS" panose="030F0702030302020204" pitchFamily="66" charset="0"/>
                </a:rPr>
                <a:t>S. </a:t>
              </a:r>
              <a:r>
                <a:rPr lang="de-DE" altLang="de-DE" sz="2400" b="1" dirty="0" err="1" smtClean="0">
                  <a:solidFill>
                    <a:srgbClr val="800000"/>
                  </a:solidFill>
                  <a:latin typeface="Comic Sans MS" panose="030F0702030302020204" pitchFamily="66" charset="0"/>
                </a:rPr>
                <a:t>Sachdev</a:t>
              </a:r>
              <a:r>
                <a:rPr lang="de-DE" altLang="de-DE" sz="2400" b="1" dirty="0" smtClean="0">
                  <a:solidFill>
                    <a:srgbClr val="800000"/>
                  </a:solidFill>
                  <a:latin typeface="Comic Sans MS" panose="030F0702030302020204" pitchFamily="66" charset="0"/>
                </a:rPr>
                <a:t> 2016</a:t>
              </a:r>
              <a:endPara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347864" y="620688"/>
            <a:ext cx="5796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A.I. Larkin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, 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Y.N. </a:t>
            </a:r>
            <a:r>
              <a:rPr lang="de-DE" altLang="de-DE" sz="24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Ovchinnikov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 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1968</a:t>
            </a:r>
            <a:endParaRPr lang="de-DE" altLang="de-DE" sz="24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326513"/>
              </p:ext>
            </p:extLst>
          </p:nvPr>
        </p:nvGraphicFramePr>
        <p:xfrm>
          <a:off x="830263" y="1484313"/>
          <a:ext cx="640397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76" name="Equation" r:id="rId4" imgW="2921000" imgH="406400" progId="Equation.3">
                  <p:embed/>
                </p:oleObj>
              </mc:Choice>
              <mc:Fallback>
                <p:oleObj name="Equation" r:id="rId4" imgW="29210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1484313"/>
                        <a:ext cx="640397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87624" y="2383205"/>
            <a:ext cx="6264696" cy="541739"/>
            <a:chOff x="1115616" y="2383205"/>
            <a:chExt cx="6264696" cy="541739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457384" y="2461060"/>
              <a:ext cx="3922928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de-DE" sz="2200" b="1" dirty="0">
                  <a:solidFill>
                    <a:srgbClr val="990000"/>
                  </a:solidFill>
                  <a:latin typeface="Comic Sans MS" panose="030F0702030302020204" pitchFamily="66" charset="0"/>
                </a:rPr>
                <a:t>maximal </a:t>
              </a:r>
              <a:r>
                <a:rPr lang="en-US" altLang="de-DE" sz="2200" b="1" dirty="0" err="1">
                  <a:solidFill>
                    <a:srgbClr val="990000"/>
                  </a:solidFill>
                  <a:latin typeface="Comic Sans MS" panose="030F0702030302020204" pitchFamily="66" charset="0"/>
                </a:rPr>
                <a:t>Lyapunov</a:t>
              </a:r>
              <a:r>
                <a:rPr lang="en-US" altLang="de-DE" sz="2200" b="1" dirty="0">
                  <a:solidFill>
                    <a:srgbClr val="990000"/>
                  </a:solidFill>
                  <a:latin typeface="Comic Sans MS" panose="030F0702030302020204" pitchFamily="66" charset="0"/>
                </a:rPr>
                <a:t> exponent</a:t>
              </a:r>
              <a:endParaRPr lang="de-DE" altLang="de-DE" sz="2200" b="1" dirty="0">
                <a:solidFill>
                  <a:srgbClr val="990000"/>
                </a:solidFill>
                <a:latin typeface="Comic Sans MS" panose="030F0702030302020204" pitchFamily="66" charset="0"/>
              </a:endParaRPr>
            </a:p>
          </p:txBody>
        </p:sp>
        <p:graphicFrame>
          <p:nvGraphicFramePr>
            <p:cNvPr id="22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6811891"/>
                </p:ext>
              </p:extLst>
            </p:nvPr>
          </p:nvGraphicFramePr>
          <p:xfrm>
            <a:off x="1115616" y="2383205"/>
            <a:ext cx="1728192" cy="5417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77" name="Equation" r:id="rId6" imgW="558800" imgH="177800" progId="Equation.3">
                    <p:embed/>
                  </p:oleObj>
                </mc:Choice>
                <mc:Fallback>
                  <p:oleObj name="Equation" r:id="rId6" imgW="5588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616" y="2383205"/>
                          <a:ext cx="1728192" cy="5417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43473" y="1052736"/>
            <a:ext cx="70070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Liouville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quantum mechanics calculation: </a:t>
            </a:r>
            <a:endParaRPr lang="en-US" altLang="de-DE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OTOC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44824"/>
            <a:ext cx="6016247" cy="4421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1288" y="2240280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79512" y="4221088"/>
            <a:ext cx="7251104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1805915"/>
            <a:ext cx="196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Power-law at</a:t>
            </a:r>
          </a:p>
          <a:p>
            <a:r>
              <a:rPr lang="en-US" sz="2400" dirty="0" smtClean="0"/>
              <a:t>large time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652120" y="4830251"/>
            <a:ext cx="3338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</a:t>
            </a:r>
            <a:r>
              <a:rPr lang="en-US" sz="2400" dirty="0" err="1" smtClean="0"/>
              <a:t>Lyapunov</a:t>
            </a:r>
            <a:r>
              <a:rPr lang="en-US" sz="2400" dirty="0" smtClean="0"/>
              <a:t> instability</a:t>
            </a:r>
          </a:p>
          <a:p>
            <a:r>
              <a:rPr lang="en-US" sz="2400" dirty="0" smtClean="0"/>
              <a:t>at small temperature</a:t>
            </a:r>
            <a:endParaRPr lang="en-US" sz="2400" dirty="0"/>
          </a:p>
        </p:txBody>
      </p:sp>
      <p:graphicFrame>
        <p:nvGraphicFramePr>
          <p:cNvPr id="1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887448"/>
              </p:ext>
            </p:extLst>
          </p:nvPr>
        </p:nvGraphicFramePr>
        <p:xfrm>
          <a:off x="1691681" y="2258568"/>
          <a:ext cx="260964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7" name="Equation" r:id="rId4" imgW="292100" imgH="406400" progId="Equation.3">
                  <p:embed/>
                </p:oleObj>
              </mc:Choice>
              <mc:Fallback>
                <p:oleObj name="Equation" r:id="rId4" imgW="2921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1" y="2258568"/>
                        <a:ext cx="260964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eform 8"/>
          <p:cNvSpPr/>
          <p:nvPr/>
        </p:nvSpPr>
        <p:spPr>
          <a:xfrm>
            <a:off x="553606" y="1921434"/>
            <a:ext cx="1813703" cy="2008279"/>
          </a:xfrm>
          <a:custGeom>
            <a:avLst/>
            <a:gdLst>
              <a:gd name="connsiteX0" fmla="*/ 1769369 w 1813703"/>
              <a:gd name="connsiteY0" fmla="*/ 803312 h 2008279"/>
              <a:gd name="connsiteX1" fmla="*/ 1758514 w 1813703"/>
              <a:gd name="connsiteY1" fmla="*/ 586200 h 2008279"/>
              <a:gd name="connsiteX2" fmla="*/ 1715094 w 1813703"/>
              <a:gd name="connsiteY2" fmla="*/ 477645 h 2008279"/>
              <a:gd name="connsiteX3" fmla="*/ 1704239 w 1813703"/>
              <a:gd name="connsiteY3" fmla="*/ 445078 h 2008279"/>
              <a:gd name="connsiteX4" fmla="*/ 1660819 w 1813703"/>
              <a:gd name="connsiteY4" fmla="*/ 369089 h 2008279"/>
              <a:gd name="connsiteX5" fmla="*/ 1639109 w 1813703"/>
              <a:gd name="connsiteY5" fmla="*/ 325667 h 2008279"/>
              <a:gd name="connsiteX6" fmla="*/ 1606544 w 1813703"/>
              <a:gd name="connsiteY6" fmla="*/ 260534 h 2008279"/>
              <a:gd name="connsiteX7" fmla="*/ 1573979 w 1813703"/>
              <a:gd name="connsiteY7" fmla="*/ 238822 h 2008279"/>
              <a:gd name="connsiteX8" fmla="*/ 1519703 w 1813703"/>
              <a:gd name="connsiteY8" fmla="*/ 173689 h 2008279"/>
              <a:gd name="connsiteX9" fmla="*/ 1476283 w 1813703"/>
              <a:gd name="connsiteY9" fmla="*/ 151978 h 2008279"/>
              <a:gd name="connsiteX10" fmla="*/ 1411153 w 1813703"/>
              <a:gd name="connsiteY10" fmla="*/ 108556 h 2008279"/>
              <a:gd name="connsiteX11" fmla="*/ 1378588 w 1813703"/>
              <a:gd name="connsiteY11" fmla="*/ 86845 h 2008279"/>
              <a:gd name="connsiteX12" fmla="*/ 1346023 w 1813703"/>
              <a:gd name="connsiteY12" fmla="*/ 75989 h 2008279"/>
              <a:gd name="connsiteX13" fmla="*/ 1259183 w 1813703"/>
              <a:gd name="connsiteY13" fmla="*/ 54278 h 2008279"/>
              <a:gd name="connsiteX14" fmla="*/ 1226618 w 1813703"/>
              <a:gd name="connsiteY14" fmla="*/ 43422 h 2008279"/>
              <a:gd name="connsiteX15" fmla="*/ 1150633 w 1813703"/>
              <a:gd name="connsiteY15" fmla="*/ 10856 h 2008279"/>
              <a:gd name="connsiteX16" fmla="*/ 987807 w 1813703"/>
              <a:gd name="connsiteY16" fmla="*/ 0 h 2008279"/>
              <a:gd name="connsiteX17" fmla="*/ 618736 w 1813703"/>
              <a:gd name="connsiteY17" fmla="*/ 10856 h 2008279"/>
              <a:gd name="connsiteX18" fmla="*/ 510186 w 1813703"/>
              <a:gd name="connsiteY18" fmla="*/ 43422 h 2008279"/>
              <a:gd name="connsiteX19" fmla="*/ 455911 w 1813703"/>
              <a:gd name="connsiteY19" fmla="*/ 54278 h 2008279"/>
              <a:gd name="connsiteX20" fmla="*/ 358216 w 1813703"/>
              <a:gd name="connsiteY20" fmla="*/ 97700 h 2008279"/>
              <a:gd name="connsiteX21" fmla="*/ 325651 w 1813703"/>
              <a:gd name="connsiteY21" fmla="*/ 108556 h 2008279"/>
              <a:gd name="connsiteX22" fmla="*/ 249666 w 1813703"/>
              <a:gd name="connsiteY22" fmla="*/ 162834 h 2008279"/>
              <a:gd name="connsiteX23" fmla="*/ 151970 w 1813703"/>
              <a:gd name="connsiteY23" fmla="*/ 271389 h 2008279"/>
              <a:gd name="connsiteX24" fmla="*/ 130260 w 1813703"/>
              <a:gd name="connsiteY24" fmla="*/ 303956 h 2008279"/>
              <a:gd name="connsiteX25" fmla="*/ 108550 w 1813703"/>
              <a:gd name="connsiteY25" fmla="*/ 347378 h 2008279"/>
              <a:gd name="connsiteX26" fmla="*/ 86840 w 1813703"/>
              <a:gd name="connsiteY26" fmla="*/ 379945 h 2008279"/>
              <a:gd name="connsiteX27" fmla="*/ 32565 w 1813703"/>
              <a:gd name="connsiteY27" fmla="*/ 499356 h 2008279"/>
              <a:gd name="connsiteX28" fmla="*/ 21710 w 1813703"/>
              <a:gd name="connsiteY28" fmla="*/ 553634 h 2008279"/>
              <a:gd name="connsiteX29" fmla="*/ 0 w 1813703"/>
              <a:gd name="connsiteY29" fmla="*/ 618767 h 2008279"/>
              <a:gd name="connsiteX30" fmla="*/ 10855 w 1813703"/>
              <a:gd name="connsiteY30" fmla="*/ 1335234 h 2008279"/>
              <a:gd name="connsiteX31" fmla="*/ 32565 w 1813703"/>
              <a:gd name="connsiteY31" fmla="*/ 1422078 h 2008279"/>
              <a:gd name="connsiteX32" fmla="*/ 43420 w 1813703"/>
              <a:gd name="connsiteY32" fmla="*/ 1454645 h 2008279"/>
              <a:gd name="connsiteX33" fmla="*/ 86840 w 1813703"/>
              <a:gd name="connsiteY33" fmla="*/ 1530634 h 2008279"/>
              <a:gd name="connsiteX34" fmla="*/ 97695 w 1813703"/>
              <a:gd name="connsiteY34" fmla="*/ 1574056 h 2008279"/>
              <a:gd name="connsiteX35" fmla="*/ 119405 w 1813703"/>
              <a:gd name="connsiteY35" fmla="*/ 1606623 h 2008279"/>
              <a:gd name="connsiteX36" fmla="*/ 141115 w 1813703"/>
              <a:gd name="connsiteY36" fmla="*/ 1650045 h 2008279"/>
              <a:gd name="connsiteX37" fmla="*/ 162826 w 1813703"/>
              <a:gd name="connsiteY37" fmla="*/ 1715179 h 2008279"/>
              <a:gd name="connsiteX38" fmla="*/ 173681 w 1813703"/>
              <a:gd name="connsiteY38" fmla="*/ 1747745 h 2008279"/>
              <a:gd name="connsiteX39" fmla="*/ 217101 w 1813703"/>
              <a:gd name="connsiteY39" fmla="*/ 1812879 h 2008279"/>
              <a:gd name="connsiteX40" fmla="*/ 238811 w 1813703"/>
              <a:gd name="connsiteY40" fmla="*/ 1845445 h 2008279"/>
              <a:gd name="connsiteX41" fmla="*/ 303941 w 1813703"/>
              <a:gd name="connsiteY41" fmla="*/ 1910579 h 2008279"/>
              <a:gd name="connsiteX42" fmla="*/ 369071 w 1813703"/>
              <a:gd name="connsiteY42" fmla="*/ 1954001 h 2008279"/>
              <a:gd name="connsiteX43" fmla="*/ 434201 w 1813703"/>
              <a:gd name="connsiteY43" fmla="*/ 1975712 h 2008279"/>
              <a:gd name="connsiteX44" fmla="*/ 521041 w 1813703"/>
              <a:gd name="connsiteY44" fmla="*/ 2008279 h 2008279"/>
              <a:gd name="connsiteX45" fmla="*/ 911822 w 1813703"/>
              <a:gd name="connsiteY45" fmla="*/ 1997423 h 2008279"/>
              <a:gd name="connsiteX46" fmla="*/ 966097 w 1813703"/>
              <a:gd name="connsiteY46" fmla="*/ 1986568 h 2008279"/>
              <a:gd name="connsiteX47" fmla="*/ 1042082 w 1813703"/>
              <a:gd name="connsiteY47" fmla="*/ 1964856 h 2008279"/>
              <a:gd name="connsiteX48" fmla="*/ 1085502 w 1813703"/>
              <a:gd name="connsiteY48" fmla="*/ 1954001 h 2008279"/>
              <a:gd name="connsiteX49" fmla="*/ 1150633 w 1813703"/>
              <a:gd name="connsiteY49" fmla="*/ 1932290 h 2008279"/>
              <a:gd name="connsiteX50" fmla="*/ 1248328 w 1813703"/>
              <a:gd name="connsiteY50" fmla="*/ 1910579 h 2008279"/>
              <a:gd name="connsiteX51" fmla="*/ 1324313 w 1813703"/>
              <a:gd name="connsiteY51" fmla="*/ 1878012 h 2008279"/>
              <a:gd name="connsiteX52" fmla="*/ 1367733 w 1813703"/>
              <a:gd name="connsiteY52" fmla="*/ 1845445 h 2008279"/>
              <a:gd name="connsiteX53" fmla="*/ 1422008 w 1813703"/>
              <a:gd name="connsiteY53" fmla="*/ 1823734 h 2008279"/>
              <a:gd name="connsiteX54" fmla="*/ 1508848 w 1813703"/>
              <a:gd name="connsiteY54" fmla="*/ 1758601 h 2008279"/>
              <a:gd name="connsiteX55" fmla="*/ 1573979 w 1813703"/>
              <a:gd name="connsiteY55" fmla="*/ 1704323 h 2008279"/>
              <a:gd name="connsiteX56" fmla="*/ 1584834 w 1813703"/>
              <a:gd name="connsiteY56" fmla="*/ 1671756 h 2008279"/>
              <a:gd name="connsiteX57" fmla="*/ 1606544 w 1813703"/>
              <a:gd name="connsiteY57" fmla="*/ 1639190 h 2008279"/>
              <a:gd name="connsiteX58" fmla="*/ 1639109 w 1813703"/>
              <a:gd name="connsiteY58" fmla="*/ 1584912 h 2008279"/>
              <a:gd name="connsiteX59" fmla="*/ 1660819 w 1813703"/>
              <a:gd name="connsiteY59" fmla="*/ 1541490 h 2008279"/>
              <a:gd name="connsiteX60" fmla="*/ 1693384 w 1813703"/>
              <a:gd name="connsiteY60" fmla="*/ 1487212 h 2008279"/>
              <a:gd name="connsiteX61" fmla="*/ 1736804 w 1813703"/>
              <a:gd name="connsiteY61" fmla="*/ 1378656 h 2008279"/>
              <a:gd name="connsiteX62" fmla="*/ 1758514 w 1813703"/>
              <a:gd name="connsiteY62" fmla="*/ 1346090 h 2008279"/>
              <a:gd name="connsiteX63" fmla="*/ 1780224 w 1813703"/>
              <a:gd name="connsiteY63" fmla="*/ 1280956 h 2008279"/>
              <a:gd name="connsiteX64" fmla="*/ 1801934 w 1813703"/>
              <a:gd name="connsiteY64" fmla="*/ 1172401 h 2008279"/>
              <a:gd name="connsiteX65" fmla="*/ 1801934 w 1813703"/>
              <a:gd name="connsiteY65" fmla="*/ 683900 h 2008279"/>
              <a:gd name="connsiteX66" fmla="*/ 1780224 w 1813703"/>
              <a:gd name="connsiteY66" fmla="*/ 553634 h 2008279"/>
              <a:gd name="connsiteX67" fmla="*/ 1671674 w 1813703"/>
              <a:gd name="connsiteY67" fmla="*/ 423367 h 2008279"/>
              <a:gd name="connsiteX68" fmla="*/ 1606544 w 1813703"/>
              <a:gd name="connsiteY68" fmla="*/ 379945 h 200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813703" h="2008279">
                <a:moveTo>
                  <a:pt x="1769369" y="803312"/>
                </a:moveTo>
                <a:cubicBezTo>
                  <a:pt x="1765751" y="730941"/>
                  <a:pt x="1766819" y="658184"/>
                  <a:pt x="1758514" y="586200"/>
                </a:cubicBezTo>
                <a:cubicBezTo>
                  <a:pt x="1753312" y="541117"/>
                  <a:pt x="1731747" y="516504"/>
                  <a:pt x="1715094" y="477645"/>
                </a:cubicBezTo>
                <a:cubicBezTo>
                  <a:pt x="1710587" y="467127"/>
                  <a:pt x="1708746" y="455596"/>
                  <a:pt x="1704239" y="445078"/>
                </a:cubicBezTo>
                <a:cubicBezTo>
                  <a:pt x="1676124" y="379473"/>
                  <a:pt x="1691965" y="423597"/>
                  <a:pt x="1660819" y="369089"/>
                </a:cubicBezTo>
                <a:cubicBezTo>
                  <a:pt x="1652791" y="355039"/>
                  <a:pt x="1645483" y="340541"/>
                  <a:pt x="1639109" y="325667"/>
                </a:cubicBezTo>
                <a:cubicBezTo>
                  <a:pt x="1625866" y="294764"/>
                  <a:pt x="1632621" y="286612"/>
                  <a:pt x="1606544" y="260534"/>
                </a:cubicBezTo>
                <a:cubicBezTo>
                  <a:pt x="1597319" y="251309"/>
                  <a:pt x="1584166" y="246972"/>
                  <a:pt x="1573979" y="238822"/>
                </a:cubicBezTo>
                <a:cubicBezTo>
                  <a:pt x="1477742" y="161829"/>
                  <a:pt x="1667536" y="300409"/>
                  <a:pt x="1519703" y="173689"/>
                </a:cubicBezTo>
                <a:cubicBezTo>
                  <a:pt x="1507417" y="163158"/>
                  <a:pt x="1490159" y="160304"/>
                  <a:pt x="1476283" y="151978"/>
                </a:cubicBezTo>
                <a:cubicBezTo>
                  <a:pt x="1453909" y="138553"/>
                  <a:pt x="1432863" y="123030"/>
                  <a:pt x="1411153" y="108556"/>
                </a:cubicBezTo>
                <a:cubicBezTo>
                  <a:pt x="1400298" y="101319"/>
                  <a:pt x="1390965" y="90971"/>
                  <a:pt x="1378588" y="86845"/>
                </a:cubicBezTo>
                <a:cubicBezTo>
                  <a:pt x="1367733" y="83226"/>
                  <a:pt x="1357062" y="79000"/>
                  <a:pt x="1346023" y="75989"/>
                </a:cubicBezTo>
                <a:cubicBezTo>
                  <a:pt x="1317237" y="68138"/>
                  <a:pt x="1287489" y="63714"/>
                  <a:pt x="1259183" y="54278"/>
                </a:cubicBezTo>
                <a:cubicBezTo>
                  <a:pt x="1248328" y="50659"/>
                  <a:pt x="1237135" y="47930"/>
                  <a:pt x="1226618" y="43422"/>
                </a:cubicBezTo>
                <a:cubicBezTo>
                  <a:pt x="1208324" y="35581"/>
                  <a:pt x="1173546" y="13402"/>
                  <a:pt x="1150633" y="10856"/>
                </a:cubicBezTo>
                <a:cubicBezTo>
                  <a:pt x="1096570" y="4849"/>
                  <a:pt x="1042082" y="3619"/>
                  <a:pt x="987807" y="0"/>
                </a:cubicBezTo>
                <a:cubicBezTo>
                  <a:pt x="864783" y="3619"/>
                  <a:pt x="741643" y="4387"/>
                  <a:pt x="618736" y="10856"/>
                </a:cubicBezTo>
                <a:cubicBezTo>
                  <a:pt x="594232" y="12146"/>
                  <a:pt x="526397" y="40179"/>
                  <a:pt x="510186" y="43422"/>
                </a:cubicBezTo>
                <a:lnTo>
                  <a:pt x="455911" y="54278"/>
                </a:lnTo>
                <a:cubicBezTo>
                  <a:pt x="404305" y="88684"/>
                  <a:pt x="435724" y="71862"/>
                  <a:pt x="358216" y="97700"/>
                </a:cubicBezTo>
                <a:cubicBezTo>
                  <a:pt x="347361" y="101319"/>
                  <a:pt x="335171" y="102209"/>
                  <a:pt x="325651" y="108556"/>
                </a:cubicBezTo>
                <a:cubicBezTo>
                  <a:pt x="302997" y="123659"/>
                  <a:pt x="268903" y="145520"/>
                  <a:pt x="249666" y="162834"/>
                </a:cubicBezTo>
                <a:cubicBezTo>
                  <a:pt x="198869" y="208553"/>
                  <a:pt x="186973" y="222383"/>
                  <a:pt x="151970" y="271389"/>
                </a:cubicBezTo>
                <a:cubicBezTo>
                  <a:pt x="144387" y="282006"/>
                  <a:pt x="136733" y="292628"/>
                  <a:pt x="130260" y="303956"/>
                </a:cubicBezTo>
                <a:cubicBezTo>
                  <a:pt x="122232" y="318006"/>
                  <a:pt x="116578" y="333328"/>
                  <a:pt x="108550" y="347378"/>
                </a:cubicBezTo>
                <a:cubicBezTo>
                  <a:pt x="102077" y="358706"/>
                  <a:pt x="93087" y="368491"/>
                  <a:pt x="86840" y="379945"/>
                </a:cubicBezTo>
                <a:cubicBezTo>
                  <a:pt x="69565" y="411617"/>
                  <a:pt x="42601" y="459210"/>
                  <a:pt x="32565" y="499356"/>
                </a:cubicBezTo>
                <a:cubicBezTo>
                  <a:pt x="28090" y="517256"/>
                  <a:pt x="26565" y="535833"/>
                  <a:pt x="21710" y="553634"/>
                </a:cubicBezTo>
                <a:cubicBezTo>
                  <a:pt x="15689" y="575713"/>
                  <a:pt x="0" y="618767"/>
                  <a:pt x="0" y="618767"/>
                </a:cubicBezTo>
                <a:cubicBezTo>
                  <a:pt x="3618" y="857589"/>
                  <a:pt x="1180" y="1096580"/>
                  <a:pt x="10855" y="1335234"/>
                </a:cubicBezTo>
                <a:cubicBezTo>
                  <a:pt x="12064" y="1365048"/>
                  <a:pt x="23130" y="1393770"/>
                  <a:pt x="32565" y="1422078"/>
                </a:cubicBezTo>
                <a:cubicBezTo>
                  <a:pt x="36183" y="1432934"/>
                  <a:pt x="38913" y="1444127"/>
                  <a:pt x="43420" y="1454645"/>
                </a:cubicBezTo>
                <a:cubicBezTo>
                  <a:pt x="59946" y="1493208"/>
                  <a:pt x="65037" y="1497928"/>
                  <a:pt x="86840" y="1530634"/>
                </a:cubicBezTo>
                <a:cubicBezTo>
                  <a:pt x="90458" y="1545108"/>
                  <a:pt x="91818" y="1560343"/>
                  <a:pt x="97695" y="1574056"/>
                </a:cubicBezTo>
                <a:cubicBezTo>
                  <a:pt x="102834" y="1586048"/>
                  <a:pt x="112932" y="1595295"/>
                  <a:pt x="119405" y="1606623"/>
                </a:cubicBezTo>
                <a:cubicBezTo>
                  <a:pt x="127433" y="1620673"/>
                  <a:pt x="135105" y="1635020"/>
                  <a:pt x="141115" y="1650045"/>
                </a:cubicBezTo>
                <a:cubicBezTo>
                  <a:pt x="149614" y="1671294"/>
                  <a:pt x="155589" y="1693468"/>
                  <a:pt x="162826" y="1715179"/>
                </a:cubicBezTo>
                <a:cubicBezTo>
                  <a:pt x="166444" y="1726034"/>
                  <a:pt x="167334" y="1738224"/>
                  <a:pt x="173681" y="1747745"/>
                </a:cubicBezTo>
                <a:lnTo>
                  <a:pt x="217101" y="1812879"/>
                </a:lnTo>
                <a:cubicBezTo>
                  <a:pt x="224338" y="1823734"/>
                  <a:pt x="229586" y="1836220"/>
                  <a:pt x="238811" y="1845445"/>
                </a:cubicBezTo>
                <a:cubicBezTo>
                  <a:pt x="260521" y="1867156"/>
                  <a:pt x="278394" y="1893547"/>
                  <a:pt x="303941" y="1910579"/>
                </a:cubicBezTo>
                <a:cubicBezTo>
                  <a:pt x="325651" y="1925053"/>
                  <a:pt x="344318" y="1945749"/>
                  <a:pt x="369071" y="1954001"/>
                </a:cubicBezTo>
                <a:cubicBezTo>
                  <a:pt x="390781" y="1961238"/>
                  <a:pt x="413733" y="1965477"/>
                  <a:pt x="434201" y="1975712"/>
                </a:cubicBezTo>
                <a:cubicBezTo>
                  <a:pt x="490965" y="2004095"/>
                  <a:pt x="461922" y="1993498"/>
                  <a:pt x="521041" y="2008279"/>
                </a:cubicBezTo>
                <a:cubicBezTo>
                  <a:pt x="651301" y="2004660"/>
                  <a:pt x="781666" y="2003772"/>
                  <a:pt x="911822" y="1997423"/>
                </a:cubicBezTo>
                <a:cubicBezTo>
                  <a:pt x="930250" y="1996524"/>
                  <a:pt x="948086" y="1990571"/>
                  <a:pt x="966097" y="1986568"/>
                </a:cubicBezTo>
                <a:cubicBezTo>
                  <a:pt x="1042454" y="1969599"/>
                  <a:pt x="978616" y="1982990"/>
                  <a:pt x="1042082" y="1964856"/>
                </a:cubicBezTo>
                <a:cubicBezTo>
                  <a:pt x="1056427" y="1960757"/>
                  <a:pt x="1071212" y="1958288"/>
                  <a:pt x="1085502" y="1954001"/>
                </a:cubicBezTo>
                <a:cubicBezTo>
                  <a:pt x="1107422" y="1947425"/>
                  <a:pt x="1128060" y="1936053"/>
                  <a:pt x="1150633" y="1932290"/>
                </a:cubicBezTo>
                <a:cubicBezTo>
                  <a:pt x="1227049" y="1919553"/>
                  <a:pt x="1194883" y="1928394"/>
                  <a:pt x="1248328" y="1910579"/>
                </a:cubicBezTo>
                <a:cubicBezTo>
                  <a:pt x="1366868" y="1831549"/>
                  <a:pt x="1184116" y="1948116"/>
                  <a:pt x="1324313" y="1878012"/>
                </a:cubicBezTo>
                <a:cubicBezTo>
                  <a:pt x="1340495" y="1869921"/>
                  <a:pt x="1351918" y="1854232"/>
                  <a:pt x="1367733" y="1845445"/>
                </a:cubicBezTo>
                <a:cubicBezTo>
                  <a:pt x="1384766" y="1835982"/>
                  <a:pt x="1405413" y="1833947"/>
                  <a:pt x="1422008" y="1823734"/>
                </a:cubicBezTo>
                <a:cubicBezTo>
                  <a:pt x="1452824" y="1804769"/>
                  <a:pt x="1478742" y="1778673"/>
                  <a:pt x="1508848" y="1758601"/>
                </a:cubicBezTo>
                <a:cubicBezTo>
                  <a:pt x="1554186" y="1728374"/>
                  <a:pt x="1532188" y="1746115"/>
                  <a:pt x="1573979" y="1704323"/>
                </a:cubicBezTo>
                <a:cubicBezTo>
                  <a:pt x="1577597" y="1693467"/>
                  <a:pt x="1579717" y="1681991"/>
                  <a:pt x="1584834" y="1671756"/>
                </a:cubicBezTo>
                <a:cubicBezTo>
                  <a:pt x="1590668" y="1660087"/>
                  <a:pt x="1599630" y="1650253"/>
                  <a:pt x="1606544" y="1639190"/>
                </a:cubicBezTo>
                <a:cubicBezTo>
                  <a:pt x="1617726" y="1621298"/>
                  <a:pt x="1628863" y="1603356"/>
                  <a:pt x="1639109" y="1584912"/>
                </a:cubicBezTo>
                <a:cubicBezTo>
                  <a:pt x="1646968" y="1570766"/>
                  <a:pt x="1652960" y="1555636"/>
                  <a:pt x="1660819" y="1541490"/>
                </a:cubicBezTo>
                <a:cubicBezTo>
                  <a:pt x="1671065" y="1523046"/>
                  <a:pt x="1683138" y="1505656"/>
                  <a:pt x="1693384" y="1487212"/>
                </a:cubicBezTo>
                <a:cubicBezTo>
                  <a:pt x="1742748" y="1398352"/>
                  <a:pt x="1685341" y="1494453"/>
                  <a:pt x="1736804" y="1378656"/>
                </a:cubicBezTo>
                <a:cubicBezTo>
                  <a:pt x="1742102" y="1366734"/>
                  <a:pt x="1751277" y="1356945"/>
                  <a:pt x="1758514" y="1346090"/>
                </a:cubicBezTo>
                <a:cubicBezTo>
                  <a:pt x="1765751" y="1324379"/>
                  <a:pt x="1775736" y="1303397"/>
                  <a:pt x="1780224" y="1280956"/>
                </a:cubicBezTo>
                <a:lnTo>
                  <a:pt x="1801934" y="1172401"/>
                </a:lnTo>
                <a:cubicBezTo>
                  <a:pt x="1811411" y="869111"/>
                  <a:pt x="1822835" y="903371"/>
                  <a:pt x="1801934" y="683900"/>
                </a:cubicBezTo>
                <a:cubicBezTo>
                  <a:pt x="1801215" y="676350"/>
                  <a:pt x="1792024" y="577236"/>
                  <a:pt x="1780224" y="553634"/>
                </a:cubicBezTo>
                <a:cubicBezTo>
                  <a:pt x="1760199" y="513583"/>
                  <a:pt x="1707686" y="447376"/>
                  <a:pt x="1671674" y="423367"/>
                </a:cubicBezTo>
                <a:lnTo>
                  <a:pt x="1606544" y="379945"/>
                </a:lnTo>
              </a:path>
            </a:pathLst>
          </a:cu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284302" y="1844824"/>
            <a:ext cx="22588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semi-classical</a:t>
            </a:r>
          </a:p>
          <a:p>
            <a:r>
              <a:rPr lang="en-US" altLang="de-DE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?=? gravity</a:t>
            </a:r>
            <a:endParaRPr lang="en-US" altLang="de-DE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81046" y="3068960"/>
            <a:ext cx="6428888" cy="1132142"/>
            <a:chOff x="2381046" y="3068960"/>
            <a:chExt cx="6428888" cy="1132142"/>
          </a:xfrm>
        </p:grpSpPr>
        <p:sp>
          <p:nvSpPr>
            <p:cNvPr id="10" name="Freeform 9"/>
            <p:cNvSpPr/>
            <p:nvPr/>
          </p:nvSpPr>
          <p:spPr>
            <a:xfrm>
              <a:off x="2381046" y="3114481"/>
              <a:ext cx="2959625" cy="1086621"/>
            </a:xfrm>
            <a:custGeom>
              <a:avLst/>
              <a:gdLst>
                <a:gd name="connsiteX0" fmla="*/ 2905350 w 2959625"/>
                <a:gd name="connsiteY0" fmla="*/ 142187 h 1086621"/>
                <a:gd name="connsiteX1" fmla="*/ 2612265 w 2959625"/>
                <a:gd name="connsiteY1" fmla="*/ 109620 h 1086621"/>
                <a:gd name="connsiteX2" fmla="*/ 2482004 w 2959625"/>
                <a:gd name="connsiteY2" fmla="*/ 66198 h 1086621"/>
                <a:gd name="connsiteX3" fmla="*/ 2449439 w 2959625"/>
                <a:gd name="connsiteY3" fmla="*/ 55343 h 1086621"/>
                <a:gd name="connsiteX4" fmla="*/ 1439922 w 2959625"/>
                <a:gd name="connsiteY4" fmla="*/ 44487 h 1086621"/>
                <a:gd name="connsiteX5" fmla="*/ 864606 w 2959625"/>
                <a:gd name="connsiteY5" fmla="*/ 44487 h 1086621"/>
                <a:gd name="connsiteX6" fmla="*/ 788621 w 2959625"/>
                <a:gd name="connsiteY6" fmla="*/ 66198 h 1086621"/>
                <a:gd name="connsiteX7" fmla="*/ 690926 w 2959625"/>
                <a:gd name="connsiteY7" fmla="*/ 87909 h 1086621"/>
                <a:gd name="connsiteX8" fmla="*/ 647505 w 2959625"/>
                <a:gd name="connsiteY8" fmla="*/ 109620 h 1086621"/>
                <a:gd name="connsiteX9" fmla="*/ 604085 w 2959625"/>
                <a:gd name="connsiteY9" fmla="*/ 142187 h 1086621"/>
                <a:gd name="connsiteX10" fmla="*/ 517245 w 2959625"/>
                <a:gd name="connsiteY10" fmla="*/ 174754 h 1086621"/>
                <a:gd name="connsiteX11" fmla="*/ 484680 w 2959625"/>
                <a:gd name="connsiteY11" fmla="*/ 196465 h 1086621"/>
                <a:gd name="connsiteX12" fmla="*/ 376130 w 2959625"/>
                <a:gd name="connsiteY12" fmla="*/ 250743 h 1086621"/>
                <a:gd name="connsiteX13" fmla="*/ 311000 w 2959625"/>
                <a:gd name="connsiteY13" fmla="*/ 305020 h 1086621"/>
                <a:gd name="connsiteX14" fmla="*/ 245870 w 2959625"/>
                <a:gd name="connsiteY14" fmla="*/ 348443 h 1086621"/>
                <a:gd name="connsiteX15" fmla="*/ 213304 w 2959625"/>
                <a:gd name="connsiteY15" fmla="*/ 381009 h 1086621"/>
                <a:gd name="connsiteX16" fmla="*/ 115609 w 2959625"/>
                <a:gd name="connsiteY16" fmla="*/ 424432 h 1086621"/>
                <a:gd name="connsiteX17" fmla="*/ 83044 w 2959625"/>
                <a:gd name="connsiteY17" fmla="*/ 456998 h 1086621"/>
                <a:gd name="connsiteX18" fmla="*/ 50479 w 2959625"/>
                <a:gd name="connsiteY18" fmla="*/ 478709 h 1086621"/>
                <a:gd name="connsiteX19" fmla="*/ 28769 w 2959625"/>
                <a:gd name="connsiteY19" fmla="*/ 511276 h 1086621"/>
                <a:gd name="connsiteX20" fmla="*/ 17914 w 2959625"/>
                <a:gd name="connsiteY20" fmla="*/ 836943 h 1086621"/>
                <a:gd name="connsiteX21" fmla="*/ 39624 w 2959625"/>
                <a:gd name="connsiteY21" fmla="*/ 869510 h 1086621"/>
                <a:gd name="connsiteX22" fmla="*/ 104754 w 2959625"/>
                <a:gd name="connsiteY22" fmla="*/ 934643 h 1086621"/>
                <a:gd name="connsiteX23" fmla="*/ 137319 w 2959625"/>
                <a:gd name="connsiteY23" fmla="*/ 967210 h 1086621"/>
                <a:gd name="connsiteX24" fmla="*/ 169884 w 2959625"/>
                <a:gd name="connsiteY24" fmla="*/ 978065 h 1086621"/>
                <a:gd name="connsiteX25" fmla="*/ 245870 w 2959625"/>
                <a:gd name="connsiteY25" fmla="*/ 1021487 h 1086621"/>
                <a:gd name="connsiteX26" fmla="*/ 365275 w 2959625"/>
                <a:gd name="connsiteY26" fmla="*/ 1043198 h 1086621"/>
                <a:gd name="connsiteX27" fmla="*/ 441260 w 2959625"/>
                <a:gd name="connsiteY27" fmla="*/ 1075765 h 1086621"/>
                <a:gd name="connsiteX28" fmla="*/ 506390 w 2959625"/>
                <a:gd name="connsiteY28" fmla="*/ 1086621 h 1086621"/>
                <a:gd name="connsiteX29" fmla="*/ 897171 w 2959625"/>
                <a:gd name="connsiteY29" fmla="*/ 1075765 h 1086621"/>
                <a:gd name="connsiteX30" fmla="*/ 994866 w 2959625"/>
                <a:gd name="connsiteY30" fmla="*/ 1064910 h 1086621"/>
                <a:gd name="connsiteX31" fmla="*/ 1135981 w 2959625"/>
                <a:gd name="connsiteY31" fmla="*/ 1043198 h 1086621"/>
                <a:gd name="connsiteX32" fmla="*/ 1353082 w 2959625"/>
                <a:gd name="connsiteY32" fmla="*/ 1032343 h 1086621"/>
                <a:gd name="connsiteX33" fmla="*/ 1515907 w 2959625"/>
                <a:gd name="connsiteY33" fmla="*/ 1010632 h 1086621"/>
                <a:gd name="connsiteX34" fmla="*/ 1613602 w 2959625"/>
                <a:gd name="connsiteY34" fmla="*/ 988921 h 1086621"/>
                <a:gd name="connsiteX35" fmla="*/ 1765573 w 2959625"/>
                <a:gd name="connsiteY35" fmla="*/ 978065 h 1086621"/>
                <a:gd name="connsiteX36" fmla="*/ 1852413 w 2959625"/>
                <a:gd name="connsiteY36" fmla="*/ 967210 h 1086621"/>
                <a:gd name="connsiteX37" fmla="*/ 2004383 w 2959625"/>
                <a:gd name="connsiteY37" fmla="*/ 956354 h 1086621"/>
                <a:gd name="connsiteX38" fmla="*/ 2134644 w 2959625"/>
                <a:gd name="connsiteY38" fmla="*/ 934643 h 1086621"/>
                <a:gd name="connsiteX39" fmla="*/ 2254049 w 2959625"/>
                <a:gd name="connsiteY39" fmla="*/ 912932 h 1086621"/>
                <a:gd name="connsiteX40" fmla="*/ 2340889 w 2959625"/>
                <a:gd name="connsiteY40" fmla="*/ 891221 h 1086621"/>
                <a:gd name="connsiteX41" fmla="*/ 2373454 w 2959625"/>
                <a:gd name="connsiteY41" fmla="*/ 880365 h 1086621"/>
                <a:gd name="connsiteX42" fmla="*/ 2438584 w 2959625"/>
                <a:gd name="connsiteY42" fmla="*/ 869510 h 1086621"/>
                <a:gd name="connsiteX43" fmla="*/ 2536279 w 2959625"/>
                <a:gd name="connsiteY43" fmla="*/ 836943 h 1086621"/>
                <a:gd name="connsiteX44" fmla="*/ 2568844 w 2959625"/>
                <a:gd name="connsiteY44" fmla="*/ 826087 h 1086621"/>
                <a:gd name="connsiteX45" fmla="*/ 2612265 w 2959625"/>
                <a:gd name="connsiteY45" fmla="*/ 815232 h 1086621"/>
                <a:gd name="connsiteX46" fmla="*/ 2677395 w 2959625"/>
                <a:gd name="connsiteY46" fmla="*/ 782665 h 1086621"/>
                <a:gd name="connsiteX47" fmla="*/ 2709960 w 2959625"/>
                <a:gd name="connsiteY47" fmla="*/ 760954 h 1086621"/>
                <a:gd name="connsiteX48" fmla="*/ 2753380 w 2959625"/>
                <a:gd name="connsiteY48" fmla="*/ 739243 h 1086621"/>
                <a:gd name="connsiteX49" fmla="*/ 2807655 w 2959625"/>
                <a:gd name="connsiteY49" fmla="*/ 706676 h 1086621"/>
                <a:gd name="connsiteX50" fmla="*/ 2872785 w 2959625"/>
                <a:gd name="connsiteY50" fmla="*/ 619832 h 1086621"/>
                <a:gd name="connsiteX51" fmla="*/ 2927060 w 2959625"/>
                <a:gd name="connsiteY51" fmla="*/ 543843 h 1086621"/>
                <a:gd name="connsiteX52" fmla="*/ 2937915 w 2959625"/>
                <a:gd name="connsiteY52" fmla="*/ 500420 h 1086621"/>
                <a:gd name="connsiteX53" fmla="*/ 2959625 w 2959625"/>
                <a:gd name="connsiteY53" fmla="*/ 435287 h 1086621"/>
                <a:gd name="connsiteX54" fmla="*/ 2948770 w 2959625"/>
                <a:gd name="connsiteY54" fmla="*/ 305020 h 1086621"/>
                <a:gd name="connsiteX55" fmla="*/ 2927060 w 2959625"/>
                <a:gd name="connsiteY55" fmla="*/ 272454 h 1086621"/>
                <a:gd name="connsiteX56" fmla="*/ 2861930 w 2959625"/>
                <a:gd name="connsiteY56" fmla="*/ 207320 h 1086621"/>
                <a:gd name="connsiteX57" fmla="*/ 2796800 w 2959625"/>
                <a:gd name="connsiteY57" fmla="*/ 131331 h 1086621"/>
                <a:gd name="connsiteX58" fmla="*/ 2731670 w 2959625"/>
                <a:gd name="connsiteY58" fmla="*/ 87909 h 1086621"/>
                <a:gd name="connsiteX59" fmla="*/ 2666540 w 2959625"/>
                <a:gd name="connsiteY59" fmla="*/ 66198 h 1086621"/>
                <a:gd name="connsiteX60" fmla="*/ 2590555 w 2959625"/>
                <a:gd name="connsiteY60" fmla="*/ 22776 h 1086621"/>
                <a:gd name="connsiteX61" fmla="*/ 2547134 w 2959625"/>
                <a:gd name="connsiteY61" fmla="*/ 11920 h 1086621"/>
                <a:gd name="connsiteX62" fmla="*/ 2514569 w 2959625"/>
                <a:gd name="connsiteY62" fmla="*/ 1065 h 1086621"/>
                <a:gd name="connsiteX63" fmla="*/ 2449439 w 2959625"/>
                <a:gd name="connsiteY63" fmla="*/ 1065 h 108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959625" h="1086621">
                  <a:moveTo>
                    <a:pt x="2905350" y="142187"/>
                  </a:moveTo>
                  <a:cubicBezTo>
                    <a:pt x="2807655" y="131331"/>
                    <a:pt x="2709015" y="126986"/>
                    <a:pt x="2612265" y="109620"/>
                  </a:cubicBezTo>
                  <a:cubicBezTo>
                    <a:pt x="2567216" y="101534"/>
                    <a:pt x="2525424" y="80672"/>
                    <a:pt x="2482004" y="66198"/>
                  </a:cubicBezTo>
                  <a:cubicBezTo>
                    <a:pt x="2471149" y="62580"/>
                    <a:pt x="2460881" y="55466"/>
                    <a:pt x="2449439" y="55343"/>
                  </a:cubicBezTo>
                  <a:lnTo>
                    <a:pt x="1439922" y="44487"/>
                  </a:lnTo>
                  <a:cubicBezTo>
                    <a:pt x="1142663" y="11457"/>
                    <a:pt x="1263105" y="13831"/>
                    <a:pt x="864606" y="44487"/>
                  </a:cubicBezTo>
                  <a:cubicBezTo>
                    <a:pt x="841395" y="46273"/>
                    <a:pt x="811326" y="59711"/>
                    <a:pt x="788621" y="66198"/>
                  </a:cubicBezTo>
                  <a:cubicBezTo>
                    <a:pt x="752841" y="76421"/>
                    <a:pt x="728247" y="80445"/>
                    <a:pt x="690926" y="87909"/>
                  </a:cubicBezTo>
                  <a:cubicBezTo>
                    <a:pt x="676452" y="95146"/>
                    <a:pt x="661227" y="101043"/>
                    <a:pt x="647505" y="109620"/>
                  </a:cubicBezTo>
                  <a:cubicBezTo>
                    <a:pt x="632163" y="119209"/>
                    <a:pt x="619900" y="133400"/>
                    <a:pt x="604085" y="142187"/>
                  </a:cubicBezTo>
                  <a:cubicBezTo>
                    <a:pt x="460111" y="222177"/>
                    <a:pt x="614730" y="126009"/>
                    <a:pt x="517245" y="174754"/>
                  </a:cubicBezTo>
                  <a:cubicBezTo>
                    <a:pt x="505576" y="180589"/>
                    <a:pt x="496167" y="190280"/>
                    <a:pt x="484680" y="196465"/>
                  </a:cubicBezTo>
                  <a:cubicBezTo>
                    <a:pt x="449061" y="215645"/>
                    <a:pt x="409790" y="228302"/>
                    <a:pt x="376130" y="250743"/>
                  </a:cubicBezTo>
                  <a:cubicBezTo>
                    <a:pt x="259773" y="328318"/>
                    <a:pt x="436358" y="207514"/>
                    <a:pt x="311000" y="305020"/>
                  </a:cubicBezTo>
                  <a:cubicBezTo>
                    <a:pt x="290404" y="321040"/>
                    <a:pt x="264320" y="329993"/>
                    <a:pt x="245870" y="348443"/>
                  </a:cubicBezTo>
                  <a:cubicBezTo>
                    <a:pt x="235015" y="359298"/>
                    <a:pt x="225796" y="372086"/>
                    <a:pt x="213304" y="381009"/>
                  </a:cubicBezTo>
                  <a:cubicBezTo>
                    <a:pt x="193945" y="394837"/>
                    <a:pt x="134949" y="416695"/>
                    <a:pt x="115609" y="424432"/>
                  </a:cubicBezTo>
                  <a:cubicBezTo>
                    <a:pt x="104754" y="435287"/>
                    <a:pt x="94837" y="447170"/>
                    <a:pt x="83044" y="456998"/>
                  </a:cubicBezTo>
                  <a:cubicBezTo>
                    <a:pt x="73022" y="465350"/>
                    <a:pt x="59704" y="469484"/>
                    <a:pt x="50479" y="478709"/>
                  </a:cubicBezTo>
                  <a:cubicBezTo>
                    <a:pt x="41254" y="487935"/>
                    <a:pt x="36006" y="500420"/>
                    <a:pt x="28769" y="511276"/>
                  </a:cubicBezTo>
                  <a:cubicBezTo>
                    <a:pt x="-7201" y="655166"/>
                    <a:pt x="-7826" y="622435"/>
                    <a:pt x="17914" y="836943"/>
                  </a:cubicBezTo>
                  <a:cubicBezTo>
                    <a:pt x="19468" y="849897"/>
                    <a:pt x="32041" y="858893"/>
                    <a:pt x="39624" y="869510"/>
                  </a:cubicBezTo>
                  <a:cubicBezTo>
                    <a:pt x="94687" y="946602"/>
                    <a:pt x="46557" y="886143"/>
                    <a:pt x="104754" y="934643"/>
                  </a:cubicBezTo>
                  <a:cubicBezTo>
                    <a:pt x="116547" y="944471"/>
                    <a:pt x="124546" y="958694"/>
                    <a:pt x="137319" y="967210"/>
                  </a:cubicBezTo>
                  <a:cubicBezTo>
                    <a:pt x="146839" y="973557"/>
                    <a:pt x="159367" y="973558"/>
                    <a:pt x="169884" y="978065"/>
                  </a:cubicBezTo>
                  <a:cubicBezTo>
                    <a:pt x="303069" y="1035146"/>
                    <a:pt x="136875" y="966987"/>
                    <a:pt x="245870" y="1021487"/>
                  </a:cubicBezTo>
                  <a:cubicBezTo>
                    <a:pt x="279339" y="1038222"/>
                    <a:pt x="335332" y="1039455"/>
                    <a:pt x="365275" y="1043198"/>
                  </a:cubicBezTo>
                  <a:cubicBezTo>
                    <a:pt x="391829" y="1056476"/>
                    <a:pt x="412506" y="1069375"/>
                    <a:pt x="441260" y="1075765"/>
                  </a:cubicBezTo>
                  <a:cubicBezTo>
                    <a:pt x="462745" y="1080540"/>
                    <a:pt x="484680" y="1083002"/>
                    <a:pt x="506390" y="1086621"/>
                  </a:cubicBezTo>
                  <a:lnTo>
                    <a:pt x="897171" y="1075765"/>
                  </a:lnTo>
                  <a:cubicBezTo>
                    <a:pt x="929904" y="1074310"/>
                    <a:pt x="962430" y="1069544"/>
                    <a:pt x="994866" y="1064910"/>
                  </a:cubicBezTo>
                  <a:cubicBezTo>
                    <a:pt x="1094180" y="1050722"/>
                    <a:pt x="1004850" y="1052565"/>
                    <a:pt x="1135981" y="1043198"/>
                  </a:cubicBezTo>
                  <a:cubicBezTo>
                    <a:pt x="1208254" y="1038035"/>
                    <a:pt x="1280715" y="1035961"/>
                    <a:pt x="1353082" y="1032343"/>
                  </a:cubicBezTo>
                  <a:cubicBezTo>
                    <a:pt x="1400102" y="1027118"/>
                    <a:pt x="1467191" y="1021458"/>
                    <a:pt x="1515907" y="1010632"/>
                  </a:cubicBezTo>
                  <a:cubicBezTo>
                    <a:pt x="1596277" y="992771"/>
                    <a:pt x="1485393" y="1001742"/>
                    <a:pt x="1613602" y="988921"/>
                  </a:cubicBezTo>
                  <a:cubicBezTo>
                    <a:pt x="1664136" y="983867"/>
                    <a:pt x="1714996" y="982663"/>
                    <a:pt x="1765573" y="978065"/>
                  </a:cubicBezTo>
                  <a:cubicBezTo>
                    <a:pt x="1794625" y="975424"/>
                    <a:pt x="1823361" y="969851"/>
                    <a:pt x="1852413" y="967210"/>
                  </a:cubicBezTo>
                  <a:cubicBezTo>
                    <a:pt x="1902990" y="962612"/>
                    <a:pt x="1953726" y="959973"/>
                    <a:pt x="2004383" y="956354"/>
                  </a:cubicBezTo>
                  <a:lnTo>
                    <a:pt x="2134644" y="934643"/>
                  </a:lnTo>
                  <a:cubicBezTo>
                    <a:pt x="2174517" y="927997"/>
                    <a:pt x="2214620" y="922031"/>
                    <a:pt x="2254049" y="912932"/>
                  </a:cubicBezTo>
                  <a:cubicBezTo>
                    <a:pt x="2283122" y="906223"/>
                    <a:pt x="2312583" y="900657"/>
                    <a:pt x="2340889" y="891221"/>
                  </a:cubicBezTo>
                  <a:cubicBezTo>
                    <a:pt x="2351744" y="887602"/>
                    <a:pt x="2362284" y="882847"/>
                    <a:pt x="2373454" y="880365"/>
                  </a:cubicBezTo>
                  <a:cubicBezTo>
                    <a:pt x="2394939" y="875590"/>
                    <a:pt x="2416874" y="873128"/>
                    <a:pt x="2438584" y="869510"/>
                  </a:cubicBezTo>
                  <a:lnTo>
                    <a:pt x="2536279" y="836943"/>
                  </a:lnTo>
                  <a:cubicBezTo>
                    <a:pt x="2547134" y="833324"/>
                    <a:pt x="2557743" y="828862"/>
                    <a:pt x="2568844" y="826087"/>
                  </a:cubicBezTo>
                  <a:lnTo>
                    <a:pt x="2612265" y="815232"/>
                  </a:lnTo>
                  <a:cubicBezTo>
                    <a:pt x="2705592" y="753011"/>
                    <a:pt x="2587512" y="827609"/>
                    <a:pt x="2677395" y="782665"/>
                  </a:cubicBezTo>
                  <a:cubicBezTo>
                    <a:pt x="2689064" y="776830"/>
                    <a:pt x="2698633" y="767427"/>
                    <a:pt x="2709960" y="760954"/>
                  </a:cubicBezTo>
                  <a:cubicBezTo>
                    <a:pt x="2724010" y="752925"/>
                    <a:pt x="2739235" y="747102"/>
                    <a:pt x="2753380" y="739243"/>
                  </a:cubicBezTo>
                  <a:cubicBezTo>
                    <a:pt x="2771823" y="728996"/>
                    <a:pt x="2789563" y="717532"/>
                    <a:pt x="2807655" y="706676"/>
                  </a:cubicBezTo>
                  <a:cubicBezTo>
                    <a:pt x="2829365" y="677728"/>
                    <a:pt x="2852714" y="649940"/>
                    <a:pt x="2872785" y="619832"/>
                  </a:cubicBezTo>
                  <a:cubicBezTo>
                    <a:pt x="2904530" y="572211"/>
                    <a:pt x="2886667" y="597702"/>
                    <a:pt x="2927060" y="543843"/>
                  </a:cubicBezTo>
                  <a:cubicBezTo>
                    <a:pt x="2930678" y="529369"/>
                    <a:pt x="2933628" y="514711"/>
                    <a:pt x="2937915" y="500420"/>
                  </a:cubicBezTo>
                  <a:cubicBezTo>
                    <a:pt x="2944491" y="478500"/>
                    <a:pt x="2959625" y="435287"/>
                    <a:pt x="2959625" y="435287"/>
                  </a:cubicBezTo>
                  <a:cubicBezTo>
                    <a:pt x="2956007" y="391865"/>
                    <a:pt x="2957315" y="347747"/>
                    <a:pt x="2948770" y="305020"/>
                  </a:cubicBezTo>
                  <a:cubicBezTo>
                    <a:pt x="2946212" y="292227"/>
                    <a:pt x="2935727" y="282205"/>
                    <a:pt x="2927060" y="272454"/>
                  </a:cubicBezTo>
                  <a:cubicBezTo>
                    <a:pt x="2906662" y="249505"/>
                    <a:pt x="2880352" y="231883"/>
                    <a:pt x="2861930" y="207320"/>
                  </a:cubicBezTo>
                  <a:cubicBezTo>
                    <a:pt x="2841537" y="180128"/>
                    <a:pt x="2824014" y="152498"/>
                    <a:pt x="2796800" y="131331"/>
                  </a:cubicBezTo>
                  <a:cubicBezTo>
                    <a:pt x="2776204" y="115311"/>
                    <a:pt x="2756423" y="96161"/>
                    <a:pt x="2731670" y="87909"/>
                  </a:cubicBezTo>
                  <a:cubicBezTo>
                    <a:pt x="2709960" y="80672"/>
                    <a:pt x="2685581" y="78892"/>
                    <a:pt x="2666540" y="66198"/>
                  </a:cubicBezTo>
                  <a:cubicBezTo>
                    <a:pt x="2639546" y="48201"/>
                    <a:pt x="2622034" y="34581"/>
                    <a:pt x="2590555" y="22776"/>
                  </a:cubicBezTo>
                  <a:cubicBezTo>
                    <a:pt x="2576586" y="17537"/>
                    <a:pt x="2561479" y="16019"/>
                    <a:pt x="2547134" y="11920"/>
                  </a:cubicBezTo>
                  <a:cubicBezTo>
                    <a:pt x="2536132" y="8776"/>
                    <a:pt x="2525941" y="2329"/>
                    <a:pt x="2514569" y="1065"/>
                  </a:cubicBezTo>
                  <a:cubicBezTo>
                    <a:pt x="2492992" y="-1332"/>
                    <a:pt x="2471149" y="1065"/>
                    <a:pt x="2449439" y="1065"/>
                  </a:cubicBezTo>
                </a:path>
              </a:pathLst>
            </a:custGeom>
            <a:ln w="5715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5508104" y="3068960"/>
              <a:ext cx="33018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8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sym typeface="Symbol" panose="05050102010706020507" pitchFamily="18" charset="2"/>
                </a:rPr>
                <a:t>quantum !=! gravity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236295" y="3212976"/>
              <a:ext cx="144017" cy="288032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85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9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Power-law decay of OTOC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13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200539"/>
              </p:ext>
            </p:extLst>
          </p:nvPr>
        </p:nvGraphicFramePr>
        <p:xfrm>
          <a:off x="1187624" y="1462670"/>
          <a:ext cx="1656184" cy="119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9" name="Equation" r:id="rId3" imgW="558800" imgH="406400" progId="Equation.3">
                  <p:embed/>
                </p:oleObj>
              </mc:Choice>
              <mc:Fallback>
                <p:oleObj name="Equation" r:id="rId3" imgW="558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462670"/>
                        <a:ext cx="1656184" cy="1192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419872" y="1772816"/>
            <a:ext cx="5160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 smtClean="0">
                <a:solidFill>
                  <a:srgbClr val="1C1C1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Four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time intervals of length </a:t>
            </a:r>
            <a:r>
              <a:rPr lang="en-US" altLang="de-DE" sz="2800" b="1" dirty="0" smtClean="0">
                <a:solidFill>
                  <a:srgbClr val="1C1C1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de-DE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369" y="2819524"/>
            <a:ext cx="4015015" cy="276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3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79388" y="980728"/>
            <a:ext cx="39100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Holography principle: </a:t>
            </a:r>
            <a:endParaRPr lang="en-US" altLang="de-DE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539750" y="1634547"/>
            <a:ext cx="741596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- SYK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model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is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dual </a:t>
            </a:r>
            <a:r>
              <a:rPr lang="de-DE" altLang="de-DE" sz="2200" b="1" dirty="0" err="1" smtClean="0">
                <a:solidFill>
                  <a:srgbClr val="1C1C1C"/>
                </a:solidFill>
                <a:latin typeface="Comic Sans MS" panose="030F0702030302020204" pitchFamily="66" charset="0"/>
              </a:rPr>
              <a:t>to</a:t>
            </a:r>
            <a:r>
              <a:rPr lang="de-DE" altLang="de-DE" sz="2200" b="1" dirty="0" smtClean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AdS</a:t>
            </a:r>
            <a:r>
              <a:rPr lang="de-DE" altLang="de-DE" sz="3200" b="1" baseline="-25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gravity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  <a:p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 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S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Sachdev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‘2015; 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Kitaev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‘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2015; 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K. Jensen ‘2016;</a:t>
            </a:r>
          </a:p>
          <a:p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 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J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Maldacena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, D. Stanford &amp; Yang ‘ 2016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;</a:t>
            </a:r>
          </a:p>
          <a:p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1/N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corrections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at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large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energy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/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temperature</a:t>
            </a:r>
            <a:endParaRPr lang="de-DE" altLang="de-DE" sz="2000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S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aturation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of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Lyapunov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exponent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endParaRPr lang="de-DE" altLang="de-DE" sz="2000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New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energy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scale</a:t>
            </a:r>
            <a:endParaRPr lang="de-DE" altLang="de-DE" sz="2000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Long time (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small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energy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)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behavior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of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correlation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functions</a:t>
            </a:r>
            <a:endParaRPr lang="de-DE" altLang="de-DE" sz="2000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  <a:p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and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OTOC.  </a:t>
            </a:r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-243408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It’s almost over for today!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909087"/>
            <a:ext cx="2316584" cy="824169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79512" y="2689756"/>
            <a:ext cx="1723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Predicts: </a:t>
            </a:r>
            <a:endParaRPr lang="en-US" altLang="de-DE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4417948"/>
            <a:ext cx="14927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Misses: </a:t>
            </a:r>
            <a:endParaRPr lang="en-US" altLang="de-DE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91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33134"/>
            <a:ext cx="2313843" cy="1596423"/>
          </a:xfrm>
          <a:prstGeom prst="rect">
            <a:avLst/>
          </a:prstGeom>
          <a:effectLst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Effective action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24557" y="1537628"/>
            <a:ext cx="63577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(R-times) replicated Matsubara action</a:t>
            </a:r>
            <a:endParaRPr lang="en-US" altLang="de-DE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4557" y="980728"/>
            <a:ext cx="85959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S.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Sachdev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‘2015; J.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Maldacena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&amp; D. Stanford ‘2015</a:t>
            </a:r>
          </a:p>
        </p:txBody>
      </p:sp>
      <p:graphicFrame>
        <p:nvGraphicFramePr>
          <p:cNvPr id="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544112"/>
              </p:ext>
            </p:extLst>
          </p:nvPr>
        </p:nvGraphicFramePr>
        <p:xfrm>
          <a:off x="395536" y="2204864"/>
          <a:ext cx="6253307" cy="945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4" imgW="3200400" imgH="482400" progId="Equation.DSMT4">
                  <p:embed/>
                </p:oleObj>
              </mc:Choice>
              <mc:Fallback>
                <p:oleObj name="Equation" r:id="rId4" imgW="32004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204864"/>
                        <a:ext cx="6253307" cy="945285"/>
                      </a:xfrm>
                      <a:prstGeom prst="rect">
                        <a:avLst/>
                      </a:prstGeom>
                      <a:solidFill>
                        <a:schemeClr val="bg1">
                          <a:alpha val="64999"/>
                        </a:schemeClr>
                      </a:solidFill>
                      <a:ln w="28575">
                        <a:solidFill>
                          <a:srgbClr val="29292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60612" y="3573016"/>
            <a:ext cx="36343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2-point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Green‘s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function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:</a:t>
            </a:r>
          </a:p>
        </p:txBody>
      </p:sp>
      <p:graphicFrame>
        <p:nvGraphicFramePr>
          <p:cNvPr id="1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65754"/>
              </p:ext>
            </p:extLst>
          </p:nvPr>
        </p:nvGraphicFramePr>
        <p:xfrm>
          <a:off x="4211960" y="3429000"/>
          <a:ext cx="3378955" cy="82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6" imgW="1701720" imgH="419040" progId="Equation.DSMT4">
                  <p:embed/>
                </p:oleObj>
              </mc:Choice>
              <mc:Fallback>
                <p:oleObj name="Equation" r:id="rId6" imgW="17017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429000"/>
                        <a:ext cx="3378955" cy="824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190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33134"/>
            <a:ext cx="2313843" cy="1596423"/>
          </a:xfrm>
          <a:prstGeom prst="rect">
            <a:avLst/>
          </a:prstGeom>
          <a:effectLst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Effective action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24557" y="1537628"/>
            <a:ext cx="63577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(R-times) replicated Matsubara action</a:t>
            </a:r>
            <a:endParaRPr lang="en-US" altLang="de-DE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4557" y="980728"/>
            <a:ext cx="85959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S.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Sachdev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‘2015; J.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Maldacena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&amp; D. Stanford ‘2015</a:t>
            </a:r>
          </a:p>
        </p:txBody>
      </p:sp>
      <p:graphicFrame>
        <p:nvGraphicFramePr>
          <p:cNvPr id="7" name="Object 12"/>
          <p:cNvGraphicFramePr>
            <a:graphicFrameLocks noChangeAspect="1"/>
          </p:cNvGraphicFramePr>
          <p:nvPr>
            <p:extLst/>
          </p:nvPr>
        </p:nvGraphicFramePr>
        <p:xfrm>
          <a:off x="395536" y="2204864"/>
          <a:ext cx="6253307" cy="945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9" name="Equation" r:id="rId4" imgW="3200400" imgH="482400" progId="Equation.DSMT4">
                  <p:embed/>
                </p:oleObj>
              </mc:Choice>
              <mc:Fallback>
                <p:oleObj name="Equation" r:id="rId4" imgW="32004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204864"/>
                        <a:ext cx="6253307" cy="945285"/>
                      </a:xfrm>
                      <a:prstGeom prst="rect">
                        <a:avLst/>
                      </a:prstGeom>
                      <a:solidFill>
                        <a:schemeClr val="bg1">
                          <a:alpha val="64999"/>
                        </a:schemeClr>
                      </a:solidFill>
                      <a:ln w="28575">
                        <a:solidFill>
                          <a:srgbClr val="29292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02466" y="4548064"/>
            <a:ext cx="3693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Resolution of identity</a:t>
            </a:r>
            <a:endParaRPr lang="en-US" altLang="de-DE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60612" y="3573016"/>
            <a:ext cx="36343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2-point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Green‘s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function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:</a:t>
            </a:r>
          </a:p>
        </p:txBody>
      </p:sp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979263"/>
              </p:ext>
            </p:extLst>
          </p:nvPr>
        </p:nvGraphicFramePr>
        <p:xfrm>
          <a:off x="404813" y="5386412"/>
          <a:ext cx="839152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0" name="Equation" r:id="rId6" imgW="4965700" imgH="508000" progId="Equation.3">
                  <p:embed/>
                </p:oleObj>
              </mc:Choice>
              <mc:Fallback>
                <p:oleObj name="Equation" r:id="rId6" imgW="49657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3" y="5386412"/>
                        <a:ext cx="8391525" cy="8509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1143520"/>
              </p:ext>
            </p:extLst>
          </p:nvPr>
        </p:nvGraphicFramePr>
        <p:xfrm>
          <a:off x="4211960" y="3429000"/>
          <a:ext cx="3378955" cy="824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1" name="Equation" r:id="rId8" imgW="1701720" imgH="419040" progId="Equation.DSMT4">
                  <p:embed/>
                </p:oleObj>
              </mc:Choice>
              <mc:Fallback>
                <p:oleObj name="Equation" r:id="rId8" imgW="17017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429000"/>
                        <a:ext cx="3378955" cy="8241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120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Effective action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309563" y="2023814"/>
          <a:ext cx="8437562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7" name="Equation" r:id="rId3" imgW="4127400" imgH="482400" progId="Equation.DSMT4">
                  <p:embed/>
                </p:oleObj>
              </mc:Choice>
              <mc:Fallback>
                <p:oleObj name="Equation" r:id="rId3" imgW="41274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2023814"/>
                        <a:ext cx="8437562" cy="973138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69833" y="1412776"/>
            <a:ext cx="440216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integrating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out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Majoranas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…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4557" y="980728"/>
            <a:ext cx="85959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S.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Sachdev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‘2015; J.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Maldacena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&amp; D. Stanford ‘2015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4788024" y="1483445"/>
            <a:ext cx="1944216" cy="433387"/>
          </a:xfrm>
          <a:prstGeom prst="borderCallout1">
            <a:avLst>
              <a:gd name="adj1" fmla="val 26375"/>
              <a:gd name="adj2" fmla="val 101991"/>
              <a:gd name="adj3" fmla="val 173682"/>
              <a:gd name="adj4" fmla="val 115131"/>
            </a:avLst>
          </a:prstGeom>
          <a:solidFill>
            <a:schemeClr val="bg1">
              <a:alpha val="50000"/>
            </a:schemeClr>
          </a:solidFill>
          <a:ln w="254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2000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Self-energy</a:t>
            </a:r>
            <a:endParaRPr lang="de-DE" altLang="de-DE" sz="20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2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708920"/>
            <a:ext cx="4536504" cy="3067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4" y="44624"/>
            <a:ext cx="9111546" cy="1169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2832100"/>
            <a:ext cx="5017017" cy="2469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5301208"/>
            <a:ext cx="885180" cy="4957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1916378" y="2699628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2708920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28346" y="3491716"/>
            <a:ext cx="37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2562" y="3491716"/>
            <a:ext cx="37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8655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Many-Body Level Statistics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124744"/>
            <a:ext cx="4514552" cy="4853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4330926"/>
            <a:ext cx="4644008" cy="1114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972" y="2636912"/>
            <a:ext cx="2993476" cy="432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841" y="3284984"/>
            <a:ext cx="2952328" cy="504056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28813" y="1268760"/>
            <a:ext cx="85959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You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, Ludwig,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Xu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‘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2016</a:t>
            </a:r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564904"/>
            <a:ext cx="4704926" cy="360155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Four-point Green’s function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graphicFrame>
        <p:nvGraphicFramePr>
          <p:cNvPr id="5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424797"/>
              </p:ext>
            </p:extLst>
          </p:nvPr>
        </p:nvGraphicFramePr>
        <p:xfrm>
          <a:off x="769252" y="1188060"/>
          <a:ext cx="7620000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1" name="Equation" r:id="rId4" imgW="3187440" imgH="444240" progId="Equation.DSMT4">
                  <p:embed/>
                </p:oleObj>
              </mc:Choice>
              <mc:Fallback>
                <p:oleObj name="Equation" r:id="rId4" imgW="31874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252" y="1188060"/>
                        <a:ext cx="7620000" cy="1030288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9218" y="2473732"/>
            <a:ext cx="28182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Time ordering: </a:t>
            </a: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177794"/>
              </p:ext>
            </p:extLst>
          </p:nvPr>
        </p:nvGraphicFramePr>
        <p:xfrm>
          <a:off x="3419872" y="2809509"/>
          <a:ext cx="161448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2"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2809509"/>
                        <a:ext cx="1614488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552670"/>
              </p:ext>
            </p:extLst>
          </p:nvPr>
        </p:nvGraphicFramePr>
        <p:xfrm>
          <a:off x="6092825" y="2765425"/>
          <a:ext cx="1647825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3" name="Equation" r:id="rId8" imgW="634680" imgH="241200" progId="Equation.DSMT4">
                  <p:embed/>
                </p:oleObj>
              </mc:Choice>
              <mc:Fallback>
                <p:oleObj name="Equation" r:id="rId8" imgW="6346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5" y="2765425"/>
                        <a:ext cx="1647825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450185"/>
              </p:ext>
            </p:extLst>
          </p:nvPr>
        </p:nvGraphicFramePr>
        <p:xfrm>
          <a:off x="899592" y="3622675"/>
          <a:ext cx="48545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4" name="Equation" r:id="rId10" imgW="2158920" imgH="507960" progId="Equation.DSMT4">
                  <p:embed/>
                </p:oleObj>
              </mc:Choice>
              <mc:Fallback>
                <p:oleObj name="Equation" r:id="rId10" imgW="215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622675"/>
                        <a:ext cx="4854575" cy="112712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928795"/>
              </p:ext>
            </p:extLst>
          </p:nvPr>
        </p:nvGraphicFramePr>
        <p:xfrm>
          <a:off x="6300192" y="3635277"/>
          <a:ext cx="1886632" cy="464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5" name="Equation" r:id="rId12" imgW="876240" imgH="215640" progId="Equation.DSMT4">
                  <p:embed/>
                </p:oleObj>
              </mc:Choice>
              <mc:Fallback>
                <p:oleObj name="Equation" r:id="rId12" imgW="8762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3635277"/>
                        <a:ext cx="1886632" cy="464442"/>
                      </a:xfrm>
                      <a:prstGeom prst="rect">
                        <a:avLst/>
                      </a:prstGeom>
                      <a:solidFill>
                        <a:schemeClr val="bg1">
                          <a:alpha val="49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836709" y="4027711"/>
            <a:ext cx="28648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single-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partilce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level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spasing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2987824" y="4171224"/>
            <a:ext cx="1108868" cy="625928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763688" y="4941168"/>
            <a:ext cx="39229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200" b="1" dirty="0">
                <a:solidFill>
                  <a:srgbClr val="990000"/>
                </a:solidFill>
                <a:latin typeface="Comic Sans MS" panose="030F0702030302020204" pitchFamily="66" charset="0"/>
              </a:rPr>
              <a:t>universal long-time decay</a:t>
            </a:r>
            <a:endParaRPr lang="de-DE" altLang="de-DE" sz="22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5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420888"/>
            <a:ext cx="3312368" cy="1008112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23309"/>
            <a:ext cx="3544460" cy="3565931"/>
          </a:xfrm>
          <a:prstGeom prst="rect">
            <a:avLst/>
          </a:prstGeom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err="1">
                <a:latin typeface="Bookman Old Style" panose="02050604050505020204" pitchFamily="18" charset="0"/>
              </a:rPr>
              <a:t>Sachdev</a:t>
            </a:r>
            <a:r>
              <a:rPr lang="en-US" altLang="de-DE" sz="4400" b="1" dirty="0">
                <a:latin typeface="Bookman Old Style" panose="02050604050505020204" pitchFamily="18" charset="0"/>
              </a:rPr>
              <a:t>-Ye-</a:t>
            </a:r>
            <a:r>
              <a:rPr lang="en-US" altLang="de-DE" sz="4400" b="1" dirty="0" err="1">
                <a:latin typeface="Bookman Old Style" panose="02050604050505020204" pitchFamily="18" charset="0"/>
              </a:rPr>
              <a:t>Kitaev</a:t>
            </a:r>
            <a:r>
              <a:rPr lang="en-US" altLang="de-DE" sz="4400" b="1" dirty="0">
                <a:latin typeface="Bookman Old Style" panose="02050604050505020204" pitchFamily="18" charset="0"/>
              </a:rPr>
              <a:t> model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07950" y="3726748"/>
            <a:ext cx="5258652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Char char="-"/>
            </a:pPr>
            <a:r>
              <a:rPr lang="en-US" altLang="de-DE" sz="2200" b="1" dirty="0">
                <a:solidFill>
                  <a:srgbClr val="2929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de-DE" sz="2200" b="1" dirty="0">
                <a:solidFill>
                  <a:srgbClr val="292929"/>
                </a:solidFill>
                <a:latin typeface="Comic Sans MS" panose="030F0702030302020204" pitchFamily="66" charset="0"/>
              </a:rPr>
              <a:t>Couplings J’s are quenched </a:t>
            </a:r>
          </a:p>
          <a:p>
            <a:pPr>
              <a:lnSpc>
                <a:spcPct val="125000"/>
              </a:lnSpc>
            </a:pPr>
            <a:r>
              <a:rPr lang="en-US" altLang="de-DE" sz="2200" b="1" dirty="0">
                <a:solidFill>
                  <a:srgbClr val="292929"/>
                </a:solidFill>
                <a:latin typeface="Comic Sans MS" panose="030F0702030302020204" pitchFamily="66" charset="0"/>
              </a:rPr>
              <a:t>  random Gaussian variables:</a:t>
            </a:r>
          </a:p>
          <a:p>
            <a:pPr>
              <a:lnSpc>
                <a:spcPct val="125000"/>
              </a:lnSpc>
            </a:pPr>
            <a:endParaRPr lang="el-GR" altLang="de-DE" sz="2200" b="1" dirty="0">
              <a:solidFill>
                <a:srgbClr val="292929"/>
              </a:solidFill>
              <a:latin typeface="Comic Sans MS" panose="030F0702030302020204" pitchFamily="66" charset="0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1979613" y="5094851"/>
            <a:ext cx="115252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33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484059"/>
              </p:ext>
            </p:extLst>
          </p:nvPr>
        </p:nvGraphicFramePr>
        <p:xfrm>
          <a:off x="566738" y="2434201"/>
          <a:ext cx="325755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60" name="Equation" r:id="rId4" imgW="1447560" imgH="444240" progId="Equation.DSMT4">
                  <p:embed/>
                </p:oleObj>
              </mc:Choice>
              <mc:Fallback>
                <p:oleObj name="Equation" r:id="rId4" imgW="1447560" imgH="444240" progId="Equation.DSMT4">
                  <p:embed/>
                  <p:pic>
                    <p:nvPicPr>
                      <p:cNvPr id="1332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8" y="2434201"/>
                        <a:ext cx="3257550" cy="99377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851000" y="2358596"/>
            <a:ext cx="591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3600" b="1" dirty="0">
                <a:solidFill>
                  <a:srgbClr val="800000"/>
                </a:solidFill>
                <a:latin typeface="Symbol" panose="05050102010706020507" pitchFamily="18" charset="2"/>
              </a:rPr>
              <a:t>c</a:t>
            </a:r>
            <a:r>
              <a:rPr lang="de-DE" altLang="de-DE" sz="3600" b="1" baseline="-25000" dirty="0">
                <a:solidFill>
                  <a:srgbClr val="800000"/>
                </a:solidFill>
                <a:latin typeface="Symbol" panose="05050102010706020507" pitchFamily="18" charset="2"/>
              </a:rPr>
              <a:t>1</a:t>
            </a:r>
            <a:endParaRPr lang="de-DE" sz="3600" dirty="0">
              <a:solidFill>
                <a:srgbClr val="8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71080" y="3006668"/>
            <a:ext cx="591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3600" b="1" dirty="0">
                <a:solidFill>
                  <a:srgbClr val="800000"/>
                </a:solidFill>
                <a:latin typeface="Symbol" panose="05050102010706020507" pitchFamily="18" charset="2"/>
              </a:rPr>
              <a:t>c</a:t>
            </a:r>
            <a:r>
              <a:rPr lang="de-DE" altLang="de-DE" sz="3600" b="1" baseline="-25000" dirty="0">
                <a:solidFill>
                  <a:srgbClr val="800000"/>
                </a:solidFill>
                <a:latin typeface="Symbol" panose="05050102010706020507" pitchFamily="18" charset="2"/>
              </a:rPr>
              <a:t>2</a:t>
            </a:r>
            <a:endParaRPr lang="de-DE" sz="3600" dirty="0">
              <a:solidFill>
                <a:srgbClr val="8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80112" y="3142709"/>
            <a:ext cx="660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3600" b="1" dirty="0" err="1">
                <a:solidFill>
                  <a:srgbClr val="800000"/>
                </a:solidFill>
                <a:latin typeface="Symbol" panose="05050102010706020507" pitchFamily="18" charset="2"/>
              </a:rPr>
              <a:t>c</a:t>
            </a:r>
            <a:r>
              <a:rPr lang="de-DE" altLang="de-DE" sz="3600" b="1" baseline="-25000" dirty="0" err="1">
                <a:solidFill>
                  <a:srgbClr val="800000"/>
                </a:solidFill>
                <a:latin typeface="Symbol" panose="05050102010706020507" pitchFamily="18" charset="2"/>
              </a:rPr>
              <a:t>N</a:t>
            </a:r>
            <a:endParaRPr lang="de-DE" sz="3600" dirty="0">
              <a:solidFill>
                <a:srgbClr val="8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0152" y="4160537"/>
            <a:ext cx="982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3600" b="1" dirty="0">
                <a:solidFill>
                  <a:srgbClr val="800000"/>
                </a:solidFill>
                <a:latin typeface="Symbol" panose="05050102010706020507" pitchFamily="18" charset="2"/>
              </a:rPr>
              <a:t>c</a:t>
            </a:r>
            <a:r>
              <a:rPr lang="de-DE" altLang="de-DE" sz="3600" b="1" baseline="-25000" dirty="0">
                <a:solidFill>
                  <a:srgbClr val="800000"/>
                </a:solidFill>
                <a:latin typeface="Symbol" panose="05050102010706020507" pitchFamily="18" charset="2"/>
              </a:rPr>
              <a:t>N-1</a:t>
            </a:r>
            <a:endParaRPr lang="de-DE" sz="3600" dirty="0">
              <a:solidFill>
                <a:srgbClr val="800000"/>
              </a:solidFill>
            </a:endParaRPr>
          </a:p>
        </p:txBody>
      </p:sp>
      <p:sp>
        <p:nvSpPr>
          <p:cNvPr id="19" name="AutoShape 7"/>
          <p:cNvSpPr>
            <a:spLocks/>
          </p:cNvSpPr>
          <p:nvPr/>
        </p:nvSpPr>
        <p:spPr bwMode="auto">
          <a:xfrm>
            <a:off x="3635897" y="5947941"/>
            <a:ext cx="3024335" cy="433387"/>
          </a:xfrm>
          <a:prstGeom prst="borderCallout1">
            <a:avLst>
              <a:gd name="adj1" fmla="val 26375"/>
              <a:gd name="adj2" fmla="val 101991"/>
              <a:gd name="adj3" fmla="val -153623"/>
              <a:gd name="adj4" fmla="val 126371"/>
            </a:avLst>
          </a:prstGeom>
          <a:solidFill>
            <a:schemeClr val="bg1">
              <a:alpha val="50000"/>
            </a:schemeClr>
          </a:solidFill>
          <a:ln w="254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de-DE" altLang="de-DE" sz="2000" b="1" dirty="0">
                <a:solidFill>
                  <a:srgbClr val="990000"/>
                </a:solidFill>
                <a:latin typeface="Comic Sans MS" panose="030F0702030302020204" pitchFamily="66" charset="0"/>
              </a:rPr>
              <a:t>Class D </a:t>
            </a:r>
            <a:r>
              <a:rPr lang="de-DE" altLang="de-DE" sz="2000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Majorana</a:t>
            </a:r>
            <a:r>
              <a:rPr lang="de-DE" altLang="de-DE" sz="2000" b="1" dirty="0">
                <a:solidFill>
                  <a:srgbClr val="99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>
                <a:solidFill>
                  <a:srgbClr val="990000"/>
                </a:solidFill>
                <a:latin typeface="Comic Sans MS" panose="030F0702030302020204" pitchFamily="66" charset="0"/>
              </a:rPr>
              <a:t>wire</a:t>
            </a:r>
            <a:endParaRPr lang="de-DE" altLang="de-DE" sz="20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425715"/>
              </p:ext>
            </p:extLst>
          </p:nvPr>
        </p:nvGraphicFramePr>
        <p:xfrm>
          <a:off x="519807" y="4822477"/>
          <a:ext cx="4340225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61" name="Equation" r:id="rId6" imgW="2019240" imgH="355320" progId="Equation.DSMT4">
                  <p:embed/>
                </p:oleObj>
              </mc:Choice>
              <mc:Fallback>
                <p:oleObj name="Equation" r:id="rId6" imgW="2019240" imgH="355320" progId="Equation.DSMT4">
                  <p:embed/>
                  <p:pic>
                    <p:nvPicPr>
                      <p:cNvPr id="2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807" y="4822477"/>
                        <a:ext cx="4340225" cy="766763"/>
                      </a:xfrm>
                      <a:prstGeom prst="rect">
                        <a:avLst/>
                      </a:prstGeom>
                      <a:solidFill>
                        <a:schemeClr val="bg1">
                          <a:alpha val="64999"/>
                        </a:schemeClr>
                      </a:solidFill>
                      <a:ln w="28575">
                        <a:solidFill>
                          <a:srgbClr val="29292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84213" y="1052736"/>
            <a:ext cx="73441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S.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Sachdev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, PRX 5 (2015) 041025</a:t>
            </a:r>
          </a:p>
          <a:p>
            <a:pPr algn="r"/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A.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Kitaev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,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talks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at KITP, Spring 2015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876256" y="5734997"/>
            <a:ext cx="2323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600" b="1" dirty="0">
                <a:latin typeface="Symbol" panose="05050102010706020507" pitchFamily="18" charset="2"/>
              </a:rPr>
              <a:t>{c</a:t>
            </a:r>
            <a:r>
              <a:rPr lang="de-DE" altLang="de-DE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altLang="de-DE" sz="3600" b="1" dirty="0">
                <a:latin typeface="Symbol" panose="05050102010706020507" pitchFamily="18" charset="2"/>
              </a:rPr>
              <a:t>,</a:t>
            </a:r>
            <a:r>
              <a:rPr lang="de-DE" altLang="de-DE" sz="3600" b="1" baseline="-25000" dirty="0">
                <a:latin typeface="Symbol" panose="05050102010706020507" pitchFamily="18" charset="2"/>
              </a:rPr>
              <a:t> </a:t>
            </a:r>
            <a:r>
              <a:rPr lang="de-DE" altLang="de-DE" sz="3600" b="1" dirty="0" err="1">
                <a:latin typeface="Symbol" panose="05050102010706020507" pitchFamily="18" charset="2"/>
              </a:rPr>
              <a:t>c</a:t>
            </a:r>
            <a:r>
              <a:rPr lang="de-DE" altLang="de-DE" sz="3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altLang="de-DE" sz="3600" b="1" dirty="0">
                <a:latin typeface="Symbol" panose="05050102010706020507" pitchFamily="18" charset="2"/>
              </a:rPr>
              <a:t>}=</a:t>
            </a:r>
            <a:r>
              <a:rPr lang="de-DE" altLang="de-DE" sz="3600" b="1" dirty="0" err="1">
                <a:latin typeface="Symbol" panose="05050102010706020507" pitchFamily="18" charset="2"/>
              </a:rPr>
              <a:t>d</a:t>
            </a:r>
            <a:r>
              <a:rPr lang="de-DE" altLang="de-DE" sz="3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17446" y="4078813"/>
            <a:ext cx="538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3600" b="1" dirty="0">
                <a:solidFill>
                  <a:srgbClr val="800000"/>
                </a:solidFill>
                <a:latin typeface="Symbol" panose="05050102010706020507" pitchFamily="18" charset="2"/>
              </a:rPr>
              <a:t>c</a:t>
            </a:r>
            <a:r>
              <a:rPr lang="de-DE" altLang="de-DE" sz="3600" b="1" baseline="-25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de-DE" sz="36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712480"/>
              </p:ext>
            </p:extLst>
          </p:nvPr>
        </p:nvGraphicFramePr>
        <p:xfrm>
          <a:off x="5900497" y="2124776"/>
          <a:ext cx="674226" cy="63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62" name="Equation" r:id="rId8" imgW="253800" imgH="241200" progId="Equation.DSMT4">
                  <p:embed/>
                </p:oleObj>
              </mc:Choice>
              <mc:Fallback>
                <p:oleObj name="Equation" r:id="rId8" imgW="253800" imgH="241200" progId="Equation.DSMT4">
                  <p:embed/>
                  <p:pic>
                    <p:nvPicPr>
                      <p:cNvPr id="5223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497" y="2124776"/>
                        <a:ext cx="674226" cy="63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5833718" y="2057982"/>
            <a:ext cx="757372" cy="757372"/>
          </a:xfrm>
          <a:prstGeom prst="ellipse">
            <a:avLst/>
          </a:prstGeom>
          <a:noFill/>
          <a:ln w="2857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372200" y="2807422"/>
            <a:ext cx="390186" cy="777615"/>
          </a:xfrm>
          <a:prstGeom prst="straightConnector1">
            <a:avLst/>
          </a:prstGeom>
          <a:ln w="44450">
            <a:solidFill>
              <a:srgbClr val="4D4D4D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195" y="2348880"/>
            <a:ext cx="3277717" cy="10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7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(</a:t>
            </a:r>
            <a:r>
              <a:rPr lang="en-US" altLang="de-DE" sz="4400" b="1" dirty="0">
                <a:solidFill>
                  <a:srgbClr val="008080"/>
                </a:solidFill>
                <a:latin typeface="Bookman Old Style" panose="02050604050505020204" pitchFamily="18" charset="0"/>
              </a:rPr>
              <a:t>2p</a:t>
            </a:r>
            <a:r>
              <a:rPr lang="en-US" altLang="de-DE" sz="4400" b="1" dirty="0">
                <a:latin typeface="Bookman Old Style" panose="02050604050505020204" pitchFamily="18" charset="0"/>
              </a:rPr>
              <a:t>)-point Green’s function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834506" y="2707179"/>
            <a:ext cx="1368747" cy="1309236"/>
          </a:xfrm>
          <a:prstGeom prst="ellipse">
            <a:avLst/>
          </a:prstGeom>
          <a:ln w="31750"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Овал 5"/>
          <p:cNvSpPr/>
          <p:nvPr/>
        </p:nvSpPr>
        <p:spPr>
          <a:xfrm>
            <a:off x="6083573" y="2766095"/>
            <a:ext cx="1368747" cy="1309236"/>
          </a:xfrm>
          <a:prstGeom prst="ellipse">
            <a:avLst/>
          </a:prstGeom>
          <a:ln w="31750"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Блок-схема: узел 6"/>
          <p:cNvSpPr/>
          <p:nvPr/>
        </p:nvSpPr>
        <p:spPr>
          <a:xfrm>
            <a:off x="2175483" y="3017606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Блок-схема: узел 7"/>
          <p:cNvSpPr/>
          <p:nvPr/>
        </p:nvSpPr>
        <p:spPr>
          <a:xfrm>
            <a:off x="2649584" y="3263585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Блок-схема: узел 8"/>
          <p:cNvSpPr/>
          <p:nvPr/>
        </p:nvSpPr>
        <p:spPr>
          <a:xfrm>
            <a:off x="2297928" y="3521662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Блок-схема: узел 9"/>
          <p:cNvSpPr/>
          <p:nvPr/>
        </p:nvSpPr>
        <p:spPr>
          <a:xfrm>
            <a:off x="6466603" y="3047561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Блок-схема: узел 10"/>
          <p:cNvSpPr/>
          <p:nvPr/>
        </p:nvSpPr>
        <p:spPr>
          <a:xfrm>
            <a:off x="6826643" y="3263585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Блок-схема: узел 11"/>
          <p:cNvSpPr/>
          <p:nvPr/>
        </p:nvSpPr>
        <p:spPr>
          <a:xfrm>
            <a:off x="6279939" y="3479609"/>
            <a:ext cx="213286" cy="213286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Прямоугольник 12"/>
          <p:cNvSpPr/>
          <p:nvPr/>
        </p:nvSpPr>
        <p:spPr>
          <a:xfrm>
            <a:off x="6660232" y="2708920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20272" y="2996952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44208" y="3429000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71800" y="3060249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11760" y="2636912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07704" y="3211235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de-D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443960"/>
              </p:ext>
            </p:extLst>
          </p:nvPr>
        </p:nvGraphicFramePr>
        <p:xfrm>
          <a:off x="1706563" y="1189038"/>
          <a:ext cx="5745162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3" name="Equation" r:id="rId3" imgW="2184120" imgH="482400" progId="Equation.DSMT4">
                  <p:embed/>
                </p:oleObj>
              </mc:Choice>
              <mc:Fallback>
                <p:oleObj name="Equation" r:id="rId3" imgW="21841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563" y="1189038"/>
                        <a:ext cx="5745162" cy="1231900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 стрелкой 21"/>
          <p:cNvCxnSpPr/>
          <p:nvPr/>
        </p:nvCxnSpPr>
        <p:spPr>
          <a:xfrm>
            <a:off x="3362265" y="3400892"/>
            <a:ext cx="2592288" cy="0"/>
          </a:xfrm>
          <a:prstGeom prst="straightConnector1">
            <a:avLst/>
          </a:prstGeom>
          <a:ln w="57150">
            <a:solidFill>
              <a:schemeClr val="tx1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856139"/>
              </p:ext>
            </p:extLst>
          </p:nvPr>
        </p:nvGraphicFramePr>
        <p:xfrm>
          <a:off x="4038600" y="2690813"/>
          <a:ext cx="12858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4" name="Equation" r:id="rId5" imgW="495000" imgH="253800" progId="Equation.DSMT4">
                  <p:embed/>
                </p:oleObj>
              </mc:Choice>
              <mc:Fallback>
                <p:oleObj name="Equation" r:id="rId5" imgW="495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690813"/>
                        <a:ext cx="12858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63557"/>
              </p:ext>
            </p:extLst>
          </p:nvPr>
        </p:nvGraphicFramePr>
        <p:xfrm>
          <a:off x="157163" y="4292600"/>
          <a:ext cx="8763000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5" name="Equation" r:id="rId7" imgW="3543120" imgH="355320" progId="Equation.DSMT4">
                  <p:embed/>
                </p:oleObj>
              </mc:Choice>
              <mc:Fallback>
                <p:oleObj name="Equation" r:id="rId7" imgW="35431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3" y="4292600"/>
                        <a:ext cx="8763000" cy="86836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6228184" y="4419421"/>
            <a:ext cx="625927" cy="517295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681520" y="5446385"/>
            <a:ext cx="39229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200" b="1" dirty="0">
                <a:solidFill>
                  <a:srgbClr val="990000"/>
                </a:solidFill>
                <a:latin typeface="Comic Sans MS" panose="030F0702030302020204" pitchFamily="66" charset="0"/>
              </a:rPr>
              <a:t>universal long-time decay</a:t>
            </a:r>
            <a:endParaRPr lang="de-DE" altLang="de-DE" sz="22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0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Random mass Dirac model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10430"/>
            <a:ext cx="5112568" cy="28386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114050" y="3789040"/>
            <a:ext cx="1505622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07504" y="1196752"/>
            <a:ext cx="432048" cy="5544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873531"/>
              </p:ext>
            </p:extLst>
          </p:nvPr>
        </p:nvGraphicFramePr>
        <p:xfrm>
          <a:off x="5840413" y="1763713"/>
          <a:ext cx="268922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0" name="Equation" r:id="rId4" imgW="1282680" imgH="482400" progId="Equation.DSMT4">
                  <p:embed/>
                </p:oleObj>
              </mc:Choice>
              <mc:Fallback>
                <p:oleObj name="Equation" r:id="rId4" imgW="12826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0413" y="1763713"/>
                        <a:ext cx="2689225" cy="10064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182382" y="3789040"/>
            <a:ext cx="61421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Quantum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Majorana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wire</a:t>
            </a:r>
            <a:r>
              <a:rPr lang="de-DE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 at </a:t>
            </a:r>
            <a:r>
              <a:rPr lang="de-DE" altLang="de-DE" sz="2200" b="1" dirty="0" err="1">
                <a:solidFill>
                  <a:srgbClr val="1C1C1C"/>
                </a:solidFill>
                <a:latin typeface="Comic Sans MS" panose="030F0702030302020204" pitchFamily="66" charset="0"/>
              </a:rPr>
              <a:t>criticality</a:t>
            </a:r>
            <a:endParaRPr lang="de-DE" altLang="de-DE" sz="2200" b="1" dirty="0">
              <a:solidFill>
                <a:srgbClr val="1C1C1C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2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831326"/>
              </p:ext>
            </p:extLst>
          </p:nvPr>
        </p:nvGraphicFramePr>
        <p:xfrm>
          <a:off x="5524500" y="3059113"/>
          <a:ext cx="332581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1" name="Equation" r:id="rId6" imgW="1650960" imgH="253800" progId="Equation.DSMT4">
                  <p:embed/>
                </p:oleObj>
              </mc:Choice>
              <mc:Fallback>
                <p:oleObj name="Equation" r:id="rId6" imgW="16509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059113"/>
                        <a:ext cx="3325813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24557" y="980728"/>
            <a:ext cx="8595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L. </a:t>
            </a:r>
            <a:r>
              <a:rPr lang="de-DE" altLang="de-DE" sz="24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Balents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&amp; </a:t>
            </a:r>
            <a:r>
              <a:rPr lang="de-DE" altLang="de-DE" sz="24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M.Fisher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’97, D. Shelton &amp; A. </a:t>
            </a:r>
            <a:r>
              <a:rPr lang="de-DE" altLang="de-DE" sz="24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Tsvelik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‘98 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13568" y="4417948"/>
            <a:ext cx="64763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Statistics of zero-energy wave functions </a:t>
            </a:r>
          </a:p>
        </p:txBody>
      </p:sp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606359"/>
              </p:ext>
            </p:extLst>
          </p:nvPr>
        </p:nvGraphicFramePr>
        <p:xfrm>
          <a:off x="2266950" y="5157192"/>
          <a:ext cx="39909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2" name="Equation" r:id="rId8" imgW="1777680" imgH="342720" progId="Equation.DSMT4">
                  <p:embed/>
                </p:oleObj>
              </mc:Choice>
              <mc:Fallback>
                <p:oleObj name="Equation" r:id="rId8" imgW="17776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5157192"/>
                        <a:ext cx="3990975" cy="7620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067944" y="6022449"/>
            <a:ext cx="45365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2200" b="1" dirty="0">
                <a:solidFill>
                  <a:srgbClr val="990000"/>
                </a:solidFill>
                <a:latin typeface="Comic Sans MS" panose="030F0702030302020204" pitchFamily="66" charset="0"/>
              </a:rPr>
              <a:t>universal </a:t>
            </a:r>
            <a:r>
              <a:rPr lang="en-US" altLang="de-DE" sz="2200" b="1" dirty="0">
                <a:solidFill>
                  <a:srgbClr val="1C1C1C"/>
                </a:solidFill>
                <a:latin typeface="Comic Sans MS" panose="030F0702030302020204" pitchFamily="66" charset="0"/>
              </a:rPr>
              <a:t>(p-independent)</a:t>
            </a:r>
            <a:r>
              <a:rPr lang="en-US" altLang="de-DE" sz="2200" b="1" dirty="0">
                <a:solidFill>
                  <a:srgbClr val="990000"/>
                </a:solidFill>
                <a:latin typeface="Comic Sans MS" panose="030F0702030302020204" pitchFamily="66" charset="0"/>
              </a:rPr>
              <a:t> decay</a:t>
            </a:r>
            <a:endParaRPr lang="de-DE" altLang="de-DE" sz="22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50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>
                <a:latin typeface="Bookman Old Style" panose="02050604050505020204" pitchFamily="18" charset="0"/>
              </a:rPr>
              <a:t>Green’s function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4" y="993604"/>
            <a:ext cx="6263454" cy="481166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612576" y="5877272"/>
            <a:ext cx="8595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W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. Fu 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&amp; 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S. </a:t>
            </a:r>
            <a:r>
              <a:rPr lang="de-DE" altLang="de-DE" sz="24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Sachdev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400" b="1" dirty="0">
                <a:solidFill>
                  <a:srgbClr val="800000"/>
                </a:solidFill>
                <a:latin typeface="Comic Sans MS" panose="030F0702030302020204" pitchFamily="66" charset="0"/>
              </a:rPr>
              <a:t>‘</a:t>
            </a:r>
            <a:r>
              <a:rPr lang="de-DE" altLang="de-DE" sz="24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2016</a:t>
            </a:r>
            <a:endParaRPr lang="de-DE" altLang="de-DE" sz="24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4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8840"/>
            <a:ext cx="5315024" cy="3580885"/>
          </a:xfrm>
          <a:prstGeom prst="rect">
            <a:avLst/>
          </a:prstGeom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03648" y="1196752"/>
            <a:ext cx="73441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ArXiv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: Feb.15 2017.</a:t>
            </a:r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997" y="116632"/>
            <a:ext cx="942650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Many-Body </a:t>
            </a:r>
            <a:r>
              <a:rPr lang="en-US" altLang="de-DE" sz="4400" b="1" dirty="0" smtClean="0">
                <a:latin typeface="Bookman Old Style" panose="02050604050505020204" pitchFamily="18" charset="0"/>
              </a:rPr>
              <a:t>Spectrum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279499" y="6269250"/>
            <a:ext cx="85959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J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Maldacena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&amp; D. Stanford ‘2015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08" y="1034814"/>
            <a:ext cx="6510388" cy="520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Many-Body Level Statistics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279499" y="6269250"/>
            <a:ext cx="85959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Many</a:t>
            </a:r>
            <a:r>
              <a:rPr lang="de-DE" altLang="de-DE" sz="2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-Body </a:t>
            </a:r>
            <a:r>
              <a:rPr lang="de-DE" altLang="de-DE" sz="24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de</a:t>
            </a:r>
            <a:r>
              <a:rPr lang="de-DE" altLang="de-DE" sz="2400" b="1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localized</a:t>
            </a:r>
            <a:endParaRPr lang="de-DE" altLang="de-DE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972" y="2636912"/>
            <a:ext cx="2993476" cy="432048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79712" y="1268760"/>
            <a:ext cx="85959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A. Garcia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-Garcia, 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J. </a:t>
            </a:r>
            <a:r>
              <a:rPr lang="de-DE" altLang="de-DE" sz="2000" b="1" dirty="0" err="1" smtClean="0">
                <a:solidFill>
                  <a:srgbClr val="800000"/>
                </a:solidFill>
                <a:latin typeface="Comic Sans MS" panose="030F0702030302020204" pitchFamily="66" charset="0"/>
              </a:rPr>
              <a:t>Verbaarshot</a:t>
            </a:r>
            <a:r>
              <a:rPr lang="de-DE" altLang="de-DE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,  2017</a:t>
            </a:r>
            <a:endParaRPr lang="de-DE" altLang="de-DE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84" y="2060848"/>
            <a:ext cx="480698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9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99392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Large N Mean-Field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8505" y="2348880"/>
            <a:ext cx="50914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Self-consistent Dyson equation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7527"/>
            <a:ext cx="8999984" cy="1038758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20072" y="2440052"/>
            <a:ext cx="4067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(S.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Sachdev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, J. </a:t>
            </a:r>
            <a:r>
              <a:rPr lang="de-DE" altLang="de-DE" sz="2000" b="1" dirty="0" err="1">
                <a:solidFill>
                  <a:srgbClr val="800000"/>
                </a:solidFill>
                <a:latin typeface="Comic Sans MS" panose="030F0702030302020204" pitchFamily="66" charset="0"/>
              </a:rPr>
              <a:t>Ye</a:t>
            </a:r>
            <a:r>
              <a:rPr lang="de-DE" altLang="de-DE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 ‘1993) </a:t>
            </a:r>
          </a:p>
        </p:txBody>
      </p:sp>
      <p:graphicFrame>
        <p:nvGraphicFramePr>
          <p:cNvPr id="6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412862"/>
              </p:ext>
            </p:extLst>
          </p:nvPr>
        </p:nvGraphicFramePr>
        <p:xfrm>
          <a:off x="340900" y="3298182"/>
          <a:ext cx="5311220" cy="70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81" name="Equation" r:id="rId4" imgW="2209680" imgH="304560" progId="Equation.DSMT4">
                  <p:embed/>
                </p:oleObj>
              </mc:Choice>
              <mc:Fallback>
                <p:oleObj name="Equation" r:id="rId4" imgW="2209680" imgH="304560" progId="Equation.DSMT4">
                  <p:embed/>
                  <p:pic>
                    <p:nvPicPr>
                      <p:cNvPr id="11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00" y="3298182"/>
                        <a:ext cx="5311220" cy="706882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51520" y="4439429"/>
            <a:ext cx="3932769" cy="1725875"/>
            <a:chOff x="251520" y="4439429"/>
            <a:chExt cx="3932769" cy="1725875"/>
          </a:xfrm>
        </p:grpSpPr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51520" y="4439429"/>
              <a:ext cx="290335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de-DE" sz="28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altLang="de-DE" sz="28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Scaling</a:t>
              </a:r>
              <a:r>
                <a:rPr lang="en-US" altLang="de-DE" sz="28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 solution:</a:t>
              </a:r>
              <a:endPara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11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7977349"/>
                </p:ext>
              </p:extLst>
            </p:nvPr>
          </p:nvGraphicFramePr>
          <p:xfrm>
            <a:off x="899592" y="5178673"/>
            <a:ext cx="3284697" cy="9866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982" name="Equation" r:id="rId6" imgW="1460160" imgH="444240" progId="Equation.DSMT4">
                    <p:embed/>
                  </p:oleObj>
                </mc:Choice>
                <mc:Fallback>
                  <p:oleObj name="Equation" r:id="rId6" imgW="1460160" imgH="444240" progId="Equation.DSMT4">
                    <p:embed/>
                    <p:pic>
                      <p:nvPicPr>
                        <p:cNvPr id="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9592" y="5178673"/>
                          <a:ext cx="3284697" cy="986631"/>
                        </a:xfrm>
                        <a:prstGeom prst="rect">
                          <a:avLst/>
                        </a:prstGeom>
                        <a:solidFill>
                          <a:srgbClr val="EAEAEA"/>
                        </a:solidFill>
                        <a:ln w="28575">
                          <a:solidFill>
                            <a:srgbClr val="3333CC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19" y="2996952"/>
            <a:ext cx="2615853" cy="147362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55576" y="3429000"/>
            <a:ext cx="481614" cy="485670"/>
            <a:chOff x="755576" y="3429000"/>
            <a:chExt cx="481614" cy="485670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755576" y="3430446"/>
              <a:ext cx="481614" cy="484224"/>
            </a:xfrm>
            <a:prstGeom prst="line">
              <a:avLst/>
            </a:prstGeom>
            <a:ln w="3810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787479" y="3429000"/>
              <a:ext cx="279648" cy="453075"/>
            </a:xfrm>
            <a:prstGeom prst="line">
              <a:avLst/>
            </a:prstGeom>
            <a:ln w="3810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953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Non Fermi Liquid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4439429"/>
            <a:ext cx="35445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Single-particle DOS:</a:t>
            </a:r>
            <a:endParaRPr lang="en-US" altLang="de-DE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695567"/>
              </p:ext>
            </p:extLst>
          </p:nvPr>
        </p:nvGraphicFramePr>
        <p:xfrm>
          <a:off x="539552" y="1197422"/>
          <a:ext cx="3941763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8" name="Equation" r:id="rId3" imgW="1752600" imgH="939800" progId="Equation.3">
                  <p:embed/>
                </p:oleObj>
              </mc:Choice>
              <mc:Fallback>
                <p:oleObj name="Equation" r:id="rId3" imgW="17526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197422"/>
                        <a:ext cx="3941763" cy="2087562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5436096" y="3717032"/>
            <a:ext cx="0" cy="2736304"/>
          </a:xfrm>
          <a:prstGeom prst="straightConnector1">
            <a:avLst/>
          </a:prstGeom>
          <a:ln w="38100" cmpd="sng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39752" y="6237312"/>
            <a:ext cx="625631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81381"/>
              </p:ext>
            </p:extLst>
          </p:nvPr>
        </p:nvGraphicFramePr>
        <p:xfrm>
          <a:off x="4592563" y="3645024"/>
          <a:ext cx="7715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9" name="Equation" r:id="rId5" imgW="342900" imgH="177800" progId="Equation.3">
                  <p:embed/>
                </p:oleObj>
              </mc:Choice>
              <mc:Fallback>
                <p:oleObj name="Equation" r:id="rId5" imgW="342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2563" y="3645024"/>
                        <a:ext cx="771525" cy="395287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600003"/>
              </p:ext>
            </p:extLst>
          </p:nvPr>
        </p:nvGraphicFramePr>
        <p:xfrm>
          <a:off x="8172400" y="6309320"/>
          <a:ext cx="2571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50" name="Equation" r:id="rId7" imgW="114300" imgH="139700" progId="Equation.3">
                  <p:embed/>
                </p:oleObj>
              </mc:Choice>
              <mc:Fallback>
                <p:oleObj name="Equation" r:id="rId7" imgW="1143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00" y="6309320"/>
                        <a:ext cx="257175" cy="31115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Freeform 27"/>
          <p:cNvSpPr/>
          <p:nvPr/>
        </p:nvSpPr>
        <p:spPr>
          <a:xfrm>
            <a:off x="5612605" y="3998580"/>
            <a:ext cx="2931724" cy="2022708"/>
          </a:xfrm>
          <a:custGeom>
            <a:avLst/>
            <a:gdLst>
              <a:gd name="connsiteX0" fmla="*/ 0 w 2931724"/>
              <a:gd name="connsiteY0" fmla="*/ 0 h 2022708"/>
              <a:gd name="connsiteX1" fmla="*/ 297876 w 2931724"/>
              <a:gd name="connsiteY1" fmla="*/ 1348472 h 2022708"/>
              <a:gd name="connsiteX2" fmla="*/ 1489379 w 2931724"/>
              <a:gd name="connsiteY2" fmla="*/ 1897269 h 2022708"/>
              <a:gd name="connsiteX3" fmla="*/ 2931724 w 2931724"/>
              <a:gd name="connsiteY3" fmla="*/ 2022708 h 202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1724" h="2022708">
                <a:moveTo>
                  <a:pt x="0" y="0"/>
                </a:moveTo>
                <a:cubicBezTo>
                  <a:pt x="24823" y="516130"/>
                  <a:pt x="49646" y="1032261"/>
                  <a:pt x="297876" y="1348472"/>
                </a:cubicBezTo>
                <a:cubicBezTo>
                  <a:pt x="546106" y="1664684"/>
                  <a:pt x="1050404" y="1784896"/>
                  <a:pt x="1489379" y="1897269"/>
                </a:cubicBezTo>
                <a:cubicBezTo>
                  <a:pt x="1928354" y="2009642"/>
                  <a:pt x="2931724" y="2022708"/>
                  <a:pt x="2931724" y="2022708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flipH="1">
            <a:off x="2360356" y="3998580"/>
            <a:ext cx="2931724" cy="2022708"/>
          </a:xfrm>
          <a:custGeom>
            <a:avLst/>
            <a:gdLst>
              <a:gd name="connsiteX0" fmla="*/ 0 w 2931724"/>
              <a:gd name="connsiteY0" fmla="*/ 0 h 2022708"/>
              <a:gd name="connsiteX1" fmla="*/ 297876 w 2931724"/>
              <a:gd name="connsiteY1" fmla="*/ 1348472 h 2022708"/>
              <a:gd name="connsiteX2" fmla="*/ 1489379 w 2931724"/>
              <a:gd name="connsiteY2" fmla="*/ 1897269 h 2022708"/>
              <a:gd name="connsiteX3" fmla="*/ 2931724 w 2931724"/>
              <a:gd name="connsiteY3" fmla="*/ 2022708 h 2022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1724" h="2022708">
                <a:moveTo>
                  <a:pt x="0" y="0"/>
                </a:moveTo>
                <a:cubicBezTo>
                  <a:pt x="24823" y="516130"/>
                  <a:pt x="49646" y="1032261"/>
                  <a:pt x="297876" y="1348472"/>
                </a:cubicBezTo>
                <a:cubicBezTo>
                  <a:pt x="546106" y="1664684"/>
                  <a:pt x="1050404" y="1784896"/>
                  <a:pt x="1489379" y="1897269"/>
                </a:cubicBezTo>
                <a:cubicBezTo>
                  <a:pt x="1928354" y="2009642"/>
                  <a:pt x="2931724" y="2022708"/>
                  <a:pt x="2931724" y="2022708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CC"/>
                    </a:gs>
                    <a:gs pos="100000">
                      <a:srgbClr val="99FF99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de-DE" sz="4400" b="1" dirty="0" smtClean="0">
                <a:latin typeface="Bookman Old Style" panose="02050604050505020204" pitchFamily="18" charset="0"/>
              </a:rPr>
              <a:t>Four Point Functions</a:t>
            </a:r>
            <a:endParaRPr lang="en-US" altLang="de-DE" sz="4400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4439429"/>
            <a:ext cx="77768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de-DE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de-DE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Singular kernel: zero eigenvalues</a:t>
            </a:r>
            <a:endParaRPr lang="en-US" altLang="de-DE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862857" cy="902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708920"/>
            <a:ext cx="9055015" cy="10629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7544" y="2996952"/>
            <a:ext cx="64807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15616" y="3068960"/>
            <a:ext cx="0" cy="504056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7544" y="3068960"/>
            <a:ext cx="0" cy="504056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00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10880</TotalTime>
  <Words>905</Words>
  <Application>Microsoft Macintosh PowerPoint</Application>
  <PresentationFormat>On-screen Show (4:3)</PresentationFormat>
  <Paragraphs>179</Paragraphs>
  <Slides>32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Default Design</vt:lpstr>
      <vt:lpstr>Equation</vt:lpstr>
      <vt:lpstr>Microsoft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My 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Bagrets</dc:creator>
  <cp:lastModifiedBy>Alex Kamenev</cp:lastModifiedBy>
  <cp:revision>563</cp:revision>
  <cp:lastPrinted>2016-09-09T12:31:53Z</cp:lastPrinted>
  <dcterms:created xsi:type="dcterms:W3CDTF">2015-09-15T08:07:46Z</dcterms:created>
  <dcterms:modified xsi:type="dcterms:W3CDTF">2017-03-07T20:08:53Z</dcterms:modified>
</cp:coreProperties>
</file>