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651" r:id="rId2"/>
    <p:sldId id="939" r:id="rId3"/>
    <p:sldId id="890" r:id="rId4"/>
    <p:sldId id="905" r:id="rId5"/>
    <p:sldId id="912" r:id="rId6"/>
    <p:sldId id="958" r:id="rId7"/>
    <p:sldId id="960" r:id="rId8"/>
    <p:sldId id="961" r:id="rId9"/>
    <p:sldId id="920" r:id="rId10"/>
    <p:sldId id="959" r:id="rId11"/>
    <p:sldId id="954" r:id="rId12"/>
    <p:sldId id="962" r:id="rId13"/>
    <p:sldId id="964" r:id="rId14"/>
    <p:sldId id="944" r:id="rId15"/>
    <p:sldId id="963" r:id="rId16"/>
    <p:sldId id="965" r:id="rId17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00CC"/>
    <a:srgbClr val="CC00CC"/>
    <a:srgbClr val="D60093"/>
    <a:srgbClr val="FF0000"/>
    <a:srgbClr val="993300"/>
    <a:srgbClr val="66FF33"/>
    <a:srgbClr val="0000FF"/>
    <a:srgbClr val="FF6600"/>
    <a:srgbClr val="6666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2" autoAdjust="0"/>
    <p:restoredTop sz="94675" autoAdjust="0"/>
  </p:normalViewPr>
  <p:slideViewPr>
    <p:cSldViewPr>
      <p:cViewPr varScale="1">
        <p:scale>
          <a:sx n="111" d="100"/>
          <a:sy n="111" d="100"/>
        </p:scale>
        <p:origin x="-77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1758" y="-90"/>
      </p:cViewPr>
      <p:guideLst>
        <p:guide orient="horz" pos="3022"/>
        <p:guide pos="2307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99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995" tIns="47500" rIns="94995" bIns="47500" numCol="1" anchor="t" anchorCtr="0" compatLnSpc="1">
            <a:prstTxWarp prst="textNoShape">
              <a:avLst/>
            </a:prstTxWarp>
          </a:bodyPr>
          <a:lstStyle>
            <a:lvl1pPr defTabSz="950913" eaLnBrk="0" hangingPunct="0">
              <a:spcBef>
                <a:spcPct val="0"/>
              </a:spcBef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1950" y="0"/>
            <a:ext cx="3130550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995" tIns="47500" rIns="94995" bIns="47500" numCol="1" anchor="t" anchorCtr="0" compatLnSpc="1">
            <a:prstTxWarp prst="textNoShape">
              <a:avLst/>
            </a:prstTxWarp>
          </a:bodyPr>
          <a:lstStyle>
            <a:lvl1pPr algn="r" defTabSz="950913" eaLnBrk="0" hangingPunct="0">
              <a:spcBef>
                <a:spcPct val="0"/>
              </a:spcBef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44000"/>
            <a:ext cx="320992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995" tIns="47500" rIns="94995" bIns="47500" numCol="1" anchor="b" anchorCtr="0" compatLnSpc="1">
            <a:prstTxWarp prst="textNoShape">
              <a:avLst/>
            </a:prstTxWarp>
          </a:bodyPr>
          <a:lstStyle>
            <a:lvl1pPr defTabSz="950913" eaLnBrk="0" hangingPunct="0">
              <a:spcBef>
                <a:spcPct val="0"/>
              </a:spcBef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1950" y="9144000"/>
            <a:ext cx="313055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995" tIns="47500" rIns="94995" bIns="47500" numCol="1" anchor="b" anchorCtr="0" compatLnSpc="1">
            <a:prstTxWarp prst="textNoShape">
              <a:avLst/>
            </a:prstTxWarp>
          </a:bodyPr>
          <a:lstStyle>
            <a:lvl1pPr algn="r" defTabSz="950913" eaLnBrk="0" hangingPunct="0">
              <a:spcBef>
                <a:spcPct val="0"/>
              </a:spcBef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5AE47027-38EC-4C5E-A7CC-7E60A09EDD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7063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325" tIns="48164" rIns="96325" bIns="48164" numCol="1" anchor="t" anchorCtr="0" compatLnSpc="1">
            <a:prstTxWarp prst="textNoShape">
              <a:avLst/>
            </a:prstTxWarp>
          </a:bodyPr>
          <a:lstStyle>
            <a:lvl1pPr defTabSz="965200" eaLnBrk="0" hangingPunct="0">
              <a:spcBef>
                <a:spcPct val="0"/>
              </a:spcBef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8138" y="0"/>
            <a:ext cx="3167062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325" tIns="48164" rIns="96325" bIns="48164" numCol="1" anchor="t" anchorCtr="0" compatLnSpc="1">
            <a:prstTxWarp prst="textNoShape">
              <a:avLst/>
            </a:prstTxWarp>
          </a:bodyPr>
          <a:lstStyle>
            <a:lvl1pPr algn="r" defTabSz="965200" eaLnBrk="0" hangingPunct="0">
              <a:spcBef>
                <a:spcPct val="0"/>
              </a:spcBef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50825" y="723900"/>
            <a:ext cx="6811963" cy="510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477838" y="6067425"/>
            <a:ext cx="6343650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325" tIns="48164" rIns="96325" bIns="4816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67063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325" tIns="48164" rIns="96325" bIns="48164" numCol="1" anchor="b" anchorCtr="0" compatLnSpc="1">
            <a:prstTxWarp prst="textNoShape">
              <a:avLst/>
            </a:prstTxWarp>
          </a:bodyPr>
          <a:lstStyle>
            <a:lvl1pPr defTabSz="965200" eaLnBrk="0" hangingPunct="0">
              <a:spcBef>
                <a:spcPct val="0"/>
              </a:spcBef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8138" y="9121775"/>
            <a:ext cx="3167062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325" tIns="48164" rIns="96325" bIns="48164" numCol="1" anchor="b" anchorCtr="0" compatLnSpc="1">
            <a:prstTxWarp prst="textNoShape">
              <a:avLst/>
            </a:prstTxWarp>
          </a:bodyPr>
          <a:lstStyle>
            <a:lvl1pPr algn="r" defTabSz="965200" eaLnBrk="0" hangingPunct="0">
              <a:spcBef>
                <a:spcPct val="0"/>
              </a:spcBef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C1BD9209-7CC0-4960-A386-5E39CF5DD0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90488"/>
            <a:ext cx="2036763" cy="60055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90488"/>
            <a:ext cx="5962650" cy="60055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Microsoft_Office_Word_97_-_2003_Document1.doc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CCE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43200" y="90488"/>
            <a:ext cx="6094413" cy="808037"/>
          </a:xfrm>
          <a:prstGeom prst="rect">
            <a:avLst/>
          </a:prstGeom>
          <a:solidFill>
            <a:srgbClr val="FFFF99"/>
          </a:solidFill>
          <a:ln w="9525">
            <a:solidFill>
              <a:srgbClr val="9933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 descr="Water droplets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9" name="Line 25"/>
          <p:cNvSpPr>
            <a:spLocks noChangeShapeType="1"/>
          </p:cNvSpPr>
          <p:nvPr/>
        </p:nvSpPr>
        <p:spPr bwMode="auto">
          <a:xfrm flipV="1">
            <a:off x="1654175" y="1004888"/>
            <a:ext cx="7496175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spcBef>
                <a:spcPct val="20000"/>
              </a:spcBef>
              <a:defRPr/>
            </a:pPr>
            <a:endParaRPr lang="en-US">
              <a:latin typeface="Arial" charset="0"/>
            </a:endParaRPr>
          </a:p>
        </p:txBody>
      </p:sp>
      <p:graphicFrame>
        <p:nvGraphicFramePr>
          <p:cNvPr id="1026" name="Object 26"/>
          <p:cNvGraphicFramePr>
            <a:graphicFrameLocks noChangeAspect="1"/>
          </p:cNvGraphicFramePr>
          <p:nvPr/>
        </p:nvGraphicFramePr>
        <p:xfrm>
          <a:off x="90488" y="0"/>
          <a:ext cx="1943100" cy="722313"/>
        </p:xfrm>
        <a:graphic>
          <a:graphicData uri="http://schemas.openxmlformats.org/presentationml/2006/ole">
            <p:oleObj spid="_x0000_s1026" name="Document" r:id="rId14" imgW="1943640" imgH="723600" progId="Word.Document.8">
              <p:embed/>
            </p:oleObj>
          </a:graphicData>
        </a:graphic>
      </p:graphicFrame>
      <p:sp>
        <p:nvSpPr>
          <p:cNvPr id="1051" name="Text Box 27"/>
          <p:cNvSpPr txBox="1">
            <a:spLocks noChangeArrowheads="1"/>
          </p:cNvSpPr>
          <p:nvPr/>
        </p:nvSpPr>
        <p:spPr bwMode="auto">
          <a:xfrm>
            <a:off x="44450" y="609600"/>
            <a:ext cx="2127250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20000"/>
              </a:spcBef>
              <a:defRPr/>
            </a:pPr>
            <a:r>
              <a:rPr lang="en-US" sz="1600" b="1">
                <a:solidFill>
                  <a:srgbClr val="CC0000"/>
                </a:solidFill>
                <a:latin typeface="Arial" charset="0"/>
              </a:rPr>
              <a:t>Superconducting </a:t>
            </a:r>
          </a:p>
          <a:p>
            <a:pPr eaLnBrk="0" hangingPunct="0">
              <a:lnSpc>
                <a:spcPct val="70000"/>
              </a:lnSpc>
              <a:spcBef>
                <a:spcPct val="20000"/>
              </a:spcBef>
              <a:defRPr/>
            </a:pPr>
            <a:r>
              <a:rPr lang="en-US" sz="1600" b="1">
                <a:solidFill>
                  <a:schemeClr val="bg2"/>
                </a:solidFill>
                <a:latin typeface="Arial" charset="0"/>
              </a:rPr>
              <a:t>Magnet Division</a:t>
            </a:r>
            <a:endParaRPr lang="en-US" sz="1800" b="1">
              <a:solidFill>
                <a:srgbClr val="CC0000"/>
              </a:solidFill>
              <a:latin typeface="Times New Roman" pitchFamily="18" charset="0"/>
            </a:endParaRPr>
          </a:p>
        </p:txBody>
      </p:sp>
      <p:sp>
        <p:nvSpPr>
          <p:cNvPr id="1061" name="Text Box 37"/>
          <p:cNvSpPr txBox="1">
            <a:spLocks noChangeArrowheads="1"/>
          </p:cNvSpPr>
          <p:nvPr/>
        </p:nvSpPr>
        <p:spPr bwMode="auto">
          <a:xfrm>
            <a:off x="3352800" y="6583363"/>
            <a:ext cx="46513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  <a:defRPr/>
            </a:pPr>
            <a:r>
              <a:rPr lang="en-US" sz="1200" dirty="0">
                <a:solidFill>
                  <a:srgbClr val="008000"/>
                </a:solidFill>
                <a:latin typeface="Times New Roman" pitchFamily="18" charset="0"/>
              </a:rPr>
              <a:t>Ramesh </a:t>
            </a:r>
            <a:r>
              <a:rPr lang="en-US" sz="1200" dirty="0" smtClean="0">
                <a:solidFill>
                  <a:srgbClr val="008000"/>
                </a:solidFill>
                <a:latin typeface="Times New Roman" pitchFamily="18" charset="0"/>
              </a:rPr>
              <a:t>Gupta</a:t>
            </a:r>
            <a:r>
              <a:rPr lang="en-US" sz="1200" baseline="0" dirty="0" smtClean="0">
                <a:solidFill>
                  <a:srgbClr val="008000"/>
                </a:solidFill>
                <a:latin typeface="Times New Roman" pitchFamily="18" charset="0"/>
              </a:rPr>
              <a:t>  </a:t>
            </a:r>
            <a:r>
              <a:rPr lang="en-US" sz="1200" dirty="0" smtClean="0">
                <a:solidFill>
                  <a:srgbClr val="008000"/>
                </a:solidFill>
                <a:latin typeface="Times New Roman" pitchFamily="18" charset="0"/>
              </a:rPr>
              <a:t>       </a:t>
            </a:r>
            <a:r>
              <a:rPr lang="en-US" sz="1200" b="1" dirty="0" smtClean="0">
                <a:solidFill>
                  <a:srgbClr val="993300"/>
                </a:solidFill>
                <a:latin typeface="Times New Roman" pitchFamily="18" charset="0"/>
              </a:rPr>
              <a:t>R&amp;D Towards 40 T at BNL</a:t>
            </a:r>
            <a:r>
              <a:rPr lang="en-US" sz="1200" dirty="0" smtClean="0">
                <a:solidFill>
                  <a:srgbClr val="993300"/>
                </a:solidFill>
                <a:latin typeface="Times New Roman" pitchFamily="18" charset="0"/>
              </a:rPr>
              <a:t>           </a:t>
            </a:r>
            <a:r>
              <a:rPr lang="en-US" sz="1200" dirty="0" smtClean="0">
                <a:solidFill>
                  <a:srgbClr val="008000"/>
                </a:solidFill>
                <a:latin typeface="Times New Roman" pitchFamily="18" charset="0"/>
              </a:rPr>
              <a:t>June 29, </a:t>
            </a:r>
            <a:r>
              <a:rPr lang="en-US" sz="1200" dirty="0">
                <a:solidFill>
                  <a:srgbClr val="008000"/>
                </a:solidFill>
                <a:latin typeface="Times New Roman" pitchFamily="18" charset="0"/>
              </a:rPr>
              <a:t>2011</a:t>
            </a:r>
          </a:p>
        </p:txBody>
      </p:sp>
      <p:sp>
        <p:nvSpPr>
          <p:cNvPr id="1062" name="Text Box 38"/>
          <p:cNvSpPr txBox="1">
            <a:spLocks noChangeArrowheads="1"/>
          </p:cNvSpPr>
          <p:nvPr/>
        </p:nvSpPr>
        <p:spPr bwMode="auto">
          <a:xfrm>
            <a:off x="8305800" y="6583363"/>
            <a:ext cx="838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4" rIns="9144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12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</a:rPr>
              <a:t>Slide No. </a:t>
            </a:r>
            <a:fld id="{A9E6F204-946E-4D6B-991B-AC0B4B7E74B0}" type="slidenum">
              <a:rPr lang="en-US" sz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</a:rPr>
              <a:pPr eaLnBrk="0" hangingPunct="0">
                <a:spcBef>
                  <a:spcPct val="50000"/>
                </a:spcBef>
                <a:defRPr/>
              </a:pPr>
              <a:t>‹#›</a:t>
            </a:fld>
            <a:endParaRPr lang="en-US" sz="1200" baseline="0" dirty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1067" name="Text Box 43"/>
          <p:cNvSpPr txBox="1">
            <a:spLocks noChangeArrowheads="1"/>
          </p:cNvSpPr>
          <p:nvPr userDrawn="1"/>
        </p:nvSpPr>
        <p:spPr bwMode="auto">
          <a:xfrm>
            <a:off x="0" y="6515100"/>
            <a:ext cx="27432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r>
              <a:rPr lang="en-US" sz="1600" b="1" noProof="1" smtClean="0">
                <a:solidFill>
                  <a:srgbClr val="33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MUON2011</a:t>
            </a:r>
            <a:r>
              <a:rPr lang="en-US" sz="1600" b="1" noProof="1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@</a:t>
            </a:r>
            <a:r>
              <a:rPr lang="en-US" sz="1600" b="1" noProof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TELLURIDE</a:t>
            </a:r>
            <a:r>
              <a:rPr lang="en-US" sz="1600" b="1" noProof="1" smtClean="0">
                <a:solidFill>
                  <a:srgbClr val="33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</a:t>
            </a:r>
            <a:endParaRPr lang="en-US" sz="1600" b="1" noProof="1">
              <a:solidFill>
                <a:srgbClr val="3366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 eaLnBrk="0" hangingPunct="0">
              <a:defRPr/>
            </a:pPr>
            <a:endParaRPr lang="en-US" sz="1200" dirty="0"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Comic Sans MS" pitchFamily="66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Comic Sans MS" pitchFamily="66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Comic Sans MS" pitchFamily="66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Comic Sans MS" pitchFamily="66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2.xls"/><Relationship Id="rId7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0.jpeg"/><Relationship Id="rId5" Type="http://schemas.openxmlformats.org/officeDocument/2006/relationships/oleObject" Target="../embeddings/Microsoft_Office_Excel_97-2003_Worksheet4.xls"/><Relationship Id="rId4" Type="http://schemas.openxmlformats.org/officeDocument/2006/relationships/oleObject" Target="../embeddings/Microsoft_Office_Excel_97-2003_Worksheet3.xls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839" y="1066800"/>
            <a:ext cx="9077693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143000"/>
            <a:ext cx="7848600" cy="762000"/>
          </a:xfrm>
          <a:noFill/>
          <a:ln>
            <a:noFill/>
          </a:ln>
        </p:spPr>
        <p:txBody>
          <a:bodyPr>
            <a:scene3d>
              <a:camera prst="orthographicFront"/>
              <a:lightRig rig="threePt" dir="t"/>
            </a:scene3d>
            <a:sp3d prstMaterial="matte">
              <a:bevelB h="0"/>
            </a:sp3d>
          </a:bodyPr>
          <a:lstStyle/>
          <a:p>
            <a:pPr>
              <a:lnSpc>
                <a:spcPct val="150000"/>
              </a:lnSpc>
            </a:pPr>
            <a:r>
              <a:rPr lang="en-US" sz="4400" dirty="0" smtClean="0">
                <a:ln w="2540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innerShdw blurRad="63500" dist="50800" dir="13500000">
                    <a:srgbClr val="00B050">
                      <a:alpha val="50000"/>
                    </a:srgbClr>
                  </a:innerShdw>
                </a:effectLst>
              </a:rPr>
              <a:t>R&amp;D Towards 40 T at BNL</a:t>
            </a: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0" y="3048000"/>
            <a:ext cx="89916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US" sz="2400" dirty="0" smtClean="0">
                <a:solidFill>
                  <a:srgbClr val="FFFF00"/>
                </a:solidFill>
                <a:effectLst>
                  <a:innerShdw blurRad="63500" dist="50800" dir="2700000">
                    <a:prstClr val="black">
                      <a:alpha val="0"/>
                    </a:prstClr>
                  </a:innerShdw>
                </a:effectLst>
                <a:latin typeface="Comic Sans MS" pitchFamily="66" charset="0"/>
              </a:rPr>
              <a:t>Presented by Ramesh Gupta for</a:t>
            </a:r>
          </a:p>
          <a:p>
            <a:pPr algn="ctr" eaLnBrk="0" hangingPunct="0">
              <a:spcBef>
                <a:spcPct val="20000"/>
              </a:spcBef>
            </a:pPr>
            <a:r>
              <a:rPr lang="en-US" sz="2400" dirty="0" smtClean="0">
                <a:solidFill>
                  <a:srgbClr val="FFFF00"/>
                </a:solidFill>
                <a:effectLst>
                  <a:innerShdw blurRad="63500" dist="50800" dir="2700000">
                    <a:prstClr val="black">
                      <a:alpha val="0"/>
                    </a:prstClr>
                  </a:innerShdw>
                </a:effectLst>
                <a:latin typeface="Comic Sans MS" pitchFamily="66" charset="0"/>
              </a:rPr>
              <a:t>M</a:t>
            </a:r>
            <a:r>
              <a:rPr lang="en-US" sz="2400" dirty="0">
                <a:solidFill>
                  <a:srgbClr val="FFFF00"/>
                </a:solidFill>
                <a:effectLst>
                  <a:innerShdw blurRad="63500" dist="50800" dir="2700000">
                    <a:prstClr val="black">
                      <a:alpha val="0"/>
                    </a:prstClr>
                  </a:innerShdw>
                </a:effectLst>
                <a:latin typeface="Comic Sans MS" pitchFamily="66" charset="0"/>
              </a:rPr>
              <a:t>. Anerella, G. Ganetis, P. Joshi, H. Kirk, </a:t>
            </a:r>
            <a:r>
              <a:rPr lang="en-US" sz="2400" dirty="0" smtClean="0">
                <a:solidFill>
                  <a:srgbClr val="FFFF00"/>
                </a:solidFill>
                <a:effectLst>
                  <a:innerShdw blurRad="63500" dist="50800" dir="2700000">
                    <a:prstClr val="black">
                      <a:alpha val="0"/>
                    </a:prstClr>
                  </a:innerShdw>
                </a:effectLst>
                <a:latin typeface="Comic Sans MS" pitchFamily="66" charset="0"/>
              </a:rPr>
              <a:t>L. Lalitha, R</a:t>
            </a:r>
            <a:r>
              <a:rPr lang="en-US" sz="2400" dirty="0">
                <a:solidFill>
                  <a:srgbClr val="FFFF00"/>
                </a:solidFill>
                <a:effectLst>
                  <a:innerShdw blurRad="63500" dist="50800" dir="2700000">
                    <a:prstClr val="black">
                      <a:alpha val="0"/>
                    </a:prstClr>
                  </a:innerShdw>
                </a:effectLst>
                <a:latin typeface="Comic Sans MS" pitchFamily="66" charset="0"/>
              </a:rPr>
              <a:t>. Palmer, </a:t>
            </a:r>
            <a:r>
              <a:rPr lang="en-US" sz="2400" dirty="0" smtClean="0">
                <a:solidFill>
                  <a:srgbClr val="FFFF00"/>
                </a:solidFill>
                <a:effectLst>
                  <a:innerShdw blurRad="63500" dist="50800" dir="2700000">
                    <a:prstClr val="black">
                      <a:alpha val="0"/>
                    </a:prstClr>
                  </a:innerShdw>
                </a:effectLst>
                <a:latin typeface="Comic Sans MS" pitchFamily="66" charset="0"/>
              </a:rPr>
              <a:t>J. Schmalzle, W</a:t>
            </a:r>
            <a:r>
              <a:rPr lang="en-US" sz="2400" dirty="0">
                <a:solidFill>
                  <a:srgbClr val="FFFF00"/>
                </a:solidFill>
                <a:effectLst>
                  <a:innerShdw blurRad="63500" dist="50800" dir="2700000">
                    <a:prstClr val="black">
                      <a:alpha val="0"/>
                    </a:prstClr>
                  </a:innerShdw>
                </a:effectLst>
                <a:latin typeface="Comic Sans MS" pitchFamily="66" charset="0"/>
              </a:rPr>
              <a:t>. Sampson, Y. Shiroyanagi, P. Wanderer</a:t>
            </a:r>
          </a:p>
          <a:p>
            <a:pPr algn="ctr" eaLnBrk="0" hangingPunct="0">
              <a:spcBef>
                <a:spcPct val="20000"/>
              </a:spcBef>
            </a:pPr>
            <a:r>
              <a:rPr lang="en-US" sz="2400" dirty="0">
                <a:solidFill>
                  <a:srgbClr val="FFFF00"/>
                </a:solidFill>
                <a:effectLst>
                  <a:innerShdw blurRad="63500" dist="50800" dir="2700000">
                    <a:prstClr val="black">
                      <a:alpha val="0"/>
                    </a:prstClr>
                  </a:innerShdw>
                </a:effectLst>
                <a:latin typeface="Comic Sans MS" pitchFamily="66" charset="0"/>
              </a:rPr>
              <a:t>Brookhaven National Laboratory</a:t>
            </a:r>
          </a:p>
          <a:p>
            <a:pPr algn="ctr" eaLnBrk="0" hangingPunct="0">
              <a:spcBef>
                <a:spcPct val="20000"/>
              </a:spcBef>
            </a:pPr>
            <a:r>
              <a:rPr lang="en-US" sz="2400" dirty="0" smtClean="0">
                <a:solidFill>
                  <a:srgbClr val="FFFF00"/>
                </a:solidFill>
                <a:effectLst>
                  <a:innerShdw blurRad="63500" dist="50800" dir="2700000">
                    <a:prstClr val="black">
                      <a:alpha val="0"/>
                    </a:prstClr>
                  </a:innerShdw>
                </a:effectLst>
                <a:latin typeface="Comic Sans MS" pitchFamily="66" charset="0"/>
              </a:rPr>
              <a:t>and</a:t>
            </a:r>
            <a:endParaRPr lang="en-US" sz="2400" dirty="0">
              <a:solidFill>
                <a:srgbClr val="FFFF00"/>
              </a:solidFill>
              <a:effectLst>
                <a:innerShdw blurRad="63500" dist="50800" dir="2700000">
                  <a:prstClr val="black">
                    <a:alpha val="0"/>
                  </a:prstClr>
                </a:innerShdw>
              </a:effectLst>
              <a:latin typeface="Comic Sans MS" pitchFamily="66" charset="0"/>
            </a:endParaRPr>
          </a:p>
          <a:p>
            <a:pPr algn="ctr" eaLnBrk="0" hangingPunct="0">
              <a:spcBef>
                <a:spcPct val="20000"/>
              </a:spcBef>
            </a:pPr>
            <a:r>
              <a:rPr lang="de-DE" sz="2400" dirty="0">
                <a:solidFill>
                  <a:srgbClr val="FFFF00"/>
                </a:solidFill>
                <a:effectLst>
                  <a:innerShdw blurRad="63500" dist="50800" dir="2700000">
                    <a:prstClr val="black">
                      <a:alpha val="0"/>
                    </a:prstClr>
                  </a:innerShdw>
                </a:effectLst>
                <a:latin typeface="Comic Sans MS" pitchFamily="66" charset="0"/>
              </a:rPr>
              <a:t>D. Cline, J. Kolonko, R. Scanlan, R. Weggel</a:t>
            </a:r>
          </a:p>
          <a:p>
            <a:pPr algn="ctr" eaLnBrk="0" hangingPunct="0">
              <a:spcBef>
                <a:spcPct val="20000"/>
              </a:spcBef>
            </a:pPr>
            <a:r>
              <a:rPr lang="en-US" sz="2400" dirty="0">
                <a:solidFill>
                  <a:srgbClr val="FFFF00"/>
                </a:solidFill>
                <a:effectLst>
                  <a:innerShdw blurRad="63500" dist="50800" dir="2700000">
                    <a:prstClr val="black">
                      <a:alpha val="0"/>
                    </a:prstClr>
                  </a:innerShdw>
                </a:effectLst>
                <a:latin typeface="Comic Sans MS" pitchFamily="66" charset="0"/>
              </a:rPr>
              <a:t> Particle Beam Lasers, Inc.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90488"/>
            <a:ext cx="6627813" cy="808037"/>
          </a:xfrm>
        </p:spPr>
        <p:txBody>
          <a:bodyPr/>
          <a:lstStyle/>
          <a:p>
            <a:r>
              <a:rPr lang="en-US" sz="2400" smtClean="0"/>
              <a:t>Influence of ~107 MPa Pressure on the Narrow Face of Conductor in 2G HTS Coil</a:t>
            </a:r>
          </a:p>
        </p:txBody>
      </p:sp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5638800" y="990600"/>
          <a:ext cx="3244850" cy="1917700"/>
        </p:xfrm>
        <a:graphic>
          <a:graphicData uri="http://schemas.openxmlformats.org/presentationml/2006/ole">
            <p:oleObj spid="_x0000_s40963" name="Chart" r:id="rId3" imgW="6895892" imgH="4076723" progId="Excel.Sheet.8">
              <p:embed/>
            </p:oleObj>
          </a:graphicData>
        </a:graphic>
      </p:graphicFrame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5715000" y="2743200"/>
          <a:ext cx="3244850" cy="1919288"/>
        </p:xfrm>
        <a:graphic>
          <a:graphicData uri="http://schemas.openxmlformats.org/presentationml/2006/ole">
            <p:oleObj spid="_x0000_s40964" name="Chart" r:id="rId4" imgW="6905590" imgH="4086433" progId="Excel.Sheet.8">
              <p:embed/>
            </p:oleObj>
          </a:graphicData>
        </a:graphic>
      </p:graphicFrame>
      <p:graphicFrame>
        <p:nvGraphicFramePr>
          <p:cNvPr id="2053" name="Object 5"/>
          <p:cNvGraphicFramePr>
            <a:graphicFrameLocks noChangeAspect="1"/>
          </p:cNvGraphicFramePr>
          <p:nvPr/>
        </p:nvGraphicFramePr>
        <p:xfrm>
          <a:off x="5715000" y="4648200"/>
          <a:ext cx="3244850" cy="1920875"/>
        </p:xfrm>
        <a:graphic>
          <a:graphicData uri="http://schemas.openxmlformats.org/presentationml/2006/ole">
            <p:oleObj spid="_x0000_s40965" name="Chart" r:id="rId5" imgW="6915289" imgH="4095658" progId="Excel.Sheet.8">
              <p:embed/>
            </p:oleObj>
          </a:graphicData>
        </a:graphic>
      </p:graphicFrame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76200" y="1066800"/>
            <a:ext cx="4343400" cy="757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2400" b="1" dirty="0">
                <a:solidFill>
                  <a:srgbClr val="FF0000"/>
                </a:solidFill>
              </a:rPr>
              <a:t>Load </a:t>
            </a:r>
            <a:r>
              <a:rPr lang="en-US" sz="2400" b="1" u="sng" dirty="0">
                <a:solidFill>
                  <a:srgbClr val="FF0000"/>
                </a:solidFill>
              </a:rPr>
              <a:t>ON</a:t>
            </a:r>
            <a:r>
              <a:rPr lang="en-US" sz="2400" b="1" dirty="0">
                <a:solidFill>
                  <a:srgbClr val="FF0000"/>
                </a:solidFill>
              </a:rPr>
              <a:t>, Load </a:t>
            </a:r>
            <a:r>
              <a:rPr lang="en-US" sz="2400" b="1" u="sng" dirty="0">
                <a:solidFill>
                  <a:srgbClr val="FF0000"/>
                </a:solidFill>
              </a:rPr>
              <a:t>OFF</a:t>
            </a:r>
            <a:r>
              <a:rPr lang="en-US" sz="2400" b="1" dirty="0">
                <a:solidFill>
                  <a:srgbClr val="FF0000"/>
                </a:solidFill>
              </a:rPr>
              <a:t>:</a:t>
            </a:r>
            <a:r>
              <a:rPr lang="en-US" sz="2400" b="1" dirty="0"/>
              <a:t> </a:t>
            </a:r>
          </a:p>
          <a:p>
            <a:pPr eaLnBrk="0" hangingPunct="0">
              <a:spcBef>
                <a:spcPct val="20000"/>
              </a:spcBef>
            </a:pPr>
            <a:r>
              <a:rPr lang="en-US" sz="1600" dirty="0">
                <a:solidFill>
                  <a:srgbClr val="0000FF"/>
                </a:solidFill>
              </a:rPr>
              <a:t>Measure change </a:t>
            </a:r>
            <a:r>
              <a:rPr lang="en-US" sz="1600" dirty="0" smtClean="0">
                <a:solidFill>
                  <a:srgbClr val="0000FF"/>
                </a:solidFill>
              </a:rPr>
              <a:t>in </a:t>
            </a:r>
            <a:r>
              <a:rPr lang="en-US" sz="1600" dirty="0" err="1" smtClean="0">
                <a:solidFill>
                  <a:srgbClr val="0000FF"/>
                </a:solidFill>
              </a:rPr>
              <a:t>Ic</a:t>
            </a:r>
            <a:r>
              <a:rPr lang="en-US" sz="1600" dirty="0" smtClean="0">
                <a:solidFill>
                  <a:srgbClr val="0000FF"/>
                </a:solidFill>
              </a:rPr>
              <a:t> every </a:t>
            </a:r>
            <a:r>
              <a:rPr lang="en-US" sz="1600" dirty="0">
                <a:solidFill>
                  <a:srgbClr val="0000FF"/>
                </a:solidFill>
              </a:rPr>
              <a:t>~1 m over ~6 m</a:t>
            </a: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3429000" y="5334000"/>
            <a:ext cx="2209800" cy="1077218"/>
          </a:xfrm>
          <a:prstGeom prst="rect">
            <a:avLst/>
          </a:prstGeom>
          <a:solidFill>
            <a:srgbClr val="FFFF99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600" b="1" dirty="0">
                <a:solidFill>
                  <a:srgbClr val="008000"/>
                </a:solidFill>
              </a:rPr>
              <a:t>A negligible change in </a:t>
            </a:r>
            <a:r>
              <a:rPr lang="en-US" sz="1600" b="1" dirty="0" err="1">
                <a:solidFill>
                  <a:srgbClr val="008000"/>
                </a:solidFill>
              </a:rPr>
              <a:t>I</a:t>
            </a:r>
            <a:r>
              <a:rPr lang="en-US" sz="1600" b="1" baseline="-25000" dirty="0" err="1">
                <a:solidFill>
                  <a:srgbClr val="008000"/>
                </a:solidFill>
              </a:rPr>
              <a:t>c</a:t>
            </a:r>
            <a:r>
              <a:rPr lang="en-US" sz="1600" b="1" dirty="0">
                <a:solidFill>
                  <a:srgbClr val="008000"/>
                </a:solidFill>
              </a:rPr>
              <a:t> means that at least 100 </a:t>
            </a:r>
            <a:r>
              <a:rPr lang="en-US" sz="1600" b="1" dirty="0" err="1">
                <a:solidFill>
                  <a:srgbClr val="008000"/>
                </a:solidFill>
              </a:rPr>
              <a:t>MPa</a:t>
            </a:r>
            <a:r>
              <a:rPr lang="en-US" sz="1600" b="1" dirty="0">
                <a:solidFill>
                  <a:srgbClr val="008000"/>
                </a:solidFill>
              </a:rPr>
              <a:t> load is acceptable</a:t>
            </a:r>
          </a:p>
        </p:txBody>
      </p:sp>
      <p:sp>
        <p:nvSpPr>
          <p:cNvPr id="2057" name="Text Box 8"/>
          <p:cNvSpPr txBox="1">
            <a:spLocks noChangeArrowheads="1"/>
          </p:cNvSpPr>
          <p:nvPr/>
        </p:nvSpPr>
        <p:spPr bwMode="auto">
          <a:xfrm rot="-5400000">
            <a:off x="3675063" y="3182937"/>
            <a:ext cx="3724275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b="1" dirty="0"/>
              <a:t>~0.5% reversible change in </a:t>
            </a:r>
            <a:r>
              <a:rPr lang="en-US" b="1" dirty="0" err="1"/>
              <a:t>I</a:t>
            </a:r>
            <a:r>
              <a:rPr lang="en-US" b="1" baseline="-25000" dirty="0" err="1"/>
              <a:t>c</a:t>
            </a:r>
            <a:endParaRPr lang="en-US" b="1" baseline="-25000" dirty="0"/>
          </a:p>
        </p:txBody>
      </p:sp>
      <p:pic>
        <p:nvPicPr>
          <p:cNvPr id="10" name="Picture 4" descr="CIMG599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1981200"/>
            <a:ext cx="3121152" cy="4161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505200" y="4800600"/>
            <a:ext cx="1152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HTS Coils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2" name="Right Arrow 11"/>
          <p:cNvSpPr/>
          <p:nvPr/>
        </p:nvSpPr>
        <p:spPr bwMode="auto">
          <a:xfrm rot="10800000">
            <a:off x="1600200" y="4876800"/>
            <a:ext cx="1905000" cy="152400"/>
          </a:xfrm>
          <a:prstGeom prst="rightArrow">
            <a:avLst/>
          </a:prstGeom>
          <a:solidFill>
            <a:srgbClr val="FFFF00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3" name="Picture 2" descr="E:\Conferences\asc2010\solenoid\support\IMG_1714.JPG"/>
          <p:cNvPicPr>
            <a:picLocks noChangeAspect="1" noChangeArrowheads="1"/>
          </p:cNvPicPr>
          <p:nvPr/>
        </p:nvPicPr>
        <p:blipFill>
          <a:blip r:embed="rId7" cstate="print"/>
          <a:srcRect l="24306" t="25000" r="25694" b="23148"/>
          <a:stretch>
            <a:fillRect/>
          </a:stretch>
        </p:blipFill>
        <p:spPr bwMode="auto">
          <a:xfrm>
            <a:off x="3200400" y="2133600"/>
            <a:ext cx="2172614" cy="1689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 txBox="1">
            <a:spLocks/>
          </p:cNvSpPr>
          <p:nvPr/>
        </p:nvSpPr>
        <p:spPr bwMode="auto">
          <a:xfrm>
            <a:off x="2286000" y="76200"/>
            <a:ext cx="6477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2800" b="1" dirty="0">
                <a:solidFill>
                  <a:schemeClr val="accent2"/>
                </a:solidFill>
                <a:latin typeface="Comic Sans MS" pitchFamily="66" charset="0"/>
              </a:rPr>
              <a:t>Radiation Damage </a:t>
            </a:r>
            <a:r>
              <a:rPr lang="en-US" sz="2800" b="1" dirty="0" smtClean="0">
                <a:solidFill>
                  <a:schemeClr val="accent2"/>
                </a:solidFill>
                <a:latin typeface="Comic Sans MS" pitchFamily="66" charset="0"/>
              </a:rPr>
              <a:t>Studies for FRIB </a:t>
            </a:r>
            <a:endParaRPr lang="en-US" sz="2800" b="1" dirty="0">
              <a:solidFill>
                <a:schemeClr val="accent2"/>
              </a:solidFill>
              <a:latin typeface="Comic Sans MS" pitchFamily="66" charset="0"/>
            </a:endParaRPr>
          </a:p>
          <a:p>
            <a:pPr algn="ctr" eaLnBrk="0" hangingPunct="0"/>
            <a:r>
              <a:rPr lang="en-US" sz="2800" b="1" dirty="0">
                <a:solidFill>
                  <a:srgbClr val="FF0000"/>
                </a:solidFill>
                <a:latin typeface="Comic Sans MS" pitchFamily="66" charset="0"/>
              </a:rPr>
              <a:t>2G HTS from </a:t>
            </a:r>
            <a:r>
              <a:rPr lang="en-US" sz="2800" b="1" dirty="0" err="1">
                <a:solidFill>
                  <a:srgbClr val="FF0000"/>
                </a:solidFill>
                <a:latin typeface="Comic Sans MS" pitchFamily="66" charset="0"/>
              </a:rPr>
              <a:t>SuperPower</a:t>
            </a:r>
            <a:r>
              <a:rPr lang="en-US" sz="2800" b="1" dirty="0">
                <a:solidFill>
                  <a:srgbClr val="FF0000"/>
                </a:solidFill>
                <a:latin typeface="Comic Sans MS" pitchFamily="66" charset="0"/>
              </a:rPr>
              <a:t> and ASC</a:t>
            </a:r>
            <a:endParaRPr lang="en-US" sz="2800" b="1" dirty="0">
              <a:solidFill>
                <a:srgbClr val="008000"/>
              </a:solidFill>
              <a:latin typeface="Comic Sans MS" pitchFamily="66" charset="0"/>
            </a:endParaRP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 cstate="print"/>
          <a:srcRect t="2605"/>
          <a:stretch>
            <a:fillRect/>
          </a:stretch>
        </p:blipFill>
        <p:spPr bwMode="auto">
          <a:xfrm>
            <a:off x="5543550" y="1051560"/>
            <a:ext cx="3600450" cy="2404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3" cstate="print"/>
          <a:srcRect r="9789"/>
          <a:stretch>
            <a:fillRect/>
          </a:stretch>
        </p:blipFill>
        <p:spPr bwMode="auto">
          <a:xfrm>
            <a:off x="5486400" y="3429000"/>
            <a:ext cx="3498850" cy="256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TextBox 10"/>
          <p:cNvSpPr txBox="1">
            <a:spLocks noChangeArrowheads="1"/>
          </p:cNvSpPr>
          <p:nvPr/>
        </p:nvSpPr>
        <p:spPr bwMode="auto">
          <a:xfrm>
            <a:off x="6858000" y="1371600"/>
            <a:ext cx="10826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200">
                <a:solidFill>
                  <a:srgbClr val="A50021"/>
                </a:solidFill>
              </a:rPr>
              <a:t>SuperPower</a:t>
            </a:r>
          </a:p>
        </p:txBody>
      </p:sp>
      <p:sp>
        <p:nvSpPr>
          <p:cNvPr id="26630" name="TextBox 11"/>
          <p:cNvSpPr txBox="1">
            <a:spLocks noChangeArrowheads="1"/>
          </p:cNvSpPr>
          <p:nvPr/>
        </p:nvSpPr>
        <p:spPr bwMode="auto">
          <a:xfrm>
            <a:off x="7010400" y="5029200"/>
            <a:ext cx="508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200" dirty="0">
                <a:solidFill>
                  <a:srgbClr val="008000"/>
                </a:solidFill>
              </a:rPr>
              <a:t>ASC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685800" y="6172200"/>
            <a:ext cx="8153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800" dirty="0">
                <a:solidFill>
                  <a:srgbClr val="FF0000"/>
                </a:solidFill>
              </a:rPr>
              <a:t>Next step: </a:t>
            </a:r>
            <a:r>
              <a:rPr lang="en-US" sz="1800" dirty="0" smtClean="0">
                <a:solidFill>
                  <a:srgbClr val="FF0000"/>
                </a:solidFill>
              </a:rPr>
              <a:t>In field measurements </a:t>
            </a:r>
            <a:r>
              <a:rPr lang="en-US" sz="1800" dirty="0">
                <a:solidFill>
                  <a:srgbClr val="FF0000"/>
                </a:solidFill>
              </a:rPr>
              <a:t>at 40-50 </a:t>
            </a:r>
            <a:r>
              <a:rPr lang="en-US" sz="1800" dirty="0" smtClean="0">
                <a:solidFill>
                  <a:srgbClr val="FF0000"/>
                </a:solidFill>
              </a:rPr>
              <a:t>K.  MAP could be interested at 4 K</a:t>
            </a:r>
            <a:endParaRPr lang="en-US" sz="1800" dirty="0">
              <a:solidFill>
                <a:srgbClr val="FF0000"/>
              </a:solidFill>
            </a:endParaRP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3657600"/>
            <a:ext cx="4146750" cy="253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2057400" y="1219200"/>
            <a:ext cx="3399314" cy="23433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7" descr="P1010019"/>
          <p:cNvPicPr>
            <a:picLocks noChangeAspect="1" noChangeArrowheads="1"/>
          </p:cNvPicPr>
          <p:nvPr/>
        </p:nvPicPr>
        <p:blipFill>
          <a:blip r:embed="rId6" cstate="print"/>
          <a:srcRect l="24972" t="13499" r="22474" b="1500"/>
          <a:stretch>
            <a:fillRect/>
          </a:stretch>
        </p:blipFill>
        <p:spPr bwMode="auto">
          <a:xfrm>
            <a:off x="152400" y="1295400"/>
            <a:ext cx="1847378" cy="2241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 rot="16200000">
            <a:off x="-938444" y="4824644"/>
            <a:ext cx="25202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ASC2008 – self field 77 K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4161263" y="4677937"/>
            <a:ext cx="22268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PAC2011- in field 77 K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895600" y="76200"/>
            <a:ext cx="5334000" cy="838200"/>
          </a:xfrm>
        </p:spPr>
        <p:txBody>
          <a:bodyPr/>
          <a:lstStyle/>
          <a:p>
            <a:r>
              <a:rPr lang="en-US" sz="2800" dirty="0" smtClean="0">
                <a:solidFill>
                  <a:srgbClr val="0000CC"/>
                </a:solidFill>
              </a:rPr>
              <a:t>Wide Range of HTS Magnet R&amp;D at BNL</a:t>
            </a:r>
          </a:p>
        </p:txBody>
      </p:sp>
      <p:sp>
        <p:nvSpPr>
          <p:cNvPr id="5123" name="Rectangle 3" descr="Water droplets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066800"/>
            <a:ext cx="9144000" cy="53340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2000" b="1" dirty="0" smtClean="0">
                <a:solidFill>
                  <a:srgbClr val="008000"/>
                </a:solidFill>
              </a:rPr>
              <a:t>The level of involvement in this field may be gauged by the amount of HTS wire/tape coming in. Net total in all programs (normalized to 4 mm tape):</a:t>
            </a:r>
          </a:p>
          <a:p>
            <a:pPr lvl="1">
              <a:spcBef>
                <a:spcPts val="1200"/>
              </a:spcBef>
            </a:pPr>
            <a:r>
              <a:rPr lang="en-US" sz="2000" b="1" dirty="0" smtClean="0">
                <a:solidFill>
                  <a:srgbClr val="008000"/>
                </a:solidFill>
              </a:rPr>
              <a:t>Obtained so far: ~20 km</a:t>
            </a:r>
          </a:p>
          <a:p>
            <a:pPr lvl="1">
              <a:spcBef>
                <a:spcPts val="1200"/>
              </a:spcBef>
            </a:pPr>
            <a:r>
              <a:rPr lang="en-US" sz="2000" b="1" dirty="0" smtClean="0">
                <a:solidFill>
                  <a:srgbClr val="008000"/>
                </a:solidFill>
              </a:rPr>
              <a:t>Next two years (based on funded programs):  ~35 km</a:t>
            </a:r>
          </a:p>
          <a:p>
            <a:pPr>
              <a:spcBef>
                <a:spcPts val="1200"/>
              </a:spcBef>
            </a:pPr>
            <a:r>
              <a:rPr lang="en-US" sz="2000" b="1" dirty="0" smtClean="0">
                <a:solidFill>
                  <a:srgbClr val="0000FF"/>
                </a:solidFill>
              </a:rPr>
              <a:t>Successfully designed, built &amp; tested a large number of coils &amp; magnets:</a:t>
            </a:r>
          </a:p>
          <a:p>
            <a:pPr lvl="1">
              <a:spcBef>
                <a:spcPts val="1200"/>
              </a:spcBef>
            </a:pPr>
            <a:r>
              <a:rPr lang="en-US" sz="2000" b="1" dirty="0" smtClean="0">
                <a:solidFill>
                  <a:srgbClr val="0000FF"/>
                </a:solidFill>
              </a:rPr>
              <a:t>Number of HTS coils built: ~100</a:t>
            </a:r>
          </a:p>
          <a:p>
            <a:pPr lvl="1">
              <a:spcBef>
                <a:spcPts val="1200"/>
              </a:spcBef>
            </a:pPr>
            <a:r>
              <a:rPr lang="en-US" sz="2000" b="1" dirty="0" smtClean="0">
                <a:solidFill>
                  <a:srgbClr val="0000FF"/>
                </a:solidFill>
              </a:rPr>
              <a:t>Number of HTS magnet structures built and tested: ~10</a:t>
            </a:r>
          </a:p>
          <a:p>
            <a:pPr>
              <a:spcBef>
                <a:spcPts val="1200"/>
              </a:spcBef>
            </a:pPr>
            <a:r>
              <a:rPr lang="en-US" sz="2000" b="1" dirty="0" smtClean="0">
                <a:solidFill>
                  <a:srgbClr val="FF0000"/>
                </a:solidFill>
              </a:rPr>
              <a:t>HTS Magnet R&amp;D for a wide range of operating conditions: </a:t>
            </a:r>
          </a:p>
          <a:p>
            <a:pPr lvl="1">
              <a:spcBef>
                <a:spcPts val="1200"/>
              </a:spcBef>
            </a:pPr>
            <a:r>
              <a:rPr lang="en-US" sz="2000" b="1" dirty="0" smtClean="0">
                <a:solidFill>
                  <a:srgbClr val="FF0000"/>
                </a:solidFill>
              </a:rPr>
              <a:t>High field (&gt;20 T), low temperature: two funded programs</a:t>
            </a:r>
          </a:p>
          <a:p>
            <a:pPr lvl="1">
              <a:spcBef>
                <a:spcPts val="1200"/>
              </a:spcBef>
            </a:pPr>
            <a:r>
              <a:rPr lang="en-US" sz="2000" b="1" dirty="0" smtClean="0">
                <a:solidFill>
                  <a:srgbClr val="FF0000"/>
                </a:solidFill>
              </a:rPr>
              <a:t>Medium field, medium temperature: three funded programs</a:t>
            </a:r>
          </a:p>
          <a:p>
            <a:pPr lvl="1">
              <a:spcBef>
                <a:spcPts val="1200"/>
              </a:spcBef>
            </a:pPr>
            <a:r>
              <a:rPr lang="en-US" sz="2000" b="1" dirty="0" smtClean="0">
                <a:solidFill>
                  <a:srgbClr val="FF0000"/>
                </a:solidFill>
              </a:rPr>
              <a:t>Low field, High temperature: several in house, built and tested</a:t>
            </a:r>
          </a:p>
          <a:p>
            <a:pPr>
              <a:spcBef>
                <a:spcPts val="600"/>
              </a:spcBef>
              <a:buNone/>
            </a:pPr>
            <a:endParaRPr lang="en-US" sz="1100" dirty="0" smtClean="0"/>
          </a:p>
          <a:p>
            <a:pPr>
              <a:spcBef>
                <a:spcPts val="600"/>
              </a:spcBef>
              <a:buNone/>
            </a:pPr>
            <a:r>
              <a:rPr lang="en-US" sz="2000" b="1" dirty="0" smtClean="0"/>
              <a:t>HTS Magnet R&amp;D at BNL is about an order of magnitude more than in other labs</a:t>
            </a:r>
          </a:p>
          <a:p>
            <a:pPr lvl="1">
              <a:spcBef>
                <a:spcPts val="600"/>
              </a:spcBef>
            </a:pPr>
            <a:endParaRPr lang="en-US" sz="1000" b="1" dirty="0" smtClean="0">
              <a:solidFill>
                <a:srgbClr val="FF0000"/>
              </a:solidFill>
            </a:endParaRPr>
          </a:p>
          <a:p>
            <a:pPr lvl="1">
              <a:spcBef>
                <a:spcPts val="600"/>
              </a:spcBef>
            </a:pPr>
            <a:endParaRPr lang="en-US" sz="2200" b="1" dirty="0" smtClean="0">
              <a:solidFill>
                <a:srgbClr val="FF0000"/>
              </a:solidFill>
            </a:endParaRPr>
          </a:p>
          <a:p>
            <a:pPr lvl="1">
              <a:spcBef>
                <a:spcPts val="600"/>
              </a:spcBef>
            </a:pPr>
            <a:endParaRPr lang="en-US" sz="22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5" name="Picture 2"/>
          <p:cNvPicPr>
            <a:picLocks noChangeAspect="1" noChangeArrowheads="1"/>
          </p:cNvPicPr>
          <p:nvPr/>
        </p:nvPicPr>
        <p:blipFill>
          <a:blip r:embed="rId2" cstate="print"/>
          <a:srcRect b="15996"/>
          <a:stretch>
            <a:fillRect/>
          </a:stretch>
        </p:blipFill>
        <p:spPr bwMode="auto">
          <a:xfrm>
            <a:off x="1066800" y="1143000"/>
            <a:ext cx="7299325" cy="4610100"/>
          </a:xfrm>
          <a:prstGeom prst="rect">
            <a:avLst/>
          </a:prstGeom>
          <a:noFill/>
          <a:ln w="63500" cmpd="tri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20486" name="TextBox 6"/>
          <p:cNvSpPr txBox="1">
            <a:spLocks noChangeArrowheads="1"/>
          </p:cNvSpPr>
          <p:nvPr/>
        </p:nvSpPr>
        <p:spPr bwMode="auto">
          <a:xfrm>
            <a:off x="1447800" y="5943600"/>
            <a:ext cx="60134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2400" b="1" dirty="0">
                <a:solidFill>
                  <a:schemeClr val="accent2"/>
                </a:solidFill>
              </a:rPr>
              <a:t>http://www.bnl.gov/magnets/staff/gupta/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09800" y="90488"/>
            <a:ext cx="6627813" cy="808037"/>
          </a:xfrm>
        </p:spPr>
        <p:txBody>
          <a:bodyPr/>
          <a:lstStyle/>
          <a:p>
            <a:r>
              <a:rPr lang="en-US" sz="2800" smtClean="0"/>
              <a:t>PAC 2011 Papers on HTS from BNL</a:t>
            </a:r>
          </a:p>
        </p:txBody>
      </p:sp>
      <p:sp>
        <p:nvSpPr>
          <p:cNvPr id="19459" name="Rectangle 3" descr="Water droplets"/>
          <p:cNvSpPr>
            <a:spLocks noGrp="1" noChangeArrowheads="1"/>
          </p:cNvSpPr>
          <p:nvPr>
            <p:ph type="body" idx="4294967295"/>
          </p:nvPr>
        </p:nvSpPr>
        <p:spPr>
          <a:xfrm>
            <a:off x="92075" y="914400"/>
            <a:ext cx="8991600" cy="4876800"/>
          </a:xfrm>
        </p:spPr>
        <p:txBody>
          <a:bodyPr/>
          <a:lstStyle/>
          <a:p>
            <a:pPr marL="609600" indent="-609600">
              <a:lnSpc>
                <a:spcPts val="3600"/>
              </a:lnSpc>
              <a:spcBef>
                <a:spcPts val="0"/>
              </a:spcBef>
              <a:buFontTx/>
              <a:buNone/>
            </a:pPr>
            <a:r>
              <a:rPr lang="en-US" sz="2400" b="1" dirty="0" smtClean="0"/>
              <a:t>A wide range of HTS R&amp;D @ BNL presented at PAC2011:</a:t>
            </a:r>
          </a:p>
          <a:p>
            <a:pPr marL="609600" indent="-609600">
              <a:lnSpc>
                <a:spcPts val="3600"/>
              </a:lnSpc>
              <a:spcBef>
                <a:spcPts val="0"/>
              </a:spcBef>
              <a:buFontTx/>
              <a:buAutoNum type="arabicPeriod"/>
            </a:pPr>
            <a:r>
              <a:rPr lang="en-US" sz="2000" dirty="0" smtClean="0"/>
              <a:t>Engineering Design of HTS </a:t>
            </a:r>
            <a:r>
              <a:rPr lang="en-US" sz="2000" dirty="0" err="1" smtClean="0"/>
              <a:t>Quadrupole</a:t>
            </a:r>
            <a:r>
              <a:rPr lang="en-US" sz="2000" dirty="0" smtClean="0"/>
              <a:t> for FRIB – </a:t>
            </a:r>
            <a:r>
              <a:rPr lang="en-US" sz="2000" dirty="0" err="1" smtClean="0"/>
              <a:t>Cozzolino</a:t>
            </a:r>
            <a:r>
              <a:rPr lang="en-US" sz="2000" dirty="0" smtClean="0"/>
              <a:t>, et al.</a:t>
            </a:r>
          </a:p>
          <a:p>
            <a:pPr marL="609600" indent="-609600">
              <a:lnSpc>
                <a:spcPts val="3600"/>
              </a:lnSpc>
              <a:spcBef>
                <a:spcPts val="0"/>
              </a:spcBef>
              <a:buFontTx/>
              <a:buAutoNum type="arabicPeriod"/>
            </a:pPr>
            <a:r>
              <a:rPr lang="en-US" sz="2000" dirty="0" smtClean="0"/>
              <a:t>Design, Const. and test of Cryogen-free HTS Coil Structure – </a:t>
            </a:r>
            <a:r>
              <a:rPr lang="en-US" sz="2000" dirty="0" err="1" smtClean="0"/>
              <a:t>Hocker</a:t>
            </a:r>
            <a:r>
              <a:rPr lang="en-US" sz="2000" dirty="0" smtClean="0"/>
              <a:t>, et al.</a:t>
            </a:r>
          </a:p>
          <a:p>
            <a:pPr marL="609600" indent="-609600">
              <a:lnSpc>
                <a:spcPts val="3600"/>
              </a:lnSpc>
              <a:spcBef>
                <a:spcPts val="0"/>
              </a:spcBef>
              <a:buFontTx/>
              <a:buAutoNum type="arabicPeriod"/>
            </a:pPr>
            <a:r>
              <a:rPr lang="en-US" sz="2000" dirty="0" smtClean="0"/>
              <a:t>Influence of Proton Irradiation on Second Generation HTS in Presence of Magnetic Field – </a:t>
            </a:r>
            <a:r>
              <a:rPr lang="en-US" sz="2000" dirty="0" err="1" smtClean="0"/>
              <a:t>Shiroyanagi</a:t>
            </a:r>
            <a:r>
              <a:rPr lang="en-US" sz="2000" dirty="0" smtClean="0"/>
              <a:t>, et al.</a:t>
            </a:r>
            <a:r>
              <a:rPr lang="en-GB" sz="2000" dirty="0" smtClean="0"/>
              <a:t> </a:t>
            </a:r>
          </a:p>
          <a:p>
            <a:pPr marL="609600" indent="-609600">
              <a:lnSpc>
                <a:spcPts val="3600"/>
              </a:lnSpc>
              <a:spcBef>
                <a:spcPts val="0"/>
              </a:spcBef>
              <a:buFontTx/>
              <a:buAutoNum type="arabicPeriod"/>
            </a:pPr>
            <a:r>
              <a:rPr lang="en-GB" sz="2000" dirty="0" smtClean="0"/>
              <a:t>Novel Quench detection system for HTS Coils</a:t>
            </a:r>
            <a:r>
              <a:rPr lang="en-US" sz="2000" dirty="0" smtClean="0"/>
              <a:t> – Joshi, et al.</a:t>
            </a:r>
          </a:p>
          <a:p>
            <a:pPr marL="609600" indent="-609600">
              <a:lnSpc>
                <a:spcPts val="3600"/>
              </a:lnSpc>
              <a:spcBef>
                <a:spcPts val="0"/>
              </a:spcBef>
              <a:buFontTx/>
              <a:buAutoNum type="arabicPeriod"/>
            </a:pPr>
            <a:r>
              <a:rPr lang="en-US" sz="2000" dirty="0" smtClean="0"/>
              <a:t>Measurements of the Effect of Axial Stress on YBCO Coils – Sampson, et al.</a:t>
            </a:r>
          </a:p>
          <a:p>
            <a:pPr marL="609600" indent="-609600">
              <a:lnSpc>
                <a:spcPts val="3600"/>
              </a:lnSpc>
              <a:spcBef>
                <a:spcPts val="0"/>
              </a:spcBef>
              <a:buFontTx/>
              <a:buAutoNum type="arabicPeriod"/>
            </a:pPr>
            <a:r>
              <a:rPr lang="en-US" sz="2000" dirty="0" smtClean="0"/>
              <a:t>Open Midplane Dipole for </a:t>
            </a:r>
            <a:r>
              <a:rPr lang="en-US" sz="2000" dirty="0" err="1" smtClean="0"/>
              <a:t>Muon</a:t>
            </a:r>
            <a:r>
              <a:rPr lang="en-US" sz="2000" dirty="0" smtClean="0"/>
              <a:t> Collider – </a:t>
            </a:r>
            <a:r>
              <a:rPr lang="en-US" sz="2000" dirty="0" err="1" smtClean="0"/>
              <a:t>Weggel</a:t>
            </a:r>
            <a:r>
              <a:rPr lang="en-US" sz="2000" dirty="0" smtClean="0"/>
              <a:t>, et al.</a:t>
            </a:r>
          </a:p>
          <a:p>
            <a:pPr marL="609600" indent="-609600">
              <a:lnSpc>
                <a:spcPts val="3600"/>
              </a:lnSpc>
              <a:spcBef>
                <a:spcPts val="0"/>
              </a:spcBef>
              <a:buFontTx/>
              <a:buAutoNum type="arabicPeriod"/>
            </a:pPr>
            <a:r>
              <a:rPr lang="en-US" sz="2000" dirty="0" smtClean="0"/>
              <a:t>Design Construction and Test Results of HTS Solenoid for ERL – Gupta, et al.</a:t>
            </a:r>
          </a:p>
          <a:p>
            <a:pPr marL="609600" indent="-609600">
              <a:lnSpc>
                <a:spcPts val="3600"/>
              </a:lnSpc>
              <a:spcBef>
                <a:spcPts val="0"/>
              </a:spcBef>
              <a:buFontTx/>
              <a:buAutoNum type="arabicPeriod"/>
            </a:pPr>
            <a:r>
              <a:rPr lang="en-US" sz="2000" dirty="0" smtClean="0"/>
              <a:t>HTS Magnets for Accelerator and Other Applications – Gupta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" y="5486400"/>
            <a:ext cx="899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+mn-lt"/>
              </a:rPr>
              <a:t>A significant number of papers and presentations:</a:t>
            </a:r>
          </a:p>
          <a:p>
            <a:r>
              <a:rPr lang="en-US" b="1" dirty="0" smtClean="0">
                <a:solidFill>
                  <a:srgbClr val="C00000"/>
                </a:solidFill>
                <a:latin typeface="+mn-lt"/>
              </a:rPr>
              <a:t>	</a:t>
            </a:r>
            <a:r>
              <a:rPr lang="en-US" b="1" dirty="0" smtClean="0">
                <a:solidFill>
                  <a:srgbClr val="0000CC"/>
                </a:solidFill>
                <a:latin typeface="+mn-lt"/>
              </a:rPr>
              <a:t>http://www.bnl.gov/magnets/staff/gupta/Talks/hts-talks.htm</a:t>
            </a:r>
          </a:p>
          <a:p>
            <a:pPr lvl="2"/>
            <a:r>
              <a:rPr lang="en-US" b="1" dirty="0" smtClean="0">
                <a:solidFill>
                  <a:srgbClr val="0000CC"/>
                </a:solidFill>
                <a:latin typeface="+mn-lt"/>
              </a:rPr>
              <a:t>htp://www.bnl.gov/magnets/staff/gupta/Publications/htS-papers.htm</a:t>
            </a:r>
            <a:endParaRPr lang="en-US" b="1" dirty="0">
              <a:solidFill>
                <a:srgbClr val="0000CC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90488"/>
            <a:ext cx="6248400" cy="823912"/>
          </a:xfrm>
        </p:spPr>
        <p:txBody>
          <a:bodyPr/>
          <a:lstStyle/>
          <a:p>
            <a:r>
              <a:rPr lang="en-US" sz="2800" dirty="0" smtClean="0"/>
              <a:t>SUMMARY (1) </a:t>
            </a:r>
            <a:br>
              <a:rPr lang="en-US" sz="2800" dirty="0" smtClean="0"/>
            </a:br>
            <a:r>
              <a:rPr lang="en-US" sz="2800" dirty="0" smtClean="0">
                <a:solidFill>
                  <a:srgbClr val="008000"/>
                </a:solidFill>
              </a:rPr>
              <a:t>PBL/BNL Related</a:t>
            </a:r>
          </a:p>
        </p:txBody>
      </p:sp>
      <p:sp>
        <p:nvSpPr>
          <p:cNvPr id="1127427" name="Text Box 3"/>
          <p:cNvSpPr txBox="1">
            <a:spLocks noChangeArrowheads="1"/>
          </p:cNvSpPr>
          <p:nvPr/>
        </p:nvSpPr>
        <p:spPr bwMode="auto">
          <a:xfrm>
            <a:off x="91440" y="1066800"/>
            <a:ext cx="9067800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b="1" dirty="0">
                <a:latin typeface="+mn-lt"/>
              </a:rPr>
              <a:t> </a:t>
            </a:r>
            <a:r>
              <a:rPr lang="en-US" b="1" dirty="0" smtClean="0">
                <a:latin typeface="+mn-lt"/>
              </a:rPr>
              <a:t> High field HTS solenoids are very challenging with a number of  technologies yet to be demonstrated. However, over the years we have made some progress.</a:t>
            </a:r>
          </a:p>
          <a:p>
            <a:pPr eaLnBrk="0" hangingPunct="0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b="1" dirty="0" smtClean="0">
                <a:latin typeface="+mn-lt"/>
              </a:rPr>
              <a:t> We have built and tested a large number of HTS coils (34) for PBL/BNL SBIR. </a:t>
            </a:r>
          </a:p>
          <a:p>
            <a:pPr eaLnBrk="0" hangingPunct="0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b="1" dirty="0" smtClean="0">
                <a:latin typeface="+mn-lt"/>
              </a:rPr>
              <a:t> We have demonstrated these coil will survive 23 T (NHMFL has demonstrated HTS coils to ~35 T).</a:t>
            </a:r>
            <a:endParaRPr lang="en-US" b="1" dirty="0" smtClean="0">
              <a:solidFill>
                <a:srgbClr val="C00000"/>
              </a:solidFill>
              <a:latin typeface="+mn-lt"/>
            </a:endParaRPr>
          </a:p>
          <a:p>
            <a:pPr eaLnBrk="0" hangingPunct="0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srgbClr val="C00000"/>
                </a:solidFill>
                <a:latin typeface="+mn-lt"/>
              </a:rPr>
              <a:t> We hope to demonstrate a ~100 mm, 10 T HTS solenoid in a few months.</a:t>
            </a:r>
          </a:p>
          <a:p>
            <a:pPr eaLnBrk="0" hangingPunct="0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srgbClr val="C00000"/>
                </a:solidFill>
                <a:latin typeface="+mn-lt"/>
              </a:rPr>
              <a:t> We hope to demonstrate 10-12 T, ~25 mm insert HTS solenoid in ~6 month. </a:t>
            </a:r>
          </a:p>
          <a:p>
            <a:pPr eaLnBrk="0" hangingPunct="0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srgbClr val="C00000"/>
                </a:solidFill>
                <a:latin typeface="+mn-lt"/>
              </a:rPr>
              <a:t> We hope to demonstrate ~20-22 T HTS solenoid by combining two in ~10 month. </a:t>
            </a:r>
          </a:p>
          <a:p>
            <a:pPr eaLnBrk="0" hangingPunct="0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srgbClr val="C00000"/>
                </a:solidFill>
                <a:latin typeface="+mn-lt"/>
              </a:rPr>
              <a:t> We hope to test above in ~20 T resistive solenoid at NHMFL to test HTS magnet technology to field approaching 40 T in about a year or so. </a:t>
            </a:r>
          </a:p>
          <a:p>
            <a:pPr eaLnBrk="0" hangingPunct="0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srgbClr val="008000"/>
                </a:solidFill>
                <a:latin typeface="+mn-lt"/>
              </a:rPr>
              <a:t> There is also a Phase I SBIR for ~15 T Nb</a:t>
            </a:r>
            <a:r>
              <a:rPr lang="en-US" b="1" baseline="-25000" dirty="0" smtClean="0">
                <a:solidFill>
                  <a:srgbClr val="008000"/>
                </a:solidFill>
                <a:latin typeface="+mn-lt"/>
              </a:rPr>
              <a:t>3</a:t>
            </a:r>
            <a:r>
              <a:rPr lang="en-US" b="1" dirty="0" smtClean="0">
                <a:solidFill>
                  <a:srgbClr val="008000"/>
                </a:solidFill>
                <a:latin typeface="+mn-lt"/>
              </a:rPr>
              <a:t>Sn </a:t>
            </a:r>
            <a:r>
              <a:rPr lang="en-US" b="1" dirty="0" err="1" smtClean="0">
                <a:solidFill>
                  <a:srgbClr val="008000"/>
                </a:solidFill>
                <a:latin typeface="+mn-lt"/>
              </a:rPr>
              <a:t>outsert</a:t>
            </a:r>
            <a:r>
              <a:rPr lang="en-US" b="1" dirty="0" smtClean="0">
                <a:solidFill>
                  <a:srgbClr val="008000"/>
                </a:solidFill>
                <a:latin typeface="+mn-lt"/>
              </a:rPr>
              <a:t>. If that results into Phase II funding, then we plan to demonstrate ~35+ T all superconducting solenoid.  </a:t>
            </a:r>
          </a:p>
          <a:p>
            <a:pPr eaLnBrk="0" hangingPunct="0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srgbClr val="008000"/>
                </a:solidFill>
                <a:latin typeface="+mn-lt"/>
              </a:rPr>
              <a:t> If successful, then we would have solved a major technical issue of MAP.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7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27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27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27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27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1274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1274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1274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1274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42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743200" y="90488"/>
            <a:ext cx="5181600" cy="808037"/>
          </a:xfrm>
        </p:spPr>
        <p:txBody>
          <a:bodyPr/>
          <a:lstStyle/>
          <a:p>
            <a:r>
              <a:rPr lang="en-US" sz="4400" dirty="0" smtClean="0"/>
              <a:t>SUMMARY (2)</a:t>
            </a:r>
          </a:p>
        </p:txBody>
      </p:sp>
      <p:sp>
        <p:nvSpPr>
          <p:cNvPr id="1127427" name="Text Box 3"/>
          <p:cNvSpPr txBox="1">
            <a:spLocks noChangeArrowheads="1"/>
          </p:cNvSpPr>
          <p:nvPr/>
        </p:nvSpPr>
        <p:spPr bwMode="auto">
          <a:xfrm>
            <a:off x="76200" y="1219200"/>
            <a:ext cx="9067800" cy="5093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ts val="1800"/>
              </a:spcBef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srgbClr val="C00000"/>
                </a:solidFill>
                <a:latin typeface="+mn-lt"/>
              </a:rPr>
              <a:t> We are also building a large aperture ~25 T HTS solenoid for SMES. This is funded by ARPA-E  as a high risk, high reward project.  Technology developed in this program should directly benefit MAP.</a:t>
            </a:r>
            <a:endParaRPr lang="en-US" b="1" dirty="0">
              <a:solidFill>
                <a:srgbClr val="0000CC"/>
              </a:solidFill>
              <a:latin typeface="+mn-lt"/>
            </a:endParaRPr>
          </a:p>
          <a:p>
            <a:pPr eaLnBrk="0" hangingPunct="0">
              <a:spcBef>
                <a:spcPts val="1800"/>
              </a:spcBef>
              <a:buFont typeface="Arial" pitchFamily="34" charset="0"/>
              <a:buChar char="•"/>
              <a:defRPr/>
            </a:pPr>
            <a:r>
              <a:rPr lang="en-US" b="1" dirty="0">
                <a:solidFill>
                  <a:srgbClr val="0000CC"/>
                </a:solidFill>
                <a:latin typeface="+mn-lt"/>
              </a:rPr>
              <a:t> </a:t>
            </a:r>
            <a:r>
              <a:rPr lang="en-US" b="1" dirty="0" smtClean="0">
                <a:solidFill>
                  <a:srgbClr val="0000CC"/>
                </a:solidFill>
                <a:latin typeface="+mn-lt"/>
              </a:rPr>
              <a:t>In addition BNL is pursuing a wide ranging R&amp;D which provides a good synergy and brings overall progress in HTS magnet technology.</a:t>
            </a:r>
          </a:p>
          <a:p>
            <a:pPr eaLnBrk="0" hangingPunct="0">
              <a:spcBef>
                <a:spcPts val="1800"/>
              </a:spcBef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srgbClr val="008000"/>
                </a:solidFill>
                <a:latin typeface="+mn-lt"/>
              </a:rPr>
              <a:t> Most of above projects are being carried out on a shoestring budget with no direct support from MAP. MAP could perhaps benefit more with a direct involvement and/or participation of BNL magnet division in various technical and strategic planning of magnet R&amp;D. Surprisingly it is not currently despite its unique expertise with HTS technology. </a:t>
            </a:r>
            <a:endParaRPr lang="en-US" b="1" dirty="0" smtClean="0">
              <a:latin typeface="+mn-lt"/>
            </a:endParaRPr>
          </a:p>
          <a:p>
            <a:pPr eaLnBrk="0" hangingPunct="0">
              <a:spcBef>
                <a:spcPts val="1800"/>
              </a:spcBef>
              <a:buFont typeface="Arial" pitchFamily="34" charset="0"/>
              <a:buChar char="•"/>
              <a:defRPr/>
            </a:pPr>
            <a:r>
              <a:rPr lang="en-US" b="1" dirty="0" smtClean="0">
                <a:latin typeface="+mn-lt"/>
              </a:rPr>
              <a:t> We all benefit from sharing our experiences in developing new technology when the funding is limited. We have already established a good collaboration with NHMFL – they have unique experience with high field solenoids and we have with HTS. We invite other groups to join us to work on specific topics.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7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27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27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27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42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2286000" y="90488"/>
            <a:ext cx="6477000" cy="823912"/>
          </a:xfrm>
        </p:spPr>
        <p:txBody>
          <a:bodyPr/>
          <a:lstStyle/>
          <a:p>
            <a:r>
              <a:rPr lang="en-US" sz="2800" dirty="0" smtClean="0">
                <a:solidFill>
                  <a:srgbClr val="0000CC"/>
                </a:solidFill>
              </a:rPr>
              <a:t>High Field Solenoid Projects at BNL</a:t>
            </a:r>
          </a:p>
        </p:txBody>
      </p:sp>
      <p:sp>
        <p:nvSpPr>
          <p:cNvPr id="4099" name="Content Placeholder 2" descr="Water droplets"/>
          <p:cNvSpPr>
            <a:spLocks noGrp="1"/>
          </p:cNvSpPr>
          <p:nvPr>
            <p:ph idx="1"/>
          </p:nvPr>
        </p:nvSpPr>
        <p:spPr>
          <a:xfrm>
            <a:off x="152400" y="1143000"/>
            <a:ext cx="8915400" cy="4572000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en-US" sz="2000" b="1" dirty="0" smtClean="0">
                <a:solidFill>
                  <a:srgbClr val="008000"/>
                </a:solidFill>
              </a:rPr>
              <a:t>~35</a:t>
            </a:r>
            <a:r>
              <a:rPr lang="en-US" sz="2000" b="1" baseline="30000" dirty="0" smtClean="0">
                <a:solidFill>
                  <a:srgbClr val="008000"/>
                </a:solidFill>
              </a:rPr>
              <a:t> </a:t>
            </a:r>
            <a:r>
              <a:rPr lang="en-US" sz="2000" b="1" dirty="0" smtClean="0">
                <a:solidFill>
                  <a:srgbClr val="008000"/>
                </a:solidFill>
              </a:rPr>
              <a:t>T HTS/Nb</a:t>
            </a:r>
            <a:r>
              <a:rPr lang="en-US" sz="2000" b="1" baseline="-25000" dirty="0" smtClean="0">
                <a:solidFill>
                  <a:srgbClr val="008000"/>
                </a:solidFill>
              </a:rPr>
              <a:t>3</a:t>
            </a:r>
            <a:r>
              <a:rPr lang="en-US" sz="2000" b="1" dirty="0" smtClean="0">
                <a:solidFill>
                  <a:srgbClr val="008000"/>
                </a:solidFill>
              </a:rPr>
              <a:t>Sn </a:t>
            </a:r>
            <a:r>
              <a:rPr lang="en-US" sz="2000" b="1" dirty="0" err="1" smtClean="0">
                <a:solidFill>
                  <a:srgbClr val="008000"/>
                </a:solidFill>
              </a:rPr>
              <a:t>s.c</a:t>
            </a:r>
            <a:r>
              <a:rPr lang="en-US" sz="2000" b="1" dirty="0" smtClean="0">
                <a:solidFill>
                  <a:srgbClr val="008000"/>
                </a:solidFill>
              </a:rPr>
              <a:t>. solenoid for </a:t>
            </a:r>
            <a:r>
              <a:rPr lang="en-US" sz="2000" b="1" dirty="0" err="1" smtClean="0">
                <a:solidFill>
                  <a:srgbClr val="008000"/>
                </a:solidFill>
              </a:rPr>
              <a:t>Muon</a:t>
            </a:r>
            <a:r>
              <a:rPr lang="en-US" sz="2000" b="1" dirty="0" smtClean="0">
                <a:solidFill>
                  <a:srgbClr val="008000"/>
                </a:solidFill>
              </a:rPr>
              <a:t> Collider (PBL/BNL SBIRs)</a:t>
            </a:r>
          </a:p>
          <a:p>
            <a:pPr marL="1257300" lvl="4" indent="-342900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8000"/>
                </a:solidFill>
              </a:rPr>
              <a:t>34 HTS coils already built and tested using over 3 km of conductor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en-US" sz="2000" b="1" dirty="0" smtClean="0">
                <a:solidFill>
                  <a:srgbClr val="008000"/>
                </a:solidFill>
              </a:rPr>
              <a:t>~40T (~20</a:t>
            </a:r>
            <a:r>
              <a:rPr lang="en-US" sz="2000" b="1" baseline="30000" dirty="0" smtClean="0">
                <a:solidFill>
                  <a:srgbClr val="008000"/>
                </a:solidFill>
              </a:rPr>
              <a:t>+</a:t>
            </a:r>
            <a:r>
              <a:rPr lang="en-US" sz="2000" b="1" dirty="0" smtClean="0">
                <a:solidFill>
                  <a:srgbClr val="008000"/>
                </a:solidFill>
              </a:rPr>
              <a:t>T HTS) insert coil PBL/BNL SBIR (~20</a:t>
            </a:r>
            <a:r>
              <a:rPr lang="en-US" sz="2000" b="1" baseline="30000" dirty="0" smtClean="0">
                <a:solidFill>
                  <a:srgbClr val="008000"/>
                </a:solidFill>
              </a:rPr>
              <a:t>+</a:t>
            </a:r>
            <a:r>
              <a:rPr lang="en-US" sz="2000" b="1" dirty="0" smtClean="0">
                <a:solidFill>
                  <a:srgbClr val="008000"/>
                </a:solidFill>
              </a:rPr>
              <a:t>T comes from HTS)  </a:t>
            </a:r>
          </a:p>
          <a:p>
            <a:pPr lvl="2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q"/>
            </a:pPr>
            <a:r>
              <a:rPr lang="en-US" sz="2000" b="1" dirty="0" smtClean="0">
                <a:solidFill>
                  <a:srgbClr val="008000"/>
                </a:solidFill>
              </a:rPr>
              <a:t> 23 T already demonstrated in the background field of NHMFL</a:t>
            </a:r>
            <a:endParaRPr lang="en-US" sz="2000" b="1" dirty="0" smtClean="0">
              <a:solidFill>
                <a:srgbClr val="0000CC"/>
              </a:solidFill>
            </a:endParaRPr>
          </a:p>
          <a:p>
            <a:pPr lvl="2">
              <a:lnSpc>
                <a:spcPct val="150000"/>
              </a:lnSpc>
              <a:spcBef>
                <a:spcPct val="0"/>
              </a:spcBef>
              <a:buNone/>
            </a:pPr>
            <a:r>
              <a:rPr lang="en-US" sz="2000" b="1" dirty="0" smtClean="0">
                <a:solidFill>
                  <a:srgbClr val="0000CC"/>
                </a:solidFill>
              </a:rPr>
              <a:t> 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en-US" sz="2000" b="1" dirty="0" smtClean="0">
                <a:solidFill>
                  <a:srgbClr val="0000CC"/>
                </a:solidFill>
              </a:rPr>
              <a:t>~25 T large aperture HTS solenoid for SMES (ARPA-E funded)</a:t>
            </a:r>
          </a:p>
          <a:p>
            <a:pPr lvl="2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q"/>
            </a:pPr>
            <a:r>
              <a:rPr lang="en-US" sz="2000" b="1" dirty="0" smtClean="0">
                <a:solidFill>
                  <a:srgbClr val="0000CC"/>
                </a:solidFill>
              </a:rPr>
              <a:t> R&amp;D would directly benefit high field solenoids for SMES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endParaRPr lang="en-US" sz="20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en-US" sz="2000" b="1" dirty="0" smtClean="0">
                <a:solidFill>
                  <a:srgbClr val="FF0000"/>
                </a:solidFill>
              </a:rPr>
              <a:t>A very brief summary of selected HTS R&amp;D on related topics (e.g. quench protection, stress limit, radiation damage) and other HTS programs at BNL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endParaRPr lang="en-US" sz="2000" b="1" dirty="0" smtClean="0">
              <a:solidFill>
                <a:srgbClr val="008000"/>
              </a:solidFill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n-US" sz="20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endParaRPr lang="en-US" sz="2000" b="1" dirty="0" smtClean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09800" y="228600"/>
            <a:ext cx="6627813" cy="685800"/>
          </a:xfrm>
        </p:spPr>
        <p:txBody>
          <a:bodyPr/>
          <a:lstStyle/>
          <a:p>
            <a:r>
              <a:rPr lang="en-US" sz="2800" smtClean="0"/>
              <a:t>PBL/BNL SBIR for Muon Collider</a:t>
            </a:r>
          </a:p>
        </p:txBody>
      </p:sp>
      <p:sp>
        <p:nvSpPr>
          <p:cNvPr id="7171" name="Rectangle 3" descr="Water droplets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990600"/>
            <a:ext cx="8991600" cy="1981200"/>
          </a:xfrm>
        </p:spPr>
        <p:txBody>
          <a:bodyPr/>
          <a:lstStyle/>
          <a:p>
            <a:pPr>
              <a:lnSpc>
                <a:spcPts val="3800"/>
              </a:lnSpc>
              <a:spcBef>
                <a:spcPct val="0"/>
              </a:spcBef>
              <a:buFontTx/>
              <a:buNone/>
            </a:pPr>
            <a:r>
              <a:rPr lang="en-US" sz="2400" b="1" u="sng" dirty="0" smtClean="0"/>
              <a:t>SBIRs  from Particle Beam Lasers (PBL) with BNL as partner:</a:t>
            </a:r>
            <a:endParaRPr lang="en-US" sz="2400" b="1" dirty="0" smtClean="0"/>
          </a:p>
          <a:p>
            <a:pPr>
              <a:lnSpc>
                <a:spcPts val="3800"/>
              </a:lnSpc>
              <a:spcBef>
                <a:spcPct val="0"/>
              </a:spcBef>
              <a:buFont typeface="Comic Sans MS" pitchFamily="66" charset="0"/>
              <a:buAutoNum type="arabicPeriod"/>
            </a:pPr>
            <a:r>
              <a:rPr lang="en-US" sz="2400" b="1" dirty="0" smtClean="0"/>
              <a:t>~10 T HTS solenoid (middle): Phase II funded </a:t>
            </a:r>
          </a:p>
          <a:p>
            <a:pPr>
              <a:lnSpc>
                <a:spcPts val="3800"/>
              </a:lnSpc>
              <a:spcBef>
                <a:spcPct val="0"/>
              </a:spcBef>
              <a:buFont typeface="Comic Sans MS" pitchFamily="66" charset="0"/>
              <a:buAutoNum type="arabicPeriod"/>
            </a:pPr>
            <a:r>
              <a:rPr lang="en-US" sz="2400" b="1" dirty="0" smtClean="0"/>
              <a:t>~12 T HTS (inner): Phase II funded</a:t>
            </a:r>
          </a:p>
          <a:p>
            <a:pPr>
              <a:lnSpc>
                <a:spcPts val="3800"/>
              </a:lnSpc>
              <a:spcBef>
                <a:spcPct val="0"/>
              </a:spcBef>
              <a:buFont typeface="Comic Sans MS" pitchFamily="66" charset="0"/>
              <a:buAutoNum type="arabicPeriod"/>
            </a:pPr>
            <a:r>
              <a:rPr lang="en-US" sz="2400" b="1" dirty="0" smtClean="0"/>
              <a:t>12-15 T Nb</a:t>
            </a:r>
            <a:r>
              <a:rPr lang="en-US" sz="2400" b="1" baseline="-25000" dirty="0" smtClean="0"/>
              <a:t>3</a:t>
            </a:r>
            <a:r>
              <a:rPr lang="en-US" sz="2400" b="1" dirty="0" smtClean="0"/>
              <a:t>Sn (outer): Phase I funded, Phase II will be applied</a:t>
            </a:r>
          </a:p>
          <a:p>
            <a:pPr>
              <a:lnSpc>
                <a:spcPts val="3800"/>
              </a:lnSpc>
              <a:spcBef>
                <a:spcPct val="0"/>
              </a:spcBef>
              <a:buFontTx/>
              <a:buNone/>
            </a:pPr>
            <a:endParaRPr lang="en-US" sz="2000" b="1" dirty="0" smtClean="0">
              <a:solidFill>
                <a:srgbClr val="006600"/>
              </a:solidFill>
            </a:endParaRPr>
          </a:p>
        </p:txBody>
      </p:sp>
      <p:pic>
        <p:nvPicPr>
          <p:cNvPr id="7172" name="Picture 5" descr="ii28_6-90-56-je450-i100-165-128-je350-o180-215-200-je800-bmod1"/>
          <p:cNvPicPr>
            <a:picLocks noChangeAspect="1" noChangeArrowheads="1"/>
          </p:cNvPicPr>
          <p:nvPr/>
        </p:nvPicPr>
        <p:blipFill>
          <a:blip r:embed="rId2" cstate="print"/>
          <a:srcRect r="26582" b="1318"/>
          <a:stretch>
            <a:fillRect/>
          </a:stretch>
        </p:blipFill>
        <p:spPr bwMode="auto">
          <a:xfrm>
            <a:off x="4572000" y="3048000"/>
            <a:ext cx="4419600" cy="342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TextBox 4"/>
          <p:cNvSpPr txBox="1">
            <a:spLocks noChangeArrowheads="1"/>
          </p:cNvSpPr>
          <p:nvPr/>
        </p:nvSpPr>
        <p:spPr bwMode="auto">
          <a:xfrm>
            <a:off x="7086600" y="3475038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b="1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7174" name="TextBox 5"/>
          <p:cNvSpPr txBox="1">
            <a:spLocks noChangeArrowheads="1"/>
          </p:cNvSpPr>
          <p:nvPr/>
        </p:nvSpPr>
        <p:spPr bwMode="auto">
          <a:xfrm>
            <a:off x="7467600" y="4419600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b="1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7175" name="TextBox 6"/>
          <p:cNvSpPr txBox="1">
            <a:spLocks noChangeArrowheads="1"/>
          </p:cNvSpPr>
          <p:nvPr/>
        </p:nvSpPr>
        <p:spPr bwMode="auto">
          <a:xfrm>
            <a:off x="8305800" y="3886200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b="1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7176" name="TextBox 7"/>
          <p:cNvSpPr txBox="1">
            <a:spLocks noChangeArrowheads="1"/>
          </p:cNvSpPr>
          <p:nvPr/>
        </p:nvSpPr>
        <p:spPr bwMode="auto">
          <a:xfrm>
            <a:off x="76200" y="3276600"/>
            <a:ext cx="4572000" cy="307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2400" b="1" u="sng" dirty="0">
                <a:solidFill>
                  <a:srgbClr val="C00000"/>
                </a:solidFill>
              </a:rPr>
              <a:t>20</a:t>
            </a:r>
            <a:r>
              <a:rPr lang="en-US" sz="2400" b="1" u="sng" baseline="30000" dirty="0">
                <a:solidFill>
                  <a:srgbClr val="C00000"/>
                </a:solidFill>
              </a:rPr>
              <a:t>+ </a:t>
            </a:r>
            <a:r>
              <a:rPr lang="en-US" sz="2400" b="1" u="sng" dirty="0">
                <a:solidFill>
                  <a:srgbClr val="C00000"/>
                </a:solidFill>
              </a:rPr>
              <a:t>T All HTS Solenoid (1 &amp; 2):</a:t>
            </a:r>
          </a:p>
          <a:p>
            <a:pPr lvl="1" eaLnBrk="0" hangingPunct="0">
              <a:spcBef>
                <a:spcPct val="20000"/>
              </a:spcBef>
            </a:pPr>
            <a:r>
              <a:rPr lang="en-US" dirty="0">
                <a:solidFill>
                  <a:srgbClr val="008000"/>
                </a:solidFill>
              </a:rPr>
              <a:t>addresses challenges with high field HTS solenoids</a:t>
            </a:r>
          </a:p>
          <a:p>
            <a:pPr lvl="1" eaLnBrk="0" hangingPunct="0">
              <a:spcBef>
                <a:spcPct val="20000"/>
              </a:spcBef>
              <a:buFontTx/>
              <a:buChar char="-"/>
            </a:pPr>
            <a:endParaRPr lang="en-US" sz="2400" dirty="0">
              <a:solidFill>
                <a:srgbClr val="C00000"/>
              </a:solidFill>
            </a:endParaRPr>
          </a:p>
          <a:p>
            <a:pPr eaLnBrk="0" hangingPunct="0">
              <a:spcBef>
                <a:spcPct val="20000"/>
              </a:spcBef>
            </a:pPr>
            <a:r>
              <a:rPr lang="en-US" sz="2400" b="1" u="sng" dirty="0">
                <a:solidFill>
                  <a:srgbClr val="C00000"/>
                </a:solidFill>
              </a:rPr>
              <a:t>35</a:t>
            </a:r>
            <a:r>
              <a:rPr lang="en-US" sz="2400" b="1" u="sng" baseline="30000" dirty="0">
                <a:solidFill>
                  <a:srgbClr val="C00000"/>
                </a:solidFill>
              </a:rPr>
              <a:t>+</a:t>
            </a:r>
            <a:r>
              <a:rPr lang="en-US" sz="2400" b="1" u="sng" dirty="0">
                <a:solidFill>
                  <a:srgbClr val="C00000"/>
                </a:solidFill>
              </a:rPr>
              <a:t> T </a:t>
            </a:r>
            <a:r>
              <a:rPr lang="en-US" sz="2400" b="1" u="sng" dirty="0" smtClean="0">
                <a:solidFill>
                  <a:srgbClr val="C00000"/>
                </a:solidFill>
              </a:rPr>
              <a:t>All Superconducting </a:t>
            </a:r>
            <a:r>
              <a:rPr lang="en-US" sz="2400" b="1" u="sng" dirty="0">
                <a:solidFill>
                  <a:srgbClr val="C00000"/>
                </a:solidFill>
              </a:rPr>
              <a:t>Solenoid </a:t>
            </a:r>
            <a:r>
              <a:rPr lang="en-US" sz="2400" b="1" u="sng" dirty="0" smtClean="0">
                <a:solidFill>
                  <a:srgbClr val="C00000"/>
                </a:solidFill>
              </a:rPr>
              <a:t>(1, 2 and 3):</a:t>
            </a:r>
            <a:endParaRPr lang="en-US" sz="2400" b="1" u="sng" dirty="0">
              <a:solidFill>
                <a:srgbClr val="C00000"/>
              </a:solidFill>
            </a:endParaRPr>
          </a:p>
          <a:p>
            <a:pPr lvl="1" eaLnBrk="0" hangingPunct="0">
              <a:spcBef>
                <a:spcPct val="20000"/>
              </a:spcBef>
            </a:pPr>
            <a:r>
              <a:rPr lang="en-US" dirty="0">
                <a:solidFill>
                  <a:srgbClr val="008000"/>
                </a:solidFill>
              </a:rPr>
              <a:t>addresses challenges with high field </a:t>
            </a:r>
            <a:r>
              <a:rPr lang="en-US" dirty="0" smtClean="0">
                <a:solidFill>
                  <a:srgbClr val="008000"/>
                </a:solidFill>
              </a:rPr>
              <a:t>superconducting </a:t>
            </a:r>
            <a:r>
              <a:rPr lang="en-US" dirty="0">
                <a:solidFill>
                  <a:srgbClr val="008000"/>
                </a:solidFill>
              </a:rPr>
              <a:t>solenoids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09800" y="76200"/>
            <a:ext cx="5867400" cy="838200"/>
          </a:xfrm>
        </p:spPr>
        <p:txBody>
          <a:bodyPr/>
          <a:lstStyle/>
          <a:p>
            <a:r>
              <a:rPr lang="en-US" sz="2800" smtClean="0"/>
              <a:t>Status of BNL/PBL SBIR #1 </a:t>
            </a:r>
            <a:r>
              <a:rPr lang="en-US" sz="2800" smtClean="0">
                <a:solidFill>
                  <a:srgbClr val="008000"/>
                </a:solidFill>
              </a:rPr>
              <a:t>(10 T HTS Outsert)</a:t>
            </a:r>
          </a:p>
        </p:txBody>
      </p:sp>
      <p:pic>
        <p:nvPicPr>
          <p:cNvPr id="8198" name="Picture 9"/>
          <p:cNvPicPr>
            <a:picLocks noChangeAspect="1" noChangeArrowheads="1"/>
          </p:cNvPicPr>
          <p:nvPr/>
        </p:nvPicPr>
        <p:blipFill>
          <a:blip r:embed="rId2" cstate="print"/>
          <a:srcRect r="2273"/>
          <a:stretch>
            <a:fillRect/>
          </a:stretch>
        </p:blipFill>
        <p:spPr bwMode="auto">
          <a:xfrm>
            <a:off x="76200" y="3276600"/>
            <a:ext cx="4364432" cy="2537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3" descr="Water droplets"/>
          <p:cNvSpPr txBox="1">
            <a:spLocks noChangeArrowheads="1"/>
          </p:cNvSpPr>
          <p:nvPr/>
        </p:nvSpPr>
        <p:spPr bwMode="auto">
          <a:xfrm>
            <a:off x="0" y="1143000"/>
            <a:ext cx="9144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82880" indent="-182880" eaLnBrk="0" hangingPunct="0">
              <a:lnSpc>
                <a:spcPts val="2600"/>
              </a:lnSpc>
              <a:spcBef>
                <a:spcPct val="35000"/>
              </a:spcBef>
              <a:buFontTx/>
              <a:buChar char="•"/>
              <a:defRPr/>
            </a:pPr>
            <a:r>
              <a:rPr lang="en-US" sz="1800" kern="0" dirty="0">
                <a:solidFill>
                  <a:srgbClr val="C00000"/>
                </a:solidFill>
                <a:cs typeface="Arial" pitchFamily="34" charset="0"/>
              </a:rPr>
              <a:t>29 coils for 100 mm aperture solenoid have been wound with stainless steel insulation</a:t>
            </a:r>
          </a:p>
          <a:p>
            <a:pPr marL="182880" indent="-182880" eaLnBrk="0" hangingPunct="0">
              <a:lnSpc>
                <a:spcPts val="2600"/>
              </a:lnSpc>
              <a:spcBef>
                <a:spcPct val="35000"/>
              </a:spcBef>
              <a:buFontTx/>
              <a:buChar char="•"/>
              <a:defRPr/>
            </a:pPr>
            <a:r>
              <a:rPr lang="en-US" sz="1800" kern="0" dirty="0">
                <a:solidFill>
                  <a:srgbClr val="C00000"/>
                </a:solidFill>
                <a:cs typeface="Arial" pitchFamily="34" charset="0"/>
              </a:rPr>
              <a:t>Each coil is made with </a:t>
            </a:r>
            <a:r>
              <a:rPr lang="en-US" sz="1800" kern="0" dirty="0" smtClean="0">
                <a:solidFill>
                  <a:srgbClr val="C00000"/>
                </a:solidFill>
                <a:cs typeface="Arial" pitchFamily="34" charset="0"/>
              </a:rPr>
              <a:t>100 </a:t>
            </a:r>
            <a:r>
              <a:rPr lang="en-US" sz="1800" kern="0" dirty="0">
                <a:solidFill>
                  <a:srgbClr val="C00000"/>
                </a:solidFill>
                <a:cs typeface="Arial" pitchFamily="34" charset="0"/>
              </a:rPr>
              <a:t>meters (</a:t>
            </a:r>
            <a:r>
              <a:rPr lang="en-US" sz="1800" kern="0" dirty="0" smtClean="0">
                <a:solidFill>
                  <a:srgbClr val="C00000"/>
                </a:solidFill>
                <a:cs typeface="Arial" pitchFamily="34" charset="0"/>
              </a:rPr>
              <a:t>total: ~2.9 km) of </a:t>
            </a:r>
            <a:r>
              <a:rPr lang="en-US" sz="1800" kern="0" dirty="0">
                <a:solidFill>
                  <a:srgbClr val="C00000"/>
                </a:solidFill>
                <a:cs typeface="Arial" pitchFamily="34" charset="0"/>
              </a:rPr>
              <a:t>second generation (2G) </a:t>
            </a:r>
            <a:r>
              <a:rPr lang="en-US" sz="1800" kern="0" dirty="0" smtClean="0">
                <a:solidFill>
                  <a:srgbClr val="C00000"/>
                </a:solidFill>
                <a:cs typeface="Arial" pitchFamily="34" charset="0"/>
              </a:rPr>
              <a:t>HTS</a:t>
            </a:r>
            <a:endParaRPr lang="en-US" sz="1800" kern="0" dirty="0">
              <a:solidFill>
                <a:srgbClr val="C00000"/>
              </a:solidFill>
              <a:cs typeface="Arial" pitchFamily="34" charset="0"/>
            </a:endParaRPr>
          </a:p>
          <a:p>
            <a:pPr marL="182880" indent="-182880" eaLnBrk="0" hangingPunct="0">
              <a:lnSpc>
                <a:spcPts val="2600"/>
              </a:lnSpc>
              <a:spcBef>
                <a:spcPct val="35000"/>
              </a:spcBef>
              <a:buFontTx/>
              <a:buChar char="•"/>
              <a:defRPr/>
            </a:pPr>
            <a:r>
              <a:rPr lang="en-US" sz="1800" kern="0" dirty="0" smtClean="0">
                <a:solidFill>
                  <a:srgbClr val="C00000"/>
                </a:solidFill>
                <a:cs typeface="Arial" pitchFamily="34" charset="0"/>
              </a:rPr>
              <a:t>All </a:t>
            </a:r>
            <a:r>
              <a:rPr lang="en-US" sz="1800" kern="0" dirty="0">
                <a:solidFill>
                  <a:srgbClr val="C00000"/>
                </a:solidFill>
                <a:cs typeface="Arial" pitchFamily="34" charset="0"/>
              </a:rPr>
              <a:t>coils have been individually tested at 77 K </a:t>
            </a:r>
            <a:r>
              <a:rPr lang="en-US" sz="1800" kern="0" dirty="0" smtClean="0">
                <a:solidFill>
                  <a:srgbClr val="C00000"/>
                </a:solidFill>
                <a:cs typeface="Arial" pitchFamily="34" charset="0"/>
              </a:rPr>
              <a:t>; 24 good coils selected </a:t>
            </a:r>
            <a:endParaRPr lang="en-US" sz="1800" kern="0" dirty="0">
              <a:solidFill>
                <a:srgbClr val="C00000"/>
              </a:solidFill>
              <a:cs typeface="Arial" pitchFamily="34" charset="0"/>
            </a:endParaRPr>
          </a:p>
          <a:p>
            <a:pPr marL="182880" indent="-182880" eaLnBrk="0" hangingPunct="0">
              <a:lnSpc>
                <a:spcPts val="2600"/>
              </a:lnSpc>
              <a:spcBef>
                <a:spcPct val="35000"/>
              </a:spcBef>
              <a:buFontTx/>
              <a:buChar char="•"/>
              <a:defRPr/>
            </a:pPr>
            <a:r>
              <a:rPr lang="en-US" sz="1800" kern="0" dirty="0" smtClean="0">
                <a:solidFill>
                  <a:srgbClr val="C00000"/>
                </a:solidFill>
                <a:cs typeface="Arial" pitchFamily="34" charset="0"/>
              </a:rPr>
              <a:t>We </a:t>
            </a:r>
            <a:r>
              <a:rPr lang="en-US" sz="1800" kern="0" dirty="0">
                <a:solidFill>
                  <a:srgbClr val="C00000"/>
                </a:solidFill>
                <a:cs typeface="Arial" pitchFamily="34" charset="0"/>
              </a:rPr>
              <a:t>should have the test result of the completed </a:t>
            </a:r>
            <a:r>
              <a:rPr lang="en-US" sz="1800" kern="0" dirty="0" smtClean="0">
                <a:solidFill>
                  <a:srgbClr val="C00000"/>
                </a:solidFill>
                <a:cs typeface="Arial" pitchFamily="34" charset="0"/>
              </a:rPr>
              <a:t>~10 T solenoid </a:t>
            </a:r>
            <a:r>
              <a:rPr lang="en-US" sz="1800" kern="0" dirty="0">
                <a:solidFill>
                  <a:srgbClr val="C00000"/>
                </a:solidFill>
                <a:cs typeface="Arial" pitchFamily="34" charset="0"/>
              </a:rPr>
              <a:t>in about </a:t>
            </a:r>
            <a:r>
              <a:rPr lang="en-US" sz="1800" kern="0" dirty="0" smtClean="0">
                <a:solidFill>
                  <a:srgbClr val="C00000"/>
                </a:solidFill>
                <a:cs typeface="Arial" pitchFamily="34" charset="0"/>
              </a:rPr>
              <a:t>four </a:t>
            </a:r>
            <a:r>
              <a:rPr lang="en-US" sz="1800" kern="0" dirty="0">
                <a:solidFill>
                  <a:srgbClr val="C00000"/>
                </a:solidFill>
                <a:cs typeface="Arial" pitchFamily="34" charset="0"/>
              </a:rPr>
              <a:t>months</a:t>
            </a:r>
          </a:p>
        </p:txBody>
      </p:sp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3" cstate="print"/>
          <a:srcRect l="2139" r="2139"/>
          <a:stretch>
            <a:fillRect/>
          </a:stretch>
        </p:blipFill>
        <p:spPr bwMode="auto">
          <a:xfrm>
            <a:off x="4480560" y="3108960"/>
            <a:ext cx="4583090" cy="285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P2280004.JPG"/>
          <p:cNvPicPr>
            <a:picLocks noChangeAspect="1"/>
          </p:cNvPicPr>
          <p:nvPr/>
        </p:nvPicPr>
        <p:blipFill>
          <a:blip r:embed="rId2" cstate="print"/>
          <a:srcRect t="20444" b="8177"/>
          <a:stretch>
            <a:fillRect/>
          </a:stretch>
        </p:blipFill>
        <p:spPr bwMode="auto">
          <a:xfrm>
            <a:off x="304800" y="3733800"/>
            <a:ext cx="5116983" cy="2738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2" name="Content Placeholder 2" descr="Water droplets"/>
          <p:cNvSpPr>
            <a:spLocks noGrp="1" noChangeAspect="1"/>
          </p:cNvSpPr>
          <p:nvPr>
            <p:ph idx="1"/>
          </p:nvPr>
        </p:nvSpPr>
        <p:spPr>
          <a:xfrm>
            <a:off x="152400" y="1066800"/>
            <a:ext cx="8991600" cy="24384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2400" b="1" dirty="0" smtClean="0">
                <a:solidFill>
                  <a:srgbClr val="C00000"/>
                </a:solidFill>
              </a:rPr>
              <a:t>Coil </a:t>
            </a:r>
            <a:r>
              <a:rPr lang="en-US" sz="2400" b="1" dirty="0" err="1" smtClean="0">
                <a:solidFill>
                  <a:srgbClr val="C00000"/>
                </a:solidFill>
              </a:rPr>
              <a:t>i.d</a:t>
            </a:r>
            <a:r>
              <a:rPr lang="en-US" sz="2400" b="1" dirty="0" smtClean="0">
                <a:solidFill>
                  <a:srgbClr val="C00000"/>
                </a:solidFill>
              </a:rPr>
              <a:t>. ~25 mm; </a:t>
            </a:r>
            <a:r>
              <a:rPr lang="en-US" sz="2400" b="1" dirty="0" err="1" smtClean="0">
                <a:solidFill>
                  <a:srgbClr val="C00000"/>
                </a:solidFill>
              </a:rPr>
              <a:t>o.d</a:t>
            </a:r>
            <a:r>
              <a:rPr lang="en-US" sz="2400" b="1" dirty="0" smtClean="0">
                <a:solidFill>
                  <a:srgbClr val="C00000"/>
                </a:solidFill>
              </a:rPr>
              <a:t>. ~95 mm (can go inside 100 mm solenoid)</a:t>
            </a:r>
          </a:p>
          <a:p>
            <a:pPr>
              <a:spcBef>
                <a:spcPts val="1200"/>
              </a:spcBef>
            </a:pPr>
            <a:r>
              <a:rPr lang="en-US" sz="2400" b="1" dirty="0" smtClean="0">
                <a:solidFill>
                  <a:srgbClr val="C00000"/>
                </a:solidFill>
              </a:rPr>
              <a:t>Inner solenoid needs 12 pancake coils </a:t>
            </a:r>
          </a:p>
          <a:p>
            <a:pPr>
              <a:spcBef>
                <a:spcPts val="1200"/>
              </a:spcBef>
            </a:pPr>
            <a:r>
              <a:rPr lang="en-US" sz="2400" b="1" dirty="0" smtClean="0">
                <a:solidFill>
                  <a:srgbClr val="C00000"/>
                </a:solidFill>
              </a:rPr>
              <a:t>5 coils built and tested (3 with </a:t>
            </a:r>
            <a:r>
              <a:rPr lang="en-US" sz="2400" b="1" dirty="0" err="1" smtClean="0">
                <a:solidFill>
                  <a:srgbClr val="C00000"/>
                </a:solidFill>
              </a:rPr>
              <a:t>Kapton</a:t>
            </a:r>
            <a:r>
              <a:rPr lang="en-US" sz="2400" b="1" dirty="0" smtClean="0">
                <a:solidFill>
                  <a:srgbClr val="C00000"/>
                </a:solidFill>
              </a:rPr>
              <a:t> and 2 with </a:t>
            </a:r>
            <a:r>
              <a:rPr lang="en-US" sz="2400" b="1" dirty="0" err="1" smtClean="0">
                <a:solidFill>
                  <a:srgbClr val="C00000"/>
                </a:solidFill>
              </a:rPr>
              <a:t>ss</a:t>
            </a:r>
            <a:r>
              <a:rPr lang="en-US" sz="2400" b="1" dirty="0" smtClean="0">
                <a:solidFill>
                  <a:srgbClr val="C00000"/>
                </a:solidFill>
              </a:rPr>
              <a:t> insulation)</a:t>
            </a:r>
          </a:p>
          <a:p>
            <a:pPr>
              <a:spcBef>
                <a:spcPts val="1200"/>
              </a:spcBef>
            </a:pPr>
            <a:r>
              <a:rPr lang="en-US" sz="2400" b="1" dirty="0" smtClean="0">
                <a:solidFill>
                  <a:srgbClr val="C00000"/>
                </a:solidFill>
              </a:rPr>
              <a:t>Each coil is made with 50 meters of 2G HTS </a:t>
            </a:r>
          </a:p>
          <a:p>
            <a:pPr>
              <a:spcBef>
                <a:spcPts val="1200"/>
              </a:spcBef>
            </a:pPr>
            <a:r>
              <a:rPr lang="en-US" sz="2400" b="1" dirty="0" smtClean="0">
                <a:solidFill>
                  <a:srgbClr val="C00000"/>
                </a:solidFill>
              </a:rPr>
              <a:t>All coils tested at 77 K and four at 4 K 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590800" y="46038"/>
            <a:ext cx="5943600" cy="914400"/>
          </a:xfrm>
          <a:prstGeom prst="rect">
            <a:avLst/>
          </a:prstGeom>
          <a:solidFill>
            <a:srgbClr val="FFFF99"/>
          </a:solidFill>
          <a:ln w="9525">
            <a:solidFill>
              <a:srgbClr val="9933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3200" b="1" kern="0" dirty="0">
                <a:solidFill>
                  <a:schemeClr val="accent2"/>
                </a:solidFill>
                <a:latin typeface="Arial" charset="0"/>
              </a:rPr>
              <a:t>Status of BNL/PBL SBIR #2 </a:t>
            </a:r>
            <a:r>
              <a:rPr lang="en-US" sz="3200" b="1" kern="0" dirty="0">
                <a:solidFill>
                  <a:srgbClr val="008000"/>
                </a:solidFill>
                <a:latin typeface="Arial" charset="0"/>
              </a:rPr>
              <a:t>(10+ T HTS insert)</a:t>
            </a:r>
          </a:p>
        </p:txBody>
      </p:sp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3" cstate="print"/>
          <a:srcRect r="30178"/>
          <a:stretch>
            <a:fillRect/>
          </a:stretch>
        </p:blipFill>
        <p:spPr bwMode="auto">
          <a:xfrm>
            <a:off x="5638800" y="3733800"/>
            <a:ext cx="3351885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2667000" y="90488"/>
            <a:ext cx="6096000" cy="823912"/>
          </a:xfrm>
        </p:spPr>
        <p:txBody>
          <a:bodyPr/>
          <a:lstStyle/>
          <a:p>
            <a:r>
              <a:rPr lang="en-US" sz="2800" dirty="0" smtClean="0"/>
              <a:t>HTS PBL/BNL Insert Coil Test in the Background Field of NHMFL 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 r="3667"/>
          <a:stretch>
            <a:fillRect/>
          </a:stretch>
        </p:blipFill>
        <p:spPr bwMode="auto">
          <a:xfrm>
            <a:off x="152400" y="1066800"/>
            <a:ext cx="2402485" cy="5066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76200" y="5715000"/>
            <a:ext cx="2743200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chemeClr val="accent6"/>
                </a:solidFill>
              </a:rPr>
              <a:t>Four </a:t>
            </a:r>
            <a:r>
              <a:rPr lang="en-US" sz="1600" dirty="0" smtClean="0">
                <a:solidFill>
                  <a:schemeClr val="accent6"/>
                </a:solidFill>
              </a:rPr>
              <a:t>HTS </a:t>
            </a:r>
            <a:r>
              <a:rPr lang="en-US" sz="1600" dirty="0">
                <a:solidFill>
                  <a:schemeClr val="accent6"/>
                </a:solidFill>
              </a:rPr>
              <a:t>coils </a:t>
            </a:r>
            <a:r>
              <a:rPr lang="en-US" sz="1600" dirty="0" smtClean="0">
                <a:solidFill>
                  <a:schemeClr val="accent6"/>
                </a:solidFill>
              </a:rPr>
              <a:t>built for </a:t>
            </a:r>
            <a:r>
              <a:rPr lang="en-US" sz="1600" dirty="0">
                <a:solidFill>
                  <a:schemeClr val="accent6"/>
                </a:solidFill>
              </a:rPr>
              <a:t>inner solenoid </a:t>
            </a:r>
            <a:r>
              <a:rPr lang="en-US" sz="1600" dirty="0" smtClean="0">
                <a:solidFill>
                  <a:schemeClr val="accent6"/>
                </a:solidFill>
              </a:rPr>
              <a:t>were used for insert coil </a:t>
            </a:r>
            <a:r>
              <a:rPr lang="en-US" sz="1600" dirty="0">
                <a:solidFill>
                  <a:schemeClr val="accent6"/>
                </a:solidFill>
              </a:rPr>
              <a:t>test </a:t>
            </a:r>
            <a:r>
              <a:rPr lang="en-US" sz="1600" dirty="0" smtClean="0">
                <a:solidFill>
                  <a:schemeClr val="accent6"/>
                </a:solidFill>
              </a:rPr>
              <a:t>at NHMFL</a:t>
            </a:r>
            <a:endParaRPr lang="en-US" sz="1600" dirty="0">
              <a:solidFill>
                <a:schemeClr val="accent6"/>
              </a:solidFill>
            </a:endParaRPr>
          </a:p>
        </p:txBody>
      </p:sp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1371600"/>
            <a:ext cx="3904200" cy="507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10"/>
          <p:cNvSpPr/>
          <p:nvPr/>
        </p:nvSpPr>
        <p:spPr>
          <a:xfrm>
            <a:off x="6553200" y="2514600"/>
            <a:ext cx="25146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4 T @4K self field, and 23 T in 20 T background field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First demonstration of technology for 20-22 T HTS solenoid, as targeted in SBIR.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0" y="5029200"/>
            <a:ext cx="10534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CC00CC"/>
                </a:solidFill>
              </a:rPr>
              <a:t>Self-field</a:t>
            </a:r>
            <a:endParaRPr lang="en-US" sz="1600" b="1" dirty="0">
              <a:solidFill>
                <a:srgbClr val="CC00CC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19600" y="1752600"/>
            <a:ext cx="20922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CC00CC"/>
                </a:solidFill>
              </a:rPr>
              <a:t>In 20 T applied field</a:t>
            </a:r>
            <a:endParaRPr lang="en-US" sz="1600" b="1" dirty="0">
              <a:solidFill>
                <a:srgbClr val="CC00CC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76800" y="1143000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C00CC"/>
                </a:solidFill>
              </a:rPr>
              <a:t>23 T</a:t>
            </a:r>
            <a:endParaRPr lang="en-US" b="1" dirty="0">
              <a:solidFill>
                <a:srgbClr val="CC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76200"/>
            <a:ext cx="6553200" cy="838200"/>
          </a:xfrm>
          <a:ln/>
        </p:spPr>
        <p:txBody>
          <a:bodyPr/>
          <a:lstStyle/>
          <a:p>
            <a:r>
              <a:rPr lang="en-US" sz="2800" dirty="0" smtClean="0">
                <a:solidFill>
                  <a:srgbClr val="0000CC"/>
                </a:solidFill>
              </a:rPr>
              <a:t>High Field HTS Solenoid for SMES</a:t>
            </a:r>
            <a:r>
              <a:rPr lang="en-US" sz="2800" dirty="0" smtClean="0">
                <a:solidFill>
                  <a:srgbClr val="006600"/>
                </a:solidFill>
              </a:rPr>
              <a:t/>
            </a:r>
            <a:br>
              <a:rPr lang="en-US" sz="2800" dirty="0" smtClean="0">
                <a:solidFill>
                  <a:srgbClr val="006600"/>
                </a:solidFill>
              </a:rPr>
            </a:br>
            <a:r>
              <a:rPr lang="en-US" sz="2800" dirty="0" smtClean="0">
                <a:solidFill>
                  <a:srgbClr val="006600"/>
                </a:solidFill>
              </a:rPr>
              <a:t>(Partners: BNL, </a:t>
            </a:r>
            <a:r>
              <a:rPr lang="en-US" sz="2800" dirty="0" err="1" smtClean="0">
                <a:solidFill>
                  <a:srgbClr val="006600"/>
                </a:solidFill>
              </a:rPr>
              <a:t>SuperPower</a:t>
            </a:r>
            <a:r>
              <a:rPr lang="en-US" sz="2800" dirty="0" smtClean="0">
                <a:solidFill>
                  <a:srgbClr val="006600"/>
                </a:solidFill>
              </a:rPr>
              <a:t> &amp; ABB)</a:t>
            </a:r>
          </a:p>
        </p:txBody>
      </p:sp>
      <p:pic>
        <p:nvPicPr>
          <p:cNvPr id="196611" name="Picture 3"/>
          <p:cNvPicPr>
            <a:picLocks noChangeAspect="1" noChangeArrowheads="1"/>
          </p:cNvPicPr>
          <p:nvPr/>
        </p:nvPicPr>
        <p:blipFill>
          <a:blip r:embed="rId2" cstate="print"/>
          <a:srcRect r="70695"/>
          <a:stretch>
            <a:fillRect/>
          </a:stretch>
        </p:blipFill>
        <p:spPr bwMode="auto">
          <a:xfrm>
            <a:off x="304800" y="1905000"/>
            <a:ext cx="2349288" cy="313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6612" name="Text Box 4"/>
          <p:cNvSpPr txBox="1">
            <a:spLocks noChangeArrowheads="1"/>
          </p:cNvSpPr>
          <p:nvPr/>
        </p:nvSpPr>
        <p:spPr bwMode="auto">
          <a:xfrm>
            <a:off x="3429000" y="2438400"/>
            <a:ext cx="55626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1"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en-US" dirty="0" smtClean="0"/>
              <a:t> </a:t>
            </a:r>
            <a:r>
              <a:rPr lang="en-US" dirty="0"/>
              <a:t>Field: ~25 T </a:t>
            </a: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en-US" dirty="0"/>
              <a:t> Inner Diameter : ~100 mm</a:t>
            </a: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en-US" dirty="0" smtClean="0"/>
              <a:t>Conductor</a:t>
            </a:r>
            <a:r>
              <a:rPr lang="en-US" dirty="0"/>
              <a:t>: </a:t>
            </a:r>
            <a:r>
              <a:rPr lang="en-US" dirty="0" smtClean="0"/>
              <a:t>~10 km, 12 mm wide 2G tape </a:t>
            </a:r>
            <a:endParaRPr lang="en-US" dirty="0"/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en-US" dirty="0"/>
              <a:t> Stored Energy: 2.5 </a:t>
            </a:r>
            <a:r>
              <a:rPr lang="en-US" dirty="0" smtClean="0"/>
              <a:t>MJ</a:t>
            </a:r>
            <a:endParaRPr lang="en-US" dirty="0"/>
          </a:p>
        </p:txBody>
      </p:sp>
      <p:sp>
        <p:nvSpPr>
          <p:cNvPr id="196613" name="AutoShape 5"/>
          <p:cNvSpPr>
            <a:spLocks noChangeArrowheads="1"/>
          </p:cNvSpPr>
          <p:nvPr/>
        </p:nvSpPr>
        <p:spPr bwMode="auto">
          <a:xfrm>
            <a:off x="2895600" y="1981200"/>
            <a:ext cx="762000" cy="2895600"/>
          </a:xfrm>
          <a:prstGeom prst="rightArrowCallout">
            <a:avLst>
              <a:gd name="adj1" fmla="val 27214"/>
              <a:gd name="adj2" fmla="val 60861"/>
              <a:gd name="adj3" fmla="val 23333"/>
              <a:gd name="adj4" fmla="val 23958"/>
            </a:avLst>
          </a:prstGeom>
          <a:solidFill>
            <a:srgbClr val="FFFF99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70068" y="1066800"/>
            <a:ext cx="89739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R&amp;D has just started on this high field, large aperture HTS solenoid for SMES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440" y="5029200"/>
            <a:ext cx="8991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00CC"/>
                </a:solidFill>
                <a:latin typeface="+mj-lt"/>
              </a:rPr>
              <a:t> There is going to be a significant R&amp;D effort on conductor and magnet technology – funded by ARPA-E but very relevant to MAP</a:t>
            </a:r>
            <a:endParaRPr lang="en-US" b="1" dirty="0" smtClean="0">
              <a:solidFill>
                <a:srgbClr val="0000CC"/>
              </a:solidFill>
              <a:cs typeface="Arial" pitchFamily="34" charset="0"/>
            </a:endParaRPr>
          </a:p>
          <a:p>
            <a:endParaRPr lang="en-US" sz="800" b="1" dirty="0" smtClean="0">
              <a:solidFill>
                <a:srgbClr val="008000"/>
              </a:solidFill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8000"/>
                </a:solidFill>
                <a:cs typeface="Arial" pitchFamily="34" charset="0"/>
              </a:rPr>
              <a:t> If demonstrated, then 50 T can be targeted with HTS insert and LTS </a:t>
            </a:r>
            <a:r>
              <a:rPr lang="en-US" b="1" dirty="0" err="1" smtClean="0">
                <a:solidFill>
                  <a:srgbClr val="008000"/>
                </a:solidFill>
                <a:cs typeface="Arial" pitchFamily="34" charset="0"/>
              </a:rPr>
              <a:t>outsert</a:t>
            </a:r>
            <a:r>
              <a:rPr lang="en-US" b="1" dirty="0" smtClean="0">
                <a:solidFill>
                  <a:srgbClr val="008000"/>
                </a:solidFill>
                <a:cs typeface="Arial" pitchFamily="34" charset="0"/>
              </a:rPr>
              <a:t> – relatively less challenging (funding must come from elsewhere)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144780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08000"/>
                </a:solidFill>
              </a:rPr>
              <a:t> Quench protection of a large magnetic energy storage device is a major issue</a:t>
            </a:r>
            <a:endParaRPr lang="en-US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514600"/>
            <a:ext cx="8229600" cy="1752600"/>
          </a:xfrm>
        </p:spPr>
        <p:txBody>
          <a:bodyPr/>
          <a:lstStyle/>
          <a:p>
            <a:r>
              <a:rPr lang="en-US" sz="4400" dirty="0" smtClean="0"/>
              <a:t>HTS Technology Development Program at BNL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76200"/>
            <a:ext cx="6934200" cy="838199"/>
          </a:xfrm>
        </p:spPr>
        <p:txBody>
          <a:bodyPr/>
          <a:lstStyle/>
          <a:p>
            <a:r>
              <a:rPr lang="en-US" sz="2400" dirty="0" smtClean="0">
                <a:latin typeface="Arial" pitchFamily="34" charset="0"/>
              </a:rPr>
              <a:t>HTS Quench Protection R&amp;D at BNL 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</a:rPr>
              <a:t>(development of hardware and understanding)</a:t>
            </a: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print"/>
          <a:srcRect b="7113"/>
          <a:stretch>
            <a:fillRect/>
          </a:stretch>
        </p:blipFill>
        <p:spPr bwMode="auto">
          <a:xfrm>
            <a:off x="4267200" y="3429000"/>
            <a:ext cx="4758406" cy="3045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2209800"/>
            <a:ext cx="1571625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 r="50802"/>
          <a:stretch>
            <a:fillRect/>
          </a:stretch>
        </p:blipFill>
        <p:spPr bwMode="auto">
          <a:xfrm>
            <a:off x="304800" y="2971800"/>
            <a:ext cx="3016303" cy="88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/>
          <a:srcRect r="50802"/>
          <a:stretch>
            <a:fillRect/>
          </a:stretch>
        </p:blipFill>
        <p:spPr bwMode="auto">
          <a:xfrm>
            <a:off x="228600" y="3886200"/>
            <a:ext cx="3016260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Content Placeholder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267200"/>
            <a:ext cx="2169872" cy="2227478"/>
          </a:xfrm>
          <a:prstGeom prst="rect">
            <a:avLst/>
          </a:prstGeom>
          <a:noFill/>
          <a:extLst>
            <a:ext uri="{91240B29-F687-4F45-9708-019B960494DF}">
              <a14:hiddenLine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00" y="2286000"/>
            <a:ext cx="288036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0" y="1066800"/>
            <a:ext cx="922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Quench protection in HTS poses a major challenge. BNL has a comprehensive R&amp;D program with funding from several sources – FRIB, SMES, PBL/BNL SBIR, base program and possible LDRD (all small but they add up)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omic Sans MS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accent2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accent2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30380</TotalTime>
  <Words>1466</Words>
  <Application>Microsoft Office PowerPoint</Application>
  <PresentationFormat>On-screen Show (4:3)</PresentationFormat>
  <Paragraphs>119</Paragraphs>
  <Slides>16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Default Design</vt:lpstr>
      <vt:lpstr>Document</vt:lpstr>
      <vt:lpstr>Chart</vt:lpstr>
      <vt:lpstr>R&amp;D Towards 40 T at BNL</vt:lpstr>
      <vt:lpstr>High Field Solenoid Projects at BNL</vt:lpstr>
      <vt:lpstr>PBL/BNL SBIR for Muon Collider</vt:lpstr>
      <vt:lpstr>Status of BNL/PBL SBIR #1 (10 T HTS Outsert)</vt:lpstr>
      <vt:lpstr>Slide 5</vt:lpstr>
      <vt:lpstr>HTS PBL/BNL Insert Coil Test in the Background Field of NHMFL </vt:lpstr>
      <vt:lpstr>High Field HTS Solenoid for SMES (Partners: BNL, SuperPower &amp; ABB)</vt:lpstr>
      <vt:lpstr>HTS Technology Development Program at BNL</vt:lpstr>
      <vt:lpstr>HTS Quench Protection R&amp;D at BNL (development of hardware and understanding)</vt:lpstr>
      <vt:lpstr>Influence of ~107 MPa Pressure on the Narrow Face of Conductor in 2G HTS Coil</vt:lpstr>
      <vt:lpstr>Slide 11</vt:lpstr>
      <vt:lpstr>Wide Range of HTS Magnet R&amp;D at BNL</vt:lpstr>
      <vt:lpstr>Slide 13</vt:lpstr>
      <vt:lpstr>PAC 2011 Papers on HTS from BNL</vt:lpstr>
      <vt:lpstr>SUMMARY (1)  PBL/BNL Related</vt:lpstr>
      <vt:lpstr>SUMMARY (2)</vt:lpstr>
    </vt:vector>
  </TitlesOfParts>
  <Company>LBL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rgupta</dc:creator>
  <cp:lastModifiedBy>gupta</cp:lastModifiedBy>
  <cp:revision>1253</cp:revision>
  <cp:lastPrinted>2003-11-14T01:31:48Z</cp:lastPrinted>
  <dcterms:created xsi:type="dcterms:W3CDTF">1998-04-29T18:04:00Z</dcterms:created>
  <dcterms:modified xsi:type="dcterms:W3CDTF">2011-09-29T17:35:57Z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2</vt:i4>
  </property>
  <property fmtid="{D5CDD505-2E9C-101B-9397-08002B2CF9AE}" pid="4" name="Compression">
    <vt:i4>100</vt:i4>
  </property>
  <property fmtid="{D5CDD505-2E9C-101B-9397-08002B2CF9AE}" pid="5" name="ScreenSize">
    <vt:i4>2</vt:i4>
  </property>
  <property fmtid="{D5CDD505-2E9C-101B-9397-08002B2CF9AE}" pid="6" name="ScreenUsage">
    <vt:i4>2</vt:i4>
  </property>
  <property fmtid="{D5CDD505-2E9C-101B-9397-08002B2CF9AE}" pid="7" name="MailAddress">
    <vt:lpwstr>gupta@bnl.gov</vt:lpwstr>
  </property>
  <property fmtid="{D5CDD505-2E9C-101B-9397-08002B2CF9AE}" pid="8" name="HomePage">
    <vt:lpwstr>http://magnets.smd.bnl.gov/staff/gupta/</vt:lpwstr>
  </property>
  <property fmtid="{D5CDD505-2E9C-101B-9397-08002B2CF9AE}" pid="9" name="Other">
    <vt:lpwstr>Meeting with OST on March  26,2002.</vt:lpwstr>
  </property>
  <property fmtid="{D5CDD505-2E9C-101B-9397-08002B2CF9AE}" pid="10" name="DownloadOriginal">
    <vt:bool>true</vt:bool>
  </property>
  <property fmtid="{D5CDD505-2E9C-101B-9397-08002B2CF9AE}" pid="11" name="DownloadIEButton">
    <vt:bool>true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1</vt:i4>
  </property>
  <property fmtid="{D5CDD505-2E9C-101B-9397-08002B2CF9AE}" pid="19" name="ShowNotes">
    <vt:bool>false</vt:bool>
  </property>
  <property fmtid="{D5CDD505-2E9C-101B-9397-08002B2CF9AE}" pid="20" name="NavBtnPos">
    <vt:i4>3</vt:i4>
  </property>
  <property fmtid="{D5CDD505-2E9C-101B-9397-08002B2CF9AE}" pid="21" name="OutputDir">
    <vt:lpwstr>I:\Talks\</vt:lpwstr>
  </property>
</Properties>
</file>