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216" y="-33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51"/>
            <a:ext cx="7543800" cy="1945481"/>
          </a:xfrm>
        </p:spPr>
        <p:txBody>
          <a:bodyPr anchor="b"/>
          <a:lstStyle>
            <a:lvl1pPr>
              <a:defRPr sz="6600">
                <a:ln>
                  <a:noFill/>
                </a:ln>
                <a:solidFill>
                  <a:schemeClr val="tx2"/>
                </a:solidFill>
              </a:defRPr>
            </a:lvl1pPr>
          </a:lstStyle>
          <a:p>
            <a:r>
              <a:rPr lang="en-CA" smtClean="0"/>
              <a:t>Click to edit Master title style</a:t>
            </a:r>
            <a:endParaRPr lang="en-US" dirty="0"/>
          </a:p>
        </p:txBody>
      </p:sp>
      <p:sp>
        <p:nvSpPr>
          <p:cNvPr id="3" name="Subtitle 2"/>
          <p:cNvSpPr>
            <a:spLocks noGrp="1"/>
          </p:cNvSpPr>
          <p:nvPr>
            <p:ph type="subTitle" idx="1"/>
          </p:nvPr>
        </p:nvSpPr>
        <p:spPr>
          <a:xfrm>
            <a:off x="685800" y="3429000"/>
            <a:ext cx="6461760" cy="8001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4" name="Date Placeholder 3"/>
          <p:cNvSpPr>
            <a:spLocks noGrp="1"/>
          </p:cNvSpPr>
          <p:nvPr>
            <p:ph type="dt" sz="half" idx="10"/>
          </p:nvPr>
        </p:nvSpPr>
        <p:spPr/>
        <p:txBody>
          <a:bodyPr/>
          <a:lstStyle/>
          <a:p>
            <a:fld id="{7F5C816D-6C56-A542-B267-1CBA371EC012}" type="datetimeFigureOut">
              <a:rPr lang="en-US" smtClean="0"/>
              <a:t>8/4/17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7F5C816D-6C56-A542-B267-1CBA371EC012}" type="datetimeFigureOut">
              <a:rPr lang="en-US" smtClean="0"/>
              <a:t>8/4/17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1752600" cy="4388644"/>
          </a:xfrm>
        </p:spPr>
        <p:txBody>
          <a:bodyPr vert="eaVert" anchor="b" anchorCtr="0"/>
          <a:lstStyle/>
          <a:p>
            <a:r>
              <a:rPr lang="en-CA" smtClean="0"/>
              <a:t>Click to edit Master title style</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7F5C816D-6C56-A542-B267-1CBA371EC012}" type="datetimeFigureOut">
              <a:rPr lang="en-US" smtClean="0"/>
              <a:t>8/4/17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7F5C816D-6C56-A542-B267-1CBA371EC012}" type="datetimeFigureOut">
              <a:rPr lang="en-US" smtClean="0"/>
              <a:t>8/4/17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114800"/>
            <a:ext cx="7659687" cy="876300"/>
          </a:xfrm>
        </p:spPr>
        <p:txBody>
          <a:bodyPr anchor="t"/>
          <a:lstStyle>
            <a:lvl1pPr algn="l">
              <a:defRPr sz="3600" b="0" cap="all"/>
            </a:lvl1pPr>
          </a:lstStyle>
          <a:p>
            <a:r>
              <a:rPr lang="en-CA" smtClean="0"/>
              <a:t>Click to edit Master title style</a:t>
            </a:r>
            <a:endParaRPr lang="en-US" dirty="0"/>
          </a:p>
        </p:txBody>
      </p:sp>
      <p:sp>
        <p:nvSpPr>
          <p:cNvPr id="3" name="Text Placeholder 2"/>
          <p:cNvSpPr>
            <a:spLocks noGrp="1"/>
          </p:cNvSpPr>
          <p:nvPr>
            <p:ph type="body" idx="1"/>
          </p:nvPr>
        </p:nvSpPr>
        <p:spPr>
          <a:xfrm>
            <a:off x="722314" y="2889647"/>
            <a:ext cx="6135687" cy="12251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7F5C816D-6C56-A542-B267-1CBA371EC012}" type="datetimeFigureOut">
              <a:rPr lang="en-US" smtClean="0"/>
              <a:t>8/4/17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152144"/>
            <a:ext cx="3657600" cy="34427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Content Placeholder 3"/>
          <p:cNvSpPr>
            <a:spLocks noGrp="1"/>
          </p:cNvSpPr>
          <p:nvPr>
            <p:ph sz="half" idx="2"/>
          </p:nvPr>
        </p:nvSpPr>
        <p:spPr>
          <a:xfrm>
            <a:off x="4419600" y="1152144"/>
            <a:ext cx="3657600" cy="34427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Date Placeholder 4"/>
          <p:cNvSpPr>
            <a:spLocks noGrp="1"/>
          </p:cNvSpPr>
          <p:nvPr>
            <p:ph type="dt" sz="half" idx="10"/>
          </p:nvPr>
        </p:nvSpPr>
        <p:spPr/>
        <p:txBody>
          <a:bodyPr/>
          <a:lstStyle/>
          <a:p>
            <a:fld id="{7F5C816D-6C56-A542-B267-1CBA371EC012}" type="datetimeFigureOut">
              <a:rPr lang="en-US" smtClean="0"/>
              <a:t>8/4/17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151335"/>
            <a:ext cx="3657600" cy="47982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1631156"/>
            <a:ext cx="36576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4419600" y="1151335"/>
            <a:ext cx="3657600" cy="47982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419600" y="1631156"/>
            <a:ext cx="36576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7F5C816D-6C56-A542-B267-1CBA371EC012}" type="datetimeFigureOut">
              <a:rPr lang="en-US" smtClean="0"/>
              <a:t>8/4/17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7F5C816D-6C56-A542-B267-1CBA371EC012}" type="datetimeFigureOut">
              <a:rPr lang="en-US" smtClean="0"/>
              <a:t>8/4/17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C816D-6C56-A542-B267-1CBA371EC012}" type="datetimeFigureOut">
              <a:rPr lang="en-US" smtClean="0"/>
              <a:t>8/4/17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BA4AFA-8735-864D-BF60-C6F66034714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4121658"/>
            <a:ext cx="7772400" cy="445770"/>
          </a:xfrm>
        </p:spPr>
        <p:txBody>
          <a:bodyPr anchor="b"/>
          <a:lstStyle>
            <a:lvl1pPr algn="ctr">
              <a:defRPr sz="2200" b="1"/>
            </a:lvl1pPr>
          </a:lstStyle>
          <a:p>
            <a:r>
              <a:rPr lang="en-CA" smtClean="0"/>
              <a:t>Click to edit Master title style</a:t>
            </a:r>
            <a:endParaRPr lang="en-US" dirty="0"/>
          </a:p>
        </p:txBody>
      </p:sp>
      <p:sp>
        <p:nvSpPr>
          <p:cNvPr id="4" name="Text Placeholder 3"/>
          <p:cNvSpPr>
            <a:spLocks noGrp="1"/>
          </p:cNvSpPr>
          <p:nvPr>
            <p:ph type="body" sz="half" idx="2"/>
          </p:nvPr>
        </p:nvSpPr>
        <p:spPr>
          <a:xfrm>
            <a:off x="304800" y="4572000"/>
            <a:ext cx="7772401" cy="4572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7F5C816D-6C56-A542-B267-1CBA371EC012}" type="datetimeFigureOut">
              <a:rPr lang="en-US" smtClean="0"/>
              <a:t>8/4/17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BA4AFA-8735-864D-BF60-C6F66034714D}" type="slidenum">
              <a:rPr lang="en-US" smtClean="0"/>
              <a:t>‹#›</a:t>
            </a:fld>
            <a:endParaRPr lang="en-US"/>
          </a:p>
        </p:txBody>
      </p:sp>
      <p:sp>
        <p:nvSpPr>
          <p:cNvPr id="9" name="Content Placeholder 8"/>
          <p:cNvSpPr>
            <a:spLocks noGrp="1"/>
          </p:cNvSpPr>
          <p:nvPr>
            <p:ph sz="quarter" idx="13"/>
          </p:nvPr>
        </p:nvSpPr>
        <p:spPr>
          <a:xfrm>
            <a:off x="304800" y="285750"/>
            <a:ext cx="7772400" cy="370713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4121458"/>
            <a:ext cx="7772400" cy="445970"/>
          </a:xfrm>
        </p:spPr>
        <p:txBody>
          <a:bodyPr anchor="b"/>
          <a:lstStyle>
            <a:lvl1pPr algn="ctr">
              <a:defRPr sz="2200" b="1">
                <a:ln>
                  <a:noFill/>
                </a:ln>
                <a:solidFill>
                  <a:schemeClr val="tx2"/>
                </a:solidFill>
              </a:defRPr>
            </a:lvl1pPr>
          </a:lstStyle>
          <a:p>
            <a:r>
              <a:rPr lang="en-CA" smtClean="0"/>
              <a:t>Click to edit Master title style</a:t>
            </a:r>
            <a:endParaRPr lang="en-US" dirty="0"/>
          </a:p>
        </p:txBody>
      </p:sp>
      <p:sp>
        <p:nvSpPr>
          <p:cNvPr id="3" name="Picture Placeholder 2"/>
          <p:cNvSpPr>
            <a:spLocks noGrp="1"/>
          </p:cNvSpPr>
          <p:nvPr>
            <p:ph type="pic" idx="1"/>
          </p:nvPr>
        </p:nvSpPr>
        <p:spPr>
          <a:xfrm>
            <a:off x="0" y="0"/>
            <a:ext cx="8458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dirty="0"/>
          </a:p>
        </p:txBody>
      </p:sp>
      <p:sp>
        <p:nvSpPr>
          <p:cNvPr id="4" name="Text Placeholder 3"/>
          <p:cNvSpPr>
            <a:spLocks noGrp="1"/>
          </p:cNvSpPr>
          <p:nvPr>
            <p:ph type="body" sz="half" idx="2"/>
          </p:nvPr>
        </p:nvSpPr>
        <p:spPr>
          <a:xfrm>
            <a:off x="301752" y="4572000"/>
            <a:ext cx="7772400" cy="459486"/>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8" name="Date Placeholder 7"/>
          <p:cNvSpPr>
            <a:spLocks noGrp="1"/>
          </p:cNvSpPr>
          <p:nvPr>
            <p:ph type="dt" sz="half" idx="10"/>
          </p:nvPr>
        </p:nvSpPr>
        <p:spPr/>
        <p:txBody>
          <a:bodyPr/>
          <a:lstStyle/>
          <a:p>
            <a:fld id="{7F5C816D-6C56-A542-B267-1CBA371EC012}" type="datetimeFigureOut">
              <a:rPr lang="en-US" smtClean="0"/>
              <a:t>8/4/17</a:t>
            </a:fld>
            <a:endParaRPr lang="en-US"/>
          </a:p>
        </p:txBody>
      </p:sp>
      <p:sp>
        <p:nvSpPr>
          <p:cNvPr id="9" name="Slide Number Placeholder 8"/>
          <p:cNvSpPr>
            <a:spLocks noGrp="1"/>
          </p:cNvSpPr>
          <p:nvPr>
            <p:ph type="sldNum" sz="quarter" idx="11"/>
          </p:nvPr>
        </p:nvSpPr>
        <p:spPr/>
        <p:txBody>
          <a:bodyPr/>
          <a:lstStyle/>
          <a:p>
            <a:fld id="{C9BA4AFA-8735-864D-BF60-C6F66034714D}"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7620000" cy="857250"/>
          </a:xfrm>
          <a:prstGeom prst="rect">
            <a:avLst/>
          </a:prstGeom>
        </p:spPr>
        <p:txBody>
          <a:bodyPr vert="horz" lIns="91440" tIns="45720" rIns="91440" bIns="45720" rtlCol="0" anchor="ctr">
            <a:noAutofit/>
          </a:bodyPr>
          <a:lstStyle/>
          <a:p>
            <a:r>
              <a:rPr lang="en-CA" smtClean="0"/>
              <a:t>Click to edit Master title style</a:t>
            </a:r>
            <a:endParaRPr lang="en-US" dirty="0"/>
          </a:p>
        </p:txBody>
      </p:sp>
      <p:sp>
        <p:nvSpPr>
          <p:cNvPr id="3" name="Text Placeholder 2"/>
          <p:cNvSpPr>
            <a:spLocks noGrp="1"/>
          </p:cNvSpPr>
          <p:nvPr>
            <p:ph type="body" idx="1"/>
          </p:nvPr>
        </p:nvSpPr>
        <p:spPr>
          <a:xfrm>
            <a:off x="457200" y="1200150"/>
            <a:ext cx="7620000" cy="360045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Rectangle 6"/>
          <p:cNvSpPr/>
          <p:nvPr/>
        </p:nvSpPr>
        <p:spPr>
          <a:xfrm>
            <a:off x="8458200" y="0"/>
            <a:ext cx="6858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4114800"/>
            <a:ext cx="685800" cy="514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4236720"/>
            <a:ext cx="548640" cy="29718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9BA4AFA-8735-864D-BF60-C6F66034714D}" type="slidenum">
              <a:rPr lang="en-US" smtClean="0"/>
              <a:t>‹#›</a:t>
            </a:fld>
            <a:endParaRPr lang="en-US"/>
          </a:p>
        </p:txBody>
      </p:sp>
      <p:sp>
        <p:nvSpPr>
          <p:cNvPr id="5" name="Footer Placeholder 4"/>
          <p:cNvSpPr>
            <a:spLocks noGrp="1"/>
          </p:cNvSpPr>
          <p:nvPr>
            <p:ph type="ftr" sz="quarter" idx="3"/>
          </p:nvPr>
        </p:nvSpPr>
        <p:spPr>
          <a:xfrm rot="16200000">
            <a:off x="7882821" y="2990850"/>
            <a:ext cx="177546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856152" y="1188720"/>
            <a:ext cx="1828799" cy="365760"/>
          </a:xfrm>
          <a:prstGeom prst="rect">
            <a:avLst/>
          </a:prstGeom>
        </p:spPr>
        <p:txBody>
          <a:bodyPr vert="horz" lIns="91440" tIns="45720" rIns="91440" bIns="45720" rtlCol="0" anchor="ctr"/>
          <a:lstStyle>
            <a:lvl1pPr algn="l">
              <a:defRPr sz="1200">
                <a:solidFill>
                  <a:schemeClr val="bg2"/>
                </a:solidFill>
              </a:defRPr>
            </a:lvl1pPr>
          </a:lstStyle>
          <a:p>
            <a:fld id="{7F5C816D-6C56-A542-B267-1CBA371EC012}" type="datetimeFigureOut">
              <a:rPr lang="en-US" smtClean="0"/>
              <a:t>8/4/17</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423"/>
            <a:ext cx="7436510" cy="1945481"/>
          </a:xfrm>
        </p:spPr>
        <p:txBody>
          <a:bodyPr/>
          <a:lstStyle/>
          <a:p>
            <a:r>
              <a:rPr lang="en-US" sz="4400" dirty="0" smtClean="0"/>
              <a:t>2017 LEC Meeting Resolutions</a:t>
            </a:r>
            <a:endParaRPr lang="en-US" sz="4400" dirty="0"/>
          </a:p>
        </p:txBody>
      </p:sp>
      <p:sp>
        <p:nvSpPr>
          <p:cNvPr id="3" name="Subtitle 2"/>
          <p:cNvSpPr>
            <a:spLocks noGrp="1"/>
          </p:cNvSpPr>
          <p:nvPr>
            <p:ph type="subTitle" idx="1"/>
          </p:nvPr>
        </p:nvSpPr>
        <p:spPr>
          <a:xfrm>
            <a:off x="685800" y="2620671"/>
            <a:ext cx="7436510" cy="1507121"/>
          </a:xfrm>
        </p:spPr>
        <p:txBody>
          <a:bodyPr>
            <a:normAutofit fontScale="70000" lnSpcReduction="20000"/>
          </a:bodyPr>
          <a:lstStyle/>
          <a:p>
            <a:pPr algn="ctr"/>
            <a:r>
              <a:rPr lang="en-US" dirty="0" smtClean="0">
                <a:latin typeface="Helvetica Light"/>
                <a:cs typeface="Helvetica Light"/>
              </a:rPr>
              <a:t>Heather Crawford (LBNL) </a:t>
            </a:r>
          </a:p>
          <a:p>
            <a:pPr algn="ctr"/>
            <a:r>
              <a:rPr lang="en-US" dirty="0" smtClean="0">
                <a:latin typeface="Helvetica Light"/>
                <a:cs typeface="Helvetica Light"/>
              </a:rPr>
              <a:t>for the LECM Organizing Committee:</a:t>
            </a:r>
          </a:p>
          <a:p>
            <a:pPr algn="ctr">
              <a:lnSpc>
                <a:spcPct val="120000"/>
              </a:lnSpc>
            </a:pPr>
            <a:r>
              <a:rPr lang="en-US" i="1" dirty="0" smtClean="0">
                <a:latin typeface="Helvetica Light"/>
                <a:cs typeface="Helvetica Light"/>
              </a:rPr>
              <a:t>Baha Balantekin (U. Wisconsin), Maxime</a:t>
            </a:r>
            <a:r>
              <a:rPr lang="en-US" i="1" dirty="0">
                <a:latin typeface="Helvetica Light"/>
                <a:cs typeface="Helvetica Light"/>
              </a:rPr>
              <a:t> </a:t>
            </a:r>
            <a:r>
              <a:rPr lang="en-US" i="1" dirty="0" smtClean="0">
                <a:latin typeface="Helvetica Light"/>
                <a:cs typeface="Helvetica Light"/>
              </a:rPr>
              <a:t>Brodeur (Notre Dame), </a:t>
            </a:r>
            <a:r>
              <a:rPr lang="en-US" i="1" dirty="0">
                <a:latin typeface="Helvetica Light"/>
                <a:cs typeface="Helvetica Light"/>
              </a:rPr>
              <a:t>Paul Fallon </a:t>
            </a:r>
            <a:r>
              <a:rPr lang="en-US" i="1" dirty="0" smtClean="0">
                <a:latin typeface="Helvetica Light"/>
                <a:cs typeface="Helvetica Light"/>
              </a:rPr>
              <a:t>(LBNL), Alexandra </a:t>
            </a:r>
            <a:r>
              <a:rPr lang="en-US" i="1" dirty="0" err="1" smtClean="0">
                <a:latin typeface="Helvetica Light"/>
                <a:cs typeface="Helvetica Light"/>
              </a:rPr>
              <a:t>Gade</a:t>
            </a:r>
            <a:r>
              <a:rPr lang="en-US" i="1" dirty="0" smtClean="0">
                <a:latin typeface="Helvetica Light"/>
                <a:cs typeface="Helvetica Light"/>
              </a:rPr>
              <a:t> (MSU), Ben Kay (ANL), Krzysztof </a:t>
            </a:r>
            <a:r>
              <a:rPr lang="en-US" i="1" dirty="0" err="1" smtClean="0">
                <a:latin typeface="Helvetica Light"/>
                <a:cs typeface="Helvetica Light"/>
              </a:rPr>
              <a:t>Rykaczewski</a:t>
            </a:r>
            <a:r>
              <a:rPr lang="en-US" i="1" dirty="0" smtClean="0">
                <a:latin typeface="Helvetica Light"/>
                <a:cs typeface="Helvetica Light"/>
              </a:rPr>
              <a:t> (ORNL),                            Guy Savard (ANL), Hendrik Schatz (JINA/MSU), Brad Sherrill (MSU),                             Michael </a:t>
            </a:r>
            <a:r>
              <a:rPr lang="en-US" i="1" dirty="0" err="1" smtClean="0">
                <a:latin typeface="Helvetica Light"/>
                <a:cs typeface="Helvetica Light"/>
              </a:rPr>
              <a:t>Thoennessen</a:t>
            </a:r>
            <a:r>
              <a:rPr lang="en-US" i="1" dirty="0" smtClean="0">
                <a:latin typeface="Helvetica Light"/>
                <a:cs typeface="Helvetica Light"/>
              </a:rPr>
              <a:t> (FRIB), Alan </a:t>
            </a:r>
            <a:r>
              <a:rPr lang="en-US" i="1" dirty="0" err="1" smtClean="0">
                <a:latin typeface="Helvetica Light"/>
                <a:cs typeface="Helvetica Light"/>
              </a:rPr>
              <a:t>Wuosmaa</a:t>
            </a:r>
            <a:r>
              <a:rPr lang="en-US" i="1" dirty="0" smtClean="0">
                <a:latin typeface="Helvetica Light"/>
                <a:cs typeface="Helvetica Light"/>
              </a:rPr>
              <a:t> (UConn), Sherry </a:t>
            </a:r>
            <a:r>
              <a:rPr lang="en-US" i="1" dirty="0" err="1" smtClean="0">
                <a:latin typeface="Helvetica Light"/>
                <a:cs typeface="Helvetica Light"/>
              </a:rPr>
              <a:t>Yennello</a:t>
            </a:r>
            <a:r>
              <a:rPr lang="en-US" i="1" dirty="0" smtClean="0">
                <a:latin typeface="Helvetica Light"/>
                <a:cs typeface="Helvetica Light"/>
              </a:rPr>
              <a:t> (Texas A&amp;M)</a:t>
            </a:r>
            <a:endParaRPr lang="en-US" i="1" dirty="0">
              <a:latin typeface="Helvetica Light"/>
              <a:cs typeface="Helvetica Light"/>
            </a:endParaRPr>
          </a:p>
        </p:txBody>
      </p:sp>
    </p:spTree>
    <p:extLst>
      <p:ext uri="{BB962C8B-B14F-4D97-AF65-F5344CB8AC3E}">
        <p14:creationId xmlns:p14="http://schemas.microsoft.com/office/powerpoint/2010/main" val="57548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619184"/>
          </a:xfrm>
        </p:spPr>
        <p:txBody>
          <a:bodyPr/>
          <a:lstStyle/>
          <a:p>
            <a:r>
              <a:rPr lang="en-US" sz="3600" dirty="0" smtClean="0"/>
              <a:t>Resolutions </a:t>
            </a:r>
            <a:r>
              <a:rPr lang="mr-IN" sz="3600" dirty="0" smtClean="0"/>
              <a:t>–</a:t>
            </a:r>
            <a:r>
              <a:rPr lang="en-US" sz="3600" dirty="0" smtClean="0"/>
              <a:t> Accepted Unanimously</a:t>
            </a:r>
            <a:endParaRPr lang="en-US" sz="3600" dirty="0"/>
          </a:p>
        </p:txBody>
      </p:sp>
      <p:sp>
        <p:nvSpPr>
          <p:cNvPr id="5" name="Rectangle 4"/>
          <p:cNvSpPr/>
          <p:nvPr/>
        </p:nvSpPr>
        <p:spPr>
          <a:xfrm>
            <a:off x="268941" y="664007"/>
            <a:ext cx="8083177" cy="4339650"/>
          </a:xfrm>
          <a:prstGeom prst="rect">
            <a:avLst/>
          </a:prstGeom>
        </p:spPr>
        <p:txBody>
          <a:bodyPr wrap="square">
            <a:spAutoFit/>
          </a:bodyPr>
          <a:lstStyle/>
          <a:p>
            <a:r>
              <a:rPr lang="en-US" sz="1600" dirty="0">
                <a:latin typeface="Helvetica Light"/>
                <a:cs typeface="Helvetica Light"/>
              </a:rPr>
              <a:t>FRIB remains our top priority.  The community eagerly anticipates the completion of FRIB and the forefront science this facility will enable.</a:t>
            </a:r>
          </a:p>
          <a:p>
            <a:endParaRPr lang="en-US" sz="1200" dirty="0">
              <a:latin typeface="Helvetica Light"/>
              <a:cs typeface="Helvetica Light"/>
            </a:endParaRPr>
          </a:p>
          <a:p>
            <a:r>
              <a:rPr lang="en-US" sz="1600" dirty="0">
                <a:latin typeface="Helvetica Light"/>
                <a:cs typeface="Helvetica Light"/>
              </a:rPr>
              <a:t>Operation of the national user facilities ATLAS and NSCL at optimal levels and strong support for research groups is critical for our field.  The ARUNA facilities are a central part of the low-energy science program and their continued operation is crucial.  The community strongly supports the funding of these facilities and the associated research.</a:t>
            </a:r>
            <a:endParaRPr lang="en-US" sz="1600" dirty="0">
              <a:solidFill>
                <a:schemeClr val="bg1">
                  <a:lumMod val="65000"/>
                </a:schemeClr>
              </a:solidFill>
              <a:latin typeface="Helvetica Light"/>
              <a:cs typeface="Helvetica Light"/>
            </a:endParaRPr>
          </a:p>
          <a:p>
            <a:endParaRPr lang="en-US" sz="1200" dirty="0">
              <a:latin typeface="Helvetica Light"/>
              <a:cs typeface="Helvetica Light"/>
            </a:endParaRPr>
          </a:p>
          <a:p>
            <a:r>
              <a:rPr lang="en-US" sz="1600" dirty="0">
                <a:latin typeface="Helvetica Light"/>
                <a:cs typeface="Helvetica Light"/>
              </a:rPr>
              <a:t>The community endorses the prompt initiation and timely completion of the Gamma-Ray Energy Tracking Array (GRETA) construction project, a key instrument for low-energy nuclear science.</a:t>
            </a:r>
          </a:p>
          <a:p>
            <a:endParaRPr lang="en-US" sz="1200" dirty="0">
              <a:latin typeface="Helvetica Light"/>
              <a:cs typeface="Helvetica Light"/>
            </a:endParaRPr>
          </a:p>
          <a:p>
            <a:r>
              <a:rPr lang="en-US" sz="1600" dirty="0">
                <a:latin typeface="Helvetica Light"/>
                <a:cs typeface="Helvetica Light"/>
              </a:rPr>
              <a:t>The FRIB Theory Alliance is an essential component of our field.  The bridge faculty and theory fellowship positions at universities and national laboratories help to grow capability in this important aspect of our community.  We strongly endorse continued support of the FRIB-TA, its programs, and investment in computational theory and related astrophysics.</a:t>
            </a:r>
          </a:p>
        </p:txBody>
      </p:sp>
    </p:spTree>
    <p:extLst>
      <p:ext uri="{BB962C8B-B14F-4D97-AF65-F5344CB8AC3E}">
        <p14:creationId xmlns:p14="http://schemas.microsoft.com/office/powerpoint/2010/main" val="3802817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4" name="Subtitle 2"/>
          <p:cNvSpPr txBox="1">
            <a:spLocks/>
          </p:cNvSpPr>
          <p:nvPr/>
        </p:nvSpPr>
        <p:spPr>
          <a:xfrm>
            <a:off x="590550" y="1114846"/>
            <a:ext cx="7436510" cy="1507121"/>
          </a:xfrm>
          <a:prstGeom prst="rect">
            <a:avLst/>
          </a:prstGeom>
        </p:spPr>
        <p:txBody>
          <a:bodyPr vert="horz" lIns="91440" tIns="45720" rIns="91440" bIns="45720" rtlCol="0">
            <a:normAutofit fontScale="700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buNone/>
            </a:pPr>
            <a:r>
              <a:rPr lang="en-US" dirty="0" smtClean="0">
                <a:latin typeface="Helvetica Light"/>
                <a:cs typeface="Helvetica Light"/>
              </a:rPr>
              <a:t>LECM Organizing Committee:</a:t>
            </a:r>
          </a:p>
          <a:p>
            <a:pPr marL="114300" indent="0" algn="ctr">
              <a:lnSpc>
                <a:spcPct val="120000"/>
              </a:lnSpc>
              <a:buNone/>
            </a:pPr>
            <a:r>
              <a:rPr lang="en-US" i="1" dirty="0" err="1" smtClean="0">
                <a:latin typeface="Helvetica Light"/>
                <a:cs typeface="Helvetica Light"/>
              </a:rPr>
              <a:t>Baha</a:t>
            </a:r>
            <a:r>
              <a:rPr lang="en-US" i="1" dirty="0" smtClean="0">
                <a:latin typeface="Helvetica Light"/>
                <a:cs typeface="Helvetica Light"/>
              </a:rPr>
              <a:t> Balantekin (U. Wisconsin), </a:t>
            </a:r>
            <a:r>
              <a:rPr lang="en-US" i="1" dirty="0" err="1" smtClean="0">
                <a:latin typeface="Helvetica Light"/>
                <a:cs typeface="Helvetica Light"/>
              </a:rPr>
              <a:t>Maxime</a:t>
            </a:r>
            <a:r>
              <a:rPr lang="en-US" i="1" dirty="0" smtClean="0">
                <a:latin typeface="Helvetica Light"/>
                <a:cs typeface="Helvetica Light"/>
              </a:rPr>
              <a:t> </a:t>
            </a:r>
            <a:r>
              <a:rPr lang="en-US" i="1" dirty="0" err="1" smtClean="0">
                <a:latin typeface="Helvetica Light"/>
                <a:cs typeface="Helvetica Light"/>
              </a:rPr>
              <a:t>Brodeur</a:t>
            </a:r>
            <a:r>
              <a:rPr lang="en-US" i="1" dirty="0" smtClean="0">
                <a:latin typeface="Helvetica Light"/>
                <a:cs typeface="Helvetica Light"/>
              </a:rPr>
              <a:t> (Notre Dame), </a:t>
            </a:r>
            <a:r>
              <a:rPr lang="en-US" i="1" dirty="0">
                <a:latin typeface="Helvetica Light"/>
                <a:cs typeface="Helvetica Light"/>
              </a:rPr>
              <a:t> </a:t>
            </a:r>
            <a:r>
              <a:rPr lang="en-US" i="1" dirty="0" smtClean="0">
                <a:latin typeface="Helvetica Light"/>
                <a:cs typeface="Helvetica Light"/>
              </a:rPr>
              <a:t>                          Paul Fallon (LBNL), Alexandra </a:t>
            </a:r>
            <a:r>
              <a:rPr lang="en-US" i="1" dirty="0" err="1" smtClean="0">
                <a:latin typeface="Helvetica Light"/>
                <a:cs typeface="Helvetica Light"/>
              </a:rPr>
              <a:t>Gade</a:t>
            </a:r>
            <a:r>
              <a:rPr lang="en-US" i="1" dirty="0" smtClean="0">
                <a:latin typeface="Helvetica Light"/>
                <a:cs typeface="Helvetica Light"/>
              </a:rPr>
              <a:t> (MSU), Ben Kay (ANL),                           Krzysztof </a:t>
            </a:r>
            <a:r>
              <a:rPr lang="en-US" i="1" dirty="0" err="1" smtClean="0">
                <a:latin typeface="Helvetica Light"/>
                <a:cs typeface="Helvetica Light"/>
              </a:rPr>
              <a:t>Rykaczewski</a:t>
            </a:r>
            <a:r>
              <a:rPr lang="en-US" i="1" dirty="0" smtClean="0">
                <a:latin typeface="Helvetica Light"/>
                <a:cs typeface="Helvetica Light"/>
              </a:rPr>
              <a:t> (ORNL), Guy </a:t>
            </a:r>
            <a:r>
              <a:rPr lang="en-US" i="1" dirty="0" err="1" smtClean="0">
                <a:latin typeface="Helvetica Light"/>
                <a:cs typeface="Helvetica Light"/>
              </a:rPr>
              <a:t>Savard</a:t>
            </a:r>
            <a:r>
              <a:rPr lang="en-US" i="1" dirty="0" smtClean="0">
                <a:latin typeface="Helvetica Light"/>
                <a:cs typeface="Helvetica Light"/>
              </a:rPr>
              <a:t> (ANL), </a:t>
            </a:r>
            <a:r>
              <a:rPr lang="en-US" i="1" dirty="0" err="1" smtClean="0">
                <a:latin typeface="Helvetica Light"/>
                <a:cs typeface="Helvetica Light"/>
              </a:rPr>
              <a:t>Hendrik</a:t>
            </a:r>
            <a:r>
              <a:rPr lang="en-US" i="1" dirty="0" smtClean="0">
                <a:latin typeface="Helvetica Light"/>
                <a:cs typeface="Helvetica Light"/>
              </a:rPr>
              <a:t> Schatz (JINA/MSU), Brad Sherrill (MSU), Michael </a:t>
            </a:r>
            <a:r>
              <a:rPr lang="en-US" i="1" dirty="0" err="1" smtClean="0">
                <a:latin typeface="Helvetica Light"/>
                <a:cs typeface="Helvetica Light"/>
              </a:rPr>
              <a:t>Thoennessen</a:t>
            </a:r>
            <a:r>
              <a:rPr lang="en-US" i="1" dirty="0" smtClean="0">
                <a:latin typeface="Helvetica Light"/>
                <a:cs typeface="Helvetica Light"/>
              </a:rPr>
              <a:t> (FRIB), Alan </a:t>
            </a:r>
            <a:r>
              <a:rPr lang="en-US" i="1" dirty="0" err="1" smtClean="0">
                <a:latin typeface="Helvetica Light"/>
                <a:cs typeface="Helvetica Light"/>
              </a:rPr>
              <a:t>Wuosmaa</a:t>
            </a:r>
            <a:r>
              <a:rPr lang="en-US" i="1" dirty="0" smtClean="0">
                <a:latin typeface="Helvetica Light"/>
                <a:cs typeface="Helvetica Light"/>
              </a:rPr>
              <a:t> (UConn),     Sherry </a:t>
            </a:r>
            <a:r>
              <a:rPr lang="en-US" i="1" dirty="0" err="1" smtClean="0">
                <a:latin typeface="Helvetica Light"/>
                <a:cs typeface="Helvetica Light"/>
              </a:rPr>
              <a:t>Yennello</a:t>
            </a:r>
            <a:r>
              <a:rPr lang="en-US" i="1" dirty="0" smtClean="0">
                <a:latin typeface="Helvetica Light"/>
                <a:cs typeface="Helvetica Light"/>
              </a:rPr>
              <a:t> (Texas A&amp;M)</a:t>
            </a:r>
            <a:endParaRPr lang="en-US" i="1" dirty="0">
              <a:latin typeface="Helvetica Light"/>
              <a:cs typeface="Helvetica Light"/>
            </a:endParaRPr>
          </a:p>
        </p:txBody>
      </p:sp>
      <p:sp>
        <p:nvSpPr>
          <p:cNvPr id="5" name="Subtitle 2"/>
          <p:cNvSpPr txBox="1">
            <a:spLocks/>
          </p:cNvSpPr>
          <p:nvPr/>
        </p:nvSpPr>
        <p:spPr>
          <a:xfrm>
            <a:off x="590550" y="2846306"/>
            <a:ext cx="7436510" cy="1507121"/>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buNone/>
            </a:pPr>
            <a:r>
              <a:rPr lang="en-US" sz="1800" dirty="0" smtClean="0">
                <a:latin typeface="Helvetica Light"/>
                <a:cs typeface="Helvetica Light"/>
              </a:rPr>
              <a:t>Local Organizers:</a:t>
            </a:r>
          </a:p>
          <a:p>
            <a:pPr marL="114300" indent="0" algn="ctr">
              <a:buNone/>
            </a:pPr>
            <a:r>
              <a:rPr lang="en-US" sz="1800" b="1" i="1" dirty="0" smtClean="0">
                <a:latin typeface="Helvetica Light"/>
                <a:cs typeface="Helvetica Light"/>
              </a:rPr>
              <a:t>Ben Kay</a:t>
            </a:r>
            <a:r>
              <a:rPr lang="en-US" sz="1800" i="1" dirty="0" smtClean="0">
                <a:latin typeface="Helvetica Light"/>
                <a:cs typeface="Helvetica Light"/>
              </a:rPr>
              <a:t>, Guy </a:t>
            </a:r>
            <a:r>
              <a:rPr lang="en-US" sz="1800" i="1" dirty="0" err="1" smtClean="0">
                <a:latin typeface="Helvetica Light"/>
                <a:cs typeface="Helvetica Light"/>
              </a:rPr>
              <a:t>Savard</a:t>
            </a:r>
            <a:r>
              <a:rPr lang="en-US" sz="1800" i="1" dirty="0" smtClean="0">
                <a:latin typeface="Helvetica Light"/>
                <a:cs typeface="Helvetica Light"/>
              </a:rPr>
              <a:t> et al.</a:t>
            </a:r>
            <a:endParaRPr lang="en-US" sz="1800" i="1" dirty="0">
              <a:latin typeface="Helvetica Light"/>
              <a:cs typeface="Helvetica Light"/>
            </a:endParaRPr>
          </a:p>
        </p:txBody>
      </p:sp>
    </p:spTree>
    <p:extLst>
      <p:ext uri="{BB962C8B-B14F-4D97-AF65-F5344CB8AC3E}">
        <p14:creationId xmlns:p14="http://schemas.microsoft.com/office/powerpoint/2010/main" val="2371364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3392</TotalTime>
  <Words>369</Words>
  <Application>Microsoft Macintosh PowerPoint</Application>
  <PresentationFormat>On-screen Show (16:9)</PresentationFormat>
  <Paragraphs>17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Adjacency</vt:lpstr>
      <vt:lpstr>2017 LEC Meeting Resolutions</vt:lpstr>
      <vt:lpstr>Resolutions – Accepted Unanimously</vt:lpstr>
      <vt:lpstr>Thank you!</vt:lpstr>
    </vt:vector>
  </TitlesOfParts>
  <Company>Lawrence Berkeley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LEC Meeting Resolutions</dc:title>
  <dc:creator>Heather Crawford</dc:creator>
  <cp:lastModifiedBy>Heather Crawford</cp:lastModifiedBy>
  <cp:revision>6</cp:revision>
  <dcterms:created xsi:type="dcterms:W3CDTF">2017-08-01T16:00:01Z</dcterms:created>
  <dcterms:modified xsi:type="dcterms:W3CDTF">2017-08-06T16:26:08Z</dcterms:modified>
</cp:coreProperties>
</file>