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8"/>
  </p:notesMasterIdLst>
  <p:sldIdLst>
    <p:sldId id="265" r:id="rId5"/>
    <p:sldId id="266" r:id="rId6"/>
    <p:sldId id="267" r:id="rId7"/>
    <p:sldId id="268" r:id="rId8"/>
    <p:sldId id="329" r:id="rId9"/>
    <p:sldId id="334" r:id="rId10"/>
    <p:sldId id="331" r:id="rId11"/>
    <p:sldId id="332" r:id="rId12"/>
    <p:sldId id="333" r:id="rId13"/>
    <p:sldId id="335" r:id="rId14"/>
    <p:sldId id="330" r:id="rId15"/>
    <p:sldId id="328" r:id="rId16"/>
    <p:sldId id="270" r:id="rId17"/>
    <p:sldId id="271" r:id="rId18"/>
    <p:sldId id="273" r:id="rId19"/>
    <p:sldId id="324" r:id="rId20"/>
    <p:sldId id="325" r:id="rId21"/>
    <p:sldId id="277" r:id="rId22"/>
    <p:sldId id="278" r:id="rId23"/>
    <p:sldId id="339" r:id="rId24"/>
    <p:sldId id="340" r:id="rId25"/>
    <p:sldId id="303" r:id="rId26"/>
    <p:sldId id="338" r:id="rId27"/>
    <p:sldId id="346" r:id="rId28"/>
    <p:sldId id="282" r:id="rId29"/>
    <p:sldId id="285" r:id="rId30"/>
    <p:sldId id="290" r:id="rId31"/>
    <p:sldId id="292" r:id="rId32"/>
    <p:sldId id="296" r:id="rId33"/>
    <p:sldId id="304" r:id="rId34"/>
    <p:sldId id="305" r:id="rId35"/>
    <p:sldId id="327" r:id="rId36"/>
    <p:sldId id="336" r:id="rId37"/>
    <p:sldId id="309" r:id="rId38"/>
    <p:sldId id="312" r:id="rId39"/>
    <p:sldId id="320" r:id="rId40"/>
    <p:sldId id="341" r:id="rId41"/>
    <p:sldId id="342" r:id="rId42"/>
    <p:sldId id="343" r:id="rId43"/>
    <p:sldId id="345" r:id="rId44"/>
    <p:sldId id="321" r:id="rId45"/>
    <p:sldId id="337" r:id="rId46"/>
    <p:sldId id="34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C1E6"/>
    <a:srgbClr val="0089B5"/>
    <a:srgbClr val="005872"/>
    <a:srgbClr val="284579"/>
    <a:srgbClr val="9CB0D5"/>
    <a:srgbClr val="3861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50" d="100"/>
          <a:sy n="50" d="100"/>
        </p:scale>
        <p:origin x="-1267"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2CD457-2C93-4605-B86D-F519940C8090}" type="datetimeFigureOut">
              <a:rPr lang="en-GB" smtClean="0"/>
              <a:t>17/02/2014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AD5AE1-8DAA-4720-851B-5749129BDBE5}" type="slidenum">
              <a:rPr lang="en-GB" smtClean="0"/>
              <a:t>‹#›</a:t>
            </a:fld>
            <a:endParaRPr lang="en-GB"/>
          </a:p>
        </p:txBody>
      </p:sp>
    </p:spTree>
    <p:extLst>
      <p:ext uri="{BB962C8B-B14F-4D97-AF65-F5344CB8AC3E}">
        <p14:creationId xmlns:p14="http://schemas.microsoft.com/office/powerpoint/2010/main" val="1136302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5C02256-4583-4BCE-B52E-317021D659CB}" type="slidenum">
              <a:rPr lang="en-GB" smtClean="0"/>
              <a:t>13</a:t>
            </a:fld>
            <a:endParaRPr lang="en-GB"/>
          </a:p>
        </p:txBody>
      </p:sp>
    </p:spTree>
    <p:extLst>
      <p:ext uri="{BB962C8B-B14F-4D97-AF65-F5344CB8AC3E}">
        <p14:creationId xmlns:p14="http://schemas.microsoft.com/office/powerpoint/2010/main" val="345416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AAD5AE1-8DAA-4720-851B-5749129BDBE5}" type="slidenum">
              <a:rPr lang="en-GB" smtClean="0"/>
              <a:t>20</a:t>
            </a:fld>
            <a:endParaRPr lang="en-GB"/>
          </a:p>
        </p:txBody>
      </p:sp>
    </p:spTree>
    <p:extLst>
      <p:ext uri="{BB962C8B-B14F-4D97-AF65-F5344CB8AC3E}">
        <p14:creationId xmlns:p14="http://schemas.microsoft.com/office/powerpoint/2010/main" val="2978257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4708310" y="1608069"/>
            <a:ext cx="3978489" cy="2506731"/>
          </a:xfrm>
        </p:spPr>
        <p:txBody>
          <a:bodyPr/>
          <a:lstStyle>
            <a:lvl1pPr algn="l">
              <a:lnSpc>
                <a:spcPct val="100000"/>
              </a:lnSpc>
              <a:defRPr b="1" i="0">
                <a:solidFill>
                  <a:srgbClr val="005872"/>
                </a:solidFill>
                <a:effectLst/>
                <a:latin typeface="Calibri" pitchFamily="34" charset="0"/>
              </a:defRPr>
            </a:lvl1pPr>
          </a:lstStyle>
          <a:p>
            <a:endParaRPr lang="en-US" dirty="0"/>
          </a:p>
        </p:txBody>
      </p:sp>
      <p:sp>
        <p:nvSpPr>
          <p:cNvPr id="3" name="Subtitle 2"/>
          <p:cNvSpPr>
            <a:spLocks noGrp="1"/>
          </p:cNvSpPr>
          <p:nvPr>
            <p:ph type="subTitle" idx="1"/>
          </p:nvPr>
        </p:nvSpPr>
        <p:spPr>
          <a:xfrm>
            <a:off x="457200" y="4114800"/>
            <a:ext cx="8229600" cy="1828800"/>
          </a:xfrm>
        </p:spPr>
        <p:txBody>
          <a:bodyPr lIns="0" rIns="0">
            <a:normAutofit/>
          </a:bodyPr>
          <a:lstStyle>
            <a:lvl1pPr marL="0" indent="0" algn="ctr">
              <a:lnSpc>
                <a:spcPct val="100000"/>
              </a:lnSpc>
              <a:spcBef>
                <a:spcPts val="0"/>
              </a:spcBef>
              <a:buNone/>
              <a:defRPr sz="2500" b="1">
                <a:solidFill>
                  <a:schemeClr val="bg1">
                    <a:lumMod val="50000"/>
                  </a:schemeClr>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7" name="Straight Connector 6"/>
          <p:cNvCxnSpPr/>
          <p:nvPr userDrawn="1"/>
        </p:nvCxnSpPr>
        <p:spPr>
          <a:xfrm>
            <a:off x="4561279" y="1967225"/>
            <a:ext cx="0" cy="1786759"/>
          </a:xfrm>
          <a:prstGeom prst="line">
            <a:avLst/>
          </a:prstGeom>
          <a:ln>
            <a:solidFill>
              <a:srgbClr val="5BC1E6"/>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userDrawn="1"/>
        </p:nvSpPr>
        <p:spPr>
          <a:xfrm>
            <a:off x="692447" y="6117173"/>
            <a:ext cx="7683622" cy="461665"/>
          </a:xfrm>
          <a:prstGeom prst="rect">
            <a:avLst/>
          </a:prstGeom>
          <a:noFill/>
        </p:spPr>
        <p:txBody>
          <a:bodyPr wrap="square" rtlCol="0">
            <a:spAutoFit/>
          </a:bodyPr>
          <a:lstStyle/>
          <a:p>
            <a:pPr algn="ctr"/>
            <a:r>
              <a:rPr lang="en-US" sz="1200" dirty="0" smtClean="0">
                <a:solidFill>
                  <a:schemeClr val="accent5">
                    <a:lumMod val="75000"/>
                  </a:schemeClr>
                </a:solidFill>
              </a:rPr>
              <a:t>The </a:t>
            </a:r>
            <a:r>
              <a:rPr lang="en-US" sz="1200" dirty="0" err="1" smtClean="0">
                <a:solidFill>
                  <a:schemeClr val="accent5">
                    <a:lumMod val="75000"/>
                  </a:schemeClr>
                </a:solidFill>
              </a:rPr>
              <a:t>HiLumi</a:t>
            </a:r>
            <a:r>
              <a:rPr lang="en-US" sz="1200" dirty="0" smtClean="0">
                <a:solidFill>
                  <a:schemeClr val="accent5">
                    <a:lumMod val="75000"/>
                  </a:schemeClr>
                </a:solidFill>
              </a:rPr>
              <a:t> LHC Design Study is included in the High Luminosity LHC project and is partly funded by the European Commission within the Framework </a:t>
            </a:r>
            <a:r>
              <a:rPr lang="en-US" sz="1200" dirty="0" err="1" smtClean="0">
                <a:solidFill>
                  <a:schemeClr val="accent5">
                    <a:lumMod val="75000"/>
                  </a:schemeClr>
                </a:solidFill>
              </a:rPr>
              <a:t>Programme</a:t>
            </a:r>
            <a:r>
              <a:rPr lang="en-US" sz="1200" dirty="0" smtClean="0">
                <a:solidFill>
                  <a:schemeClr val="accent5">
                    <a:lumMod val="75000"/>
                  </a:schemeClr>
                </a:solidFill>
              </a:rPr>
              <a:t> 7 Capacities Specific </a:t>
            </a:r>
            <a:r>
              <a:rPr lang="en-US" sz="1200" dirty="0" err="1" smtClean="0">
                <a:solidFill>
                  <a:schemeClr val="accent5">
                    <a:lumMod val="75000"/>
                  </a:schemeClr>
                </a:solidFill>
              </a:rPr>
              <a:t>Programme</a:t>
            </a:r>
            <a:r>
              <a:rPr lang="en-US" sz="1200" dirty="0" smtClean="0">
                <a:solidFill>
                  <a:schemeClr val="accent5">
                    <a:lumMod val="75000"/>
                  </a:schemeClr>
                </a:solidFill>
              </a:rPr>
              <a:t>, Grant Agreement 284404. </a:t>
            </a:r>
            <a:endParaRPr lang="en-GB" sz="1200" dirty="0">
              <a:solidFill>
                <a:schemeClr val="accent5">
                  <a:lumMod val="75000"/>
                </a:schemeClr>
              </a:solidFill>
            </a:endParaRP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460290" y="6168005"/>
            <a:ext cx="417381" cy="281731"/>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50847" y="6128871"/>
            <a:ext cx="441600" cy="360000"/>
          </a:xfrm>
          <a:prstGeom prst="rect">
            <a:avLst/>
          </a:prstGeom>
        </p:spPr>
      </p:pic>
      <p:pic>
        <p:nvPicPr>
          <p:cNvPr id="5" name="Picture 4"/>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137239" y="1802165"/>
            <a:ext cx="4313433" cy="2079801"/>
          </a:xfrm>
          <a:prstGeom prst="rect">
            <a:avLst/>
          </a:prstGeom>
        </p:spPr>
      </p:pic>
      <p:pic>
        <p:nvPicPr>
          <p:cNvPr id="717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92445" y="340694"/>
            <a:ext cx="1212553" cy="1599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28793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FA004B2-1541-5046-B6F2-22AF56585712}" type="slidenum">
              <a:rPr lang="en-US" smtClean="0"/>
              <a:t>‹#›</a:t>
            </a:fld>
            <a:endParaRPr lang="en-US"/>
          </a:p>
        </p:txBody>
      </p:sp>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2841673" y="6565184"/>
            <a:ext cx="3981157" cy="365125"/>
          </a:xfrm>
          <a:prstGeom prst="rect">
            <a:avLst/>
          </a:prstGeom>
        </p:spPr>
        <p:txBody>
          <a:bodyPr vert="horz" lIns="91440" tIns="45720" rIns="91440" bIns="45720" rtlCol="0" anchor="ctr"/>
          <a:lstStyle>
            <a:lvl1pPr algn="ctr">
              <a:defRPr sz="1200" b="1">
                <a:solidFill>
                  <a:schemeClr val="tx1"/>
                </a:solidFill>
              </a:defRPr>
            </a:lvl1pPr>
          </a:lstStyle>
          <a:p>
            <a:r>
              <a:rPr lang="en-GB" smtClean="0"/>
              <a:t>L. Rossi @ DOE review of LARP - 17 Feb 2014 - Fermilab</a:t>
            </a:r>
            <a:endParaRPr lang="en-GB" dirty="0"/>
          </a:p>
        </p:txBody>
      </p:sp>
    </p:spTree>
    <p:extLst>
      <p:ext uri="{BB962C8B-B14F-4D97-AF65-F5344CB8AC3E}">
        <p14:creationId xmlns:p14="http://schemas.microsoft.com/office/powerpoint/2010/main" val="35578561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A004B2-1541-5046-B6F2-22AF56585712}" type="slidenum">
              <a:rPr lang="en-US" smtClean="0"/>
              <a:pPr/>
              <a:t>‹#›</a:t>
            </a:fld>
            <a:endParaRPr lang="en-US"/>
          </a:p>
        </p:txBody>
      </p:sp>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7" name="Content Placeholder 6"/>
          <p:cNvSpPr>
            <a:spLocks noGrp="1"/>
          </p:cNvSpPr>
          <p:nvPr>
            <p:ph sz="quarter" idx="13"/>
          </p:nvPr>
        </p:nvSpPr>
        <p:spPr>
          <a:xfrm>
            <a:off x="457200" y="1189037"/>
            <a:ext cx="8229600" cy="5349240"/>
          </a:xfrm>
        </p:spPr>
        <p:txBody>
          <a:bodyPr anchor="ctr" anchorCtr="1">
            <a:noAutofit/>
          </a:bodyPr>
          <a:lstStyle>
            <a:lvl1pPr marL="0" indent="0">
              <a:buFontTx/>
              <a:buNone/>
              <a:defRPr sz="4000" baseline="0">
                <a:solidFill>
                  <a:srgbClr val="005872"/>
                </a:solidFill>
                <a:effectLst/>
                <a:latin typeface="Calibri" pitchFamily="34" charset="0"/>
              </a:defRPr>
            </a:lvl1pPr>
          </a:lstStyle>
          <a:p>
            <a:pPr lvl="0"/>
            <a:r>
              <a:rPr lang="en-US" dirty="0" smtClean="0"/>
              <a:t>Click to edit Master text styles</a:t>
            </a:r>
          </a:p>
        </p:txBody>
      </p:sp>
      <p:sp>
        <p:nvSpPr>
          <p:cNvPr id="8" name="Footer Placeholder 4"/>
          <p:cNvSpPr>
            <a:spLocks noGrp="1"/>
          </p:cNvSpPr>
          <p:nvPr>
            <p:ph type="ftr" sz="quarter" idx="3"/>
          </p:nvPr>
        </p:nvSpPr>
        <p:spPr>
          <a:xfrm>
            <a:off x="2841673" y="6565184"/>
            <a:ext cx="3981157" cy="365125"/>
          </a:xfrm>
          <a:prstGeom prst="rect">
            <a:avLst/>
          </a:prstGeom>
        </p:spPr>
        <p:txBody>
          <a:bodyPr vert="horz" lIns="91440" tIns="45720" rIns="91440" bIns="45720" rtlCol="0" anchor="ctr"/>
          <a:lstStyle>
            <a:lvl1pPr algn="ctr">
              <a:defRPr sz="1200" b="1">
                <a:solidFill>
                  <a:schemeClr val="tx1"/>
                </a:solidFill>
              </a:defRPr>
            </a:lvl1pPr>
          </a:lstStyle>
          <a:p>
            <a:r>
              <a:rPr lang="en-GB" smtClean="0"/>
              <a:t>L. Rossi @ DOE review of LARP - 17 Feb 2014 - Fermilab</a:t>
            </a:r>
            <a:endParaRPr lang="en-GB" dirty="0"/>
          </a:p>
        </p:txBody>
      </p:sp>
    </p:spTree>
    <p:extLst>
      <p:ext uri="{BB962C8B-B14F-4D97-AF65-F5344CB8AC3E}">
        <p14:creationId xmlns:p14="http://schemas.microsoft.com/office/powerpoint/2010/main" val="36381266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FA004B2-1541-5046-B6F2-22AF56585712}" type="slidenum">
              <a:rPr lang="en-US" smtClean="0"/>
              <a:t>‹#›</a:t>
            </a:fld>
            <a:endParaRPr lang="en-US"/>
          </a:p>
        </p:txBody>
      </p:sp>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89038"/>
            <a:ext cx="4038600" cy="5348922"/>
          </a:xfrm>
        </p:spPr>
        <p:txBody>
          <a:bodyPr/>
          <a:lstStyle>
            <a:lvl1pPr>
              <a:defRPr sz="3200">
                <a:latin typeface="Calibri" pitchFamily="34" charset="0"/>
              </a:defRPr>
            </a:lvl1pPr>
            <a:lvl2pPr marL="346075" indent="-228600">
              <a:defRPr sz="3200">
                <a:latin typeface="Calibri" pitchFamily="34" charset="0"/>
              </a:defRPr>
            </a:lvl2pPr>
            <a:lvl3pPr marL="452438" indent="-228600">
              <a:defRPr sz="2800">
                <a:latin typeface="Calibri" pitchFamily="34" charset="0"/>
              </a:defRPr>
            </a:lvl3pPr>
            <a:lvl4pPr marL="569913" indent="-228600">
              <a:defRPr sz="2800">
                <a:latin typeface="Calibri" pitchFamily="34" charset="0"/>
              </a:defRPr>
            </a:lvl4pPr>
            <a:lvl5pPr marL="685800" indent="-228600">
              <a:defRPr sz="2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89038"/>
            <a:ext cx="4038600" cy="5348922"/>
          </a:xfrm>
        </p:spPr>
        <p:txBody>
          <a:bodyPr/>
          <a:lstStyle>
            <a:lvl1pPr>
              <a:defRPr sz="3200">
                <a:latin typeface="Calibri" pitchFamily="34" charset="0"/>
              </a:defRPr>
            </a:lvl1pPr>
            <a:lvl2pPr marL="346075" indent="-228600">
              <a:defRPr sz="3200">
                <a:latin typeface="Calibri" pitchFamily="34" charset="0"/>
              </a:defRPr>
            </a:lvl2pPr>
            <a:lvl3pPr marL="452438" indent="-228600">
              <a:defRPr sz="2800">
                <a:latin typeface="Calibri" pitchFamily="34" charset="0"/>
              </a:defRPr>
            </a:lvl3pPr>
            <a:lvl4pPr marL="569913" indent="-228600">
              <a:defRPr sz="2800">
                <a:latin typeface="Calibri" pitchFamily="34" charset="0"/>
              </a:defRPr>
            </a:lvl4pPr>
            <a:lvl5pPr marL="685800" indent="-228600">
              <a:defRPr sz="2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2841673" y="6565184"/>
            <a:ext cx="3981157" cy="365125"/>
          </a:xfrm>
          <a:prstGeom prst="rect">
            <a:avLst/>
          </a:prstGeom>
        </p:spPr>
        <p:txBody>
          <a:bodyPr vert="horz" lIns="91440" tIns="45720" rIns="91440" bIns="45720" rtlCol="0" anchor="ctr"/>
          <a:lstStyle>
            <a:lvl1pPr algn="ctr">
              <a:defRPr sz="1200" b="1">
                <a:solidFill>
                  <a:schemeClr val="tx1"/>
                </a:solidFill>
              </a:defRPr>
            </a:lvl1pPr>
          </a:lstStyle>
          <a:p>
            <a:r>
              <a:rPr lang="en-GB" smtClean="0"/>
              <a:t>L. Rossi @ DOE review of LARP - 17 Feb 2014 - Fermilab</a:t>
            </a:r>
            <a:endParaRPr lang="en-GB" dirty="0"/>
          </a:p>
        </p:txBody>
      </p:sp>
    </p:spTree>
    <p:extLst>
      <p:ext uri="{BB962C8B-B14F-4D97-AF65-F5344CB8AC3E}">
        <p14:creationId xmlns:p14="http://schemas.microsoft.com/office/powerpoint/2010/main" val="7291446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A004B2-1541-5046-B6F2-22AF56585712}" type="slidenum">
              <a:rPr lang="en-US" smtClean="0"/>
              <a:t>‹#›</a:t>
            </a:fld>
            <a:endParaRPr lang="en-US"/>
          </a:p>
        </p:txBody>
      </p:sp>
      <p:sp>
        <p:nvSpPr>
          <p:cNvPr id="2" name="Title 1"/>
          <p:cNvSpPr>
            <a:spLocks noGrp="1"/>
          </p:cNvSpPr>
          <p:nvPr>
            <p:ph type="title"/>
          </p:nvPr>
        </p:nvSpPr>
        <p:spPr/>
        <p:txBody>
          <a:bodyPr/>
          <a:lstStyle>
            <a:lvl1pPr>
              <a:defRPr>
                <a:latin typeface="Calibri" pitchFamily="34" charset="0"/>
              </a:defRPr>
            </a:lvl1pPr>
          </a:lstStyle>
          <a:p>
            <a:r>
              <a:rPr lang="en-US" dirty="0" smtClean="0"/>
              <a:t>Click to edit Master title style</a:t>
            </a:r>
            <a:endParaRPr lang="en-US" dirty="0"/>
          </a:p>
        </p:txBody>
      </p:sp>
      <p:sp>
        <p:nvSpPr>
          <p:cNvPr id="7" name="Footer Placeholder 4"/>
          <p:cNvSpPr>
            <a:spLocks noGrp="1"/>
          </p:cNvSpPr>
          <p:nvPr>
            <p:ph type="ftr" sz="quarter" idx="3"/>
          </p:nvPr>
        </p:nvSpPr>
        <p:spPr>
          <a:xfrm>
            <a:off x="2841673" y="6565184"/>
            <a:ext cx="3981157" cy="365125"/>
          </a:xfrm>
          <a:prstGeom prst="rect">
            <a:avLst/>
          </a:prstGeom>
        </p:spPr>
        <p:txBody>
          <a:bodyPr vert="horz" lIns="91440" tIns="45720" rIns="91440" bIns="45720" rtlCol="0" anchor="ctr"/>
          <a:lstStyle>
            <a:lvl1pPr algn="ctr">
              <a:defRPr sz="1200" b="1">
                <a:solidFill>
                  <a:schemeClr val="tx1"/>
                </a:solidFill>
              </a:defRPr>
            </a:lvl1pPr>
          </a:lstStyle>
          <a:p>
            <a:r>
              <a:rPr lang="en-GB" smtClean="0"/>
              <a:t>L. Rossi @ DOE review of LARP - 17 Feb 2014 - Fermilab</a:t>
            </a:r>
            <a:endParaRPr lang="en-GB" dirty="0"/>
          </a:p>
        </p:txBody>
      </p:sp>
    </p:spTree>
    <p:extLst>
      <p:ext uri="{BB962C8B-B14F-4D97-AF65-F5344CB8AC3E}">
        <p14:creationId xmlns:p14="http://schemas.microsoft.com/office/powerpoint/2010/main" val="92779599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A004B2-1541-5046-B6F2-22AF56585712}" type="slidenum">
              <a:rPr lang="en-US" smtClean="0"/>
              <a:pPr/>
              <a:t>‹#›</a:t>
            </a:fld>
            <a:endParaRPr lang="en-US"/>
          </a:p>
        </p:txBody>
      </p:sp>
      <p:sp>
        <p:nvSpPr>
          <p:cNvPr id="7" name="Content Placeholder 6"/>
          <p:cNvSpPr>
            <a:spLocks noGrp="1"/>
          </p:cNvSpPr>
          <p:nvPr>
            <p:ph sz="quarter" idx="13"/>
          </p:nvPr>
        </p:nvSpPr>
        <p:spPr>
          <a:xfrm>
            <a:off x="457200" y="274638"/>
            <a:ext cx="8229600" cy="6263639"/>
          </a:xfrm>
        </p:spPr>
        <p:txBody>
          <a:bodyPr anchor="ctr" anchorCtr="1">
            <a:noAutofit/>
          </a:bodyPr>
          <a:lstStyle>
            <a:lvl1pPr marL="0" indent="0">
              <a:buFontTx/>
              <a:buNone/>
              <a:defRPr sz="4000" baseline="0">
                <a:solidFill>
                  <a:srgbClr val="005872"/>
                </a:solidFill>
                <a:effectLst/>
                <a:latin typeface="Calibri" pitchFamily="34" charset="0"/>
              </a:defRPr>
            </a:lvl1pPr>
          </a:lstStyle>
          <a:p>
            <a:pPr lvl="0"/>
            <a:r>
              <a:rPr lang="en-US" dirty="0" smtClean="0"/>
              <a:t>Click to edit Master text styles</a:t>
            </a:r>
          </a:p>
        </p:txBody>
      </p:sp>
      <p:sp>
        <p:nvSpPr>
          <p:cNvPr id="8" name="Footer Placeholder 4"/>
          <p:cNvSpPr>
            <a:spLocks noGrp="1"/>
          </p:cNvSpPr>
          <p:nvPr>
            <p:ph type="ftr" sz="quarter" idx="3"/>
          </p:nvPr>
        </p:nvSpPr>
        <p:spPr>
          <a:xfrm>
            <a:off x="2841673" y="6565184"/>
            <a:ext cx="3981157" cy="365125"/>
          </a:xfrm>
          <a:prstGeom prst="rect">
            <a:avLst/>
          </a:prstGeom>
        </p:spPr>
        <p:txBody>
          <a:bodyPr vert="horz" lIns="91440" tIns="45720" rIns="91440" bIns="45720" rtlCol="0" anchor="ctr"/>
          <a:lstStyle>
            <a:lvl1pPr algn="ctr">
              <a:defRPr sz="1200" b="1">
                <a:solidFill>
                  <a:schemeClr val="tx1"/>
                </a:solidFill>
              </a:defRPr>
            </a:lvl1pPr>
          </a:lstStyle>
          <a:p>
            <a:r>
              <a:rPr lang="en-GB" smtClean="0"/>
              <a:t>L. Rossi @ DOE review of LARP - 17 Feb 2014 - Fermilab</a:t>
            </a:r>
            <a:endParaRPr lang="en-GB" dirty="0"/>
          </a:p>
        </p:txBody>
      </p:sp>
    </p:spTree>
    <p:extLst>
      <p:ext uri="{BB962C8B-B14F-4D97-AF65-F5344CB8AC3E}">
        <p14:creationId xmlns:p14="http://schemas.microsoft.com/office/powerpoint/2010/main" val="278579476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004B2-1541-5046-B6F2-22AF56585712}" type="slidenum">
              <a:rPr lang="en-US" smtClean="0"/>
              <a:t>‹#›</a:t>
            </a:fld>
            <a:endParaRPr lang="en-US"/>
          </a:p>
        </p:txBody>
      </p:sp>
      <p:sp>
        <p:nvSpPr>
          <p:cNvPr id="6" name="Footer Placeholder 4"/>
          <p:cNvSpPr>
            <a:spLocks noGrp="1"/>
          </p:cNvSpPr>
          <p:nvPr>
            <p:ph type="ftr" sz="quarter" idx="3"/>
          </p:nvPr>
        </p:nvSpPr>
        <p:spPr>
          <a:xfrm>
            <a:off x="2841673" y="6565184"/>
            <a:ext cx="3981157" cy="365125"/>
          </a:xfrm>
          <a:prstGeom prst="rect">
            <a:avLst/>
          </a:prstGeom>
        </p:spPr>
        <p:txBody>
          <a:bodyPr vert="horz" lIns="91440" tIns="45720" rIns="91440" bIns="45720" rtlCol="0" anchor="ctr"/>
          <a:lstStyle>
            <a:lvl1pPr algn="ctr">
              <a:defRPr sz="1200" b="1">
                <a:solidFill>
                  <a:schemeClr val="tx1"/>
                </a:solidFill>
              </a:defRPr>
            </a:lvl1pPr>
          </a:lstStyle>
          <a:p>
            <a:r>
              <a:rPr lang="en-GB" smtClean="0"/>
              <a:t>L. Rossi @ DOE review of LARP - 17 Feb 2014 - Fermilab</a:t>
            </a:r>
            <a:endParaRPr lang="en-GB" dirty="0"/>
          </a:p>
        </p:txBody>
      </p:sp>
    </p:spTree>
    <p:extLst>
      <p:ext uri="{BB962C8B-B14F-4D97-AF65-F5344CB8AC3E}">
        <p14:creationId xmlns:p14="http://schemas.microsoft.com/office/powerpoint/2010/main" val="37884513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Final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userDrawn="1"/>
        </p:nvSpPr>
        <p:spPr>
          <a:xfrm>
            <a:off x="692447" y="6117173"/>
            <a:ext cx="7683622" cy="461665"/>
          </a:xfrm>
          <a:prstGeom prst="rect">
            <a:avLst/>
          </a:prstGeom>
          <a:noFill/>
        </p:spPr>
        <p:txBody>
          <a:bodyPr wrap="square" rtlCol="0">
            <a:spAutoFit/>
          </a:bodyPr>
          <a:lstStyle/>
          <a:p>
            <a:pPr algn="ctr"/>
            <a:r>
              <a:rPr lang="en-US" sz="1200" dirty="0" smtClean="0">
                <a:solidFill>
                  <a:schemeClr val="accent5">
                    <a:lumMod val="75000"/>
                  </a:schemeClr>
                </a:solidFill>
              </a:rPr>
              <a:t>The </a:t>
            </a:r>
            <a:r>
              <a:rPr lang="en-US" sz="1200" dirty="0" err="1" smtClean="0">
                <a:solidFill>
                  <a:schemeClr val="accent5">
                    <a:lumMod val="75000"/>
                  </a:schemeClr>
                </a:solidFill>
              </a:rPr>
              <a:t>HiLumi</a:t>
            </a:r>
            <a:r>
              <a:rPr lang="en-US" sz="1200" dirty="0" smtClean="0">
                <a:solidFill>
                  <a:schemeClr val="accent5">
                    <a:lumMod val="75000"/>
                  </a:schemeClr>
                </a:solidFill>
              </a:rPr>
              <a:t> LHC Design Study is included in the High Luminosity LHC project and is partly funded by the European Commission within the Framework </a:t>
            </a:r>
            <a:r>
              <a:rPr lang="en-US" sz="1200" dirty="0" err="1" smtClean="0">
                <a:solidFill>
                  <a:schemeClr val="accent5">
                    <a:lumMod val="75000"/>
                  </a:schemeClr>
                </a:solidFill>
              </a:rPr>
              <a:t>Programme</a:t>
            </a:r>
            <a:r>
              <a:rPr lang="en-US" sz="1200" dirty="0" smtClean="0">
                <a:solidFill>
                  <a:schemeClr val="accent5">
                    <a:lumMod val="75000"/>
                  </a:schemeClr>
                </a:solidFill>
              </a:rPr>
              <a:t> 7 Capacities Specific </a:t>
            </a:r>
            <a:r>
              <a:rPr lang="en-US" sz="1200" dirty="0" err="1" smtClean="0">
                <a:solidFill>
                  <a:schemeClr val="accent5">
                    <a:lumMod val="75000"/>
                  </a:schemeClr>
                </a:solidFill>
              </a:rPr>
              <a:t>Programme</a:t>
            </a:r>
            <a:r>
              <a:rPr lang="en-US" sz="1200" dirty="0" smtClean="0">
                <a:solidFill>
                  <a:schemeClr val="accent5">
                    <a:lumMod val="75000"/>
                  </a:schemeClr>
                </a:solidFill>
              </a:rPr>
              <a:t>, Grant Agreement 284404. </a:t>
            </a:r>
            <a:endParaRPr lang="en-GB" sz="1200" dirty="0">
              <a:solidFill>
                <a:schemeClr val="accent5">
                  <a:lumMod val="75000"/>
                </a:schemeClr>
              </a:solidFill>
            </a:endParaRP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8460290" y="6168005"/>
            <a:ext cx="417381" cy="281731"/>
          </a:xfrm>
          <a:prstGeom prst="rect">
            <a:avLst/>
          </a:prstGeom>
        </p:spPr>
      </p:pic>
      <p:pic>
        <p:nvPicPr>
          <p:cNvPr id="7" name="Picture 6"/>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50847" y="6128871"/>
            <a:ext cx="441600" cy="360000"/>
          </a:xfrm>
          <a:prstGeom prst="rect">
            <a:avLst/>
          </a:prstGeom>
        </p:spPr>
      </p:pic>
      <p:pic>
        <p:nvPicPr>
          <p:cNvPr id="3" name="Picture 2"/>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625292" y="2108488"/>
            <a:ext cx="3817931" cy="1840885"/>
          </a:xfrm>
          <a:prstGeom prst="rect">
            <a:avLst/>
          </a:prstGeom>
        </p:spPr>
      </p:pic>
    </p:spTree>
    <p:extLst>
      <p:ext uri="{BB962C8B-B14F-4D97-AF65-F5344CB8AC3E}">
        <p14:creationId xmlns:p14="http://schemas.microsoft.com/office/powerpoint/2010/main" val="398358987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lide Number Placeholder 5"/>
          <p:cNvSpPr>
            <a:spLocks noGrp="1"/>
          </p:cNvSpPr>
          <p:nvPr>
            <p:ph type="sldNum" sz="quarter" idx="4"/>
          </p:nvPr>
        </p:nvSpPr>
        <p:spPr>
          <a:xfrm>
            <a:off x="8686800" y="6537960"/>
            <a:ext cx="457200" cy="320040"/>
          </a:xfrm>
          <a:prstGeom prst="rect">
            <a:avLst/>
          </a:prstGeom>
        </p:spPr>
        <p:txBody>
          <a:bodyPr vert="horz" lIns="91440" tIns="0" rIns="91440" bIns="0" rtlCol="0" anchor="ctr" anchorCtr="0"/>
          <a:lstStyle>
            <a:lvl1pPr algn="r">
              <a:defRPr sz="1200" b="1" baseline="0">
                <a:solidFill>
                  <a:schemeClr val="tx1"/>
                </a:solidFill>
              </a:defRPr>
            </a:lvl1pPr>
          </a:lstStyle>
          <a:p>
            <a:fld id="{0FA004B2-1541-5046-B6F2-22AF56585712}" type="slidenum">
              <a:rPr lang="en-US" smtClean="0"/>
              <a:pPr/>
              <a:t>‹#›</a:t>
            </a:fld>
            <a:endParaRPr lang="en-US" dirty="0"/>
          </a:p>
        </p:txBody>
      </p:sp>
      <p:sp>
        <p:nvSpPr>
          <p:cNvPr id="2" name="Title Placeholder 1"/>
          <p:cNvSpPr>
            <a:spLocks noGrp="1"/>
          </p:cNvSpPr>
          <p:nvPr>
            <p:ph type="title"/>
          </p:nvPr>
        </p:nvSpPr>
        <p:spPr>
          <a:xfrm>
            <a:off x="457200" y="274638"/>
            <a:ext cx="8229600" cy="914400"/>
          </a:xfrm>
          <a:prstGeom prst="rect">
            <a:avLst/>
          </a:prstGeom>
        </p:spPr>
        <p:txBody>
          <a:bodyPr vert="horz" lIns="36000" tIns="0" rIns="3600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88719"/>
            <a:ext cx="8229600" cy="5349240"/>
          </a:xfrm>
          <a:prstGeom prst="rect">
            <a:avLst/>
          </a:prstGeom>
        </p:spPr>
        <p:txBody>
          <a:bodyPr vert="horz" lIns="91440" tIns="0" rIns="9144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descr="2011-10-04_logoHiLumi561px.jp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68275" y="6163009"/>
            <a:ext cx="777850" cy="374952"/>
          </a:xfrm>
          <a:prstGeom prst="rect">
            <a:avLst/>
          </a:prstGeom>
        </p:spPr>
      </p:pic>
      <p:sp>
        <p:nvSpPr>
          <p:cNvPr id="5" name="Footer Placeholder 4"/>
          <p:cNvSpPr>
            <a:spLocks noGrp="1"/>
          </p:cNvSpPr>
          <p:nvPr>
            <p:ph type="ftr" sz="quarter" idx="3"/>
          </p:nvPr>
        </p:nvSpPr>
        <p:spPr>
          <a:xfrm>
            <a:off x="2841673" y="6565184"/>
            <a:ext cx="3981157" cy="365125"/>
          </a:xfrm>
          <a:prstGeom prst="rect">
            <a:avLst/>
          </a:prstGeom>
        </p:spPr>
        <p:txBody>
          <a:bodyPr vert="horz" lIns="91440" tIns="45720" rIns="91440" bIns="45720" rtlCol="0" anchor="ctr"/>
          <a:lstStyle>
            <a:lvl1pPr algn="ctr">
              <a:defRPr sz="1200" b="1">
                <a:solidFill>
                  <a:schemeClr val="tx1"/>
                </a:solidFill>
              </a:defRPr>
            </a:lvl1pPr>
          </a:lstStyle>
          <a:p>
            <a:r>
              <a:rPr lang="en-GB" smtClean="0"/>
              <a:t>L. Rossi @ DOE review of LARP - 17 Feb 2014 - Fermilab</a:t>
            </a:r>
            <a:endParaRPr lang="en-GB" dirty="0"/>
          </a:p>
        </p:txBody>
      </p:sp>
      <p:pic>
        <p:nvPicPr>
          <p:cNvPr id="6146" name="Picture 2"/>
          <p:cNvPicPr>
            <a:picLocks noChangeAspect="1" noChangeArrowheads="1"/>
          </p:cNvPicPr>
          <p:nvPr userDrawn="1"/>
        </p:nvPicPr>
        <p:blipFill>
          <a:blip r:embed="rId12" cstate="email">
            <a:extLst>
              <a:ext uri="{28A0092B-C50C-407E-A947-70E740481C1C}">
                <a14:useLocalDpi xmlns:a14="http://schemas.microsoft.com/office/drawing/2010/main" val="0"/>
              </a:ext>
            </a:extLst>
          </a:blip>
          <a:srcRect/>
          <a:stretch>
            <a:fillRect/>
          </a:stretch>
        </p:blipFill>
        <p:spPr bwMode="auto">
          <a:xfrm>
            <a:off x="95250" y="5676900"/>
            <a:ext cx="342900" cy="45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9953712"/>
      </p:ext>
    </p:extLst>
  </p:cSld>
  <p:clrMap bg1="lt1" tx1="dk1" bg2="lt2" tx2="dk2" accent1="accent1" accent2="accent2" accent3="accent3" accent4="accent4" accent5="accent5" accent6="accent6" hlink="hlink" folHlink="folHlink"/>
  <p:sldLayoutIdLst>
    <p:sldLayoutId id="2147483656" r:id="rId1"/>
    <p:sldLayoutId id="2147483650" r:id="rId2"/>
    <p:sldLayoutId id="2147483659" r:id="rId3"/>
    <p:sldLayoutId id="2147483657" r:id="rId4"/>
    <p:sldLayoutId id="2147483654" r:id="rId5"/>
    <p:sldLayoutId id="2147483658" r:id="rId6"/>
    <p:sldLayoutId id="2147483655" r:id="rId7"/>
    <p:sldLayoutId id="2147483660" r:id="rId8"/>
  </p:sldLayoutIdLst>
  <p:timing>
    <p:tnLst>
      <p:par>
        <p:cTn id="1" dur="indefinite" restart="never" nodeType="tmRoot"/>
      </p:par>
    </p:tnLst>
  </p:timing>
  <p:hf hdr="0" dt="0"/>
  <p:txStyles>
    <p:titleStyle>
      <a:lvl1pPr algn="ctr" defTabSz="457200" rtl="0" eaLnBrk="1" latinLnBrk="0" hangingPunct="1">
        <a:spcBef>
          <a:spcPct val="0"/>
        </a:spcBef>
        <a:buNone/>
        <a:defRPr sz="4000" kern="1200" baseline="0">
          <a:solidFill>
            <a:schemeClr val="tx1">
              <a:lumMod val="75000"/>
              <a:lumOff val="25000"/>
            </a:schemeClr>
          </a:solidFill>
          <a:effectLst/>
          <a:latin typeface="+mj-lt"/>
          <a:ea typeface="+mj-ea"/>
          <a:cs typeface="+mj-cs"/>
        </a:defRPr>
      </a:lvl1pPr>
    </p:titleStyle>
    <p:bodyStyle>
      <a:lvl1pPr marL="228600" indent="-228600" algn="l" defTabSz="457200" rtl="0" eaLnBrk="1" latinLnBrk="0" hangingPunct="1">
        <a:lnSpc>
          <a:spcPct val="120000"/>
        </a:lnSpc>
        <a:spcBef>
          <a:spcPts val="600"/>
        </a:spcBef>
        <a:buClr>
          <a:srgbClr val="0089B5"/>
        </a:buClr>
        <a:buFont typeface="Arial"/>
        <a:buChar char="•"/>
        <a:defRPr sz="3200" kern="1200">
          <a:solidFill>
            <a:schemeClr val="tx1">
              <a:lumMod val="75000"/>
              <a:lumOff val="25000"/>
            </a:schemeClr>
          </a:solidFill>
          <a:effectLst/>
          <a:latin typeface="+mn-lt"/>
          <a:ea typeface="+mn-ea"/>
          <a:cs typeface="+mn-cs"/>
        </a:defRPr>
      </a:lvl1pPr>
      <a:lvl2pPr marL="457200" indent="-228600" algn="l" defTabSz="457200" rtl="0" eaLnBrk="1" latinLnBrk="0" hangingPunct="1">
        <a:lnSpc>
          <a:spcPct val="120000"/>
        </a:lnSpc>
        <a:spcBef>
          <a:spcPts val="400"/>
        </a:spcBef>
        <a:buClr>
          <a:srgbClr val="0089B5"/>
        </a:buClr>
        <a:buSzPct val="95000"/>
        <a:buFont typeface="Arial"/>
        <a:buChar char="•"/>
        <a:defRPr sz="3200" kern="1200" baseline="0">
          <a:solidFill>
            <a:schemeClr val="tx1">
              <a:lumMod val="75000"/>
              <a:lumOff val="25000"/>
            </a:schemeClr>
          </a:solidFill>
          <a:effectLst/>
          <a:latin typeface="+mn-lt"/>
          <a:ea typeface="+mn-ea"/>
          <a:cs typeface="+mn-cs"/>
        </a:defRPr>
      </a:lvl2pPr>
      <a:lvl3pPr marL="6858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latin typeface="+mn-lt"/>
          <a:ea typeface="+mn-ea"/>
          <a:cs typeface="+mn-cs"/>
        </a:defRPr>
      </a:lvl3pPr>
      <a:lvl4pPr marL="914400" indent="-228600" algn="l" defTabSz="457200" rtl="0" eaLnBrk="1" latinLnBrk="0" hangingPunct="1">
        <a:lnSpc>
          <a:spcPct val="120000"/>
        </a:lnSpc>
        <a:spcBef>
          <a:spcPts val="200"/>
        </a:spcBef>
        <a:buClr>
          <a:srgbClr val="0089B5"/>
        </a:buClr>
        <a:buSzPct val="90000"/>
        <a:buFont typeface="Arial"/>
        <a:buChar char="•"/>
        <a:defRPr sz="2800" kern="1200" baseline="0">
          <a:solidFill>
            <a:schemeClr val="tx1">
              <a:lumMod val="75000"/>
              <a:lumOff val="25000"/>
            </a:schemeClr>
          </a:solidFill>
          <a:effectLst/>
          <a:latin typeface="+mn-lt"/>
          <a:ea typeface="+mn-ea"/>
          <a:cs typeface="+mn-cs"/>
        </a:defRPr>
      </a:lvl4pPr>
      <a:lvl5pPr marL="1143000" indent="-228600" algn="l" defTabSz="457200" rtl="0" eaLnBrk="1" latinLnBrk="0" hangingPunct="1">
        <a:lnSpc>
          <a:spcPct val="120000"/>
        </a:lnSpc>
        <a:spcBef>
          <a:spcPts val="0"/>
        </a:spcBef>
        <a:buClr>
          <a:schemeClr val="bg1">
            <a:lumMod val="50000"/>
          </a:schemeClr>
        </a:buClr>
        <a:buSzPct val="90000"/>
        <a:buFont typeface="Arial"/>
        <a:buChar char="•"/>
        <a:defRPr sz="2800" kern="1200" baseline="0">
          <a:solidFill>
            <a:schemeClr val="tx1">
              <a:lumMod val="50000"/>
              <a:lumOff val="50000"/>
            </a:schemeClr>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5.emf"/><Relationship Id="rId5" Type="http://schemas.openxmlformats.org/officeDocument/2006/relationships/image" Target="../media/image44.tmp"/><Relationship Id="rId10" Type="http://schemas.openxmlformats.org/officeDocument/2006/relationships/image" Target="../media/image49.jpg"/><Relationship Id="rId4" Type="http://schemas.openxmlformats.org/officeDocument/2006/relationships/image" Target="../media/image4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42.png"/><Relationship Id="rId1" Type="http://schemas.openxmlformats.org/officeDocument/2006/relationships/slideLayout" Target="../slideLayouts/slideLayout5.xml"/><Relationship Id="rId5" Type="http://schemas.openxmlformats.org/officeDocument/2006/relationships/image" Target="../media/image56.emf"/><Relationship Id="rId4" Type="http://schemas.openxmlformats.org/officeDocument/2006/relationships/image" Target="../media/image55.emf"/></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58.emf"/></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132.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www.iconarchive.com/show/flag-icons-by-gosquared/United-States-icon.html" TargetMode="External"/><Relationship Id="rId2" Type="http://schemas.openxmlformats.org/officeDocument/2006/relationships/image" Target="../media/image79.png"/><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2.jpeg"/><Relationship Id="rId18" Type="http://schemas.openxmlformats.org/officeDocument/2006/relationships/image" Target="../media/image97.png"/><Relationship Id="rId26" Type="http://schemas.openxmlformats.org/officeDocument/2006/relationships/image" Target="../media/image105.png"/><Relationship Id="rId3" Type="http://schemas.openxmlformats.org/officeDocument/2006/relationships/image" Target="../media/image83.gif"/><Relationship Id="rId21" Type="http://schemas.openxmlformats.org/officeDocument/2006/relationships/image" Target="../media/image100.png"/><Relationship Id="rId7" Type="http://schemas.openxmlformats.org/officeDocument/2006/relationships/image" Target="../media/image87.gif"/><Relationship Id="rId12" Type="http://schemas.openxmlformats.org/officeDocument/2006/relationships/image" Target="../media/image91.png"/><Relationship Id="rId17" Type="http://schemas.openxmlformats.org/officeDocument/2006/relationships/image" Target="../media/image96.png"/><Relationship Id="rId25" Type="http://schemas.openxmlformats.org/officeDocument/2006/relationships/image" Target="../media/image104.jpeg"/><Relationship Id="rId2" Type="http://schemas.openxmlformats.org/officeDocument/2006/relationships/image" Target="../media/image82.jpeg"/><Relationship Id="rId16" Type="http://schemas.openxmlformats.org/officeDocument/2006/relationships/image" Target="../media/image95.jpeg"/><Relationship Id="rId20" Type="http://schemas.openxmlformats.org/officeDocument/2006/relationships/image" Target="../media/image99.gif"/><Relationship Id="rId1" Type="http://schemas.openxmlformats.org/officeDocument/2006/relationships/slideLayout" Target="../slideLayouts/slideLayout5.xml"/><Relationship Id="rId6" Type="http://schemas.openxmlformats.org/officeDocument/2006/relationships/image" Target="../media/image86.gif"/><Relationship Id="rId11" Type="http://schemas.openxmlformats.org/officeDocument/2006/relationships/image" Target="../media/image90.png"/><Relationship Id="rId24" Type="http://schemas.openxmlformats.org/officeDocument/2006/relationships/image" Target="../media/image103.png"/><Relationship Id="rId5" Type="http://schemas.openxmlformats.org/officeDocument/2006/relationships/image" Target="../media/image85.gif"/><Relationship Id="rId15" Type="http://schemas.openxmlformats.org/officeDocument/2006/relationships/image" Target="../media/image94.gif"/><Relationship Id="rId23" Type="http://schemas.openxmlformats.org/officeDocument/2006/relationships/image" Target="../media/image102.jpeg"/><Relationship Id="rId10" Type="http://schemas.openxmlformats.org/officeDocument/2006/relationships/image" Target="../media/image89.jpeg"/><Relationship Id="rId19" Type="http://schemas.openxmlformats.org/officeDocument/2006/relationships/image" Target="../media/image98.png"/><Relationship Id="rId4" Type="http://schemas.openxmlformats.org/officeDocument/2006/relationships/image" Target="../media/image84.jpeg"/><Relationship Id="rId9" Type="http://schemas.openxmlformats.org/officeDocument/2006/relationships/hyperlink" Target="http://www.kek.jp/" TargetMode="External"/><Relationship Id="rId14" Type="http://schemas.openxmlformats.org/officeDocument/2006/relationships/image" Target="../media/image93.png"/><Relationship Id="rId22" Type="http://schemas.openxmlformats.org/officeDocument/2006/relationships/image" Target="../media/image101.png"/></Relationships>
</file>

<file path=ppt/slides/_rels/slide36.xml.rels><?xml version="1.0" encoding="UTF-8" standalone="yes"?>
<Relationships xmlns="http://schemas.openxmlformats.org/package/2006/relationships"><Relationship Id="rId8" Type="http://schemas.openxmlformats.org/officeDocument/2006/relationships/hyperlink" Target="http://www.iconarchive.com/show/flag-icons-by-gosquared/France-icon.html" TargetMode="External"/><Relationship Id="rId13"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108.png"/><Relationship Id="rId12" Type="http://schemas.openxmlformats.org/officeDocument/2006/relationships/hyperlink" Target="http://www.iconarchive.com/show/flag-icons-by-gosquared/Spain-icon.html" TargetMode="External"/><Relationship Id="rId2" Type="http://schemas.openxmlformats.org/officeDocument/2006/relationships/image" Target="../media/image106.png"/><Relationship Id="rId16" Type="http://schemas.openxmlformats.org/officeDocument/2006/relationships/image" Target="../media/image113.png"/><Relationship Id="rId1" Type="http://schemas.openxmlformats.org/officeDocument/2006/relationships/slideLayout" Target="../slideLayouts/slideLayout5.xml"/><Relationship Id="rId6" Type="http://schemas.openxmlformats.org/officeDocument/2006/relationships/hyperlink" Target="http://www.iconarchive.com/show/flag-icons-by-gosquared/Japan-icon.html" TargetMode="External"/><Relationship Id="rId11" Type="http://schemas.openxmlformats.org/officeDocument/2006/relationships/image" Target="../media/image110.png"/><Relationship Id="rId5" Type="http://schemas.openxmlformats.org/officeDocument/2006/relationships/image" Target="../media/image80.png"/><Relationship Id="rId15" Type="http://schemas.openxmlformats.org/officeDocument/2006/relationships/hyperlink" Target="http://www.iconarchive.com/show/flag-icons-by-gosquared/United-Kingdom-icon.html" TargetMode="External"/><Relationship Id="rId10" Type="http://schemas.openxmlformats.org/officeDocument/2006/relationships/hyperlink" Target="http://www.iconarchive.com/show/flag-icons-by-gosquared/Italy-icon.html" TargetMode="External"/><Relationship Id="rId4" Type="http://schemas.openxmlformats.org/officeDocument/2006/relationships/hyperlink" Target="http://www.iconarchive.com/show/flag-icons-by-gosquared/United-States-icon.html" TargetMode="External"/><Relationship Id="rId9" Type="http://schemas.openxmlformats.org/officeDocument/2006/relationships/image" Target="../media/image109.png"/><Relationship Id="rId14"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hyperlink" Target="https://edms.cern.ch/file/1311290/0.4/LHC-PM-QA-517.V04.21.01.2014.docx" TargetMode="External"/><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CH" dirty="0" smtClean="0"/>
              <a:t>HL-LHC </a:t>
            </a:r>
            <a:r>
              <a:rPr lang="fr-CH" dirty="0" err="1" smtClean="0"/>
              <a:t>project</a:t>
            </a:r>
            <a:r>
              <a:rPr lang="fr-CH" dirty="0" smtClean="0"/>
              <a:t> </a:t>
            </a:r>
            <a:r>
              <a:rPr lang="fr-CH" dirty="0" err="1" smtClean="0"/>
              <a:t>status</a:t>
            </a:r>
            <a:r>
              <a:rPr lang="fr-CH" dirty="0" smtClean="0"/>
              <a:t> and plan</a:t>
            </a:r>
            <a:endParaRPr lang="en-GB" dirty="0"/>
          </a:p>
        </p:txBody>
      </p:sp>
      <p:sp>
        <p:nvSpPr>
          <p:cNvPr id="3" name="Subtitle 2"/>
          <p:cNvSpPr>
            <a:spLocks noGrp="1"/>
          </p:cNvSpPr>
          <p:nvPr>
            <p:ph type="subTitle" idx="1"/>
          </p:nvPr>
        </p:nvSpPr>
        <p:spPr/>
        <p:txBody>
          <a:bodyPr>
            <a:normAutofit/>
          </a:bodyPr>
          <a:lstStyle/>
          <a:p>
            <a:r>
              <a:rPr lang="fr-CH" dirty="0" smtClean="0"/>
              <a:t>Lucio Rossi - CERN</a:t>
            </a:r>
          </a:p>
          <a:p>
            <a:endParaRPr lang="fr-CH" dirty="0" smtClean="0"/>
          </a:p>
          <a:p>
            <a:endParaRPr lang="fr-CH" dirty="0"/>
          </a:p>
          <a:p>
            <a:r>
              <a:rPr lang="fr-CH" dirty="0" smtClean="0"/>
              <a:t>DOE </a:t>
            </a:r>
            <a:r>
              <a:rPr lang="fr-CH" dirty="0" err="1" smtClean="0"/>
              <a:t>review</a:t>
            </a:r>
            <a:r>
              <a:rPr lang="fr-CH" dirty="0" smtClean="0"/>
              <a:t> of LARP, </a:t>
            </a:r>
            <a:r>
              <a:rPr lang="fr-CH" dirty="0" err="1" smtClean="0"/>
              <a:t>Fermilab</a:t>
            </a:r>
            <a:r>
              <a:rPr lang="fr-CH" dirty="0" smtClean="0"/>
              <a:t>, 17 </a:t>
            </a:r>
            <a:r>
              <a:rPr lang="fr-CH" dirty="0" err="1" smtClean="0"/>
              <a:t>February</a:t>
            </a:r>
            <a:r>
              <a:rPr lang="fr-CH" dirty="0" smtClean="0"/>
              <a:t> 2014</a:t>
            </a:r>
            <a:endParaRPr lang="en-GB" dirty="0"/>
          </a:p>
        </p:txBody>
      </p:sp>
    </p:spTree>
    <p:extLst>
      <p:ext uri="{BB962C8B-B14F-4D97-AF65-F5344CB8AC3E}">
        <p14:creationId xmlns:p14="http://schemas.microsoft.com/office/powerpoint/2010/main" val="25558688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10</a:t>
            </a:fld>
            <a:endParaRPr lang="en-US"/>
          </a:p>
        </p:txBody>
      </p:sp>
      <p:sp>
        <p:nvSpPr>
          <p:cNvPr id="3" name="Title 2"/>
          <p:cNvSpPr>
            <a:spLocks noGrp="1"/>
          </p:cNvSpPr>
          <p:nvPr>
            <p:ph type="title"/>
          </p:nvPr>
        </p:nvSpPr>
        <p:spPr/>
        <p:txBody>
          <a:bodyPr/>
          <a:lstStyle/>
          <a:p>
            <a:r>
              <a:rPr lang="fr-CH" dirty="0" err="1" smtClean="0"/>
              <a:t>Review</a:t>
            </a:r>
            <a:r>
              <a:rPr lang="fr-CH" dirty="0" smtClean="0"/>
              <a:t> of LHC &amp; </a:t>
            </a:r>
            <a:r>
              <a:rPr lang="fr-CH" dirty="0" err="1" smtClean="0"/>
              <a:t>Injector</a:t>
            </a:r>
            <a:r>
              <a:rPr lang="fr-CH" dirty="0" smtClean="0"/>
              <a:t> Upgrade Program (CERN-MAC)</a:t>
            </a:r>
            <a:endParaRPr lang="en-GB" dirty="0"/>
          </a:p>
        </p:txBody>
      </p:sp>
      <p:sp>
        <p:nvSpPr>
          <p:cNvPr id="4" name="Footer Placeholder 3"/>
          <p:cNvSpPr>
            <a:spLocks noGrp="1"/>
          </p:cNvSpPr>
          <p:nvPr>
            <p:ph type="ftr" sz="quarter" idx="3"/>
          </p:nvPr>
        </p:nvSpPr>
        <p:spPr/>
        <p:txBody>
          <a:bodyPr/>
          <a:lstStyle/>
          <a:p>
            <a:r>
              <a:rPr lang="en-GB" smtClean="0"/>
              <a:t>L. Rossi @ DOE review of LARP - 17 Feb 2014 - Fermilab</a:t>
            </a:r>
            <a:endParaRPr lang="en-GB" dirty="0"/>
          </a:p>
        </p:txBody>
      </p:sp>
      <p:pic>
        <p:nvPicPr>
          <p:cNvPr id="4098"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34421" b="12273"/>
          <a:stretch/>
        </p:blipFill>
        <p:spPr bwMode="auto">
          <a:xfrm>
            <a:off x="82550" y="1651000"/>
            <a:ext cx="8934450" cy="3179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2550" y="5070931"/>
            <a:ext cx="9061450" cy="120032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GB" dirty="0"/>
              <a:t>Recommendation (R1): The committee supports the full LHC high luminosity program (HL-LHC), including the full LHC Injector Upgrade (LIU) project and the Upgrade Scenarios 1 and 2, and recommends scheduling LS3 for the installation of all necessary equipment for the HL-LHC as early as possible to maximize the integrated luminosity of the LHC. </a:t>
            </a:r>
          </a:p>
        </p:txBody>
      </p:sp>
      <p:sp>
        <p:nvSpPr>
          <p:cNvPr id="6" name="Oval Callout 5"/>
          <p:cNvSpPr/>
          <p:nvPr/>
        </p:nvSpPr>
        <p:spPr>
          <a:xfrm>
            <a:off x="6822830" y="6168436"/>
            <a:ext cx="2194170" cy="612648"/>
          </a:xfrm>
          <a:prstGeom prst="wedgeEllipseCallout">
            <a:avLst>
              <a:gd name="adj1" fmla="val 5556"/>
              <a:gd name="adj2" fmla="val -134432"/>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fr-CH" sz="1400" dirty="0" err="1" smtClean="0"/>
              <a:t>Flull</a:t>
            </a:r>
            <a:r>
              <a:rPr lang="fr-CH" sz="1400" dirty="0" smtClean="0"/>
              <a:t> plan (incl. CC and LRBBW</a:t>
            </a:r>
            <a:r>
              <a:rPr lang="fr-CH" sz="1400" dirty="0" smtClean="0">
                <a:sym typeface="Wingdings" panose="05000000000000000000" pitchFamily="2" charset="2"/>
              </a:rPr>
              <a:t>): </a:t>
            </a:r>
            <a:r>
              <a:rPr lang="fr-CH" sz="1400" dirty="0" smtClean="0"/>
              <a:t> OK</a:t>
            </a:r>
            <a:endParaRPr lang="en-GB" sz="1400" dirty="0"/>
          </a:p>
        </p:txBody>
      </p:sp>
    </p:spTree>
    <p:extLst>
      <p:ext uri="{BB962C8B-B14F-4D97-AF65-F5344CB8AC3E}">
        <p14:creationId xmlns:p14="http://schemas.microsoft.com/office/powerpoint/2010/main" val="48730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11</a:t>
            </a:fld>
            <a:endParaRPr lang="en-US"/>
          </a:p>
        </p:txBody>
      </p:sp>
      <p:sp>
        <p:nvSpPr>
          <p:cNvPr id="3" name="Title 2"/>
          <p:cNvSpPr>
            <a:spLocks noGrp="1"/>
          </p:cNvSpPr>
          <p:nvPr>
            <p:ph type="title"/>
          </p:nvPr>
        </p:nvSpPr>
        <p:spPr/>
        <p:txBody>
          <a:bodyPr/>
          <a:lstStyle/>
          <a:p>
            <a:r>
              <a:rPr lang="fr-CH" dirty="0" smtClean="0"/>
              <a:t>New CERN long </a:t>
            </a:r>
            <a:r>
              <a:rPr lang="fr-CH" dirty="0" err="1" smtClean="0"/>
              <a:t>term</a:t>
            </a:r>
            <a:r>
              <a:rPr lang="fr-CH" dirty="0" smtClean="0"/>
              <a:t> plan</a:t>
            </a:r>
            <a:endParaRPr lang="en-GB" dirty="0"/>
          </a:p>
        </p:txBody>
      </p:sp>
      <p:sp>
        <p:nvSpPr>
          <p:cNvPr id="4" name="Footer Placeholder 3"/>
          <p:cNvSpPr>
            <a:spLocks noGrp="1"/>
          </p:cNvSpPr>
          <p:nvPr>
            <p:ph type="ftr" sz="quarter" idx="3"/>
          </p:nvPr>
        </p:nvSpPr>
        <p:spPr/>
        <p:txBody>
          <a:bodyPr/>
          <a:lstStyle/>
          <a:p>
            <a:r>
              <a:rPr lang="en-GB" smtClean="0"/>
              <a:t>L. Rossi @ DOE review of LARP - 17 Feb 2014 - Fermilab</a:t>
            </a:r>
            <a:endParaRPr lang="en-GB" dirty="0"/>
          </a:p>
        </p:txBody>
      </p:sp>
      <p:sp>
        <p:nvSpPr>
          <p:cNvPr id="5" name="TextBox 4"/>
          <p:cNvSpPr txBox="1"/>
          <p:nvPr/>
        </p:nvSpPr>
        <p:spPr>
          <a:xfrm>
            <a:off x="207008" y="1189038"/>
            <a:ext cx="6186287" cy="923330"/>
          </a:xfrm>
          <a:prstGeom prst="rect">
            <a:avLst/>
          </a:prstGeom>
          <a:noFill/>
        </p:spPr>
        <p:txBody>
          <a:bodyPr wrap="square" rtlCol="0">
            <a:spAutoFit/>
          </a:bodyPr>
          <a:lstStyle/>
          <a:p>
            <a:pPr lvl="0">
              <a:tabLst>
                <a:tab pos="536575" algn="l"/>
                <a:tab pos="2963863" algn="l"/>
                <a:tab pos="3311525" algn="l"/>
              </a:tabLst>
            </a:pPr>
            <a:r>
              <a:rPr lang="en-GB" dirty="0" smtClean="0"/>
              <a:t>LS2 	starting in </a:t>
            </a:r>
            <a:r>
              <a:rPr lang="en-GB" dirty="0" smtClean="0">
                <a:solidFill>
                  <a:srgbClr val="FF0000"/>
                </a:solidFill>
              </a:rPr>
              <a:t>2018 (July)	</a:t>
            </a:r>
            <a:r>
              <a:rPr lang="en-GB" dirty="0" smtClean="0"/>
              <a:t>=&gt; 	</a:t>
            </a:r>
            <a:r>
              <a:rPr lang="en-GB" dirty="0" smtClean="0">
                <a:solidFill>
                  <a:srgbClr val="FF0000"/>
                </a:solidFill>
              </a:rPr>
              <a:t>18 </a:t>
            </a:r>
            <a:r>
              <a:rPr lang="en-GB" dirty="0" smtClean="0"/>
              <a:t>months + 3 months BC </a:t>
            </a:r>
          </a:p>
          <a:p>
            <a:pPr lvl="0">
              <a:tabLst>
                <a:tab pos="536575" algn="l"/>
                <a:tab pos="2963863" algn="l"/>
                <a:tab pos="3311525" algn="l"/>
              </a:tabLst>
            </a:pPr>
            <a:r>
              <a:rPr lang="en-GB" dirty="0" smtClean="0"/>
              <a:t>LS3	LHC: starting in 2023 	=&gt;	</a:t>
            </a:r>
            <a:r>
              <a:rPr lang="en-GB" dirty="0" smtClean="0">
                <a:solidFill>
                  <a:srgbClr val="FF0000"/>
                </a:solidFill>
              </a:rPr>
              <a:t>30</a:t>
            </a:r>
            <a:r>
              <a:rPr lang="en-GB" dirty="0" smtClean="0"/>
              <a:t> months + 3 months BC</a:t>
            </a:r>
          </a:p>
          <a:p>
            <a:pPr lvl="0">
              <a:tabLst>
                <a:tab pos="536575" algn="l"/>
                <a:tab pos="2963863" algn="l"/>
                <a:tab pos="3311525" algn="l"/>
              </a:tabLst>
            </a:pPr>
            <a:r>
              <a:rPr lang="en-GB" dirty="0"/>
              <a:t>	I</a:t>
            </a:r>
            <a:r>
              <a:rPr lang="en-GB" dirty="0" smtClean="0"/>
              <a:t>njectors: in 2024</a:t>
            </a:r>
            <a:r>
              <a:rPr lang="en-GB" dirty="0"/>
              <a:t>	</a:t>
            </a:r>
            <a:r>
              <a:rPr lang="en-GB" dirty="0" smtClean="0"/>
              <a:t>=&gt;</a:t>
            </a:r>
            <a:r>
              <a:rPr lang="en-GB" dirty="0"/>
              <a:t>	</a:t>
            </a:r>
            <a:r>
              <a:rPr lang="en-GB" dirty="0" smtClean="0">
                <a:solidFill>
                  <a:srgbClr val="FF0000"/>
                </a:solidFill>
              </a:rPr>
              <a:t>13</a:t>
            </a:r>
            <a:r>
              <a:rPr lang="en-GB" dirty="0" smtClean="0"/>
              <a:t> months + 3 months BC</a:t>
            </a:r>
            <a:endParaRPr lang="en-GB" dirty="0"/>
          </a:p>
        </p:txBody>
      </p:sp>
      <p:grpSp>
        <p:nvGrpSpPr>
          <p:cNvPr id="6" name="Group 5"/>
          <p:cNvGrpSpPr/>
          <p:nvPr/>
        </p:nvGrpSpPr>
        <p:grpSpPr>
          <a:xfrm>
            <a:off x="6588469" y="959522"/>
            <a:ext cx="2355474" cy="1152846"/>
            <a:chOff x="6988333" y="1114770"/>
            <a:chExt cx="2025247" cy="903687"/>
          </a:xfrm>
        </p:grpSpPr>
        <p:grpSp>
          <p:nvGrpSpPr>
            <p:cNvPr id="7" name="Group 6"/>
            <p:cNvGrpSpPr/>
            <p:nvPr/>
          </p:nvGrpSpPr>
          <p:grpSpPr>
            <a:xfrm>
              <a:off x="7067911" y="1141217"/>
              <a:ext cx="1866091" cy="850793"/>
              <a:chOff x="7236296" y="15245"/>
              <a:chExt cx="1866091" cy="850793"/>
            </a:xfrm>
          </p:grpSpPr>
          <p:sp>
            <p:nvSpPr>
              <p:cNvPr id="9" name="Rectangle 8"/>
              <p:cNvSpPr/>
              <p:nvPr/>
            </p:nvSpPr>
            <p:spPr>
              <a:xfrm>
                <a:off x="7236296" y="68139"/>
                <a:ext cx="224295" cy="150949"/>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0" name="Rectangle 9"/>
              <p:cNvSpPr/>
              <p:nvPr/>
            </p:nvSpPr>
            <p:spPr>
              <a:xfrm>
                <a:off x="7236296" y="256825"/>
                <a:ext cx="224295" cy="150949"/>
              </a:xfrm>
              <a:prstGeom prst="rect">
                <a:avLst/>
              </a:prstGeom>
              <a:solidFill>
                <a:srgbClr val="FF33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1" name="Rectangle 10"/>
              <p:cNvSpPr/>
              <p:nvPr/>
            </p:nvSpPr>
            <p:spPr>
              <a:xfrm>
                <a:off x="7236296" y="461945"/>
                <a:ext cx="224295" cy="150949"/>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sp>
            <p:nvSpPr>
              <p:cNvPr id="12" name="Rectangle 11"/>
              <p:cNvSpPr/>
              <p:nvPr/>
            </p:nvSpPr>
            <p:spPr>
              <a:xfrm>
                <a:off x="7236296" y="671934"/>
                <a:ext cx="224295" cy="150949"/>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a:p>
            </p:txBody>
          </p:sp>
          <p:grpSp>
            <p:nvGrpSpPr>
              <p:cNvPr id="13" name="Group 12"/>
              <p:cNvGrpSpPr/>
              <p:nvPr/>
            </p:nvGrpSpPr>
            <p:grpSpPr>
              <a:xfrm>
                <a:off x="7460591" y="15245"/>
                <a:ext cx="1641796" cy="850793"/>
                <a:chOff x="7460591" y="68139"/>
                <a:chExt cx="1641796" cy="850793"/>
              </a:xfrm>
            </p:grpSpPr>
            <p:sp>
              <p:nvSpPr>
                <p:cNvPr id="14" name="TextBox 13"/>
                <p:cNvSpPr txBox="1"/>
                <p:nvPr/>
              </p:nvSpPr>
              <p:spPr>
                <a:xfrm>
                  <a:off x="7460591" y="440642"/>
                  <a:ext cx="1641796" cy="276999"/>
                </a:xfrm>
                <a:prstGeom prst="rect">
                  <a:avLst/>
                </a:prstGeom>
                <a:noFill/>
              </p:spPr>
              <p:txBody>
                <a:bodyPr wrap="none" rtlCol="0">
                  <a:spAutoFit/>
                </a:bodyPr>
                <a:lstStyle/>
                <a:p>
                  <a:r>
                    <a:rPr lang="en-GB" sz="1200" dirty="0" smtClean="0"/>
                    <a:t>Beam commissioning</a:t>
                  </a:r>
                  <a:endParaRPr lang="en-GB" sz="1200" dirty="0"/>
                </a:p>
              </p:txBody>
            </p:sp>
            <p:sp>
              <p:nvSpPr>
                <p:cNvPr id="15" name="TextBox 14"/>
                <p:cNvSpPr txBox="1"/>
                <p:nvPr/>
              </p:nvSpPr>
              <p:spPr>
                <a:xfrm>
                  <a:off x="7460591" y="641933"/>
                  <a:ext cx="1156663" cy="276999"/>
                </a:xfrm>
                <a:prstGeom prst="rect">
                  <a:avLst/>
                </a:prstGeom>
                <a:noFill/>
              </p:spPr>
              <p:txBody>
                <a:bodyPr wrap="none" rtlCol="0">
                  <a:spAutoFit/>
                </a:bodyPr>
                <a:lstStyle/>
                <a:p>
                  <a:r>
                    <a:rPr lang="en-GB" sz="1200" dirty="0" smtClean="0"/>
                    <a:t>Technical stop</a:t>
                  </a:r>
                  <a:endParaRPr lang="en-GB" sz="1200" dirty="0"/>
                </a:p>
              </p:txBody>
            </p:sp>
            <p:sp>
              <p:nvSpPr>
                <p:cNvPr id="16" name="TextBox 15"/>
                <p:cNvSpPr txBox="1"/>
                <p:nvPr/>
              </p:nvSpPr>
              <p:spPr>
                <a:xfrm>
                  <a:off x="7460591" y="246120"/>
                  <a:ext cx="865943" cy="276999"/>
                </a:xfrm>
                <a:prstGeom prst="rect">
                  <a:avLst/>
                </a:prstGeom>
                <a:noFill/>
              </p:spPr>
              <p:txBody>
                <a:bodyPr wrap="none" rtlCol="0">
                  <a:spAutoFit/>
                </a:bodyPr>
                <a:lstStyle/>
                <a:p>
                  <a:r>
                    <a:rPr lang="en-GB" sz="1200" dirty="0" smtClean="0"/>
                    <a:t>Shutdown</a:t>
                  </a:r>
                  <a:endParaRPr lang="en-GB" sz="1200" dirty="0"/>
                </a:p>
              </p:txBody>
            </p:sp>
            <p:sp>
              <p:nvSpPr>
                <p:cNvPr id="17" name="TextBox 16"/>
                <p:cNvSpPr txBox="1"/>
                <p:nvPr/>
              </p:nvSpPr>
              <p:spPr>
                <a:xfrm>
                  <a:off x="7460591" y="68139"/>
                  <a:ext cx="713657" cy="276999"/>
                </a:xfrm>
                <a:prstGeom prst="rect">
                  <a:avLst/>
                </a:prstGeom>
                <a:noFill/>
              </p:spPr>
              <p:txBody>
                <a:bodyPr wrap="none" rtlCol="0">
                  <a:spAutoFit/>
                </a:bodyPr>
                <a:lstStyle/>
                <a:p>
                  <a:r>
                    <a:rPr lang="en-GB" sz="1200" dirty="0" smtClean="0"/>
                    <a:t>Physics</a:t>
                  </a:r>
                  <a:endParaRPr lang="en-GB" sz="1200" dirty="0"/>
                </a:p>
              </p:txBody>
            </p:sp>
          </p:grpSp>
        </p:grpSp>
        <p:sp>
          <p:nvSpPr>
            <p:cNvPr id="8" name="Rectangle 7"/>
            <p:cNvSpPr/>
            <p:nvPr/>
          </p:nvSpPr>
          <p:spPr>
            <a:xfrm>
              <a:off x="6988333" y="1114770"/>
              <a:ext cx="2025247" cy="903687"/>
            </a:xfrm>
            <a:prstGeom prst="rect">
              <a:avLst/>
            </a:prstGeom>
            <a:noFill/>
            <a:ln w="1905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8" name="Group 17"/>
          <p:cNvGrpSpPr/>
          <p:nvPr/>
        </p:nvGrpSpPr>
        <p:grpSpPr>
          <a:xfrm>
            <a:off x="101600" y="2036950"/>
            <a:ext cx="8943943" cy="4694049"/>
            <a:chOff x="349395" y="2018457"/>
            <a:chExt cx="8262087" cy="4464496"/>
          </a:xfrm>
        </p:grpSpPr>
        <p:pic>
          <p:nvPicPr>
            <p:cNvPr id="1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9395" y="2018457"/>
              <a:ext cx="8262087"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740253" y="2893791"/>
              <a:ext cx="800219" cy="369332"/>
            </a:xfrm>
            <a:prstGeom prst="rect">
              <a:avLst/>
            </a:prstGeom>
            <a:noFill/>
          </p:spPr>
          <p:txBody>
            <a:bodyPr wrap="none" rtlCol="0">
              <a:spAutoFit/>
            </a:bodyPr>
            <a:lstStyle/>
            <a:p>
              <a:r>
                <a:rPr lang="en-GB" dirty="0" smtClean="0">
                  <a:solidFill>
                    <a:schemeClr val="bg1"/>
                  </a:solidFill>
                </a:rPr>
                <a:t>Run 2</a:t>
              </a:r>
              <a:endParaRPr lang="en-GB" dirty="0">
                <a:solidFill>
                  <a:schemeClr val="bg1"/>
                </a:solidFill>
              </a:endParaRPr>
            </a:p>
          </p:txBody>
        </p:sp>
        <p:sp>
          <p:nvSpPr>
            <p:cNvPr id="21" name="TextBox 20"/>
            <p:cNvSpPr txBox="1"/>
            <p:nvPr/>
          </p:nvSpPr>
          <p:spPr>
            <a:xfrm>
              <a:off x="7714627" y="2893791"/>
              <a:ext cx="800219" cy="369332"/>
            </a:xfrm>
            <a:prstGeom prst="rect">
              <a:avLst/>
            </a:prstGeom>
            <a:noFill/>
          </p:spPr>
          <p:txBody>
            <a:bodyPr wrap="none" rtlCol="0">
              <a:spAutoFit/>
            </a:bodyPr>
            <a:lstStyle/>
            <a:p>
              <a:r>
                <a:rPr lang="en-GB" dirty="0" smtClean="0">
                  <a:solidFill>
                    <a:schemeClr val="bg1"/>
                  </a:solidFill>
                </a:rPr>
                <a:t>Run 3</a:t>
              </a:r>
              <a:endParaRPr lang="en-GB" dirty="0">
                <a:solidFill>
                  <a:schemeClr val="bg1"/>
                </a:solidFill>
              </a:endParaRPr>
            </a:p>
          </p:txBody>
        </p:sp>
        <p:sp>
          <p:nvSpPr>
            <p:cNvPr id="22" name="TextBox 21"/>
            <p:cNvSpPr txBox="1"/>
            <p:nvPr/>
          </p:nvSpPr>
          <p:spPr>
            <a:xfrm>
              <a:off x="6588224" y="4227302"/>
              <a:ext cx="800219" cy="369332"/>
            </a:xfrm>
            <a:prstGeom prst="rect">
              <a:avLst/>
            </a:prstGeom>
            <a:noFill/>
          </p:spPr>
          <p:txBody>
            <a:bodyPr wrap="none" rtlCol="0">
              <a:spAutoFit/>
            </a:bodyPr>
            <a:lstStyle/>
            <a:p>
              <a:r>
                <a:rPr lang="en-GB" dirty="0" smtClean="0">
                  <a:solidFill>
                    <a:schemeClr val="bg1"/>
                  </a:solidFill>
                </a:rPr>
                <a:t>Run 4</a:t>
              </a:r>
              <a:endParaRPr lang="en-GB" dirty="0">
                <a:solidFill>
                  <a:schemeClr val="bg1"/>
                </a:solidFill>
              </a:endParaRPr>
            </a:p>
          </p:txBody>
        </p:sp>
        <p:sp>
          <p:nvSpPr>
            <p:cNvPr id="23" name="TextBox 22"/>
            <p:cNvSpPr txBox="1"/>
            <p:nvPr/>
          </p:nvSpPr>
          <p:spPr>
            <a:xfrm>
              <a:off x="5436096" y="2783568"/>
              <a:ext cx="659155" cy="369332"/>
            </a:xfrm>
            <a:prstGeom prst="rect">
              <a:avLst/>
            </a:prstGeom>
            <a:noFill/>
          </p:spPr>
          <p:txBody>
            <a:bodyPr wrap="none" rtlCol="0">
              <a:spAutoFit/>
            </a:bodyPr>
            <a:lstStyle/>
            <a:p>
              <a:r>
                <a:rPr lang="en-GB" dirty="0" smtClean="0">
                  <a:solidFill>
                    <a:schemeClr val="bg1"/>
                  </a:solidFill>
                </a:rPr>
                <a:t>LS 2</a:t>
              </a:r>
              <a:endParaRPr lang="en-GB" dirty="0">
                <a:solidFill>
                  <a:schemeClr val="bg1"/>
                </a:solidFill>
              </a:endParaRPr>
            </a:p>
          </p:txBody>
        </p:sp>
        <p:sp>
          <p:nvSpPr>
            <p:cNvPr id="24" name="TextBox 23"/>
            <p:cNvSpPr txBox="1"/>
            <p:nvPr/>
          </p:nvSpPr>
          <p:spPr>
            <a:xfrm>
              <a:off x="3559479" y="4227302"/>
              <a:ext cx="659155" cy="369332"/>
            </a:xfrm>
            <a:prstGeom prst="rect">
              <a:avLst/>
            </a:prstGeom>
            <a:noFill/>
          </p:spPr>
          <p:txBody>
            <a:bodyPr wrap="none" rtlCol="0">
              <a:spAutoFit/>
            </a:bodyPr>
            <a:lstStyle/>
            <a:p>
              <a:r>
                <a:rPr lang="en-GB" dirty="0" smtClean="0">
                  <a:solidFill>
                    <a:schemeClr val="bg1"/>
                  </a:solidFill>
                </a:rPr>
                <a:t>LS </a:t>
              </a:r>
              <a:r>
                <a:rPr lang="en-GB" dirty="0">
                  <a:solidFill>
                    <a:schemeClr val="bg1"/>
                  </a:solidFill>
                </a:rPr>
                <a:t>3</a:t>
              </a:r>
            </a:p>
          </p:txBody>
        </p:sp>
        <p:sp>
          <p:nvSpPr>
            <p:cNvPr id="25" name="TextBox 24"/>
            <p:cNvSpPr txBox="1"/>
            <p:nvPr/>
          </p:nvSpPr>
          <p:spPr>
            <a:xfrm>
              <a:off x="1547664" y="5651956"/>
              <a:ext cx="659155" cy="369332"/>
            </a:xfrm>
            <a:prstGeom prst="rect">
              <a:avLst/>
            </a:prstGeom>
            <a:noFill/>
          </p:spPr>
          <p:txBody>
            <a:bodyPr wrap="none" rtlCol="0">
              <a:spAutoFit/>
            </a:bodyPr>
            <a:lstStyle/>
            <a:p>
              <a:r>
                <a:rPr lang="en-GB" dirty="0" smtClean="0">
                  <a:solidFill>
                    <a:schemeClr val="bg1"/>
                  </a:solidFill>
                </a:rPr>
                <a:t>LS 4</a:t>
              </a:r>
              <a:endParaRPr lang="en-GB" dirty="0">
                <a:solidFill>
                  <a:schemeClr val="bg1"/>
                </a:solidFill>
              </a:endParaRPr>
            </a:p>
          </p:txBody>
        </p:sp>
        <p:sp>
          <p:nvSpPr>
            <p:cNvPr id="26" name="TextBox 25"/>
            <p:cNvSpPr txBox="1"/>
            <p:nvPr/>
          </p:nvSpPr>
          <p:spPr>
            <a:xfrm>
              <a:off x="5765672" y="5651956"/>
              <a:ext cx="659155" cy="369332"/>
            </a:xfrm>
            <a:prstGeom prst="rect">
              <a:avLst/>
            </a:prstGeom>
            <a:noFill/>
          </p:spPr>
          <p:txBody>
            <a:bodyPr wrap="none" rtlCol="0">
              <a:spAutoFit/>
            </a:bodyPr>
            <a:lstStyle/>
            <a:p>
              <a:r>
                <a:rPr lang="en-GB" dirty="0" smtClean="0">
                  <a:solidFill>
                    <a:schemeClr val="bg1"/>
                  </a:solidFill>
                </a:rPr>
                <a:t>LS 5</a:t>
              </a:r>
              <a:endParaRPr lang="en-GB" dirty="0">
                <a:solidFill>
                  <a:schemeClr val="bg1"/>
                </a:solidFill>
              </a:endParaRPr>
            </a:p>
          </p:txBody>
        </p:sp>
        <p:sp>
          <p:nvSpPr>
            <p:cNvPr id="27" name="TextBox 26"/>
            <p:cNvSpPr txBox="1"/>
            <p:nvPr/>
          </p:nvSpPr>
          <p:spPr>
            <a:xfrm>
              <a:off x="3737696" y="5651956"/>
              <a:ext cx="800219" cy="369332"/>
            </a:xfrm>
            <a:prstGeom prst="rect">
              <a:avLst/>
            </a:prstGeom>
            <a:noFill/>
          </p:spPr>
          <p:txBody>
            <a:bodyPr wrap="none" rtlCol="0">
              <a:spAutoFit/>
            </a:bodyPr>
            <a:lstStyle/>
            <a:p>
              <a:r>
                <a:rPr lang="en-GB" dirty="0" smtClean="0">
                  <a:solidFill>
                    <a:schemeClr val="bg1"/>
                  </a:solidFill>
                </a:rPr>
                <a:t>Run 5</a:t>
              </a:r>
              <a:endParaRPr lang="en-GB" dirty="0">
                <a:solidFill>
                  <a:schemeClr val="bg1"/>
                </a:solidFill>
              </a:endParaRPr>
            </a:p>
          </p:txBody>
        </p:sp>
      </p:grpSp>
    </p:spTree>
    <p:extLst>
      <p:ext uri="{BB962C8B-B14F-4D97-AF65-F5344CB8AC3E}">
        <p14:creationId xmlns:p14="http://schemas.microsoft.com/office/powerpoint/2010/main" val="13569589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12</a:t>
            </a:fld>
            <a:endParaRPr lang="en-US"/>
          </a:p>
        </p:txBody>
      </p:sp>
      <p:sp>
        <p:nvSpPr>
          <p:cNvPr id="3" name="Title 2"/>
          <p:cNvSpPr>
            <a:spLocks noGrp="1"/>
          </p:cNvSpPr>
          <p:nvPr>
            <p:ph type="title"/>
          </p:nvPr>
        </p:nvSpPr>
        <p:spPr/>
        <p:txBody>
          <a:bodyPr/>
          <a:lstStyle/>
          <a:p>
            <a:r>
              <a:rPr lang="fr-CH" dirty="0" err="1" smtClean="0"/>
              <a:t>Lumi</a:t>
            </a:r>
            <a:r>
              <a:rPr lang="fr-CH" dirty="0" smtClean="0"/>
              <a:t> </a:t>
            </a:r>
            <a:r>
              <a:rPr lang="fr-CH" dirty="0" err="1" smtClean="0"/>
              <a:t>forecast</a:t>
            </a:r>
            <a:r>
              <a:rPr lang="fr-CH" dirty="0" smtClean="0"/>
              <a:t>, new plan</a:t>
            </a:r>
            <a:endParaRPr lang="en-GB" dirty="0"/>
          </a:p>
        </p:txBody>
      </p:sp>
      <p:sp>
        <p:nvSpPr>
          <p:cNvPr id="4" name="Footer Placeholder 3"/>
          <p:cNvSpPr>
            <a:spLocks noGrp="1"/>
          </p:cNvSpPr>
          <p:nvPr>
            <p:ph type="ftr" sz="quarter" idx="3"/>
          </p:nvPr>
        </p:nvSpPr>
        <p:spPr/>
        <p:txBody>
          <a:bodyPr/>
          <a:lstStyle/>
          <a:p>
            <a:r>
              <a:rPr lang="en-GB" smtClean="0"/>
              <a:t>L. Rossi @ DOE review of LARP - 17 Feb 2014 - Fermilab</a:t>
            </a:r>
            <a:endParaRPr lang="en-GB" dirty="0"/>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625" y="1435100"/>
            <a:ext cx="9047163"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39950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0FA004B2-1541-5046-B6F2-22AF56585712}" type="slidenum">
              <a:rPr lang="en-US" smtClean="0"/>
              <a:t>13</a:t>
            </a:fld>
            <a:endParaRPr lang="en-US"/>
          </a:p>
        </p:txBody>
      </p:sp>
      <p:sp>
        <p:nvSpPr>
          <p:cNvPr id="2" name="Title 1"/>
          <p:cNvSpPr>
            <a:spLocks noGrp="1"/>
          </p:cNvSpPr>
          <p:nvPr>
            <p:ph type="title"/>
          </p:nvPr>
        </p:nvSpPr>
        <p:spPr/>
        <p:txBody>
          <a:bodyPr>
            <a:normAutofit fontScale="90000"/>
          </a:bodyPr>
          <a:lstStyle/>
          <a:p>
            <a:r>
              <a:rPr lang="fr-CH" dirty="0" smtClean="0"/>
              <a:t>Elimination of </a:t>
            </a:r>
            <a:r>
              <a:rPr lang="fr-CH" dirty="0" err="1"/>
              <a:t>t</a:t>
            </a:r>
            <a:r>
              <a:rPr lang="fr-CH" dirty="0" err="1" smtClean="0"/>
              <a:t>echnical</a:t>
            </a:r>
            <a:r>
              <a:rPr lang="fr-CH" dirty="0" smtClean="0"/>
              <a:t> </a:t>
            </a:r>
            <a:r>
              <a:rPr lang="fr-CH" dirty="0" err="1" smtClean="0"/>
              <a:t>bottlenecks</a:t>
            </a:r>
            <a:r>
              <a:rPr lang="fr-CH" dirty="0" smtClean="0"/>
              <a:t/>
            </a:r>
            <a:br>
              <a:rPr lang="fr-CH" dirty="0" smtClean="0"/>
            </a:br>
            <a:r>
              <a:rPr lang="fr-CH" dirty="0" err="1" smtClean="0"/>
              <a:t>Cryogenics</a:t>
            </a:r>
            <a:endParaRPr lang="en-GB" dirty="0"/>
          </a:p>
        </p:txBody>
      </p:sp>
      <p:sp>
        <p:nvSpPr>
          <p:cNvPr id="7" name="Footer Placeholder 6"/>
          <p:cNvSpPr>
            <a:spLocks noGrp="1"/>
          </p:cNvSpPr>
          <p:nvPr>
            <p:ph type="ftr" sz="quarter" idx="3"/>
          </p:nvPr>
        </p:nvSpPr>
        <p:spPr/>
        <p:txBody>
          <a:bodyPr/>
          <a:lstStyle/>
          <a:p>
            <a:r>
              <a:rPr lang="en-GB" smtClean="0"/>
              <a:t>L. Rossi @ DOE review of LARP - 17 Feb 2014 - Fermilab</a:t>
            </a:r>
            <a:endParaRPr lang="en-GB"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07704" y="1259168"/>
            <a:ext cx="5629672" cy="5598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11980" y="1948820"/>
            <a:ext cx="360040" cy="313350"/>
          </a:xfrm>
          <a:prstGeom prst="rect">
            <a:avLst/>
          </a:prstGeom>
        </p:spPr>
        <p:style>
          <a:lnRef idx="3">
            <a:schemeClr val="lt1"/>
          </a:lnRef>
          <a:fillRef idx="1">
            <a:schemeClr val="accent2"/>
          </a:fillRef>
          <a:effectRef idx="1">
            <a:schemeClr val="accent2"/>
          </a:effectRef>
          <a:fontRef idx="minor">
            <a:schemeClr val="lt1"/>
          </a:fontRef>
        </p:style>
        <p:txBody>
          <a:bodyPr wrap="square" lIns="36000" tIns="18000" rIns="36000" bIns="18000" rtlCol="0" anchor="ctr" anchorCtr="0">
            <a:spAutoFit/>
          </a:bodyPr>
          <a:lstStyle/>
          <a:p>
            <a:pPr algn="ctr"/>
            <a:r>
              <a:rPr lang="fr-CH" dirty="0" smtClean="0"/>
              <a:t>IT</a:t>
            </a:r>
            <a:endParaRPr lang="en-GB" dirty="0"/>
          </a:p>
        </p:txBody>
      </p:sp>
      <p:sp>
        <p:nvSpPr>
          <p:cNvPr id="6" name="TextBox 5"/>
          <p:cNvSpPr txBox="1"/>
          <p:nvPr/>
        </p:nvSpPr>
        <p:spPr>
          <a:xfrm>
            <a:off x="4724400" y="1948820"/>
            <a:ext cx="360040" cy="313350"/>
          </a:xfrm>
          <a:prstGeom prst="rect">
            <a:avLst/>
          </a:prstGeom>
        </p:spPr>
        <p:style>
          <a:lnRef idx="3">
            <a:schemeClr val="lt1"/>
          </a:lnRef>
          <a:fillRef idx="1">
            <a:schemeClr val="accent2"/>
          </a:fillRef>
          <a:effectRef idx="1">
            <a:schemeClr val="accent2"/>
          </a:effectRef>
          <a:fontRef idx="minor">
            <a:schemeClr val="lt1"/>
          </a:fontRef>
        </p:style>
        <p:txBody>
          <a:bodyPr wrap="square" lIns="36000" tIns="18000" rIns="36000" bIns="18000" rtlCol="0" anchor="ctr" anchorCtr="0">
            <a:spAutoFit/>
          </a:bodyPr>
          <a:lstStyle/>
          <a:p>
            <a:pPr algn="ctr"/>
            <a:r>
              <a:rPr lang="fr-CH" dirty="0" smtClean="0"/>
              <a:t>IT</a:t>
            </a:r>
            <a:endParaRPr lang="en-GB" dirty="0"/>
          </a:p>
        </p:txBody>
      </p:sp>
      <p:sp>
        <p:nvSpPr>
          <p:cNvPr id="8" name="TextBox 7"/>
          <p:cNvSpPr txBox="1"/>
          <p:nvPr/>
        </p:nvSpPr>
        <p:spPr>
          <a:xfrm>
            <a:off x="4724400" y="5538770"/>
            <a:ext cx="360040" cy="313350"/>
          </a:xfrm>
          <a:prstGeom prst="rect">
            <a:avLst/>
          </a:prstGeom>
        </p:spPr>
        <p:style>
          <a:lnRef idx="3">
            <a:schemeClr val="lt1"/>
          </a:lnRef>
          <a:fillRef idx="1">
            <a:schemeClr val="accent2"/>
          </a:fillRef>
          <a:effectRef idx="1">
            <a:schemeClr val="accent2"/>
          </a:effectRef>
          <a:fontRef idx="minor">
            <a:schemeClr val="lt1"/>
          </a:fontRef>
        </p:style>
        <p:txBody>
          <a:bodyPr wrap="square" lIns="36000" tIns="18000" rIns="36000" bIns="18000" rtlCol="0" anchor="ctr" anchorCtr="0">
            <a:spAutoFit/>
          </a:bodyPr>
          <a:lstStyle/>
          <a:p>
            <a:pPr algn="ctr"/>
            <a:r>
              <a:rPr lang="fr-CH" dirty="0" smtClean="0"/>
              <a:t>IT</a:t>
            </a:r>
            <a:endParaRPr lang="en-GB" dirty="0"/>
          </a:p>
        </p:txBody>
      </p:sp>
      <p:sp>
        <p:nvSpPr>
          <p:cNvPr id="9" name="TextBox 8"/>
          <p:cNvSpPr txBox="1"/>
          <p:nvPr/>
        </p:nvSpPr>
        <p:spPr>
          <a:xfrm>
            <a:off x="4309120" y="5538770"/>
            <a:ext cx="360040" cy="313350"/>
          </a:xfrm>
          <a:prstGeom prst="rect">
            <a:avLst/>
          </a:prstGeom>
        </p:spPr>
        <p:style>
          <a:lnRef idx="3">
            <a:schemeClr val="lt1"/>
          </a:lnRef>
          <a:fillRef idx="1">
            <a:schemeClr val="accent2"/>
          </a:fillRef>
          <a:effectRef idx="1">
            <a:schemeClr val="accent2"/>
          </a:effectRef>
          <a:fontRef idx="minor">
            <a:schemeClr val="lt1"/>
          </a:fontRef>
        </p:style>
        <p:txBody>
          <a:bodyPr wrap="square" lIns="36000" tIns="18000" rIns="36000" bIns="18000" rtlCol="0" anchor="ctr" anchorCtr="0">
            <a:spAutoFit/>
          </a:bodyPr>
          <a:lstStyle/>
          <a:p>
            <a:pPr algn="ctr"/>
            <a:r>
              <a:rPr lang="fr-CH" dirty="0" smtClean="0"/>
              <a:t>IT</a:t>
            </a:r>
            <a:endParaRPr lang="en-GB" dirty="0"/>
          </a:p>
        </p:txBody>
      </p:sp>
      <p:sp>
        <p:nvSpPr>
          <p:cNvPr id="10" name="TextBox 9"/>
          <p:cNvSpPr txBox="1"/>
          <p:nvPr/>
        </p:nvSpPr>
        <p:spPr>
          <a:xfrm>
            <a:off x="5943012" y="4869160"/>
            <a:ext cx="360040" cy="313350"/>
          </a:xfrm>
          <a:prstGeom prst="rect">
            <a:avLst/>
          </a:prstGeom>
        </p:spPr>
        <p:style>
          <a:lnRef idx="3">
            <a:schemeClr val="lt1"/>
          </a:lnRef>
          <a:fillRef idx="1">
            <a:schemeClr val="accent2"/>
          </a:fillRef>
          <a:effectRef idx="1">
            <a:schemeClr val="accent2"/>
          </a:effectRef>
          <a:fontRef idx="minor">
            <a:schemeClr val="lt1"/>
          </a:fontRef>
        </p:style>
        <p:txBody>
          <a:bodyPr wrap="square" lIns="36000" tIns="18000" rIns="36000" bIns="18000" rtlCol="0" anchor="ctr" anchorCtr="0">
            <a:spAutoFit/>
          </a:bodyPr>
          <a:lstStyle/>
          <a:p>
            <a:pPr algn="ctr"/>
            <a:r>
              <a:rPr lang="fr-CH" dirty="0" smtClean="0"/>
              <a:t>IT</a:t>
            </a:r>
            <a:endParaRPr lang="en-GB" dirty="0"/>
          </a:p>
        </p:txBody>
      </p:sp>
      <p:sp>
        <p:nvSpPr>
          <p:cNvPr id="11" name="TextBox 10"/>
          <p:cNvSpPr txBox="1"/>
          <p:nvPr/>
        </p:nvSpPr>
        <p:spPr>
          <a:xfrm>
            <a:off x="5580112" y="5225420"/>
            <a:ext cx="360040" cy="313350"/>
          </a:xfrm>
          <a:prstGeom prst="rect">
            <a:avLst/>
          </a:prstGeom>
        </p:spPr>
        <p:style>
          <a:lnRef idx="3">
            <a:schemeClr val="lt1"/>
          </a:lnRef>
          <a:fillRef idx="1">
            <a:schemeClr val="accent2"/>
          </a:fillRef>
          <a:effectRef idx="1">
            <a:schemeClr val="accent2"/>
          </a:effectRef>
          <a:fontRef idx="minor">
            <a:schemeClr val="lt1"/>
          </a:fontRef>
        </p:style>
        <p:txBody>
          <a:bodyPr wrap="square" lIns="36000" tIns="18000" rIns="36000" bIns="18000" rtlCol="0" anchor="ctr" anchorCtr="0">
            <a:spAutoFit/>
          </a:bodyPr>
          <a:lstStyle/>
          <a:p>
            <a:pPr algn="ctr"/>
            <a:r>
              <a:rPr lang="fr-CH" dirty="0" smtClean="0"/>
              <a:t>IT</a:t>
            </a:r>
            <a:endParaRPr lang="en-GB" dirty="0"/>
          </a:p>
        </p:txBody>
      </p:sp>
      <p:sp>
        <p:nvSpPr>
          <p:cNvPr id="12" name="TextBox 11"/>
          <p:cNvSpPr txBox="1"/>
          <p:nvPr/>
        </p:nvSpPr>
        <p:spPr>
          <a:xfrm>
            <a:off x="3449960" y="5225420"/>
            <a:ext cx="360040" cy="313350"/>
          </a:xfrm>
          <a:prstGeom prst="rect">
            <a:avLst/>
          </a:prstGeom>
        </p:spPr>
        <p:style>
          <a:lnRef idx="3">
            <a:schemeClr val="lt1"/>
          </a:lnRef>
          <a:fillRef idx="1">
            <a:schemeClr val="accent2"/>
          </a:fillRef>
          <a:effectRef idx="1">
            <a:schemeClr val="accent2"/>
          </a:effectRef>
          <a:fontRef idx="minor">
            <a:schemeClr val="lt1"/>
          </a:fontRef>
        </p:style>
        <p:txBody>
          <a:bodyPr wrap="square" lIns="36000" tIns="18000" rIns="36000" bIns="18000" rtlCol="0" anchor="ctr" anchorCtr="0">
            <a:spAutoFit/>
          </a:bodyPr>
          <a:lstStyle/>
          <a:p>
            <a:pPr algn="ctr"/>
            <a:r>
              <a:rPr lang="fr-CH" dirty="0" smtClean="0"/>
              <a:t>IT</a:t>
            </a:r>
            <a:endParaRPr lang="en-GB" dirty="0"/>
          </a:p>
        </p:txBody>
      </p:sp>
      <p:sp>
        <p:nvSpPr>
          <p:cNvPr id="13" name="TextBox 12"/>
          <p:cNvSpPr txBox="1"/>
          <p:nvPr/>
        </p:nvSpPr>
        <p:spPr>
          <a:xfrm>
            <a:off x="3059832" y="4869160"/>
            <a:ext cx="360040" cy="313350"/>
          </a:xfrm>
          <a:prstGeom prst="rect">
            <a:avLst/>
          </a:prstGeom>
        </p:spPr>
        <p:style>
          <a:lnRef idx="3">
            <a:schemeClr val="lt1"/>
          </a:lnRef>
          <a:fillRef idx="1">
            <a:schemeClr val="accent2"/>
          </a:fillRef>
          <a:effectRef idx="1">
            <a:schemeClr val="accent2"/>
          </a:effectRef>
          <a:fontRef idx="minor">
            <a:schemeClr val="lt1"/>
          </a:fontRef>
        </p:style>
        <p:txBody>
          <a:bodyPr wrap="square" lIns="36000" tIns="18000" rIns="36000" bIns="18000" rtlCol="0" anchor="ctr" anchorCtr="0">
            <a:spAutoFit/>
          </a:bodyPr>
          <a:lstStyle/>
          <a:p>
            <a:pPr algn="ctr"/>
            <a:r>
              <a:rPr lang="fr-CH" dirty="0" smtClean="0"/>
              <a:t>IT</a:t>
            </a:r>
            <a:endParaRPr lang="en-GB" dirty="0"/>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68751" y="1052736"/>
            <a:ext cx="2875249" cy="2232248"/>
          </a:xfrm>
          <a:prstGeom prst="rect">
            <a:avLst/>
          </a:prstGeom>
        </p:spPr>
      </p:pic>
      <p:sp>
        <p:nvSpPr>
          <p:cNvPr id="16" name="TextBox 15"/>
          <p:cNvSpPr txBox="1"/>
          <p:nvPr/>
        </p:nvSpPr>
        <p:spPr>
          <a:xfrm>
            <a:off x="3419872" y="2238340"/>
            <a:ext cx="360040" cy="313350"/>
          </a:xfrm>
          <a:prstGeom prst="rect">
            <a:avLst/>
          </a:prstGeom>
        </p:spPr>
        <p:style>
          <a:lnRef idx="3">
            <a:schemeClr val="lt1"/>
          </a:lnRef>
          <a:fillRef idx="1">
            <a:schemeClr val="accent1"/>
          </a:fillRef>
          <a:effectRef idx="1">
            <a:schemeClr val="accent1"/>
          </a:effectRef>
          <a:fontRef idx="minor">
            <a:schemeClr val="lt1"/>
          </a:fontRef>
        </p:style>
        <p:txBody>
          <a:bodyPr wrap="square" lIns="36000" tIns="18000" rIns="36000" bIns="18000" rtlCol="0" anchor="ctr" anchorCtr="0">
            <a:spAutoFit/>
          </a:bodyPr>
          <a:lstStyle/>
          <a:p>
            <a:pPr algn="ctr"/>
            <a:r>
              <a:rPr lang="fr-CH" dirty="0" smtClean="0"/>
              <a:t>RF</a:t>
            </a:r>
            <a:endParaRPr lang="en-GB" dirty="0"/>
          </a:p>
        </p:txBody>
      </p:sp>
      <p:sp>
        <p:nvSpPr>
          <p:cNvPr id="17" name="TextBox 16"/>
          <p:cNvSpPr txBox="1"/>
          <p:nvPr/>
        </p:nvSpPr>
        <p:spPr>
          <a:xfrm>
            <a:off x="3090312" y="2612650"/>
            <a:ext cx="360040" cy="313350"/>
          </a:xfrm>
          <a:prstGeom prst="rect">
            <a:avLst/>
          </a:prstGeom>
        </p:spPr>
        <p:style>
          <a:lnRef idx="3">
            <a:schemeClr val="lt1"/>
          </a:lnRef>
          <a:fillRef idx="1">
            <a:schemeClr val="accent1"/>
          </a:fillRef>
          <a:effectRef idx="1">
            <a:schemeClr val="accent1"/>
          </a:effectRef>
          <a:fontRef idx="minor">
            <a:schemeClr val="lt1"/>
          </a:fontRef>
        </p:style>
        <p:txBody>
          <a:bodyPr wrap="square" lIns="36000" tIns="18000" rIns="36000" bIns="18000" rtlCol="0" anchor="ctr" anchorCtr="0">
            <a:spAutoFit/>
          </a:bodyPr>
          <a:lstStyle/>
          <a:p>
            <a:pPr algn="ctr"/>
            <a:r>
              <a:rPr lang="fr-CH" dirty="0" smtClean="0"/>
              <a:t>RF</a:t>
            </a:r>
            <a:endParaRPr lang="en-GB" dirty="0"/>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 y="898004"/>
            <a:ext cx="2915816" cy="2189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Horizontal Scroll 2"/>
          <p:cNvSpPr/>
          <p:nvPr/>
        </p:nvSpPr>
        <p:spPr>
          <a:xfrm>
            <a:off x="-1" y="3306523"/>
            <a:ext cx="2915817" cy="223224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t>New </a:t>
            </a:r>
            <a:r>
              <a:rPr lang="fr-CH" sz="1600" dirty="0" err="1" smtClean="0"/>
              <a:t>Cryoplant</a:t>
            </a:r>
            <a:r>
              <a:rPr lang="fr-CH" sz="1600" dirty="0" smtClean="0"/>
              <a:t> in P4</a:t>
            </a:r>
          </a:p>
          <a:p>
            <a:pPr algn="ctr"/>
            <a:r>
              <a:rPr lang="fr-CH" sz="1600" dirty="0" smtClean="0"/>
              <a:t>New </a:t>
            </a:r>
            <a:r>
              <a:rPr lang="fr-CH" sz="1600" dirty="0" err="1" smtClean="0"/>
              <a:t>cryoplants</a:t>
            </a:r>
            <a:r>
              <a:rPr lang="fr-CH" sz="1600" dirty="0" smtClean="0"/>
              <a:t> for IT (and CC) in P1 and P5 </a:t>
            </a:r>
            <a:r>
              <a:rPr lang="fr-CH" sz="1600" dirty="0" err="1" smtClean="0"/>
              <a:t>with</a:t>
            </a:r>
            <a:r>
              <a:rPr lang="fr-CH" sz="1600" dirty="0" smtClean="0"/>
              <a:t> </a:t>
            </a:r>
            <a:r>
              <a:rPr lang="fr-CH" sz="1600" dirty="0" err="1" smtClean="0"/>
              <a:t>separation</a:t>
            </a:r>
            <a:r>
              <a:rPr lang="fr-CH" sz="1600" dirty="0" smtClean="0"/>
              <a:t> of IR </a:t>
            </a:r>
            <a:r>
              <a:rPr lang="fr-CH" sz="1600" dirty="0" err="1" smtClean="0"/>
              <a:t>from</a:t>
            </a:r>
            <a:r>
              <a:rPr lang="fr-CH" sz="1600" dirty="0" smtClean="0"/>
              <a:t> Arc</a:t>
            </a:r>
          </a:p>
        </p:txBody>
      </p:sp>
      <p:pic>
        <p:nvPicPr>
          <p:cNvPr id="18" name="Picture 1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303052" y="4581248"/>
            <a:ext cx="2840948" cy="1891033"/>
          </a:xfrm>
          <a:prstGeom prst="rect">
            <a:avLst/>
          </a:prstGeom>
        </p:spPr>
      </p:pic>
    </p:spTree>
    <p:extLst>
      <p:ext uri="{BB962C8B-B14F-4D97-AF65-F5344CB8AC3E}">
        <p14:creationId xmlns:p14="http://schemas.microsoft.com/office/powerpoint/2010/main" val="176376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026"/>
                                        </p:tgtEl>
                                        <p:attrNameLst>
                                          <p:attrName>style.visibility</p:attrName>
                                        </p:attrNameLst>
                                      </p:cBhvr>
                                      <p:to>
                                        <p:strVal val="visible"/>
                                      </p:to>
                                    </p:set>
                                    <p:animEffect transition="in" filter="fade">
                                      <p:cBhvr>
                                        <p:cTn id="64" dur="1000"/>
                                        <p:tgtEl>
                                          <p:spTgt spid="1026"/>
                                        </p:tgtEl>
                                      </p:cBhvr>
                                    </p:animEffect>
                                    <p:anim calcmode="lin" valueType="num">
                                      <p:cBhvr>
                                        <p:cTn id="65" dur="1000" fill="hold"/>
                                        <p:tgtEl>
                                          <p:spTgt spid="1026"/>
                                        </p:tgtEl>
                                        <p:attrNameLst>
                                          <p:attrName>ppt_x</p:attrName>
                                        </p:attrNameLst>
                                      </p:cBhvr>
                                      <p:tavLst>
                                        <p:tav tm="0">
                                          <p:val>
                                            <p:strVal val="#ppt_x"/>
                                          </p:val>
                                        </p:tav>
                                        <p:tav tm="100000">
                                          <p:val>
                                            <p:strVal val="#ppt_x"/>
                                          </p:val>
                                        </p:tav>
                                      </p:tavLst>
                                    </p:anim>
                                    <p:anim calcmode="lin" valueType="num">
                                      <p:cBhvr>
                                        <p:cTn id="6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barn(inVertical)">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P spid="12" grpId="0" animBg="1"/>
      <p:bldP spid="13" grpId="0" animBg="1"/>
      <p:bldP spid="16" grpId="0" animBg="1"/>
      <p:bldP spid="17"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A004B2-1541-5046-B6F2-22AF56585712}" type="slidenum">
              <a:rPr lang="en-US" smtClean="0"/>
              <a:t>14</a:t>
            </a:fld>
            <a:endParaRPr lang="en-US"/>
          </a:p>
        </p:txBody>
      </p:sp>
      <p:sp>
        <p:nvSpPr>
          <p:cNvPr id="2" name="Title 1"/>
          <p:cNvSpPr>
            <a:spLocks noGrp="1"/>
          </p:cNvSpPr>
          <p:nvPr>
            <p:ph type="title"/>
          </p:nvPr>
        </p:nvSpPr>
        <p:spPr/>
        <p:txBody>
          <a:bodyPr>
            <a:normAutofit fontScale="90000"/>
          </a:bodyPr>
          <a:lstStyle/>
          <a:p>
            <a:r>
              <a:rPr lang="fr-CH" dirty="0" smtClean="0"/>
              <a:t>Triplet and MS </a:t>
            </a:r>
            <a:r>
              <a:rPr lang="fr-CH" dirty="0" err="1" smtClean="0"/>
              <a:t>connection</a:t>
            </a:r>
            <a:r>
              <a:rPr lang="fr-CH" dirty="0" smtClean="0"/>
              <a:t> to main arc</a:t>
            </a:r>
            <a:br>
              <a:rPr lang="fr-CH" dirty="0" smtClean="0"/>
            </a:br>
            <a:r>
              <a:rPr lang="fr-CH" dirty="0" smtClean="0"/>
              <a:t>and new MS </a:t>
            </a:r>
            <a:r>
              <a:rPr lang="fr-CH" dirty="0" err="1" smtClean="0"/>
              <a:t>magnets</a:t>
            </a:r>
            <a:endParaRPr lang="en-GB" dirty="0"/>
          </a:p>
        </p:txBody>
      </p:sp>
      <p:sp>
        <p:nvSpPr>
          <p:cNvPr id="4" name="Footer Placeholder 3"/>
          <p:cNvSpPr>
            <a:spLocks noGrp="1"/>
          </p:cNvSpPr>
          <p:nvPr>
            <p:ph type="ftr" sz="quarter" idx="3"/>
          </p:nvPr>
        </p:nvSpPr>
        <p:spPr/>
        <p:txBody>
          <a:bodyPr/>
          <a:lstStyle/>
          <a:p>
            <a:r>
              <a:rPr lang="en-GB" smtClean="0"/>
              <a:t>L. Rossi @ DOE review of LARP - 17 Feb 2014 - Fermilab</a:t>
            </a:r>
            <a:endParaRPr lang="en-GB"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35896" y="1614696"/>
            <a:ext cx="4785525" cy="3196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512" y="1268760"/>
            <a:ext cx="4104456" cy="308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51520" y="5060632"/>
            <a:ext cx="8496944" cy="1477328"/>
          </a:xfrm>
          <a:prstGeom prst="rect">
            <a:avLst/>
          </a:prstGeom>
          <a:noFill/>
        </p:spPr>
        <p:txBody>
          <a:bodyPr wrap="square" rtlCol="0">
            <a:spAutoFit/>
          </a:bodyPr>
          <a:lstStyle/>
          <a:p>
            <a:r>
              <a:rPr lang="fr-CH" dirty="0" smtClean="0"/>
              <a:t>The </a:t>
            </a:r>
            <a:r>
              <a:rPr lang="fr-CH" dirty="0" err="1" smtClean="0"/>
              <a:t>cryoline</a:t>
            </a:r>
            <a:r>
              <a:rPr lang="fr-CH" dirty="0" smtClean="0"/>
              <a:t> </a:t>
            </a:r>
            <a:r>
              <a:rPr lang="fr-CH" dirty="0" err="1" smtClean="0"/>
              <a:t>is</a:t>
            </a:r>
            <a:r>
              <a:rPr lang="fr-CH" dirty="0" smtClean="0"/>
              <a:t> </a:t>
            </a:r>
            <a:r>
              <a:rPr lang="fr-CH" dirty="0" err="1" smtClean="0"/>
              <a:t>continous</a:t>
            </a:r>
            <a:r>
              <a:rPr lang="fr-CH" dirty="0" smtClean="0"/>
              <a:t> </a:t>
            </a:r>
            <a:r>
              <a:rPr lang="fr-CH" dirty="0" err="1" smtClean="0"/>
              <a:t>between</a:t>
            </a:r>
            <a:r>
              <a:rPr lang="fr-CH" dirty="0"/>
              <a:t> </a:t>
            </a:r>
            <a:r>
              <a:rPr lang="fr-CH" dirty="0" smtClean="0"/>
              <a:t>the </a:t>
            </a:r>
            <a:r>
              <a:rPr lang="fr-CH" dirty="0" err="1" smtClean="0"/>
              <a:t>Continuous</a:t>
            </a:r>
            <a:r>
              <a:rPr lang="fr-CH" dirty="0" smtClean="0"/>
              <a:t> cryostat (Regular </a:t>
            </a:r>
            <a:r>
              <a:rPr lang="fr-CH" dirty="0" err="1" smtClean="0"/>
              <a:t>lattice</a:t>
            </a:r>
            <a:r>
              <a:rPr lang="fr-CH" dirty="0" smtClean="0"/>
              <a:t> Arc and DS Arc) and the MS-IT zones. This connections have </a:t>
            </a:r>
            <a:r>
              <a:rPr lang="fr-CH" dirty="0" err="1" smtClean="0"/>
              <a:t>consequences</a:t>
            </a:r>
            <a:r>
              <a:rPr lang="fr-CH" dirty="0" smtClean="0"/>
              <a:t>:</a:t>
            </a:r>
          </a:p>
          <a:p>
            <a:pPr marL="285750" indent="-285750">
              <a:buFontTx/>
              <a:buChar char="-"/>
            </a:pPr>
            <a:r>
              <a:rPr lang="fr-CH" dirty="0" err="1" smtClean="0"/>
              <a:t>Makes</a:t>
            </a:r>
            <a:r>
              <a:rPr lang="fr-CH" dirty="0" smtClean="0"/>
              <a:t> a limitation in </a:t>
            </a:r>
            <a:r>
              <a:rPr lang="fr-CH" dirty="0" err="1" smtClean="0"/>
              <a:t>cryopower</a:t>
            </a:r>
            <a:r>
              <a:rPr lang="fr-CH" dirty="0" smtClean="0"/>
              <a:t> </a:t>
            </a:r>
            <a:r>
              <a:rPr lang="fr-CH" dirty="0" err="1" smtClean="0"/>
              <a:t>since</a:t>
            </a:r>
            <a:r>
              <a:rPr lang="fr-CH" dirty="0" smtClean="0"/>
              <a:t> the IT zone </a:t>
            </a:r>
            <a:r>
              <a:rPr lang="fr-CH" dirty="0" err="1" smtClean="0"/>
              <a:t>will</a:t>
            </a:r>
            <a:r>
              <a:rPr lang="fr-CH" dirty="0" smtClean="0"/>
              <a:t> </a:t>
            </a:r>
            <a:r>
              <a:rPr lang="fr-CH" dirty="0" err="1" smtClean="0"/>
              <a:t>increase</a:t>
            </a:r>
            <a:r>
              <a:rPr lang="fr-CH" dirty="0" smtClean="0"/>
              <a:t> the power </a:t>
            </a:r>
            <a:r>
              <a:rPr lang="fr-CH" dirty="0" err="1" smtClean="0"/>
              <a:t>deposited</a:t>
            </a:r>
            <a:r>
              <a:rPr lang="fr-CH" dirty="0" smtClean="0"/>
              <a:t> </a:t>
            </a:r>
            <a:r>
              <a:rPr lang="fr-CH" dirty="0" err="1" smtClean="0"/>
              <a:t>with</a:t>
            </a:r>
            <a:r>
              <a:rPr lang="fr-CH" dirty="0" smtClean="0"/>
              <a:t> the </a:t>
            </a:r>
            <a:r>
              <a:rPr lang="fr-CH" dirty="0" err="1" smtClean="0"/>
              <a:t>lumi</a:t>
            </a:r>
            <a:r>
              <a:rPr lang="fr-CH" dirty="0" smtClean="0"/>
              <a:t> </a:t>
            </a:r>
            <a:r>
              <a:rPr lang="fr-CH" dirty="0" err="1" smtClean="0"/>
              <a:t>increase</a:t>
            </a:r>
            <a:endParaRPr lang="fr-CH" dirty="0" smtClean="0"/>
          </a:p>
          <a:p>
            <a:pPr marL="285750" indent="-285750">
              <a:buFontTx/>
              <a:buChar char="-"/>
            </a:pPr>
            <a:r>
              <a:rPr lang="fr-CH" dirty="0" smtClean="0"/>
              <a:t>A stop in the MS or IT zone </a:t>
            </a:r>
            <a:r>
              <a:rPr lang="fr-CH" dirty="0" err="1" smtClean="0"/>
              <a:t>would</a:t>
            </a:r>
            <a:r>
              <a:rPr lang="fr-CH" dirty="0" smtClean="0"/>
              <a:t> </a:t>
            </a:r>
            <a:r>
              <a:rPr lang="fr-CH" dirty="0" err="1" smtClean="0"/>
              <a:t>entail</a:t>
            </a:r>
            <a:r>
              <a:rPr lang="fr-CH" dirty="0" smtClean="0"/>
              <a:t> a thermal cycle on the  </a:t>
            </a:r>
            <a:r>
              <a:rPr lang="fr-CH" dirty="0" err="1" smtClean="0"/>
              <a:t>entire</a:t>
            </a:r>
            <a:r>
              <a:rPr lang="fr-CH" dirty="0" smtClean="0"/>
              <a:t> </a:t>
            </a:r>
            <a:r>
              <a:rPr lang="fr-CH" dirty="0" err="1" smtClean="0"/>
              <a:t>Sector</a:t>
            </a:r>
            <a:endParaRPr lang="en-GB" dirty="0"/>
          </a:p>
        </p:txBody>
      </p:sp>
    </p:spTree>
    <p:extLst>
      <p:ext uri="{BB962C8B-B14F-4D97-AF65-F5344CB8AC3E}">
        <p14:creationId xmlns:p14="http://schemas.microsoft.com/office/powerpoint/2010/main" val="25695300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dirty="0" smtClean="0"/>
              <a:t>P7 : EPC and DFB </a:t>
            </a:r>
            <a:r>
              <a:rPr lang="fr-CH" dirty="0" err="1" smtClean="0"/>
              <a:t>near</a:t>
            </a:r>
            <a:r>
              <a:rPr lang="fr-CH" dirty="0" smtClean="0"/>
              <a:t> </a:t>
            </a:r>
            <a:r>
              <a:rPr lang="fr-CH" dirty="0" err="1" smtClean="0"/>
              <a:t>collimators</a:t>
            </a:r>
            <a:endParaRPr lang="en-GB" dirty="0"/>
          </a:p>
        </p:txBody>
      </p:sp>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7892" y="1268760"/>
            <a:ext cx="8787161" cy="5319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7584" y="2466129"/>
            <a:ext cx="2736304" cy="2060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3"/>
          </p:nvPr>
        </p:nvSpPr>
        <p:spPr>
          <a:xfrm>
            <a:off x="3124200" y="6311960"/>
            <a:ext cx="2895600" cy="365125"/>
          </a:xfrm>
        </p:spPr>
        <p:txBody>
          <a:bodyPr/>
          <a:lstStyle/>
          <a:p>
            <a:r>
              <a:rPr lang="en-GB" smtClean="0"/>
              <a:t>L. Rossi @ DOE review of LARP - 17 Feb 2014 - Fermilab</a:t>
            </a:r>
            <a:endParaRPr lang="en-GB" dirty="0"/>
          </a:p>
        </p:txBody>
      </p:sp>
      <p:sp>
        <p:nvSpPr>
          <p:cNvPr id="4" name="Slide Number Placeholder 3"/>
          <p:cNvSpPr>
            <a:spLocks noGrp="1"/>
          </p:cNvSpPr>
          <p:nvPr>
            <p:ph type="sldNum" sz="quarter" idx="12"/>
          </p:nvPr>
        </p:nvSpPr>
        <p:spPr/>
        <p:txBody>
          <a:bodyPr/>
          <a:lstStyle/>
          <a:p>
            <a:fld id="{0FA004B2-1541-5046-B6F2-22AF56585712}" type="slidenum">
              <a:rPr lang="en-US" smtClean="0"/>
              <a:t>15</a:t>
            </a:fld>
            <a:endParaRPr lang="en-US"/>
          </a:p>
        </p:txBody>
      </p:sp>
    </p:spTree>
    <p:extLst>
      <p:ext uri="{BB962C8B-B14F-4D97-AF65-F5344CB8AC3E}">
        <p14:creationId xmlns:p14="http://schemas.microsoft.com/office/powerpoint/2010/main" val="14465954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16</a:t>
            </a:fld>
            <a:endParaRPr lang="en-US"/>
          </a:p>
        </p:txBody>
      </p:sp>
      <p:sp>
        <p:nvSpPr>
          <p:cNvPr id="3" name="Title 2"/>
          <p:cNvSpPr>
            <a:spLocks noGrp="1"/>
          </p:cNvSpPr>
          <p:nvPr>
            <p:ph type="title"/>
          </p:nvPr>
        </p:nvSpPr>
        <p:spPr/>
        <p:txBody>
          <a:bodyPr/>
          <a:lstStyle/>
          <a:p>
            <a:r>
              <a:rPr lang="fr-CH" sz="3600" dirty="0" err="1" smtClean="0"/>
              <a:t>Availability</a:t>
            </a:r>
            <a:r>
              <a:rPr lang="fr-CH" sz="3600" dirty="0" smtClean="0"/>
              <a:t>: SC links  </a:t>
            </a:r>
            <a:r>
              <a:rPr lang="fr-CH" sz="3600" dirty="0" smtClean="0">
                <a:sym typeface="Symbol"/>
              </a:rPr>
              <a:t></a:t>
            </a:r>
            <a:r>
              <a:rPr lang="fr-CH" sz="3600" dirty="0" err="1" smtClean="0">
                <a:sym typeface="Symbol"/>
              </a:rPr>
              <a:t>removal</a:t>
            </a:r>
            <a:r>
              <a:rPr lang="fr-CH" sz="3600" dirty="0" smtClean="0">
                <a:sym typeface="Symbol"/>
              </a:rPr>
              <a:t> of </a:t>
            </a:r>
            <a:br>
              <a:rPr lang="fr-CH" sz="3600" dirty="0" smtClean="0">
                <a:sym typeface="Symbol"/>
              </a:rPr>
            </a:br>
            <a:r>
              <a:rPr lang="fr-CH" sz="3600" dirty="0" err="1" smtClean="0"/>
              <a:t>EPCs</a:t>
            </a:r>
            <a:r>
              <a:rPr lang="fr-CH" sz="3600" dirty="0" smtClean="0"/>
              <a:t>, </a:t>
            </a:r>
            <a:r>
              <a:rPr lang="fr-CH" sz="3600" dirty="0" err="1" smtClean="0"/>
              <a:t>DFBs</a:t>
            </a:r>
            <a:r>
              <a:rPr lang="fr-CH" sz="3600" dirty="0" smtClean="0"/>
              <a:t> </a:t>
            </a:r>
            <a:r>
              <a:rPr lang="fr-CH" sz="3600" dirty="0" err="1" smtClean="0"/>
              <a:t>from</a:t>
            </a:r>
            <a:r>
              <a:rPr lang="fr-CH" sz="3600" dirty="0" smtClean="0"/>
              <a:t> tunnel to surface</a:t>
            </a:r>
            <a:endParaRPr lang="en-GB" sz="3600" dirty="0"/>
          </a:p>
        </p:txBody>
      </p:sp>
      <p:sp>
        <p:nvSpPr>
          <p:cNvPr id="4" name="Footer Placeholder 3"/>
          <p:cNvSpPr>
            <a:spLocks noGrp="1"/>
          </p:cNvSpPr>
          <p:nvPr>
            <p:ph type="ftr" sz="quarter" idx="3"/>
          </p:nvPr>
        </p:nvSpPr>
        <p:spPr>
          <a:prstGeom prst="rect">
            <a:avLst/>
          </a:prstGeom>
        </p:spPr>
        <p:txBody>
          <a:bodyPr/>
          <a:lstStyle/>
          <a:p>
            <a:r>
              <a:rPr lang="en-GB" smtClean="0"/>
              <a:t>L. Rossi @ DOE review of LARP - 17 Feb 2014 - Fermilab</a:t>
            </a:r>
            <a:endParaRPr lang="en-GB" dirty="0"/>
          </a:p>
        </p:txBody>
      </p:sp>
      <p:sp>
        <p:nvSpPr>
          <p:cNvPr id="7" name="Arc 6"/>
          <p:cNvSpPr/>
          <p:nvPr/>
        </p:nvSpPr>
        <p:spPr>
          <a:xfrm rot="255920" flipH="1" flipV="1">
            <a:off x="2356386" y="5129731"/>
            <a:ext cx="3236854" cy="907424"/>
          </a:xfrm>
          <a:prstGeom prst="arc">
            <a:avLst>
              <a:gd name="adj1" fmla="val 13169963"/>
              <a:gd name="adj2" fmla="val 20133032"/>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Arc 7"/>
          <p:cNvSpPr/>
          <p:nvPr/>
        </p:nvSpPr>
        <p:spPr>
          <a:xfrm rot="7909834" flipH="1" flipV="1">
            <a:off x="719900" y="2651869"/>
            <a:ext cx="2009045" cy="907424"/>
          </a:xfrm>
          <a:prstGeom prst="arc">
            <a:avLst>
              <a:gd name="adj1" fmla="val 13416251"/>
              <a:gd name="adj2" fmla="val 19252834"/>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rot="18417317" flipH="1" flipV="1">
            <a:off x="6379072" y="4185256"/>
            <a:ext cx="1841165" cy="907424"/>
          </a:xfrm>
          <a:prstGeom prst="arc">
            <a:avLst>
              <a:gd name="adj1" fmla="val 12753780"/>
              <a:gd name="adj2" fmla="val 19204022"/>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rc 9"/>
          <p:cNvSpPr/>
          <p:nvPr/>
        </p:nvSpPr>
        <p:spPr>
          <a:xfrm rot="868990" flipH="1">
            <a:off x="4512080" y="1957992"/>
            <a:ext cx="2343611" cy="495448"/>
          </a:xfrm>
          <a:prstGeom prst="arc">
            <a:avLst>
              <a:gd name="adj1" fmla="val 11973192"/>
              <a:gd name="adj2" fmla="val 20412766"/>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rc 10"/>
          <p:cNvSpPr/>
          <p:nvPr/>
        </p:nvSpPr>
        <p:spPr>
          <a:xfrm rot="2621102" flipH="1" flipV="1">
            <a:off x="237184" y="4137244"/>
            <a:ext cx="3277294" cy="1112053"/>
          </a:xfrm>
          <a:prstGeom prst="arc">
            <a:avLst>
              <a:gd name="adj1" fmla="val 13617790"/>
              <a:gd name="adj2" fmla="val 18389695"/>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11"/>
          <p:cNvSpPr/>
          <p:nvPr/>
        </p:nvSpPr>
        <p:spPr>
          <a:xfrm rot="10255638" flipH="1" flipV="1">
            <a:off x="2029466" y="1910639"/>
            <a:ext cx="2829952" cy="907424"/>
          </a:xfrm>
          <a:prstGeom prst="arc">
            <a:avLst>
              <a:gd name="adj1" fmla="val 14023531"/>
              <a:gd name="adj2" fmla="val 18669366"/>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1" name="Picture 20" descr="POINT5.jpg"/>
          <p:cNvPicPr>
            <a:picLocks noChangeAspect="1"/>
          </p:cNvPicPr>
          <p:nvPr/>
        </p:nvPicPr>
        <p:blipFill>
          <a:blip r:embed="rId2" cstate="print"/>
          <a:stretch>
            <a:fillRect/>
          </a:stretch>
        </p:blipFill>
        <p:spPr>
          <a:xfrm>
            <a:off x="1137155" y="3110042"/>
            <a:ext cx="6705600" cy="3429000"/>
          </a:xfrm>
          <a:prstGeom prst="rect">
            <a:avLst/>
          </a:prstGeom>
        </p:spPr>
      </p:pic>
      <p:sp>
        <p:nvSpPr>
          <p:cNvPr id="22" name="Freeform 21"/>
          <p:cNvSpPr/>
          <p:nvPr/>
        </p:nvSpPr>
        <p:spPr>
          <a:xfrm>
            <a:off x="4489956" y="4995992"/>
            <a:ext cx="1143000" cy="228600"/>
          </a:xfrm>
          <a:custGeom>
            <a:avLst/>
            <a:gdLst>
              <a:gd name="connsiteX0" fmla="*/ 722489 w 722489"/>
              <a:gd name="connsiteY0" fmla="*/ 293511 h 293511"/>
              <a:gd name="connsiteX1" fmla="*/ 0 w 722489"/>
              <a:gd name="connsiteY1" fmla="*/ 0 h 293511"/>
              <a:gd name="connsiteX2" fmla="*/ 0 w 722489"/>
              <a:gd name="connsiteY2" fmla="*/ 0 h 293511"/>
            </a:gdLst>
            <a:ahLst/>
            <a:cxnLst>
              <a:cxn ang="0">
                <a:pos x="connsiteX0" y="connsiteY0"/>
              </a:cxn>
              <a:cxn ang="0">
                <a:pos x="connsiteX1" y="connsiteY1"/>
              </a:cxn>
              <a:cxn ang="0">
                <a:pos x="connsiteX2" y="connsiteY2"/>
              </a:cxn>
            </a:cxnLst>
            <a:rect l="l" t="t" r="r" b="b"/>
            <a:pathLst>
              <a:path w="722489" h="293511">
                <a:moveTo>
                  <a:pt x="722489" y="293511"/>
                </a:moveTo>
                <a:lnTo>
                  <a:pt x="0" y="0"/>
                </a:lnTo>
                <a:lnTo>
                  <a:pt x="0" y="0"/>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flipV="1">
            <a:off x="4489955" y="3776792"/>
            <a:ext cx="2822" cy="12192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85155" y="4843592"/>
            <a:ext cx="228600" cy="762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413755" y="3929192"/>
            <a:ext cx="0" cy="9906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3283579" y="3494946"/>
            <a:ext cx="1130176" cy="43424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3499355" y="3395792"/>
            <a:ext cx="990600" cy="381000"/>
          </a:xfrm>
          <a:prstGeom prst="line">
            <a:avLst/>
          </a:prstGeom>
          <a:ln w="50800"/>
        </p:spPr>
        <p:style>
          <a:lnRef idx="1">
            <a:schemeClr val="accent1"/>
          </a:lnRef>
          <a:fillRef idx="0">
            <a:schemeClr val="accent1"/>
          </a:fillRef>
          <a:effectRef idx="0">
            <a:schemeClr val="accent1"/>
          </a:effectRef>
          <a:fontRef idx="minor">
            <a:schemeClr val="tx1"/>
          </a:fontRef>
        </p:style>
      </p:cxnSp>
      <p:pic>
        <p:nvPicPr>
          <p:cNvPr id="28" name="Picture 2" descr="D:\Amalia\Photoes_LHC\0608018_10.jpg"/>
          <p:cNvPicPr>
            <a:picLocks noChangeAspect="1" noChangeArrowheads="1"/>
          </p:cNvPicPr>
          <p:nvPr/>
        </p:nvPicPr>
        <p:blipFill>
          <a:blip r:embed="rId3" cstate="print"/>
          <a:srcRect r="20029"/>
          <a:stretch>
            <a:fillRect/>
          </a:stretch>
        </p:blipFill>
        <p:spPr bwMode="auto">
          <a:xfrm>
            <a:off x="2369179" y="1857692"/>
            <a:ext cx="1828800" cy="1530373"/>
          </a:xfrm>
          <a:prstGeom prst="rect">
            <a:avLst/>
          </a:prstGeom>
          <a:noFill/>
        </p:spPr>
      </p:pic>
      <p:sp>
        <p:nvSpPr>
          <p:cNvPr id="29" name="TextBox 28"/>
          <p:cNvSpPr txBox="1"/>
          <p:nvPr/>
        </p:nvSpPr>
        <p:spPr>
          <a:xfrm>
            <a:off x="3115631" y="3700592"/>
            <a:ext cx="1082348" cy="369332"/>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b="1" dirty="0" smtClean="0"/>
              <a:t>2</a:t>
            </a:r>
            <a:r>
              <a:rPr lang="en-US" b="1" dirty="0" smtClean="0">
                <a:sym typeface="Symbol"/>
              </a:rPr>
              <a:t>150 kA</a:t>
            </a:r>
            <a:endParaRPr lang="en-US" b="1" dirty="0"/>
          </a:p>
        </p:txBody>
      </p:sp>
      <p:pic>
        <p:nvPicPr>
          <p:cNvPr id="30" name="Picture 29" descr="POINT5Surs.jpg"/>
          <p:cNvPicPr>
            <a:picLocks noChangeAspect="1"/>
          </p:cNvPicPr>
          <p:nvPr/>
        </p:nvPicPr>
        <p:blipFill>
          <a:blip r:embed="rId4" cstate="print"/>
          <a:stretch>
            <a:fillRect/>
          </a:stretch>
        </p:blipFill>
        <p:spPr>
          <a:xfrm>
            <a:off x="4429883" y="1220850"/>
            <a:ext cx="2706624" cy="1938528"/>
          </a:xfrm>
          <a:prstGeom prst="rect">
            <a:avLst/>
          </a:prstGeom>
        </p:spPr>
      </p:pic>
      <p:pic>
        <p:nvPicPr>
          <p:cNvPr id="31"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14954" y="1953691"/>
            <a:ext cx="20542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514717" y="2833227"/>
            <a:ext cx="3629283" cy="132343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fr-CH" sz="2000" b="1" dirty="0" smtClean="0"/>
              <a:t>1 pair 700 m 50 kA – LS2</a:t>
            </a:r>
          </a:p>
          <a:p>
            <a:r>
              <a:rPr lang="fr-CH" sz="2000" b="1" dirty="0" smtClean="0"/>
              <a:t>4 pairs 300 m 150 kA (MS)–  LS3 </a:t>
            </a:r>
          </a:p>
          <a:p>
            <a:r>
              <a:rPr lang="fr-CH" sz="2000" b="1" dirty="0" smtClean="0"/>
              <a:t>4 pairs 300 m 150 kA (IR) – LS3 </a:t>
            </a:r>
            <a:r>
              <a:rPr lang="fr-CH" sz="2000" b="1" dirty="0" err="1" smtClean="0"/>
              <a:t>tens</a:t>
            </a:r>
            <a:r>
              <a:rPr lang="fr-CH" sz="2000" b="1" dirty="0" smtClean="0"/>
              <a:t> of 6-18 kA </a:t>
            </a:r>
            <a:r>
              <a:rPr lang="fr-CH" sz="2000" b="1" dirty="0" err="1" smtClean="0"/>
              <a:t>CLs</a:t>
            </a:r>
            <a:r>
              <a:rPr lang="fr-CH" sz="2000" b="1" dirty="0" smtClean="0"/>
              <a:t> pairs in HTS</a:t>
            </a:r>
          </a:p>
        </p:txBody>
      </p:sp>
      <p:sp>
        <p:nvSpPr>
          <p:cNvPr id="5" name="TextBox 4"/>
          <p:cNvSpPr txBox="1"/>
          <p:nvPr/>
        </p:nvSpPr>
        <p:spPr>
          <a:xfrm>
            <a:off x="7585552" y="4392400"/>
            <a:ext cx="1370873"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b="1" dirty="0" smtClean="0"/>
              <a:t>A. Ballarino</a:t>
            </a:r>
            <a:endParaRPr lang="en-GB" b="1" dirty="0"/>
          </a:p>
        </p:txBody>
      </p:sp>
    </p:spTree>
    <p:extLst>
      <p:ext uri="{BB962C8B-B14F-4D97-AF65-F5344CB8AC3E}">
        <p14:creationId xmlns:p14="http://schemas.microsoft.com/office/powerpoint/2010/main" val="3836063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FA004B2-1541-5046-B6F2-22AF56585712}" type="slidenum">
              <a:rPr lang="en-US" smtClean="0"/>
              <a:pPr/>
              <a:t>17</a:t>
            </a:fld>
            <a:endParaRPr lang="en-US"/>
          </a:p>
        </p:txBody>
      </p:sp>
      <p:sp>
        <p:nvSpPr>
          <p:cNvPr id="9" name="Title 8"/>
          <p:cNvSpPr>
            <a:spLocks noGrp="1"/>
          </p:cNvSpPr>
          <p:nvPr>
            <p:ph type="title"/>
          </p:nvPr>
        </p:nvSpPr>
        <p:spPr/>
        <p:txBody>
          <a:bodyPr/>
          <a:lstStyle/>
          <a:p>
            <a:endParaRPr lang="en-GB"/>
          </a:p>
        </p:txBody>
      </p:sp>
      <p:sp>
        <p:nvSpPr>
          <p:cNvPr id="10" name="Content Placeholder 9"/>
          <p:cNvSpPr>
            <a:spLocks noGrp="1"/>
          </p:cNvSpPr>
          <p:nvPr>
            <p:ph idx="1"/>
          </p:nvPr>
        </p:nvSpPr>
        <p:spPr/>
        <p:txBody>
          <a:bodyPr/>
          <a:lstStyle/>
          <a:p>
            <a:endParaRPr lang="en-GB"/>
          </a:p>
        </p:txBody>
      </p:sp>
      <p:sp>
        <p:nvSpPr>
          <p:cNvPr id="2" name="Footer Placeholder 1"/>
          <p:cNvSpPr>
            <a:spLocks noGrp="1"/>
          </p:cNvSpPr>
          <p:nvPr>
            <p:ph type="ftr" sz="quarter" idx="3"/>
          </p:nvPr>
        </p:nvSpPr>
        <p:spPr>
          <a:prstGeom prst="rect">
            <a:avLst/>
          </a:prstGeom>
        </p:spPr>
        <p:txBody>
          <a:bodyPr/>
          <a:lstStyle/>
          <a:p>
            <a:r>
              <a:rPr lang="en-GB" smtClean="0"/>
              <a:t>L. Rossi @ DOE review of LARP - 17 Feb 2014 - Fermilab</a:t>
            </a:r>
            <a:endParaRPr lang="en-US" dirty="0"/>
          </a:p>
        </p:txBody>
      </p:sp>
      <p:grpSp>
        <p:nvGrpSpPr>
          <p:cNvPr id="8" name="Group 7"/>
          <p:cNvGrpSpPr/>
          <p:nvPr/>
        </p:nvGrpSpPr>
        <p:grpSpPr>
          <a:xfrm>
            <a:off x="747485" y="152400"/>
            <a:ext cx="7939315" cy="6437884"/>
            <a:chOff x="747485" y="152400"/>
            <a:chExt cx="7939315" cy="6437884"/>
          </a:xfrm>
        </p:grpSpPr>
        <p:pic>
          <p:nvPicPr>
            <p:cNvPr id="6" name="Picture 2" descr="D:\Eucas\Foto\1305140_01.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0665" r="11032" b="4879"/>
            <a:stretch/>
          </p:blipFill>
          <p:spPr bwMode="auto">
            <a:xfrm>
              <a:off x="747485" y="152400"/>
              <a:ext cx="7939315" cy="64378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81503" y="5759287"/>
              <a:ext cx="4213013" cy="830997"/>
            </a:xfrm>
            <a:prstGeom prst="rect">
              <a:avLst/>
            </a:prstGeom>
            <a:noFill/>
          </p:spPr>
          <p:txBody>
            <a:bodyPr wrap="none" rtlCol="0">
              <a:spAutoFit/>
            </a:bodyPr>
            <a:lstStyle/>
            <a:p>
              <a:r>
                <a:rPr lang="en-GB" sz="2400" b="1" dirty="0" smtClean="0">
                  <a:solidFill>
                    <a:schemeClr val="bg1"/>
                  </a:solidFill>
                </a:rPr>
                <a:t>L = 20 m</a:t>
              </a:r>
              <a:endParaRPr lang="en-GB" sz="2400" b="1" dirty="0">
                <a:solidFill>
                  <a:schemeClr val="bg1"/>
                </a:solidFill>
              </a:endParaRPr>
            </a:p>
            <a:p>
              <a:r>
                <a:rPr lang="en-GB" sz="2400" b="1" dirty="0" smtClean="0">
                  <a:solidFill>
                    <a:schemeClr val="bg1"/>
                  </a:solidFill>
                </a:rPr>
                <a:t>(25</a:t>
              </a:r>
              <a:r>
                <a:rPr lang="en-GB" sz="2400" b="1" dirty="0" smtClean="0">
                  <a:solidFill>
                    <a:schemeClr val="bg1"/>
                  </a:solidFill>
                  <a:sym typeface="Symbol"/>
                </a:rPr>
                <a:t>2) 1 kA @ 25 K, LHC Link P7</a:t>
              </a:r>
              <a:endParaRPr lang="en-GB" sz="2400" b="1" dirty="0">
                <a:solidFill>
                  <a:schemeClr val="bg1"/>
                </a:solidFill>
              </a:endParaRPr>
            </a:p>
          </p:txBody>
        </p:sp>
      </p:grpSp>
    </p:spTree>
    <p:extLst>
      <p:ext uri="{BB962C8B-B14F-4D97-AF65-F5344CB8AC3E}">
        <p14:creationId xmlns:p14="http://schemas.microsoft.com/office/powerpoint/2010/main" val="18477869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0FA004B2-1541-5046-B6F2-22AF56585712}" type="slidenum">
              <a:rPr lang="en-US" smtClean="0"/>
              <a:t>18</a:t>
            </a:fld>
            <a:endParaRPr lang="en-US"/>
          </a:p>
        </p:txBody>
      </p:sp>
      <p:sp>
        <p:nvSpPr>
          <p:cNvPr id="2" name="Title 1"/>
          <p:cNvSpPr>
            <a:spLocks noGrp="1"/>
          </p:cNvSpPr>
          <p:nvPr>
            <p:ph type="title"/>
          </p:nvPr>
        </p:nvSpPr>
        <p:spPr/>
        <p:txBody>
          <a:bodyPr/>
          <a:lstStyle/>
          <a:p>
            <a:r>
              <a:rPr lang="fr-CH" dirty="0" err="1" smtClean="0"/>
              <a:t>Improving</a:t>
            </a:r>
            <a:r>
              <a:rPr lang="fr-CH" dirty="0" smtClean="0"/>
              <a:t> </a:t>
            </a:r>
            <a:r>
              <a:rPr lang="fr-CH" dirty="0" err="1" smtClean="0"/>
              <a:t>availabiltiy</a:t>
            </a:r>
            <a:r>
              <a:rPr lang="fr-CH" dirty="0" smtClean="0"/>
              <a:t>: QPS boxes</a:t>
            </a:r>
            <a:endParaRPr lang="en-GB" dirty="0"/>
          </a:p>
        </p:txBody>
      </p:sp>
      <p:sp>
        <p:nvSpPr>
          <p:cNvPr id="7" name="Footer Placeholder 6"/>
          <p:cNvSpPr>
            <a:spLocks noGrp="1"/>
          </p:cNvSpPr>
          <p:nvPr>
            <p:ph type="ftr" sz="quarter" idx="3"/>
          </p:nvPr>
        </p:nvSpPr>
        <p:spPr/>
        <p:txBody>
          <a:bodyPr/>
          <a:lstStyle/>
          <a:p>
            <a:r>
              <a:rPr lang="en-GB" smtClean="0"/>
              <a:t>L. Rossi @ DOE review of LARP - 17 Feb 2014 - Fermilab</a:t>
            </a:r>
            <a:endParaRPr lang="en-GB" dirty="0"/>
          </a:p>
        </p:txBody>
      </p:sp>
      <p:pic>
        <p:nvPicPr>
          <p:cNvPr id="5" name="Picture 4"/>
          <p:cNvPicPr>
            <a:picLocks noChangeAspect="1"/>
          </p:cNvPicPr>
          <p:nvPr/>
        </p:nvPicPr>
        <p:blipFill>
          <a:blip r:embed="rId2"/>
          <a:stretch>
            <a:fillRect/>
          </a:stretch>
        </p:blipFill>
        <p:spPr>
          <a:xfrm>
            <a:off x="30480" y="1066800"/>
            <a:ext cx="6198199" cy="3946376"/>
          </a:xfrm>
          <a:prstGeom prst="rect">
            <a:avLst/>
          </a:prstGeom>
        </p:spPr>
      </p:pic>
      <p:pic>
        <p:nvPicPr>
          <p:cNvPr id="4" name="Picture 3"/>
          <p:cNvPicPr>
            <a:picLocks noChangeAspect="1"/>
          </p:cNvPicPr>
          <p:nvPr/>
        </p:nvPicPr>
        <p:blipFill>
          <a:blip r:embed="rId3"/>
          <a:stretch>
            <a:fillRect/>
          </a:stretch>
        </p:blipFill>
        <p:spPr>
          <a:xfrm>
            <a:off x="3112099" y="1412776"/>
            <a:ext cx="6038365" cy="4342104"/>
          </a:xfrm>
          <a:prstGeom prst="rect">
            <a:avLst/>
          </a:prstGeom>
        </p:spPr>
      </p:pic>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9512" y="4651760"/>
            <a:ext cx="4879504" cy="220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3347864" y="4509120"/>
            <a:ext cx="2880815" cy="50405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220072" y="5797906"/>
            <a:ext cx="3816424" cy="9233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fr-CH" b="1" dirty="0" smtClean="0"/>
              <a:t>Consolidation of infrastructure !</a:t>
            </a:r>
          </a:p>
          <a:p>
            <a:r>
              <a:rPr lang="fr-CH" b="1" dirty="0" smtClean="0"/>
              <a:t>But </a:t>
            </a:r>
            <a:r>
              <a:rPr lang="fr-CH" b="1" dirty="0" err="1" smtClean="0"/>
              <a:t>also</a:t>
            </a:r>
            <a:r>
              <a:rPr lang="fr-CH" b="1" dirty="0" smtClean="0"/>
              <a:t> new </a:t>
            </a:r>
            <a:r>
              <a:rPr lang="fr-CH" b="1" dirty="0" err="1" smtClean="0"/>
              <a:t>paradigma</a:t>
            </a:r>
            <a:r>
              <a:rPr lang="fr-CH" b="1" dirty="0" smtClean="0"/>
              <a:t>: </a:t>
            </a:r>
            <a:r>
              <a:rPr lang="fr-CH" b="1" dirty="0" err="1" smtClean="0"/>
              <a:t>remove</a:t>
            </a:r>
            <a:r>
              <a:rPr lang="fr-CH" b="1" dirty="0" smtClean="0"/>
              <a:t> </a:t>
            </a:r>
            <a:r>
              <a:rPr lang="fr-CH" b="1" dirty="0" err="1" smtClean="0"/>
              <a:t>from</a:t>
            </a:r>
            <a:r>
              <a:rPr lang="fr-CH" b="1" dirty="0" smtClean="0"/>
              <a:t> tunnel of QPS (as </a:t>
            </a:r>
            <a:r>
              <a:rPr lang="fr-CH" b="1" dirty="0" err="1" smtClean="0"/>
              <a:t>much</a:t>
            </a:r>
            <a:r>
              <a:rPr lang="fr-CH" b="1" dirty="0" smtClean="0"/>
              <a:t> as possible)</a:t>
            </a:r>
            <a:endParaRPr lang="en-GB" b="1" dirty="0"/>
          </a:p>
        </p:txBody>
      </p:sp>
      <p:sp>
        <p:nvSpPr>
          <p:cNvPr id="8" name="Rounded Rectangle 7"/>
          <p:cNvSpPr/>
          <p:nvPr/>
        </p:nvSpPr>
        <p:spPr>
          <a:xfrm rot="18303662">
            <a:off x="2545722" y="5713128"/>
            <a:ext cx="1182039" cy="458233"/>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076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barn(inVertical)">
                                      <p:cBhvr>
                                        <p:cTn id="27" dur="500"/>
                                        <p:tgtEl>
                                          <p:spTgt spid="409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dirty="0" smtClean="0"/>
              <a:t>R2E </a:t>
            </a:r>
            <a:r>
              <a:rPr lang="fr-CH" dirty="0" err="1" smtClean="0"/>
              <a:t>improvement</a:t>
            </a:r>
            <a:r>
              <a:rPr lang="fr-CH" dirty="0" smtClean="0"/>
              <a:t>.</a:t>
            </a:r>
            <a:br>
              <a:rPr lang="fr-CH" dirty="0" smtClean="0"/>
            </a:br>
            <a:r>
              <a:rPr lang="fr-CH" dirty="0" err="1" smtClean="0"/>
              <a:t>Need</a:t>
            </a:r>
            <a:r>
              <a:rPr lang="fr-CH" dirty="0" smtClean="0"/>
              <a:t> </a:t>
            </a:r>
            <a:r>
              <a:rPr lang="fr-CH" dirty="0" err="1" smtClean="0"/>
              <a:t>further</a:t>
            </a:r>
            <a:r>
              <a:rPr lang="fr-CH" dirty="0" smtClean="0"/>
              <a:t> for 1-3 fb</a:t>
            </a:r>
            <a:r>
              <a:rPr lang="fr-CH" baseline="30000" dirty="0" smtClean="0"/>
              <a:t>-1</a:t>
            </a:r>
            <a:r>
              <a:rPr lang="fr-CH" dirty="0" smtClean="0"/>
              <a:t>/</a:t>
            </a:r>
            <a:r>
              <a:rPr lang="fr-CH" dirty="0" err="1" smtClean="0"/>
              <a:t>day</a:t>
            </a:r>
            <a:r>
              <a:rPr lang="fr-CH" dirty="0" smtClean="0"/>
              <a:t>!</a:t>
            </a:r>
            <a:endParaRPr lang="en-GB"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19672" y="1628800"/>
            <a:ext cx="5084763" cy="484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3"/>
          </p:nvPr>
        </p:nvSpPr>
        <p:spPr>
          <a:xfrm>
            <a:off x="3124200" y="6311960"/>
            <a:ext cx="2895600" cy="365125"/>
          </a:xfrm>
        </p:spPr>
        <p:txBody>
          <a:bodyPr/>
          <a:lstStyle/>
          <a:p>
            <a:r>
              <a:rPr lang="en-GB" smtClean="0"/>
              <a:t>L. Rossi @ DOE review of LARP - 17 Feb 2014 - Fermilab</a:t>
            </a:r>
            <a:endParaRPr lang="en-GB" dirty="0"/>
          </a:p>
        </p:txBody>
      </p:sp>
      <p:sp>
        <p:nvSpPr>
          <p:cNvPr id="4" name="Slide Number Placeholder 3"/>
          <p:cNvSpPr>
            <a:spLocks noGrp="1"/>
          </p:cNvSpPr>
          <p:nvPr>
            <p:ph type="sldNum" sz="quarter" idx="12"/>
          </p:nvPr>
        </p:nvSpPr>
        <p:spPr/>
        <p:txBody>
          <a:bodyPr/>
          <a:lstStyle/>
          <a:p>
            <a:fld id="{0FA004B2-1541-5046-B6F2-22AF56585712}" type="slidenum">
              <a:rPr lang="en-US" smtClean="0"/>
              <a:t>19</a:t>
            </a:fld>
            <a:endParaRPr lang="en-US"/>
          </a:p>
        </p:txBody>
      </p:sp>
      <p:sp>
        <p:nvSpPr>
          <p:cNvPr id="5" name="TextBox 4"/>
          <p:cNvSpPr txBox="1"/>
          <p:nvPr/>
        </p:nvSpPr>
        <p:spPr>
          <a:xfrm>
            <a:off x="7437120" y="5212080"/>
            <a:ext cx="1250086"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fr-CH" b="1" dirty="0" smtClean="0"/>
              <a:t>M. Brugger</a:t>
            </a:r>
            <a:endParaRPr lang="en-GB" b="1" dirty="0"/>
          </a:p>
        </p:txBody>
      </p:sp>
    </p:spTree>
    <p:extLst>
      <p:ext uri="{BB962C8B-B14F-4D97-AF65-F5344CB8AC3E}">
        <p14:creationId xmlns:p14="http://schemas.microsoft.com/office/powerpoint/2010/main" val="36412099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0FA004B2-1541-5046-B6F2-22AF56585712}" type="slidenum">
              <a:rPr lang="en-US" smtClean="0"/>
              <a:t>2</a:t>
            </a:fld>
            <a:endParaRPr lang="en-US"/>
          </a:p>
        </p:txBody>
      </p:sp>
      <p:sp>
        <p:nvSpPr>
          <p:cNvPr id="2" name="Title 1"/>
          <p:cNvSpPr>
            <a:spLocks noGrp="1"/>
          </p:cNvSpPr>
          <p:nvPr>
            <p:ph type="title"/>
          </p:nvPr>
        </p:nvSpPr>
        <p:spPr/>
        <p:txBody>
          <a:bodyPr>
            <a:normAutofit fontScale="90000"/>
          </a:bodyPr>
          <a:lstStyle/>
          <a:p>
            <a:r>
              <a:rPr lang="fr-CH" dirty="0" smtClean="0"/>
              <a:t>The CERN 10-year plan</a:t>
            </a:r>
            <a:br>
              <a:rPr lang="fr-CH" dirty="0" smtClean="0"/>
            </a:br>
            <a:r>
              <a:rPr lang="fr-CH" dirty="0" smtClean="0"/>
              <a:t>(</a:t>
            </a:r>
            <a:r>
              <a:rPr lang="fr-CH" dirty="0" err="1" smtClean="0"/>
              <a:t>approved</a:t>
            </a:r>
            <a:r>
              <a:rPr lang="fr-CH" dirty="0" smtClean="0"/>
              <a:t> </a:t>
            </a:r>
            <a:r>
              <a:rPr lang="fr-CH" dirty="0" err="1" smtClean="0"/>
              <a:t>early</a:t>
            </a:r>
            <a:r>
              <a:rPr lang="fr-CH" dirty="0" smtClean="0"/>
              <a:t> 2011)</a:t>
            </a:r>
            <a:endParaRPr lang="en-GB" dirty="0"/>
          </a:p>
        </p:txBody>
      </p:sp>
      <p:sp>
        <p:nvSpPr>
          <p:cNvPr id="9" name="Footer Placeholder 8"/>
          <p:cNvSpPr>
            <a:spLocks noGrp="1"/>
          </p:cNvSpPr>
          <p:nvPr>
            <p:ph type="ftr" sz="quarter" idx="3"/>
          </p:nvPr>
        </p:nvSpPr>
        <p:spPr/>
        <p:txBody>
          <a:bodyPr/>
          <a:lstStyle/>
          <a:p>
            <a:r>
              <a:rPr lang="en-GB" smtClean="0"/>
              <a:t>L. Rossi @ DOE review of LARP - 17 Feb 2014 - Fermilab</a:t>
            </a:r>
            <a:endParaRPr lang="en-GB" dirty="0"/>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1520" y="1772816"/>
            <a:ext cx="8275337" cy="2438405"/>
          </a:xfrm>
          <a:prstGeom prst="rect">
            <a:avLst/>
          </a:prstGeom>
        </p:spPr>
      </p:pic>
      <p:sp>
        <p:nvSpPr>
          <p:cNvPr id="6" name="Up Arrow Callout 5"/>
          <p:cNvSpPr/>
          <p:nvPr/>
        </p:nvSpPr>
        <p:spPr>
          <a:xfrm>
            <a:off x="107504" y="4077072"/>
            <a:ext cx="1800200" cy="1378020"/>
          </a:xfrm>
          <a:prstGeom prst="upArrowCallout">
            <a:avLst>
              <a:gd name="adj1" fmla="val 14586"/>
              <a:gd name="adj2" fmla="val 14586"/>
              <a:gd name="adj3" fmla="val 18751"/>
              <a:gd name="adj4" fmla="val 739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smtClean="0"/>
              <a:t>0.75 10</a:t>
            </a:r>
            <a:r>
              <a:rPr lang="fr-CH" b="1" baseline="30000" dirty="0" smtClean="0"/>
              <a:t>34</a:t>
            </a:r>
            <a:r>
              <a:rPr lang="fr-CH" b="1" dirty="0" smtClean="0"/>
              <a:t> cm</a:t>
            </a:r>
            <a:r>
              <a:rPr lang="fr-CH" b="1" baseline="30000" dirty="0" smtClean="0"/>
              <a:t>-2</a:t>
            </a:r>
            <a:r>
              <a:rPr lang="fr-CH" b="1" dirty="0" smtClean="0"/>
              <a:t>s</a:t>
            </a:r>
            <a:r>
              <a:rPr lang="fr-CH" b="1" baseline="30000" dirty="0" smtClean="0"/>
              <a:t>-1</a:t>
            </a:r>
          </a:p>
          <a:p>
            <a:pPr algn="ctr"/>
            <a:r>
              <a:rPr lang="fr-CH" b="1" dirty="0" smtClean="0"/>
              <a:t>50 ns </a:t>
            </a:r>
            <a:r>
              <a:rPr lang="fr-CH" b="1" dirty="0" err="1" smtClean="0"/>
              <a:t>bunch</a:t>
            </a:r>
            <a:r>
              <a:rPr lang="fr-CH" b="1" dirty="0" smtClean="0"/>
              <a:t> </a:t>
            </a:r>
            <a:br>
              <a:rPr lang="fr-CH" b="1" dirty="0" smtClean="0"/>
            </a:br>
            <a:r>
              <a:rPr lang="fr-CH" b="1" dirty="0" smtClean="0"/>
              <a:t>high pile up </a:t>
            </a:r>
            <a:r>
              <a:rPr lang="fr-CH" b="1" dirty="0" smtClean="0">
                <a:sym typeface="Symbol"/>
              </a:rPr>
              <a:t>40</a:t>
            </a:r>
            <a:r>
              <a:rPr lang="fr-CH" b="1" dirty="0" smtClean="0"/>
              <a:t> </a:t>
            </a:r>
            <a:endParaRPr lang="en-GB" b="1" dirty="0"/>
          </a:p>
        </p:txBody>
      </p:sp>
      <p:sp>
        <p:nvSpPr>
          <p:cNvPr id="7" name="Up Arrow Callout 6"/>
          <p:cNvSpPr/>
          <p:nvPr/>
        </p:nvSpPr>
        <p:spPr>
          <a:xfrm>
            <a:off x="2571124" y="4077072"/>
            <a:ext cx="1800200" cy="1378020"/>
          </a:xfrm>
          <a:prstGeom prst="upArrowCallout">
            <a:avLst>
              <a:gd name="adj1" fmla="val 14586"/>
              <a:gd name="adj2" fmla="val 14586"/>
              <a:gd name="adj3" fmla="val 18751"/>
              <a:gd name="adj4" fmla="val 739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smtClean="0"/>
              <a:t>1.5 10</a:t>
            </a:r>
            <a:r>
              <a:rPr lang="fr-CH" b="1" baseline="30000" dirty="0" smtClean="0"/>
              <a:t>34</a:t>
            </a:r>
            <a:r>
              <a:rPr lang="fr-CH" b="1" dirty="0" smtClean="0"/>
              <a:t> cm</a:t>
            </a:r>
            <a:r>
              <a:rPr lang="fr-CH" b="1" baseline="30000" dirty="0" smtClean="0"/>
              <a:t>-2</a:t>
            </a:r>
            <a:r>
              <a:rPr lang="fr-CH" b="1" dirty="0" smtClean="0"/>
              <a:t>s</a:t>
            </a:r>
            <a:r>
              <a:rPr lang="fr-CH" b="1" baseline="30000" dirty="0" smtClean="0"/>
              <a:t>-1</a:t>
            </a:r>
          </a:p>
          <a:p>
            <a:pPr algn="ctr"/>
            <a:r>
              <a:rPr lang="fr-CH" b="1" dirty="0" smtClean="0"/>
              <a:t>25 ns </a:t>
            </a:r>
            <a:r>
              <a:rPr lang="fr-CH" b="1" dirty="0" err="1" smtClean="0"/>
              <a:t>bunch</a:t>
            </a:r>
            <a:r>
              <a:rPr lang="fr-CH" b="1" dirty="0" smtClean="0"/>
              <a:t> </a:t>
            </a:r>
            <a:br>
              <a:rPr lang="fr-CH" b="1" dirty="0" smtClean="0"/>
            </a:br>
            <a:r>
              <a:rPr lang="fr-CH" b="1" dirty="0" smtClean="0"/>
              <a:t>pile up </a:t>
            </a:r>
            <a:r>
              <a:rPr lang="fr-CH" b="1" dirty="0" smtClean="0">
                <a:sym typeface="Symbol"/>
              </a:rPr>
              <a:t>40</a:t>
            </a:r>
            <a:endParaRPr lang="en-GB" b="1" dirty="0"/>
          </a:p>
        </p:txBody>
      </p:sp>
      <p:sp>
        <p:nvSpPr>
          <p:cNvPr id="8" name="Up Arrow Callout 7"/>
          <p:cNvSpPr/>
          <p:nvPr/>
        </p:nvSpPr>
        <p:spPr>
          <a:xfrm>
            <a:off x="4644008" y="4077072"/>
            <a:ext cx="2088232" cy="1378020"/>
          </a:xfrm>
          <a:prstGeom prst="upArrowCallout">
            <a:avLst>
              <a:gd name="adj1" fmla="val 14586"/>
              <a:gd name="adj2" fmla="val 14586"/>
              <a:gd name="adj3" fmla="val 18751"/>
              <a:gd name="adj4" fmla="val 739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smtClean="0"/>
              <a:t>1.7-2.2 10</a:t>
            </a:r>
            <a:r>
              <a:rPr lang="fr-CH" b="1" baseline="30000" dirty="0" smtClean="0"/>
              <a:t>34</a:t>
            </a:r>
            <a:r>
              <a:rPr lang="fr-CH" b="1" dirty="0" smtClean="0"/>
              <a:t> cm</a:t>
            </a:r>
            <a:r>
              <a:rPr lang="fr-CH" b="1" baseline="30000" dirty="0" smtClean="0"/>
              <a:t>-2</a:t>
            </a:r>
            <a:r>
              <a:rPr lang="fr-CH" b="1" dirty="0" smtClean="0"/>
              <a:t>s</a:t>
            </a:r>
            <a:r>
              <a:rPr lang="fr-CH" b="1" baseline="30000" dirty="0" smtClean="0"/>
              <a:t>-1</a:t>
            </a:r>
          </a:p>
          <a:p>
            <a:pPr algn="ctr"/>
            <a:r>
              <a:rPr lang="fr-CH" b="1" dirty="0" smtClean="0"/>
              <a:t>25 ns </a:t>
            </a:r>
            <a:r>
              <a:rPr lang="fr-CH" b="1" dirty="0" err="1" smtClean="0"/>
              <a:t>bunch</a:t>
            </a:r>
            <a:r>
              <a:rPr lang="fr-CH" b="1" dirty="0" smtClean="0"/>
              <a:t> </a:t>
            </a:r>
            <a:br>
              <a:rPr lang="fr-CH" b="1" dirty="0" smtClean="0"/>
            </a:br>
            <a:r>
              <a:rPr lang="fr-CH" b="1" dirty="0" smtClean="0"/>
              <a:t> pile up </a:t>
            </a:r>
            <a:r>
              <a:rPr lang="fr-CH" b="1" dirty="0" smtClean="0">
                <a:sym typeface="Symbol"/>
              </a:rPr>
              <a:t>60</a:t>
            </a:r>
            <a:endParaRPr lang="en-GB" b="1" dirty="0"/>
          </a:p>
        </p:txBody>
      </p:sp>
      <p:sp>
        <p:nvSpPr>
          <p:cNvPr id="3" name="Oval 2"/>
          <p:cNvSpPr/>
          <p:nvPr/>
        </p:nvSpPr>
        <p:spPr>
          <a:xfrm>
            <a:off x="5661753" y="1905960"/>
            <a:ext cx="1192755"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Horizontal Scroll 4"/>
          <p:cNvSpPr/>
          <p:nvPr/>
        </p:nvSpPr>
        <p:spPr>
          <a:xfrm>
            <a:off x="6880879" y="4293096"/>
            <a:ext cx="2155617" cy="136815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err="1" smtClean="0"/>
              <a:t>Technical</a:t>
            </a:r>
            <a:r>
              <a:rPr lang="fr-CH" b="1" dirty="0" smtClean="0"/>
              <a:t> </a:t>
            </a:r>
            <a:r>
              <a:rPr lang="fr-CH" b="1" dirty="0" err="1" smtClean="0"/>
              <a:t>limits</a:t>
            </a:r>
            <a:r>
              <a:rPr lang="fr-CH" b="1" dirty="0" smtClean="0"/>
              <a:t> (</a:t>
            </a:r>
            <a:r>
              <a:rPr lang="fr-CH" b="1" dirty="0" err="1" smtClean="0"/>
              <a:t>experiments</a:t>
            </a:r>
            <a:r>
              <a:rPr lang="fr-CH" b="1" dirty="0" smtClean="0"/>
              <a:t>, </a:t>
            </a:r>
            <a:r>
              <a:rPr lang="fr-CH" b="1" dirty="0" err="1" smtClean="0"/>
              <a:t>too</a:t>
            </a:r>
            <a:r>
              <a:rPr lang="fr-CH" b="1" dirty="0" smtClean="0"/>
              <a:t>) </a:t>
            </a:r>
            <a:r>
              <a:rPr lang="fr-CH" b="1" dirty="0" err="1" smtClean="0"/>
              <a:t>like</a:t>
            </a:r>
            <a:r>
              <a:rPr lang="fr-CH" b="1" dirty="0" smtClean="0"/>
              <a:t> :</a:t>
            </a:r>
          </a:p>
        </p:txBody>
      </p:sp>
      <p:cxnSp>
        <p:nvCxnSpPr>
          <p:cNvPr id="10" name="Straight Arrow Connector 9"/>
          <p:cNvCxnSpPr/>
          <p:nvPr/>
        </p:nvCxnSpPr>
        <p:spPr>
          <a:xfrm flipH="1" flipV="1">
            <a:off x="6732240" y="2708920"/>
            <a:ext cx="936104" cy="165618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661752" y="3398412"/>
            <a:ext cx="1192755"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p:cNvCxnSpPr/>
          <p:nvPr/>
        </p:nvCxnSpPr>
        <p:spPr>
          <a:xfrm flipH="1" flipV="1">
            <a:off x="6854508" y="4047489"/>
            <a:ext cx="237772" cy="32746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4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animBg="1"/>
      <p:bldP spid="5"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20</a:t>
            </a:fld>
            <a:endParaRPr lang="en-US"/>
          </a:p>
        </p:txBody>
      </p:sp>
      <p:sp>
        <p:nvSpPr>
          <p:cNvPr id="3" name="Title 2"/>
          <p:cNvSpPr>
            <a:spLocks noGrp="1"/>
          </p:cNvSpPr>
          <p:nvPr>
            <p:ph type="title"/>
          </p:nvPr>
        </p:nvSpPr>
        <p:spPr/>
        <p:txBody>
          <a:bodyPr>
            <a:normAutofit fontScale="90000"/>
          </a:bodyPr>
          <a:lstStyle/>
          <a:p>
            <a:r>
              <a:rPr lang="fr-CH" dirty="0" smtClean="0"/>
              <a:t>P2 - DS </a:t>
            </a:r>
            <a:r>
              <a:rPr lang="fr-CH" dirty="0" err="1" smtClean="0"/>
              <a:t>collimators</a:t>
            </a:r>
            <a:r>
              <a:rPr lang="fr-CH" dirty="0" smtClean="0"/>
              <a:t> ions – 11 T (LS2 -2018)</a:t>
            </a:r>
            <a:endParaRPr lang="en-GB" dirty="0"/>
          </a:p>
        </p:txBody>
      </p:sp>
      <p:sp>
        <p:nvSpPr>
          <p:cNvPr id="4" name="Footer Placeholder 3"/>
          <p:cNvSpPr>
            <a:spLocks noGrp="1"/>
          </p:cNvSpPr>
          <p:nvPr>
            <p:ph type="ftr" sz="quarter" idx="3"/>
          </p:nvPr>
        </p:nvSpPr>
        <p:spPr>
          <a:prstGeom prst="rect">
            <a:avLst/>
          </a:prstGeom>
        </p:spPr>
        <p:txBody>
          <a:bodyPr/>
          <a:lstStyle/>
          <a:p>
            <a:r>
              <a:rPr lang="en-GB" smtClean="0"/>
              <a:t>L. Rossi @ DOE review of LARP - 17 Feb 2014 - Fermilab</a:t>
            </a:r>
            <a:endParaRPr lang="en-GB" dirty="0"/>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0900" y="960662"/>
            <a:ext cx="8645525" cy="5559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rc 7"/>
          <p:cNvSpPr/>
          <p:nvPr/>
        </p:nvSpPr>
        <p:spPr>
          <a:xfrm rot="7909834" flipH="1" flipV="1">
            <a:off x="719900" y="2651869"/>
            <a:ext cx="2009045" cy="907424"/>
          </a:xfrm>
          <a:prstGeom prst="arc">
            <a:avLst>
              <a:gd name="adj1" fmla="val 13416251"/>
              <a:gd name="adj2" fmla="val 19252834"/>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rot="18417317" flipH="1" flipV="1">
            <a:off x="6379072" y="4185256"/>
            <a:ext cx="1841165" cy="907424"/>
          </a:xfrm>
          <a:prstGeom prst="arc">
            <a:avLst>
              <a:gd name="adj1" fmla="val 12753780"/>
              <a:gd name="adj2" fmla="val 19204022"/>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rc 10"/>
          <p:cNvSpPr/>
          <p:nvPr/>
        </p:nvSpPr>
        <p:spPr>
          <a:xfrm rot="2621102" flipH="1" flipV="1">
            <a:off x="237184" y="4137244"/>
            <a:ext cx="3277294" cy="1112053"/>
          </a:xfrm>
          <a:prstGeom prst="arc">
            <a:avLst>
              <a:gd name="adj1" fmla="val 13617790"/>
              <a:gd name="adj2" fmla="val 18389695"/>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11"/>
          <p:cNvSpPr/>
          <p:nvPr/>
        </p:nvSpPr>
        <p:spPr>
          <a:xfrm rot="10255638" flipH="1" flipV="1">
            <a:off x="2029466" y="1910639"/>
            <a:ext cx="2829952" cy="907424"/>
          </a:xfrm>
          <a:prstGeom prst="arc">
            <a:avLst>
              <a:gd name="adj1" fmla="val 14023531"/>
              <a:gd name="adj2" fmla="val 18669366"/>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36389" y="2054496"/>
            <a:ext cx="7766244" cy="1685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bwMode="auto">
          <a:xfrm flipV="1">
            <a:off x="5775625" y="2361496"/>
            <a:ext cx="1320709" cy="215819"/>
          </a:xfrm>
          <a:prstGeom prst="line">
            <a:avLst/>
          </a:prstGeom>
          <a:ln w="34925" cap="flat" cmpd="sng" algn="ctr">
            <a:solidFill>
              <a:srgbClr val="3861AA"/>
            </a:solidFill>
            <a:prstDash val="solid"/>
            <a:round/>
            <a:headEnd type="triangle" w="lg" len="lg"/>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287010" y="2485767"/>
            <a:ext cx="396875" cy="354013"/>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3" name="Straight Connector 22"/>
          <p:cNvCxnSpPr/>
          <p:nvPr/>
        </p:nvCxnSpPr>
        <p:spPr bwMode="auto">
          <a:xfrm flipH="1">
            <a:off x="4452066" y="2814344"/>
            <a:ext cx="834943" cy="166182"/>
          </a:xfrm>
          <a:prstGeom prst="line">
            <a:avLst/>
          </a:prstGeom>
          <a:ln w="34925" cap="flat" cmpd="sng" algn="ctr">
            <a:solidFill>
              <a:srgbClr val="3861AA"/>
            </a:solidFill>
            <a:prstDash val="solid"/>
            <a:round/>
            <a:headEnd type="triangle" w="lg" len="lg"/>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Screen Clippi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730460" y="4860594"/>
            <a:ext cx="5784082" cy="1188823"/>
          </a:xfrm>
          <a:prstGeom prst="rect">
            <a:avLst/>
          </a:prstGeom>
        </p:spPr>
      </p:pic>
      <p:pic>
        <p:nvPicPr>
          <p:cNvPr id="2051"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500882" y="2335885"/>
            <a:ext cx="1403900" cy="10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flipH="1">
            <a:off x="1975623" y="3105581"/>
            <a:ext cx="3084057" cy="15333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054"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rot="10800000" flipV="1">
            <a:off x="2730461" y="4119692"/>
            <a:ext cx="5606715" cy="74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9"/>
          <p:cNvGrpSpPr>
            <a:grpSpLocks/>
          </p:cNvGrpSpPr>
          <p:nvPr/>
        </p:nvGrpSpPr>
        <p:grpSpPr bwMode="auto">
          <a:xfrm>
            <a:off x="3063711" y="2729504"/>
            <a:ext cx="1501775" cy="1427162"/>
            <a:chOff x="2937780" y="3163369"/>
            <a:chExt cx="1501691" cy="1428353"/>
          </a:xfrm>
        </p:grpSpPr>
        <p:pic>
          <p:nvPicPr>
            <p:cNvPr id="18" name="Picture 9" descr="6Bl_NC_BYoke2ACryo.png"/>
            <p:cNvPicPr>
              <a:picLocks noChangeAspect="1"/>
            </p:cNvPicPr>
            <p:nvPr/>
          </p:nvPicPr>
          <p:blipFill>
            <a:blip r:embed="rId8" cstate="email">
              <a:extLst>
                <a:ext uri="{28A0092B-C50C-407E-A947-70E740481C1C}">
                  <a14:useLocalDpi xmlns:a14="http://schemas.microsoft.com/office/drawing/2010/main" val="0"/>
                </a:ext>
              </a:extLst>
            </a:blip>
            <a:srcRect l="24754" t="14047"/>
            <a:stretch>
              <a:fillRect/>
            </a:stretch>
          </p:blipFill>
          <p:spPr bwMode="auto">
            <a:xfrm>
              <a:off x="2937780" y="3163369"/>
              <a:ext cx="1501691" cy="1428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8"/>
            <p:cNvSpPr txBox="1">
              <a:spLocks noChangeArrowheads="1"/>
            </p:cNvSpPr>
            <p:nvPr/>
          </p:nvSpPr>
          <p:spPr bwMode="auto">
            <a:xfrm>
              <a:off x="3137140" y="4098353"/>
              <a:ext cx="11889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Times New Roman" charset="0"/>
                  <a:ea typeface="ＭＳ Ｐゴシック" charset="0"/>
                  <a:cs typeface="ＭＳ Ｐゴシック" charset="0"/>
                </a:defRPr>
              </a:lvl1pPr>
              <a:lvl2pPr marL="742950" indent="-285750">
                <a:defRPr sz="1400">
                  <a:solidFill>
                    <a:schemeClr val="tx1"/>
                  </a:solidFill>
                  <a:latin typeface="Times New Roman" charset="0"/>
                  <a:ea typeface="ＭＳ Ｐゴシック" charset="0"/>
                </a:defRPr>
              </a:lvl2pPr>
              <a:lvl3pPr marL="1143000" indent="-228600">
                <a:defRPr sz="1400">
                  <a:solidFill>
                    <a:schemeClr val="tx1"/>
                  </a:solidFill>
                  <a:latin typeface="Times New Roman" charset="0"/>
                  <a:ea typeface="ＭＳ Ｐゴシック" charset="0"/>
                </a:defRPr>
              </a:lvl3pPr>
              <a:lvl4pPr marL="1600200" indent="-228600">
                <a:defRPr sz="1400">
                  <a:solidFill>
                    <a:schemeClr val="tx1"/>
                  </a:solidFill>
                  <a:latin typeface="Times New Roman" charset="0"/>
                  <a:ea typeface="ＭＳ Ｐゴシック" charset="0"/>
                </a:defRPr>
              </a:lvl4pPr>
              <a:lvl5pPr marL="2057400" indent="-228600">
                <a:defRPr sz="1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1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1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1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1400">
                  <a:solidFill>
                    <a:schemeClr val="tx1"/>
                  </a:solidFill>
                  <a:latin typeface="Times New Roman" charset="0"/>
                  <a:ea typeface="ＭＳ Ｐゴシック" charset="0"/>
                </a:defRPr>
              </a:lvl9pPr>
            </a:lstStyle>
            <a:p>
              <a:r>
                <a:rPr lang="en-US"/>
                <a:t>11 T Nb</a:t>
              </a:r>
              <a:r>
                <a:rPr lang="en-US" baseline="-25000"/>
                <a:t>3</a:t>
              </a:r>
              <a:r>
                <a:rPr lang="en-US"/>
                <a:t>Sn</a:t>
              </a:r>
            </a:p>
          </p:txBody>
        </p:sp>
      </p:grpSp>
      <p:pic>
        <p:nvPicPr>
          <p:cNvPr id="13" name="Picture 29" descr="CryoCollAxon.tiff"/>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063740" y="960662"/>
            <a:ext cx="205740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07807" y="3035511"/>
            <a:ext cx="2425636"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b="1" dirty="0" err="1" smtClean="0"/>
              <a:t>Recommended</a:t>
            </a:r>
            <a:r>
              <a:rPr lang="fr-CH" b="1" dirty="0" smtClean="0"/>
              <a:t> by the Collimation </a:t>
            </a:r>
            <a:r>
              <a:rPr lang="fr-CH" b="1" dirty="0" err="1" smtClean="0"/>
              <a:t>Review</a:t>
            </a:r>
            <a:endParaRPr lang="en-GB" b="1" dirty="0"/>
          </a:p>
        </p:txBody>
      </p:sp>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3443" y="2834282"/>
            <a:ext cx="750703" cy="750703"/>
          </a:xfrm>
          <a:prstGeom prst="rect">
            <a:avLst/>
          </a:prstGeom>
        </p:spPr>
      </p:pic>
      <p:sp>
        <p:nvSpPr>
          <p:cNvPr id="10" name="TextBox 9"/>
          <p:cNvSpPr txBox="1"/>
          <p:nvPr/>
        </p:nvSpPr>
        <p:spPr>
          <a:xfrm>
            <a:off x="6435979" y="6077264"/>
            <a:ext cx="2298843"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b="1" dirty="0" smtClean="0"/>
              <a:t>A. Zlobin (FNAL)</a:t>
            </a:r>
            <a:endParaRPr lang="fr-CH" b="1" dirty="0"/>
          </a:p>
          <a:p>
            <a:r>
              <a:rPr lang="fr-CH" b="1" dirty="0" smtClean="0"/>
              <a:t>M . Karppinen (CERN)</a:t>
            </a:r>
            <a:endParaRPr lang="en-GB" b="1" dirty="0"/>
          </a:p>
        </p:txBody>
      </p:sp>
    </p:spTree>
    <p:extLst>
      <p:ext uri="{BB962C8B-B14F-4D97-AF65-F5344CB8AC3E}">
        <p14:creationId xmlns:p14="http://schemas.microsoft.com/office/powerpoint/2010/main" val="127076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1"/>
                                        </p:tgtEl>
                                        <p:attrNameLst>
                                          <p:attrName>style.visibility</p:attrName>
                                        </p:attrNameLst>
                                      </p:cBhvr>
                                      <p:to>
                                        <p:strVal val="visible"/>
                                      </p:to>
                                    </p:set>
                                    <p:anim calcmode="lin" valueType="num">
                                      <p:cBhvr additive="base">
                                        <p:cTn id="31" dur="500" fill="hold"/>
                                        <p:tgtEl>
                                          <p:spTgt spid="2051"/>
                                        </p:tgtEl>
                                        <p:attrNameLst>
                                          <p:attrName>ppt_x</p:attrName>
                                        </p:attrNameLst>
                                      </p:cBhvr>
                                      <p:tavLst>
                                        <p:tav tm="0">
                                          <p:val>
                                            <p:strVal val="#ppt_x"/>
                                          </p:val>
                                        </p:tav>
                                        <p:tav tm="100000">
                                          <p:val>
                                            <p:strVal val="#ppt_x"/>
                                          </p:val>
                                        </p:tav>
                                      </p:tavLst>
                                    </p:anim>
                                    <p:anim calcmode="lin" valueType="num">
                                      <p:cBhvr additive="base">
                                        <p:cTn id="32"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054"/>
                                        </p:tgtEl>
                                        <p:attrNameLst>
                                          <p:attrName>style.visibility</p:attrName>
                                        </p:attrNameLst>
                                      </p:cBhvr>
                                      <p:to>
                                        <p:strVal val="visible"/>
                                      </p:to>
                                    </p:set>
                                    <p:anim calcmode="lin" valueType="num">
                                      <p:cBhvr additive="base">
                                        <p:cTn id="47" dur="500" fill="hold"/>
                                        <p:tgtEl>
                                          <p:spTgt spid="2054"/>
                                        </p:tgtEl>
                                        <p:attrNameLst>
                                          <p:attrName>ppt_x</p:attrName>
                                        </p:attrNameLst>
                                      </p:cBhvr>
                                      <p:tavLst>
                                        <p:tav tm="0">
                                          <p:val>
                                            <p:strVal val="#ppt_x"/>
                                          </p:val>
                                        </p:tav>
                                        <p:tav tm="100000">
                                          <p:val>
                                            <p:strVal val="#ppt_x"/>
                                          </p:val>
                                        </p:tav>
                                      </p:tavLst>
                                    </p:anim>
                                    <p:anim calcmode="lin" valueType="num">
                                      <p:cBhvr additive="base">
                                        <p:cTn id="48" dur="500" fill="hold"/>
                                        <p:tgtEl>
                                          <p:spTgt spid="205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ppt_x"/>
                                          </p:val>
                                        </p:tav>
                                        <p:tav tm="100000">
                                          <p:val>
                                            <p:strVal val="#ppt_x"/>
                                          </p:val>
                                        </p:tav>
                                      </p:tavLst>
                                    </p:anim>
                                    <p:anim calcmode="lin" valueType="num">
                                      <p:cBhvr additive="base">
                                        <p:cTn id="5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21</a:t>
            </a:fld>
            <a:endParaRPr lang="en-US"/>
          </a:p>
        </p:txBody>
      </p:sp>
      <p:sp>
        <p:nvSpPr>
          <p:cNvPr id="3" name="Title 2"/>
          <p:cNvSpPr>
            <a:spLocks noGrp="1"/>
          </p:cNvSpPr>
          <p:nvPr>
            <p:ph type="title"/>
          </p:nvPr>
        </p:nvSpPr>
        <p:spPr/>
        <p:txBody>
          <a:bodyPr>
            <a:normAutofit/>
          </a:bodyPr>
          <a:lstStyle/>
          <a:p>
            <a:r>
              <a:rPr lang="fr-CH" dirty="0" err="1"/>
              <a:t>L</a:t>
            </a:r>
            <a:r>
              <a:rPr lang="fr-CH" dirty="0" err="1" smtClean="0"/>
              <a:t>ow</a:t>
            </a:r>
            <a:r>
              <a:rPr lang="fr-CH" dirty="0" smtClean="0"/>
              <a:t> </a:t>
            </a:r>
            <a:r>
              <a:rPr lang="fr-CH" dirty="0" err="1" smtClean="0"/>
              <a:t>impedence</a:t>
            </a:r>
            <a:r>
              <a:rPr lang="fr-CH" dirty="0" smtClean="0"/>
              <a:t> </a:t>
            </a:r>
            <a:r>
              <a:rPr lang="fr-CH" dirty="0" err="1" smtClean="0"/>
              <a:t>collimators</a:t>
            </a:r>
            <a:r>
              <a:rPr lang="fr-CH" dirty="0" smtClean="0"/>
              <a:t>(LS2 &amp; LS3)</a:t>
            </a:r>
            <a:endParaRPr lang="en-GB" dirty="0"/>
          </a:p>
        </p:txBody>
      </p:sp>
      <p:sp>
        <p:nvSpPr>
          <p:cNvPr id="4" name="Footer Placeholder 3"/>
          <p:cNvSpPr>
            <a:spLocks noGrp="1"/>
          </p:cNvSpPr>
          <p:nvPr>
            <p:ph type="ftr" sz="quarter" idx="3"/>
          </p:nvPr>
        </p:nvSpPr>
        <p:spPr>
          <a:xfrm>
            <a:off x="3124200" y="6311960"/>
            <a:ext cx="2895600" cy="365125"/>
          </a:xfrm>
          <a:prstGeom prst="rect">
            <a:avLst/>
          </a:prstGeom>
        </p:spPr>
        <p:txBody>
          <a:bodyPr/>
          <a:lstStyle/>
          <a:p>
            <a:r>
              <a:rPr lang="en-GB" smtClean="0"/>
              <a:t>L. Rossi @ DOE review of LARP - 17 Feb 2014 - Fermilab</a:t>
            </a:r>
            <a:endParaRPr lang="en-GB" dirty="0"/>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0900" y="983839"/>
            <a:ext cx="8645525" cy="5559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rc 7"/>
          <p:cNvSpPr/>
          <p:nvPr/>
        </p:nvSpPr>
        <p:spPr>
          <a:xfrm rot="7909834" flipH="1" flipV="1">
            <a:off x="719900" y="2651869"/>
            <a:ext cx="2009045" cy="907424"/>
          </a:xfrm>
          <a:prstGeom prst="arc">
            <a:avLst>
              <a:gd name="adj1" fmla="val 13416251"/>
              <a:gd name="adj2" fmla="val 19252834"/>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rot="18417317" flipH="1" flipV="1">
            <a:off x="6379072" y="4185256"/>
            <a:ext cx="1841165" cy="907424"/>
          </a:xfrm>
          <a:prstGeom prst="arc">
            <a:avLst>
              <a:gd name="adj1" fmla="val 12753780"/>
              <a:gd name="adj2" fmla="val 19204022"/>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rc 10"/>
          <p:cNvSpPr/>
          <p:nvPr/>
        </p:nvSpPr>
        <p:spPr>
          <a:xfrm rot="2621102" flipH="1" flipV="1">
            <a:off x="237184" y="4137244"/>
            <a:ext cx="3277294" cy="1112053"/>
          </a:xfrm>
          <a:prstGeom prst="arc">
            <a:avLst>
              <a:gd name="adj1" fmla="val 13617790"/>
              <a:gd name="adj2" fmla="val 18389695"/>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11"/>
          <p:cNvSpPr/>
          <p:nvPr/>
        </p:nvSpPr>
        <p:spPr>
          <a:xfrm rot="10255638" flipH="1" flipV="1">
            <a:off x="2029466" y="1910639"/>
            <a:ext cx="2829952" cy="907424"/>
          </a:xfrm>
          <a:prstGeom prst="arc">
            <a:avLst>
              <a:gd name="adj1" fmla="val 14023531"/>
              <a:gd name="adj2" fmla="val 18669366"/>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1"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l="24022" t="5208" b="13672"/>
          <a:stretch>
            <a:fillRect/>
          </a:stretch>
        </p:blipFill>
        <p:spPr bwMode="auto">
          <a:xfrm>
            <a:off x="2390632" y="2388194"/>
            <a:ext cx="3512607" cy="281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 name="Picture 1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33662" y="2503677"/>
            <a:ext cx="1536805" cy="1063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33663" y="3624013"/>
            <a:ext cx="1536804" cy="119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328160" y="4638968"/>
            <a:ext cx="1842307"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fr-CH" sz="1400" b="1" dirty="0" smtClean="0"/>
              <a:t>New </a:t>
            </a:r>
            <a:r>
              <a:rPr lang="fr-CH" sz="1400" b="1" dirty="0" err="1" smtClean="0"/>
              <a:t>material</a:t>
            </a:r>
            <a:r>
              <a:rPr lang="fr-CH" sz="1400" b="1" dirty="0" smtClean="0"/>
              <a:t>: Mo </a:t>
            </a:r>
            <a:r>
              <a:rPr lang="fr-CH" sz="1400" b="1" dirty="0" err="1" smtClean="0"/>
              <a:t>coated</a:t>
            </a:r>
            <a:r>
              <a:rPr lang="fr-CH" sz="1400" b="1" dirty="0" smtClean="0"/>
              <a:t> </a:t>
            </a:r>
            <a:r>
              <a:rPr lang="fr-CH" sz="1400" b="1" dirty="0" err="1" smtClean="0"/>
              <a:t>MoGr</a:t>
            </a:r>
            <a:endParaRPr lang="en-GB" sz="1400" b="1" dirty="0"/>
          </a:p>
        </p:txBody>
      </p:sp>
      <p:cxnSp>
        <p:nvCxnSpPr>
          <p:cNvPr id="27" name="Straight Arrow Connector 26"/>
          <p:cNvCxnSpPr/>
          <p:nvPr/>
        </p:nvCxnSpPr>
        <p:spPr>
          <a:xfrm>
            <a:off x="6383644" y="3937000"/>
            <a:ext cx="1380289" cy="584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6265333" y="4521200"/>
            <a:ext cx="1168400" cy="4894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1861787" y="2620097"/>
            <a:ext cx="502311" cy="2370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1505857" y="2838545"/>
            <a:ext cx="821266" cy="338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200900" y="5880100"/>
            <a:ext cx="1755525"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dirty="0" err="1" smtClean="0"/>
              <a:t>Need</a:t>
            </a:r>
            <a:r>
              <a:rPr lang="fr-CH" dirty="0" smtClean="0"/>
              <a:t> of </a:t>
            </a:r>
            <a:r>
              <a:rPr lang="fr-CH" dirty="0" err="1" smtClean="0"/>
              <a:t>material</a:t>
            </a:r>
            <a:r>
              <a:rPr lang="fr-CH" dirty="0" smtClean="0"/>
              <a:t> test at BNL</a:t>
            </a:r>
            <a:endParaRPr lang="en-GB"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839" y="3313256"/>
            <a:ext cx="251460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306804" y="4804068"/>
            <a:ext cx="2053664"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fr-CH" sz="1400" b="1" dirty="0" err="1" smtClean="0"/>
              <a:t>Integrated</a:t>
            </a:r>
            <a:r>
              <a:rPr lang="fr-CH" sz="1400" b="1" dirty="0" smtClean="0"/>
              <a:t> </a:t>
            </a:r>
            <a:r>
              <a:rPr lang="fr-CH" sz="1400" b="1" dirty="0" err="1" smtClean="0"/>
              <a:t>BPMs</a:t>
            </a:r>
            <a:r>
              <a:rPr lang="fr-CH" sz="1400" b="1" dirty="0" smtClean="0"/>
              <a:t> for </a:t>
            </a:r>
            <a:r>
              <a:rPr lang="fr-CH" sz="1400" b="1" dirty="0" err="1" smtClean="0"/>
              <a:t>fast</a:t>
            </a:r>
            <a:r>
              <a:rPr lang="fr-CH" sz="1400" b="1" dirty="0" smtClean="0"/>
              <a:t> and </a:t>
            </a:r>
            <a:r>
              <a:rPr lang="fr-CH" sz="1400" b="1" dirty="0" err="1" smtClean="0"/>
              <a:t>precise</a:t>
            </a:r>
            <a:r>
              <a:rPr lang="fr-CH" sz="1400" b="1" dirty="0" smtClean="0"/>
              <a:t> </a:t>
            </a:r>
            <a:r>
              <a:rPr lang="fr-CH" sz="1400" b="1" dirty="0" err="1" smtClean="0"/>
              <a:t>positioning</a:t>
            </a:r>
            <a:endParaRPr lang="en-GB" sz="1400" b="1" dirty="0"/>
          </a:p>
        </p:txBody>
      </p:sp>
    </p:spTree>
    <p:extLst>
      <p:ext uri="{BB962C8B-B14F-4D97-AF65-F5344CB8AC3E}">
        <p14:creationId xmlns:p14="http://schemas.microsoft.com/office/powerpoint/2010/main" val="268068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22</a:t>
            </a:fld>
            <a:endParaRPr lang="en-US"/>
          </a:p>
        </p:txBody>
      </p:sp>
      <p:sp>
        <p:nvSpPr>
          <p:cNvPr id="3" name="Title 2"/>
          <p:cNvSpPr>
            <a:spLocks noGrp="1"/>
          </p:cNvSpPr>
          <p:nvPr>
            <p:ph type="title"/>
          </p:nvPr>
        </p:nvSpPr>
        <p:spPr/>
        <p:txBody>
          <a:bodyPr>
            <a:normAutofit fontScale="90000"/>
          </a:bodyPr>
          <a:lstStyle/>
          <a:p>
            <a:r>
              <a:rPr lang="fr-CH" dirty="0" smtClean="0"/>
              <a:t>Addition of a SCRF 800 MHz (or a 200 ??) </a:t>
            </a:r>
            <a:r>
              <a:rPr lang="fr-CH" dirty="0" err="1" smtClean="0"/>
              <a:t>harmonic</a:t>
            </a:r>
            <a:r>
              <a:rPr lang="fr-CH" dirty="0" smtClean="0"/>
              <a:t> system : </a:t>
            </a:r>
            <a:r>
              <a:rPr lang="fr-CH" dirty="0" err="1" smtClean="0"/>
              <a:t>under</a:t>
            </a:r>
            <a:r>
              <a:rPr lang="fr-CH" dirty="0" smtClean="0"/>
              <a:t> </a:t>
            </a:r>
            <a:r>
              <a:rPr lang="fr-CH" dirty="0" err="1" smtClean="0"/>
              <a:t>study</a:t>
            </a:r>
            <a:r>
              <a:rPr lang="fr-CH" dirty="0" smtClean="0"/>
              <a:t> </a:t>
            </a:r>
            <a:endParaRPr lang="en-GB" dirty="0"/>
          </a:p>
        </p:txBody>
      </p:sp>
      <p:sp>
        <p:nvSpPr>
          <p:cNvPr id="4" name="Footer Placeholder 3"/>
          <p:cNvSpPr>
            <a:spLocks noGrp="1"/>
          </p:cNvSpPr>
          <p:nvPr>
            <p:ph type="ftr" sz="quarter" idx="3"/>
          </p:nvPr>
        </p:nvSpPr>
        <p:spPr>
          <a:xfrm>
            <a:off x="3124200" y="6311960"/>
            <a:ext cx="2895600" cy="365125"/>
          </a:xfrm>
          <a:prstGeom prst="rect">
            <a:avLst/>
          </a:prstGeom>
        </p:spPr>
        <p:txBody>
          <a:bodyPr/>
          <a:lstStyle/>
          <a:p>
            <a:r>
              <a:rPr lang="en-GB" smtClean="0"/>
              <a:t>L. Rossi @ DOE review of LARP - 17 Feb 2014 - Fermilab</a:t>
            </a:r>
            <a:endParaRPr lang="en-GB" dirty="0"/>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0901" y="1157219"/>
            <a:ext cx="8375900" cy="53860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rc 6"/>
          <p:cNvSpPr/>
          <p:nvPr/>
        </p:nvSpPr>
        <p:spPr>
          <a:xfrm rot="255920" flipH="1" flipV="1">
            <a:off x="2356386" y="5129731"/>
            <a:ext cx="3236854" cy="907424"/>
          </a:xfrm>
          <a:prstGeom prst="arc">
            <a:avLst>
              <a:gd name="adj1" fmla="val 13169963"/>
              <a:gd name="adj2" fmla="val 20133032"/>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Arc 7"/>
          <p:cNvSpPr/>
          <p:nvPr/>
        </p:nvSpPr>
        <p:spPr>
          <a:xfrm rot="7909834" flipH="1" flipV="1">
            <a:off x="719900" y="2651869"/>
            <a:ext cx="2009045" cy="907424"/>
          </a:xfrm>
          <a:prstGeom prst="arc">
            <a:avLst>
              <a:gd name="adj1" fmla="val 13416251"/>
              <a:gd name="adj2" fmla="val 19252834"/>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rot="18417317" flipH="1" flipV="1">
            <a:off x="6379072" y="4185256"/>
            <a:ext cx="1841165" cy="907424"/>
          </a:xfrm>
          <a:prstGeom prst="arc">
            <a:avLst>
              <a:gd name="adj1" fmla="val 12753780"/>
              <a:gd name="adj2" fmla="val 19204022"/>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rc 9"/>
          <p:cNvSpPr/>
          <p:nvPr/>
        </p:nvSpPr>
        <p:spPr>
          <a:xfrm rot="868990" flipH="1">
            <a:off x="4512080" y="1957992"/>
            <a:ext cx="2343611" cy="495448"/>
          </a:xfrm>
          <a:prstGeom prst="arc">
            <a:avLst>
              <a:gd name="adj1" fmla="val 11973192"/>
              <a:gd name="adj2" fmla="val 20412766"/>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rc 10"/>
          <p:cNvSpPr/>
          <p:nvPr/>
        </p:nvSpPr>
        <p:spPr>
          <a:xfrm rot="2621102" flipH="1" flipV="1">
            <a:off x="237184" y="4137244"/>
            <a:ext cx="3277294" cy="1112053"/>
          </a:xfrm>
          <a:prstGeom prst="arc">
            <a:avLst>
              <a:gd name="adj1" fmla="val 13617790"/>
              <a:gd name="adj2" fmla="val 18389695"/>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11"/>
          <p:cNvSpPr/>
          <p:nvPr/>
        </p:nvSpPr>
        <p:spPr>
          <a:xfrm rot="10255638" flipH="1" flipV="1">
            <a:off x="2029466" y="1910639"/>
            <a:ext cx="2829952" cy="907424"/>
          </a:xfrm>
          <a:prstGeom prst="arc">
            <a:avLst>
              <a:gd name="adj1" fmla="val 14023531"/>
              <a:gd name="adj2" fmla="val 18669366"/>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16262" y="3105581"/>
            <a:ext cx="2628180" cy="1664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p:nvPr/>
        </p:nvCxnSpPr>
        <p:spPr>
          <a:xfrm flipH="1" flipV="1">
            <a:off x="3149585" y="1986662"/>
            <a:ext cx="422290" cy="9660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3679539" y="1983253"/>
            <a:ext cx="295274" cy="8266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724422" y="5768109"/>
            <a:ext cx="2885823"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fr-CH" b="1" dirty="0" smtClean="0"/>
              <a:t>200 MHz system </a:t>
            </a:r>
            <a:r>
              <a:rPr lang="fr-CH" b="1" dirty="0" err="1" smtClean="0"/>
              <a:t>too</a:t>
            </a:r>
            <a:r>
              <a:rPr lang="fr-CH" b="1" dirty="0" smtClean="0"/>
              <a:t> </a:t>
            </a:r>
            <a:r>
              <a:rPr lang="fr-CH" b="1" dirty="0" err="1" smtClean="0"/>
              <a:t>recent</a:t>
            </a:r>
            <a:r>
              <a:rPr lang="fr-CH" b="1" dirty="0" smtClean="0"/>
              <a:t> to </a:t>
            </a:r>
            <a:r>
              <a:rPr lang="fr-CH" b="1" dirty="0" err="1" smtClean="0"/>
              <a:t>discuss</a:t>
            </a:r>
            <a:r>
              <a:rPr lang="fr-CH" b="1" dirty="0" smtClean="0"/>
              <a:t> </a:t>
            </a:r>
            <a:r>
              <a:rPr lang="fr-CH" b="1" dirty="0" err="1" smtClean="0"/>
              <a:t>integration</a:t>
            </a:r>
            <a:r>
              <a:rPr lang="fr-CH" b="1" dirty="0" smtClean="0"/>
              <a:t> </a:t>
            </a:r>
            <a:endParaRPr lang="en-GB" b="1" dirty="0"/>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89064" y="2803127"/>
            <a:ext cx="5464461" cy="1543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53121" y="4156666"/>
            <a:ext cx="2689408" cy="225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11534" y="3388742"/>
            <a:ext cx="46327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fr-CH" dirty="0" smtClean="0"/>
              <a:t>P4</a:t>
            </a:r>
            <a:endParaRPr lang="en-GB" dirty="0"/>
          </a:p>
        </p:txBody>
      </p:sp>
      <p:sp>
        <p:nvSpPr>
          <p:cNvPr id="19" name="Curved Left Arrow 18"/>
          <p:cNvSpPr/>
          <p:nvPr/>
        </p:nvSpPr>
        <p:spPr>
          <a:xfrm>
            <a:off x="7442529" y="3679454"/>
            <a:ext cx="916011" cy="1347657"/>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55970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500" fill="hold"/>
                                        <p:tgtEl>
                                          <p:spTgt spid="1027"/>
                                        </p:tgtEl>
                                        <p:attrNameLst>
                                          <p:attrName>ppt_x</p:attrName>
                                        </p:attrNameLst>
                                      </p:cBhvr>
                                      <p:tavLst>
                                        <p:tav tm="0">
                                          <p:val>
                                            <p:strVal val="#ppt_x"/>
                                          </p:val>
                                        </p:tav>
                                        <p:tav tm="100000">
                                          <p:val>
                                            <p:strVal val="#ppt_x"/>
                                          </p:val>
                                        </p:tav>
                                      </p:tavLst>
                                    </p:anim>
                                    <p:anim calcmode="lin" valueType="num">
                                      <p:cBhvr additive="base">
                                        <p:cTn id="12"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 calcmode="lin" valueType="num">
                                      <p:cBhvr additive="base">
                                        <p:cTn id="17" dur="500" fill="hold"/>
                                        <p:tgtEl>
                                          <p:spTgt spid="5123"/>
                                        </p:tgtEl>
                                        <p:attrNameLst>
                                          <p:attrName>ppt_x</p:attrName>
                                        </p:attrNameLst>
                                      </p:cBhvr>
                                      <p:tavLst>
                                        <p:tav tm="0">
                                          <p:val>
                                            <p:strVal val="#ppt_x"/>
                                          </p:val>
                                        </p:tav>
                                        <p:tav tm="100000">
                                          <p:val>
                                            <p:strVal val="#ppt_x"/>
                                          </p:val>
                                        </p:tav>
                                      </p:tavLst>
                                    </p:anim>
                                    <p:anim calcmode="lin" valueType="num">
                                      <p:cBhvr additive="base">
                                        <p:cTn id="18"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23</a:t>
            </a:fld>
            <a:endParaRPr lang="en-US"/>
          </a:p>
        </p:txBody>
      </p:sp>
      <p:sp>
        <p:nvSpPr>
          <p:cNvPr id="3" name="Title 2"/>
          <p:cNvSpPr>
            <a:spLocks noGrp="1"/>
          </p:cNvSpPr>
          <p:nvPr>
            <p:ph type="title"/>
          </p:nvPr>
        </p:nvSpPr>
        <p:spPr/>
        <p:txBody>
          <a:bodyPr/>
          <a:lstStyle/>
          <a:p>
            <a:r>
              <a:rPr lang="fr-CH" dirty="0" smtClean="0"/>
              <a:t>LR BB </a:t>
            </a:r>
            <a:r>
              <a:rPr lang="fr-CH" dirty="0" err="1" smtClean="0"/>
              <a:t>compensating</a:t>
            </a:r>
            <a:r>
              <a:rPr lang="fr-CH" dirty="0" smtClean="0"/>
              <a:t> </a:t>
            </a:r>
            <a:r>
              <a:rPr lang="fr-CH" dirty="0" err="1" smtClean="0"/>
              <a:t>wire</a:t>
            </a:r>
            <a:endParaRPr lang="en-GB" dirty="0"/>
          </a:p>
        </p:txBody>
      </p:sp>
      <p:sp>
        <p:nvSpPr>
          <p:cNvPr id="4" name="Footer Placeholder 3"/>
          <p:cNvSpPr>
            <a:spLocks noGrp="1"/>
          </p:cNvSpPr>
          <p:nvPr>
            <p:ph type="ftr" sz="quarter" idx="3"/>
          </p:nvPr>
        </p:nvSpPr>
        <p:spPr>
          <a:prstGeom prst="rect">
            <a:avLst/>
          </a:prstGeom>
        </p:spPr>
        <p:txBody>
          <a:bodyPr/>
          <a:lstStyle/>
          <a:p>
            <a:r>
              <a:rPr lang="en-GB" smtClean="0"/>
              <a:t>L. Rossi @ DOE review of LARP - 17 Feb 2014 - Fermilab</a:t>
            </a:r>
            <a:endParaRPr lang="en-GB" dirty="0"/>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0900" y="983839"/>
            <a:ext cx="8645525" cy="5559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rc 6"/>
          <p:cNvSpPr/>
          <p:nvPr/>
        </p:nvSpPr>
        <p:spPr>
          <a:xfrm rot="255920" flipH="1" flipV="1">
            <a:off x="2356386" y="5129731"/>
            <a:ext cx="3236854" cy="907424"/>
          </a:xfrm>
          <a:prstGeom prst="arc">
            <a:avLst>
              <a:gd name="adj1" fmla="val 13169963"/>
              <a:gd name="adj2" fmla="val 20133032"/>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Arc 7"/>
          <p:cNvSpPr/>
          <p:nvPr/>
        </p:nvSpPr>
        <p:spPr>
          <a:xfrm rot="7909834" flipH="1" flipV="1">
            <a:off x="719900" y="2651869"/>
            <a:ext cx="2009045" cy="907424"/>
          </a:xfrm>
          <a:prstGeom prst="arc">
            <a:avLst>
              <a:gd name="adj1" fmla="val 13416251"/>
              <a:gd name="adj2" fmla="val 19252834"/>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rot="18417317" flipH="1" flipV="1">
            <a:off x="6379072" y="4185256"/>
            <a:ext cx="1841165" cy="907424"/>
          </a:xfrm>
          <a:prstGeom prst="arc">
            <a:avLst>
              <a:gd name="adj1" fmla="val 12753780"/>
              <a:gd name="adj2" fmla="val 19204022"/>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rc 9"/>
          <p:cNvSpPr/>
          <p:nvPr/>
        </p:nvSpPr>
        <p:spPr>
          <a:xfrm rot="868990" flipH="1">
            <a:off x="4512080" y="1957992"/>
            <a:ext cx="2343611" cy="495448"/>
          </a:xfrm>
          <a:prstGeom prst="arc">
            <a:avLst>
              <a:gd name="adj1" fmla="val 11973192"/>
              <a:gd name="adj2" fmla="val 20412766"/>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rc 10"/>
          <p:cNvSpPr/>
          <p:nvPr/>
        </p:nvSpPr>
        <p:spPr>
          <a:xfrm rot="2621102" flipH="1" flipV="1">
            <a:off x="237184" y="4137244"/>
            <a:ext cx="3277294" cy="1112053"/>
          </a:xfrm>
          <a:prstGeom prst="arc">
            <a:avLst>
              <a:gd name="adj1" fmla="val 13617790"/>
              <a:gd name="adj2" fmla="val 18389695"/>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11"/>
          <p:cNvSpPr/>
          <p:nvPr/>
        </p:nvSpPr>
        <p:spPr>
          <a:xfrm rot="10255638" flipH="1" flipV="1">
            <a:off x="2029466" y="1910639"/>
            <a:ext cx="2829952" cy="907424"/>
          </a:xfrm>
          <a:prstGeom prst="arc">
            <a:avLst>
              <a:gd name="adj1" fmla="val 14023531"/>
              <a:gd name="adj2" fmla="val 18669366"/>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6" name="Straight Arrow Connector 15"/>
          <p:cNvCxnSpPr/>
          <p:nvPr/>
        </p:nvCxnSpPr>
        <p:spPr>
          <a:xfrm flipV="1">
            <a:off x="4896157" y="2069517"/>
            <a:ext cx="505575" cy="7475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745882" y="4638968"/>
            <a:ext cx="228931" cy="8723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33131" y="3178638"/>
            <a:ext cx="4130401" cy="146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48944" y="2960491"/>
            <a:ext cx="1926300" cy="1909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33662" y="4869576"/>
            <a:ext cx="3354638" cy="92333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fr-CH" b="1" dirty="0" err="1" smtClean="0"/>
              <a:t>Emerged</a:t>
            </a:r>
            <a:r>
              <a:rPr lang="fr-CH" b="1" dirty="0" smtClean="0"/>
              <a:t> </a:t>
            </a:r>
            <a:r>
              <a:rPr lang="fr-CH" b="1" dirty="0" err="1" smtClean="0"/>
              <a:t>from</a:t>
            </a:r>
            <a:r>
              <a:rPr lang="fr-CH" b="1" dirty="0" smtClean="0"/>
              <a:t> RLIUP as a key components, for performance, </a:t>
            </a:r>
            <a:r>
              <a:rPr lang="fr-CH" b="1" dirty="0" err="1" smtClean="0"/>
              <a:t>especially</a:t>
            </a:r>
            <a:r>
              <a:rPr lang="fr-CH" b="1" dirty="0" smtClean="0"/>
              <a:t> </a:t>
            </a:r>
            <a:r>
              <a:rPr lang="fr-CH" b="1" dirty="0" err="1" smtClean="0"/>
              <a:t>with</a:t>
            </a:r>
            <a:r>
              <a:rPr lang="fr-CH" b="1" dirty="0" smtClean="0"/>
              <a:t> flat </a:t>
            </a:r>
            <a:r>
              <a:rPr lang="fr-CH" b="1" dirty="0" err="1" smtClean="0"/>
              <a:t>beams</a:t>
            </a:r>
            <a:endParaRPr lang="en-GB" b="1" dirty="0"/>
          </a:p>
        </p:txBody>
      </p:sp>
    </p:spTree>
    <p:extLst>
      <p:ext uri="{BB962C8B-B14F-4D97-AF65-F5344CB8AC3E}">
        <p14:creationId xmlns:p14="http://schemas.microsoft.com/office/powerpoint/2010/main" val="253870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24</a:t>
            </a:fld>
            <a:endParaRPr lang="en-US"/>
          </a:p>
        </p:txBody>
      </p:sp>
      <p:sp>
        <p:nvSpPr>
          <p:cNvPr id="3" name="Title 2"/>
          <p:cNvSpPr>
            <a:spLocks noGrp="1"/>
          </p:cNvSpPr>
          <p:nvPr>
            <p:ph type="title"/>
          </p:nvPr>
        </p:nvSpPr>
        <p:spPr/>
        <p:txBody>
          <a:bodyPr/>
          <a:lstStyle/>
          <a:p>
            <a:r>
              <a:rPr lang="fr-CH" dirty="0" smtClean="0"/>
              <a:t>In total: a 1.2 km new machine</a:t>
            </a:r>
            <a:endParaRPr lang="en-GB" dirty="0"/>
          </a:p>
        </p:txBody>
      </p:sp>
      <p:sp>
        <p:nvSpPr>
          <p:cNvPr id="4" name="Footer Placeholder 3"/>
          <p:cNvSpPr>
            <a:spLocks noGrp="1"/>
          </p:cNvSpPr>
          <p:nvPr>
            <p:ph type="ftr" sz="quarter" idx="3"/>
          </p:nvPr>
        </p:nvSpPr>
        <p:spPr>
          <a:prstGeom prst="rect">
            <a:avLst/>
          </a:prstGeom>
        </p:spPr>
        <p:txBody>
          <a:bodyPr/>
          <a:lstStyle/>
          <a:p>
            <a:r>
              <a:rPr lang="en-GB" smtClean="0"/>
              <a:t>L. Rossi @ DOE review of LARP - 17 Feb 2014 - Fermilab</a:t>
            </a:r>
            <a:endParaRPr lang="en-GB" dirty="0"/>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0900" y="983839"/>
            <a:ext cx="8645525" cy="5559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rc 6"/>
          <p:cNvSpPr/>
          <p:nvPr/>
        </p:nvSpPr>
        <p:spPr>
          <a:xfrm rot="255920" flipH="1" flipV="1">
            <a:off x="2356386" y="5129731"/>
            <a:ext cx="3236854" cy="907424"/>
          </a:xfrm>
          <a:prstGeom prst="arc">
            <a:avLst>
              <a:gd name="adj1" fmla="val 13169963"/>
              <a:gd name="adj2" fmla="val 20133032"/>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Arc 7"/>
          <p:cNvSpPr/>
          <p:nvPr/>
        </p:nvSpPr>
        <p:spPr>
          <a:xfrm rot="7909834" flipH="1" flipV="1">
            <a:off x="719900" y="2651869"/>
            <a:ext cx="2009045" cy="907424"/>
          </a:xfrm>
          <a:prstGeom prst="arc">
            <a:avLst>
              <a:gd name="adj1" fmla="val 13416251"/>
              <a:gd name="adj2" fmla="val 19252834"/>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rot="18417317" flipH="1" flipV="1">
            <a:off x="6379072" y="4185256"/>
            <a:ext cx="1841165" cy="907424"/>
          </a:xfrm>
          <a:prstGeom prst="arc">
            <a:avLst>
              <a:gd name="adj1" fmla="val 12753780"/>
              <a:gd name="adj2" fmla="val 19204022"/>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rc 9"/>
          <p:cNvSpPr/>
          <p:nvPr/>
        </p:nvSpPr>
        <p:spPr>
          <a:xfrm rot="868990" flipH="1">
            <a:off x="4512080" y="1957992"/>
            <a:ext cx="2343611" cy="495448"/>
          </a:xfrm>
          <a:prstGeom prst="arc">
            <a:avLst>
              <a:gd name="adj1" fmla="val 11973192"/>
              <a:gd name="adj2" fmla="val 20412766"/>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rc 10"/>
          <p:cNvSpPr/>
          <p:nvPr/>
        </p:nvSpPr>
        <p:spPr>
          <a:xfrm rot="2621102" flipH="1" flipV="1">
            <a:off x="237184" y="4137244"/>
            <a:ext cx="3277294" cy="1112053"/>
          </a:xfrm>
          <a:prstGeom prst="arc">
            <a:avLst>
              <a:gd name="adj1" fmla="val 13617790"/>
              <a:gd name="adj2" fmla="val 18389695"/>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11"/>
          <p:cNvSpPr/>
          <p:nvPr/>
        </p:nvSpPr>
        <p:spPr>
          <a:xfrm rot="10255638" flipH="1" flipV="1">
            <a:off x="2029466" y="1910639"/>
            <a:ext cx="2829952" cy="907424"/>
          </a:xfrm>
          <a:prstGeom prst="arc">
            <a:avLst>
              <a:gd name="adj1" fmla="val 14023531"/>
              <a:gd name="adj2" fmla="val 18669366"/>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598815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0FA004B2-1541-5046-B6F2-22AF56585712}" type="slidenum">
              <a:rPr lang="en-US" smtClean="0"/>
              <a:t>25</a:t>
            </a:fld>
            <a:endParaRPr lang="en-US"/>
          </a:p>
        </p:txBody>
      </p:sp>
      <p:sp>
        <p:nvSpPr>
          <p:cNvPr id="2" name="Title 1"/>
          <p:cNvSpPr>
            <a:spLocks noGrp="1"/>
          </p:cNvSpPr>
          <p:nvPr>
            <p:ph type="title"/>
          </p:nvPr>
        </p:nvSpPr>
        <p:spPr/>
        <p:txBody>
          <a:bodyPr>
            <a:normAutofit fontScale="90000"/>
          </a:bodyPr>
          <a:lstStyle/>
          <a:p>
            <a:r>
              <a:rPr lang="fr-CH" dirty="0" err="1" smtClean="0"/>
              <a:t>Parameters</a:t>
            </a:r>
            <a:r>
              <a:rPr lang="fr-CH" dirty="0" smtClean="0"/>
              <a:t> (PLC </a:t>
            </a:r>
            <a:r>
              <a:rPr lang="fr-CH" dirty="0"/>
              <a:t>web </a:t>
            </a:r>
            <a:r>
              <a:rPr lang="fr-CH" dirty="0" smtClean="0"/>
              <a:t>page)</a:t>
            </a:r>
            <a:br>
              <a:rPr lang="fr-CH" dirty="0" smtClean="0"/>
            </a:br>
            <a:endParaRPr lang="en-GB" sz="2200" dirty="0"/>
          </a:p>
        </p:txBody>
      </p:sp>
      <p:sp>
        <p:nvSpPr>
          <p:cNvPr id="8" name="Footer Placeholder 7"/>
          <p:cNvSpPr>
            <a:spLocks noGrp="1"/>
          </p:cNvSpPr>
          <p:nvPr>
            <p:ph type="ftr" sz="quarter" idx="3"/>
          </p:nvPr>
        </p:nvSpPr>
        <p:spPr/>
        <p:txBody>
          <a:bodyPr/>
          <a:lstStyle/>
          <a:p>
            <a:r>
              <a:rPr lang="en-GB" smtClean="0"/>
              <a:t>L. Rossi @ DOE review of LARP - 17 Feb 2014 - Fermilab</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2311665775"/>
              </p:ext>
            </p:extLst>
          </p:nvPr>
        </p:nvGraphicFramePr>
        <p:xfrm>
          <a:off x="1266119" y="978175"/>
          <a:ext cx="7373762" cy="5500525"/>
        </p:xfrm>
        <a:graphic>
          <a:graphicData uri="http://schemas.openxmlformats.org/drawingml/2006/table">
            <a:tbl>
              <a:tblPr>
                <a:tableStyleId>{5C22544A-7EE6-4342-B048-85BDC9FD1C3A}</a:tableStyleId>
              </a:tblPr>
              <a:tblGrid>
                <a:gridCol w="4369174"/>
                <a:gridCol w="1001529"/>
                <a:gridCol w="963972"/>
                <a:gridCol w="1039087"/>
              </a:tblGrid>
              <a:tr h="166518">
                <a:tc>
                  <a:txBody>
                    <a:bodyPr/>
                    <a:lstStyle/>
                    <a:p>
                      <a:pPr algn="l" fontAlgn="b"/>
                      <a:r>
                        <a:rPr lang="en-GB" sz="1400" b="1" u="none" strike="noStrike" dirty="0">
                          <a:effectLst/>
                        </a:rPr>
                        <a:t>Parameter</a:t>
                      </a:r>
                      <a:endParaRPr lang="en-GB" sz="1400" b="1" i="0" u="none" strike="noStrike" dirty="0">
                        <a:solidFill>
                          <a:srgbClr val="000000"/>
                        </a:solidFill>
                        <a:effectLst/>
                        <a:latin typeface="Calibri"/>
                      </a:endParaRPr>
                    </a:p>
                  </a:txBody>
                  <a:tcPr marL="6661" marR="6661" marT="6661" marB="0" anchor="b"/>
                </a:tc>
                <a:tc>
                  <a:txBody>
                    <a:bodyPr/>
                    <a:lstStyle/>
                    <a:p>
                      <a:pPr algn="ctr" fontAlgn="ctr"/>
                      <a:r>
                        <a:rPr lang="en-GB" sz="1400" b="1" u="none" strike="noStrike">
                          <a:effectLst/>
                        </a:rPr>
                        <a:t>nominal​</a:t>
                      </a:r>
                      <a:endParaRPr lang="en-GB" sz="1400" b="1" i="0" u="none" strike="noStrike">
                        <a:solidFill>
                          <a:srgbClr val="000000"/>
                        </a:solidFill>
                        <a:effectLst/>
                        <a:latin typeface="Calibri"/>
                      </a:endParaRPr>
                    </a:p>
                  </a:txBody>
                  <a:tcPr marL="6661" marR="6661" marT="6661" marB="0" anchor="ctr"/>
                </a:tc>
                <a:tc>
                  <a:txBody>
                    <a:bodyPr/>
                    <a:lstStyle/>
                    <a:p>
                      <a:pPr algn="ctr" fontAlgn="ctr"/>
                      <a:r>
                        <a:rPr lang="en-GB" sz="1400" b="1" u="none" strike="noStrike">
                          <a:effectLst/>
                        </a:rPr>
                        <a:t>25ns​</a:t>
                      </a:r>
                      <a:endParaRPr lang="en-GB" sz="1400" b="1" i="0" u="none" strike="noStrike">
                        <a:solidFill>
                          <a:srgbClr val="000000"/>
                        </a:solidFill>
                        <a:effectLst/>
                        <a:latin typeface="Calibri"/>
                      </a:endParaRPr>
                    </a:p>
                  </a:txBody>
                  <a:tcPr marL="6661" marR="6661" marT="6661" marB="0" anchor="ctr"/>
                </a:tc>
                <a:tc>
                  <a:txBody>
                    <a:bodyPr/>
                    <a:lstStyle/>
                    <a:p>
                      <a:pPr algn="ctr" fontAlgn="ctr"/>
                      <a:r>
                        <a:rPr lang="en-GB" sz="1400" b="1" u="none" strike="noStrike" dirty="0">
                          <a:effectLst/>
                        </a:rPr>
                        <a:t>50ns</a:t>
                      </a:r>
                      <a:endParaRPr lang="en-GB" sz="1400" b="1" i="0" u="none" strike="noStrike" dirty="0">
                        <a:solidFill>
                          <a:srgbClr val="000000"/>
                        </a:solidFill>
                        <a:effectLst/>
                        <a:latin typeface="Calibri"/>
                      </a:endParaRPr>
                    </a:p>
                  </a:txBody>
                  <a:tcPr marL="6661" marR="6661" marT="6661" marB="0" anchor="ctr"/>
                </a:tc>
              </a:tr>
              <a:tr h="199822">
                <a:tc>
                  <a:txBody>
                    <a:bodyPr/>
                    <a:lstStyle/>
                    <a:p>
                      <a:pPr algn="l" fontAlgn="ctr"/>
                      <a:r>
                        <a:rPr lang="en-GB" sz="1400" u="none" strike="noStrike" dirty="0" err="1">
                          <a:effectLst/>
                        </a:rPr>
                        <a:t>N</a:t>
                      </a:r>
                      <a:r>
                        <a:rPr lang="en-GB" sz="1400" u="none" strike="noStrike" baseline="-25000" dirty="0" err="1">
                          <a:effectLst/>
                        </a:rPr>
                        <a:t>b</a:t>
                      </a:r>
                      <a:endParaRPr lang="en-GB" sz="1400" b="0" i="0" u="none" strike="noStrike" dirty="0">
                        <a:solidFill>
                          <a:srgbClr val="000000"/>
                        </a:solidFill>
                        <a:effectLst/>
                        <a:latin typeface="Calibri"/>
                      </a:endParaRPr>
                    </a:p>
                  </a:txBody>
                  <a:tcPr marL="6661" marR="6661" marT="6661" marB="0" anchor="ctr"/>
                </a:tc>
                <a:tc>
                  <a:txBody>
                    <a:bodyPr/>
                    <a:lstStyle/>
                    <a:p>
                      <a:pPr algn="r" fontAlgn="ctr"/>
                      <a:r>
                        <a:rPr lang="en-GB" sz="1400" u="none" strike="noStrike">
                          <a:effectLst/>
                        </a:rPr>
                        <a:t>1.15E+11</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​2.2E+11</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​3.5E+11</a:t>
                      </a:r>
                      <a:endParaRPr lang="en-GB" sz="1400" b="0" i="0" u="none" strike="noStrike">
                        <a:solidFill>
                          <a:srgbClr val="000000"/>
                        </a:solidFill>
                        <a:effectLst/>
                        <a:latin typeface="Calibri"/>
                      </a:endParaRPr>
                    </a:p>
                  </a:txBody>
                  <a:tcPr marL="6661" marR="6661" marT="6661" marB="0" anchor="ctr"/>
                </a:tc>
              </a:tr>
              <a:tr h="199822">
                <a:tc>
                  <a:txBody>
                    <a:bodyPr/>
                    <a:lstStyle/>
                    <a:p>
                      <a:pPr algn="l" fontAlgn="ctr"/>
                      <a:r>
                        <a:rPr lang="en-GB" sz="1400" u="none" strike="noStrike">
                          <a:effectLst/>
                        </a:rPr>
                        <a:t>n</a:t>
                      </a:r>
                      <a:r>
                        <a:rPr lang="en-GB" sz="1400" u="none" strike="noStrike" baseline="-25000">
                          <a:effectLst/>
                        </a:rPr>
                        <a:t>b</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dirty="0">
                          <a:effectLst/>
                        </a:rPr>
                        <a:t>​2808</a:t>
                      </a:r>
                      <a:endParaRPr lang="en-GB" sz="1400" b="0" i="0" u="none" strike="noStrike" dirty="0">
                        <a:solidFill>
                          <a:srgbClr val="000000"/>
                        </a:solidFill>
                        <a:effectLst/>
                        <a:latin typeface="Calibri"/>
                      </a:endParaRPr>
                    </a:p>
                  </a:txBody>
                  <a:tcPr marL="6661" marR="6661" marT="6661" marB="0" anchor="ctr"/>
                </a:tc>
                <a:tc>
                  <a:txBody>
                    <a:bodyPr/>
                    <a:lstStyle/>
                    <a:p>
                      <a:pPr algn="r" fontAlgn="ctr"/>
                      <a:r>
                        <a:rPr lang="en-GB" sz="1400" b="1" u="none" strike="noStrike" dirty="0">
                          <a:effectLst/>
                        </a:rPr>
                        <a:t>​2808</a:t>
                      </a:r>
                      <a:endParaRPr lang="en-GB" sz="1400" b="1" i="0" u="none" strike="noStrike" dirty="0">
                        <a:solidFill>
                          <a:srgbClr val="000000"/>
                        </a:solidFill>
                        <a:effectLst/>
                        <a:latin typeface="Calibri"/>
                      </a:endParaRPr>
                    </a:p>
                  </a:txBody>
                  <a:tcPr marL="6661" marR="6661" marT="6661" marB="0" anchor="ctr"/>
                </a:tc>
                <a:tc>
                  <a:txBody>
                    <a:bodyPr/>
                    <a:lstStyle/>
                    <a:p>
                      <a:pPr algn="r" fontAlgn="ctr"/>
                      <a:r>
                        <a:rPr lang="en-GB" sz="1400" u="none" strike="noStrike">
                          <a:effectLst/>
                        </a:rPr>
                        <a:t>​1404</a:t>
                      </a:r>
                      <a:endParaRPr lang="en-GB" sz="1400" b="0" i="0" u="none" strike="noStrike">
                        <a:solidFill>
                          <a:srgbClr val="000000"/>
                        </a:solidFill>
                        <a:effectLst/>
                        <a:latin typeface="Calibri"/>
                      </a:endParaRPr>
                    </a:p>
                  </a:txBody>
                  <a:tcPr marL="6661" marR="6661" marT="6661" marB="0" anchor="ctr"/>
                </a:tc>
              </a:tr>
              <a:tr h="199822">
                <a:tc>
                  <a:txBody>
                    <a:bodyPr/>
                    <a:lstStyle/>
                    <a:p>
                      <a:pPr algn="l" fontAlgn="ctr"/>
                      <a:r>
                        <a:rPr lang="en-GB" sz="1400" u="none" strike="noStrike" dirty="0" err="1">
                          <a:effectLst/>
                        </a:rPr>
                        <a:t>N</a:t>
                      </a:r>
                      <a:r>
                        <a:rPr lang="en-GB" sz="1400" u="none" strike="noStrike" baseline="-25000" dirty="0" err="1">
                          <a:effectLst/>
                        </a:rPr>
                        <a:t>tot</a:t>
                      </a:r>
                      <a:endParaRPr lang="en-GB" sz="1400" b="0" i="0" u="none" strike="noStrike" dirty="0">
                        <a:solidFill>
                          <a:srgbClr val="000000"/>
                        </a:solidFill>
                        <a:effectLst/>
                        <a:latin typeface="Calibri"/>
                      </a:endParaRPr>
                    </a:p>
                  </a:txBody>
                  <a:tcPr marL="6661" marR="6661" marT="6661" marB="0" anchor="ctr"/>
                </a:tc>
                <a:tc>
                  <a:txBody>
                    <a:bodyPr/>
                    <a:lstStyle/>
                    <a:p>
                      <a:pPr algn="r" fontAlgn="ctr"/>
                      <a:r>
                        <a:rPr lang="en-GB" sz="1400" u="none" strike="noStrike">
                          <a:effectLst/>
                        </a:rPr>
                        <a:t>3.2E+14</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6.2E+14</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4.9E+14</a:t>
                      </a:r>
                      <a:endParaRPr lang="en-GB" sz="1400" b="0" i="0" u="none" strike="noStrike">
                        <a:solidFill>
                          <a:srgbClr val="000000"/>
                        </a:solidFill>
                        <a:effectLst/>
                        <a:latin typeface="Calibri"/>
                      </a:endParaRPr>
                    </a:p>
                  </a:txBody>
                  <a:tcPr marL="6661" marR="6661" marT="6661" marB="0" anchor="ctr"/>
                </a:tc>
              </a:tr>
              <a:tr h="173179">
                <a:tc>
                  <a:txBody>
                    <a:bodyPr/>
                    <a:lstStyle/>
                    <a:p>
                      <a:pPr algn="l" fontAlgn="ctr"/>
                      <a:r>
                        <a:rPr lang="en-GB" sz="1400" u="none" strike="noStrike" dirty="0">
                          <a:effectLst/>
                        </a:rPr>
                        <a:t>beam current [A]</a:t>
                      </a:r>
                      <a:endParaRPr lang="en-GB" sz="1400" b="0" i="0" u="none" strike="noStrike" dirty="0">
                        <a:solidFill>
                          <a:srgbClr val="000000"/>
                        </a:solidFill>
                        <a:effectLst/>
                        <a:latin typeface="Calibri"/>
                      </a:endParaRPr>
                    </a:p>
                  </a:txBody>
                  <a:tcPr marL="6661" marR="6661" marT="6661" marB="0" anchor="ctr"/>
                </a:tc>
                <a:tc>
                  <a:txBody>
                    <a:bodyPr/>
                    <a:lstStyle/>
                    <a:p>
                      <a:pPr algn="r" fontAlgn="ctr"/>
                      <a:r>
                        <a:rPr lang="en-GB" sz="1400" u="none" strike="noStrike">
                          <a:effectLst/>
                        </a:rPr>
                        <a:t>​0.58</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b="1" u="none" strike="noStrike" dirty="0">
                          <a:effectLst/>
                        </a:rPr>
                        <a:t>1.11</a:t>
                      </a:r>
                      <a:endParaRPr lang="en-GB" sz="1400" b="1" i="0" u="none" strike="noStrike" dirty="0">
                        <a:solidFill>
                          <a:srgbClr val="000000"/>
                        </a:solidFill>
                        <a:effectLst/>
                        <a:latin typeface="Calibri"/>
                      </a:endParaRPr>
                    </a:p>
                  </a:txBody>
                  <a:tcPr marL="6661" marR="6661" marT="6661" marB="0" anchor="ctr"/>
                </a:tc>
                <a:tc>
                  <a:txBody>
                    <a:bodyPr/>
                    <a:lstStyle/>
                    <a:p>
                      <a:pPr algn="r" fontAlgn="ctr"/>
                      <a:r>
                        <a:rPr lang="en-GB" sz="1400" u="none" strike="noStrike">
                          <a:effectLst/>
                        </a:rPr>
                        <a:t>0.89</a:t>
                      </a:r>
                      <a:endParaRPr lang="en-GB" sz="1400" b="0" i="0" u="none" strike="noStrike">
                        <a:solidFill>
                          <a:srgbClr val="000000"/>
                        </a:solidFill>
                        <a:effectLst/>
                        <a:latin typeface="Calibri"/>
                      </a:endParaRPr>
                    </a:p>
                  </a:txBody>
                  <a:tcPr marL="6661" marR="6661" marT="6661" marB="0" anchor="ctr"/>
                </a:tc>
              </a:tr>
              <a:tr h="173179">
                <a:tc>
                  <a:txBody>
                    <a:bodyPr/>
                    <a:lstStyle/>
                    <a:p>
                      <a:pPr algn="l" fontAlgn="ctr"/>
                      <a:r>
                        <a:rPr lang="en-GB" sz="1400" u="none" strike="noStrike">
                          <a:effectLst/>
                        </a:rPr>
                        <a:t>x-ing angle [</a:t>
                      </a:r>
                      <a:r>
                        <a:rPr lang="el-GR" sz="1400" u="none" strike="noStrike">
                          <a:effectLst/>
                        </a:rPr>
                        <a:t>μ</a:t>
                      </a:r>
                      <a:r>
                        <a:rPr lang="en-GB" sz="1400" u="none" strike="noStrike">
                          <a:effectLst/>
                        </a:rPr>
                        <a:t>rad]​</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300</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590</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590</a:t>
                      </a:r>
                      <a:endParaRPr lang="en-GB" sz="1400" b="0" i="0" u="none" strike="noStrike">
                        <a:solidFill>
                          <a:srgbClr val="000000"/>
                        </a:solidFill>
                        <a:effectLst/>
                        <a:latin typeface="Calibri"/>
                      </a:endParaRPr>
                    </a:p>
                  </a:txBody>
                  <a:tcPr marL="6661" marR="6661" marT="6661" marB="0" anchor="ctr"/>
                </a:tc>
              </a:tr>
              <a:tr h="184835">
                <a:tc>
                  <a:txBody>
                    <a:bodyPr/>
                    <a:lstStyle/>
                    <a:p>
                      <a:pPr algn="l" fontAlgn="ctr"/>
                      <a:r>
                        <a:rPr lang="en-GB" sz="1400" u="none" strike="noStrike" dirty="0">
                          <a:effectLst/>
                        </a:rPr>
                        <a:t>beam separation [</a:t>
                      </a:r>
                      <a:r>
                        <a:rPr lang="el-GR" sz="1400" u="none" strike="noStrike" dirty="0">
                          <a:effectLst/>
                        </a:rPr>
                        <a:t>σ]</a:t>
                      </a:r>
                      <a:endParaRPr lang="el-GR" sz="1400" b="0" i="0" u="none" strike="noStrike" dirty="0">
                        <a:solidFill>
                          <a:srgbClr val="000000"/>
                        </a:solidFill>
                        <a:effectLst/>
                        <a:latin typeface="Calibri"/>
                      </a:endParaRPr>
                    </a:p>
                  </a:txBody>
                  <a:tcPr marL="6661" marR="6661" marT="6661" marB="0" anchor="ctr"/>
                </a:tc>
                <a:tc>
                  <a:txBody>
                    <a:bodyPr/>
                    <a:lstStyle/>
                    <a:p>
                      <a:pPr algn="r" fontAlgn="ctr"/>
                      <a:r>
                        <a:rPr lang="en-GB" sz="1400" u="none" strike="noStrike">
                          <a:effectLst/>
                        </a:rPr>
                        <a:t>9.9</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12.5</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11.4</a:t>
                      </a:r>
                      <a:endParaRPr lang="en-GB" sz="1400" b="0" i="0" u="none" strike="noStrike">
                        <a:solidFill>
                          <a:srgbClr val="000000"/>
                        </a:solidFill>
                        <a:effectLst/>
                        <a:latin typeface="Calibri"/>
                      </a:endParaRPr>
                    </a:p>
                  </a:txBody>
                  <a:tcPr marL="6661" marR="6661" marT="6661" marB="0" anchor="ctr"/>
                </a:tc>
              </a:tr>
              <a:tr h="176509">
                <a:tc>
                  <a:txBody>
                    <a:bodyPr/>
                    <a:lstStyle/>
                    <a:p>
                      <a:pPr algn="l" fontAlgn="ctr"/>
                      <a:r>
                        <a:rPr lang="el-GR" sz="1400" u="none" strike="noStrike">
                          <a:effectLst/>
                        </a:rPr>
                        <a:t>β</a:t>
                      </a:r>
                      <a:r>
                        <a:rPr lang="el-GR" sz="1400" u="none" strike="noStrike" baseline="30000">
                          <a:effectLst/>
                        </a:rPr>
                        <a:t>*</a:t>
                      </a:r>
                      <a:r>
                        <a:rPr lang="el-GR" sz="1400" u="none" strike="noStrike">
                          <a:effectLst/>
                        </a:rPr>
                        <a:t> [</a:t>
                      </a:r>
                      <a:r>
                        <a:rPr lang="en-GB" sz="1400" u="none" strike="noStrike">
                          <a:effectLst/>
                        </a:rPr>
                        <a:t>m]</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0.55</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b="1" u="none" strike="noStrike" dirty="0">
                          <a:effectLst/>
                        </a:rPr>
                        <a:t>​0.15</a:t>
                      </a:r>
                      <a:endParaRPr lang="en-GB" sz="1400" b="1" i="0" u="none" strike="noStrike" dirty="0">
                        <a:solidFill>
                          <a:srgbClr val="000000"/>
                        </a:solidFill>
                        <a:effectLst/>
                        <a:latin typeface="Calibri"/>
                      </a:endParaRPr>
                    </a:p>
                  </a:txBody>
                  <a:tcPr marL="6661" marR="6661" marT="6661" marB="0" anchor="ctr"/>
                </a:tc>
                <a:tc>
                  <a:txBody>
                    <a:bodyPr/>
                    <a:lstStyle/>
                    <a:p>
                      <a:pPr algn="r" fontAlgn="ctr"/>
                      <a:r>
                        <a:rPr lang="en-GB" sz="1400" u="none" strike="noStrike">
                          <a:effectLst/>
                        </a:rPr>
                        <a:t>​0.15</a:t>
                      </a:r>
                      <a:endParaRPr lang="en-GB" sz="1400" b="0" i="0" u="none" strike="noStrike">
                        <a:solidFill>
                          <a:srgbClr val="000000"/>
                        </a:solidFill>
                        <a:effectLst/>
                        <a:latin typeface="Calibri"/>
                      </a:endParaRPr>
                    </a:p>
                  </a:txBody>
                  <a:tcPr marL="6661" marR="6661" marT="6661" marB="0" anchor="ctr"/>
                </a:tc>
              </a:tr>
              <a:tr h="189831">
                <a:tc>
                  <a:txBody>
                    <a:bodyPr/>
                    <a:lstStyle/>
                    <a:p>
                      <a:pPr algn="l" fontAlgn="ctr"/>
                      <a:r>
                        <a:rPr lang="el-GR" sz="1400" u="none" strike="noStrike">
                          <a:effectLst/>
                        </a:rPr>
                        <a:t>ε</a:t>
                      </a:r>
                      <a:r>
                        <a:rPr lang="en-GB" sz="1400" u="none" strike="noStrike" baseline="-25000">
                          <a:effectLst/>
                        </a:rPr>
                        <a:t>n</a:t>
                      </a:r>
                      <a:r>
                        <a:rPr lang="en-GB" sz="1400" u="none" strike="noStrike">
                          <a:effectLst/>
                        </a:rPr>
                        <a:t> [</a:t>
                      </a:r>
                      <a:r>
                        <a:rPr lang="el-GR" sz="1400" u="none" strike="noStrike">
                          <a:effectLst/>
                        </a:rPr>
                        <a:t>μ</a:t>
                      </a:r>
                      <a:r>
                        <a:rPr lang="en-GB" sz="1400" u="none" strike="noStrike">
                          <a:effectLst/>
                        </a:rPr>
                        <a:t>m]​</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3.75</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​2.50</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3</a:t>
                      </a:r>
                      <a:endParaRPr lang="en-GB" sz="1400" b="0" i="0" u="none" strike="noStrike">
                        <a:solidFill>
                          <a:srgbClr val="000000"/>
                        </a:solidFill>
                        <a:effectLst/>
                        <a:latin typeface="Calibri"/>
                      </a:endParaRPr>
                    </a:p>
                  </a:txBody>
                  <a:tcPr marL="6661" marR="6661" marT="6661" marB="0" anchor="ctr"/>
                </a:tc>
              </a:tr>
              <a:tr h="199822">
                <a:tc>
                  <a:txBody>
                    <a:bodyPr/>
                    <a:lstStyle/>
                    <a:p>
                      <a:pPr algn="l" fontAlgn="ctr"/>
                      <a:r>
                        <a:rPr lang="el-GR" sz="1400" u="none" strike="noStrike" dirty="0">
                          <a:effectLst/>
                        </a:rPr>
                        <a:t>ε</a:t>
                      </a:r>
                      <a:r>
                        <a:rPr lang="en-GB" sz="1400" u="none" strike="noStrike" baseline="-25000" dirty="0">
                          <a:effectLst/>
                        </a:rPr>
                        <a:t>L</a:t>
                      </a:r>
                      <a:r>
                        <a:rPr lang="en-GB" sz="1400" u="none" strike="noStrike" dirty="0">
                          <a:effectLst/>
                        </a:rPr>
                        <a:t> [</a:t>
                      </a:r>
                      <a:r>
                        <a:rPr lang="en-GB" sz="1400" u="none" strike="noStrike" dirty="0" err="1">
                          <a:effectLst/>
                        </a:rPr>
                        <a:t>eVs</a:t>
                      </a:r>
                      <a:r>
                        <a:rPr lang="en-GB" sz="1400" u="none" strike="noStrike" dirty="0">
                          <a:effectLst/>
                        </a:rPr>
                        <a:t>]​</a:t>
                      </a:r>
                      <a:endParaRPr lang="en-GB" sz="1400" b="0" i="0" u="none" strike="noStrike" dirty="0">
                        <a:solidFill>
                          <a:srgbClr val="000000"/>
                        </a:solidFill>
                        <a:effectLst/>
                        <a:latin typeface="Calibri"/>
                      </a:endParaRPr>
                    </a:p>
                  </a:txBody>
                  <a:tcPr marL="6661" marR="6661" marT="6661" marB="0" anchor="ctr"/>
                </a:tc>
                <a:tc>
                  <a:txBody>
                    <a:bodyPr/>
                    <a:lstStyle/>
                    <a:p>
                      <a:pPr algn="r" fontAlgn="ctr"/>
                      <a:r>
                        <a:rPr lang="en-GB" sz="1400" u="none" strike="noStrike">
                          <a:effectLst/>
                        </a:rPr>
                        <a:t>2.51</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​2.51</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​2.51</a:t>
                      </a:r>
                      <a:endParaRPr lang="en-GB" sz="1400" b="0" i="0" u="none" strike="noStrike">
                        <a:solidFill>
                          <a:srgbClr val="000000"/>
                        </a:solidFill>
                        <a:effectLst/>
                        <a:latin typeface="Calibri"/>
                      </a:endParaRPr>
                    </a:p>
                  </a:txBody>
                  <a:tcPr marL="6661" marR="6661" marT="6661" marB="0" anchor="ctr"/>
                </a:tc>
              </a:tr>
              <a:tr h="184835">
                <a:tc>
                  <a:txBody>
                    <a:bodyPr/>
                    <a:lstStyle/>
                    <a:p>
                      <a:pPr algn="l" fontAlgn="ctr"/>
                      <a:r>
                        <a:rPr lang="en-GB" sz="1400" u="none" strike="noStrike">
                          <a:effectLst/>
                        </a:rPr>
                        <a:t>energy spread​</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​1.20E-04</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​1.20E-04</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​1.20E-04</a:t>
                      </a:r>
                      <a:endParaRPr lang="en-GB" sz="1400" b="0" i="0" u="none" strike="noStrike">
                        <a:solidFill>
                          <a:srgbClr val="000000"/>
                        </a:solidFill>
                        <a:effectLst/>
                        <a:latin typeface="Calibri"/>
                      </a:endParaRPr>
                    </a:p>
                  </a:txBody>
                  <a:tcPr marL="6661" marR="6661" marT="6661" marB="0" anchor="ctr"/>
                </a:tc>
              </a:tr>
              <a:tr h="166518">
                <a:tc>
                  <a:txBody>
                    <a:bodyPr/>
                    <a:lstStyle/>
                    <a:p>
                      <a:pPr algn="l" fontAlgn="ctr"/>
                      <a:r>
                        <a:rPr lang="en-GB" sz="1400" u="none" strike="noStrike">
                          <a:effectLst/>
                        </a:rPr>
                        <a:t>bunch length [m]</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​7.50E-02</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​7.50E-02</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​7.50E-02</a:t>
                      </a:r>
                      <a:endParaRPr lang="en-GB" sz="1400" b="0" i="0" u="none" strike="noStrike">
                        <a:solidFill>
                          <a:srgbClr val="000000"/>
                        </a:solidFill>
                        <a:effectLst/>
                        <a:latin typeface="Calibri"/>
                      </a:endParaRPr>
                    </a:p>
                  </a:txBody>
                  <a:tcPr marL="6661" marR="6661" marT="6661" marB="0" anchor="ctr"/>
                </a:tc>
              </a:tr>
              <a:tr h="166518">
                <a:tc>
                  <a:txBody>
                    <a:bodyPr/>
                    <a:lstStyle/>
                    <a:p>
                      <a:pPr algn="l" fontAlgn="ctr"/>
                      <a:r>
                        <a:rPr lang="en-GB" sz="1400" u="none" strike="noStrike">
                          <a:effectLst/>
                        </a:rPr>
                        <a:t>IBS horizontal [h]</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​80 -&gt; 106</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18.5</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17.2</a:t>
                      </a:r>
                      <a:endParaRPr lang="en-GB" sz="1400" b="0" i="0" u="none" strike="noStrike">
                        <a:solidFill>
                          <a:srgbClr val="000000"/>
                        </a:solidFill>
                        <a:effectLst/>
                        <a:latin typeface="Calibri"/>
                      </a:endParaRPr>
                    </a:p>
                  </a:txBody>
                  <a:tcPr marL="6661" marR="6661" marT="6661" marB="0" anchor="ctr"/>
                </a:tc>
              </a:tr>
              <a:tr h="173179">
                <a:tc>
                  <a:txBody>
                    <a:bodyPr/>
                    <a:lstStyle/>
                    <a:p>
                      <a:pPr algn="l" fontAlgn="ctr"/>
                      <a:r>
                        <a:rPr lang="en-GB" sz="1400" u="none" strike="noStrike">
                          <a:effectLst/>
                        </a:rPr>
                        <a:t>IBS longitudinal [h]</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61 -&gt; 60</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20.4</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16.1</a:t>
                      </a:r>
                      <a:endParaRPr lang="en-GB" sz="1400" b="0" i="0" u="none" strike="noStrike">
                        <a:solidFill>
                          <a:srgbClr val="000000"/>
                        </a:solidFill>
                        <a:effectLst/>
                        <a:latin typeface="Calibri"/>
                      </a:endParaRPr>
                    </a:p>
                  </a:txBody>
                  <a:tcPr marL="6661" marR="6661" marT="6661" marB="0" anchor="ctr"/>
                </a:tc>
              </a:tr>
              <a:tr h="173179">
                <a:tc>
                  <a:txBody>
                    <a:bodyPr/>
                    <a:lstStyle/>
                    <a:p>
                      <a:pPr algn="l" fontAlgn="ctr"/>
                      <a:r>
                        <a:rPr lang="en-GB" sz="1400" u="none" strike="noStrike">
                          <a:effectLst/>
                        </a:rPr>
                        <a:t>Piwinski parameter</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​0.68</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3.12</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2.85</a:t>
                      </a:r>
                      <a:endParaRPr lang="en-GB" sz="1400" b="0" i="0" u="none" strike="noStrike">
                        <a:solidFill>
                          <a:srgbClr val="000000"/>
                        </a:solidFill>
                        <a:effectLst/>
                        <a:latin typeface="Calibri"/>
                      </a:endParaRPr>
                    </a:p>
                  </a:txBody>
                  <a:tcPr marL="6661" marR="6661" marT="6661" marB="0" anchor="ctr"/>
                </a:tc>
              </a:tr>
              <a:tr h="173179">
                <a:tc>
                  <a:txBody>
                    <a:bodyPr/>
                    <a:lstStyle/>
                    <a:p>
                      <a:pPr algn="l" fontAlgn="ctr"/>
                      <a:r>
                        <a:rPr lang="en-GB" sz="1400" u="none" strike="noStrike">
                          <a:effectLst/>
                        </a:rPr>
                        <a:t>Reduction factor 'R1*H1‘ at full crossing angle (no crabbing)</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​0.828</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0.306</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0.333</a:t>
                      </a:r>
                      <a:endParaRPr lang="en-GB" sz="1400" b="0" i="0" u="none" strike="noStrike">
                        <a:solidFill>
                          <a:srgbClr val="000000"/>
                        </a:solidFill>
                        <a:effectLst/>
                        <a:latin typeface="Calibri"/>
                      </a:endParaRPr>
                    </a:p>
                  </a:txBody>
                  <a:tcPr marL="6661" marR="6661" marT="6661" marB="0" anchor="ctr"/>
                </a:tc>
              </a:tr>
              <a:tr h="173179">
                <a:tc>
                  <a:txBody>
                    <a:bodyPr/>
                    <a:lstStyle/>
                    <a:p>
                      <a:pPr algn="l" fontAlgn="ctr"/>
                      <a:r>
                        <a:rPr lang="en-GB" sz="1400" u="none" strike="noStrike" dirty="0">
                          <a:effectLst/>
                        </a:rPr>
                        <a:t>Reduction factor ‘H0‘ at zero crossing angle (full crabbing)</a:t>
                      </a:r>
                      <a:endParaRPr lang="en-GB" sz="1400" b="0" i="0" u="none" strike="noStrike" dirty="0">
                        <a:solidFill>
                          <a:srgbClr val="000000"/>
                        </a:solidFill>
                        <a:effectLst/>
                        <a:latin typeface="Calibri"/>
                      </a:endParaRPr>
                    </a:p>
                  </a:txBody>
                  <a:tcPr marL="6661" marR="6661" marT="6661" marB="0" anchor="ctr"/>
                </a:tc>
                <a:tc>
                  <a:txBody>
                    <a:bodyPr/>
                    <a:lstStyle/>
                    <a:p>
                      <a:pPr algn="r" fontAlgn="ctr"/>
                      <a:r>
                        <a:rPr lang="en-GB" sz="1400" u="none" strike="noStrike">
                          <a:effectLst/>
                        </a:rPr>
                        <a:t>0.991</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b="1" u="none" strike="noStrike" dirty="0">
                          <a:effectLst/>
                        </a:rPr>
                        <a:t>0.905</a:t>
                      </a:r>
                      <a:endParaRPr lang="en-GB" sz="1400" b="1" i="0" u="none" strike="noStrike" dirty="0">
                        <a:solidFill>
                          <a:srgbClr val="000000"/>
                        </a:solidFill>
                        <a:effectLst/>
                        <a:latin typeface="Calibri"/>
                      </a:endParaRPr>
                    </a:p>
                  </a:txBody>
                  <a:tcPr marL="6661" marR="6661" marT="6661" marB="0" anchor="ctr"/>
                </a:tc>
                <a:tc>
                  <a:txBody>
                    <a:bodyPr/>
                    <a:lstStyle/>
                    <a:p>
                      <a:pPr algn="r" fontAlgn="ctr"/>
                      <a:r>
                        <a:rPr lang="en-GB" sz="1400" u="none" strike="noStrike">
                          <a:effectLst/>
                        </a:rPr>
                        <a:t>0.905</a:t>
                      </a:r>
                      <a:endParaRPr lang="en-GB" sz="1400" b="0" i="0" u="none" strike="noStrike">
                        <a:solidFill>
                          <a:srgbClr val="000000"/>
                        </a:solidFill>
                        <a:effectLst/>
                        <a:latin typeface="Calibri"/>
                      </a:endParaRPr>
                    </a:p>
                  </a:txBody>
                  <a:tcPr marL="6661" marR="6661" marT="6661" marB="0" anchor="ctr"/>
                </a:tc>
              </a:tr>
              <a:tr h="173179">
                <a:tc>
                  <a:txBody>
                    <a:bodyPr/>
                    <a:lstStyle/>
                    <a:p>
                      <a:pPr algn="l" fontAlgn="ctr"/>
                      <a:r>
                        <a:rPr lang="en-GB" sz="1400" u="none" strike="noStrike">
                          <a:effectLst/>
                        </a:rPr>
                        <a:t>beam-beam / IP without Crab Cavity </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3.1E-03</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​3.3E-03</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4.7E-03</a:t>
                      </a:r>
                      <a:endParaRPr lang="en-GB" sz="1400" b="0" i="0" u="none" strike="noStrike">
                        <a:solidFill>
                          <a:srgbClr val="000000"/>
                        </a:solidFill>
                        <a:effectLst/>
                        <a:latin typeface="Calibri"/>
                      </a:endParaRPr>
                    </a:p>
                  </a:txBody>
                  <a:tcPr marL="6661" marR="6661" marT="6661" marB="0" anchor="ctr"/>
                </a:tc>
              </a:tr>
              <a:tr h="173179">
                <a:tc>
                  <a:txBody>
                    <a:bodyPr/>
                    <a:lstStyle/>
                    <a:p>
                      <a:pPr algn="l" fontAlgn="ctr"/>
                      <a:r>
                        <a:rPr lang="en-GB" sz="1400" u="none" strike="noStrike">
                          <a:effectLst/>
                        </a:rPr>
                        <a:t>beam-beam / IP with Crab cavity </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3.8E-03</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dirty="0">
                          <a:effectLst/>
                        </a:rPr>
                        <a:t>1.1E-02</a:t>
                      </a:r>
                      <a:endParaRPr lang="en-GB" sz="1400" b="0" i="0" u="none" strike="noStrike" dirty="0">
                        <a:solidFill>
                          <a:srgbClr val="000000"/>
                        </a:solidFill>
                        <a:effectLst/>
                        <a:latin typeface="Calibri"/>
                      </a:endParaRPr>
                    </a:p>
                  </a:txBody>
                  <a:tcPr marL="6661" marR="6661" marT="6661" marB="0" anchor="ctr"/>
                </a:tc>
                <a:tc>
                  <a:txBody>
                    <a:bodyPr/>
                    <a:lstStyle/>
                    <a:p>
                      <a:pPr algn="r" fontAlgn="ctr"/>
                      <a:r>
                        <a:rPr lang="en-GB" sz="1400" u="none" strike="noStrike">
                          <a:effectLst/>
                        </a:rPr>
                        <a:t>1.4E-02</a:t>
                      </a:r>
                      <a:endParaRPr lang="en-GB" sz="1400" b="0" i="0" u="none" strike="noStrike">
                        <a:solidFill>
                          <a:srgbClr val="000000"/>
                        </a:solidFill>
                        <a:effectLst/>
                        <a:latin typeface="Calibri"/>
                      </a:endParaRPr>
                    </a:p>
                  </a:txBody>
                  <a:tcPr marL="6661" marR="6661" marT="6661" marB="0" anchor="ctr"/>
                </a:tc>
              </a:tr>
              <a:tr h="193161">
                <a:tc>
                  <a:txBody>
                    <a:bodyPr/>
                    <a:lstStyle/>
                    <a:p>
                      <a:pPr algn="l" fontAlgn="ctr"/>
                      <a:r>
                        <a:rPr lang="en-GB" sz="1400" u="none" strike="noStrike">
                          <a:effectLst/>
                        </a:rPr>
                        <a:t>Peak Luminosity without levelling [cm</a:t>
                      </a:r>
                      <a:r>
                        <a:rPr lang="en-GB" sz="1400" u="none" strike="noStrike" baseline="30000">
                          <a:effectLst/>
                        </a:rPr>
                        <a:t>-2</a:t>
                      </a:r>
                      <a:r>
                        <a:rPr lang="en-GB" sz="1400" u="none" strike="noStrike">
                          <a:effectLst/>
                        </a:rPr>
                        <a:t> s</a:t>
                      </a:r>
                      <a:r>
                        <a:rPr lang="en-GB" sz="1400" u="none" strike="noStrike" baseline="30000">
                          <a:effectLst/>
                        </a:rPr>
                        <a:t>-1</a:t>
                      </a:r>
                      <a:r>
                        <a:rPr lang="en-GB" sz="1400" u="none" strike="noStrike">
                          <a:effectLst/>
                        </a:rPr>
                        <a:t>]</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1.0E+34</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7.4E+34</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8.5E+34</a:t>
                      </a:r>
                      <a:endParaRPr lang="en-GB" sz="1400" b="0" i="0" u="none" strike="noStrike">
                        <a:solidFill>
                          <a:srgbClr val="000000"/>
                        </a:solidFill>
                        <a:effectLst/>
                        <a:latin typeface="Calibri"/>
                      </a:endParaRPr>
                    </a:p>
                  </a:txBody>
                  <a:tcPr marL="6661" marR="6661" marT="6661" marB="0" anchor="ctr"/>
                </a:tc>
              </a:tr>
              <a:tr h="193161">
                <a:tc>
                  <a:txBody>
                    <a:bodyPr/>
                    <a:lstStyle/>
                    <a:p>
                      <a:pPr algn="l" fontAlgn="ctr"/>
                      <a:r>
                        <a:rPr lang="pt-BR" sz="1400" u="none" strike="noStrike">
                          <a:effectLst/>
                        </a:rPr>
                        <a:t>Virtual Luminosity: Lpeak*H0/R1/H1   [cm</a:t>
                      </a:r>
                      <a:r>
                        <a:rPr lang="pt-BR" sz="1400" u="none" strike="noStrike" baseline="30000">
                          <a:effectLst/>
                        </a:rPr>
                        <a:t>-2</a:t>
                      </a:r>
                      <a:r>
                        <a:rPr lang="pt-BR" sz="1400" u="none" strike="noStrike">
                          <a:effectLst/>
                        </a:rPr>
                        <a:t> s</a:t>
                      </a:r>
                      <a:r>
                        <a:rPr lang="pt-BR" sz="1400" u="none" strike="noStrike" baseline="30000">
                          <a:effectLst/>
                        </a:rPr>
                        <a:t>-1</a:t>
                      </a:r>
                      <a:r>
                        <a:rPr lang="pt-BR" sz="1400" u="none" strike="noStrike">
                          <a:effectLst/>
                        </a:rPr>
                        <a:t>]</a:t>
                      </a:r>
                      <a:endParaRPr lang="pt-BR"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1.2E+34</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b="1" u="none" strike="noStrike" dirty="0">
                          <a:effectLst/>
                        </a:rPr>
                        <a:t>21.9E+34</a:t>
                      </a:r>
                      <a:endParaRPr lang="en-GB" sz="1400" b="1" i="0" u="none" strike="noStrike" dirty="0">
                        <a:solidFill>
                          <a:srgbClr val="000000"/>
                        </a:solidFill>
                        <a:effectLst/>
                        <a:latin typeface="Calibri"/>
                      </a:endParaRPr>
                    </a:p>
                  </a:txBody>
                  <a:tcPr marL="6661" marR="6661" marT="6661" marB="0" anchor="ctr"/>
                </a:tc>
                <a:tc>
                  <a:txBody>
                    <a:bodyPr/>
                    <a:lstStyle/>
                    <a:p>
                      <a:pPr algn="r" fontAlgn="ctr"/>
                      <a:r>
                        <a:rPr lang="en-GB" sz="1400" u="none" strike="noStrike">
                          <a:effectLst/>
                        </a:rPr>
                        <a:t>23.1E+34</a:t>
                      </a:r>
                      <a:endParaRPr lang="en-GB" sz="1400" b="0" i="0" u="none" strike="noStrike">
                        <a:solidFill>
                          <a:srgbClr val="000000"/>
                        </a:solidFill>
                        <a:effectLst/>
                        <a:latin typeface="Calibri"/>
                      </a:endParaRPr>
                    </a:p>
                  </a:txBody>
                  <a:tcPr marL="6661" marR="6661" marT="6661" marB="0" anchor="ctr"/>
                </a:tc>
              </a:tr>
              <a:tr h="173179">
                <a:tc>
                  <a:txBody>
                    <a:bodyPr/>
                    <a:lstStyle/>
                    <a:p>
                      <a:pPr algn="l" fontAlgn="b"/>
                      <a:r>
                        <a:rPr lang="en-GB" sz="1400" u="none" strike="noStrike">
                          <a:effectLst/>
                        </a:rPr>
                        <a:t>Events / crossing without levelling</a:t>
                      </a:r>
                      <a:endParaRPr lang="en-GB" sz="1400" b="0" i="0" u="none" strike="noStrike">
                        <a:solidFill>
                          <a:srgbClr val="000000"/>
                        </a:solidFill>
                        <a:effectLst/>
                        <a:latin typeface="Calibri"/>
                      </a:endParaRPr>
                    </a:p>
                  </a:txBody>
                  <a:tcPr marL="6661" marR="6661" marT="6661" marB="0" anchor="b"/>
                </a:tc>
                <a:tc>
                  <a:txBody>
                    <a:bodyPr/>
                    <a:lstStyle/>
                    <a:p>
                      <a:pPr algn="r" fontAlgn="b"/>
                      <a:r>
                        <a:rPr lang="en-GB" sz="1400" u="none" strike="noStrike">
                          <a:effectLst/>
                        </a:rPr>
                        <a:t>​19 -&gt; 28</a:t>
                      </a:r>
                      <a:endParaRPr lang="en-GB" sz="1400" b="0" i="0" u="none" strike="noStrike">
                        <a:solidFill>
                          <a:srgbClr val="000000"/>
                        </a:solidFill>
                        <a:effectLst/>
                        <a:latin typeface="Calibri"/>
                      </a:endParaRPr>
                    </a:p>
                  </a:txBody>
                  <a:tcPr marL="6661" marR="6661" marT="6661" marB="0" anchor="b"/>
                </a:tc>
                <a:tc>
                  <a:txBody>
                    <a:bodyPr/>
                    <a:lstStyle/>
                    <a:p>
                      <a:pPr algn="r" fontAlgn="b"/>
                      <a:r>
                        <a:rPr lang="en-GB" sz="1400" u="none" strike="noStrike">
                          <a:effectLst/>
                        </a:rPr>
                        <a:t>210</a:t>
                      </a:r>
                      <a:endParaRPr lang="en-GB" sz="1400" b="0" i="0" u="none" strike="noStrike">
                        <a:solidFill>
                          <a:srgbClr val="000000"/>
                        </a:solidFill>
                        <a:effectLst/>
                        <a:latin typeface="Calibri"/>
                      </a:endParaRPr>
                    </a:p>
                  </a:txBody>
                  <a:tcPr marL="6661" marR="6661" marT="6661" marB="0" anchor="b"/>
                </a:tc>
                <a:tc>
                  <a:txBody>
                    <a:bodyPr/>
                    <a:lstStyle/>
                    <a:p>
                      <a:pPr algn="r" fontAlgn="b"/>
                      <a:r>
                        <a:rPr lang="en-GB" sz="1400" u="none" strike="noStrike">
                          <a:effectLst/>
                        </a:rPr>
                        <a:t>475</a:t>
                      </a:r>
                      <a:endParaRPr lang="en-GB" sz="1400" b="0" i="0" u="none" strike="noStrike">
                        <a:solidFill>
                          <a:srgbClr val="000000"/>
                        </a:solidFill>
                        <a:effectLst/>
                        <a:latin typeface="Calibri"/>
                      </a:endParaRPr>
                    </a:p>
                  </a:txBody>
                  <a:tcPr marL="6661" marR="6661" marT="6661" marB="0" anchor="b"/>
                </a:tc>
              </a:tr>
              <a:tr h="193161">
                <a:tc>
                  <a:txBody>
                    <a:bodyPr/>
                    <a:lstStyle/>
                    <a:p>
                      <a:pPr algn="l" fontAlgn="ctr"/>
                      <a:r>
                        <a:rPr lang="en-GB" sz="1400" u="none" strike="noStrike">
                          <a:effectLst/>
                        </a:rPr>
                        <a:t>Levelled Luminosity [cm</a:t>
                      </a:r>
                      <a:r>
                        <a:rPr lang="en-GB" sz="1400" u="none" strike="noStrike" baseline="30000">
                          <a:effectLst/>
                        </a:rPr>
                        <a:t>-2</a:t>
                      </a:r>
                      <a:r>
                        <a:rPr lang="en-GB" sz="1400" u="none" strike="noStrike">
                          <a:effectLst/>
                        </a:rPr>
                        <a:t> s</a:t>
                      </a:r>
                      <a:r>
                        <a:rPr lang="en-GB" sz="1400" u="none" strike="noStrike" baseline="30000">
                          <a:effectLst/>
                        </a:rPr>
                        <a:t>-1</a:t>
                      </a:r>
                      <a:r>
                        <a:rPr lang="en-GB" sz="1400" u="none" strike="noStrike">
                          <a:effectLst/>
                        </a:rPr>
                        <a:t>]</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​5E+34</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2.50E+34</a:t>
                      </a:r>
                      <a:endParaRPr lang="en-GB" sz="1400" b="0" i="0" u="none" strike="noStrike">
                        <a:solidFill>
                          <a:srgbClr val="000000"/>
                        </a:solidFill>
                        <a:effectLst/>
                        <a:latin typeface="Calibri"/>
                      </a:endParaRPr>
                    </a:p>
                  </a:txBody>
                  <a:tcPr marL="6661" marR="6661" marT="6661" marB="0" anchor="ctr"/>
                </a:tc>
              </a:tr>
              <a:tr h="173179">
                <a:tc>
                  <a:txBody>
                    <a:bodyPr/>
                    <a:lstStyle/>
                    <a:p>
                      <a:pPr algn="l" fontAlgn="ctr"/>
                      <a:r>
                        <a:rPr lang="en-GB" sz="1400" u="none" strike="noStrike">
                          <a:effectLst/>
                        </a:rPr>
                        <a:t>Events / crossing (with leveling for HL-LHC)</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*​19 -&gt; 28</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dirty="0">
                          <a:effectLst/>
                        </a:rPr>
                        <a:t>140</a:t>
                      </a:r>
                      <a:endParaRPr lang="en-GB" sz="1400" b="0" i="0" u="none" strike="noStrike" dirty="0">
                        <a:solidFill>
                          <a:srgbClr val="000000"/>
                        </a:solidFill>
                        <a:effectLst/>
                        <a:latin typeface="Calibri"/>
                      </a:endParaRPr>
                    </a:p>
                  </a:txBody>
                  <a:tcPr marL="6661" marR="6661" marT="6661" marB="0" anchor="ctr"/>
                </a:tc>
                <a:tc>
                  <a:txBody>
                    <a:bodyPr/>
                    <a:lstStyle/>
                    <a:p>
                      <a:pPr algn="r" fontAlgn="ctr"/>
                      <a:r>
                        <a:rPr lang="en-GB" sz="1400" u="none" strike="noStrike" dirty="0">
                          <a:effectLst/>
                        </a:rPr>
                        <a:t>140</a:t>
                      </a:r>
                      <a:endParaRPr lang="en-GB" sz="1400" b="0" i="0" u="none" strike="noStrike" dirty="0">
                        <a:solidFill>
                          <a:srgbClr val="000000"/>
                        </a:solidFill>
                        <a:effectLst/>
                        <a:latin typeface="Calibri"/>
                      </a:endParaRPr>
                    </a:p>
                  </a:txBody>
                  <a:tcPr marL="6661" marR="6661" marT="6661" marB="0" anchor="ctr"/>
                </a:tc>
              </a:tr>
              <a:tr h="179840">
                <a:tc>
                  <a:txBody>
                    <a:bodyPr/>
                    <a:lstStyle/>
                    <a:p>
                      <a:pPr algn="l" fontAlgn="ctr"/>
                      <a:r>
                        <a:rPr lang="en-GB" sz="1400" u="none" strike="noStrike">
                          <a:effectLst/>
                        </a:rPr>
                        <a:t>Leveling time [h] (assuming no emittance growth)</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a:effectLst/>
                        </a:rPr>
                        <a:t>9.0</a:t>
                      </a:r>
                      <a:endParaRPr lang="en-GB" sz="1400" b="0" i="0" u="none" strike="noStrike">
                        <a:solidFill>
                          <a:srgbClr val="000000"/>
                        </a:solidFill>
                        <a:effectLst/>
                        <a:latin typeface="Calibri"/>
                      </a:endParaRPr>
                    </a:p>
                  </a:txBody>
                  <a:tcPr marL="6661" marR="6661" marT="6661" marB="0" anchor="ctr"/>
                </a:tc>
                <a:tc>
                  <a:txBody>
                    <a:bodyPr/>
                    <a:lstStyle/>
                    <a:p>
                      <a:pPr algn="r" fontAlgn="ctr"/>
                      <a:r>
                        <a:rPr lang="en-GB" sz="1400" u="none" strike="noStrike" dirty="0">
                          <a:effectLst/>
                        </a:rPr>
                        <a:t>18.3</a:t>
                      </a:r>
                      <a:endParaRPr lang="en-GB" sz="1400" b="0" i="0" u="none" strike="noStrike" dirty="0">
                        <a:solidFill>
                          <a:srgbClr val="000000"/>
                        </a:solidFill>
                        <a:effectLst/>
                        <a:latin typeface="Calibri"/>
                      </a:endParaRPr>
                    </a:p>
                  </a:txBody>
                  <a:tcPr marL="6661" marR="6661" marT="6661" marB="0" anchor="ctr"/>
                </a:tc>
              </a:tr>
            </a:tbl>
          </a:graphicData>
        </a:graphic>
      </p:graphicFrame>
      <p:sp>
        <p:nvSpPr>
          <p:cNvPr id="4" name="Oval 3"/>
          <p:cNvSpPr/>
          <p:nvPr/>
        </p:nvSpPr>
        <p:spPr>
          <a:xfrm>
            <a:off x="6954751" y="1834963"/>
            <a:ext cx="914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6954751" y="2498535"/>
            <a:ext cx="914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4424247" y="4460166"/>
            <a:ext cx="1090343"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6954751" y="6011427"/>
            <a:ext cx="914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rot="16200000">
            <a:off x="-2086094" y="3075355"/>
            <a:ext cx="5120640" cy="369332"/>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fr-CH" dirty="0"/>
              <a:t>https://</a:t>
            </a:r>
            <a:r>
              <a:rPr lang="fr-CH" b="1" dirty="0"/>
              <a:t>espace.cern.ch/HiLumi/PLC/default.aspx</a:t>
            </a:r>
            <a:endParaRPr lang="en-GB" b="1"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36171" y="1092648"/>
            <a:ext cx="2670175" cy="841375"/>
          </a:xfrm>
          <a:prstGeom prst="rect">
            <a:avLst/>
          </a:prstGeom>
          <a:ln/>
        </p:spPr>
        <p:style>
          <a:lnRef idx="1">
            <a:schemeClr val="accent3"/>
          </a:lnRef>
          <a:fillRef idx="2">
            <a:schemeClr val="accent3"/>
          </a:fillRef>
          <a:effectRef idx="1">
            <a:schemeClr val="accent3"/>
          </a:effectRef>
          <a:fontRef idx="minor">
            <a:schemeClr val="dk1"/>
          </a:fontRef>
        </p:style>
      </p:pic>
      <p:sp>
        <p:nvSpPr>
          <p:cNvPr id="12" name="Oval 11"/>
          <p:cNvSpPr/>
          <p:nvPr/>
        </p:nvSpPr>
        <p:spPr>
          <a:xfrm>
            <a:off x="6778808" y="4900598"/>
            <a:ext cx="1090343"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36567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004B2-1541-5046-B6F2-22AF56585712}" type="slidenum">
              <a:rPr lang="en-US" smtClean="0"/>
              <a:t>26</a:t>
            </a:fld>
            <a:endParaRPr lang="en-US"/>
          </a:p>
        </p:txBody>
      </p:sp>
      <p:sp>
        <p:nvSpPr>
          <p:cNvPr id="2" name="Title 1"/>
          <p:cNvSpPr>
            <a:spLocks noGrp="1"/>
          </p:cNvSpPr>
          <p:nvPr>
            <p:ph type="title"/>
          </p:nvPr>
        </p:nvSpPr>
        <p:spPr/>
        <p:txBody>
          <a:bodyPr/>
          <a:lstStyle/>
          <a:p>
            <a:r>
              <a:rPr lang="fr-CH" dirty="0" err="1" smtClean="0"/>
              <a:t>Magnet</a:t>
            </a:r>
            <a:r>
              <a:rPr lang="fr-CH" dirty="0" smtClean="0"/>
              <a:t> the </a:t>
            </a:r>
            <a:r>
              <a:rPr lang="fr-CH" dirty="0" err="1" smtClean="0"/>
              <a:t>progress</a:t>
            </a:r>
            <a:endParaRPr lang="en-GB" dirty="0"/>
          </a:p>
        </p:txBody>
      </p:sp>
      <p:sp>
        <p:nvSpPr>
          <p:cNvPr id="7" name="Content Placeholder 6"/>
          <p:cNvSpPr>
            <a:spLocks noGrp="1"/>
          </p:cNvSpPr>
          <p:nvPr>
            <p:ph sz="half" idx="1"/>
          </p:nvPr>
        </p:nvSpPr>
        <p:spPr>
          <a:xfrm>
            <a:off x="0" y="1189038"/>
            <a:ext cx="4059484" cy="5348922"/>
          </a:xfrm>
        </p:spPr>
        <p:txBody>
          <a:bodyPr>
            <a:normAutofit/>
          </a:bodyPr>
          <a:lstStyle/>
          <a:p>
            <a:r>
              <a:rPr lang="fr-CH" sz="2400" dirty="0" smtClean="0"/>
              <a:t>LHC </a:t>
            </a:r>
            <a:r>
              <a:rPr lang="fr-CH" sz="2400" dirty="0" err="1" smtClean="0"/>
              <a:t>dipoles</a:t>
            </a:r>
            <a:r>
              <a:rPr lang="fr-CH" sz="2400" dirty="0" smtClean="0"/>
              <a:t> </a:t>
            </a:r>
            <a:r>
              <a:rPr lang="fr-CH" sz="2400" dirty="0" err="1" smtClean="0"/>
              <a:t>features</a:t>
            </a:r>
            <a:r>
              <a:rPr lang="fr-CH" sz="2400" dirty="0" smtClean="0"/>
              <a:t> 8.3 T in 56 mm (</a:t>
            </a:r>
            <a:r>
              <a:rPr lang="fr-CH" sz="2400" dirty="0" err="1" smtClean="0"/>
              <a:t>designed</a:t>
            </a:r>
            <a:r>
              <a:rPr lang="fr-CH" sz="2400" dirty="0" smtClean="0"/>
              <a:t> for 9.3 </a:t>
            </a:r>
            <a:r>
              <a:rPr lang="fr-CH" sz="2400" dirty="0" err="1" smtClean="0"/>
              <a:t>peak</a:t>
            </a:r>
            <a:r>
              <a:rPr lang="fr-CH" sz="2400" dirty="0" smtClean="0"/>
              <a:t> </a:t>
            </a:r>
            <a:r>
              <a:rPr lang="fr-CH" sz="2400" dirty="0" err="1" smtClean="0"/>
              <a:t>field</a:t>
            </a:r>
            <a:r>
              <a:rPr lang="fr-CH" sz="2400" dirty="0" smtClean="0"/>
              <a:t>)</a:t>
            </a:r>
          </a:p>
          <a:p>
            <a:r>
              <a:rPr lang="fr-CH" sz="2400" dirty="0" smtClean="0"/>
              <a:t>LHC IT Quads </a:t>
            </a:r>
            <a:r>
              <a:rPr lang="fr-CH" sz="2400" dirty="0" err="1" smtClean="0"/>
              <a:t>features</a:t>
            </a:r>
            <a:r>
              <a:rPr lang="en-GB" sz="2400" dirty="0" smtClean="0"/>
              <a:t> 205 T/m </a:t>
            </a:r>
            <a:r>
              <a:rPr lang="en-GB" sz="2400" dirty="0"/>
              <a:t>in 70 </a:t>
            </a:r>
            <a:r>
              <a:rPr lang="en-GB" sz="2400" dirty="0" smtClean="0"/>
              <a:t>mm with 8 T peak field </a:t>
            </a:r>
          </a:p>
          <a:p>
            <a:r>
              <a:rPr lang="fr-CH" sz="2400" dirty="0" smtClean="0"/>
              <a:t>HL-LHC </a:t>
            </a:r>
          </a:p>
          <a:p>
            <a:pPr lvl="1"/>
            <a:r>
              <a:rPr lang="fr-CH" sz="2000" dirty="0" smtClean="0"/>
              <a:t>11 T </a:t>
            </a:r>
            <a:r>
              <a:rPr lang="fr-CH" sz="2000" dirty="0" err="1" smtClean="0"/>
              <a:t>dipole</a:t>
            </a:r>
            <a:r>
              <a:rPr lang="fr-CH" sz="2000" dirty="0" smtClean="0"/>
              <a:t> (</a:t>
            </a:r>
            <a:r>
              <a:rPr lang="fr-CH" sz="2000" dirty="0" err="1" smtClean="0"/>
              <a:t>designed</a:t>
            </a:r>
            <a:r>
              <a:rPr lang="fr-CH" sz="2000" dirty="0" smtClean="0"/>
              <a:t> for 12.3 T </a:t>
            </a:r>
            <a:r>
              <a:rPr lang="fr-CH" sz="2000" dirty="0" err="1" smtClean="0"/>
              <a:t>peak</a:t>
            </a:r>
            <a:r>
              <a:rPr lang="fr-CH" sz="2000" dirty="0" smtClean="0"/>
              <a:t> </a:t>
            </a:r>
            <a:r>
              <a:rPr lang="fr-CH" sz="2000" dirty="0" err="1" smtClean="0"/>
              <a:t>field</a:t>
            </a:r>
            <a:r>
              <a:rPr lang="fr-CH" sz="2000" dirty="0" smtClean="0"/>
              <a:t>, 60 mm)</a:t>
            </a:r>
          </a:p>
          <a:p>
            <a:pPr lvl="1"/>
            <a:r>
              <a:rPr lang="fr-CH" sz="2000" dirty="0" smtClean="0"/>
              <a:t>New IT Quads </a:t>
            </a:r>
            <a:r>
              <a:rPr lang="fr-CH" sz="2000" dirty="0" err="1" smtClean="0"/>
              <a:t>features</a:t>
            </a:r>
            <a:r>
              <a:rPr lang="fr-CH" sz="2000" dirty="0" smtClean="0"/>
              <a:t>  140 T/m in 150 mm &gt; 12 T </a:t>
            </a:r>
            <a:r>
              <a:rPr lang="fr-CH" sz="2000" dirty="0" err="1" smtClean="0"/>
              <a:t>operational</a:t>
            </a:r>
            <a:r>
              <a:rPr lang="fr-CH" sz="2000" dirty="0" smtClean="0"/>
              <a:t> </a:t>
            </a:r>
            <a:r>
              <a:rPr lang="fr-CH" sz="2000" dirty="0" err="1" smtClean="0"/>
              <a:t>field</a:t>
            </a:r>
            <a:r>
              <a:rPr lang="fr-CH" sz="2000" dirty="0" smtClean="0"/>
              <a:t>, </a:t>
            </a:r>
            <a:r>
              <a:rPr lang="fr-CH" sz="2000" dirty="0" err="1" smtClean="0"/>
              <a:t>designed</a:t>
            </a:r>
            <a:r>
              <a:rPr lang="fr-CH" sz="2000" dirty="0" smtClean="0"/>
              <a:t> for 13.5 T).</a:t>
            </a:r>
            <a:endParaRPr lang="fr-CH" sz="2400" dirty="0" smtClean="0"/>
          </a:p>
        </p:txBody>
      </p:sp>
      <p:sp>
        <p:nvSpPr>
          <p:cNvPr id="5" name="Content Placeholder 4"/>
          <p:cNvSpPr>
            <a:spLocks noGrp="1"/>
          </p:cNvSpPr>
          <p:nvPr>
            <p:ph sz="half" idx="2"/>
          </p:nvPr>
        </p:nvSpPr>
        <p:spPr/>
        <p:txBody>
          <a:bodyPr>
            <a:normAutofit/>
          </a:bodyPr>
          <a:lstStyle/>
          <a:p>
            <a:endParaRPr lang="en-GB"/>
          </a:p>
        </p:txBody>
      </p:sp>
      <p:sp>
        <p:nvSpPr>
          <p:cNvPr id="3" name="Footer Placeholder 2"/>
          <p:cNvSpPr>
            <a:spLocks noGrp="1"/>
          </p:cNvSpPr>
          <p:nvPr>
            <p:ph type="ftr" sz="quarter" idx="3"/>
          </p:nvPr>
        </p:nvSpPr>
        <p:spPr/>
        <p:txBody>
          <a:bodyPr/>
          <a:lstStyle/>
          <a:p>
            <a:r>
              <a:rPr lang="en-GB" smtClean="0"/>
              <a:t>L. Rossi @ DOE review of LARP - 17 Feb 2014 - Fermilab</a:t>
            </a:r>
            <a:endParaRPr lang="en-GB" dirty="0"/>
          </a:p>
        </p:txBody>
      </p:sp>
      <p:pic>
        <p:nvPicPr>
          <p:cNvPr id="1028" name="Picture 4"/>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917140" y="3362905"/>
            <a:ext cx="4876512" cy="283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email">
            <a:extLst>
              <a:ext uri="{28A0092B-C50C-407E-A947-70E740481C1C}">
                <a14:useLocalDpi xmlns:a14="http://schemas.microsoft.com/office/drawing/2010/main" val="0"/>
              </a:ext>
            </a:extLst>
          </a:blip>
          <a:srcRect l="8333" t="7776" b="34001"/>
          <a:stretch/>
        </p:blipFill>
        <p:spPr>
          <a:xfrm>
            <a:off x="5800328" y="1556759"/>
            <a:ext cx="3298426" cy="15712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964" y="1539521"/>
            <a:ext cx="2042342" cy="1588488"/>
          </a:xfrm>
          <a:prstGeom prst="rect">
            <a:avLst/>
          </a:prstGeom>
        </p:spPr>
      </p:pic>
      <p:sp>
        <p:nvSpPr>
          <p:cNvPr id="12" name="Rounded Rectangle 11"/>
          <p:cNvSpPr/>
          <p:nvPr/>
        </p:nvSpPr>
        <p:spPr>
          <a:xfrm>
            <a:off x="350520" y="5666947"/>
            <a:ext cx="1905000" cy="2975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695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210297" y="2602165"/>
            <a:ext cx="4945174" cy="34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1" y="2602165"/>
            <a:ext cx="4945175" cy="34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FA004B2-1541-5046-B6F2-22AF56585712}" type="slidenum">
              <a:rPr lang="en-US" smtClean="0"/>
              <a:pPr/>
              <a:t>27</a:t>
            </a:fld>
            <a:endParaRPr lang="en-US"/>
          </a:p>
        </p:txBody>
      </p:sp>
      <p:sp>
        <p:nvSpPr>
          <p:cNvPr id="5" name="Title 4"/>
          <p:cNvSpPr>
            <a:spLocks noGrp="1"/>
          </p:cNvSpPr>
          <p:nvPr>
            <p:ph type="title"/>
          </p:nvPr>
        </p:nvSpPr>
        <p:spPr/>
        <p:txBody>
          <a:bodyPr/>
          <a:lstStyle/>
          <a:p>
            <a:r>
              <a:rPr lang="en-US" sz="3000" i="1" dirty="0" smtClean="0"/>
              <a:t>The </a:t>
            </a:r>
            <a:r>
              <a:rPr lang="en-US" sz="3000" b="1" i="1" u="sng" dirty="0" smtClean="0"/>
              <a:t>Achromatic Telescopic Squeezing </a:t>
            </a:r>
            <a:r>
              <a:rPr lang="en-US" sz="3000" i="1" dirty="0" smtClean="0"/>
              <a:t>(ATS) scheme </a:t>
            </a:r>
            <a:endParaRPr lang="en-US" sz="3000" i="1" dirty="0"/>
          </a:p>
        </p:txBody>
      </p:sp>
      <p:sp>
        <p:nvSpPr>
          <p:cNvPr id="9" name="Content Placeholder 5"/>
          <p:cNvSpPr>
            <a:spLocks noGrp="1"/>
          </p:cNvSpPr>
          <p:nvPr>
            <p:ph sz="quarter" idx="13"/>
          </p:nvPr>
        </p:nvSpPr>
        <p:spPr>
          <a:xfrm>
            <a:off x="457200" y="1066801"/>
            <a:ext cx="8488680" cy="1706880"/>
          </a:xfrm>
          <a:prstGeom prst="rect">
            <a:avLst/>
          </a:prstGeom>
          <a:ln>
            <a:noFill/>
          </a:ln>
        </p:spPr>
        <p:txBody>
          <a:bodyPr>
            <a:normAutofit fontScale="92500"/>
          </a:bodyPr>
          <a:lstStyle/>
          <a:p>
            <a:r>
              <a:rPr lang="en-US" sz="2000" b="1" dirty="0" smtClean="0">
                <a:latin typeface="+mj-lt"/>
                <a:sym typeface="Wingdings" panose="05000000000000000000" pitchFamily="2" charset="2"/>
              </a:rPr>
              <a:t>Small</a:t>
            </a:r>
            <a:r>
              <a:rPr lang="en-US" sz="2000" b="1" dirty="0" smtClean="0">
                <a:latin typeface="Symbol" panose="05050102010706020507" pitchFamily="18" charset="2"/>
                <a:sym typeface="Wingdings" panose="05000000000000000000" pitchFamily="2" charset="2"/>
              </a:rPr>
              <a:t> b</a:t>
            </a:r>
            <a:r>
              <a:rPr lang="en-US" sz="2000" b="1" dirty="0" smtClean="0">
                <a:sym typeface="Wingdings" panose="05000000000000000000" pitchFamily="2" charset="2"/>
              </a:rPr>
              <a:t>* is limited by aperture but not only</a:t>
            </a:r>
            <a:r>
              <a:rPr lang="en-US" sz="2000" dirty="0" smtClean="0">
                <a:sym typeface="Wingdings" panose="05000000000000000000" pitchFamily="2" charset="2"/>
              </a:rPr>
              <a:t>: </a:t>
            </a:r>
            <a:r>
              <a:rPr lang="en-US" sz="2000" u="sng" dirty="0" smtClean="0">
                <a:solidFill>
                  <a:srgbClr val="FF0000"/>
                </a:solidFill>
                <a:sym typeface="Wingdings" panose="05000000000000000000" pitchFamily="2" charset="2"/>
              </a:rPr>
              <a:t>optics matching &amp; flexibility </a:t>
            </a:r>
            <a:r>
              <a:rPr lang="en-US" sz="2000" dirty="0" smtClean="0">
                <a:sym typeface="Wingdings" panose="05000000000000000000" pitchFamily="2" charset="2"/>
              </a:rPr>
              <a:t>(round and flat optics), </a:t>
            </a:r>
            <a:r>
              <a:rPr lang="en-US" sz="2000" dirty="0">
                <a:sym typeface="Wingdings" panose="05000000000000000000" pitchFamily="2" charset="2"/>
              </a:rPr>
              <a:t>chromatic </a:t>
            </a:r>
            <a:r>
              <a:rPr lang="en-US" sz="2000" dirty="0" smtClean="0">
                <a:sym typeface="Wingdings" panose="05000000000000000000" pitchFamily="2" charset="2"/>
              </a:rPr>
              <a:t>effects (not only Q’), </a:t>
            </a:r>
            <a:r>
              <a:rPr lang="en-US" sz="2000" dirty="0">
                <a:sym typeface="Wingdings" panose="05000000000000000000" pitchFamily="2" charset="2"/>
              </a:rPr>
              <a:t>spurious </a:t>
            </a:r>
            <a:r>
              <a:rPr lang="en-US" sz="2000" dirty="0" smtClean="0">
                <a:sym typeface="Wingdings" panose="05000000000000000000" pitchFamily="2" charset="2"/>
              </a:rPr>
              <a:t>dispersion from X-angle,..</a:t>
            </a:r>
          </a:p>
          <a:p>
            <a:pPr marL="0" indent="0">
              <a:buNone/>
            </a:pPr>
            <a:endParaRPr lang="en-US" sz="200" b="1" dirty="0" smtClean="0">
              <a:sym typeface="Wingdings" panose="05000000000000000000" pitchFamily="2" charset="2"/>
            </a:endParaRPr>
          </a:p>
          <a:p>
            <a:r>
              <a:rPr lang="en-US" sz="2000" b="1" dirty="0" smtClean="0">
                <a:sym typeface="Wingdings" panose="05000000000000000000" pitchFamily="2" charset="2"/>
              </a:rPr>
              <a:t>A novel optics scheme was developed </a:t>
            </a:r>
            <a:r>
              <a:rPr lang="en-US" sz="2000" dirty="0" smtClean="0">
                <a:sym typeface="Wingdings" panose="05000000000000000000" pitchFamily="2" charset="2"/>
              </a:rPr>
              <a:t>to</a:t>
            </a:r>
            <a:r>
              <a:rPr lang="en-US" sz="2000" b="1" u="sng" dirty="0" smtClean="0">
                <a:solidFill>
                  <a:srgbClr val="FF0000"/>
                </a:solidFill>
                <a:sym typeface="Wingdings" panose="05000000000000000000" pitchFamily="2" charset="2"/>
              </a:rPr>
              <a:t> </a:t>
            </a:r>
            <a:r>
              <a:rPr lang="en-US" sz="2000" u="sng" dirty="0" smtClean="0">
                <a:solidFill>
                  <a:srgbClr val="FF0000"/>
                </a:solidFill>
                <a:sym typeface="Wingdings" panose="05000000000000000000" pitchFamily="2" charset="2"/>
              </a:rPr>
              <a:t>reach un-precedent </a:t>
            </a:r>
            <a:r>
              <a:rPr lang="en-US" sz="2000" u="sng" dirty="0" smtClean="0">
                <a:solidFill>
                  <a:srgbClr val="FF0000"/>
                </a:solidFill>
                <a:latin typeface="Symbol" panose="05050102010706020507" pitchFamily="18" charset="2"/>
                <a:sym typeface="Wingdings" panose="05000000000000000000" pitchFamily="2" charset="2"/>
              </a:rPr>
              <a:t>b</a:t>
            </a:r>
            <a:r>
              <a:rPr lang="en-US" sz="2000" u="sng" baseline="30000" dirty="0" smtClean="0">
                <a:solidFill>
                  <a:srgbClr val="FF0000"/>
                </a:solidFill>
                <a:sym typeface="Wingdings" panose="05000000000000000000" pitchFamily="2" charset="2"/>
              </a:rPr>
              <a:t>* </a:t>
            </a:r>
            <a:r>
              <a:rPr lang="en-US" sz="2000" u="sng" dirty="0" smtClean="0">
                <a:solidFill>
                  <a:srgbClr val="FF0000"/>
                </a:solidFill>
                <a:sym typeface="Wingdings" panose="05000000000000000000" pitchFamily="2" charset="2"/>
              </a:rPr>
              <a:t> w/o chromatic limit</a:t>
            </a:r>
            <a:r>
              <a:rPr lang="en-US" sz="2000" dirty="0" smtClean="0">
                <a:solidFill>
                  <a:srgbClr val="FF0000"/>
                </a:solidFill>
                <a:sym typeface="Wingdings" panose="05000000000000000000" pitchFamily="2" charset="2"/>
              </a:rPr>
              <a:t>  based on a kind of </a:t>
            </a:r>
            <a:r>
              <a:rPr lang="en-US" sz="2000" u="sng" dirty="0" smtClean="0">
                <a:solidFill>
                  <a:srgbClr val="FF0000"/>
                </a:solidFill>
                <a:sym typeface="Wingdings" panose="05000000000000000000" pitchFamily="2" charset="2"/>
              </a:rPr>
              <a:t>generalized squeeze involving 50% of the ring</a:t>
            </a:r>
            <a:endParaRPr lang="en-US" sz="2000" baseline="30000" dirty="0" smtClean="0">
              <a:solidFill>
                <a:schemeClr val="tx1"/>
              </a:solidFill>
              <a:sym typeface="Wingdings" panose="05000000000000000000" pitchFamily="2" charset="2"/>
            </a:endParaRPr>
          </a:p>
        </p:txBody>
      </p:sp>
      <p:sp>
        <p:nvSpPr>
          <p:cNvPr id="2" name="Footer Placeholder 1"/>
          <p:cNvSpPr>
            <a:spLocks noGrp="1"/>
          </p:cNvSpPr>
          <p:nvPr>
            <p:ph type="ftr" sz="quarter" idx="3"/>
          </p:nvPr>
        </p:nvSpPr>
        <p:spPr/>
        <p:txBody>
          <a:bodyPr/>
          <a:lstStyle/>
          <a:p>
            <a:r>
              <a:rPr lang="en-GB" smtClean="0"/>
              <a:t>L. Rossi @ DOE review of LARP - 17 Feb 2014 - Fermilab</a:t>
            </a:r>
            <a:endParaRPr lang="en-GB" dirty="0"/>
          </a:p>
        </p:txBody>
      </p:sp>
      <p:sp>
        <p:nvSpPr>
          <p:cNvPr id="12" name="TextBox 11"/>
          <p:cNvSpPr txBox="1"/>
          <p:nvPr/>
        </p:nvSpPr>
        <p:spPr>
          <a:xfrm>
            <a:off x="863248" y="5928478"/>
            <a:ext cx="6694098" cy="646331"/>
          </a:xfrm>
          <a:prstGeom prst="rect">
            <a:avLst/>
          </a:prstGeom>
          <a:solidFill>
            <a:schemeClr val="bg2"/>
          </a:solidFill>
        </p:spPr>
        <p:txBody>
          <a:bodyPr wrap="square" rtlCol="0">
            <a:spAutoFit/>
          </a:bodyPr>
          <a:lstStyle/>
          <a:p>
            <a:pPr algn="ctr"/>
            <a:r>
              <a:rPr lang="en-US" dirty="0"/>
              <a:t>Beam sizes [mm] @ 7 TeV from IR8 to IR2 for typical ATS </a:t>
            </a:r>
          </a:p>
          <a:p>
            <a:pPr algn="ctr"/>
            <a:r>
              <a:rPr lang="en-US" dirty="0"/>
              <a:t>“pre-squeezed” optics (left) and “telescopic” collision optics (right)</a:t>
            </a:r>
          </a:p>
        </p:txBody>
      </p:sp>
      <p:sp>
        <p:nvSpPr>
          <p:cNvPr id="13" name="TextBox 12"/>
          <p:cNvSpPr txBox="1"/>
          <p:nvPr/>
        </p:nvSpPr>
        <p:spPr>
          <a:xfrm>
            <a:off x="2846704" y="2941596"/>
            <a:ext cx="1165704" cy="369332"/>
          </a:xfrm>
          <a:prstGeom prst="rect">
            <a:avLst/>
          </a:prstGeom>
          <a:solidFill>
            <a:srgbClr val="FFFF00"/>
          </a:solidFill>
          <a:ln>
            <a:solidFill>
              <a:schemeClr val="tx1"/>
            </a:solidFill>
          </a:ln>
        </p:spPr>
        <p:txBody>
          <a:bodyPr wrap="none" rtlCol="0">
            <a:spAutoFit/>
          </a:bodyPr>
          <a:lstStyle/>
          <a:p>
            <a:r>
              <a:rPr lang="en-US" b="1" dirty="0" smtClean="0">
                <a:latin typeface="Symbol" panose="05050102010706020507" pitchFamily="18" charset="2"/>
                <a:sym typeface="Wingdings" panose="05000000000000000000" pitchFamily="2" charset="2"/>
              </a:rPr>
              <a:t>b</a:t>
            </a:r>
            <a:r>
              <a:rPr lang="en-US" b="1" dirty="0" smtClean="0">
                <a:sym typeface="Wingdings" panose="05000000000000000000" pitchFamily="2" charset="2"/>
              </a:rPr>
              <a:t>*= 40 cm</a:t>
            </a:r>
            <a:endParaRPr lang="en-US" dirty="0"/>
          </a:p>
        </p:txBody>
      </p:sp>
      <p:sp>
        <p:nvSpPr>
          <p:cNvPr id="21" name="TextBox 20"/>
          <p:cNvSpPr txBox="1"/>
          <p:nvPr/>
        </p:nvSpPr>
        <p:spPr>
          <a:xfrm>
            <a:off x="7036280" y="2950220"/>
            <a:ext cx="1165704" cy="369332"/>
          </a:xfrm>
          <a:prstGeom prst="rect">
            <a:avLst/>
          </a:prstGeom>
          <a:solidFill>
            <a:srgbClr val="FFFF00"/>
          </a:solidFill>
          <a:ln>
            <a:solidFill>
              <a:schemeClr val="tx1"/>
            </a:solidFill>
          </a:ln>
        </p:spPr>
        <p:txBody>
          <a:bodyPr wrap="none" rtlCol="0">
            <a:spAutoFit/>
          </a:bodyPr>
          <a:lstStyle/>
          <a:p>
            <a:r>
              <a:rPr lang="en-US" b="1" dirty="0" smtClean="0">
                <a:latin typeface="Symbol" panose="05050102010706020507" pitchFamily="18" charset="2"/>
                <a:sym typeface="Wingdings" panose="05000000000000000000" pitchFamily="2" charset="2"/>
              </a:rPr>
              <a:t>b</a:t>
            </a:r>
            <a:r>
              <a:rPr lang="en-US" b="1" dirty="0" smtClean="0">
                <a:sym typeface="Wingdings" panose="05000000000000000000" pitchFamily="2" charset="2"/>
              </a:rPr>
              <a:t>*= 10 cm</a:t>
            </a:r>
            <a:endParaRPr lang="en-US" dirty="0"/>
          </a:p>
        </p:txBody>
      </p:sp>
      <p:cxnSp>
        <p:nvCxnSpPr>
          <p:cNvPr id="15" name="Straight Arrow Connector 14"/>
          <p:cNvCxnSpPr/>
          <p:nvPr/>
        </p:nvCxnSpPr>
        <p:spPr>
          <a:xfrm>
            <a:off x="5270736" y="5788116"/>
            <a:ext cx="3000256"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702059" y="5651479"/>
            <a:ext cx="2230932" cy="276999"/>
          </a:xfrm>
          <a:prstGeom prst="rect">
            <a:avLst/>
          </a:prstGeom>
          <a:solidFill>
            <a:schemeClr val="tx2">
              <a:lumMod val="20000"/>
              <a:lumOff val="80000"/>
            </a:schemeClr>
          </a:solidFill>
        </p:spPr>
        <p:txBody>
          <a:bodyPr wrap="none" rtlCol="0">
            <a:spAutoFit/>
          </a:bodyPr>
          <a:lstStyle/>
          <a:p>
            <a:r>
              <a:rPr lang="en-US" sz="1200" b="1" dirty="0" smtClean="0"/>
              <a:t>The new IR is sort of 8 km long </a:t>
            </a:r>
            <a:r>
              <a:rPr lang="en-US" sz="1200" dirty="0" smtClean="0"/>
              <a:t>!</a:t>
            </a:r>
            <a:endParaRPr lang="en-US" sz="1200" dirty="0"/>
          </a:p>
        </p:txBody>
      </p:sp>
      <p:sp>
        <p:nvSpPr>
          <p:cNvPr id="6" name="TextBox 5"/>
          <p:cNvSpPr txBox="1"/>
          <p:nvPr/>
        </p:nvSpPr>
        <p:spPr>
          <a:xfrm>
            <a:off x="7674931" y="2417499"/>
            <a:ext cx="1405641"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GB" b="1" dirty="0"/>
              <a:t>(S. Fartoukh)</a:t>
            </a:r>
          </a:p>
        </p:txBody>
      </p:sp>
    </p:spTree>
    <p:extLst>
      <p:ext uri="{BB962C8B-B14F-4D97-AF65-F5344CB8AC3E}">
        <p14:creationId xmlns:p14="http://schemas.microsoft.com/office/powerpoint/2010/main" val="9935225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err="1" smtClean="0"/>
              <a:t>Effect</a:t>
            </a:r>
            <a:r>
              <a:rPr lang="fr-CH" dirty="0" smtClean="0"/>
              <a:t> of the </a:t>
            </a:r>
            <a:r>
              <a:rPr lang="fr-CH" dirty="0" err="1" smtClean="0"/>
              <a:t>crab</a:t>
            </a:r>
            <a:r>
              <a:rPr lang="fr-CH" dirty="0" smtClean="0"/>
              <a:t> </a:t>
            </a:r>
            <a:r>
              <a:rPr lang="fr-CH" dirty="0" err="1" smtClean="0"/>
              <a:t>cavities</a:t>
            </a:r>
            <a:endParaRPr lang="en-GB"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0289" y="1743219"/>
            <a:ext cx="4451712" cy="263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66202" y="1652009"/>
            <a:ext cx="4677798" cy="273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4587154"/>
            <a:ext cx="9144000" cy="1631216"/>
          </a:xfrm>
          <a:prstGeom prst="rect">
            <a:avLst/>
          </a:prstGeom>
          <a:noFill/>
        </p:spPr>
        <p:txBody>
          <a:bodyPr>
            <a:spAutoFit/>
          </a:bodyPr>
          <a:lstStyle/>
          <a:p>
            <a:pPr marL="166688" indent="-166688" fontAlgn="auto">
              <a:spcBef>
                <a:spcPts val="0"/>
              </a:spcBef>
              <a:spcAft>
                <a:spcPts val="0"/>
              </a:spcAft>
              <a:buFont typeface="Arial" pitchFamily="34" charset="0"/>
              <a:buChar char="•"/>
              <a:defRPr/>
            </a:pPr>
            <a:r>
              <a:rPr lang="en-US" sz="2000" b="1" dirty="0">
                <a:latin typeface="Calibri"/>
              </a:rPr>
              <a:t>RF crab cavity deflects head and tail in opposite direction so that collision is effectively “head on” </a:t>
            </a:r>
            <a:r>
              <a:rPr lang="en-US" sz="2000" b="1" dirty="0" smtClean="0">
                <a:latin typeface="Calibri"/>
              </a:rPr>
              <a:t>and then luminosity is maximized</a:t>
            </a:r>
          </a:p>
          <a:p>
            <a:pPr marL="166688" indent="-166688" fontAlgn="auto">
              <a:spcBef>
                <a:spcPts val="0"/>
              </a:spcBef>
              <a:spcAft>
                <a:spcPts val="0"/>
              </a:spcAft>
              <a:buFont typeface="Arial" pitchFamily="34" charset="0"/>
              <a:buChar char="•"/>
              <a:defRPr/>
            </a:pPr>
            <a:r>
              <a:rPr lang="en-US" sz="2000" b="1" i="1" dirty="0" smtClean="0">
                <a:latin typeface="Calibri"/>
              </a:rPr>
              <a:t>Crab cavity maximizes the </a:t>
            </a:r>
            <a:r>
              <a:rPr lang="en-US" sz="2000" b="1" i="1" dirty="0" err="1" smtClean="0">
                <a:latin typeface="Calibri"/>
              </a:rPr>
              <a:t>lumi</a:t>
            </a:r>
            <a:r>
              <a:rPr lang="en-US" sz="2000" b="1" i="1" dirty="0" smtClean="0">
                <a:latin typeface="Calibri"/>
              </a:rPr>
              <a:t> and can be used also for luminosity </a:t>
            </a:r>
            <a:r>
              <a:rPr lang="en-US" sz="2000" b="1" i="1" dirty="0" err="1" smtClean="0">
                <a:latin typeface="Calibri"/>
              </a:rPr>
              <a:t>levelling</a:t>
            </a:r>
            <a:r>
              <a:rPr lang="en-US" sz="2000" b="1" i="1" dirty="0" smtClean="0">
                <a:latin typeface="Calibri"/>
              </a:rPr>
              <a:t>:  if the </a:t>
            </a:r>
            <a:r>
              <a:rPr lang="en-US" sz="2000" b="1" i="1" dirty="0" err="1" smtClean="0">
                <a:latin typeface="Calibri"/>
              </a:rPr>
              <a:t>lumi</a:t>
            </a:r>
            <a:r>
              <a:rPr lang="en-US" sz="2000" b="1" i="1" dirty="0" smtClean="0">
                <a:latin typeface="Calibri"/>
              </a:rPr>
              <a:t> is too high, initially you don’t use it, so </a:t>
            </a:r>
            <a:r>
              <a:rPr lang="en-US" sz="2000" b="1" i="1" dirty="0" err="1" smtClean="0">
                <a:latin typeface="Calibri"/>
              </a:rPr>
              <a:t>lumi</a:t>
            </a:r>
            <a:r>
              <a:rPr lang="en-US" sz="2000" b="1" i="1" dirty="0" smtClean="0">
                <a:latin typeface="Calibri"/>
              </a:rPr>
              <a:t> is reduced by the geometrical factor. Then they are slowly turned on to compensate the proton burning</a:t>
            </a:r>
            <a:endParaRPr lang="en-US" sz="2000" b="1" i="1" dirty="0">
              <a:latin typeface="Calibri"/>
            </a:endParaRPr>
          </a:p>
        </p:txBody>
      </p:sp>
      <p:sp>
        <p:nvSpPr>
          <p:cNvPr id="3" name="Footer Placeholder 2"/>
          <p:cNvSpPr>
            <a:spLocks noGrp="1"/>
          </p:cNvSpPr>
          <p:nvPr>
            <p:ph type="ftr" sz="quarter" idx="3"/>
          </p:nvPr>
        </p:nvSpPr>
        <p:spPr>
          <a:xfrm>
            <a:off x="3124200" y="6356350"/>
            <a:ext cx="2895600" cy="365125"/>
          </a:xfrm>
          <a:prstGeom prst="rect">
            <a:avLst/>
          </a:prstGeom>
        </p:spPr>
        <p:txBody>
          <a:bodyPr/>
          <a:lstStyle/>
          <a:p>
            <a:r>
              <a:rPr lang="en-GB" smtClean="0"/>
              <a:t>L. Rossi @ DOE review of LARP - 17 Feb 2014 - Fermilab</a:t>
            </a:r>
            <a:endParaRPr lang="en-GB" dirty="0"/>
          </a:p>
        </p:txBody>
      </p:sp>
      <p:sp>
        <p:nvSpPr>
          <p:cNvPr id="4" name="Slide Number Placeholder 3"/>
          <p:cNvSpPr>
            <a:spLocks noGrp="1"/>
          </p:cNvSpPr>
          <p:nvPr>
            <p:ph type="sldNum" sz="quarter" idx="12"/>
          </p:nvPr>
        </p:nvSpPr>
        <p:spPr/>
        <p:txBody>
          <a:bodyPr/>
          <a:lstStyle/>
          <a:p>
            <a:fld id="{2831294B-30F2-40DE-96EA-1B04FE7EBCC5}" type="slidenum">
              <a:rPr lang="en-GB" smtClean="0"/>
              <a:t>28</a:t>
            </a:fld>
            <a:endParaRPr lang="en-GB"/>
          </a:p>
        </p:txBody>
      </p:sp>
    </p:spTree>
    <p:extLst>
      <p:ext uri="{BB962C8B-B14F-4D97-AF65-F5344CB8AC3E}">
        <p14:creationId xmlns:p14="http://schemas.microsoft.com/office/powerpoint/2010/main" val="3860656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29</a:t>
            </a:fld>
            <a:endParaRPr lang="en-US"/>
          </a:p>
        </p:txBody>
      </p:sp>
      <p:sp>
        <p:nvSpPr>
          <p:cNvPr id="3" name="Title 2"/>
          <p:cNvSpPr>
            <a:spLocks noGrp="1"/>
          </p:cNvSpPr>
          <p:nvPr>
            <p:ph type="title"/>
          </p:nvPr>
        </p:nvSpPr>
        <p:spPr/>
        <p:txBody>
          <a:bodyPr/>
          <a:lstStyle/>
          <a:p>
            <a:r>
              <a:rPr lang="fr-CH" dirty="0" err="1" smtClean="0"/>
              <a:t>Crab</a:t>
            </a:r>
            <a:r>
              <a:rPr lang="fr-CH" dirty="0" smtClean="0"/>
              <a:t> </a:t>
            </a:r>
            <a:r>
              <a:rPr lang="fr-CH" dirty="0" err="1" smtClean="0"/>
              <a:t>Cavities</a:t>
            </a:r>
            <a:r>
              <a:rPr lang="fr-CH" dirty="0" smtClean="0"/>
              <a:t> for </a:t>
            </a:r>
            <a:r>
              <a:rPr lang="fr-CH" dirty="0" err="1" smtClean="0"/>
              <a:t>fast</a:t>
            </a:r>
            <a:r>
              <a:rPr lang="fr-CH" dirty="0" smtClean="0"/>
              <a:t> </a:t>
            </a:r>
            <a:r>
              <a:rPr lang="fr-CH" dirty="0" err="1" smtClean="0"/>
              <a:t>beam</a:t>
            </a:r>
            <a:r>
              <a:rPr lang="fr-CH" dirty="0"/>
              <a:t> </a:t>
            </a:r>
            <a:r>
              <a:rPr lang="fr-CH" dirty="0" smtClean="0"/>
              <a:t>rotation</a:t>
            </a:r>
            <a:endParaRPr lang="en-GB" dirty="0"/>
          </a:p>
        </p:txBody>
      </p:sp>
      <p:sp>
        <p:nvSpPr>
          <p:cNvPr id="4" name="Footer Placeholder 3"/>
          <p:cNvSpPr>
            <a:spLocks noGrp="1"/>
          </p:cNvSpPr>
          <p:nvPr>
            <p:ph type="ftr" sz="quarter" idx="3"/>
          </p:nvPr>
        </p:nvSpPr>
        <p:spPr>
          <a:prstGeom prst="rect">
            <a:avLst/>
          </a:prstGeom>
        </p:spPr>
        <p:txBody>
          <a:bodyPr/>
          <a:lstStyle/>
          <a:p>
            <a:r>
              <a:rPr lang="en-GB" smtClean="0"/>
              <a:t>L. Rossi @ DOE review of LARP - 17 Feb 2014 - Fermilab</a:t>
            </a:r>
            <a:endParaRPr lang="en-GB" dirty="0"/>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0900" y="978535"/>
            <a:ext cx="8645525" cy="5559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rc 6"/>
          <p:cNvSpPr/>
          <p:nvPr/>
        </p:nvSpPr>
        <p:spPr>
          <a:xfrm rot="255920" flipH="1" flipV="1">
            <a:off x="2356386" y="5129731"/>
            <a:ext cx="3236854" cy="907424"/>
          </a:xfrm>
          <a:prstGeom prst="arc">
            <a:avLst>
              <a:gd name="adj1" fmla="val 13169963"/>
              <a:gd name="adj2" fmla="val 20133032"/>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rc 9"/>
          <p:cNvSpPr/>
          <p:nvPr/>
        </p:nvSpPr>
        <p:spPr>
          <a:xfrm rot="868990" flipH="1">
            <a:off x="4512080" y="1957992"/>
            <a:ext cx="2343611" cy="495448"/>
          </a:xfrm>
          <a:prstGeom prst="arc">
            <a:avLst>
              <a:gd name="adj1" fmla="val 11973192"/>
              <a:gd name="adj2" fmla="val 20412766"/>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52575" y="3095157"/>
            <a:ext cx="5549900" cy="1907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p:nvPr/>
        </p:nvCxnSpPr>
        <p:spPr>
          <a:xfrm flipV="1">
            <a:off x="4278784" y="2054496"/>
            <a:ext cx="1217141" cy="11727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3733800" y="3537127"/>
            <a:ext cx="537604" cy="22921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495924" y="5565172"/>
            <a:ext cx="3648075"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b="1" dirty="0"/>
              <a:t>B</a:t>
            </a:r>
            <a:r>
              <a:rPr lang="fr-CH" b="1" dirty="0" smtClean="0"/>
              <a:t>aseline: 3</a:t>
            </a:r>
            <a:r>
              <a:rPr lang="fr-CH" b="1" dirty="0" smtClean="0">
                <a:sym typeface="Symbol"/>
              </a:rPr>
              <a:t>4 </a:t>
            </a:r>
            <a:r>
              <a:rPr lang="fr-CH" b="1" dirty="0" smtClean="0"/>
              <a:t> </a:t>
            </a:r>
            <a:r>
              <a:rPr lang="fr-CH" b="1" dirty="0" err="1" smtClean="0"/>
              <a:t>cavity</a:t>
            </a:r>
            <a:r>
              <a:rPr lang="fr-CH" b="1" dirty="0" smtClean="0"/>
              <a:t> /</a:t>
            </a:r>
            <a:r>
              <a:rPr lang="fr-CH" b="1" dirty="0" err="1" smtClean="0"/>
              <a:t>cyomodule</a:t>
            </a:r>
            <a:endParaRPr lang="fr-CH" b="1" dirty="0" smtClean="0"/>
          </a:p>
          <a:p>
            <a:r>
              <a:rPr lang="fr-CH" b="1" dirty="0" smtClean="0"/>
              <a:t>for Voltage (and </a:t>
            </a:r>
            <a:r>
              <a:rPr lang="fr-CH" b="1" dirty="0" err="1" smtClean="0"/>
              <a:t>possibly</a:t>
            </a:r>
            <a:r>
              <a:rPr lang="fr-CH" b="1" dirty="0" smtClean="0"/>
              <a:t> </a:t>
            </a:r>
            <a:r>
              <a:rPr lang="fr-CH" b="1" dirty="0" err="1" smtClean="0"/>
              <a:t>enabling</a:t>
            </a:r>
            <a:r>
              <a:rPr lang="fr-CH" b="1" dirty="0" smtClean="0"/>
              <a:t> </a:t>
            </a:r>
            <a:r>
              <a:rPr lang="fr-CH" b="1" dirty="0" err="1" smtClean="0"/>
              <a:t>Crab</a:t>
            </a:r>
            <a:r>
              <a:rPr lang="fr-CH" b="1" dirty="0" smtClean="0"/>
              <a:t> </a:t>
            </a:r>
            <a:r>
              <a:rPr lang="fr-CH" b="1" dirty="0" err="1" smtClean="0"/>
              <a:t>Kissing</a:t>
            </a:r>
            <a:r>
              <a:rPr lang="fr-CH" b="1" dirty="0" smtClean="0"/>
              <a:t> </a:t>
            </a:r>
            <a:r>
              <a:rPr lang="fr-CH" b="1" dirty="0" err="1" smtClean="0"/>
              <a:t>see</a:t>
            </a:r>
            <a:r>
              <a:rPr lang="fr-CH" b="1" dirty="0" smtClean="0"/>
              <a:t> </a:t>
            </a:r>
            <a:r>
              <a:rPr lang="fr-CH" b="1" dirty="0" err="1" smtClean="0"/>
              <a:t>later</a:t>
            </a:r>
            <a:r>
              <a:rPr lang="fr-CH" b="1" dirty="0" smtClean="0"/>
              <a:t>)</a:t>
            </a:r>
          </a:p>
          <a:p>
            <a:r>
              <a:rPr lang="fr-CH" b="1" dirty="0" smtClean="0"/>
              <a:t>TEST in SPS </a:t>
            </a:r>
            <a:r>
              <a:rPr lang="fr-CH" b="1" dirty="0" err="1" smtClean="0"/>
              <a:t>under</a:t>
            </a:r>
            <a:r>
              <a:rPr lang="fr-CH" b="1" dirty="0" smtClean="0"/>
              <a:t> </a:t>
            </a:r>
            <a:r>
              <a:rPr lang="fr-CH" b="1" dirty="0" err="1" smtClean="0"/>
              <a:t>preparation</a:t>
            </a:r>
            <a:endParaRPr lang="fr-CH" b="1" dirty="0" smtClean="0"/>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03219" y="3840480"/>
            <a:ext cx="3223973" cy="1588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24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 calcmode="lin" valueType="num">
                                      <p:cBhvr additive="base">
                                        <p:cTn id="15" dur="500" fill="hold"/>
                                        <p:tgtEl>
                                          <p:spTgt spid="6146"/>
                                        </p:tgtEl>
                                        <p:attrNameLst>
                                          <p:attrName>ppt_x</p:attrName>
                                        </p:attrNameLst>
                                      </p:cBhvr>
                                      <p:tavLst>
                                        <p:tav tm="0">
                                          <p:val>
                                            <p:strVal val="#ppt_x"/>
                                          </p:val>
                                        </p:tav>
                                        <p:tav tm="100000">
                                          <p:val>
                                            <p:strVal val="#ppt_x"/>
                                          </p:val>
                                        </p:tav>
                                      </p:tavLst>
                                    </p:anim>
                                    <p:anim calcmode="lin" valueType="num">
                                      <p:cBhvr additive="base">
                                        <p:cTn id="16"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1000"/>
                                        <p:tgtEl>
                                          <p:spTgt spid="2050"/>
                                        </p:tgtEl>
                                      </p:cBhvr>
                                    </p:animEffect>
                                    <p:anim calcmode="lin" valueType="num">
                                      <p:cBhvr>
                                        <p:cTn id="28" dur="1000" fill="hold"/>
                                        <p:tgtEl>
                                          <p:spTgt spid="2050"/>
                                        </p:tgtEl>
                                        <p:attrNameLst>
                                          <p:attrName>ppt_x</p:attrName>
                                        </p:attrNameLst>
                                      </p:cBhvr>
                                      <p:tavLst>
                                        <p:tav tm="0">
                                          <p:val>
                                            <p:strVal val="#ppt_x"/>
                                          </p:val>
                                        </p:tav>
                                        <p:tav tm="100000">
                                          <p:val>
                                            <p:strVal val="#ppt_x"/>
                                          </p:val>
                                        </p:tav>
                                      </p:tavLst>
                                    </p:anim>
                                    <p:anim calcmode="lin" valueType="num">
                                      <p:cBhvr>
                                        <p:cTn id="2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A004B2-1541-5046-B6F2-22AF56585712}" type="slidenum">
              <a:rPr lang="en-US" smtClean="0"/>
              <a:t>3</a:t>
            </a:fld>
            <a:endParaRPr lang="en-US"/>
          </a:p>
        </p:txBody>
      </p:sp>
      <p:sp>
        <p:nvSpPr>
          <p:cNvPr id="2" name="Title 1"/>
          <p:cNvSpPr>
            <a:spLocks noGrp="1"/>
          </p:cNvSpPr>
          <p:nvPr>
            <p:ph type="title"/>
          </p:nvPr>
        </p:nvSpPr>
        <p:spPr/>
        <p:txBody>
          <a:bodyPr>
            <a:normAutofit/>
          </a:bodyPr>
          <a:lstStyle/>
          <a:p>
            <a:r>
              <a:rPr lang="fr-CH" dirty="0" err="1" smtClean="0"/>
              <a:t>Mantain</a:t>
            </a:r>
            <a:r>
              <a:rPr lang="fr-CH" dirty="0" smtClean="0"/>
              <a:t> and </a:t>
            </a:r>
            <a:r>
              <a:rPr lang="fr-CH" dirty="0" err="1" smtClean="0"/>
              <a:t>increase</a:t>
            </a:r>
            <a:r>
              <a:rPr lang="fr-CH" dirty="0" smtClean="0"/>
              <a:t> </a:t>
            </a:r>
            <a:r>
              <a:rPr lang="fr-CH" dirty="0" err="1" smtClean="0"/>
              <a:t>physics</a:t>
            </a:r>
            <a:r>
              <a:rPr lang="fr-CH" dirty="0" smtClean="0"/>
              <a:t> </a:t>
            </a:r>
            <a:r>
              <a:rPr lang="fr-CH" dirty="0" err="1" smtClean="0"/>
              <a:t>reach</a:t>
            </a:r>
            <a:endParaRPr lang="en-GB" dirty="0"/>
          </a:p>
        </p:txBody>
      </p:sp>
      <p:sp>
        <p:nvSpPr>
          <p:cNvPr id="3" name="Footer Placeholder 2"/>
          <p:cNvSpPr>
            <a:spLocks noGrp="1"/>
          </p:cNvSpPr>
          <p:nvPr>
            <p:ph type="ftr" sz="quarter" idx="3"/>
          </p:nvPr>
        </p:nvSpPr>
        <p:spPr/>
        <p:txBody>
          <a:bodyPr/>
          <a:lstStyle/>
          <a:p>
            <a:r>
              <a:rPr lang="en-GB" smtClean="0"/>
              <a:t>L. Rossi @ DOE review of LARP - 17 Feb 2014 - Fermilab</a:t>
            </a:r>
            <a:endParaRPr lang="en-GB" dirty="0"/>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7544" y="1412776"/>
            <a:ext cx="7124601" cy="4930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ular Callout 5"/>
          <p:cNvSpPr/>
          <p:nvPr/>
        </p:nvSpPr>
        <p:spPr>
          <a:xfrm>
            <a:off x="7428968" y="1415088"/>
            <a:ext cx="1689448" cy="1800200"/>
          </a:xfrm>
          <a:prstGeom prst="wedgeRectCallout">
            <a:avLst>
              <a:gd name="adj1" fmla="val -76675"/>
              <a:gd name="adj2" fmla="val -218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err="1"/>
              <a:t>Necessity</a:t>
            </a:r>
            <a:r>
              <a:rPr lang="fr-CH" b="1" dirty="0"/>
              <a:t> of a </a:t>
            </a:r>
            <a:r>
              <a:rPr lang="fr-CH" b="1" dirty="0" smtClean="0"/>
              <a:t>jump in </a:t>
            </a:r>
            <a:r>
              <a:rPr lang="fr-CH" b="1" dirty="0" err="1"/>
              <a:t>luminosity</a:t>
            </a:r>
            <a:endParaRPr lang="fr-CH" b="1" dirty="0"/>
          </a:p>
          <a:p>
            <a:pPr algn="ctr"/>
            <a:r>
              <a:rPr lang="fr-CH" b="1" dirty="0"/>
              <a:t>(</a:t>
            </a:r>
            <a:r>
              <a:rPr lang="fr-CH" b="1" dirty="0" err="1"/>
              <a:t>useful</a:t>
            </a:r>
            <a:r>
              <a:rPr lang="fr-CH" b="1" dirty="0"/>
              <a:t> </a:t>
            </a:r>
            <a:r>
              <a:rPr lang="fr-CH" b="1" dirty="0" err="1"/>
              <a:t>luminosty</a:t>
            </a:r>
            <a:r>
              <a:rPr lang="fr-CH" b="1" dirty="0"/>
              <a:t> </a:t>
            </a:r>
            <a:r>
              <a:rPr lang="fr-CH" b="1" dirty="0">
                <a:sym typeface="Symbol"/>
              </a:rPr>
              <a:t>  </a:t>
            </a:r>
            <a:r>
              <a:rPr lang="fr-CH" b="1" dirty="0" smtClean="0">
                <a:sym typeface="Symbol"/>
              </a:rPr>
              <a:t>data </a:t>
            </a:r>
            <a:r>
              <a:rPr lang="fr-CH" b="1" dirty="0" err="1" smtClean="0">
                <a:sym typeface="Symbol"/>
              </a:rPr>
              <a:t>quality</a:t>
            </a:r>
            <a:r>
              <a:rPr lang="fr-CH" b="1" dirty="0" smtClean="0">
                <a:sym typeface="Symbol"/>
              </a:rPr>
              <a:t>)</a:t>
            </a:r>
            <a:r>
              <a:rPr lang="fr-CH" b="1" dirty="0" smtClean="0"/>
              <a:t> </a:t>
            </a:r>
            <a:endParaRPr lang="en-GB" b="1" dirty="0"/>
          </a:p>
        </p:txBody>
      </p:sp>
    </p:spTree>
    <p:extLst>
      <p:ext uri="{BB962C8B-B14F-4D97-AF65-F5344CB8AC3E}">
        <p14:creationId xmlns:p14="http://schemas.microsoft.com/office/powerpoint/2010/main" val="33910835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30</a:t>
            </a:fld>
            <a:endParaRPr lang="en-US"/>
          </a:p>
        </p:txBody>
      </p:sp>
      <p:sp>
        <p:nvSpPr>
          <p:cNvPr id="3" name="Title 2"/>
          <p:cNvSpPr>
            <a:spLocks noGrp="1"/>
          </p:cNvSpPr>
          <p:nvPr>
            <p:ph type="title"/>
          </p:nvPr>
        </p:nvSpPr>
        <p:spPr/>
        <p:txBody>
          <a:bodyPr/>
          <a:lstStyle/>
          <a:p>
            <a:r>
              <a:rPr lang="fr-CH" dirty="0" smtClean="0"/>
              <a:t>Halo control (</a:t>
            </a:r>
            <a:r>
              <a:rPr lang="fr-CH" dirty="0" err="1" smtClean="0"/>
              <a:t>hollow</a:t>
            </a:r>
            <a:r>
              <a:rPr lang="fr-CH" dirty="0" smtClean="0"/>
              <a:t> e-</a:t>
            </a:r>
            <a:r>
              <a:rPr lang="fr-CH" dirty="0" err="1" smtClean="0"/>
              <a:t>lens</a:t>
            </a:r>
            <a:r>
              <a:rPr lang="fr-CH" dirty="0"/>
              <a:t>)</a:t>
            </a:r>
            <a:endParaRPr lang="en-GB" dirty="0"/>
          </a:p>
        </p:txBody>
      </p:sp>
      <p:sp>
        <p:nvSpPr>
          <p:cNvPr id="4" name="Footer Placeholder 3"/>
          <p:cNvSpPr>
            <a:spLocks noGrp="1"/>
          </p:cNvSpPr>
          <p:nvPr>
            <p:ph type="ftr" sz="quarter" idx="3"/>
          </p:nvPr>
        </p:nvSpPr>
        <p:spPr>
          <a:xfrm>
            <a:off x="3124200" y="6311960"/>
            <a:ext cx="2895600" cy="365125"/>
          </a:xfrm>
          <a:prstGeom prst="rect">
            <a:avLst/>
          </a:prstGeom>
        </p:spPr>
        <p:txBody>
          <a:bodyPr/>
          <a:lstStyle/>
          <a:p>
            <a:r>
              <a:rPr lang="en-GB" smtClean="0"/>
              <a:t>L. Rossi @ DOE review of LARP - 17 Feb 2014 - Fermilab</a:t>
            </a:r>
            <a:endParaRPr lang="en-GB" dirty="0"/>
          </a:p>
        </p:txBody>
      </p:sp>
      <p:pic>
        <p:nvPicPr>
          <p:cNvPr id="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0900" y="983839"/>
            <a:ext cx="8645525" cy="5559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rc 6"/>
          <p:cNvSpPr/>
          <p:nvPr/>
        </p:nvSpPr>
        <p:spPr>
          <a:xfrm rot="255920" flipH="1" flipV="1">
            <a:off x="2356386" y="5129731"/>
            <a:ext cx="3236854" cy="907424"/>
          </a:xfrm>
          <a:prstGeom prst="arc">
            <a:avLst>
              <a:gd name="adj1" fmla="val 13169963"/>
              <a:gd name="adj2" fmla="val 20133032"/>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Arc 7"/>
          <p:cNvSpPr/>
          <p:nvPr/>
        </p:nvSpPr>
        <p:spPr>
          <a:xfrm rot="7909834" flipH="1" flipV="1">
            <a:off x="719900" y="2651869"/>
            <a:ext cx="2009045" cy="907424"/>
          </a:xfrm>
          <a:prstGeom prst="arc">
            <a:avLst>
              <a:gd name="adj1" fmla="val 13416251"/>
              <a:gd name="adj2" fmla="val 19252834"/>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rot="18417317" flipH="1" flipV="1">
            <a:off x="6379072" y="4185256"/>
            <a:ext cx="1841165" cy="907424"/>
          </a:xfrm>
          <a:prstGeom prst="arc">
            <a:avLst>
              <a:gd name="adj1" fmla="val 12753780"/>
              <a:gd name="adj2" fmla="val 19204022"/>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rc 9"/>
          <p:cNvSpPr/>
          <p:nvPr/>
        </p:nvSpPr>
        <p:spPr>
          <a:xfrm rot="868990" flipH="1">
            <a:off x="4512080" y="1957992"/>
            <a:ext cx="2343611" cy="495448"/>
          </a:xfrm>
          <a:prstGeom prst="arc">
            <a:avLst>
              <a:gd name="adj1" fmla="val 11973192"/>
              <a:gd name="adj2" fmla="val 20412766"/>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rc 10"/>
          <p:cNvSpPr/>
          <p:nvPr/>
        </p:nvSpPr>
        <p:spPr>
          <a:xfrm rot="2621102" flipH="1" flipV="1">
            <a:off x="237184" y="4137244"/>
            <a:ext cx="3277294" cy="1112053"/>
          </a:xfrm>
          <a:prstGeom prst="arc">
            <a:avLst>
              <a:gd name="adj1" fmla="val 13617790"/>
              <a:gd name="adj2" fmla="val 18389695"/>
            </a:avLst>
          </a:prstGeom>
          <a:ln w="44450">
            <a:solidFill>
              <a:srgbClr val="FFFF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11"/>
          <p:cNvSpPr/>
          <p:nvPr/>
        </p:nvSpPr>
        <p:spPr>
          <a:xfrm rot="10255638" flipH="1" flipV="1">
            <a:off x="2029466" y="1910639"/>
            <a:ext cx="2829952" cy="907424"/>
          </a:xfrm>
          <a:prstGeom prst="arc">
            <a:avLst>
              <a:gd name="adj1" fmla="val 14023531"/>
              <a:gd name="adj2" fmla="val 18669366"/>
            </a:avLst>
          </a:prstGeom>
          <a:ln w="444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3" name="Picture 2"/>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18526" y="2628899"/>
            <a:ext cx="3071023" cy="254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cxnSp>
        <p:nvCxnSpPr>
          <p:cNvPr id="14" name="Straight Arrow Connector 13"/>
          <p:cNvCxnSpPr/>
          <p:nvPr/>
        </p:nvCxnSpPr>
        <p:spPr>
          <a:xfrm flipH="1" flipV="1">
            <a:off x="3673057" y="2054496"/>
            <a:ext cx="870383" cy="4857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8526" y="4353352"/>
            <a:ext cx="571231" cy="571231"/>
          </a:xfrm>
          <a:prstGeom prst="rect">
            <a:avLst/>
          </a:prstGeom>
        </p:spPr>
      </p:pic>
    </p:spTree>
    <p:extLst>
      <p:ext uri="{BB962C8B-B14F-4D97-AF65-F5344CB8AC3E}">
        <p14:creationId xmlns:p14="http://schemas.microsoft.com/office/powerpoint/2010/main" val="17094128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31</a:t>
            </a:fld>
            <a:endParaRPr lang="en-US"/>
          </a:p>
        </p:txBody>
      </p:sp>
      <p:sp>
        <p:nvSpPr>
          <p:cNvPr id="3" name="Title 2"/>
          <p:cNvSpPr>
            <a:spLocks noGrp="1"/>
          </p:cNvSpPr>
          <p:nvPr>
            <p:ph type="title"/>
          </p:nvPr>
        </p:nvSpPr>
        <p:spPr/>
        <p:txBody>
          <a:bodyPr>
            <a:normAutofit fontScale="90000"/>
          </a:bodyPr>
          <a:lstStyle/>
          <a:p>
            <a:r>
              <a:rPr lang="fr-CH" dirty="0" err="1" smtClean="0"/>
              <a:t>Controlling</a:t>
            </a:r>
            <a:r>
              <a:rPr lang="fr-CH" dirty="0" smtClean="0"/>
              <a:t> diffusion rate: </a:t>
            </a:r>
            <a:r>
              <a:rPr lang="fr-CH" dirty="0" err="1" smtClean="0"/>
              <a:t>hollow</a:t>
            </a:r>
            <a:r>
              <a:rPr lang="fr-CH" dirty="0" smtClean="0"/>
              <a:t> e-</a:t>
            </a:r>
            <a:r>
              <a:rPr lang="fr-CH" dirty="0" err="1" smtClean="0"/>
              <a:t>lens</a:t>
            </a:r>
            <a:r>
              <a:rPr lang="fr-CH" dirty="0" smtClean="0"/>
              <a:t/>
            </a:r>
            <a:br>
              <a:rPr lang="fr-CH" dirty="0" smtClean="0"/>
            </a:br>
            <a:r>
              <a:rPr lang="fr-CH" dirty="0" smtClean="0"/>
              <a:t>(</a:t>
            </a:r>
            <a:r>
              <a:rPr lang="fr-CH" dirty="0" err="1" smtClean="0"/>
              <a:t>thanks</a:t>
            </a:r>
            <a:r>
              <a:rPr lang="fr-CH" dirty="0" smtClean="0"/>
              <a:t> to the </a:t>
            </a:r>
            <a:r>
              <a:rPr lang="fr-CH" dirty="0" err="1" smtClean="0"/>
              <a:t>perseverance</a:t>
            </a:r>
            <a:r>
              <a:rPr lang="fr-CH" dirty="0" smtClean="0"/>
              <a:t> of V. </a:t>
            </a:r>
            <a:r>
              <a:rPr lang="fr-CH" dirty="0" err="1" smtClean="0"/>
              <a:t>Shiltev</a:t>
            </a:r>
            <a:r>
              <a:rPr lang="fr-CH" dirty="0" smtClean="0"/>
              <a:t>!)</a:t>
            </a:r>
            <a:endParaRPr lang="en-GB" dirty="0"/>
          </a:p>
        </p:txBody>
      </p:sp>
      <p:sp>
        <p:nvSpPr>
          <p:cNvPr id="4" name="Footer Placeholder 3"/>
          <p:cNvSpPr>
            <a:spLocks noGrp="1"/>
          </p:cNvSpPr>
          <p:nvPr>
            <p:ph type="ftr" sz="quarter" idx="3"/>
          </p:nvPr>
        </p:nvSpPr>
        <p:spPr>
          <a:prstGeom prst="rect">
            <a:avLst/>
          </a:prstGeom>
        </p:spPr>
        <p:txBody>
          <a:bodyPr/>
          <a:lstStyle/>
          <a:p>
            <a:r>
              <a:rPr lang="en-GB" smtClean="0"/>
              <a:t>L. Rossi @ DOE review of LARP - 17 Feb 2014 - Fermilab</a:t>
            </a:r>
            <a:endParaRPr lang="en-GB" dirty="0"/>
          </a:p>
        </p:txBody>
      </p:sp>
      <p:sp>
        <p:nvSpPr>
          <p:cNvPr id="13" name="Rectangle 2"/>
          <p:cNvSpPr>
            <a:spLocks/>
          </p:cNvSpPr>
          <p:nvPr/>
        </p:nvSpPr>
        <p:spPr bwMode="auto">
          <a:xfrm>
            <a:off x="-5510" y="3681758"/>
            <a:ext cx="5720510" cy="2856202"/>
          </a:xfrm>
          <a:prstGeom prst="rect">
            <a:avLst/>
          </a:prstGeom>
          <a:solidFill>
            <a:srgbClr val="C2BAFF"/>
          </a:solidFill>
          <a:ln w="25400">
            <a:solidFill>
              <a:schemeClr val="tx1"/>
            </a:solidFill>
            <a:miter lim="800000"/>
            <a:headEnd/>
            <a:tailEnd/>
          </a:ln>
        </p:spPr>
        <p:txBody>
          <a:bodyPr lIns="0" tIns="0" rIns="0" bIns="0" anchor="ctr"/>
          <a:lstStyle>
            <a:lvl1pPr eaLnBrk="0" hangingPunct="0">
              <a:defRPr sz="4200">
                <a:solidFill>
                  <a:srgbClr val="000000"/>
                </a:solidFill>
                <a:latin typeface="Gill Sans" pitchFamily="1" charset="0"/>
                <a:ea typeface="ヒラギノ角ゴ ProN W3" pitchFamily="1" charset="-128"/>
                <a:sym typeface="Gill Sans" pitchFamily="1" charset="0"/>
              </a:defRPr>
            </a:lvl1pPr>
            <a:lvl2pPr marL="742950" indent="-285750" eaLnBrk="0" hangingPunct="0">
              <a:defRPr sz="4200">
                <a:solidFill>
                  <a:srgbClr val="000000"/>
                </a:solidFill>
                <a:latin typeface="Gill Sans" pitchFamily="1" charset="0"/>
                <a:ea typeface="ヒラギノ角ゴ ProN W3" pitchFamily="1" charset="-128"/>
                <a:sym typeface="Gill Sans" pitchFamily="1" charset="0"/>
              </a:defRPr>
            </a:lvl2pPr>
            <a:lvl3pPr marL="1143000" indent="-228600" eaLnBrk="0" hangingPunct="0">
              <a:defRPr sz="4200">
                <a:solidFill>
                  <a:srgbClr val="000000"/>
                </a:solidFill>
                <a:latin typeface="Gill Sans" pitchFamily="1" charset="0"/>
                <a:ea typeface="ヒラギノ角ゴ ProN W3" pitchFamily="1" charset="-128"/>
                <a:sym typeface="Gill Sans" pitchFamily="1" charset="0"/>
              </a:defRPr>
            </a:lvl3pPr>
            <a:lvl4pPr marL="1600200" indent="-228600" eaLnBrk="0" hangingPunct="0">
              <a:defRPr sz="4200">
                <a:solidFill>
                  <a:srgbClr val="000000"/>
                </a:solidFill>
                <a:latin typeface="Gill Sans" pitchFamily="1" charset="0"/>
                <a:ea typeface="ヒラギノ角ゴ ProN W3" pitchFamily="1" charset="-128"/>
                <a:sym typeface="Gill Sans" pitchFamily="1" charset="0"/>
              </a:defRPr>
            </a:lvl4pPr>
            <a:lvl5pPr marL="2057400" indent="-228600" eaLnBrk="0" hangingPunct="0">
              <a:defRPr sz="4200">
                <a:solidFill>
                  <a:srgbClr val="000000"/>
                </a:solidFill>
                <a:latin typeface="Gill Sans" pitchFamily="1" charset="0"/>
                <a:ea typeface="ヒラギノ角ゴ ProN W3" pitchFamily="1" charset="-128"/>
                <a:sym typeface="Gill Sans" pitchFamily="1" charset="0"/>
              </a:defRPr>
            </a:lvl5pPr>
            <a:lvl6pPr marL="25146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6pPr>
            <a:lvl7pPr marL="29718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7pPr>
            <a:lvl8pPr marL="34290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8pPr>
            <a:lvl9pPr marL="38862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9pPr>
          </a:lstStyle>
          <a:p>
            <a:pPr algn="l" eaLnBrk="1" hangingPunct="1"/>
            <a:r>
              <a:rPr lang="en-US" altLang="en-US" sz="1400" u="sng" dirty="0">
                <a:solidFill>
                  <a:srgbClr val="0000FF"/>
                </a:solidFill>
                <a:latin typeface="Helvetica" pitchFamily="1" charset="0"/>
                <a:ea typeface="ＭＳ Ｐゴシック" pitchFamily="34" charset="-128"/>
                <a:sym typeface="Helvetica" pitchFamily="1" charset="0"/>
              </a:rPr>
              <a:t>Promises of hollow e-lens</a:t>
            </a:r>
            <a:r>
              <a:rPr lang="en-US" altLang="en-US" sz="1400" dirty="0">
                <a:solidFill>
                  <a:srgbClr val="0000FF"/>
                </a:solidFill>
                <a:latin typeface="Helvetica" pitchFamily="1" charset="0"/>
                <a:ea typeface="ＭＳ Ｐゴシック" pitchFamily="34" charset="-128"/>
                <a:sym typeface="Helvetica" pitchFamily="1" charset="0"/>
              </a:rPr>
              <a:t>:</a:t>
            </a:r>
            <a:br>
              <a:rPr lang="en-US" altLang="en-US" sz="1400" dirty="0">
                <a:solidFill>
                  <a:srgbClr val="0000FF"/>
                </a:solidFill>
                <a:latin typeface="Helvetica" pitchFamily="1" charset="0"/>
                <a:ea typeface="ＭＳ Ｐゴシック" pitchFamily="34" charset="-128"/>
                <a:sym typeface="Helvetica" pitchFamily="1" charset="0"/>
              </a:rPr>
            </a:br>
            <a:r>
              <a:rPr lang="en-US" altLang="en-US" sz="1400" dirty="0">
                <a:solidFill>
                  <a:srgbClr val="0000FF"/>
                </a:solidFill>
                <a:latin typeface="Helvetica" pitchFamily="1" charset="0"/>
                <a:ea typeface="ＭＳ Ｐゴシック" pitchFamily="34" charset="-128"/>
                <a:sym typeface="Helvetica" pitchFamily="1" charset="0"/>
              </a:rPr>
              <a:t>1. Control the halo dynamics without affecting the beam core;</a:t>
            </a:r>
            <a:br>
              <a:rPr lang="en-US" altLang="en-US" sz="1400" dirty="0">
                <a:solidFill>
                  <a:srgbClr val="0000FF"/>
                </a:solidFill>
                <a:latin typeface="Helvetica" pitchFamily="1" charset="0"/>
                <a:ea typeface="ＭＳ Ｐゴシック" pitchFamily="34" charset="-128"/>
                <a:sym typeface="Helvetica" pitchFamily="1" charset="0"/>
              </a:rPr>
            </a:br>
            <a:r>
              <a:rPr lang="en-US" altLang="en-US" sz="1400" dirty="0">
                <a:solidFill>
                  <a:srgbClr val="0000FF"/>
                </a:solidFill>
                <a:latin typeface="Helvetica" pitchFamily="1" charset="0"/>
                <a:ea typeface="ＭＳ Ｐゴシック" pitchFamily="34" charset="-128"/>
                <a:sym typeface="Helvetica" pitchFamily="1" charset="0"/>
              </a:rPr>
              <a:t>2. Control the time-profile of beam losses (avoid loss spikes);</a:t>
            </a:r>
          </a:p>
          <a:p>
            <a:pPr algn="l" eaLnBrk="1" hangingPunct="1"/>
            <a:r>
              <a:rPr lang="en-US" altLang="en-US" sz="1400" dirty="0">
                <a:solidFill>
                  <a:srgbClr val="0000FF"/>
                </a:solidFill>
                <a:latin typeface="Helvetica" pitchFamily="1" charset="0"/>
                <a:ea typeface="ＭＳ Ｐゴシック" pitchFamily="34" charset="-128"/>
                <a:sym typeface="Helvetica" pitchFamily="1" charset="0"/>
              </a:rPr>
              <a:t>3. Control the steady halo population (crucial in case of CC fast failures).</a:t>
            </a:r>
          </a:p>
          <a:p>
            <a:pPr algn="l" eaLnBrk="1" hangingPunct="1"/>
            <a:r>
              <a:rPr lang="en-US" altLang="en-US" sz="1400" dirty="0">
                <a:solidFill>
                  <a:srgbClr val="0000FF"/>
                </a:solidFill>
                <a:latin typeface="Helvetica" pitchFamily="1" charset="0"/>
                <a:ea typeface="ＭＳ Ｐゴシック" pitchFamily="34" charset="-128"/>
                <a:sym typeface="Helvetica" pitchFamily="1" charset="0"/>
              </a:rPr>
              <a:t>Remarks: </a:t>
            </a:r>
            <a:br>
              <a:rPr lang="en-US" altLang="en-US" sz="1400" dirty="0">
                <a:solidFill>
                  <a:srgbClr val="0000FF"/>
                </a:solidFill>
                <a:latin typeface="Helvetica" pitchFamily="1" charset="0"/>
                <a:ea typeface="ＭＳ Ｐゴシック" pitchFamily="34" charset="-128"/>
                <a:sym typeface="Helvetica" pitchFamily="1" charset="0"/>
              </a:rPr>
            </a:br>
            <a:r>
              <a:rPr lang="en-US" altLang="en-US" sz="1400" dirty="0">
                <a:solidFill>
                  <a:srgbClr val="0000FF"/>
                </a:solidFill>
                <a:latin typeface="Helvetica" pitchFamily="1" charset="0"/>
                <a:ea typeface="ＭＳ Ｐゴシック" pitchFamily="34" charset="-128"/>
                <a:sym typeface="Helvetica" pitchFamily="1" charset="0"/>
              </a:rPr>
              <a:t>- very convincing experimental experience in other machines!</a:t>
            </a:r>
          </a:p>
          <a:p>
            <a:pPr marL="285750" indent="-285750" algn="l" eaLnBrk="1" hangingPunct="1">
              <a:buFontTx/>
              <a:buChar char="-"/>
            </a:pPr>
            <a:r>
              <a:rPr lang="en-US" altLang="en-US" sz="1400" dirty="0" smtClean="0">
                <a:solidFill>
                  <a:srgbClr val="0000FF"/>
                </a:solidFill>
                <a:latin typeface="Helvetica" pitchFamily="1" charset="0"/>
                <a:ea typeface="ＭＳ Ｐゴシック" pitchFamily="34" charset="-128"/>
                <a:sym typeface="Helvetica" pitchFamily="1" charset="0"/>
              </a:rPr>
              <a:t>full </a:t>
            </a:r>
            <a:r>
              <a:rPr lang="en-US" altLang="en-US" sz="1400" dirty="0">
                <a:solidFill>
                  <a:srgbClr val="0000FF"/>
                </a:solidFill>
                <a:latin typeface="Helvetica" pitchFamily="1" charset="0"/>
                <a:ea typeface="ＭＳ Ｐゴシック" pitchFamily="34" charset="-128"/>
                <a:sym typeface="Helvetica" pitchFamily="1" charset="0"/>
              </a:rPr>
              <a:t>potential </a:t>
            </a:r>
            <a:r>
              <a:rPr lang="en-US" altLang="en-US" sz="1400" dirty="0" smtClean="0">
                <a:solidFill>
                  <a:srgbClr val="0000FF"/>
                </a:solidFill>
                <a:latin typeface="Helvetica" pitchFamily="1" charset="0"/>
                <a:ea typeface="ＭＳ Ｐゴシック" pitchFamily="34" charset="-128"/>
                <a:sym typeface="Helvetica" pitchFamily="1" charset="0"/>
              </a:rPr>
              <a:t>exploited </a:t>
            </a:r>
            <a:r>
              <a:rPr lang="en-US" altLang="en-US" sz="1400" dirty="0">
                <a:solidFill>
                  <a:srgbClr val="0000FF"/>
                </a:solidFill>
                <a:latin typeface="Helvetica" pitchFamily="1" charset="0"/>
                <a:ea typeface="ＭＳ Ｐゴシック" pitchFamily="34" charset="-128"/>
                <a:sym typeface="Helvetica" pitchFamily="1" charset="0"/>
              </a:rPr>
              <a:t>if appropriate halo monitoring is available</a:t>
            </a:r>
            <a:r>
              <a:rPr lang="en-US" altLang="en-US" sz="1400" dirty="0" smtClean="0">
                <a:solidFill>
                  <a:srgbClr val="0000FF"/>
                </a:solidFill>
                <a:latin typeface="Helvetica" pitchFamily="1" charset="0"/>
                <a:ea typeface="ＭＳ Ｐゴシック" pitchFamily="34" charset="-128"/>
                <a:sym typeface="Helvetica" pitchFamily="1" charset="0"/>
              </a:rPr>
              <a:t>.</a:t>
            </a:r>
          </a:p>
          <a:p>
            <a:pPr marL="285750" indent="-285750" algn="l" eaLnBrk="1" hangingPunct="1">
              <a:buFontTx/>
              <a:buChar char="-"/>
            </a:pPr>
            <a:endParaRPr lang="en-US" altLang="en-US" sz="1400" dirty="0">
              <a:solidFill>
                <a:srgbClr val="0000FF"/>
              </a:solidFill>
              <a:latin typeface="Helvetica" pitchFamily="1" charset="0"/>
              <a:ea typeface="ＭＳ Ｐゴシック" pitchFamily="34" charset="-128"/>
              <a:sym typeface="Helvetica" pitchFamily="1" charset="0"/>
            </a:endParaRPr>
          </a:p>
          <a:p>
            <a:pPr marL="285750" indent="-285750" algn="l" eaLnBrk="1" hangingPunct="1">
              <a:buFontTx/>
              <a:buChar char="-"/>
            </a:pPr>
            <a:r>
              <a:rPr lang="en-US" altLang="en-US" sz="1600" b="1" dirty="0" smtClean="0">
                <a:solidFill>
                  <a:srgbClr val="0000FF"/>
                </a:solidFill>
                <a:latin typeface="Helvetica" pitchFamily="1" charset="0"/>
                <a:ea typeface="ＭＳ Ｐゴシック" pitchFamily="34" charset="-128"/>
                <a:sym typeface="Helvetica" pitchFamily="1" charset="0"/>
              </a:rPr>
              <a:t>Strategy:</a:t>
            </a:r>
          </a:p>
          <a:p>
            <a:pPr marL="285750" indent="-285750" algn="l" eaLnBrk="1" hangingPunct="1">
              <a:buFontTx/>
              <a:buChar char="-"/>
            </a:pPr>
            <a:r>
              <a:rPr lang="en-US" altLang="en-US" sz="1600" b="1" dirty="0" smtClean="0">
                <a:solidFill>
                  <a:srgbClr val="0000FF"/>
                </a:solidFill>
                <a:latin typeface="Helvetica" pitchFamily="1" charset="0"/>
                <a:ea typeface="ＭＳ Ｐゴシック" pitchFamily="34" charset="-128"/>
                <a:sym typeface="Helvetica" pitchFamily="1" charset="0"/>
              </a:rPr>
              <a:t>See LHC performance at 6.5-7 </a:t>
            </a:r>
            <a:r>
              <a:rPr lang="en-US" altLang="en-US" sz="1600" b="1" dirty="0" err="1" smtClean="0">
                <a:solidFill>
                  <a:srgbClr val="0000FF"/>
                </a:solidFill>
                <a:latin typeface="Helvetica" pitchFamily="1" charset="0"/>
                <a:ea typeface="ＭＳ Ｐゴシック" pitchFamily="34" charset="-128"/>
                <a:sym typeface="Helvetica" pitchFamily="1" charset="0"/>
              </a:rPr>
              <a:t>TeV</a:t>
            </a:r>
            <a:r>
              <a:rPr lang="en-US" altLang="en-US" sz="1600" b="1" dirty="0" smtClean="0">
                <a:solidFill>
                  <a:srgbClr val="0000FF"/>
                </a:solidFill>
                <a:latin typeface="Helvetica" pitchFamily="1" charset="0"/>
                <a:ea typeface="ＭＳ Ｐゴシック" pitchFamily="34" charset="-128"/>
                <a:sym typeface="Helvetica" pitchFamily="1" charset="0"/>
              </a:rPr>
              <a:t>, bur prepare with the design of 2 systems for HL-LHC: may be already in LS2? Or LS3? Depending on need and resources</a:t>
            </a:r>
          </a:p>
          <a:p>
            <a:pPr marL="285750" indent="-285750" algn="l" eaLnBrk="1" hangingPunct="1">
              <a:buFontTx/>
              <a:buChar char="-"/>
            </a:pPr>
            <a:r>
              <a:rPr lang="en-US" altLang="en-US" sz="1600" b="1" dirty="0" smtClean="0">
                <a:solidFill>
                  <a:srgbClr val="0000FF"/>
                </a:solidFill>
                <a:latin typeface="Helvetica" pitchFamily="1" charset="0"/>
                <a:ea typeface="ＭＳ Ｐゴシック" pitchFamily="34" charset="-128"/>
                <a:sym typeface="Helvetica" pitchFamily="1" charset="0"/>
              </a:rPr>
              <a:t>Developing Halo Monitor is essential!</a:t>
            </a:r>
            <a:endParaRPr lang="en-US" altLang="en-US" sz="1600" b="1" dirty="0">
              <a:solidFill>
                <a:srgbClr val="0000FF"/>
              </a:solidFill>
              <a:latin typeface="Helvetica" pitchFamily="1" charset="0"/>
              <a:ea typeface="ＭＳ Ｐゴシック" pitchFamily="34" charset="-128"/>
              <a:sym typeface="Helvetica" pitchFamily="1" charset="0"/>
            </a:endParaRPr>
          </a:p>
        </p:txBody>
      </p:sp>
      <p:pic>
        <p:nvPicPr>
          <p:cNvPr id="1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7000" y="1292225"/>
            <a:ext cx="4809651" cy="220242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 name="Oval 10"/>
          <p:cNvSpPr>
            <a:spLocks/>
          </p:cNvSpPr>
          <p:nvPr/>
        </p:nvSpPr>
        <p:spPr bwMode="auto">
          <a:xfrm>
            <a:off x="927100" y="2108200"/>
            <a:ext cx="950794" cy="1573558"/>
          </a:xfrm>
          <a:prstGeom prst="ellipse">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defRPr sz="4200">
                <a:solidFill>
                  <a:srgbClr val="000000"/>
                </a:solidFill>
                <a:latin typeface="Gill Sans" pitchFamily="1" charset="0"/>
                <a:ea typeface="ヒラギノ角ゴ ProN W3" pitchFamily="1" charset="-128"/>
                <a:sym typeface="Gill Sans" pitchFamily="1" charset="0"/>
              </a:defRPr>
            </a:lvl1pPr>
            <a:lvl2pPr marL="742950" indent="-285750" eaLnBrk="0" hangingPunct="0">
              <a:defRPr sz="4200">
                <a:solidFill>
                  <a:srgbClr val="000000"/>
                </a:solidFill>
                <a:latin typeface="Gill Sans" pitchFamily="1" charset="0"/>
                <a:ea typeface="ヒラギノ角ゴ ProN W3" pitchFamily="1" charset="-128"/>
                <a:sym typeface="Gill Sans" pitchFamily="1" charset="0"/>
              </a:defRPr>
            </a:lvl2pPr>
            <a:lvl3pPr marL="1143000" indent="-228600" eaLnBrk="0" hangingPunct="0">
              <a:defRPr sz="4200">
                <a:solidFill>
                  <a:srgbClr val="000000"/>
                </a:solidFill>
                <a:latin typeface="Gill Sans" pitchFamily="1" charset="0"/>
                <a:ea typeface="ヒラギノ角ゴ ProN W3" pitchFamily="1" charset="-128"/>
                <a:sym typeface="Gill Sans" pitchFamily="1" charset="0"/>
              </a:defRPr>
            </a:lvl3pPr>
            <a:lvl4pPr marL="1600200" indent="-228600" eaLnBrk="0" hangingPunct="0">
              <a:defRPr sz="4200">
                <a:solidFill>
                  <a:srgbClr val="000000"/>
                </a:solidFill>
                <a:latin typeface="Gill Sans" pitchFamily="1" charset="0"/>
                <a:ea typeface="ヒラギノ角ゴ ProN W3" pitchFamily="1" charset="-128"/>
                <a:sym typeface="Gill Sans" pitchFamily="1" charset="0"/>
              </a:defRPr>
            </a:lvl4pPr>
            <a:lvl5pPr marL="2057400" indent="-228600" eaLnBrk="0" hangingPunct="0">
              <a:defRPr sz="4200">
                <a:solidFill>
                  <a:srgbClr val="000000"/>
                </a:solidFill>
                <a:latin typeface="Gill Sans" pitchFamily="1" charset="0"/>
                <a:ea typeface="ヒラギノ角ゴ ProN W3" pitchFamily="1" charset="-128"/>
                <a:sym typeface="Gill Sans" pitchFamily="1" charset="0"/>
              </a:defRPr>
            </a:lvl5pPr>
            <a:lvl6pPr marL="25146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6pPr>
            <a:lvl7pPr marL="29718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7pPr>
            <a:lvl8pPr marL="34290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8pPr>
            <a:lvl9pPr marL="3886200" indent="-228600" algn="ctr" eaLnBrk="0" fontAlgn="base" hangingPunct="0">
              <a:spcBef>
                <a:spcPct val="0"/>
              </a:spcBef>
              <a:spcAft>
                <a:spcPct val="0"/>
              </a:spcAft>
              <a:defRPr sz="4200">
                <a:solidFill>
                  <a:srgbClr val="000000"/>
                </a:solidFill>
                <a:latin typeface="Gill Sans" pitchFamily="1" charset="0"/>
                <a:ea typeface="ヒラギノ角ゴ ProN W3" pitchFamily="1" charset="-128"/>
                <a:sym typeface="Gill Sans" pitchFamily="1" charset="0"/>
              </a:defRPr>
            </a:lvl9pPr>
          </a:lstStyle>
          <a:p>
            <a:pPr eaLnBrk="1" hangingPunct="1"/>
            <a:endParaRPr lang="en-US" altLang="en-US"/>
          </a:p>
        </p:txBody>
      </p:sp>
      <p:grpSp>
        <p:nvGrpSpPr>
          <p:cNvPr id="11" name="Group 7"/>
          <p:cNvGrpSpPr>
            <a:grpSpLocks/>
          </p:cNvGrpSpPr>
          <p:nvPr/>
        </p:nvGrpSpPr>
        <p:grpSpPr bwMode="auto">
          <a:xfrm>
            <a:off x="4936651" y="2085123"/>
            <a:ext cx="4076700" cy="1503017"/>
            <a:chOff x="0" y="0"/>
            <a:chExt cx="4447" cy="1520"/>
          </a:xfrm>
        </p:grpSpPr>
        <p:pic>
          <p:nvPicPr>
            <p:cNvPr id="1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l="6932" t="17332" r="31641" b="56848"/>
            <a:stretch>
              <a:fillRect/>
            </a:stretch>
          </p:blipFill>
          <p:spPr bwMode="auto">
            <a:xfrm>
              <a:off x="0" y="0"/>
              <a:ext cx="4426" cy="1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9" name="Rectangle 5"/>
            <p:cNvSpPr>
              <a:spLocks/>
            </p:cNvSpPr>
            <p:nvPr/>
          </p:nvSpPr>
          <p:spPr bwMode="auto">
            <a:xfrm>
              <a:off x="2202" y="1048"/>
              <a:ext cx="704" cy="471"/>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GB" altLang="en-US"/>
            </a:p>
          </p:txBody>
        </p:sp>
        <p:sp>
          <p:nvSpPr>
            <p:cNvPr id="20" name="Rectangle 6"/>
            <p:cNvSpPr>
              <a:spLocks/>
            </p:cNvSpPr>
            <p:nvPr/>
          </p:nvSpPr>
          <p:spPr bwMode="auto">
            <a:xfrm>
              <a:off x="4165" y="380"/>
              <a:ext cx="282" cy="471"/>
            </a:xfrm>
            <a:prstGeom prst="rect">
              <a:avLst/>
            </a:prstGeom>
            <a:solidFill>
              <a:schemeClr val="accent1"/>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GB" altLang="en-US"/>
            </a:p>
          </p:txBody>
        </p:sp>
      </p:grpSp>
      <p:pic>
        <p:nvPicPr>
          <p:cNvPr id="21" name="Picture 9"/>
          <p:cNvPicPr>
            <a:picLocks noChangeAspect="1" noChangeArrowheads="1"/>
          </p:cNvPicPr>
          <p:nvPr/>
        </p:nvPicPr>
        <p:blipFill>
          <a:blip r:embed="rId4" cstate="email">
            <a:extLst>
              <a:ext uri="{28A0092B-C50C-407E-A947-70E740481C1C}">
                <a14:useLocalDpi xmlns:a14="http://schemas.microsoft.com/office/drawing/2010/main" val="0"/>
              </a:ext>
            </a:extLst>
          </a:blip>
          <a:srcRect l="928" t="57083" r="45126"/>
          <a:stretch>
            <a:fillRect/>
          </a:stretch>
        </p:blipFill>
        <p:spPr bwMode="auto">
          <a:xfrm>
            <a:off x="6115050" y="3886270"/>
            <a:ext cx="2142093" cy="2075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 name="TextBox 4"/>
          <p:cNvSpPr txBox="1"/>
          <p:nvPr/>
        </p:nvSpPr>
        <p:spPr>
          <a:xfrm>
            <a:off x="5715000" y="5963394"/>
            <a:ext cx="3418800"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sz="2000" b="1" dirty="0" smtClean="0"/>
              <a:t>S. Redaelli, G. </a:t>
            </a:r>
            <a:r>
              <a:rPr lang="fr-CH" sz="2000" b="1" dirty="0" err="1" smtClean="0"/>
              <a:t>Stancari</a:t>
            </a:r>
            <a:endParaRPr lang="fr-CH" sz="2000" b="1" dirty="0" smtClean="0"/>
          </a:p>
          <a:p>
            <a:r>
              <a:rPr lang="fr-CH" sz="2000" b="1" dirty="0" err="1" smtClean="0"/>
              <a:t>Developed</a:t>
            </a:r>
            <a:r>
              <a:rPr lang="fr-CH" sz="2000" b="1" dirty="0" smtClean="0"/>
              <a:t> by </a:t>
            </a:r>
            <a:r>
              <a:rPr lang="fr-CH" sz="2000" b="1" dirty="0" err="1" smtClean="0"/>
              <a:t>Fermilab</a:t>
            </a:r>
            <a:r>
              <a:rPr lang="fr-CH" sz="2000" b="1" dirty="0" smtClean="0"/>
              <a:t>/LARP</a:t>
            </a:r>
            <a:endParaRPr lang="en-GB" sz="2000" b="1" dirty="0"/>
          </a:p>
        </p:txBody>
      </p:sp>
    </p:spTree>
    <p:extLst>
      <p:ext uri="{BB962C8B-B14F-4D97-AF65-F5344CB8AC3E}">
        <p14:creationId xmlns:p14="http://schemas.microsoft.com/office/powerpoint/2010/main" val="17957666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cid:image003.png@01CEDAD6.8DE673F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067" y="2200274"/>
            <a:ext cx="5444124" cy="353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C:\Users\fartouk\Downloads\Picture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84140" y="2692487"/>
            <a:ext cx="3236361" cy="198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Users\fartouk\Downloads\Picture1.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2663" y="2614952"/>
            <a:ext cx="2966966" cy="1980000"/>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4"/>
          <p:cNvSpPr>
            <a:spLocks noGrp="1"/>
          </p:cNvSpPr>
          <p:nvPr>
            <p:ph type="title"/>
          </p:nvPr>
        </p:nvSpPr>
        <p:spPr>
          <a:xfrm>
            <a:off x="0" y="274637"/>
            <a:ext cx="9144000" cy="872675"/>
          </a:xfrm>
        </p:spPr>
        <p:txBody>
          <a:bodyPr/>
          <a:lstStyle/>
          <a:p>
            <a:r>
              <a:rPr lang="en-US" sz="3600" dirty="0" smtClean="0"/>
              <a:t>The </a:t>
            </a:r>
            <a:r>
              <a:rPr lang="en-US" sz="3600" b="1" u="sng" dirty="0" smtClean="0"/>
              <a:t>Crab-kissing</a:t>
            </a:r>
            <a:r>
              <a:rPr lang="en-US" sz="3600" dirty="0" smtClean="0"/>
              <a:t> (CK) scheme for </a:t>
            </a:r>
            <a:r>
              <a:rPr lang="en-US" sz="3600" b="1" u="sng" dirty="0" smtClean="0"/>
              <a:t>pile-up density </a:t>
            </a:r>
            <a:r>
              <a:rPr lang="en-US" sz="3600" dirty="0" smtClean="0"/>
              <a:t>shaping and</a:t>
            </a:r>
            <a:r>
              <a:rPr lang="en-US" sz="3600" dirty="0"/>
              <a:t> </a:t>
            </a:r>
            <a:r>
              <a:rPr lang="en-US" sz="3600" dirty="0" smtClean="0"/>
              <a:t>leveling (S. Fartoukh)</a:t>
            </a:r>
            <a:endParaRPr lang="en-US" sz="3600" dirty="0"/>
          </a:p>
        </p:txBody>
      </p:sp>
      <mc:AlternateContent xmlns:mc="http://schemas.openxmlformats.org/markup-compatibility/2006" xmlns:a14="http://schemas.microsoft.com/office/drawing/2010/main">
        <mc:Choice Requires="a14">
          <p:sp>
            <p:nvSpPr>
              <p:cNvPr id="22" name="TextBox 21"/>
              <p:cNvSpPr txBox="1"/>
              <p:nvPr/>
            </p:nvSpPr>
            <p:spPr>
              <a:xfrm>
                <a:off x="3932680" y="1709329"/>
                <a:ext cx="1098378" cy="496996"/>
              </a:xfrm>
              <a:prstGeom prst="rect">
                <a:avLst/>
              </a:prstGeom>
              <a:solidFill>
                <a:srgbClr val="FFFF00"/>
              </a:solidFill>
            </p:spPr>
            <p:txBody>
              <a:bodyPr wrap="none" rtlCol="0">
                <a:spAutoFit/>
              </a:bodyPr>
              <a:lstStyle/>
              <a:p>
                <a14:m>
                  <m:oMath xmlns:m="http://schemas.openxmlformats.org/officeDocument/2006/math">
                    <m:f>
                      <m:fPr>
                        <m:ctrlPr>
                          <a:rPr lang="en-US" b="1" i="1" smtClean="0">
                            <a:latin typeface="Cambria Math"/>
                          </a:rPr>
                        </m:ctrlPr>
                      </m:fPr>
                      <m:num>
                        <m:r>
                          <a:rPr lang="en-US" b="1" i="1" smtClean="0">
                            <a:latin typeface="Cambria Math"/>
                            <a:ea typeface="Cambria Math"/>
                          </a:rPr>
                          <m:t>𝝏𝝁</m:t>
                        </m:r>
                      </m:num>
                      <m:den>
                        <m:r>
                          <a:rPr lang="en-US" b="1" i="1" smtClean="0">
                            <a:latin typeface="Cambria Math"/>
                            <a:ea typeface="Cambria Math"/>
                          </a:rPr>
                          <m:t>𝝏</m:t>
                        </m:r>
                        <m:r>
                          <a:rPr lang="en-US" b="1" i="1" smtClean="0">
                            <a:latin typeface="Cambria Math"/>
                            <a:ea typeface="Cambria Math"/>
                          </a:rPr>
                          <m:t>𝒛</m:t>
                        </m:r>
                      </m:den>
                    </m:f>
                  </m:oMath>
                </a14:m>
                <a:r>
                  <a:rPr lang="en-US" b="1" dirty="0" smtClean="0"/>
                  <a:t> [mm</a:t>
                </a:r>
                <a:r>
                  <a:rPr lang="en-US" b="1" baseline="30000" dirty="0" smtClean="0"/>
                  <a:t>-1</a:t>
                </a:r>
                <a:r>
                  <a:rPr lang="en-US" b="1" dirty="0" smtClean="0"/>
                  <a:t>]</a:t>
                </a:r>
                <a:endParaRPr lang="en-US" b="1" dirty="0"/>
              </a:p>
            </p:txBody>
          </p:sp>
        </mc:Choice>
        <mc:Fallback xmlns="">
          <p:sp>
            <p:nvSpPr>
              <p:cNvPr id="22" name="TextBox 21"/>
              <p:cNvSpPr txBox="1">
                <a:spLocks noRot="1" noChangeAspect="1" noMove="1" noResize="1" noEditPoints="1" noAdjustHandles="1" noChangeArrowheads="1" noChangeShapeType="1" noTextEdit="1"/>
              </p:cNvSpPr>
              <p:nvPr/>
            </p:nvSpPr>
            <p:spPr>
              <a:xfrm>
                <a:off x="3932680" y="1709329"/>
                <a:ext cx="1098378" cy="496996"/>
              </a:xfrm>
              <a:prstGeom prst="rect">
                <a:avLst/>
              </a:prstGeom>
              <a:blipFill rotWithShape="1">
                <a:blip r:embed="rId5"/>
                <a:stretch>
                  <a:fillRect r="-5000" b="-7317"/>
                </a:stretch>
              </a:blipFill>
            </p:spPr>
            <p:txBody>
              <a:bodyPr/>
              <a:lstStyle/>
              <a:p>
                <a:r>
                  <a:rPr lang="en-US">
                    <a:noFill/>
                  </a:rPr>
                  <a:t> </a:t>
                </a:r>
              </a:p>
            </p:txBody>
          </p:sp>
        </mc:Fallback>
      </mc:AlternateContent>
      <p:sp>
        <p:nvSpPr>
          <p:cNvPr id="23" name="TextBox 22"/>
          <p:cNvSpPr txBox="1"/>
          <p:nvPr/>
        </p:nvSpPr>
        <p:spPr>
          <a:xfrm>
            <a:off x="7350573" y="5554289"/>
            <a:ext cx="775520" cy="369332"/>
          </a:xfrm>
          <a:prstGeom prst="rect">
            <a:avLst/>
          </a:prstGeom>
          <a:solidFill>
            <a:srgbClr val="FFFF00"/>
          </a:solidFill>
        </p:spPr>
        <p:txBody>
          <a:bodyPr wrap="square" rtlCol="0">
            <a:spAutoFit/>
          </a:bodyPr>
          <a:lstStyle/>
          <a:p>
            <a:r>
              <a:rPr lang="en-US" b="1" dirty="0" smtClean="0"/>
              <a:t>z [m]</a:t>
            </a:r>
            <a:endParaRPr lang="en-US" b="1" dirty="0"/>
          </a:p>
        </p:txBody>
      </p:sp>
      <p:pic>
        <p:nvPicPr>
          <p:cNvPr id="24" name="Picture 8" descr="C:\Users\fartouk\Downloads\Picture3.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12662" y="1968109"/>
            <a:ext cx="2966968" cy="14317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Users\fartouk\Downloads\Picture3.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784139" y="1861729"/>
            <a:ext cx="3140405" cy="143171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12663" y="1423358"/>
            <a:ext cx="3353162" cy="400110"/>
          </a:xfrm>
          <a:prstGeom prst="rect">
            <a:avLst/>
          </a:prstGeom>
          <a:solidFill>
            <a:srgbClr val="FFFF00"/>
          </a:solidFill>
          <a:ln>
            <a:solidFill>
              <a:srgbClr val="00B050"/>
            </a:solidFill>
          </a:ln>
        </p:spPr>
        <p:txBody>
          <a:bodyPr wrap="none" rtlCol="0">
            <a:spAutoFit/>
          </a:bodyPr>
          <a:lstStyle/>
          <a:p>
            <a:r>
              <a:rPr lang="en-US" sz="2000" b="1" dirty="0" smtClean="0"/>
              <a:t>Baseline: CC in X-plane “only”</a:t>
            </a:r>
            <a:endParaRPr lang="en-US" sz="2000" b="1" dirty="0"/>
          </a:p>
        </p:txBody>
      </p:sp>
      <p:sp>
        <p:nvSpPr>
          <p:cNvPr id="30" name="TextBox 29"/>
          <p:cNvSpPr txBox="1"/>
          <p:nvPr/>
        </p:nvSpPr>
        <p:spPr>
          <a:xfrm>
            <a:off x="5906567" y="1174417"/>
            <a:ext cx="2767247" cy="707886"/>
          </a:xfrm>
          <a:prstGeom prst="rect">
            <a:avLst/>
          </a:prstGeom>
          <a:solidFill>
            <a:srgbClr val="FFFF00"/>
          </a:solidFill>
          <a:ln>
            <a:solidFill>
              <a:schemeClr val="tx2"/>
            </a:solidFill>
          </a:ln>
        </p:spPr>
        <p:txBody>
          <a:bodyPr wrap="square" rtlCol="0">
            <a:spAutoFit/>
          </a:bodyPr>
          <a:lstStyle/>
          <a:p>
            <a:r>
              <a:rPr lang="en-US" sz="2000" b="1" dirty="0" smtClean="0"/>
              <a:t>Crab-kissing &amp; variants:</a:t>
            </a:r>
          </a:p>
          <a:p>
            <a:r>
              <a:rPr lang="en-US" sz="2000" b="1" dirty="0" smtClean="0"/>
              <a:t> CC also in ||-plane</a:t>
            </a:r>
            <a:endParaRPr lang="en-US" sz="2000" b="1" dirty="0"/>
          </a:p>
        </p:txBody>
      </p:sp>
      <p:cxnSp>
        <p:nvCxnSpPr>
          <p:cNvPr id="29" name="Straight Arrow Connector 28"/>
          <p:cNvCxnSpPr/>
          <p:nvPr/>
        </p:nvCxnSpPr>
        <p:spPr>
          <a:xfrm>
            <a:off x="3278038" y="1823468"/>
            <a:ext cx="914400" cy="11008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8" name="Straight Arrow Connector 2047"/>
          <p:cNvCxnSpPr/>
          <p:nvPr/>
        </p:nvCxnSpPr>
        <p:spPr>
          <a:xfrm flipH="1">
            <a:off x="5358846" y="1643540"/>
            <a:ext cx="489863" cy="23260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51" name="Straight Arrow Connector 2050"/>
          <p:cNvCxnSpPr/>
          <p:nvPr/>
        </p:nvCxnSpPr>
        <p:spPr>
          <a:xfrm flipH="1">
            <a:off x="5031058" y="1643540"/>
            <a:ext cx="817651" cy="26782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53" name="Oval 2052"/>
          <p:cNvSpPr/>
          <p:nvPr/>
        </p:nvSpPr>
        <p:spPr>
          <a:xfrm>
            <a:off x="5689253" y="3117647"/>
            <a:ext cx="3480631" cy="2101334"/>
          </a:xfrm>
          <a:prstGeom prst="ellipse">
            <a:avLst/>
          </a:prstGeom>
          <a:noFill/>
          <a:ln w="50800">
            <a:solidFill>
              <a:schemeClr val="tx2">
                <a:lumMod val="40000"/>
                <a:lumOff val="6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54" name="TextBox 2053"/>
          <p:cNvSpPr txBox="1"/>
          <p:nvPr/>
        </p:nvSpPr>
        <p:spPr>
          <a:xfrm>
            <a:off x="767751" y="5753482"/>
            <a:ext cx="5722144" cy="646331"/>
          </a:xfrm>
          <a:prstGeom prst="rect">
            <a:avLst/>
          </a:prstGeom>
          <a:noFill/>
        </p:spPr>
        <p:txBody>
          <a:bodyPr wrap="none" rtlCol="0">
            <a:spAutoFit/>
          </a:bodyPr>
          <a:lstStyle/>
          <a:p>
            <a:r>
              <a:rPr lang="en-US" b="1" dirty="0" smtClean="0"/>
              <a:t>... Work on-going together with the </a:t>
            </a:r>
            <a:r>
              <a:rPr lang="en-US" b="1" dirty="0"/>
              <a:t>m</a:t>
            </a:r>
            <a:r>
              <a:rPr lang="en-US" b="1" dirty="0" smtClean="0"/>
              <a:t>achine experiments </a:t>
            </a:r>
          </a:p>
          <a:p>
            <a:r>
              <a:rPr lang="en-US" b="1" dirty="0" smtClean="0"/>
              <a:t>(S. Fartoukh, A. Valishev, A. Ball, </a:t>
            </a:r>
            <a:r>
              <a:rPr lang="en-US" b="1" dirty="0"/>
              <a:t>B. Di Girolamo, </a:t>
            </a:r>
            <a:r>
              <a:rPr lang="en-US" b="1" i="1" dirty="0" smtClean="0"/>
              <a:t>et al</a:t>
            </a:r>
            <a:r>
              <a:rPr lang="en-US" b="1" dirty="0" smtClean="0"/>
              <a:t>.)</a:t>
            </a:r>
            <a:endParaRPr lang="en-US" b="1" dirty="0"/>
          </a:p>
        </p:txBody>
      </p:sp>
      <p:sp>
        <p:nvSpPr>
          <p:cNvPr id="2" name="Footer Placeholder 1"/>
          <p:cNvSpPr>
            <a:spLocks noGrp="1"/>
          </p:cNvSpPr>
          <p:nvPr>
            <p:ph type="ftr" sz="quarter" idx="3"/>
          </p:nvPr>
        </p:nvSpPr>
        <p:spPr/>
        <p:txBody>
          <a:bodyPr/>
          <a:lstStyle/>
          <a:p>
            <a:r>
              <a:rPr lang="en-GB" smtClean="0"/>
              <a:t>L. Rossi @ DOE review of LARP - 17 Feb 2014 - Fermilab</a:t>
            </a:r>
            <a:endParaRPr lang="en-GB" dirty="0"/>
          </a:p>
        </p:txBody>
      </p:sp>
      <p:sp>
        <p:nvSpPr>
          <p:cNvPr id="3" name="Slide Number Placeholder 2"/>
          <p:cNvSpPr>
            <a:spLocks noGrp="1"/>
          </p:cNvSpPr>
          <p:nvPr>
            <p:ph type="sldNum" sz="quarter" idx="12"/>
          </p:nvPr>
        </p:nvSpPr>
        <p:spPr/>
        <p:txBody>
          <a:bodyPr/>
          <a:lstStyle/>
          <a:p>
            <a:fld id="{0FA004B2-1541-5046-B6F2-22AF56585712}" type="slidenum">
              <a:rPr lang="en-US" smtClean="0"/>
              <a:t>32</a:t>
            </a:fld>
            <a:endParaRPr lang="en-US"/>
          </a:p>
        </p:txBody>
      </p:sp>
    </p:spTree>
    <p:extLst>
      <p:ext uri="{BB962C8B-B14F-4D97-AF65-F5344CB8AC3E}">
        <p14:creationId xmlns:p14="http://schemas.microsoft.com/office/powerpoint/2010/main" val="30400098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A004B2-1541-5046-B6F2-22AF56585712}" type="slidenum">
              <a:rPr lang="en-US" smtClean="0">
                <a:solidFill>
                  <a:prstClr val="black"/>
                </a:solidFill>
              </a:rPr>
              <a:pPr/>
              <a:t>33</a:t>
            </a:fld>
            <a:endParaRPr lang="en-US">
              <a:solidFill>
                <a:prstClr val="black"/>
              </a:solidFill>
            </a:endParaRPr>
          </a:p>
        </p:txBody>
      </p:sp>
      <p:sp>
        <p:nvSpPr>
          <p:cNvPr id="6" name="Title 5"/>
          <p:cNvSpPr>
            <a:spLocks noGrp="1"/>
          </p:cNvSpPr>
          <p:nvPr>
            <p:ph type="title"/>
          </p:nvPr>
        </p:nvSpPr>
        <p:spPr/>
        <p:txBody>
          <a:bodyPr/>
          <a:lstStyle/>
          <a:p>
            <a:endParaRPr lang="en-GB"/>
          </a:p>
        </p:txBody>
      </p:sp>
      <p:sp>
        <p:nvSpPr>
          <p:cNvPr id="4" name="Footer Placeholder 3"/>
          <p:cNvSpPr>
            <a:spLocks noGrp="1"/>
          </p:cNvSpPr>
          <p:nvPr>
            <p:ph type="ftr" sz="quarter" idx="3"/>
          </p:nvPr>
        </p:nvSpPr>
        <p:spPr/>
        <p:txBody>
          <a:bodyPr/>
          <a:lstStyle/>
          <a:p>
            <a:r>
              <a:rPr lang="en-GB" smtClean="0">
                <a:solidFill>
                  <a:prstClr val="black"/>
                </a:solidFill>
              </a:rPr>
              <a:t>L. Rossi @ DOE review of LARP - 17 Feb 2014 - Fermilab</a:t>
            </a:r>
            <a:endParaRPr lang="en-GB" dirty="0">
              <a:solidFill>
                <a:prstClr val="black"/>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3806" y="-2573"/>
            <a:ext cx="8796387" cy="6858000"/>
          </a:xfrm>
          <a:prstGeom prst="rect">
            <a:avLst/>
          </a:prstGeom>
        </p:spPr>
      </p:pic>
      <p:sp>
        <p:nvSpPr>
          <p:cNvPr id="8" name="TextBox 7"/>
          <p:cNvSpPr txBox="1"/>
          <p:nvPr/>
        </p:nvSpPr>
        <p:spPr>
          <a:xfrm>
            <a:off x="1001864" y="5147574"/>
            <a:ext cx="1110882" cy="1692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spAutoFit/>
          </a:bodyPr>
          <a:lstStyle/>
          <a:p>
            <a:pPr defTabSz="457200"/>
            <a:r>
              <a:rPr lang="fr-CH" sz="1100" dirty="0" smtClean="0">
                <a:solidFill>
                  <a:prstClr val="white"/>
                </a:solidFill>
              </a:rPr>
              <a:t>Rama Calaga, CERN</a:t>
            </a:r>
            <a:endParaRPr lang="en-GB" sz="1100" dirty="0">
              <a:solidFill>
                <a:prstClr val="white"/>
              </a:solidFill>
            </a:endParaRPr>
          </a:p>
        </p:txBody>
      </p:sp>
      <p:sp>
        <p:nvSpPr>
          <p:cNvPr id="9" name="TextBox 8"/>
          <p:cNvSpPr txBox="1"/>
          <p:nvPr/>
        </p:nvSpPr>
        <p:spPr>
          <a:xfrm>
            <a:off x="1003195" y="5435140"/>
            <a:ext cx="1258358" cy="1692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spAutoFit/>
          </a:bodyPr>
          <a:lstStyle/>
          <a:p>
            <a:pPr defTabSz="457200"/>
            <a:r>
              <a:rPr lang="fr-CH" sz="1100" dirty="0" smtClean="0">
                <a:solidFill>
                  <a:prstClr val="white"/>
                </a:solidFill>
              </a:rPr>
              <a:t>Alex </a:t>
            </a:r>
            <a:r>
              <a:rPr lang="fr-CH" sz="1100" dirty="0" err="1" smtClean="0">
                <a:solidFill>
                  <a:prstClr val="white"/>
                </a:solidFill>
              </a:rPr>
              <a:t>Ratti</a:t>
            </a:r>
            <a:r>
              <a:rPr lang="fr-CH" sz="1100" dirty="0" smtClean="0">
                <a:solidFill>
                  <a:prstClr val="white"/>
                </a:solidFill>
              </a:rPr>
              <a:t>, LBNL, LARP</a:t>
            </a:r>
            <a:endParaRPr lang="en-GB" sz="1100" dirty="0">
              <a:solidFill>
                <a:prstClr val="white"/>
              </a:solidFill>
            </a:endParaRPr>
          </a:p>
        </p:txBody>
      </p:sp>
      <p:sp>
        <p:nvSpPr>
          <p:cNvPr id="10" name="TextBox 9"/>
          <p:cNvSpPr txBox="1"/>
          <p:nvPr/>
        </p:nvSpPr>
        <p:spPr>
          <a:xfrm>
            <a:off x="3872285" y="6654346"/>
            <a:ext cx="1558456" cy="1692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spAutoFit/>
          </a:bodyPr>
          <a:lstStyle/>
          <a:p>
            <a:pPr defTabSz="457200"/>
            <a:r>
              <a:rPr lang="fr-CH" sz="1100" dirty="0" smtClean="0">
                <a:solidFill>
                  <a:prstClr val="white"/>
                </a:solidFill>
              </a:rPr>
              <a:t>Vincent Baglin, CERN</a:t>
            </a:r>
            <a:endParaRPr lang="en-GB" sz="1100" dirty="0">
              <a:solidFill>
                <a:prstClr val="white"/>
              </a:solidFill>
            </a:endParaRPr>
          </a:p>
        </p:txBody>
      </p:sp>
      <p:sp>
        <p:nvSpPr>
          <p:cNvPr id="11" name="Curved Right Arrow 10"/>
          <p:cNvSpPr>
            <a:spLocks noChangeAspect="1"/>
          </p:cNvSpPr>
          <p:nvPr/>
        </p:nvSpPr>
        <p:spPr>
          <a:xfrm rot="9630896">
            <a:off x="5420459" y="6450479"/>
            <a:ext cx="204828" cy="34052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12" name="Curved Right Arrow 11"/>
          <p:cNvSpPr>
            <a:spLocks noChangeAspect="1"/>
          </p:cNvSpPr>
          <p:nvPr/>
        </p:nvSpPr>
        <p:spPr>
          <a:xfrm rot="823386">
            <a:off x="3629989" y="6484084"/>
            <a:ext cx="204828" cy="34052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black"/>
              </a:solidFill>
            </a:endParaRPr>
          </a:p>
        </p:txBody>
      </p:sp>
      <p:sp>
        <p:nvSpPr>
          <p:cNvPr id="14" name="TextBox 13"/>
          <p:cNvSpPr txBox="1"/>
          <p:nvPr/>
        </p:nvSpPr>
        <p:spPr>
          <a:xfrm>
            <a:off x="6966668" y="5979810"/>
            <a:ext cx="1558456" cy="169277"/>
          </a:xfrm>
          <a:prstGeom prst="rect">
            <a:avLst/>
          </a:prstGeom>
          <a:solidFill>
            <a:schemeClr val="accent2">
              <a:alpha val="48000"/>
            </a:schemeClr>
          </a:solidFill>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spAutoFit/>
          </a:bodyPr>
          <a:lstStyle/>
          <a:p>
            <a:pPr defTabSz="457200"/>
            <a:endParaRPr lang="en-GB" sz="1100" dirty="0">
              <a:solidFill>
                <a:prstClr val="white"/>
              </a:solidFill>
            </a:endParaRPr>
          </a:p>
        </p:txBody>
      </p:sp>
      <p:sp>
        <p:nvSpPr>
          <p:cNvPr id="17" name="TextBox 16"/>
          <p:cNvSpPr txBox="1"/>
          <p:nvPr/>
        </p:nvSpPr>
        <p:spPr>
          <a:xfrm>
            <a:off x="6680421" y="1487323"/>
            <a:ext cx="2289772" cy="430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spAutoFit/>
          </a:bodyPr>
          <a:lstStyle/>
          <a:p>
            <a:pPr defTabSz="457200"/>
            <a:r>
              <a:rPr lang="fr-CH" sz="1400" dirty="0" smtClean="0">
                <a:solidFill>
                  <a:prstClr val="white"/>
                </a:solidFill>
              </a:rPr>
              <a:t>US-LARP </a:t>
            </a:r>
            <a:r>
              <a:rPr lang="fr-CH" sz="1400" dirty="0" err="1" smtClean="0">
                <a:solidFill>
                  <a:prstClr val="white"/>
                </a:solidFill>
              </a:rPr>
              <a:t>Director</a:t>
            </a:r>
            <a:r>
              <a:rPr lang="fr-CH" sz="1400" dirty="0" smtClean="0">
                <a:solidFill>
                  <a:prstClr val="white"/>
                </a:solidFill>
              </a:rPr>
              <a:t>, </a:t>
            </a:r>
            <a:r>
              <a:rPr lang="fr-CH" sz="1400" b="1" dirty="0" smtClean="0">
                <a:solidFill>
                  <a:prstClr val="white"/>
                </a:solidFill>
              </a:rPr>
              <a:t>Giorgio </a:t>
            </a:r>
            <a:r>
              <a:rPr lang="fr-CH" sz="1400" b="1" dirty="0" err="1" smtClean="0">
                <a:solidFill>
                  <a:prstClr val="white"/>
                </a:solidFill>
              </a:rPr>
              <a:t>Apollinari</a:t>
            </a:r>
            <a:r>
              <a:rPr lang="fr-CH" sz="1400" b="1" dirty="0" smtClean="0">
                <a:solidFill>
                  <a:prstClr val="white"/>
                </a:solidFill>
              </a:rPr>
              <a:t>, </a:t>
            </a:r>
            <a:r>
              <a:rPr lang="fr-CH" sz="1400" dirty="0" smtClean="0">
                <a:solidFill>
                  <a:prstClr val="white"/>
                </a:solidFill>
              </a:rPr>
              <a:t>FNAL</a:t>
            </a:r>
            <a:endParaRPr lang="en-GB" sz="1400" dirty="0">
              <a:solidFill>
                <a:prstClr val="white"/>
              </a:solidFill>
            </a:endParaRPr>
          </a:p>
        </p:txBody>
      </p:sp>
      <p:sp>
        <p:nvSpPr>
          <p:cNvPr id="18" name="TextBox 17"/>
          <p:cNvSpPr txBox="1"/>
          <p:nvPr/>
        </p:nvSpPr>
        <p:spPr>
          <a:xfrm>
            <a:off x="2261553" y="4620137"/>
            <a:ext cx="410227" cy="1692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0" tIns="0" rIns="0" bIns="0" rtlCol="0">
            <a:spAutoFit/>
          </a:bodyPr>
          <a:lstStyle/>
          <a:p>
            <a:pPr defTabSz="457200"/>
            <a:r>
              <a:rPr lang="fr-CH" sz="1100" dirty="0" smtClean="0">
                <a:solidFill>
                  <a:prstClr val="white"/>
                </a:solidFill>
              </a:rPr>
              <a:t>LARP</a:t>
            </a:r>
            <a:endParaRPr lang="en-GB" sz="1100" dirty="0">
              <a:solidFill>
                <a:prstClr val="white"/>
              </a:solidFill>
            </a:endParaRPr>
          </a:p>
        </p:txBody>
      </p:sp>
    </p:spTree>
    <p:extLst>
      <p:ext uri="{BB962C8B-B14F-4D97-AF65-F5344CB8AC3E}">
        <p14:creationId xmlns:p14="http://schemas.microsoft.com/office/powerpoint/2010/main" val="324003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1000" fill="hold"/>
                                        <p:tgtEl>
                                          <p:spTgt spid="17"/>
                                        </p:tgtEl>
                                        <p:attrNameLst>
                                          <p:attrName>ppt_w</p:attrName>
                                        </p:attrNameLst>
                                      </p:cBhvr>
                                      <p:tavLst>
                                        <p:tav tm="0">
                                          <p:val>
                                            <p:fltVal val="0"/>
                                          </p:val>
                                        </p:tav>
                                        <p:tav tm="100000">
                                          <p:val>
                                            <p:strVal val="#ppt_w"/>
                                          </p:val>
                                        </p:tav>
                                      </p:tavLst>
                                    </p:anim>
                                    <p:anim calcmode="lin" valueType="num">
                                      <p:cBhvr>
                                        <p:cTn id="54" dur="1000" fill="hold"/>
                                        <p:tgtEl>
                                          <p:spTgt spid="17"/>
                                        </p:tgtEl>
                                        <p:attrNameLst>
                                          <p:attrName>ppt_h</p:attrName>
                                        </p:attrNameLst>
                                      </p:cBhvr>
                                      <p:tavLst>
                                        <p:tav tm="0">
                                          <p:val>
                                            <p:fltVal val="0"/>
                                          </p:val>
                                        </p:tav>
                                        <p:tav tm="100000">
                                          <p:val>
                                            <p:strVal val="#ppt_h"/>
                                          </p:val>
                                        </p:tav>
                                      </p:tavLst>
                                    </p:anim>
                                    <p:anim calcmode="lin" valueType="num">
                                      <p:cBhvr>
                                        <p:cTn id="55" dur="1000" fill="hold"/>
                                        <p:tgtEl>
                                          <p:spTgt spid="17"/>
                                        </p:tgtEl>
                                        <p:attrNameLst>
                                          <p:attrName>style.rotation</p:attrName>
                                        </p:attrNameLst>
                                      </p:cBhvr>
                                      <p:tavLst>
                                        <p:tav tm="0">
                                          <p:val>
                                            <p:fltVal val="90"/>
                                          </p:val>
                                        </p:tav>
                                        <p:tav tm="100000">
                                          <p:val>
                                            <p:fltVal val="0"/>
                                          </p:val>
                                        </p:tav>
                                      </p:tavLst>
                                    </p:anim>
                                    <p:animEffect transition="in" filter="fade">
                                      <p:cBhvr>
                                        <p:cTn id="56" dur="10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1000" fill="hold"/>
                                        <p:tgtEl>
                                          <p:spTgt spid="18"/>
                                        </p:tgtEl>
                                        <p:attrNameLst>
                                          <p:attrName>ppt_w</p:attrName>
                                        </p:attrNameLst>
                                      </p:cBhvr>
                                      <p:tavLst>
                                        <p:tav tm="0">
                                          <p:val>
                                            <p:fltVal val="0"/>
                                          </p:val>
                                        </p:tav>
                                        <p:tav tm="100000">
                                          <p:val>
                                            <p:strVal val="#ppt_w"/>
                                          </p:val>
                                        </p:tav>
                                      </p:tavLst>
                                    </p:anim>
                                    <p:anim calcmode="lin" valueType="num">
                                      <p:cBhvr>
                                        <p:cTn id="62" dur="1000" fill="hold"/>
                                        <p:tgtEl>
                                          <p:spTgt spid="18"/>
                                        </p:tgtEl>
                                        <p:attrNameLst>
                                          <p:attrName>ppt_h</p:attrName>
                                        </p:attrNameLst>
                                      </p:cBhvr>
                                      <p:tavLst>
                                        <p:tav tm="0">
                                          <p:val>
                                            <p:fltVal val="0"/>
                                          </p:val>
                                        </p:tav>
                                        <p:tav tm="100000">
                                          <p:val>
                                            <p:strVal val="#ppt_h"/>
                                          </p:val>
                                        </p:tav>
                                      </p:tavLst>
                                    </p:anim>
                                    <p:anim calcmode="lin" valueType="num">
                                      <p:cBhvr>
                                        <p:cTn id="63" dur="1000" fill="hold"/>
                                        <p:tgtEl>
                                          <p:spTgt spid="18"/>
                                        </p:tgtEl>
                                        <p:attrNameLst>
                                          <p:attrName>style.rotation</p:attrName>
                                        </p:attrNameLst>
                                      </p:cBhvr>
                                      <p:tavLst>
                                        <p:tav tm="0">
                                          <p:val>
                                            <p:fltVal val="90"/>
                                          </p:val>
                                        </p:tav>
                                        <p:tav tm="100000">
                                          <p:val>
                                            <p:fltVal val="0"/>
                                          </p:val>
                                        </p:tav>
                                      </p:tavLst>
                                    </p:anim>
                                    <p:animEffect transition="in" filter="fade">
                                      <p:cBhvr>
                                        <p:cTn id="6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P spid="17" grpId="0" animBg="1"/>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7471" y="985788"/>
            <a:ext cx="4612113" cy="5688632"/>
            <a:chOff x="1616071" y="116632"/>
            <a:chExt cx="4612113" cy="5688632"/>
          </a:xfrm>
        </p:grpSpPr>
        <p:sp>
          <p:nvSpPr>
            <p:cNvPr id="3" name="TextBox 2"/>
            <p:cNvSpPr txBox="1"/>
            <p:nvPr/>
          </p:nvSpPr>
          <p:spPr>
            <a:xfrm>
              <a:off x="2995814" y="2177204"/>
              <a:ext cx="1008112" cy="1200329"/>
            </a:xfrm>
            <a:prstGeom prst="rect">
              <a:avLst/>
            </a:prstGeom>
            <a:noFill/>
          </p:spPr>
          <p:txBody>
            <a:bodyPr wrap="square" rtlCol="0">
              <a:spAutoFit/>
            </a:bodyPr>
            <a:lstStyle/>
            <a:p>
              <a:r>
                <a:rPr lang="fr-CH" dirty="0" smtClean="0"/>
                <a:t>FP7</a:t>
              </a:r>
            </a:p>
            <a:p>
              <a:r>
                <a:rPr lang="fr-CH" dirty="0" smtClean="0"/>
                <a:t>EuCARD</a:t>
              </a:r>
            </a:p>
            <a:p>
              <a:r>
                <a:rPr lang="fr-CH" dirty="0" err="1" smtClean="0"/>
                <a:t>HiField</a:t>
              </a:r>
              <a:r>
                <a:rPr lang="fr-CH" dirty="0" smtClean="0"/>
                <a:t> </a:t>
              </a:r>
              <a:r>
                <a:rPr lang="fr-CH" dirty="0" err="1" smtClean="0"/>
                <a:t>Dip</a:t>
              </a:r>
              <a:endParaRPr lang="en-US" dirty="0"/>
            </a:p>
          </p:txBody>
        </p:sp>
        <p:sp>
          <p:nvSpPr>
            <p:cNvPr id="4" name="Oval 3"/>
            <p:cNvSpPr/>
            <p:nvPr/>
          </p:nvSpPr>
          <p:spPr>
            <a:xfrm>
              <a:off x="1763688" y="2492896"/>
              <a:ext cx="3312368" cy="1872208"/>
            </a:xfrm>
            <a:prstGeom prst="ellipse">
              <a:avLst/>
            </a:prstGeom>
            <a:solidFill>
              <a:schemeClr val="tx2">
                <a:lumMod val="20000"/>
                <a:lumOff val="80000"/>
                <a:alpha val="20000"/>
              </a:schemeClr>
            </a:solidFill>
            <a:effectLst>
              <a:outerShdw blurRad="50800" dist="50800" dir="5400000" sx="71000" sy="71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Process 4"/>
            <p:cNvSpPr/>
            <p:nvPr/>
          </p:nvSpPr>
          <p:spPr>
            <a:xfrm>
              <a:off x="1619672" y="1052736"/>
              <a:ext cx="914400" cy="864096"/>
            </a:xfrm>
            <a:prstGeom prst="flowChartProcess">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19672" y="1124744"/>
              <a:ext cx="936104" cy="646331"/>
            </a:xfrm>
            <a:prstGeom prst="rect">
              <a:avLst/>
            </a:prstGeom>
            <a:noFill/>
          </p:spPr>
          <p:txBody>
            <a:bodyPr wrap="square" rtlCol="0">
              <a:spAutoFit/>
            </a:bodyPr>
            <a:lstStyle/>
            <a:p>
              <a:r>
                <a:rPr lang="fr-CH" dirty="0" smtClean="0"/>
                <a:t>LARP</a:t>
              </a:r>
            </a:p>
            <a:p>
              <a:r>
                <a:rPr lang="fr-CH" dirty="0" err="1" smtClean="0"/>
                <a:t>generic</a:t>
              </a:r>
              <a:endParaRPr lang="en-US" dirty="0"/>
            </a:p>
          </p:txBody>
        </p:sp>
        <p:sp>
          <p:nvSpPr>
            <p:cNvPr id="7" name="Flowchart: Process 6"/>
            <p:cNvSpPr/>
            <p:nvPr/>
          </p:nvSpPr>
          <p:spPr>
            <a:xfrm>
              <a:off x="2987824" y="1052736"/>
              <a:ext cx="914400" cy="936104"/>
            </a:xfrm>
            <a:prstGeom prst="flowChartProcess">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59832" y="1052736"/>
              <a:ext cx="936104" cy="923330"/>
            </a:xfrm>
            <a:prstGeom prst="rect">
              <a:avLst/>
            </a:prstGeom>
            <a:noFill/>
          </p:spPr>
          <p:txBody>
            <a:bodyPr wrap="square" rtlCol="0">
              <a:spAutoFit/>
            </a:bodyPr>
            <a:lstStyle/>
            <a:p>
              <a:r>
                <a:rPr lang="fr-CH" dirty="0" smtClean="0"/>
                <a:t>FP6</a:t>
              </a:r>
            </a:p>
            <a:p>
              <a:r>
                <a:rPr lang="fr-CH" dirty="0" smtClean="0"/>
                <a:t>CARE</a:t>
              </a:r>
            </a:p>
            <a:p>
              <a:r>
                <a:rPr lang="fr-CH" dirty="0" smtClean="0"/>
                <a:t>Nb3Sn</a:t>
              </a:r>
              <a:endParaRPr lang="en-US" dirty="0"/>
            </a:p>
          </p:txBody>
        </p:sp>
        <p:sp>
          <p:nvSpPr>
            <p:cNvPr id="9" name="Flowchart: Process 8"/>
            <p:cNvSpPr/>
            <p:nvPr/>
          </p:nvSpPr>
          <p:spPr>
            <a:xfrm>
              <a:off x="1619672" y="116632"/>
              <a:ext cx="914400" cy="900680"/>
            </a:xfrm>
            <a:prstGeom prst="flowChartProcess">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619672" y="116632"/>
              <a:ext cx="864096" cy="923330"/>
            </a:xfrm>
            <a:prstGeom prst="rect">
              <a:avLst/>
            </a:prstGeom>
            <a:noFill/>
          </p:spPr>
          <p:txBody>
            <a:bodyPr wrap="square" rtlCol="0">
              <a:spAutoFit/>
            </a:bodyPr>
            <a:lstStyle/>
            <a:p>
              <a:r>
                <a:rPr lang="fr-CH" dirty="0" smtClean="0"/>
                <a:t>DOE Nb3Sn R&amp;D</a:t>
              </a:r>
              <a:endParaRPr lang="en-US" dirty="0"/>
            </a:p>
          </p:txBody>
        </p:sp>
        <p:sp>
          <p:nvSpPr>
            <p:cNvPr id="11" name="Flowchart: Process 10"/>
            <p:cNvSpPr/>
            <p:nvPr/>
          </p:nvSpPr>
          <p:spPr>
            <a:xfrm>
              <a:off x="1619672" y="1988840"/>
              <a:ext cx="914400" cy="864096"/>
            </a:xfrm>
            <a:prstGeom prst="flowChartProcess">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619672" y="1988840"/>
              <a:ext cx="864096" cy="923330"/>
            </a:xfrm>
            <a:prstGeom prst="rect">
              <a:avLst/>
            </a:prstGeom>
            <a:noFill/>
          </p:spPr>
          <p:txBody>
            <a:bodyPr wrap="square" rtlCol="0">
              <a:spAutoFit/>
            </a:bodyPr>
            <a:lstStyle/>
            <a:p>
              <a:r>
                <a:rPr lang="fr-CH" dirty="0" smtClean="0"/>
                <a:t>LARP</a:t>
              </a:r>
            </a:p>
            <a:p>
              <a:r>
                <a:rPr lang="fr-CH" dirty="0" err="1" smtClean="0"/>
                <a:t>HiField</a:t>
              </a:r>
              <a:r>
                <a:rPr lang="fr-CH" dirty="0" smtClean="0"/>
                <a:t> quads</a:t>
              </a:r>
              <a:endParaRPr lang="en-US" dirty="0"/>
            </a:p>
          </p:txBody>
        </p:sp>
        <p:sp>
          <p:nvSpPr>
            <p:cNvPr id="13" name="Flowchart: Process 12"/>
            <p:cNvSpPr/>
            <p:nvPr/>
          </p:nvSpPr>
          <p:spPr>
            <a:xfrm>
              <a:off x="2987824" y="2257847"/>
              <a:ext cx="914400" cy="1080120"/>
            </a:xfrm>
            <a:prstGeom prst="flowChartProcess">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Process 13"/>
            <p:cNvSpPr/>
            <p:nvPr/>
          </p:nvSpPr>
          <p:spPr>
            <a:xfrm>
              <a:off x="1619672" y="2924944"/>
              <a:ext cx="914400" cy="864096"/>
            </a:xfrm>
            <a:prstGeom prst="flowChartProcess">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691680" y="2996952"/>
              <a:ext cx="792088" cy="646331"/>
            </a:xfrm>
            <a:prstGeom prst="rect">
              <a:avLst/>
            </a:prstGeom>
            <a:noFill/>
          </p:spPr>
          <p:txBody>
            <a:bodyPr wrap="square" rtlCol="0">
              <a:spAutoFit/>
            </a:bodyPr>
            <a:lstStyle/>
            <a:p>
              <a:r>
                <a:rPr lang="fr-CH" dirty="0" smtClean="0"/>
                <a:t>LARP</a:t>
              </a:r>
            </a:p>
            <a:p>
              <a:r>
                <a:rPr lang="fr-CH" dirty="0" err="1" smtClean="0"/>
                <a:t>Demo</a:t>
              </a:r>
              <a:endParaRPr lang="en-US" dirty="0"/>
            </a:p>
          </p:txBody>
        </p:sp>
        <p:sp>
          <p:nvSpPr>
            <p:cNvPr id="16" name="Flowchart: Process 15"/>
            <p:cNvSpPr/>
            <p:nvPr/>
          </p:nvSpPr>
          <p:spPr>
            <a:xfrm>
              <a:off x="4287263" y="1952836"/>
              <a:ext cx="914400" cy="936104"/>
            </a:xfrm>
            <a:prstGeom prst="flowChartProcess">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330432" y="1919372"/>
              <a:ext cx="792088" cy="1077218"/>
            </a:xfrm>
            <a:prstGeom prst="rect">
              <a:avLst/>
            </a:prstGeom>
            <a:noFill/>
          </p:spPr>
          <p:txBody>
            <a:bodyPr wrap="square" rtlCol="0">
              <a:spAutoFit/>
            </a:bodyPr>
            <a:lstStyle/>
            <a:p>
              <a:r>
                <a:rPr lang="fr-CH" sz="1600" dirty="0" smtClean="0"/>
                <a:t>FP7</a:t>
              </a:r>
              <a:br>
                <a:rPr lang="fr-CH" sz="1600" dirty="0" smtClean="0"/>
              </a:br>
              <a:r>
                <a:rPr lang="fr-CH" sz="1600" dirty="0" err="1" smtClean="0"/>
                <a:t>sLHC</a:t>
              </a:r>
              <a:r>
                <a:rPr lang="fr-CH" sz="1600" dirty="0" smtClean="0"/>
                <a:t> PP</a:t>
              </a:r>
            </a:p>
            <a:p>
              <a:r>
                <a:rPr lang="fr-CH" sz="1600" dirty="0" smtClean="0"/>
                <a:t>(INJ)</a:t>
              </a:r>
            </a:p>
          </p:txBody>
        </p:sp>
        <p:sp>
          <p:nvSpPr>
            <p:cNvPr id="18" name="Flowchart: Process 17"/>
            <p:cNvSpPr/>
            <p:nvPr/>
          </p:nvSpPr>
          <p:spPr>
            <a:xfrm>
              <a:off x="4291525" y="2945485"/>
              <a:ext cx="914400" cy="864096"/>
            </a:xfrm>
            <a:prstGeom prst="flowChartProcess">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283968" y="2924944"/>
              <a:ext cx="1008112" cy="646331"/>
            </a:xfrm>
            <a:prstGeom prst="rect">
              <a:avLst/>
            </a:prstGeom>
            <a:noFill/>
          </p:spPr>
          <p:txBody>
            <a:bodyPr wrap="square" rtlCol="0">
              <a:spAutoFit/>
            </a:bodyPr>
            <a:lstStyle/>
            <a:p>
              <a:r>
                <a:rPr lang="fr-CH" dirty="0" err="1" smtClean="0"/>
                <a:t>sLHC</a:t>
              </a:r>
              <a:r>
                <a:rPr lang="fr-CH" dirty="0" smtClean="0"/>
                <a:t> INJ </a:t>
              </a:r>
              <a:r>
                <a:rPr lang="fr-CH" dirty="0" err="1" smtClean="0"/>
                <a:t>implem</a:t>
              </a:r>
              <a:r>
                <a:rPr lang="fr-CH" dirty="0" smtClean="0"/>
                <a:t>.</a:t>
              </a:r>
              <a:endParaRPr lang="en-US" dirty="0"/>
            </a:p>
          </p:txBody>
        </p:sp>
        <p:sp>
          <p:nvSpPr>
            <p:cNvPr id="20" name="TextBox 19"/>
            <p:cNvSpPr txBox="1"/>
            <p:nvPr/>
          </p:nvSpPr>
          <p:spPr>
            <a:xfrm>
              <a:off x="2627784" y="3284984"/>
              <a:ext cx="1512168" cy="646331"/>
            </a:xfrm>
            <a:prstGeom prst="rect">
              <a:avLst/>
            </a:prstGeom>
            <a:noFill/>
          </p:spPr>
          <p:txBody>
            <a:bodyPr wrap="square" rtlCol="0">
              <a:spAutoFit/>
            </a:bodyPr>
            <a:lstStyle/>
            <a:p>
              <a:pPr algn="ctr"/>
              <a:r>
                <a:rPr lang="fr-CH" b="1" dirty="0" smtClean="0"/>
                <a:t>FP7 DS </a:t>
              </a:r>
              <a:br>
                <a:rPr lang="fr-CH" b="1" dirty="0" smtClean="0"/>
              </a:br>
              <a:r>
                <a:rPr lang="fr-CH" b="1" dirty="0" smtClean="0"/>
                <a:t>Hi-</a:t>
              </a:r>
              <a:r>
                <a:rPr lang="fr-CH" b="1" dirty="0" err="1" smtClean="0"/>
                <a:t>Lumi</a:t>
              </a:r>
              <a:r>
                <a:rPr lang="fr-CH" b="1" dirty="0" smtClean="0"/>
                <a:t> LHC</a:t>
              </a:r>
              <a:endParaRPr lang="en-US" b="1" dirty="0"/>
            </a:p>
          </p:txBody>
        </p:sp>
        <p:sp>
          <p:nvSpPr>
            <p:cNvPr id="21" name="Left-Right-Up Arrow 20"/>
            <p:cNvSpPr/>
            <p:nvPr/>
          </p:nvSpPr>
          <p:spPr>
            <a:xfrm flipV="1">
              <a:off x="2195736" y="3861048"/>
              <a:ext cx="2448272" cy="1224136"/>
            </a:xfrm>
            <a:prstGeom prst="leftRightUpArrow">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p:cNvSpPr>
              <a:spLocks noChangeAspect="1"/>
            </p:cNvSpPr>
            <p:nvPr/>
          </p:nvSpPr>
          <p:spPr>
            <a:xfrm>
              <a:off x="1619672" y="3789040"/>
              <a:ext cx="1224136" cy="1159707"/>
            </a:xfrm>
            <a:prstGeom prst="rtTriangle">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616071" y="4368893"/>
              <a:ext cx="871297" cy="646331"/>
            </a:xfrm>
            <a:prstGeom prst="rect">
              <a:avLst/>
            </a:prstGeom>
            <a:noFill/>
          </p:spPr>
          <p:txBody>
            <a:bodyPr wrap="square" rtlCol="0">
              <a:spAutoFit/>
            </a:bodyPr>
            <a:lstStyle/>
            <a:p>
              <a:r>
                <a:rPr lang="en-US" dirty="0" smtClean="0"/>
                <a:t>Construction</a:t>
              </a:r>
              <a:endParaRPr lang="en-US" dirty="0"/>
            </a:p>
          </p:txBody>
        </p:sp>
        <p:sp>
          <p:nvSpPr>
            <p:cNvPr id="24" name="Right Triangle 23"/>
            <p:cNvSpPr>
              <a:spLocks noChangeAspect="1"/>
            </p:cNvSpPr>
            <p:nvPr/>
          </p:nvSpPr>
          <p:spPr>
            <a:xfrm flipH="1">
              <a:off x="3995936" y="3717032"/>
              <a:ext cx="1224136" cy="1224136"/>
            </a:xfrm>
            <a:prstGeom prst="rtTriangle">
              <a:avLst/>
            </a:prstGeom>
            <a:solidFill>
              <a:schemeClr val="tx2">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smtClean="0"/>
                <a:t>M</a:t>
              </a:r>
              <a:endParaRPr lang="en-US" dirty="0"/>
            </a:p>
          </p:txBody>
        </p:sp>
        <p:sp>
          <p:nvSpPr>
            <p:cNvPr id="25" name="TextBox 24"/>
            <p:cNvSpPr txBox="1"/>
            <p:nvPr/>
          </p:nvSpPr>
          <p:spPr>
            <a:xfrm>
              <a:off x="4373913" y="4365104"/>
              <a:ext cx="960584" cy="646331"/>
            </a:xfrm>
            <a:prstGeom prst="rect">
              <a:avLst/>
            </a:prstGeom>
            <a:noFill/>
          </p:spPr>
          <p:txBody>
            <a:bodyPr wrap="none" rtlCol="0">
              <a:spAutoFit/>
            </a:bodyPr>
            <a:lstStyle/>
            <a:p>
              <a:r>
                <a:rPr lang="fr-CH" dirty="0" err="1" smtClean="0"/>
                <a:t>Injector</a:t>
              </a:r>
              <a:endParaRPr lang="fr-CH" dirty="0" smtClean="0"/>
            </a:p>
            <a:p>
              <a:r>
                <a:rPr lang="fr-CH" dirty="0" smtClean="0"/>
                <a:t>upgrade</a:t>
              </a:r>
              <a:endParaRPr lang="en-US" dirty="0"/>
            </a:p>
          </p:txBody>
        </p:sp>
        <p:sp>
          <p:nvSpPr>
            <p:cNvPr id="26" name="Flowchart: Terminator 25"/>
            <p:cNvSpPr/>
            <p:nvPr/>
          </p:nvSpPr>
          <p:spPr>
            <a:xfrm>
              <a:off x="2411760" y="4869160"/>
              <a:ext cx="2088232" cy="936104"/>
            </a:xfrm>
            <a:prstGeom prst="flowChartTerminator">
              <a:avLst/>
            </a:prstGeom>
            <a:solidFill>
              <a:schemeClr val="accent3">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555776" y="5013176"/>
              <a:ext cx="1872208" cy="707886"/>
            </a:xfrm>
            <a:prstGeom prst="rect">
              <a:avLst/>
            </a:prstGeom>
            <a:noFill/>
          </p:spPr>
          <p:txBody>
            <a:bodyPr wrap="square" rtlCol="0">
              <a:spAutoFit/>
            </a:bodyPr>
            <a:lstStyle/>
            <a:p>
              <a:pPr algn="ctr"/>
              <a:r>
                <a:rPr lang="fr-CH" sz="2000" b="1" dirty="0" smtClean="0"/>
                <a:t>HL-LHC </a:t>
              </a:r>
              <a:r>
                <a:rPr lang="fr-CH" sz="2000" b="1" dirty="0" err="1" smtClean="0"/>
                <a:t>commissioning</a:t>
              </a:r>
              <a:endParaRPr lang="en-US" sz="2000" b="1" dirty="0"/>
            </a:p>
          </p:txBody>
        </p:sp>
        <p:sp>
          <p:nvSpPr>
            <p:cNvPr id="28" name="Pentagon 27"/>
            <p:cNvSpPr/>
            <p:nvPr/>
          </p:nvSpPr>
          <p:spPr>
            <a:xfrm rot="5400000">
              <a:off x="3131840" y="2636912"/>
              <a:ext cx="5544616" cy="648072"/>
            </a:xfrm>
            <a:prstGeom prst="homePlate">
              <a:avLst/>
            </a:prstGeom>
            <a:solidFill>
              <a:schemeClr val="accent6">
                <a:lumMod val="40000"/>
                <a:lumOff val="6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580112" y="260648"/>
              <a:ext cx="648072" cy="369332"/>
            </a:xfrm>
            <a:prstGeom prst="rect">
              <a:avLst/>
            </a:prstGeom>
            <a:noFill/>
          </p:spPr>
          <p:txBody>
            <a:bodyPr wrap="square" rtlCol="0">
              <a:spAutoFit/>
            </a:bodyPr>
            <a:lstStyle/>
            <a:p>
              <a:r>
                <a:rPr lang="fr-CH" dirty="0" smtClean="0"/>
                <a:t>2000</a:t>
              </a:r>
              <a:endParaRPr lang="en-US" dirty="0"/>
            </a:p>
          </p:txBody>
        </p:sp>
        <p:sp>
          <p:nvSpPr>
            <p:cNvPr id="30" name="TextBox 29"/>
            <p:cNvSpPr txBox="1"/>
            <p:nvPr/>
          </p:nvSpPr>
          <p:spPr>
            <a:xfrm>
              <a:off x="5580112" y="1412776"/>
              <a:ext cx="648072" cy="369332"/>
            </a:xfrm>
            <a:prstGeom prst="rect">
              <a:avLst/>
            </a:prstGeom>
            <a:noFill/>
          </p:spPr>
          <p:txBody>
            <a:bodyPr wrap="square" rtlCol="0">
              <a:spAutoFit/>
            </a:bodyPr>
            <a:lstStyle/>
            <a:p>
              <a:r>
                <a:rPr lang="fr-CH" dirty="0" smtClean="0"/>
                <a:t>2005</a:t>
              </a:r>
              <a:endParaRPr lang="en-US" dirty="0"/>
            </a:p>
          </p:txBody>
        </p:sp>
        <p:sp>
          <p:nvSpPr>
            <p:cNvPr id="31" name="TextBox 30"/>
            <p:cNvSpPr txBox="1"/>
            <p:nvPr/>
          </p:nvSpPr>
          <p:spPr>
            <a:xfrm>
              <a:off x="5580112" y="2492896"/>
              <a:ext cx="648072" cy="369332"/>
            </a:xfrm>
            <a:prstGeom prst="rect">
              <a:avLst/>
            </a:prstGeom>
            <a:noFill/>
          </p:spPr>
          <p:txBody>
            <a:bodyPr wrap="square" rtlCol="0">
              <a:spAutoFit/>
            </a:bodyPr>
            <a:lstStyle/>
            <a:p>
              <a:r>
                <a:rPr lang="fr-CH" dirty="0" smtClean="0"/>
                <a:t>2010</a:t>
              </a:r>
              <a:endParaRPr lang="en-US" dirty="0"/>
            </a:p>
          </p:txBody>
        </p:sp>
        <p:sp>
          <p:nvSpPr>
            <p:cNvPr id="32" name="TextBox 31"/>
            <p:cNvSpPr txBox="1"/>
            <p:nvPr/>
          </p:nvSpPr>
          <p:spPr>
            <a:xfrm>
              <a:off x="5580112" y="3604374"/>
              <a:ext cx="648072" cy="369332"/>
            </a:xfrm>
            <a:prstGeom prst="rect">
              <a:avLst/>
            </a:prstGeom>
            <a:noFill/>
          </p:spPr>
          <p:txBody>
            <a:bodyPr wrap="square" rtlCol="0">
              <a:spAutoFit/>
            </a:bodyPr>
            <a:lstStyle/>
            <a:p>
              <a:r>
                <a:rPr lang="fr-CH" dirty="0" smtClean="0"/>
                <a:t>2015</a:t>
              </a:r>
              <a:endParaRPr lang="en-US" dirty="0"/>
            </a:p>
          </p:txBody>
        </p:sp>
        <p:sp>
          <p:nvSpPr>
            <p:cNvPr id="33" name="TextBox 32"/>
            <p:cNvSpPr txBox="1"/>
            <p:nvPr/>
          </p:nvSpPr>
          <p:spPr>
            <a:xfrm>
              <a:off x="5580112" y="5085184"/>
              <a:ext cx="648072" cy="369332"/>
            </a:xfrm>
            <a:prstGeom prst="rect">
              <a:avLst/>
            </a:prstGeom>
            <a:noFill/>
          </p:spPr>
          <p:txBody>
            <a:bodyPr wrap="square" rtlCol="0">
              <a:spAutoFit/>
            </a:bodyPr>
            <a:lstStyle/>
            <a:p>
              <a:r>
                <a:rPr lang="fr-CH" b="1" dirty="0" smtClean="0"/>
                <a:t>2023</a:t>
              </a:r>
              <a:endParaRPr lang="en-US" b="1" dirty="0"/>
            </a:p>
          </p:txBody>
        </p:sp>
      </p:grpSp>
      <p:sp>
        <p:nvSpPr>
          <p:cNvPr id="34" name="TextBox 33"/>
          <p:cNvSpPr txBox="1"/>
          <p:nvPr/>
        </p:nvSpPr>
        <p:spPr>
          <a:xfrm>
            <a:off x="462960" y="2884656"/>
            <a:ext cx="864096" cy="839391"/>
          </a:xfrm>
          <a:prstGeom prst="rect">
            <a:avLst/>
          </a:prstGeom>
          <a:solidFill>
            <a:schemeClr val="accent1">
              <a:lumMod val="20000"/>
              <a:lumOff val="80000"/>
              <a:alpha val="50000"/>
            </a:schemeClr>
          </a:solidFill>
          <a:ln w="25400">
            <a:solidFill>
              <a:srgbClr val="002060"/>
            </a:solidFill>
          </a:ln>
        </p:spPr>
        <p:txBody>
          <a:bodyPr wrap="square" rtlCol="0">
            <a:spAutoFit/>
          </a:bodyPr>
          <a:lstStyle/>
          <a:p>
            <a:r>
              <a:rPr lang="en-US" dirty="0" smtClean="0"/>
              <a:t>CERN-KEK R&amp;D</a:t>
            </a:r>
            <a:endParaRPr lang="en-US" dirty="0"/>
          </a:p>
        </p:txBody>
      </p:sp>
      <p:sp>
        <p:nvSpPr>
          <p:cNvPr id="35" name="TextBox 34"/>
          <p:cNvSpPr txBox="1"/>
          <p:nvPr/>
        </p:nvSpPr>
        <p:spPr>
          <a:xfrm>
            <a:off x="462960" y="3820170"/>
            <a:ext cx="864096" cy="839391"/>
          </a:xfrm>
          <a:prstGeom prst="rect">
            <a:avLst/>
          </a:prstGeom>
          <a:solidFill>
            <a:schemeClr val="accent1">
              <a:lumMod val="20000"/>
              <a:lumOff val="80000"/>
              <a:alpha val="50000"/>
            </a:schemeClr>
          </a:solidFill>
          <a:ln w="25400">
            <a:solidFill>
              <a:srgbClr val="002060"/>
            </a:solidFill>
          </a:ln>
        </p:spPr>
        <p:txBody>
          <a:bodyPr wrap="square" rtlCol="0">
            <a:spAutoFit/>
          </a:bodyPr>
          <a:lstStyle/>
          <a:p>
            <a:r>
              <a:rPr lang="en-US" dirty="0" smtClean="0"/>
              <a:t>CERN-KEK D1 design</a:t>
            </a:r>
            <a:endParaRPr lang="en-US"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8808" y="2018500"/>
            <a:ext cx="785542" cy="79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54" descr="United States ic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274" y="321720"/>
            <a:ext cx="695691" cy="695691"/>
          </a:xfrm>
          <a:prstGeom prst="rect">
            <a:avLst/>
          </a:prstGeom>
          <a:noFill/>
          <a:extLst>
            <a:ext uri="{909E8E84-426E-40DD-AFC4-6F175D3DCCD1}">
              <a14:hiddenFill xmlns:a14="http://schemas.microsoft.com/office/drawing/2010/main">
                <a:solidFill>
                  <a:srgbClr val="FFFFFF"/>
                </a:solidFill>
              </a14:hiddenFill>
            </a:ext>
          </a:extLst>
        </p:spPr>
      </p:pic>
      <p:sp>
        <p:nvSpPr>
          <p:cNvPr id="37" name="AutoShape 4" descr="data:image/jpeg;base64,/9j/4AAQSkZJRgABAQAAAQABAAD/2wCEAAkGBwgHBgkIBwgKCgkLDRYPDQwMDRsUFRAWIB0iIiAdHx8kKDQsJCYxJx8fLT0tMTU3Ojo6Iys/RD84QzQ5OjcBCgoKDQwNGg8PGjclHyU3Nzc3Nzc3Nzc3Nzc3Nzc3Nzc3Nzc3Nzc3Nzc3Nzc3Nzc3Nzc3Nzc3Nzc3Nzc3Nzc3N//AABEIAFoAhAMBEQACEQEDEQH/xAAcAAEAAgIDAQAAAAAAAAAAAAAABgcECAECBQP/xAA3EAABAwICBAwGAgMBAAAAAAABAAIDBBEFBhIhMZQHExUXNlFTVWF00eEUQUJxsbIigSNioVL/xAAaAQEAAgMBAAAAAAAAAAAAAAAAAwQBBQYC/8QAMBEAAgECAggFBQEBAQEAAAAAAAECAxEEMQUSEyFBYXGRBhUzUVIiMoHB0bGhYkL/2gAMAwEAAhEDEQA/APX4Tc+Y7lvMww/C5KdsBpWS2kh0jpEuB138Atng8JSrU9aV8yKc3F7iJ87ebe2ot291b8uoc+5HtZDnbzb21Fu3unl1Dn3G1kOdvNvbUW7e6eXUOfcbWQ52829tRbt7p5dQ59xtZDnbzb21Fu3unl1Dn3G1kOdvNvbUW7e6eXUOfcbWQ52829tRbt7p5dQ59xtZDnbzb21Fu3unl1Dn3G1kOdvNvbUW7e6eXUOfcbWQ52829tRbt7p5dQ59xtZDnbzb21Fu3unl1Dn3G1kOdvNvbUW7e6eXUOfcbWQ52829tRbt7p5dQ59xtZDnbzb21Fu3unl1Dn3G1kOdvNvbUW7e6eXUOfcbWRdOTMRqMYythmI1paaiohD5Cxthe52BaavBU6sorJMsRd1cpvhw6cN8hF+0i3GjfQfV/ogq5kAWwIggCAIAgCA5a1zzZjXOPUBdYbS3sGdiWEVeHNpXVETrVNMypYQ06muva/jqVTDY2jiXNQe+MnF9Ue5QlG1zAVw8BAEAQBAEAQGzHBt0DwTyw/JXNYv159S1H7UVNw4dOG+Qi/aRbXRvoPq/0RVcyALYEQQBAEAFri+sfOxWHkCy6bK+XJMiSYgZcQDHXrLlsfxAay7CANhbcnX9iuEq6Z0pHTSw+rH4Zy1bytJNvO9ll+C6qVPZX/JX+H1bqLEoammqKimDJQRLEf8AIxl9fgTb5bD9l2mIoqtQlTqRUrrJ5N/y/wCSpF2d0SrOee35kw4UsLKiia2c6UQkBbPERq07fUCB/HWNfzsFzmg/DS0XXdSTU7rPjGXG3J++e4nrV9pGy3GFwfYXhuLY7FDXvqmSxOFQzi9Hii1hBIffWB4jrVvxHjcVg8HKpQSd/p43vLctW2fQ84eMZytI+efcLwzCMdmpcNdUucXca/TDRE0P/k1sdhcgA7f6Xvw9jMVjMFGrXSXBWvfduetfJ7shXjGMrRI2t6QBAEAQBAbMcG3QPBPLD8lc1i/Xn1LUftRU3Dh04b5CL9pFtdG+g+r/AERVcyALYEQQBAZOH0T8Qq46WKWCOSQ2aZ5NBpPVc/NQYivHD0nVkm0vZXfYzFazsSTNOR6vAaGnrJJ6YRmnbxzXzAOM2u7WD6ha3/Vo9E+IqGka06UIu6btu3avBt8CepQdNXIuKmcPa8Tyh7WcW12mbhlraI/1sSLbNZW/2ULNaq3u/wCffrzzILs+SkMBAdmSSRh4Y9zRI3QeGkjSbcGx6xcDV4Ly4xdm1e3++5m9jJoaafFKqCjbURNfo8XEamXRaBckNBOzWTYeKgr1YYanKq4trN6qu+tv9MpOTsSLNeSKnAKOmq5J6YRmnZxwfMA4z69JrB9Q2LSaI8R0dI1Z0oxd1J2st2rwbfAmq0HTVyJLpCuEAQBAbMcG3QPBPLD8lc1i/Xn1LUftRU3Dh04b5CL9pFtdG+g+r/RFVzIAtgRBAEB2ieI5o5Cxrwx4cWO2Osdh8CvM460XG+Yy3nr45mfFMegEOKyRzBkxlicGBpjuLFot9OzUbnVtWtwGh8JgJuWGjq3Vnvvfjd349uhLOtKatI8ZbQiCAIAgO8L+Lljk0GP0HB2g8Xa6xvY+C8yjrRcb2uZPVxvMuKY9A2LFZY59CYyxv4sNdHcWLRb6dmo3Ooa1rsBofCYCTlho6t1Z773txfPme51ZTVpHjrZkYQBAEBsxwbdA8E8sPyVzWL9efUtR+1FTcOHThvkIv2kW10b6D6v9EVXMgC2BEEAQE84Nsv4RjLKyWslnEscboHse1oi/ygtaWu26Vr6utcf4n0rjcC6caMU02pbr3+mzaatlzLWHpwmm2RHHKWlosUqKSikqJI4HmNz6hga4uBsdQ2DUulwVarXw8atVJOSvZO6s8t5XmkpNIwVbPIQBAEAQFh5Ayzg+NYRXTST1DZpWfBkSNbZkhs+8f/o/xGo69q4nxFpjHYHFU4QgnFPW3N5b42lu3LfnkW6FKE4tsgda2lbVSNoXTugabMM7Q15+4Gz7LsaDqSpp1ba3J3X4ZVla+4+ClMBAEBsxwbdA8E8sPyVzWL9efUtR+1FTcOHThvkIv2kW10b6D6v9EVXMgC2BEEAQHfjZBFxQe7i9LT0NLVpWte3X4rzqRvrW3+/L+C+471TanjGyVfGF8zBKHyEkvab2dc7dh1rxSdO2rTtaO7dwtwMu/E+KlMBAEAQBAZEvxdOynZK6aNuiJ4AXEAB2x7eq9tvgoY7Ko5ONn/8AL/HB/wAMu6sfB73SPc97i57iXOcTrJO0lSpJKyMHCyAgCA2Y4NugeCeWH5K5rF+vPqWo/aipuHDpw3yEX7SLa6N9B9X+iKrmQBbAiCAIDLwmdlNiNO+SClnYXhro6todEQTY6XV9/kq2LpupQlFSads45/j+HqDtIm/CBjmXq/CoYsChoJJYXfCl7oLSRxAEtMV/pvcX8fFcn4d0bpPD4mcsbKVpfVa+5yb363Pl/CzXqU3H6SvV2pUCAIAgMvCZ20+I075IaSdheGujq2B0RBNjpdVtt/kq2LpOpRlFSads45/g9QdpJk2z/juXsQwuBmBQUMkkTvhXPdBoyRxNF28Vf6dusbP7XKeHdG6Sw9eUsZKVn9Vr3Tbz1v8A1y/hZr1ISjaJXy7QqBAEAQGzHBt0DwTyw/JXNYv159S1H7UVNw4dOG+Qi/aRbXRvoPq/0RVcyALYEQQBAEByLXGle3zt1I2wWTS5Vy7LkWTEvia4RkmrLzGzj2tZdjmgbCLk69mxcHV03pKOmVhdSO76c3q3lZp34O3AuqjTdK5XTIXTzujo4ZpdZLGBuk/R8QPDqXcOahDWqNL/AIv+lPN7j0MVy9iWFx00k9LOY56VlSXiF1og6/8AFx+RFtd+sKnhNJ4bFSnGEleMnHNb7cV1Pc6coreelwfYXhuL47FBXyVDJInCoaGtaYntYQSH31j77Pstf4jxuKweDlUoJO/08bpvcmvf/T3h4xnK0jpnzCsOwbHZqTD5Kl7y7jZNNoEbA/8Ak1rLbbA7V78P43E43Bxq14pcFZ73bc3L23rIxXhGMrIja3pCEAQBAEBsxwbdA8E8sPyVzWL9efUtR+1FTcOHThvkIv2kW10b6D6v9EVXMgC2BEEAQBAEB9RVVAex4qJQ9kfFNcHm7WWtoj/WxOrZrKjdGk01qqzd8uPv155mbs5o5jT1kEwlni4uRpMkDtGRovr0TcWNr/NYr01Vpyg0ndPc96fUzF2aZKM453lzRQsp30zqXi6jTDY5SWSR21B41XcCARqtrOz58/oXw5T0VVdSMtZtZ2s0+NvZPuTVa7qKxE2SSRiQRyPYJGaDw1xGk24Nj1i4GrwXRuEZNNq9t66lffwOZJZJRGJZHv4tgjZpOJ0WjY0dQ1nUsRhGN9VWvv8Az79eYu+J0XsBAEAQBAbMcG3QPBPLD8lc1i/Xn1LUftRVvDVR1c+dGSQUlRKz4GIaUcTnC+k/VqC2ejpxVFptZ/wjqp3IHyZiHd9Zu7/RXtrT+S7kVmOTMQ7vrN3f6JtafyXcWY5MxDu+s3d/om1p/JdxZjkzEO76zd3+ibWn8l3FmOTMQ7vrN3f6JtafyXcWY5MxDu+s3d/om1p/JdxZjkzEO76zd3+ibWn8l3FmOTMQ7vrN3f6JtafyXcWY5MxDu+s3d/om1p/JdxZjkzEO76zd3+ibWn8l3FmOTMQ7vrN3f6JtafyXcWY5MxDu+s3d/om1p/JdxZjkzEO76zd3+ibWn8l3FmOTMQ7vrN3f6JtafyXcWY5MxDu+s3d/om1p/JdxZmyHBzG+LI+DMlY5j204DmuaQQbnaFzuKadebXuWo/aiSBVz0coAgCAIAgCAIAgCAIAgCAIAgCA4ssg//9k="/>
          <p:cNvSpPr>
            <a:spLocks noChangeAspect="1" noChangeArrowheads="1"/>
          </p:cNvSpPr>
          <p:nvPr/>
        </p:nvSpPr>
        <p:spPr bwMode="auto">
          <a:xfrm>
            <a:off x="155575" y="-411163"/>
            <a:ext cx="1257300"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AutoShape 6" descr="data:image/jpeg;base64,/9j/4AAQSkZJRgABAQAAAQABAAD/2wCEAAkGBwgHBgkIBwgKCgkLDRYPDQwMDRsUFRAWIB0iIiAdHx8kKDQsJCYxJx8fLT0tMTU3Ojo6Iys/RD84QzQ5OjcBCgoKDQwNGg8PGjclHyU3Nzc3Nzc3Nzc3Nzc3Nzc3Nzc3Nzc3Nzc3Nzc3Nzc3Nzc3Nzc3Nzc3Nzc3Nzc3Nzc3N//AABEIAFoAhAMBEQACEQEDEQH/xAAcAAEAAgIDAQAAAAAAAAAAAAAABgcECAECBQP/xAA3EAABAwICBAwGAgMBAAAAAAABAAIDBBEFBhIhMZQHExUXNlFTVWF00eEUQUJxsbIigSNioVL/xAAaAQEAAgMBAAAAAAAAAAAAAAAAAwQBBQYC/8QAMBEAAgECAggFBQEBAQEAAAAAAAECAxEEMQUSEyFBYXGRBhUzUVIiMoHB0bGhYkL/2gAMAwEAAhEDEQA/APX4Tc+Y7lvMww/C5KdsBpWS2kh0jpEuB138Atng8JSrU9aV8yKc3F7iJ87ebe2ot291b8uoc+5HtZDnbzb21Fu3unl1Dn3G1kOdvNvbUW7e6eXUOfcbWQ52829tRbt7p5dQ59xtZDnbzb21Fu3unl1Dn3G1kOdvNvbUW7e6eXUOfcbWQ52829tRbt7p5dQ59xtZDnbzb21Fu3unl1Dn3G1kOdvNvbUW7e6eXUOfcbWQ52829tRbt7p5dQ59xtZDnbzb21Fu3unl1Dn3G1kOdvNvbUW7e6eXUOfcbWQ52829tRbt7p5dQ59xtZDnbzb21Fu3unl1Dn3G1kOdvNvbUW7e6eXUOfcbWRdOTMRqMYythmI1paaiohD5Cxthe52BaavBU6sorJMsRd1cpvhw6cN8hF+0i3GjfQfV/ogq5kAWwIggCAIAgCA5a1zzZjXOPUBdYbS3sGdiWEVeHNpXVETrVNMypYQ06muva/jqVTDY2jiXNQe+MnF9Ue5QlG1zAVw8BAEAQBAEAQGzHBt0DwTyw/JXNYv159S1H7UVNw4dOG+Qi/aRbXRvoPq/0RVcyALYEQQBAEAFri+sfOxWHkCy6bK+XJMiSYgZcQDHXrLlsfxAay7CANhbcnX9iuEq6Z0pHTSw+rH4Zy1bytJNvO9ll+C6qVPZX/JX+H1bqLEoammqKimDJQRLEf8AIxl9fgTb5bD9l2mIoqtQlTqRUrrJ5N/y/wCSpF2d0SrOee35kw4UsLKiia2c6UQkBbPERq07fUCB/HWNfzsFzmg/DS0XXdSTU7rPjGXG3J++e4nrV9pGy3GFwfYXhuLY7FDXvqmSxOFQzi9Hii1hBIffWB4jrVvxHjcVg8HKpQSd/p43vLctW2fQ84eMZytI+efcLwzCMdmpcNdUucXca/TDRE0P/k1sdhcgA7f6Xvw9jMVjMFGrXSXBWvfduetfJ7shXjGMrRI2t6QBAEAQBAbMcG3QPBPLD8lc1i/Xn1LUftRU3Dh04b5CL9pFtdG+g+r/AERVcyALYEQQBAZOH0T8Qq46WKWCOSQ2aZ5NBpPVc/NQYivHD0nVkm0vZXfYzFazsSTNOR6vAaGnrJJ6YRmnbxzXzAOM2u7WD6ha3/Vo9E+IqGka06UIu6btu3avBt8CepQdNXIuKmcPa8Tyh7WcW12mbhlraI/1sSLbNZW/2ULNaq3u/wCffrzzILs+SkMBAdmSSRh4Y9zRI3QeGkjSbcGx6xcDV4Ly4xdm1e3++5m9jJoaafFKqCjbURNfo8XEamXRaBckNBOzWTYeKgr1YYanKq4trN6qu+tv9MpOTsSLNeSKnAKOmq5J6YRmnZxwfMA4z69JrB9Q2LSaI8R0dI1Z0oxd1J2st2rwbfAmq0HTVyJLpCuEAQBAbMcG3QPBPLD8lc1i/Xn1LUftRU3Dh04b5CL9pFtdG+g+r/RFVzIAtgRBAEB2ieI5o5Cxrwx4cWO2Osdh8CvM460XG+Yy3nr45mfFMegEOKyRzBkxlicGBpjuLFot9OzUbnVtWtwGh8JgJuWGjq3Vnvvfjd349uhLOtKatI8ZbQiCAIAgO8L+Lljk0GP0HB2g8Xa6xvY+C8yjrRcb2uZPVxvMuKY9A2LFZY59CYyxv4sNdHcWLRb6dmo3Ooa1rsBofCYCTlho6t1Z773txfPme51ZTVpHjrZkYQBAEBsxwbdA8E8sPyVzWL9efUtR+1FTcOHThvkIv2kW10b6D6v9EVXMgC2BEEAQE84Nsv4RjLKyWslnEscboHse1oi/ygtaWu26Vr6utcf4n0rjcC6caMU02pbr3+mzaatlzLWHpwmm2RHHKWlosUqKSikqJI4HmNz6hga4uBsdQ2DUulwVarXw8atVJOSvZO6s8t5XmkpNIwVbPIQBAEAQFh5Ayzg+NYRXTST1DZpWfBkSNbZkhs+8f/o/xGo69q4nxFpjHYHFU4QgnFPW3N5b42lu3LfnkW6FKE4tsgda2lbVSNoXTugabMM7Q15+4Gz7LsaDqSpp1ba3J3X4ZVla+4+ClMBAEBsxwbdA8E8sPyVzWL9efUtR+1FTcOHThvkIv2kW10b6D6v9EVXMgC2BEEAQHfjZBFxQe7i9LT0NLVpWte3X4rzqRvrW3+/L+C+471TanjGyVfGF8zBKHyEkvab2dc7dh1rxSdO2rTtaO7dwtwMu/E+KlMBAEAQBAZEvxdOynZK6aNuiJ4AXEAB2x7eq9tvgoY7Ko5ONn/8AL/HB/wAMu6sfB73SPc97i57iXOcTrJO0lSpJKyMHCyAgCA2Y4NugeCeWH5K5rF+vPqWo/aipuHDpw3yEX7SLa6N9B9X+iKrmQBbAiCAIDLwmdlNiNO+SClnYXhro6todEQTY6XV9/kq2LpupQlFSads45/j+HqDtIm/CBjmXq/CoYsChoJJYXfCl7oLSRxAEtMV/pvcX8fFcn4d0bpPD4mcsbKVpfVa+5yb363Pl/CzXqU3H6SvV2pUCAIAgMvCZ20+I075IaSdheGujq2B0RBNjpdVtt/kq2LpOpRlFSads45/g9QdpJk2z/juXsQwuBmBQUMkkTvhXPdBoyRxNF28Vf6dusbP7XKeHdG6Sw9eUsZKVn9Vr3Tbz1v8A1y/hZr1ISjaJXy7QqBAEAQGzHBt0DwTyw/JXNYv159S1H7UVNw4dOG+Qi/aRbXRvoPq/0RVcyALYEQQBAEByLXGle3zt1I2wWTS5Vy7LkWTEvia4RkmrLzGzj2tZdjmgbCLk69mxcHV03pKOmVhdSO76c3q3lZp34O3AuqjTdK5XTIXTzujo4ZpdZLGBuk/R8QPDqXcOahDWqNL/AIv+lPN7j0MVy9iWFx00k9LOY56VlSXiF1og6/8AFx+RFtd+sKnhNJ4bFSnGEleMnHNb7cV1Pc6coreelwfYXhuL47FBXyVDJInCoaGtaYntYQSH31j77Pstf4jxuKweDlUoJO/08bpvcmvf/T3h4xnK0jpnzCsOwbHZqTD5Kl7y7jZNNoEbA/8Ak1rLbbA7V78P43E43Bxq14pcFZ73bc3L23rIxXhGMrIja3pCEAQBAEBsxwbdA8E8sPyVzWL9efUtR+1FTcOHThvkIv2kW10b6D6v9EVXMgC2BEEAQBAEB9RVVAex4qJQ9kfFNcHm7WWtoj/WxOrZrKjdGk01qqzd8uPv155mbs5o5jT1kEwlni4uRpMkDtGRovr0TcWNr/NYr01Vpyg0ndPc96fUzF2aZKM453lzRQsp30zqXi6jTDY5SWSR21B41XcCARqtrOz58/oXw5T0VVdSMtZtZ2s0+NvZPuTVa7qKxE2SSRiQRyPYJGaDw1xGk24Nj1i4GrwXRuEZNNq9t66lffwOZJZJRGJZHv4tgjZpOJ0WjY0dQ1nUsRhGN9VWvv8Az79eYu+J0XsBAEAQBAbMcG3QPBPLD8lc1i/Xn1LUftRVvDVR1c+dGSQUlRKz4GIaUcTnC+k/VqC2ejpxVFptZ/wjqp3IHyZiHd9Zu7/RXtrT+S7kVmOTMQ7vrN3f6JtafyXcWY5MxDu+s3d/om1p/JdxZjkzEO76zd3+ibWn8l3FmOTMQ7vrN3f6JtafyXcWY5MxDu+s3d/om1p/JdxZjkzEO76zd3+ibWn8l3FmOTMQ7vrN3f6JtafyXcWY5MxDu+s3d/om1p/JdxZjkzEO76zd3+ibWn8l3FmOTMQ7vrN3f6JtafyXcWY5MxDu+s3d/om1p/JdxZjkzEO76zd3+ibWn8l3FmOTMQ7vrN3f6JtafyXcWY5MxDu+s3d/om1p/JdxZmyHBzG+LI+DMlY5j204DmuaQQbnaFzuKadebXuWo/aiSBVz0coAgCAIAgCAIAgCAIAgCAIAgCA4ssg//9k="/>
          <p:cNvSpPr>
            <a:spLocks noChangeAspect="1" noChangeArrowheads="1"/>
          </p:cNvSpPr>
          <p:nvPr/>
        </p:nvSpPr>
        <p:spPr bwMode="auto">
          <a:xfrm>
            <a:off x="307975" y="-258763"/>
            <a:ext cx="1257300" cy="857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80" name="Picture 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11705" y="1160874"/>
            <a:ext cx="1459877" cy="62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6372200" y="1909118"/>
            <a:ext cx="2448272" cy="3416320"/>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fr-CH" sz="2400" b="1" dirty="0" smtClean="0"/>
              <a:t>The HL-LHC </a:t>
            </a:r>
            <a:r>
              <a:rPr lang="fr-CH" sz="2400" b="1" dirty="0" err="1" smtClean="0"/>
              <a:t>project</a:t>
            </a:r>
            <a:r>
              <a:rPr lang="fr-CH" sz="2400" b="1" dirty="0" smtClean="0"/>
              <a:t> </a:t>
            </a:r>
            <a:r>
              <a:rPr lang="fr-CH" sz="2400" b="1" dirty="0" err="1" smtClean="0"/>
              <a:t>formally</a:t>
            </a:r>
            <a:r>
              <a:rPr lang="fr-CH" sz="2400" b="1" dirty="0" smtClean="0"/>
              <a:t> </a:t>
            </a:r>
            <a:r>
              <a:rPr lang="fr-CH" sz="2400" b="1" dirty="0" err="1" smtClean="0"/>
              <a:t>started</a:t>
            </a:r>
            <a:r>
              <a:rPr lang="fr-CH" sz="2400" b="1" dirty="0" smtClean="0"/>
              <a:t> in 2010; </a:t>
            </a:r>
            <a:r>
              <a:rPr lang="fr-CH" sz="2400" b="1" dirty="0" err="1" smtClean="0"/>
              <a:t>however</a:t>
            </a:r>
            <a:r>
              <a:rPr lang="fr-CH" sz="2400" b="1" dirty="0" smtClean="0"/>
              <a:t> </a:t>
            </a:r>
            <a:r>
              <a:rPr lang="fr-CH" sz="2400" b="1" dirty="0" err="1" smtClean="0"/>
              <a:t>it</a:t>
            </a:r>
            <a:r>
              <a:rPr lang="fr-CH" sz="2400" b="1" dirty="0" smtClean="0"/>
              <a:t> </a:t>
            </a:r>
            <a:r>
              <a:rPr lang="fr-CH" sz="2400" b="1" dirty="0" err="1" smtClean="0"/>
              <a:t>is</a:t>
            </a:r>
            <a:r>
              <a:rPr lang="fr-CH" sz="2400" b="1" dirty="0" smtClean="0"/>
              <a:t> the </a:t>
            </a:r>
            <a:r>
              <a:rPr lang="fr-CH" sz="2400" b="1" dirty="0"/>
              <a:t>focal point of 20 </a:t>
            </a:r>
            <a:r>
              <a:rPr lang="fr-CH" sz="2400" b="1" dirty="0" err="1"/>
              <a:t>years</a:t>
            </a:r>
            <a:r>
              <a:rPr lang="fr-CH" sz="2400" b="1" dirty="0"/>
              <a:t> of </a:t>
            </a:r>
            <a:r>
              <a:rPr lang="fr-CH" sz="2400" b="1" u="sng" dirty="0" err="1"/>
              <a:t>converging</a:t>
            </a:r>
            <a:r>
              <a:rPr lang="fr-CH" sz="2400" b="1" u="sng" dirty="0"/>
              <a:t> </a:t>
            </a:r>
            <a:r>
              <a:rPr lang="fr-CH" sz="2400" b="1" dirty="0"/>
              <a:t>International </a:t>
            </a:r>
            <a:r>
              <a:rPr lang="fr-CH" sz="2400" b="1" dirty="0" smtClean="0"/>
              <a:t>Collaboration</a:t>
            </a:r>
            <a:endParaRPr lang="en-GB" sz="2400" b="1" dirty="0"/>
          </a:p>
        </p:txBody>
      </p:sp>
      <p:cxnSp>
        <p:nvCxnSpPr>
          <p:cNvPr id="44" name="Straight Connector 43"/>
          <p:cNvCxnSpPr/>
          <p:nvPr/>
        </p:nvCxnSpPr>
        <p:spPr>
          <a:xfrm flipV="1">
            <a:off x="544195" y="4284905"/>
            <a:ext cx="5535389" cy="13251"/>
          </a:xfrm>
          <a:prstGeom prst="line">
            <a:avLst/>
          </a:prstGeom>
          <a:ln w="254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365623" y="3932599"/>
            <a:ext cx="728084" cy="369332"/>
          </a:xfrm>
          <a:prstGeom prst="rect">
            <a:avLst/>
          </a:prstGeom>
          <a:noFill/>
        </p:spPr>
        <p:txBody>
          <a:bodyPr wrap="none" rtlCol="0">
            <a:spAutoFit/>
          </a:bodyPr>
          <a:lstStyle/>
          <a:p>
            <a:r>
              <a:rPr lang="fr-CH" b="1" dirty="0" err="1" smtClean="0">
                <a:solidFill>
                  <a:srgbClr val="C00000"/>
                </a:solidFill>
              </a:rPr>
              <a:t>today</a:t>
            </a:r>
            <a:endParaRPr lang="en-GB" b="1" dirty="0">
              <a:solidFill>
                <a:srgbClr val="C00000"/>
              </a:solidFill>
            </a:endParaRPr>
          </a:p>
        </p:txBody>
      </p:sp>
      <p:sp>
        <p:nvSpPr>
          <p:cNvPr id="39" name="Slide Number Placeholder 38"/>
          <p:cNvSpPr>
            <a:spLocks noGrp="1"/>
          </p:cNvSpPr>
          <p:nvPr>
            <p:ph type="sldNum" sz="quarter" idx="12"/>
          </p:nvPr>
        </p:nvSpPr>
        <p:spPr/>
        <p:txBody>
          <a:bodyPr/>
          <a:lstStyle/>
          <a:p>
            <a:fld id="{0FA004B2-1541-5046-B6F2-22AF56585712}" type="slidenum">
              <a:rPr lang="en-US" smtClean="0"/>
              <a:t>34</a:t>
            </a:fld>
            <a:endParaRPr lang="en-US"/>
          </a:p>
        </p:txBody>
      </p:sp>
      <p:sp>
        <p:nvSpPr>
          <p:cNvPr id="41" name="Title 40"/>
          <p:cNvSpPr>
            <a:spLocks noGrp="1"/>
          </p:cNvSpPr>
          <p:nvPr>
            <p:ph type="title"/>
          </p:nvPr>
        </p:nvSpPr>
        <p:spPr>
          <a:xfrm>
            <a:off x="2385472" y="274638"/>
            <a:ext cx="6301328" cy="914400"/>
          </a:xfrm>
        </p:spPr>
        <p:txBody>
          <a:bodyPr/>
          <a:lstStyle/>
          <a:p>
            <a:r>
              <a:rPr lang="fr-CH" dirty="0" smtClean="0"/>
              <a:t>Collaboration: the long </a:t>
            </a:r>
            <a:r>
              <a:rPr lang="fr-CH" dirty="0" err="1" smtClean="0"/>
              <a:t>way</a:t>
            </a:r>
            <a:endParaRPr lang="en-GB" dirty="0"/>
          </a:p>
        </p:txBody>
      </p:sp>
      <p:sp>
        <p:nvSpPr>
          <p:cNvPr id="36" name="Footer Placeholder 35"/>
          <p:cNvSpPr>
            <a:spLocks noGrp="1"/>
          </p:cNvSpPr>
          <p:nvPr>
            <p:ph type="ftr" sz="quarter" idx="3"/>
          </p:nvPr>
        </p:nvSpPr>
        <p:spPr/>
        <p:txBody>
          <a:bodyPr/>
          <a:lstStyle/>
          <a:p>
            <a:r>
              <a:rPr lang="en-GB" smtClean="0"/>
              <a:t>L. Rossi @ DOE review of LARP - 17 Feb 2014 - Fermilab</a:t>
            </a:r>
            <a:endParaRPr lang="en-GB" dirty="0"/>
          </a:p>
        </p:txBody>
      </p:sp>
    </p:spTree>
    <p:extLst>
      <p:ext uri="{BB962C8B-B14F-4D97-AF65-F5344CB8AC3E}">
        <p14:creationId xmlns:p14="http://schemas.microsoft.com/office/powerpoint/2010/main" val="418872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barn(inVertical)">
                                      <p:cBhvr>
                                        <p:cTn id="1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hQSERAQEhQVFBUVFxcXFhgUFBoSGRcYFhQVFxQYGRUXGyYeGRojGRUXHy8gIycpLC0tFR42NTAqNSYrLCkBCQoKDgwOGg8PGiwkHyQqLTYqMDUsLCo1LCwvLCwsLC0sLCwyLCwsLCosKSwtLyw0LCwsLCwsLC4sNSwsLCwsLP/AABEIAMIBAwMBIgACEQEDEQH/xAAbAAEAAQUBAAAAAAAAAAAAAAAABgECBAUHA//EADoQAAIBAgQEBQMCBAQHAQAAAAABAgMRBBIhMQUGQVETImFxgTKRobHRBxTB8GJysuEWJDNCQ5LxFf/EABoBAQADAQEBAAAAAAAAAAAAAAADBAUCAQb/xAAyEQACAQMDAwEFCAIDAAAAAAAAAQIDBBESITETQVEFFCJhcaEjMoGxwdHh8BVSQkOR/9oADAMBAAIRAxEAPwDuIAAAAAAAAAAAAAAAAAAAAAAAAAAAAAAAAAAAAAAAAAAAABrKvLtKUpSfi3bbdsRWSu3d2SnZL0WhsweptcDBj4bAxpxUI5rK/wBU5Terb+qTbe4MgDIAAPAAAAAAAAAAAAAAAAAAAAAAAAAAAAAAAAAAAAAAAAAAAAAAAAAAAAAAAADXcT49ToNRlmcnraK2Xdt2SOoxcniKOZSUVmRsQaOnzIpucY5U0rwbldStrLb/AO+hquL8a8ak4aJp3zQlezWq6aJr109SeFtNvD2IJXEEsrck1XitGLalUgmujkkYdTmzDL/yX9oyf5sc5q3v5tP6mT/+TNUlXmmoN6L6X7tq+hoew0Y41Se/yKHt1WWdMVt8zo2H43RnHPGpG23meT/VYYrjdGmnKU1pbRPM9b20Xez+xy9NPa33vYusSL0uDedTI36nNbaUTmpz3QTaUajXdJJP4buZvDOZqNd5YtqXaSt+Vp+Tm7iIQbaS3bS+7JKnptHTtlEdP1Grq3wzrsZJ7alTX8E4YqNKMU79X0NgYEkk9jfi21uAR3mbjFahKLglkf8Ahu7631+V06FeXsTiZu9SV4WtaSSf4WpL0Ho15RD1lr0YZISjZScbpra/bT8mFT4fJXTm5RfSTcv1Ikl3ZK2+yM5O5U1dKEKckpVVe+icrvWyta+m3Y2glHAjLIB5108rs7Po+33IxT4vVwztUnGpCUtPNmklre1vXud06Tqfd58HFSqqf3uPJKwY2E4lTq3UJxk1uk9UZJG04vDJE1JZQAuDw9AAAAAAAAAABi8UzeDUypN5XZNtL11Wp7FZeDxvCyYeL5ow9ObpynqnZ2i5Wa6NpHpS5kw0tq0Pl5f9Vjmklq/3v+SqRvf4yk0t39D59+qVVJ7L6nUq/E6UI5pTila61TuvS25D+YcVUqVs9J56eVNWakkreZtP1I8kVimmmnb9fv0OqVjGk9SeX8jyp6g6q0tYXzNjgeJwjOMpwVr6tXT9bfrYux//AFJNWyzacZJaWd1tv3NbGEZa6P8AJkSqNpJvRK3wiZ0VqyiBXHu6X+HYsxdHwpNPSz07PtbuSrg3MlOpCNGsktkna8Xtv2ZouFUp1qlJP6U9HJPVXu+n6npzDKHiXppxtvdbtN9E9itNRqtU5c45RahKdKLqx4zwyV8W4JSlRm1CKai2mtLWV9+xz/KTzlmvVqUn4uqtaL7qxD8fQcKk4vdN/wC34OLCTjKVNvJ16glKMaiWMmE4mRwbCeJXpxeivfbsZfCOXauJtL6Kbf1X1aXbsb6vhKfD0pwpupfeUpO62t0fqT17uLzThu2RW9pJYq1NkvxJPGNkkVMDgvE3XpKo45X2/a5nnz8k4vDPoItSWUedeEWrztZa69DX/wDEGHUsviRu3bRafdaGj5s5gjJeFTaaX1yvp7Lv6kXp3e6t29unsadvYqcc1G1nhGVceoOEsU0njlnV4yTV1qjTc1YmcaNqd9XaTT1S+O5EOF8Uq0b5ZeV3Vru3vbo/X0PWpxetK15y0VtHvpa7e7fqz2FjKM8pppHlT1CEqeGmm/BJMBgaVKi6snmcY5pJd+1u9+54Ueclkd42mnay1XX+liNSrSbzOTbta99bdvY8o0ur79NOlidWcX995K8r+X/WsLBlcQ4rUr5XNp22SVl9jCcT2ylriX4pRWEZ85OTyxw7Fzoz8SLu+zWlu1iR4bnRuos8VGDsn1s+rvv8EaaLGiOpb06u8luS07qrS2i9iUca5jozUZU3LxINqOltHpJ3d1ayPXhvMuHcs0r05KKTbWjt0010Ig0WNEfsNJx07kv+QqqWrY6hhOKUqizQnFq9t7a+z1L/AOdhdxU4trVpNN9/pWpylxE5v6tW++79PUrv0uP+30LK9Wl/r9TrVKqpJNde6s/sy8iPL3Hq6lTo1qbtLaTVn6Xez/UlxkVaTpywbFKqqkcgAERKDzxFLNGUXs1Z+z3L2UcbnqPHuc94jyzOM3Gk8yfVLb5ejsbOjyGst/EkpO3S6+zJdGklrYvLkr2q0kmU42NGLbxyc04nwidCWWeqe0lszFynSOK8NVaGV+tvsc9rYeUJShJWaZq2l11o4lyjGvbToy1R4Z5RhbbbtYvhTTcc6eW6ckuq6oqkIws2+5alusFOLw8k+4fXoTgvDy+VaK1mvghE4pVHmSlaTuuj1LMJidc0el/lf1TRSei79kU6NuqblvlMvV7p1VHbDX8Ez5a4mqkHBpKUe3VdC7jPLkK7zXcZbNrqvUiGDdWLjWUcsYvWSd/jp+ToODxKqQjOLumjNuI9Keum/wCDVtpdanoqrf8AP4jB4ZU4Rpx2irHpOCejV/cuBSyXzxxFVU4SlbSKvZaGveJ/mcLNw0cotWvs+10Xcf4bKtCKi7ZXm9yH4Ti1Wh4kINavfezW7Sa0fQu29DqRzB+8mZ9zcdKWJr3Wn/f0NdCjJyjHKm3JJLfaXX9jJ4rCMqsnFtLVNLRX2fr9jz8WV27u7d97FEjc0PVqZgOolHTFdykY/wB+pekEXI6ZGiqRWwRU5OilijRcWzWmn7gFjRa0XRhZW/v1KM7RyzyySlKMILNOWiX9X6G3fJmIt9UNul/6mvw2LlSmpw0k/L73v+m/wdGwlVzpxk1q1qZ15cVaUlpexqWNvSrRepbnOsNwmFWrGjSbvZ+aTvd/90kui7En4byPThLPUbqNbX0S+D25f5b8GpOrJ3b0j6IkBSuLpt6YN4NC2tVFaqkVqPKVFadkeoBQL4AAAAAAAAAIJzTH/mZ+0bf+pOzRcz8HdWKqQ+qK1XdFyzqqnVy+5SvqMqtLEeVuQ2JeiyD+PcrKaW7S93Y3z5lLsVcL7663XS2i++p6YPBzrzVKm/8APO2kVrp7nj/Mpp5fM9rLq7pfq9yc8t8MdGksySnJuUreutilc1ulH3eWaVpQdaXvcIpwjgPhRak81+6NrTpKKslZehcDDlNyeWb8YKKwgADk6NXzBxSVCmpxUW3JLzXelm3s12IVKNTE12qcYqUtZb5Uvvu2SvnCtFUVGSu5Py62s0t/77kNwuIlTvklKN97Npv3ZtWVN9LVFYfkwr+rFVtM3mPg9JcLqRavd3VlpZNq/wBmY6Sk8jzKN1naVnbdpPv+5IuBcUpvSvLzK+WUtbrezl7ipPCVYzWaVK7vrHVP0auS9WpFuMov5oh6NGSU4SSfh/qaepSpJXp5k29VLXTpqmKWDhklUSvNS8zeuklp7L09SytSjGUoxk5xT0k9L/Ap1bJxT00uk+210T6Nlj6lbqYk8pcY2FKna+7u29ddy7Ir3std/wCgTK3JMEWSpRi5a2AUkzw/mE1eOvZd7uy+G+p7SN7geG+JhYThrODb2tt0Iq1XpJMnoUes2vBi0OAVKUPGq5VJ2jCP1JOW79XoTDh8ZZIuejtstjQ/yOIxFSE5u0Ivbb7Lv6koSMW4qOWMvLN62pqOcLC7fuVABULgAAAAAAAABRyKlGioADAAIdx3gDp56sfpvf2v/v8AqY3LXD4Va7dSKllhpfXd6k3rUVOLjLVNWZF8RyjOLcqNSy7PR+2ZGjTuVKm6c3jwzMqWrhVVWms+UZuLw9GdNOlFPLLeCStZ677m1weMjOKafpro7rfRkb5crzo1Xh6kLZrvXpb12sbSvHDRmoynGMk/a1+jfQhqU8PRu/HfYnp1MrW8Ls+25uQeVCtGS8slJLTRp/oepVawW08go2VLZ7P2PD05zxbiTrVJSbdrvKuy6f7mFcpVum09Gm7+/UszH1sIqMUlwfFVJOUm5cnpcqpHlmKqR2cHtCNlp3f7/Yu0s+jfVbnnTrJKSfVfnozM4RweeJnluoRX1O6crP0W36lacowTcy3ShKpJaOX/AH+T2wXBa1WHiwcHFX01T03W9jEudEwGBjRpxpwWiIfzbhXCs3GyzpNdr7fsUba6c5uMuOxoXdmqdNSjz3NRKuk1Hq+i1+fYuciZ8E5bhRpu/nnNeaT66EU4xw10JuD1TV07aWd9GT0bqNSbj/4V69lOlBS58/AwqdTO0qcXNvbKtPl7JE65XwDpUcsvqbbl7s8OUcjpOaSTWjttp1Mvg2IlepTm7tSbXXRttfrt7FC6rSqZj4NKzoQpYkv+SNqADONMAAAAAAAAAAAAAAAAAAAFGgDA4vg6coupU0yJu/ojns612337nQ+OYWVTD1acd2tPhp2/BzGU7Np7rR/Btenbxe5heqZUo7bGxwfE50nmpys/un8Mm3L3G1iIa2zrRpdfVI5s6pWGJcWpRbTWzTs/ui1cWsay8PyU7a7lQfleDrwIfydzDUqTdGo3NJXUnq17vqTAwK1J0p6WfR0ayrQU0RTmXleVSfi0bXe6enyaqnyTiGm24K20Vd3+ToAJ4XlWEVFPggnY0ZycmuTkNVOMpRlvFtPrqnZlPENtzpw5Ua+aO1ROXzfzfrf5I+6h9BSmqkFJdz5mtTdOo4PsZfjdehL+RsBLz15JpPSKel11diNctYKFbEU4T+lXdu9tkdShBJJJWSMz1Cvj7NGv6bbp/av8C4wOL8JjXik9HF3i+zM8GPGTi8o25RUlhllGLUUnq7ET4jxL/mVTqwWvkl2lF/RJX2a1v7kvNHzNwV1YxqU9KkHdevoT0JRUve7/AEILiMnHMe31MLivHqWGj/L0EsyaTVvLHXW/d+nqZuEgnWjXVRWkknHNms2m/jRfgjlXhqxFXNPPSlZOeZJxk1o7SW3zY3nA+HuMHTlNSerVnfy7bO/qixUjCMPd57/HJWpyqSm3Ljt8MfD8SRgg3GcVisE4yhNypapKSUlvfV79e99Dd8F5jeIgpxhqvrV+vpfZddX+5BK3koqaaaJ4XMXNwaaf94N8CynUUldF5WLQAAAAAAAAAAAAAAAAAAOfc68C8KTxEX5Zy1XaTvt9joJDf4nYi1CjHvUv9oS/cuWUpKsku5SvoRlRbl24IL4xR1jC8YlfJPLccS5VKqeWOy2TZ9BWqxpR1SPnaNGVaemJKeQ8Co4fxHG0ptu/W3QkxZRoqEVGKsloi8+XqT1ycvJ9ZThogorsAARnZzj+I0JrEQk/pcEo+lm8y/KZE/FOk/xF4b4mF8Vb0Xm907Jr+vwcxwlGVSShBNtux9JZVU6Cz2PmL6i1XeO5KOWMBOKnjdFClGbV9btJ9F0uSPkjidWu69Wo7pte17JWS6I23BeBxpYZUGrqUfMnre61MrhXCYYeHh01ZXuZVe5VTVtu3t8jYoWrp6cPZLf5mYmVAKBfAAALJUk+iIdzFzbDDVJUqMU5pNSlfSMsvkt3tfX7Hp/EnH1adCl4cpRjKTU3HS/luldarqcxdU17G0U11J8eDGv7yUH04LD8/sTHDc5ylh8RCtPNUsnTbit7rTRe71Jry5Wp1aUcRCKi5K0ku66HF3VJX/D3jzpV/Af0VfxJLR/KVvsWLu0XTcofMr2d5LqKNTdcf38jqWVK7S+3USqJK/8AepSvSzJatWaaadti+xgn0BVMAHh6AAAAAAAAAAAAAAADmf8AFfGvxsPS6KDl8ylb9I/k6Yce/iRiXV4h4ST8qjFK1r31eut99/xprf8AT1mtnwmUPUH9jjy0eHK/LdTFTi3F+HfzPY6/w7h8aNONOCskYvL2AjRoU6cdPKn6mzI7q4lWl8CS1t40Y7cgAFQtgAAFtSmpJxaunuYuG4TSpu8KcU+6RmA9y0eYQAB4egAAAAAGh504RLE4WVOnbNmjJX9Hrb1sQ/hf8Makta0lFdludOBZp3VSnDRFlapa06k9clk41zZyhPB+dPNTbsn2uuv2/QpyDw51sVCXSn5mdgxWEjUi4TSlF7pmn5Y4M6CqqUY3zSyyjFRvG/lul1tv63Lnt8pUXGXJT9gjGspR48G+PB4yKqKk9JNZo3t5lezt6q6v/mRdi8VGnCdSbtGCcpOzeiV3otWQ/h0ZcQxEMW04U6Um6N1aSi1FPN/ibTfpfr0z6dPUnJ8L8zQnPS1Fc/oTUAERKAAAAAAAAAAAAAAACKcxclqtiKeKpyyVItN6JqVu6fpoSsHcKkoPMTicIzWJHhTw6vGTSzJWvZXt2v2PcA5ydlCoB4AAAAAAAAAAAAAAAAAAAAAC2cE009noyzD4aMFlikl6HqBkAAAAAAAAAAAAAAAAAAAAAAAAAAAAAAAAAAAAAAAAAAAAAAAAAAAAAAAAAAAAAAAAAAAAAAAAAAAAAAAAAAAAAAAAAAAAAAAAAAAAAAAAAAAA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descr="blank world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96"/>
            <a:ext cx="9191744" cy="68898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5575" y="109081"/>
            <a:ext cx="8880921" cy="1015663"/>
          </a:xfrm>
          <a:prstGeom prst="rect">
            <a:avLst/>
          </a:prstGeom>
          <a:solidFill>
            <a:schemeClr val="bg1"/>
          </a:solidFill>
        </p:spPr>
        <p:txBody>
          <a:bodyPr wrap="square" rtlCol="0" anchor="b">
            <a:spAutoFit/>
          </a:bodyPr>
          <a:lstStyle/>
          <a:p>
            <a:pPr algn="ctr"/>
            <a:r>
              <a:rPr lang="en-GB" sz="1000" dirty="0" smtClean="0"/>
              <a:t/>
            </a:r>
            <a:br>
              <a:rPr lang="en-GB" sz="1000" dirty="0" smtClean="0"/>
            </a:br>
            <a:r>
              <a:rPr lang="en-GB" sz="3200" dirty="0" smtClean="0"/>
              <a:t>High Luminosity LHC Participants</a:t>
            </a:r>
          </a:p>
          <a:p>
            <a:endParaRPr lang="en-GB" dirty="0"/>
          </a:p>
        </p:txBody>
      </p:sp>
      <p:pic>
        <p:nvPicPr>
          <p:cNvPr id="17" name="Picture 40" descr="SLAC logo"/>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0589" y="2636736"/>
            <a:ext cx="731091" cy="2643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2" descr="BNL log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12557" y="2616523"/>
            <a:ext cx="835307" cy="3084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8" descr="ODU logo"/>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38283" y="3140968"/>
            <a:ext cx="691927" cy="4317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6" descr="LBNL logo"/>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82354" y="2996952"/>
            <a:ext cx="609326" cy="3702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4" descr="http://hilumilhc.web.cern.ch/HiLumiLHC/images/partners_logos/FNAL-logo.gif"/>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691680" y="2924944"/>
            <a:ext cx="1022226" cy="19658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NP 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12160" y="2348880"/>
            <a:ext cx="656545" cy="3600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IGH ENERGY ACCELERATOR RESEARCH ORGANIZATION. KEK">
            <a:hlinkClick r:id="rId9"/>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446371" y="3024628"/>
            <a:ext cx="1583725" cy="28795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6" descr="\\cern.ch\dfs\Users\j\jdouble\Desktop\mapeurope.png"/>
          <p:cNvPicPr>
            <a:picLocks noChangeAspect="1" noChangeArrowheads="1"/>
          </p:cNvPicPr>
          <p:nvPr/>
        </p:nvPicPr>
        <p:blipFill rotWithShape="1">
          <a:blip r:embed="rId11" cstate="email">
            <a:extLst>
              <a:ext uri="{28A0092B-C50C-407E-A947-70E740481C1C}">
                <a14:useLocalDpi xmlns:a14="http://schemas.microsoft.com/office/drawing/2010/main" val="0"/>
              </a:ext>
            </a:extLst>
          </a:blip>
          <a:srcRect l="507" t="8630" r="45693" b="902"/>
          <a:stretch/>
        </p:blipFill>
        <p:spPr bwMode="auto">
          <a:xfrm>
            <a:off x="3406422" y="2920752"/>
            <a:ext cx="3622669" cy="3572580"/>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914650" y="3486150"/>
            <a:ext cx="2899939" cy="2775133"/>
            <a:chOff x="3523449" y="3630477"/>
            <a:chExt cx="2764413" cy="2493338"/>
          </a:xfrm>
        </p:grpSpPr>
        <p:pic>
          <p:nvPicPr>
            <p:cNvPr id="67" name="Picture 69"/>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211960" y="5796313"/>
              <a:ext cx="649209" cy="327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4" descr="CEA logo"/>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4790085" y="4972174"/>
              <a:ext cx="325432" cy="32543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0"/>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138579" y="5434862"/>
              <a:ext cx="882441" cy="303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10" descr="DESY logo"/>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5446773" y="4418542"/>
              <a:ext cx="382968" cy="37560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6" descr="EPFL logo"/>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5663560" y="5020764"/>
              <a:ext cx="624302" cy="32824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INFN logo"/>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5593937" y="5434863"/>
              <a:ext cx="566980" cy="36145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8"/>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5229198" y="4936680"/>
              <a:ext cx="364739" cy="364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20" descr="SOTON logo"/>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3940816" y="4525952"/>
              <a:ext cx="757335" cy="19507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8" descr="UNIMAN logo"/>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3523449" y="4165911"/>
              <a:ext cx="866132" cy="29542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3" descr="Royal Holloway, University of London logo"/>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4389581" y="4165912"/>
              <a:ext cx="608266" cy="30413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1"/>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3688983" y="3937100"/>
              <a:ext cx="988630" cy="214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4" descr="STFClogosmall.jpg"/>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3871946" y="3630477"/>
              <a:ext cx="1237715" cy="31941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Lancaster University"/>
            <p:cNvPicPr>
              <a:picLocks noChangeAspect="1" noChangeArrowheads="1"/>
            </p:cNvPicPr>
            <p:nvPr/>
          </p:nvPicPr>
          <p:blipFill>
            <a:blip r:embed="rId24" cstate="email">
              <a:extLst>
                <a:ext uri="{28A0092B-C50C-407E-A947-70E740481C1C}">
                  <a14:useLocalDpi xmlns:a14="http://schemas.microsoft.com/office/drawing/2010/main" val="0"/>
                </a:ext>
              </a:extLst>
            </a:blip>
            <a:srcRect/>
            <a:stretch>
              <a:fillRect/>
            </a:stretch>
          </p:blipFill>
          <p:spPr bwMode="auto">
            <a:xfrm>
              <a:off x="4698151" y="3843696"/>
              <a:ext cx="699542" cy="428292"/>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11" descr="\\cern.ch\dfs\Users\j\jdouble\Desktop\HiLumi-small-180px.jpg"/>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107504" y="188640"/>
            <a:ext cx="1601905" cy="77318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0FA004B2-1541-5046-B6F2-22AF56585712}" type="slidenum">
              <a:rPr lang="en-US" smtClean="0"/>
              <a:t>35</a:t>
            </a:fld>
            <a:endParaRPr lang="en-US"/>
          </a:p>
        </p:txBody>
      </p:sp>
      <p:sp>
        <p:nvSpPr>
          <p:cNvPr id="5" name="Title 4"/>
          <p:cNvSpPr>
            <a:spLocks noGrp="1"/>
          </p:cNvSpPr>
          <p:nvPr>
            <p:ph type="title"/>
          </p:nvPr>
        </p:nvSpPr>
        <p:spPr/>
        <p:txBody>
          <a:bodyPr/>
          <a:lstStyle/>
          <a:p>
            <a:endParaRPr lang="en-GB"/>
          </a:p>
        </p:txBody>
      </p:sp>
      <p:sp>
        <p:nvSpPr>
          <p:cNvPr id="2" name="Footer Placeholder 1"/>
          <p:cNvSpPr>
            <a:spLocks noGrp="1"/>
          </p:cNvSpPr>
          <p:nvPr>
            <p:ph type="ftr" sz="quarter" idx="3"/>
          </p:nvPr>
        </p:nvSpPr>
        <p:spPr/>
        <p:txBody>
          <a:bodyPr/>
          <a:lstStyle/>
          <a:p>
            <a:r>
              <a:rPr lang="en-GB" smtClean="0"/>
              <a:t>L. Rossi @ DOE review of LARP - 17 Feb 2014 - Fermilab</a:t>
            </a:r>
            <a:endParaRPr lang="en-GB" dirty="0"/>
          </a:p>
        </p:txBody>
      </p:sp>
      <p:pic>
        <p:nvPicPr>
          <p:cNvPr id="5122" name="Picture 2"/>
          <p:cNvPicPr>
            <a:picLocks noChangeAspect="1" noChangeArrowheads="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1844080" y="2009045"/>
            <a:ext cx="527311" cy="695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093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fltVal val="0"/>
                                          </p:val>
                                        </p:tav>
                                        <p:tav tm="100000">
                                          <p:val>
                                            <p:strVal val="#ppt_w"/>
                                          </p:val>
                                        </p:tav>
                                      </p:tavLst>
                                    </p:anim>
                                    <p:anim calcmode="lin" valueType="num">
                                      <p:cBhvr>
                                        <p:cTn id="8" dur="1000" fill="hold"/>
                                        <p:tgtEl>
                                          <p:spTgt spid="106"/>
                                        </p:tgtEl>
                                        <p:attrNameLst>
                                          <p:attrName>ppt_h</p:attrName>
                                        </p:attrNameLst>
                                      </p:cBhvr>
                                      <p:tavLst>
                                        <p:tav tm="0">
                                          <p:val>
                                            <p:fltVal val="0"/>
                                          </p:val>
                                        </p:tav>
                                        <p:tav tm="100000">
                                          <p:val>
                                            <p:strVal val="#ppt_h"/>
                                          </p:val>
                                        </p:tav>
                                      </p:tavLst>
                                    </p:anim>
                                    <p:anim calcmode="lin" valueType="num">
                                      <p:cBhvr>
                                        <p:cTn id="9" dur="1000" fill="hold"/>
                                        <p:tgtEl>
                                          <p:spTgt spid="106"/>
                                        </p:tgtEl>
                                        <p:attrNameLst>
                                          <p:attrName>style.rotation</p:attrName>
                                        </p:attrNameLst>
                                      </p:cBhvr>
                                      <p:tavLst>
                                        <p:tav tm="0">
                                          <p:val>
                                            <p:fltVal val="90"/>
                                          </p:val>
                                        </p:tav>
                                        <p:tav tm="100000">
                                          <p:val>
                                            <p:fltVal val="0"/>
                                          </p:val>
                                        </p:tav>
                                      </p:tavLst>
                                    </p:anim>
                                    <p:animEffect transition="in" filter="fade">
                                      <p:cBhvr>
                                        <p:cTn id="10" dur="1000"/>
                                        <p:tgtEl>
                                          <p:spTgt spid="10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FA004B2-1541-5046-B6F2-22AF56585712}" type="slidenum">
              <a:rPr lang="en-US" smtClean="0"/>
              <a:t>36</a:t>
            </a:fld>
            <a:endParaRPr lang="en-US"/>
          </a:p>
        </p:txBody>
      </p:sp>
      <p:sp>
        <p:nvSpPr>
          <p:cNvPr id="2" name="Title 1"/>
          <p:cNvSpPr>
            <a:spLocks noGrp="1"/>
          </p:cNvSpPr>
          <p:nvPr>
            <p:ph type="title"/>
          </p:nvPr>
        </p:nvSpPr>
        <p:spPr/>
        <p:txBody>
          <a:bodyPr>
            <a:normAutofit fontScale="90000"/>
          </a:bodyPr>
          <a:lstStyle/>
          <a:p>
            <a:r>
              <a:rPr lang="fr-CH" dirty="0" smtClean="0"/>
              <a:t>In-</a:t>
            </a:r>
            <a:r>
              <a:rPr lang="fr-CH" dirty="0" err="1" smtClean="0"/>
              <a:t>kind</a:t>
            </a:r>
            <a:r>
              <a:rPr lang="fr-CH" dirty="0" smtClean="0"/>
              <a:t> contribution and Collaboration for HW design and prototypes</a:t>
            </a:r>
            <a:endParaRPr lang="en-GB" dirty="0"/>
          </a:p>
        </p:txBody>
      </p:sp>
      <p:sp>
        <p:nvSpPr>
          <p:cNvPr id="5" name="Footer Placeholder 4"/>
          <p:cNvSpPr>
            <a:spLocks noGrp="1"/>
          </p:cNvSpPr>
          <p:nvPr>
            <p:ph type="ftr" sz="quarter" idx="3"/>
          </p:nvPr>
        </p:nvSpPr>
        <p:spPr/>
        <p:txBody>
          <a:bodyPr/>
          <a:lstStyle/>
          <a:p>
            <a:r>
              <a:rPr lang="en-GB" smtClean="0"/>
              <a:t>L. Rossi @ DOE review of LARP - 17 Feb 2014 - Fermilab</a:t>
            </a:r>
            <a:endParaRPr lang="en-GB" dirty="0"/>
          </a:p>
        </p:txBody>
      </p:sp>
      <p:pic>
        <p:nvPicPr>
          <p:cNvPr id="3"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6843" y="1623913"/>
            <a:ext cx="8748465" cy="242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3307" y="4221088"/>
            <a:ext cx="5579293" cy="194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4" descr="United States icon">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535630" y="257942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4" descr="United States icon">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52905" y="22136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4" descr="United States icon">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46386" y="456478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6" descr="Japan icon">
            <a:hlinkClick r:id="rId6"/>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065109" y="1953390"/>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0" descr="France icon">
            <a:hlinkClick r:id="rId8"/>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984342" y="448501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4" descr="Italy icon">
            <a:hlinkClick r:id="rId10"/>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877224" y="204409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2" descr="Spain icon">
            <a:hlinkClick r:id="rId12"/>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2364904" y="2102619"/>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6319190" y="2443980"/>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744223" y="2321415"/>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8721619" y="2700146"/>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820220" y="4882696"/>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2" descr="Spain icon">
            <a:hlinkClick r:id="rId12"/>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5481816" y="2425092"/>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20414" y="4288480"/>
            <a:ext cx="3254065"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CH" dirty="0" smtClean="0"/>
              <a:t>Q1-Q3 : R&amp;D, Design, Prototypes and in-</a:t>
            </a:r>
            <a:r>
              <a:rPr lang="fr-CH" dirty="0" err="1" smtClean="0"/>
              <a:t>kind</a:t>
            </a:r>
            <a:r>
              <a:rPr lang="fr-CH" dirty="0" smtClean="0"/>
              <a:t> </a:t>
            </a:r>
            <a:r>
              <a:rPr lang="fr-CH" b="1" dirty="0" smtClean="0"/>
              <a:t>USA</a:t>
            </a:r>
          </a:p>
          <a:p>
            <a:r>
              <a:rPr lang="fr-CH" dirty="0" smtClean="0"/>
              <a:t>D1 : </a:t>
            </a:r>
            <a:r>
              <a:rPr lang="fr-CH" dirty="0"/>
              <a:t>R&amp;D, Design, </a:t>
            </a:r>
            <a:r>
              <a:rPr lang="fr-CH" dirty="0" smtClean="0"/>
              <a:t>Prototypes </a:t>
            </a:r>
            <a:r>
              <a:rPr lang="fr-CH" dirty="0"/>
              <a:t>and in-</a:t>
            </a:r>
            <a:r>
              <a:rPr lang="fr-CH" dirty="0" err="1"/>
              <a:t>kind</a:t>
            </a:r>
            <a:r>
              <a:rPr lang="fr-CH" dirty="0"/>
              <a:t> </a:t>
            </a:r>
            <a:r>
              <a:rPr lang="fr-CH" b="1" dirty="0" smtClean="0"/>
              <a:t>JP</a:t>
            </a:r>
          </a:p>
          <a:p>
            <a:r>
              <a:rPr lang="fr-CH" dirty="0" smtClean="0"/>
              <a:t>MCBX : Design and Prototype </a:t>
            </a:r>
            <a:r>
              <a:rPr lang="fr-CH" b="1" dirty="0" smtClean="0"/>
              <a:t>ES</a:t>
            </a:r>
          </a:p>
          <a:p>
            <a:r>
              <a:rPr lang="fr-CH" dirty="0" smtClean="0"/>
              <a:t>HO Correctors: Design and Prototypes </a:t>
            </a:r>
            <a:r>
              <a:rPr lang="fr-CH" b="1" dirty="0" smtClean="0"/>
              <a:t>IT</a:t>
            </a:r>
          </a:p>
          <a:p>
            <a:r>
              <a:rPr lang="fr-CH" dirty="0" smtClean="0"/>
              <a:t>Q4 : Design and Prototype </a:t>
            </a:r>
            <a:r>
              <a:rPr lang="fr-CH" b="1" dirty="0" smtClean="0"/>
              <a:t>FR</a:t>
            </a:r>
            <a:endParaRPr lang="en-GB" b="1" dirty="0"/>
          </a:p>
        </p:txBody>
      </p:sp>
      <p:pic>
        <p:nvPicPr>
          <p:cNvPr id="24" name="Picture 52" descr="United Kingdom icon">
            <a:hlinkClick r:id="rId15"/>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2843821" y="4640970"/>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4" descr="Italy icon">
            <a:hlinkClick r:id="rId10"/>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4241303" y="4768452"/>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92474" y="6227472"/>
            <a:ext cx="3358551"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CH" dirty="0" smtClean="0"/>
              <a:t>CC : R&amp;D, Design and in-</a:t>
            </a:r>
            <a:r>
              <a:rPr lang="fr-CH" dirty="0" err="1" smtClean="0"/>
              <a:t>kind</a:t>
            </a:r>
            <a:r>
              <a:rPr lang="fr-CH" dirty="0" smtClean="0"/>
              <a:t>  </a:t>
            </a:r>
            <a:r>
              <a:rPr lang="fr-CH" b="1" dirty="0" smtClean="0"/>
              <a:t>USA</a:t>
            </a:r>
            <a:endParaRPr lang="en-GB" dirty="0"/>
          </a:p>
        </p:txBody>
      </p:sp>
      <p:sp>
        <p:nvSpPr>
          <p:cNvPr id="23" name="TextBox 22"/>
          <p:cNvSpPr txBox="1"/>
          <p:nvPr/>
        </p:nvSpPr>
        <p:spPr>
          <a:xfrm>
            <a:off x="3487629" y="6227472"/>
            <a:ext cx="243278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CH" dirty="0" smtClean="0"/>
              <a:t>CC : R&amp;D and Design </a:t>
            </a:r>
            <a:r>
              <a:rPr lang="fr-CH" b="1" dirty="0" smtClean="0"/>
              <a:t>UK</a:t>
            </a:r>
            <a:r>
              <a:rPr lang="fr-CH" dirty="0" smtClean="0"/>
              <a:t> </a:t>
            </a:r>
            <a:endParaRPr lang="en-GB" dirty="0"/>
          </a:p>
        </p:txBody>
      </p:sp>
      <p:sp>
        <p:nvSpPr>
          <p:cNvPr id="26" name="Oval 25"/>
          <p:cNvSpPr/>
          <p:nvPr/>
        </p:nvSpPr>
        <p:spPr>
          <a:xfrm>
            <a:off x="8515350" y="3402722"/>
            <a:ext cx="704850" cy="483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ctr"/>
          <a:lstStyle/>
          <a:p>
            <a:pPr algn="ctr"/>
            <a:r>
              <a:rPr lang="fr-CH" sz="1000" b="1" dirty="0" smtClean="0"/>
              <a:t>ATLAS</a:t>
            </a:r>
          </a:p>
          <a:p>
            <a:pPr algn="ctr"/>
            <a:r>
              <a:rPr lang="fr-CH" sz="1000" b="1" dirty="0" smtClean="0"/>
              <a:t>CMS</a:t>
            </a:r>
            <a:endParaRPr lang="en-GB" sz="1000" b="1" dirty="0"/>
          </a:p>
        </p:txBody>
      </p:sp>
    </p:spTree>
    <p:extLst>
      <p:ext uri="{BB962C8B-B14F-4D97-AF65-F5344CB8AC3E}">
        <p14:creationId xmlns:p14="http://schemas.microsoft.com/office/powerpoint/2010/main" val="34070374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37</a:t>
            </a:fld>
            <a:endParaRPr lang="en-US"/>
          </a:p>
        </p:txBody>
      </p:sp>
      <p:sp>
        <p:nvSpPr>
          <p:cNvPr id="3" name="Title 2"/>
          <p:cNvSpPr>
            <a:spLocks noGrp="1"/>
          </p:cNvSpPr>
          <p:nvPr>
            <p:ph type="title"/>
          </p:nvPr>
        </p:nvSpPr>
        <p:spPr/>
        <p:txBody>
          <a:bodyPr/>
          <a:lstStyle/>
          <a:p>
            <a:r>
              <a:rPr lang="en-GB" sz="3200" dirty="0" smtClean="0"/>
              <a:t>Conceptual Specification by Tech. Coordinator</a:t>
            </a:r>
            <a:endParaRPr lang="en-GB" sz="3200" dirty="0"/>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888886" y="1078022"/>
            <a:ext cx="6507225" cy="5348287"/>
          </a:xfrm>
        </p:spPr>
      </p:pic>
      <p:sp>
        <p:nvSpPr>
          <p:cNvPr id="5" name="Footer Placeholder 4"/>
          <p:cNvSpPr>
            <a:spLocks noGrp="1"/>
          </p:cNvSpPr>
          <p:nvPr>
            <p:ph type="ftr" sz="quarter" idx="3"/>
          </p:nvPr>
        </p:nvSpPr>
        <p:spPr/>
        <p:txBody>
          <a:bodyPr/>
          <a:lstStyle/>
          <a:p>
            <a:r>
              <a:rPr lang="en-GB" smtClean="0"/>
              <a:t>L. Rossi @ DOE review of LARP - 17 Feb 2014 - Fermilab</a:t>
            </a:r>
            <a:endParaRPr lang="en-GB" dirty="0"/>
          </a:p>
        </p:txBody>
      </p:sp>
      <p:sp>
        <p:nvSpPr>
          <p:cNvPr id="7" name="Rectangle 6"/>
          <p:cNvSpPr/>
          <p:nvPr/>
        </p:nvSpPr>
        <p:spPr>
          <a:xfrm>
            <a:off x="886691" y="3892852"/>
            <a:ext cx="7800109" cy="369332"/>
          </a:xfrm>
          <a:prstGeom prst="rect">
            <a:avLst/>
          </a:prstGeom>
        </p:spPr>
        <p:txBody>
          <a:bodyPr wrap="square">
            <a:spAutoFit/>
          </a:bodyPr>
          <a:lstStyle/>
          <a:p>
            <a:r>
              <a:rPr lang="en-GB" dirty="0">
                <a:hlinkClick r:id="rId3"/>
              </a:rPr>
              <a:t>https://edms.cern.ch/file/1311290/0.4/LHC-PM-QA-517.V04.21.01.2014.docx </a:t>
            </a:r>
            <a:endParaRPr lang="en-GB" dirty="0"/>
          </a:p>
        </p:txBody>
      </p:sp>
      <p:sp>
        <p:nvSpPr>
          <p:cNvPr id="4" name="TextBox 3"/>
          <p:cNvSpPr txBox="1"/>
          <p:nvPr/>
        </p:nvSpPr>
        <p:spPr>
          <a:xfrm>
            <a:off x="6286500" y="1493227"/>
            <a:ext cx="2857500" cy="203132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r"/>
            <a:r>
              <a:rPr lang="fr-CH" b="1" dirty="0" err="1" smtClean="0"/>
              <a:t>Integration</a:t>
            </a:r>
            <a:r>
              <a:rPr lang="fr-CH" b="1" dirty="0" smtClean="0"/>
              <a:t> </a:t>
            </a:r>
            <a:r>
              <a:rPr lang="fr-CH" b="1" dirty="0" err="1" smtClean="0"/>
              <a:t>work</a:t>
            </a:r>
            <a:r>
              <a:rPr lang="fr-CH" b="1" dirty="0" smtClean="0"/>
              <a:t> has </a:t>
            </a:r>
            <a:r>
              <a:rPr lang="fr-CH" b="1" dirty="0" err="1" smtClean="0"/>
              <a:t>started</a:t>
            </a:r>
            <a:r>
              <a:rPr lang="fr-CH" b="1" dirty="0"/>
              <a:t> </a:t>
            </a:r>
            <a:r>
              <a:rPr lang="fr-CH" b="1" dirty="0" err="1" smtClean="0"/>
              <a:t>seriously</a:t>
            </a:r>
            <a:r>
              <a:rPr lang="fr-CH" b="1" dirty="0" smtClean="0"/>
              <a:t>:</a:t>
            </a:r>
          </a:p>
          <a:p>
            <a:pPr algn="r"/>
            <a:r>
              <a:rPr lang="fr-CH" b="1" dirty="0" err="1" smtClean="0"/>
              <a:t>Firs</a:t>
            </a:r>
            <a:r>
              <a:rPr lang="fr-CH" b="1" dirty="0" smtClean="0"/>
              <a:t> </a:t>
            </a:r>
            <a:r>
              <a:rPr lang="fr-CH" b="1" dirty="0" err="1" smtClean="0"/>
              <a:t>hicap</a:t>
            </a:r>
            <a:r>
              <a:rPr lang="fr-CH" b="1" dirty="0" smtClean="0"/>
              <a:t>: </a:t>
            </a:r>
            <a:r>
              <a:rPr lang="fr-CH" b="1" dirty="0" err="1" smtClean="0"/>
              <a:t>Needs</a:t>
            </a:r>
            <a:r>
              <a:rPr lang="fr-CH" b="1" dirty="0" smtClean="0"/>
              <a:t> of </a:t>
            </a:r>
            <a:r>
              <a:rPr lang="fr-CH" b="1" dirty="0" err="1" smtClean="0"/>
              <a:t>side</a:t>
            </a:r>
            <a:r>
              <a:rPr lang="fr-CH" b="1" dirty="0" smtClean="0"/>
              <a:t> halls for CC </a:t>
            </a:r>
            <a:r>
              <a:rPr lang="fr-CH" b="1" dirty="0" err="1" smtClean="0"/>
              <a:t>powering</a:t>
            </a:r>
            <a:r>
              <a:rPr lang="fr-CH" b="1" dirty="0" smtClean="0"/>
              <a:t> infrastructure &amp; </a:t>
            </a:r>
            <a:r>
              <a:rPr lang="fr-CH" b="1" dirty="0" err="1" smtClean="0"/>
              <a:t>controls</a:t>
            </a:r>
            <a:endParaRPr lang="fr-CH" b="1" dirty="0" smtClean="0"/>
          </a:p>
          <a:p>
            <a:pPr algn="r"/>
            <a:r>
              <a:rPr lang="fr-CH" b="1" dirty="0" smtClean="0"/>
              <a:t>May </a:t>
            </a:r>
            <a:r>
              <a:rPr lang="fr-CH" b="1" dirty="0" err="1" smtClean="0"/>
              <a:t>be</a:t>
            </a:r>
            <a:r>
              <a:rPr lang="fr-CH" b="1" dirty="0" smtClean="0"/>
              <a:t> </a:t>
            </a:r>
            <a:r>
              <a:rPr lang="fr-CH" b="1" dirty="0" err="1" smtClean="0"/>
              <a:t>also</a:t>
            </a:r>
            <a:r>
              <a:rPr lang="fr-CH" b="1" dirty="0" smtClean="0"/>
              <a:t> for new </a:t>
            </a:r>
            <a:r>
              <a:rPr lang="fr-CH" b="1" dirty="0" err="1" smtClean="0"/>
              <a:t>Cryoplants</a:t>
            </a:r>
            <a:r>
              <a:rPr lang="fr-CH" b="1" dirty="0" smtClean="0"/>
              <a:t> in P1 and P5.</a:t>
            </a:r>
            <a:endParaRPr lang="en-GB" b="1" dirty="0"/>
          </a:p>
        </p:txBody>
      </p:sp>
    </p:spTree>
    <p:extLst>
      <p:ext uri="{BB962C8B-B14F-4D97-AF65-F5344CB8AC3E}">
        <p14:creationId xmlns:p14="http://schemas.microsoft.com/office/powerpoint/2010/main" val="20620729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38</a:t>
            </a:fld>
            <a:endParaRPr lang="en-US"/>
          </a:p>
        </p:txBody>
      </p:sp>
      <p:sp>
        <p:nvSpPr>
          <p:cNvPr id="3" name="Title 2"/>
          <p:cNvSpPr>
            <a:spLocks noGrp="1"/>
          </p:cNvSpPr>
          <p:nvPr>
            <p:ph type="title"/>
          </p:nvPr>
        </p:nvSpPr>
        <p:spPr/>
        <p:txBody>
          <a:bodyPr/>
          <a:lstStyle/>
          <a:p>
            <a:r>
              <a:rPr lang="en-GB" dirty="0" smtClean="0"/>
              <a:t>Conceptual Specification</a:t>
            </a:r>
            <a:endParaRPr lang="en-GB" dirty="0"/>
          </a:p>
        </p:txBody>
      </p:sp>
      <p:sp>
        <p:nvSpPr>
          <p:cNvPr id="5" name="Footer Placeholder 4"/>
          <p:cNvSpPr>
            <a:spLocks noGrp="1"/>
          </p:cNvSpPr>
          <p:nvPr>
            <p:ph type="ftr" sz="quarter" idx="3"/>
          </p:nvPr>
        </p:nvSpPr>
        <p:spPr/>
        <p:txBody>
          <a:bodyPr/>
          <a:lstStyle/>
          <a:p>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085418"/>
            <a:ext cx="6681452" cy="545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49128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39</a:t>
            </a:fld>
            <a:endParaRPr lang="en-US" dirty="0"/>
          </a:p>
        </p:txBody>
      </p:sp>
      <p:sp>
        <p:nvSpPr>
          <p:cNvPr id="3" name="Title 2"/>
          <p:cNvSpPr>
            <a:spLocks noGrp="1"/>
          </p:cNvSpPr>
          <p:nvPr>
            <p:ph type="title"/>
          </p:nvPr>
        </p:nvSpPr>
        <p:spPr/>
        <p:txBody>
          <a:bodyPr/>
          <a:lstStyle/>
          <a:p>
            <a:r>
              <a:rPr lang="en-GB" dirty="0" smtClean="0"/>
              <a:t>Baseline Documents</a:t>
            </a:r>
            <a:endParaRPr lang="en-GB" dirty="0"/>
          </a:p>
        </p:txBody>
      </p:sp>
      <p:sp>
        <p:nvSpPr>
          <p:cNvPr id="5" name="Footer Placeholder 4"/>
          <p:cNvSpPr>
            <a:spLocks noGrp="1"/>
          </p:cNvSpPr>
          <p:nvPr>
            <p:ph type="ftr" sz="quarter" idx="3"/>
          </p:nvPr>
        </p:nvSpPr>
        <p:spPr/>
        <p:txBody>
          <a:bodyPr/>
          <a:lstStyle/>
          <a:p>
            <a:endParaRPr lang="en-GB" dirty="0"/>
          </a:p>
        </p:txBody>
      </p:sp>
      <p:sp>
        <p:nvSpPr>
          <p:cNvPr id="6" name="Content Placeholder 5"/>
          <p:cNvSpPr>
            <a:spLocks noGrp="1"/>
          </p:cNvSpPr>
          <p:nvPr>
            <p:ph idx="1"/>
          </p:nvPr>
        </p:nvSpPr>
        <p:spPr/>
        <p:txBody>
          <a:bodyPr/>
          <a:lstStyle/>
          <a:p>
            <a:endParaRPr lang="en-GB" dirty="0"/>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1893"/>
          <a:stretch/>
        </p:blipFill>
        <p:spPr bwMode="auto">
          <a:xfrm>
            <a:off x="0" y="1002346"/>
            <a:ext cx="8964080" cy="5453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8839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FA004B2-1541-5046-B6F2-22AF56585712}" type="slidenum">
              <a:rPr lang="en-US" smtClean="0"/>
              <a:t>4</a:t>
            </a:fld>
            <a:endParaRPr lang="en-US"/>
          </a:p>
        </p:txBody>
      </p:sp>
      <p:sp>
        <p:nvSpPr>
          <p:cNvPr id="2" name="Title 1"/>
          <p:cNvSpPr>
            <a:spLocks noGrp="1"/>
          </p:cNvSpPr>
          <p:nvPr>
            <p:ph type="title"/>
          </p:nvPr>
        </p:nvSpPr>
        <p:spPr/>
        <p:txBody>
          <a:bodyPr>
            <a:normAutofit fontScale="90000"/>
          </a:bodyPr>
          <a:lstStyle/>
          <a:p>
            <a:r>
              <a:rPr lang="fr-CH" dirty="0" smtClean="0"/>
              <a:t>Goal of High </a:t>
            </a:r>
            <a:r>
              <a:rPr lang="fr-CH" dirty="0" err="1" smtClean="0"/>
              <a:t>Luminosity</a:t>
            </a:r>
            <a:r>
              <a:rPr lang="fr-CH" dirty="0" smtClean="0"/>
              <a:t> LHC (HL-LHC) as </a:t>
            </a:r>
            <a:r>
              <a:rPr lang="fr-CH" dirty="0" err="1" smtClean="0"/>
              <a:t>fixed</a:t>
            </a:r>
            <a:r>
              <a:rPr lang="fr-CH" dirty="0" smtClean="0"/>
              <a:t> in </a:t>
            </a:r>
            <a:r>
              <a:rPr lang="fr-CH" dirty="0" err="1" smtClean="0"/>
              <a:t>November</a:t>
            </a:r>
            <a:r>
              <a:rPr lang="fr-CH" dirty="0" smtClean="0"/>
              <a:t> 2010</a:t>
            </a:r>
            <a:endParaRPr lang="en-GB" dirty="0"/>
          </a:p>
        </p:txBody>
      </p:sp>
      <p:sp>
        <p:nvSpPr>
          <p:cNvPr id="6" name="Footer Placeholder 5"/>
          <p:cNvSpPr>
            <a:spLocks noGrp="1"/>
          </p:cNvSpPr>
          <p:nvPr>
            <p:ph type="ftr" sz="quarter" idx="3"/>
          </p:nvPr>
        </p:nvSpPr>
        <p:spPr/>
        <p:txBody>
          <a:bodyPr/>
          <a:lstStyle/>
          <a:p>
            <a:r>
              <a:rPr lang="en-GB" smtClean="0"/>
              <a:t>L. Rossi @ DOE review of LARP - 17 Feb 2014 - Fermilab</a:t>
            </a:r>
            <a:endParaRPr lang="en-GB"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TextBox 3"/>
          <p:cNvSpPr txBox="1"/>
          <p:nvPr/>
        </p:nvSpPr>
        <p:spPr>
          <a:xfrm>
            <a:off x="719572" y="1916832"/>
            <a:ext cx="7704856" cy="350865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GB" sz="2000" dirty="0"/>
              <a:t>The main objective of HiLumi LHC Design Study is to determine a hardware configuration and a set of beam parameters that will allow the LHC to reach the following targets:</a:t>
            </a:r>
          </a:p>
          <a:p>
            <a:endParaRPr lang="en-GB" dirty="0"/>
          </a:p>
          <a:p>
            <a:r>
              <a:rPr lang="en-GB" sz="2400" dirty="0"/>
              <a:t>A peak luminosity of </a:t>
            </a:r>
            <a:r>
              <a:rPr lang="en-GB" sz="2400" b="1" dirty="0"/>
              <a:t>5×10</a:t>
            </a:r>
            <a:r>
              <a:rPr lang="en-GB" sz="2400" b="1" baseline="30000" dirty="0"/>
              <a:t>34</a:t>
            </a:r>
            <a:r>
              <a:rPr lang="en-GB" sz="2400" b="1" dirty="0"/>
              <a:t> cm</a:t>
            </a:r>
            <a:r>
              <a:rPr lang="en-GB" sz="2400" b="1" baseline="30000" dirty="0"/>
              <a:t>-2</a:t>
            </a:r>
            <a:r>
              <a:rPr lang="en-GB" sz="2400" b="1" dirty="0"/>
              <a:t>s</a:t>
            </a:r>
            <a:r>
              <a:rPr lang="en-GB" sz="2400" b="1" baseline="30000" dirty="0"/>
              <a:t>-1</a:t>
            </a:r>
            <a:r>
              <a:rPr lang="en-GB" sz="2400" b="1" dirty="0"/>
              <a:t> with levelling,</a:t>
            </a:r>
            <a:r>
              <a:rPr lang="en-GB" sz="2400" dirty="0"/>
              <a:t> allowing:</a:t>
            </a:r>
          </a:p>
          <a:p>
            <a:r>
              <a:rPr lang="en-GB" sz="2400" dirty="0" smtClean="0"/>
              <a:t/>
            </a:r>
            <a:br>
              <a:rPr lang="en-GB" sz="2400" dirty="0" smtClean="0"/>
            </a:br>
            <a:r>
              <a:rPr lang="en-GB" sz="2400" dirty="0" smtClean="0"/>
              <a:t>An </a:t>
            </a:r>
            <a:r>
              <a:rPr lang="en-GB" sz="2400" dirty="0"/>
              <a:t>integrated luminosity of </a:t>
            </a:r>
            <a:r>
              <a:rPr lang="en-GB" sz="2400" b="1" dirty="0"/>
              <a:t>250 fb</a:t>
            </a:r>
            <a:r>
              <a:rPr lang="en-GB" sz="2400" b="1" baseline="30000" dirty="0"/>
              <a:t>-1</a:t>
            </a:r>
            <a:r>
              <a:rPr lang="en-GB" sz="2400" b="1" dirty="0"/>
              <a:t> per year</a:t>
            </a:r>
            <a:r>
              <a:rPr lang="en-GB" sz="2400" dirty="0"/>
              <a:t>, enabling the goal of </a:t>
            </a:r>
            <a:r>
              <a:rPr lang="en-GB" sz="2400" b="1" dirty="0"/>
              <a:t>3000 fb</a:t>
            </a:r>
            <a:r>
              <a:rPr lang="en-GB" sz="2400" b="1" baseline="30000" dirty="0"/>
              <a:t>-1</a:t>
            </a:r>
            <a:r>
              <a:rPr lang="en-GB" sz="2400" dirty="0"/>
              <a:t> twelve years after the upgrade. </a:t>
            </a:r>
            <a:r>
              <a:rPr lang="en-GB" sz="2400" dirty="0" smtClean="0"/>
              <a:t/>
            </a:r>
            <a:br>
              <a:rPr lang="en-GB" sz="2400" dirty="0" smtClean="0"/>
            </a:br>
            <a:r>
              <a:rPr lang="en-GB" sz="2400" dirty="0" smtClean="0"/>
              <a:t>This </a:t>
            </a:r>
            <a:r>
              <a:rPr lang="en-GB" sz="2400" dirty="0"/>
              <a:t>luminosity is more than ten times the luminosity reach of the first 10 years of the LHC lifetime.</a:t>
            </a:r>
          </a:p>
        </p:txBody>
      </p:sp>
    </p:spTree>
    <p:extLst>
      <p:ext uri="{BB962C8B-B14F-4D97-AF65-F5344CB8AC3E}">
        <p14:creationId xmlns:p14="http://schemas.microsoft.com/office/powerpoint/2010/main" val="39807426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40</a:t>
            </a:fld>
            <a:endParaRPr lang="en-US"/>
          </a:p>
        </p:txBody>
      </p:sp>
      <p:sp>
        <p:nvSpPr>
          <p:cNvPr id="3" name="Title 2"/>
          <p:cNvSpPr>
            <a:spLocks noGrp="1"/>
          </p:cNvSpPr>
          <p:nvPr>
            <p:ph type="title"/>
          </p:nvPr>
        </p:nvSpPr>
        <p:spPr/>
        <p:txBody>
          <a:bodyPr/>
          <a:lstStyle/>
          <a:p>
            <a:r>
              <a:rPr lang="en-GB" dirty="0"/>
              <a:t>HL-LHC Standards and best </a:t>
            </a:r>
            <a:r>
              <a:rPr lang="en-GB" dirty="0" smtClean="0"/>
              <a:t>practices 11-12-13 June 2014</a:t>
            </a:r>
            <a:endParaRPr lang="en-GB" dirty="0"/>
          </a:p>
        </p:txBody>
      </p:sp>
      <p:sp>
        <p:nvSpPr>
          <p:cNvPr id="4" name="Content Placeholder 3"/>
          <p:cNvSpPr>
            <a:spLocks noGrp="1"/>
          </p:cNvSpPr>
          <p:nvPr>
            <p:ph idx="1"/>
          </p:nvPr>
        </p:nvSpPr>
        <p:spPr>
          <a:xfrm>
            <a:off x="457200" y="1315719"/>
            <a:ext cx="8229600" cy="4840606"/>
          </a:xfrm>
        </p:spPr>
        <p:txBody>
          <a:bodyPr>
            <a:normAutofit fontScale="70000" lnSpcReduction="20000"/>
          </a:bodyPr>
          <a:lstStyle/>
          <a:p>
            <a:pPr marL="0" indent="0" algn="just">
              <a:buNone/>
            </a:pPr>
            <a:r>
              <a:rPr lang="en-GB" dirty="0" smtClean="0"/>
              <a:t>The purpose of the </a:t>
            </a:r>
            <a:r>
              <a:rPr lang="en-US" dirty="0" smtClean="0"/>
              <a:t>HL-LHC </a:t>
            </a:r>
            <a:r>
              <a:rPr lang="en-US" dirty="0"/>
              <a:t>Standards and best </a:t>
            </a:r>
            <a:r>
              <a:rPr lang="en-US" dirty="0" smtClean="0"/>
              <a:t>practices workshop is to share and when possible reach an agreement on:</a:t>
            </a:r>
          </a:p>
          <a:p>
            <a:pPr algn="just"/>
            <a:r>
              <a:rPr lang="en-US" dirty="0" smtClean="0"/>
              <a:t>Standards to be used in the different technical domains and equivalence between standards.</a:t>
            </a:r>
          </a:p>
          <a:p>
            <a:pPr algn="just"/>
            <a:r>
              <a:rPr lang="en-US" dirty="0" smtClean="0"/>
              <a:t>Best Practices and Engineering methods applicable for the Design of HL-LHC components</a:t>
            </a:r>
          </a:p>
          <a:p>
            <a:pPr algn="just"/>
            <a:r>
              <a:rPr lang="en-US" dirty="0" smtClean="0"/>
              <a:t>Data sharing of technical parameters. Common tools, tools interfaces, data transfer …. </a:t>
            </a:r>
          </a:p>
          <a:p>
            <a:pPr marL="0" indent="0" algn="just">
              <a:buNone/>
            </a:pPr>
            <a:endParaRPr lang="en-US" dirty="0" smtClean="0"/>
          </a:p>
          <a:p>
            <a:pPr marL="0" indent="0" algn="just">
              <a:buNone/>
            </a:pPr>
            <a:r>
              <a:rPr lang="en-US" dirty="0" smtClean="0"/>
              <a:t>The 3 days workshop will be on the first or second week of June.</a:t>
            </a:r>
          </a:p>
          <a:p>
            <a:pPr marL="0" indent="0" algn="just">
              <a:buNone/>
            </a:pPr>
            <a:r>
              <a:rPr lang="en-US" dirty="0" smtClean="0"/>
              <a:t>It is intended for the “main drivers” of the design and integration of HL-LHC equipment.</a:t>
            </a:r>
            <a:endParaRPr lang="en-GB" i="1" dirty="0" smtClean="0"/>
          </a:p>
          <a:p>
            <a:pPr marL="0" indent="0" algn="just">
              <a:buNone/>
            </a:pPr>
            <a:endParaRPr lang="en-GB" i="1" dirty="0"/>
          </a:p>
          <a:p>
            <a:endParaRPr lang="en-GB" dirty="0"/>
          </a:p>
          <a:p>
            <a:endParaRPr lang="en-GB" dirty="0"/>
          </a:p>
        </p:txBody>
      </p:sp>
      <p:sp>
        <p:nvSpPr>
          <p:cNvPr id="5" name="Footer Placeholder 4"/>
          <p:cNvSpPr>
            <a:spLocks noGrp="1"/>
          </p:cNvSpPr>
          <p:nvPr>
            <p:ph type="ftr" sz="quarter" idx="3"/>
          </p:nvPr>
        </p:nvSpPr>
        <p:spPr/>
        <p:txBody>
          <a:bodyPr/>
          <a:lstStyle/>
          <a:p>
            <a:endParaRPr lang="en-GB" dirty="0"/>
          </a:p>
        </p:txBody>
      </p:sp>
    </p:spTree>
    <p:extLst>
      <p:ext uri="{BB962C8B-B14F-4D97-AF65-F5344CB8AC3E}">
        <p14:creationId xmlns:p14="http://schemas.microsoft.com/office/powerpoint/2010/main" val="24048377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FA004B2-1541-5046-B6F2-22AF56585712}" type="slidenum">
              <a:rPr lang="en-US" smtClean="0"/>
              <a:t>41</a:t>
            </a:fld>
            <a:endParaRPr lang="en-US"/>
          </a:p>
        </p:txBody>
      </p:sp>
      <p:sp>
        <p:nvSpPr>
          <p:cNvPr id="2" name="Title 1"/>
          <p:cNvSpPr>
            <a:spLocks noGrp="1"/>
          </p:cNvSpPr>
          <p:nvPr>
            <p:ph type="title"/>
          </p:nvPr>
        </p:nvSpPr>
        <p:spPr/>
        <p:txBody>
          <a:bodyPr>
            <a:normAutofit fontScale="90000"/>
          </a:bodyPr>
          <a:lstStyle/>
          <a:p>
            <a:r>
              <a:rPr lang="fr-CH" dirty="0" err="1" smtClean="0"/>
              <a:t>Implementation</a:t>
            </a:r>
            <a:r>
              <a:rPr lang="fr-CH" dirty="0" smtClean="0"/>
              <a:t> plan (BEFORE 1 </a:t>
            </a:r>
            <a:r>
              <a:rPr lang="fr-CH" dirty="0" err="1" smtClean="0"/>
              <a:t>year</a:t>
            </a:r>
            <a:r>
              <a:rPr lang="fr-CH" dirty="0" smtClean="0"/>
              <a:t> shift of the LS3 </a:t>
            </a:r>
            <a:r>
              <a:rPr lang="fr-CH" dirty="0" smtClean="0">
                <a:sym typeface="Symbol"/>
              </a:rPr>
              <a:t> 2023-24)</a:t>
            </a:r>
            <a:endParaRPr lang="en-GB" dirty="0">
              <a:solidFill>
                <a:srgbClr val="FF0000"/>
              </a:solidFill>
            </a:endParaRPr>
          </a:p>
        </p:txBody>
      </p:sp>
      <p:sp>
        <p:nvSpPr>
          <p:cNvPr id="3" name="Content Placeholder 2"/>
          <p:cNvSpPr>
            <a:spLocks noGrp="1"/>
          </p:cNvSpPr>
          <p:nvPr>
            <p:ph idx="1"/>
          </p:nvPr>
        </p:nvSpPr>
        <p:spPr>
          <a:xfrm>
            <a:off x="457200" y="3733800"/>
            <a:ext cx="8229600" cy="2831384"/>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r>
              <a:rPr lang="fr-CH" b="1" dirty="0" smtClean="0"/>
              <a:t>All WP active, </a:t>
            </a:r>
            <a:r>
              <a:rPr lang="fr-CH" b="1" dirty="0" err="1" smtClean="0"/>
              <a:t>from</a:t>
            </a:r>
            <a:r>
              <a:rPr lang="fr-CH" b="1" dirty="0" smtClean="0"/>
              <a:t> diagnostics to Machine Protection; </a:t>
            </a:r>
          </a:p>
          <a:p>
            <a:r>
              <a:rPr lang="fr-CH" b="1" dirty="0" err="1" smtClean="0"/>
              <a:t>Integration</a:t>
            </a:r>
            <a:r>
              <a:rPr lang="fr-CH" b="1" dirty="0" smtClean="0"/>
              <a:t> </a:t>
            </a:r>
            <a:r>
              <a:rPr lang="fr-CH" b="1" dirty="0" err="1" smtClean="0"/>
              <a:t>started</a:t>
            </a:r>
            <a:r>
              <a:rPr lang="fr-CH" b="1" dirty="0" smtClean="0"/>
              <a:t> </a:t>
            </a:r>
            <a:r>
              <a:rPr lang="fr-CH" b="1" dirty="0" err="1" smtClean="0"/>
              <a:t>with</a:t>
            </a:r>
            <a:r>
              <a:rPr lang="fr-CH" b="1" dirty="0" smtClean="0"/>
              <a:t> </a:t>
            </a:r>
            <a:r>
              <a:rPr lang="fr-CH" b="1" dirty="0" err="1" smtClean="0"/>
              <a:t>vigour</a:t>
            </a:r>
            <a:r>
              <a:rPr lang="fr-CH" b="1" dirty="0" smtClean="0"/>
              <a:t> as </a:t>
            </a:r>
            <a:r>
              <a:rPr lang="fr-CH" b="1" dirty="0" err="1" smtClean="0"/>
              <a:t>well</a:t>
            </a:r>
            <a:r>
              <a:rPr lang="fr-CH" b="1" dirty="0" smtClean="0"/>
              <a:t> as QA (workshop </a:t>
            </a:r>
            <a:r>
              <a:rPr lang="fr-CH" b="1" dirty="0" err="1" smtClean="0"/>
              <a:t>soon</a:t>
            </a:r>
            <a:r>
              <a:rPr lang="fr-CH" b="1" dirty="0" smtClean="0"/>
              <a:t>)</a:t>
            </a:r>
          </a:p>
          <a:p>
            <a:r>
              <a:rPr lang="fr-CH" b="1" dirty="0" err="1" smtClean="0"/>
              <a:t>Cryo</a:t>
            </a:r>
            <a:r>
              <a:rPr lang="fr-CH" b="1" dirty="0" smtClean="0"/>
              <a:t>, SC links, </a:t>
            </a:r>
            <a:r>
              <a:rPr lang="fr-CH" b="1" dirty="0" err="1" smtClean="0"/>
              <a:t>Collimators</a:t>
            </a:r>
            <a:r>
              <a:rPr lang="fr-CH" b="1" dirty="0" smtClean="0"/>
              <a:t>, Diagnostics, etc. </a:t>
            </a:r>
            <a:r>
              <a:rPr lang="fr-CH" b="1" dirty="0" err="1" smtClean="0"/>
              <a:t>starts</a:t>
            </a:r>
            <a:r>
              <a:rPr lang="fr-CH" b="1" dirty="0" smtClean="0"/>
              <a:t> in LS2 </a:t>
            </a:r>
            <a:r>
              <a:rPr lang="fr-CH" b="1" dirty="0" smtClean="0">
                <a:solidFill>
                  <a:srgbClr val="FF0000"/>
                </a:solidFill>
              </a:rPr>
              <a:t>(2018-19</a:t>
            </a:r>
            <a:r>
              <a:rPr lang="fr-CH" b="1" dirty="0" smtClean="0"/>
              <a:t>)</a:t>
            </a:r>
          </a:p>
          <a:p>
            <a:r>
              <a:rPr lang="fr-CH" b="1" dirty="0">
                <a:solidFill>
                  <a:srgbClr val="00B050"/>
                </a:solidFill>
              </a:rPr>
              <a:t>Proof </a:t>
            </a:r>
            <a:r>
              <a:rPr lang="fr-CH" b="1" dirty="0" smtClean="0">
                <a:solidFill>
                  <a:srgbClr val="00B050"/>
                </a:solidFill>
              </a:rPr>
              <a:t>of main </a:t>
            </a:r>
            <a:r>
              <a:rPr lang="fr-CH" b="1" dirty="0">
                <a:solidFill>
                  <a:srgbClr val="00B050"/>
                </a:solidFill>
              </a:rPr>
              <a:t>hardware by </a:t>
            </a:r>
            <a:r>
              <a:rPr lang="fr-CH" b="1" dirty="0" smtClean="0">
                <a:solidFill>
                  <a:srgbClr val="00B050"/>
                </a:solidFill>
              </a:rPr>
              <a:t>2016; Prototypes by 2017</a:t>
            </a:r>
            <a:endParaRPr lang="fr-CH" b="1" dirty="0">
              <a:solidFill>
                <a:srgbClr val="00B050"/>
              </a:solidFill>
            </a:endParaRPr>
          </a:p>
          <a:p>
            <a:r>
              <a:rPr lang="fr-CH" b="1" dirty="0" smtClean="0"/>
              <a:t>Start construction 2017/18 </a:t>
            </a:r>
            <a:r>
              <a:rPr lang="fr-CH" b="1" dirty="0" err="1" smtClean="0"/>
              <a:t>from</a:t>
            </a:r>
            <a:r>
              <a:rPr lang="fr-CH" b="1" dirty="0" smtClean="0"/>
              <a:t> IT, CC, </a:t>
            </a:r>
            <a:r>
              <a:rPr lang="fr-CH" b="1" dirty="0" err="1" smtClean="0"/>
              <a:t>other</a:t>
            </a:r>
            <a:r>
              <a:rPr lang="fr-CH" b="1" dirty="0"/>
              <a:t> </a:t>
            </a:r>
            <a:r>
              <a:rPr lang="fr-CH" b="1" dirty="0" smtClean="0"/>
              <a:t>main hardware</a:t>
            </a:r>
          </a:p>
          <a:p>
            <a:r>
              <a:rPr lang="fr-CH" b="1" dirty="0" smtClean="0"/>
              <a:t>IT String test (</a:t>
            </a:r>
            <a:r>
              <a:rPr lang="fr-CH" b="1" dirty="0" err="1" smtClean="0"/>
              <a:t>integration</a:t>
            </a:r>
            <a:r>
              <a:rPr lang="fr-CH" b="1" dirty="0" smtClean="0"/>
              <a:t>) in 2019-20; Main Installation </a:t>
            </a:r>
            <a:r>
              <a:rPr lang="fr-CH" b="1" strike="sngStrike" dirty="0" smtClean="0">
                <a:solidFill>
                  <a:srgbClr val="FF0000"/>
                </a:solidFill>
              </a:rPr>
              <a:t>2022-23</a:t>
            </a:r>
            <a:r>
              <a:rPr lang="fr-CH" b="1" dirty="0" smtClean="0">
                <a:solidFill>
                  <a:srgbClr val="FF0000"/>
                </a:solidFill>
              </a:rPr>
              <a:t> 2023-24</a:t>
            </a:r>
            <a:endParaRPr lang="fr-CH" b="1" strike="sngStrike" dirty="0" smtClean="0">
              <a:solidFill>
                <a:srgbClr val="FF0000"/>
              </a:solidFill>
            </a:endParaRPr>
          </a:p>
          <a:p>
            <a:r>
              <a:rPr lang="fr-CH" b="1" dirty="0" err="1" smtClean="0"/>
              <a:t>Though</a:t>
            </a:r>
            <a:r>
              <a:rPr lang="fr-CH" b="1" dirty="0" smtClean="0"/>
              <a:t> but – </a:t>
            </a:r>
            <a:r>
              <a:rPr lang="fr-CH" b="1" dirty="0" err="1" smtClean="0"/>
              <a:t>based</a:t>
            </a:r>
            <a:r>
              <a:rPr lang="fr-CH" b="1" dirty="0" smtClean="0"/>
              <a:t> on LHC </a:t>
            </a:r>
            <a:r>
              <a:rPr lang="fr-CH" b="1" dirty="0" err="1" smtClean="0"/>
              <a:t>experience</a:t>
            </a:r>
            <a:r>
              <a:rPr lang="fr-CH" b="1" dirty="0" smtClean="0"/>
              <a:t> – </a:t>
            </a:r>
            <a:r>
              <a:rPr lang="fr-CH" b="1" dirty="0" err="1" smtClean="0"/>
              <a:t>feasible</a:t>
            </a:r>
            <a:endParaRPr lang="fr-CH" b="1" dirty="0" smtClean="0"/>
          </a:p>
          <a:p>
            <a:r>
              <a:rPr lang="fr-CH" b="1" dirty="0" err="1" smtClean="0"/>
              <a:t>Cost</a:t>
            </a:r>
            <a:r>
              <a:rPr lang="fr-CH" b="1" dirty="0" smtClean="0"/>
              <a:t>: 810 MCHF (</a:t>
            </a:r>
            <a:r>
              <a:rPr lang="fr-CH" b="1" dirty="0" err="1" smtClean="0"/>
              <a:t>Material</a:t>
            </a:r>
            <a:r>
              <a:rPr lang="fr-CH" b="1" dirty="0" smtClean="0"/>
              <a:t>, CERN </a:t>
            </a:r>
            <a:r>
              <a:rPr lang="fr-CH" b="1" dirty="0" err="1" smtClean="0"/>
              <a:t>accounting</a:t>
            </a:r>
            <a:r>
              <a:rPr lang="fr-CH" b="1" dirty="0" smtClean="0"/>
              <a:t>)</a:t>
            </a:r>
            <a:endParaRPr lang="fr-CH" b="1" dirty="0"/>
          </a:p>
          <a:p>
            <a:endParaRPr lang="en-GB" b="1" dirty="0"/>
          </a:p>
        </p:txBody>
      </p:sp>
      <p:sp>
        <p:nvSpPr>
          <p:cNvPr id="4" name="Footer Placeholder 3"/>
          <p:cNvSpPr>
            <a:spLocks noGrp="1"/>
          </p:cNvSpPr>
          <p:nvPr>
            <p:ph type="ftr" sz="quarter" idx="3"/>
          </p:nvPr>
        </p:nvSpPr>
        <p:spPr/>
        <p:txBody>
          <a:bodyPr/>
          <a:lstStyle/>
          <a:p>
            <a:r>
              <a:rPr lang="en-GB" smtClean="0"/>
              <a:t>L. Rossi @ DOE review of LARP - 17 Feb 2014 - Fermilab</a:t>
            </a:r>
            <a:endParaRPr lang="en-GB"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5010" y="1189038"/>
            <a:ext cx="8309909" cy="234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295900" y="6087070"/>
            <a:ext cx="3848100"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fr-CH" sz="1400" b="1" dirty="0" smtClean="0"/>
              <a:t>Most </a:t>
            </a:r>
            <a:r>
              <a:rPr lang="fr-CH" sz="1400" b="1" dirty="0" err="1" smtClean="0"/>
              <a:t>already</a:t>
            </a:r>
            <a:r>
              <a:rPr lang="fr-CH" sz="1400" b="1" dirty="0" smtClean="0"/>
              <a:t> in CERN plan: </a:t>
            </a:r>
            <a:r>
              <a:rPr lang="fr-CH" sz="1400" b="1" dirty="0" err="1" smtClean="0"/>
              <a:t>counting</a:t>
            </a:r>
            <a:r>
              <a:rPr lang="fr-CH" sz="1400" b="1" dirty="0" smtClean="0"/>
              <a:t> on the USA and JP contribution </a:t>
            </a:r>
            <a:r>
              <a:rPr lang="fr-CH" sz="1400" b="1" dirty="0" err="1" smtClean="0"/>
              <a:t>we</a:t>
            </a:r>
            <a:r>
              <a:rPr lang="fr-CH" sz="1400" b="1" dirty="0" smtClean="0"/>
              <a:t> are </a:t>
            </a:r>
            <a:r>
              <a:rPr lang="fr-CH" sz="1400" b="1" dirty="0" err="1" smtClean="0"/>
              <a:t>basically</a:t>
            </a:r>
            <a:r>
              <a:rPr lang="fr-CH" sz="1400" b="1" dirty="0" smtClean="0"/>
              <a:t> </a:t>
            </a:r>
            <a:r>
              <a:rPr lang="fr-CH" sz="1400" b="1" dirty="0" err="1" smtClean="0"/>
              <a:t>covered</a:t>
            </a:r>
            <a:endParaRPr lang="en-GB" sz="1400" b="1" dirty="0"/>
          </a:p>
        </p:txBody>
      </p:sp>
    </p:spTree>
    <p:extLst>
      <p:ext uri="{BB962C8B-B14F-4D97-AF65-F5344CB8AC3E}">
        <p14:creationId xmlns:p14="http://schemas.microsoft.com/office/powerpoint/2010/main" val="100120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42</a:t>
            </a:fld>
            <a:endParaRPr lang="en-US"/>
          </a:p>
        </p:txBody>
      </p:sp>
      <p:sp>
        <p:nvSpPr>
          <p:cNvPr id="3" name="Title 2"/>
          <p:cNvSpPr>
            <a:spLocks noGrp="1"/>
          </p:cNvSpPr>
          <p:nvPr>
            <p:ph type="title"/>
          </p:nvPr>
        </p:nvSpPr>
        <p:spPr/>
        <p:txBody>
          <a:bodyPr/>
          <a:lstStyle/>
          <a:p>
            <a:r>
              <a:rPr lang="fr-CH" dirty="0" err="1" smtClean="0"/>
              <a:t>Concern</a:t>
            </a:r>
            <a:r>
              <a:rPr lang="fr-CH" dirty="0" smtClean="0"/>
              <a:t> about planning</a:t>
            </a:r>
            <a:endParaRPr lang="en-GB" dirty="0"/>
          </a:p>
        </p:txBody>
      </p:sp>
      <p:sp>
        <p:nvSpPr>
          <p:cNvPr id="4" name="Footer Placeholder 3"/>
          <p:cNvSpPr>
            <a:spLocks noGrp="1"/>
          </p:cNvSpPr>
          <p:nvPr>
            <p:ph type="ftr" sz="quarter" idx="3"/>
          </p:nvPr>
        </p:nvSpPr>
        <p:spPr/>
        <p:txBody>
          <a:bodyPr/>
          <a:lstStyle/>
          <a:p>
            <a:r>
              <a:rPr lang="en-GB" smtClean="0"/>
              <a:t>L. Rossi @ DOE review of LARP - 17 Feb 2014 - Fermilab</a:t>
            </a:r>
            <a:endParaRPr lang="en-GB" dirty="0"/>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625" y="1989773"/>
            <a:ext cx="9047163" cy="454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3525" y="1112838"/>
            <a:ext cx="8588375"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dirty="0" smtClean="0"/>
              <a:t>LS3 </a:t>
            </a:r>
            <a:r>
              <a:rPr lang="fr-CH" dirty="0" err="1" smtClean="0"/>
              <a:t>will</a:t>
            </a:r>
            <a:r>
              <a:rPr lang="fr-CH" dirty="0" smtClean="0"/>
              <a:t> </a:t>
            </a:r>
            <a:r>
              <a:rPr lang="fr-CH" dirty="0" err="1" smtClean="0"/>
              <a:t>be</a:t>
            </a:r>
            <a:r>
              <a:rPr lang="fr-CH" dirty="0" smtClean="0"/>
              <a:t> 2.5 y: 2023-2024-June 2025 </a:t>
            </a:r>
            <a:r>
              <a:rPr lang="fr-CH" dirty="0" err="1" smtClean="0"/>
              <a:t>with</a:t>
            </a:r>
            <a:r>
              <a:rPr lang="fr-CH" dirty="0" smtClean="0"/>
              <a:t> HWC DONE!, </a:t>
            </a:r>
            <a:r>
              <a:rPr lang="fr-CH" dirty="0" err="1" smtClean="0"/>
              <a:t>however</a:t>
            </a:r>
            <a:r>
              <a:rPr lang="fr-CH" dirty="0" smtClean="0"/>
              <a:t>,  &gt; 0.5 y </a:t>
            </a:r>
            <a:r>
              <a:rPr lang="fr-CH" dirty="0" err="1" smtClean="0"/>
              <a:t>is</a:t>
            </a:r>
            <a:r>
              <a:rPr lang="fr-CH" dirty="0" smtClean="0"/>
              <a:t> </a:t>
            </a:r>
            <a:r>
              <a:rPr lang="fr-CH" dirty="0" err="1" smtClean="0"/>
              <a:t>needed</a:t>
            </a:r>
            <a:r>
              <a:rPr lang="fr-CH" dirty="0" smtClean="0"/>
              <a:t> for cool down. </a:t>
            </a:r>
            <a:r>
              <a:rPr lang="fr-CH" dirty="0" err="1" smtClean="0"/>
              <a:t>We</a:t>
            </a:r>
            <a:r>
              <a:rPr lang="fr-CH" dirty="0" smtClean="0"/>
              <a:t> must </a:t>
            </a:r>
            <a:r>
              <a:rPr lang="fr-CH" dirty="0" err="1" smtClean="0"/>
              <a:t>consider</a:t>
            </a:r>
            <a:r>
              <a:rPr lang="fr-CH" dirty="0" smtClean="0"/>
              <a:t> to have last </a:t>
            </a:r>
            <a:r>
              <a:rPr lang="fr-CH" dirty="0" err="1" smtClean="0"/>
              <a:t>equipment</a:t>
            </a:r>
            <a:r>
              <a:rPr lang="fr-CH" dirty="0" smtClean="0"/>
              <a:t> </a:t>
            </a:r>
            <a:r>
              <a:rPr lang="fr-CH" dirty="0" err="1" smtClean="0"/>
              <a:t>ready</a:t>
            </a:r>
            <a:r>
              <a:rPr lang="fr-CH" dirty="0" smtClean="0"/>
              <a:t> to </a:t>
            </a:r>
            <a:r>
              <a:rPr lang="fr-CH" dirty="0" err="1" smtClean="0"/>
              <a:t>install</a:t>
            </a:r>
            <a:r>
              <a:rPr lang="fr-CH" dirty="0" smtClean="0"/>
              <a:t> at end of 2023 and </a:t>
            </a:r>
            <a:r>
              <a:rPr lang="fr-CH" dirty="0" err="1" smtClean="0"/>
              <a:t>start</a:t>
            </a:r>
            <a:r>
              <a:rPr lang="fr-CH" dirty="0" smtClean="0"/>
              <a:t> HWC not </a:t>
            </a:r>
            <a:r>
              <a:rPr lang="fr-CH" dirty="0" err="1" smtClean="0"/>
              <a:t>later</a:t>
            </a:r>
            <a:r>
              <a:rPr lang="fr-CH" dirty="0" smtClean="0"/>
              <a:t> </a:t>
            </a:r>
            <a:r>
              <a:rPr lang="fr-CH" dirty="0" err="1" smtClean="0"/>
              <a:t>than</a:t>
            </a:r>
            <a:r>
              <a:rPr lang="fr-CH" dirty="0" smtClean="0"/>
              <a:t> </a:t>
            </a:r>
            <a:r>
              <a:rPr lang="fr-CH" dirty="0" err="1" smtClean="0"/>
              <a:t>summer</a:t>
            </a:r>
            <a:r>
              <a:rPr lang="fr-CH" dirty="0" smtClean="0"/>
              <a:t> 2024. </a:t>
            </a:r>
            <a:r>
              <a:rPr lang="fr-CH" b="1" dirty="0" err="1" smtClean="0"/>
              <a:t>See</a:t>
            </a:r>
            <a:r>
              <a:rPr lang="fr-CH" b="1" dirty="0" smtClean="0"/>
              <a:t> LS1…</a:t>
            </a:r>
            <a:endParaRPr lang="en-GB" b="1" dirty="0"/>
          </a:p>
        </p:txBody>
      </p:sp>
      <p:sp>
        <p:nvSpPr>
          <p:cNvPr id="6" name="Oval 5"/>
          <p:cNvSpPr/>
          <p:nvPr/>
        </p:nvSpPr>
        <p:spPr>
          <a:xfrm>
            <a:off x="5359400" y="2743200"/>
            <a:ext cx="3492500" cy="711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p:cNvSpPr txBox="1"/>
          <p:nvPr/>
        </p:nvSpPr>
        <p:spPr>
          <a:xfrm>
            <a:off x="2560320" y="4463980"/>
            <a:ext cx="6625907" cy="70788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fr-CH" sz="2000" b="1" dirty="0" smtClean="0"/>
              <a:t>The </a:t>
            </a:r>
            <a:r>
              <a:rPr lang="fr-CH" sz="2000" b="1" dirty="0" err="1" smtClean="0"/>
              <a:t>margin</a:t>
            </a:r>
            <a:r>
              <a:rPr lang="fr-CH" sz="2000" b="1" dirty="0" smtClean="0"/>
              <a:t> </a:t>
            </a:r>
            <a:r>
              <a:rPr lang="fr-CH" sz="2000" b="1" dirty="0" err="1" smtClean="0"/>
              <a:t>given</a:t>
            </a:r>
            <a:r>
              <a:rPr lang="fr-CH" sz="2000" b="1" dirty="0" smtClean="0"/>
              <a:t> by </a:t>
            </a:r>
            <a:r>
              <a:rPr lang="fr-CH" sz="2000" b="1" dirty="0" err="1" smtClean="0"/>
              <a:t>schedule</a:t>
            </a:r>
            <a:r>
              <a:rPr lang="fr-CH" sz="2000" b="1" dirty="0" smtClean="0"/>
              <a:t> shift must not </a:t>
            </a:r>
            <a:r>
              <a:rPr lang="fr-CH" sz="2000" b="1" dirty="0" err="1" smtClean="0"/>
              <a:t>be</a:t>
            </a:r>
            <a:r>
              <a:rPr lang="fr-CH" sz="2000" b="1" dirty="0" smtClean="0"/>
              <a:t> </a:t>
            </a:r>
            <a:r>
              <a:rPr lang="fr-CH" sz="2000" b="1" dirty="0" err="1" smtClean="0"/>
              <a:t>eaten</a:t>
            </a:r>
            <a:r>
              <a:rPr lang="fr-CH" sz="2000" b="1" dirty="0" smtClean="0"/>
              <a:t> all </a:t>
            </a:r>
            <a:r>
              <a:rPr lang="fr-CH" sz="2000" b="1" dirty="0" err="1" smtClean="0"/>
              <a:t>immedialtely</a:t>
            </a:r>
            <a:r>
              <a:rPr lang="fr-CH" sz="2000" b="1" dirty="0" smtClean="0"/>
              <a:t>-HL-LHC </a:t>
            </a:r>
            <a:r>
              <a:rPr lang="fr-CH" sz="2000" b="1" dirty="0" err="1" smtClean="0"/>
              <a:t>will</a:t>
            </a:r>
            <a:r>
              <a:rPr lang="fr-CH" sz="2000" b="1" dirty="0" smtClean="0"/>
              <a:t> remake the plan in </a:t>
            </a:r>
            <a:r>
              <a:rPr lang="fr-CH" sz="2000" b="1" dirty="0" err="1" smtClean="0"/>
              <a:t>summner</a:t>
            </a:r>
            <a:r>
              <a:rPr lang="fr-CH" sz="2000" b="1" dirty="0" smtClean="0"/>
              <a:t> 2014.</a:t>
            </a:r>
            <a:endParaRPr lang="en-GB" sz="2000" b="1" dirty="0"/>
          </a:p>
        </p:txBody>
      </p:sp>
    </p:spTree>
    <p:extLst>
      <p:ext uri="{BB962C8B-B14F-4D97-AF65-F5344CB8AC3E}">
        <p14:creationId xmlns:p14="http://schemas.microsoft.com/office/powerpoint/2010/main" val="133927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6"/>
                                        </p:tgtEl>
                                        <p:attrNameLst>
                                          <p:attrName>style.color</p:attrName>
                                        </p:attrNameLst>
                                      </p:cBhvr>
                                      <p:to>
                                        <a:schemeClr val="bg1"/>
                                      </p:to>
                                    </p:animClr>
                                    <p:animClr clrSpc="rgb" dir="cw">
                                      <p:cBhvr>
                                        <p:cTn id="7" dur="250" autoRev="1" fill="remove"/>
                                        <p:tgtEl>
                                          <p:spTgt spid="6"/>
                                        </p:tgtEl>
                                        <p:attrNameLst>
                                          <p:attrName>fillcolor</p:attrName>
                                        </p:attrNameLst>
                                      </p:cBhvr>
                                      <p:to>
                                        <a:schemeClr val="bg1"/>
                                      </p:to>
                                    </p:animClr>
                                    <p:set>
                                      <p:cBhvr>
                                        <p:cTn id="8" dur="250" autoRev="1" fill="remove"/>
                                        <p:tgtEl>
                                          <p:spTgt spid="6"/>
                                        </p:tgtEl>
                                        <p:attrNameLst>
                                          <p:attrName>fill.type</p:attrName>
                                        </p:attrNameLst>
                                      </p:cBhvr>
                                      <p:to>
                                        <p:strVal val="solid"/>
                                      </p:to>
                                    </p:set>
                                    <p:set>
                                      <p:cBhvr>
                                        <p:cTn id="9" dur="250" autoRev="1" fill="remove"/>
                                        <p:tgtEl>
                                          <p:spTgt spid="6"/>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43</a:t>
            </a:fld>
            <a:endParaRPr lang="en-US"/>
          </a:p>
        </p:txBody>
      </p:sp>
      <p:sp>
        <p:nvSpPr>
          <p:cNvPr id="3" name="Title 2"/>
          <p:cNvSpPr>
            <a:spLocks noGrp="1"/>
          </p:cNvSpPr>
          <p:nvPr>
            <p:ph type="title"/>
          </p:nvPr>
        </p:nvSpPr>
        <p:spPr/>
        <p:txBody>
          <a:bodyPr/>
          <a:lstStyle/>
          <a:p>
            <a:r>
              <a:rPr lang="fr-CH" dirty="0" smtClean="0"/>
              <a:t>Indications </a:t>
            </a:r>
            <a:r>
              <a:rPr lang="fr-CH" dirty="0" err="1" smtClean="0"/>
              <a:t>from</a:t>
            </a:r>
            <a:r>
              <a:rPr lang="fr-CH" dirty="0" smtClean="0"/>
              <a:t> HL and </a:t>
            </a:r>
            <a:r>
              <a:rPr lang="fr-CH" dirty="0" err="1" smtClean="0"/>
              <a:t>priorities</a:t>
            </a:r>
            <a:endParaRPr lang="en-GB" dirty="0"/>
          </a:p>
        </p:txBody>
      </p:sp>
      <p:sp>
        <p:nvSpPr>
          <p:cNvPr id="4" name="Content Placeholder 3"/>
          <p:cNvSpPr>
            <a:spLocks noGrp="1"/>
          </p:cNvSpPr>
          <p:nvPr>
            <p:ph idx="1"/>
          </p:nvPr>
        </p:nvSpPr>
        <p:spPr>
          <a:xfrm>
            <a:off x="457200" y="1188719"/>
            <a:ext cx="8442960" cy="5349240"/>
          </a:xfrm>
        </p:spPr>
        <p:txBody>
          <a:bodyPr>
            <a:normAutofit fontScale="62500" lnSpcReduction="20000"/>
          </a:bodyPr>
          <a:lstStyle/>
          <a:p>
            <a:r>
              <a:rPr lang="fr-CH" dirty="0" smtClean="0">
                <a:solidFill>
                  <a:srgbClr val="FF0000"/>
                </a:solidFill>
              </a:rPr>
              <a:t>Installation of the new IR QUADS (and D1 and TAS)</a:t>
            </a:r>
            <a:r>
              <a:rPr lang="en-GB" dirty="0" smtClean="0">
                <a:solidFill>
                  <a:srgbClr val="FF0000"/>
                </a:solidFill>
              </a:rPr>
              <a:t> has been confirmed in RLIUP as the pillar the project. The Nb3Sn design looks very near to operational maturity. The next 1 m long QXF may give demonstration.</a:t>
            </a:r>
          </a:p>
          <a:p>
            <a:r>
              <a:rPr lang="fr-CH" dirty="0" smtClean="0">
                <a:solidFill>
                  <a:srgbClr val="FF0000"/>
                </a:solidFill>
              </a:rPr>
              <a:t>The CC: </a:t>
            </a:r>
            <a:r>
              <a:rPr lang="fr-CH" dirty="0" err="1" smtClean="0">
                <a:solidFill>
                  <a:srgbClr val="FF0000"/>
                </a:solidFill>
              </a:rPr>
              <a:t>less</a:t>
            </a:r>
            <a:r>
              <a:rPr lang="fr-CH" dirty="0" smtClean="0">
                <a:solidFill>
                  <a:srgbClr val="FF0000"/>
                </a:solidFill>
              </a:rPr>
              <a:t> important for </a:t>
            </a:r>
            <a:r>
              <a:rPr lang="fr-CH" dirty="0" err="1" smtClean="0">
                <a:solidFill>
                  <a:srgbClr val="FF0000"/>
                </a:solidFill>
              </a:rPr>
              <a:t>levelling</a:t>
            </a:r>
            <a:r>
              <a:rPr lang="fr-CH" dirty="0" smtClean="0">
                <a:solidFill>
                  <a:srgbClr val="FF0000"/>
                </a:solidFill>
              </a:rPr>
              <a:t> but are key to </a:t>
            </a:r>
            <a:r>
              <a:rPr lang="fr-CH" dirty="0" err="1" smtClean="0">
                <a:solidFill>
                  <a:srgbClr val="FF0000"/>
                </a:solidFill>
              </a:rPr>
              <a:t>reach</a:t>
            </a:r>
            <a:r>
              <a:rPr lang="fr-CH" dirty="0" smtClean="0">
                <a:solidFill>
                  <a:srgbClr val="FF0000"/>
                </a:solidFill>
              </a:rPr>
              <a:t> full performance and </a:t>
            </a:r>
            <a:r>
              <a:rPr lang="fr-CH" dirty="0" err="1" smtClean="0">
                <a:solidFill>
                  <a:srgbClr val="FF0000"/>
                </a:solidFill>
              </a:rPr>
              <a:t>also</a:t>
            </a:r>
            <a:r>
              <a:rPr lang="fr-CH" dirty="0" smtClean="0">
                <a:solidFill>
                  <a:srgbClr val="FF0000"/>
                </a:solidFill>
              </a:rPr>
              <a:t> to </a:t>
            </a:r>
            <a:r>
              <a:rPr lang="fr-CH" dirty="0" err="1" smtClean="0">
                <a:solidFill>
                  <a:srgbClr val="FF0000"/>
                </a:solidFill>
              </a:rPr>
              <a:t>maximize</a:t>
            </a:r>
            <a:r>
              <a:rPr lang="fr-CH" dirty="0" smtClean="0">
                <a:solidFill>
                  <a:srgbClr val="FF0000"/>
                </a:solidFill>
              </a:rPr>
              <a:t> data </a:t>
            </a:r>
            <a:r>
              <a:rPr lang="fr-CH" dirty="0" err="1" smtClean="0">
                <a:solidFill>
                  <a:srgbClr val="FF0000"/>
                </a:solidFill>
              </a:rPr>
              <a:t>quality</a:t>
            </a:r>
            <a:r>
              <a:rPr lang="fr-CH" dirty="0" smtClean="0">
                <a:solidFill>
                  <a:srgbClr val="FF0000"/>
                </a:solidFill>
              </a:rPr>
              <a:t> (pile up </a:t>
            </a:r>
            <a:r>
              <a:rPr lang="fr-CH" dirty="0" err="1" smtClean="0">
                <a:solidFill>
                  <a:srgbClr val="FF0000"/>
                </a:solidFill>
              </a:rPr>
              <a:t>density</a:t>
            </a:r>
            <a:r>
              <a:rPr lang="fr-CH" dirty="0" smtClean="0">
                <a:solidFill>
                  <a:srgbClr val="FF0000"/>
                </a:solidFill>
              </a:rPr>
              <a:t>). Test are </a:t>
            </a:r>
            <a:r>
              <a:rPr lang="fr-CH" dirty="0" err="1" smtClean="0">
                <a:solidFill>
                  <a:srgbClr val="FF0000"/>
                </a:solidFill>
              </a:rPr>
              <a:t>extremely</a:t>
            </a:r>
            <a:r>
              <a:rPr lang="fr-CH" dirty="0" smtClean="0">
                <a:solidFill>
                  <a:srgbClr val="FF0000"/>
                </a:solidFill>
              </a:rPr>
              <a:t> positive. It si </a:t>
            </a:r>
            <a:r>
              <a:rPr lang="fr-CH" dirty="0" err="1" smtClean="0">
                <a:solidFill>
                  <a:srgbClr val="FF0000"/>
                </a:solidFill>
              </a:rPr>
              <a:t>clear</a:t>
            </a:r>
            <a:r>
              <a:rPr lang="fr-CH" dirty="0">
                <a:solidFill>
                  <a:srgbClr val="FF0000"/>
                </a:solidFill>
              </a:rPr>
              <a:t> </a:t>
            </a:r>
            <a:r>
              <a:rPr lang="fr-CH" dirty="0" err="1" smtClean="0">
                <a:solidFill>
                  <a:srgbClr val="FF0000"/>
                </a:solidFill>
              </a:rPr>
              <a:t>that</a:t>
            </a:r>
            <a:r>
              <a:rPr lang="fr-CH" dirty="0" smtClean="0">
                <a:solidFill>
                  <a:srgbClr val="FF0000"/>
                </a:solidFill>
              </a:rPr>
              <a:t> final proof </a:t>
            </a:r>
            <a:r>
              <a:rPr lang="fr-CH" dirty="0" err="1" smtClean="0">
                <a:solidFill>
                  <a:srgbClr val="FF0000"/>
                </a:solidFill>
              </a:rPr>
              <a:t>i¨will</a:t>
            </a:r>
            <a:r>
              <a:rPr lang="fr-CH" dirty="0" smtClean="0">
                <a:solidFill>
                  <a:srgbClr val="FF0000"/>
                </a:solidFill>
              </a:rPr>
              <a:t> </a:t>
            </a:r>
            <a:r>
              <a:rPr lang="fr-CH" dirty="0" err="1" smtClean="0">
                <a:solidFill>
                  <a:srgbClr val="FF0000"/>
                </a:solidFill>
              </a:rPr>
              <a:t>be</a:t>
            </a:r>
            <a:r>
              <a:rPr lang="fr-CH" dirty="0" smtClean="0">
                <a:solidFill>
                  <a:srgbClr val="FF0000"/>
                </a:solidFill>
              </a:rPr>
              <a:t> </a:t>
            </a:r>
            <a:r>
              <a:rPr lang="fr-CH" dirty="0" err="1" smtClean="0">
                <a:solidFill>
                  <a:srgbClr val="FF0000"/>
                </a:solidFill>
              </a:rPr>
              <a:t>around</a:t>
            </a:r>
            <a:r>
              <a:rPr lang="fr-CH" dirty="0" smtClean="0">
                <a:solidFill>
                  <a:srgbClr val="FF0000"/>
                </a:solidFill>
              </a:rPr>
              <a:t> 2017.</a:t>
            </a:r>
          </a:p>
          <a:p>
            <a:r>
              <a:rPr lang="fr-CH" dirty="0" smtClean="0"/>
              <a:t>The </a:t>
            </a:r>
            <a:r>
              <a:rPr lang="fr-CH" dirty="0" err="1" smtClean="0"/>
              <a:t>wide</a:t>
            </a:r>
            <a:r>
              <a:rPr lang="fr-CH" dirty="0" smtClean="0"/>
              <a:t> band transverse feedback system  </a:t>
            </a:r>
            <a:r>
              <a:rPr lang="fr-CH" dirty="0" smtClean="0"/>
              <a:t>important in </a:t>
            </a:r>
            <a:r>
              <a:rPr lang="fr-CH" dirty="0" err="1" smtClean="0"/>
              <a:t>controlling</a:t>
            </a:r>
            <a:r>
              <a:rPr lang="fr-CH" dirty="0" smtClean="0"/>
              <a:t> certain </a:t>
            </a:r>
            <a:r>
              <a:rPr lang="fr-CH" dirty="0" err="1" smtClean="0"/>
              <a:t>instability</a:t>
            </a:r>
            <a:r>
              <a:rPr lang="fr-CH" dirty="0" smtClean="0"/>
              <a:t>, </a:t>
            </a:r>
            <a:r>
              <a:rPr lang="fr-CH" dirty="0" err="1" smtClean="0"/>
              <a:t>especially</a:t>
            </a:r>
            <a:r>
              <a:rPr lang="fr-CH" dirty="0" smtClean="0"/>
              <a:t> –not </a:t>
            </a:r>
            <a:r>
              <a:rPr lang="fr-CH" dirty="0" err="1" smtClean="0"/>
              <a:t>only</a:t>
            </a:r>
            <a:r>
              <a:rPr lang="fr-CH" dirty="0" smtClean="0"/>
              <a:t> – </a:t>
            </a:r>
            <a:r>
              <a:rPr lang="fr-CH" dirty="0" err="1" smtClean="0"/>
              <a:t>driven</a:t>
            </a:r>
            <a:r>
              <a:rPr lang="fr-CH" dirty="0" smtClean="0"/>
              <a:t>  by </a:t>
            </a:r>
            <a:r>
              <a:rPr lang="fr-CH" dirty="0" smtClean="0"/>
              <a:t>e-</a:t>
            </a:r>
            <a:r>
              <a:rPr lang="fr-CH" dirty="0" err="1" smtClean="0"/>
              <a:t>clouds</a:t>
            </a:r>
            <a:r>
              <a:rPr lang="fr-CH" dirty="0" smtClean="0"/>
              <a:t> in SPS. </a:t>
            </a:r>
            <a:r>
              <a:rPr lang="fr-CH" dirty="0" smtClean="0"/>
              <a:t>TBV in </a:t>
            </a:r>
            <a:r>
              <a:rPr lang="fr-CH" dirty="0" err="1" smtClean="0"/>
              <a:t>RunII</a:t>
            </a:r>
            <a:r>
              <a:rPr lang="fr-CH" dirty="0" smtClean="0"/>
              <a:t>.</a:t>
            </a:r>
          </a:p>
          <a:p>
            <a:r>
              <a:rPr lang="fr-CH" dirty="0" smtClean="0"/>
              <a:t>E-</a:t>
            </a:r>
            <a:r>
              <a:rPr lang="fr-CH" dirty="0" err="1" smtClean="0"/>
              <a:t>lens</a:t>
            </a:r>
            <a:r>
              <a:rPr lang="fr-CH" dirty="0" smtClean="0"/>
              <a:t> </a:t>
            </a:r>
            <a:r>
              <a:rPr lang="fr-CH" dirty="0" err="1" smtClean="0"/>
              <a:t>may</a:t>
            </a:r>
            <a:r>
              <a:rPr lang="fr-CH" dirty="0" smtClean="0"/>
              <a:t> </a:t>
            </a:r>
            <a:r>
              <a:rPr lang="fr-CH" dirty="0" err="1" smtClean="0"/>
              <a:t>also</a:t>
            </a:r>
            <a:r>
              <a:rPr lang="fr-CH" dirty="0" smtClean="0"/>
              <a:t> </a:t>
            </a:r>
            <a:r>
              <a:rPr lang="fr-CH" dirty="0" err="1" smtClean="0"/>
              <a:t>become</a:t>
            </a:r>
            <a:r>
              <a:rPr lang="fr-CH" dirty="0" smtClean="0"/>
              <a:t>  a </a:t>
            </a:r>
            <a:r>
              <a:rPr lang="fr-CH" dirty="0" err="1" smtClean="0"/>
              <a:t>critical</a:t>
            </a:r>
            <a:r>
              <a:rPr lang="fr-CH" dirty="0" smtClean="0"/>
              <a:t> </a:t>
            </a:r>
            <a:r>
              <a:rPr lang="fr-CH" dirty="0" err="1" smtClean="0"/>
              <a:t>element</a:t>
            </a:r>
            <a:r>
              <a:rPr lang="fr-CH" dirty="0"/>
              <a:t> </a:t>
            </a:r>
            <a:r>
              <a:rPr lang="fr-CH" dirty="0" smtClean="0"/>
              <a:t>to </a:t>
            </a:r>
            <a:r>
              <a:rPr lang="fr-CH" dirty="0" err="1" smtClean="0"/>
              <a:t>fight</a:t>
            </a:r>
            <a:r>
              <a:rPr lang="fr-CH" dirty="0" smtClean="0"/>
              <a:t> </a:t>
            </a:r>
            <a:r>
              <a:rPr lang="fr-CH" dirty="0" err="1" smtClean="0"/>
              <a:t>losses</a:t>
            </a:r>
            <a:r>
              <a:rPr lang="fr-CH" dirty="0" smtClean="0"/>
              <a:t> and for Machine Protection in </a:t>
            </a:r>
            <a:r>
              <a:rPr lang="fr-CH" dirty="0" err="1" smtClean="0"/>
              <a:t>presence</a:t>
            </a:r>
            <a:r>
              <a:rPr lang="fr-CH" dirty="0" smtClean="0"/>
              <a:t> of CC. TBV </a:t>
            </a:r>
            <a:r>
              <a:rPr lang="fr-CH" dirty="0" err="1" smtClean="0"/>
              <a:t>during</a:t>
            </a:r>
            <a:r>
              <a:rPr lang="fr-CH" dirty="0" smtClean="0"/>
              <a:t> </a:t>
            </a:r>
            <a:r>
              <a:rPr lang="fr-CH" dirty="0" err="1" smtClean="0"/>
              <a:t>RunII</a:t>
            </a:r>
            <a:r>
              <a:rPr lang="fr-CH" dirty="0" smtClean="0"/>
              <a:t>.</a:t>
            </a:r>
          </a:p>
          <a:p>
            <a:r>
              <a:rPr lang="fr-CH" dirty="0" smtClean="0"/>
              <a:t>Test on </a:t>
            </a:r>
            <a:r>
              <a:rPr lang="fr-CH" dirty="0" err="1" smtClean="0"/>
              <a:t>collimators</a:t>
            </a:r>
            <a:r>
              <a:rPr lang="fr-CH" dirty="0" smtClean="0"/>
              <a:t> (BNL) as </a:t>
            </a:r>
            <a:r>
              <a:rPr lang="fr-CH" dirty="0" err="1" smtClean="0"/>
              <a:t>well</a:t>
            </a:r>
            <a:r>
              <a:rPr lang="fr-CH" dirty="0" smtClean="0"/>
              <a:t> as collaboration </a:t>
            </a:r>
            <a:r>
              <a:rPr lang="fr-CH" dirty="0" err="1" smtClean="0"/>
              <a:t>is</a:t>
            </a:r>
            <a:r>
              <a:rPr lang="fr-CH" dirty="0" smtClean="0"/>
              <a:t> to </a:t>
            </a:r>
            <a:r>
              <a:rPr lang="fr-CH" dirty="0" err="1" smtClean="0"/>
              <a:t>be</a:t>
            </a:r>
            <a:r>
              <a:rPr lang="fr-CH" dirty="0" smtClean="0"/>
              <a:t> </a:t>
            </a:r>
            <a:r>
              <a:rPr lang="fr-CH" dirty="0" err="1" smtClean="0"/>
              <a:t>contuinued</a:t>
            </a:r>
            <a:r>
              <a:rPr lang="fr-CH" dirty="0" smtClean="0"/>
              <a:t>.</a:t>
            </a:r>
          </a:p>
          <a:p>
            <a:r>
              <a:rPr lang="fr-CH" dirty="0" smtClean="0"/>
              <a:t>The 11 T </a:t>
            </a:r>
            <a:r>
              <a:rPr lang="fr-CH" dirty="0" err="1" smtClean="0"/>
              <a:t>is</a:t>
            </a:r>
            <a:r>
              <a:rPr lang="fr-CH" dirty="0" smtClean="0"/>
              <a:t> a key </a:t>
            </a:r>
            <a:r>
              <a:rPr lang="fr-CH" dirty="0" err="1" smtClean="0"/>
              <a:t>element</a:t>
            </a:r>
            <a:r>
              <a:rPr lang="fr-CH" dirty="0" smtClean="0"/>
              <a:t> to place collimation in  cold </a:t>
            </a:r>
            <a:r>
              <a:rPr lang="fr-CH" dirty="0" err="1" smtClean="0"/>
              <a:t>regions</a:t>
            </a:r>
            <a:r>
              <a:rPr lang="fr-CH" dirty="0" smtClean="0"/>
              <a:t>. </a:t>
            </a:r>
            <a:r>
              <a:rPr lang="fr-CH" dirty="0" err="1" smtClean="0"/>
              <a:t>Needs</a:t>
            </a:r>
            <a:r>
              <a:rPr lang="fr-CH" dirty="0" smtClean="0"/>
              <a:t> to </a:t>
            </a:r>
            <a:r>
              <a:rPr lang="fr-CH" dirty="0" err="1" smtClean="0"/>
              <a:t>be</a:t>
            </a:r>
            <a:r>
              <a:rPr lang="fr-CH" dirty="0" smtClean="0"/>
              <a:t> </a:t>
            </a:r>
            <a:r>
              <a:rPr lang="fr-CH" dirty="0" err="1" smtClean="0"/>
              <a:t>assessed</a:t>
            </a:r>
            <a:r>
              <a:rPr lang="fr-CH" dirty="0" smtClean="0"/>
              <a:t> in </a:t>
            </a:r>
            <a:r>
              <a:rPr lang="fr-CH" dirty="0" err="1" smtClean="0"/>
              <a:t>RunII</a:t>
            </a:r>
            <a:endParaRPr lang="fr-CH" dirty="0" smtClean="0"/>
          </a:p>
          <a:p>
            <a:r>
              <a:rPr lang="fr-CH" dirty="0" smtClean="0"/>
              <a:t>The participation of USA </a:t>
            </a:r>
            <a:r>
              <a:rPr lang="fr-CH" dirty="0" err="1" smtClean="0"/>
              <a:t>scientists</a:t>
            </a:r>
            <a:r>
              <a:rPr lang="fr-CH" dirty="0" smtClean="0"/>
              <a:t> and </a:t>
            </a:r>
            <a:r>
              <a:rPr lang="fr-CH" dirty="0" err="1" smtClean="0"/>
              <a:t>fellows</a:t>
            </a:r>
            <a:r>
              <a:rPr lang="fr-CH" dirty="0" smtClean="0"/>
              <a:t> (</a:t>
            </a:r>
            <a:r>
              <a:rPr lang="fr-CH" dirty="0" err="1" smtClean="0"/>
              <a:t>Toohigg</a:t>
            </a:r>
            <a:r>
              <a:rPr lang="fr-CH" dirty="0" smtClean="0"/>
              <a:t>) to the </a:t>
            </a:r>
            <a:r>
              <a:rPr lang="fr-CH" dirty="0" err="1" smtClean="0"/>
              <a:t>various</a:t>
            </a:r>
            <a:r>
              <a:rPr lang="fr-CH" dirty="0" smtClean="0"/>
              <a:t> </a:t>
            </a:r>
            <a:r>
              <a:rPr lang="fr-CH" dirty="0" err="1" smtClean="0"/>
              <a:t>study</a:t>
            </a:r>
            <a:r>
              <a:rPr lang="fr-CH" dirty="0" smtClean="0"/>
              <a:t> for LHC and </a:t>
            </a:r>
            <a:r>
              <a:rPr lang="fr-CH" dirty="0" err="1" smtClean="0"/>
              <a:t>its</a:t>
            </a:r>
            <a:r>
              <a:rPr lang="fr-CH" dirty="0" smtClean="0"/>
              <a:t> </a:t>
            </a:r>
            <a:r>
              <a:rPr lang="fr-CH" dirty="0" err="1" smtClean="0"/>
              <a:t>Injector</a:t>
            </a:r>
            <a:r>
              <a:rPr lang="fr-CH" dirty="0" smtClean="0"/>
              <a:t> has been </a:t>
            </a:r>
            <a:r>
              <a:rPr lang="fr-CH" dirty="0" err="1" smtClean="0"/>
              <a:t>mutually</a:t>
            </a:r>
            <a:r>
              <a:rPr lang="fr-CH" dirty="0" smtClean="0"/>
              <a:t> </a:t>
            </a:r>
            <a:r>
              <a:rPr lang="fr-CH" dirty="0" err="1" smtClean="0"/>
              <a:t>beneficial</a:t>
            </a:r>
            <a:r>
              <a:rPr lang="fr-CH" dirty="0" smtClean="0"/>
              <a:t> and </a:t>
            </a:r>
            <a:r>
              <a:rPr lang="fr-CH" dirty="0" err="1" smtClean="0"/>
              <a:t>greatly</a:t>
            </a:r>
            <a:r>
              <a:rPr lang="fr-CH" dirty="0" smtClean="0"/>
              <a:t> </a:t>
            </a:r>
            <a:r>
              <a:rPr lang="fr-CH" dirty="0" err="1" smtClean="0"/>
              <a:t>appreciated</a:t>
            </a:r>
            <a:r>
              <a:rPr lang="fr-CH" dirty="0"/>
              <a:t>!</a:t>
            </a:r>
            <a:endParaRPr lang="fr-CH" dirty="0" smtClean="0"/>
          </a:p>
        </p:txBody>
      </p:sp>
      <p:sp>
        <p:nvSpPr>
          <p:cNvPr id="5" name="Footer Placeholder 4"/>
          <p:cNvSpPr>
            <a:spLocks noGrp="1"/>
          </p:cNvSpPr>
          <p:nvPr>
            <p:ph type="ftr" sz="quarter" idx="3"/>
          </p:nvPr>
        </p:nvSpPr>
        <p:spPr/>
        <p:txBody>
          <a:bodyPr/>
          <a:lstStyle/>
          <a:p>
            <a:r>
              <a:rPr lang="en-GB" smtClean="0"/>
              <a:t>L. Rossi @ DOE review of LARP - 17 Feb 2014 - Fermilab</a:t>
            </a:r>
            <a:endParaRPr lang="en-GB" dirty="0"/>
          </a:p>
        </p:txBody>
      </p:sp>
    </p:spTree>
    <p:extLst>
      <p:ext uri="{BB962C8B-B14F-4D97-AF65-F5344CB8AC3E}">
        <p14:creationId xmlns:p14="http://schemas.microsoft.com/office/powerpoint/2010/main" val="2261565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5</a:t>
            </a:fld>
            <a:endParaRPr lang="en-US"/>
          </a:p>
        </p:txBody>
      </p:sp>
      <p:sp>
        <p:nvSpPr>
          <p:cNvPr id="3" name="Title 2"/>
          <p:cNvSpPr>
            <a:spLocks noGrp="1"/>
          </p:cNvSpPr>
          <p:nvPr>
            <p:ph type="title"/>
          </p:nvPr>
        </p:nvSpPr>
        <p:spPr/>
        <p:txBody>
          <a:bodyPr/>
          <a:lstStyle/>
          <a:p>
            <a:r>
              <a:rPr lang="fr-CH" dirty="0" err="1" smtClean="0"/>
              <a:t>Since</a:t>
            </a:r>
            <a:r>
              <a:rPr lang="fr-CH" dirty="0" smtClean="0"/>
              <a:t> </a:t>
            </a:r>
            <a:r>
              <a:rPr lang="fr-CH" dirty="0" err="1" smtClean="0"/>
              <a:t>then</a:t>
            </a:r>
            <a:r>
              <a:rPr lang="fr-CH" dirty="0" smtClean="0"/>
              <a:t> a few </a:t>
            </a:r>
            <a:r>
              <a:rPr lang="fr-CH" dirty="0" err="1" smtClean="0"/>
              <a:t>events</a:t>
            </a:r>
            <a:r>
              <a:rPr lang="fr-CH" dirty="0" smtClean="0"/>
              <a:t>…</a:t>
            </a:r>
            <a:br>
              <a:rPr lang="fr-CH" dirty="0" smtClean="0"/>
            </a:br>
            <a:r>
              <a:rPr lang="fr-CH" dirty="0" smtClean="0"/>
              <a:t>4 July 2012 : Boson </a:t>
            </a:r>
            <a:r>
              <a:rPr lang="fr-CH" dirty="0" err="1" smtClean="0"/>
              <a:t>got</a:t>
            </a:r>
            <a:r>
              <a:rPr lang="fr-CH" dirty="0" smtClean="0"/>
              <a:t>!</a:t>
            </a:r>
            <a:endParaRPr lang="en-GB" dirty="0"/>
          </a:p>
        </p:txBody>
      </p:sp>
      <p:sp>
        <p:nvSpPr>
          <p:cNvPr id="4" name="Footer Placeholder 3"/>
          <p:cNvSpPr>
            <a:spLocks noGrp="1"/>
          </p:cNvSpPr>
          <p:nvPr>
            <p:ph type="ftr" sz="quarter" idx="3"/>
          </p:nvPr>
        </p:nvSpPr>
        <p:spPr/>
        <p:txBody>
          <a:bodyPr/>
          <a:lstStyle/>
          <a:p>
            <a:r>
              <a:rPr lang="en-GB" smtClean="0"/>
              <a:t>L. Rossi @ DOE review of LARP - 17 Feb 2014 - Fermilab</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8" y="1269999"/>
            <a:ext cx="4993342" cy="350302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1282700"/>
            <a:ext cx="8191500" cy="5570220"/>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2388" y="4197076"/>
            <a:ext cx="2090261" cy="266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594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6</a:t>
            </a:fld>
            <a:endParaRPr lang="en-US"/>
          </a:p>
        </p:txBody>
      </p:sp>
      <p:sp>
        <p:nvSpPr>
          <p:cNvPr id="3" name="Title 2"/>
          <p:cNvSpPr>
            <a:spLocks noGrp="1"/>
          </p:cNvSpPr>
          <p:nvPr>
            <p:ph type="title"/>
          </p:nvPr>
        </p:nvSpPr>
        <p:spPr/>
        <p:txBody>
          <a:bodyPr/>
          <a:lstStyle/>
          <a:p>
            <a:r>
              <a:rPr lang="fr-CH" dirty="0" smtClean="0"/>
              <a:t>Brout – </a:t>
            </a:r>
            <a:r>
              <a:rPr lang="fr-CH" dirty="0" err="1" smtClean="0"/>
              <a:t>Englert</a:t>
            </a:r>
            <a:r>
              <a:rPr lang="fr-CH" dirty="0" smtClean="0"/>
              <a:t> – Higgs </a:t>
            </a:r>
            <a:r>
              <a:rPr lang="fr-CH" dirty="0" err="1" smtClean="0"/>
              <a:t>mechanism</a:t>
            </a:r>
            <a:r>
              <a:rPr lang="fr-CH" dirty="0" smtClean="0"/>
              <a:t> Nobel </a:t>
            </a:r>
            <a:r>
              <a:rPr lang="fr-CH" dirty="0" err="1" smtClean="0"/>
              <a:t>Prize</a:t>
            </a:r>
            <a:endParaRPr lang="en-GB" dirty="0"/>
          </a:p>
        </p:txBody>
      </p:sp>
      <p:sp>
        <p:nvSpPr>
          <p:cNvPr id="4" name="Footer Placeholder 3"/>
          <p:cNvSpPr>
            <a:spLocks noGrp="1"/>
          </p:cNvSpPr>
          <p:nvPr>
            <p:ph type="ftr" sz="quarter" idx="3"/>
          </p:nvPr>
        </p:nvSpPr>
        <p:spPr/>
        <p:txBody>
          <a:bodyPr/>
          <a:lstStyle/>
          <a:p>
            <a:r>
              <a:rPr lang="en-GB" smtClean="0"/>
              <a:t>L. Rossi @ DOE review of LARP - 17 Feb 2014 - Fermilab</a:t>
            </a:r>
            <a:endParaRPr lang="en-GB"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69963"/>
            <a:ext cx="1560044" cy="218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050" y="1393516"/>
            <a:ext cx="1560044" cy="218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4502" y="1393516"/>
            <a:ext cx="381868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14300" y="3629389"/>
            <a:ext cx="5880100" cy="267765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en-GB" sz="2400" b="1" dirty="0"/>
              <a:t>for the theoretical discovery of a mechanism that contributes to our understanding of the origin of mass of subatomic particles, and which recently was confirmed through the discovery of the predicted fundamental particle, by the ATLAS and CMS experiments at CERN's Large Hadron Collider</a:t>
            </a:r>
          </a:p>
        </p:txBody>
      </p:sp>
      <p:pic>
        <p:nvPicPr>
          <p:cNvPr id="9"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93000" y="1393516"/>
            <a:ext cx="1562100" cy="2123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032500" y="3980080"/>
            <a:ext cx="3105149" cy="2071578"/>
          </a:xfrm>
          <a:prstGeom prst="rect">
            <a:avLst/>
          </a:prstGeom>
        </p:spPr>
      </p:pic>
    </p:spTree>
    <p:extLst>
      <p:ext uri="{BB962C8B-B14F-4D97-AF65-F5344CB8AC3E}">
        <p14:creationId xmlns:p14="http://schemas.microsoft.com/office/powerpoint/2010/main" val="460637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7</a:t>
            </a:fld>
            <a:endParaRPr lang="en-US"/>
          </a:p>
        </p:txBody>
      </p:sp>
      <p:sp>
        <p:nvSpPr>
          <p:cNvPr id="3" name="Title 2"/>
          <p:cNvSpPr>
            <a:spLocks noGrp="1"/>
          </p:cNvSpPr>
          <p:nvPr>
            <p:ph type="title"/>
          </p:nvPr>
        </p:nvSpPr>
        <p:spPr>
          <a:xfrm>
            <a:off x="251520" y="274638"/>
            <a:ext cx="8689280" cy="1185862"/>
          </a:xfrm>
        </p:spPr>
        <p:txBody>
          <a:bodyPr/>
          <a:lstStyle/>
          <a:p>
            <a:r>
              <a:rPr lang="fr-CH" dirty="0" err="1" smtClean="0"/>
              <a:t>Including</a:t>
            </a:r>
            <a:r>
              <a:rPr lang="fr-CH" dirty="0" smtClean="0"/>
              <a:t> the </a:t>
            </a:r>
            <a:r>
              <a:rPr lang="fr-CH" dirty="0" err="1" smtClean="0"/>
              <a:t>approval</a:t>
            </a:r>
            <a:r>
              <a:rPr lang="fr-CH" dirty="0" smtClean="0"/>
              <a:t> of HL-LHC:</a:t>
            </a:r>
            <a:br>
              <a:rPr lang="fr-CH" dirty="0" smtClean="0"/>
            </a:br>
            <a:r>
              <a:rPr lang="fr-CH" dirty="0" err="1" smtClean="0"/>
              <a:t>from</a:t>
            </a:r>
            <a:r>
              <a:rPr lang="fr-CH" dirty="0" smtClean="0"/>
              <a:t> </a:t>
            </a:r>
            <a:r>
              <a:rPr lang="fr-CH" dirty="0" err="1" smtClean="0"/>
              <a:t>Desing</a:t>
            </a:r>
            <a:r>
              <a:rPr lang="fr-CH" dirty="0" smtClean="0"/>
              <a:t> </a:t>
            </a:r>
            <a:r>
              <a:rPr lang="fr-CH" dirty="0" err="1" smtClean="0"/>
              <a:t>Study</a:t>
            </a:r>
            <a:r>
              <a:rPr lang="fr-CH" dirty="0" smtClean="0"/>
              <a:t> to </a:t>
            </a:r>
            <a:r>
              <a:rPr lang="fr-CH" dirty="0" err="1" smtClean="0"/>
              <a:t>Constrution</a:t>
            </a:r>
            <a:r>
              <a:rPr lang="fr-CH" dirty="0" smtClean="0"/>
              <a:t> </a:t>
            </a:r>
            <a:r>
              <a:rPr lang="fr-CH" dirty="0" err="1" smtClean="0"/>
              <a:t>project</a:t>
            </a:r>
            <a:endParaRPr lang="en-GB" dirty="0"/>
          </a:p>
        </p:txBody>
      </p:sp>
      <p:sp>
        <p:nvSpPr>
          <p:cNvPr id="4" name="Footer Placeholder 3"/>
          <p:cNvSpPr>
            <a:spLocks noGrp="1"/>
          </p:cNvSpPr>
          <p:nvPr>
            <p:ph type="ftr" sz="quarter" idx="3"/>
          </p:nvPr>
        </p:nvSpPr>
        <p:spPr/>
        <p:txBody>
          <a:bodyPr/>
          <a:lstStyle/>
          <a:p>
            <a:r>
              <a:rPr lang="en-GB" smtClean="0"/>
              <a:t>L. Rossi @ DOE review of LARP - 17 Feb 2014 - Fermilab</a:t>
            </a:r>
            <a:endParaRPr lang="en-GB"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11300" y="1827213"/>
            <a:ext cx="2243137"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520" y="3437355"/>
            <a:ext cx="8525781" cy="193899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266700" indent="-266700" algn="just"/>
            <a:r>
              <a:rPr lang="en-GB" i="1" dirty="0" smtClean="0"/>
              <a:t>c) 	Europe’s top priority should be the </a:t>
            </a:r>
            <a:r>
              <a:rPr lang="en-GB" b="1" i="1" dirty="0" smtClean="0"/>
              <a:t>exploitation of the full potential of the LHC</a:t>
            </a:r>
            <a:r>
              <a:rPr lang="en-GB" i="1" dirty="0" smtClean="0"/>
              <a:t>, including the high-luminosity upgrade of the machine and detectors with a view to collecting </a:t>
            </a:r>
            <a:r>
              <a:rPr lang="en-GB" sz="2400" b="1" i="1" dirty="0" smtClean="0"/>
              <a:t>ten times more data than in the initial design, by around 2030</a:t>
            </a:r>
            <a:r>
              <a:rPr lang="en-GB" sz="2400" i="1" dirty="0" smtClean="0"/>
              <a:t>.</a:t>
            </a:r>
            <a:r>
              <a:rPr lang="en-GB" i="1" dirty="0" smtClean="0"/>
              <a:t> This upgrade programme will also provide further exciting opportunities for the study of flavour physics and the quark-gluon plasma.</a:t>
            </a:r>
            <a:endParaRPr lang="en-GB" dirty="0"/>
          </a:p>
        </p:txBody>
      </p:sp>
      <p:sp>
        <p:nvSpPr>
          <p:cNvPr id="5" name="TextBox 4"/>
          <p:cNvSpPr txBox="1"/>
          <p:nvPr/>
        </p:nvSpPr>
        <p:spPr>
          <a:xfrm>
            <a:off x="3754437" y="1929605"/>
            <a:ext cx="3742819" cy="1015663"/>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fr-CH" sz="2000" dirty="0" smtClean="0"/>
              <a:t>Update of 2013</a:t>
            </a:r>
          </a:p>
          <a:p>
            <a:r>
              <a:rPr lang="fr-CH" sz="2000" dirty="0" err="1" smtClean="0"/>
              <a:t>Approved</a:t>
            </a:r>
            <a:r>
              <a:rPr lang="fr-CH" sz="2000" dirty="0" smtClean="0"/>
              <a:t> at </a:t>
            </a:r>
            <a:r>
              <a:rPr lang="fr-CH" sz="2000" dirty="0" err="1" smtClean="0"/>
              <a:t>special</a:t>
            </a:r>
            <a:r>
              <a:rPr lang="fr-CH" sz="2000" dirty="0" smtClean="0"/>
              <a:t> CERN Council </a:t>
            </a:r>
          </a:p>
          <a:p>
            <a:r>
              <a:rPr lang="fr-CH" sz="2000" dirty="0" err="1" smtClean="0"/>
              <a:t>Held</a:t>
            </a:r>
            <a:r>
              <a:rPr lang="fr-CH" sz="2000" dirty="0" smtClean="0"/>
              <a:t> in Brussels 30 May 2013</a:t>
            </a:r>
            <a:endParaRPr lang="en-GB" sz="2000" dirty="0"/>
          </a:p>
        </p:txBody>
      </p:sp>
    </p:spTree>
    <p:extLst>
      <p:ext uri="{BB962C8B-B14F-4D97-AF65-F5344CB8AC3E}">
        <p14:creationId xmlns:p14="http://schemas.microsoft.com/office/powerpoint/2010/main" val="42854089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8</a:t>
            </a:fld>
            <a:endParaRPr lang="en-US"/>
          </a:p>
        </p:txBody>
      </p:sp>
      <p:sp>
        <p:nvSpPr>
          <p:cNvPr id="3" name="Title 2"/>
          <p:cNvSpPr>
            <a:spLocks noGrp="1"/>
          </p:cNvSpPr>
          <p:nvPr>
            <p:ph type="title"/>
          </p:nvPr>
        </p:nvSpPr>
        <p:spPr>
          <a:xfrm>
            <a:off x="4140200" y="684817"/>
            <a:ext cx="4546600" cy="1458361"/>
          </a:xfrm>
        </p:spPr>
        <p:style>
          <a:lnRef idx="3">
            <a:schemeClr val="lt1"/>
          </a:lnRef>
          <a:fillRef idx="1">
            <a:schemeClr val="accent1"/>
          </a:fillRef>
          <a:effectRef idx="1">
            <a:schemeClr val="accent1"/>
          </a:effectRef>
          <a:fontRef idx="minor">
            <a:schemeClr val="lt1"/>
          </a:fontRef>
        </p:style>
        <p:txBody>
          <a:bodyPr/>
          <a:lstStyle/>
          <a:p>
            <a:r>
              <a:rPr lang="fr-CH" sz="3200" dirty="0" smtClean="0"/>
              <a:t>Project Kick off meeting</a:t>
            </a:r>
            <a:br>
              <a:rPr lang="fr-CH" sz="3200" dirty="0" smtClean="0"/>
            </a:br>
            <a:r>
              <a:rPr lang="fr-CH" sz="3200" dirty="0" smtClean="0"/>
              <a:t>on 11 </a:t>
            </a:r>
            <a:r>
              <a:rPr lang="fr-CH" sz="3200" dirty="0" err="1" smtClean="0"/>
              <a:t>Nov</a:t>
            </a:r>
            <a:r>
              <a:rPr lang="fr-CH" sz="3200" dirty="0" smtClean="0"/>
              <a:t> 2013</a:t>
            </a:r>
            <a:endParaRPr lang="en-GB" sz="3200" dirty="0"/>
          </a:p>
        </p:txBody>
      </p:sp>
      <p:sp>
        <p:nvSpPr>
          <p:cNvPr id="4" name="Footer Placeholder 3"/>
          <p:cNvSpPr>
            <a:spLocks noGrp="1"/>
          </p:cNvSpPr>
          <p:nvPr>
            <p:ph type="ftr" sz="quarter" idx="3"/>
          </p:nvPr>
        </p:nvSpPr>
        <p:spPr/>
        <p:txBody>
          <a:bodyPr/>
          <a:lstStyle/>
          <a:p>
            <a:r>
              <a:rPr lang="en-GB" smtClean="0"/>
              <a:t>L. Rossi @ DOE review of LARP - 17 Feb 2014 - Fermilab</a:t>
            </a:r>
            <a:endParaRPr lang="en-GB"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684817"/>
            <a:ext cx="3932269" cy="5453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79026" y="2908300"/>
            <a:ext cx="5064973" cy="3001134"/>
          </a:xfrm>
          <a:prstGeom prst="rect">
            <a:avLst/>
          </a:prstGeom>
        </p:spPr>
      </p:pic>
    </p:spTree>
    <p:extLst>
      <p:ext uri="{BB962C8B-B14F-4D97-AF65-F5344CB8AC3E}">
        <p14:creationId xmlns:p14="http://schemas.microsoft.com/office/powerpoint/2010/main" val="35508378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FA004B2-1541-5046-B6F2-22AF56585712}" type="slidenum">
              <a:rPr lang="en-US" smtClean="0"/>
              <a:t>9</a:t>
            </a:fld>
            <a:endParaRPr lang="en-US"/>
          </a:p>
        </p:txBody>
      </p:sp>
      <p:sp>
        <p:nvSpPr>
          <p:cNvPr id="3" name="Title 2"/>
          <p:cNvSpPr>
            <a:spLocks noGrp="1"/>
          </p:cNvSpPr>
          <p:nvPr>
            <p:ph type="title"/>
          </p:nvPr>
        </p:nvSpPr>
        <p:spPr/>
        <p:txBody>
          <a:bodyPr/>
          <a:lstStyle/>
          <a:p>
            <a:r>
              <a:rPr lang="fr-CH" dirty="0" err="1" smtClean="0"/>
              <a:t>Experiments</a:t>
            </a:r>
            <a:r>
              <a:rPr lang="fr-CH" dirty="0" smtClean="0"/>
              <a:t> have </a:t>
            </a:r>
            <a:r>
              <a:rPr lang="fr-CH" dirty="0" err="1" smtClean="0"/>
              <a:t>started</a:t>
            </a:r>
            <a:r>
              <a:rPr lang="fr-CH" dirty="0" smtClean="0"/>
              <a:t> to </a:t>
            </a:r>
            <a:r>
              <a:rPr lang="fr-CH" dirty="0" err="1" smtClean="0"/>
              <a:t>collaborates</a:t>
            </a:r>
            <a:r>
              <a:rPr lang="fr-CH" dirty="0" smtClean="0"/>
              <a:t> for the HL-LHC upgrade</a:t>
            </a:r>
            <a:endParaRPr lang="en-GB" dirty="0"/>
          </a:p>
        </p:txBody>
      </p:sp>
      <p:sp>
        <p:nvSpPr>
          <p:cNvPr id="4" name="Footer Placeholder 3"/>
          <p:cNvSpPr>
            <a:spLocks noGrp="1"/>
          </p:cNvSpPr>
          <p:nvPr>
            <p:ph type="ftr" sz="quarter" idx="3"/>
          </p:nvPr>
        </p:nvSpPr>
        <p:spPr/>
        <p:txBody>
          <a:bodyPr/>
          <a:lstStyle/>
          <a:p>
            <a:r>
              <a:rPr lang="en-GB" smtClean="0"/>
              <a:t>L. Rossi @ DOE review of LARP - 17 Feb 2014 - Fermilab</a:t>
            </a:r>
            <a:endParaRPr lang="en-GB" dirty="0"/>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00200" y="1292860"/>
            <a:ext cx="3708059" cy="5245100"/>
          </a:xfrm>
          <a:prstGeom prst="rect">
            <a:avLst/>
          </a:prstGeom>
        </p:spPr>
      </p:pic>
      <p:sp>
        <p:nvSpPr>
          <p:cNvPr id="6" name="TextBox 5"/>
          <p:cNvSpPr txBox="1"/>
          <p:nvPr/>
        </p:nvSpPr>
        <p:spPr>
          <a:xfrm>
            <a:off x="5451230" y="2329934"/>
            <a:ext cx="2743200" cy="203132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CH" b="1" dirty="0" err="1" smtClean="0"/>
              <a:t>Synchronizing</a:t>
            </a:r>
            <a:r>
              <a:rPr lang="fr-CH" b="1" dirty="0" smtClean="0"/>
              <a:t> </a:t>
            </a:r>
            <a:r>
              <a:rPr lang="fr-CH" b="1" dirty="0" err="1" smtClean="0"/>
              <a:t>Shutdown</a:t>
            </a:r>
            <a:r>
              <a:rPr lang="fr-CH" b="1" dirty="0" smtClean="0"/>
              <a:t> and </a:t>
            </a:r>
            <a:r>
              <a:rPr lang="fr-CH" b="1" dirty="0" err="1" smtClean="0"/>
              <a:t>their</a:t>
            </a:r>
            <a:r>
              <a:rPr lang="fr-CH" b="1" dirty="0" smtClean="0"/>
              <a:t> duration</a:t>
            </a:r>
          </a:p>
          <a:p>
            <a:r>
              <a:rPr lang="fr-CH" b="1" dirty="0" err="1" smtClean="0"/>
              <a:t>Improving</a:t>
            </a:r>
            <a:r>
              <a:rPr lang="fr-CH" b="1" dirty="0" smtClean="0"/>
              <a:t> the </a:t>
            </a:r>
            <a:r>
              <a:rPr lang="fr-CH" b="1" dirty="0" err="1" smtClean="0"/>
              <a:t>luminosity</a:t>
            </a:r>
            <a:r>
              <a:rPr lang="fr-CH" b="1" dirty="0" smtClean="0"/>
              <a:t> </a:t>
            </a:r>
            <a:r>
              <a:rPr lang="fr-CH" b="1" dirty="0" err="1" smtClean="0"/>
              <a:t>quality</a:t>
            </a:r>
            <a:r>
              <a:rPr lang="fr-CH" b="1" dirty="0" smtClean="0"/>
              <a:t> (pile up, pile up </a:t>
            </a:r>
            <a:r>
              <a:rPr lang="fr-CH" b="1" dirty="0" err="1" smtClean="0"/>
              <a:t>density</a:t>
            </a:r>
            <a:r>
              <a:rPr lang="fr-CH" b="1" dirty="0"/>
              <a:t>)</a:t>
            </a:r>
            <a:r>
              <a:rPr lang="fr-CH" b="1" dirty="0" smtClean="0"/>
              <a:t> </a:t>
            </a:r>
          </a:p>
          <a:p>
            <a:r>
              <a:rPr lang="fr-CH" b="1" dirty="0" err="1" smtClean="0"/>
              <a:t>Examing</a:t>
            </a:r>
            <a:r>
              <a:rPr lang="fr-CH" b="1" dirty="0" smtClean="0"/>
              <a:t> interface machine-detector</a:t>
            </a:r>
            <a:endParaRPr lang="en-GB" b="1" dirty="0"/>
          </a:p>
        </p:txBody>
      </p:sp>
    </p:spTree>
    <p:extLst>
      <p:ext uri="{BB962C8B-B14F-4D97-AF65-F5344CB8AC3E}">
        <p14:creationId xmlns:p14="http://schemas.microsoft.com/office/powerpoint/2010/main" val="2504723739"/>
      </p:ext>
    </p:extLst>
  </p:cSld>
  <p:clrMapOvr>
    <a:masterClrMapping/>
  </p:clrMapOvr>
  <p:timing>
    <p:tnLst>
      <p:par>
        <p:cTn id="1" dur="indefinite" restart="never" nodeType="tmRoot"/>
      </p:par>
    </p:tnLst>
  </p:timing>
</p:sld>
</file>

<file path=ppt/theme/theme1.xml><?xml version="1.0" encoding="utf-8"?>
<a:theme xmlns:a="http://schemas.openxmlformats.org/drawingml/2006/main" name="HiLumiLHC_Presentatio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D65F00B9AFF9D4DB8D423D62D364FE5" ma:contentTypeVersion="0" ma:contentTypeDescription="Create a new document." ma:contentTypeScope="" ma:versionID="1f5c5222447e6795847028ce554a3f68">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553D58-F42B-43B9-BDA1-90638D0CBA0D}">
  <ds:schemaRefs>
    <ds:schemaRef ds:uri="http://schemas.microsoft.com/office/2006/metadata/properties"/>
    <ds:schemaRef ds:uri="http://purl.org/dc/elements/1.1/"/>
    <ds:schemaRef ds:uri="http://purl.org/dc/dcmitype/"/>
    <ds:schemaRef ds:uri="http://purl.org/dc/term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s>
</ds:datastoreItem>
</file>

<file path=customXml/itemProps2.xml><?xml version="1.0" encoding="utf-8"?>
<ds:datastoreItem xmlns:ds="http://schemas.openxmlformats.org/officeDocument/2006/customXml" ds:itemID="{C82125E1-CCB4-4909-BE88-A72A822A6F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A7ED259-6AEE-4E24-A95A-9729541A61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HiLumiLHC_PresentationTemplate</Template>
  <TotalTime>901</TotalTime>
  <Words>2617</Words>
  <Application>Microsoft Office PowerPoint</Application>
  <PresentationFormat>On-screen Show (4:3)</PresentationFormat>
  <Paragraphs>413</Paragraphs>
  <Slides>43</Slides>
  <Notes>2</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HiLumiLHC_PresentationTemplate</vt:lpstr>
      <vt:lpstr>HL-LHC project status and plan</vt:lpstr>
      <vt:lpstr>The CERN 10-year plan (approved early 2011)</vt:lpstr>
      <vt:lpstr>Mantain and increase physics reach</vt:lpstr>
      <vt:lpstr>Goal of High Luminosity LHC (HL-LHC) as fixed in November 2010</vt:lpstr>
      <vt:lpstr>Since then a few events… 4 July 2012 : Boson got!</vt:lpstr>
      <vt:lpstr>Brout – Englert – Higgs mechanism Nobel Prize</vt:lpstr>
      <vt:lpstr>Including the approval of HL-LHC: from Desing Study to Constrution project</vt:lpstr>
      <vt:lpstr>Project Kick off meeting on 11 Nov 2013</vt:lpstr>
      <vt:lpstr>Experiments have started to collaborates for the HL-LHC upgrade</vt:lpstr>
      <vt:lpstr>Review of LHC &amp; Injector Upgrade Program (CERN-MAC)</vt:lpstr>
      <vt:lpstr>New CERN long term plan</vt:lpstr>
      <vt:lpstr>Lumi forecast, new plan</vt:lpstr>
      <vt:lpstr>Elimination of technical bottlenecks Cryogenics</vt:lpstr>
      <vt:lpstr>Triplet and MS connection to main arc and new MS magnets</vt:lpstr>
      <vt:lpstr>P7 : EPC and DFB near collimators</vt:lpstr>
      <vt:lpstr>Availability: SC links  removal of  EPCs, DFBs from tunnel to surface</vt:lpstr>
      <vt:lpstr>PowerPoint Presentation</vt:lpstr>
      <vt:lpstr>Improving availabiltiy: QPS boxes</vt:lpstr>
      <vt:lpstr>R2E improvement. Need further for 1-3 fb-1/day!</vt:lpstr>
      <vt:lpstr>P2 - DS collimators ions – 11 T (LS2 -2018)</vt:lpstr>
      <vt:lpstr>Low impedence collimators(LS2 &amp; LS3)</vt:lpstr>
      <vt:lpstr>Addition of a SCRF 800 MHz (or a 200 ??) harmonic system : under study </vt:lpstr>
      <vt:lpstr>LR BB compensating wire</vt:lpstr>
      <vt:lpstr>In total: a 1.2 km new machine</vt:lpstr>
      <vt:lpstr>Parameters (PLC web page) </vt:lpstr>
      <vt:lpstr>Magnet the progress</vt:lpstr>
      <vt:lpstr>The Achromatic Telescopic Squeezing (ATS) scheme </vt:lpstr>
      <vt:lpstr>Effect of the crab cavities</vt:lpstr>
      <vt:lpstr>Crab Cavities for fast beam rotation</vt:lpstr>
      <vt:lpstr>Halo control (hollow e-lens)</vt:lpstr>
      <vt:lpstr>Controlling diffusion rate: hollow e-lens (thanks to the perseverance of V. Shiltev!)</vt:lpstr>
      <vt:lpstr>The Crab-kissing (CK) scheme for pile-up density shaping and leveling (S. Fartoukh)</vt:lpstr>
      <vt:lpstr>PowerPoint Presentation</vt:lpstr>
      <vt:lpstr>Collaboration: the long way</vt:lpstr>
      <vt:lpstr>PowerPoint Presentation</vt:lpstr>
      <vt:lpstr>In-kind contribution and Collaboration for HW design and prototypes</vt:lpstr>
      <vt:lpstr>Conceptual Specification by Tech. Coordinator</vt:lpstr>
      <vt:lpstr>Conceptual Specification</vt:lpstr>
      <vt:lpstr>Baseline Documents</vt:lpstr>
      <vt:lpstr>HL-LHC Standards and best practices 11-12-13 June 2014</vt:lpstr>
      <vt:lpstr>Implementation plan (BEFORE 1 year shift of the LS3  2023-24)</vt:lpstr>
      <vt:lpstr>Concern about planning</vt:lpstr>
      <vt:lpstr>Indications from HL and priorities</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for HiLumi collaborators</dc:title>
  <dc:creator>Cecile Noels</dc:creator>
  <cp:lastModifiedBy>Lucio Rossi</cp:lastModifiedBy>
  <cp:revision>69</cp:revision>
  <dcterms:created xsi:type="dcterms:W3CDTF">2011-12-13T14:40:13Z</dcterms:created>
  <dcterms:modified xsi:type="dcterms:W3CDTF">2014-02-17T04:51:42Z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0x0101003D65F00B9AFF9D4DB8D423D62D364FE5</vt:lpwstr>
  </property>
</Properties>
</file>