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5" r:id="rId1"/>
  </p:sldMasterIdLst>
  <p:notesMasterIdLst>
    <p:notesMasterId r:id="rId32"/>
  </p:notesMasterIdLst>
  <p:handoutMasterIdLst>
    <p:handoutMasterId r:id="rId33"/>
  </p:handoutMasterIdLst>
  <p:sldIdLst>
    <p:sldId id="587" r:id="rId2"/>
    <p:sldId id="652" r:id="rId3"/>
    <p:sldId id="653" r:id="rId4"/>
    <p:sldId id="669" r:id="rId5"/>
    <p:sldId id="671" r:id="rId6"/>
    <p:sldId id="651" r:id="rId7"/>
    <p:sldId id="672" r:id="rId8"/>
    <p:sldId id="668" r:id="rId9"/>
    <p:sldId id="657" r:id="rId10"/>
    <p:sldId id="656" r:id="rId11"/>
    <p:sldId id="661" r:id="rId12"/>
    <p:sldId id="684" r:id="rId13"/>
    <p:sldId id="659" r:id="rId14"/>
    <p:sldId id="685" r:id="rId15"/>
    <p:sldId id="662" r:id="rId16"/>
    <p:sldId id="676" r:id="rId17"/>
    <p:sldId id="679" r:id="rId18"/>
    <p:sldId id="675" r:id="rId19"/>
    <p:sldId id="655" r:id="rId20"/>
    <p:sldId id="678" r:id="rId21"/>
    <p:sldId id="677" r:id="rId22"/>
    <p:sldId id="683" r:id="rId23"/>
    <p:sldId id="654" r:id="rId24"/>
    <p:sldId id="665" r:id="rId25"/>
    <p:sldId id="666" r:id="rId26"/>
    <p:sldId id="650" r:id="rId27"/>
    <p:sldId id="667" r:id="rId28"/>
    <p:sldId id="688" r:id="rId29"/>
    <p:sldId id="686" r:id="rId30"/>
    <p:sldId id="687" r:id="rId31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nnema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F1C80"/>
    <a:srgbClr val="00A900"/>
    <a:srgbClr val="CC0000"/>
    <a:srgbClr val="008000"/>
    <a:srgbClr val="000000"/>
    <a:srgbClr val="C0C0C0"/>
    <a:srgbClr val="FF0066"/>
    <a:srgbClr val="0033CC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6" autoAdjust="0"/>
    <p:restoredTop sz="99812" autoAdjust="0"/>
  </p:normalViewPr>
  <p:slideViewPr>
    <p:cSldViewPr>
      <p:cViewPr varScale="1">
        <p:scale>
          <a:sx n="88" d="100"/>
          <a:sy n="88" d="100"/>
        </p:scale>
        <p:origin x="-13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209.2543v1" TargetMode="External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hyperlink" Target="https://edms.cern.ch/document/1234244/" TargetMode="External"/><Relationship Id="rId2" Type="http://schemas.openxmlformats.org/officeDocument/2006/relationships/hyperlink" Target="http://arxiv.org/pdf/1202.5940v1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202.5940v1" TargetMode="External"/><Relationship Id="rId4" Type="http://schemas.openxmlformats.org/officeDocument/2006/relationships/image" Target="../media/image48.png"/><Relationship Id="rId5" Type="http://schemas.openxmlformats.org/officeDocument/2006/relationships/hyperlink" Target="http://arxiv.org/pdf/1209.2543v1" TargetMode="External"/><Relationship Id="rId6" Type="http://schemas.openxmlformats.org/officeDocument/2006/relationships/image" Target="../media/image49.png"/><Relationship Id="rId1" Type="http://schemas.openxmlformats.org/officeDocument/2006/relationships/hyperlink" Target="https://edms.cern.ch/document/1234244/" TargetMode="External"/><Relationship Id="rId2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2E2105-977F-CB45-AB1A-49FC191E3BB4}" type="doc">
      <dgm:prSet loTypeId="urn:microsoft.com/office/officeart/2005/8/layout/vList4#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086AAD-8598-1042-BAA5-86C746AC2420}">
      <dgm:prSet phldrT="[Text]" custT="1"/>
      <dgm:spPr>
        <a:solidFill>
          <a:srgbClr val="F2F2F2"/>
        </a:solidFill>
      </dgm:spPr>
      <dgm:t>
        <a:bodyPr/>
        <a:lstStyle/>
        <a:p>
          <a:pPr algn="l"/>
          <a:r>
            <a:rPr kumimoji="1" lang="en-US" sz="1400" dirty="0" err="1" smtClean="0">
              <a:solidFill>
                <a:srgbClr val="000000"/>
              </a:solidFill>
              <a:latin typeface="Calibri"/>
              <a:cs typeface="Calibri"/>
            </a:rPr>
            <a:t>Vol</a:t>
          </a:r>
          <a:r>
            <a:rPr kumimoji="1" lang="en-US" sz="1400" dirty="0" smtClean="0">
              <a:solidFill>
                <a:srgbClr val="000000"/>
              </a:solidFill>
              <a:latin typeface="Calibri"/>
              <a:cs typeface="Calibri"/>
            </a:rPr>
            <a:t> 1:  The CLIC accelerator and site facilities </a:t>
          </a:r>
        </a:p>
        <a:p>
          <a:pPr algn="l"/>
          <a:r>
            <a:rPr kumimoji="1" lang="en-US" sz="1200" dirty="0" smtClean="0">
              <a:solidFill>
                <a:srgbClr val="000000"/>
              </a:solidFill>
              <a:latin typeface="Calibri"/>
              <a:cs typeface="Calibri"/>
            </a:rPr>
            <a:t>- CLIC concept with exploration over multi-</a:t>
          </a:r>
          <a:r>
            <a:rPr kumimoji="1" lang="en-US" sz="1200" dirty="0" err="1" smtClean="0">
              <a:solidFill>
                <a:srgbClr val="000000"/>
              </a:solidFill>
              <a:latin typeface="Calibri"/>
              <a:cs typeface="Calibri"/>
            </a:rPr>
            <a:t>TeV</a:t>
          </a:r>
          <a:r>
            <a:rPr kumimoji="1" lang="en-US" sz="1200" dirty="0" smtClean="0">
              <a:solidFill>
                <a:srgbClr val="000000"/>
              </a:solidFill>
              <a:latin typeface="Calibri"/>
              <a:cs typeface="Calibri"/>
            </a:rPr>
            <a:t> energy range up to 3 </a:t>
          </a:r>
          <a:r>
            <a:rPr kumimoji="1" lang="en-US" sz="1200" dirty="0" err="1" smtClean="0">
              <a:solidFill>
                <a:srgbClr val="000000"/>
              </a:solidFill>
              <a:latin typeface="Calibri"/>
              <a:cs typeface="Calibri"/>
            </a:rPr>
            <a:t>TeV</a:t>
          </a:r>
          <a:endParaRPr kumimoji="1" lang="en-US" sz="1200" dirty="0" smtClean="0">
            <a:solidFill>
              <a:srgbClr val="000000"/>
            </a:solidFill>
            <a:latin typeface="Calibri"/>
            <a:cs typeface="Calibri"/>
          </a:endParaRPr>
        </a:p>
        <a:p>
          <a:pPr algn="l"/>
          <a:r>
            <a:rPr kumimoji="1" lang="en-US" sz="1200" dirty="0" smtClean="0">
              <a:solidFill>
                <a:srgbClr val="000000"/>
              </a:solidFill>
              <a:latin typeface="Calibri"/>
              <a:cs typeface="Calibri"/>
            </a:rPr>
            <a:t>- Feasibility study of CLIC parameters optimized at 3 </a:t>
          </a:r>
          <a:r>
            <a:rPr kumimoji="1" lang="en-US" sz="1200" dirty="0" err="1" smtClean="0">
              <a:solidFill>
                <a:srgbClr val="000000"/>
              </a:solidFill>
              <a:latin typeface="Calibri"/>
              <a:cs typeface="Calibri"/>
            </a:rPr>
            <a:t>TeV</a:t>
          </a:r>
          <a:r>
            <a:rPr kumimoji="1" lang="en-US" sz="1200" dirty="0" smtClean="0">
              <a:solidFill>
                <a:srgbClr val="000000"/>
              </a:solidFill>
              <a:latin typeface="Calibri"/>
              <a:cs typeface="Calibri"/>
            </a:rPr>
            <a:t> (most demanding) </a:t>
          </a:r>
        </a:p>
        <a:p>
          <a:pPr marL="88900" indent="-88900" algn="l"/>
          <a:r>
            <a:rPr kumimoji="1" lang="en-US" sz="1200" dirty="0" smtClean="0">
              <a:solidFill>
                <a:srgbClr val="000000"/>
              </a:solidFill>
              <a:latin typeface="Calibri"/>
              <a:cs typeface="Calibri"/>
            </a:rPr>
            <a:t>- Consider also 500 </a:t>
          </a:r>
          <a:r>
            <a:rPr kumimoji="1" lang="en-US" sz="1200" dirty="0" err="1" smtClean="0">
              <a:solidFill>
                <a:srgbClr val="000000"/>
              </a:solidFill>
              <a:latin typeface="Calibri"/>
              <a:cs typeface="Calibri"/>
            </a:rPr>
            <a:t>GeV</a:t>
          </a:r>
          <a:r>
            <a:rPr kumimoji="1" lang="en-US" sz="1200" dirty="0" smtClean="0">
              <a:solidFill>
                <a:srgbClr val="000000"/>
              </a:solidFill>
              <a:latin typeface="Calibri"/>
              <a:cs typeface="Calibri"/>
            </a:rPr>
            <a:t>, and intermediate energy range</a:t>
          </a:r>
        </a:p>
        <a:p>
          <a:pPr marL="88900" indent="-88900" algn="l"/>
          <a:r>
            <a:rPr lang="en-US" sz="1200" dirty="0" smtClean="0">
              <a:solidFill>
                <a:srgbClr val="000000"/>
              </a:solidFill>
              <a:latin typeface="Calibri"/>
              <a:cs typeface="Calibri"/>
            </a:rPr>
            <a:t>- </a:t>
          </a:r>
          <a:r>
            <a:rPr lang="en-US" sz="1200" dirty="0" smtClean="0">
              <a:solidFill>
                <a:srgbClr val="000000"/>
              </a:solidFill>
              <a:latin typeface="Calibri"/>
              <a:cs typeface="Calibri"/>
              <a:hlinkClick xmlns:r="http://schemas.openxmlformats.org/officeDocument/2006/relationships" r:id="rId1"/>
            </a:rPr>
            <a:t>https://edms.cern.ch/document/1234244/</a:t>
          </a:r>
          <a:endParaRPr lang="en-US" sz="1200" dirty="0" smtClean="0">
            <a:solidFill>
              <a:srgbClr val="000000"/>
            </a:solidFill>
            <a:latin typeface="Calibri"/>
            <a:cs typeface="Calibri"/>
          </a:endParaRPr>
        </a:p>
      </dgm:t>
    </dgm:pt>
    <dgm:pt modelId="{4D4D4AF7-90C7-444E-91A8-0A78AA75C585}" type="parTrans" cxnId="{D10B330A-6368-CA4E-B698-B88D9DB17714}">
      <dgm:prSet/>
      <dgm:spPr/>
      <dgm:t>
        <a:bodyPr/>
        <a:lstStyle/>
        <a:p>
          <a:endParaRPr lang="en-US"/>
        </a:p>
      </dgm:t>
    </dgm:pt>
    <dgm:pt modelId="{286AB521-A53E-DE48-9C5A-53D7A2CCA47A}" type="sibTrans" cxnId="{D10B330A-6368-CA4E-B698-B88D9DB17714}">
      <dgm:prSet/>
      <dgm:spPr/>
      <dgm:t>
        <a:bodyPr/>
        <a:lstStyle/>
        <a:p>
          <a:endParaRPr lang="en-US"/>
        </a:p>
      </dgm:t>
    </dgm:pt>
    <dgm:pt modelId="{5EBDAE48-E33A-BF49-80B0-3795552E3EB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kumimoji="1" lang="en-US" sz="1400" dirty="0" err="1" smtClean="0">
              <a:solidFill>
                <a:srgbClr val="000000"/>
              </a:solidFill>
              <a:latin typeface="Calibri"/>
              <a:cs typeface="Calibri"/>
            </a:rPr>
            <a:t>Vol</a:t>
          </a:r>
          <a:r>
            <a:rPr kumimoji="1" lang="en-US" sz="1400" dirty="0" smtClean="0">
              <a:solidFill>
                <a:srgbClr val="000000"/>
              </a:solidFill>
              <a:latin typeface="Calibri"/>
              <a:cs typeface="Calibri"/>
            </a:rPr>
            <a:t> 2: Physics and detectors at CLIC</a:t>
          </a:r>
        </a:p>
        <a:p>
          <a:pPr marL="88900" indent="-88900"/>
          <a:r>
            <a:rPr lang="en-US" sz="1200" dirty="0" smtClean="0">
              <a:solidFill>
                <a:srgbClr val="000000"/>
              </a:solidFill>
              <a:latin typeface="Calibri"/>
              <a:cs typeface="Calibri"/>
            </a:rPr>
            <a:t>- Physics at a multi-</a:t>
          </a:r>
          <a:r>
            <a:rPr lang="en-US" sz="1200" dirty="0" err="1" smtClean="0">
              <a:solidFill>
                <a:srgbClr val="000000"/>
              </a:solidFill>
              <a:latin typeface="Calibri"/>
              <a:cs typeface="Calibri"/>
            </a:rPr>
            <a:t>TeV</a:t>
          </a:r>
          <a:r>
            <a:rPr lang="en-US" sz="1200" dirty="0" smtClean="0">
              <a:solidFill>
                <a:srgbClr val="000000"/>
              </a:solidFill>
              <a:latin typeface="Calibri"/>
              <a:cs typeface="Calibri"/>
            </a:rPr>
            <a:t> CLIC machine can be measured with high precision,   despite challenging background conditions  </a:t>
          </a:r>
        </a:p>
        <a:p>
          <a:r>
            <a:rPr kumimoji="1" lang="en-US" sz="1200" dirty="0" smtClean="0">
              <a:solidFill>
                <a:srgbClr val="000000"/>
              </a:solidFill>
              <a:latin typeface="Calibri"/>
              <a:cs typeface="Calibri"/>
            </a:rPr>
            <a:t>- External review procedure in October 2011</a:t>
          </a:r>
        </a:p>
        <a:p>
          <a:pPr marL="88900" indent="-88900"/>
          <a:r>
            <a:rPr kumimoji="1" lang="en-US" sz="1200" dirty="0" smtClean="0">
              <a:solidFill>
                <a:srgbClr val="000000"/>
              </a:solidFill>
              <a:latin typeface="Calibri"/>
              <a:cs typeface="Calibri"/>
            </a:rPr>
            <a:t>- </a:t>
          </a:r>
          <a:r>
            <a:rPr kumimoji="1" lang="da-DK" sz="1200" dirty="0" smtClean="0">
              <a:solidFill>
                <a:srgbClr val="000000"/>
              </a:solidFill>
              <a:latin typeface="Calibri"/>
              <a:cs typeface="Calibri"/>
              <a:hlinkClick xmlns:r="http://schemas.openxmlformats.org/officeDocument/2006/relationships" r:id="rId2"/>
            </a:rPr>
            <a:t>http://arxiv.org/pdf/1202.5940v1</a:t>
          </a:r>
          <a:endParaRPr kumimoji="1" lang="da-DK" sz="1200" dirty="0" smtClean="0">
            <a:solidFill>
              <a:srgbClr val="000000"/>
            </a:solidFill>
            <a:latin typeface="Calibri"/>
            <a:cs typeface="Calibri"/>
          </a:endParaRPr>
        </a:p>
        <a:p>
          <a:pPr marL="88900" indent="-88900"/>
          <a:endParaRPr lang="en-US" sz="1100" dirty="0">
            <a:solidFill>
              <a:srgbClr val="000000"/>
            </a:solidFill>
          </a:endParaRPr>
        </a:p>
      </dgm:t>
    </dgm:pt>
    <dgm:pt modelId="{6695537D-2375-8746-BB55-745F7C5A87C8}" type="parTrans" cxnId="{457122C7-807C-D044-AE8C-2CD1296C78F1}">
      <dgm:prSet/>
      <dgm:spPr/>
      <dgm:t>
        <a:bodyPr/>
        <a:lstStyle/>
        <a:p>
          <a:endParaRPr lang="en-US"/>
        </a:p>
      </dgm:t>
    </dgm:pt>
    <dgm:pt modelId="{72BBA525-DD0F-194A-873D-B1491B32B0F5}" type="sibTrans" cxnId="{457122C7-807C-D044-AE8C-2CD1296C78F1}">
      <dgm:prSet/>
      <dgm:spPr/>
      <dgm:t>
        <a:bodyPr/>
        <a:lstStyle/>
        <a:p>
          <a:endParaRPr lang="en-US"/>
        </a:p>
      </dgm:t>
    </dgm:pt>
    <dgm:pt modelId="{74378FF7-AB83-C44B-BEAB-04975B374C97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pPr>
            <a:lnSpc>
              <a:spcPct val="90000"/>
            </a:lnSpc>
          </a:pPr>
          <a:r>
            <a:rPr kumimoji="1" lang="en-US" sz="1400" dirty="0" err="1" smtClean="0">
              <a:solidFill>
                <a:srgbClr val="000000"/>
              </a:solidFill>
              <a:latin typeface="Calibri"/>
              <a:cs typeface="Calibri"/>
            </a:rPr>
            <a:t>Vol</a:t>
          </a:r>
          <a:r>
            <a:rPr kumimoji="1" lang="en-US" sz="1400" dirty="0" smtClean="0">
              <a:solidFill>
                <a:srgbClr val="000000"/>
              </a:solidFill>
              <a:latin typeface="Calibri"/>
              <a:cs typeface="Calibri"/>
            </a:rPr>
            <a:t> 3:  “CLIC study summary” </a:t>
          </a:r>
        </a:p>
        <a:p>
          <a:pPr marL="88900" indent="-88900">
            <a:lnSpc>
              <a:spcPct val="90000"/>
            </a:lnSpc>
          </a:pPr>
          <a:r>
            <a:rPr kumimoji="1" lang="en-US" sz="1200" dirty="0" smtClean="0">
              <a:solidFill>
                <a:srgbClr val="000000"/>
              </a:solidFill>
              <a:latin typeface="Calibri"/>
              <a:cs typeface="Calibri"/>
            </a:rPr>
            <a:t>- Summary and available for the European Strategy process, including possible implementation stages for a CLIC machine as well as costing and cost-drives  </a:t>
          </a:r>
        </a:p>
        <a:p>
          <a:pPr>
            <a:lnSpc>
              <a:spcPct val="90000"/>
            </a:lnSpc>
          </a:pPr>
          <a:r>
            <a:rPr kumimoji="1" lang="en-US" sz="1200" dirty="0" smtClean="0">
              <a:solidFill>
                <a:srgbClr val="000000"/>
              </a:solidFill>
              <a:latin typeface="Calibri"/>
              <a:cs typeface="Calibri"/>
            </a:rPr>
            <a:t>- Proposing objectives and work plan of post CDR phase (2012-16)</a:t>
          </a:r>
        </a:p>
        <a:p>
          <a:pPr>
            <a:lnSpc>
              <a:spcPct val="90000"/>
            </a:lnSpc>
          </a:pPr>
          <a:r>
            <a:rPr lang="en-US" sz="1200" dirty="0" smtClean="0">
              <a:solidFill>
                <a:srgbClr val="000000"/>
              </a:solidFill>
              <a:latin typeface="Calibri"/>
              <a:cs typeface="Calibri"/>
            </a:rPr>
            <a:t>- </a:t>
          </a:r>
          <a:r>
            <a:rPr lang="da-DK" sz="1200" dirty="0" smtClean="0">
              <a:solidFill>
                <a:srgbClr val="000000"/>
              </a:solidFill>
              <a:latin typeface="Calibri"/>
              <a:cs typeface="Calibri"/>
              <a:hlinkClick xmlns:r="http://schemas.openxmlformats.org/officeDocument/2006/relationships" r:id="rId3"/>
            </a:rPr>
            <a:t>http://arxiv.org/pdf/1209.2543v1</a:t>
          </a:r>
          <a:endParaRPr lang="da-DK" sz="1200" dirty="0" smtClean="0">
            <a:solidFill>
              <a:srgbClr val="000000"/>
            </a:solidFill>
            <a:latin typeface="Calibri"/>
            <a:cs typeface="Calibri"/>
          </a:endParaRPr>
        </a:p>
        <a:p>
          <a:pPr>
            <a:lnSpc>
              <a:spcPct val="90000"/>
            </a:lnSpc>
          </a:pPr>
          <a:endParaRPr lang="en-US" sz="1200" dirty="0">
            <a:solidFill>
              <a:srgbClr val="000000"/>
            </a:solidFill>
          </a:endParaRPr>
        </a:p>
      </dgm:t>
    </dgm:pt>
    <dgm:pt modelId="{1D19DA3B-CA1C-6C4C-8272-655A38A7787D}" type="parTrans" cxnId="{913C7480-BB0C-BA42-BFFB-342B0112C549}">
      <dgm:prSet/>
      <dgm:spPr/>
      <dgm:t>
        <a:bodyPr/>
        <a:lstStyle/>
        <a:p>
          <a:endParaRPr lang="en-US"/>
        </a:p>
      </dgm:t>
    </dgm:pt>
    <dgm:pt modelId="{22418E0B-2C9C-FA42-96D9-725BBF754019}" type="sibTrans" cxnId="{913C7480-BB0C-BA42-BFFB-342B0112C549}">
      <dgm:prSet/>
      <dgm:spPr/>
      <dgm:t>
        <a:bodyPr/>
        <a:lstStyle/>
        <a:p>
          <a:endParaRPr lang="en-US"/>
        </a:p>
      </dgm:t>
    </dgm:pt>
    <dgm:pt modelId="{00771F87-8F81-B14D-930E-8D9FD793C1F2}" type="pres">
      <dgm:prSet presAssocID="{9E2E2105-977F-CB45-AB1A-49FC191E3BB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AAD7CB-EE32-5445-B004-A6F9CC2960BF}" type="pres">
      <dgm:prSet presAssocID="{1E086AAD-8598-1042-BAA5-86C746AC2420}" presName="comp" presStyleCnt="0"/>
      <dgm:spPr/>
    </dgm:pt>
    <dgm:pt modelId="{A2D86523-2AF0-1C48-A0CC-DA9A6A91DBA3}" type="pres">
      <dgm:prSet presAssocID="{1E086AAD-8598-1042-BAA5-86C746AC2420}" presName="box" presStyleLbl="node1" presStyleIdx="0" presStyleCnt="3" custScaleY="108596"/>
      <dgm:spPr/>
      <dgm:t>
        <a:bodyPr/>
        <a:lstStyle/>
        <a:p>
          <a:endParaRPr lang="en-US"/>
        </a:p>
      </dgm:t>
    </dgm:pt>
    <dgm:pt modelId="{66D6C40F-4E7A-744C-90B0-5757C1146A18}" type="pres">
      <dgm:prSet presAssocID="{1E086AAD-8598-1042-BAA5-86C746AC2420}" presName="img" presStyleLbl="fgImgPlace1" presStyleIdx="0" presStyleCnt="3" custScaleY="123388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1E9F62D-05CB-7E4F-81AD-FA120000E538}" type="pres">
      <dgm:prSet presAssocID="{1E086AAD-8598-1042-BAA5-86C746AC242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B198E-98FA-DB4B-89B3-A3849D39D928}" type="pres">
      <dgm:prSet presAssocID="{286AB521-A53E-DE48-9C5A-53D7A2CCA47A}" presName="spacer" presStyleCnt="0"/>
      <dgm:spPr/>
    </dgm:pt>
    <dgm:pt modelId="{D00AD7F9-2062-D24F-84AD-293561E84C9F}" type="pres">
      <dgm:prSet presAssocID="{5EBDAE48-E33A-BF49-80B0-3795552E3EB3}" presName="comp" presStyleCnt="0"/>
      <dgm:spPr/>
    </dgm:pt>
    <dgm:pt modelId="{4FCFFD36-F990-8D4D-865E-42483C0B720F}" type="pres">
      <dgm:prSet presAssocID="{5EBDAE48-E33A-BF49-80B0-3795552E3EB3}" presName="box" presStyleLbl="node1" presStyleIdx="1" presStyleCnt="3" custScaleY="100274"/>
      <dgm:spPr/>
      <dgm:t>
        <a:bodyPr/>
        <a:lstStyle/>
        <a:p>
          <a:endParaRPr lang="en-US"/>
        </a:p>
      </dgm:t>
    </dgm:pt>
    <dgm:pt modelId="{46DB63EA-232D-0246-9538-1772A3005692}" type="pres">
      <dgm:prSet presAssocID="{5EBDAE48-E33A-BF49-80B0-3795552E3EB3}" presName="img" presStyleLbl="fgImgPlace1" presStyleIdx="1" presStyleCnt="3" custScaleY="116006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6D834D4-21EE-0C42-B0A5-8445498CEAA3}" type="pres">
      <dgm:prSet presAssocID="{5EBDAE48-E33A-BF49-80B0-3795552E3EB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77F70-B488-A841-B0E2-D74E51CBD3D8}" type="pres">
      <dgm:prSet presAssocID="{72BBA525-DD0F-194A-873D-B1491B32B0F5}" presName="spacer" presStyleCnt="0"/>
      <dgm:spPr/>
    </dgm:pt>
    <dgm:pt modelId="{EBFA4529-EC2A-0743-8ED4-B07522F974A5}" type="pres">
      <dgm:prSet presAssocID="{74378FF7-AB83-C44B-BEAB-04975B374C97}" presName="comp" presStyleCnt="0"/>
      <dgm:spPr/>
    </dgm:pt>
    <dgm:pt modelId="{4D1F9B71-3108-654D-AFD4-DDD52913058E}" type="pres">
      <dgm:prSet presAssocID="{74378FF7-AB83-C44B-BEAB-04975B374C97}" presName="box" presStyleLbl="node1" presStyleIdx="2" presStyleCnt="3" custLinFactNeighborX="-5000" custLinFactNeighborY="0"/>
      <dgm:spPr/>
      <dgm:t>
        <a:bodyPr/>
        <a:lstStyle/>
        <a:p>
          <a:endParaRPr lang="en-US"/>
        </a:p>
      </dgm:t>
    </dgm:pt>
    <dgm:pt modelId="{F6452A1B-6DA8-3F40-8E77-EAD55F03D176}" type="pres">
      <dgm:prSet presAssocID="{74378FF7-AB83-C44B-BEAB-04975B374C97}" presName="img" presStyleLbl="fgImgPlace1" presStyleIdx="2" presStyleCnt="3" custScaleY="119596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1F4EB13-F590-AB41-98DA-8360DB98D579}" type="pres">
      <dgm:prSet presAssocID="{74378FF7-AB83-C44B-BEAB-04975B374C9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7122C7-807C-D044-AE8C-2CD1296C78F1}" srcId="{9E2E2105-977F-CB45-AB1A-49FC191E3BB4}" destId="{5EBDAE48-E33A-BF49-80B0-3795552E3EB3}" srcOrd="1" destOrd="0" parTransId="{6695537D-2375-8746-BB55-745F7C5A87C8}" sibTransId="{72BBA525-DD0F-194A-873D-B1491B32B0F5}"/>
    <dgm:cxn modelId="{D712CBEE-445B-9540-9F32-4E159015E118}" type="presOf" srcId="{1E086AAD-8598-1042-BAA5-86C746AC2420}" destId="{B1E9F62D-05CB-7E4F-81AD-FA120000E538}" srcOrd="1" destOrd="0" presId="urn:microsoft.com/office/officeart/2005/8/layout/vList4#5"/>
    <dgm:cxn modelId="{913C7480-BB0C-BA42-BFFB-342B0112C549}" srcId="{9E2E2105-977F-CB45-AB1A-49FC191E3BB4}" destId="{74378FF7-AB83-C44B-BEAB-04975B374C97}" srcOrd="2" destOrd="0" parTransId="{1D19DA3B-CA1C-6C4C-8272-655A38A7787D}" sibTransId="{22418E0B-2C9C-FA42-96D9-725BBF754019}"/>
    <dgm:cxn modelId="{D10B330A-6368-CA4E-B698-B88D9DB17714}" srcId="{9E2E2105-977F-CB45-AB1A-49FC191E3BB4}" destId="{1E086AAD-8598-1042-BAA5-86C746AC2420}" srcOrd="0" destOrd="0" parTransId="{4D4D4AF7-90C7-444E-91A8-0A78AA75C585}" sibTransId="{286AB521-A53E-DE48-9C5A-53D7A2CCA47A}"/>
    <dgm:cxn modelId="{D45BEB59-B69A-B643-8310-7214711E8E78}" type="presOf" srcId="{5EBDAE48-E33A-BF49-80B0-3795552E3EB3}" destId="{4FCFFD36-F990-8D4D-865E-42483C0B720F}" srcOrd="0" destOrd="0" presId="urn:microsoft.com/office/officeart/2005/8/layout/vList4#5"/>
    <dgm:cxn modelId="{B612B1C5-E7D1-7446-A860-03F6B9CC6CFB}" type="presOf" srcId="{74378FF7-AB83-C44B-BEAB-04975B374C97}" destId="{4D1F9B71-3108-654D-AFD4-DDD52913058E}" srcOrd="0" destOrd="0" presId="urn:microsoft.com/office/officeart/2005/8/layout/vList4#5"/>
    <dgm:cxn modelId="{234295CD-FFB4-EF49-8226-2F4BEFBF79FC}" type="presOf" srcId="{1E086AAD-8598-1042-BAA5-86C746AC2420}" destId="{A2D86523-2AF0-1C48-A0CC-DA9A6A91DBA3}" srcOrd="0" destOrd="0" presId="urn:microsoft.com/office/officeart/2005/8/layout/vList4#5"/>
    <dgm:cxn modelId="{00F74530-A019-AB42-8CDD-574AC7E34C79}" type="presOf" srcId="{9E2E2105-977F-CB45-AB1A-49FC191E3BB4}" destId="{00771F87-8F81-B14D-930E-8D9FD793C1F2}" srcOrd="0" destOrd="0" presId="urn:microsoft.com/office/officeart/2005/8/layout/vList4#5"/>
    <dgm:cxn modelId="{C4823842-63E0-EA41-BB89-BF29064A37CC}" type="presOf" srcId="{5EBDAE48-E33A-BF49-80B0-3795552E3EB3}" destId="{B6D834D4-21EE-0C42-B0A5-8445498CEAA3}" srcOrd="1" destOrd="0" presId="urn:microsoft.com/office/officeart/2005/8/layout/vList4#5"/>
    <dgm:cxn modelId="{47B33E62-2A86-DD4B-A32F-0B17449CFD08}" type="presOf" srcId="{74378FF7-AB83-C44B-BEAB-04975B374C97}" destId="{71F4EB13-F590-AB41-98DA-8360DB98D579}" srcOrd="1" destOrd="0" presId="urn:microsoft.com/office/officeart/2005/8/layout/vList4#5"/>
    <dgm:cxn modelId="{0360CF1A-9E57-FD4C-8B55-B83481FC9BD5}" type="presParOf" srcId="{00771F87-8F81-B14D-930E-8D9FD793C1F2}" destId="{A0AAD7CB-EE32-5445-B004-A6F9CC2960BF}" srcOrd="0" destOrd="0" presId="urn:microsoft.com/office/officeart/2005/8/layout/vList4#5"/>
    <dgm:cxn modelId="{E527AD77-8F90-1D4B-B2EB-47602CD39691}" type="presParOf" srcId="{A0AAD7CB-EE32-5445-B004-A6F9CC2960BF}" destId="{A2D86523-2AF0-1C48-A0CC-DA9A6A91DBA3}" srcOrd="0" destOrd="0" presId="urn:microsoft.com/office/officeart/2005/8/layout/vList4#5"/>
    <dgm:cxn modelId="{5A4E85D1-89C1-704E-AE9A-2E8637F8C095}" type="presParOf" srcId="{A0AAD7CB-EE32-5445-B004-A6F9CC2960BF}" destId="{66D6C40F-4E7A-744C-90B0-5757C1146A18}" srcOrd="1" destOrd="0" presId="urn:microsoft.com/office/officeart/2005/8/layout/vList4#5"/>
    <dgm:cxn modelId="{E13DFB51-1B6B-8146-BA54-C75877900B02}" type="presParOf" srcId="{A0AAD7CB-EE32-5445-B004-A6F9CC2960BF}" destId="{B1E9F62D-05CB-7E4F-81AD-FA120000E538}" srcOrd="2" destOrd="0" presId="urn:microsoft.com/office/officeart/2005/8/layout/vList4#5"/>
    <dgm:cxn modelId="{B6594E2E-1BFC-0E45-A694-043C463A4D35}" type="presParOf" srcId="{00771F87-8F81-B14D-930E-8D9FD793C1F2}" destId="{7B7B198E-98FA-DB4B-89B3-A3849D39D928}" srcOrd="1" destOrd="0" presId="urn:microsoft.com/office/officeart/2005/8/layout/vList4#5"/>
    <dgm:cxn modelId="{81CBE727-9738-C143-A430-91958CBCBE45}" type="presParOf" srcId="{00771F87-8F81-B14D-930E-8D9FD793C1F2}" destId="{D00AD7F9-2062-D24F-84AD-293561E84C9F}" srcOrd="2" destOrd="0" presId="urn:microsoft.com/office/officeart/2005/8/layout/vList4#5"/>
    <dgm:cxn modelId="{1ADCE2ED-7543-F94E-AD92-1650AA3B319D}" type="presParOf" srcId="{D00AD7F9-2062-D24F-84AD-293561E84C9F}" destId="{4FCFFD36-F990-8D4D-865E-42483C0B720F}" srcOrd="0" destOrd="0" presId="urn:microsoft.com/office/officeart/2005/8/layout/vList4#5"/>
    <dgm:cxn modelId="{C81D31B6-0173-3C45-914C-708A43FEE2DA}" type="presParOf" srcId="{D00AD7F9-2062-D24F-84AD-293561E84C9F}" destId="{46DB63EA-232D-0246-9538-1772A3005692}" srcOrd="1" destOrd="0" presId="urn:microsoft.com/office/officeart/2005/8/layout/vList4#5"/>
    <dgm:cxn modelId="{50574A95-77AB-D84A-A0EE-D5C1CD6F2C5E}" type="presParOf" srcId="{D00AD7F9-2062-D24F-84AD-293561E84C9F}" destId="{B6D834D4-21EE-0C42-B0A5-8445498CEAA3}" srcOrd="2" destOrd="0" presId="urn:microsoft.com/office/officeart/2005/8/layout/vList4#5"/>
    <dgm:cxn modelId="{5DC84844-BDB9-A747-BD58-558FD7F77908}" type="presParOf" srcId="{00771F87-8F81-B14D-930E-8D9FD793C1F2}" destId="{51677F70-B488-A841-B0E2-D74E51CBD3D8}" srcOrd="3" destOrd="0" presId="urn:microsoft.com/office/officeart/2005/8/layout/vList4#5"/>
    <dgm:cxn modelId="{54851B49-FC39-B849-8496-726405393F87}" type="presParOf" srcId="{00771F87-8F81-B14D-930E-8D9FD793C1F2}" destId="{EBFA4529-EC2A-0743-8ED4-B07522F974A5}" srcOrd="4" destOrd="0" presId="urn:microsoft.com/office/officeart/2005/8/layout/vList4#5"/>
    <dgm:cxn modelId="{FAD1E3FB-5410-5748-B316-FD7B1CDB4158}" type="presParOf" srcId="{EBFA4529-EC2A-0743-8ED4-B07522F974A5}" destId="{4D1F9B71-3108-654D-AFD4-DDD52913058E}" srcOrd="0" destOrd="0" presId="urn:microsoft.com/office/officeart/2005/8/layout/vList4#5"/>
    <dgm:cxn modelId="{1B7978AD-0749-CC4E-B4CA-AD31963F4AA6}" type="presParOf" srcId="{EBFA4529-EC2A-0743-8ED4-B07522F974A5}" destId="{F6452A1B-6DA8-3F40-8E77-EAD55F03D176}" srcOrd="1" destOrd="0" presId="urn:microsoft.com/office/officeart/2005/8/layout/vList4#5"/>
    <dgm:cxn modelId="{1EE6CCE6-E01C-2F4F-80FE-7E9E2F723131}" type="presParOf" srcId="{EBFA4529-EC2A-0743-8ED4-B07522F974A5}" destId="{71F4EB13-F590-AB41-98DA-8360DB98D579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86523-2AF0-1C48-A0CC-DA9A6A91DBA3}">
      <dsp:nvSpPr>
        <dsp:cNvPr id="0" name=""/>
        <dsp:cNvSpPr/>
      </dsp:nvSpPr>
      <dsp:spPr>
        <a:xfrm>
          <a:off x="0" y="0"/>
          <a:ext cx="6426200" cy="1620497"/>
        </a:xfrm>
        <a:prstGeom prst="roundRect">
          <a:avLst>
            <a:gd name="adj" fmla="val 10000"/>
          </a:avLst>
        </a:prstGeom>
        <a:solidFill>
          <a:srgbClr val="F2F2F2"/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400" kern="1200" dirty="0" err="1" smtClean="0">
              <a:solidFill>
                <a:srgbClr val="000000"/>
              </a:solidFill>
              <a:latin typeface="Calibri"/>
              <a:cs typeface="Calibri"/>
            </a:rPr>
            <a:t>Vol</a:t>
          </a:r>
          <a:r>
            <a:rPr kumimoji="1" lang="en-US" sz="1400" kern="1200" dirty="0" smtClean="0">
              <a:solidFill>
                <a:srgbClr val="000000"/>
              </a:solidFill>
              <a:latin typeface="Calibri"/>
              <a:cs typeface="Calibri"/>
            </a:rPr>
            <a:t> 1:  The CLIC accelerator and site facilities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200" kern="1200" dirty="0" smtClean="0">
              <a:solidFill>
                <a:srgbClr val="000000"/>
              </a:solidFill>
              <a:latin typeface="Calibri"/>
              <a:cs typeface="Calibri"/>
            </a:rPr>
            <a:t>- CLIC concept with exploration over multi-</a:t>
          </a:r>
          <a:r>
            <a:rPr kumimoji="1" lang="en-US" sz="1200" kern="1200" dirty="0" err="1" smtClean="0">
              <a:solidFill>
                <a:srgbClr val="000000"/>
              </a:solidFill>
              <a:latin typeface="Calibri"/>
              <a:cs typeface="Calibri"/>
            </a:rPr>
            <a:t>TeV</a:t>
          </a:r>
          <a:r>
            <a:rPr kumimoji="1" lang="en-US" sz="1200" kern="1200" dirty="0" smtClean="0">
              <a:solidFill>
                <a:srgbClr val="000000"/>
              </a:solidFill>
              <a:latin typeface="Calibri"/>
              <a:cs typeface="Calibri"/>
            </a:rPr>
            <a:t> energy range up to 3 </a:t>
          </a:r>
          <a:r>
            <a:rPr kumimoji="1" lang="en-US" sz="1200" kern="1200" dirty="0" err="1" smtClean="0">
              <a:solidFill>
                <a:srgbClr val="000000"/>
              </a:solidFill>
              <a:latin typeface="Calibri"/>
              <a:cs typeface="Calibri"/>
            </a:rPr>
            <a:t>TeV</a:t>
          </a:r>
          <a:endParaRPr kumimoji="1" lang="en-US" sz="1200" kern="1200" dirty="0" smtClean="0">
            <a:solidFill>
              <a:srgbClr val="000000"/>
            </a:solidFill>
            <a:latin typeface="Calibri"/>
            <a:cs typeface="Calibri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200" kern="1200" dirty="0" smtClean="0">
              <a:solidFill>
                <a:srgbClr val="000000"/>
              </a:solidFill>
              <a:latin typeface="Calibri"/>
              <a:cs typeface="Calibri"/>
            </a:rPr>
            <a:t>- Feasibility study of CLIC parameters optimized at 3 </a:t>
          </a:r>
          <a:r>
            <a:rPr kumimoji="1" lang="en-US" sz="1200" kern="1200" dirty="0" err="1" smtClean="0">
              <a:solidFill>
                <a:srgbClr val="000000"/>
              </a:solidFill>
              <a:latin typeface="Calibri"/>
              <a:cs typeface="Calibri"/>
            </a:rPr>
            <a:t>TeV</a:t>
          </a:r>
          <a:r>
            <a:rPr kumimoji="1" lang="en-US" sz="1200" kern="1200" dirty="0" smtClean="0">
              <a:solidFill>
                <a:srgbClr val="000000"/>
              </a:solidFill>
              <a:latin typeface="Calibri"/>
              <a:cs typeface="Calibri"/>
            </a:rPr>
            <a:t> (most demanding) </a:t>
          </a:r>
        </a:p>
        <a:p>
          <a:pPr marL="88900" lvl="0" indent="-889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200" kern="1200" dirty="0" smtClean="0">
              <a:solidFill>
                <a:srgbClr val="000000"/>
              </a:solidFill>
              <a:latin typeface="Calibri"/>
              <a:cs typeface="Calibri"/>
            </a:rPr>
            <a:t>- Consider also 500 </a:t>
          </a:r>
          <a:r>
            <a:rPr kumimoji="1" lang="en-US" sz="1200" kern="1200" dirty="0" err="1" smtClean="0">
              <a:solidFill>
                <a:srgbClr val="000000"/>
              </a:solidFill>
              <a:latin typeface="Calibri"/>
              <a:cs typeface="Calibri"/>
            </a:rPr>
            <a:t>GeV</a:t>
          </a:r>
          <a:r>
            <a:rPr kumimoji="1" lang="en-US" sz="1200" kern="1200" dirty="0" smtClean="0">
              <a:solidFill>
                <a:srgbClr val="000000"/>
              </a:solidFill>
              <a:latin typeface="Calibri"/>
              <a:cs typeface="Calibri"/>
            </a:rPr>
            <a:t>, and intermediate energy range</a:t>
          </a:r>
        </a:p>
        <a:p>
          <a:pPr marL="88900" lvl="0" indent="-889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  <a:latin typeface="Calibri"/>
              <a:cs typeface="Calibri"/>
            </a:rPr>
            <a:t>- </a:t>
          </a:r>
          <a:r>
            <a:rPr lang="en-US" sz="1200" kern="1200" dirty="0" smtClean="0">
              <a:solidFill>
                <a:srgbClr val="000000"/>
              </a:solidFill>
              <a:latin typeface="Calibri"/>
              <a:cs typeface="Calibri"/>
              <a:hlinkClick xmlns:r="http://schemas.openxmlformats.org/officeDocument/2006/relationships" r:id="rId1"/>
            </a:rPr>
            <a:t>https://edms.cern.ch/document/1234244/</a:t>
          </a:r>
          <a:endParaRPr lang="en-US" sz="1200" kern="1200" dirty="0" smtClean="0">
            <a:solidFill>
              <a:srgbClr val="000000"/>
            </a:solidFill>
            <a:latin typeface="Calibri"/>
            <a:cs typeface="Calibri"/>
          </a:endParaRPr>
        </a:p>
      </dsp:txBody>
      <dsp:txXfrm>
        <a:off x="1434462" y="0"/>
        <a:ext cx="4991737" cy="1620497"/>
      </dsp:txXfrm>
    </dsp:sp>
    <dsp:sp modelId="{66D6C40F-4E7A-744C-90B0-5757C1146A18}">
      <dsp:nvSpPr>
        <dsp:cNvPr id="0" name=""/>
        <dsp:cNvSpPr/>
      </dsp:nvSpPr>
      <dsp:spPr>
        <a:xfrm>
          <a:off x="149222" y="73757"/>
          <a:ext cx="1285240" cy="14729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glow rad="70000">
            <a:schemeClr val="accent1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CFFD36-F990-8D4D-865E-42483C0B720F}">
      <dsp:nvSpPr>
        <dsp:cNvPr id="0" name=""/>
        <dsp:cNvSpPr/>
      </dsp:nvSpPr>
      <dsp:spPr>
        <a:xfrm>
          <a:off x="0" y="1769719"/>
          <a:ext cx="6426200" cy="149631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400" kern="1200" dirty="0" err="1" smtClean="0">
              <a:solidFill>
                <a:srgbClr val="000000"/>
              </a:solidFill>
              <a:latin typeface="Calibri"/>
              <a:cs typeface="Calibri"/>
            </a:rPr>
            <a:t>Vol</a:t>
          </a:r>
          <a:r>
            <a:rPr kumimoji="1" lang="en-US" sz="1400" kern="1200" dirty="0" smtClean="0">
              <a:solidFill>
                <a:srgbClr val="000000"/>
              </a:solidFill>
              <a:latin typeface="Calibri"/>
              <a:cs typeface="Calibri"/>
            </a:rPr>
            <a:t> 2: Physics and detectors at CLIC</a:t>
          </a:r>
        </a:p>
        <a:p>
          <a:pPr marL="88900" lvl="0" indent="-889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  <a:latin typeface="Calibri"/>
              <a:cs typeface="Calibri"/>
            </a:rPr>
            <a:t>- Physics at a multi-</a:t>
          </a:r>
          <a:r>
            <a:rPr lang="en-US" sz="1200" kern="1200" dirty="0" err="1" smtClean="0">
              <a:solidFill>
                <a:srgbClr val="000000"/>
              </a:solidFill>
              <a:latin typeface="Calibri"/>
              <a:cs typeface="Calibri"/>
            </a:rPr>
            <a:t>TeV</a:t>
          </a:r>
          <a:r>
            <a:rPr lang="en-US" sz="1200" kern="1200" dirty="0" smtClean="0">
              <a:solidFill>
                <a:srgbClr val="000000"/>
              </a:solidFill>
              <a:latin typeface="Calibri"/>
              <a:cs typeface="Calibri"/>
            </a:rPr>
            <a:t> CLIC machine can be measured with high precision,   despite challenging background conditions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200" kern="1200" dirty="0" smtClean="0">
              <a:solidFill>
                <a:srgbClr val="000000"/>
              </a:solidFill>
              <a:latin typeface="Calibri"/>
              <a:cs typeface="Calibri"/>
            </a:rPr>
            <a:t>- External review procedure in October 2011</a:t>
          </a:r>
        </a:p>
        <a:p>
          <a:pPr marL="88900" lvl="0" indent="-889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200" kern="1200" dirty="0" smtClean="0">
              <a:solidFill>
                <a:srgbClr val="000000"/>
              </a:solidFill>
              <a:latin typeface="Calibri"/>
              <a:cs typeface="Calibri"/>
            </a:rPr>
            <a:t>- </a:t>
          </a:r>
          <a:r>
            <a:rPr kumimoji="1" lang="da-DK" sz="1200" kern="1200" dirty="0" smtClean="0">
              <a:solidFill>
                <a:srgbClr val="000000"/>
              </a:solidFill>
              <a:latin typeface="Calibri"/>
              <a:cs typeface="Calibri"/>
              <a:hlinkClick xmlns:r="http://schemas.openxmlformats.org/officeDocument/2006/relationships" r:id="rId3"/>
            </a:rPr>
            <a:t>http://arxiv.org/pdf/1202.5940v1</a:t>
          </a:r>
          <a:endParaRPr kumimoji="1" lang="da-DK" sz="1200" kern="1200" dirty="0" smtClean="0">
            <a:solidFill>
              <a:srgbClr val="000000"/>
            </a:solidFill>
            <a:latin typeface="Calibri"/>
            <a:cs typeface="Calibri"/>
          </a:endParaRPr>
        </a:p>
        <a:p>
          <a:pPr marL="88900" lvl="0" indent="-889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solidFill>
              <a:srgbClr val="000000"/>
            </a:solidFill>
          </a:endParaRPr>
        </a:p>
      </dsp:txBody>
      <dsp:txXfrm>
        <a:off x="1434462" y="1769719"/>
        <a:ext cx="4991737" cy="1496314"/>
      </dsp:txXfrm>
    </dsp:sp>
    <dsp:sp modelId="{46DB63EA-232D-0246-9538-1772A3005692}">
      <dsp:nvSpPr>
        <dsp:cNvPr id="0" name=""/>
        <dsp:cNvSpPr/>
      </dsp:nvSpPr>
      <dsp:spPr>
        <a:xfrm>
          <a:off x="149222" y="1825448"/>
          <a:ext cx="1285240" cy="13848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glow rad="70000">
            <a:schemeClr val="accent1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1F9B71-3108-654D-AFD4-DDD52913058E}">
      <dsp:nvSpPr>
        <dsp:cNvPr id="0" name=""/>
        <dsp:cNvSpPr/>
      </dsp:nvSpPr>
      <dsp:spPr>
        <a:xfrm>
          <a:off x="0" y="3415256"/>
          <a:ext cx="6426200" cy="149222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400" kern="1200" dirty="0" err="1" smtClean="0">
              <a:solidFill>
                <a:srgbClr val="000000"/>
              </a:solidFill>
              <a:latin typeface="Calibri"/>
              <a:cs typeface="Calibri"/>
            </a:rPr>
            <a:t>Vol</a:t>
          </a:r>
          <a:r>
            <a:rPr kumimoji="1" lang="en-US" sz="1400" kern="1200" dirty="0" smtClean="0">
              <a:solidFill>
                <a:srgbClr val="000000"/>
              </a:solidFill>
              <a:latin typeface="Calibri"/>
              <a:cs typeface="Calibri"/>
            </a:rPr>
            <a:t> 3:  “CLIC study summary” </a:t>
          </a:r>
        </a:p>
        <a:p>
          <a:pPr marL="88900" lvl="0" indent="-889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200" kern="1200" dirty="0" smtClean="0">
              <a:solidFill>
                <a:srgbClr val="000000"/>
              </a:solidFill>
              <a:latin typeface="Calibri"/>
              <a:cs typeface="Calibri"/>
            </a:rPr>
            <a:t>- Summary and available for the European Strategy process, including possible implementation stages for a CLIC machine as well as costing and cost-drives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200" kern="1200" dirty="0" smtClean="0">
              <a:solidFill>
                <a:srgbClr val="000000"/>
              </a:solidFill>
              <a:latin typeface="Calibri"/>
              <a:cs typeface="Calibri"/>
            </a:rPr>
            <a:t>- Proposing objectives and work plan of post CDR phase (2012-16)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  <a:latin typeface="Calibri"/>
              <a:cs typeface="Calibri"/>
            </a:rPr>
            <a:t>- </a:t>
          </a:r>
          <a:r>
            <a:rPr lang="da-DK" sz="1200" kern="1200" dirty="0" smtClean="0">
              <a:solidFill>
                <a:srgbClr val="000000"/>
              </a:solidFill>
              <a:latin typeface="Calibri"/>
              <a:cs typeface="Calibri"/>
              <a:hlinkClick xmlns:r="http://schemas.openxmlformats.org/officeDocument/2006/relationships" r:id="rId5"/>
            </a:rPr>
            <a:t>http://arxiv.org/pdf/1209.2543v1</a:t>
          </a:r>
          <a:endParaRPr lang="da-DK" sz="1200" kern="1200" dirty="0" smtClean="0">
            <a:solidFill>
              <a:srgbClr val="000000"/>
            </a:solidFill>
            <a:latin typeface="Calibri"/>
            <a:cs typeface="Calibri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rgbClr val="000000"/>
            </a:solidFill>
          </a:endParaRPr>
        </a:p>
      </dsp:txBody>
      <dsp:txXfrm>
        <a:off x="1434462" y="3415256"/>
        <a:ext cx="4991737" cy="1492225"/>
      </dsp:txXfrm>
    </dsp:sp>
    <dsp:sp modelId="{F6452A1B-6DA8-3F40-8E77-EAD55F03D176}">
      <dsp:nvSpPr>
        <dsp:cNvPr id="0" name=""/>
        <dsp:cNvSpPr/>
      </dsp:nvSpPr>
      <dsp:spPr>
        <a:xfrm>
          <a:off x="149222" y="3447512"/>
          <a:ext cx="1285240" cy="14277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glow rad="70000">
            <a:schemeClr val="accent1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10BA0-050A-4997-B1AC-FD3BCC455418}" type="datetimeFigureOut">
              <a:rPr lang="en-GB" smtClean="0"/>
              <a:pPr/>
              <a:t>25/08/14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9761C-D337-4915-A6DD-157470CC09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474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32A1A-D26E-42D0-A2DF-B39D9B2C3CCA}" type="datetimeFigureOut">
              <a:rPr lang="en-GB" smtClean="0"/>
              <a:pPr/>
              <a:t>25/08/14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04DCD-C511-4B12-9DBB-AC80DD19A4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12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20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29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CLIC accelerator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detector&amp;physics</a:t>
            </a:r>
            <a:r>
              <a:rPr lang="en-US" baseline="0" dirty="0" smtClean="0"/>
              <a:t> studies are already set up at international </a:t>
            </a:r>
            <a:r>
              <a:rPr lang="en-US" baseline="0" dirty="0" err="1" smtClean="0"/>
              <a:t>collaboraitons</a:t>
            </a:r>
            <a:r>
              <a:rPr lang="en-US" baseline="0" dirty="0" smtClean="0"/>
              <a:t> with wide participation from member and non-member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37EA9-54F7-794F-83B1-5D56308BD45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73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1988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415D41D-5167-D942-9C5C-EFB7EA75C4EE}" type="slidenum">
              <a:rPr lang="da-DK" sz="1200">
                <a:cs typeface="ＭＳ Ｐゴシック" charset="0"/>
              </a:rPr>
              <a:pPr eaLnBrk="1" hangingPunct="1"/>
              <a:t>12</a:t>
            </a:fld>
            <a:endParaRPr lang="da-DK" sz="1200" dirty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5772">
              <a:defRPr/>
            </a:pPr>
            <a:r>
              <a:rPr lang="en-GB" i="1" dirty="0" smtClean="0">
                <a:effectLst/>
              </a:rPr>
              <a:t>ATF(Accelerator Test Facility) is a test accelerator focused on generating the super low-</a:t>
            </a:r>
            <a:r>
              <a:rPr lang="en-GB" i="1" dirty="0" err="1" smtClean="0">
                <a:effectLst/>
              </a:rPr>
              <a:t>emittance</a:t>
            </a:r>
            <a:r>
              <a:rPr lang="en-GB" i="1" dirty="0" smtClean="0">
                <a:effectLst/>
              </a:rPr>
              <a:t> beam (KEK)</a:t>
            </a:r>
            <a:endParaRPr lang="en-GB" dirty="0" smtClean="0"/>
          </a:p>
          <a:p>
            <a:pPr defTabSz="455772">
              <a:defRPr/>
            </a:pPr>
            <a:r>
              <a:rPr lang="en-GB" dirty="0" smtClean="0"/>
              <a:t>FACET, the Facility for Advanced Accelerator Experimental Tests (SLAC</a:t>
            </a:r>
          </a:p>
          <a:p>
            <a:pPr defTabSz="455772">
              <a:defRPr/>
            </a:pPr>
            <a:endParaRPr lang="en-US" sz="1200" dirty="0" smtClean="0"/>
          </a:p>
          <a:p>
            <a:pPr defTabSz="455772">
              <a:defRPr/>
            </a:pPr>
            <a:r>
              <a:rPr lang="en-US" sz="1200" dirty="0" smtClean="0"/>
              <a:t>Key words for 2013: </a:t>
            </a:r>
          </a:p>
          <a:p>
            <a:pPr marL="259747" indent="-259747" defTabSz="455772">
              <a:buFont typeface="Arial"/>
              <a:buChar char="•"/>
              <a:defRPr/>
            </a:pPr>
            <a:r>
              <a:rPr lang="en-US" sz="1200" dirty="0" err="1" smtClean="0"/>
              <a:t>rebaseling</a:t>
            </a:r>
            <a:endParaRPr lang="en-US" sz="1200" dirty="0" smtClean="0"/>
          </a:p>
          <a:p>
            <a:pPr marL="259747" indent="-259747" defTabSz="455772">
              <a:buFont typeface="Arial"/>
              <a:buChar char="•"/>
              <a:defRPr/>
            </a:pPr>
            <a:r>
              <a:rPr lang="en-US" sz="1200" dirty="0" smtClean="0"/>
              <a:t>power reduction studies</a:t>
            </a:r>
          </a:p>
          <a:p>
            <a:pPr marL="259747" indent="-259747" defTabSz="455772">
              <a:buFont typeface="Arial"/>
              <a:buChar char="•"/>
              <a:defRPr/>
            </a:pPr>
            <a:r>
              <a:rPr lang="en-US" sz="1200" dirty="0" err="1" smtClean="0"/>
              <a:t>systemtests</a:t>
            </a:r>
            <a:endParaRPr lang="en-US" sz="1200" dirty="0" smtClean="0"/>
          </a:p>
          <a:p>
            <a:pPr marL="259747" indent="-259747" defTabSz="455772">
              <a:buFont typeface="Arial"/>
              <a:buChar char="•"/>
              <a:defRPr/>
            </a:pPr>
            <a:r>
              <a:rPr lang="en-US" sz="1200" dirty="0" smtClean="0"/>
              <a:t>structure testing capacity </a:t>
            </a:r>
          </a:p>
          <a:p>
            <a:pPr marL="259747" indent="-259747" defTabSz="455772">
              <a:buFont typeface="Arial"/>
              <a:buChar char="•"/>
              <a:defRPr/>
            </a:pPr>
            <a:r>
              <a:rPr lang="en-US" sz="1200" dirty="0" smtClean="0"/>
              <a:t>drive beam power unit</a:t>
            </a:r>
          </a:p>
          <a:p>
            <a:pPr marL="259747" indent="-259747" defTabSz="455772">
              <a:buFont typeface="Arial"/>
              <a:buChar char="•"/>
              <a:defRPr/>
            </a:pPr>
            <a:r>
              <a:rPr lang="en-US" sz="1200" dirty="0" smtClean="0"/>
              <a:t>common work with light source community 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500063" eaLnBrk="1" hangingPunct="1"/>
            <a:fld id="{23335618-A494-BA41-96B2-8359516B95CF}" type="slidenum">
              <a:rPr lang="en-US" sz="1200">
                <a:solidFill>
                  <a:srgbClr val="000000"/>
                </a:solidFill>
                <a:latin typeface="Calibri" charset="0"/>
              </a:rPr>
              <a:pPr defTabSz="500063" eaLnBrk="1" hangingPunct="1"/>
              <a:t>13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16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56356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305800" cy="505936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1" y="6356824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501926D-BD55-4F99-B46D-3C231A52E3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338552"/>
            <a:ext cx="38884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7" name="Image 4" descr="bande-01.eps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28D0A3-5C9A-4901-9C42-FBE507C34A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91680" y="6165304"/>
            <a:ext cx="46482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CERN’s vision on future colliders</a:t>
            </a:r>
            <a:br>
              <a:rPr lang="en-GB" sz="1000" b="1" dirty="0" smtClean="0">
                <a:solidFill>
                  <a:schemeClr val="bg1"/>
                </a:solidFill>
              </a:rPr>
            </a:br>
            <a:r>
              <a:rPr lang="en-US" sz="1000" b="0" dirty="0" smtClean="0">
                <a:solidFill>
                  <a:schemeClr val="bg1"/>
                </a:solidFill>
              </a:rPr>
              <a:t>Daniel</a:t>
            </a:r>
            <a:r>
              <a:rPr lang="en-US" sz="1000" b="0" baseline="0" dirty="0" smtClean="0">
                <a:solidFill>
                  <a:schemeClr val="bg1"/>
                </a:solidFill>
              </a:rPr>
              <a:t> Schulte</a:t>
            </a:r>
          </a:p>
          <a:p>
            <a:r>
              <a:rPr lang="en-US" sz="1000" b="0" baseline="0" dirty="0" smtClean="0">
                <a:solidFill>
                  <a:schemeClr val="bg1"/>
                </a:solidFill>
              </a:rPr>
              <a:t>FNAL August 2014</a:t>
            </a:r>
            <a:endParaRPr lang="en-US" sz="1000" b="0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0" r:id="rId2"/>
    <p:sldLayoutId id="2147483684" r:id="rId3"/>
    <p:sldLayoutId id="2147483689" r:id="rId4"/>
  </p:sldLayoutIdLst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1" latinLnBrk="0" hangingPunct="1">
        <a:spcBef>
          <a:spcPct val="0"/>
        </a:spcBef>
        <a:buNone/>
        <a:defRPr kumimoji="0" sz="3600" i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2.png"/><Relationship Id="rId21" Type="http://schemas.openxmlformats.org/officeDocument/2006/relationships/image" Target="../media/image33.png"/><Relationship Id="rId22" Type="http://schemas.openxmlformats.org/officeDocument/2006/relationships/image" Target="../media/image34.png"/><Relationship Id="rId23" Type="http://schemas.openxmlformats.org/officeDocument/2006/relationships/image" Target="../media/image35.png"/><Relationship Id="rId24" Type="http://schemas.openxmlformats.org/officeDocument/2006/relationships/image" Target="../media/image36.png"/><Relationship Id="rId25" Type="http://schemas.openxmlformats.org/officeDocument/2006/relationships/image" Target="../media/image37.png"/><Relationship Id="rId26" Type="http://schemas.openxmlformats.org/officeDocument/2006/relationships/image" Target="../media/image38.png"/><Relationship Id="rId27" Type="http://schemas.openxmlformats.org/officeDocument/2006/relationships/image" Target="../media/image39.png"/><Relationship Id="rId28" Type="http://schemas.openxmlformats.org/officeDocument/2006/relationships/image" Target="../media/image40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30" Type="http://schemas.openxmlformats.org/officeDocument/2006/relationships/image" Target="../media/image42.png"/><Relationship Id="rId31" Type="http://schemas.openxmlformats.org/officeDocument/2006/relationships/image" Target="../media/image43.png"/><Relationship Id="rId32" Type="http://schemas.openxmlformats.org/officeDocument/2006/relationships/image" Target="../media/image44.png"/><Relationship Id="rId9" Type="http://schemas.openxmlformats.org/officeDocument/2006/relationships/image" Target="../media/image21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33" Type="http://schemas.openxmlformats.org/officeDocument/2006/relationships/image" Target="../media/image45.png"/><Relationship Id="rId34" Type="http://schemas.openxmlformats.org/officeDocument/2006/relationships/image" Target="../media/image46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hyperlink" Target="http://arxiv.org/pdf/1208.1402v1" TargetMode="External"/><Relationship Id="rId8" Type="http://schemas.openxmlformats.org/officeDocument/2006/relationships/hyperlink" Target="http://arxiv.org/abs/1305.5766" TargetMode="Externa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6" Type="http://schemas.openxmlformats.org/officeDocument/2006/relationships/image" Target="../media/image56.jpeg"/><Relationship Id="rId7" Type="http://schemas.openxmlformats.org/officeDocument/2006/relationships/image" Target="../media/image57.jpeg"/><Relationship Id="rId8" Type="http://schemas.openxmlformats.org/officeDocument/2006/relationships/image" Target="../media/image58.jpeg"/><Relationship Id="rId9" Type="http://schemas.openxmlformats.org/officeDocument/2006/relationships/image" Target="../media/image59.jpeg"/><Relationship Id="rId10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indico.cern.ch/event/282344/material/3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4.emf"/><Relationship Id="rId5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png"/><Relationship Id="rId3" Type="http://schemas.openxmlformats.org/officeDocument/2006/relationships/hyperlink" Target="http://arxiv.org/pdf/1308.6176v3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383" y="921489"/>
            <a:ext cx="815948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600" dirty="0" smtClean="0"/>
          </a:p>
          <a:p>
            <a:pPr algn="ctr"/>
            <a:endParaRPr lang="en-GB" sz="2600" dirty="0" smtClean="0"/>
          </a:p>
          <a:p>
            <a:pPr algn="ctr"/>
            <a:r>
              <a:rPr lang="en-GB" sz="4000" dirty="0" smtClean="0"/>
              <a:t>CERN’s Vision on Future Colliders</a:t>
            </a:r>
          </a:p>
          <a:p>
            <a:endParaRPr lang="en-GB" sz="2600" dirty="0" smtClean="0"/>
          </a:p>
          <a:p>
            <a:endParaRPr lang="en-GB" sz="2600" dirty="0" smtClean="0"/>
          </a:p>
          <a:p>
            <a:endParaRPr lang="en-GB" sz="2600" dirty="0"/>
          </a:p>
          <a:p>
            <a:endParaRPr lang="en-GB" sz="2600" dirty="0" smtClean="0"/>
          </a:p>
          <a:p>
            <a:endParaRPr lang="en-GB" sz="2600" dirty="0"/>
          </a:p>
          <a:p>
            <a:endParaRPr lang="en-GB" sz="2600" dirty="0" smtClean="0"/>
          </a:p>
          <a:p>
            <a:endParaRPr lang="en-GB" sz="2600" dirty="0"/>
          </a:p>
          <a:p>
            <a:endParaRPr lang="en-GB" sz="2600" dirty="0" smtClean="0"/>
          </a:p>
          <a:p>
            <a:r>
              <a:rPr lang="en-GB" sz="2600" dirty="0" smtClean="0"/>
              <a:t>Daniel Schulte</a:t>
            </a:r>
            <a:endParaRPr lang="en-US" sz="2400" b="0" dirty="0" smtClean="0"/>
          </a:p>
          <a:p>
            <a:r>
              <a:rPr lang="en-US" dirty="0" smtClean="0"/>
              <a:t>FNAL August</a:t>
            </a:r>
            <a:r>
              <a:rPr lang="en-US" b="0" baseline="0" dirty="0" smtClean="0"/>
              <a:t> 2014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11177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0" y="1035050"/>
            <a:ext cx="9144000" cy="6038850"/>
          </a:xfrm>
          <a:prstGeom prst="rect">
            <a:avLst/>
          </a:prstGeom>
          <a:solidFill>
            <a:srgbClr val="00187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669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411" name="Image 1" descr="CLIC-CollabMa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28" b="7321"/>
          <a:stretch>
            <a:fillRect/>
          </a:stretch>
        </p:blipFill>
        <p:spPr bwMode="auto">
          <a:xfrm>
            <a:off x="-146050" y="931680"/>
            <a:ext cx="9461500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Oval 33"/>
          <p:cNvSpPr>
            <a:spLocks noChangeAspect="1" noChangeArrowheads="1"/>
          </p:cNvSpPr>
          <p:nvPr/>
        </p:nvSpPr>
        <p:spPr bwMode="auto">
          <a:xfrm>
            <a:off x="2289175" y="2147703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13" name="Oval 33"/>
          <p:cNvSpPr>
            <a:spLocks noChangeAspect="1" noChangeArrowheads="1"/>
          </p:cNvSpPr>
          <p:nvPr/>
        </p:nvSpPr>
        <p:spPr bwMode="auto">
          <a:xfrm>
            <a:off x="2211388" y="2155640"/>
            <a:ext cx="152400" cy="152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14" name="Oval 33"/>
          <p:cNvSpPr>
            <a:spLocks noChangeAspect="1" noChangeArrowheads="1"/>
          </p:cNvSpPr>
          <p:nvPr/>
        </p:nvSpPr>
        <p:spPr bwMode="auto">
          <a:xfrm>
            <a:off x="2371725" y="2147703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15" name="Oval 33"/>
          <p:cNvSpPr>
            <a:spLocks noChangeAspect="1" noChangeArrowheads="1"/>
          </p:cNvSpPr>
          <p:nvPr/>
        </p:nvSpPr>
        <p:spPr bwMode="auto">
          <a:xfrm>
            <a:off x="2463800" y="2265178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16" name="Oval 33"/>
          <p:cNvSpPr>
            <a:spLocks noChangeAspect="1" noChangeArrowheads="1"/>
          </p:cNvSpPr>
          <p:nvPr/>
        </p:nvSpPr>
        <p:spPr bwMode="auto">
          <a:xfrm>
            <a:off x="1524000" y="2262003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17" name="Oval 33"/>
          <p:cNvSpPr>
            <a:spLocks noChangeAspect="1" noChangeArrowheads="1"/>
          </p:cNvSpPr>
          <p:nvPr/>
        </p:nvSpPr>
        <p:spPr bwMode="auto">
          <a:xfrm>
            <a:off x="1600200" y="2414403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18" name="Oval 33"/>
          <p:cNvSpPr>
            <a:spLocks noChangeAspect="1" noChangeArrowheads="1"/>
          </p:cNvSpPr>
          <p:nvPr/>
        </p:nvSpPr>
        <p:spPr bwMode="auto">
          <a:xfrm>
            <a:off x="4267200" y="2109603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19" name="Oval 33"/>
          <p:cNvSpPr>
            <a:spLocks noChangeAspect="1" noChangeArrowheads="1"/>
          </p:cNvSpPr>
          <p:nvPr/>
        </p:nvSpPr>
        <p:spPr bwMode="auto">
          <a:xfrm>
            <a:off x="4222750" y="1890528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20" name="Oval 33"/>
          <p:cNvSpPr>
            <a:spLocks noChangeAspect="1" noChangeArrowheads="1"/>
          </p:cNvSpPr>
          <p:nvPr/>
        </p:nvSpPr>
        <p:spPr bwMode="auto">
          <a:xfrm>
            <a:off x="4267200" y="1992128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21" name="Oval 33"/>
          <p:cNvSpPr>
            <a:spLocks noChangeAspect="1" noChangeArrowheads="1"/>
          </p:cNvSpPr>
          <p:nvPr/>
        </p:nvSpPr>
        <p:spPr bwMode="auto">
          <a:xfrm>
            <a:off x="4203701" y="2001653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22" name="Oval 33"/>
          <p:cNvSpPr>
            <a:spLocks noChangeAspect="1" noChangeArrowheads="1"/>
          </p:cNvSpPr>
          <p:nvPr/>
        </p:nvSpPr>
        <p:spPr bwMode="auto">
          <a:xfrm>
            <a:off x="4343400" y="2109603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23" name="Oval 33"/>
          <p:cNvSpPr>
            <a:spLocks noChangeAspect="1" noChangeArrowheads="1"/>
          </p:cNvSpPr>
          <p:nvPr/>
        </p:nvSpPr>
        <p:spPr bwMode="auto">
          <a:xfrm>
            <a:off x="4343400" y="2185803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24" name="Oval 33"/>
          <p:cNvSpPr>
            <a:spLocks noChangeAspect="1" noChangeArrowheads="1"/>
          </p:cNvSpPr>
          <p:nvPr/>
        </p:nvSpPr>
        <p:spPr bwMode="auto">
          <a:xfrm>
            <a:off x="4194176" y="2204853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25" name="Oval 33"/>
          <p:cNvSpPr>
            <a:spLocks noChangeAspect="1" noChangeArrowheads="1"/>
          </p:cNvSpPr>
          <p:nvPr/>
        </p:nvSpPr>
        <p:spPr bwMode="auto">
          <a:xfrm>
            <a:off x="4273550" y="2277878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26" name="Oval 33"/>
          <p:cNvSpPr>
            <a:spLocks noChangeAspect="1" noChangeArrowheads="1"/>
          </p:cNvSpPr>
          <p:nvPr/>
        </p:nvSpPr>
        <p:spPr bwMode="auto">
          <a:xfrm>
            <a:off x="4178301" y="2287403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27" name="Oval 33"/>
          <p:cNvSpPr>
            <a:spLocks noChangeAspect="1" noChangeArrowheads="1"/>
          </p:cNvSpPr>
          <p:nvPr/>
        </p:nvSpPr>
        <p:spPr bwMode="auto">
          <a:xfrm>
            <a:off x="4572000" y="2262003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28" name="Oval 18"/>
          <p:cNvSpPr>
            <a:spLocks noChangeAspect="1" noChangeArrowheads="1"/>
          </p:cNvSpPr>
          <p:nvPr/>
        </p:nvSpPr>
        <p:spPr bwMode="auto">
          <a:xfrm>
            <a:off x="4492626" y="1931803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29" name="Oval 33"/>
          <p:cNvSpPr>
            <a:spLocks noChangeAspect="1" noChangeArrowheads="1"/>
          </p:cNvSpPr>
          <p:nvPr/>
        </p:nvSpPr>
        <p:spPr bwMode="auto">
          <a:xfrm>
            <a:off x="5159375" y="1890528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0" name="Oval 33"/>
          <p:cNvSpPr>
            <a:spLocks noChangeAspect="1" noChangeArrowheads="1"/>
          </p:cNvSpPr>
          <p:nvPr/>
        </p:nvSpPr>
        <p:spPr bwMode="auto">
          <a:xfrm>
            <a:off x="4521201" y="1868303"/>
            <a:ext cx="127000" cy="127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1" name="Oval 33"/>
          <p:cNvSpPr>
            <a:spLocks noChangeAspect="1" noChangeArrowheads="1"/>
          </p:cNvSpPr>
          <p:nvPr/>
        </p:nvSpPr>
        <p:spPr bwMode="auto">
          <a:xfrm>
            <a:off x="4454526" y="1792103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2" name="Oval 33"/>
          <p:cNvSpPr>
            <a:spLocks noChangeAspect="1" noChangeArrowheads="1"/>
          </p:cNvSpPr>
          <p:nvPr/>
        </p:nvSpPr>
        <p:spPr bwMode="auto">
          <a:xfrm>
            <a:off x="5232401" y="1957203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3" name="Oval 33"/>
          <p:cNvSpPr>
            <a:spLocks noChangeAspect="1" noChangeArrowheads="1"/>
          </p:cNvSpPr>
          <p:nvPr/>
        </p:nvSpPr>
        <p:spPr bwMode="auto">
          <a:xfrm>
            <a:off x="4854575" y="1741303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4" name="Oval 33"/>
          <p:cNvSpPr>
            <a:spLocks noChangeAspect="1" noChangeArrowheads="1"/>
          </p:cNvSpPr>
          <p:nvPr/>
        </p:nvSpPr>
        <p:spPr bwMode="auto">
          <a:xfrm>
            <a:off x="6169026" y="1947678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5" name="Oval 33"/>
          <p:cNvSpPr>
            <a:spLocks noChangeAspect="1" noChangeArrowheads="1"/>
          </p:cNvSpPr>
          <p:nvPr/>
        </p:nvSpPr>
        <p:spPr bwMode="auto">
          <a:xfrm>
            <a:off x="7432676" y="2344553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6" name="Oval 33"/>
          <p:cNvSpPr>
            <a:spLocks noChangeAspect="1" noChangeArrowheads="1"/>
          </p:cNvSpPr>
          <p:nvPr/>
        </p:nvSpPr>
        <p:spPr bwMode="auto">
          <a:xfrm>
            <a:off x="7004050" y="2242953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7" name="Oval 33"/>
          <p:cNvSpPr>
            <a:spLocks noChangeAspect="1" noChangeArrowheads="1"/>
          </p:cNvSpPr>
          <p:nvPr/>
        </p:nvSpPr>
        <p:spPr bwMode="auto">
          <a:xfrm>
            <a:off x="6915151" y="2300103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8" name="Oval 33"/>
          <p:cNvSpPr>
            <a:spLocks noChangeAspect="1" noChangeArrowheads="1"/>
          </p:cNvSpPr>
          <p:nvPr/>
        </p:nvSpPr>
        <p:spPr bwMode="auto">
          <a:xfrm>
            <a:off x="7581900" y="4040003"/>
            <a:ext cx="127000" cy="127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9" name="Oval 33"/>
          <p:cNvSpPr>
            <a:spLocks noChangeAspect="1" noChangeArrowheads="1"/>
          </p:cNvSpPr>
          <p:nvPr/>
        </p:nvSpPr>
        <p:spPr bwMode="auto">
          <a:xfrm>
            <a:off x="5883275" y="2706503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40" name="Oval 33"/>
          <p:cNvSpPr>
            <a:spLocks noChangeAspect="1" noChangeArrowheads="1"/>
          </p:cNvSpPr>
          <p:nvPr/>
        </p:nvSpPr>
        <p:spPr bwMode="auto">
          <a:xfrm>
            <a:off x="5803901" y="2519178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41" name="Oval 33"/>
          <p:cNvSpPr>
            <a:spLocks noChangeAspect="1" noChangeArrowheads="1"/>
          </p:cNvSpPr>
          <p:nvPr/>
        </p:nvSpPr>
        <p:spPr bwMode="auto">
          <a:xfrm>
            <a:off x="4416426" y="2014353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42" name="Oval 33"/>
          <p:cNvSpPr>
            <a:spLocks noChangeAspect="1" noChangeArrowheads="1"/>
          </p:cNvSpPr>
          <p:nvPr/>
        </p:nvSpPr>
        <p:spPr bwMode="auto">
          <a:xfrm>
            <a:off x="4495800" y="2014353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43" name="Oval 33"/>
          <p:cNvSpPr>
            <a:spLocks noChangeAspect="1" noChangeArrowheads="1"/>
          </p:cNvSpPr>
          <p:nvPr/>
        </p:nvSpPr>
        <p:spPr bwMode="auto">
          <a:xfrm>
            <a:off x="4489450" y="2077853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44" name="Oval 33"/>
          <p:cNvSpPr>
            <a:spLocks noChangeAspect="1" noChangeArrowheads="1"/>
          </p:cNvSpPr>
          <p:nvPr/>
        </p:nvSpPr>
        <p:spPr bwMode="auto">
          <a:xfrm>
            <a:off x="4425950" y="2093728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45" name="Oval 33"/>
          <p:cNvSpPr>
            <a:spLocks noChangeAspect="1" noChangeArrowheads="1"/>
          </p:cNvSpPr>
          <p:nvPr/>
        </p:nvSpPr>
        <p:spPr bwMode="auto">
          <a:xfrm>
            <a:off x="4470401" y="2135003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46" name="Oval 33"/>
          <p:cNvSpPr>
            <a:spLocks noChangeAspect="1" noChangeArrowheads="1"/>
          </p:cNvSpPr>
          <p:nvPr/>
        </p:nvSpPr>
        <p:spPr bwMode="auto">
          <a:xfrm>
            <a:off x="4902201" y="1976253"/>
            <a:ext cx="127000" cy="127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47" name="Oval 33"/>
          <p:cNvSpPr>
            <a:spLocks noChangeAspect="1" noChangeArrowheads="1"/>
          </p:cNvSpPr>
          <p:nvPr/>
        </p:nvSpPr>
        <p:spPr bwMode="auto">
          <a:xfrm>
            <a:off x="4724400" y="2277878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48" name="Oval 33"/>
          <p:cNvSpPr>
            <a:spLocks noChangeAspect="1" noChangeArrowheads="1"/>
          </p:cNvSpPr>
          <p:nvPr/>
        </p:nvSpPr>
        <p:spPr bwMode="auto">
          <a:xfrm>
            <a:off x="4787901" y="2274703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49" name="Oval 33"/>
          <p:cNvSpPr>
            <a:spLocks noChangeAspect="1" noChangeArrowheads="1"/>
          </p:cNvSpPr>
          <p:nvPr/>
        </p:nvSpPr>
        <p:spPr bwMode="auto">
          <a:xfrm>
            <a:off x="4848226" y="2274703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50" name="Oval 33"/>
          <p:cNvSpPr>
            <a:spLocks noChangeAspect="1" noChangeArrowheads="1"/>
          </p:cNvSpPr>
          <p:nvPr/>
        </p:nvSpPr>
        <p:spPr bwMode="auto">
          <a:xfrm>
            <a:off x="4959350" y="2281053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51" name="Oval 33"/>
          <p:cNvSpPr>
            <a:spLocks noChangeAspect="1" noChangeArrowheads="1"/>
          </p:cNvSpPr>
          <p:nvPr/>
        </p:nvSpPr>
        <p:spPr bwMode="auto">
          <a:xfrm>
            <a:off x="5048251" y="2306453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52" name="Rectangle 62"/>
          <p:cNvSpPr>
            <a:spLocks noChangeArrowheads="1"/>
          </p:cNvSpPr>
          <p:nvPr/>
        </p:nvSpPr>
        <p:spPr bwMode="auto">
          <a:xfrm>
            <a:off x="190500" y="854075"/>
            <a:ext cx="89535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algn="ctr" defTabSz="456697" eaLnBrk="0" hangingPunct="0"/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29 Countries – over 70 Institutes</a:t>
            </a:r>
          </a:p>
        </p:txBody>
      </p:sp>
      <p:pic>
        <p:nvPicPr>
          <p:cNvPr id="17453" name="Image 66" descr="Australi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64" y="5299075"/>
            <a:ext cx="6270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4" name="Image 67" descr="China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8513" y="52863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5" name="Image 68" descr="Denmark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6300" y="52863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6" name="Image 72" descr="Franc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99100" y="5257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7" name="Image 73" descr="Germany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69025" y="5257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8" name="Image 74" descr="Greece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9588" y="5257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9" name="Image 75" descr="India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5225" y="5257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0" name="Image 76" descr="Italy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263" y="5867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1" name="Image 77" descr="Japan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19225" y="58531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2" name="Image 78" descr="Netherlands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60575" y="58531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3" name="Image 79" descr="Pakistan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16300" y="58531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4" name="Image 80" descr="Norway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67013" y="58531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5" name="Image 81" descr="Russia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99100" y="58499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6" name="Image 82" descr="Spain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15225" y="58261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7" name="Image 83" descr="Sweden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10550" y="58261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8" name="Image 85" descr="United-States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767013" y="64357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9" name="Image 86" descr="Turkey.pn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0413" y="64293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70" name="Image 87" descr="United-Kindom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419225" y="64293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71" name="Image 88" descr="Ukraine.png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068513" y="64293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72" name="Image 90" descr="Switzerland-apo.pn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6200" y="6400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73" name="Image 89" descr="Cern.pn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419225" y="52863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74" name="Image 93" descr="Belarus.png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50888" y="5286375"/>
            <a:ext cx="6207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75" name="Oval 33"/>
          <p:cNvSpPr>
            <a:spLocks noChangeAspect="1" noChangeArrowheads="1"/>
          </p:cNvSpPr>
          <p:nvPr/>
        </p:nvSpPr>
        <p:spPr bwMode="auto">
          <a:xfrm>
            <a:off x="4838700" y="1868303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476" name="Picture 66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773613" y="5257802"/>
            <a:ext cx="62071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77" name="Picture 67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184901" y="5932488"/>
            <a:ext cx="5937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78" name="Image 4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751138" y="5286375"/>
            <a:ext cx="6143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79" name="Image 6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094164" y="5257802"/>
            <a:ext cx="6000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80" name="Image 36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8210551" y="5226052"/>
            <a:ext cx="65246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81" name="Image 28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50889" y="5853115"/>
            <a:ext cx="61118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82" name="Image 18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094164" y="5849940"/>
            <a:ext cx="61118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83" name="Image 19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768851" y="5853115"/>
            <a:ext cx="6127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84" name="Image 29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6853239" y="5838827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85" name="Oval 33"/>
          <p:cNvSpPr>
            <a:spLocks noChangeAspect="1" noChangeArrowheads="1"/>
          </p:cNvSpPr>
          <p:nvPr/>
        </p:nvSpPr>
        <p:spPr bwMode="auto">
          <a:xfrm flipH="1" flipV="1">
            <a:off x="7004050" y="2350903"/>
            <a:ext cx="127000" cy="1143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86" name="Oval 33"/>
          <p:cNvSpPr>
            <a:spLocks noChangeAspect="1" noChangeArrowheads="1"/>
          </p:cNvSpPr>
          <p:nvPr/>
        </p:nvSpPr>
        <p:spPr bwMode="auto">
          <a:xfrm>
            <a:off x="4686300" y="1982603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87" name="Oval 33"/>
          <p:cNvSpPr>
            <a:spLocks noChangeAspect="1" noChangeArrowheads="1"/>
          </p:cNvSpPr>
          <p:nvPr/>
        </p:nvSpPr>
        <p:spPr bwMode="auto">
          <a:xfrm>
            <a:off x="4610100" y="2039753"/>
            <a:ext cx="127000" cy="127000"/>
          </a:xfrm>
          <a:prstGeom prst="ellipse">
            <a:avLst/>
          </a:prstGeom>
          <a:solidFill>
            <a:srgbClr val="66FF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88" name="Oval 33"/>
          <p:cNvSpPr>
            <a:spLocks noChangeAspect="1" noChangeArrowheads="1"/>
          </p:cNvSpPr>
          <p:nvPr/>
        </p:nvSpPr>
        <p:spPr bwMode="auto">
          <a:xfrm>
            <a:off x="4737101" y="1995303"/>
            <a:ext cx="127000" cy="127000"/>
          </a:xfrm>
          <a:prstGeom prst="ellipse">
            <a:avLst/>
          </a:prstGeom>
          <a:solidFill>
            <a:srgbClr val="66FF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89" name="Oval 33"/>
          <p:cNvSpPr>
            <a:spLocks noChangeAspect="1" noChangeArrowheads="1"/>
          </p:cNvSpPr>
          <p:nvPr/>
        </p:nvSpPr>
        <p:spPr bwMode="auto">
          <a:xfrm>
            <a:off x="4460876" y="2027053"/>
            <a:ext cx="127000" cy="127000"/>
          </a:xfrm>
          <a:prstGeom prst="ellipse">
            <a:avLst/>
          </a:prstGeom>
          <a:solidFill>
            <a:srgbClr val="66FF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90" name="Oval 33"/>
          <p:cNvSpPr>
            <a:spLocks noChangeAspect="1" noChangeArrowheads="1"/>
          </p:cNvSpPr>
          <p:nvPr/>
        </p:nvSpPr>
        <p:spPr bwMode="auto">
          <a:xfrm>
            <a:off x="5080001" y="2430278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91" name="Oval 33"/>
          <p:cNvSpPr>
            <a:spLocks noChangeAspect="1" noChangeArrowheads="1"/>
          </p:cNvSpPr>
          <p:nvPr/>
        </p:nvSpPr>
        <p:spPr bwMode="auto">
          <a:xfrm>
            <a:off x="5073650" y="2487428"/>
            <a:ext cx="127000" cy="127000"/>
          </a:xfrm>
          <a:prstGeom prst="ellipse">
            <a:avLst/>
          </a:prstGeom>
          <a:solidFill>
            <a:srgbClr val="66FF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92" name="Oval 33"/>
          <p:cNvSpPr>
            <a:spLocks noChangeAspect="1" noChangeArrowheads="1"/>
          </p:cNvSpPr>
          <p:nvPr/>
        </p:nvSpPr>
        <p:spPr bwMode="auto">
          <a:xfrm>
            <a:off x="4806950" y="2117540"/>
            <a:ext cx="127000" cy="127000"/>
          </a:xfrm>
          <a:prstGeom prst="ellipse">
            <a:avLst/>
          </a:prstGeom>
          <a:solidFill>
            <a:srgbClr val="66FF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93" name="Oval 33"/>
          <p:cNvSpPr>
            <a:spLocks noChangeAspect="1" noChangeArrowheads="1"/>
          </p:cNvSpPr>
          <p:nvPr/>
        </p:nvSpPr>
        <p:spPr bwMode="auto">
          <a:xfrm>
            <a:off x="5640389" y="2525528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94" name="Oval 33"/>
          <p:cNvSpPr>
            <a:spLocks noChangeAspect="1" noChangeArrowheads="1"/>
          </p:cNvSpPr>
          <p:nvPr/>
        </p:nvSpPr>
        <p:spPr bwMode="auto">
          <a:xfrm>
            <a:off x="4724400" y="2155640"/>
            <a:ext cx="127000" cy="127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95" name="Oval 33"/>
          <p:cNvSpPr>
            <a:spLocks noChangeAspect="1" noChangeArrowheads="1"/>
          </p:cNvSpPr>
          <p:nvPr/>
        </p:nvSpPr>
        <p:spPr bwMode="auto">
          <a:xfrm>
            <a:off x="4918076" y="2033403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96" name="Oval 33"/>
          <p:cNvSpPr>
            <a:spLocks noChangeAspect="1" noChangeArrowheads="1"/>
          </p:cNvSpPr>
          <p:nvPr/>
        </p:nvSpPr>
        <p:spPr bwMode="auto">
          <a:xfrm>
            <a:off x="4248151" y="1960378"/>
            <a:ext cx="127000" cy="127000"/>
          </a:xfrm>
          <a:prstGeom prst="ellipse">
            <a:avLst/>
          </a:prstGeom>
          <a:solidFill>
            <a:srgbClr val="66FF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97" name="Oval 33"/>
          <p:cNvSpPr>
            <a:spLocks noChangeAspect="1" noChangeArrowheads="1"/>
          </p:cNvSpPr>
          <p:nvPr/>
        </p:nvSpPr>
        <p:spPr bwMode="auto">
          <a:xfrm>
            <a:off x="4241801" y="1992128"/>
            <a:ext cx="127000" cy="127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98" name="Oval 33"/>
          <p:cNvSpPr>
            <a:spLocks noChangeAspect="1" noChangeArrowheads="1"/>
          </p:cNvSpPr>
          <p:nvPr/>
        </p:nvSpPr>
        <p:spPr bwMode="auto">
          <a:xfrm>
            <a:off x="2327275" y="2174690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99" name="Oval 33"/>
          <p:cNvSpPr>
            <a:spLocks noChangeAspect="1" noChangeArrowheads="1"/>
          </p:cNvSpPr>
          <p:nvPr/>
        </p:nvSpPr>
        <p:spPr bwMode="auto">
          <a:xfrm>
            <a:off x="203291" y="3106801"/>
            <a:ext cx="181371" cy="181371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00" name="Oval 33"/>
          <p:cNvSpPr>
            <a:spLocks noChangeAspect="1" noChangeArrowheads="1"/>
          </p:cNvSpPr>
          <p:nvPr/>
        </p:nvSpPr>
        <p:spPr bwMode="auto">
          <a:xfrm>
            <a:off x="203291" y="4464112"/>
            <a:ext cx="181371" cy="17978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01" name="Oval 33"/>
          <p:cNvSpPr>
            <a:spLocks noChangeAspect="1" noChangeArrowheads="1"/>
          </p:cNvSpPr>
          <p:nvPr/>
        </p:nvSpPr>
        <p:spPr bwMode="auto">
          <a:xfrm flipH="1" flipV="1">
            <a:off x="198527" y="3835463"/>
            <a:ext cx="179780" cy="181371"/>
          </a:xfrm>
          <a:prstGeom prst="ellipse">
            <a:avLst/>
          </a:prstGeom>
          <a:solidFill>
            <a:srgbClr val="66FF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6697"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02" name="TextBox 92"/>
          <p:cNvSpPr txBox="1">
            <a:spLocks noChangeArrowheads="1"/>
          </p:cNvSpPr>
          <p:nvPr/>
        </p:nvSpPr>
        <p:spPr bwMode="auto">
          <a:xfrm>
            <a:off x="522378" y="2863912"/>
            <a:ext cx="1428696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6697"/>
            <a:r>
              <a:rPr lang="en-US">
                <a:solidFill>
                  <a:prstClr val="white"/>
                </a:solidFill>
                <a:latin typeface="Calibri"/>
              </a:rPr>
              <a:t>Accelerator</a:t>
            </a:r>
            <a:br>
              <a:rPr lang="en-US">
                <a:solidFill>
                  <a:prstClr val="white"/>
                </a:solidFill>
                <a:latin typeface="Calibri"/>
              </a:rPr>
            </a:br>
            <a:r>
              <a:rPr lang="en-US">
                <a:solidFill>
                  <a:prstClr val="white"/>
                </a:solidFill>
                <a:latin typeface="Calibri"/>
              </a:rPr>
              <a:t>collaboration</a:t>
            </a:r>
            <a:endParaRPr lang="en-US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503" name="TextBox 93"/>
          <p:cNvSpPr txBox="1">
            <a:spLocks noChangeArrowheads="1"/>
          </p:cNvSpPr>
          <p:nvPr/>
        </p:nvSpPr>
        <p:spPr bwMode="auto">
          <a:xfrm>
            <a:off x="522378" y="3608449"/>
            <a:ext cx="142869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6697"/>
            <a:r>
              <a:rPr lang="en-US" dirty="0">
                <a:solidFill>
                  <a:prstClr val="white"/>
                </a:solidFill>
                <a:latin typeface="Calibri"/>
              </a:rPr>
              <a:t>Detector</a:t>
            </a:r>
            <a:br>
              <a:rPr lang="en-US" dirty="0">
                <a:solidFill>
                  <a:prstClr val="white"/>
                </a:solidFill>
                <a:latin typeface="Calibri"/>
              </a:rPr>
            </a:br>
            <a:r>
              <a:rPr lang="en-US" dirty="0">
                <a:solidFill>
                  <a:prstClr val="white"/>
                </a:solidFill>
                <a:latin typeface="Calibri"/>
              </a:rPr>
              <a:t>collaboration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504" name="TextBox 94"/>
          <p:cNvSpPr txBox="1">
            <a:spLocks noChangeArrowheads="1"/>
          </p:cNvSpPr>
          <p:nvPr/>
        </p:nvSpPr>
        <p:spPr bwMode="auto">
          <a:xfrm>
            <a:off x="501742" y="4343463"/>
            <a:ext cx="25523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6697"/>
            <a:r>
              <a:rPr lang="en-US" dirty="0">
                <a:solidFill>
                  <a:prstClr val="white"/>
                </a:solidFill>
                <a:latin typeface="Calibri"/>
              </a:rPr>
              <a:t>Accelerator + Detector collaboration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Current CLIC Collaboration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456378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The CLIC CDR documents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28218537"/>
              </p:ext>
            </p:extLst>
          </p:nvPr>
        </p:nvGraphicFramePr>
        <p:xfrm>
          <a:off x="304800" y="1157292"/>
          <a:ext cx="6426200" cy="4913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6832600" y="1157292"/>
            <a:ext cx="2311400" cy="403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19" tIns="45662" rIns="91319" bIns="4566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40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</a:rPr>
              <a:t>In addition a shorter overview document was submitted as input to the European Strategy update, available at:</a:t>
            </a:r>
          </a:p>
          <a:p>
            <a:pPr defTabSz="4540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600" u="sng" dirty="0">
                <a:solidFill>
                  <a:prstClr val="black"/>
                </a:solidFill>
                <a:hlinkClick r:id="rId7"/>
              </a:rPr>
              <a:t>http://arxiv.org/pdf/</a:t>
            </a:r>
            <a:r>
              <a:rPr lang="da-DK" sz="1600" u="sng" dirty="0" smtClean="0">
                <a:solidFill>
                  <a:prstClr val="black"/>
                </a:solidFill>
                <a:hlinkClick r:id="rId7"/>
              </a:rPr>
              <a:t>1208.1402v1</a:t>
            </a:r>
            <a:endParaRPr lang="da-DK" sz="1600" u="sng" dirty="0" smtClean="0">
              <a:solidFill>
                <a:prstClr val="black"/>
              </a:solidFill>
            </a:endParaRPr>
          </a:p>
          <a:p>
            <a:pPr defTabSz="454015" eaLnBrk="1" fontAlgn="base" hangingPunct="1">
              <a:spcBef>
                <a:spcPct val="0"/>
              </a:spcBef>
              <a:spcAft>
                <a:spcPct val="0"/>
              </a:spcAft>
            </a:pPr>
            <a:endParaRPr lang="da-DK" sz="1600" u="sng" dirty="0">
              <a:solidFill>
                <a:prstClr val="black"/>
              </a:solidFill>
            </a:endParaRPr>
          </a:p>
          <a:p>
            <a:pPr defTabSz="4540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</a:rPr>
              <a:t>An input document to Snowmass 2013 has also been submitted:</a:t>
            </a:r>
          </a:p>
          <a:p>
            <a:pPr defTabSz="4540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hlinkClick r:id="rId8"/>
              </a:rPr>
              <a:t>http://arxiv.org/abs/</a:t>
            </a:r>
            <a:r>
              <a:rPr lang="en-US" sz="1600" dirty="0" smtClean="0">
                <a:solidFill>
                  <a:prstClr val="black"/>
                </a:solidFill>
                <a:hlinkClick r:id="rId8"/>
              </a:rPr>
              <a:t>1305.5766</a:t>
            </a:r>
            <a:endParaRPr lang="en-US" sz="1600" dirty="0" smtClean="0">
              <a:solidFill>
                <a:prstClr val="black"/>
              </a:solidFill>
            </a:endParaRPr>
          </a:p>
          <a:p>
            <a:pPr defTabSz="454015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</a:endParaRPr>
          </a:p>
          <a:p>
            <a:pPr defTabSz="454015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0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652" y="3050954"/>
            <a:ext cx="2752653" cy="17153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3" name="Line 36"/>
          <p:cNvSpPr>
            <a:spLocks noChangeShapeType="1"/>
          </p:cNvSpPr>
          <p:nvPr/>
        </p:nvSpPr>
        <p:spPr bwMode="auto">
          <a:xfrm flipV="1">
            <a:off x="8898248" y="4378679"/>
            <a:ext cx="6349" cy="1344084"/>
          </a:xfrm>
          <a:prstGeom prst="line">
            <a:avLst/>
          </a:prstGeom>
          <a:noFill/>
          <a:ln w="19050">
            <a:solidFill>
              <a:schemeClr val="bg2">
                <a:lumMod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Text" lastClr="000000"/>
              </a:solidFill>
              <a:latin typeface="+mn-lt"/>
              <a:ea typeface="ＭＳ Ｐゴシック" pitchFamily="-97" charset="-128"/>
              <a:cs typeface="Times New Roman"/>
            </a:endParaRPr>
          </a:p>
        </p:txBody>
      </p:sp>
      <p:sp>
        <p:nvSpPr>
          <p:cNvPr id="60" name="Line 33"/>
          <p:cNvSpPr>
            <a:spLocks noChangeShapeType="1"/>
          </p:cNvSpPr>
          <p:nvPr/>
        </p:nvSpPr>
        <p:spPr bwMode="auto">
          <a:xfrm flipH="1" flipV="1">
            <a:off x="3037417" y="788813"/>
            <a:ext cx="1" cy="1866898"/>
          </a:xfrm>
          <a:prstGeom prst="line">
            <a:avLst/>
          </a:prstGeom>
          <a:noFill/>
          <a:ln w="19050">
            <a:solidFill>
              <a:schemeClr val="bg2">
                <a:lumMod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Text" lastClr="000000"/>
              </a:solidFill>
              <a:latin typeface="+mn-lt"/>
              <a:ea typeface="ＭＳ Ｐゴシック" pitchFamily="-97" charset="-128"/>
              <a:cs typeface="Times New Roman"/>
            </a:endParaRP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 flipV="1">
            <a:off x="270933" y="750715"/>
            <a:ext cx="3" cy="1879598"/>
          </a:xfrm>
          <a:prstGeom prst="line">
            <a:avLst/>
          </a:prstGeom>
          <a:noFill/>
          <a:ln w="19050">
            <a:solidFill>
              <a:schemeClr val="bg2">
                <a:lumMod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Text" lastClr="000000"/>
              </a:solidFill>
              <a:latin typeface="+mn-lt"/>
              <a:ea typeface="ＭＳ Ｐゴシック" pitchFamily="-97" charset="-128"/>
              <a:cs typeface="Times New Roman"/>
            </a:endParaRPr>
          </a:p>
        </p:txBody>
      </p:sp>
      <p:sp>
        <p:nvSpPr>
          <p:cNvPr id="21" name="Rektangel 20"/>
          <p:cNvSpPr>
            <a:spLocks noChangeArrowheads="1"/>
          </p:cNvSpPr>
          <p:nvPr/>
        </p:nvSpPr>
        <p:spPr bwMode="auto">
          <a:xfrm>
            <a:off x="276227" y="704157"/>
            <a:ext cx="2695574" cy="222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600" b="1" noProof="1" smtClean="0">
                <a:solidFill>
                  <a:srgbClr val="080808"/>
                </a:solidFill>
                <a:latin typeface="+mn-lt"/>
                <a:cs typeface="Times New Roman"/>
              </a:rPr>
              <a:t>2013-18</a:t>
            </a:r>
            <a:r>
              <a:rPr sz="1600" b="1" noProof="1" smtClean="0">
                <a:solidFill>
                  <a:srgbClr val="080808"/>
                </a:solidFill>
                <a:latin typeface="+mn-lt"/>
                <a:cs typeface="Times New Roman"/>
              </a:rPr>
              <a:t> </a:t>
            </a:r>
            <a:r>
              <a:rPr lang="en-US" sz="1600" b="1" noProof="1" smtClean="0">
                <a:solidFill>
                  <a:srgbClr val="080808"/>
                </a:solidFill>
                <a:latin typeface="+mn-lt"/>
                <a:cs typeface="Times New Roman"/>
              </a:rPr>
              <a:t>Development Phase</a:t>
            </a:r>
          </a:p>
          <a:p>
            <a:pPr defTabSz="801688">
              <a:spcBef>
                <a:spcPct val="20000"/>
              </a:spcBef>
            </a:pPr>
            <a:r>
              <a:rPr lang="en-US" sz="1400" noProof="1" smtClean="0">
                <a:solidFill>
                  <a:srgbClr val="080808"/>
                </a:solidFill>
                <a:latin typeface="+mn-lt"/>
                <a:cs typeface="Times New Roman"/>
              </a:rPr>
              <a:t>Develop a Project Plan for a staged implementation in agreement with LHC findings; further technical developments with industry, performance studies for accelerator parts and systems, as well as for detectors. </a:t>
            </a:r>
            <a:endParaRPr sz="1400" noProof="1">
              <a:solidFill>
                <a:srgbClr val="080808"/>
              </a:solidFill>
              <a:latin typeface="+mn-lt"/>
              <a:cs typeface="Times New Roman"/>
            </a:endParaRPr>
          </a:p>
          <a:p>
            <a:pPr defTabSz="801688">
              <a:spcBef>
                <a:spcPct val="20000"/>
              </a:spcBef>
            </a:pPr>
            <a:endParaRPr sz="1400" noProof="1">
              <a:solidFill>
                <a:srgbClr val="080808"/>
              </a:solidFill>
              <a:latin typeface="+mn-lt"/>
              <a:cs typeface="Times New Roman"/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 flipH="1" flipV="1">
            <a:off x="2785538" y="4408312"/>
            <a:ext cx="5817" cy="1790701"/>
          </a:xfrm>
          <a:prstGeom prst="line">
            <a:avLst/>
          </a:prstGeom>
          <a:noFill/>
          <a:ln w="19050">
            <a:solidFill>
              <a:schemeClr val="bg2">
                <a:lumMod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Text" lastClr="000000"/>
              </a:solidFill>
              <a:latin typeface="+mn-lt"/>
              <a:ea typeface="ＭＳ Ｐゴシック" pitchFamily="-97" charset="-128"/>
              <a:cs typeface="Times New Roman"/>
            </a:endParaRPr>
          </a:p>
        </p:txBody>
      </p:sp>
      <p:sp>
        <p:nvSpPr>
          <p:cNvPr id="24" name="Rektangel 23"/>
          <p:cNvSpPr>
            <a:spLocks noChangeArrowheads="1"/>
          </p:cNvSpPr>
          <p:nvPr/>
        </p:nvSpPr>
        <p:spPr bwMode="auto">
          <a:xfrm>
            <a:off x="179513" y="4711883"/>
            <a:ext cx="2604438" cy="167430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r" defTabSz="801688">
              <a:spcBef>
                <a:spcPct val="20000"/>
              </a:spcBef>
            </a:pPr>
            <a:r>
              <a:rPr lang="en-US" sz="1600" b="1" noProof="1" smtClean="0">
                <a:solidFill>
                  <a:srgbClr val="080808"/>
                </a:solidFill>
                <a:latin typeface="+mn-lt"/>
                <a:cs typeface="Times New Roman"/>
              </a:rPr>
              <a:t> 2018-19 Decisions</a:t>
            </a:r>
            <a:endParaRPr sz="1600" b="1" noProof="1">
              <a:solidFill>
                <a:srgbClr val="080808"/>
              </a:solidFill>
              <a:latin typeface="+mn-lt"/>
              <a:cs typeface="Times New Roman"/>
            </a:endParaRPr>
          </a:p>
          <a:p>
            <a:pPr algn="r" defTabSz="801688">
              <a:spcBef>
                <a:spcPct val="20000"/>
              </a:spcBef>
            </a:pPr>
            <a:r>
              <a:rPr lang="en-US" sz="1400" noProof="1" smtClean="0">
                <a:solidFill>
                  <a:srgbClr val="080808"/>
                </a:solidFill>
                <a:latin typeface="+mn-lt"/>
                <a:cs typeface="Times New Roman"/>
              </a:rPr>
              <a:t>On the basis of LHC data</a:t>
            </a:r>
            <a:br>
              <a:rPr lang="en-US" sz="1400" noProof="1" smtClean="0">
                <a:solidFill>
                  <a:srgbClr val="080808"/>
                </a:solidFill>
                <a:latin typeface="+mn-lt"/>
                <a:cs typeface="Times New Roman"/>
              </a:rPr>
            </a:br>
            <a:r>
              <a:rPr lang="en-US" sz="1400" noProof="1" smtClean="0">
                <a:solidFill>
                  <a:srgbClr val="080808"/>
                </a:solidFill>
                <a:latin typeface="+mn-lt"/>
                <a:cs typeface="Times New Roman"/>
              </a:rPr>
              <a:t>and Project Plans (for CLIC and other potential projects), take decisions about next project(s) at the Energy Frontier.</a:t>
            </a:r>
            <a:endParaRPr sz="1400" noProof="1">
              <a:solidFill>
                <a:srgbClr val="080808"/>
              </a:solidFill>
              <a:latin typeface="+mn-lt"/>
              <a:cs typeface="Times New Roman"/>
            </a:endParaRPr>
          </a:p>
        </p:txBody>
      </p:sp>
      <p:sp>
        <p:nvSpPr>
          <p:cNvPr id="61" name="Rektangel 20"/>
          <p:cNvSpPr>
            <a:spLocks noChangeArrowheads="1"/>
          </p:cNvSpPr>
          <p:nvPr/>
        </p:nvSpPr>
        <p:spPr bwMode="auto">
          <a:xfrm>
            <a:off x="3059113" y="740665"/>
            <a:ext cx="2854855" cy="188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>
              <a:lnSpc>
                <a:spcPct val="80000"/>
              </a:lnSpc>
              <a:spcBef>
                <a:spcPct val="20000"/>
              </a:spcBef>
            </a:pPr>
            <a:r>
              <a:rPr lang="en-US" sz="1600" b="1" noProof="1" smtClean="0">
                <a:solidFill>
                  <a:srgbClr val="080808"/>
                </a:solidFill>
                <a:latin typeface="+mn-lt"/>
                <a:cs typeface="Times New Roman"/>
              </a:rPr>
              <a:t>4-5 year Preparation Phase</a:t>
            </a:r>
          </a:p>
          <a:p>
            <a:pPr defTabSz="801688">
              <a:spcBef>
                <a:spcPct val="20000"/>
              </a:spcBef>
            </a:pPr>
            <a:r>
              <a:rPr lang="en-US" sz="1400" noProof="1" smtClean="0">
                <a:solidFill>
                  <a:srgbClr val="080808"/>
                </a:solidFill>
                <a:latin typeface="+mn-lt"/>
                <a:cs typeface="Times New Roman"/>
              </a:rPr>
              <a:t>Finalise implementation parameters, Drive Beam Facility and other </a:t>
            </a:r>
            <a:r>
              <a:rPr lang="en-US" sz="1400" noProof="1">
                <a:solidFill>
                  <a:srgbClr val="080808"/>
                </a:solidFill>
                <a:latin typeface="+mn-lt"/>
                <a:cs typeface="Times New Roman"/>
              </a:rPr>
              <a:t>s</a:t>
            </a:r>
            <a:r>
              <a:rPr lang="en-US" sz="1400" noProof="1" smtClean="0">
                <a:solidFill>
                  <a:srgbClr val="080808"/>
                </a:solidFill>
                <a:latin typeface="+mn-lt"/>
                <a:cs typeface="Times New Roman"/>
              </a:rPr>
              <a:t>ystem verifications, site authorisation and preparation for industrial procurement.  </a:t>
            </a:r>
          </a:p>
          <a:p>
            <a:pPr defTabSz="801688">
              <a:spcBef>
                <a:spcPct val="20000"/>
              </a:spcBef>
            </a:pPr>
            <a:r>
              <a:rPr lang="en-US" sz="1400" noProof="1" smtClean="0">
                <a:solidFill>
                  <a:srgbClr val="080808"/>
                </a:solidFill>
                <a:latin typeface="+mn-lt"/>
                <a:cs typeface="Times New Roman"/>
              </a:rPr>
              <a:t>Prepare detailed Technical Proposals for the detector-systems.  </a:t>
            </a:r>
          </a:p>
        </p:txBody>
      </p:sp>
      <p:sp>
        <p:nvSpPr>
          <p:cNvPr id="63" name="Line 36"/>
          <p:cNvSpPr>
            <a:spLocks noChangeShapeType="1"/>
          </p:cNvSpPr>
          <p:nvPr/>
        </p:nvSpPr>
        <p:spPr bwMode="auto">
          <a:xfrm flipH="1" flipV="1">
            <a:off x="5897037" y="4401962"/>
            <a:ext cx="0" cy="859368"/>
          </a:xfrm>
          <a:prstGeom prst="line">
            <a:avLst/>
          </a:prstGeom>
          <a:noFill/>
          <a:ln w="19050">
            <a:solidFill>
              <a:schemeClr val="bg2">
                <a:lumMod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Text" lastClr="000000"/>
              </a:solidFill>
              <a:latin typeface="+mn-lt"/>
              <a:ea typeface="ＭＳ Ｐゴシック" pitchFamily="-97" charset="-128"/>
              <a:cs typeface="Times New Roman"/>
            </a:endParaRPr>
          </a:p>
        </p:txBody>
      </p:sp>
      <p:sp>
        <p:nvSpPr>
          <p:cNvPr id="65" name="Rektangel 23"/>
          <p:cNvSpPr>
            <a:spLocks noChangeArrowheads="1"/>
          </p:cNvSpPr>
          <p:nvPr/>
        </p:nvSpPr>
        <p:spPr bwMode="auto">
          <a:xfrm>
            <a:off x="3321393" y="4776614"/>
            <a:ext cx="25765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801688">
              <a:spcBef>
                <a:spcPct val="20000"/>
              </a:spcBef>
            </a:pPr>
            <a:r>
              <a:rPr lang="en-US" sz="1600" b="1" noProof="1" smtClean="0">
                <a:solidFill>
                  <a:srgbClr val="080808"/>
                </a:solidFill>
                <a:latin typeface="+mn-lt"/>
                <a:cs typeface="Times New Roman"/>
              </a:rPr>
              <a:t>2024-25 Construction Start</a:t>
            </a:r>
            <a:br>
              <a:rPr lang="en-US" sz="1600" b="1" noProof="1" smtClean="0">
                <a:solidFill>
                  <a:srgbClr val="080808"/>
                </a:solidFill>
                <a:latin typeface="+mn-lt"/>
                <a:cs typeface="Times New Roman"/>
              </a:rPr>
            </a:br>
            <a:r>
              <a:rPr lang="en-US" sz="1400" noProof="1" smtClean="0">
                <a:solidFill>
                  <a:srgbClr val="080808"/>
                </a:solidFill>
                <a:latin typeface="+mn-lt"/>
                <a:cs typeface="Times New Roman"/>
              </a:rPr>
              <a:t>Ready for full construction</a:t>
            </a:r>
            <a:br>
              <a:rPr lang="en-US" sz="1400" noProof="1" smtClean="0">
                <a:solidFill>
                  <a:srgbClr val="080808"/>
                </a:solidFill>
                <a:latin typeface="+mn-lt"/>
                <a:cs typeface="Times New Roman"/>
              </a:rPr>
            </a:br>
            <a:r>
              <a:rPr lang="en-US" sz="1400" noProof="1" smtClean="0">
                <a:solidFill>
                  <a:srgbClr val="080808"/>
                </a:solidFill>
                <a:latin typeface="+mn-lt"/>
                <a:cs typeface="Times New Roman"/>
              </a:rPr>
              <a:t> and main tunnel excavation. </a:t>
            </a:r>
            <a:endParaRPr sz="1400" noProof="1" smtClean="0">
              <a:solidFill>
                <a:srgbClr val="080808"/>
              </a:solidFill>
              <a:latin typeface="+mn-lt"/>
              <a:cs typeface="Times New Roman"/>
            </a:endParaRPr>
          </a:p>
        </p:txBody>
      </p:sp>
      <p:sp>
        <p:nvSpPr>
          <p:cNvPr id="67" name="Line 33"/>
          <p:cNvSpPr>
            <a:spLocks noChangeShapeType="1"/>
          </p:cNvSpPr>
          <p:nvPr/>
        </p:nvSpPr>
        <p:spPr bwMode="auto">
          <a:xfrm flipV="1">
            <a:off x="6134100" y="780351"/>
            <a:ext cx="4231" cy="1866897"/>
          </a:xfrm>
          <a:prstGeom prst="line">
            <a:avLst/>
          </a:prstGeom>
          <a:noFill/>
          <a:ln w="19050">
            <a:solidFill>
              <a:schemeClr val="bg2">
                <a:lumMod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Text" lastClr="000000"/>
              </a:solidFill>
              <a:latin typeface="+mn-lt"/>
              <a:ea typeface="ＭＳ Ｐゴシック" pitchFamily="-97" charset="-128"/>
              <a:cs typeface="Times New Roman"/>
            </a:endParaRPr>
          </a:p>
        </p:txBody>
      </p:sp>
      <p:sp>
        <p:nvSpPr>
          <p:cNvPr id="71" name="Rektangel 20"/>
          <p:cNvSpPr>
            <a:spLocks noChangeArrowheads="1"/>
          </p:cNvSpPr>
          <p:nvPr/>
        </p:nvSpPr>
        <p:spPr bwMode="auto">
          <a:xfrm>
            <a:off x="6151028" y="700454"/>
            <a:ext cx="2523072" cy="15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600" b="1" noProof="1" smtClean="0">
                <a:solidFill>
                  <a:srgbClr val="080808"/>
                </a:solidFill>
                <a:latin typeface="+mn-lt"/>
                <a:cs typeface="Times New Roman"/>
              </a:rPr>
              <a:t>Construction Phase </a:t>
            </a:r>
            <a:endParaRPr sz="1600" b="1" noProof="1">
              <a:solidFill>
                <a:srgbClr val="080808"/>
              </a:solidFill>
              <a:latin typeface="+mn-lt"/>
              <a:cs typeface="Times New Roman"/>
            </a:endParaRPr>
          </a:p>
          <a:p>
            <a:pPr defTabSz="801688">
              <a:spcBef>
                <a:spcPct val="20000"/>
              </a:spcBef>
            </a:pPr>
            <a:r>
              <a:rPr lang="en-US" sz="1400" noProof="1" smtClean="0">
                <a:solidFill>
                  <a:srgbClr val="080808"/>
                </a:solidFill>
                <a:latin typeface="+mn-lt"/>
                <a:cs typeface="Times New Roman"/>
              </a:rPr>
              <a:t>Stage 1 construction of CLIC, in parallel with detector construction.</a:t>
            </a:r>
          </a:p>
          <a:p>
            <a:pPr defTabSz="801688">
              <a:spcBef>
                <a:spcPct val="20000"/>
              </a:spcBef>
            </a:pPr>
            <a:r>
              <a:rPr lang="en-US" sz="1400" noProof="1" smtClean="0">
                <a:solidFill>
                  <a:srgbClr val="080808"/>
                </a:solidFill>
                <a:latin typeface="+mn-lt"/>
                <a:cs typeface="Times New Roman"/>
              </a:rPr>
              <a:t>Preparation for implementation of further stages.</a:t>
            </a:r>
          </a:p>
        </p:txBody>
      </p:sp>
      <p:sp>
        <p:nvSpPr>
          <p:cNvPr id="75" name="Rektangel 23"/>
          <p:cNvSpPr>
            <a:spLocks noChangeArrowheads="1"/>
          </p:cNvSpPr>
          <p:nvPr/>
        </p:nvSpPr>
        <p:spPr bwMode="auto">
          <a:xfrm>
            <a:off x="6652469" y="4820738"/>
            <a:ext cx="2245779" cy="15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801688">
              <a:spcBef>
                <a:spcPct val="20000"/>
              </a:spcBef>
            </a:pPr>
            <a:r>
              <a:rPr lang="en-US" sz="1600" b="1" noProof="1" smtClean="0">
                <a:solidFill>
                  <a:srgbClr val="080808"/>
                </a:solidFill>
                <a:latin typeface="+mn-lt"/>
                <a:cs typeface="Times New Roman"/>
              </a:rPr>
              <a:t>  Commissioning </a:t>
            </a:r>
            <a:endParaRPr sz="1600" b="1" noProof="1" smtClean="0">
              <a:solidFill>
                <a:srgbClr val="080808"/>
              </a:solidFill>
              <a:latin typeface="+mn-lt"/>
              <a:cs typeface="Times New Roman"/>
            </a:endParaRPr>
          </a:p>
          <a:p>
            <a:pPr algn="r" defTabSz="801688">
              <a:spcBef>
                <a:spcPct val="20000"/>
              </a:spcBef>
            </a:pPr>
            <a:r>
              <a:rPr lang="en-US" sz="1400" noProof="1">
                <a:solidFill>
                  <a:srgbClr val="080808"/>
                </a:solidFill>
                <a:latin typeface="+mn-lt"/>
                <a:cs typeface="Times New Roman"/>
              </a:rPr>
              <a:t>B</a:t>
            </a:r>
            <a:r>
              <a:rPr lang="en-US" sz="1400" noProof="1" smtClean="0">
                <a:solidFill>
                  <a:srgbClr val="080808"/>
                </a:solidFill>
                <a:latin typeface="+mn-lt"/>
                <a:cs typeface="Times New Roman"/>
              </a:rPr>
              <a:t>ecoming ready for data-taking as the LHC programme</a:t>
            </a:r>
            <a:r>
              <a:rPr lang="en-US" sz="1400" noProof="1">
                <a:solidFill>
                  <a:srgbClr val="080808"/>
                </a:solidFill>
                <a:latin typeface="+mn-lt"/>
                <a:cs typeface="Times New Roman"/>
              </a:rPr>
              <a:t> </a:t>
            </a:r>
            <a:r>
              <a:rPr lang="en-US" sz="1400" noProof="1" smtClean="0">
                <a:solidFill>
                  <a:srgbClr val="080808"/>
                </a:solidFill>
                <a:latin typeface="+mn-lt"/>
                <a:cs typeface="Times New Roman"/>
              </a:rPr>
              <a:t>reaches completion</a:t>
            </a:r>
            <a:r>
              <a:rPr sz="1400" noProof="1" smtClean="0">
                <a:solidFill>
                  <a:srgbClr val="080808"/>
                </a:solidFill>
                <a:latin typeface="+mn-lt"/>
                <a:cs typeface="Times New Roman"/>
              </a:rPr>
              <a:t>.</a:t>
            </a:r>
            <a:endParaRPr lang="en-US" sz="1400" noProof="1" smtClean="0">
              <a:solidFill>
                <a:srgbClr val="080808"/>
              </a:solidFill>
              <a:latin typeface="+mn-lt"/>
              <a:cs typeface="Times New Roman"/>
            </a:endParaRPr>
          </a:p>
          <a:p>
            <a:pPr algn="r" defTabSz="801688">
              <a:spcBef>
                <a:spcPct val="20000"/>
              </a:spcBef>
            </a:pPr>
            <a:r>
              <a:rPr sz="1400" noProof="1" smtClean="0">
                <a:solidFill>
                  <a:srgbClr val="080808"/>
                </a:solidFill>
                <a:latin typeface="+mn-lt"/>
                <a:cs typeface="Times New Roman"/>
              </a:rPr>
              <a:t> </a:t>
            </a:r>
            <a:endParaRPr sz="1400" noProof="1">
              <a:solidFill>
                <a:srgbClr val="080808"/>
              </a:solidFill>
              <a:latin typeface="+mn-lt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699914"/>
            <a:ext cx="8978900" cy="6119985"/>
          </a:xfrm>
          <a:prstGeom prst="rect">
            <a:avLst/>
          </a:prstGeom>
          <a:noFill/>
          <a:ln>
            <a:solidFill>
              <a:srgbClr val="0808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LIC0-layout201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767" y="3045179"/>
            <a:ext cx="2854137" cy="1714500"/>
          </a:xfrm>
          <a:prstGeom prst="rect">
            <a:avLst/>
          </a:prstGeom>
          <a:ln>
            <a:solidFill>
              <a:srgbClr val="080808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533" y="3031588"/>
            <a:ext cx="2548467" cy="1745026"/>
          </a:xfrm>
          <a:prstGeom prst="rect">
            <a:avLst/>
          </a:prstGeom>
        </p:spPr>
      </p:pic>
      <p:sp>
        <p:nvSpPr>
          <p:cNvPr id="25" name="Donut 24"/>
          <p:cNvSpPr/>
          <p:nvPr/>
        </p:nvSpPr>
        <p:spPr>
          <a:xfrm>
            <a:off x="57150" y="431800"/>
            <a:ext cx="3219450" cy="3238500"/>
          </a:xfrm>
          <a:prstGeom prst="donut">
            <a:avLst>
              <a:gd name="adj" fmla="val 1578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3227"/>
          </a:xfrm>
        </p:spPr>
        <p:txBody>
          <a:bodyPr>
            <a:normAutofit/>
          </a:bodyPr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96136" y="5733256"/>
            <a:ext cx="133560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S. </a:t>
            </a:r>
            <a:r>
              <a:rPr lang="en-US" dirty="0" err="1" smtClean="0"/>
              <a:t>Stapnes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5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730347" y="116632"/>
            <a:ext cx="6277455" cy="500292"/>
          </a:xfrm>
          <a:solidFill>
            <a:schemeClr val="tx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sz="3600" dirty="0" smtClean="0">
                <a:solidFill>
                  <a:schemeClr val="bg1"/>
                </a:solidFill>
                <a:latin typeface="Calibri" charset="0"/>
              </a:rPr>
              <a:t>CLIC Accelerator Activities 2014-18</a:t>
            </a:r>
            <a:endParaRPr lang="en-GB" sz="36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2327" y="2994948"/>
            <a:ext cx="923636" cy="139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G:\Departments\AB\Projects\CLIC Structures\RF structure development\photos\20120215 Installation of AS and PETS for TM0\DSC0389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2327" y="1599391"/>
            <a:ext cx="1170420" cy="13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2327" y="616924"/>
            <a:ext cx="1291647" cy="98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ype 1 on legs 00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71" y="4942668"/>
            <a:ext cx="1541318" cy="117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6189" y="4933824"/>
            <a:ext cx="1044864" cy="139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 descr="\\cern.ch\dfs\Workspaces\s\SA_project\Conferences\Final_ipac11\ipac11\ipac11\Neuer Ordner\IMG_1257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B8B1DA"/>
              </a:clrFrom>
              <a:clrTo>
                <a:srgbClr val="B8B1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58460" y="0"/>
            <a:ext cx="636911" cy="61692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6" descr="CLICDBStriplineBPM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53" y="4933824"/>
            <a:ext cx="1248352" cy="88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" name="Rounded Rectangle 4"/>
          <p:cNvSpPr/>
          <p:nvPr/>
        </p:nvSpPr>
        <p:spPr>
          <a:xfrm>
            <a:off x="305602" y="670523"/>
            <a:ext cx="7002702" cy="412303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defTabSz="533400"/>
            <a:r>
              <a:rPr lang="en-GB" sz="1400" b="1" dirty="0" smtClean="0">
                <a:solidFill>
                  <a:srgbClr val="FF0000"/>
                </a:solidFill>
              </a:rPr>
              <a:t>Re-</a:t>
            </a:r>
            <a:r>
              <a:rPr lang="en-GB" sz="1400" b="1" dirty="0" err="1" smtClean="0">
                <a:solidFill>
                  <a:srgbClr val="FF0000"/>
                </a:solidFill>
              </a:rPr>
              <a:t>baselining</a:t>
            </a:r>
            <a:r>
              <a:rPr lang="en-GB" sz="1400" b="1" dirty="0" smtClean="0">
                <a:solidFill>
                  <a:srgbClr val="FF0000"/>
                </a:solidFill>
              </a:rPr>
              <a:t> studies ongoing (375 </a:t>
            </a:r>
            <a:r>
              <a:rPr lang="en-GB" sz="1400" b="1" dirty="0" err="1" smtClean="0">
                <a:solidFill>
                  <a:srgbClr val="FF0000"/>
                </a:solidFill>
              </a:rPr>
              <a:t>GeV</a:t>
            </a:r>
            <a:r>
              <a:rPr lang="en-GB" sz="1400" b="1" dirty="0" smtClean="0">
                <a:solidFill>
                  <a:srgbClr val="FF0000"/>
                </a:solidFill>
              </a:rPr>
              <a:t>, ~1.5 </a:t>
            </a:r>
            <a:r>
              <a:rPr lang="en-GB" sz="1400" b="1" dirty="0" err="1" smtClean="0">
                <a:solidFill>
                  <a:srgbClr val="FF0000"/>
                </a:solidFill>
              </a:rPr>
              <a:t>TeV</a:t>
            </a:r>
            <a:r>
              <a:rPr lang="en-GB" sz="1400" b="1" dirty="0" smtClean="0">
                <a:solidFill>
                  <a:srgbClr val="FF0000"/>
                </a:solidFill>
              </a:rPr>
              <a:t>, 3 </a:t>
            </a:r>
            <a:r>
              <a:rPr lang="en-GB" sz="1400" b="1" dirty="0" err="1" smtClean="0">
                <a:solidFill>
                  <a:srgbClr val="FF0000"/>
                </a:solidFill>
              </a:rPr>
              <a:t>TeV</a:t>
            </a:r>
            <a:r>
              <a:rPr lang="en-GB" sz="1400" b="1" dirty="0" smtClean="0">
                <a:solidFill>
                  <a:srgbClr val="FF0000"/>
                </a:solidFill>
              </a:rPr>
              <a:t>) </a:t>
            </a:r>
            <a:r>
              <a:rPr lang="en-GB" sz="1200" dirty="0" smtClean="0">
                <a:solidFill>
                  <a:srgbClr val="000000"/>
                </a:solidFill>
              </a:rPr>
              <a:t>– including more work on a klystron based initial phase </a:t>
            </a:r>
          </a:p>
          <a:p>
            <a:pPr marL="285750" lvl="0" indent="-285750" defTabSz="533400">
              <a:buFont typeface="Arial"/>
              <a:buChar char="•"/>
            </a:pPr>
            <a:r>
              <a:rPr lang="en-GB" sz="1200" dirty="0" smtClean="0">
                <a:solidFill>
                  <a:srgbClr val="000000"/>
                </a:solidFill>
              </a:rPr>
              <a:t>Overall design and system optimisation, technical parameters for all systems</a:t>
            </a:r>
          </a:p>
          <a:p>
            <a:pPr marL="285750" lvl="0" indent="-285750" defTabSz="533400">
              <a:buFont typeface="Arial"/>
              <a:buChar char="•"/>
            </a:pPr>
            <a:r>
              <a:rPr lang="en-GB" sz="1200" dirty="0" smtClean="0">
                <a:solidFill>
                  <a:srgbClr val="000000"/>
                </a:solidFill>
              </a:rPr>
              <a:t>Overall performance, reliability and risk studies  </a:t>
            </a:r>
          </a:p>
          <a:p>
            <a:pPr marL="285750" lvl="0" indent="-285750" defTabSz="533400">
              <a:buFont typeface="Arial"/>
              <a:buChar char="•"/>
            </a:pPr>
            <a:r>
              <a:rPr lang="en-GB" sz="1200" b="1" dirty="0" smtClean="0">
                <a:solidFill>
                  <a:srgbClr val="000000"/>
                </a:solidFill>
              </a:rPr>
              <a:t>Cost, power/energy optimisation, scheduling, site, </a:t>
            </a:r>
            <a:r>
              <a:rPr lang="en-GB" sz="1200" b="1" dirty="0" err="1" smtClean="0">
                <a:solidFill>
                  <a:srgbClr val="000000"/>
                </a:solidFill>
              </a:rPr>
              <a:t>etc</a:t>
            </a:r>
            <a:r>
              <a:rPr lang="en-GB" sz="1200" b="1" dirty="0" smtClean="0">
                <a:solidFill>
                  <a:srgbClr val="000000"/>
                </a:solidFill>
              </a:rPr>
              <a:t> </a:t>
            </a:r>
          </a:p>
          <a:p>
            <a:pPr lvl="0"/>
            <a:endParaRPr lang="en-GB" sz="1200" b="1" dirty="0" smtClean="0">
              <a:solidFill>
                <a:srgbClr val="000000"/>
              </a:solidFill>
              <a:cs typeface="Calibri"/>
            </a:endParaRPr>
          </a:p>
          <a:p>
            <a:pPr lvl="0"/>
            <a:r>
              <a:rPr lang="en-GB" sz="1200" dirty="0" smtClean="0">
                <a:solidFill>
                  <a:srgbClr val="000000"/>
                </a:solidFill>
                <a:cs typeface="Calibri"/>
              </a:rPr>
              <a:t>Develop the technical design basis. i.e. move toward </a:t>
            </a:r>
            <a:r>
              <a:rPr lang="en-GB" sz="1400" b="1" dirty="0" smtClean="0">
                <a:solidFill>
                  <a:srgbClr val="FF0000"/>
                </a:solidFill>
                <a:cs typeface="Calibri"/>
              </a:rPr>
              <a:t>a technical design for crucial items </a:t>
            </a:r>
            <a:r>
              <a:rPr lang="en-GB" sz="1200" dirty="0" smtClean="0">
                <a:solidFill>
                  <a:srgbClr val="000000"/>
                </a:solidFill>
                <a:cs typeface="Calibri"/>
              </a:rPr>
              <a:t>of the machine; X-band as well as all other parts. </a:t>
            </a:r>
          </a:p>
          <a:p>
            <a:pPr marL="342900" lvl="0" indent="-342900">
              <a:buFont typeface="Arial"/>
              <a:buChar char="•"/>
            </a:pPr>
            <a:r>
              <a:rPr lang="en-GB" sz="1200" dirty="0" smtClean="0">
                <a:solidFill>
                  <a:srgbClr val="000000"/>
                </a:solidFill>
                <a:cs typeface="Calibri"/>
              </a:rPr>
              <a:t>Priorities are module/structure development including significantly more testing facilities, complete modules for lab and CTF3, modulators/klystrons, alignment/stability/magnet studies and instrumentation </a:t>
            </a:r>
          </a:p>
          <a:p>
            <a:pPr marL="342900" lvl="0" indent="-342900">
              <a:buFont typeface="Arial"/>
              <a:buChar char="•"/>
            </a:pPr>
            <a:r>
              <a:rPr lang="en-GB" sz="1200" dirty="0" smtClean="0">
                <a:solidFill>
                  <a:srgbClr val="000000"/>
                </a:solidFill>
                <a:cs typeface="Calibri"/>
              </a:rPr>
              <a:t>Purpose: Technical developments, industrial developments, cost and power optimisation, and components as needed for system tests  </a:t>
            </a:r>
            <a:endParaRPr lang="en-GB" sz="1200" b="1" dirty="0" smtClean="0">
              <a:solidFill>
                <a:srgbClr val="000000"/>
              </a:solidFill>
              <a:cs typeface="Calibri"/>
            </a:endParaRPr>
          </a:p>
          <a:p>
            <a:pPr lvl="0" defTabSz="533400"/>
            <a:endParaRPr lang="en-GB" sz="1200" dirty="0" smtClean="0">
              <a:solidFill>
                <a:srgbClr val="000000"/>
              </a:solidFill>
            </a:endParaRPr>
          </a:p>
          <a:p>
            <a:pPr lvl="0"/>
            <a:r>
              <a:rPr lang="en-GB" sz="1400" b="1" dirty="0" smtClean="0">
                <a:solidFill>
                  <a:srgbClr val="FF0000"/>
                </a:solidFill>
                <a:cs typeface="Calibri"/>
              </a:rPr>
              <a:t>System tests and programs to address the key performance and operation goals</a:t>
            </a:r>
          </a:p>
          <a:p>
            <a:pPr marL="285750" lvl="0" indent="-285750">
              <a:buFont typeface="Arial"/>
              <a:buChar char="•"/>
            </a:pPr>
            <a:r>
              <a:rPr lang="en-GB" sz="1200" dirty="0" smtClean="0">
                <a:solidFill>
                  <a:srgbClr val="000000"/>
                </a:solidFill>
                <a:cs typeface="Calibri"/>
              </a:rPr>
              <a:t>CTF3+ and drive beam front end </a:t>
            </a:r>
          </a:p>
          <a:p>
            <a:pPr marL="285750" lvl="0" indent="-285750">
              <a:buFont typeface="Arial"/>
              <a:buChar char="•"/>
            </a:pPr>
            <a:r>
              <a:rPr lang="en-GB" sz="1200" dirty="0" smtClean="0">
                <a:solidFill>
                  <a:srgbClr val="000000"/>
                </a:solidFill>
                <a:cs typeface="Calibri"/>
              </a:rPr>
              <a:t>ATF, FACET and various other smaller programmes for specific studies </a:t>
            </a:r>
          </a:p>
          <a:p>
            <a:pPr marL="285750" indent="-285750">
              <a:buFont typeface="Arial"/>
              <a:buChar char="•"/>
            </a:pPr>
            <a:r>
              <a:rPr lang="en-GB" sz="1200" dirty="0" smtClean="0">
                <a:solidFill>
                  <a:srgbClr val="000000"/>
                </a:solidFill>
                <a:cs typeface="Calibri"/>
              </a:rPr>
              <a:t>Purpose: Studies of drive-beam stability and RF units, beam-loading experiments, deceleration, RF power generation and two beam acceleration with complete modules, as well as beam based alignment/beam delivery system/final focus studies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898" y="5296431"/>
            <a:ext cx="1902945" cy="14213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49992" y="4470396"/>
            <a:ext cx="1651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mtClean="0"/>
              <a:t>Various RF elements of a complete module, X-band test stand  </a:t>
            </a:r>
            <a:endParaRPr lang="en-GB" sz="1200"/>
          </a:p>
        </p:txBody>
      </p:sp>
      <p:sp>
        <p:nvSpPr>
          <p:cNvPr id="19" name="TextBox 18"/>
          <p:cNvSpPr txBox="1"/>
          <p:nvPr/>
        </p:nvSpPr>
        <p:spPr>
          <a:xfrm>
            <a:off x="4195802" y="5215084"/>
            <a:ext cx="209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Prototyping of magnets, support/alignment systems and module instrumentation   </a:t>
            </a:r>
            <a:endParaRPr lang="en-GB" sz="1200" dirty="0"/>
          </a:p>
        </p:txBody>
      </p:sp>
      <p:sp>
        <p:nvSpPr>
          <p:cNvPr id="16" name="Footer Placeholder 5"/>
          <p:cNvSpPr txBox="1">
            <a:spLocks/>
          </p:cNvSpPr>
          <p:nvPr/>
        </p:nvSpPr>
        <p:spPr>
          <a:xfrm>
            <a:off x="4788024" y="6210664"/>
            <a:ext cx="2095989" cy="3010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bg1"/>
                </a:solidFill>
              </a:rPr>
              <a:t>Courtesy of Steinar Stapnes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CLIC and FELs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11200"/>
            <a:ext cx="8784976" cy="5414964"/>
          </a:xfrm>
        </p:spPr>
        <p:txBody>
          <a:bodyPr>
            <a:normAutofit fontScale="85000" lnSpcReduction="20000"/>
          </a:bodyPr>
          <a:lstStyle/>
          <a:p>
            <a:pPr marL="36576" indent="0">
              <a:buNone/>
            </a:pPr>
            <a:r>
              <a:rPr lang="en-US" dirty="0" smtClean="0"/>
              <a:t>X-band technology appears interesting for compact, relatively low cost </a:t>
            </a:r>
            <a:r>
              <a:rPr lang="en-US" dirty="0" err="1" smtClean="0"/>
              <a:t>FELs</a:t>
            </a:r>
            <a:endParaRPr lang="en-US" dirty="0" smtClean="0"/>
          </a:p>
          <a:p>
            <a:pPr>
              <a:buClrTx/>
            </a:pPr>
            <a:r>
              <a:rPr lang="en-US" dirty="0" smtClean="0"/>
              <a:t>Logical step after S-band and C-band</a:t>
            </a:r>
          </a:p>
          <a:p>
            <a:pPr lvl="1"/>
            <a:endParaRPr lang="en-US" dirty="0" smtClean="0"/>
          </a:p>
          <a:p>
            <a:pPr marL="36576" indent="0">
              <a:buNone/>
            </a:pPr>
            <a:r>
              <a:rPr lang="en-US" dirty="0" smtClean="0"/>
              <a:t>Use of X-band in other projects will support </a:t>
            </a:r>
            <a:r>
              <a:rPr lang="en-US" dirty="0" err="1" smtClean="0"/>
              <a:t>industrialisation</a:t>
            </a:r>
            <a:endParaRPr lang="en-US" dirty="0" smtClean="0"/>
          </a:p>
          <a:p>
            <a:pPr>
              <a:buClrTx/>
            </a:pPr>
            <a:r>
              <a:rPr lang="en-US" dirty="0" smtClean="0"/>
              <a:t>They will be klystron-based, additional synergy with klystron-based first energy stage</a:t>
            </a:r>
          </a:p>
          <a:p>
            <a:endParaRPr lang="en-US" dirty="0" smtClean="0"/>
          </a:p>
          <a:p>
            <a:pPr marL="36576" indent="0">
              <a:buNone/>
            </a:pPr>
            <a:r>
              <a:rPr lang="en-US" dirty="0" smtClean="0"/>
              <a:t>Hence started to collaborate on use of X-band in </a:t>
            </a:r>
            <a:r>
              <a:rPr lang="en-US" dirty="0" err="1" smtClean="0"/>
              <a:t>FELs</a:t>
            </a:r>
            <a:endParaRPr lang="en-US" dirty="0" smtClean="0"/>
          </a:p>
          <a:p>
            <a:pPr>
              <a:buClr>
                <a:srgbClr val="000090"/>
              </a:buClr>
            </a:pPr>
            <a:r>
              <a:rPr lang="en-US" dirty="0" smtClean="0"/>
              <a:t>Australian Light Source, Turkish Accelerator Centre, </a:t>
            </a:r>
            <a:r>
              <a:rPr lang="en-US" dirty="0" err="1" smtClean="0"/>
              <a:t>Elettra</a:t>
            </a:r>
            <a:r>
              <a:rPr lang="en-US" dirty="0" smtClean="0"/>
              <a:t>, SINAP, Cockcroft Institute, Athens, Oslo and Uppsala University, CERN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EU Design Study proposal to be submitted in September</a:t>
            </a:r>
          </a:p>
          <a:p>
            <a:pPr lvl="1"/>
            <a:endParaRPr lang="en-US" dirty="0" smtClean="0"/>
          </a:p>
          <a:p>
            <a:pPr marL="36576" indent="0">
              <a:buNone/>
            </a:pPr>
            <a:r>
              <a:rPr lang="en-US" dirty="0" smtClean="0"/>
              <a:t>High synergy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High repetition rate klystrons (500Hz soon to be ordered for CLIC)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RF component design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Cost model and </a:t>
            </a:r>
            <a:r>
              <a:rPr lang="en-US" dirty="0" err="1" smtClean="0"/>
              <a:t>optimisation</a:t>
            </a:r>
            <a:endParaRPr lang="en-US" dirty="0" smtClean="0"/>
          </a:p>
          <a:p>
            <a:pPr>
              <a:buClr>
                <a:srgbClr val="000090"/>
              </a:buClr>
            </a:pPr>
            <a:r>
              <a:rPr lang="en-US" dirty="0" smtClean="0"/>
              <a:t>Other accelerator components, e.g. alignment,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3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r="-173"/>
          <a:stretch/>
        </p:blipFill>
        <p:spPr>
          <a:xfrm>
            <a:off x="4248000" y="966072"/>
            <a:ext cx="4896000" cy="51849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456" y="1061149"/>
            <a:ext cx="4147504" cy="5032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2400" kern="0" dirty="0" smtClean="0">
                <a:latin typeface="Arial"/>
                <a:cs typeface="Calibri" pitchFamily="34" charset="0"/>
              </a:rPr>
              <a:t>Forming an international collaboration to study: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i="1" kern="0" dirty="0" smtClean="0">
                <a:latin typeface="Arial"/>
                <a:cs typeface="Calibri" pitchFamily="34" charset="0"/>
              </a:rPr>
              <a:t>pp</a:t>
            </a:r>
            <a:r>
              <a:rPr lang="en-US" sz="2400" b="1" kern="0" dirty="0" smtClean="0">
                <a:latin typeface="Arial"/>
                <a:cs typeface="Calibri" pitchFamily="34" charset="0"/>
              </a:rPr>
              <a:t>-collider (</a:t>
            </a:r>
            <a:r>
              <a:rPr lang="en-US" sz="2400" b="1" i="1" kern="0" dirty="0" smtClean="0">
                <a:latin typeface="Arial"/>
                <a:cs typeface="Calibri" pitchFamily="34" charset="0"/>
              </a:rPr>
              <a:t>FCC-</a:t>
            </a:r>
            <a:r>
              <a:rPr lang="en-US" sz="2400" b="1" i="1" kern="0" dirty="0" err="1" smtClean="0">
                <a:latin typeface="Arial"/>
                <a:cs typeface="Calibri" pitchFamily="34" charset="0"/>
              </a:rPr>
              <a:t>hh</a:t>
            </a:r>
            <a:r>
              <a:rPr lang="en-US" sz="2400" b="1" kern="0" dirty="0" smtClean="0">
                <a:latin typeface="Arial"/>
                <a:cs typeface="Calibri" pitchFamily="34" charset="0"/>
              </a:rPr>
              <a:t>)       </a:t>
            </a:r>
            <a:r>
              <a:rPr lang="en-US" sz="2400" kern="0" dirty="0" smtClean="0">
                <a:latin typeface="Arial"/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en-US" sz="2400" kern="0" dirty="0" smtClean="0">
                <a:latin typeface="Arial"/>
                <a:cs typeface="Calibri" pitchFamily="34" charset="0"/>
              </a:rPr>
              <a:t>defining infrastructure requirements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US" sz="2000" b="1" i="1" kern="0" dirty="0" smtClean="0">
              <a:latin typeface="Arial"/>
              <a:cs typeface="Calibri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US" sz="100" b="1" i="1" kern="0" dirty="0">
              <a:latin typeface="Arial"/>
              <a:cs typeface="Calibri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i="1" kern="0" dirty="0" err="1" smtClean="0">
                <a:latin typeface="Arial"/>
                <a:cs typeface="Calibri" pitchFamily="34" charset="0"/>
              </a:rPr>
              <a:t>e</a:t>
            </a:r>
            <a:r>
              <a:rPr lang="en-US" sz="2400" b="1" kern="0" baseline="30000" dirty="0" err="1" smtClean="0">
                <a:latin typeface="Arial"/>
                <a:cs typeface="Calibri" pitchFamily="34" charset="0"/>
              </a:rPr>
              <a:t>+</a:t>
            </a:r>
            <a:r>
              <a:rPr lang="en-US" sz="2400" b="1" i="1" kern="0" dirty="0" err="1" smtClean="0">
                <a:latin typeface="Arial"/>
                <a:cs typeface="Calibri" pitchFamily="34" charset="0"/>
              </a:rPr>
              <a:t>e</a:t>
            </a:r>
            <a:r>
              <a:rPr lang="en-US" sz="2400" b="1" kern="0" baseline="30000" dirty="0" smtClean="0">
                <a:latin typeface="Arial"/>
                <a:cs typeface="Calibri" pitchFamily="34" charset="0"/>
              </a:rPr>
              <a:t>-</a:t>
            </a:r>
            <a:r>
              <a:rPr lang="en-US" sz="2400" b="1" kern="0" dirty="0" smtClean="0">
                <a:latin typeface="Arial"/>
                <a:cs typeface="Calibri" pitchFamily="34" charset="0"/>
              </a:rPr>
              <a:t> </a:t>
            </a:r>
            <a:r>
              <a:rPr lang="en-US" sz="2400" b="1" kern="0" dirty="0">
                <a:latin typeface="Arial"/>
                <a:cs typeface="Calibri" pitchFamily="34" charset="0"/>
              </a:rPr>
              <a:t>collider </a:t>
            </a:r>
            <a:r>
              <a:rPr lang="en-US" sz="2400" b="1" kern="0" dirty="0" smtClean="0">
                <a:latin typeface="Arial"/>
                <a:cs typeface="Calibri" pitchFamily="34" charset="0"/>
              </a:rPr>
              <a:t>(</a:t>
            </a:r>
            <a:r>
              <a:rPr lang="en-US" sz="2400" b="1" i="1" kern="0" dirty="0" smtClean="0">
                <a:latin typeface="Arial"/>
                <a:cs typeface="Calibri" pitchFamily="34" charset="0"/>
              </a:rPr>
              <a:t>FCC-</a:t>
            </a:r>
            <a:r>
              <a:rPr lang="en-US" sz="2400" b="1" i="1" kern="0" dirty="0" err="1" smtClean="0">
                <a:latin typeface="Arial"/>
                <a:cs typeface="Calibri" pitchFamily="34" charset="0"/>
              </a:rPr>
              <a:t>ee</a:t>
            </a:r>
            <a:r>
              <a:rPr lang="en-US" sz="2400" b="1" kern="0" dirty="0" smtClean="0">
                <a:latin typeface="Arial"/>
                <a:cs typeface="Calibri" pitchFamily="34" charset="0"/>
              </a:rPr>
              <a:t>) </a:t>
            </a:r>
            <a:r>
              <a:rPr lang="en-US" sz="2400" kern="0" dirty="0" smtClean="0">
                <a:latin typeface="Arial"/>
                <a:cs typeface="Calibri" pitchFamily="34" charset="0"/>
              </a:rPr>
              <a:t>as potential intermediate step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i="1" kern="0" dirty="0" smtClean="0">
                <a:latin typeface="Arial"/>
                <a:cs typeface="Calibri" pitchFamily="34" charset="0"/>
              </a:rPr>
              <a:t>p-e</a:t>
            </a:r>
            <a:r>
              <a:rPr lang="en-US" sz="2400" b="1" kern="0" dirty="0" smtClean="0">
                <a:latin typeface="Arial"/>
                <a:cs typeface="Calibri" pitchFamily="34" charset="0"/>
              </a:rPr>
              <a:t> (</a:t>
            </a:r>
            <a:r>
              <a:rPr lang="en-US" sz="2400" b="1" i="1" kern="0" dirty="0" smtClean="0">
                <a:latin typeface="Arial"/>
                <a:cs typeface="Calibri" pitchFamily="34" charset="0"/>
              </a:rPr>
              <a:t>FCC-he</a:t>
            </a:r>
            <a:r>
              <a:rPr lang="en-US" sz="2400" b="1" kern="0" dirty="0" smtClean="0">
                <a:latin typeface="Arial"/>
                <a:cs typeface="Calibri" pitchFamily="34" charset="0"/>
              </a:rPr>
              <a:t>) option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kern="0" dirty="0" smtClean="0">
                <a:latin typeface="Arial"/>
                <a:cs typeface="Calibri" pitchFamily="34" charset="0"/>
              </a:rPr>
              <a:t>80-100 </a:t>
            </a:r>
            <a:r>
              <a:rPr lang="en-US" sz="2400" b="1" kern="0" dirty="0">
                <a:latin typeface="Arial"/>
                <a:cs typeface="Calibri" pitchFamily="34" charset="0"/>
              </a:rPr>
              <a:t>km </a:t>
            </a:r>
            <a:r>
              <a:rPr lang="en-US" sz="2400" b="1" kern="0" dirty="0" smtClean="0">
                <a:latin typeface="Arial"/>
                <a:cs typeface="Calibri" pitchFamily="34" charset="0"/>
              </a:rPr>
              <a:t>infrastructure </a:t>
            </a:r>
            <a:r>
              <a:rPr lang="en-US" sz="2400" kern="0" dirty="0">
                <a:latin typeface="Arial"/>
                <a:cs typeface="Calibri" pitchFamily="34" charset="0"/>
              </a:rPr>
              <a:t>in Geneva </a:t>
            </a:r>
            <a:r>
              <a:rPr lang="en-US" sz="2400" kern="0" dirty="0" smtClean="0">
                <a:latin typeface="Arial"/>
                <a:cs typeface="Calibri" pitchFamily="34" charset="0"/>
              </a:rPr>
              <a:t>area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136" y="3123384"/>
            <a:ext cx="3833552" cy="707886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B2B2B2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~16 T </a:t>
            </a: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Symbol"/>
              </a:rPr>
              <a:t> 100 </a:t>
            </a:r>
            <a:r>
              <a:rPr kumimoji="0" lang="fr-CH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Symbol"/>
              </a:rPr>
              <a:t>TeV</a:t>
            </a: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Symbol"/>
              </a:rPr>
              <a:t> </a:t>
            </a:r>
            <a:r>
              <a:rPr kumimoji="0" lang="fr-CH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Symbol"/>
              </a:rPr>
              <a:t>pp</a:t>
            </a: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Symbol"/>
              </a:rPr>
              <a:t> in 100 km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Symbol"/>
              </a:rPr>
              <a:t>~20 T  100 </a:t>
            </a:r>
            <a:r>
              <a:rPr kumimoji="0" lang="fr-CH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Symbol"/>
              </a:rPr>
              <a:t>TeV</a:t>
            </a: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Symbol"/>
              </a:rPr>
              <a:t> </a:t>
            </a:r>
            <a:r>
              <a:rPr kumimoji="0" lang="fr-CH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Symbol"/>
              </a:rPr>
              <a:t>pp</a:t>
            </a: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Symbol"/>
              </a:rPr>
              <a:t> in 80 km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FCC Overview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0476" y="692696"/>
            <a:ext cx="140352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Benedikt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8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772561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Two main experiments sharing the beam-beam </a:t>
            </a:r>
            <a:r>
              <a:rPr lang="en-GB" sz="2000" dirty="0" err="1" smtClean="0">
                <a:solidFill>
                  <a:srgbClr val="000000"/>
                </a:solidFill>
              </a:rPr>
              <a:t>tuneshift</a:t>
            </a:r>
            <a:endParaRPr lang="en-GB" sz="2000" dirty="0">
              <a:solidFill>
                <a:srgbClr val="000000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Two reserve experimental areas not contributing to </a:t>
            </a:r>
            <a:r>
              <a:rPr lang="en-GB" sz="2000" dirty="0" err="1" smtClean="0">
                <a:solidFill>
                  <a:srgbClr val="000000"/>
                </a:solidFill>
              </a:rPr>
              <a:t>tuneshift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914400" lvl="1" indent="-457200"/>
            <a:endParaRPr lang="en-GB" sz="20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80% of circumference filled with bunches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704604"/>
              </p:ext>
            </p:extLst>
          </p:nvPr>
        </p:nvGraphicFramePr>
        <p:xfrm>
          <a:off x="318355" y="2216241"/>
          <a:ext cx="846560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8075"/>
                <a:gridCol w="1828102"/>
                <a:gridCol w="1744372"/>
                <a:gridCol w="162505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LHC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HL-LHC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FCC-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hh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Cms</a:t>
                      </a:r>
                      <a:r>
                        <a:rPr lang="en-US" sz="2000" dirty="0" smtClean="0"/>
                        <a:t> energy [</a:t>
                      </a:r>
                      <a:r>
                        <a:rPr lang="en-US" sz="2000" dirty="0" err="1" smtClean="0"/>
                        <a:t>TeV</a:t>
                      </a:r>
                      <a:r>
                        <a:rPr lang="en-US" sz="2000" dirty="0" smtClean="0"/>
                        <a:t>]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Luminosity [10</a:t>
                      </a:r>
                      <a:r>
                        <a:rPr lang="en-US" sz="2000" baseline="30000" dirty="0" smtClean="0"/>
                        <a:t>34</a:t>
                      </a:r>
                      <a:r>
                        <a:rPr lang="en-US" sz="2000" baseline="0" dirty="0" smtClean="0"/>
                        <a:t>cm</a:t>
                      </a:r>
                      <a:r>
                        <a:rPr lang="en-US" sz="2000" baseline="30000" dirty="0" smtClean="0"/>
                        <a:t>-2</a:t>
                      </a:r>
                      <a:r>
                        <a:rPr lang="en-US" sz="2000" baseline="0" dirty="0" smtClean="0"/>
                        <a:t>s</a:t>
                      </a:r>
                      <a:r>
                        <a:rPr lang="en-US" sz="2000" baseline="30000" dirty="0" smtClean="0"/>
                        <a:t>-1</a:t>
                      </a:r>
                      <a:r>
                        <a:rPr lang="en-US" sz="2000" dirty="0" smtClean="0"/>
                        <a:t>]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Bunch distance</a:t>
                      </a:r>
                      <a:r>
                        <a:rPr lang="en-US" sz="2000" baseline="0" dirty="0" smtClean="0"/>
                        <a:t> [ns]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Background</a:t>
                      </a:r>
                      <a:r>
                        <a:rPr lang="en-US" sz="2000" baseline="0" dirty="0" smtClean="0"/>
                        <a:t> events/</a:t>
                      </a:r>
                      <a:r>
                        <a:rPr lang="en-US" sz="2000" baseline="0" dirty="0" err="1" smtClean="0"/>
                        <a:t>bx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135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170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Bunch length [cm]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7.5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7.5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FCC-</a:t>
            </a:r>
            <a:r>
              <a:rPr lang="en-US" sz="3200" i="1" dirty="0" err="1" smtClean="0">
                <a:solidFill>
                  <a:schemeClr val="bg1"/>
                </a:solidFill>
              </a:rPr>
              <a:t>hh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838200"/>
            <a:ext cx="8686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baseline parameter list exists: </a:t>
            </a:r>
            <a:r>
              <a:rPr lang="en-US" u="sng" dirty="0" smtClean="0">
                <a:hlinkClick r:id="rId2"/>
              </a:rPr>
              <a:t>http://indico.cern.ch/event/282344/material/3/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somewhat conservative first approach, will now make a conceptual design and </a:t>
            </a:r>
            <a:r>
              <a:rPr lang="en-US" dirty="0" err="1" smtClean="0"/>
              <a:t>optimise</a:t>
            </a:r>
            <a:r>
              <a:rPr lang="en-US" dirty="0" smtClean="0"/>
              <a:t> the </a:t>
            </a:r>
            <a:r>
              <a:rPr lang="en-US" dirty="0" smtClean="0"/>
              <a:t>parameters and look at alternative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FCC-</a:t>
            </a:r>
            <a:r>
              <a:rPr lang="en-US" sz="3200" i="1" dirty="0" err="1" smtClean="0">
                <a:solidFill>
                  <a:schemeClr val="bg1"/>
                </a:solidFill>
              </a:rPr>
              <a:t>hh</a:t>
            </a:r>
            <a:r>
              <a:rPr lang="en-US" sz="3200" i="1" dirty="0" smtClean="0">
                <a:solidFill>
                  <a:schemeClr val="bg1"/>
                </a:solidFill>
              </a:rPr>
              <a:t> Challenges: Magnets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803736"/>
            <a:ext cx="25720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C377B"/>
                </a:solidFill>
              </a:rPr>
              <a:t>Arc dipoles are the main cost and parameter driver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rgbClr val="0C377B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C377B"/>
                </a:solidFill>
              </a:rPr>
              <a:t>Baseline is Nb</a:t>
            </a:r>
            <a:r>
              <a:rPr lang="en-US" sz="2000" baseline="-25000" dirty="0" smtClean="0">
                <a:solidFill>
                  <a:srgbClr val="0C377B"/>
                </a:solidFill>
              </a:rPr>
              <a:t>3</a:t>
            </a:r>
            <a:r>
              <a:rPr lang="en-US" sz="2000" dirty="0" smtClean="0">
                <a:solidFill>
                  <a:srgbClr val="0C377B"/>
                </a:solidFill>
              </a:rPr>
              <a:t>Sn at 16T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rgbClr val="0C377B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C377B"/>
                </a:solidFill>
              </a:rPr>
              <a:t>HTS at 20T also to be studied as alternative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97" y="838200"/>
            <a:ext cx="5916703" cy="27431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40386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Field level is a challenge but many additional questions: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Aperture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Field quality</a:t>
            </a:r>
          </a:p>
          <a:p>
            <a:endParaRPr lang="en-US" dirty="0" smtClean="0"/>
          </a:p>
          <a:p>
            <a:r>
              <a:rPr lang="en-US" dirty="0" smtClean="0"/>
              <a:t>Different design choices (e.g. slanted solenoids) should be explored</a:t>
            </a:r>
          </a:p>
          <a:p>
            <a:endParaRPr lang="en-US" dirty="0" smtClean="0"/>
          </a:p>
          <a:p>
            <a:r>
              <a:rPr lang="en-US" dirty="0" smtClean="0"/>
              <a:t>Goal is to develop prototypes in all </a:t>
            </a:r>
            <a:r>
              <a:rPr lang="en-US" dirty="0" smtClean="0"/>
              <a:t>regions, US has world-leading expertise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3505200"/>
            <a:ext cx="538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Coil sketch of a 15 T magnet with grading, E. Todesco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2954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FCC-</a:t>
            </a:r>
            <a:r>
              <a:rPr lang="en-US" sz="3200" i="1" dirty="0" err="1" smtClean="0">
                <a:solidFill>
                  <a:schemeClr val="bg1"/>
                </a:solidFill>
              </a:rPr>
              <a:t>hh</a:t>
            </a:r>
            <a:r>
              <a:rPr lang="en-US" sz="3200" i="1" dirty="0" smtClean="0">
                <a:solidFill>
                  <a:schemeClr val="bg1"/>
                </a:solidFill>
              </a:rPr>
              <a:t> Challenges II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764704"/>
            <a:ext cx="87129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C377B"/>
                </a:solidFill>
              </a:rPr>
              <a:t>Optics and beam dynamics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IR design</a:t>
            </a:r>
            <a:r>
              <a:rPr lang="en-GB" sz="2000" dirty="0">
                <a:solidFill>
                  <a:srgbClr val="0C377B"/>
                </a:solidFill>
              </a:rPr>
              <a:t>, dynamic aperture </a:t>
            </a:r>
            <a:r>
              <a:rPr lang="en-GB" sz="2000" dirty="0" smtClean="0">
                <a:solidFill>
                  <a:srgbClr val="0C377B"/>
                </a:solidFill>
              </a:rPr>
              <a:t>studies, </a:t>
            </a:r>
            <a:r>
              <a:rPr lang="en-GB" sz="2000" dirty="0">
                <a:solidFill>
                  <a:srgbClr val="0C377B"/>
                </a:solidFill>
              </a:rPr>
              <a:t>SC </a:t>
            </a:r>
            <a:r>
              <a:rPr lang="en-GB" sz="2000" dirty="0" smtClean="0">
                <a:solidFill>
                  <a:srgbClr val="0C377B"/>
                </a:solidFill>
              </a:rPr>
              <a:t>magnet field quality, beam-beam, e-cloud, resistive wall, feedback systems design, luminosity levelling, </a:t>
            </a:r>
            <a:r>
              <a:rPr lang="en-GB" sz="2000" dirty="0" err="1" smtClean="0">
                <a:solidFill>
                  <a:srgbClr val="0C377B"/>
                </a:solidFill>
              </a:rPr>
              <a:t>emittance</a:t>
            </a:r>
            <a:r>
              <a:rPr lang="en-GB" sz="2000" dirty="0" smtClean="0">
                <a:solidFill>
                  <a:srgbClr val="0C377B"/>
                </a:solidFill>
              </a:rPr>
              <a:t> control, …</a:t>
            </a:r>
          </a:p>
          <a:p>
            <a:pPr lvl="1"/>
            <a:endParaRPr lang="en-GB" sz="800" dirty="0">
              <a:solidFill>
                <a:srgbClr val="0C377B"/>
              </a:solidFill>
            </a:endParaRPr>
          </a:p>
          <a:p>
            <a:pPr lvl="1"/>
            <a:endParaRPr lang="en-GB" sz="800" dirty="0" smtClean="0">
              <a:solidFill>
                <a:srgbClr val="0C377B"/>
              </a:solidFill>
            </a:endParaRPr>
          </a:p>
          <a:p>
            <a:endParaRPr lang="en-GB" sz="800" dirty="0" smtClean="0">
              <a:solidFill>
                <a:srgbClr val="0C377B"/>
              </a:solidFill>
            </a:endParaRPr>
          </a:p>
          <a:p>
            <a:r>
              <a:rPr lang="en-GB" sz="2000" dirty="0" smtClean="0">
                <a:solidFill>
                  <a:srgbClr val="0C377B"/>
                </a:solidFill>
              </a:rPr>
              <a:t>High </a:t>
            </a:r>
            <a:r>
              <a:rPr lang="en-GB" sz="2000" dirty="0">
                <a:solidFill>
                  <a:srgbClr val="0C377B"/>
                </a:solidFill>
              </a:rPr>
              <a:t>synchrotron radiation load on beam pipe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Up </a:t>
            </a:r>
            <a:r>
              <a:rPr lang="en-GB" sz="2000" dirty="0">
                <a:solidFill>
                  <a:srgbClr val="0C377B"/>
                </a:solidFill>
              </a:rPr>
              <a:t>to</a:t>
            </a:r>
            <a:r>
              <a:rPr lang="en-GB" sz="2000" dirty="0" smtClean="0">
                <a:solidFill>
                  <a:srgbClr val="0C377B"/>
                </a:solidFill>
              </a:rPr>
              <a:t> 30 </a:t>
            </a:r>
            <a:r>
              <a:rPr lang="en-GB" sz="2000" dirty="0">
                <a:solidFill>
                  <a:srgbClr val="0C377B"/>
                </a:solidFill>
              </a:rPr>
              <a:t>W/m/aperture in arcs, total of ~5 </a:t>
            </a:r>
            <a:r>
              <a:rPr lang="en-GB" sz="2000" dirty="0" smtClean="0">
                <a:solidFill>
                  <a:srgbClr val="0C377B"/>
                </a:solidFill>
              </a:rPr>
              <a:t>MW</a:t>
            </a:r>
          </a:p>
          <a:p>
            <a:pPr marL="342900" indent="-342900"/>
            <a:endParaRPr lang="en-GB" sz="2000" dirty="0" smtClean="0">
              <a:solidFill>
                <a:srgbClr val="0C377B"/>
              </a:solidFill>
            </a:endParaRPr>
          </a:p>
          <a:p>
            <a:r>
              <a:rPr lang="en-US" sz="2000" dirty="0" smtClean="0"/>
              <a:t>Machine protection, collimation etc.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&gt;</a:t>
            </a:r>
            <a:r>
              <a:rPr lang="en-US" sz="2000" dirty="0"/>
              <a:t>8GJ stored in each beam (24x LHC at 14TeV, </a:t>
            </a:r>
            <a:r>
              <a:rPr lang="en-US" sz="2000" dirty="0" smtClean="0"/>
              <a:t>747-100 </a:t>
            </a:r>
            <a:r>
              <a:rPr lang="en-US" sz="2000" dirty="0"/>
              <a:t>at </a:t>
            </a:r>
            <a:r>
              <a:rPr lang="en-US" sz="2000" dirty="0" smtClean="0"/>
              <a:t>800km</a:t>
            </a:r>
            <a:r>
              <a:rPr lang="en-US" sz="2000" dirty="0"/>
              <a:t>/h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Collimation against background and arc magnet quench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100kW of hadrons produced in each IP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Stored </a:t>
            </a:r>
            <a:r>
              <a:rPr lang="en-US" sz="2000" dirty="0"/>
              <a:t>energy in magnets </a:t>
            </a:r>
            <a:r>
              <a:rPr lang="en-US" sz="2000" dirty="0" smtClean="0"/>
              <a:t>will be huge (O(180GJ))</a:t>
            </a:r>
            <a:endParaRPr lang="en-US" sz="2000" dirty="0"/>
          </a:p>
          <a:p>
            <a:pPr marL="342900" indent="-342900"/>
            <a:endParaRPr lang="en-GB" sz="2000" dirty="0" smtClean="0">
              <a:solidFill>
                <a:srgbClr val="0C377B"/>
              </a:solidFill>
            </a:endParaRPr>
          </a:p>
          <a:p>
            <a:pPr marL="342900" indent="-342900"/>
            <a:r>
              <a:rPr lang="en-GB" sz="2000" dirty="0" smtClean="0">
                <a:solidFill>
                  <a:srgbClr val="0C377B"/>
                </a:solidFill>
              </a:rPr>
              <a:t>Injection system</a:t>
            </a:r>
            <a:endParaRPr lang="en-GB" sz="2000" dirty="0">
              <a:solidFill>
                <a:srgbClr val="0C377B"/>
              </a:solidFill>
            </a:endParaRPr>
          </a:p>
          <a:p>
            <a:pPr marL="342900" indent="-342900"/>
            <a:endParaRPr lang="en-GB" sz="2000" dirty="0" smtClean="0">
              <a:solidFill>
                <a:srgbClr val="0C377B"/>
              </a:solidFill>
            </a:endParaRPr>
          </a:p>
          <a:p>
            <a:pPr marL="342900" indent="-342900"/>
            <a:r>
              <a:rPr lang="en-GB" sz="2000" dirty="0" smtClean="0">
                <a:solidFill>
                  <a:srgbClr val="0C377B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2954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4704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GB" sz="2000" dirty="0" smtClean="0"/>
              <a:t>Preliminary baseline parameters exist</a:t>
            </a:r>
          </a:p>
          <a:p>
            <a:pPr marL="457200" indent="-457200">
              <a:buFont typeface="Arial"/>
              <a:buChar char="•"/>
            </a:pPr>
            <a:r>
              <a:rPr lang="en-GB" sz="2000" dirty="0" smtClean="0"/>
              <a:t>Up to four experiments</a:t>
            </a:r>
          </a:p>
          <a:p>
            <a:pPr marL="457200" indent="-457200">
              <a:buFont typeface="Arial"/>
              <a:buChar char="•"/>
            </a:pPr>
            <a:r>
              <a:rPr lang="en-GB" sz="2000" dirty="0" smtClean="0"/>
              <a:t>Luminosity/beam current limited by synchrotron radiation (50MW/beam)</a:t>
            </a:r>
            <a:endParaRPr lang="en-GB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FCC-</a:t>
            </a:r>
            <a:r>
              <a:rPr lang="en-US" sz="3200" i="1" dirty="0" err="1" smtClean="0">
                <a:solidFill>
                  <a:schemeClr val="bg1"/>
                </a:solidFill>
              </a:rPr>
              <a:t>ee</a:t>
            </a:r>
            <a:endParaRPr lang="en-US" sz="3200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931101"/>
              </p:ext>
            </p:extLst>
          </p:nvPr>
        </p:nvGraphicFramePr>
        <p:xfrm>
          <a:off x="381000" y="2428240"/>
          <a:ext cx="8423436" cy="336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440"/>
                <a:gridCol w="1344175"/>
                <a:gridCol w="1305770"/>
                <a:gridCol w="1228960"/>
                <a:gridCol w="1344175"/>
                <a:gridCol w="13569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C377B"/>
                          </a:solidFill>
                        </a:rPr>
                        <a:t>Parameter</a:t>
                      </a:r>
                      <a:endParaRPr lang="en-GB" dirty="0">
                        <a:solidFill>
                          <a:srgbClr val="0C377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C377B"/>
                          </a:solidFill>
                        </a:rPr>
                        <a:t>Z</a:t>
                      </a:r>
                      <a:endParaRPr lang="en-GB" dirty="0">
                        <a:solidFill>
                          <a:srgbClr val="0C377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C377B"/>
                          </a:solidFill>
                        </a:rPr>
                        <a:t>W</a:t>
                      </a:r>
                      <a:endParaRPr lang="en-GB" dirty="0">
                        <a:solidFill>
                          <a:srgbClr val="0C377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C377B"/>
                          </a:solidFill>
                        </a:rPr>
                        <a:t>H</a:t>
                      </a:r>
                      <a:endParaRPr lang="en-GB" dirty="0">
                        <a:solidFill>
                          <a:srgbClr val="0C377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C377B"/>
                          </a:solidFill>
                        </a:rPr>
                        <a:t>t</a:t>
                      </a:r>
                      <a:endParaRPr lang="en-GB" dirty="0">
                        <a:solidFill>
                          <a:srgbClr val="0C377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C377B"/>
                          </a:solidFill>
                        </a:rPr>
                        <a:t>LEP2</a:t>
                      </a:r>
                      <a:endParaRPr lang="en-GB" dirty="0">
                        <a:solidFill>
                          <a:srgbClr val="0C377B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GeV</a:t>
                      </a:r>
                      <a:r>
                        <a:rPr lang="en-US" baseline="0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0" dirty="0" smtClean="0"/>
                        <a:t> (mA)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No. bunches</a:t>
                      </a:r>
                      <a:r>
                        <a:rPr lang="en-US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16’700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4’490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1’330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dirty="0" smtClean="0"/>
                        <a:t>*</a:t>
                      </a:r>
                      <a:r>
                        <a:rPr lang="en-US" baseline="-25000" dirty="0" smtClean="0"/>
                        <a:t>x/y</a:t>
                      </a:r>
                      <a:r>
                        <a:rPr lang="en-US" dirty="0" smtClean="0"/>
                        <a:t> (mm)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 /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 /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 /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 /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1500 / 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baseline="-25000" dirty="0" smtClean="0"/>
                        <a:t>x</a:t>
                      </a:r>
                      <a:r>
                        <a:rPr lang="en-US" dirty="0" smtClean="0"/>
                        <a:t> (nm)/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baseline="-25000" dirty="0" err="1" smtClean="0"/>
                        <a:t>y</a:t>
                      </a:r>
                      <a:r>
                        <a:rPr lang="en-US" dirty="0" smtClean="0"/>
                        <a:t> (pm)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29/60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3.3/7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30-50/~250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baseline="-25000" dirty="0" err="1" smtClean="0">
                          <a:latin typeface="+mn-lt"/>
                        </a:rPr>
                        <a:t>x</a:t>
                      </a:r>
                      <a:r>
                        <a:rPr lang="en-US" baseline="0" dirty="0" smtClean="0">
                          <a:latin typeface="+mn-lt"/>
                        </a:rPr>
                        <a:t>(</a:t>
                      </a:r>
                      <a:r>
                        <a:rPr lang="en-US" baseline="0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0" dirty="0" smtClean="0">
                          <a:latin typeface="+mn-lt"/>
                        </a:rPr>
                        <a:t>m)/</a:t>
                      </a:r>
                      <a:r>
                        <a:rPr lang="en-US" baseline="0" dirty="0" err="1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baseline="-25000" dirty="0" err="1" smtClean="0">
                          <a:latin typeface="+mn-lt"/>
                        </a:rPr>
                        <a:t>y</a:t>
                      </a:r>
                      <a:r>
                        <a:rPr lang="en-US" baseline="0" dirty="0" smtClean="0">
                          <a:latin typeface="+mn-lt"/>
                        </a:rPr>
                        <a:t>(nm)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120/250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40/84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22/45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45/45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250/3500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x</a:t>
                      </a:r>
                      <a:r>
                        <a:rPr lang="en-US" baseline="-25000" dirty="0" err="1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0.09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0.09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L (10</a:t>
                      </a:r>
                      <a:r>
                        <a:rPr lang="en-US" sz="1800" b="0" baseline="30000" dirty="0" smtClean="0">
                          <a:solidFill>
                            <a:srgbClr val="000000"/>
                          </a:solidFill>
                        </a:rPr>
                        <a:t>34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 cm</a:t>
                      </a:r>
                      <a:r>
                        <a:rPr lang="en-US" sz="1800" b="0" baseline="30000" dirty="0" smtClean="0">
                          <a:solidFill>
                            <a:srgbClr val="000000"/>
                          </a:solidFill>
                        </a:rPr>
                        <a:t>-2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sz="1800" b="0" baseline="30000" dirty="0" smtClean="0">
                          <a:solidFill>
                            <a:srgbClr val="000000"/>
                          </a:solidFill>
                        </a:rPr>
                        <a:t>-1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GB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28</a:t>
                      </a:r>
                      <a:endParaRPr lang="en-GB" sz="20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12</a:t>
                      </a:r>
                      <a:endParaRPr lang="en-GB" sz="20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6.0</a:t>
                      </a:r>
                      <a:endParaRPr lang="en-GB" sz="20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1.8</a:t>
                      </a:r>
                      <a:endParaRPr lang="en-GB" sz="20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0.012</a:t>
                      </a:r>
                      <a:endParaRPr lang="en-GB" sz="20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54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European Strategy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762000"/>
            <a:ext cx="5605808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457200">
              <a:spcBef>
                <a:spcPct val="20000"/>
              </a:spcBef>
              <a:defRPr/>
            </a:pPr>
            <a:r>
              <a:rPr lang="en-US" sz="2000" dirty="0"/>
              <a:t>Approved by CERN </a:t>
            </a:r>
            <a:r>
              <a:rPr lang="en-US" sz="2000" dirty="0" smtClean="0"/>
              <a:t>council, ESFRI roadmap</a:t>
            </a:r>
            <a:endParaRPr lang="en-US" sz="2000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Identified four highest priorities:</a:t>
            </a:r>
          </a:p>
          <a:p>
            <a:pPr marL="342900" marR="0" lvl="0" indent="-342900" algn="l" defTabSz="457200" rtl="0" eaLnBrk="1" fontAlgn="auto" latinLnBrk="0" hangingPunct="1">
              <a:lnSpc>
                <a:spcPct val="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 defTabSz="457200">
              <a:spcBef>
                <a:spcPct val="20000"/>
              </a:spcBef>
              <a:buFont typeface="Arial"/>
              <a:buChar char="–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Highest priority is exploitation of the LHC including luminosity upgrades</a:t>
            </a:r>
          </a:p>
          <a:p>
            <a:pPr marL="285750" indent="-285750" defTabSz="457200">
              <a:lnSpc>
                <a:spcPct val="50000"/>
              </a:lnSpc>
              <a:spcBef>
                <a:spcPct val="20000"/>
              </a:spcBef>
              <a:buFont typeface="Arial"/>
              <a:buChar char="–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 defTabSz="457200">
              <a:spcBef>
                <a:spcPct val="20000"/>
              </a:spcBef>
              <a:buFont typeface="Arial"/>
              <a:buChar char="–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Europe should be able to propose an ambitious project after the LHC</a:t>
            </a:r>
          </a:p>
          <a:p>
            <a:pPr marL="685800" lvl="1" indent="-228600" defTabSz="457200">
              <a:spcBef>
                <a:spcPct val="20000"/>
              </a:spcBef>
              <a:buFont typeface="Arial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Either high energy proton collider (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FCC-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685800" lvl="1" indent="-228600" defTabSz="457200">
              <a:spcBef>
                <a:spcPct val="20000"/>
              </a:spcBef>
              <a:buFont typeface="Arial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high energy linear collider (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685800" lvl="1" indent="-228600" defTabSz="457200">
              <a:lnSpc>
                <a:spcPct val="50000"/>
              </a:lnSpc>
              <a:spcBef>
                <a:spcPct val="20000"/>
              </a:spcBef>
              <a:buFont typeface="Arial"/>
              <a:buChar char="•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 defTabSz="457200">
              <a:spcBef>
                <a:spcPct val="20000"/>
              </a:spcBef>
              <a:buFont typeface="Arial"/>
              <a:buChar char="–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Europe welcomes Japan to make a proposal to host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ILC</a:t>
            </a:r>
          </a:p>
          <a:p>
            <a:pPr marL="285750" indent="-285750" defTabSz="457200">
              <a:lnSpc>
                <a:spcPct val="50000"/>
              </a:lnSpc>
              <a:spcBef>
                <a:spcPct val="20000"/>
              </a:spcBef>
              <a:buFont typeface="Arial"/>
              <a:buChar char="–"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 defTabSz="457200">
              <a:spcBef>
                <a:spcPct val="20000"/>
              </a:spcBef>
              <a:buFont typeface="Arial"/>
              <a:buChar char="–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 baseline neutrino facility (not </a:t>
            </a:r>
            <a:r>
              <a:rPr lang="en-US" sz="2000" dirty="0" smtClean="0"/>
              <a:t>a collider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pic>
        <p:nvPicPr>
          <p:cNvPr id="6" name="Picture 7" descr="Magne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208" y="616022"/>
            <a:ext cx="2499691" cy="189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586" y="5253094"/>
            <a:ext cx="2561329" cy="16049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504" y="2511862"/>
            <a:ext cx="2123077" cy="145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2333" y="3775660"/>
            <a:ext cx="2101679" cy="149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54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FCC-</a:t>
            </a:r>
            <a:r>
              <a:rPr lang="en-US" sz="3200" i="1" dirty="0" err="1" smtClean="0">
                <a:solidFill>
                  <a:schemeClr val="bg1"/>
                </a:solidFill>
              </a:rPr>
              <a:t>ee</a:t>
            </a:r>
            <a:r>
              <a:rPr lang="en-US" sz="3200" i="1" dirty="0" smtClean="0">
                <a:solidFill>
                  <a:schemeClr val="bg1"/>
                </a:solidFill>
              </a:rPr>
              <a:t> Challenges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461" y="838200"/>
            <a:ext cx="889553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sz="2000" kern="0" dirty="0" smtClean="0">
                <a:solidFill>
                  <a:srgbClr val="0C377B"/>
                </a:solidFill>
              </a:rPr>
              <a:t>Significant issues have to be addressed for FCC-</a:t>
            </a:r>
            <a:r>
              <a:rPr lang="en-US" sz="2000" kern="0" dirty="0" err="1" smtClean="0">
                <a:solidFill>
                  <a:srgbClr val="0C377B"/>
                </a:solidFill>
              </a:rPr>
              <a:t>ee</a:t>
            </a:r>
            <a:r>
              <a:rPr lang="en-US" sz="2000" kern="0" dirty="0" smtClean="0">
                <a:solidFill>
                  <a:srgbClr val="0C377B"/>
                </a:solidFill>
              </a:rPr>
              <a:t>, including:</a:t>
            </a:r>
          </a:p>
          <a:p>
            <a:pPr lvl="0">
              <a:spcBef>
                <a:spcPct val="20000"/>
              </a:spcBef>
              <a:buClr>
                <a:schemeClr val="tx1"/>
              </a:buClr>
              <a:buSzPct val="100000"/>
            </a:pPr>
            <a:endParaRPr lang="en-US" sz="2000" kern="0" dirty="0" smtClean="0">
              <a:solidFill>
                <a:srgbClr val="0C377B"/>
              </a:solidFill>
            </a:endParaRPr>
          </a:p>
          <a:p>
            <a:pPr lvl="0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000" kern="0" dirty="0" smtClean="0">
                <a:solidFill>
                  <a:srgbClr val="0C377B"/>
                </a:solidFill>
              </a:rPr>
              <a:t> 100MW of synchrotron radiation power ( e.g. efficient RF system)</a:t>
            </a:r>
          </a:p>
          <a:p>
            <a:pPr lvl="0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</a:pPr>
            <a:endParaRPr lang="en-US" sz="2000" kern="0" dirty="0" smtClean="0">
              <a:solidFill>
                <a:srgbClr val="0C377B"/>
              </a:solidFill>
            </a:endParaRPr>
          </a:p>
          <a:p>
            <a:pPr lvl="0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000" kern="0" dirty="0" smtClean="0">
                <a:solidFill>
                  <a:srgbClr val="0C377B"/>
                </a:solidFill>
              </a:rPr>
              <a:t> High beam current at low energy (Z, …)</a:t>
            </a:r>
          </a:p>
          <a:p>
            <a:pPr lvl="0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</a:pPr>
            <a:endParaRPr lang="en-US" sz="2000" kern="0" dirty="0" smtClean="0">
              <a:solidFill>
                <a:srgbClr val="0C377B"/>
              </a:solidFill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000" kern="0" dirty="0" smtClean="0">
                <a:solidFill>
                  <a:srgbClr val="0C377B"/>
                </a:solidFill>
              </a:rPr>
              <a:t> Wide bandwidth focusing optics for small beam size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</a:pPr>
            <a:endParaRPr lang="en-US" sz="2000" kern="0" dirty="0" smtClean="0">
              <a:solidFill>
                <a:srgbClr val="0C377B"/>
              </a:solidFill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000" kern="0" dirty="0" smtClean="0">
                <a:solidFill>
                  <a:srgbClr val="0C377B"/>
                </a:solidFill>
              </a:rPr>
              <a:t> Top-up injection to deal with short beam lifetime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sz="2000" kern="0" dirty="0" smtClean="0">
                <a:solidFill>
                  <a:srgbClr val="0C377B"/>
                </a:solidFill>
              </a:rPr>
              <a:t>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000" kern="0" dirty="0" smtClean="0">
                <a:solidFill>
                  <a:srgbClr val="0C377B"/>
                </a:solidFill>
              </a:rPr>
              <a:t> Integration with FCC-</a:t>
            </a:r>
            <a:r>
              <a:rPr lang="en-US" sz="2000" kern="0" dirty="0" err="1" smtClean="0">
                <a:solidFill>
                  <a:srgbClr val="0C377B"/>
                </a:solidFill>
              </a:rPr>
              <a:t>hh</a:t>
            </a:r>
            <a:r>
              <a:rPr lang="en-US" sz="2000" kern="0" dirty="0" smtClean="0">
                <a:solidFill>
                  <a:srgbClr val="0C377B"/>
                </a:solidFill>
              </a:rPr>
              <a:t> requirements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</a:pPr>
            <a:endParaRPr lang="en-US" sz="2000" kern="0" dirty="0" smtClean="0">
              <a:solidFill>
                <a:srgbClr val="0C377B"/>
              </a:solidFill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000" kern="0" dirty="0" smtClean="0">
                <a:solidFill>
                  <a:srgbClr val="0C377B"/>
                </a:solidFill>
              </a:rPr>
              <a:t> </a:t>
            </a:r>
            <a:r>
              <a:rPr lang="en-US" sz="2000" kern="0" dirty="0" err="1" smtClean="0">
                <a:solidFill>
                  <a:srgbClr val="0C377B"/>
                </a:solidFill>
              </a:rPr>
              <a:t>Polarisation</a:t>
            </a:r>
            <a:r>
              <a:rPr lang="en-US" sz="2000" kern="0" dirty="0" smtClean="0">
                <a:solidFill>
                  <a:srgbClr val="0C377B"/>
                </a:solidFill>
              </a:rPr>
              <a:t> for low energy</a:t>
            </a:r>
          </a:p>
        </p:txBody>
      </p:sp>
    </p:spTree>
    <p:extLst>
      <p:ext uri="{BB962C8B-B14F-4D97-AF65-F5344CB8AC3E}">
        <p14:creationId xmlns:p14="http://schemas.microsoft.com/office/powerpoint/2010/main" val="402954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808" y="1005007"/>
            <a:ext cx="89289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kern="0" dirty="0" smtClean="0">
                <a:solidFill>
                  <a:srgbClr val="0C377B"/>
                </a:solidFill>
              </a:rPr>
              <a:t>Tentative design </a:t>
            </a:r>
            <a:r>
              <a:rPr lang="en-GB" sz="2000" kern="0" dirty="0">
                <a:solidFill>
                  <a:srgbClr val="0C377B"/>
                </a:solidFill>
              </a:rPr>
              <a:t>choice: </a:t>
            </a:r>
            <a:r>
              <a:rPr lang="en-GB" sz="2000" kern="0" dirty="0" smtClean="0">
                <a:solidFill>
                  <a:srgbClr val="0C377B"/>
                </a:solidFill>
              </a:rPr>
              <a:t>beam parameters as available from </a:t>
            </a:r>
            <a:r>
              <a:rPr lang="en-GB" sz="2000" i="1" kern="0" dirty="0" err="1" smtClean="0">
                <a:solidFill>
                  <a:srgbClr val="0C377B"/>
                </a:solidFill>
              </a:rPr>
              <a:t>hh</a:t>
            </a:r>
            <a:r>
              <a:rPr lang="en-GB" sz="2000" kern="0" dirty="0" smtClean="0">
                <a:solidFill>
                  <a:srgbClr val="0C377B"/>
                </a:solidFill>
              </a:rPr>
              <a:t> and </a:t>
            </a:r>
            <a:r>
              <a:rPr lang="en-GB" sz="2000" i="1" kern="0" dirty="0" err="1" smtClean="0">
                <a:solidFill>
                  <a:srgbClr val="0C377B"/>
                </a:solidFill>
              </a:rPr>
              <a:t>ee</a:t>
            </a:r>
            <a:endParaRPr lang="en-GB" sz="2000" i="1" kern="0" dirty="0">
              <a:solidFill>
                <a:srgbClr val="0C377B"/>
              </a:solidFill>
            </a:endParaRPr>
          </a:p>
          <a:p>
            <a:pPr marL="800100" lvl="1" indent="-342900">
              <a:spcBef>
                <a:spcPct val="2000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kern="0" dirty="0" smtClean="0">
                <a:solidFill>
                  <a:srgbClr val="0C377B"/>
                </a:solidFill>
              </a:rPr>
              <a:t>Max. e</a:t>
            </a:r>
            <a:r>
              <a:rPr lang="en-US" sz="2000" baseline="30000" dirty="0">
                <a:solidFill>
                  <a:srgbClr val="0C377B"/>
                </a:solidFill>
              </a:rPr>
              <a:t>±</a:t>
            </a:r>
            <a:r>
              <a:rPr lang="en-GB" sz="2000" kern="0" dirty="0" smtClean="0">
                <a:solidFill>
                  <a:srgbClr val="0C377B"/>
                </a:solidFill>
              </a:rPr>
              <a:t> beam </a:t>
            </a:r>
            <a:r>
              <a:rPr lang="en-GB" sz="2000" kern="0" dirty="0">
                <a:solidFill>
                  <a:srgbClr val="0C377B"/>
                </a:solidFill>
              </a:rPr>
              <a:t>current at each </a:t>
            </a:r>
            <a:r>
              <a:rPr lang="en-GB" sz="2000" kern="0" dirty="0" smtClean="0">
                <a:solidFill>
                  <a:srgbClr val="0C377B"/>
                </a:solidFill>
              </a:rPr>
              <a:t>energy determined by 50 MW SR limit.</a:t>
            </a:r>
          </a:p>
          <a:p>
            <a:pPr marL="800100" lvl="1" indent="-342900">
              <a:spcBef>
                <a:spcPct val="2000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kern="0" dirty="0" smtClean="0">
                <a:solidFill>
                  <a:srgbClr val="0C377B"/>
                </a:solidFill>
              </a:rPr>
              <a:t>1 </a:t>
            </a:r>
            <a:r>
              <a:rPr lang="en-GB" sz="2000" kern="0" dirty="0">
                <a:solidFill>
                  <a:srgbClr val="0C377B"/>
                </a:solidFill>
              </a:rPr>
              <a:t>p</a:t>
            </a:r>
            <a:r>
              <a:rPr lang="en-GB" sz="2000" kern="0" dirty="0" smtClean="0">
                <a:solidFill>
                  <a:srgbClr val="0C377B"/>
                </a:solidFill>
              </a:rPr>
              <a:t>hysics interaction point, </a:t>
            </a:r>
            <a:r>
              <a:rPr lang="en-GB" sz="2000" kern="0" dirty="0">
                <a:solidFill>
                  <a:srgbClr val="0C377B"/>
                </a:solidFill>
              </a:rPr>
              <a:t>o</a:t>
            </a:r>
            <a:r>
              <a:rPr lang="en-GB" sz="2000" kern="0" dirty="0" smtClean="0">
                <a:solidFill>
                  <a:srgbClr val="0C377B"/>
                </a:solidFill>
              </a:rPr>
              <a:t>ptimization </a:t>
            </a:r>
            <a:r>
              <a:rPr lang="en-GB" sz="2000" kern="0" dirty="0">
                <a:solidFill>
                  <a:srgbClr val="0C377B"/>
                </a:solidFill>
              </a:rPr>
              <a:t>at each energy</a:t>
            </a:r>
            <a:r>
              <a:rPr lang="en-GB" sz="2000" kern="0" dirty="0" smtClean="0">
                <a:solidFill>
                  <a:srgbClr val="0C377B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kern="0" dirty="0" smtClean="0">
                <a:solidFill>
                  <a:srgbClr val="0C377B"/>
                </a:solidFill>
              </a:rPr>
              <a:t>Could consider </a:t>
            </a:r>
            <a:r>
              <a:rPr lang="en-GB" sz="2000" kern="0" dirty="0" err="1" smtClean="0">
                <a:solidFill>
                  <a:srgbClr val="0C377B"/>
                </a:solidFill>
              </a:rPr>
              <a:t>linac</a:t>
            </a:r>
            <a:r>
              <a:rPr lang="en-GB" sz="2000" kern="0" dirty="0">
                <a:solidFill>
                  <a:srgbClr val="0C377B"/>
                </a:solidFill>
              </a:rPr>
              <a:t>-</a:t>
            </a:r>
            <a:r>
              <a:rPr lang="en-GB" sz="2000" kern="0" dirty="0" smtClean="0">
                <a:solidFill>
                  <a:srgbClr val="0C377B"/>
                </a:solidFill>
              </a:rPr>
              <a:t>ring design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26271"/>
              </p:ext>
            </p:extLst>
          </p:nvPr>
        </p:nvGraphicFramePr>
        <p:xfrm>
          <a:off x="457200" y="2976880"/>
          <a:ext cx="8280921" cy="2966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00089"/>
                <a:gridCol w="1541380"/>
                <a:gridCol w="919172"/>
                <a:gridCol w="1017415"/>
                <a:gridCol w="1502865"/>
              </a:tblGrid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collider parameter</a:t>
                      </a:r>
                      <a:r>
                        <a:rPr lang="en-GB" sz="180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s</a:t>
                      </a:r>
                      <a:endParaRPr lang="en-GB" sz="1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e</a:t>
                      </a:r>
                      <a:r>
                        <a:rPr lang="en-US" sz="1800" baseline="300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±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scenarios</a:t>
                      </a:r>
                      <a:endParaRPr lang="en-GB" sz="1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protons</a:t>
                      </a:r>
                      <a:endParaRPr lang="en-GB" sz="1800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latin typeface="+mj-lt"/>
                        </a:rPr>
                        <a:t>species</a:t>
                      </a:r>
                      <a:endParaRPr lang="en-GB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e</a:t>
                      </a:r>
                      <a:r>
                        <a:rPr kumimoji="0" lang="en-US" sz="1800" b="1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± </a:t>
                      </a: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(polarized)</a:t>
                      </a: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e</a:t>
                      </a:r>
                      <a:r>
                        <a:rPr kumimoji="0" lang="en-US" sz="1800" b="1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±</a:t>
                      </a:r>
                      <a:endParaRPr kumimoji="0" lang="en-GB" sz="18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e</a:t>
                      </a:r>
                      <a:r>
                        <a:rPr kumimoji="0" lang="en-US" sz="1800" b="1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±</a:t>
                      </a:r>
                      <a:endParaRPr kumimoji="0" lang="en-GB" sz="18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>
                          <a:latin typeface="+mj-lt"/>
                        </a:rPr>
                        <a:t>p</a:t>
                      </a:r>
                      <a:endParaRPr lang="en-GB" sz="1800" b="1" i="1" baseline="30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latin typeface="+mj-lt"/>
                        </a:rPr>
                        <a:t>beam energy  [</a:t>
                      </a:r>
                      <a:r>
                        <a:rPr lang="en-US" sz="1800" b="1" dirty="0" err="1" smtClean="0">
                          <a:latin typeface="+mj-lt"/>
                        </a:rPr>
                        <a:t>GeV</a:t>
                      </a:r>
                      <a:r>
                        <a:rPr lang="en-US" sz="1800" b="1" dirty="0" smtClean="0">
                          <a:latin typeface="+mj-lt"/>
                        </a:rPr>
                        <a:t>]</a:t>
                      </a:r>
                      <a:endParaRPr lang="en-GB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chemeClr val="dk1"/>
                          </a:solidFill>
                          <a:latin typeface="+mj-lt"/>
                        </a:rPr>
                        <a:t>80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120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175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50000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latin typeface="+mj-lt"/>
                        </a:rPr>
                        <a:t>luminosity [10</a:t>
                      </a:r>
                      <a:r>
                        <a:rPr lang="en-US" sz="1800" b="1" baseline="30000" dirty="0" smtClean="0">
                          <a:latin typeface="+mj-lt"/>
                        </a:rPr>
                        <a:t>34</a:t>
                      </a:r>
                      <a:r>
                        <a:rPr lang="en-US" sz="1800" b="1" dirty="0" smtClean="0">
                          <a:latin typeface="+mj-lt"/>
                        </a:rPr>
                        <a:t>cm</a:t>
                      </a:r>
                      <a:r>
                        <a:rPr lang="en-US" sz="1800" b="1" baseline="30000" dirty="0" smtClean="0">
                          <a:latin typeface="+mj-lt"/>
                        </a:rPr>
                        <a:t>-2</a:t>
                      </a:r>
                      <a:r>
                        <a:rPr lang="en-US" sz="1800" b="1" dirty="0" smtClean="0">
                          <a:latin typeface="+mj-lt"/>
                        </a:rPr>
                        <a:t>s</a:t>
                      </a:r>
                      <a:r>
                        <a:rPr lang="en-US" sz="1800" b="1" baseline="30000" dirty="0" smtClean="0">
                          <a:latin typeface="+mj-lt"/>
                        </a:rPr>
                        <a:t>-1</a:t>
                      </a:r>
                      <a:r>
                        <a:rPr lang="en-US" sz="1800" b="1" dirty="0" smtClean="0">
                          <a:latin typeface="+mj-lt"/>
                        </a:rPr>
                        <a:t>]</a:t>
                      </a:r>
                      <a:endParaRPr lang="en-GB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2.3</a:t>
                      </a:r>
                      <a:endParaRPr lang="en-GB" sz="1800" b="1" dirty="0" smtClean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1.2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0.15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latin typeface="+mj-lt"/>
                        </a:rPr>
                        <a:t>bunch</a:t>
                      </a:r>
                      <a:r>
                        <a:rPr lang="en-US" sz="1800" baseline="0" dirty="0" smtClean="0">
                          <a:latin typeface="+mj-lt"/>
                        </a:rPr>
                        <a:t> intensity [10</a:t>
                      </a:r>
                      <a:r>
                        <a:rPr lang="en-US" sz="1800" baseline="30000" dirty="0" smtClean="0">
                          <a:latin typeface="+mj-lt"/>
                        </a:rPr>
                        <a:t>11</a:t>
                      </a:r>
                      <a:r>
                        <a:rPr lang="en-US" sz="1800" baseline="0" dirty="0" smtClean="0">
                          <a:latin typeface="+mj-lt"/>
                        </a:rPr>
                        <a:t>]</a:t>
                      </a:r>
                      <a:endParaRPr lang="en-GB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dk1"/>
                          </a:solidFill>
                          <a:latin typeface="+mj-lt"/>
                        </a:rPr>
                        <a:t>0.7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dk1"/>
                          </a:solidFill>
                          <a:latin typeface="+mj-lt"/>
                        </a:rPr>
                        <a:t>0.46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377B"/>
                          </a:solidFill>
                          <a:effectLst/>
                          <a:uLnTx/>
                          <a:uFillTx/>
                          <a:latin typeface="+mj-lt"/>
                        </a:rPr>
                        <a:t>1.4</a:t>
                      </a: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C377B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1.0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#bunches per beam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4490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1360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10600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latin typeface="+mj-lt"/>
                        </a:rPr>
                        <a:t>beam current [mA]</a:t>
                      </a:r>
                      <a:endParaRPr lang="en-GB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dk1"/>
                          </a:solidFill>
                          <a:latin typeface="+mj-lt"/>
                        </a:rPr>
                        <a:t>152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dk1"/>
                          </a:solidFill>
                          <a:latin typeface="+mj-lt"/>
                        </a:rPr>
                        <a:t>30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377B"/>
                          </a:solidFill>
                          <a:effectLst/>
                          <a:uLnTx/>
                          <a:uFillTx/>
                          <a:latin typeface="+mj-lt"/>
                        </a:rPr>
                        <a:t>6.6</a:t>
                      </a: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C377B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500 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err="1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1800" baseline="-25000" dirty="0" err="1" smtClean="0">
                          <a:latin typeface="+mj-lt"/>
                        </a:rPr>
                        <a:t>x,y</a:t>
                      </a:r>
                      <a:r>
                        <a:rPr lang="en-US" sz="1800" dirty="0" smtClean="0">
                          <a:latin typeface="+mj-lt"/>
                        </a:rPr>
                        <a:t>* [micron]</a:t>
                      </a:r>
                      <a:endParaRPr lang="en-GB" sz="1800" dirty="0">
                        <a:latin typeface="+mj-lt"/>
                      </a:endParaRPr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4.5, 2.3</a:t>
                      </a:r>
                      <a:endParaRPr lang="en-GB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FCC-he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6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885846"/>
              </p:ext>
            </p:extLst>
          </p:nvPr>
        </p:nvGraphicFramePr>
        <p:xfrm>
          <a:off x="51944" y="1087905"/>
          <a:ext cx="9065680" cy="4955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</a:tblGrid>
              <a:tr h="440196">
                <a:tc gridSpan="4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2014</a:t>
                      </a:r>
                      <a:endParaRPr lang="en-GB" b="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2015</a:t>
                      </a:r>
                      <a:endParaRPr lang="en-GB" b="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2016</a:t>
                      </a:r>
                      <a:endParaRPr lang="en-GB" b="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2017</a:t>
                      </a:r>
                      <a:endParaRPr lang="en-GB" b="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2018</a:t>
                      </a:r>
                      <a:endParaRPr lang="en-GB" b="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2885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62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152456" y="1862408"/>
            <a:ext cx="3332030" cy="486472"/>
          </a:xfrm>
          <a:prstGeom prst="roundRect">
            <a:avLst/>
          </a:prstGeom>
          <a:solidFill>
            <a:srgbClr val="F9F9F9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Kick-off, collaboration forming, </a:t>
            </a:r>
          </a:p>
          <a:p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study plan and organisation</a:t>
            </a:r>
            <a:endParaRPr lang="en-GB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76568" y="5776539"/>
            <a:ext cx="4527713" cy="376404"/>
          </a:xfrm>
          <a:prstGeom prst="roundRect">
            <a:avLst/>
          </a:prstGeom>
          <a:solidFill>
            <a:srgbClr val="F9F9F9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Release CDR &amp; Workshop on next steps</a:t>
            </a:r>
            <a:endParaRPr lang="en-GB" sz="1600" b="1" dirty="0">
              <a:solidFill>
                <a:srgbClr val="0C377B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07224" y="5081427"/>
            <a:ext cx="2169032" cy="579821"/>
          </a:xfrm>
          <a:prstGeom prst="roundRect">
            <a:avLst/>
          </a:prstGeom>
          <a:solidFill>
            <a:srgbClr val="F9F9F9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Workshop &amp; Review</a:t>
            </a:r>
          </a:p>
          <a:p>
            <a:pPr algn="r"/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contents of CDR</a:t>
            </a:r>
            <a:endParaRPr lang="en-GB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29400" y="2959435"/>
            <a:ext cx="5223847" cy="376404"/>
          </a:xfrm>
          <a:prstGeom prst="roundRect">
            <a:avLst/>
          </a:prstGeom>
          <a:solidFill>
            <a:srgbClr val="F9F9F9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Workshop &amp; Review</a:t>
            </a:r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identification  of baseline</a:t>
            </a:r>
            <a:endParaRPr lang="en-GB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2267744" y="2923592"/>
            <a:ext cx="615661" cy="576741"/>
            <a:chOff x="-1219048" y="3333377"/>
            <a:chExt cx="540000" cy="540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9048" y="3333377"/>
              <a:ext cx="540000" cy="540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068453" y="3477510"/>
              <a:ext cx="238810" cy="239203"/>
            </a:xfrm>
            <a:prstGeom prst="rect">
              <a:avLst/>
            </a:prstGeom>
          </p:spPr>
        </p:pic>
      </p:grpSp>
      <p:grpSp>
        <p:nvGrpSpPr>
          <p:cNvPr id="3" name="Group 27"/>
          <p:cNvGrpSpPr/>
          <p:nvPr/>
        </p:nvGrpSpPr>
        <p:grpSpPr>
          <a:xfrm>
            <a:off x="8172401" y="5660571"/>
            <a:ext cx="615661" cy="576741"/>
            <a:chOff x="6234726" y="2760924"/>
            <a:chExt cx="540000" cy="5400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726" y="2760924"/>
              <a:ext cx="540000" cy="5400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100" y="2877214"/>
              <a:ext cx="252000" cy="252000"/>
            </a:xfrm>
            <a:prstGeom prst="rect">
              <a:avLst/>
            </a:prstGeom>
          </p:spPr>
        </p:pic>
      </p:grpSp>
      <p:sp>
        <p:nvSpPr>
          <p:cNvPr id="32" name="Rounded Rectangle 31"/>
          <p:cNvSpPr/>
          <p:nvPr/>
        </p:nvSpPr>
        <p:spPr>
          <a:xfrm>
            <a:off x="2798002" y="3366379"/>
            <a:ext cx="2710103" cy="54222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 err="1" smtClean="0">
                <a:solidFill>
                  <a:srgbClr val="0C377B"/>
                </a:solidFill>
                <a:latin typeface="Century Gothic" panose="020B0502020202020204" pitchFamily="34" charset="0"/>
              </a:rPr>
              <a:t>Ph</a:t>
            </a:r>
            <a:r>
              <a:rPr lang="en-GB" sz="1600" b="1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 2: Conceptual study of baseline “strong interact.”</a:t>
            </a:r>
            <a:endParaRPr lang="en-GB" sz="1600" b="1" dirty="0">
              <a:solidFill>
                <a:srgbClr val="0C377B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436096" y="3925083"/>
            <a:ext cx="3456384" cy="537728"/>
          </a:xfrm>
          <a:prstGeom prst="roundRect">
            <a:avLst/>
          </a:prstGeom>
          <a:solidFill>
            <a:srgbClr val="F9F9F9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Workshop &amp; Review, cost model, LHC results </a:t>
            </a:r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study </a:t>
            </a:r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re-scoping?</a:t>
            </a:r>
            <a:endParaRPr lang="en-GB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461169" y="4470277"/>
            <a:ext cx="1899888" cy="54222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 err="1" smtClean="0">
                <a:solidFill>
                  <a:srgbClr val="0C377B"/>
                </a:solidFill>
                <a:latin typeface="Century Gothic" panose="020B0502020202020204" pitchFamily="34" charset="0"/>
              </a:rPr>
              <a:t>Ph</a:t>
            </a:r>
            <a:r>
              <a:rPr lang="en-GB" sz="1600" b="1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 3: Study</a:t>
            </a:r>
          </a:p>
          <a:p>
            <a:pPr algn="ctr"/>
            <a:r>
              <a:rPr lang="en-GB" sz="1600" b="1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consolidation</a:t>
            </a:r>
            <a:endParaRPr lang="en-GB" sz="1600" b="1" dirty="0">
              <a:solidFill>
                <a:srgbClr val="0C377B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30"/>
          <p:cNvGrpSpPr/>
          <p:nvPr/>
        </p:nvGrpSpPr>
        <p:grpSpPr>
          <a:xfrm>
            <a:off x="6764651" y="5083830"/>
            <a:ext cx="615661" cy="576741"/>
            <a:chOff x="-1219048" y="3333377"/>
            <a:chExt cx="540000" cy="54000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9048" y="3333377"/>
              <a:ext cx="540000" cy="5400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068453" y="3477510"/>
              <a:ext cx="238810" cy="239203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7317096" y="5428183"/>
            <a:ext cx="890472" cy="376404"/>
          </a:xfrm>
          <a:prstGeom prst="roundRect">
            <a:avLst/>
          </a:prstGeom>
          <a:solidFill>
            <a:srgbClr val="FFCCFF"/>
          </a:solidFill>
          <a:ln>
            <a:solidFill>
              <a:srgbClr val="CC0099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CC0099"/>
                </a:solidFill>
                <a:latin typeface="Century Gothic" panose="020B0502020202020204" pitchFamily="34" charset="0"/>
              </a:rPr>
              <a:t>Report</a:t>
            </a:r>
            <a:endParaRPr lang="en-GB" sz="1600" b="1" dirty="0">
              <a:solidFill>
                <a:srgbClr val="CC0099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14680" y="1898394"/>
            <a:ext cx="995428" cy="376404"/>
          </a:xfrm>
          <a:prstGeom prst="roundRect">
            <a:avLst/>
          </a:prstGeom>
          <a:solidFill>
            <a:srgbClr val="FFCCFF"/>
          </a:solidFill>
          <a:ln>
            <a:solidFill>
              <a:srgbClr val="CC0099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CC0099"/>
                </a:solidFill>
                <a:latin typeface="Century Gothic" panose="020B0502020202020204" pitchFamily="34" charset="0"/>
              </a:rPr>
              <a:t>Prepare</a:t>
            </a:r>
            <a:endParaRPr lang="en-GB" sz="1600" b="1" dirty="0">
              <a:solidFill>
                <a:srgbClr val="CC0099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79512" y="5157869"/>
            <a:ext cx="2750501" cy="863419"/>
          </a:xfrm>
          <a:prstGeom prst="roundRect">
            <a:avLst/>
          </a:prstGeom>
          <a:solidFill>
            <a:srgbClr val="F9F9F9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 large FCC Workshops distributed over participating regions</a:t>
            </a:r>
            <a:endParaRPr lang="en-GB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21"/>
          <p:cNvGrpSpPr/>
          <p:nvPr/>
        </p:nvGrpSpPr>
        <p:grpSpPr>
          <a:xfrm>
            <a:off x="4964452" y="4003712"/>
            <a:ext cx="615661" cy="576741"/>
            <a:chOff x="-1219048" y="3333377"/>
            <a:chExt cx="540000" cy="5400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9048" y="3333377"/>
              <a:ext cx="540000" cy="540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068453" y="3477510"/>
              <a:ext cx="238810" cy="239203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475683" y="2346087"/>
            <a:ext cx="2238916" cy="54222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 err="1" smtClean="0">
                <a:solidFill>
                  <a:srgbClr val="0C377B"/>
                </a:solidFill>
                <a:latin typeface="Century Gothic" panose="020B0502020202020204" pitchFamily="34" charset="0"/>
              </a:rPr>
              <a:t>Ph</a:t>
            </a:r>
            <a:r>
              <a:rPr lang="en-GB" sz="1600" b="1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 1: Explore options</a:t>
            </a:r>
          </a:p>
          <a:p>
            <a:pPr algn="ctr"/>
            <a:r>
              <a:rPr lang="en-GB" sz="1600" b="1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“weak interaction”</a:t>
            </a:r>
            <a:endParaRPr lang="en-GB" sz="1600" b="1" dirty="0">
              <a:solidFill>
                <a:srgbClr val="0C377B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Proposed FCC Timeline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7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92696"/>
            <a:ext cx="8991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The FCC studies should be performed in a global collaboration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Most of the issues are generic, many have outreach impact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000" dirty="0" smtClean="0"/>
              <a:t>Physics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000" dirty="0" smtClean="0"/>
              <a:t>Technology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000" dirty="0" smtClean="0"/>
              <a:t>Beam physics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000" dirty="0" smtClean="0"/>
              <a:t>Only a limited amount is site specific</a:t>
            </a:r>
          </a:p>
          <a:p>
            <a:pPr marL="457200" indent="-457200">
              <a:lnSpc>
                <a:spcPct val="50000"/>
              </a:lnSpc>
              <a:buFont typeface="Arial" pitchFamily="34" charset="0"/>
              <a:buChar char="•"/>
            </a:pPr>
            <a:endParaRPr lang="en-GB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The FCC collaboration is being formed right now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Like collaborators to take over full responsibilities for </a:t>
            </a:r>
            <a:r>
              <a:rPr lang="en-GB" sz="2000" dirty="0" err="1" smtClean="0"/>
              <a:t>workpackages</a:t>
            </a:r>
            <a:endParaRPr lang="en-GB" sz="20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Some </a:t>
            </a:r>
            <a:r>
              <a:rPr lang="en-GB" sz="2000" dirty="0" err="1" smtClean="0"/>
              <a:t>MoUs</a:t>
            </a:r>
            <a:r>
              <a:rPr lang="en-GB" sz="2000" dirty="0" smtClean="0"/>
              <a:t> signed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A number </a:t>
            </a:r>
            <a:r>
              <a:rPr lang="en-GB" sz="2000" dirty="0" smtClean="0"/>
              <a:t>of </a:t>
            </a:r>
            <a:r>
              <a:rPr lang="en-GB" sz="2000" dirty="0" err="1" smtClean="0"/>
              <a:t>MoUs</a:t>
            </a:r>
            <a:r>
              <a:rPr lang="en-GB" sz="2000" dirty="0" smtClean="0"/>
              <a:t> is </a:t>
            </a:r>
            <a:r>
              <a:rPr lang="en-GB" sz="2000" dirty="0" smtClean="0"/>
              <a:t>in </a:t>
            </a:r>
            <a:r>
              <a:rPr lang="en-GB" sz="2000" dirty="0" smtClean="0"/>
              <a:t>preparation</a:t>
            </a:r>
          </a:p>
          <a:p>
            <a:pPr marL="914400" lvl="1" indent="-457200">
              <a:lnSpc>
                <a:spcPct val="50000"/>
              </a:lnSpc>
              <a:buFont typeface="Arial" pitchFamily="34" charset="0"/>
              <a:buChar char="•"/>
            </a:pPr>
            <a:endParaRPr lang="en-GB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Collaboration with CEPC-</a:t>
            </a:r>
            <a:r>
              <a:rPr lang="en-GB" sz="2000" dirty="0" err="1" smtClean="0"/>
              <a:t>SppC</a:t>
            </a:r>
            <a:endParaRPr lang="en-GB" sz="2000" dirty="0" smtClean="0"/>
          </a:p>
          <a:p>
            <a:pPr marL="914400" lvl="1" indent="-457200">
              <a:lnSpc>
                <a:spcPct val="50000"/>
              </a:lnSpc>
              <a:buFont typeface="Arial" pitchFamily="34" charset="0"/>
              <a:buChar char="•"/>
            </a:pPr>
            <a:endParaRPr lang="en-GB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A first </a:t>
            </a:r>
            <a:r>
              <a:rPr lang="en-GB" sz="2000" dirty="0" smtClean="0"/>
              <a:t>FCC collaboration </a:t>
            </a:r>
            <a:r>
              <a:rPr lang="en-GB" sz="2000" dirty="0" smtClean="0"/>
              <a:t>management meeting will be held at CERN September 9-10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Also institutes that have not yet signed a </a:t>
            </a:r>
            <a:r>
              <a:rPr lang="en-GB" sz="2000" dirty="0" err="1" smtClean="0"/>
              <a:t>MoU</a:t>
            </a:r>
            <a:r>
              <a:rPr lang="en-GB" sz="2000" dirty="0" smtClean="0"/>
              <a:t> are welcome</a:t>
            </a:r>
          </a:p>
          <a:p>
            <a:pPr marL="914400" lvl="1" indent="-457200">
              <a:lnSpc>
                <a:spcPct val="50000"/>
              </a:lnSpc>
              <a:buFont typeface="Arial" pitchFamily="34" charset="0"/>
              <a:buChar char="•"/>
            </a:pPr>
            <a:endParaRPr lang="en-GB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FCC Collaboration </a:t>
            </a:r>
            <a:r>
              <a:rPr lang="en-GB" sz="2000" dirty="0" smtClean="0"/>
              <a:t>Meeting March 23-27 2015</a:t>
            </a:r>
            <a:endParaRPr lang="en-GB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FCC Collaboration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4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297365"/>
          </a:xfrm>
        </p:spPr>
        <p:txBody>
          <a:bodyPr/>
          <a:lstStyle/>
          <a:p>
            <a:pPr>
              <a:buClrTx/>
            </a:pPr>
            <a:r>
              <a:rPr lang="en-US" dirty="0" smtClean="0"/>
              <a:t>Obviously the central point is a proposal of Japan to host the ILC</a:t>
            </a:r>
          </a:p>
          <a:p>
            <a:pPr>
              <a:buClrTx/>
            </a:pPr>
            <a:endParaRPr lang="en-US" dirty="0" smtClean="0"/>
          </a:p>
          <a:p>
            <a:pPr>
              <a:buClrTx/>
            </a:pPr>
            <a:r>
              <a:rPr lang="en-US" dirty="0" smtClean="0"/>
              <a:t>CERN is contributing to ILC preparation</a:t>
            </a:r>
          </a:p>
          <a:p>
            <a:pPr lvl="1">
              <a:buClrTx/>
            </a:pPr>
            <a:r>
              <a:rPr lang="en-US" dirty="0" smtClean="0"/>
              <a:t>Contribution of some limited CERN personnel to ILC activities</a:t>
            </a:r>
          </a:p>
          <a:p>
            <a:pPr lvl="1">
              <a:buClrTx/>
            </a:pPr>
            <a:r>
              <a:rPr lang="en-US" dirty="0" smtClean="0"/>
              <a:t>Collaboration between ILC and CLIC</a:t>
            </a:r>
          </a:p>
          <a:p>
            <a:pPr lvl="1">
              <a:buClrTx/>
            </a:pPr>
            <a:r>
              <a:rPr lang="en-US" dirty="0" smtClean="0"/>
              <a:t>Accelerator physics studies, e.g. ATF2 (final focus test facility)</a:t>
            </a:r>
          </a:p>
          <a:p>
            <a:pPr lvl="1">
              <a:buClrTx/>
            </a:pPr>
            <a:r>
              <a:rPr lang="en-US" dirty="0" smtClean="0"/>
              <a:t>Technology developments, e.g. cavity coupler design, copper coating</a:t>
            </a:r>
          </a:p>
          <a:p>
            <a:pPr lvl="1">
              <a:buClrTx/>
            </a:pPr>
            <a:r>
              <a:rPr lang="en-US" dirty="0" smtClean="0"/>
              <a:t>Site studies</a:t>
            </a:r>
          </a:p>
          <a:p>
            <a:pPr lvl="1">
              <a:buClrTx/>
            </a:pPr>
            <a:r>
              <a:rPr lang="en-US" dirty="0" smtClean="0"/>
              <a:t>Exchange of experts, EJADE (covers also </a:t>
            </a:r>
            <a:r>
              <a:rPr lang="en-US" dirty="0" err="1" smtClean="0"/>
              <a:t>hadron</a:t>
            </a:r>
            <a:r>
              <a:rPr lang="en-US" dirty="0" smtClean="0"/>
              <a:t> accelerators)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990600"/>
            <a:ext cx="791372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"/>
                <a:cs typeface="Times"/>
              </a:rPr>
              <a:t>Europe looks forward to a proposal from Japan to discuss a possible participation.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mp:transition xmlns:mp="http://schemas.microsoft.com/office/mac/powerpoint/2008/main" spd="med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Neutrino Physics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8077200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"/>
                <a:cs typeface="Times"/>
              </a:rPr>
              <a:t>f</a:t>
            </a:r>
            <a:r>
              <a:rPr lang="en-US" dirty="0" smtClean="0">
                <a:latin typeface="Times"/>
                <a:cs typeface="Times"/>
              </a:rPr>
              <a:t>) … </a:t>
            </a:r>
            <a:r>
              <a:rPr lang="en-US" i="1" dirty="0" smtClean="0">
                <a:latin typeface="Times"/>
                <a:cs typeface="Times"/>
              </a:rPr>
              <a:t>CERN should develop a neutrino </a:t>
            </a:r>
            <a:r>
              <a:rPr lang="en-US" i="1" dirty="0" err="1" smtClean="0">
                <a:latin typeface="Times"/>
                <a:cs typeface="Times"/>
              </a:rPr>
              <a:t>programme</a:t>
            </a:r>
            <a:r>
              <a:rPr lang="en-US" i="1" dirty="0" smtClean="0">
                <a:latin typeface="Times"/>
                <a:cs typeface="Times"/>
              </a:rPr>
              <a:t> to pave the way for a substantial European role in future long-baseline experiments. Europe should explore the possibility of major participation in leading long-baseline neutrino projects in the US and Japan. </a:t>
            </a:r>
            <a:endParaRPr lang="en-US" dirty="0" smtClean="0">
              <a:latin typeface="Times"/>
              <a:cs typeface="Times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927389"/>
            <a:ext cx="7855035" cy="3016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675E47"/>
                </a:solidFill>
              </a:rPr>
              <a:t>Implementation: </a:t>
            </a:r>
            <a:endParaRPr lang="en-US" sz="2400" dirty="0" smtClean="0">
              <a:solidFill>
                <a:srgbClr val="675E47"/>
              </a:solidFill>
            </a:endParaRPr>
          </a:p>
          <a:p>
            <a:r>
              <a:rPr lang="en-US" sz="2000" dirty="0"/>
              <a:t>CERN is setting up a Neutrino Platform to support European contributions </a:t>
            </a:r>
          </a:p>
          <a:p>
            <a:r>
              <a:rPr lang="en-US" sz="2000" dirty="0"/>
              <a:t>for neutrino facilities in the US and Asia</a:t>
            </a:r>
            <a:r>
              <a:rPr lang="en-US" sz="2000" dirty="0" smtClean="0"/>
              <a:t>:</a:t>
            </a:r>
            <a:endParaRPr lang="en-US" sz="1000" dirty="0"/>
          </a:p>
          <a:p>
            <a:pPr marL="800100" lvl="1" indent="-342900">
              <a:buFont typeface="Arial"/>
              <a:buChar char="•"/>
            </a:pPr>
            <a:r>
              <a:rPr lang="en-US" dirty="0"/>
              <a:t>Extension of the experimental area of the SPS complex </a:t>
            </a:r>
            <a:endParaRPr lang="en-US" dirty="0" smtClean="0"/>
          </a:p>
          <a:p>
            <a:pPr lvl="1"/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CERN North area</a:t>
            </a:r>
            <a:r>
              <a:rPr lang="en-US" dirty="0" smtClean="0"/>
              <a:t>), charged </a:t>
            </a:r>
            <a:r>
              <a:rPr lang="en-US" dirty="0"/>
              <a:t>beam for detector </a:t>
            </a:r>
            <a:r>
              <a:rPr lang="en-US" dirty="0" smtClean="0"/>
              <a:t>development</a:t>
            </a: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dirty="0"/>
              <a:t>Detector R&amp;D for neutrino experiments: liquid Argon technology</a:t>
            </a:r>
          </a:p>
          <a:p>
            <a:pPr lvl="1"/>
            <a:r>
              <a:rPr lang="en-US" dirty="0"/>
              <a:t>	Lot of expertise for this technology in </a:t>
            </a:r>
            <a:r>
              <a:rPr lang="en-US" dirty="0" smtClean="0"/>
              <a:t>Europe</a:t>
            </a: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dirty="0"/>
              <a:t>Prepare detectors at CERN for transport and installment in the US</a:t>
            </a:r>
          </a:p>
          <a:p>
            <a:pPr lvl="1"/>
            <a:r>
              <a:rPr lang="en-US" dirty="0"/>
              <a:t>	First detector to be refurbished at CERN is ICARUS 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838200"/>
            <a:ext cx="12619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M. Kramer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mp:transition xmlns:mp="http://schemas.microsoft.com/office/mac/powerpoint/2008/main" spd="med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764704"/>
            <a:ext cx="8991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Highest priority is the LHC exploitation and HL-LHC preparation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Focus of the work and the resources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Two main options for new flag ship project considered and studied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CLIC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000" dirty="0" smtClean="0"/>
              <a:t>CDR exists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000" dirty="0" smtClean="0"/>
              <a:t>Goal for 2018: Technology development and also use for other projects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FCC-</a:t>
            </a:r>
            <a:r>
              <a:rPr lang="en-GB" sz="2000" dirty="0" err="1" smtClean="0"/>
              <a:t>hh</a:t>
            </a:r>
            <a:r>
              <a:rPr lang="en-GB" sz="2000" dirty="0" smtClean="0"/>
              <a:t> (potential FCC-</a:t>
            </a:r>
            <a:r>
              <a:rPr lang="en-GB" sz="2000" dirty="0" err="1" smtClean="0"/>
              <a:t>ee</a:t>
            </a:r>
            <a:r>
              <a:rPr lang="en-GB" sz="2000" dirty="0" smtClean="0"/>
              <a:t> intermediate stage and maybe FCC-he)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000" dirty="0" smtClean="0"/>
              <a:t>Very new project, but can profit from LHC and world-wide (in particular US) proton expertise, welcome collaboration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000" dirty="0" smtClean="0"/>
              <a:t>Goal for 2018: Development of CDR</a:t>
            </a:r>
          </a:p>
          <a:p>
            <a:pPr marL="1371600" lvl="2" indent="-457200">
              <a:buFont typeface="Arial" pitchFamily="34" charset="0"/>
              <a:buChar char="•"/>
            </a:pPr>
            <a:endParaRPr lang="en-GB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ILC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Japan has to lead, CERN supports</a:t>
            </a:r>
          </a:p>
          <a:p>
            <a:pPr marL="914400" lvl="1" indent="-457200"/>
            <a:endParaRPr lang="en-GB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Long-baseline neutrino programme</a:t>
            </a:r>
            <a:endParaRPr lang="en-GB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Conclusion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4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6876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For your patience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To the people from whom I stole slides and input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R. </a:t>
            </a:r>
            <a:r>
              <a:rPr lang="en-GB" sz="2000" dirty="0" err="1" smtClean="0"/>
              <a:t>Heuer</a:t>
            </a:r>
            <a:r>
              <a:rPr lang="en-GB" sz="2000" dirty="0" smtClean="0"/>
              <a:t>, F. </a:t>
            </a:r>
            <a:r>
              <a:rPr lang="en-GB" sz="2000" dirty="0" err="1" smtClean="0"/>
              <a:t>Bordry</a:t>
            </a:r>
            <a:r>
              <a:rPr lang="en-GB" sz="2000" dirty="0"/>
              <a:t>, </a:t>
            </a:r>
            <a:r>
              <a:rPr lang="en-GB" sz="2000" dirty="0" smtClean="0"/>
              <a:t>F. </a:t>
            </a:r>
            <a:r>
              <a:rPr lang="en-GB" sz="2000" dirty="0" err="1" smtClean="0"/>
              <a:t>Gianotti</a:t>
            </a:r>
            <a:r>
              <a:rPr lang="en-GB" sz="2000" dirty="0" smtClean="0"/>
              <a:t>, M</a:t>
            </a:r>
            <a:r>
              <a:rPr lang="en-GB" sz="2000" dirty="0"/>
              <a:t>. </a:t>
            </a:r>
            <a:r>
              <a:rPr lang="en-GB" sz="2000" dirty="0" smtClean="0"/>
              <a:t>Kramer</a:t>
            </a:r>
            <a:r>
              <a:rPr lang="en-GB" sz="2000" dirty="0"/>
              <a:t>,</a:t>
            </a:r>
            <a:r>
              <a:rPr lang="en-GB" sz="2000" dirty="0" smtClean="0"/>
              <a:t> S. </a:t>
            </a:r>
            <a:r>
              <a:rPr lang="en-GB" sz="2000" dirty="0" err="1" smtClean="0"/>
              <a:t>Stapnes</a:t>
            </a:r>
            <a:r>
              <a:rPr lang="en-GB" sz="2000" dirty="0" smtClean="0"/>
              <a:t>, M. </a:t>
            </a:r>
            <a:r>
              <a:rPr lang="en-GB" sz="2000" dirty="0" err="1" smtClean="0"/>
              <a:t>Benedikt</a:t>
            </a:r>
            <a:endParaRPr lang="en-GB" sz="2000" dirty="0" smtClean="0"/>
          </a:p>
          <a:p>
            <a:pPr marL="914400" lvl="1" indent="-457200">
              <a:buFont typeface="Arial" pitchFamily="34" charset="0"/>
              <a:buChar char="•"/>
            </a:pPr>
            <a:endParaRPr lang="en-GB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To the people who were and are doing the work</a:t>
            </a:r>
            <a:endParaRPr lang="en-GB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Thanks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4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Reserve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764704"/>
            <a:ext cx="8991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US expertise is very important for FCC-</a:t>
            </a:r>
            <a:r>
              <a:rPr lang="en-GB" sz="2000" dirty="0" err="1" smtClean="0"/>
              <a:t>hh</a:t>
            </a:r>
            <a:endParaRPr lang="en-GB" sz="2000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sz="20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Magnet technology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Collimation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Beam-beam and mitigation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Many other technologies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20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Beam dynamics, shower tracking, …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20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Operational experience, …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20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Physics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Warmly welcome a close collaboration</a:t>
            </a:r>
            <a:endParaRPr lang="en-GB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Collaboration on FCC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7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764704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 err="1" smtClean="0">
                <a:latin typeface="Times"/>
                <a:cs typeface="Times"/>
              </a:rPr>
              <a:t>c</a:t>
            </a:r>
            <a:r>
              <a:rPr lang="en-US" sz="2000" dirty="0" smtClean="0">
                <a:latin typeface="Times"/>
                <a:cs typeface="Times"/>
              </a:rPr>
              <a:t>) ... </a:t>
            </a:r>
            <a:r>
              <a:rPr lang="en-US" sz="2000" i="1" dirty="0" smtClean="0">
                <a:latin typeface="Times"/>
                <a:cs typeface="Times"/>
              </a:rPr>
              <a:t>Europe’s top priority should be the exploitation of the full potential of the LHC, including the high-luminosity upgrade of the machine and detectors with a view to collecting ten times more data than in the initial design, by around 2030. …</a:t>
            </a:r>
            <a:endParaRPr lang="en-GB" sz="2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LHC and HL-LHC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850" y="2531779"/>
            <a:ext cx="8718550" cy="245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073505" y="2961928"/>
            <a:ext cx="0" cy="244827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4507146" y="333727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today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4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FCC-</a:t>
            </a:r>
            <a:r>
              <a:rPr lang="en-US" dirty="0" err="1" smtClean="0"/>
              <a:t>ee</a:t>
            </a:r>
            <a:r>
              <a:rPr lang="en-US" dirty="0" smtClean="0"/>
              <a:t> vs. </a:t>
            </a:r>
            <a:r>
              <a:rPr lang="en-US" dirty="0"/>
              <a:t>L</a:t>
            </a:r>
            <a:r>
              <a:rPr lang="en-US" dirty="0" smtClean="0"/>
              <a:t>inear Colliders</a:t>
            </a:r>
            <a:endParaRPr lang="en-US" dirty="0"/>
          </a:p>
        </p:txBody>
      </p:sp>
      <p:grpSp>
        <p:nvGrpSpPr>
          <p:cNvPr id="3" name="Group 30"/>
          <p:cNvGrpSpPr/>
          <p:nvPr/>
        </p:nvGrpSpPr>
        <p:grpSpPr>
          <a:xfrm>
            <a:off x="568125" y="935310"/>
            <a:ext cx="7819321" cy="5025908"/>
            <a:chOff x="899592" y="315748"/>
            <a:chExt cx="6332008" cy="3905340"/>
          </a:xfrm>
        </p:grpSpPr>
        <p:pic>
          <p:nvPicPr>
            <p:cNvPr id="8" name="Picture 7" descr="Untitled.png"/>
            <p:cNvPicPr preferRelativeResize="0"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584414"/>
              <a:ext cx="6332008" cy="3636674"/>
            </a:xfrm>
            <a:prstGeom prst="rect">
              <a:avLst/>
            </a:prstGeom>
            <a:solidFill>
              <a:srgbClr val="666633"/>
            </a:solidFill>
            <a:ln>
              <a:solidFill>
                <a:schemeClr val="tx1"/>
              </a:solidFill>
            </a:ln>
          </p:spPr>
        </p:pic>
        <p:cxnSp>
          <p:nvCxnSpPr>
            <p:cNvPr id="9" name="Straight Arrow Connector 8"/>
            <p:cNvCxnSpPr/>
            <p:nvPr/>
          </p:nvCxnSpPr>
          <p:spPr bwMode="auto">
            <a:xfrm flipH="1" flipV="1">
              <a:off x="3779912" y="3068960"/>
              <a:ext cx="864096" cy="2880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 flipV="1">
              <a:off x="4572000" y="2600037"/>
              <a:ext cx="10690" cy="68494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211960" y="3140968"/>
              <a:ext cx="741459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rgbClr val="0000FF"/>
                  </a:solidFill>
                  <a:effectLst/>
                </a:rPr>
                <a:t>Linear</a:t>
              </a: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2119276" y="2430000"/>
              <a:ext cx="109728" cy="109728"/>
            </a:xfrm>
            <a:prstGeom prst="ellipse">
              <a:avLst/>
            </a:prstGeom>
            <a:solidFill>
              <a:srgbClr val="66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4878000" y="836713"/>
              <a:ext cx="88880" cy="88880"/>
            </a:xfrm>
            <a:prstGeom prst="ellipse">
              <a:avLst/>
            </a:prstGeom>
            <a:solidFill>
              <a:srgbClr val="66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04048" y="692696"/>
              <a:ext cx="122269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effectLst/>
                </a:rPr>
                <a:t>CepC</a:t>
              </a:r>
              <a:r>
                <a:rPr lang="en-US" sz="1400" dirty="0" smtClean="0">
                  <a:effectLst/>
                </a:rPr>
                <a:t> (2 IPs)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2080800" y="925594"/>
              <a:ext cx="1431012" cy="30153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3511813" y="315748"/>
              <a:ext cx="969460" cy="6098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FF0000"/>
                  </a:solidFill>
                  <a:effectLst/>
                </a:rPr>
                <a:t>Circular,</a:t>
              </a:r>
            </a:p>
            <a:p>
              <a:r>
                <a:rPr lang="en-US" sz="1500" dirty="0" smtClean="0">
                  <a:solidFill>
                    <a:srgbClr val="FF0000"/>
                  </a:solidFill>
                </a:rPr>
                <a:t>adding four experiments</a:t>
              </a:r>
              <a:endParaRPr lang="en-US" sz="1500" dirty="0" smtClean="0">
                <a:solidFill>
                  <a:srgbClr val="FF0000"/>
                </a:solidFill>
                <a:effectLst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019800" y="880607"/>
            <a:ext cx="308705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000" dirty="0" smtClean="0">
                <a:effectLst/>
                <a:hlinkClick r:id="rId3"/>
              </a:rPr>
              <a:t>Modified from original version:</a:t>
            </a:r>
          </a:p>
          <a:p>
            <a:r>
              <a:rPr lang="da-DK" sz="1000" u="sng" dirty="0" smtClean="0">
                <a:effectLst/>
                <a:hlinkClick r:id="rId3"/>
              </a:rPr>
              <a:t>http</a:t>
            </a:r>
            <a:r>
              <a:rPr lang="da-DK" sz="1000" u="sng" dirty="0">
                <a:effectLst/>
                <a:hlinkClick r:id="rId3"/>
              </a:rPr>
              <a:t>://arxiv.org/pdf/1308.6176v3.</a:t>
            </a:r>
            <a:r>
              <a:rPr lang="da-DK" sz="1000" u="sng" dirty="0" smtClean="0">
                <a:effectLst/>
                <a:hlinkClick r:id="rId3"/>
              </a:rPr>
              <a:t>pdf</a:t>
            </a:r>
            <a:endParaRPr lang="da-DK" sz="1000" u="sng" dirty="0" smtClean="0"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55916" y="697468"/>
            <a:ext cx="115093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F. </a:t>
            </a:r>
            <a:r>
              <a:rPr lang="en-US" dirty="0" err="1" smtClean="0"/>
              <a:t>Gianotti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3778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1" y="116632"/>
            <a:ext cx="8094875" cy="64807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Expectations after Long Shutdown 1 (2015)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17696"/>
            <a:ext cx="6248400" cy="1773104"/>
          </a:xfrm>
        </p:spPr>
        <p:txBody>
          <a:bodyPr>
            <a:normAutofit fontScale="85000" lnSpcReduction="20000"/>
          </a:bodyPr>
          <a:lstStyle/>
          <a:p>
            <a:pPr marL="43815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353" dirty="0" err="1" smtClean="0"/>
              <a:t>Cms</a:t>
            </a:r>
            <a:r>
              <a:rPr lang="en-GB" sz="2353" dirty="0" smtClean="0"/>
              <a:t> energy </a:t>
            </a:r>
            <a:r>
              <a:rPr lang="en-GB" sz="2353" b="1" dirty="0" smtClean="0"/>
              <a:t>13 </a:t>
            </a:r>
            <a:r>
              <a:rPr lang="en-GB" sz="2353" b="1" dirty="0" err="1" smtClean="0"/>
              <a:t>TeV</a:t>
            </a:r>
            <a:endParaRPr lang="en-GB" sz="2353" dirty="0" smtClean="0"/>
          </a:p>
          <a:p>
            <a:pPr marL="43815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353" dirty="0" smtClean="0"/>
              <a:t>Bunch spacing </a:t>
            </a:r>
            <a:r>
              <a:rPr lang="en-GB" sz="2353" b="1" dirty="0" smtClean="0"/>
              <a:t>25 ns</a:t>
            </a:r>
          </a:p>
          <a:p>
            <a:pPr marL="43815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353" dirty="0" smtClean="0"/>
              <a:t>Expected maximum luminosity: </a:t>
            </a:r>
            <a:r>
              <a:rPr lang="en-GB" sz="2353" b="1" dirty="0" smtClean="0"/>
              <a:t>1.6 </a:t>
            </a:r>
            <a:r>
              <a:rPr lang="en-GB" sz="2353" b="1" dirty="0" err="1" smtClean="0"/>
              <a:t>x</a:t>
            </a:r>
            <a:r>
              <a:rPr lang="en-GB" sz="2353" b="1" dirty="0" smtClean="0"/>
              <a:t> 10</a:t>
            </a:r>
            <a:r>
              <a:rPr lang="en-GB" sz="2353" b="1" baseline="30000" dirty="0" smtClean="0"/>
              <a:t>34 </a:t>
            </a:r>
            <a:r>
              <a:rPr lang="en-GB" sz="2353" b="1" dirty="0" smtClean="0"/>
              <a:t>cm</a:t>
            </a:r>
            <a:r>
              <a:rPr lang="en-GB" sz="2353" b="1" baseline="30000" dirty="0" smtClean="0"/>
              <a:t>-2</a:t>
            </a:r>
            <a:r>
              <a:rPr lang="en-GB" sz="2353" b="1" dirty="0" smtClean="0"/>
              <a:t> s</a:t>
            </a:r>
            <a:r>
              <a:rPr lang="en-GB" sz="2353" b="1" baseline="30000" dirty="0" smtClean="0"/>
              <a:t>-1 </a:t>
            </a:r>
            <a:r>
              <a:rPr lang="en-GB" sz="2353" dirty="0" smtClean="0"/>
              <a:t>± 20%</a:t>
            </a:r>
          </a:p>
          <a:p>
            <a:pPr marL="742950" lvl="1" indent="-285750" defTabSz="457200">
              <a:buClrTx/>
              <a:buSzTx/>
              <a:buFont typeface="Arial"/>
              <a:buChar char="–"/>
              <a:defRPr/>
            </a:pPr>
            <a:r>
              <a:rPr lang="en-GB" sz="2353" dirty="0" smtClean="0"/>
              <a:t>Limited by inner triplet heat load limit, due to collisions debris</a:t>
            </a:r>
          </a:p>
          <a:p>
            <a:pPr marL="43815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1800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012737"/>
              </p:ext>
            </p:extLst>
          </p:nvPr>
        </p:nvGraphicFramePr>
        <p:xfrm>
          <a:off x="321700" y="4902200"/>
          <a:ext cx="8342801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328"/>
                <a:gridCol w="1182334"/>
                <a:gridCol w="1165072"/>
                <a:gridCol w="1333335"/>
                <a:gridCol w="1496471"/>
                <a:gridCol w="698933"/>
                <a:gridCol w="123332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600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Number</a:t>
                      </a:r>
                      <a:r>
                        <a:rPr lang="en-GB" sz="1600" baseline="0" noProof="0" dirty="0" smtClean="0"/>
                        <a:t> </a:t>
                      </a:r>
                    </a:p>
                    <a:p>
                      <a:pPr algn="ctr"/>
                      <a:r>
                        <a:rPr lang="en-GB" sz="1600" baseline="0" noProof="0" dirty="0" smtClean="0"/>
                        <a:t>of bunches</a:t>
                      </a:r>
                      <a:endParaRPr lang="en-GB" sz="1600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Intensity</a:t>
                      </a:r>
                      <a:r>
                        <a:rPr lang="en-GB" sz="1600" baseline="0" noProof="0" dirty="0" smtClean="0"/>
                        <a:t> </a:t>
                      </a:r>
                    </a:p>
                    <a:p>
                      <a:pPr algn="ctr"/>
                      <a:r>
                        <a:rPr lang="en-GB" sz="1600" baseline="0" noProof="0" dirty="0" smtClean="0"/>
                        <a:t>per bunch</a:t>
                      </a:r>
                      <a:endParaRPr lang="en-GB" sz="1600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Transverse</a:t>
                      </a:r>
                      <a:r>
                        <a:rPr lang="en-GB" sz="1600" baseline="0" noProof="0" dirty="0" smtClean="0"/>
                        <a:t> </a:t>
                      </a:r>
                    </a:p>
                    <a:p>
                      <a:pPr algn="ctr"/>
                      <a:r>
                        <a:rPr lang="en-GB" sz="1600" baseline="0" noProof="0" dirty="0" err="1" smtClean="0"/>
                        <a:t>emittance</a:t>
                      </a:r>
                      <a:endParaRPr lang="en-GB" sz="1600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Peak</a:t>
                      </a:r>
                    </a:p>
                    <a:p>
                      <a:pPr algn="ctr"/>
                      <a:r>
                        <a:rPr lang="en-GB" sz="1600" baseline="0" noProof="0" dirty="0" smtClean="0"/>
                        <a:t> luminosity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Pile up</a:t>
                      </a:r>
                      <a:endParaRPr lang="en-GB" sz="1600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Int.  yearly</a:t>
                      </a:r>
                    </a:p>
                    <a:p>
                      <a:pPr algn="ctr"/>
                      <a:r>
                        <a:rPr lang="en-GB" sz="1600" noProof="0" dirty="0" smtClean="0"/>
                        <a:t>luminosity</a:t>
                      </a:r>
                      <a:endParaRPr lang="en-GB" sz="1600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sz="1400" b="1" dirty="0" smtClean="0"/>
                        <a:t>25 ns</a:t>
                      </a:r>
                      <a:r>
                        <a:rPr lang="fr-CH" sz="1400" b="1" baseline="0" dirty="0" smtClean="0"/>
                        <a:t> </a:t>
                      </a:r>
                      <a:r>
                        <a:rPr lang="fr-CH" sz="1400" b="1" dirty="0" smtClean="0"/>
                        <a:t>BCMS</a:t>
                      </a:r>
                      <a:endParaRPr lang="fr-CH" sz="14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1" dirty="0" smtClean="0"/>
                        <a:t>2508</a:t>
                      </a:r>
                      <a:endParaRPr lang="fr-CH" sz="14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1" dirty="0" smtClean="0"/>
                        <a:t>1.15 × 10</a:t>
                      </a:r>
                      <a:r>
                        <a:rPr lang="fr-CH" sz="1400" b="1" baseline="30000" dirty="0" smtClean="0"/>
                        <a:t>11</a:t>
                      </a:r>
                      <a:endParaRPr lang="fr-CH" sz="1400" b="1" baseline="30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1" dirty="0" smtClean="0"/>
                        <a:t>1.9 µm</a:t>
                      </a:r>
                      <a:endParaRPr lang="fr-CH" sz="14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400" b="1" dirty="0" smtClean="0"/>
                        <a:t>1.6×10</a:t>
                      </a:r>
                      <a:r>
                        <a:rPr lang="fr-CH" sz="1400" b="1" baseline="30000" dirty="0" smtClean="0"/>
                        <a:t>34</a:t>
                      </a:r>
                      <a:r>
                        <a:rPr lang="fr-CH" sz="1400" b="1" dirty="0" smtClean="0"/>
                        <a:t> cm</a:t>
                      </a:r>
                      <a:r>
                        <a:rPr lang="fr-CH" sz="1400" b="1" baseline="30000" dirty="0" smtClean="0"/>
                        <a:t>-2</a:t>
                      </a:r>
                      <a:r>
                        <a:rPr lang="fr-CH" sz="1400" b="1" dirty="0" smtClean="0"/>
                        <a:t>s</a:t>
                      </a:r>
                      <a:r>
                        <a:rPr lang="fr-CH" sz="1400" b="1" baseline="30000" dirty="0" smtClean="0"/>
                        <a:t>-1</a:t>
                      </a:r>
                      <a:endParaRPr lang="fr-CH" sz="1400" b="1" baseline="30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1" dirty="0" smtClean="0"/>
                        <a:t>~43</a:t>
                      </a:r>
                      <a:endParaRPr lang="fr-CH" sz="14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1" dirty="0" smtClean="0"/>
                        <a:t>~40-45 fb</a:t>
                      </a:r>
                      <a:r>
                        <a:rPr lang="fr-CH" sz="1400" b="1" baseline="30000" dirty="0" smtClean="0"/>
                        <a:t>-1</a:t>
                      </a:r>
                      <a:endParaRPr lang="fr-CH" sz="1400" b="1" baseline="30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28194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conditions: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Similar turn around time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Similar machine availability </a:t>
            </a:r>
            <a:endParaRPr lang="en-GB" dirty="0" smtClean="0"/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  <a:defRPr/>
            </a:pPr>
            <a:r>
              <a:rPr lang="en-GB" dirty="0" err="1" smtClean="0"/>
              <a:t>β</a:t>
            </a:r>
            <a:r>
              <a:rPr lang="en-GB" baseline="30000" dirty="0" smtClean="0"/>
              <a:t>*</a:t>
            </a:r>
            <a:r>
              <a:rPr lang="en-GB" dirty="0" smtClean="0"/>
              <a:t>  ≤ 0.5m (was 0.6 </a:t>
            </a:r>
            <a:r>
              <a:rPr lang="en-GB" dirty="0" err="1" smtClean="0"/>
              <a:t>m</a:t>
            </a:r>
            <a:r>
              <a:rPr lang="en-GB" dirty="0" smtClean="0"/>
              <a:t> in 2012)</a:t>
            </a:r>
          </a:p>
          <a:p>
            <a:pPr marL="742950" lvl="2" indent="-285750" defTabSz="457200">
              <a:spcBef>
                <a:spcPct val="20000"/>
              </a:spcBef>
              <a:buFont typeface="Arial"/>
              <a:buChar char="–"/>
              <a:defRPr/>
            </a:pPr>
            <a:r>
              <a:rPr lang="en-GB" dirty="0" smtClean="0"/>
              <a:t>Using new injector beam production scheme (BCMS), resulting in brighter beams.</a:t>
            </a:r>
          </a:p>
          <a:p>
            <a:pPr marL="285750" indent="-285750" defTabSz="457200">
              <a:spcBef>
                <a:spcPct val="20000"/>
              </a:spcBef>
              <a:buFont typeface="Arial"/>
              <a:buChar char="–"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5779" y="3886200"/>
            <a:ext cx="110822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F. </a:t>
            </a:r>
            <a:r>
              <a:rPr lang="en-US" dirty="0" err="1" smtClean="0"/>
              <a:t>Bordry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7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971800"/>
            <a:ext cx="4198237" cy="30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200"/>
            <a:ext cx="8735888" cy="70609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The HL-LHC Project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800600" y="3429000"/>
            <a:ext cx="41910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2600" dirty="0" smtClean="0"/>
              <a:t>Many improvements on the LHC ring</a:t>
            </a:r>
          </a:p>
          <a:p>
            <a:pPr>
              <a:buNone/>
            </a:pPr>
            <a:endParaRPr lang="en-GB" sz="2600" dirty="0" smtClean="0"/>
          </a:p>
          <a:p>
            <a:r>
              <a:rPr lang="en-GB" sz="2600" dirty="0" smtClean="0"/>
              <a:t>New </a:t>
            </a:r>
            <a:r>
              <a:rPr lang="en-GB" sz="2600" dirty="0"/>
              <a:t>IR-quads </a:t>
            </a:r>
            <a:r>
              <a:rPr lang="en-GB" sz="2600" dirty="0" smtClean="0"/>
              <a:t>Nb</a:t>
            </a:r>
            <a:r>
              <a:rPr lang="en-GB" sz="2600" baseline="-25000" dirty="0" smtClean="0"/>
              <a:t>3</a:t>
            </a:r>
            <a:r>
              <a:rPr lang="en-GB" sz="2600" dirty="0" smtClean="0"/>
              <a:t>Sn (</a:t>
            </a:r>
            <a:r>
              <a:rPr lang="en-GB" sz="2600" dirty="0"/>
              <a:t>inner triplets)</a:t>
            </a:r>
          </a:p>
          <a:p>
            <a:pPr marL="342900" lvl="1" indent="-342900">
              <a:buFont typeface="Arial"/>
              <a:buChar char="•"/>
            </a:pPr>
            <a:r>
              <a:rPr lang="en-GB" sz="2600" dirty="0" smtClean="0"/>
              <a:t>New 11 </a:t>
            </a:r>
            <a:r>
              <a:rPr lang="en-GB" sz="2600" dirty="0"/>
              <a:t>T Nb</a:t>
            </a:r>
            <a:r>
              <a:rPr lang="en-GB" sz="2600" baseline="-25000" dirty="0"/>
              <a:t>3</a:t>
            </a:r>
            <a:r>
              <a:rPr lang="en-GB" sz="2600" dirty="0"/>
              <a:t>Sn (short) </a:t>
            </a:r>
            <a:r>
              <a:rPr lang="en-GB" sz="2600" dirty="0" smtClean="0"/>
              <a:t>dipoles</a:t>
            </a:r>
          </a:p>
          <a:p>
            <a:pPr marL="342900" lvl="1" indent="-342900">
              <a:buFont typeface="Arial"/>
              <a:buChar char="•"/>
            </a:pPr>
            <a:r>
              <a:rPr lang="en-GB" sz="2600" dirty="0" smtClean="0"/>
              <a:t>Collimation upgrade</a:t>
            </a:r>
          </a:p>
          <a:p>
            <a:pPr marL="342900" lvl="1" indent="-342900">
              <a:buFont typeface="Arial"/>
              <a:buChar char="•"/>
            </a:pPr>
            <a:r>
              <a:rPr lang="en-GB" sz="2600" dirty="0"/>
              <a:t>Cryogenics </a:t>
            </a:r>
            <a:r>
              <a:rPr lang="en-GB" sz="2600" dirty="0" smtClean="0"/>
              <a:t>upgrade</a:t>
            </a:r>
          </a:p>
          <a:p>
            <a:pPr marL="342900" lvl="1" indent="-342900">
              <a:buFont typeface="Arial"/>
              <a:buChar char="•"/>
            </a:pPr>
            <a:r>
              <a:rPr lang="en-GB" sz="2600" dirty="0" smtClean="0"/>
              <a:t>Crab Cavities</a:t>
            </a:r>
          </a:p>
          <a:p>
            <a:pPr marL="342900" lvl="1" indent="-342900">
              <a:buFont typeface="Arial"/>
              <a:buChar char="•"/>
            </a:pPr>
            <a:r>
              <a:rPr lang="en-GB" sz="2600" dirty="0" smtClean="0"/>
              <a:t>Cold powering</a:t>
            </a:r>
          </a:p>
          <a:p>
            <a:pPr marL="342900" lvl="1" indent="-342900">
              <a:buFont typeface="Arial"/>
              <a:buChar char="•"/>
            </a:pPr>
            <a:r>
              <a:rPr lang="en-GB" sz="2600" dirty="0" smtClean="0"/>
              <a:t>Machine protection</a:t>
            </a:r>
          </a:p>
          <a:p>
            <a:pPr marL="342900" lvl="1" indent="-342900">
              <a:buFont typeface="Arial"/>
              <a:buChar char="•"/>
            </a:pPr>
            <a:r>
              <a:rPr lang="en-GB" sz="2600" dirty="0" smtClean="0"/>
              <a:t>…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8382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1925">
              <a:buNone/>
            </a:pPr>
            <a:r>
              <a:rPr lang="en-GB" sz="2000" dirty="0" smtClean="0">
                <a:solidFill>
                  <a:srgbClr val="0C377B"/>
                </a:solidFill>
              </a:rPr>
              <a:t>Goal is to obtain about 3 - 4 fb</a:t>
            </a:r>
            <a:r>
              <a:rPr lang="en-GB" sz="2000" baseline="30000" dirty="0" smtClean="0">
                <a:solidFill>
                  <a:srgbClr val="0C377B"/>
                </a:solidFill>
              </a:rPr>
              <a:t>-1</a:t>
            </a:r>
            <a:r>
              <a:rPr lang="en-GB" sz="2000" dirty="0" smtClean="0">
                <a:solidFill>
                  <a:srgbClr val="0C377B"/>
                </a:solidFill>
              </a:rPr>
              <a:t>/day (250 to 300 fb</a:t>
            </a:r>
            <a:r>
              <a:rPr lang="en-GB" sz="2000" baseline="30000" dirty="0" smtClean="0">
                <a:solidFill>
                  <a:srgbClr val="0C377B"/>
                </a:solidFill>
              </a:rPr>
              <a:t>-1</a:t>
            </a:r>
            <a:r>
              <a:rPr lang="en-GB" sz="2000" dirty="0" smtClean="0">
                <a:solidFill>
                  <a:srgbClr val="0C377B"/>
                </a:solidFill>
              </a:rPr>
              <a:t>/year)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524000"/>
            <a:ext cx="50292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2065" dirty="0" smtClean="0"/>
              <a:t>Many improvements on the injector chain</a:t>
            </a:r>
          </a:p>
          <a:p>
            <a:pPr>
              <a:buNone/>
            </a:pPr>
            <a:endParaRPr lang="en-GB" sz="2065" dirty="0" smtClean="0"/>
          </a:p>
          <a:p>
            <a:r>
              <a:rPr lang="en-GB" sz="2065" dirty="0" err="1" smtClean="0"/>
              <a:t>Linac</a:t>
            </a:r>
            <a:r>
              <a:rPr lang="en-GB" sz="2065" dirty="0" smtClean="0"/>
              <a:t> 4 - PS booster</a:t>
            </a:r>
          </a:p>
          <a:p>
            <a:r>
              <a:rPr lang="en-GB" sz="2065" dirty="0" smtClean="0"/>
              <a:t>PS</a:t>
            </a:r>
          </a:p>
          <a:p>
            <a:r>
              <a:rPr lang="en-GB" sz="2065" dirty="0" smtClean="0"/>
              <a:t>SPS</a:t>
            </a:r>
          </a:p>
          <a:p>
            <a:pPr>
              <a:buNone/>
            </a:pPr>
            <a:endParaRPr lang="en-GB" sz="2600" dirty="0" smtClean="0"/>
          </a:p>
        </p:txBody>
      </p:sp>
      <p:pic>
        <p:nvPicPr>
          <p:cNvPr id="11" name="Picture 2" descr="http://www.maalpu.org/lhc/LHC.chai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7" b="4761"/>
          <a:stretch/>
        </p:blipFill>
        <p:spPr bwMode="auto">
          <a:xfrm>
            <a:off x="5486400" y="1295400"/>
            <a:ext cx="2895600" cy="205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0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2296" y="1052736"/>
            <a:ext cx="606287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2800" dirty="0" smtClean="0"/>
              <a:t>Baseline layout of HL-LHC IR region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304800" y="152400"/>
            <a:ext cx="86868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i="1" dirty="0" smtClean="0">
                <a:solidFill>
                  <a:schemeClr val="bg1"/>
                </a:solidFill>
              </a:rPr>
              <a:t>Example of </a:t>
            </a:r>
            <a:r>
              <a:rPr lang="en-GB" sz="2800" i="1" dirty="0">
                <a:solidFill>
                  <a:schemeClr val="bg1"/>
                </a:solidFill>
              </a:rPr>
              <a:t>International</a:t>
            </a:r>
            <a:r>
              <a:rPr lang="en-GB" sz="2800" i="1" dirty="0" smtClean="0">
                <a:solidFill>
                  <a:schemeClr val="bg1"/>
                </a:solidFill>
              </a:rPr>
              <a:t> Collaboration</a:t>
            </a:r>
            <a:endParaRPr lang="en-GB" sz="2800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192" y="5023808"/>
            <a:ext cx="8996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with national laboratories but also involving industrial firms </a:t>
            </a:r>
            <a:endParaRPr lang="en-GB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-35144" y="1747981"/>
            <a:ext cx="9026744" cy="2551712"/>
            <a:chOff x="-35144" y="2240874"/>
            <a:chExt cx="9026744" cy="255171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144" y="2240874"/>
              <a:ext cx="8377758" cy="2551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8342614" y="3175711"/>
              <a:ext cx="648986" cy="31614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438282" y="2861004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Q4</a:t>
              </a:r>
              <a:endParaRPr lang="fr-FR" sz="1400" dirty="0"/>
            </a:p>
          </p:txBody>
        </p:sp>
        <p:pic>
          <p:nvPicPr>
            <p:cNvPr id="1026" name="Picture 2" descr="http://medias.doublet.pro/medias/images/produits/bd4b68f999ac2c4f0c7a1384b3f0bd22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91512" y="3173186"/>
              <a:ext cx="558263" cy="312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949613" y="3175711"/>
              <a:ext cx="324493" cy="316147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28718" y="2869949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D2</a:t>
              </a:r>
              <a:endParaRPr lang="fr-FR" sz="14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696200" y="838200"/>
            <a:ext cx="110822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F. </a:t>
            </a:r>
            <a:r>
              <a:rPr lang="en-US" dirty="0" err="1" smtClean="0"/>
              <a:t>Bordry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1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48396" y="264167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Run 2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6813" y="264167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Run 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6693" y="408541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Run 4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4565" y="264167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LS 2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7948" y="408541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LS </a:t>
            </a:r>
            <a:r>
              <a:rPr lang="en-GB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6133" y="551006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LS 4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4141" y="551006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LS 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6165" y="551006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Run 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7895" y="6135687"/>
            <a:ext cx="5816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 smtClean="0">
                <a:solidFill>
                  <a:srgbClr val="FFFFFF"/>
                </a:solidFill>
              </a:rPr>
              <a:t>LHC schedule  approved by CERN management and LHC experiments spokespersons and technical coordinators  (December 2013)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009" y="664163"/>
            <a:ext cx="6186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36575" algn="l"/>
                <a:tab pos="2963863" algn="l"/>
                <a:tab pos="3311525" algn="l"/>
              </a:tabLst>
            </a:pPr>
            <a:r>
              <a:rPr lang="en-GB" dirty="0" smtClean="0"/>
              <a:t>LS2 	starting in </a:t>
            </a:r>
            <a:r>
              <a:rPr lang="en-GB" dirty="0" smtClean="0">
                <a:solidFill>
                  <a:srgbClr val="FF0000"/>
                </a:solidFill>
              </a:rPr>
              <a:t>2018 (July)	</a:t>
            </a:r>
            <a:r>
              <a:rPr lang="en-GB" dirty="0" smtClean="0"/>
              <a:t>=&gt; 	</a:t>
            </a:r>
            <a:r>
              <a:rPr lang="en-GB" dirty="0" smtClean="0">
                <a:solidFill>
                  <a:srgbClr val="FF0000"/>
                </a:solidFill>
              </a:rPr>
              <a:t>18 </a:t>
            </a:r>
            <a:r>
              <a:rPr lang="en-GB" dirty="0" smtClean="0"/>
              <a:t>months + 3 months BC </a:t>
            </a:r>
          </a:p>
          <a:p>
            <a:pPr lvl="0">
              <a:tabLst>
                <a:tab pos="536575" algn="l"/>
                <a:tab pos="2963863" algn="l"/>
                <a:tab pos="3311525" algn="l"/>
              </a:tabLst>
            </a:pPr>
            <a:r>
              <a:rPr lang="en-GB" dirty="0" smtClean="0"/>
              <a:t>LS3	LHC: starting in 2023 	=&gt;	</a:t>
            </a:r>
            <a:r>
              <a:rPr lang="en-GB" dirty="0" smtClean="0">
                <a:solidFill>
                  <a:srgbClr val="FF0000"/>
                </a:solidFill>
              </a:rPr>
              <a:t>30</a:t>
            </a:r>
            <a:r>
              <a:rPr lang="en-GB" dirty="0" smtClean="0"/>
              <a:t> months + 3 months BC</a:t>
            </a:r>
          </a:p>
          <a:p>
            <a:pPr lvl="0">
              <a:tabLst>
                <a:tab pos="536575" algn="l"/>
                <a:tab pos="2963863" algn="l"/>
                <a:tab pos="3311525" algn="l"/>
              </a:tabLst>
            </a:pPr>
            <a:r>
              <a:rPr lang="en-GB" dirty="0"/>
              <a:t>	I</a:t>
            </a:r>
            <a:r>
              <a:rPr lang="en-GB" dirty="0" smtClean="0"/>
              <a:t>njectors: in 2024</a:t>
            </a:r>
            <a:r>
              <a:rPr lang="en-GB" dirty="0"/>
              <a:t>	</a:t>
            </a:r>
            <a:r>
              <a:rPr lang="en-GB" dirty="0" smtClean="0"/>
              <a:t>=&gt;</a:t>
            </a:r>
            <a:r>
              <a:rPr lang="en-GB" dirty="0"/>
              <a:t>	</a:t>
            </a:r>
            <a:r>
              <a:rPr lang="en-GB" dirty="0" smtClean="0">
                <a:solidFill>
                  <a:srgbClr val="FF0000"/>
                </a:solidFill>
              </a:rPr>
              <a:t>13</a:t>
            </a:r>
            <a:r>
              <a:rPr lang="en-GB" dirty="0" smtClean="0"/>
              <a:t> months + 3 months BC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104401"/>
            <a:ext cx="85344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solidFill>
                  <a:schemeClr val="bg1"/>
                </a:solidFill>
              </a:rPr>
              <a:t>LHC schedule beyond LS1</a:t>
            </a:r>
            <a:endParaRPr lang="en-GB" sz="2400" i="1" dirty="0">
              <a:solidFill>
                <a:schemeClr val="bg1"/>
              </a:solidFill>
            </a:endParaRPr>
          </a:p>
        </p:txBody>
      </p:sp>
      <p:grpSp>
        <p:nvGrpSpPr>
          <p:cNvPr id="5" name="Group 16"/>
          <p:cNvGrpSpPr/>
          <p:nvPr/>
        </p:nvGrpSpPr>
        <p:grpSpPr>
          <a:xfrm>
            <a:off x="6681022" y="566066"/>
            <a:ext cx="2355474" cy="1152846"/>
            <a:chOff x="6988333" y="1114770"/>
            <a:chExt cx="2025247" cy="903687"/>
          </a:xfrm>
        </p:grpSpPr>
        <p:grpSp>
          <p:nvGrpSpPr>
            <p:cNvPr id="17" name="Group 17"/>
            <p:cNvGrpSpPr/>
            <p:nvPr/>
          </p:nvGrpSpPr>
          <p:grpSpPr>
            <a:xfrm>
              <a:off x="7067911" y="1141217"/>
              <a:ext cx="1866091" cy="850793"/>
              <a:chOff x="7236296" y="15245"/>
              <a:chExt cx="1866091" cy="85079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236296" y="68139"/>
                <a:ext cx="224295" cy="15094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236296" y="256825"/>
                <a:ext cx="224295" cy="15094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236296" y="461945"/>
                <a:ext cx="224295" cy="15094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236296" y="671934"/>
                <a:ext cx="224295" cy="15094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grpSp>
            <p:nvGrpSpPr>
              <p:cNvPr id="18" name="Group 23"/>
              <p:cNvGrpSpPr/>
              <p:nvPr/>
            </p:nvGrpSpPr>
            <p:grpSpPr>
              <a:xfrm>
                <a:off x="7460591" y="15245"/>
                <a:ext cx="1641796" cy="850793"/>
                <a:chOff x="7460591" y="68139"/>
                <a:chExt cx="1641796" cy="850793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7460591" y="440642"/>
                  <a:ext cx="164179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 smtClean="0"/>
                    <a:t>Beam commissioning</a:t>
                  </a:r>
                  <a:endParaRPr lang="en-GB" sz="1200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460591" y="641933"/>
                  <a:ext cx="115666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 smtClean="0"/>
                    <a:t>Technical stop</a:t>
                  </a:r>
                  <a:endParaRPr lang="en-GB" sz="1200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460591" y="246120"/>
                  <a:ext cx="86594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 smtClean="0"/>
                    <a:t>Shutdown</a:t>
                  </a:r>
                  <a:endParaRPr lang="en-GB" sz="1200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460591" y="68139"/>
                  <a:ext cx="71365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 smtClean="0"/>
                    <a:t>Physics</a:t>
                  </a:r>
                  <a:endParaRPr lang="en-GB" sz="1200" dirty="0"/>
                </a:p>
              </p:txBody>
            </p:sp>
          </p:grpSp>
        </p:grpSp>
        <p:sp>
          <p:nvSpPr>
            <p:cNvPr id="19" name="Rectangle 18"/>
            <p:cNvSpPr/>
            <p:nvPr/>
          </p:nvSpPr>
          <p:spPr>
            <a:xfrm>
              <a:off x="6988333" y="1114770"/>
              <a:ext cx="2025247" cy="903687"/>
            </a:xfrm>
            <a:prstGeom prst="rect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8"/>
          <p:cNvGrpSpPr/>
          <p:nvPr/>
        </p:nvGrpSpPr>
        <p:grpSpPr>
          <a:xfrm>
            <a:off x="-108520" y="1671191"/>
            <a:ext cx="8688471" cy="4464496"/>
            <a:chOff x="349395" y="2018457"/>
            <a:chExt cx="8262087" cy="4464496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95" y="2018457"/>
              <a:ext cx="8262087" cy="4464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2740253" y="2893791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Run 2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14627" y="2893791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Run 3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88224" y="4227302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Run 4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36096" y="278356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LS 2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59479" y="4227302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LS </a:t>
              </a:r>
              <a:r>
                <a:rPr lang="en-GB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7664" y="5651956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LS 4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65672" y="5651956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LS 5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37696" y="5651956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Run 5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5090" y="5827910"/>
            <a:ext cx="32496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(</a:t>
            </a:r>
            <a:r>
              <a:rPr lang="en-GB" sz="1100" b="1" dirty="0" smtClean="0"/>
              <a:t>Extended) Year End Technical Stop: (E)YETS</a:t>
            </a:r>
            <a:endParaRPr lang="en-GB" sz="1100" b="1" dirty="0"/>
          </a:p>
        </p:txBody>
      </p:sp>
      <p:sp>
        <p:nvSpPr>
          <p:cNvPr id="2" name="Rectangle 1"/>
          <p:cNvSpPr/>
          <p:nvPr/>
        </p:nvSpPr>
        <p:spPr>
          <a:xfrm>
            <a:off x="3250804" y="2416604"/>
            <a:ext cx="6030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EYETS</a:t>
            </a:r>
          </a:p>
        </p:txBody>
      </p:sp>
      <p:sp>
        <p:nvSpPr>
          <p:cNvPr id="3" name="Rectangle 2"/>
          <p:cNvSpPr/>
          <p:nvPr/>
        </p:nvSpPr>
        <p:spPr>
          <a:xfrm>
            <a:off x="6772717" y="2962275"/>
            <a:ext cx="332933" cy="250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2175288" y="2422468"/>
            <a:ext cx="5180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YETS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75913" y="2414632"/>
            <a:ext cx="5180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YETS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77767" y="2433682"/>
            <a:ext cx="5180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YETS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72766" y="3867891"/>
            <a:ext cx="5180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/>
              <a:t>Y</a:t>
            </a:r>
            <a:r>
              <a:rPr lang="en-GB" sz="1000" b="1" dirty="0" smtClean="0">
                <a:solidFill>
                  <a:schemeClr val="bg1"/>
                </a:solidFill>
              </a:rPr>
              <a:t>ETS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156684" y="4114112"/>
            <a:ext cx="5180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YETS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1921" y="4270079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300 fb</a:t>
            </a:r>
            <a:r>
              <a:rPr lang="fr-CH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-1</a:t>
            </a:r>
            <a:endParaRPr lang="fr-FR" b="1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21934" y="5766355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3’000 fb</a:t>
            </a:r>
            <a:r>
              <a:rPr lang="fr-CH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-1</a:t>
            </a:r>
            <a:endParaRPr lang="fr-FR" b="1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602" y="184482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 fb</a:t>
            </a:r>
            <a:r>
              <a:rPr lang="fr-CH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-1</a:t>
            </a:r>
            <a:endParaRPr lang="fr-FR" b="1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60232" y="5805264"/>
            <a:ext cx="110822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F. </a:t>
            </a:r>
            <a:r>
              <a:rPr lang="en-US" dirty="0" err="1" smtClean="0"/>
              <a:t>Bordry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67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Project at CERN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762000"/>
            <a:ext cx="8305800" cy="2037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"/>
                <a:cs typeface="Times"/>
              </a:rPr>
              <a:t>d</a:t>
            </a:r>
            <a:r>
              <a:rPr lang="en-US" dirty="0" smtClean="0">
                <a:latin typeface="Times"/>
                <a:cs typeface="Times"/>
              </a:rPr>
              <a:t>) …</a:t>
            </a:r>
            <a:r>
              <a:rPr lang="en-GB" dirty="0" smtClean="0">
                <a:latin typeface="Times-Roman"/>
              </a:rPr>
              <a:t>to propose an ambitious </a:t>
            </a:r>
            <a:r>
              <a:rPr lang="en-GB" b="1" dirty="0" smtClean="0">
                <a:latin typeface="Times-Roman"/>
              </a:rPr>
              <a:t>post-LHC accelerator project at CERN </a:t>
            </a:r>
            <a:r>
              <a:rPr lang="en-GB" dirty="0" smtClean="0">
                <a:latin typeface="Times-Roman"/>
              </a:rPr>
              <a:t>by the time of the next Strategy update…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… </a:t>
            </a:r>
            <a:r>
              <a:rPr lang="en-US" i="1" dirty="0" smtClean="0">
                <a:latin typeface="Times"/>
                <a:cs typeface="Times"/>
              </a:rPr>
              <a:t>CERN should undertake design studies for accelerator projects in a global context, with emphasis on proton-proton and electron-positron high-energy frontier machines. </a:t>
            </a:r>
            <a:r>
              <a:rPr lang="en-GB" i="1" dirty="0" smtClean="0">
                <a:latin typeface="Times"/>
                <a:cs typeface="Times"/>
              </a:rPr>
              <a:t>These design studies should be coupled to a vigorous accelerator </a:t>
            </a:r>
            <a:r>
              <a:rPr lang="en-GB" b="1" i="1" dirty="0" smtClean="0">
                <a:latin typeface="Times"/>
                <a:cs typeface="Times"/>
              </a:rPr>
              <a:t>R&amp;D programme</a:t>
            </a:r>
            <a:r>
              <a:rPr lang="en-GB" i="1" dirty="0" smtClean="0">
                <a:latin typeface="Times"/>
                <a:cs typeface="Times"/>
              </a:rPr>
              <a:t>, including </a:t>
            </a:r>
            <a:r>
              <a:rPr lang="en-GB" b="1" i="1" dirty="0" smtClean="0">
                <a:solidFill>
                  <a:srgbClr val="FF0000"/>
                </a:solidFill>
                <a:latin typeface="Times"/>
                <a:cs typeface="Times"/>
              </a:rPr>
              <a:t>high-field magnets</a:t>
            </a:r>
            <a:r>
              <a:rPr lang="en-GB" b="1" i="1" dirty="0" smtClean="0">
                <a:latin typeface="Times"/>
                <a:cs typeface="Times"/>
              </a:rPr>
              <a:t> and </a:t>
            </a:r>
            <a:r>
              <a:rPr lang="en-GB" b="1" i="1" dirty="0" smtClean="0">
                <a:solidFill>
                  <a:srgbClr val="00B050"/>
                </a:solidFill>
                <a:latin typeface="Times"/>
                <a:cs typeface="Times"/>
              </a:rPr>
              <a:t>high-gradient accelerating</a:t>
            </a:r>
            <a:r>
              <a:rPr lang="en-GB" b="1" i="1" dirty="0" smtClean="0">
                <a:latin typeface="Times"/>
                <a:cs typeface="Times"/>
              </a:rPr>
              <a:t> structures</a:t>
            </a:r>
            <a:r>
              <a:rPr lang="en-GB" i="1" dirty="0" smtClean="0">
                <a:latin typeface="Times"/>
                <a:cs typeface="Times"/>
              </a:rPr>
              <a:t>, </a:t>
            </a:r>
            <a:r>
              <a:rPr lang="en-GB" b="1" i="1" dirty="0" smtClean="0">
                <a:latin typeface="Times"/>
                <a:cs typeface="Times"/>
              </a:rPr>
              <a:t>in collaboration with national institutes, laboratories and universities worldwide.</a:t>
            </a:r>
            <a:r>
              <a:rPr lang="en-US" i="1" dirty="0" smtClean="0">
                <a:latin typeface="Times"/>
                <a:cs typeface="Times"/>
              </a:rPr>
              <a:t> </a:t>
            </a:r>
            <a:endParaRPr lang="en-US" dirty="0" smtClean="0">
              <a:latin typeface="Times"/>
              <a:cs typeface="Times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1523" y="3291685"/>
            <a:ext cx="4299845" cy="253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4615" y="2768465"/>
            <a:ext cx="4220262" cy="3401471"/>
            <a:chOff x="34615" y="2768465"/>
            <a:chExt cx="4220262" cy="340147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5" y="3201618"/>
              <a:ext cx="4220262" cy="2968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133892" y="2768465"/>
              <a:ext cx="23045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</a:rPr>
                <a:t>HFM – FCC-</a:t>
              </a:r>
              <a:r>
                <a:rPr lang="en-GB" sz="2400" b="1" dirty="0" err="1" smtClean="0">
                  <a:solidFill>
                    <a:srgbClr val="FF0000"/>
                  </a:solidFill>
                </a:rPr>
                <a:t>hh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17948" y="2768465"/>
            <a:ext cx="184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HGA - CLIC</a:t>
            </a:r>
            <a:endParaRPr lang="en-GB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2894"/>
            <a:ext cx="8229600" cy="23413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Provide a staged approach to reach 3TeV </a:t>
            </a:r>
            <a:r>
              <a:rPr lang="en-US" dirty="0" err="1" smtClean="0"/>
              <a:t>cms</a:t>
            </a:r>
            <a:r>
              <a:rPr lang="en-US" dirty="0" smtClean="0"/>
              <a:t> with L=6 (2)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34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First stage 350GeV (top and </a:t>
            </a:r>
            <a:r>
              <a:rPr lang="en-US" dirty="0" err="1" smtClean="0"/>
              <a:t>higgs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Second stage around 1.5TeV (depending on physics input)</a:t>
            </a:r>
          </a:p>
          <a:p>
            <a:endParaRPr lang="en-US" dirty="0" smtClean="0"/>
          </a:p>
          <a:p>
            <a:r>
              <a:rPr lang="en-US" dirty="0" smtClean="0"/>
              <a:t>Third stage around 3TeV (depends on physics as well)</a:t>
            </a:r>
          </a:p>
        </p:txBody>
      </p:sp>
      <p:pic>
        <p:nvPicPr>
          <p:cNvPr id="10" name="Picture 9" descr="scheme_b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0968"/>
            <a:ext cx="9144000" cy="305752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CLIC Overview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6323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C5643-CERN3027 - Scale of contributions">
  <a:themeElements>
    <a:clrScheme name="Personnalisée 4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FC5643-CERN3027 - Scale of contributions</Template>
  <TotalTime>65530</TotalTime>
  <Words>2746</Words>
  <Application>Microsoft Macintosh PowerPoint</Application>
  <PresentationFormat>On-screen Show (4:3)</PresentationFormat>
  <Paragraphs>534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FC5643-CERN3027 - Scale of contributions</vt:lpstr>
      <vt:lpstr>PowerPoint Presentation</vt:lpstr>
      <vt:lpstr>PowerPoint Presentation</vt:lpstr>
      <vt:lpstr>PowerPoint Presentation</vt:lpstr>
      <vt:lpstr>Expectations after Long Shutdown 1 (2015)</vt:lpstr>
      <vt:lpstr>The HL-LHC Project</vt:lpstr>
      <vt:lpstr>PowerPoint Presentation</vt:lpstr>
      <vt:lpstr>PowerPoint Presentation</vt:lpstr>
      <vt:lpstr>Future Project at CERN</vt:lpstr>
      <vt:lpstr>PowerPoint Presentation</vt:lpstr>
      <vt:lpstr>PowerPoint Presentation</vt:lpstr>
      <vt:lpstr>The CLIC CDR documents</vt:lpstr>
      <vt:lpstr>Timeline</vt:lpstr>
      <vt:lpstr>CLIC Accelerator Activities 2014-18</vt:lpstr>
      <vt:lpstr>CLIC and FELs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ILC</vt:lpstr>
      <vt:lpstr>Neutrino Physics</vt:lpstr>
      <vt:lpstr>PowerPoint Presentation</vt:lpstr>
      <vt:lpstr>PowerPoint Presentation</vt:lpstr>
      <vt:lpstr>PowerPoint Presentation</vt:lpstr>
      <vt:lpstr>PowerPoint Presentation</vt:lpstr>
      <vt:lpstr>FCC-ee vs. Linear Colliders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FCC presentation at 6th TLEP WS</dc:title>
  <dc:creator>Michael Benedikt</dc:creator>
  <cp:lastModifiedBy>Daniel Schulte</cp:lastModifiedBy>
  <cp:revision>622</cp:revision>
  <cp:lastPrinted>2014-08-20T08:32:51Z</cp:lastPrinted>
  <dcterms:created xsi:type="dcterms:W3CDTF">2014-08-18T07:41:41Z</dcterms:created>
  <dcterms:modified xsi:type="dcterms:W3CDTF">2014-08-25T14:57:17Z</dcterms:modified>
</cp:coreProperties>
</file>