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7" r:id="rId4"/>
    <p:sldId id="257" r:id="rId5"/>
    <p:sldId id="259" r:id="rId6"/>
    <p:sldId id="268" r:id="rId7"/>
    <p:sldId id="263" r:id="rId8"/>
    <p:sldId id="262" r:id="rId9"/>
    <p:sldId id="260" r:id="rId10"/>
    <p:sldId id="264" r:id="rId11"/>
    <p:sldId id="261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4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37386-FD51-4B43-B04D-600D50E54B9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0FA35-C4F6-4DC1-9387-DEB3A88A9B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0FA35-C4F6-4DC1-9387-DEB3A88A9BF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510" y="6492875"/>
            <a:ext cx="4815536" cy="365125"/>
          </a:xfrm>
        </p:spPr>
        <p:txBody>
          <a:bodyPr/>
          <a:lstStyle/>
          <a:p>
            <a:endParaRPr lang="fr-CH" dirty="0" smtClean="0"/>
          </a:p>
          <a:p>
            <a:r>
              <a:rPr lang="fr-CH" dirty="0" smtClean="0"/>
              <a:t>Alain Blondel </a:t>
            </a:r>
            <a:r>
              <a:rPr lang="fr-CH" dirty="0" err="1" smtClean="0"/>
              <a:t>Higgs</a:t>
            </a:r>
            <a:r>
              <a:rPr lang="fr-CH" dirty="0" smtClean="0"/>
              <a:t> </a:t>
            </a:r>
            <a:r>
              <a:rPr lang="fr-CH" dirty="0" err="1" smtClean="0"/>
              <a:t>Factory</a:t>
            </a:r>
            <a:r>
              <a:rPr lang="fr-CH" dirty="0" smtClean="0"/>
              <a:t> mini workshop 13-Nov-2012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smtClean="0"/>
              <a:t>Alain Blondel Higgs Factory mini workshop 13-Nov-2012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515" y="6264315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6715" y="635432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D005C-E4D2-4ACF-9C89-CE93FEE42942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525" y="63543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dirty="0" smtClean="0"/>
              <a:t>Alain Blondel </a:t>
            </a:r>
            <a:r>
              <a:rPr lang="fr-CH" dirty="0" err="1" smtClean="0"/>
              <a:t>Higgs</a:t>
            </a:r>
            <a:r>
              <a:rPr lang="fr-CH" dirty="0" smtClean="0"/>
              <a:t> </a:t>
            </a:r>
            <a:r>
              <a:rPr lang="fr-CH" dirty="0" err="1" smtClean="0"/>
              <a:t>Factory</a:t>
            </a:r>
            <a:r>
              <a:rPr lang="fr-CH" dirty="0" smtClean="0"/>
              <a:t> mini workshop 13-Nov-2012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FA6D-A6DD-4CE5-A2C3-1F43628E4FD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ufact4c_med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025511" cy="953725"/>
          </a:xfrm>
          <a:prstGeom prst="rect">
            <a:avLst/>
          </a:prstGeom>
        </p:spPr>
      </p:pic>
      <p:pic>
        <p:nvPicPr>
          <p:cNvPr id="8" name="Picture 7" descr="unige-logo-red-and-yellow.bmp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201025" y="0"/>
            <a:ext cx="942975" cy="942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6615" y="818710"/>
            <a:ext cx="6507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 smtClean="0"/>
              <a:t>Beam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energy</a:t>
            </a:r>
            <a:r>
              <a:rPr lang="fr-CH" sz="2400" b="1" dirty="0" smtClean="0"/>
              <a:t> and </a:t>
            </a:r>
            <a:r>
              <a:rPr lang="fr-CH" sz="2400" b="1" dirty="0" err="1" smtClean="0"/>
              <a:t>beam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energy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spread</a:t>
            </a:r>
            <a:r>
              <a:rPr lang="fr-CH" sz="2400" b="1" dirty="0" smtClean="0"/>
              <a:t> calibration</a:t>
            </a:r>
          </a:p>
          <a:p>
            <a:r>
              <a:rPr lang="fr-CH" sz="2400" b="1" dirty="0"/>
              <a:t> </a:t>
            </a:r>
            <a:r>
              <a:rPr lang="fr-CH" sz="2400" b="1" dirty="0" smtClean="0"/>
              <a:t>   in muon </a:t>
            </a:r>
            <a:r>
              <a:rPr lang="fr-CH" sz="2400" b="1" dirty="0" err="1" smtClean="0"/>
              <a:t>storage</a:t>
            </a:r>
            <a:r>
              <a:rPr lang="fr-CH" sz="2400" b="1" dirty="0" smtClean="0"/>
              <a:t> rings</a:t>
            </a:r>
            <a:r>
              <a:rPr lang="en-US" sz="2400" b="1" dirty="0" smtClean="0"/>
              <a:t> </a:t>
            </a:r>
            <a:endParaRPr lang="fr-CH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6565" y="2078850"/>
            <a:ext cx="754193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Apologies if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seems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very</a:t>
            </a:r>
            <a:r>
              <a:rPr lang="fr-CH" dirty="0" smtClean="0"/>
              <a:t> </a:t>
            </a:r>
            <a:r>
              <a:rPr lang="fr-CH" dirty="0" err="1" smtClean="0"/>
              <a:t>old</a:t>
            </a:r>
            <a:r>
              <a:rPr lang="fr-CH" dirty="0" smtClean="0"/>
              <a:t> (but </a:t>
            </a:r>
            <a:r>
              <a:rPr lang="fr-CH" dirty="0" err="1" smtClean="0"/>
              <a:t>very</a:t>
            </a:r>
            <a:r>
              <a:rPr lang="fr-CH" dirty="0" smtClean="0"/>
              <a:t> good!) </a:t>
            </a:r>
            <a:r>
              <a:rPr lang="fr-CH" dirty="0" err="1" smtClean="0"/>
              <a:t>stuff</a:t>
            </a:r>
            <a:r>
              <a:rPr lang="fr-CH" dirty="0" smtClean="0"/>
              <a:t>. </a:t>
            </a:r>
          </a:p>
          <a:p>
            <a:r>
              <a:rPr lang="fr-CH" dirty="0" smtClean="0"/>
              <a:t>R. Raja and A. </a:t>
            </a:r>
            <a:r>
              <a:rPr lang="fr-CH" dirty="0" err="1" smtClean="0"/>
              <a:t>Tollestrup</a:t>
            </a:r>
            <a:r>
              <a:rPr lang="fr-CH" dirty="0" smtClean="0"/>
              <a:t>,  </a:t>
            </a:r>
          </a:p>
          <a:p>
            <a:r>
              <a:rPr lang="fi-FI" dirty="0" smtClean="0"/>
              <a:t>Calibrating the energy of a 50x50 GeV collider using the muon spin precession </a:t>
            </a:r>
          </a:p>
          <a:p>
            <a:r>
              <a:rPr lang="fi-FI" dirty="0" smtClean="0"/>
              <a:t>Phys</a:t>
            </a:r>
            <a:r>
              <a:rPr lang="fi-FI" dirty="0"/>
              <a:t>. Rev. D 58 (1998) 13 005</a:t>
            </a:r>
            <a:r>
              <a:rPr lang="fi-FI" dirty="0" smtClean="0"/>
              <a:t>,</a:t>
            </a:r>
            <a:endParaRPr lang="fr-CH" dirty="0" smtClean="0"/>
          </a:p>
          <a:p>
            <a:r>
              <a:rPr lang="fr-CH" dirty="0" smtClean="0"/>
              <a:t>AB, </a:t>
            </a:r>
            <a:r>
              <a:rPr lang="en-US" dirty="0" smtClean="0"/>
              <a:t>in: beam energy calibration 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Prospective Study of Muon Storage Rings at CERN, CERN 98-02, p. 51-54.</a:t>
            </a:r>
          </a:p>
          <a:p>
            <a:r>
              <a:rPr lang="en-US" dirty="0" smtClean="0"/>
              <a:t>AB , </a:t>
            </a:r>
            <a:r>
              <a:rPr lang="en-US" dirty="0" smtClean="0"/>
              <a:t>NIM </a:t>
            </a:r>
            <a:r>
              <a:rPr lang="en-US" dirty="0"/>
              <a:t>A 451 (2000) </a:t>
            </a:r>
            <a:r>
              <a:rPr lang="en-US" dirty="0" smtClean="0"/>
              <a:t>131}137 Muon </a:t>
            </a:r>
            <a:r>
              <a:rPr lang="en-US" dirty="0" err="1"/>
              <a:t>polarisation</a:t>
            </a:r>
            <a:r>
              <a:rPr lang="en-US" dirty="0"/>
              <a:t> in the neutrino </a:t>
            </a:r>
            <a:r>
              <a:rPr lang="en-US" dirty="0" smtClean="0"/>
              <a:t>factory</a:t>
            </a:r>
          </a:p>
          <a:p>
            <a:r>
              <a:rPr lang="en-US" dirty="0" smtClean="0"/>
              <a:t>M</a:t>
            </a:r>
            <a:r>
              <a:rPr lang="en-US" dirty="0"/>
              <a:t>. </a:t>
            </a:r>
            <a:r>
              <a:rPr lang="en-US" dirty="0" err="1" smtClean="0"/>
              <a:t>Apollonio</a:t>
            </a:r>
            <a:r>
              <a:rPr lang="en-US" dirty="0" smtClean="0"/>
              <a:t>, AB </a:t>
            </a:r>
            <a:r>
              <a:rPr lang="en-US" dirty="0"/>
              <a:t>et </a:t>
            </a:r>
            <a:r>
              <a:rPr lang="en-US" dirty="0" smtClean="0"/>
              <a:t>al, OSCILLATION </a:t>
            </a:r>
            <a:r>
              <a:rPr lang="en-US" dirty="0"/>
              <a:t>PHYSICS WITH A NEUTRINO FACTORY</a:t>
            </a:r>
          </a:p>
          <a:p>
            <a:r>
              <a:rPr lang="en-US" dirty="0" err="1"/>
              <a:t>arXiv:hep</a:t>
            </a:r>
            <a:r>
              <a:rPr lang="en-US" dirty="0"/>
              <a:t>-ph/0210192 v1 13 Oct </a:t>
            </a:r>
            <a:r>
              <a:rPr lang="en-US" dirty="0" smtClean="0"/>
              <a:t>2002</a:t>
            </a:r>
          </a:p>
          <a:p>
            <a:r>
              <a:rPr lang="en-US" dirty="0" smtClean="0"/>
              <a:t>MUON </a:t>
            </a:r>
            <a:r>
              <a:rPr lang="en-US" dirty="0"/>
              <a:t>POLARIMETER IN A NEUTRINO FACTORY DECAY RING</a:t>
            </a:r>
          </a:p>
          <a:p>
            <a:r>
              <a:rPr lang="it-IT" dirty="0"/>
              <a:t>M. </a:t>
            </a:r>
            <a:r>
              <a:rPr lang="it-IT" dirty="0" smtClean="0"/>
              <a:t>Apollonio</a:t>
            </a:r>
            <a:r>
              <a:rPr lang="it-IT" i="1" dirty="0" smtClean="0"/>
              <a:t>, </a:t>
            </a:r>
            <a:r>
              <a:rPr lang="en-US" dirty="0" smtClean="0"/>
              <a:t>D</a:t>
            </a:r>
            <a:r>
              <a:rPr lang="en-US" dirty="0"/>
              <a:t>. J. </a:t>
            </a:r>
            <a:r>
              <a:rPr lang="en-US" dirty="0" err="1"/>
              <a:t>Kelliher</a:t>
            </a:r>
            <a:r>
              <a:rPr lang="en-US" dirty="0"/>
              <a:t>, </a:t>
            </a:r>
            <a:r>
              <a:rPr lang="en-US" dirty="0" err="1"/>
              <a:t>ASTeC</a:t>
            </a:r>
            <a:r>
              <a:rPr lang="en-US" dirty="0"/>
              <a:t>, </a:t>
            </a:r>
            <a:r>
              <a:rPr lang="nl-NL" dirty="0" smtClean="0"/>
              <a:t>A</a:t>
            </a:r>
            <a:r>
              <a:rPr lang="nl-NL" dirty="0"/>
              <a:t>. </a:t>
            </a:r>
            <a:r>
              <a:rPr lang="nl-NL" dirty="0" smtClean="0"/>
              <a:t>B, IPAC2010, Kyoto</a:t>
            </a:r>
            <a:endParaRPr lang="en-US" dirty="0" smtClean="0"/>
          </a:p>
          <a:p>
            <a:r>
              <a:rPr lang="fr-CH" dirty="0" smtClean="0"/>
              <a:t>   (</a:t>
            </a:r>
            <a:r>
              <a:rPr lang="fr-CH" dirty="0" err="1" smtClean="0"/>
              <a:t>Used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 in the IDS-NF report)</a:t>
            </a:r>
          </a:p>
          <a:p>
            <a:r>
              <a:rPr lang="fr-CH" dirty="0" smtClean="0"/>
              <a:t>and…. </a:t>
            </a:r>
            <a:r>
              <a:rPr lang="fr-CH" dirty="0" smtClean="0"/>
              <a:t>Patrick </a:t>
            </a:r>
            <a:r>
              <a:rPr lang="fr-CH" dirty="0" err="1" smtClean="0"/>
              <a:t>Janot</a:t>
            </a:r>
            <a:r>
              <a:rPr lang="fr-CH" dirty="0" smtClean="0"/>
              <a:t>, 14 </a:t>
            </a:r>
            <a:r>
              <a:rPr lang="fr-CH" dirty="0" err="1" smtClean="0"/>
              <a:t>Nov</a:t>
            </a:r>
            <a:r>
              <a:rPr lang="fr-CH" dirty="0" smtClean="0"/>
              <a:t> 2012 </a:t>
            </a:r>
            <a:r>
              <a:rPr lang="fr-CH" dirty="0" err="1" smtClean="0"/>
              <a:t>at</a:t>
            </a:r>
            <a:r>
              <a:rPr lang="fr-CH" dirty="0" smtClean="0"/>
              <a:t> HF2012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545" y="6444335"/>
            <a:ext cx="7892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Alain Blondel   </a:t>
            </a:r>
            <a:r>
              <a:rPr lang="fr-CH" dirty="0" err="1" smtClean="0"/>
              <a:t>Higgs</a:t>
            </a:r>
            <a:r>
              <a:rPr lang="fr-CH" dirty="0" smtClean="0"/>
              <a:t> </a:t>
            </a:r>
            <a:r>
              <a:rPr lang="fr-CH" dirty="0" err="1" smtClean="0"/>
              <a:t>Factory</a:t>
            </a:r>
            <a:r>
              <a:rPr lang="fr-CH" dirty="0" smtClean="0"/>
              <a:t> Muon </a:t>
            </a:r>
            <a:r>
              <a:rPr lang="fr-CH" dirty="0" err="1" smtClean="0"/>
              <a:t>Collider</a:t>
            </a:r>
            <a:r>
              <a:rPr lang="fr-CH" dirty="0" smtClean="0"/>
              <a:t> mini Workshop. </a:t>
            </a:r>
            <a:r>
              <a:rPr lang="fr-CH" dirty="0" err="1" smtClean="0"/>
              <a:t>Fermilab</a:t>
            </a:r>
            <a:r>
              <a:rPr lang="fr-CH" dirty="0" smtClean="0"/>
              <a:t> 13-Nov-2012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10" y="818710"/>
            <a:ext cx="4286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25" y="638690"/>
            <a:ext cx="43338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7990" y="4914165"/>
            <a:ext cx="86060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In real life </a:t>
            </a:r>
            <a:r>
              <a:rPr lang="fr-CH" dirty="0" err="1" smtClean="0"/>
              <a:t>there</a:t>
            </a:r>
            <a:r>
              <a:rPr lang="fr-CH" dirty="0" smtClean="0"/>
              <a:t> are 10</a:t>
            </a:r>
            <a:r>
              <a:rPr lang="fr-CH" baseline="30000" dirty="0" smtClean="0"/>
              <a:t>13 </a:t>
            </a:r>
            <a:r>
              <a:rPr lang="fr-CH" dirty="0" smtClean="0"/>
              <a:t>muons </a:t>
            </a:r>
            <a:r>
              <a:rPr lang="fr-CH" dirty="0" err="1" smtClean="0"/>
              <a:t>decaying</a:t>
            </a:r>
            <a:r>
              <a:rPr lang="fr-CH" dirty="0" smtClean="0"/>
              <a:t> per second and the </a:t>
            </a:r>
            <a:r>
              <a:rPr lang="fr-CH" dirty="0" err="1" smtClean="0"/>
              <a:t>only</a:t>
            </a:r>
            <a:r>
              <a:rPr lang="fr-CH" dirty="0" smtClean="0"/>
              <a:t> challenge in the </a:t>
            </a:r>
          </a:p>
          <a:p>
            <a:r>
              <a:rPr lang="fr-CH" dirty="0" err="1" smtClean="0"/>
              <a:t>estimate</a:t>
            </a:r>
            <a:r>
              <a:rPr lang="fr-CH" dirty="0" smtClean="0"/>
              <a:t> of </a:t>
            </a:r>
            <a:r>
              <a:rPr lang="fr-CH" dirty="0" err="1" smtClean="0"/>
              <a:t>errors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to </a:t>
            </a:r>
            <a:r>
              <a:rPr lang="fr-CH" dirty="0" err="1" smtClean="0"/>
              <a:t>understand</a:t>
            </a:r>
            <a:r>
              <a:rPr lang="fr-CH" dirty="0" smtClean="0"/>
              <a:t> the </a:t>
            </a:r>
            <a:r>
              <a:rPr lang="fr-CH" dirty="0" err="1" smtClean="0"/>
              <a:t>number</a:t>
            </a:r>
            <a:r>
              <a:rPr lang="fr-CH" dirty="0" smtClean="0"/>
              <a:t> of </a:t>
            </a:r>
            <a:r>
              <a:rPr lang="fr-CH" dirty="0" err="1" smtClean="0"/>
              <a:t>decay</a:t>
            </a:r>
            <a:r>
              <a:rPr lang="fr-CH" dirty="0" smtClean="0"/>
              <a:t> </a:t>
            </a:r>
            <a:r>
              <a:rPr lang="fr-CH" dirty="0" err="1" smtClean="0"/>
              <a:t>electrons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make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</a:p>
          <a:p>
            <a:r>
              <a:rPr lang="fr-CH" dirty="0" smtClean="0"/>
              <a:t>to the </a:t>
            </a:r>
            <a:r>
              <a:rPr lang="fr-CH" dirty="0" err="1" smtClean="0"/>
              <a:t>polarimeter</a:t>
            </a:r>
            <a:r>
              <a:rPr lang="fr-CH" dirty="0" smtClean="0"/>
              <a:t>. (</a:t>
            </a:r>
            <a:r>
              <a:rPr lang="fr-CH" dirty="0" err="1" smtClean="0"/>
              <a:t>typically</a:t>
            </a:r>
            <a:r>
              <a:rPr lang="fr-CH" dirty="0" smtClean="0"/>
              <a:t> 10</a:t>
            </a:r>
            <a:r>
              <a:rPr lang="fr-CH" baseline="30000" dirty="0"/>
              <a:t>9</a:t>
            </a:r>
            <a:r>
              <a:rPr lang="fr-CH" dirty="0" smtClean="0"/>
              <a:t>-10</a:t>
            </a:r>
            <a:r>
              <a:rPr lang="fr-CH" baseline="30000" dirty="0" smtClean="0"/>
              <a:t>11</a:t>
            </a:r>
            <a:r>
              <a:rPr lang="fr-CH" dirty="0" smtClean="0"/>
              <a:t> per second, </a:t>
            </a:r>
            <a:r>
              <a:rPr lang="fr-CH" dirty="0" err="1" smtClean="0"/>
              <a:t>statistics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never</a:t>
            </a:r>
            <a:r>
              <a:rPr lang="fr-CH" dirty="0" smtClean="0"/>
              <a:t> a </a:t>
            </a:r>
            <a:r>
              <a:rPr lang="fr-CH" dirty="0" err="1" smtClean="0"/>
              <a:t>problem</a:t>
            </a:r>
            <a:r>
              <a:rPr lang="fr-CH" dirty="0" smtClean="0"/>
              <a:t>). </a:t>
            </a:r>
            <a:r>
              <a:rPr lang="fr-CH" dirty="0" err="1" smtClean="0"/>
              <a:t>Because</a:t>
            </a:r>
            <a:endParaRPr lang="fr-CH" dirty="0" smtClean="0"/>
          </a:p>
          <a:p>
            <a:r>
              <a:rPr lang="fr-CH" dirty="0" smtClean="0"/>
              <a:t>the </a:t>
            </a:r>
            <a:r>
              <a:rPr lang="fr-CH" dirty="0" err="1" smtClean="0"/>
              <a:t>absolute</a:t>
            </a:r>
            <a:r>
              <a:rPr lang="fr-CH" dirty="0" smtClean="0"/>
              <a:t> value of the </a:t>
            </a:r>
            <a:r>
              <a:rPr lang="fr-CH" dirty="0" err="1" smtClean="0"/>
              <a:t>polarization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not relevant, and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frequencies</a:t>
            </a:r>
            <a:r>
              <a:rPr lang="fr-CH" dirty="0" smtClean="0"/>
              <a:t> are </a:t>
            </a:r>
            <a:r>
              <a:rPr lang="fr-CH" dirty="0" err="1" smtClean="0"/>
              <a:t>involved</a:t>
            </a:r>
            <a:endParaRPr lang="fr-CH" dirty="0" smtClean="0"/>
          </a:p>
          <a:p>
            <a:r>
              <a:rPr lang="fr-CH" dirty="0" smtClean="0"/>
              <a:t>the </a:t>
            </a:r>
            <a:r>
              <a:rPr lang="fr-CH" dirty="0" err="1" smtClean="0"/>
              <a:t>systematic</a:t>
            </a:r>
            <a:r>
              <a:rPr lang="fr-CH" dirty="0" smtClean="0"/>
              <a:t> </a:t>
            </a:r>
            <a:r>
              <a:rPr lang="fr-CH" dirty="0" err="1" smtClean="0"/>
              <a:t>errors</a:t>
            </a:r>
            <a:r>
              <a:rPr lang="fr-CH" dirty="0" smtClean="0"/>
              <a:t> are </a:t>
            </a:r>
            <a:r>
              <a:rPr lang="fr-CH" dirty="0" err="1" smtClean="0"/>
              <a:t>very</a:t>
            </a:r>
            <a:r>
              <a:rPr lang="fr-CH" dirty="0" smtClean="0"/>
              <a:t> </a:t>
            </a:r>
            <a:r>
              <a:rPr lang="fr-CH" dirty="0" err="1" smtClean="0"/>
              <a:t>small</a:t>
            </a:r>
            <a:r>
              <a:rPr lang="fr-CH" dirty="0" smtClean="0"/>
              <a:t> (~5-100 </a:t>
            </a:r>
            <a:r>
              <a:rPr lang="fr-CH" dirty="0" err="1" smtClean="0"/>
              <a:t>keV</a:t>
            </a:r>
            <a:r>
              <a:rPr lang="fr-CH" dirty="0" smtClean="0"/>
              <a:t>) on </a:t>
            </a:r>
            <a:r>
              <a:rPr lang="fr-CH" dirty="0" err="1" smtClean="0"/>
              <a:t>both</a:t>
            </a:r>
            <a:r>
              <a:rPr lang="fr-CH" dirty="0" smtClean="0"/>
              <a:t> the </a:t>
            </a:r>
            <a:r>
              <a:rPr lang="fr-CH" dirty="0" err="1" smtClean="0"/>
              <a:t>beam</a:t>
            </a:r>
            <a:r>
              <a:rPr lang="fr-CH" dirty="0" smtClean="0"/>
              <a:t>  </a:t>
            </a:r>
            <a:r>
              <a:rPr lang="fr-CH" dirty="0" err="1" smtClean="0"/>
              <a:t>energy</a:t>
            </a:r>
            <a:r>
              <a:rPr lang="fr-CH" dirty="0" smtClean="0"/>
              <a:t> </a:t>
            </a:r>
          </a:p>
          <a:p>
            <a:r>
              <a:rPr lang="fr-CH" dirty="0" smtClean="0"/>
              <a:t>and </a:t>
            </a:r>
            <a:r>
              <a:rPr lang="fr-CH" dirty="0" err="1" smtClean="0"/>
              <a:t>energy</a:t>
            </a:r>
            <a:r>
              <a:rPr lang="fr-CH" dirty="0" smtClean="0"/>
              <a:t> </a:t>
            </a:r>
            <a:r>
              <a:rPr lang="fr-CH" dirty="0" err="1" smtClean="0"/>
              <a:t>spread</a:t>
            </a:r>
            <a:r>
              <a:rPr lang="fr-CH" dirty="0" smtClean="0"/>
              <a:t>.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8510" y="188640"/>
            <a:ext cx="908857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dirty="0" smtClean="0"/>
              <a:t>M. </a:t>
            </a:r>
            <a:r>
              <a:rPr lang="fr-CH" dirty="0" err="1" smtClean="0"/>
              <a:t>Apollonio</a:t>
            </a:r>
            <a:r>
              <a:rPr lang="fr-CH" dirty="0" smtClean="0"/>
              <a:t>, real simulation (NB </a:t>
            </a:r>
            <a:r>
              <a:rPr lang="fr-CH" dirty="0" err="1" smtClean="0"/>
              <a:t>simulated</a:t>
            </a:r>
            <a:r>
              <a:rPr lang="fr-CH" dirty="0" smtClean="0"/>
              <a:t> one of100 </a:t>
            </a:r>
            <a:r>
              <a:rPr lang="fr-CH" dirty="0" err="1" smtClean="0"/>
              <a:t>bunches</a:t>
            </a:r>
            <a:r>
              <a:rPr lang="fr-CH" dirty="0" smtClean="0"/>
              <a:t> of muons for 1 </a:t>
            </a:r>
            <a:r>
              <a:rPr lang="fr-CH" dirty="0" err="1" smtClean="0"/>
              <a:t>fill</a:t>
            </a:r>
            <a:r>
              <a:rPr lang="fr-CH" dirty="0" smtClean="0"/>
              <a:t> out of 50/s). </a:t>
            </a:r>
          </a:p>
          <a:p>
            <a:r>
              <a:rPr lang="fr-CH" dirty="0" err="1" smtClean="0"/>
              <a:t>Statistical</a:t>
            </a:r>
            <a:r>
              <a:rPr lang="fr-CH" dirty="0" smtClean="0"/>
              <a:t> </a:t>
            </a:r>
            <a:r>
              <a:rPr lang="fr-CH" dirty="0" err="1" smtClean="0"/>
              <a:t>errors</a:t>
            </a:r>
            <a:r>
              <a:rPr lang="fr-CH" dirty="0" smtClean="0"/>
              <a:t> are </a:t>
            </a:r>
            <a:r>
              <a:rPr lang="fr-CH" dirty="0" err="1" smtClean="0"/>
              <a:t>higher</a:t>
            </a:r>
            <a:r>
              <a:rPr lang="fr-CH" dirty="0" smtClean="0"/>
              <a:t> by </a:t>
            </a:r>
            <a:r>
              <a:rPr lang="fr-CH" dirty="0" err="1" smtClean="0"/>
              <a:t>corresponding</a:t>
            </a:r>
            <a:r>
              <a:rPr lang="fr-CH" dirty="0" smtClean="0"/>
              <a:t> </a:t>
            </a:r>
            <a:r>
              <a:rPr lang="fr-CH" dirty="0" err="1" smtClean="0"/>
              <a:t>factors</a:t>
            </a:r>
            <a:r>
              <a:rPr lang="fr-CH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3665"/>
            <a:ext cx="89154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386535" y="3969060"/>
            <a:ext cx="6390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07015" y="908720"/>
            <a:ext cx="1530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745357" y="2476449"/>
            <a:ext cx="700157" cy="702365"/>
          </a:xfrm>
          <a:custGeom>
            <a:avLst/>
            <a:gdLst>
              <a:gd name="connsiteX0" fmla="*/ 0 w 700157"/>
              <a:gd name="connsiteY0" fmla="*/ 0 h 702365"/>
              <a:gd name="connsiteX1" fmla="*/ 609600 w 700157"/>
              <a:gd name="connsiteY1" fmla="*/ 318052 h 702365"/>
              <a:gd name="connsiteX2" fmla="*/ 543339 w 700157"/>
              <a:gd name="connsiteY2" fmla="*/ 609600 h 702365"/>
              <a:gd name="connsiteX3" fmla="*/ 92765 w 700157"/>
              <a:gd name="connsiteY3" fmla="*/ 702365 h 70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157" h="702365">
                <a:moveTo>
                  <a:pt x="0" y="0"/>
                </a:moveTo>
                <a:cubicBezTo>
                  <a:pt x="259522" y="108226"/>
                  <a:pt x="519044" y="216452"/>
                  <a:pt x="609600" y="318052"/>
                </a:cubicBezTo>
                <a:cubicBezTo>
                  <a:pt x="700157" y="419652"/>
                  <a:pt x="629478" y="545548"/>
                  <a:pt x="543339" y="609600"/>
                </a:cubicBezTo>
                <a:cubicBezTo>
                  <a:pt x="457200" y="673652"/>
                  <a:pt x="274982" y="688008"/>
                  <a:pt x="92765" y="702365"/>
                </a:cubicBezTo>
              </a:path>
            </a:pathLst>
          </a:custGeom>
          <a:ln cmpd="thickThin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77345" y="2753925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1%!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772" y="4104075"/>
            <a:ext cx="88257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this</a:t>
            </a:r>
            <a:r>
              <a:rPr lang="fr-CH" dirty="0" smtClean="0"/>
              <a:t> technique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really</a:t>
            </a:r>
            <a:r>
              <a:rPr lang="fr-CH" dirty="0" smtClean="0"/>
              <a:t> </a:t>
            </a:r>
            <a:r>
              <a:rPr lang="fr-CH" dirty="0" err="1" smtClean="0"/>
              <a:t>easy</a:t>
            </a:r>
            <a:r>
              <a:rPr lang="fr-CH" dirty="0" smtClean="0"/>
              <a:t> and </a:t>
            </a:r>
            <a:r>
              <a:rPr lang="fr-CH" dirty="0" err="1" smtClean="0"/>
              <a:t>very</a:t>
            </a:r>
            <a:r>
              <a:rPr lang="fr-CH" dirty="0" smtClean="0"/>
              <a:t> </a:t>
            </a:r>
            <a:r>
              <a:rPr lang="fr-CH" dirty="0" err="1" smtClean="0"/>
              <a:t>powerful</a:t>
            </a:r>
            <a:r>
              <a:rPr lang="fr-CH" dirty="0"/>
              <a:t> </a:t>
            </a:r>
            <a:r>
              <a:rPr lang="fr-CH" dirty="0" smtClean="0"/>
              <a:t>– a </a:t>
            </a:r>
            <a:r>
              <a:rPr lang="fr-CH" dirty="0" err="1" smtClean="0"/>
              <a:t>paradise</a:t>
            </a:r>
            <a:r>
              <a:rPr lang="fr-CH" dirty="0" smtClean="0"/>
              <a:t>!</a:t>
            </a:r>
          </a:p>
          <a:p>
            <a:endParaRPr lang="fr-CH" dirty="0" smtClean="0"/>
          </a:p>
          <a:p>
            <a:r>
              <a:rPr lang="fr-CH" dirty="0"/>
              <a:t>T</a:t>
            </a:r>
            <a:r>
              <a:rPr lang="fr-CH" dirty="0" smtClean="0"/>
              <a:t>he </a:t>
            </a:r>
            <a:r>
              <a:rPr lang="fr-CH" dirty="0" err="1" smtClean="0"/>
              <a:t>level</a:t>
            </a:r>
            <a:r>
              <a:rPr lang="fr-CH" dirty="0" smtClean="0"/>
              <a:t> of </a:t>
            </a:r>
            <a:r>
              <a:rPr lang="fr-CH" dirty="0" err="1" smtClean="0"/>
              <a:t>polarization</a:t>
            </a:r>
            <a:r>
              <a:rPr lang="fr-CH" dirty="0" smtClean="0"/>
              <a:t> has a relative </a:t>
            </a:r>
            <a:r>
              <a:rPr lang="fr-CH" dirty="0" err="1" smtClean="0"/>
              <a:t>systematic</a:t>
            </a:r>
            <a:r>
              <a:rPr lang="fr-CH" dirty="0" smtClean="0"/>
              <a:t> </a:t>
            </a:r>
            <a:r>
              <a:rPr lang="fr-CH" dirty="0" err="1" smtClean="0"/>
              <a:t>error</a:t>
            </a:r>
            <a:r>
              <a:rPr lang="fr-CH" dirty="0" smtClean="0"/>
              <a:t> of the </a:t>
            </a:r>
            <a:r>
              <a:rPr lang="fr-CH" dirty="0" err="1" smtClean="0"/>
              <a:t>order</a:t>
            </a:r>
            <a:r>
              <a:rPr lang="fr-CH" dirty="0" smtClean="0"/>
              <a:t> of 10% due to the exact </a:t>
            </a:r>
          </a:p>
          <a:p>
            <a:r>
              <a:rPr lang="fr-CH" dirty="0" smtClean="0"/>
              <a:t>simulation</a:t>
            </a:r>
            <a:r>
              <a:rPr lang="fr-CH" dirty="0"/>
              <a:t> </a:t>
            </a:r>
            <a:r>
              <a:rPr lang="fr-CH" dirty="0" smtClean="0"/>
              <a:t>of the </a:t>
            </a:r>
            <a:r>
              <a:rPr lang="fr-CH" dirty="0" err="1" smtClean="0"/>
              <a:t>acceptance</a:t>
            </a:r>
            <a:r>
              <a:rPr lang="fr-CH" dirty="0" smtClean="0"/>
              <a:t>. </a:t>
            </a:r>
          </a:p>
          <a:p>
            <a:endParaRPr lang="fr-CH" dirty="0">
              <a:sym typeface="Symbol"/>
            </a:endParaRPr>
          </a:p>
          <a:p>
            <a:r>
              <a:rPr lang="fr-CH" dirty="0" smtClean="0">
                <a:sym typeface="Symbol"/>
              </a:rPr>
              <a:t>/E and </a:t>
            </a:r>
            <a:r>
              <a:rPr lang="fr-CH" baseline="-25000" dirty="0" smtClean="0">
                <a:sym typeface="Symbol"/>
              </a:rPr>
              <a:t>E</a:t>
            </a:r>
            <a:r>
              <a:rPr lang="fr-CH" dirty="0" smtClean="0">
                <a:sym typeface="Symbol"/>
              </a:rPr>
              <a:t>/E are </a:t>
            </a:r>
            <a:r>
              <a:rPr lang="fr-CH" dirty="0" err="1" smtClean="0">
                <a:sym typeface="Symbol"/>
              </a:rPr>
              <a:t>based</a:t>
            </a:r>
            <a:r>
              <a:rPr lang="fr-CH" dirty="0" smtClean="0">
                <a:sym typeface="Symbol"/>
              </a:rPr>
              <a:t> on </a:t>
            </a:r>
            <a:r>
              <a:rPr lang="fr-CH" dirty="0" err="1" smtClean="0">
                <a:sym typeface="Symbol"/>
              </a:rPr>
              <a:t>frequency</a:t>
            </a:r>
            <a:r>
              <a:rPr lang="fr-CH" dirty="0" smtClean="0">
                <a:sym typeface="Symbol"/>
              </a:rPr>
              <a:t> </a:t>
            </a:r>
            <a:r>
              <a:rPr lang="fr-CH" dirty="0" err="1" smtClean="0">
                <a:sym typeface="Symbol"/>
              </a:rPr>
              <a:t>measurement</a:t>
            </a:r>
            <a:r>
              <a:rPr lang="fr-CH" dirty="0" smtClean="0">
                <a:sym typeface="Symbol"/>
              </a:rPr>
              <a:t> and are free </a:t>
            </a:r>
            <a:r>
              <a:rPr lang="fr-CH" dirty="0" err="1" smtClean="0">
                <a:sym typeface="Symbol"/>
              </a:rPr>
              <a:t>from</a:t>
            </a:r>
            <a:r>
              <a:rPr lang="fr-CH" dirty="0" smtClean="0">
                <a:sym typeface="Symbol"/>
              </a:rPr>
              <a:t> </a:t>
            </a:r>
            <a:r>
              <a:rPr lang="fr-CH" dirty="0" err="1" smtClean="0">
                <a:sym typeface="Symbol"/>
              </a:rPr>
              <a:t>these</a:t>
            </a:r>
            <a:r>
              <a:rPr lang="fr-CH" dirty="0" smtClean="0">
                <a:sym typeface="Symbol"/>
              </a:rPr>
              <a:t> </a:t>
            </a:r>
            <a:r>
              <a:rPr lang="fr-CH" dirty="0" err="1" smtClean="0">
                <a:sym typeface="Symbol"/>
              </a:rPr>
              <a:t>systematics</a:t>
            </a:r>
            <a:r>
              <a:rPr lang="fr-CH" dirty="0" smtClean="0">
                <a:sym typeface="Symbol"/>
              </a:rPr>
              <a:t>. </a:t>
            </a:r>
            <a:endParaRPr lang="en-US" dirty="0" smtClean="0"/>
          </a:p>
          <a:p>
            <a:endParaRPr lang="fr-CH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520" y="2573905"/>
            <a:ext cx="4230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71700" y="3474005"/>
            <a:ext cx="37354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41530" y="3564015"/>
            <a:ext cx="1485165" cy="1215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3715"/>
            <a:ext cx="88582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76845" y="233645"/>
            <a:ext cx="2131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200" u="sng" dirty="0" err="1" smtClean="0"/>
              <a:t>Systematics</a:t>
            </a:r>
            <a:endParaRPr lang="en-US" sz="3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826695" y="5139190"/>
            <a:ext cx="711079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g-2/2 (muon) = 11659208.9</a:t>
            </a:r>
            <a:r>
              <a:rPr lang="en-US" dirty="0"/>
              <a:t>± </a:t>
            </a:r>
            <a:r>
              <a:rPr lang="en-US" dirty="0" smtClean="0"/>
              <a:t>5.4±3.3    (</a:t>
            </a:r>
            <a:r>
              <a:rPr lang="en-US" dirty="0" smtClean="0">
                <a:sym typeface="Symbol"/>
              </a:rPr>
              <a:t></a:t>
            </a:r>
            <a:r>
              <a:rPr lang="en-US" dirty="0" smtClean="0"/>
              <a:t>7.10</a:t>
            </a:r>
            <a:r>
              <a:rPr lang="en-US" baseline="30000" dirty="0" smtClean="0"/>
              <a:t>-8</a:t>
            </a:r>
            <a:r>
              <a:rPr lang="en-US" dirty="0" smtClean="0"/>
              <a:t>)    has improved…</a:t>
            </a:r>
          </a:p>
          <a:p>
            <a:r>
              <a:rPr lang="en-US" dirty="0" err="1" smtClean="0"/>
              <a:t>m_muon</a:t>
            </a:r>
            <a:r>
              <a:rPr lang="en-US" dirty="0" smtClean="0"/>
              <a:t> = 105.6583715±0.0000035  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</a:t>
            </a:r>
            <a:r>
              <a:rPr lang="en-US" dirty="0">
                <a:sym typeface="Symbol"/>
              </a:rPr>
              <a:t>3</a:t>
            </a:r>
            <a:r>
              <a:rPr lang="en-US" dirty="0" smtClean="0"/>
              <a:t>.10</a:t>
            </a:r>
            <a:r>
              <a:rPr lang="en-US" baseline="30000" dirty="0" smtClean="0"/>
              <a:t>-8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66755" y="1583795"/>
            <a:ext cx="35103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61910" y="1628800"/>
            <a:ext cx="2115236" cy="3465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86635" y="2348880"/>
            <a:ext cx="7155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6505" y="2573905"/>
            <a:ext cx="84609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8895" y="2843935"/>
            <a:ext cx="1422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56665" y="2843935"/>
            <a:ext cx="45005" cy="3105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86635" y="5949280"/>
            <a:ext cx="695389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dirty="0"/>
              <a:t>C</a:t>
            </a:r>
            <a:r>
              <a:rPr lang="fr-CH" dirty="0" smtClean="0"/>
              <a:t>an </a:t>
            </a:r>
            <a:r>
              <a:rPr lang="fr-CH" dirty="0" err="1" smtClean="0"/>
              <a:t>think</a:t>
            </a:r>
            <a:r>
              <a:rPr lang="fr-CH" dirty="0" smtClean="0"/>
              <a:t> of </a:t>
            </a:r>
            <a:r>
              <a:rPr lang="fr-CH" dirty="0" err="1" smtClean="0"/>
              <a:t>beam</a:t>
            </a:r>
            <a:r>
              <a:rPr lang="fr-CH" dirty="0" smtClean="0"/>
              <a:t> </a:t>
            </a:r>
            <a:r>
              <a:rPr lang="fr-CH" dirty="0" err="1" smtClean="0"/>
              <a:t>beam</a:t>
            </a:r>
            <a:r>
              <a:rPr lang="fr-CH" dirty="0" smtClean="0"/>
              <a:t> </a:t>
            </a:r>
            <a:r>
              <a:rPr lang="fr-CH" dirty="0" err="1" smtClean="0"/>
              <a:t>depolarization</a:t>
            </a:r>
            <a:r>
              <a:rPr lang="fr-CH" dirty="0" smtClean="0"/>
              <a:t> –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small</a:t>
            </a:r>
            <a:r>
              <a:rPr lang="fr-CH" dirty="0" smtClean="0"/>
              <a:t>. </a:t>
            </a:r>
          </a:p>
          <a:p>
            <a:r>
              <a:rPr lang="fr-CH" dirty="0" smtClean="0"/>
              <a:t>Can check by </a:t>
            </a:r>
            <a:r>
              <a:rPr lang="fr-CH" dirty="0" err="1" smtClean="0"/>
              <a:t>comparing</a:t>
            </a:r>
            <a:r>
              <a:rPr lang="fr-CH" dirty="0" smtClean="0"/>
              <a:t> </a:t>
            </a:r>
            <a:r>
              <a:rPr lang="fr-CH" dirty="0" err="1" smtClean="0"/>
              <a:t>result</a:t>
            </a:r>
            <a:r>
              <a:rPr lang="fr-CH" dirty="0" smtClean="0"/>
              <a:t> for </a:t>
            </a:r>
            <a:r>
              <a:rPr lang="fr-CH" dirty="0" err="1" smtClean="0"/>
              <a:t>interacting</a:t>
            </a:r>
            <a:r>
              <a:rPr lang="fr-CH" dirty="0" smtClean="0"/>
              <a:t> vs non-</a:t>
            </a:r>
            <a:r>
              <a:rPr lang="fr-CH" dirty="0" err="1" smtClean="0"/>
              <a:t>interacting</a:t>
            </a:r>
            <a:r>
              <a:rPr lang="fr-CH" dirty="0" smtClean="0"/>
              <a:t> </a:t>
            </a:r>
            <a:r>
              <a:rPr lang="fr-CH" dirty="0" err="1" smtClean="0"/>
              <a:t>beams</a:t>
            </a:r>
            <a:r>
              <a:rPr lang="fr-CH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15" y="683695"/>
            <a:ext cx="858978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Conclusions and a question. </a:t>
            </a:r>
          </a:p>
          <a:p>
            <a:endParaRPr lang="fr-CH" b="1" dirty="0" smtClean="0"/>
          </a:p>
          <a:p>
            <a:r>
              <a:rPr lang="fr-CH" dirty="0" smtClean="0"/>
              <a:t>It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relatively</a:t>
            </a:r>
            <a:r>
              <a:rPr lang="fr-CH" dirty="0" smtClean="0"/>
              <a:t> </a:t>
            </a:r>
            <a:r>
              <a:rPr lang="fr-CH" dirty="0" err="1" smtClean="0"/>
              <a:t>easy</a:t>
            </a:r>
            <a:r>
              <a:rPr lang="fr-CH" dirty="0" smtClean="0"/>
              <a:t> to </a:t>
            </a:r>
            <a:r>
              <a:rPr lang="fr-CH" dirty="0" err="1" smtClean="0"/>
              <a:t>measure</a:t>
            </a:r>
            <a:r>
              <a:rPr lang="fr-CH" dirty="0" smtClean="0"/>
              <a:t> the </a:t>
            </a:r>
            <a:r>
              <a:rPr lang="fr-CH" dirty="0" err="1" smtClean="0"/>
              <a:t>energy</a:t>
            </a:r>
            <a:r>
              <a:rPr lang="fr-CH" dirty="0" smtClean="0"/>
              <a:t> and </a:t>
            </a:r>
            <a:r>
              <a:rPr lang="fr-CH" dirty="0" err="1" smtClean="0"/>
              <a:t>energy</a:t>
            </a:r>
            <a:r>
              <a:rPr lang="fr-CH" dirty="0" smtClean="0"/>
              <a:t> </a:t>
            </a:r>
            <a:r>
              <a:rPr lang="fr-CH" dirty="0" err="1" smtClean="0"/>
              <a:t>spread</a:t>
            </a:r>
            <a:r>
              <a:rPr lang="fr-CH" dirty="0" smtClean="0"/>
              <a:t> of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fill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with</a:t>
            </a:r>
            <a:r>
              <a:rPr lang="fr-CH" dirty="0" smtClean="0"/>
              <a:t> the </a:t>
            </a:r>
            <a:r>
              <a:rPr lang="fr-CH" dirty="0" err="1" smtClean="0"/>
              <a:t>advertised</a:t>
            </a:r>
            <a:r>
              <a:rPr lang="fr-CH" dirty="0" smtClean="0"/>
              <a:t> </a:t>
            </a:r>
            <a:r>
              <a:rPr lang="fr-CH" dirty="0" err="1" smtClean="0"/>
              <a:t>precision</a:t>
            </a:r>
            <a:r>
              <a:rPr lang="fr-CH" dirty="0" smtClean="0"/>
              <a:t>.</a:t>
            </a:r>
          </a:p>
          <a:p>
            <a:endParaRPr lang="fr-CH" dirty="0"/>
          </a:p>
          <a:p>
            <a:r>
              <a:rPr lang="fr-CH" dirty="0" smtClean="0"/>
              <a:t>The </a:t>
            </a:r>
            <a:r>
              <a:rPr lang="fr-CH" dirty="0" err="1" smtClean="0"/>
              <a:t>Higgs</a:t>
            </a:r>
            <a:r>
              <a:rPr lang="fr-CH" dirty="0" smtClean="0"/>
              <a:t> boson </a:t>
            </a:r>
            <a:r>
              <a:rPr lang="fr-CH" dirty="0" err="1" smtClean="0"/>
              <a:t>width</a:t>
            </a:r>
            <a:r>
              <a:rPr lang="fr-CH" dirty="0" smtClean="0"/>
              <a:t> and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parameters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safely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extracted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from</a:t>
            </a:r>
            <a:r>
              <a:rPr lang="fr-CH" dirty="0" smtClean="0"/>
              <a:t> the </a:t>
            </a:r>
            <a:r>
              <a:rPr lang="fr-CH" dirty="0" err="1" smtClean="0"/>
              <a:t>measurement</a:t>
            </a:r>
            <a:r>
              <a:rPr lang="fr-CH" dirty="0" smtClean="0"/>
              <a:t> of cross-section as </a:t>
            </a:r>
            <a:r>
              <a:rPr lang="fr-CH" dirty="0" err="1" smtClean="0"/>
              <a:t>function</a:t>
            </a:r>
            <a:r>
              <a:rPr lang="fr-CH" dirty="0" smtClean="0"/>
              <a:t> of </a:t>
            </a:r>
            <a:r>
              <a:rPr lang="fr-CH" dirty="0" err="1" smtClean="0"/>
              <a:t>energy</a:t>
            </a:r>
            <a:r>
              <a:rPr lang="fr-CH" dirty="0" smtClean="0"/>
              <a:t> </a:t>
            </a:r>
          </a:p>
          <a:p>
            <a:r>
              <a:rPr lang="fr-CH" b="1" dirty="0" smtClean="0"/>
              <a:t>the {</a:t>
            </a:r>
            <a:r>
              <a:rPr lang="fr-CH" b="1" dirty="0" err="1" smtClean="0"/>
              <a:t>energy</a:t>
            </a:r>
            <a:r>
              <a:rPr lang="fr-CH" b="1" dirty="0" smtClean="0"/>
              <a:t> and </a:t>
            </a:r>
            <a:r>
              <a:rPr lang="fr-CH" b="1" dirty="0" err="1" smtClean="0"/>
              <a:t>energy</a:t>
            </a:r>
            <a:r>
              <a:rPr lang="fr-CH" b="1" dirty="0" smtClean="0"/>
              <a:t> </a:t>
            </a:r>
            <a:r>
              <a:rPr lang="fr-CH" b="1" dirty="0" err="1" smtClean="0"/>
              <a:t>spread</a:t>
            </a:r>
            <a:r>
              <a:rPr lang="fr-CH" b="1" dirty="0" smtClean="0"/>
              <a:t>} </a:t>
            </a:r>
            <a:r>
              <a:rPr lang="fr-CH" b="1" dirty="0" err="1" smtClean="0"/>
              <a:t>related</a:t>
            </a:r>
            <a:r>
              <a:rPr lang="fr-CH" b="1" dirty="0" smtClean="0"/>
              <a:t> </a:t>
            </a:r>
            <a:r>
              <a:rPr lang="fr-CH" b="1" dirty="0" err="1" smtClean="0"/>
              <a:t>errors</a:t>
            </a:r>
            <a:r>
              <a:rPr lang="fr-CH" b="1" dirty="0" smtClean="0"/>
              <a:t> </a:t>
            </a:r>
            <a:r>
              <a:rPr lang="fr-CH" b="1" dirty="0" err="1" smtClean="0"/>
              <a:t>will</a:t>
            </a:r>
            <a:r>
              <a:rPr lang="fr-CH" b="1" dirty="0" smtClean="0"/>
              <a:t> </a:t>
            </a:r>
            <a:r>
              <a:rPr lang="fr-CH" b="1" dirty="0" err="1" smtClean="0"/>
              <a:t>be</a:t>
            </a:r>
            <a:r>
              <a:rPr lang="fr-CH" b="1" dirty="0" smtClean="0"/>
              <a:t> good </a:t>
            </a:r>
            <a:r>
              <a:rPr lang="fr-CH" b="1" dirty="0" err="1" smtClean="0"/>
              <a:t>enough</a:t>
            </a:r>
            <a:r>
              <a:rPr lang="fr-CH" b="1" dirty="0" smtClean="0"/>
              <a:t>. </a:t>
            </a:r>
          </a:p>
          <a:p>
            <a:endParaRPr lang="fr-CH" b="1" dirty="0"/>
          </a:p>
          <a:p>
            <a:r>
              <a:rPr lang="fr-CH" b="1" dirty="0" smtClean="0"/>
              <a:t>The main issues are </a:t>
            </a:r>
          </a:p>
          <a:p>
            <a:r>
              <a:rPr lang="fr-CH" b="1" dirty="0" smtClean="0"/>
              <a:t>1. (of course) </a:t>
            </a:r>
            <a:r>
              <a:rPr lang="fr-CH" b="1" dirty="0" err="1" smtClean="0"/>
              <a:t>feasibility</a:t>
            </a:r>
            <a:r>
              <a:rPr lang="fr-CH" b="1" dirty="0" smtClean="0"/>
              <a:t> of </a:t>
            </a:r>
            <a:r>
              <a:rPr lang="fr-CH" b="1" dirty="0" err="1" smtClean="0"/>
              <a:t>small</a:t>
            </a:r>
            <a:r>
              <a:rPr lang="fr-CH" b="1" dirty="0" smtClean="0"/>
              <a:t> </a:t>
            </a:r>
            <a:r>
              <a:rPr lang="fr-CH" b="1" dirty="0" err="1" smtClean="0"/>
              <a:t>energy</a:t>
            </a:r>
            <a:r>
              <a:rPr lang="fr-CH" b="1" dirty="0" smtClean="0"/>
              <a:t> </a:t>
            </a:r>
            <a:r>
              <a:rPr lang="fr-CH" b="1" dirty="0" err="1" smtClean="0"/>
              <a:t>spread</a:t>
            </a:r>
            <a:endParaRPr lang="fr-CH" b="1" dirty="0" smtClean="0"/>
          </a:p>
          <a:p>
            <a:r>
              <a:rPr lang="fr-CH" b="1" dirty="0" smtClean="0"/>
              <a:t>2. (of course) </a:t>
            </a:r>
            <a:r>
              <a:rPr lang="fr-CH" b="1" dirty="0" err="1" smtClean="0"/>
              <a:t>luminosity</a:t>
            </a:r>
            <a:r>
              <a:rPr lang="fr-CH" b="1" dirty="0" smtClean="0"/>
              <a:t> </a:t>
            </a:r>
          </a:p>
          <a:p>
            <a:r>
              <a:rPr lang="fr-CH" b="1" dirty="0" smtClean="0"/>
              <a:t>3. </a:t>
            </a:r>
            <a:r>
              <a:rPr lang="fr-CH" b="1" dirty="0" err="1"/>
              <a:t>R</a:t>
            </a:r>
            <a:r>
              <a:rPr lang="fr-CH" b="1" dirty="0" err="1" smtClean="0"/>
              <a:t>eproducibility</a:t>
            </a:r>
            <a:r>
              <a:rPr lang="fr-CH" b="1" dirty="0" smtClean="0"/>
              <a:t> </a:t>
            </a:r>
            <a:r>
              <a:rPr lang="fr-CH" b="1" dirty="0" err="1" smtClean="0"/>
              <a:t>within</a:t>
            </a:r>
            <a:r>
              <a:rPr lang="fr-CH" b="1" dirty="0" smtClean="0"/>
              <a:t> 1 </a:t>
            </a:r>
            <a:r>
              <a:rPr lang="fr-CH" b="1" dirty="0" err="1" smtClean="0"/>
              <a:t>Higgs</a:t>
            </a:r>
            <a:r>
              <a:rPr lang="fr-CH" b="1" dirty="0" smtClean="0"/>
              <a:t> </a:t>
            </a:r>
            <a:r>
              <a:rPr lang="fr-CH" b="1" dirty="0" err="1" smtClean="0"/>
              <a:t>width</a:t>
            </a:r>
            <a:r>
              <a:rPr lang="fr-CH" b="1" dirty="0" smtClean="0"/>
              <a:t> (5 MeV) of the </a:t>
            </a:r>
            <a:r>
              <a:rPr lang="fr-CH" b="1" dirty="0" err="1" smtClean="0"/>
              <a:t>energy</a:t>
            </a:r>
            <a:r>
              <a:rPr lang="fr-CH" b="1" dirty="0" smtClean="0"/>
              <a:t> of the 62.75 </a:t>
            </a:r>
            <a:r>
              <a:rPr lang="fr-CH" b="1" dirty="0" err="1" smtClean="0"/>
              <a:t>GeV</a:t>
            </a:r>
            <a:r>
              <a:rPr lang="fr-CH" b="1" dirty="0" smtClean="0"/>
              <a:t>/c </a:t>
            </a:r>
            <a:r>
              <a:rPr lang="fr-CH" b="1" dirty="0" err="1" smtClean="0"/>
              <a:t>beams</a:t>
            </a:r>
            <a:r>
              <a:rPr lang="fr-CH" b="1" dirty="0" smtClean="0"/>
              <a:t> </a:t>
            </a:r>
          </a:p>
          <a:p>
            <a:r>
              <a:rPr lang="fr-CH" b="1" dirty="0" err="1" smtClean="0"/>
              <a:t>that</a:t>
            </a:r>
            <a:r>
              <a:rPr lang="fr-CH" b="1" dirty="0" smtClean="0"/>
              <a:t> are </a:t>
            </a:r>
            <a:r>
              <a:rPr lang="fr-CH" b="1" dirty="0" err="1" smtClean="0"/>
              <a:t>injected</a:t>
            </a:r>
            <a:r>
              <a:rPr lang="fr-CH" b="1" dirty="0" smtClean="0"/>
              <a:t> in the </a:t>
            </a:r>
            <a:r>
              <a:rPr lang="fr-CH" b="1" dirty="0" err="1" smtClean="0"/>
              <a:t>storage</a:t>
            </a:r>
            <a:r>
              <a:rPr lang="fr-CH" b="1" dirty="0" smtClean="0"/>
              <a:t> ring. </a:t>
            </a:r>
          </a:p>
          <a:p>
            <a:r>
              <a:rPr lang="fr-CH" b="1" dirty="0" smtClean="0"/>
              <a:t>If the </a:t>
            </a:r>
            <a:r>
              <a:rPr lang="fr-CH" b="1" dirty="0" err="1" smtClean="0"/>
              <a:t>beam</a:t>
            </a:r>
            <a:r>
              <a:rPr lang="fr-CH" b="1" dirty="0" smtClean="0"/>
              <a:t> </a:t>
            </a:r>
            <a:r>
              <a:rPr lang="fr-CH" b="1" dirty="0" err="1" smtClean="0"/>
              <a:t>is</a:t>
            </a:r>
            <a:r>
              <a:rPr lang="fr-CH" b="1" dirty="0" smtClean="0"/>
              <a:t> off by </a:t>
            </a:r>
            <a:r>
              <a:rPr lang="fr-CH" b="1" dirty="0" smtClean="0">
                <a:sym typeface="Symbol"/>
              </a:rPr>
              <a:t>E</a:t>
            </a:r>
            <a:r>
              <a:rPr lang="fr-CH" b="1" dirty="0" smtClean="0"/>
              <a:t> ~ 5MeV~710</a:t>
            </a:r>
            <a:r>
              <a:rPr lang="fr-CH" b="1" baseline="30000" dirty="0" smtClean="0"/>
              <a:t>-5</a:t>
            </a:r>
            <a:r>
              <a:rPr lang="fr-CH" b="1" dirty="0" smtClean="0"/>
              <a:t> </a:t>
            </a:r>
            <a:r>
              <a:rPr lang="fr-CH" b="1" dirty="0" err="1" smtClean="0"/>
              <a:t>E</a:t>
            </a:r>
            <a:r>
              <a:rPr lang="fr-CH" b="1" baseline="-25000" dirty="0" err="1" smtClean="0"/>
              <a:t>beam</a:t>
            </a:r>
            <a:r>
              <a:rPr lang="fr-CH" b="1" dirty="0" smtClean="0"/>
              <a:t>  </a:t>
            </a:r>
            <a:r>
              <a:rPr lang="fr-CH" b="1" dirty="0" err="1" smtClean="0"/>
              <a:t>there</a:t>
            </a:r>
            <a:r>
              <a:rPr lang="fr-CH" b="1" dirty="0" smtClean="0"/>
              <a:t> </a:t>
            </a:r>
            <a:r>
              <a:rPr lang="fr-CH" b="1" dirty="0" err="1" smtClean="0"/>
              <a:t>will</a:t>
            </a:r>
            <a:r>
              <a:rPr lang="fr-CH" b="1" dirty="0" smtClean="0"/>
              <a:t> </a:t>
            </a:r>
            <a:r>
              <a:rPr lang="fr-CH" b="1" dirty="0" err="1" smtClean="0"/>
              <a:t>be</a:t>
            </a:r>
            <a:r>
              <a:rPr lang="fr-CH" b="1" dirty="0" smtClean="0"/>
              <a:t> ~no </a:t>
            </a:r>
            <a:r>
              <a:rPr lang="fr-CH" b="1" dirty="0" err="1" smtClean="0"/>
              <a:t>Higgs</a:t>
            </a:r>
            <a:r>
              <a:rPr lang="fr-CH" b="1" dirty="0"/>
              <a:t> </a:t>
            </a:r>
            <a:r>
              <a:rPr lang="fr-CH" b="1" dirty="0" err="1" smtClean="0"/>
              <a:t>produced</a:t>
            </a:r>
            <a:r>
              <a:rPr lang="fr-CH" b="1" dirty="0" smtClean="0"/>
              <a:t>. </a:t>
            </a:r>
          </a:p>
          <a:p>
            <a:r>
              <a:rPr lang="fr-CH" b="1" dirty="0" smtClean="0">
                <a:solidFill>
                  <a:srgbClr val="FF0000"/>
                </a:solidFill>
              </a:rPr>
              <a:t>Is the  RF Voltage in the muon </a:t>
            </a:r>
            <a:r>
              <a:rPr lang="fr-CH" b="1" dirty="0" err="1" smtClean="0">
                <a:solidFill>
                  <a:srgbClr val="FF0000"/>
                </a:solidFill>
              </a:rPr>
              <a:t>accelerator</a:t>
            </a:r>
            <a:r>
              <a:rPr lang="fr-CH" b="1" dirty="0" smtClean="0">
                <a:solidFill>
                  <a:srgbClr val="FF0000"/>
                </a:solidFill>
              </a:rPr>
              <a:t> stable </a:t>
            </a:r>
            <a:r>
              <a:rPr lang="fr-CH" b="1" dirty="0" err="1" smtClean="0">
                <a:solidFill>
                  <a:srgbClr val="FF0000"/>
                </a:solidFill>
              </a:rPr>
              <a:t>enough</a:t>
            </a:r>
            <a:r>
              <a:rPr lang="fr-CH" b="1" dirty="0" smtClean="0">
                <a:solidFill>
                  <a:srgbClr val="FF0000"/>
                </a:solidFill>
              </a:rPr>
              <a:t>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63715"/>
            <a:ext cx="785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Imagine scanning the </a:t>
            </a:r>
            <a:r>
              <a:rPr lang="fr-CH" dirty="0" err="1" smtClean="0"/>
              <a:t>Higgs</a:t>
            </a:r>
            <a:r>
              <a:rPr lang="fr-CH" dirty="0" smtClean="0"/>
              <a:t> </a:t>
            </a:r>
            <a:r>
              <a:rPr lang="fr-CH" dirty="0" err="1" smtClean="0"/>
              <a:t>resonance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the s-</a:t>
            </a:r>
            <a:r>
              <a:rPr lang="fr-CH" dirty="0" err="1" smtClean="0"/>
              <a:t>channel</a:t>
            </a:r>
            <a:r>
              <a:rPr lang="fr-CH" dirty="0" smtClean="0"/>
              <a:t> </a:t>
            </a:r>
            <a:r>
              <a:rPr lang="fr-CH" dirty="0" smtClean="0">
                <a:sym typeface="Symbol"/>
              </a:rPr>
              <a:t></a:t>
            </a:r>
            <a:r>
              <a:rPr lang="fr-CH" baseline="30000" dirty="0" smtClean="0">
                <a:sym typeface="Symbol"/>
              </a:rPr>
              <a:t>+</a:t>
            </a:r>
            <a:r>
              <a:rPr lang="fr-CH" dirty="0" smtClean="0">
                <a:sym typeface="Symbol"/>
              </a:rPr>
              <a:t> </a:t>
            </a:r>
            <a:r>
              <a:rPr lang="fr-CH" baseline="30000" dirty="0" smtClean="0">
                <a:sym typeface="Symbol"/>
              </a:rPr>
              <a:t>- </a:t>
            </a:r>
            <a:r>
              <a:rPr lang="fr-CH" dirty="0" smtClean="0">
                <a:sym typeface="Symbol"/>
              </a:rPr>
              <a:t>H(125)</a:t>
            </a:r>
            <a:r>
              <a:rPr lang="fr-CH" dirty="0" smtClean="0"/>
              <a:t> </a:t>
            </a:r>
            <a:r>
              <a:rPr lang="fr-CH" dirty="0" err="1" smtClean="0"/>
              <a:t>reaction</a:t>
            </a:r>
            <a:endParaRPr lang="fr-CH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3775"/>
            <a:ext cx="5396252" cy="328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6645" y="5004175"/>
            <a:ext cx="2840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W. Murray CERN YR 1999-02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110" y="1628800"/>
            <a:ext cx="33242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02069" y="5139190"/>
            <a:ext cx="373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T.Han</a:t>
            </a:r>
            <a:r>
              <a:rPr lang="en-US" dirty="0" smtClean="0"/>
              <a:t> </a:t>
            </a:r>
            <a:r>
              <a:rPr lang="en-US" dirty="0" err="1" smtClean="0"/>
              <a:t>Z.Liu</a:t>
            </a:r>
            <a:r>
              <a:rPr lang="en-US" dirty="0"/>
              <a:t>,</a:t>
            </a:r>
          </a:p>
          <a:p>
            <a:r>
              <a:rPr lang="en-US" dirty="0"/>
              <a:t>“</a:t>
            </a:r>
            <a:r>
              <a:rPr lang="en-US" dirty="0" smtClean="0"/>
              <a:t>Direct Measurement of the Higgs</a:t>
            </a:r>
          </a:p>
          <a:p>
            <a:r>
              <a:rPr lang="en-US" dirty="0" smtClean="0"/>
              <a:t>Width at a Muon Collider</a:t>
            </a:r>
            <a:r>
              <a:rPr lang="en-US" dirty="0"/>
              <a:t>”,</a:t>
            </a:r>
          </a:p>
          <a:p>
            <a:r>
              <a:rPr lang="en-US" dirty="0" smtClean="0"/>
              <a:t>arXiv:1210.7803 (2012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319088"/>
            <a:ext cx="82772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36785" y="5657671"/>
            <a:ext cx="57117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1. </a:t>
            </a:r>
            <a:r>
              <a:rPr lang="fr-CH" dirty="0" err="1" smtClean="0"/>
              <a:t>E</a:t>
            </a:r>
            <a:r>
              <a:rPr lang="fr-CH" baseline="-25000" dirty="0" err="1" smtClean="0"/>
              <a:t>cm</a:t>
            </a:r>
            <a:r>
              <a:rPr lang="fr-CH" dirty="0" smtClean="0"/>
              <a:t> </a:t>
            </a:r>
            <a:r>
              <a:rPr lang="fr-CH" dirty="0" err="1" smtClean="0"/>
              <a:t>reproducibility</a:t>
            </a:r>
            <a:r>
              <a:rPr lang="fr-CH" dirty="0" smtClean="0"/>
              <a:t> has to </a:t>
            </a:r>
            <a:r>
              <a:rPr lang="fr-CH" dirty="0" err="1" smtClean="0"/>
              <a:t>be</a:t>
            </a:r>
            <a:r>
              <a:rPr lang="fr-CH" dirty="0"/>
              <a:t> </a:t>
            </a:r>
            <a:r>
              <a:rPr lang="fr-CH" dirty="0" err="1" smtClean="0"/>
              <a:t>better</a:t>
            </a:r>
            <a:r>
              <a:rPr lang="fr-CH" dirty="0" smtClean="0"/>
              <a:t> </a:t>
            </a:r>
            <a:r>
              <a:rPr lang="fr-CH" dirty="0" err="1" smtClean="0"/>
              <a:t>than</a:t>
            </a:r>
            <a:r>
              <a:rPr lang="fr-CH" dirty="0" smtClean="0"/>
              <a:t> +-5 MeV  </a:t>
            </a:r>
          </a:p>
          <a:p>
            <a:r>
              <a:rPr lang="fr-CH" dirty="0" smtClean="0"/>
              <a:t>1’. </a:t>
            </a:r>
            <a:r>
              <a:rPr lang="fr-CH" dirty="0" err="1" smtClean="0"/>
              <a:t>E</a:t>
            </a:r>
            <a:r>
              <a:rPr lang="fr-CH" baseline="-25000" dirty="0" err="1" smtClean="0"/>
              <a:t>cm</a:t>
            </a:r>
            <a:r>
              <a:rPr lang="fr-CH" dirty="0" smtClean="0"/>
              <a:t> </a:t>
            </a:r>
            <a:r>
              <a:rPr lang="fr-CH" dirty="0" err="1" smtClean="0"/>
              <a:t>measurement</a:t>
            </a:r>
            <a:r>
              <a:rPr lang="fr-CH" dirty="0" smtClean="0"/>
              <a:t> has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better</a:t>
            </a:r>
            <a:r>
              <a:rPr lang="fr-CH" dirty="0" smtClean="0"/>
              <a:t> </a:t>
            </a:r>
            <a:r>
              <a:rPr lang="fr-CH" dirty="0" err="1" smtClean="0"/>
              <a:t>than</a:t>
            </a:r>
            <a:r>
              <a:rPr lang="fr-CH" dirty="0" smtClean="0"/>
              <a:t> 1 MeV  per </a:t>
            </a:r>
            <a:r>
              <a:rPr lang="fr-CH" dirty="0" err="1" smtClean="0"/>
              <a:t>shot</a:t>
            </a:r>
            <a:endParaRPr lang="fr-CH" dirty="0" smtClean="0"/>
          </a:p>
          <a:p>
            <a:r>
              <a:rPr lang="fr-CH" dirty="0"/>
              <a:t>2</a:t>
            </a:r>
            <a:r>
              <a:rPr lang="fr-CH" dirty="0" smtClean="0"/>
              <a:t>. </a:t>
            </a:r>
            <a:r>
              <a:rPr lang="fr-CH" dirty="0" err="1"/>
              <a:t>E</a:t>
            </a:r>
            <a:r>
              <a:rPr lang="fr-CH" dirty="0" err="1" smtClean="0"/>
              <a:t>nergy</a:t>
            </a:r>
            <a:r>
              <a:rPr lang="fr-CH" dirty="0" smtClean="0"/>
              <a:t> </a:t>
            </a:r>
            <a:r>
              <a:rPr lang="fr-CH" dirty="0" err="1" smtClean="0"/>
              <a:t>spread</a:t>
            </a:r>
            <a:r>
              <a:rPr lang="fr-CH" dirty="0" smtClean="0"/>
              <a:t> (and </a:t>
            </a:r>
            <a:r>
              <a:rPr lang="fr-CH" dirty="0" err="1" smtClean="0"/>
              <a:t>effect</a:t>
            </a:r>
            <a:r>
              <a:rPr lang="fr-CH" dirty="0" smtClean="0"/>
              <a:t> of initial state radiation) </a:t>
            </a:r>
          </a:p>
          <a:p>
            <a:r>
              <a:rPr lang="fr-CH" dirty="0" smtClean="0"/>
              <a:t>has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unfolded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/>
              <a:t> </a:t>
            </a:r>
            <a:r>
              <a:rPr lang="fr-CH" dirty="0" smtClean="0"/>
              <a:t>the </a:t>
            </a:r>
            <a:r>
              <a:rPr lang="fr-CH" dirty="0" err="1" smtClean="0"/>
              <a:t>observed</a:t>
            </a:r>
            <a:r>
              <a:rPr lang="fr-CH" dirty="0" smtClean="0"/>
              <a:t> line </a:t>
            </a:r>
            <a:r>
              <a:rPr lang="fr-CH" dirty="0" err="1" smtClean="0"/>
              <a:t>shape</a:t>
            </a:r>
            <a:r>
              <a:rPr lang="fr-CH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689140"/>
            <a:ext cx="32059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seen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convolution of </a:t>
            </a:r>
          </a:p>
          <a:p>
            <a:r>
              <a:rPr lang="fr-CH" dirty="0" err="1" smtClean="0"/>
              <a:t>Higgs</a:t>
            </a:r>
            <a:r>
              <a:rPr lang="fr-CH" dirty="0" smtClean="0"/>
              <a:t> line </a:t>
            </a:r>
            <a:r>
              <a:rPr lang="fr-CH" dirty="0" err="1" smtClean="0"/>
              <a:t>shape</a:t>
            </a:r>
            <a:r>
              <a:rPr lang="fr-CH" dirty="0" smtClean="0"/>
              <a:t>, </a:t>
            </a:r>
          </a:p>
          <a:p>
            <a:r>
              <a:rPr lang="fr-CH" dirty="0"/>
              <a:t>+</a:t>
            </a:r>
            <a:r>
              <a:rPr lang="fr-CH" dirty="0" smtClean="0"/>
              <a:t>initial state radiation, </a:t>
            </a:r>
          </a:p>
          <a:p>
            <a:r>
              <a:rPr lang="fr-CH" dirty="0" smtClean="0"/>
              <a:t>+</a:t>
            </a:r>
            <a:r>
              <a:rPr lang="fr-CH" dirty="0" err="1" smtClean="0"/>
              <a:t>beam</a:t>
            </a:r>
            <a:r>
              <a:rPr lang="fr-CH" dirty="0" smtClean="0"/>
              <a:t> </a:t>
            </a:r>
            <a:r>
              <a:rPr lang="fr-CH" dirty="0" err="1" smtClean="0"/>
              <a:t>energy</a:t>
            </a:r>
            <a:r>
              <a:rPr lang="fr-CH" dirty="0" smtClean="0"/>
              <a:t> variation</a:t>
            </a:r>
          </a:p>
          <a:p>
            <a:r>
              <a:rPr lang="fr-CH" dirty="0" smtClean="0"/>
              <a:t>+</a:t>
            </a:r>
            <a:r>
              <a:rPr lang="fr-CH" dirty="0" err="1" smtClean="0"/>
              <a:t>beam</a:t>
            </a:r>
            <a:r>
              <a:rPr lang="fr-CH" dirty="0" smtClean="0"/>
              <a:t> </a:t>
            </a:r>
            <a:r>
              <a:rPr lang="fr-CH" dirty="0" err="1" smtClean="0"/>
              <a:t>energy</a:t>
            </a:r>
            <a:r>
              <a:rPr lang="fr-CH" dirty="0" smtClean="0"/>
              <a:t> </a:t>
            </a:r>
            <a:r>
              <a:rPr lang="fr-CH" dirty="0" err="1" smtClean="0"/>
              <a:t>spread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82290" y="4644135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Janot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35" y="458670"/>
            <a:ext cx="81810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Solution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well</a:t>
            </a:r>
            <a:r>
              <a:rPr lang="fr-CH" dirty="0" smtClean="0"/>
              <a:t> </a:t>
            </a:r>
            <a:r>
              <a:rPr lang="fr-CH" dirty="0" err="1" smtClean="0"/>
              <a:t>known</a:t>
            </a:r>
            <a:r>
              <a:rPr lang="fr-CH" dirty="0" smtClean="0"/>
              <a:t>:</a:t>
            </a:r>
          </a:p>
          <a:p>
            <a:endParaRPr lang="fr-CH" dirty="0"/>
          </a:p>
          <a:p>
            <a:r>
              <a:rPr lang="fr-CH" b="1" dirty="0" err="1" smtClean="0"/>
              <a:t>measure</a:t>
            </a:r>
            <a:r>
              <a:rPr lang="fr-CH" b="1" dirty="0" smtClean="0"/>
              <a:t> </a:t>
            </a:r>
            <a:r>
              <a:rPr lang="fr-CH" b="1" dirty="0" err="1" smtClean="0"/>
              <a:t>energy</a:t>
            </a:r>
            <a:r>
              <a:rPr lang="fr-CH" b="1" dirty="0" smtClean="0"/>
              <a:t> and </a:t>
            </a:r>
            <a:r>
              <a:rPr lang="fr-CH" b="1" dirty="0" err="1" smtClean="0"/>
              <a:t>energy</a:t>
            </a:r>
            <a:r>
              <a:rPr lang="fr-CH" b="1" dirty="0" smtClean="0"/>
              <a:t> </a:t>
            </a:r>
            <a:r>
              <a:rPr lang="fr-CH" b="1" dirty="0" err="1" smtClean="0"/>
              <a:t>spread</a:t>
            </a:r>
            <a:r>
              <a:rPr lang="fr-CH" b="1" dirty="0" smtClean="0"/>
              <a:t>  by spin </a:t>
            </a:r>
            <a:r>
              <a:rPr lang="fr-CH" b="1" dirty="0" err="1" smtClean="0"/>
              <a:t>precession</a:t>
            </a:r>
            <a:r>
              <a:rPr lang="fr-CH" b="1" dirty="0" smtClean="0"/>
              <a:t> of muons in the </a:t>
            </a:r>
            <a:r>
              <a:rPr lang="fr-CH" b="1" dirty="0" err="1" smtClean="0"/>
              <a:t>storage</a:t>
            </a:r>
            <a:r>
              <a:rPr lang="fr-CH" b="1" dirty="0" smtClean="0"/>
              <a:t> ring</a:t>
            </a:r>
            <a:r>
              <a:rPr lang="en-US" b="1" dirty="0" smtClean="0"/>
              <a:t>. </a:t>
            </a:r>
          </a:p>
          <a:p>
            <a:endParaRPr lang="fr-CH" dirty="0"/>
          </a:p>
          <a:p>
            <a:r>
              <a:rPr lang="fr-CH" dirty="0" smtClean="0"/>
              <a:t>1. Muons are </a:t>
            </a:r>
            <a:r>
              <a:rPr lang="fr-CH" dirty="0" err="1" smtClean="0"/>
              <a:t>born</a:t>
            </a:r>
            <a:r>
              <a:rPr lang="fr-CH" dirty="0" smtClean="0"/>
              <a:t> </a:t>
            </a:r>
            <a:r>
              <a:rPr lang="fr-CH" dirty="0" err="1" smtClean="0"/>
              <a:t>polarized</a:t>
            </a:r>
            <a:r>
              <a:rPr lang="fr-CH" dirty="0" smtClean="0"/>
              <a:t> in pion </a:t>
            </a:r>
            <a:r>
              <a:rPr lang="fr-CH" dirty="0" err="1" smtClean="0"/>
              <a:t>decay</a:t>
            </a:r>
            <a:r>
              <a:rPr lang="fr-CH" dirty="0" smtClean="0"/>
              <a:t>. The </a:t>
            </a:r>
            <a:r>
              <a:rPr lang="fr-CH" dirty="0" err="1" smtClean="0"/>
              <a:t>captured</a:t>
            </a:r>
            <a:r>
              <a:rPr lang="fr-CH" dirty="0" smtClean="0"/>
              <a:t> ensemble of muons</a:t>
            </a:r>
          </a:p>
          <a:p>
            <a:r>
              <a:rPr lang="fr-CH" dirty="0"/>
              <a:t> </a:t>
            </a:r>
            <a:r>
              <a:rPr lang="fr-CH" dirty="0" smtClean="0"/>
              <a:t>  </a:t>
            </a:r>
            <a:r>
              <a:rPr lang="fr-CH" dirty="0" err="1" smtClean="0"/>
              <a:t>will</a:t>
            </a:r>
            <a:r>
              <a:rPr lang="fr-CH" dirty="0" smtClean="0"/>
              <a:t> have </a:t>
            </a:r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remaining</a:t>
            </a:r>
            <a:r>
              <a:rPr lang="fr-CH" dirty="0" smtClean="0"/>
              <a:t> </a:t>
            </a:r>
            <a:r>
              <a:rPr lang="fr-CH" dirty="0" err="1" smtClean="0"/>
              <a:t>polarization</a:t>
            </a:r>
            <a:r>
              <a:rPr lang="fr-CH" dirty="0" smtClean="0"/>
              <a:t> (</a:t>
            </a:r>
            <a:r>
              <a:rPr lang="fr-CH" dirty="0" err="1" smtClean="0"/>
              <a:t>typically</a:t>
            </a:r>
            <a:r>
              <a:rPr lang="fr-CH" dirty="0" smtClean="0"/>
              <a:t> 10-20%) </a:t>
            </a:r>
          </a:p>
          <a:p>
            <a:r>
              <a:rPr lang="fr-CH" dirty="0" smtClean="0"/>
              <a:t>2. Muons do not </a:t>
            </a:r>
            <a:r>
              <a:rPr lang="fr-CH" dirty="0" err="1" smtClean="0"/>
              <a:t>depolarize</a:t>
            </a:r>
            <a:r>
              <a:rPr lang="fr-CH" dirty="0" smtClean="0"/>
              <a:t> in the </a:t>
            </a:r>
            <a:r>
              <a:rPr lang="fr-CH" dirty="0" err="1" smtClean="0"/>
              <a:t>cooling</a:t>
            </a:r>
            <a:r>
              <a:rPr lang="fr-CH" dirty="0" smtClean="0"/>
              <a:t> or </a:t>
            </a:r>
            <a:r>
              <a:rPr lang="fr-CH" dirty="0" err="1" smtClean="0"/>
              <a:t>acceleration</a:t>
            </a:r>
            <a:r>
              <a:rPr lang="fr-CH" dirty="0" smtClean="0"/>
              <a:t> </a:t>
            </a:r>
            <a:r>
              <a:rPr lang="fr-CH" dirty="0" err="1" smtClean="0"/>
              <a:t>processes</a:t>
            </a:r>
            <a:r>
              <a:rPr lang="fr-CH" dirty="0" smtClean="0"/>
              <a:t> </a:t>
            </a:r>
            <a:r>
              <a:rPr lang="fr-CH" dirty="0" err="1" smtClean="0"/>
              <a:t>because</a:t>
            </a:r>
            <a:r>
              <a:rPr lang="fr-CH" dirty="0" smtClean="0"/>
              <a:t> </a:t>
            </a:r>
          </a:p>
          <a:p>
            <a:r>
              <a:rPr lang="fr-CH" dirty="0"/>
              <a:t> </a:t>
            </a:r>
            <a:r>
              <a:rPr lang="fr-CH" dirty="0" smtClean="0"/>
              <a:t>  -- </a:t>
            </a:r>
            <a:r>
              <a:rPr lang="fr-CH" dirty="0" err="1" smtClean="0"/>
              <a:t>stochastic</a:t>
            </a:r>
            <a:r>
              <a:rPr lang="fr-CH" dirty="0" smtClean="0"/>
              <a:t> </a:t>
            </a:r>
            <a:r>
              <a:rPr lang="fr-CH" dirty="0" err="1" smtClean="0"/>
              <a:t>effects</a:t>
            </a:r>
            <a:r>
              <a:rPr lang="fr-CH" dirty="0" smtClean="0"/>
              <a:t> are </a:t>
            </a:r>
            <a:r>
              <a:rPr lang="fr-CH" dirty="0" err="1" smtClean="0"/>
              <a:t>small</a:t>
            </a:r>
            <a:r>
              <a:rPr lang="fr-CH" dirty="0" smtClean="0"/>
              <a:t> </a:t>
            </a:r>
          </a:p>
          <a:p>
            <a:r>
              <a:rPr lang="fr-CH" dirty="0"/>
              <a:t> </a:t>
            </a:r>
            <a:r>
              <a:rPr lang="fr-CH" dirty="0" smtClean="0"/>
              <a:t>  -- spin tune </a:t>
            </a:r>
            <a:r>
              <a:rPr lang="fr-CH" dirty="0" err="1" smtClean="0"/>
              <a:t>is</a:t>
            </a:r>
            <a:r>
              <a:rPr lang="fr-CH" dirty="0" smtClean="0"/>
              <a:t> large. </a:t>
            </a:r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6775" y="2843935"/>
            <a:ext cx="39433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342900"/>
            <a:ext cx="8324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26595" y="0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The </a:t>
            </a:r>
            <a:r>
              <a:rPr lang="fr-CH" dirty="0" err="1" smtClean="0"/>
              <a:t>numbers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 (1999)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35" y="458670"/>
            <a:ext cx="4930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/>
              <a:t>E</a:t>
            </a:r>
            <a:r>
              <a:rPr lang="fr-CH" dirty="0" err="1" smtClean="0"/>
              <a:t>nergy</a:t>
            </a:r>
            <a:r>
              <a:rPr lang="fr-CH" dirty="0" smtClean="0"/>
              <a:t> </a:t>
            </a:r>
            <a:r>
              <a:rPr lang="fr-CH" dirty="0" err="1" smtClean="0"/>
              <a:t>spectrum</a:t>
            </a:r>
            <a:r>
              <a:rPr lang="fr-CH" dirty="0" smtClean="0"/>
              <a:t> of </a:t>
            </a:r>
            <a:r>
              <a:rPr lang="fr-CH" dirty="0" err="1" smtClean="0"/>
              <a:t>electrons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</a:p>
          <a:p>
            <a:r>
              <a:rPr lang="fr-CH" dirty="0" smtClean="0"/>
              <a:t>muon </a:t>
            </a:r>
            <a:r>
              <a:rPr lang="fr-CH" dirty="0" err="1" smtClean="0"/>
              <a:t>decay</a:t>
            </a:r>
            <a:r>
              <a:rPr lang="fr-CH" dirty="0" smtClean="0"/>
              <a:t> </a:t>
            </a:r>
            <a:r>
              <a:rPr lang="fr-CH" dirty="0" err="1" smtClean="0"/>
              <a:t>depends</a:t>
            </a:r>
            <a:r>
              <a:rPr lang="fr-CH" dirty="0" smtClean="0"/>
              <a:t> on the muon </a:t>
            </a:r>
            <a:r>
              <a:rPr lang="fr-CH" dirty="0" err="1" smtClean="0"/>
              <a:t>polarization</a:t>
            </a:r>
            <a:r>
              <a:rPr lang="fr-CH" dirty="0" smtClean="0"/>
              <a:t> </a:t>
            </a:r>
            <a:r>
              <a:rPr lang="fr-CH" dirty="0" smtClean="0">
                <a:sym typeface="Wingdings" pitchFamily="2" charset="2"/>
              </a:rPr>
              <a:t></a:t>
            </a:r>
            <a:endParaRPr lang="fr-CH" dirty="0" smtClean="0"/>
          </a:p>
          <a:p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605" y="1125125"/>
            <a:ext cx="41243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7115" y="226591"/>
            <a:ext cx="3366635" cy="320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32340" y="450049"/>
            <a:ext cx="540060" cy="1755195"/>
          </a:xfrm>
          <a:prstGeom prst="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7195" y="2205245"/>
            <a:ext cx="270030" cy="900100"/>
          </a:xfrm>
          <a:prstGeom prst="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6515" y="1935215"/>
            <a:ext cx="9100055" cy="39703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CH" dirty="0" smtClean="0"/>
          </a:p>
          <a:p>
            <a:r>
              <a:rPr lang="fr-CH" dirty="0" smtClean="0"/>
              <a:t>Technique: record the </a:t>
            </a:r>
            <a:r>
              <a:rPr lang="fr-CH" dirty="0" err="1" smtClean="0"/>
              <a:t>number</a:t>
            </a:r>
            <a:r>
              <a:rPr lang="fr-CH" dirty="0" smtClean="0"/>
              <a:t> of </a:t>
            </a:r>
            <a:r>
              <a:rPr lang="fr-CH" dirty="0" err="1" smtClean="0"/>
              <a:t>electrons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energies</a:t>
            </a:r>
            <a:r>
              <a:rPr lang="fr-CH" dirty="0" smtClean="0"/>
              <a:t>  </a:t>
            </a:r>
          </a:p>
          <a:p>
            <a:r>
              <a:rPr lang="fr-CH" dirty="0" err="1" smtClean="0"/>
              <a:t>between</a:t>
            </a:r>
            <a:r>
              <a:rPr lang="fr-CH" dirty="0" smtClean="0"/>
              <a:t> </a:t>
            </a:r>
            <a:r>
              <a:rPr lang="fr-CH" dirty="0" err="1" smtClean="0"/>
              <a:t>e.g</a:t>
            </a:r>
            <a:r>
              <a:rPr lang="fr-CH" dirty="0" smtClean="0"/>
              <a:t>. [10,20% ] and [60,80%] of the muon </a:t>
            </a:r>
            <a:r>
              <a:rPr lang="fr-CH" dirty="0" err="1" smtClean="0"/>
              <a:t>beam</a:t>
            </a:r>
            <a:r>
              <a:rPr lang="fr-CH" dirty="0" smtClean="0"/>
              <a:t>:</a:t>
            </a:r>
          </a:p>
          <a:p>
            <a:endParaRPr lang="fr-CH" dirty="0"/>
          </a:p>
          <a:p>
            <a:r>
              <a:rPr lang="fr-CH" dirty="0"/>
              <a:t>T</a:t>
            </a:r>
            <a:r>
              <a:rPr lang="fr-CH" dirty="0" smtClean="0"/>
              <a:t>here are MANY </a:t>
            </a:r>
            <a:r>
              <a:rPr lang="fr-CH" dirty="0" err="1" smtClean="0"/>
              <a:t>electrons</a:t>
            </a:r>
            <a:r>
              <a:rPr lang="fr-CH" dirty="0" smtClean="0"/>
              <a:t> on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turn</a:t>
            </a:r>
            <a:r>
              <a:rPr lang="fr-CH" dirty="0" smtClean="0"/>
              <a:t> of the muon </a:t>
            </a:r>
            <a:r>
              <a:rPr lang="fr-CH" dirty="0" err="1" smtClean="0"/>
              <a:t>beam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emitted</a:t>
            </a:r>
            <a:r>
              <a:rPr lang="fr-CH" dirty="0" smtClean="0"/>
              <a:t> on a </a:t>
            </a:r>
            <a:r>
              <a:rPr lang="fr-CH" dirty="0" err="1" smtClean="0"/>
              <a:t>sample</a:t>
            </a:r>
            <a:r>
              <a:rPr lang="fr-CH" dirty="0" smtClean="0"/>
              <a:t> segment </a:t>
            </a:r>
            <a:r>
              <a:rPr lang="fr-CH" dirty="0" err="1" smtClean="0"/>
              <a:t>dL</a:t>
            </a:r>
            <a:r>
              <a:rPr lang="fr-CH" dirty="0" smtClean="0"/>
              <a:t> of the ring of </a:t>
            </a:r>
            <a:r>
              <a:rPr lang="fr-CH" dirty="0" err="1" smtClean="0"/>
              <a:t>circumference</a:t>
            </a:r>
            <a:r>
              <a:rPr lang="fr-CH" dirty="0" smtClean="0"/>
              <a:t> L </a:t>
            </a:r>
            <a:endParaRPr lang="fr-CH" dirty="0"/>
          </a:p>
          <a:p>
            <a:endParaRPr lang="fr-CH" dirty="0" smtClean="0"/>
          </a:p>
          <a:p>
            <a:r>
              <a:rPr lang="fr-CH" dirty="0" err="1" smtClean="0"/>
              <a:t>N_e</a:t>
            </a:r>
            <a:r>
              <a:rPr lang="fr-CH" dirty="0" smtClean="0"/>
              <a:t>  </a:t>
            </a:r>
            <a:r>
              <a:rPr lang="fr-CH" dirty="0" smtClean="0">
                <a:sym typeface="Symbol"/>
              </a:rPr>
              <a:t> </a:t>
            </a:r>
            <a:r>
              <a:rPr lang="fr-CH" dirty="0" smtClean="0"/>
              <a:t> </a:t>
            </a:r>
            <a:r>
              <a:rPr lang="fr-CH" dirty="0" err="1" smtClean="0"/>
              <a:t>N_muons</a:t>
            </a:r>
            <a:r>
              <a:rPr lang="fr-CH" dirty="0" smtClean="0"/>
              <a:t> x  </a:t>
            </a:r>
            <a:r>
              <a:rPr lang="fr-CH" dirty="0" err="1" smtClean="0"/>
              <a:t>dL</a:t>
            </a:r>
            <a:r>
              <a:rPr lang="fr-CH" dirty="0" smtClean="0"/>
              <a:t>/L x  1/</a:t>
            </a:r>
            <a:r>
              <a:rPr lang="fr-CH" dirty="0" err="1" smtClean="0"/>
              <a:t>Nturns</a:t>
            </a:r>
            <a:r>
              <a:rPr lang="fr-CH" dirty="0" smtClean="0"/>
              <a:t> </a:t>
            </a:r>
            <a:r>
              <a:rPr lang="fr-CH" dirty="0" smtClean="0"/>
              <a:t>e</a:t>
            </a:r>
            <a:r>
              <a:rPr lang="fr-CH" baseline="30000" dirty="0" smtClean="0"/>
              <a:t>-n/</a:t>
            </a:r>
            <a:r>
              <a:rPr lang="fr-CH" baseline="30000" dirty="0" err="1" smtClean="0"/>
              <a:t>Nturns</a:t>
            </a:r>
            <a:r>
              <a:rPr lang="fr-CH" baseline="30000" dirty="0" smtClean="0"/>
              <a:t> </a:t>
            </a:r>
            <a:r>
              <a:rPr lang="fr-CH" dirty="0" smtClean="0"/>
              <a:t>= 10</a:t>
            </a:r>
            <a:r>
              <a:rPr lang="fr-CH" baseline="30000" dirty="0" smtClean="0"/>
              <a:t>13</a:t>
            </a:r>
            <a:r>
              <a:rPr lang="fr-CH" dirty="0" smtClean="0"/>
              <a:t> x 5/350 x 1/450 (= 3 10</a:t>
            </a:r>
            <a:r>
              <a:rPr lang="fr-CH" baseline="30000" dirty="0" smtClean="0"/>
              <a:t>8</a:t>
            </a:r>
            <a:r>
              <a:rPr lang="fr-CH" dirty="0" smtClean="0"/>
              <a:t> ) e</a:t>
            </a:r>
            <a:r>
              <a:rPr lang="fr-CH" baseline="30000" dirty="0" smtClean="0"/>
              <a:t>-n/450</a:t>
            </a:r>
            <a:r>
              <a:rPr lang="fr-CH" dirty="0" smtClean="0"/>
              <a:t>  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turn</a:t>
            </a:r>
            <a:r>
              <a:rPr lang="fr-CH" dirty="0" smtClean="0"/>
              <a:t> n </a:t>
            </a:r>
          </a:p>
          <a:p>
            <a:endParaRPr lang="fr-CH" dirty="0" smtClean="0"/>
          </a:p>
          <a:p>
            <a:r>
              <a:rPr lang="fr-CH" dirty="0" smtClean="0"/>
              <a:t>or a total  of 1.4 10</a:t>
            </a:r>
            <a:r>
              <a:rPr lang="fr-CH" baseline="30000" dirty="0" smtClean="0"/>
              <a:t>11</a:t>
            </a:r>
            <a:r>
              <a:rPr lang="fr-CH" dirty="0" smtClean="0"/>
              <a:t> per </a:t>
            </a:r>
            <a:r>
              <a:rPr lang="fr-CH" dirty="0" err="1" smtClean="0"/>
              <a:t>fill</a:t>
            </a:r>
            <a:r>
              <a:rPr lang="fr-CH" dirty="0" smtClean="0"/>
              <a:t>. </a:t>
            </a:r>
          </a:p>
          <a:p>
            <a:endParaRPr lang="fr-CH" dirty="0"/>
          </a:p>
          <a:p>
            <a:r>
              <a:rPr lang="fr-CH" dirty="0"/>
              <a:t>O</a:t>
            </a:r>
            <a:r>
              <a:rPr lang="fr-CH" dirty="0" smtClean="0"/>
              <a:t>f </a:t>
            </a:r>
            <a:r>
              <a:rPr lang="fr-CH" dirty="0" err="1" smtClean="0"/>
              <a:t>which</a:t>
            </a:r>
            <a:r>
              <a:rPr lang="fr-CH" dirty="0" smtClean="0"/>
              <a:t> 10% are in </a:t>
            </a:r>
            <a:r>
              <a:rPr lang="fr-CH" dirty="0" err="1" smtClean="0"/>
              <a:t>each</a:t>
            </a:r>
            <a:r>
              <a:rPr lang="fr-CH" dirty="0" smtClean="0"/>
              <a:t> of the </a:t>
            </a:r>
            <a:r>
              <a:rPr lang="fr-CH" dirty="0" err="1" smtClean="0"/>
              <a:t>two</a:t>
            </a:r>
            <a:r>
              <a:rPr lang="fr-CH" dirty="0" smtClean="0"/>
              <a:t> </a:t>
            </a:r>
            <a:r>
              <a:rPr lang="fr-CH" dirty="0" err="1" smtClean="0"/>
              <a:t>bins</a:t>
            </a:r>
            <a:r>
              <a:rPr lang="fr-CH" dirty="0" smtClean="0"/>
              <a:t> </a:t>
            </a:r>
            <a:r>
              <a:rPr lang="fr-CH" dirty="0" err="1" smtClean="0"/>
              <a:t>considerered</a:t>
            </a:r>
            <a:r>
              <a:rPr lang="fr-CH" dirty="0" smtClean="0"/>
              <a:t> – 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10</a:t>
            </a:r>
            <a:r>
              <a:rPr lang="fr-CH" baseline="30000" dirty="0" smtClean="0">
                <a:solidFill>
                  <a:srgbClr val="FF0000"/>
                </a:solidFill>
              </a:rPr>
              <a:t>10 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electrons</a:t>
            </a:r>
            <a:r>
              <a:rPr lang="fr-CH" dirty="0" smtClean="0">
                <a:solidFill>
                  <a:srgbClr val="FF0000"/>
                </a:solidFill>
              </a:rPr>
              <a:t>/</a:t>
            </a:r>
            <a:r>
              <a:rPr lang="fr-CH" dirty="0" err="1" smtClean="0">
                <a:solidFill>
                  <a:srgbClr val="FF0000"/>
                </a:solidFill>
              </a:rPr>
              <a:t>fill</a:t>
            </a:r>
            <a:r>
              <a:rPr lang="fr-CH" dirty="0" smtClean="0">
                <a:solidFill>
                  <a:srgbClr val="FF0000"/>
                </a:solidFill>
              </a:rPr>
              <a:t> to </a:t>
            </a:r>
            <a:r>
              <a:rPr lang="fr-CH" dirty="0" err="1" smtClean="0">
                <a:solidFill>
                  <a:srgbClr val="FF0000"/>
                </a:solidFill>
              </a:rPr>
              <a:t>work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with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! </a:t>
            </a:r>
          </a:p>
          <a:p>
            <a:endParaRPr lang="fr-CH" dirty="0"/>
          </a:p>
          <a:p>
            <a:r>
              <a:rPr lang="fr-CH" dirty="0" smtClean="0"/>
              <a:t>(I </a:t>
            </a:r>
            <a:r>
              <a:rPr lang="fr-CH" dirty="0" err="1" smtClean="0"/>
              <a:t>had</a:t>
            </a:r>
            <a:r>
              <a:rPr lang="fr-CH" dirty="0" smtClean="0"/>
              <a:t> </a:t>
            </a:r>
            <a:r>
              <a:rPr lang="fr-CH" dirty="0" err="1" smtClean="0"/>
              <a:t>taken</a:t>
            </a:r>
            <a:r>
              <a:rPr lang="fr-CH" dirty="0" smtClean="0"/>
              <a:t> a factor &gt;10 </a:t>
            </a:r>
            <a:r>
              <a:rPr lang="fr-CH" dirty="0" err="1" smtClean="0"/>
              <a:t>safety</a:t>
            </a:r>
            <a:r>
              <a:rPr lang="fr-CH" dirty="0" smtClean="0"/>
              <a:t> factor in the </a:t>
            </a:r>
            <a:r>
              <a:rPr lang="fr-CH" dirty="0" err="1" smtClean="0"/>
              <a:t>error</a:t>
            </a:r>
            <a:r>
              <a:rPr lang="fr-CH" dirty="0" smtClean="0"/>
              <a:t> </a:t>
            </a:r>
            <a:r>
              <a:rPr lang="fr-CH" dirty="0" err="1" smtClean="0"/>
              <a:t>estimates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follow</a:t>
            </a:r>
            <a:r>
              <a:rPr lang="fr-CH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510" y="0"/>
            <a:ext cx="9140644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a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polarimeter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dirty="0" smtClean="0"/>
              <a:t>(</a:t>
            </a:r>
            <a:r>
              <a:rPr lang="fr-CH" dirty="0" err="1" smtClean="0"/>
              <a:t>magnet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open on one </a:t>
            </a:r>
            <a:r>
              <a:rPr lang="fr-CH" dirty="0" err="1" smtClean="0"/>
              <a:t>side</a:t>
            </a:r>
            <a:r>
              <a:rPr lang="fr-CH" dirty="0" smtClean="0"/>
              <a:t>– or ‘</a:t>
            </a:r>
            <a:r>
              <a:rPr lang="fr-CH" dirty="0" err="1" smtClean="0"/>
              <a:t>electron</a:t>
            </a:r>
            <a:r>
              <a:rPr lang="fr-CH" dirty="0" smtClean="0"/>
              <a:t> gaps’ are </a:t>
            </a:r>
            <a:r>
              <a:rPr lang="fr-CH" dirty="0" err="1" smtClean="0"/>
              <a:t>foreseen</a:t>
            </a:r>
            <a:r>
              <a:rPr lang="fr-CH" dirty="0" smtClean="0"/>
              <a:t>) (AB) </a:t>
            </a:r>
          </a:p>
          <a:p>
            <a:r>
              <a:rPr lang="fr-CH" dirty="0" err="1" smtClean="0"/>
              <a:t>calculations</a:t>
            </a:r>
            <a:r>
              <a:rPr lang="fr-CH" dirty="0" smtClean="0"/>
              <a:t> of </a:t>
            </a:r>
            <a:r>
              <a:rPr lang="fr-CH" dirty="0" err="1" smtClean="0"/>
              <a:t>acceptance</a:t>
            </a:r>
            <a:r>
              <a:rPr lang="fr-CH" dirty="0" smtClean="0"/>
              <a:t>/</a:t>
            </a:r>
            <a:r>
              <a:rPr lang="fr-CH" dirty="0" err="1" smtClean="0"/>
              <a:t>statistics</a:t>
            </a:r>
            <a:r>
              <a:rPr lang="fr-CH" dirty="0" smtClean="0"/>
              <a:t> « by hand » and a fortran code </a:t>
            </a:r>
            <a:r>
              <a:rPr lang="fr-CH" dirty="0" err="1" smtClean="0"/>
              <a:t>simulating</a:t>
            </a:r>
            <a:r>
              <a:rPr lang="fr-CH" dirty="0" smtClean="0"/>
              <a:t> </a:t>
            </a:r>
            <a:r>
              <a:rPr lang="fr-CH" dirty="0" err="1" smtClean="0"/>
              <a:t>errors</a:t>
            </a:r>
            <a:r>
              <a:rPr lang="fr-CH" dirty="0" smtClean="0"/>
              <a:t> +minuit fit</a:t>
            </a:r>
          </a:p>
          <a:p>
            <a:endParaRPr lang="fr-CH" dirty="0"/>
          </a:p>
          <a:p>
            <a:r>
              <a:rPr lang="fr-CH" dirty="0" err="1" smtClean="0"/>
              <a:t>Electrons</a:t>
            </a:r>
            <a:r>
              <a:rPr lang="fr-CH" dirty="0" smtClean="0"/>
              <a:t> </a:t>
            </a:r>
            <a:r>
              <a:rPr lang="fr-CH" dirty="0" err="1" smtClean="0"/>
              <a:t>originate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a </a:t>
            </a:r>
          </a:p>
          <a:p>
            <a:r>
              <a:rPr lang="fr-CH" dirty="0" smtClean="0"/>
              <a:t>straight section </a:t>
            </a:r>
            <a:r>
              <a:rPr lang="fr-CH" dirty="0" err="1" smtClean="0"/>
              <a:t>before</a:t>
            </a:r>
            <a:r>
              <a:rPr lang="fr-CH" dirty="0" smtClean="0"/>
              <a:t> the </a:t>
            </a:r>
          </a:p>
          <a:p>
            <a:r>
              <a:rPr lang="fr-CH" dirty="0" smtClean="0"/>
              <a:t>the </a:t>
            </a:r>
            <a:r>
              <a:rPr lang="fr-CH" dirty="0" err="1" smtClean="0"/>
              <a:t>bending</a:t>
            </a:r>
            <a:r>
              <a:rPr lang="fr-CH" dirty="0" smtClean="0"/>
              <a:t> </a:t>
            </a:r>
            <a:r>
              <a:rPr lang="fr-CH" dirty="0" err="1" smtClean="0"/>
              <a:t>magnet</a:t>
            </a:r>
            <a:r>
              <a:rPr lang="fr-CH" dirty="0" smtClean="0"/>
              <a:t> </a:t>
            </a:r>
            <a:r>
              <a:rPr lang="fr-CH" dirty="0" err="1" smtClean="0"/>
              <a:t>where</a:t>
            </a:r>
            <a:endParaRPr lang="fr-CH" dirty="0" smtClean="0"/>
          </a:p>
          <a:p>
            <a:r>
              <a:rPr lang="fr-CH" dirty="0" smtClean="0"/>
              <a:t>the </a:t>
            </a:r>
            <a:r>
              <a:rPr lang="fr-CH" dirty="0" err="1" smtClean="0"/>
              <a:t>polarimeter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located</a:t>
            </a:r>
            <a:r>
              <a:rPr lang="fr-CH" dirty="0" smtClean="0"/>
              <a:t>.</a:t>
            </a:r>
          </a:p>
          <a:p>
            <a:r>
              <a:rPr lang="fr-CH" dirty="0" smtClean="0"/>
              <a:t>The </a:t>
            </a:r>
            <a:r>
              <a:rPr lang="fr-CH" dirty="0" err="1" smtClean="0"/>
              <a:t>acceptance</a:t>
            </a:r>
            <a:r>
              <a:rPr lang="fr-CH" dirty="0" smtClean="0"/>
              <a:t> </a:t>
            </a:r>
            <a:r>
              <a:rPr lang="fr-CH" dirty="0" err="1" smtClean="0"/>
              <a:t>calculation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</a:p>
          <a:p>
            <a:r>
              <a:rPr lang="fr-CH" dirty="0" smtClean="0"/>
              <a:t>more </a:t>
            </a:r>
            <a:r>
              <a:rPr lang="fr-CH" dirty="0" err="1" smtClean="0"/>
              <a:t>reliable</a:t>
            </a:r>
            <a:r>
              <a:rPr lang="fr-CH" dirty="0" smtClean="0"/>
              <a:t> if the </a:t>
            </a:r>
          </a:p>
          <a:p>
            <a:r>
              <a:rPr lang="fr-CH" dirty="0" smtClean="0"/>
              <a:t>straight section </a:t>
            </a:r>
            <a:r>
              <a:rPr lang="fr-CH" dirty="0" err="1" smtClean="0"/>
              <a:t>is</a:t>
            </a:r>
            <a:r>
              <a:rPr lang="fr-CH" dirty="0" smtClean="0"/>
              <a:t> short</a:t>
            </a:r>
          </a:p>
          <a:p>
            <a:r>
              <a:rPr lang="fr-CH" dirty="0" smtClean="0"/>
              <a:t>Detectors= </a:t>
            </a:r>
            <a:r>
              <a:rPr lang="fr-CH" dirty="0" err="1" smtClean="0"/>
              <a:t>gas</a:t>
            </a:r>
            <a:r>
              <a:rPr lang="fr-CH" dirty="0" smtClean="0"/>
              <a:t> CKOV+ </a:t>
            </a:r>
            <a:r>
              <a:rPr lang="fr-CH" dirty="0" err="1" smtClean="0"/>
              <a:t>calorimeter</a:t>
            </a:r>
            <a:endParaRPr lang="fr-CH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1820" y="683695"/>
            <a:ext cx="6191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1510" y="3519010"/>
            <a:ext cx="490608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Another</a:t>
            </a:r>
            <a:r>
              <a:rPr lang="fr-CH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possibility</a:t>
            </a:r>
            <a:r>
              <a:rPr lang="fr-CH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 the </a:t>
            </a:r>
            <a:r>
              <a:rPr lang="fr-CH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same</a:t>
            </a:r>
            <a:r>
              <a:rPr lang="fr-CH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principle</a:t>
            </a:r>
            <a:endParaRPr lang="fr-CH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CH" dirty="0" smtClean="0"/>
          </a:p>
          <a:p>
            <a:r>
              <a:rPr lang="fr-CH" dirty="0" smtClean="0"/>
              <a:t>[Marco </a:t>
            </a:r>
            <a:r>
              <a:rPr lang="fr-CH" dirty="0" err="1" smtClean="0"/>
              <a:t>Apollonio</a:t>
            </a:r>
            <a:r>
              <a:rPr lang="fr-CH" dirty="0" smtClean="0"/>
              <a:t>] </a:t>
            </a:r>
          </a:p>
          <a:p>
            <a:r>
              <a:rPr lang="fr-CH" dirty="0" smtClean="0"/>
              <a:t>This one </a:t>
            </a:r>
            <a:r>
              <a:rPr lang="fr-CH" dirty="0" err="1" smtClean="0"/>
              <a:t>was</a:t>
            </a:r>
            <a:r>
              <a:rPr lang="fr-CH" dirty="0" smtClean="0"/>
              <a:t> </a:t>
            </a:r>
            <a:r>
              <a:rPr lang="fr-CH" dirty="0" err="1" smtClean="0"/>
              <a:t>actually</a:t>
            </a:r>
            <a:r>
              <a:rPr lang="fr-CH" dirty="0" smtClean="0"/>
              <a:t> </a:t>
            </a:r>
            <a:r>
              <a:rPr lang="fr-CH" dirty="0" err="1" smtClean="0"/>
              <a:t>fully</a:t>
            </a:r>
            <a:r>
              <a:rPr lang="fr-CH" dirty="0" smtClean="0"/>
              <a:t> </a:t>
            </a:r>
            <a:r>
              <a:rPr lang="fr-CH" dirty="0" err="1" smtClean="0"/>
              <a:t>simulated</a:t>
            </a:r>
            <a:r>
              <a:rPr lang="fr-CH" dirty="0" smtClean="0"/>
              <a:t>, </a:t>
            </a:r>
          </a:p>
          <a:p>
            <a:r>
              <a:rPr lang="fr-CH" dirty="0" smtClean="0"/>
              <a:t>for the neutrino </a:t>
            </a:r>
            <a:r>
              <a:rPr lang="fr-CH" dirty="0" err="1" smtClean="0"/>
              <a:t>factory</a:t>
            </a:r>
            <a:endParaRPr lang="fr-CH" dirty="0" smtClean="0"/>
          </a:p>
          <a:p>
            <a:r>
              <a:rPr lang="fr-CH" dirty="0" err="1" smtClean="0"/>
              <a:t>with</a:t>
            </a:r>
            <a:r>
              <a:rPr lang="fr-CH" dirty="0" smtClean="0"/>
              <a:t> the </a:t>
            </a:r>
            <a:r>
              <a:rPr lang="fr-CH" dirty="0" err="1" smtClean="0"/>
              <a:t>consequence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</a:p>
          <a:p>
            <a:r>
              <a:rPr lang="fr-CH" dirty="0" smtClean="0"/>
              <a:t>‘</a:t>
            </a:r>
            <a:r>
              <a:rPr lang="fr-CH" dirty="0" err="1" smtClean="0"/>
              <a:t>small</a:t>
            </a:r>
            <a:r>
              <a:rPr lang="fr-CH" dirty="0" smtClean="0"/>
              <a:t>’ </a:t>
            </a:r>
            <a:r>
              <a:rPr lang="fr-CH" dirty="0" err="1" smtClean="0"/>
              <a:t>statistics</a:t>
            </a:r>
            <a:r>
              <a:rPr lang="fr-CH" dirty="0" smtClean="0"/>
              <a:t> </a:t>
            </a:r>
            <a:r>
              <a:rPr lang="fr-CH" dirty="0" err="1" smtClean="0"/>
              <a:t>were</a:t>
            </a:r>
            <a:r>
              <a:rPr lang="fr-CH" dirty="0" smtClean="0"/>
              <a:t> </a:t>
            </a:r>
            <a:r>
              <a:rPr lang="fr-CH" dirty="0" err="1" smtClean="0"/>
              <a:t>accumulated</a:t>
            </a:r>
            <a:r>
              <a:rPr lang="fr-CH" dirty="0" smtClean="0"/>
              <a:t>.</a:t>
            </a:r>
          </a:p>
          <a:p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NB: This one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took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design of the </a:t>
            </a:r>
          </a:p>
          <a:p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storagering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‘as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’. </a:t>
            </a:r>
          </a:p>
          <a:p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think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measurement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important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that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deserves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inclusion</a:t>
            </a:r>
          </a:p>
          <a:p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Storage Ring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desing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from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start</a:t>
            </a:r>
            <a:r>
              <a:rPr lang="fr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in </a:t>
            </a:r>
            <a:r>
              <a:rPr lang="fr-C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above</a:t>
            </a:r>
            <a:r>
              <a:rPr lang="fr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fr-CH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 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945" y="315897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10" y="-82370"/>
            <a:ext cx="8696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816805" y="1898830"/>
            <a:ext cx="6030670" cy="40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93885"/>
            <a:ext cx="4210193" cy="414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6976" y="2478107"/>
            <a:ext cx="4410490" cy="402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6515" y="6488668"/>
            <a:ext cx="695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NB: in a muon </a:t>
            </a:r>
            <a:r>
              <a:rPr lang="fr-CH" dirty="0" err="1" smtClean="0"/>
              <a:t>collider</a:t>
            </a:r>
            <a:r>
              <a:rPr lang="fr-CH" dirty="0" smtClean="0"/>
              <a:t> operating </a:t>
            </a:r>
            <a:r>
              <a:rPr lang="fr-CH" dirty="0" err="1" smtClean="0"/>
              <a:t>at</a:t>
            </a:r>
            <a:r>
              <a:rPr lang="fr-CH" dirty="0" smtClean="0"/>
              <a:t> 15Hz,  </a:t>
            </a:r>
            <a:r>
              <a:rPr lang="fr-CH" dirty="0" err="1" smtClean="0"/>
              <a:t>there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enough</a:t>
            </a:r>
            <a:r>
              <a:rPr lang="fr-CH" dirty="0" smtClean="0"/>
              <a:t> </a:t>
            </a:r>
            <a:r>
              <a:rPr lang="fr-CH" dirty="0" err="1" smtClean="0"/>
              <a:t>turns</a:t>
            </a:r>
            <a:r>
              <a:rPr lang="fr-CH" dirty="0" smtClean="0"/>
              <a:t>!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2230" y="2933945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E_beam</a:t>
            </a:r>
            <a:r>
              <a:rPr lang="fr-CH" dirty="0" smtClean="0"/>
              <a:t> =50 </a:t>
            </a:r>
            <a:r>
              <a:rPr lang="fr-CH" dirty="0" err="1" smtClean="0"/>
              <a:t>GeV</a:t>
            </a:r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6805" y="1583795"/>
            <a:ext cx="598566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96625" y="2798930"/>
            <a:ext cx="2639312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err="1" smtClean="0"/>
              <a:t>frequency</a:t>
            </a:r>
            <a:r>
              <a:rPr lang="fr-CH" dirty="0" smtClean="0"/>
              <a:t> 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energy</a:t>
            </a:r>
            <a:endParaRPr lang="fr-CH" dirty="0" smtClean="0">
              <a:sym typeface="Wingdings" pitchFamily="2" charset="2"/>
            </a:endParaRPr>
          </a:p>
          <a:p>
            <a:r>
              <a:rPr lang="fr-CH" dirty="0" err="1" smtClean="0">
                <a:sym typeface="Wingdings" pitchFamily="2" charset="2"/>
              </a:rPr>
              <a:t>decrease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energy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spread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46675" y="1583795"/>
            <a:ext cx="7155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1540" y="1808820"/>
            <a:ext cx="22952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07215" y="1898830"/>
            <a:ext cx="263678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err="1" smtClean="0"/>
              <a:t>we</a:t>
            </a:r>
            <a:r>
              <a:rPr lang="fr-CH" dirty="0" smtClean="0"/>
              <a:t> dont have to </a:t>
            </a:r>
            <a:r>
              <a:rPr lang="fr-CH" dirty="0" err="1" smtClean="0"/>
              <a:t>make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Gaussian</a:t>
            </a:r>
            <a:r>
              <a:rPr lang="fr-CH" dirty="0" smtClean="0"/>
              <a:t> </a:t>
            </a:r>
            <a:r>
              <a:rPr lang="fr-CH" dirty="0" err="1" smtClean="0"/>
              <a:t>assumption</a:t>
            </a:r>
            <a:r>
              <a:rPr lang="fr-CH" dirty="0" smtClean="0"/>
              <a:t>, </a:t>
            </a:r>
            <a:r>
              <a:rPr lang="fr-CH" dirty="0" err="1" smtClean="0"/>
              <a:t>just</a:t>
            </a:r>
            <a:r>
              <a:rPr lang="fr-CH" dirty="0" smtClean="0"/>
              <a:t> do the Fourrier </a:t>
            </a:r>
            <a:r>
              <a:rPr lang="fr-CH" dirty="0" err="1" smtClean="0"/>
              <a:t>analysis</a:t>
            </a:r>
            <a:r>
              <a:rPr lang="fr-CH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982</Words>
  <Application>Microsoft Office PowerPoint</Application>
  <PresentationFormat>On-screen Show (4:3)</PresentationFormat>
  <Paragraphs>127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Geneva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bdl</dc:creator>
  <cp:lastModifiedBy>bdl</cp:lastModifiedBy>
  <cp:revision>4</cp:revision>
  <dcterms:created xsi:type="dcterms:W3CDTF">2012-11-12T18:19:40Z</dcterms:created>
  <dcterms:modified xsi:type="dcterms:W3CDTF">2012-11-13T11:11:32Z</dcterms:modified>
</cp:coreProperties>
</file>