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51"/>
    <p:restoredTop sz="93226"/>
  </p:normalViewPr>
  <p:slideViewPr>
    <p:cSldViewPr snapToGrid="0" snapToObjects="1">
      <p:cViewPr varScale="1">
        <p:scale>
          <a:sx n="90" d="100"/>
          <a:sy n="90" d="100"/>
        </p:scale>
        <p:origin x="208" y="3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55132E-4B9D-164A-9699-1379E0E1E500}"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18424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5132E-4B9D-164A-9699-1379E0E1E500}"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67044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5132E-4B9D-164A-9699-1379E0E1E500}"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36406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5132E-4B9D-164A-9699-1379E0E1E500}"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205075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55132E-4B9D-164A-9699-1379E0E1E500}"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2056603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55132E-4B9D-164A-9699-1379E0E1E500}" type="datetimeFigureOut">
              <a:rPr lang="en-US" smtClean="0"/>
              <a:t>8/9/17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1589995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55132E-4B9D-164A-9699-1379E0E1E500}" type="datetimeFigureOut">
              <a:rPr lang="en-US" smtClean="0"/>
              <a:t>8/9/17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190716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55132E-4B9D-164A-9699-1379E0E1E500}" type="datetimeFigureOut">
              <a:rPr lang="en-US" smtClean="0"/>
              <a:t>8/9/17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36224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5132E-4B9D-164A-9699-1379E0E1E500}" type="datetimeFigureOut">
              <a:rPr lang="en-US" smtClean="0"/>
              <a:t>8/9/17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18545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5132E-4B9D-164A-9699-1379E0E1E500}" type="datetimeFigureOut">
              <a:rPr lang="en-US" smtClean="0"/>
              <a:t>8/9/17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1009481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5132E-4B9D-164A-9699-1379E0E1E500}" type="datetimeFigureOut">
              <a:rPr lang="en-US" smtClean="0"/>
              <a:t>8/9/17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576F2-BCA8-014A-8674-2DF60B1FAB2D}" type="slidenum">
              <a:rPr lang="en-US" smtClean="0"/>
              <a:t>‹#›</a:t>
            </a:fld>
            <a:endParaRPr lang="en-US"/>
          </a:p>
        </p:txBody>
      </p:sp>
    </p:spTree>
    <p:extLst>
      <p:ext uri="{BB962C8B-B14F-4D97-AF65-F5344CB8AC3E}">
        <p14:creationId xmlns:p14="http://schemas.microsoft.com/office/powerpoint/2010/main" val="12350953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5132E-4B9D-164A-9699-1379E0E1E500}" type="datetimeFigureOut">
              <a:rPr lang="en-US" smtClean="0"/>
              <a:t>8/9/17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576F2-BCA8-014A-8674-2DF60B1FAB2D}" type="slidenum">
              <a:rPr lang="en-US" smtClean="0"/>
              <a:t>‹#›</a:t>
            </a:fld>
            <a:endParaRPr lang="en-US"/>
          </a:p>
        </p:txBody>
      </p:sp>
    </p:spTree>
    <p:extLst>
      <p:ext uri="{BB962C8B-B14F-4D97-AF65-F5344CB8AC3E}">
        <p14:creationId xmlns:p14="http://schemas.microsoft.com/office/powerpoint/2010/main" val="1102310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435" y="228600"/>
            <a:ext cx="11654117" cy="6740307"/>
          </a:xfrm>
          <a:prstGeom prst="rect">
            <a:avLst/>
          </a:prstGeom>
        </p:spPr>
        <p:txBody>
          <a:bodyPr wrap="square">
            <a:spAutoFit/>
          </a:bodyPr>
          <a:lstStyle/>
          <a:p>
            <a:r>
              <a:rPr lang="en-US" b="1" u="sng" dirty="0" smtClean="0">
                <a:effectLst/>
                <a:latin typeface="Calibri" charset="0"/>
                <a:ea typeface="Calibri" charset="0"/>
                <a:cs typeface="Times New Roman" charset="0"/>
              </a:rPr>
              <a:t>Scintillator Arrays for FRIB Working Group </a:t>
            </a:r>
            <a:r>
              <a:rPr lang="en-US" b="1" u="sng" dirty="0" smtClean="0">
                <a:effectLst/>
                <a:latin typeface="Calibri" charset="0"/>
                <a:ea typeface="Calibri" charset="0"/>
                <a:cs typeface="Times New Roman" charset="0"/>
              </a:rPr>
              <a:t>Summary</a:t>
            </a:r>
            <a:endParaRPr lang="en-US" b="1" dirty="0" smtClean="0">
              <a:effectLst/>
              <a:latin typeface="Calibri" charset="0"/>
              <a:ea typeface="Calibri" charset="0"/>
              <a:cs typeface="Times New Roman" charset="0"/>
            </a:endParaRPr>
          </a:p>
          <a:p>
            <a:r>
              <a:rPr lang="en-US" i="1" dirty="0" err="1" smtClean="0">
                <a:latin typeface="Calibri" charset="0"/>
                <a:ea typeface="Calibri" charset="0"/>
                <a:cs typeface="Times New Roman" charset="0"/>
              </a:rPr>
              <a:t>Convenors</a:t>
            </a:r>
            <a:r>
              <a:rPr lang="en-US" i="1" dirty="0" smtClean="0">
                <a:latin typeface="Calibri" charset="0"/>
                <a:ea typeface="Calibri" charset="0"/>
                <a:cs typeface="Times New Roman" charset="0"/>
              </a:rPr>
              <a:t>: Partha Chowdhury (UMass Lowell), Walter </a:t>
            </a:r>
            <a:r>
              <a:rPr lang="en-US" i="1" dirty="0" err="1" smtClean="0">
                <a:latin typeface="Calibri" charset="0"/>
                <a:ea typeface="Calibri" charset="0"/>
                <a:cs typeface="Times New Roman" charset="0"/>
              </a:rPr>
              <a:t>Reviol</a:t>
            </a:r>
            <a:r>
              <a:rPr lang="en-US" i="1" dirty="0" smtClean="0">
                <a:latin typeface="Calibri" charset="0"/>
                <a:ea typeface="Calibri" charset="0"/>
                <a:cs typeface="Times New Roman" charset="0"/>
              </a:rPr>
              <a:t> (</a:t>
            </a:r>
            <a:r>
              <a:rPr lang="en-US" i="1" dirty="0" err="1" smtClean="0">
                <a:latin typeface="Calibri" charset="0"/>
                <a:ea typeface="Calibri" charset="0"/>
                <a:cs typeface="Times New Roman" charset="0"/>
              </a:rPr>
              <a:t>Wash.U</a:t>
            </a:r>
            <a:r>
              <a:rPr lang="en-US" i="1" dirty="0" smtClean="0">
                <a:latin typeface="Calibri" charset="0"/>
                <a:ea typeface="Calibri" charset="0"/>
                <a:cs typeface="Times New Roman" charset="0"/>
              </a:rPr>
              <a:t>.), Andrew Rogers (UMass Lowell)</a:t>
            </a:r>
            <a:endParaRPr lang="en-US" i="1" dirty="0" smtClean="0">
              <a:effectLst/>
              <a:latin typeface="Calibri" charset="0"/>
              <a:ea typeface="Calibri" charset="0"/>
              <a:cs typeface="Times New Roman" charset="0"/>
            </a:endParaRPr>
          </a:p>
          <a:p>
            <a:r>
              <a:rPr lang="en-US" dirty="0" smtClean="0">
                <a:effectLst/>
                <a:latin typeface="Calibri" charset="0"/>
                <a:ea typeface="Calibri" charset="0"/>
                <a:cs typeface="Times New Roman" charset="0"/>
              </a:rPr>
              <a:t> </a:t>
            </a:r>
          </a:p>
          <a:p>
            <a:r>
              <a:rPr lang="en-US" b="1" i="1" dirty="0" smtClean="0">
                <a:effectLst/>
                <a:latin typeface="Calibri" charset="0"/>
                <a:ea typeface="Calibri" charset="0"/>
                <a:cs typeface="Times New Roman" charset="0"/>
              </a:rPr>
              <a:t>Goals: </a:t>
            </a:r>
            <a:r>
              <a:rPr lang="en-US" dirty="0" smtClean="0">
                <a:effectLst/>
                <a:latin typeface="Calibri" charset="0"/>
                <a:ea typeface="Calibri" charset="0"/>
                <a:cs typeface="Times New Roman" charset="0"/>
              </a:rPr>
              <a:t>The Scintillator group has not yet coalesced around any major device. The goal was to share experiences on current scintillator capabilities, as well as learn about recent R&amp;D advances in scintillator technology.  </a:t>
            </a:r>
          </a:p>
          <a:p>
            <a:r>
              <a:rPr lang="en-US" dirty="0" smtClean="0">
                <a:effectLst/>
                <a:latin typeface="Calibri" charset="0"/>
                <a:ea typeface="Calibri" charset="0"/>
                <a:cs typeface="Times New Roman" charset="0"/>
              </a:rPr>
              <a:t> </a:t>
            </a:r>
          </a:p>
          <a:p>
            <a:r>
              <a:rPr lang="en-US" b="1" i="1" dirty="0" smtClean="0">
                <a:effectLst/>
                <a:latin typeface="Calibri" charset="0"/>
                <a:ea typeface="Calibri" charset="0"/>
                <a:cs typeface="Times New Roman" charset="0"/>
              </a:rPr>
              <a:t>Physics:</a:t>
            </a:r>
            <a:r>
              <a:rPr lang="en-US" dirty="0" smtClean="0">
                <a:effectLst/>
                <a:latin typeface="Calibri" charset="0"/>
                <a:ea typeface="Calibri" charset="0"/>
                <a:cs typeface="Times New Roman" charset="0"/>
              </a:rPr>
              <a:t> </a:t>
            </a:r>
            <a:r>
              <a:rPr lang="en-US" dirty="0">
                <a:latin typeface="Calibri" charset="0"/>
                <a:ea typeface="Calibri" charset="0"/>
                <a:cs typeface="Times New Roman" charset="0"/>
              </a:rPr>
              <a:t>D</a:t>
            </a:r>
            <a:r>
              <a:rPr lang="en-US" dirty="0" smtClean="0">
                <a:effectLst/>
                <a:latin typeface="Calibri" charset="0"/>
                <a:ea typeface="Calibri" charset="0"/>
                <a:cs typeface="Times New Roman" charset="0"/>
              </a:rPr>
              <a:t>iscussions centered around how present techniques could translate to FRIB fast, stopped and reaccelerated beam physics. </a:t>
            </a:r>
            <a:r>
              <a:rPr lang="en-US" dirty="0">
                <a:latin typeface="Calibri" charset="0"/>
                <a:ea typeface="Calibri" charset="0"/>
                <a:cs typeface="Times New Roman" charset="0"/>
              </a:rPr>
              <a:t>A</a:t>
            </a:r>
            <a:r>
              <a:rPr lang="en-US" dirty="0" smtClean="0">
                <a:effectLst/>
                <a:latin typeface="Calibri" charset="0"/>
                <a:ea typeface="Calibri" charset="0"/>
                <a:cs typeface="Times New Roman" charset="0"/>
              </a:rPr>
              <a:t> broad spectrum of physics topics was presented.</a:t>
            </a:r>
          </a:p>
          <a:p>
            <a:pPr marL="800100" lvl="1" indent="-342900">
              <a:buSzPct val="150000"/>
              <a:buFont typeface="Arial" charset="0"/>
              <a:buChar char="•"/>
            </a:pPr>
            <a:r>
              <a:rPr lang="en-US" dirty="0" smtClean="0">
                <a:effectLst/>
                <a:latin typeface="Calibri" charset="0"/>
                <a:ea typeface="Calibri" charset="0"/>
                <a:cs typeface="Times New Roman" charset="0"/>
              </a:rPr>
              <a:t>Recent developments in scintillator materials (industry presentation)</a:t>
            </a:r>
          </a:p>
          <a:p>
            <a:pPr marL="800100" lvl="1" indent="-342900">
              <a:buSzPct val="150000"/>
              <a:buFont typeface="Arial" charset="0"/>
              <a:buChar char="•"/>
            </a:pPr>
            <a:r>
              <a:rPr lang="en-US" dirty="0" smtClean="0">
                <a:effectLst/>
                <a:latin typeface="Calibri" charset="0"/>
                <a:ea typeface="Calibri" charset="0"/>
                <a:cs typeface="Times New Roman" charset="0"/>
              </a:rPr>
              <a:t>Neutron spectroscopy using 7Li enriched CLYC detectors</a:t>
            </a:r>
          </a:p>
          <a:p>
            <a:pPr marL="800100" lvl="1" indent="-342900">
              <a:buSzPct val="150000"/>
              <a:buFont typeface="Arial" charset="0"/>
              <a:buChar char="•"/>
            </a:pPr>
            <a:r>
              <a:rPr lang="en-US" dirty="0" smtClean="0">
                <a:effectLst/>
                <a:latin typeface="Calibri" charset="0"/>
                <a:ea typeface="Calibri" charset="0"/>
                <a:cs typeface="Times New Roman" charset="0"/>
              </a:rPr>
              <a:t>Excited state lifetimes with LaBr3 fast timing </a:t>
            </a:r>
          </a:p>
          <a:p>
            <a:pPr marL="800100" lvl="1" indent="-342900">
              <a:buSzPct val="150000"/>
              <a:buFont typeface="Arial" charset="0"/>
              <a:buChar char="•"/>
            </a:pPr>
            <a:r>
              <a:rPr lang="en-US" dirty="0" smtClean="0">
                <a:effectLst/>
                <a:latin typeface="Calibri" charset="0"/>
                <a:ea typeface="Calibri" charset="0"/>
                <a:cs typeface="Times New Roman" charset="0"/>
              </a:rPr>
              <a:t> A hybrid scintillator array for reactions and decay studies</a:t>
            </a:r>
          </a:p>
          <a:p>
            <a:pPr marL="800100" lvl="1" indent="-342900">
              <a:buSzPct val="150000"/>
              <a:buFont typeface="Arial" charset="0"/>
              <a:buChar char="•"/>
            </a:pPr>
            <a:r>
              <a:rPr lang="en-US" dirty="0" smtClean="0">
                <a:effectLst/>
                <a:latin typeface="Calibri" charset="0"/>
                <a:ea typeface="Calibri" charset="0"/>
                <a:cs typeface="Times New Roman" charset="0"/>
              </a:rPr>
              <a:t>Gamma spectroscopy for fast beams with a pixelated scintillator array</a:t>
            </a:r>
          </a:p>
          <a:p>
            <a:pPr marL="800100" lvl="1" indent="-342900">
              <a:buSzPct val="150000"/>
              <a:buFont typeface="Arial" charset="0"/>
              <a:buChar char="•"/>
            </a:pPr>
            <a:r>
              <a:rPr lang="en-US" dirty="0" smtClean="0">
                <a:latin typeface="Calibri" charset="0"/>
                <a:ea typeface="Calibri" charset="0"/>
                <a:cs typeface="Times New Roman" charset="0"/>
              </a:rPr>
              <a:t>Quantum entanglement with scintillation detectors</a:t>
            </a:r>
            <a:endParaRPr lang="en-US" dirty="0">
              <a:latin typeface="Calibri" charset="0"/>
              <a:ea typeface="Calibri" charset="0"/>
              <a:cs typeface="Times New Roman" charset="0"/>
            </a:endParaRPr>
          </a:p>
          <a:p>
            <a:pPr marL="800100" lvl="1" indent="-342900">
              <a:buFont typeface="+mj-lt"/>
              <a:buAutoNum type="alphaLcParenBoth"/>
            </a:pPr>
            <a:endParaRPr lang="en-US" dirty="0" smtClean="0">
              <a:effectLst/>
              <a:latin typeface="Calibri" charset="0"/>
              <a:ea typeface="Calibri" charset="0"/>
              <a:cs typeface="Times New Roman" charset="0"/>
            </a:endParaRPr>
          </a:p>
          <a:p>
            <a:r>
              <a:rPr lang="en-US" b="1" i="1" dirty="0" smtClean="0">
                <a:effectLst/>
                <a:latin typeface="Calibri" charset="0"/>
                <a:ea typeface="Calibri" charset="0"/>
                <a:cs typeface="Times New Roman" charset="0"/>
              </a:rPr>
              <a:t>Discussion: </a:t>
            </a:r>
            <a:r>
              <a:rPr lang="en-US" dirty="0" smtClean="0">
                <a:effectLst/>
                <a:latin typeface="Calibri" charset="0"/>
                <a:ea typeface="Calibri" charset="0"/>
                <a:cs typeface="Times New Roman" charset="0"/>
              </a:rPr>
              <a:t>The discussion was diverse, as the community interest is spread amongst various research directions, devices and capabilities. </a:t>
            </a:r>
          </a:p>
          <a:p>
            <a:endParaRPr lang="en-US" dirty="0">
              <a:latin typeface="Calibri" charset="0"/>
              <a:ea typeface="Calibri" charset="0"/>
              <a:cs typeface="Times New Roman" charset="0"/>
            </a:endParaRPr>
          </a:p>
          <a:p>
            <a:r>
              <a:rPr lang="en-US" dirty="0" smtClean="0">
                <a:effectLst/>
                <a:latin typeface="Calibri" charset="0"/>
                <a:ea typeface="Calibri" charset="0"/>
                <a:cs typeface="Times New Roman" charset="0"/>
              </a:rPr>
              <a:t>It was acknowledged that there are FRIB working groups moving forward with specific plans, such as the HRS and decay station, that could benefit from scintillator arrays. The need for close communication between these working groups and the scintillator group was emphasized. </a:t>
            </a:r>
          </a:p>
          <a:p>
            <a:endParaRPr lang="en-US" dirty="0">
              <a:latin typeface="Calibri" charset="0"/>
              <a:ea typeface="Calibri" charset="0"/>
              <a:cs typeface="Times New Roman" charset="0"/>
            </a:endParaRPr>
          </a:p>
          <a:p>
            <a:r>
              <a:rPr lang="en-US" dirty="0" smtClean="0">
                <a:effectLst/>
                <a:latin typeface="Calibri" charset="0"/>
                <a:ea typeface="Calibri" charset="0"/>
                <a:cs typeface="Times New Roman" charset="0"/>
              </a:rPr>
              <a:t>The consensus was to keep options flexible, while staying connected to the continuous advances in scintillator detector technology.</a:t>
            </a:r>
            <a:endParaRPr lang="en-US" dirty="0">
              <a:effectLst/>
              <a:latin typeface="Calibri" charset="0"/>
              <a:ea typeface="Calibri" charset="0"/>
              <a:cs typeface="Times New Roman" charset="0"/>
            </a:endParaRPr>
          </a:p>
        </p:txBody>
      </p:sp>
    </p:spTree>
    <p:extLst>
      <p:ext uri="{BB962C8B-B14F-4D97-AF65-F5344CB8AC3E}">
        <p14:creationId xmlns:p14="http://schemas.microsoft.com/office/powerpoint/2010/main" val="692099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26</Words>
  <Application>Microsoft Macintosh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Times New Roman</vt:lpstr>
      <vt:lpstr>Arial</vt:lpstr>
      <vt:lpstr>Office Theme</vt:lpstr>
      <vt:lpstr>PowerPoint Presentation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Chowdhury, Partha</dc:creator>
  <cp:lastModifiedBy>Chowdhury, Partha</cp:lastModifiedBy>
  <cp:revision>7</cp:revision>
  <dcterms:created xsi:type="dcterms:W3CDTF">2017-08-04T03:14:59Z</dcterms:created>
  <dcterms:modified xsi:type="dcterms:W3CDTF">2017-08-10T03:17:17Z</dcterms:modified>
</cp:coreProperties>
</file>