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2" r:id="rId2"/>
    <p:sldMasterId id="2147483654" r:id="rId3"/>
  </p:sldMasterIdLst>
  <p:notesMasterIdLst>
    <p:notesMasterId r:id="rId31"/>
  </p:notesMasterIdLst>
  <p:handoutMasterIdLst>
    <p:handoutMasterId r:id="rId32"/>
  </p:handoutMasterIdLst>
  <p:sldIdLst>
    <p:sldId id="265" r:id="rId4"/>
    <p:sldId id="1118" r:id="rId5"/>
    <p:sldId id="1119" r:id="rId6"/>
    <p:sldId id="1120" r:id="rId7"/>
    <p:sldId id="1121" r:id="rId8"/>
    <p:sldId id="1122" r:id="rId9"/>
    <p:sldId id="1135" r:id="rId10"/>
    <p:sldId id="1123" r:id="rId11"/>
    <p:sldId id="1131" r:id="rId12"/>
    <p:sldId id="1132" r:id="rId13"/>
    <p:sldId id="1124" r:id="rId14"/>
    <p:sldId id="1125" r:id="rId15"/>
    <p:sldId id="1126" r:id="rId16"/>
    <p:sldId id="1127" r:id="rId17"/>
    <p:sldId id="1128" r:id="rId18"/>
    <p:sldId id="1086" r:id="rId19"/>
    <p:sldId id="1089" r:id="rId20"/>
    <p:sldId id="1129" r:id="rId21"/>
    <p:sldId id="1100" r:id="rId22"/>
    <p:sldId id="1103" r:id="rId23"/>
    <p:sldId id="1105" r:id="rId24"/>
    <p:sldId id="1107" r:id="rId25"/>
    <p:sldId id="1108" r:id="rId26"/>
    <p:sldId id="1073" r:id="rId27"/>
    <p:sldId id="1133" r:id="rId28"/>
    <p:sldId id="1136" r:id="rId29"/>
    <p:sldId id="1137" r:id="rId30"/>
  </p:sldIdLst>
  <p:sldSz cx="9144000" cy="6858000" type="letter"/>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3399"/>
    <a:srgbClr val="FF0066"/>
    <a:srgbClr val="FF3300"/>
    <a:srgbClr val="FFFF66"/>
    <a:srgbClr val="FF0000"/>
    <a:srgbClr val="CC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94673" autoAdjust="0"/>
  </p:normalViewPr>
  <p:slideViewPr>
    <p:cSldViewPr>
      <p:cViewPr varScale="1">
        <p:scale>
          <a:sx n="132" d="100"/>
          <a:sy n="132" d="100"/>
        </p:scale>
        <p:origin x="-420" y="-78"/>
      </p:cViewPr>
      <p:guideLst>
        <p:guide orient="horz" pos="2160"/>
        <p:guide pos="2880"/>
      </p:guideLst>
    </p:cSldViewPr>
  </p:slideViewPr>
  <p:outlineViewPr>
    <p:cViewPr>
      <p:scale>
        <a:sx n="33" d="100"/>
        <a:sy n="33" d="100"/>
      </p:scale>
      <p:origin x="0" y="3618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001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idx="2"/>
          </p:nvPr>
        </p:nvSpPr>
        <p:spPr bwMode="auto">
          <a:xfrm>
            <a:off x="1106488" y="566738"/>
            <a:ext cx="5103812" cy="3827462"/>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46" tIns="46984" rIns="95646" bIns="46984"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Tree>
    <p:extLst>
      <p:ext uri="{BB962C8B-B14F-4D97-AF65-F5344CB8AC3E}">
        <p14:creationId xmlns:p14="http://schemas.microsoft.com/office/powerpoint/2010/main" val="2890683087"/>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FE9BC4E5-2BC1-4F43-85DD-A1B8F74CB7EB}" type="slidenum">
              <a:rPr lang="en-US" smtClean="0">
                <a:solidFill>
                  <a:prstClr val="black"/>
                </a:solidFill>
              </a:rPr>
              <a:p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8"/>
          <p:cNvSpPr>
            <a:spLocks noGrp="1" noChangeArrowheads="1"/>
          </p:cNvSpPr>
          <p:nvPr>
            <p:ph type="dt" sz="half" idx="10"/>
          </p:nvPr>
        </p:nvSpPr>
        <p:spPr>
          <a:ln/>
        </p:spPr>
        <p:txBody>
          <a:bodyPr/>
          <a:lstStyle>
            <a:lvl1pPr>
              <a:defRPr/>
            </a:lvl1pPr>
          </a:lstStyle>
          <a:p>
            <a:pPr>
              <a:defRPr/>
            </a:pPr>
            <a:r>
              <a:rPr lang="en-US" smtClean="0"/>
              <a:t>LARP DOE Review - 17 Feb 2014</a:t>
            </a:r>
            <a:endParaRPr lang="en-US" dirty="0"/>
          </a:p>
        </p:txBody>
      </p:sp>
      <p:sp>
        <p:nvSpPr>
          <p:cNvPr id="5" name="Rectangle 9"/>
          <p:cNvSpPr>
            <a:spLocks noGrp="1" noChangeArrowheads="1"/>
          </p:cNvSpPr>
          <p:nvPr>
            <p:ph type="ftr" sz="quarter" idx="11"/>
          </p:nvPr>
        </p:nvSpPr>
        <p:spPr>
          <a:ln/>
        </p:spPr>
        <p:txBody>
          <a:bodyPr/>
          <a:lstStyle>
            <a:lvl1pPr>
              <a:defRPr/>
            </a:lvl1pPr>
          </a:lstStyle>
          <a:p>
            <a:pPr>
              <a:defRPr/>
            </a:pPr>
            <a:r>
              <a:rPr lang="pl-PL" smtClean="0"/>
              <a:t>Accelerator Systems  - T. Markiewicz</a:t>
            </a:r>
            <a:endParaRPr lang="en-US" dirty="0"/>
          </a:p>
        </p:txBody>
      </p:sp>
      <p:sp>
        <p:nvSpPr>
          <p:cNvPr id="6" name="Rectangle 10"/>
          <p:cNvSpPr>
            <a:spLocks noGrp="1" noChangeArrowheads="1"/>
          </p:cNvSpPr>
          <p:nvPr>
            <p:ph type="sldNum" sz="quarter" idx="12"/>
          </p:nvPr>
        </p:nvSpPr>
        <p:spPr>
          <a:ln/>
        </p:spPr>
        <p:txBody>
          <a:bodyPr/>
          <a:lstStyle>
            <a:lvl1pPr>
              <a:defRPr/>
            </a:lvl1pPr>
          </a:lstStyle>
          <a:p>
            <a:pPr>
              <a:defRPr/>
            </a:pPr>
            <a:r>
              <a:rPr lang="en-US" dirty="0" smtClean="0"/>
              <a:t>Slide n</a:t>
            </a:r>
            <a:r>
              <a:rPr lang="en-US" dirty="0" smtClean="0">
                <a:cs typeface="Arial" charset="0"/>
              </a:rPr>
              <a:t>° </a:t>
            </a:r>
            <a:fld id="{13F64A2E-6DD4-4581-BAFC-2A812A2BA468}" type="slidenum">
              <a:rPr lang="en-US" smtClean="0"/>
              <a:pPr>
                <a:defRPr/>
              </a:pPr>
              <a:t>‹#›</a:t>
            </a:fld>
            <a:r>
              <a:rPr lang="en-US" dirty="0" smtClean="0"/>
              <a:t> / 26</a:t>
            </a:r>
            <a:endParaRPr lang="en-US" sz="1400" dirty="0">
              <a:latin typeface="Times New Roman"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4" name="Rectangle 8"/>
          <p:cNvSpPr>
            <a:spLocks noGrp="1" noChangeArrowheads="1"/>
          </p:cNvSpPr>
          <p:nvPr>
            <p:ph type="dt" sz="half" idx="10"/>
          </p:nvPr>
        </p:nvSpPr>
        <p:spPr>
          <a:ln/>
        </p:spPr>
        <p:txBody>
          <a:bodyPr/>
          <a:lstStyle>
            <a:lvl1pPr>
              <a:defRPr/>
            </a:lvl1pPr>
          </a:lstStyle>
          <a:p>
            <a:pPr>
              <a:defRPr/>
            </a:pPr>
            <a:r>
              <a:rPr lang="en-US" smtClean="0"/>
              <a:t>LARP DOE Review - 17 Feb 2014</a:t>
            </a:r>
            <a:endParaRPr lang="en-US" dirty="0"/>
          </a:p>
        </p:txBody>
      </p:sp>
      <p:sp>
        <p:nvSpPr>
          <p:cNvPr id="5" name="Rectangle 9"/>
          <p:cNvSpPr>
            <a:spLocks noGrp="1" noChangeArrowheads="1"/>
          </p:cNvSpPr>
          <p:nvPr>
            <p:ph type="ftr" sz="quarter" idx="11"/>
          </p:nvPr>
        </p:nvSpPr>
        <p:spPr>
          <a:ln/>
        </p:spPr>
        <p:txBody>
          <a:bodyPr/>
          <a:lstStyle>
            <a:lvl1pPr>
              <a:defRPr/>
            </a:lvl1pPr>
          </a:lstStyle>
          <a:p>
            <a:pPr>
              <a:defRPr/>
            </a:pPr>
            <a:r>
              <a:rPr lang="pl-PL" smtClean="0"/>
              <a:t>Accelerator Systems  - T. Markiewicz</a:t>
            </a:r>
            <a:endParaRPr lang="en-US" dirty="0"/>
          </a:p>
        </p:txBody>
      </p:sp>
      <p:sp>
        <p:nvSpPr>
          <p:cNvPr id="6" name="Rectangle 10"/>
          <p:cNvSpPr>
            <a:spLocks noGrp="1" noChangeArrowheads="1"/>
          </p:cNvSpPr>
          <p:nvPr>
            <p:ph type="sldNum" sz="quarter" idx="12"/>
          </p:nvPr>
        </p:nvSpPr>
        <p:spPr>
          <a:ln/>
        </p:spPr>
        <p:txBody>
          <a:bodyPr/>
          <a:lstStyle>
            <a:lvl1pPr>
              <a:defRPr/>
            </a:lvl1pPr>
          </a:lstStyle>
          <a:p>
            <a:pPr>
              <a:defRPr/>
            </a:pPr>
            <a:r>
              <a:rPr lang="en-US" dirty="0" smtClean="0"/>
              <a:t>Slide n</a:t>
            </a:r>
            <a:r>
              <a:rPr lang="en-US" dirty="0" smtClean="0">
                <a:cs typeface="Arial" charset="0"/>
              </a:rPr>
              <a:t>° </a:t>
            </a:r>
            <a:fld id="{238B1788-947E-45FB-AB32-DC7889897F28}" type="slidenum">
              <a:rPr lang="en-US" smtClean="0"/>
              <a:pPr>
                <a:defRPr/>
              </a:pPr>
              <a:t>‹#›</a:t>
            </a:fld>
            <a:r>
              <a:rPr lang="en-US" dirty="0" smtClean="0"/>
              <a:t> / 26</a:t>
            </a:r>
            <a:endParaRPr lang="en-US" sz="1400" dirty="0">
              <a:latin typeface="Times New Roman"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r>
              <a:rPr lang="en-US" smtClean="0"/>
              <a:t>LARP DOE Review - 17 Feb 2014</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r>
              <a:rPr lang="pl-PL" smtClean="0"/>
              <a:t>Accelerator Systems  - T. Markiewicz</a:t>
            </a:r>
            <a:endParaRPr lang="en-US" dirty="0"/>
          </a:p>
        </p:txBody>
      </p:sp>
      <p:sp>
        <p:nvSpPr>
          <p:cNvPr id="5" name="Rectangle 10"/>
          <p:cNvSpPr>
            <a:spLocks noGrp="1" noChangeArrowheads="1"/>
          </p:cNvSpPr>
          <p:nvPr>
            <p:ph type="sldNum" sz="quarter" idx="12"/>
          </p:nvPr>
        </p:nvSpPr>
        <p:spPr>
          <a:ln/>
        </p:spPr>
        <p:txBody>
          <a:bodyPr/>
          <a:lstStyle>
            <a:lvl1pPr>
              <a:defRPr/>
            </a:lvl1pPr>
          </a:lstStyle>
          <a:p>
            <a:pPr>
              <a:defRPr/>
            </a:pPr>
            <a:r>
              <a:rPr lang="en-US" dirty="0" smtClean="0"/>
              <a:t>Slide n</a:t>
            </a:r>
            <a:r>
              <a:rPr lang="en-US" dirty="0" smtClean="0">
                <a:cs typeface="Arial" charset="0"/>
              </a:rPr>
              <a:t>° </a:t>
            </a:r>
            <a:fld id="{12BBFC35-0DD0-4B57-9B4D-8B0076FA5843}" type="slidenum">
              <a:rPr lang="en-US" smtClean="0"/>
              <a:pPr>
                <a:defRPr/>
              </a:pPr>
              <a:t>‹#›</a:t>
            </a:fld>
            <a:r>
              <a:rPr lang="en-US" dirty="0" smtClean="0"/>
              <a:t> / 26</a:t>
            </a:r>
            <a:endParaRPr lang="en-US" sz="1400" dirty="0">
              <a:latin typeface="Times New Roman"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95726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722567"/>
            <a:ext cx="8685251" cy="202691"/>
          </a:xfrm>
          <a:prstGeom prst="rect">
            <a:avLst/>
          </a:prstGeom>
        </p:spPr>
      </p:pic>
      <p:sp>
        <p:nvSpPr>
          <p:cNvPr id="4" name="Title 3"/>
          <p:cNvSpPr>
            <a:spLocks noGrp="1"/>
          </p:cNvSpPr>
          <p:nvPr>
            <p:ph type="title"/>
          </p:nvPr>
        </p:nvSpPr>
        <p:spPr>
          <a:xfrm>
            <a:off x="451822" y="228600"/>
            <a:ext cx="8233450" cy="457200"/>
          </a:xfrm>
        </p:spPr>
        <p:txBody>
          <a:bodyPr anchor="ctr"/>
          <a:lstStyle>
            <a:lvl1pPr>
              <a:defRPr sz="2800">
                <a:latin typeface="Times New Roman" pitchFamily="18" charset="0"/>
                <a:cs typeface="Times New Roman" pitchFamily="18" charset="0"/>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359526"/>
            <a:ext cx="4126528" cy="312738"/>
          </a:xfrm>
          <a:prstGeom prst="rect">
            <a:avLst/>
          </a:prstGeom>
        </p:spPr>
        <p:txBody>
          <a:bodyPr anchor="b"/>
          <a:lstStyle>
            <a:lvl1pPr marL="0" algn="l" defTabSz="914400" rtl="0" eaLnBrk="1" latinLnBrk="0" hangingPunct="1">
              <a:defRPr lang="en-US" sz="1100" b="0" kern="1200" smtClean="0">
                <a:solidFill>
                  <a:schemeClr val="tx1"/>
                </a:solidFill>
                <a:latin typeface="+mn-lt"/>
                <a:ea typeface="+mn-ea"/>
                <a:cs typeface="+mn-cs"/>
              </a:defRPr>
            </a:lvl1pPr>
          </a:lstStyle>
          <a:p>
            <a:r>
              <a:rPr lang="en-US" smtClean="0">
                <a:solidFill>
                  <a:srgbClr val="000000"/>
                </a:solidFill>
              </a:rPr>
              <a:t>Accelerator Systems  - T. Markiewicz</a:t>
            </a:r>
            <a:endParaRPr>
              <a:solidFill>
                <a:srgbClr val="000000"/>
              </a:solidFill>
            </a:endParaRPr>
          </a:p>
        </p:txBody>
      </p:sp>
      <p:sp>
        <p:nvSpPr>
          <p:cNvPr id="16" name="Content Placeholder 15"/>
          <p:cNvSpPr>
            <a:spLocks noGrp="1"/>
          </p:cNvSpPr>
          <p:nvPr>
            <p:ph sz="quarter" idx="14"/>
          </p:nvPr>
        </p:nvSpPr>
        <p:spPr>
          <a:xfrm>
            <a:off x="457200" y="1049337"/>
            <a:ext cx="3978275" cy="5310187"/>
          </a:xfrm>
        </p:spPr>
        <p:txBody>
          <a:bodyPr>
            <a:normAutofit/>
          </a:bodyPr>
          <a:lstStyle>
            <a:lvl1pPr>
              <a:lnSpc>
                <a:spcPct val="100000"/>
              </a:lnSpc>
              <a:spcBef>
                <a:spcPts val="300"/>
              </a:spcBef>
              <a:spcAft>
                <a:spcPts val="0"/>
              </a:spcAft>
              <a:buClr>
                <a:srgbClr val="981E32"/>
              </a:buClr>
              <a:defRPr sz="2200">
                <a:latin typeface="Times New Roman" pitchFamily="18" charset="0"/>
                <a:cs typeface="Times New Roman" pitchFamily="18" charset="0"/>
              </a:defRPr>
            </a:lvl1pPr>
            <a:lvl2pPr marL="231775" indent="-223838">
              <a:lnSpc>
                <a:spcPct val="100000"/>
              </a:lnSpc>
              <a:spcBef>
                <a:spcPts val="300"/>
              </a:spcBef>
              <a:buClr>
                <a:srgbClr val="981E32"/>
              </a:buClr>
              <a:buFont typeface="Wingdings" pitchFamily="2" charset="2"/>
              <a:buChar char="§"/>
              <a:defRPr sz="2000">
                <a:latin typeface="Times New Roman" pitchFamily="18" charset="0"/>
                <a:cs typeface="Times New Roman" pitchFamily="18" charset="0"/>
              </a:defRPr>
            </a:lvl2pPr>
            <a:lvl3pPr marL="458788" indent="-233363">
              <a:lnSpc>
                <a:spcPct val="100000"/>
              </a:lnSpc>
              <a:spcBef>
                <a:spcPts val="300"/>
              </a:spcBef>
              <a:buClr>
                <a:srgbClr val="981E32"/>
              </a:buClr>
              <a:buFont typeface="Wingdings" pitchFamily="2" charset="2"/>
              <a:buChar char="§"/>
              <a:defRPr sz="1800">
                <a:latin typeface="Times New Roman" pitchFamily="18" charset="0"/>
                <a:cs typeface="Times New Roman" pitchFamily="18" charset="0"/>
              </a:defRPr>
            </a:lvl3pPr>
            <a:lvl4pPr marL="625475" indent="-160338">
              <a:lnSpc>
                <a:spcPct val="100000"/>
              </a:lnSpc>
              <a:spcBef>
                <a:spcPts val="300"/>
              </a:spcBef>
              <a:buClr>
                <a:srgbClr val="981E32"/>
              </a:buClr>
              <a:buFont typeface="Wingdings" pitchFamily="2" charset="2"/>
              <a:buChar char="§"/>
              <a:defRPr sz="1600">
                <a:latin typeface="Times New Roman" pitchFamily="18" charset="0"/>
                <a:cs typeface="Times New Roman" pitchFamily="18" charset="0"/>
              </a:defRPr>
            </a:lvl4pPr>
            <a:lvl5pPr marL="801688" indent="-174625">
              <a:lnSpc>
                <a:spcPct val="100000"/>
              </a:lnSpc>
              <a:spcBef>
                <a:spcPts val="300"/>
              </a:spcBef>
              <a:buClr>
                <a:srgbClr val="981E32"/>
              </a:buClr>
              <a:buFont typeface="Wingdings" pitchFamily="2" charset="2"/>
              <a:buChar char="§"/>
              <a:defRPr sz="1400">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706937" y="1049338"/>
            <a:ext cx="3978313" cy="5310186"/>
          </a:xfrm>
        </p:spPr>
        <p:txBody>
          <a:bodyPr/>
          <a:lstStyle>
            <a:lvl1pPr>
              <a:lnSpc>
                <a:spcPct val="100000"/>
              </a:lnSpc>
              <a:spcBef>
                <a:spcPts val="300"/>
              </a:spcBef>
              <a:spcAft>
                <a:spcPts val="0"/>
              </a:spcAft>
              <a:buClr>
                <a:srgbClr val="981E32"/>
              </a:buClr>
              <a:defRPr sz="2200">
                <a:latin typeface="Times New Roman" pitchFamily="18" charset="0"/>
                <a:cs typeface="Times New Roman" pitchFamily="18" charset="0"/>
              </a:defRPr>
            </a:lvl1pPr>
            <a:lvl2pPr marL="231775" indent="-223838">
              <a:lnSpc>
                <a:spcPct val="100000"/>
              </a:lnSpc>
              <a:spcBef>
                <a:spcPts val="300"/>
              </a:spcBef>
              <a:buClr>
                <a:srgbClr val="981E32"/>
              </a:buClr>
              <a:buFont typeface="Wingdings" pitchFamily="2" charset="2"/>
              <a:buChar char="§"/>
              <a:defRPr sz="2000">
                <a:latin typeface="Times New Roman" pitchFamily="18" charset="0"/>
                <a:cs typeface="Times New Roman" pitchFamily="18" charset="0"/>
              </a:defRPr>
            </a:lvl2pPr>
            <a:lvl3pPr marL="458788" indent="-233363">
              <a:lnSpc>
                <a:spcPct val="100000"/>
              </a:lnSpc>
              <a:spcBef>
                <a:spcPts val="300"/>
              </a:spcBef>
              <a:buClr>
                <a:srgbClr val="981E32"/>
              </a:buClr>
              <a:buFont typeface="Wingdings" pitchFamily="2" charset="2"/>
              <a:buChar char="§"/>
              <a:defRPr sz="1800">
                <a:latin typeface="Times New Roman" pitchFamily="18" charset="0"/>
                <a:cs typeface="Times New Roman" pitchFamily="18" charset="0"/>
              </a:defRPr>
            </a:lvl3pPr>
            <a:lvl4pPr marL="625475" indent="-160338">
              <a:lnSpc>
                <a:spcPct val="100000"/>
              </a:lnSpc>
              <a:spcBef>
                <a:spcPts val="300"/>
              </a:spcBef>
              <a:buClr>
                <a:srgbClr val="981E32"/>
              </a:buClr>
              <a:buFont typeface="Wingdings" pitchFamily="2" charset="2"/>
              <a:buChar char="§"/>
              <a:defRPr sz="1600">
                <a:latin typeface="Times New Roman" pitchFamily="18" charset="0"/>
                <a:cs typeface="Times New Roman" pitchFamily="18" charset="0"/>
              </a:defRPr>
            </a:lvl4pPr>
            <a:lvl5pPr marL="801688" indent="-174625">
              <a:lnSpc>
                <a:spcPct val="100000"/>
              </a:lnSpc>
              <a:spcBef>
                <a:spcPts val="300"/>
              </a:spcBef>
              <a:buClr>
                <a:srgbClr val="981E32"/>
              </a:buClr>
              <a:buFont typeface="Wingdings" pitchFamily="2" charset="2"/>
              <a:buChar char="§"/>
              <a:defRPr sz="1400">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3" name="Slide Number Placeholder 7"/>
          <p:cNvSpPr txBox="1">
            <a:spLocks/>
          </p:cNvSpPr>
          <p:nvPr userDrawn="1"/>
        </p:nvSpPr>
        <p:spPr>
          <a:xfrm>
            <a:off x="8261498" y="6359525"/>
            <a:ext cx="425302" cy="312738"/>
          </a:xfrm>
          <a:prstGeom prst="rect">
            <a:avLst/>
          </a:prstGeom>
        </p:spPr>
        <p:txBody>
          <a:bodyPr vert="horz" lIns="72000" tIns="57600" rIns="72000" bIns="45720" rtlCol="0" anchor="b"/>
          <a:lstStyle>
            <a:lvl1pPr marL="0" algn="r" defTabSz="914400" rtl="0" eaLnBrk="1" latinLnBrk="0" hangingPunct="1">
              <a:defRPr lang="en-US" sz="1100" b="0" kern="1200" smtClean="0">
                <a:solidFill>
                  <a:schemeClr val="tx1"/>
                </a:solidFill>
                <a:latin typeface="Arial" pitchFamily="34" charset="0"/>
                <a:ea typeface="+mn-ea"/>
                <a:cs typeface="Arial" pitchFamily="34" charset="0"/>
              </a:defRPr>
            </a:lvl1pPr>
          </a:lstStyle>
          <a:p>
            <a:pPr fontAlgn="auto">
              <a:spcBef>
                <a:spcPts val="0"/>
              </a:spcBef>
              <a:spcAft>
                <a:spcPts val="0"/>
              </a:spcAft>
              <a:defRPr/>
            </a:pPr>
            <a:fld id="{5BD36294-2849-48A8-8531-5354CF3095D2}" type="slidenum">
              <a:rPr>
                <a:solidFill>
                  <a:srgbClr val="000000"/>
                </a:solidFill>
              </a:rPr>
              <a:pPr fontAlgn="auto">
                <a:spcBef>
                  <a:spcPts val="0"/>
                </a:spcBef>
                <a:spcAft>
                  <a:spcPts val="0"/>
                </a:spcAft>
                <a:defRPr/>
              </a:pPr>
              <a:t>‹#›</a:t>
            </a:fld>
            <a:endParaRPr>
              <a:solidFill>
                <a:srgbClr val="000000"/>
              </a:solidFill>
            </a:endParaRPr>
          </a:p>
        </p:txBody>
      </p: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95726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722567"/>
            <a:ext cx="8685251" cy="202691"/>
          </a:xfrm>
          <a:prstGeom prst="rect">
            <a:avLst/>
          </a:prstGeom>
        </p:spPr>
      </p:pic>
      <p:sp>
        <p:nvSpPr>
          <p:cNvPr id="4" name="Title 3"/>
          <p:cNvSpPr>
            <a:spLocks noGrp="1"/>
          </p:cNvSpPr>
          <p:nvPr>
            <p:ph type="title"/>
          </p:nvPr>
        </p:nvSpPr>
        <p:spPr>
          <a:xfrm>
            <a:off x="451822" y="228600"/>
            <a:ext cx="8233450" cy="457200"/>
          </a:xfrm>
        </p:spPr>
        <p:txBody>
          <a:bodyPr anchor="ctr"/>
          <a:lstStyle>
            <a:lvl1pPr>
              <a:defRPr sz="2800">
                <a:latin typeface="Times New Roman" pitchFamily="18" charset="0"/>
                <a:cs typeface="Times New Roman" pitchFamily="18" charset="0"/>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359526"/>
            <a:ext cx="4126528" cy="312738"/>
          </a:xfrm>
          <a:prstGeom prst="rect">
            <a:avLst/>
          </a:prstGeom>
        </p:spPr>
        <p:txBody>
          <a:bodyPr anchor="b"/>
          <a:lstStyle>
            <a:lvl1pPr marL="0" algn="l" defTabSz="914400" rtl="0" eaLnBrk="1" latinLnBrk="0" hangingPunct="1">
              <a:defRPr lang="en-US" sz="1100" b="0" kern="1200" smtClean="0">
                <a:solidFill>
                  <a:schemeClr val="tx1"/>
                </a:solidFill>
                <a:latin typeface="+mn-lt"/>
                <a:ea typeface="+mn-ea"/>
                <a:cs typeface="+mn-cs"/>
              </a:defRPr>
            </a:lvl1pPr>
          </a:lstStyle>
          <a:p>
            <a:r>
              <a:rPr lang="en-US" smtClean="0">
                <a:solidFill>
                  <a:srgbClr val="000000"/>
                </a:solidFill>
              </a:rPr>
              <a:t>Accelerator Systems  - T. Markiewicz</a:t>
            </a:r>
            <a:endParaRPr>
              <a:solidFill>
                <a:srgbClr val="000000"/>
              </a:solidFill>
            </a:endParaRPr>
          </a:p>
        </p:txBody>
      </p:sp>
      <p:sp>
        <p:nvSpPr>
          <p:cNvPr id="16" name="Content Placeholder 15"/>
          <p:cNvSpPr>
            <a:spLocks noGrp="1"/>
          </p:cNvSpPr>
          <p:nvPr>
            <p:ph sz="quarter" idx="14"/>
          </p:nvPr>
        </p:nvSpPr>
        <p:spPr>
          <a:xfrm>
            <a:off x="457200" y="1049337"/>
            <a:ext cx="3978275" cy="5310187"/>
          </a:xfrm>
        </p:spPr>
        <p:txBody>
          <a:bodyPr>
            <a:normAutofit/>
          </a:bodyPr>
          <a:lstStyle>
            <a:lvl1pPr>
              <a:lnSpc>
                <a:spcPct val="100000"/>
              </a:lnSpc>
              <a:spcBef>
                <a:spcPts val="300"/>
              </a:spcBef>
              <a:spcAft>
                <a:spcPts val="0"/>
              </a:spcAft>
              <a:buClr>
                <a:srgbClr val="981E32"/>
              </a:buClr>
              <a:defRPr sz="2200">
                <a:latin typeface="Times New Roman" pitchFamily="18" charset="0"/>
                <a:cs typeface="Times New Roman" pitchFamily="18" charset="0"/>
              </a:defRPr>
            </a:lvl1pPr>
            <a:lvl2pPr marL="231775" indent="-223838">
              <a:lnSpc>
                <a:spcPct val="100000"/>
              </a:lnSpc>
              <a:spcBef>
                <a:spcPts val="300"/>
              </a:spcBef>
              <a:buClr>
                <a:srgbClr val="981E32"/>
              </a:buClr>
              <a:buFont typeface="Wingdings" pitchFamily="2" charset="2"/>
              <a:buChar char="§"/>
              <a:defRPr sz="2000">
                <a:latin typeface="Times New Roman" pitchFamily="18" charset="0"/>
                <a:cs typeface="Times New Roman" pitchFamily="18" charset="0"/>
              </a:defRPr>
            </a:lvl2pPr>
            <a:lvl3pPr marL="458788" indent="-233363">
              <a:lnSpc>
                <a:spcPct val="100000"/>
              </a:lnSpc>
              <a:spcBef>
                <a:spcPts val="300"/>
              </a:spcBef>
              <a:buClr>
                <a:srgbClr val="981E32"/>
              </a:buClr>
              <a:buFont typeface="Wingdings" pitchFamily="2" charset="2"/>
              <a:buChar char="§"/>
              <a:defRPr sz="1800">
                <a:latin typeface="Times New Roman" pitchFamily="18" charset="0"/>
                <a:cs typeface="Times New Roman" pitchFamily="18" charset="0"/>
              </a:defRPr>
            </a:lvl3pPr>
            <a:lvl4pPr marL="625475" indent="-160338">
              <a:lnSpc>
                <a:spcPct val="100000"/>
              </a:lnSpc>
              <a:spcBef>
                <a:spcPts val="300"/>
              </a:spcBef>
              <a:buClr>
                <a:srgbClr val="981E32"/>
              </a:buClr>
              <a:buFont typeface="Wingdings" pitchFamily="2" charset="2"/>
              <a:buChar char="§"/>
              <a:defRPr sz="1600">
                <a:latin typeface="Times New Roman" pitchFamily="18" charset="0"/>
                <a:cs typeface="Times New Roman" pitchFamily="18" charset="0"/>
              </a:defRPr>
            </a:lvl4pPr>
            <a:lvl5pPr marL="801688" indent="-174625">
              <a:lnSpc>
                <a:spcPct val="100000"/>
              </a:lnSpc>
              <a:spcBef>
                <a:spcPts val="300"/>
              </a:spcBef>
              <a:buClr>
                <a:srgbClr val="981E32"/>
              </a:buClr>
              <a:buFont typeface="Wingdings" pitchFamily="2" charset="2"/>
              <a:buChar char="§"/>
              <a:defRPr sz="1400">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706937" y="1049338"/>
            <a:ext cx="3978313" cy="5310186"/>
          </a:xfrm>
        </p:spPr>
        <p:txBody>
          <a:bodyPr/>
          <a:lstStyle>
            <a:lvl1pPr>
              <a:lnSpc>
                <a:spcPct val="100000"/>
              </a:lnSpc>
              <a:spcBef>
                <a:spcPts val="300"/>
              </a:spcBef>
              <a:spcAft>
                <a:spcPts val="0"/>
              </a:spcAft>
              <a:buClr>
                <a:srgbClr val="981E32"/>
              </a:buClr>
              <a:defRPr sz="2200">
                <a:latin typeface="Times New Roman" pitchFamily="18" charset="0"/>
                <a:cs typeface="Times New Roman" pitchFamily="18" charset="0"/>
              </a:defRPr>
            </a:lvl1pPr>
            <a:lvl2pPr marL="231775" indent="-223838">
              <a:lnSpc>
                <a:spcPct val="100000"/>
              </a:lnSpc>
              <a:spcBef>
                <a:spcPts val="300"/>
              </a:spcBef>
              <a:buClr>
                <a:srgbClr val="981E32"/>
              </a:buClr>
              <a:buFont typeface="Wingdings" pitchFamily="2" charset="2"/>
              <a:buChar char="§"/>
              <a:defRPr sz="2000">
                <a:latin typeface="Times New Roman" pitchFamily="18" charset="0"/>
                <a:cs typeface="Times New Roman" pitchFamily="18" charset="0"/>
              </a:defRPr>
            </a:lvl2pPr>
            <a:lvl3pPr marL="458788" indent="-233363">
              <a:lnSpc>
                <a:spcPct val="100000"/>
              </a:lnSpc>
              <a:spcBef>
                <a:spcPts val="300"/>
              </a:spcBef>
              <a:buClr>
                <a:srgbClr val="981E32"/>
              </a:buClr>
              <a:buFont typeface="Wingdings" pitchFamily="2" charset="2"/>
              <a:buChar char="§"/>
              <a:defRPr sz="1800">
                <a:latin typeface="Times New Roman" pitchFamily="18" charset="0"/>
                <a:cs typeface="Times New Roman" pitchFamily="18" charset="0"/>
              </a:defRPr>
            </a:lvl3pPr>
            <a:lvl4pPr marL="625475" indent="-160338">
              <a:lnSpc>
                <a:spcPct val="100000"/>
              </a:lnSpc>
              <a:spcBef>
                <a:spcPts val="300"/>
              </a:spcBef>
              <a:buClr>
                <a:srgbClr val="981E32"/>
              </a:buClr>
              <a:buFont typeface="Wingdings" pitchFamily="2" charset="2"/>
              <a:buChar char="§"/>
              <a:defRPr sz="1600">
                <a:latin typeface="Times New Roman" pitchFamily="18" charset="0"/>
                <a:cs typeface="Times New Roman" pitchFamily="18" charset="0"/>
              </a:defRPr>
            </a:lvl4pPr>
            <a:lvl5pPr marL="801688" indent="-174625">
              <a:lnSpc>
                <a:spcPct val="100000"/>
              </a:lnSpc>
              <a:spcBef>
                <a:spcPts val="300"/>
              </a:spcBef>
              <a:buClr>
                <a:srgbClr val="981E32"/>
              </a:buClr>
              <a:buFont typeface="Wingdings" pitchFamily="2" charset="2"/>
              <a:buChar char="§"/>
              <a:defRPr sz="1400">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3" name="Slide Number Placeholder 7"/>
          <p:cNvSpPr txBox="1">
            <a:spLocks/>
          </p:cNvSpPr>
          <p:nvPr userDrawn="1"/>
        </p:nvSpPr>
        <p:spPr>
          <a:xfrm>
            <a:off x="8261498" y="6359525"/>
            <a:ext cx="425302" cy="312738"/>
          </a:xfrm>
          <a:prstGeom prst="rect">
            <a:avLst/>
          </a:prstGeom>
        </p:spPr>
        <p:txBody>
          <a:bodyPr vert="horz" lIns="72000" tIns="57600" rIns="72000" bIns="45720" rtlCol="0" anchor="b"/>
          <a:lstStyle>
            <a:lvl1pPr marL="0" algn="r" defTabSz="914400" rtl="0" eaLnBrk="1" latinLnBrk="0" hangingPunct="1">
              <a:defRPr lang="en-US" sz="1100" b="0" kern="1200" smtClean="0">
                <a:solidFill>
                  <a:schemeClr val="tx1"/>
                </a:solidFill>
                <a:latin typeface="Arial" pitchFamily="34" charset="0"/>
                <a:ea typeface="+mn-ea"/>
                <a:cs typeface="Arial" pitchFamily="34" charset="0"/>
              </a:defRPr>
            </a:lvl1pPr>
          </a:lstStyle>
          <a:p>
            <a:pPr fontAlgn="auto">
              <a:spcBef>
                <a:spcPts val="0"/>
              </a:spcBef>
              <a:spcAft>
                <a:spcPts val="0"/>
              </a:spcAft>
              <a:defRPr/>
            </a:pPr>
            <a:fld id="{5BD36294-2849-48A8-8531-5354CF3095D2}" type="slidenum">
              <a:rPr>
                <a:solidFill>
                  <a:srgbClr val="000000"/>
                </a:solidFill>
              </a:rPr>
              <a:pPr fontAlgn="auto">
                <a:spcBef>
                  <a:spcPts val="0"/>
                </a:spcBef>
                <a:spcAft>
                  <a:spcPts val="0"/>
                </a:spcAft>
                <a:defRPr/>
              </a:pPr>
              <a:t>‹#›</a:t>
            </a:fld>
            <a:endParaRPr>
              <a:solidFill>
                <a:srgbClr val="000000"/>
              </a:solidFill>
            </a:endParaRPr>
          </a:p>
        </p:txBody>
      </p: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0" y="533400"/>
            <a:ext cx="5943600" cy="414338"/>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82588" y="1371600"/>
            <a:ext cx="8382000" cy="50292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8"/>
          <p:cNvSpPr>
            <a:spLocks noGrp="1" noChangeArrowheads="1"/>
          </p:cNvSpPr>
          <p:nvPr>
            <p:ph type="dt" sz="half" idx="2"/>
          </p:nvPr>
        </p:nvSpPr>
        <p:spPr bwMode="auto">
          <a:xfrm>
            <a:off x="76200" y="6553200"/>
            <a:ext cx="3505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tabLst>
                <a:tab pos="1714500" algn="r"/>
              </a:tabLst>
              <a:defRPr sz="1000" smtClean="0">
                <a:latin typeface="Times New Roman" pitchFamily="18" charset="0"/>
              </a:defRPr>
            </a:lvl1pPr>
          </a:lstStyle>
          <a:p>
            <a:pPr>
              <a:defRPr/>
            </a:pPr>
            <a:r>
              <a:rPr lang="en-US" smtClean="0"/>
              <a:t>LARP DOE Review - 17 Feb 2014</a:t>
            </a:r>
            <a:endParaRPr lang="en-US" dirty="0"/>
          </a:p>
        </p:txBody>
      </p:sp>
      <p:sp>
        <p:nvSpPr>
          <p:cNvPr id="1033" name="Rectangle 9"/>
          <p:cNvSpPr>
            <a:spLocks noGrp="1" noChangeArrowheads="1"/>
          </p:cNvSpPr>
          <p:nvPr>
            <p:ph type="ftr" sz="quarter" idx="3"/>
          </p:nvPr>
        </p:nvSpPr>
        <p:spPr bwMode="auto">
          <a:xfrm>
            <a:off x="6019800" y="6553200"/>
            <a:ext cx="2971800" cy="238125"/>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r>
              <a:rPr lang="pl-PL" smtClean="0"/>
              <a:t>Accelerator Systems  - T. Markiewicz</a:t>
            </a:r>
            <a:endParaRPr lang="en-US" dirty="0"/>
          </a:p>
        </p:txBody>
      </p:sp>
      <p:sp>
        <p:nvSpPr>
          <p:cNvPr id="1034" name="Rectangle 10"/>
          <p:cNvSpPr>
            <a:spLocks noGrp="1" noChangeArrowheads="1"/>
          </p:cNvSpPr>
          <p:nvPr>
            <p:ph type="sldNum" sz="quarter" idx="4"/>
          </p:nvPr>
        </p:nvSpPr>
        <p:spPr bwMode="auto">
          <a:xfrm>
            <a:off x="3733800" y="6553200"/>
            <a:ext cx="1447800" cy="238125"/>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ctr">
              <a:defRPr sz="1000" dirty="0" smtClean="0">
                <a:latin typeface="Arial" charset="0"/>
              </a:defRPr>
            </a:lvl1pPr>
          </a:lstStyle>
          <a:p>
            <a:pPr>
              <a:defRPr/>
            </a:pPr>
            <a:r>
              <a:rPr lang="en-US" dirty="0" smtClean="0"/>
              <a:t>Slide n</a:t>
            </a:r>
            <a:r>
              <a:rPr lang="en-US" dirty="0" smtClean="0">
                <a:cs typeface="Arial" charset="0"/>
              </a:rPr>
              <a:t>° </a:t>
            </a:r>
            <a:fld id="{2D56CDE7-47B1-466B-86E1-9CDB3E6931A1}" type="slidenum">
              <a:rPr lang="en-US" smtClean="0"/>
              <a:pPr>
                <a:defRPr/>
              </a:pPr>
              <a:t>‹#›</a:t>
            </a:fld>
            <a:r>
              <a:rPr lang="en-US" dirty="0" smtClean="0"/>
              <a:t> / 26</a:t>
            </a:r>
            <a:endParaRPr lang="en-US" sz="1400" dirty="0">
              <a:latin typeface="Times New Roman" pitchFamily="18" charset="0"/>
            </a:endParaRPr>
          </a:p>
        </p:txBody>
      </p:sp>
      <p:pic>
        <p:nvPicPr>
          <p:cNvPr id="1031" name="Picture 31"/>
          <p:cNvPicPr>
            <a:picLocks noChangeAspect="1" noChangeArrowheads="1"/>
          </p:cNvPicPr>
          <p:nvPr userDrawn="1"/>
        </p:nvPicPr>
        <p:blipFill>
          <a:blip r:embed="rId5" cstate="print"/>
          <a:srcRect/>
          <a:stretch>
            <a:fillRect/>
          </a:stretch>
        </p:blipFill>
        <p:spPr bwMode="auto">
          <a:xfrm>
            <a:off x="228600" y="117230"/>
            <a:ext cx="693738" cy="933450"/>
          </a:xfrm>
          <a:prstGeom prst="rect">
            <a:avLst/>
          </a:prstGeom>
          <a:noFill/>
          <a:ln w="9525">
            <a:noFill/>
            <a:miter lim="800000"/>
            <a:headEnd/>
            <a:tailEnd/>
          </a:ln>
        </p:spPr>
      </p:pic>
      <p:grpSp>
        <p:nvGrpSpPr>
          <p:cNvPr id="4" name="Group 3"/>
          <p:cNvGrpSpPr/>
          <p:nvPr userDrawn="1"/>
        </p:nvGrpSpPr>
        <p:grpSpPr>
          <a:xfrm>
            <a:off x="8098302" y="64472"/>
            <a:ext cx="990600" cy="1065686"/>
            <a:chOff x="8077200" y="184050"/>
            <a:chExt cx="990600" cy="1065686"/>
          </a:xfrm>
        </p:grpSpPr>
        <p:pic>
          <p:nvPicPr>
            <p:cNvPr id="8" name="Picture 7"/>
            <p:cNvPicPr>
              <a:picLocks noChangeAspect="1"/>
            </p:cNvPicPr>
            <p:nvPr userDrawn="1"/>
          </p:nvPicPr>
          <p:blipFill rotWithShape="1">
            <a:blip r:embed="rId6" cstate="print">
              <a:extLst>
                <a:ext uri="{28A0092B-C50C-407E-A947-70E740481C1C}">
                  <a14:useLocalDpi xmlns:a14="http://schemas.microsoft.com/office/drawing/2010/main" val="0"/>
                </a:ext>
              </a:extLst>
            </a:blip>
            <a:srcRect l="2514" t="2952" r="55620" b="5550"/>
            <a:stretch/>
          </p:blipFill>
          <p:spPr>
            <a:xfrm>
              <a:off x="8159260" y="184050"/>
              <a:ext cx="723900" cy="762000"/>
            </a:xfrm>
            <a:prstGeom prst="rect">
              <a:avLst/>
            </a:prstGeom>
          </p:spPr>
        </p:pic>
        <p:sp>
          <p:nvSpPr>
            <p:cNvPr id="2" name="TextBox 1"/>
            <p:cNvSpPr txBox="1"/>
            <p:nvPr userDrawn="1"/>
          </p:nvSpPr>
          <p:spPr>
            <a:xfrm>
              <a:off x="8077200" y="880404"/>
              <a:ext cx="990600" cy="369332"/>
            </a:xfrm>
            <a:prstGeom prst="rect">
              <a:avLst/>
            </a:prstGeom>
            <a:noFill/>
          </p:spPr>
          <p:txBody>
            <a:bodyPr wrap="square" rtlCol="0">
              <a:spAutoFit/>
            </a:bodyPr>
            <a:lstStyle/>
            <a:p>
              <a:pPr algn="ctr"/>
              <a:r>
                <a:rPr lang="en-US" sz="1800" b="1" i="1" dirty="0" smtClean="0">
                  <a:solidFill>
                    <a:srgbClr val="00B0F0"/>
                  </a:solidFill>
                  <a:latin typeface="Cambria" panose="02040503050406030204" pitchFamily="18" charset="0"/>
                </a:rPr>
                <a:t>HL-LHC</a:t>
              </a:r>
              <a:endParaRPr lang="en-US" sz="1800" b="1" i="1" dirty="0">
                <a:solidFill>
                  <a:srgbClr val="00B0F0"/>
                </a:solidFill>
                <a:latin typeface="Cambria" panose="02040503050406030204" pitchFamily="18"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p:titleStyle>
    <p:bodyStyle>
      <a:lvl1pPr marL="284163" indent="-284163" algn="l" rtl="0" eaLnBrk="0" fontAlgn="base" hangingPunct="0">
        <a:spcBef>
          <a:spcPct val="20000"/>
        </a:spcBef>
        <a:spcAft>
          <a:spcPct val="0"/>
        </a:spcAft>
        <a:defRPr sz="2000">
          <a:solidFill>
            <a:schemeClr val="tx1"/>
          </a:solidFill>
          <a:latin typeface="+mn-lt"/>
          <a:ea typeface="+mn-ea"/>
          <a:cs typeface="+mn-cs"/>
        </a:defRPr>
      </a:lvl1pPr>
      <a:lvl2pPr marL="622300" indent="-223838" algn="l" rtl="0" eaLnBrk="0" fontAlgn="base" hangingPunct="0">
        <a:spcBef>
          <a:spcPct val="20000"/>
        </a:spcBef>
        <a:spcAft>
          <a:spcPct val="0"/>
        </a:spcAft>
        <a:defRPr sz="2000">
          <a:solidFill>
            <a:srgbClr val="003399"/>
          </a:solidFill>
          <a:latin typeface="+mn-lt"/>
        </a:defRPr>
      </a:lvl2pPr>
      <a:lvl3pPr marL="965200" indent="-228600" algn="l" rtl="0" eaLnBrk="0" fontAlgn="base" hangingPunct="0">
        <a:spcBef>
          <a:spcPct val="20000"/>
        </a:spcBef>
        <a:spcAft>
          <a:spcPct val="0"/>
        </a:spcAft>
        <a:defRPr>
          <a:solidFill>
            <a:srgbClr val="009900"/>
          </a:solidFill>
          <a:latin typeface="+mn-lt"/>
        </a:defRPr>
      </a:lvl3pPr>
      <a:lvl4pPr marL="1308100" indent="-228600" algn="l" rtl="0" eaLnBrk="0" fontAlgn="base" hangingPunct="0">
        <a:spcBef>
          <a:spcPct val="20000"/>
        </a:spcBef>
        <a:spcAft>
          <a:spcPct val="0"/>
        </a:spcAft>
        <a:defRPr>
          <a:solidFill>
            <a:schemeClr val="tx1"/>
          </a:solidFill>
          <a:latin typeface="+mn-lt"/>
        </a:defRPr>
      </a:lvl4pPr>
      <a:lvl5pPr marL="1651000" indent="-228600" algn="l" rtl="0" eaLnBrk="0" fontAlgn="base" hangingPunct="0">
        <a:spcBef>
          <a:spcPct val="20000"/>
        </a:spcBef>
        <a:spcAft>
          <a:spcPct val="0"/>
        </a:spcAft>
        <a:defRPr sz="1600">
          <a:solidFill>
            <a:schemeClr val="tx1"/>
          </a:solidFill>
          <a:latin typeface="+mn-lt"/>
        </a:defRPr>
      </a:lvl5pPr>
      <a:lvl6pPr marL="2108200" indent="-228600" algn="l" rtl="0" eaLnBrk="0" fontAlgn="base" hangingPunct="0">
        <a:spcBef>
          <a:spcPct val="20000"/>
        </a:spcBef>
        <a:spcAft>
          <a:spcPct val="0"/>
        </a:spcAft>
        <a:defRPr sz="1600">
          <a:solidFill>
            <a:schemeClr val="tx1"/>
          </a:solidFill>
          <a:latin typeface="+mn-lt"/>
        </a:defRPr>
      </a:lvl6pPr>
      <a:lvl7pPr marL="2565400" indent="-228600" algn="l" rtl="0" eaLnBrk="0" fontAlgn="base" hangingPunct="0">
        <a:spcBef>
          <a:spcPct val="20000"/>
        </a:spcBef>
        <a:spcAft>
          <a:spcPct val="0"/>
        </a:spcAft>
        <a:defRPr sz="1600">
          <a:solidFill>
            <a:schemeClr val="tx1"/>
          </a:solidFill>
          <a:latin typeface="+mn-lt"/>
        </a:defRPr>
      </a:lvl7pPr>
      <a:lvl8pPr marL="3022600" indent="-228600" algn="l" rtl="0" eaLnBrk="0" fontAlgn="base" hangingPunct="0">
        <a:spcBef>
          <a:spcPct val="20000"/>
        </a:spcBef>
        <a:spcAft>
          <a:spcPct val="0"/>
        </a:spcAft>
        <a:defRPr sz="1600">
          <a:solidFill>
            <a:schemeClr val="tx1"/>
          </a:solidFill>
          <a:latin typeface="+mn-lt"/>
        </a:defRPr>
      </a:lvl8pPr>
      <a:lvl9pPr marL="3479800" indent="-228600" algn="l" rtl="0" eaLnBrk="0" fontAlgn="base" hangingPunct="0">
        <a:spcBef>
          <a:spcPct val="20000"/>
        </a:spcBef>
        <a:spcAft>
          <a:spcPct val="0"/>
        </a:spcAft>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11"/>
          <p:cNvSpPr>
            <a:spLocks noGrp="1"/>
          </p:cNvSpPr>
          <p:nvPr>
            <p:ph type="ftr" sz="quarter" idx="3"/>
          </p:nvPr>
        </p:nvSpPr>
        <p:spPr>
          <a:xfrm>
            <a:off x="445472" y="6359526"/>
            <a:ext cx="4126528" cy="312738"/>
          </a:xfrm>
          <a:prstGeom prst="rect">
            <a:avLst/>
          </a:prstGeom>
        </p:spPr>
        <p:txBody>
          <a:bodyPr anchor="b"/>
          <a:lstStyle>
            <a:lvl1pPr marL="0" algn="l" defTabSz="914400" rtl="0" eaLnBrk="1" latinLnBrk="0" hangingPunct="1">
              <a:defRPr lang="en-US" sz="1100" b="0" kern="1200" smtClean="0">
                <a:solidFill>
                  <a:schemeClr val="tx1"/>
                </a:solidFill>
                <a:latin typeface="+mn-lt"/>
                <a:ea typeface="+mn-ea"/>
                <a:cs typeface="+mn-cs"/>
              </a:defRPr>
            </a:lvl1pPr>
          </a:lstStyle>
          <a:p>
            <a:pPr fontAlgn="auto">
              <a:spcBef>
                <a:spcPts val="0"/>
              </a:spcBef>
              <a:spcAft>
                <a:spcPts val="0"/>
              </a:spcAft>
            </a:pPr>
            <a:r>
              <a:rPr lang="en-US" smtClean="0">
                <a:solidFill>
                  <a:srgbClr val="000000"/>
                </a:solidFill>
              </a:rPr>
              <a:t>Accelerator Systems  - T. Markiewicz</a:t>
            </a:r>
            <a:endParaRPr>
              <a:solidFill>
                <a:srgbClr val="000000"/>
              </a:solidFill>
            </a:endParaRPr>
          </a:p>
        </p:txBody>
      </p:sp>
      <p:sp>
        <p:nvSpPr>
          <p:cNvPr id="7" name="Slide Number Placeholder 7"/>
          <p:cNvSpPr txBox="1">
            <a:spLocks/>
          </p:cNvSpPr>
          <p:nvPr userDrawn="1"/>
        </p:nvSpPr>
        <p:spPr>
          <a:xfrm>
            <a:off x="8261498" y="6359525"/>
            <a:ext cx="425302" cy="312738"/>
          </a:xfrm>
          <a:prstGeom prst="rect">
            <a:avLst/>
          </a:prstGeom>
        </p:spPr>
        <p:txBody>
          <a:bodyPr vert="horz" lIns="72000" tIns="57600" rIns="72000" bIns="45720" rtlCol="0" anchor="b"/>
          <a:lstStyle>
            <a:lvl1pPr marL="0" algn="r" defTabSz="914400" rtl="0" eaLnBrk="1" latinLnBrk="0" hangingPunct="1">
              <a:defRPr lang="en-US" sz="1100" b="0" kern="1200" smtClean="0">
                <a:solidFill>
                  <a:schemeClr val="tx1"/>
                </a:solidFill>
                <a:latin typeface="Arial" pitchFamily="34" charset="0"/>
                <a:ea typeface="+mn-ea"/>
                <a:cs typeface="Arial" pitchFamily="34" charset="0"/>
              </a:defRPr>
            </a:lvl1pPr>
          </a:lstStyle>
          <a:p>
            <a:pPr fontAlgn="auto">
              <a:spcBef>
                <a:spcPts val="0"/>
              </a:spcBef>
              <a:spcAft>
                <a:spcPts val="0"/>
              </a:spcAft>
              <a:defRPr/>
            </a:pPr>
            <a:fld id="{5BD36294-2849-48A8-8531-5354CF3095D2}" type="slidenum">
              <a:rPr>
                <a:solidFill>
                  <a:srgbClr val="000000"/>
                </a:solidFill>
              </a:rPr>
              <a:pPr fontAlgn="auto">
                <a:spcBef>
                  <a:spcPts val="0"/>
                </a:spcBef>
                <a:spcAft>
                  <a:spcPts val="0"/>
                </a:spcAft>
                <a:defRPr/>
              </a:pPr>
              <a:t>‹#›</a:t>
            </a:fld>
            <a:endParaRPr>
              <a:solidFill>
                <a:srgbClr val="000000"/>
              </a:solidFill>
            </a:endParaRPr>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53" r:id="rId1"/>
  </p:sldLayoutIdLst>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11"/>
          <p:cNvSpPr>
            <a:spLocks noGrp="1"/>
          </p:cNvSpPr>
          <p:nvPr>
            <p:ph type="ftr" sz="quarter" idx="3"/>
          </p:nvPr>
        </p:nvSpPr>
        <p:spPr>
          <a:xfrm>
            <a:off x="445472" y="6359526"/>
            <a:ext cx="4126528" cy="312738"/>
          </a:xfrm>
          <a:prstGeom prst="rect">
            <a:avLst/>
          </a:prstGeom>
        </p:spPr>
        <p:txBody>
          <a:bodyPr anchor="b"/>
          <a:lstStyle>
            <a:lvl1pPr marL="0" algn="l" defTabSz="914400" rtl="0" eaLnBrk="1" latinLnBrk="0" hangingPunct="1">
              <a:defRPr lang="en-US" sz="1100" b="0" kern="1200" smtClean="0">
                <a:solidFill>
                  <a:schemeClr val="tx1"/>
                </a:solidFill>
                <a:latin typeface="+mn-lt"/>
                <a:ea typeface="+mn-ea"/>
                <a:cs typeface="+mn-cs"/>
              </a:defRPr>
            </a:lvl1pPr>
          </a:lstStyle>
          <a:p>
            <a:pPr fontAlgn="auto">
              <a:spcBef>
                <a:spcPts val="0"/>
              </a:spcBef>
              <a:spcAft>
                <a:spcPts val="0"/>
              </a:spcAft>
            </a:pPr>
            <a:r>
              <a:rPr lang="en-US" smtClean="0">
                <a:solidFill>
                  <a:srgbClr val="000000"/>
                </a:solidFill>
              </a:rPr>
              <a:t>Accelerator Systems  - T. Markiewicz</a:t>
            </a:r>
            <a:endParaRPr>
              <a:solidFill>
                <a:srgbClr val="000000"/>
              </a:solidFill>
            </a:endParaRPr>
          </a:p>
        </p:txBody>
      </p:sp>
      <p:sp>
        <p:nvSpPr>
          <p:cNvPr id="7" name="Slide Number Placeholder 7"/>
          <p:cNvSpPr txBox="1">
            <a:spLocks/>
          </p:cNvSpPr>
          <p:nvPr userDrawn="1"/>
        </p:nvSpPr>
        <p:spPr>
          <a:xfrm>
            <a:off x="8261498" y="6359525"/>
            <a:ext cx="425302" cy="312738"/>
          </a:xfrm>
          <a:prstGeom prst="rect">
            <a:avLst/>
          </a:prstGeom>
        </p:spPr>
        <p:txBody>
          <a:bodyPr vert="horz" lIns="72000" tIns="57600" rIns="72000" bIns="45720" rtlCol="0" anchor="b"/>
          <a:lstStyle>
            <a:lvl1pPr marL="0" algn="r" defTabSz="914400" rtl="0" eaLnBrk="1" latinLnBrk="0" hangingPunct="1">
              <a:defRPr lang="en-US" sz="1100" b="0" kern="1200" smtClean="0">
                <a:solidFill>
                  <a:schemeClr val="tx1"/>
                </a:solidFill>
                <a:latin typeface="Arial" pitchFamily="34" charset="0"/>
                <a:ea typeface="+mn-ea"/>
                <a:cs typeface="Arial" pitchFamily="34" charset="0"/>
              </a:defRPr>
            </a:lvl1pPr>
          </a:lstStyle>
          <a:p>
            <a:pPr fontAlgn="auto">
              <a:spcBef>
                <a:spcPts val="0"/>
              </a:spcBef>
              <a:spcAft>
                <a:spcPts val="0"/>
              </a:spcAft>
              <a:defRPr/>
            </a:pPr>
            <a:fld id="{5BD36294-2849-48A8-8531-5354CF3095D2}" type="slidenum">
              <a:rPr>
                <a:solidFill>
                  <a:srgbClr val="000000"/>
                </a:solidFill>
              </a:rPr>
              <a:pPr fontAlgn="auto">
                <a:spcBef>
                  <a:spcPts val="0"/>
                </a:spcBef>
                <a:spcAft>
                  <a:spcPts val="0"/>
                </a:spcAft>
                <a:defRPr/>
              </a:pPr>
              <a:t>‹#›</a:t>
            </a:fld>
            <a:endParaRPr>
              <a:solidFill>
                <a:srgbClr val="000000"/>
              </a:solidFill>
            </a:endParaRPr>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55" r:id="rId1"/>
  </p:sldLayoutIdLst>
  <p:timing>
    <p:tnLst>
      <p:par>
        <p:cTn id="1" dur="indefinite" restart="never" nodeType="tmRoot"/>
      </p:par>
    </p:tnLst>
  </p:timing>
  <p:hf hdr="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26"/>
          <p:cNvSpPr>
            <a:spLocks noGrp="1" noChangeArrowheads="1"/>
          </p:cNvSpPr>
          <p:nvPr>
            <p:ph type="ctrTitle"/>
          </p:nvPr>
        </p:nvSpPr>
        <p:spPr>
          <a:xfrm>
            <a:off x="152400" y="2743200"/>
            <a:ext cx="8610600" cy="838200"/>
          </a:xfrm>
        </p:spPr>
        <p:txBody>
          <a:bodyPr/>
          <a:lstStyle/>
          <a:p>
            <a:r>
              <a:rPr lang="en-US" dirty="0" smtClean="0"/>
              <a:t/>
            </a:r>
            <a:br>
              <a:rPr lang="en-US" dirty="0" smtClean="0"/>
            </a:br>
            <a:r>
              <a:rPr lang="en-US" dirty="0" smtClean="0"/>
              <a:t>LARP Accelerator Systems</a:t>
            </a:r>
            <a:br>
              <a:rPr lang="en-US" dirty="0" smtClean="0"/>
            </a:br>
            <a:endParaRPr lang="en-US" sz="1100" dirty="0" smtClean="0">
              <a:solidFill>
                <a:srgbClr val="FF0000"/>
              </a:solidFill>
            </a:endParaRPr>
          </a:p>
        </p:txBody>
      </p:sp>
      <p:sp>
        <p:nvSpPr>
          <p:cNvPr id="2051" name="Rectangle 1027"/>
          <p:cNvSpPr>
            <a:spLocks noGrp="1" noChangeArrowheads="1"/>
          </p:cNvSpPr>
          <p:nvPr>
            <p:ph type="subTitle" idx="1"/>
          </p:nvPr>
        </p:nvSpPr>
        <p:spPr>
          <a:xfrm>
            <a:off x="6172200" y="5029200"/>
            <a:ext cx="2743200" cy="1676400"/>
          </a:xfrm>
        </p:spPr>
        <p:txBody>
          <a:bodyPr/>
          <a:lstStyle/>
          <a:p>
            <a:pPr algn="r"/>
            <a:r>
              <a:rPr lang="en-US" dirty="0" smtClean="0"/>
              <a:t>17 February 2014</a:t>
            </a:r>
          </a:p>
          <a:p>
            <a:pPr algn="r"/>
            <a:r>
              <a:rPr lang="en-US" dirty="0" smtClean="0"/>
              <a:t>LARP DOE Review</a:t>
            </a:r>
          </a:p>
          <a:p>
            <a:pPr algn="r"/>
            <a:r>
              <a:rPr lang="en-US" dirty="0" smtClean="0"/>
              <a:t>Fermilab</a:t>
            </a:r>
          </a:p>
          <a:p>
            <a:pPr algn="r"/>
            <a:r>
              <a:rPr lang="en-US" dirty="0" smtClean="0"/>
              <a:t>T. Markiewicz/SLAC</a:t>
            </a:r>
          </a:p>
          <a:p>
            <a:endParaRPr lang="en-US" dirty="0" smtClean="0"/>
          </a:p>
        </p:txBody>
      </p:sp>
      <p:sp>
        <p:nvSpPr>
          <p:cNvPr id="2052" name="Rectangle 1028"/>
          <p:cNvSpPr>
            <a:spLocks noChangeArrowheads="1"/>
          </p:cNvSpPr>
          <p:nvPr/>
        </p:nvSpPr>
        <p:spPr bwMode="auto">
          <a:xfrm>
            <a:off x="2057400" y="838200"/>
            <a:ext cx="4951413" cy="454025"/>
          </a:xfrm>
          <a:prstGeom prst="rect">
            <a:avLst/>
          </a:prstGeom>
          <a:noFill/>
          <a:ln w="12700">
            <a:noFill/>
            <a:miter lim="800000"/>
            <a:headEnd/>
            <a:tailEnd/>
          </a:ln>
        </p:spPr>
        <p:txBody>
          <a:bodyPr lIns="90488" tIns="44450" rIns="90488" bIns="44450">
            <a:spAutoFit/>
          </a:bodyPr>
          <a:lstStyle/>
          <a:p>
            <a:pPr algn="ctr">
              <a:spcBef>
                <a:spcPct val="50000"/>
              </a:spcBef>
            </a:pPr>
            <a:r>
              <a:rPr lang="en-US" i="1">
                <a:solidFill>
                  <a:schemeClr val="accent2"/>
                </a:solidFill>
              </a:rPr>
              <a:t>BNL - FNAL- LBNL - SLAC</a:t>
            </a:r>
          </a:p>
        </p:txBody>
      </p:sp>
      <p:sp>
        <p:nvSpPr>
          <p:cNvPr id="2053" name="Rectangle 1029"/>
          <p:cNvSpPr>
            <a:spLocks noChangeArrowheads="1"/>
          </p:cNvSpPr>
          <p:nvPr/>
        </p:nvSpPr>
        <p:spPr bwMode="auto">
          <a:xfrm>
            <a:off x="1295400" y="381000"/>
            <a:ext cx="6629400" cy="454025"/>
          </a:xfrm>
          <a:prstGeom prst="rect">
            <a:avLst/>
          </a:prstGeom>
          <a:noFill/>
          <a:ln w="12700">
            <a:noFill/>
            <a:miter lim="800000"/>
            <a:headEnd/>
            <a:tailEnd/>
          </a:ln>
        </p:spPr>
        <p:txBody>
          <a:bodyPr lIns="90488" tIns="44450" rIns="90488" bIns="44450">
            <a:spAutoFit/>
          </a:bodyPr>
          <a:lstStyle/>
          <a:p>
            <a:pPr marL="290513">
              <a:spcBef>
                <a:spcPct val="50000"/>
              </a:spcBef>
            </a:pPr>
            <a:r>
              <a:rPr lang="en-US" b="1" u="sng">
                <a:solidFill>
                  <a:srgbClr val="FF0000"/>
                </a:solidFill>
              </a:rPr>
              <a:t>US LHC Accelerator Research Program</a:t>
            </a:r>
            <a:endParaRPr lang="en-US" sz="2000" b="1" u="sng"/>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Interference, Monte Carlo, </a:t>
            </a:r>
            <a:r>
              <a:rPr lang="el-GR" i="1" dirty="0" smtClean="0"/>
              <a:t>ε</a:t>
            </a:r>
            <a:r>
              <a:rPr lang="en-US" i="1" baseline="-25000" dirty="0" smtClean="0"/>
              <a:t>n</a:t>
            </a:r>
            <a:r>
              <a:rPr lang="en-US" dirty="0" smtClean="0"/>
              <a:t> = 10 µm</a:t>
            </a:r>
            <a:endParaRPr lang="en-US" dirty="0"/>
          </a:p>
        </p:txBody>
      </p:sp>
      <p:pic>
        <p:nvPicPr>
          <p:cNvPr id="7" name="Content Placeholder 6" descr="Horiz 2D, 95000 pts, s=0 to 4, s0=1,5, d=10, a=0,5, offset=7,5, emittance=10, lambda=500, BW=30.png"/>
          <p:cNvPicPr>
            <a:picLocks noGrp="1" noChangeAspect="1"/>
          </p:cNvPicPr>
          <p:nvPr>
            <p:ph sz="quarter" idx="15"/>
          </p:nvPr>
        </p:nvPicPr>
        <p:blipFill>
          <a:blip r:embed="rId3"/>
          <a:srcRect l="33038" t="9698" r="35061" b="14547"/>
          <a:stretch>
            <a:fillRect/>
          </a:stretch>
        </p:blipFill>
        <p:spPr>
          <a:xfrm>
            <a:off x="2725743" y="2895600"/>
            <a:ext cx="3692514" cy="3657600"/>
          </a:xfrm>
        </p:spPr>
      </p:pic>
      <p:pic>
        <p:nvPicPr>
          <p:cNvPr id="11" name="Content Placeholder 10" descr="Horiz 2D image, 95000 pts, s=0 to 4, s0=1,5, d=10, a=0,5, offset=7,5, emittance=10, lambda=500, BW=30, cropped, scaled.png"/>
          <p:cNvPicPr>
            <a:picLocks noGrp="1" noChangeAspect="1"/>
          </p:cNvPicPr>
          <p:nvPr>
            <p:ph sz="quarter" idx="14"/>
          </p:nvPr>
        </p:nvPicPr>
        <p:blipFill>
          <a:blip r:embed="rId4"/>
          <a:srcRect l="7681" t="24529" r="8641" b="24529"/>
          <a:stretch>
            <a:fillRect/>
          </a:stretch>
        </p:blipFill>
        <p:spPr>
          <a:xfrm>
            <a:off x="460375" y="1052513"/>
            <a:ext cx="8229600" cy="1372749"/>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CERN will install </a:t>
            </a:r>
            <a:r>
              <a:rPr lang="en-US" dirty="0"/>
              <a:t>a</a:t>
            </a:r>
            <a:r>
              <a:rPr lang="en-US" dirty="0" smtClean="0"/>
              <a:t> “Phase 2 Secondary” collimator made of an advanced material in one of the reserved LHC slots during Xmas shutdown 2015. They need to decide on material in ~June 2014.</a:t>
            </a:r>
          </a:p>
          <a:p>
            <a:r>
              <a:rPr lang="en-US" dirty="0" smtClean="0"/>
              <a:t>Current front-runners:</a:t>
            </a: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endParaRPr lang="en-US" sz="600" dirty="0" smtClean="0">
              <a:solidFill>
                <a:srgbClr val="002060"/>
              </a:solidFill>
            </a:endParaRPr>
          </a:p>
          <a:p>
            <a:endParaRPr lang="en-US" sz="600" dirty="0">
              <a:solidFill>
                <a:srgbClr val="002060"/>
              </a:solidFill>
            </a:endParaRPr>
          </a:p>
          <a:p>
            <a:r>
              <a:rPr lang="en-GB" sz="1800" dirty="0" smtClean="0">
                <a:solidFill>
                  <a:srgbClr val="002060"/>
                </a:solidFill>
              </a:rPr>
              <a:t>In late 2012 (strongly) requested LARP to fund BNL </a:t>
            </a:r>
            <a:r>
              <a:rPr lang="en-GB" sz="1800" dirty="0" err="1" smtClean="0">
                <a:solidFill>
                  <a:srgbClr val="002060"/>
                </a:solidFill>
              </a:rPr>
              <a:t>BLIP+Hot</a:t>
            </a:r>
            <a:r>
              <a:rPr lang="en-GB" sz="1800" dirty="0" smtClean="0">
                <a:solidFill>
                  <a:srgbClr val="002060"/>
                </a:solidFill>
              </a:rPr>
              <a:t> Cell facility to measure physical properties before and after irradiation. $252k in FY13 and $180k in FY14 allotted, mostly for facility charges. FY14 $ transferred to Crab. Discussions with CERN ongoing as to how to replace funding.</a:t>
            </a:r>
          </a:p>
          <a:p>
            <a:r>
              <a:rPr lang="en-GB" sz="600" dirty="0" smtClean="0">
                <a:solidFill>
                  <a:srgbClr val="002060"/>
                </a:solidFill>
              </a:rPr>
              <a:t>  </a:t>
            </a:r>
            <a:endParaRPr lang="en-GB" sz="600" dirty="0">
              <a:solidFill>
                <a:srgbClr val="002060"/>
              </a:solidFill>
            </a:endParaRPr>
          </a:p>
        </p:txBody>
      </p:sp>
      <p:sp>
        <p:nvSpPr>
          <p:cNvPr id="3" name="Title 2"/>
          <p:cNvSpPr>
            <a:spLocks noGrp="1"/>
          </p:cNvSpPr>
          <p:nvPr>
            <p:ph type="title"/>
          </p:nvPr>
        </p:nvSpPr>
        <p:spPr/>
        <p:txBody>
          <a:bodyPr/>
          <a:lstStyle/>
          <a:p>
            <a:r>
              <a:rPr lang="en-US" dirty="0" smtClean="0"/>
              <a:t>Irradiation of Collimator Materials</a:t>
            </a:r>
            <a:endParaRPr lang="en-US" dirty="0"/>
          </a:p>
        </p:txBody>
      </p:sp>
      <p:sp>
        <p:nvSpPr>
          <p:cNvPr id="4" name="Date Placeholder 3"/>
          <p:cNvSpPr>
            <a:spLocks noGrp="1"/>
          </p:cNvSpPr>
          <p:nvPr>
            <p:ph type="dt" sz="half" idx="10"/>
          </p:nvPr>
        </p:nvSpPr>
        <p:spPr/>
        <p:txBody>
          <a:bodyPr/>
          <a:lstStyle/>
          <a:p>
            <a:pPr>
              <a:defRPr/>
            </a:pPr>
            <a:r>
              <a:rPr lang="en-US" smtClean="0"/>
              <a:t>LARP DOE Review - 17 Feb 2014</a:t>
            </a:r>
            <a:endParaRPr lang="en-US" dirty="0"/>
          </a:p>
        </p:txBody>
      </p:sp>
      <p:sp>
        <p:nvSpPr>
          <p:cNvPr id="5" name="Footer Placeholder 4"/>
          <p:cNvSpPr>
            <a:spLocks noGrp="1"/>
          </p:cNvSpPr>
          <p:nvPr>
            <p:ph type="ftr" sz="quarter" idx="11"/>
          </p:nvPr>
        </p:nvSpPr>
        <p:spPr/>
        <p:txBody>
          <a:bodyPr/>
          <a:lstStyle/>
          <a:p>
            <a:pPr>
              <a:defRPr/>
            </a:pPr>
            <a:r>
              <a:rPr lang="pl-PL" smtClean="0"/>
              <a:t>Accelerator Systems  - T. Markiewicz</a:t>
            </a:r>
            <a:endParaRPr lang="en-US" dirty="0"/>
          </a:p>
        </p:txBody>
      </p:sp>
      <p:pic>
        <p:nvPicPr>
          <p:cNvPr id="7"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601"/>
          <a:stretch/>
        </p:blipFill>
        <p:spPr bwMode="auto">
          <a:xfrm>
            <a:off x="913294" y="3289004"/>
            <a:ext cx="2543648" cy="170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00600" y="3124200"/>
            <a:ext cx="2897400" cy="1779376"/>
          </a:xfrm>
          <a:prstGeom prst="rect">
            <a:avLst/>
          </a:prstGeom>
          <a:noFill/>
          <a:ln w="9525">
            <a:noFill/>
            <a:miter lim="800000"/>
            <a:headEnd/>
            <a:tailEnd/>
          </a:ln>
          <a:effectLst/>
        </p:spPr>
      </p:pic>
      <p:sp>
        <p:nvSpPr>
          <p:cNvPr id="9" name="TextBox 8"/>
          <p:cNvSpPr txBox="1"/>
          <p:nvPr/>
        </p:nvSpPr>
        <p:spPr>
          <a:xfrm>
            <a:off x="609600" y="2695369"/>
            <a:ext cx="2829621" cy="584775"/>
          </a:xfrm>
          <a:prstGeom prst="rect">
            <a:avLst/>
          </a:prstGeom>
          <a:noFill/>
        </p:spPr>
        <p:txBody>
          <a:bodyPr wrap="none" rtlCol="0">
            <a:spAutoFit/>
          </a:bodyPr>
          <a:lstStyle/>
          <a:p>
            <a:pPr algn="ctr"/>
            <a:r>
              <a:rPr lang="en-US" sz="1600" dirty="0" smtClean="0"/>
              <a:t>Moly-Graphite/Carbon Fibers</a:t>
            </a:r>
            <a:br>
              <a:rPr lang="en-US" sz="1600" dirty="0" smtClean="0"/>
            </a:br>
            <a:r>
              <a:rPr lang="en-US" sz="1600" dirty="0" smtClean="0"/>
              <a:t> </a:t>
            </a:r>
            <a:r>
              <a:rPr lang="en-US" sz="1600" dirty="0"/>
              <a:t>coated with </a:t>
            </a:r>
            <a:r>
              <a:rPr lang="en-US" sz="1600" dirty="0" smtClean="0"/>
              <a:t>Moly</a:t>
            </a:r>
            <a:endParaRPr lang="en-US" sz="1600" dirty="0"/>
          </a:p>
        </p:txBody>
      </p:sp>
      <p:sp>
        <p:nvSpPr>
          <p:cNvPr id="10" name="TextBox 9"/>
          <p:cNvSpPr txBox="1"/>
          <p:nvPr/>
        </p:nvSpPr>
        <p:spPr>
          <a:xfrm>
            <a:off x="5182231" y="2695368"/>
            <a:ext cx="2371163" cy="338554"/>
          </a:xfrm>
          <a:prstGeom prst="rect">
            <a:avLst/>
          </a:prstGeom>
          <a:noFill/>
        </p:spPr>
        <p:txBody>
          <a:bodyPr wrap="none" rtlCol="0">
            <a:spAutoFit/>
          </a:bodyPr>
          <a:lstStyle/>
          <a:p>
            <a:pPr algn="ctr"/>
            <a:r>
              <a:rPr lang="en-US" sz="1600" dirty="0" smtClean="0"/>
              <a:t>Cu-Diamond Composite</a:t>
            </a:r>
            <a:endParaRPr lang="en-US" sz="1600" dirty="0"/>
          </a:p>
        </p:txBody>
      </p:sp>
      <p:sp>
        <p:nvSpPr>
          <p:cNvPr id="11" name="Slide Number Placeholder 10"/>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11</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3730473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3120" y="3581400"/>
            <a:ext cx="2806700" cy="298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idx="1"/>
          </p:nvPr>
        </p:nvSpPr>
        <p:spPr>
          <a:xfrm>
            <a:off x="382588" y="1371600"/>
            <a:ext cx="2208212" cy="1905000"/>
          </a:xfrm>
        </p:spPr>
        <p:txBody>
          <a:bodyPr/>
          <a:lstStyle/>
          <a:p>
            <a:r>
              <a:rPr lang="en-US" dirty="0" smtClean="0"/>
              <a:t>Samples Studied:</a:t>
            </a:r>
          </a:p>
          <a:p>
            <a:pPr marL="342900" indent="-342900">
              <a:buFont typeface="Arial" panose="020B0604020202020204" pitchFamily="34" charset="0"/>
              <a:buChar char="•"/>
            </a:pPr>
            <a:r>
              <a:rPr lang="en-US" sz="1800" dirty="0" smtClean="0">
                <a:solidFill>
                  <a:srgbClr val="002060"/>
                </a:solidFill>
              </a:rPr>
              <a:t>Molybdenum</a:t>
            </a:r>
          </a:p>
          <a:p>
            <a:pPr marL="342900" indent="-342900">
              <a:buFont typeface="Arial" panose="020B0604020202020204" pitchFamily="34" charset="0"/>
              <a:buChar char="•"/>
            </a:pPr>
            <a:r>
              <a:rPr lang="en-US" sz="1800" dirty="0" smtClean="0">
                <a:solidFill>
                  <a:srgbClr val="002060"/>
                </a:solidFill>
              </a:rPr>
              <a:t>Glidcop</a:t>
            </a:r>
          </a:p>
          <a:p>
            <a:pPr marL="342900" indent="-342900">
              <a:buFont typeface="Arial" panose="020B0604020202020204" pitchFamily="34" charset="0"/>
              <a:buChar char="•"/>
            </a:pPr>
            <a:r>
              <a:rPr lang="en-US" sz="1800" dirty="0" smtClean="0">
                <a:solidFill>
                  <a:srgbClr val="002060"/>
                </a:solidFill>
              </a:rPr>
              <a:t>Cu-CD</a:t>
            </a:r>
          </a:p>
          <a:p>
            <a:pPr marL="342900" indent="-342900">
              <a:buFont typeface="Arial" panose="020B0604020202020204" pitchFamily="34" charset="0"/>
              <a:buChar char="•"/>
            </a:pPr>
            <a:r>
              <a:rPr lang="en-US" sz="1800" dirty="0" smtClean="0">
                <a:solidFill>
                  <a:srgbClr val="002060"/>
                </a:solidFill>
              </a:rPr>
              <a:t>Mo-</a:t>
            </a:r>
            <a:r>
              <a:rPr lang="en-US" sz="1800" dirty="0" err="1" smtClean="0">
                <a:solidFill>
                  <a:srgbClr val="002060"/>
                </a:solidFill>
              </a:rPr>
              <a:t>GrCF</a:t>
            </a:r>
            <a:endParaRPr lang="en-US" sz="1800" dirty="0" smtClean="0">
              <a:solidFill>
                <a:srgbClr val="002060"/>
              </a:solidFill>
            </a:endParaRPr>
          </a:p>
          <a:p>
            <a:endParaRPr lang="en-US" dirty="0" smtClean="0"/>
          </a:p>
        </p:txBody>
      </p:sp>
      <p:sp>
        <p:nvSpPr>
          <p:cNvPr id="6" name="Title 5"/>
          <p:cNvSpPr>
            <a:spLocks noGrp="1"/>
          </p:cNvSpPr>
          <p:nvPr>
            <p:ph type="title"/>
          </p:nvPr>
        </p:nvSpPr>
        <p:spPr>
          <a:xfrm>
            <a:off x="838200" y="0"/>
            <a:ext cx="4343400" cy="414338"/>
          </a:xfrm>
        </p:spPr>
        <p:txBody>
          <a:bodyPr/>
          <a:lstStyle/>
          <a:p>
            <a:r>
              <a:rPr lang="en-US" dirty="0" smtClean="0"/>
              <a:t>BLIP + Hot Cell + Analysis</a:t>
            </a:r>
            <a:endParaRPr lang="en-US" dirty="0"/>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sp>
        <p:nvSpPr>
          <p:cNvPr id="8" name="TextBox 7"/>
          <p:cNvSpPr txBox="1"/>
          <p:nvPr/>
        </p:nvSpPr>
        <p:spPr>
          <a:xfrm>
            <a:off x="228600" y="3200400"/>
            <a:ext cx="4267200" cy="3262432"/>
          </a:xfrm>
          <a:prstGeom prst="rect">
            <a:avLst/>
          </a:prstGeom>
          <a:noFill/>
        </p:spPr>
        <p:txBody>
          <a:bodyPr wrap="square" rtlCol="0">
            <a:spAutoFit/>
          </a:bodyPr>
          <a:lstStyle/>
          <a:p>
            <a:r>
              <a:rPr lang="en-US" sz="2000" dirty="0"/>
              <a:t>Features:</a:t>
            </a:r>
          </a:p>
          <a:p>
            <a:pPr marL="285750" indent="-285750">
              <a:buFont typeface="Arial" panose="020B0604020202020204" pitchFamily="34" charset="0"/>
              <a:buChar char="•"/>
            </a:pPr>
            <a:r>
              <a:rPr lang="en-US" sz="1800" dirty="0">
                <a:solidFill>
                  <a:srgbClr val="002060"/>
                </a:solidFill>
              </a:rPr>
              <a:t>Irradiation w/ 200MEV p+</a:t>
            </a:r>
          </a:p>
          <a:p>
            <a:pPr marL="285750" indent="-285750">
              <a:buFont typeface="Arial" panose="020B0604020202020204" pitchFamily="34" charset="0"/>
              <a:buChar char="•"/>
            </a:pPr>
            <a:r>
              <a:rPr lang="en-US" sz="1800" dirty="0">
                <a:solidFill>
                  <a:srgbClr val="002060"/>
                </a:solidFill>
              </a:rPr>
              <a:t>Indirect water cooling of vacuum encapsulated </a:t>
            </a:r>
            <a:r>
              <a:rPr lang="en-US" sz="1800" dirty="0" smtClean="0">
                <a:solidFill>
                  <a:srgbClr val="002060"/>
                </a:solidFill>
              </a:rPr>
              <a:t>samples</a:t>
            </a:r>
          </a:p>
          <a:p>
            <a:pPr marL="285750" indent="-285750">
              <a:buFont typeface="Arial" panose="020B0604020202020204" pitchFamily="34" charset="0"/>
              <a:buChar char="•"/>
            </a:pPr>
            <a:r>
              <a:rPr lang="en-US" sz="1800" dirty="0" smtClean="0">
                <a:solidFill>
                  <a:srgbClr val="002060"/>
                </a:solidFill>
              </a:rPr>
              <a:t>Sample degradation vs. </a:t>
            </a:r>
            <a:r>
              <a:rPr lang="en-US" sz="1800" dirty="0" err="1" smtClean="0">
                <a:solidFill>
                  <a:srgbClr val="002060"/>
                </a:solidFill>
              </a:rPr>
              <a:t>dpa</a:t>
            </a:r>
            <a:endParaRPr lang="en-US" sz="1800" dirty="0">
              <a:solidFill>
                <a:srgbClr val="002060"/>
              </a:solidFill>
            </a:endParaRPr>
          </a:p>
          <a:p>
            <a:pPr marL="285750" indent="-285750">
              <a:buFont typeface="Arial" panose="020B0604020202020204" pitchFamily="34" charset="0"/>
              <a:buChar char="•"/>
            </a:pPr>
            <a:r>
              <a:rPr lang="en-US" sz="1800" dirty="0">
                <a:solidFill>
                  <a:srgbClr val="002060"/>
                </a:solidFill>
              </a:rPr>
              <a:t>Thermo-physical &amp; mechanical characterization of irradiated samples for fluence up to 10</a:t>
            </a:r>
            <a:r>
              <a:rPr lang="en-US" sz="1800" baseline="30000" dirty="0">
                <a:solidFill>
                  <a:srgbClr val="002060"/>
                </a:solidFill>
              </a:rPr>
              <a:t>20</a:t>
            </a:r>
            <a:r>
              <a:rPr lang="en-US" sz="1800" dirty="0">
                <a:solidFill>
                  <a:srgbClr val="002060"/>
                </a:solidFill>
              </a:rPr>
              <a:t> p/cm</a:t>
            </a:r>
            <a:r>
              <a:rPr lang="en-US" sz="1800" baseline="30000" dirty="0">
                <a:solidFill>
                  <a:srgbClr val="002060"/>
                </a:solidFill>
              </a:rPr>
              <a:t>2</a:t>
            </a:r>
          </a:p>
          <a:p>
            <a:pPr marL="285750" indent="-285750">
              <a:buFont typeface="Arial" panose="020B0604020202020204" pitchFamily="34" charset="0"/>
              <a:buChar char="•"/>
            </a:pPr>
            <a:r>
              <a:rPr lang="en-US" sz="1800" dirty="0">
                <a:solidFill>
                  <a:srgbClr val="002060"/>
                </a:solidFill>
              </a:rPr>
              <a:t>Irradiation w/neutrons to simulate showers on secondary collimators</a:t>
            </a:r>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914400"/>
            <a:ext cx="3065463" cy="294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2971800" y="2590800"/>
            <a:ext cx="1066800" cy="0"/>
          </a:xfrm>
          <a:prstGeom prst="straightConnector1">
            <a:avLst/>
          </a:prstGeom>
          <a:noFill/>
          <a:ln w="12700" cap="flat" cmpd="sng" algn="ctr">
            <a:solidFill>
              <a:srgbClr val="FF0000"/>
            </a:solidFill>
            <a:prstDash val="solid"/>
            <a:round/>
            <a:headEnd type="none" w="med" len="med"/>
            <a:tailEnd type="arrow"/>
          </a:ln>
          <a:effectLst/>
        </p:spPr>
      </p:cxnSp>
      <p:sp>
        <p:nvSpPr>
          <p:cNvPr id="13" name="TextBox 12"/>
          <p:cNvSpPr txBox="1"/>
          <p:nvPr/>
        </p:nvSpPr>
        <p:spPr>
          <a:xfrm>
            <a:off x="2819400" y="2045900"/>
            <a:ext cx="1219200" cy="523220"/>
          </a:xfrm>
          <a:prstGeom prst="rect">
            <a:avLst/>
          </a:prstGeom>
          <a:noFill/>
        </p:spPr>
        <p:txBody>
          <a:bodyPr wrap="square" rtlCol="0">
            <a:spAutoFit/>
          </a:bodyPr>
          <a:lstStyle/>
          <a:p>
            <a:r>
              <a:rPr lang="en-US" sz="1400" dirty="0" smtClean="0"/>
              <a:t>200 MeV p+ from </a:t>
            </a:r>
            <a:r>
              <a:rPr lang="en-US" sz="1400" dirty="0" err="1" smtClean="0"/>
              <a:t>Linac</a:t>
            </a:r>
            <a:endParaRPr lang="en-US" sz="1400" dirty="0"/>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8481" y="91583"/>
            <a:ext cx="2375519" cy="1191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438552"/>
            <a:ext cx="2209800" cy="173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066800" y="457200"/>
            <a:ext cx="5181600" cy="738664"/>
          </a:xfrm>
          <a:prstGeom prst="rect">
            <a:avLst/>
          </a:prstGeom>
          <a:noFill/>
        </p:spPr>
        <p:txBody>
          <a:bodyPr wrap="square" rtlCol="0">
            <a:spAutoFit/>
          </a:bodyPr>
          <a:lstStyle/>
          <a:p>
            <a:r>
              <a:rPr lang="en-US" sz="1400" dirty="0" smtClean="0"/>
              <a:t>CERN provided materials &amp; mechanics &amp; FLUKA study</a:t>
            </a:r>
          </a:p>
          <a:p>
            <a:r>
              <a:rPr lang="en-US" sz="1400" dirty="0" smtClean="0"/>
              <a:t>Nick Simos in charge at BNL: calculations, approvals, running, testing</a:t>
            </a:r>
            <a:endParaRPr lang="en-US" sz="1400" dirty="0"/>
          </a:p>
        </p:txBody>
      </p:sp>
      <p:sp>
        <p:nvSpPr>
          <p:cNvPr id="2" name="Slide Number Placeholder 1"/>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12</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1927576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Irradiation Study</a:t>
            </a:r>
            <a:endParaRPr lang="en-US" dirty="0"/>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1967" y="2057400"/>
            <a:ext cx="5137150" cy="230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5800" y="4495800"/>
            <a:ext cx="8077199"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Damaged capsules replaced by SS degrader with a new capsule support that allowed larger water channels</a:t>
            </a:r>
          </a:p>
          <a:p>
            <a:pPr marL="285750" indent="-285750">
              <a:buFont typeface="Arial" panose="020B0604020202020204" pitchFamily="34" charset="0"/>
              <a:buChar char="•"/>
            </a:pPr>
            <a:r>
              <a:rPr lang="en-US" sz="1600" dirty="0" smtClean="0"/>
              <a:t>Irradiation continued in 2013 &amp; is now 60% complete</a:t>
            </a:r>
            <a:endParaRPr lang="en-US" dirty="0"/>
          </a:p>
          <a:p>
            <a:pPr marL="285750" indent="-285750">
              <a:buFont typeface="Arial" panose="020B0604020202020204" pitchFamily="34" charset="0"/>
              <a:buChar char="•"/>
            </a:pPr>
            <a:r>
              <a:rPr lang="en-US" sz="1600" dirty="0" smtClean="0"/>
              <a:t>Restart 3.5 week irradiation BLIP asap (~18 Feb at last check; safety review passed)</a:t>
            </a:r>
          </a:p>
          <a:p>
            <a:pPr marL="285750" indent="-285750">
              <a:buFont typeface="Arial" panose="020B0604020202020204" pitchFamily="34" charset="0"/>
              <a:buChar char="•"/>
            </a:pPr>
            <a:r>
              <a:rPr lang="en-US" sz="1600" dirty="0" smtClean="0"/>
              <a:t>After cool down, post irradiation study of physical properties of the 5 of 7 remaining samples</a:t>
            </a:r>
          </a:p>
          <a:p>
            <a:pPr marL="285750" indent="-285750">
              <a:buFont typeface="Arial" panose="020B0604020202020204" pitchFamily="34" charset="0"/>
              <a:buChar char="•"/>
            </a:pPr>
            <a:r>
              <a:rPr lang="en-US" sz="1600" dirty="0" smtClean="0"/>
              <a:t>Neutron irradiation of a collection of new samples in a new target holder (downstream of the isotope production target)</a:t>
            </a:r>
          </a:p>
        </p:txBody>
      </p:sp>
      <p:sp>
        <p:nvSpPr>
          <p:cNvPr id="8" name="TextBox 7"/>
          <p:cNvSpPr txBox="1"/>
          <p:nvPr/>
        </p:nvSpPr>
        <p:spPr>
          <a:xfrm>
            <a:off x="685800" y="1143000"/>
            <a:ext cx="8229600" cy="584775"/>
          </a:xfrm>
          <a:prstGeom prst="rect">
            <a:avLst/>
          </a:prstGeom>
          <a:noFill/>
        </p:spPr>
        <p:txBody>
          <a:bodyPr wrap="square" rtlCol="0">
            <a:spAutoFit/>
          </a:bodyPr>
          <a:lstStyle/>
          <a:p>
            <a:pPr algn="ctr"/>
            <a:r>
              <a:rPr lang="en-US" sz="1600" dirty="0" smtClean="0"/>
              <a:t>Capsule with Mo-Gr failed due to thermal stress &amp; adjacent Cu-CD capsule damaged</a:t>
            </a:r>
          </a:p>
          <a:p>
            <a:pPr algn="ctr"/>
            <a:r>
              <a:rPr lang="en-US" sz="1600" dirty="0" smtClean="0"/>
              <a:t>2013 run halted to extract target box</a:t>
            </a:r>
          </a:p>
        </p:txBody>
      </p:sp>
      <p:sp>
        <p:nvSpPr>
          <p:cNvPr id="7" name="Rectangle 6"/>
          <p:cNvSpPr/>
          <p:nvPr/>
        </p:nvSpPr>
        <p:spPr bwMode="auto">
          <a:xfrm>
            <a:off x="4191000" y="2590800"/>
            <a:ext cx="2590800" cy="381000"/>
          </a:xfrm>
          <a:prstGeom prst="rect">
            <a:avLst/>
          </a:prstGeom>
          <a:solidFill>
            <a:schemeClr val="accent3"/>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4310542" y="3733800"/>
            <a:ext cx="914400" cy="91440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Slide Number Placeholder 9"/>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13</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900389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2588" y="1219200"/>
            <a:ext cx="8382000" cy="990600"/>
          </a:xfrm>
        </p:spPr>
        <p:txBody>
          <a:bodyPr/>
          <a:lstStyle/>
          <a:p>
            <a:r>
              <a:rPr lang="en-US" sz="1800" dirty="0" smtClean="0"/>
              <a:t>2012 DOE Review:</a:t>
            </a:r>
          </a:p>
          <a:p>
            <a:r>
              <a:rPr lang="en-US" sz="1800" dirty="0" smtClean="0"/>
              <a:t>“Very </a:t>
            </a:r>
            <a:r>
              <a:rPr lang="en-US" sz="1800" dirty="0"/>
              <a:t>quickly bring the </a:t>
            </a:r>
            <a:r>
              <a:rPr lang="en-US" sz="1800" dirty="0" smtClean="0"/>
              <a:t>effort </a:t>
            </a:r>
            <a:r>
              <a:rPr lang="en-US" sz="1800" dirty="0"/>
              <a:t>on the rotatable collimator activity to an orderly conclusion. This should be done by the end of calendar </a:t>
            </a:r>
            <a:r>
              <a:rPr lang="en-US" sz="1800" dirty="0" smtClean="0"/>
              <a:t>2012.”</a:t>
            </a:r>
            <a:endParaRPr lang="en-US" sz="1800" dirty="0"/>
          </a:p>
        </p:txBody>
      </p:sp>
      <p:sp>
        <p:nvSpPr>
          <p:cNvPr id="3" name="Title 2"/>
          <p:cNvSpPr>
            <a:spLocks noGrp="1"/>
          </p:cNvSpPr>
          <p:nvPr>
            <p:ph type="title"/>
          </p:nvPr>
        </p:nvSpPr>
        <p:spPr>
          <a:xfrm>
            <a:off x="1066800" y="152400"/>
            <a:ext cx="7315200" cy="685800"/>
          </a:xfrm>
        </p:spPr>
        <p:txBody>
          <a:bodyPr/>
          <a:lstStyle/>
          <a:p>
            <a:r>
              <a:rPr lang="en-US" dirty="0"/>
              <a:t>The LARP Rotatable Collimator Prototype</a:t>
            </a:r>
            <a:br>
              <a:rPr lang="en-US" dirty="0"/>
            </a:br>
            <a:r>
              <a:rPr lang="en-US" dirty="0"/>
              <a:t>Candidate for a Phase II Secondary Collimator</a:t>
            </a:r>
          </a:p>
        </p:txBody>
      </p:sp>
      <p:sp>
        <p:nvSpPr>
          <p:cNvPr id="4" name="Date Placeholder 3"/>
          <p:cNvSpPr>
            <a:spLocks noGrp="1"/>
          </p:cNvSpPr>
          <p:nvPr>
            <p:ph type="dt" sz="half" idx="10"/>
          </p:nvPr>
        </p:nvSpPr>
        <p:spPr/>
        <p:txBody>
          <a:bodyPr/>
          <a:lstStyle/>
          <a:p>
            <a:pPr>
              <a:defRPr/>
            </a:pPr>
            <a:r>
              <a:rPr lang="en-US" smtClean="0"/>
              <a:t>LARP DOE Review - 17 Feb 2014</a:t>
            </a:r>
            <a:endParaRPr lang="en-US" dirty="0"/>
          </a:p>
        </p:txBody>
      </p:sp>
      <p:sp>
        <p:nvSpPr>
          <p:cNvPr id="5" name="Footer Placeholder 4"/>
          <p:cNvSpPr>
            <a:spLocks noGrp="1"/>
          </p:cNvSpPr>
          <p:nvPr>
            <p:ph type="ftr" sz="quarter" idx="11"/>
          </p:nvPr>
        </p:nvSpPr>
        <p:spPr/>
        <p:txBody>
          <a:bodyPr/>
          <a:lstStyle/>
          <a:p>
            <a:pPr>
              <a:defRPr/>
            </a:pPr>
            <a:r>
              <a:rPr lang="pl-PL" smtClean="0"/>
              <a:t>Accelerator Systems  - T. Markiewicz</a:t>
            </a:r>
            <a:endParaRPr lang="en-US" dirty="0"/>
          </a:p>
        </p:txBody>
      </p:sp>
      <p:pic>
        <p:nvPicPr>
          <p:cNvPr id="7" name="Picture 2" descr="C:\Users\twmark\Documents\rc\photos\2013-09-18 Align jaws to be parallel and mark position on actuators\DSCN38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404" y="2243554"/>
            <a:ext cx="3510995" cy="263324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572000" y="2133600"/>
            <a:ext cx="4191000" cy="2743200"/>
            <a:chOff x="4097547" y="838200"/>
            <a:chExt cx="4665453" cy="3062586"/>
          </a:xfrm>
        </p:grpSpPr>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838200"/>
              <a:ext cx="4114800" cy="3062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097547" y="2895600"/>
              <a:ext cx="931652" cy="377971"/>
            </a:xfrm>
            <a:prstGeom prst="rect">
              <a:avLst/>
            </a:prstGeom>
            <a:noFill/>
          </p:spPr>
          <p:txBody>
            <a:bodyPr wrap="square" rtlCol="0">
              <a:spAutoFit/>
            </a:bodyPr>
            <a:lstStyle/>
            <a:p>
              <a:pPr algn="ctr"/>
              <a:r>
                <a:rPr lang="en-US" sz="1600" b="1" dirty="0" smtClean="0">
                  <a:solidFill>
                    <a:srgbClr val="FF0000"/>
                  </a:solidFill>
                </a:rPr>
                <a:t>1E-13</a:t>
              </a:r>
              <a:endParaRPr lang="en-US" sz="1600" b="1" dirty="0">
                <a:solidFill>
                  <a:srgbClr val="FF0000"/>
                </a:solidFill>
              </a:endParaRPr>
            </a:p>
          </p:txBody>
        </p:sp>
      </p:grpSp>
      <p:sp>
        <p:nvSpPr>
          <p:cNvPr id="11" name="TextBox 10"/>
          <p:cNvSpPr txBox="1"/>
          <p:nvPr/>
        </p:nvSpPr>
        <p:spPr>
          <a:xfrm>
            <a:off x="6477000" y="2438400"/>
            <a:ext cx="2057400" cy="523220"/>
          </a:xfrm>
          <a:prstGeom prst="rect">
            <a:avLst/>
          </a:prstGeom>
          <a:noFill/>
        </p:spPr>
        <p:txBody>
          <a:bodyPr wrap="square" rtlCol="0">
            <a:spAutoFit/>
          </a:bodyPr>
          <a:lstStyle/>
          <a:p>
            <a:r>
              <a:rPr lang="en-US" sz="1400" dirty="0"/>
              <a:t>P=3.1E-8 Torr at RGA &amp; 1E-6 Torr at CCG</a:t>
            </a:r>
          </a:p>
        </p:txBody>
      </p:sp>
      <p:sp>
        <p:nvSpPr>
          <p:cNvPr id="12" name="TextBox 11"/>
          <p:cNvSpPr txBox="1"/>
          <p:nvPr/>
        </p:nvSpPr>
        <p:spPr>
          <a:xfrm>
            <a:off x="152400" y="4953000"/>
            <a:ext cx="8610600" cy="1569660"/>
          </a:xfrm>
          <a:prstGeom prst="rect">
            <a:avLst/>
          </a:prstGeom>
          <a:noFill/>
        </p:spPr>
        <p:txBody>
          <a:bodyPr wrap="square" rtlCol="0">
            <a:spAutoFit/>
          </a:bodyPr>
          <a:lstStyle/>
          <a:p>
            <a:r>
              <a:rPr lang="en-US" sz="1200" dirty="0"/>
              <a:t>It is with my great pleasure that I inform you that today </a:t>
            </a:r>
            <a:r>
              <a:rPr lang="en-US" sz="1200" dirty="0" smtClean="0"/>
              <a:t>we opened </a:t>
            </a:r>
            <a:r>
              <a:rPr lang="en-US" sz="1200" dirty="0"/>
              <a:t>the box that you sent with the SLAC collimator prototype!</a:t>
            </a:r>
            <a:br>
              <a:rPr lang="en-US" sz="1200" dirty="0"/>
            </a:br>
            <a:r>
              <a:rPr lang="en-US" sz="1200" dirty="0"/>
              <a:t>The hardware seems in very good order at least from the </a:t>
            </a:r>
            <a:r>
              <a:rPr lang="en-US" sz="1200" dirty="0" smtClean="0"/>
              <a:t>outside visual </a:t>
            </a:r>
            <a:r>
              <a:rPr lang="en-US" sz="1200" dirty="0"/>
              <a:t>inspection. See some pictures in attachment.</a:t>
            </a:r>
            <a:br>
              <a:rPr lang="en-US" sz="1200" dirty="0"/>
            </a:br>
            <a:r>
              <a:rPr lang="en-US" sz="1200" dirty="0"/>
              <a:t/>
            </a:r>
            <a:br>
              <a:rPr lang="en-US" sz="1200" dirty="0"/>
            </a:br>
            <a:r>
              <a:rPr lang="en-US" sz="1200" dirty="0"/>
              <a:t>Thank you very much for your continued effort that has </a:t>
            </a:r>
            <a:r>
              <a:rPr lang="en-US" sz="1200" dirty="0" smtClean="0"/>
              <a:t>allowed this </a:t>
            </a:r>
            <a:r>
              <a:rPr lang="en-US" sz="1200" dirty="0"/>
              <a:t>important achievement!</a:t>
            </a:r>
            <a:br>
              <a:rPr lang="en-US" sz="1200" dirty="0"/>
            </a:br>
            <a:r>
              <a:rPr lang="en-US" sz="1200" dirty="0"/>
              <a:t/>
            </a:r>
            <a:br>
              <a:rPr lang="en-US" sz="1200" dirty="0"/>
            </a:br>
            <a:r>
              <a:rPr lang="en-US" sz="1200" dirty="0"/>
              <a:t>We will soon come to a detailed proposal of the tests that </a:t>
            </a:r>
            <a:r>
              <a:rPr lang="en-US" sz="1200" dirty="0" smtClean="0"/>
              <a:t>we will </a:t>
            </a:r>
            <a:r>
              <a:rPr lang="en-US" sz="1200" dirty="0"/>
              <a:t>want to do here before setting up tests with beam - I have</a:t>
            </a:r>
            <a:br>
              <a:rPr lang="en-US" sz="1200" dirty="0"/>
            </a:br>
            <a:r>
              <a:rPr lang="en-US" sz="1200" dirty="0"/>
              <a:t>already organized a meeting tomorrow with the key teams </a:t>
            </a:r>
            <a:r>
              <a:rPr lang="en-US" sz="1200" dirty="0" smtClean="0"/>
              <a:t>involved to </a:t>
            </a:r>
            <a:r>
              <a:rPr lang="en-US" sz="1200" dirty="0"/>
              <a:t>finalize the preliminary plan that we discussed at </a:t>
            </a:r>
            <a:r>
              <a:rPr lang="en-US" sz="1200" dirty="0" smtClean="0"/>
              <a:t>Daresbury.</a:t>
            </a:r>
            <a:r>
              <a:rPr lang="en-US" sz="1200" dirty="0"/>
              <a:t> </a:t>
            </a:r>
            <a:r>
              <a:rPr lang="en-US" sz="1200" dirty="0" smtClean="0"/>
              <a:t>Best </a:t>
            </a:r>
            <a:r>
              <a:rPr lang="en-US" sz="1200" dirty="0"/>
              <a:t>regards and many thanks again</a:t>
            </a:r>
            <a:r>
              <a:rPr lang="en-US" sz="1200" dirty="0" smtClean="0"/>
              <a:t>,</a:t>
            </a:r>
            <a:endParaRPr lang="en-US" sz="1200" dirty="0"/>
          </a:p>
        </p:txBody>
      </p:sp>
      <p:sp>
        <p:nvSpPr>
          <p:cNvPr id="13" name="Slide Number Placeholder 12"/>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14</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1219271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872" y="152400"/>
            <a:ext cx="5943600" cy="414338"/>
          </a:xfrm>
        </p:spPr>
        <p:txBody>
          <a:bodyPr/>
          <a:lstStyle/>
          <a:p>
            <a:r>
              <a:rPr lang="en-US" dirty="0" smtClean="0"/>
              <a:t>Improvements to 2</a:t>
            </a:r>
            <a:r>
              <a:rPr lang="en-US" baseline="30000" dirty="0" smtClean="0"/>
              <a:t>nd</a:t>
            </a:r>
            <a:r>
              <a:rPr lang="en-US" dirty="0" smtClean="0"/>
              <a:t> Prototype</a:t>
            </a:r>
            <a:endParaRPr lang="en-US" dirty="0"/>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2342066" y="1066800"/>
            <a:ext cx="4605052" cy="2438400"/>
          </a:xfrm>
          <a:prstGeom prst="rect">
            <a:avLst/>
          </a:prstGeom>
          <a:noFill/>
          <a:ln w="9525">
            <a:noFill/>
            <a:miter lim="800000"/>
            <a:headEnd/>
            <a:tailEnd/>
          </a:ln>
        </p:spPr>
      </p:pic>
      <p:sp>
        <p:nvSpPr>
          <p:cNvPr id="7" name="TextBox 6"/>
          <p:cNvSpPr txBox="1"/>
          <p:nvPr/>
        </p:nvSpPr>
        <p:spPr>
          <a:xfrm>
            <a:off x="1723002" y="685800"/>
            <a:ext cx="5486400" cy="307777"/>
          </a:xfrm>
          <a:prstGeom prst="rect">
            <a:avLst/>
          </a:prstGeom>
          <a:noFill/>
        </p:spPr>
        <p:txBody>
          <a:bodyPr wrap="square" rtlCol="0">
            <a:spAutoFit/>
          </a:bodyPr>
          <a:lstStyle/>
          <a:p>
            <a:r>
              <a:rPr lang="en-US" sz="1400" dirty="0"/>
              <a:t>C</a:t>
            </a:r>
            <a:r>
              <a:rPr lang="en-US" sz="1400" dirty="0" smtClean="0"/>
              <a:t>ooling </a:t>
            </a:r>
            <a:r>
              <a:rPr lang="en-US" sz="1400" dirty="0"/>
              <a:t>coil </a:t>
            </a:r>
            <a:r>
              <a:rPr lang="en-US" sz="1400" dirty="0" smtClean="0"/>
              <a:t>wound into </a:t>
            </a:r>
            <a:r>
              <a:rPr lang="en-US" sz="1400" dirty="0"/>
              <a:t>over-deep </a:t>
            </a:r>
            <a:r>
              <a:rPr lang="en-US" sz="1400" dirty="0" smtClean="0"/>
              <a:t>grooves &amp; protected </a:t>
            </a:r>
            <a:r>
              <a:rPr lang="en-US" sz="1400" dirty="0"/>
              <a:t>with shims</a:t>
            </a:r>
          </a:p>
        </p:txBody>
      </p:sp>
      <p:pic>
        <p:nvPicPr>
          <p:cNvPr id="8" name="Picture 2" descr="C:\Users\twmark\Documents\rc\photos\2013-01-30 LARP Jaw Sections - pre braze\Larp Jaw sections pre braze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9208" y="4177843"/>
            <a:ext cx="3958792" cy="26391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09800" y="3654623"/>
            <a:ext cx="5715000" cy="523220"/>
          </a:xfrm>
          <a:prstGeom prst="rect">
            <a:avLst/>
          </a:prstGeom>
          <a:noFill/>
        </p:spPr>
        <p:txBody>
          <a:bodyPr wrap="square" rtlCol="0">
            <a:spAutoFit/>
          </a:bodyPr>
          <a:lstStyle/>
          <a:p>
            <a:r>
              <a:rPr lang="en-US" sz="1400" dirty="0" smtClean="0"/>
              <a:t>Glidcop machined with required features, especially those to mount the “RF bearing”, and “flashed” with copper for braze to mandrel</a:t>
            </a:r>
            <a:endParaRPr lang="en-US" sz="1400" dirty="0"/>
          </a:p>
        </p:txBody>
      </p:sp>
      <p:sp>
        <p:nvSpPr>
          <p:cNvPr id="10" name="Slide Number Placeholder 9"/>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15</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1597862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00" y="248884"/>
            <a:ext cx="5943600" cy="414338"/>
          </a:xfrm>
        </p:spPr>
        <p:txBody>
          <a:bodyPr/>
          <a:lstStyle/>
          <a:p>
            <a:r>
              <a:rPr lang="en-US" sz="2000" dirty="0" smtClean="0"/>
              <a:t>New Ceramic Main Bearings with Restraint Clip</a:t>
            </a:r>
            <a:br>
              <a:rPr lang="en-US" sz="2000" dirty="0" smtClean="0"/>
            </a:br>
            <a:r>
              <a:rPr lang="en-US" sz="1400" dirty="0" smtClean="0">
                <a:solidFill>
                  <a:srgbClr val="FF0000"/>
                </a:solidFill>
              </a:rPr>
              <a:t>2011 version W-S</a:t>
            </a:r>
            <a:r>
              <a:rPr lang="en-US" sz="1400" baseline="-25000" dirty="0" smtClean="0">
                <a:solidFill>
                  <a:srgbClr val="FF0000"/>
                </a:solidFill>
              </a:rPr>
              <a:t>2</a:t>
            </a:r>
            <a:r>
              <a:rPr lang="en-US" sz="1400" dirty="0" smtClean="0">
                <a:solidFill>
                  <a:srgbClr val="FF0000"/>
                </a:solidFill>
              </a:rPr>
              <a:t> impregnated SS; falls of shaft during bake</a:t>
            </a:r>
            <a:endParaRPr lang="en-US" sz="1600" dirty="0">
              <a:solidFill>
                <a:srgbClr val="FF0000"/>
              </a:solidFill>
            </a:endParaRPr>
          </a:p>
        </p:txBody>
      </p:sp>
      <p:sp>
        <p:nvSpPr>
          <p:cNvPr id="4" name="Date Placeholder 3"/>
          <p:cNvSpPr>
            <a:spLocks noGrp="1"/>
          </p:cNvSpPr>
          <p:nvPr>
            <p:ph type="dt" sz="half" idx="10"/>
          </p:nvPr>
        </p:nvSpPr>
        <p:spPr/>
        <p:txBody>
          <a:bodyPr/>
          <a:lstStyle/>
          <a:p>
            <a:pPr>
              <a:defRPr/>
            </a:pPr>
            <a:r>
              <a:rPr lang="en-US" smtClean="0"/>
              <a:t>LARP DOE Review - 17 Feb 2014</a:t>
            </a:r>
            <a:endParaRPr lang="en-US" dirty="0"/>
          </a:p>
        </p:txBody>
      </p:sp>
      <p:sp>
        <p:nvSpPr>
          <p:cNvPr id="5" name="Footer Placeholder 4"/>
          <p:cNvSpPr>
            <a:spLocks noGrp="1"/>
          </p:cNvSpPr>
          <p:nvPr>
            <p:ph type="ftr" sz="quarter" idx="11"/>
          </p:nvPr>
        </p:nvSpPr>
        <p:spPr/>
        <p:txBody>
          <a:bodyPr/>
          <a:lstStyle/>
          <a:p>
            <a:pPr>
              <a:defRPr/>
            </a:pPr>
            <a:r>
              <a:rPr lang="pl-PL" smtClean="0"/>
              <a:t>Accelerator Systems  - T. Markiewicz</a:t>
            </a:r>
            <a:endParaRPr lang="en-US" dirty="0"/>
          </a:p>
        </p:txBody>
      </p:sp>
      <p:pic>
        <p:nvPicPr>
          <p:cNvPr id="3074" name="Picture 2" descr="C:\Users\twmark\Documents\rc\photos\2013-06-13 Mount Hubs &amp; Bearings on 2nd jaw after RF Bearings mounted by Reggie-these are not seated properly\DSCN36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954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3048000"/>
            <a:ext cx="2590800" cy="307777"/>
          </a:xfrm>
          <a:prstGeom prst="rect">
            <a:avLst/>
          </a:prstGeom>
          <a:noFill/>
        </p:spPr>
        <p:txBody>
          <a:bodyPr wrap="square" rtlCol="0">
            <a:spAutoFit/>
          </a:bodyPr>
          <a:lstStyle/>
          <a:p>
            <a:pPr algn="ctr"/>
            <a:r>
              <a:rPr lang="en-US" sz="1400" dirty="0" smtClean="0"/>
              <a:t>“Naked” Hub Screwed to Axle</a:t>
            </a:r>
            <a:endParaRPr lang="en-US" sz="1400" dirty="0"/>
          </a:p>
        </p:txBody>
      </p:sp>
      <p:pic>
        <p:nvPicPr>
          <p:cNvPr id="3075" name="Picture 3" descr="C:\Users\twmark\Documents\rc\photos\2013-06-13 Mount Hubs &amp; Bearings on 2nd jaw after RF Bearings mounted by Reggie-these are not seated properly\DSCN36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306286"/>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200400" y="3048000"/>
            <a:ext cx="2590800" cy="307777"/>
          </a:xfrm>
          <a:prstGeom prst="rect">
            <a:avLst/>
          </a:prstGeom>
          <a:noFill/>
        </p:spPr>
        <p:txBody>
          <a:bodyPr wrap="square" rtlCol="0">
            <a:spAutoFit/>
          </a:bodyPr>
          <a:lstStyle/>
          <a:p>
            <a:pPr algn="ctr"/>
            <a:r>
              <a:rPr lang="en-US" sz="1400" dirty="0" smtClean="0"/>
              <a:t>Bearing on Hub</a:t>
            </a:r>
            <a:endParaRPr lang="en-US" sz="1400" dirty="0"/>
          </a:p>
        </p:txBody>
      </p:sp>
      <p:pic>
        <p:nvPicPr>
          <p:cNvPr id="3076" name="Picture 4" descr="C:\Users\twmark\Documents\rc\photos\2013-06-13 Mount Hubs &amp; Bearings on 2nd jaw after RF Bearings mounted by Reggie-these are not seated properly\DSCN36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2954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715000" y="3048000"/>
            <a:ext cx="3048000" cy="307777"/>
          </a:xfrm>
          <a:prstGeom prst="rect">
            <a:avLst/>
          </a:prstGeom>
          <a:noFill/>
        </p:spPr>
        <p:txBody>
          <a:bodyPr wrap="square" rtlCol="0">
            <a:spAutoFit/>
          </a:bodyPr>
          <a:lstStyle/>
          <a:p>
            <a:pPr algn="ctr"/>
            <a:r>
              <a:rPr lang="en-US" sz="1400" dirty="0" smtClean="0"/>
              <a:t>Spacer Ring &amp; Bearing in Housing</a:t>
            </a:r>
            <a:endParaRPr lang="en-US" sz="1400" dirty="0"/>
          </a:p>
        </p:txBody>
      </p:sp>
      <p:pic>
        <p:nvPicPr>
          <p:cNvPr id="3077" name="Picture 5" descr="C:\Users\twmark\Documents\rc\photos\2013-06-13 Mount Hubs &amp; Bearings on 2nd jaw after RF Bearings mounted by Reggie-these are not seated properly\DSCN36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402" y="35814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7200" y="5410200"/>
            <a:ext cx="2590800" cy="307777"/>
          </a:xfrm>
          <a:prstGeom prst="rect">
            <a:avLst/>
          </a:prstGeom>
          <a:noFill/>
        </p:spPr>
        <p:txBody>
          <a:bodyPr wrap="square" rtlCol="0">
            <a:spAutoFit/>
          </a:bodyPr>
          <a:lstStyle/>
          <a:p>
            <a:pPr algn="ctr"/>
            <a:r>
              <a:rPr lang="en-US" sz="1400" dirty="0" smtClean="0"/>
              <a:t>Bearing Restraining Clip</a:t>
            </a:r>
            <a:endParaRPr lang="en-US" sz="1400" dirty="0"/>
          </a:p>
        </p:txBody>
      </p:sp>
      <p:pic>
        <p:nvPicPr>
          <p:cNvPr id="3078" name="Picture 6" descr="C:\Users\twmark\Documents\rc\photos\2013-06-13 Mount Hubs &amp; Bearings on 2nd jaw after RF Bearings mounted by Reggie-these are not seated properly\DSCN36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0976" y="35814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048000" y="5410200"/>
            <a:ext cx="2743200" cy="307777"/>
          </a:xfrm>
          <a:prstGeom prst="rect">
            <a:avLst/>
          </a:prstGeom>
          <a:noFill/>
        </p:spPr>
        <p:txBody>
          <a:bodyPr wrap="square" rtlCol="0">
            <a:spAutoFit/>
          </a:bodyPr>
          <a:lstStyle/>
          <a:p>
            <a:pPr algn="ctr"/>
            <a:r>
              <a:rPr lang="en-US" sz="1400" dirty="0" smtClean="0"/>
              <a:t>Ring, Bearing in Housing &amp; Clip</a:t>
            </a:r>
            <a:endParaRPr lang="en-US" sz="1400" dirty="0"/>
          </a:p>
        </p:txBody>
      </p:sp>
      <p:pic>
        <p:nvPicPr>
          <p:cNvPr id="3079" name="Picture 7" descr="C:\Users\twmark\Documents\rc\photos\2013-06-13 Mount Hubs &amp; Bearings on 2nd jaw after RF Bearings mounted by Reggie-these are not seated properly\DSCN367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35814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791200" y="5410200"/>
            <a:ext cx="3048000" cy="523220"/>
          </a:xfrm>
          <a:prstGeom prst="rect">
            <a:avLst/>
          </a:prstGeom>
          <a:noFill/>
        </p:spPr>
        <p:txBody>
          <a:bodyPr wrap="square" rtlCol="0">
            <a:spAutoFit/>
          </a:bodyPr>
          <a:lstStyle/>
          <a:p>
            <a:pPr algn="ctr"/>
            <a:r>
              <a:rPr lang="en-US" sz="1400" dirty="0" smtClean="0"/>
              <a:t>Oversize Outer Housing w/ Flats that prevent rotation in jaw supports</a:t>
            </a:r>
            <a:endParaRPr lang="en-US" sz="1400" dirty="0"/>
          </a:p>
        </p:txBody>
      </p:sp>
      <p:pic>
        <p:nvPicPr>
          <p:cNvPr id="2" name="Picture 2" descr="C:\Users\twmark\Documents\rc\photos\2013-09-30 Main Bearing &amp; RF Bearing, for the record\DSCN385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120" t="18752" r="21251" b="16248"/>
          <a:stretch/>
        </p:blipFill>
        <p:spPr bwMode="auto">
          <a:xfrm>
            <a:off x="7810185" y="61086"/>
            <a:ext cx="1219200" cy="117404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16</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3999006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6400800" cy="566738"/>
          </a:xfrm>
        </p:spPr>
        <p:txBody>
          <a:bodyPr/>
          <a:lstStyle/>
          <a:p>
            <a:r>
              <a:rPr lang="en-US" dirty="0" smtClean="0"/>
              <a:t>New RF Bearing Assembly</a:t>
            </a:r>
            <a:br>
              <a:rPr lang="en-US" dirty="0" smtClean="0"/>
            </a:br>
            <a:r>
              <a:rPr lang="en-US" sz="1600" dirty="0" smtClean="0">
                <a:solidFill>
                  <a:srgbClr val="FF0000"/>
                </a:solidFill>
              </a:rPr>
              <a:t>2011 version used custom race with 1mm Rhodium coated balls</a:t>
            </a:r>
            <a:endParaRPr lang="en-US" dirty="0">
              <a:solidFill>
                <a:srgbClr val="FF0000"/>
              </a:solidFill>
            </a:endParaRPr>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pic>
        <p:nvPicPr>
          <p:cNvPr id="4098" name="Picture 2" descr="C:\Users\twmark\Documents\rc\photos\2013-06-14 Assembling RF Bearings on First Jaw\DSCN36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954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3048000"/>
            <a:ext cx="2819400" cy="523220"/>
          </a:xfrm>
          <a:prstGeom prst="rect">
            <a:avLst/>
          </a:prstGeom>
          <a:noFill/>
        </p:spPr>
        <p:txBody>
          <a:bodyPr wrap="square" rtlCol="0">
            <a:spAutoFit/>
          </a:bodyPr>
          <a:lstStyle/>
          <a:p>
            <a:pPr algn="ctr"/>
            <a:r>
              <a:rPr lang="en-US" sz="1400" dirty="0" smtClean="0"/>
              <a:t>Ceramic bearing in race </a:t>
            </a:r>
            <a:br>
              <a:rPr lang="en-US" sz="1400" dirty="0" smtClean="0"/>
            </a:br>
            <a:r>
              <a:rPr lang="en-US" sz="1400" dirty="0" smtClean="0"/>
              <a:t>&amp; the 2 rings that capture it</a:t>
            </a:r>
            <a:endParaRPr lang="en-US" sz="1400" dirty="0"/>
          </a:p>
        </p:txBody>
      </p:sp>
      <p:pic>
        <p:nvPicPr>
          <p:cNvPr id="4099" name="Picture 3" descr="C:\Users\twmark\Documents\rc\photos\2013-06-14 Assembling RF Bearings on First Jaw\DSCN36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0090" y="12954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971800" y="3048000"/>
            <a:ext cx="2819400" cy="523220"/>
          </a:xfrm>
          <a:prstGeom prst="rect">
            <a:avLst/>
          </a:prstGeom>
          <a:noFill/>
        </p:spPr>
        <p:txBody>
          <a:bodyPr wrap="square" rtlCol="0">
            <a:spAutoFit/>
          </a:bodyPr>
          <a:lstStyle/>
          <a:p>
            <a:pPr algn="ctr"/>
            <a:r>
              <a:rPr lang="en-US" sz="1400" dirty="0" smtClean="0"/>
              <a:t>Assembled bearing package </a:t>
            </a:r>
            <a:br>
              <a:rPr lang="en-US" sz="1400" dirty="0" smtClean="0"/>
            </a:br>
            <a:r>
              <a:rPr lang="en-US" sz="1400" dirty="0" smtClean="0"/>
              <a:t>that will hold the RF Foil</a:t>
            </a:r>
            <a:endParaRPr lang="en-US" sz="1400" dirty="0"/>
          </a:p>
        </p:txBody>
      </p:sp>
      <p:pic>
        <p:nvPicPr>
          <p:cNvPr id="4100" name="Picture 4" descr="C:\Users\twmark\Documents\rc\photos\2013-06-14 Assembling RF Bearings on First Jaw\DSCN36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2954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91200" y="3048000"/>
            <a:ext cx="2819400" cy="523220"/>
          </a:xfrm>
          <a:prstGeom prst="rect">
            <a:avLst/>
          </a:prstGeom>
          <a:noFill/>
        </p:spPr>
        <p:txBody>
          <a:bodyPr wrap="square" rtlCol="0">
            <a:spAutoFit/>
          </a:bodyPr>
          <a:lstStyle/>
          <a:p>
            <a:pPr algn="ctr"/>
            <a:r>
              <a:rPr lang="en-US" sz="1400" dirty="0" smtClean="0"/>
              <a:t>Trapped bearing in ring that is fixed to the collimator jaw</a:t>
            </a:r>
            <a:endParaRPr lang="en-US" sz="1400" dirty="0"/>
          </a:p>
        </p:txBody>
      </p:sp>
      <p:pic>
        <p:nvPicPr>
          <p:cNvPr id="4101" name="Picture 5" descr="C:\Users\twmark\Documents\rc\photos\2013-06-14 Assembling RF Bearings on First Jaw\DSCN36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38100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04800" y="5638800"/>
            <a:ext cx="2819400" cy="307777"/>
          </a:xfrm>
          <a:prstGeom prst="rect">
            <a:avLst/>
          </a:prstGeom>
          <a:noFill/>
        </p:spPr>
        <p:txBody>
          <a:bodyPr wrap="square" rtlCol="0">
            <a:spAutoFit/>
          </a:bodyPr>
          <a:lstStyle/>
          <a:p>
            <a:pPr algn="ctr"/>
            <a:r>
              <a:rPr lang="en-US" sz="1400" dirty="0" smtClean="0"/>
              <a:t>Attaching outer ring to collimator</a:t>
            </a:r>
            <a:endParaRPr lang="en-US" sz="1400" dirty="0"/>
          </a:p>
        </p:txBody>
      </p:sp>
      <p:pic>
        <p:nvPicPr>
          <p:cNvPr id="4102" name="Picture 6" descr="C:\Users\twmark\Documents\rc\photos\2013-06-14 Assembling RF Bearings on First Jaw\DSCN36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0090" y="381000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48000" y="5638800"/>
            <a:ext cx="2819400" cy="523220"/>
          </a:xfrm>
          <a:prstGeom prst="rect">
            <a:avLst/>
          </a:prstGeom>
          <a:noFill/>
        </p:spPr>
        <p:txBody>
          <a:bodyPr wrap="square" rtlCol="0">
            <a:spAutoFit/>
          </a:bodyPr>
          <a:lstStyle/>
          <a:p>
            <a:pPr algn="ctr"/>
            <a:r>
              <a:rPr lang="en-US" sz="1400" dirty="0" smtClean="0"/>
              <a:t>Close-up of ridge </a:t>
            </a:r>
          </a:p>
          <a:p>
            <a:pPr algn="ctr"/>
            <a:r>
              <a:rPr lang="en-US" sz="1400" dirty="0" smtClean="0"/>
              <a:t>where bearing rolls</a:t>
            </a:r>
            <a:endParaRPr lang="en-US" sz="1400" dirty="0"/>
          </a:p>
        </p:txBody>
      </p:sp>
      <p:pic>
        <p:nvPicPr>
          <p:cNvPr id="4103" name="Picture 7" descr="C:\Users\twmark\Documents\rc\photos\2013-06-14 Assembling RF Bearings on First Jaw\DSCN369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3837501"/>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867400" y="5638800"/>
            <a:ext cx="2819400" cy="307777"/>
          </a:xfrm>
          <a:prstGeom prst="rect">
            <a:avLst/>
          </a:prstGeom>
          <a:noFill/>
        </p:spPr>
        <p:txBody>
          <a:bodyPr wrap="square" rtlCol="0">
            <a:spAutoFit/>
          </a:bodyPr>
          <a:lstStyle/>
          <a:p>
            <a:pPr algn="ctr"/>
            <a:r>
              <a:rPr lang="en-US" sz="1400" dirty="0" smtClean="0"/>
              <a:t>Before outer ring screwed on</a:t>
            </a:r>
            <a:endParaRPr lang="en-US" sz="1400" dirty="0"/>
          </a:p>
        </p:txBody>
      </p:sp>
      <p:pic>
        <p:nvPicPr>
          <p:cNvPr id="8" name="Picture 3" descr="C:\Users\twmark\Documents\rc\photos\2013-09-30 Main Bearing &amp; RF Bearing, for the record\DSCN384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500" t="43749" r="40628" b="18751"/>
          <a:stretch/>
        </p:blipFill>
        <p:spPr bwMode="auto">
          <a:xfrm>
            <a:off x="7686040" y="34375"/>
            <a:ext cx="138176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17</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1409778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391400" cy="609600"/>
          </a:xfrm>
        </p:spPr>
        <p:txBody>
          <a:bodyPr/>
          <a:lstStyle/>
          <a:p>
            <a:r>
              <a:rPr lang="en-US" sz="2000" dirty="0" smtClean="0"/>
              <a:t>Welding Flanges Attached to Tank Cover and Baseplate</a:t>
            </a:r>
            <a:br>
              <a:rPr lang="en-US" sz="2000" dirty="0" smtClean="0"/>
            </a:br>
            <a:r>
              <a:rPr lang="en-US" sz="1800" dirty="0" smtClean="0">
                <a:solidFill>
                  <a:srgbClr val="FF0000"/>
                </a:solidFill>
              </a:rPr>
              <a:t>Make up saw kerf from proto I and permit multiple weld/grind/weld</a:t>
            </a:r>
            <a:endParaRPr lang="en-US" sz="2000" dirty="0">
              <a:solidFill>
                <a:srgbClr val="FF0000"/>
              </a:solidFill>
            </a:endParaRPr>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pic>
        <p:nvPicPr>
          <p:cNvPr id="7171" name="Picture 3" descr="C:\Users\twmark\Documents\rc\photos\2013-08-21 Collimator Flange Welding\DSCN37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95400"/>
            <a:ext cx="3454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twmark\Documents\rc\photos\2013-08-21 Collimator Flange Welding\DSCN37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540" y="4038600"/>
            <a:ext cx="3454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twmark\Documents\rc\photos\2013-10-01 Last photos before &amp; after vacuum tank cover lowered\DSCN38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200150"/>
            <a:ext cx="35052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twmark\Documents\rc\photos\2013-10-01 Tank cover with ViseGrips and mounting thermistors to flanges\DSCN38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4019550"/>
            <a:ext cx="3276600" cy="24574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18</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210079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4375"/>
            <a:ext cx="6477000" cy="914400"/>
          </a:xfrm>
        </p:spPr>
        <p:txBody>
          <a:bodyPr/>
          <a:lstStyle/>
          <a:p>
            <a:r>
              <a:rPr lang="en-US" dirty="0" smtClean="0"/>
              <a:t>Design, Fab, Install, Adjust &amp; Test Flexure to Precisely Set Actuator Height</a:t>
            </a:r>
            <a:br>
              <a:rPr lang="en-US" dirty="0" smtClean="0"/>
            </a:br>
            <a:r>
              <a:rPr lang="en-US" sz="1400" dirty="0" smtClean="0">
                <a:solidFill>
                  <a:srgbClr val="FF0000"/>
                </a:solidFill>
              </a:rPr>
              <a:t>(can always be accessed through openings in tank and adjusted if needed)</a:t>
            </a:r>
            <a:endParaRPr lang="en-US" dirty="0">
              <a:solidFill>
                <a:srgbClr val="FF0000"/>
              </a:solidFill>
            </a:endParaRPr>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44666"/>
            <a:ext cx="3705225" cy="268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C:\Users\twmark\Documents\rc\photos\2013-10-10 Flexure adjustor for actuator claw vertical position\DSCN38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143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twmark\Documents\rc\photos\2013-10-10 Flexure adjustor for actuator claw vertical position\DSCN38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581400"/>
            <a:ext cx="3886200" cy="29146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flipV="1">
            <a:off x="4572000" y="5572830"/>
            <a:ext cx="1219200" cy="852488"/>
          </a:xfrm>
          <a:prstGeom prst="straightConnector1">
            <a:avLst/>
          </a:prstGeom>
          <a:noFill/>
          <a:ln w="5715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flipH="1" flipV="1">
            <a:off x="6934200" y="5745956"/>
            <a:ext cx="1905000" cy="750094"/>
          </a:xfrm>
          <a:prstGeom prst="straightConnector1">
            <a:avLst/>
          </a:prstGeom>
          <a:noFill/>
          <a:ln w="57150" cap="flat" cmpd="sng" algn="ctr">
            <a:solidFill>
              <a:srgbClr val="FF0000"/>
            </a:solidFill>
            <a:prstDash val="solid"/>
            <a:round/>
            <a:headEnd type="none" w="med" len="med"/>
            <a:tailEnd type="arrow"/>
          </a:ln>
          <a:effectLst/>
        </p:spPr>
      </p:cxnSp>
      <p:pic>
        <p:nvPicPr>
          <p:cNvPr id="14" name="Picture 3" descr="C:\Users\twmark\Documents\rc\photos\2013-10-14 Final pix before tank cover down, access to flexure adjustor through tank ports, vise grips on cover\DSCN38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709" y="4076334"/>
            <a:ext cx="3077634" cy="230822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bwMode="auto">
          <a:xfrm flipV="1">
            <a:off x="1401541" y="5181600"/>
            <a:ext cx="1166812" cy="533400"/>
          </a:xfrm>
          <a:prstGeom prst="straightConnector1">
            <a:avLst/>
          </a:prstGeom>
          <a:noFill/>
          <a:ln w="57150" cap="flat" cmpd="sng" algn="ctr">
            <a:solidFill>
              <a:srgbClr val="FF0000"/>
            </a:solidFill>
            <a:prstDash val="solid"/>
            <a:round/>
            <a:headEnd type="none" w="med" len="med"/>
            <a:tailEnd type="arrow"/>
          </a:ln>
          <a:effectLst/>
        </p:spPr>
      </p:cxnSp>
      <p:sp>
        <p:nvSpPr>
          <p:cNvPr id="17" name="TextBox 16"/>
          <p:cNvSpPr txBox="1"/>
          <p:nvPr/>
        </p:nvSpPr>
        <p:spPr>
          <a:xfrm>
            <a:off x="762000" y="4076334"/>
            <a:ext cx="2362199" cy="400110"/>
          </a:xfrm>
          <a:prstGeom prst="rect">
            <a:avLst/>
          </a:prstGeom>
          <a:noFill/>
        </p:spPr>
        <p:txBody>
          <a:bodyPr wrap="square" rtlCol="0">
            <a:spAutoFit/>
          </a:bodyPr>
          <a:lstStyle/>
          <a:p>
            <a:pPr algn="ctr"/>
            <a:r>
              <a:rPr lang="en-US" sz="2000" dirty="0" smtClean="0"/>
              <a:t>Thermistor Port</a:t>
            </a:r>
            <a:endParaRPr lang="en-US" sz="2000" dirty="0"/>
          </a:p>
        </p:txBody>
      </p:sp>
      <p:sp>
        <p:nvSpPr>
          <p:cNvPr id="5" name="Slide Number Placeholder 4"/>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19</a:t>
            </a:fld>
            <a:r>
              <a:rPr lang="en-US" smtClean="0"/>
              <a:t> / 26</a:t>
            </a:r>
            <a:endParaRPr lang="en-US" sz="1400" dirty="0">
              <a:latin typeface="Times New Roman" pitchFamily="18" charset="0"/>
            </a:endParaRPr>
          </a:p>
        </p:txBody>
      </p:sp>
      <p:cxnSp>
        <p:nvCxnSpPr>
          <p:cNvPr id="16" name="Straight Arrow Connector 15"/>
          <p:cNvCxnSpPr/>
          <p:nvPr/>
        </p:nvCxnSpPr>
        <p:spPr bwMode="auto">
          <a:xfrm flipV="1">
            <a:off x="5943600" y="2514600"/>
            <a:ext cx="304800" cy="386904"/>
          </a:xfrm>
          <a:prstGeom prst="straightConnector1">
            <a:avLst/>
          </a:prstGeom>
          <a:noFill/>
          <a:ln w="28575"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flipH="1" flipV="1">
            <a:off x="6477000" y="2514600"/>
            <a:ext cx="266700" cy="386904"/>
          </a:xfrm>
          <a:prstGeom prst="straightConnector1">
            <a:avLst/>
          </a:prstGeom>
          <a:noFill/>
          <a:ln w="28575"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flipV="1">
            <a:off x="5486400" y="1463544"/>
            <a:ext cx="0" cy="463104"/>
          </a:xfrm>
          <a:prstGeom prst="straightConnector1">
            <a:avLst/>
          </a:prstGeom>
          <a:noFill/>
          <a:ln w="28575" cap="flat" cmpd="sng" algn="ctr">
            <a:solidFill>
              <a:srgbClr val="00B0F0"/>
            </a:solidFill>
            <a:prstDash val="solid"/>
            <a:round/>
            <a:headEnd type="arrow" w="med" len="med"/>
            <a:tailEnd type="arrow" w="med" len="med"/>
          </a:ln>
          <a:effectLst/>
        </p:spPr>
      </p:cxnSp>
      <p:cxnSp>
        <p:nvCxnSpPr>
          <p:cNvPr id="25" name="Straight Arrow Connector 24"/>
          <p:cNvCxnSpPr/>
          <p:nvPr/>
        </p:nvCxnSpPr>
        <p:spPr bwMode="auto">
          <a:xfrm flipV="1">
            <a:off x="6934200" y="1615944"/>
            <a:ext cx="304800" cy="463104"/>
          </a:xfrm>
          <a:prstGeom prst="straightConnector1">
            <a:avLst/>
          </a:prstGeom>
          <a:noFill/>
          <a:ln w="28575" cap="flat" cmpd="sng" algn="ctr">
            <a:solidFill>
              <a:srgbClr val="00B0F0"/>
            </a:solidFill>
            <a:prstDash val="solid"/>
            <a:round/>
            <a:headEnd type="arrow" w="med" len="med"/>
            <a:tailEnd type="none" w="med" len="med"/>
          </a:ln>
          <a:effectLst/>
        </p:spPr>
      </p:cxnSp>
    </p:spTree>
    <p:extLst>
      <p:ext uri="{BB962C8B-B14F-4D97-AF65-F5344CB8AC3E}">
        <p14:creationId xmlns:p14="http://schemas.microsoft.com/office/powerpoint/2010/main" val="3720777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137588914"/>
              </p:ext>
            </p:extLst>
          </p:nvPr>
        </p:nvGraphicFramePr>
        <p:xfrm>
          <a:off x="152400" y="1295400"/>
          <a:ext cx="8761413" cy="3947160"/>
        </p:xfrm>
        <a:graphic>
          <a:graphicData uri="http://schemas.openxmlformats.org/drawingml/2006/table">
            <a:tbl>
              <a:tblPr firstRow="1" bandRow="1">
                <a:tableStyleId>{5C22544A-7EE6-4342-B048-85BDC9FD1C3A}</a:tableStyleId>
              </a:tblPr>
              <a:tblGrid>
                <a:gridCol w="2382926"/>
                <a:gridCol w="1767976"/>
                <a:gridCol w="1153028"/>
                <a:gridCol w="3457483"/>
              </a:tblGrid>
              <a:tr h="370840">
                <a:tc>
                  <a:txBody>
                    <a:bodyPr/>
                    <a:lstStyle/>
                    <a:p>
                      <a:endParaRPr lang="en-US" dirty="0"/>
                    </a:p>
                  </a:txBody>
                  <a:tcPr/>
                </a:tc>
                <a:tc>
                  <a:txBody>
                    <a:bodyPr/>
                    <a:lstStyle/>
                    <a:p>
                      <a:r>
                        <a:rPr lang="en-US" dirty="0" smtClean="0">
                          <a:solidFill>
                            <a:srgbClr val="FF0000"/>
                          </a:solidFill>
                        </a:rPr>
                        <a:t>Total</a:t>
                      </a:r>
                      <a:endParaRPr lang="en-US" dirty="0">
                        <a:solidFill>
                          <a:srgbClr val="FF0000"/>
                        </a:solidFill>
                      </a:endParaRPr>
                    </a:p>
                  </a:txBody>
                  <a:tcPr/>
                </a:tc>
                <a:tc>
                  <a:txBody>
                    <a:bodyPr/>
                    <a:lstStyle/>
                    <a:p>
                      <a:r>
                        <a:rPr lang="en-US" sz="1400" dirty="0" smtClean="0">
                          <a:solidFill>
                            <a:srgbClr val="FF0000"/>
                          </a:solidFill>
                        </a:rPr>
                        <a:t>$</a:t>
                      </a:r>
                      <a:r>
                        <a:rPr lang="en-US" sz="1400" dirty="0" smtClean="0">
                          <a:solidFill>
                            <a:srgbClr val="FF0000"/>
                          </a:solidFill>
                        </a:rPr>
                        <a:t>742+60k</a:t>
                      </a:r>
                      <a:endParaRPr lang="en-US" sz="1400" dirty="0">
                        <a:solidFill>
                          <a:srgbClr val="FF0000"/>
                        </a:solidFill>
                      </a:endParaRPr>
                    </a:p>
                  </a:txBody>
                  <a:tcPr/>
                </a:tc>
                <a:tc>
                  <a:txBody>
                    <a:bodyPr/>
                    <a:lstStyle/>
                    <a:p>
                      <a:r>
                        <a:rPr lang="en-US" sz="1400" dirty="0" smtClean="0">
                          <a:solidFill>
                            <a:srgbClr val="FF0000"/>
                          </a:solidFill>
                        </a:rPr>
                        <a:t>$495+60k without Simos &amp; Toohig</a:t>
                      </a:r>
                      <a:endParaRPr lang="en-US" sz="1400" dirty="0">
                        <a:solidFill>
                          <a:srgbClr val="FF0000"/>
                        </a:solidFill>
                      </a:endParaRPr>
                    </a:p>
                  </a:txBody>
                  <a:tcPr/>
                </a:tc>
              </a:tr>
              <a:tr h="370840">
                <a:tc>
                  <a:txBody>
                    <a:bodyPr/>
                    <a:lstStyle/>
                    <a:p>
                      <a:r>
                        <a:rPr lang="en-US" dirty="0" smtClean="0"/>
                        <a:t>Electron Lens Scraper</a:t>
                      </a:r>
                      <a:endParaRPr lang="en-US" dirty="0"/>
                    </a:p>
                  </a:txBody>
                  <a:tcPr/>
                </a:tc>
                <a:tc>
                  <a:txBody>
                    <a:bodyPr/>
                    <a:lstStyle/>
                    <a:p>
                      <a:r>
                        <a:rPr lang="en-US" dirty="0" smtClean="0"/>
                        <a:t>FNAL </a:t>
                      </a:r>
                      <a:r>
                        <a:rPr lang="en-US" sz="1600" dirty="0" smtClean="0"/>
                        <a:t>(Valishev, Stancari)</a:t>
                      </a:r>
                      <a:endParaRPr lang="en-US" sz="1600" dirty="0"/>
                    </a:p>
                  </a:txBody>
                  <a:tcPr/>
                </a:tc>
                <a:tc>
                  <a:txBody>
                    <a:bodyPr/>
                    <a:lstStyle/>
                    <a:p>
                      <a:r>
                        <a:rPr lang="en-US" dirty="0" smtClean="0"/>
                        <a:t>$315k</a:t>
                      </a:r>
                      <a:endParaRPr lang="en-US" dirty="0"/>
                    </a:p>
                  </a:txBody>
                  <a:tcPr/>
                </a:tc>
                <a:tc>
                  <a:txBody>
                    <a:bodyPr/>
                    <a:lstStyle/>
                    <a:p>
                      <a:r>
                        <a:rPr lang="en-US" dirty="0" smtClean="0"/>
                        <a:t>Separate presentation</a:t>
                      </a:r>
                      <a:endParaRPr lang="en-US" dirty="0"/>
                    </a:p>
                  </a:txBody>
                  <a:tcPr/>
                </a:tc>
              </a:tr>
              <a:tr h="370840">
                <a:tc>
                  <a:txBody>
                    <a:bodyPr/>
                    <a:lstStyle/>
                    <a:p>
                      <a:r>
                        <a:rPr lang="en-US" dirty="0" smtClean="0"/>
                        <a:t>Beam-Beam Studies</a:t>
                      </a:r>
                      <a:endParaRPr lang="en-US" dirty="0"/>
                    </a:p>
                  </a:txBody>
                  <a:tcPr/>
                </a:tc>
                <a:tc>
                  <a:txBody>
                    <a:bodyPr/>
                    <a:lstStyle/>
                    <a:p>
                      <a:r>
                        <a:rPr lang="en-US" dirty="0" smtClean="0"/>
                        <a:t>LBL (Ji)</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BNL (White)</a:t>
                      </a:r>
                    </a:p>
                  </a:txBody>
                  <a:tcPr/>
                </a:tc>
                <a:tc>
                  <a:txBody>
                    <a:bodyPr/>
                    <a:lstStyle/>
                    <a:p>
                      <a:r>
                        <a:rPr lang="en-US" dirty="0" smtClean="0"/>
                        <a:t>$105k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$67k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33%</a:t>
                      </a:r>
                      <a:r>
                        <a:rPr lang="en-US" baseline="0" dirty="0" smtClean="0"/>
                        <a:t> Toohig ended 1/31/14</a:t>
                      </a:r>
                      <a:endParaRPr lang="en-US" dirty="0" smtClean="0"/>
                    </a:p>
                  </a:txBody>
                  <a:tcPr/>
                </a:tc>
              </a:tr>
              <a:tr h="370840">
                <a:tc>
                  <a:txBody>
                    <a:bodyPr/>
                    <a:lstStyle/>
                    <a:p>
                      <a:r>
                        <a:rPr lang="en-US" dirty="0" smtClean="0"/>
                        <a:t>Irradiation Studies of Collimator Materials</a:t>
                      </a:r>
                      <a:endParaRPr lang="en-US" dirty="0"/>
                    </a:p>
                  </a:txBody>
                  <a:tcPr/>
                </a:tc>
                <a:tc>
                  <a:txBody>
                    <a:bodyPr/>
                    <a:lstStyle/>
                    <a:p>
                      <a:r>
                        <a:rPr lang="en-US" dirty="0" smtClean="0"/>
                        <a:t>BNL (Simos)</a:t>
                      </a:r>
                      <a:endParaRPr lang="en-US" dirty="0"/>
                    </a:p>
                  </a:txBody>
                  <a:tcPr/>
                </a:tc>
                <a:tc>
                  <a:txBody>
                    <a:bodyPr/>
                    <a:lstStyle/>
                    <a:p>
                      <a:r>
                        <a:rPr lang="en-US" dirty="0" smtClean="0"/>
                        <a:t>$180k</a:t>
                      </a:r>
                      <a:br>
                        <a:rPr lang="en-US" dirty="0" smtClean="0"/>
                      </a:br>
                      <a:r>
                        <a:rPr lang="en-US" baseline="0" dirty="0" smtClean="0"/>
                        <a:t>     </a:t>
                      </a:r>
                      <a:r>
                        <a:rPr lang="en-US" dirty="0" smtClean="0"/>
                        <a:t>→$0k</a:t>
                      </a:r>
                      <a:endParaRPr lang="en-US" dirty="0"/>
                    </a:p>
                  </a:txBody>
                  <a:tcPr/>
                </a:tc>
                <a:tc>
                  <a:txBody>
                    <a:bodyPr/>
                    <a:lstStyle/>
                    <a:p>
                      <a:r>
                        <a:rPr lang="en-US" dirty="0" smtClean="0"/>
                        <a:t>2</a:t>
                      </a:r>
                      <a:r>
                        <a:rPr lang="en-US" baseline="30000" dirty="0" smtClean="0"/>
                        <a:t>nd</a:t>
                      </a:r>
                      <a:r>
                        <a:rPr lang="en-US" dirty="0" smtClean="0"/>
                        <a:t> of 2 year commitment </a:t>
                      </a:r>
                      <a:r>
                        <a:rPr lang="en-US" dirty="0" err="1" smtClean="0"/>
                        <a:t>xfered</a:t>
                      </a:r>
                      <a:r>
                        <a:rPr lang="en-US" dirty="0" smtClean="0"/>
                        <a:t> to CRAB</a:t>
                      </a:r>
                      <a:r>
                        <a:rPr lang="en-US" smtClean="0"/>
                        <a:t>; $ needs replacing</a:t>
                      </a:r>
                      <a:endParaRPr lang="en-US" dirty="0"/>
                    </a:p>
                  </a:txBody>
                  <a:tcPr/>
                </a:tc>
              </a:tr>
              <a:tr h="370840">
                <a:tc>
                  <a:txBody>
                    <a:bodyPr/>
                    <a:lstStyle/>
                    <a:p>
                      <a:r>
                        <a:rPr lang="en-US" dirty="0" smtClean="0"/>
                        <a:t>Low Level</a:t>
                      </a:r>
                      <a:r>
                        <a:rPr lang="en-US" baseline="0" dirty="0" smtClean="0"/>
                        <a:t> RF</a:t>
                      </a:r>
                      <a:endParaRPr lang="en-US" dirty="0"/>
                    </a:p>
                  </a:txBody>
                  <a:tcPr/>
                </a:tc>
                <a:tc>
                  <a:txBody>
                    <a:bodyPr/>
                    <a:lstStyle/>
                    <a:p>
                      <a:r>
                        <a:rPr lang="en-US" dirty="0" smtClean="0"/>
                        <a:t>SLAC (Rivetta)</a:t>
                      </a:r>
                      <a:endParaRPr lang="en-US" dirty="0"/>
                    </a:p>
                  </a:txBody>
                  <a:tcPr/>
                </a:tc>
                <a:tc>
                  <a:txBody>
                    <a:bodyPr/>
                    <a:lstStyle/>
                    <a:p>
                      <a:r>
                        <a:rPr lang="en-US" dirty="0" smtClean="0"/>
                        <a:t>$37k</a:t>
                      </a:r>
                      <a:endParaRPr lang="en-US" dirty="0"/>
                    </a:p>
                  </a:txBody>
                  <a:tcPr/>
                </a:tc>
                <a:tc>
                  <a:txBody>
                    <a:bodyPr/>
                    <a:lstStyle/>
                    <a:p>
                      <a:endParaRPr lang="en-US" dirty="0"/>
                    </a:p>
                  </a:txBody>
                  <a:tcPr/>
                </a:tc>
              </a:tr>
              <a:tr h="370840">
                <a:tc>
                  <a:txBody>
                    <a:bodyPr/>
                    <a:lstStyle/>
                    <a:p>
                      <a:r>
                        <a:rPr lang="en-US" dirty="0" smtClean="0"/>
                        <a:t>Travel to Support</a:t>
                      </a:r>
                      <a:r>
                        <a:rPr lang="en-US" baseline="0" dirty="0" smtClean="0"/>
                        <a:t> Delivered LARP Hardware</a:t>
                      </a:r>
                      <a:endParaRPr lang="en-US" dirty="0"/>
                    </a:p>
                  </a:txBody>
                  <a:tcPr/>
                </a:tc>
                <a:tc>
                  <a:txBody>
                    <a:bodyPr/>
                    <a:lstStyle/>
                    <a:p>
                      <a:r>
                        <a:rPr lang="en-US" dirty="0" smtClean="0"/>
                        <a:t>LBL (Ratti)</a:t>
                      </a:r>
                    </a:p>
                    <a:p>
                      <a:r>
                        <a:rPr lang="en-US" dirty="0" smtClean="0"/>
                        <a:t>SLAC (TWM)</a:t>
                      </a:r>
                    </a:p>
                    <a:p>
                      <a:r>
                        <a:rPr lang="en-US" dirty="0" smtClean="0"/>
                        <a:t>SLAC (Fisher)</a:t>
                      </a:r>
                      <a:endParaRPr lang="en-US" dirty="0"/>
                    </a:p>
                  </a:txBody>
                  <a:tcPr/>
                </a:tc>
                <a:tc>
                  <a:txBody>
                    <a:bodyPr/>
                    <a:lstStyle/>
                    <a:p>
                      <a:r>
                        <a:rPr lang="en-US" dirty="0" smtClean="0"/>
                        <a:t>$15k</a:t>
                      </a:r>
                    </a:p>
                    <a:p>
                      <a:r>
                        <a:rPr lang="en-US" dirty="0" smtClean="0"/>
                        <a:t>$15k</a:t>
                      </a:r>
                    </a:p>
                    <a:p>
                      <a:r>
                        <a:rPr lang="en-US" dirty="0" smtClean="0"/>
                        <a:t>$8k</a:t>
                      </a:r>
                      <a:endParaRPr lang="en-US" dirty="0"/>
                    </a:p>
                  </a:txBody>
                  <a:tcPr/>
                </a:tc>
                <a:tc>
                  <a:txBody>
                    <a:bodyPr/>
                    <a:lstStyle/>
                    <a:p>
                      <a:r>
                        <a:rPr lang="en-US" dirty="0" smtClean="0"/>
                        <a:t>Luminosity Monitor</a:t>
                      </a:r>
                    </a:p>
                    <a:p>
                      <a:r>
                        <a:rPr lang="en-US" dirty="0" smtClean="0"/>
                        <a:t>Rotatable Collimator &amp; UA9</a:t>
                      </a:r>
                    </a:p>
                    <a:p>
                      <a:r>
                        <a:rPr lang="en-US" dirty="0" smtClean="0"/>
                        <a:t>Synchrotron</a:t>
                      </a:r>
                      <a:r>
                        <a:rPr lang="en-US" baseline="0" dirty="0" smtClean="0"/>
                        <a:t> Light Monitor</a:t>
                      </a:r>
                      <a:endParaRPr lang="en-US" dirty="0"/>
                    </a:p>
                  </a:txBody>
                  <a:tcPr/>
                </a:tc>
              </a:tr>
              <a:tr h="370840">
                <a:tc>
                  <a:txBody>
                    <a:bodyPr/>
                    <a:lstStyle/>
                    <a:p>
                      <a:r>
                        <a:rPr lang="en-US" dirty="0" smtClean="0"/>
                        <a:t>Contingency</a:t>
                      </a:r>
                      <a:endParaRPr lang="en-US" dirty="0"/>
                    </a:p>
                  </a:txBody>
                  <a:tcPr/>
                </a:tc>
                <a:tc>
                  <a:txBody>
                    <a:bodyPr/>
                    <a:lstStyle/>
                    <a:p>
                      <a:endParaRPr lang="en-US" dirty="0"/>
                    </a:p>
                  </a:txBody>
                  <a:tcPr/>
                </a:tc>
                <a:tc>
                  <a:txBody>
                    <a:bodyPr/>
                    <a:lstStyle/>
                    <a:p>
                      <a:r>
                        <a:rPr lang="en-US" dirty="0" smtClean="0"/>
                        <a:t>$60k</a:t>
                      </a:r>
                      <a:endParaRPr lang="en-US" dirty="0"/>
                    </a:p>
                  </a:txBody>
                  <a:tcPr/>
                </a:tc>
                <a:tc>
                  <a:txBody>
                    <a:bodyPr/>
                    <a:lstStyle/>
                    <a:p>
                      <a:endParaRPr lang="en-US" dirty="0"/>
                    </a:p>
                  </a:txBody>
                  <a:tcPr/>
                </a:tc>
              </a:tr>
            </a:tbl>
          </a:graphicData>
        </a:graphic>
      </p:graphicFrame>
      <p:sp>
        <p:nvSpPr>
          <p:cNvPr id="3" name="Title 2"/>
          <p:cNvSpPr>
            <a:spLocks noGrp="1"/>
          </p:cNvSpPr>
          <p:nvPr>
            <p:ph type="title"/>
          </p:nvPr>
        </p:nvSpPr>
        <p:spPr/>
        <p:txBody>
          <a:bodyPr/>
          <a:lstStyle/>
          <a:p>
            <a:r>
              <a:rPr lang="en-US" dirty="0" smtClean="0"/>
              <a:t>LARP Accelerator Systems in 2014</a:t>
            </a:r>
            <a:endParaRPr lang="en-US" dirty="0"/>
          </a:p>
        </p:txBody>
      </p:sp>
      <p:sp>
        <p:nvSpPr>
          <p:cNvPr id="4" name="Date Placeholder 3"/>
          <p:cNvSpPr>
            <a:spLocks noGrp="1"/>
          </p:cNvSpPr>
          <p:nvPr>
            <p:ph type="dt" sz="half" idx="10"/>
          </p:nvPr>
        </p:nvSpPr>
        <p:spPr/>
        <p:txBody>
          <a:bodyPr/>
          <a:lstStyle/>
          <a:p>
            <a:pPr>
              <a:defRPr/>
            </a:pPr>
            <a:r>
              <a:rPr lang="en-US" smtClean="0"/>
              <a:t>LARP DOE Review - 17 Feb 2014</a:t>
            </a:r>
            <a:endParaRPr lang="en-US" dirty="0"/>
          </a:p>
        </p:txBody>
      </p:sp>
      <p:sp>
        <p:nvSpPr>
          <p:cNvPr id="5" name="Footer Placeholder 4"/>
          <p:cNvSpPr>
            <a:spLocks noGrp="1"/>
          </p:cNvSpPr>
          <p:nvPr>
            <p:ph type="ftr" sz="quarter" idx="11"/>
          </p:nvPr>
        </p:nvSpPr>
        <p:spPr/>
        <p:txBody>
          <a:bodyPr/>
          <a:lstStyle/>
          <a:p>
            <a:pPr>
              <a:defRPr/>
            </a:pPr>
            <a:r>
              <a:rPr lang="pl-PL" smtClean="0"/>
              <a:t>Accelerator Systems  - T. Markiewicz</a:t>
            </a:r>
            <a:endParaRPr lang="en-US" dirty="0"/>
          </a:p>
        </p:txBody>
      </p:sp>
      <p:sp>
        <p:nvSpPr>
          <p:cNvPr id="2" name="TextBox 1"/>
          <p:cNvSpPr txBox="1"/>
          <p:nvPr/>
        </p:nvSpPr>
        <p:spPr>
          <a:xfrm>
            <a:off x="47848" y="5562600"/>
            <a:ext cx="9067800" cy="646331"/>
          </a:xfrm>
          <a:prstGeom prst="rect">
            <a:avLst/>
          </a:prstGeom>
          <a:noFill/>
        </p:spPr>
        <p:txBody>
          <a:bodyPr wrap="square" rtlCol="0">
            <a:spAutoFit/>
          </a:bodyPr>
          <a:lstStyle/>
          <a:p>
            <a:r>
              <a:rPr lang="en-US" sz="1800" dirty="0" err="1" smtClean="0"/>
              <a:t>E_dep</a:t>
            </a:r>
            <a:r>
              <a:rPr lang="en-US" sz="1800" dirty="0" smtClean="0"/>
              <a:t> studies (FNAL, Mokhov) &amp; Lattice Studies (SLAC, Cai) moved to Magnet Project</a:t>
            </a:r>
          </a:p>
          <a:p>
            <a:r>
              <a:rPr lang="en-US" sz="1800" dirty="0" smtClean="0"/>
              <a:t>Crab Cavity &amp; WBFB spun off into separate projects</a:t>
            </a:r>
            <a:endParaRPr lang="en-US" sz="1800" dirty="0"/>
          </a:p>
        </p:txBody>
      </p:sp>
      <p:sp>
        <p:nvSpPr>
          <p:cNvPr id="8" name="Slide Number Placeholder 7"/>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2</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3075090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7467600" cy="414338"/>
          </a:xfrm>
        </p:spPr>
        <p:txBody>
          <a:bodyPr/>
          <a:lstStyle/>
          <a:p>
            <a:r>
              <a:rPr lang="en-US" dirty="0" smtClean="0"/>
              <a:t>Leak Testing after Flange End Welded</a:t>
            </a:r>
            <a:endParaRPr lang="en-US" dirty="0"/>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1942724"/>
              </p:ext>
            </p:extLst>
          </p:nvPr>
        </p:nvGraphicFramePr>
        <p:xfrm>
          <a:off x="381000" y="1143000"/>
          <a:ext cx="8001000" cy="2291080"/>
        </p:xfrm>
        <a:graphic>
          <a:graphicData uri="http://schemas.openxmlformats.org/drawingml/2006/table">
            <a:tbl>
              <a:tblPr firstRow="1" bandRow="1">
                <a:tableStyleId>{5C22544A-7EE6-4342-B048-85BDC9FD1C3A}</a:tableStyleId>
              </a:tblPr>
              <a:tblGrid>
                <a:gridCol w="2286000"/>
                <a:gridCol w="1714500"/>
                <a:gridCol w="2000250"/>
                <a:gridCol w="2000250"/>
              </a:tblGrid>
              <a:tr h="370840">
                <a:tc>
                  <a:txBody>
                    <a:bodyPr/>
                    <a:lstStyle/>
                    <a:p>
                      <a:pPr algn="ctr"/>
                      <a:r>
                        <a:rPr lang="en-US" dirty="0" smtClean="0"/>
                        <a:t>Hardware</a:t>
                      </a:r>
                      <a:endParaRPr lang="en-US" dirty="0"/>
                    </a:p>
                  </a:txBody>
                  <a:tcPr/>
                </a:tc>
                <a:tc>
                  <a:txBody>
                    <a:bodyPr/>
                    <a:lstStyle/>
                    <a:p>
                      <a:pPr algn="ctr"/>
                      <a:r>
                        <a:rPr lang="en-US" dirty="0" smtClean="0"/>
                        <a:t>Pressure @ Pump (Torr)</a:t>
                      </a:r>
                      <a:endParaRPr lang="en-US" dirty="0"/>
                    </a:p>
                  </a:txBody>
                  <a:tcPr/>
                </a:tc>
                <a:tc>
                  <a:txBody>
                    <a:bodyPr/>
                    <a:lstStyle/>
                    <a:p>
                      <a:pPr algn="ctr"/>
                      <a:r>
                        <a:rPr lang="en-US" dirty="0" smtClean="0"/>
                        <a:t>Leak Rate</a:t>
                      </a:r>
                      <a:br>
                        <a:rPr lang="en-US" dirty="0" smtClean="0"/>
                      </a:br>
                      <a:r>
                        <a:rPr lang="en-US" dirty="0" smtClean="0"/>
                        <a:t> (Torr-l/sec)</a:t>
                      </a:r>
                      <a:endParaRPr lang="en-US" dirty="0"/>
                    </a:p>
                  </a:txBody>
                  <a:tcPr/>
                </a:tc>
                <a:tc>
                  <a:txBody>
                    <a:bodyPr/>
                    <a:lstStyle/>
                    <a:p>
                      <a:pPr algn="ctr"/>
                      <a:r>
                        <a:rPr lang="en-US" dirty="0" smtClean="0"/>
                        <a:t>Leaks</a:t>
                      </a:r>
                      <a:endParaRPr lang="en-US" dirty="0"/>
                    </a:p>
                  </a:txBody>
                  <a:tcPr/>
                </a:tc>
              </a:tr>
              <a:tr h="370840">
                <a:tc>
                  <a:txBody>
                    <a:bodyPr/>
                    <a:lstStyle/>
                    <a:p>
                      <a:r>
                        <a:rPr lang="en-US" dirty="0" smtClean="0"/>
                        <a:t>He Leak Tester</a:t>
                      </a:r>
                      <a:endParaRPr lang="en-US" dirty="0"/>
                    </a:p>
                  </a:txBody>
                  <a:tcPr/>
                </a:tc>
                <a:tc>
                  <a:txBody>
                    <a:bodyPr/>
                    <a:lstStyle/>
                    <a:p>
                      <a:r>
                        <a:rPr lang="en-US" dirty="0" smtClean="0"/>
                        <a:t>6E-6</a:t>
                      </a:r>
                      <a:endParaRPr lang="en-US" dirty="0"/>
                    </a:p>
                  </a:txBody>
                  <a:tcPr/>
                </a:tc>
                <a:tc>
                  <a:txBody>
                    <a:bodyPr/>
                    <a:lstStyle/>
                    <a:p>
                      <a:r>
                        <a:rPr lang="en-US" dirty="0" smtClean="0"/>
                        <a:t>6E-6</a:t>
                      </a:r>
                      <a:endParaRPr lang="en-US" dirty="0"/>
                    </a:p>
                  </a:txBody>
                  <a:tcPr/>
                </a:tc>
                <a:tc>
                  <a:txBody>
                    <a:bodyPr/>
                    <a:lstStyle/>
                    <a:p>
                      <a:r>
                        <a:rPr lang="en-US" dirty="0" smtClean="0"/>
                        <a:t>2 </a:t>
                      </a:r>
                      <a:r>
                        <a:rPr lang="en-US" dirty="0" err="1" smtClean="0"/>
                        <a:t>CuSil</a:t>
                      </a:r>
                      <a:r>
                        <a:rPr lang="en-US" baseline="0" dirty="0" smtClean="0"/>
                        <a:t> </a:t>
                      </a:r>
                      <a:r>
                        <a:rPr lang="en-US" dirty="0" smtClean="0"/>
                        <a:t>Pinholes 1 Flange</a:t>
                      </a:r>
                      <a:r>
                        <a:rPr lang="en-US" baseline="0" dirty="0" smtClean="0"/>
                        <a:t> Pinhole</a:t>
                      </a:r>
                      <a:endParaRPr lang="en-US" dirty="0" smtClean="0"/>
                    </a:p>
                  </a:txBody>
                  <a:tcPr/>
                </a:tc>
              </a:tr>
              <a:tr h="370840">
                <a:tc>
                  <a:txBody>
                    <a:bodyPr/>
                    <a:lstStyle/>
                    <a:p>
                      <a:r>
                        <a:rPr lang="en-US" dirty="0" smtClean="0"/>
                        <a:t>RGA Turbo Cart</a:t>
                      </a:r>
                      <a:r>
                        <a:rPr lang="en-US" baseline="0" dirty="0" smtClean="0"/>
                        <a:t> w/20 l/sec Ion Pump</a:t>
                      </a:r>
                      <a:endParaRPr lang="en-US" dirty="0"/>
                    </a:p>
                  </a:txBody>
                  <a:tcPr/>
                </a:tc>
                <a:tc>
                  <a:txBody>
                    <a:bodyPr/>
                    <a:lstStyle/>
                    <a:p>
                      <a:r>
                        <a:rPr lang="en-US" dirty="0" smtClean="0"/>
                        <a:t>6E-8</a:t>
                      </a:r>
                      <a:endParaRPr lang="en-US" dirty="0"/>
                    </a:p>
                  </a:txBody>
                  <a:tcPr/>
                </a:tc>
                <a:tc>
                  <a:txBody>
                    <a:bodyPr/>
                    <a:lstStyle/>
                    <a:p>
                      <a:r>
                        <a:rPr lang="en-US" dirty="0" smtClean="0"/>
                        <a:t>1E-11</a:t>
                      </a:r>
                      <a:endParaRPr lang="en-US" dirty="0"/>
                    </a:p>
                  </a:txBody>
                  <a:tcPr/>
                </a:tc>
                <a:tc>
                  <a:txBody>
                    <a:bodyPr/>
                    <a:lstStyle/>
                    <a:p>
                      <a:r>
                        <a:rPr lang="en-US" dirty="0" smtClean="0"/>
                        <a:t>1 </a:t>
                      </a:r>
                      <a:r>
                        <a:rPr lang="en-US" dirty="0" err="1" smtClean="0"/>
                        <a:t>CuSil</a:t>
                      </a:r>
                      <a:r>
                        <a:rPr lang="en-US" dirty="0" smtClean="0"/>
                        <a:t> Pinhole</a:t>
                      </a:r>
                      <a:endParaRPr lang="en-US" dirty="0"/>
                    </a:p>
                  </a:txBody>
                  <a:tcPr/>
                </a:tc>
              </a:tr>
              <a:tr h="370840">
                <a:tc>
                  <a:txBody>
                    <a:bodyPr/>
                    <a:lstStyle/>
                    <a:p>
                      <a:endParaRPr lang="en-US"/>
                    </a:p>
                  </a:txBody>
                  <a:tcPr/>
                </a:tc>
                <a:tc>
                  <a:txBody>
                    <a:bodyPr/>
                    <a:lstStyle/>
                    <a:p>
                      <a:r>
                        <a:rPr lang="en-US" dirty="0" smtClean="0"/>
                        <a:t>2.1E-8</a:t>
                      </a:r>
                      <a:endParaRPr lang="en-US" dirty="0"/>
                    </a:p>
                  </a:txBody>
                  <a:tcPr/>
                </a:tc>
                <a:tc>
                  <a:txBody>
                    <a:bodyPr/>
                    <a:lstStyle/>
                    <a:p>
                      <a:r>
                        <a:rPr lang="en-US" dirty="0" smtClean="0"/>
                        <a:t>1E-13</a:t>
                      </a:r>
                      <a:endParaRPr lang="en-US" dirty="0"/>
                    </a:p>
                  </a:txBody>
                  <a:tcPr/>
                </a:tc>
                <a:tc>
                  <a:txBody>
                    <a:bodyPr/>
                    <a:lstStyle/>
                    <a:p>
                      <a:r>
                        <a:rPr lang="en-US" dirty="0" smtClean="0"/>
                        <a:t>No leaks</a:t>
                      </a:r>
                      <a:endParaRPr lang="en-US" dirty="0"/>
                    </a:p>
                  </a:txBody>
                  <a:tcPr/>
                </a:tc>
              </a:tr>
            </a:tbl>
          </a:graphicData>
        </a:graphic>
      </p:graphicFrame>
      <p:pic>
        <p:nvPicPr>
          <p:cNvPr id="3074" name="Picture 2" descr="C:\Users\twmark\Documents\rc\photos\2013-10-17_to_31 Vacuum and LeakTests after B, C &amp; D tube leaks &amp; edge weld sealed\DSCN39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6576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twmark\Documents\rc\photos\2013-10-17_to_31 Vacuum and LeakTests after B, C &amp; D tube leaks &amp; edge weld sealed\DSCN39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2977" y="3657600"/>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20</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1107922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034" y="83620"/>
            <a:ext cx="6282266" cy="719138"/>
          </a:xfrm>
        </p:spPr>
        <p:txBody>
          <a:bodyPr/>
          <a:lstStyle/>
          <a:p>
            <a:pPr algn="l"/>
            <a:r>
              <a:rPr lang="en-US" sz="2000" dirty="0" smtClean="0"/>
              <a:t>Plasma Cleaning then Pump w/RGA Turbo (only) </a:t>
            </a:r>
            <a:br>
              <a:rPr lang="en-US" sz="2000" dirty="0" smtClean="0"/>
            </a:br>
            <a:r>
              <a:rPr lang="en-US" sz="2000" dirty="0" smtClean="0"/>
              <a:t>Over Weekend</a:t>
            </a:r>
            <a:endParaRPr lang="en-US" sz="2000" dirty="0"/>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a:xfrm>
            <a:off x="6019800" y="6477000"/>
            <a:ext cx="2971800" cy="238125"/>
          </a:xfrm>
        </p:spPr>
        <p:txBody>
          <a:bodyPr/>
          <a:lstStyle/>
          <a:p>
            <a:pPr>
              <a:defRPr/>
            </a:pPr>
            <a:r>
              <a:rPr lang="pl-PL" smtClean="0"/>
              <a:t>Accelerator Systems  - T. Markiewicz</a:t>
            </a:r>
            <a:endParaRPr lang="en-US" dirty="0"/>
          </a:p>
        </p:txBody>
      </p:sp>
      <p:pic>
        <p:nvPicPr>
          <p:cNvPr id="5124" name="Picture 4" descr="C:\Users\twmark\Documents\rc\photos\2013-11-01 Plasma cleaning RC\DSCN39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514600"/>
            <a:ext cx="3352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896532" y="1343734"/>
            <a:ext cx="1684868" cy="1015663"/>
          </a:xfrm>
          <a:prstGeom prst="rect">
            <a:avLst/>
          </a:prstGeom>
          <a:noFill/>
        </p:spPr>
        <p:txBody>
          <a:bodyPr wrap="square" rtlCol="0">
            <a:spAutoFit/>
          </a:bodyPr>
          <a:lstStyle/>
          <a:p>
            <a:pPr algn="ctr"/>
            <a:r>
              <a:rPr lang="en-US" sz="2000" dirty="0" smtClean="0"/>
              <a:t>1 hour O2 then</a:t>
            </a:r>
            <a:br>
              <a:rPr lang="en-US" sz="2000" dirty="0" smtClean="0"/>
            </a:br>
            <a:r>
              <a:rPr lang="en-US" sz="2000" dirty="0" smtClean="0"/>
              <a:t> 2 hours H2</a:t>
            </a:r>
            <a:endParaRPr lang="en-US" sz="2000" dirty="0"/>
          </a:p>
        </p:txBody>
      </p:sp>
      <p:sp>
        <p:nvSpPr>
          <p:cNvPr id="13" name="TextBox 12"/>
          <p:cNvSpPr txBox="1"/>
          <p:nvPr/>
        </p:nvSpPr>
        <p:spPr>
          <a:xfrm>
            <a:off x="228600" y="1661607"/>
            <a:ext cx="1684868" cy="707886"/>
          </a:xfrm>
          <a:prstGeom prst="rect">
            <a:avLst/>
          </a:prstGeom>
          <a:noFill/>
        </p:spPr>
        <p:txBody>
          <a:bodyPr wrap="square" rtlCol="0">
            <a:spAutoFit/>
          </a:bodyPr>
          <a:lstStyle/>
          <a:p>
            <a:pPr algn="ctr"/>
            <a:r>
              <a:rPr lang="en-US" sz="2000" dirty="0" smtClean="0"/>
              <a:t>Plasma at </a:t>
            </a:r>
            <a:br>
              <a:rPr lang="en-US" sz="2000" dirty="0" smtClean="0"/>
            </a:br>
            <a:r>
              <a:rPr lang="en-US" sz="2000" dirty="0" smtClean="0"/>
              <a:t>antenna</a:t>
            </a:r>
            <a:endParaRPr lang="en-US" sz="2000" dirty="0"/>
          </a:p>
        </p:txBody>
      </p:sp>
      <p:grpSp>
        <p:nvGrpSpPr>
          <p:cNvPr id="15" name="Group 14"/>
          <p:cNvGrpSpPr/>
          <p:nvPr/>
        </p:nvGrpSpPr>
        <p:grpSpPr>
          <a:xfrm>
            <a:off x="4267200" y="762000"/>
            <a:ext cx="4495800" cy="3062586"/>
            <a:chOff x="4267200" y="838200"/>
            <a:chExt cx="4495800" cy="3062586"/>
          </a:xfrm>
        </p:grpSpPr>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838200"/>
              <a:ext cx="4114800" cy="3062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267200" y="2895600"/>
              <a:ext cx="762000" cy="338554"/>
            </a:xfrm>
            <a:prstGeom prst="rect">
              <a:avLst/>
            </a:prstGeom>
            <a:noFill/>
          </p:spPr>
          <p:txBody>
            <a:bodyPr wrap="square" rtlCol="0">
              <a:spAutoFit/>
            </a:bodyPr>
            <a:lstStyle/>
            <a:p>
              <a:pPr algn="ctr"/>
              <a:r>
                <a:rPr lang="en-US" sz="1600" b="1" dirty="0" smtClean="0">
                  <a:solidFill>
                    <a:srgbClr val="FF0000"/>
                  </a:solidFill>
                </a:rPr>
                <a:t>1E-13</a:t>
              </a:r>
              <a:endParaRPr lang="en-US" sz="1600" b="1" dirty="0">
                <a:solidFill>
                  <a:srgbClr val="FF0000"/>
                </a:solidFill>
              </a:endParaRPr>
            </a:p>
          </p:txBody>
        </p:sp>
      </p:grpSp>
      <p:pic>
        <p:nvPicPr>
          <p:cNvPr id="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760299"/>
            <a:ext cx="4114800" cy="306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7078133" y="838200"/>
            <a:ext cx="1532467" cy="707886"/>
          </a:xfrm>
          <a:prstGeom prst="rect">
            <a:avLst/>
          </a:prstGeom>
          <a:noFill/>
        </p:spPr>
        <p:txBody>
          <a:bodyPr wrap="square" rtlCol="0">
            <a:spAutoFit/>
          </a:bodyPr>
          <a:lstStyle/>
          <a:p>
            <a:pPr algn="ctr"/>
            <a:r>
              <a:rPr lang="en-US" sz="2000" dirty="0" smtClean="0"/>
              <a:t>After ~70 hours</a:t>
            </a:r>
            <a:endParaRPr lang="en-US" sz="2000" dirty="0"/>
          </a:p>
        </p:txBody>
      </p:sp>
      <p:sp>
        <p:nvSpPr>
          <p:cNvPr id="20" name="TextBox 19"/>
          <p:cNvSpPr txBox="1"/>
          <p:nvPr/>
        </p:nvSpPr>
        <p:spPr>
          <a:xfrm>
            <a:off x="4267200" y="5452646"/>
            <a:ext cx="762000" cy="338554"/>
          </a:xfrm>
          <a:prstGeom prst="rect">
            <a:avLst/>
          </a:prstGeom>
          <a:noFill/>
        </p:spPr>
        <p:txBody>
          <a:bodyPr wrap="square" rtlCol="0">
            <a:spAutoFit/>
          </a:bodyPr>
          <a:lstStyle/>
          <a:p>
            <a:pPr algn="ctr"/>
            <a:r>
              <a:rPr lang="en-US" sz="1600" b="1" dirty="0" smtClean="0">
                <a:solidFill>
                  <a:srgbClr val="FF0000"/>
                </a:solidFill>
              </a:rPr>
              <a:t>1E-13</a:t>
            </a:r>
            <a:endParaRPr lang="en-US" sz="1600" b="1" dirty="0">
              <a:solidFill>
                <a:srgbClr val="FF0000"/>
              </a:solidFill>
            </a:endParaRPr>
          </a:p>
        </p:txBody>
      </p:sp>
      <p:sp>
        <p:nvSpPr>
          <p:cNvPr id="21" name="TextBox 20"/>
          <p:cNvSpPr txBox="1"/>
          <p:nvPr/>
        </p:nvSpPr>
        <p:spPr>
          <a:xfrm>
            <a:off x="5943600" y="5715000"/>
            <a:ext cx="533400" cy="338554"/>
          </a:xfrm>
          <a:prstGeom prst="rect">
            <a:avLst/>
          </a:prstGeom>
          <a:noFill/>
        </p:spPr>
        <p:txBody>
          <a:bodyPr wrap="square" rtlCol="0">
            <a:spAutoFit/>
          </a:bodyPr>
          <a:lstStyle/>
          <a:p>
            <a:pPr algn="ctr"/>
            <a:r>
              <a:rPr lang="en-US" sz="1600" b="1" dirty="0" smtClean="0">
                <a:solidFill>
                  <a:srgbClr val="FF0000"/>
                </a:solidFill>
              </a:rPr>
              <a:t>24</a:t>
            </a:r>
            <a:endParaRPr lang="en-US" sz="1600" b="1" dirty="0">
              <a:solidFill>
                <a:srgbClr val="FF0000"/>
              </a:solidFill>
            </a:endParaRPr>
          </a:p>
        </p:txBody>
      </p:sp>
      <p:sp>
        <p:nvSpPr>
          <p:cNvPr id="22" name="TextBox 21"/>
          <p:cNvSpPr txBox="1"/>
          <p:nvPr/>
        </p:nvSpPr>
        <p:spPr>
          <a:xfrm>
            <a:off x="7086600" y="5715000"/>
            <a:ext cx="533400" cy="338554"/>
          </a:xfrm>
          <a:prstGeom prst="rect">
            <a:avLst/>
          </a:prstGeom>
          <a:noFill/>
        </p:spPr>
        <p:txBody>
          <a:bodyPr wrap="square" rtlCol="0">
            <a:spAutoFit/>
          </a:bodyPr>
          <a:lstStyle/>
          <a:p>
            <a:pPr algn="ctr"/>
            <a:r>
              <a:rPr lang="en-US" sz="1600" b="1" dirty="0" smtClean="0">
                <a:solidFill>
                  <a:srgbClr val="FF0000"/>
                </a:solidFill>
              </a:rPr>
              <a:t>48</a:t>
            </a:r>
            <a:endParaRPr lang="en-US" sz="1600" b="1" dirty="0">
              <a:solidFill>
                <a:srgbClr val="FF0000"/>
              </a:solidFill>
            </a:endParaRPr>
          </a:p>
        </p:txBody>
      </p:sp>
      <p:sp>
        <p:nvSpPr>
          <p:cNvPr id="23" name="TextBox 22"/>
          <p:cNvSpPr txBox="1"/>
          <p:nvPr/>
        </p:nvSpPr>
        <p:spPr>
          <a:xfrm>
            <a:off x="8153400" y="5715000"/>
            <a:ext cx="533400" cy="338554"/>
          </a:xfrm>
          <a:prstGeom prst="rect">
            <a:avLst/>
          </a:prstGeom>
          <a:noFill/>
        </p:spPr>
        <p:txBody>
          <a:bodyPr wrap="square" rtlCol="0">
            <a:spAutoFit/>
          </a:bodyPr>
          <a:lstStyle/>
          <a:p>
            <a:pPr algn="ctr"/>
            <a:r>
              <a:rPr lang="en-US" sz="1600" b="1" dirty="0" smtClean="0">
                <a:solidFill>
                  <a:srgbClr val="FF0000"/>
                </a:solidFill>
              </a:rPr>
              <a:t>72</a:t>
            </a:r>
            <a:endParaRPr lang="en-US" sz="1600" b="1" dirty="0">
              <a:solidFill>
                <a:srgbClr val="FF0000"/>
              </a:solidFill>
            </a:endParaRPr>
          </a:p>
        </p:txBody>
      </p:sp>
      <p:sp>
        <p:nvSpPr>
          <p:cNvPr id="5" name="TextBox 4"/>
          <p:cNvSpPr txBox="1"/>
          <p:nvPr/>
        </p:nvSpPr>
        <p:spPr>
          <a:xfrm>
            <a:off x="457200" y="5410200"/>
            <a:ext cx="3733800" cy="707886"/>
          </a:xfrm>
          <a:prstGeom prst="rect">
            <a:avLst/>
          </a:prstGeom>
          <a:noFill/>
        </p:spPr>
        <p:txBody>
          <a:bodyPr wrap="square" rtlCol="0">
            <a:spAutoFit/>
          </a:bodyPr>
          <a:lstStyle/>
          <a:p>
            <a:r>
              <a:rPr lang="en-US" sz="2000" dirty="0" smtClean="0"/>
              <a:t>P=3.1E-8 </a:t>
            </a:r>
            <a:r>
              <a:rPr lang="en-US" sz="2000" dirty="0"/>
              <a:t>Torr at RGA &amp; </a:t>
            </a:r>
            <a:r>
              <a:rPr lang="en-US" sz="2000" dirty="0" smtClean="0"/>
              <a:t/>
            </a:r>
            <a:br>
              <a:rPr lang="en-US" sz="2000" dirty="0" smtClean="0"/>
            </a:br>
            <a:r>
              <a:rPr lang="en-US" sz="2000" dirty="0" smtClean="0"/>
              <a:t>P=1E-6 </a:t>
            </a:r>
            <a:r>
              <a:rPr lang="en-US" sz="2000" dirty="0"/>
              <a:t>Torr at CCG</a:t>
            </a:r>
          </a:p>
        </p:txBody>
      </p:sp>
      <p:sp>
        <p:nvSpPr>
          <p:cNvPr id="7" name="Slide Number Placeholder 6"/>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21</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1060928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5943600" cy="414338"/>
          </a:xfrm>
        </p:spPr>
        <p:txBody>
          <a:bodyPr/>
          <a:lstStyle/>
          <a:p>
            <a:r>
              <a:rPr lang="en-US" dirty="0" smtClean="0"/>
              <a:t>Water Fittings: Flow</a:t>
            </a:r>
            <a:r>
              <a:rPr lang="en-US" dirty="0"/>
              <a:t> </a:t>
            </a:r>
            <a:r>
              <a:rPr lang="en-US" dirty="0" smtClean="0"/>
              <a:t>&amp; Pressure Test</a:t>
            </a:r>
            <a:endParaRPr lang="en-US" dirty="0"/>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pic>
        <p:nvPicPr>
          <p:cNvPr id="7170" name="Picture 2" descr="C:\Users\twmark\Documents\rc\photos\2013-11-05 CuSil Water Fittings and Vacuum Leak Check Tubes\DSCN40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660" r="16197" b="23811"/>
          <a:stretch/>
        </p:blipFill>
        <p:spPr bwMode="auto">
          <a:xfrm>
            <a:off x="152400" y="1371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twmark\Documents\rc\photos\2013-11-06 Water flow &amp; Pressure Tests\DSCN4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838199"/>
            <a:ext cx="3270016" cy="24525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95800" y="3657600"/>
            <a:ext cx="4419600" cy="2677656"/>
          </a:xfrm>
          <a:prstGeom prst="rect">
            <a:avLst/>
          </a:prstGeom>
          <a:noFill/>
        </p:spPr>
        <p:txBody>
          <a:bodyPr wrap="square" rtlCol="0">
            <a:spAutoFit/>
          </a:bodyPr>
          <a:lstStyle/>
          <a:p>
            <a:r>
              <a:rPr lang="en-US" dirty="0" smtClean="0"/>
              <a:t>Pressure(in)		=50psi</a:t>
            </a:r>
          </a:p>
          <a:p>
            <a:r>
              <a:rPr lang="en-US" dirty="0" smtClean="0"/>
              <a:t>Pressure(out)	=8psi</a:t>
            </a:r>
          </a:p>
          <a:p>
            <a:r>
              <a:rPr lang="en-US" dirty="0" smtClean="0"/>
              <a:t>Pressure drop 	=2.8 bar</a:t>
            </a:r>
          </a:p>
          <a:p>
            <a:r>
              <a:rPr lang="en-US" dirty="0" smtClean="0"/>
              <a:t>Flow 			=2.1 gal/m</a:t>
            </a:r>
          </a:p>
          <a:p>
            <a:r>
              <a:rPr lang="en-US" dirty="0"/>
              <a:t>	</a:t>
            </a:r>
            <a:r>
              <a:rPr lang="en-US" dirty="0" smtClean="0"/>
              <a:t>		=8 liter/m</a:t>
            </a:r>
          </a:p>
          <a:p>
            <a:r>
              <a:rPr lang="en-US" dirty="0" smtClean="0"/>
              <a:t>Pressure(static)	=360psi</a:t>
            </a:r>
          </a:p>
          <a:p>
            <a:r>
              <a:rPr lang="en-US" dirty="0"/>
              <a:t>	</a:t>
            </a:r>
            <a:r>
              <a:rPr lang="en-US" dirty="0" smtClean="0"/>
              <a:t>		=24 bar</a:t>
            </a:r>
            <a:endParaRPr lang="en-US" dirty="0"/>
          </a:p>
        </p:txBody>
      </p:sp>
      <p:sp>
        <p:nvSpPr>
          <p:cNvPr id="11" name="TextBox 10"/>
          <p:cNvSpPr txBox="1"/>
          <p:nvPr/>
        </p:nvSpPr>
        <p:spPr>
          <a:xfrm>
            <a:off x="323143" y="3222332"/>
            <a:ext cx="2971800" cy="400110"/>
          </a:xfrm>
          <a:prstGeom prst="rect">
            <a:avLst/>
          </a:prstGeom>
          <a:noFill/>
        </p:spPr>
        <p:txBody>
          <a:bodyPr wrap="square" rtlCol="0">
            <a:spAutoFit/>
          </a:bodyPr>
          <a:lstStyle/>
          <a:p>
            <a:pPr algn="ctr"/>
            <a:r>
              <a:rPr lang="en-US" sz="2000" dirty="0" err="1" smtClean="0"/>
              <a:t>CuSil</a:t>
            </a:r>
            <a:r>
              <a:rPr lang="en-US" sz="2000" dirty="0" smtClean="0"/>
              <a:t> Metric Swagelok</a:t>
            </a:r>
            <a:endParaRPr lang="en-US" sz="2000" dirty="0"/>
          </a:p>
        </p:txBody>
      </p:sp>
      <p:pic>
        <p:nvPicPr>
          <p:cNvPr id="7175" name="Picture 7" descr="C:\Users\twmark\Documents\rc\photos\2013-11-06 Water flow &amp; Pressure Tests\DSCN4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838200"/>
            <a:ext cx="3270014" cy="245251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twmark\Documents\rc\photos\2013-11-06 Water flow &amp; Pressure Tests\DSCN402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559" r="3381"/>
          <a:stretch/>
        </p:blipFill>
        <p:spPr bwMode="auto">
          <a:xfrm>
            <a:off x="1508760" y="3788896"/>
            <a:ext cx="283464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twmark\Documents\rc\photos\2013-09-27 Metric water fitting union to square tubing\DSCN3839 - Cop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137" r="29363"/>
          <a:stretch/>
        </p:blipFill>
        <p:spPr bwMode="auto">
          <a:xfrm>
            <a:off x="371121" y="3962400"/>
            <a:ext cx="914401" cy="182880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22</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902409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6629400" cy="414338"/>
          </a:xfrm>
        </p:spPr>
        <p:txBody>
          <a:bodyPr/>
          <a:lstStyle/>
          <a:p>
            <a:r>
              <a:rPr lang="en-US" dirty="0" smtClean="0"/>
              <a:t>Final Tube Vacuum &amp; Facet Rotation Tests</a:t>
            </a:r>
            <a:endParaRPr lang="en-US" dirty="0"/>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sp>
        <p:nvSpPr>
          <p:cNvPr id="6" name="TextBox 5"/>
          <p:cNvSpPr txBox="1"/>
          <p:nvPr/>
        </p:nvSpPr>
        <p:spPr>
          <a:xfrm>
            <a:off x="990600" y="609600"/>
            <a:ext cx="8039100" cy="1477328"/>
          </a:xfrm>
          <a:prstGeom prst="rect">
            <a:avLst/>
          </a:prstGeom>
          <a:noFill/>
        </p:spPr>
        <p:txBody>
          <a:bodyPr wrap="square" rtlCol="0">
            <a:spAutoFit/>
          </a:bodyPr>
          <a:lstStyle/>
          <a:p>
            <a:pPr algn="ctr"/>
            <a:r>
              <a:rPr lang="en-US" sz="1800" dirty="0" smtClean="0"/>
              <a:t>8 rotations of 48 tooth wheel (384 total) rotates 1 facet = 360°/20=18°</a:t>
            </a:r>
          </a:p>
          <a:p>
            <a:pPr algn="ctr"/>
            <a:r>
              <a:rPr lang="en-US" sz="1800" dirty="0" smtClean="0"/>
              <a:t>1 click = 818µrad → 16</a:t>
            </a:r>
            <a:r>
              <a:rPr lang="en-US" sz="1800" dirty="0"/>
              <a:t>µ</a:t>
            </a:r>
            <a:r>
              <a:rPr lang="en-US" sz="1800" dirty="0" smtClean="0"/>
              <a:t>m over 20mm facet width; 160nm over beam size</a:t>
            </a:r>
          </a:p>
          <a:p>
            <a:pPr algn="ctr"/>
            <a:r>
              <a:rPr lang="en-US" sz="1800" dirty="0" smtClean="0"/>
              <a:t>Each Jaw Rotated “2+0/8+0/48” Facets</a:t>
            </a:r>
          </a:p>
          <a:p>
            <a:pPr algn="ctr"/>
            <a:r>
              <a:rPr lang="en-US" sz="1800" dirty="0" smtClean="0"/>
              <a:t>“Pawls” at scribed “∆” when facets plumb; visible if RF foils end unscrewed</a:t>
            </a:r>
          </a:p>
          <a:p>
            <a:pPr algn="ctr"/>
            <a:r>
              <a:rPr lang="en-US" sz="1800" dirty="0" smtClean="0"/>
              <a:t>Scribed centerline on each facet visible in windows at either end</a:t>
            </a:r>
            <a:endParaRPr lang="en-US" sz="1800" dirty="0"/>
          </a:p>
        </p:txBody>
      </p:sp>
      <p:pic>
        <p:nvPicPr>
          <p:cNvPr id="8194" name="Picture 2" descr="C:\Users\twmark\Documents\rc\photos\2013-11-07 Check Cooling Tubes after Pressure Test and Last Rotation Test\DSCN40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251200"/>
            <a:ext cx="236220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twmark\Documents\rc\photos\2013-11-07 Check Cooling Tubes after Pressure Test and Last Rotation Test\DSCN40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200400"/>
            <a:ext cx="24003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twmark\Documents\rc\photos\2013-11-07 Check Cooling Tubes after Pressure Test and Last Rotation Test\DSCN403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581" r="14397" b="20255"/>
          <a:stretch/>
        </p:blipFill>
        <p:spPr bwMode="auto">
          <a:xfrm>
            <a:off x="3657600" y="2209800"/>
            <a:ext cx="2255520" cy="2174966"/>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twmark\Documents\rc\photos\2013-11-07 Check Cooling Tubes after Pressure Test and Last Rotation Test\DSCN40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1529" y="4495800"/>
            <a:ext cx="2827867" cy="21209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23529" y="2514600"/>
            <a:ext cx="2538871" cy="646331"/>
          </a:xfrm>
          <a:prstGeom prst="rect">
            <a:avLst/>
          </a:prstGeom>
          <a:noFill/>
        </p:spPr>
        <p:txBody>
          <a:bodyPr wrap="square" rtlCol="0">
            <a:spAutoFit/>
          </a:bodyPr>
          <a:lstStyle/>
          <a:p>
            <a:pPr algn="ctr"/>
            <a:r>
              <a:rPr lang="en-US" sz="1800" dirty="0" smtClean="0"/>
              <a:t>Each jaw moved 29.6mm from OLS</a:t>
            </a:r>
            <a:endParaRPr lang="en-US" sz="1800" dirty="0"/>
          </a:p>
        </p:txBody>
      </p:sp>
      <p:cxnSp>
        <p:nvCxnSpPr>
          <p:cNvPr id="12" name="Straight Arrow Connector 11"/>
          <p:cNvCxnSpPr/>
          <p:nvPr/>
        </p:nvCxnSpPr>
        <p:spPr bwMode="auto">
          <a:xfrm>
            <a:off x="381000" y="2209800"/>
            <a:ext cx="609600" cy="1295400"/>
          </a:xfrm>
          <a:prstGeom prst="straightConnector1">
            <a:avLst/>
          </a:prstGeom>
          <a:noFill/>
          <a:ln w="57150"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flipH="1">
            <a:off x="8305800" y="2133600"/>
            <a:ext cx="609600" cy="1041400"/>
          </a:xfrm>
          <a:prstGeom prst="straightConnector1">
            <a:avLst/>
          </a:prstGeom>
          <a:noFill/>
          <a:ln w="57150"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a:off x="2895600" y="5410200"/>
            <a:ext cx="1295400" cy="0"/>
          </a:xfrm>
          <a:prstGeom prst="straightConnector1">
            <a:avLst/>
          </a:prstGeom>
          <a:noFill/>
          <a:ln w="57150"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a:off x="3543300" y="3124200"/>
            <a:ext cx="876300" cy="0"/>
          </a:xfrm>
          <a:prstGeom prst="straightConnector1">
            <a:avLst/>
          </a:prstGeom>
          <a:noFill/>
          <a:ln w="57150" cap="flat" cmpd="sng" algn="ctr">
            <a:solidFill>
              <a:srgbClr val="FF0000"/>
            </a:solidFill>
            <a:prstDash val="solid"/>
            <a:round/>
            <a:headEnd type="none" w="med" len="med"/>
            <a:tailEnd type="arrow"/>
          </a:ln>
          <a:effectLst/>
        </p:spPr>
      </p:cxnSp>
      <p:sp>
        <p:nvSpPr>
          <p:cNvPr id="5" name="Slide Number Placeholder 4"/>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23</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3054831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6"/>
          <p:cNvSpPr>
            <a:spLocks noGrp="1"/>
          </p:cNvSpPr>
          <p:nvPr>
            <p:ph idx="1"/>
          </p:nvPr>
        </p:nvSpPr>
        <p:spPr>
          <a:xfrm>
            <a:off x="152400" y="1371600"/>
            <a:ext cx="8915400" cy="5029200"/>
          </a:xfrm>
        </p:spPr>
        <p:txBody>
          <a:bodyPr/>
          <a:lstStyle/>
          <a:p>
            <a:r>
              <a:rPr lang="en-US" sz="1400" dirty="0" smtClean="0"/>
              <a:t>CERN has identified scientific &amp; technical personnel &amp; purchased a dedicated controls test stand for use by RC</a:t>
            </a:r>
          </a:p>
          <a:p>
            <a:endParaRPr lang="en-US" sz="1400" dirty="0" smtClean="0"/>
          </a:p>
          <a:p>
            <a:r>
              <a:rPr lang="en-US" sz="1400" dirty="0" smtClean="0"/>
              <a:t>Vacuum test by vacuum group (prep began 2014-02-12)</a:t>
            </a:r>
            <a:endParaRPr lang="en-US" sz="1400" dirty="0"/>
          </a:p>
          <a:p>
            <a:pPr marL="623887" lvl="1" indent="-285750">
              <a:buFont typeface="Arial" panose="020B0604020202020204" pitchFamily="34" charset="0"/>
              <a:buChar char="•"/>
            </a:pPr>
            <a:r>
              <a:rPr lang="en-US" sz="1400" dirty="0" smtClean="0"/>
              <a:t>Replace transport </a:t>
            </a:r>
            <a:r>
              <a:rPr lang="en-US" sz="1400" dirty="0"/>
              <a:t>flanges  </a:t>
            </a:r>
            <a:r>
              <a:rPr lang="en-US" sz="1400" dirty="0" smtClean="0"/>
              <a:t>&amp; plastic immobilization parts; clean plastic debris</a:t>
            </a:r>
          </a:p>
          <a:p>
            <a:pPr marL="623887" lvl="1" indent="-285750">
              <a:buFont typeface="Arial" panose="020B0604020202020204" pitchFamily="34" charset="0"/>
              <a:buChar char="•"/>
            </a:pPr>
            <a:r>
              <a:rPr lang="en-US" sz="1400" dirty="0" smtClean="0"/>
              <a:t>Install two SLAC-made BPM fixtures w/ 8 LHC BPMs and standard blank vacuum flanges covers</a:t>
            </a:r>
            <a:endParaRPr lang="en-US" sz="1400" dirty="0"/>
          </a:p>
          <a:p>
            <a:pPr marL="623887" lvl="1" indent="-285750">
              <a:buFont typeface="Arial" panose="020B0604020202020204" pitchFamily="34" charset="0"/>
              <a:buChar char="•"/>
            </a:pPr>
            <a:r>
              <a:rPr lang="en-US" sz="1400" dirty="0" smtClean="0"/>
              <a:t>Leak-check, vacuum bakeout and RGA measurement: Determine if eventual vacuum meets LHC standards; if not, determine if it is good enough for a SPS test; if so, plan for an SPS test</a:t>
            </a:r>
          </a:p>
          <a:p>
            <a:pPr marL="285750" indent="-285750">
              <a:buFontTx/>
              <a:buChar char="-"/>
            </a:pPr>
            <a:endParaRPr lang="en-US" sz="1400" dirty="0"/>
          </a:p>
          <a:p>
            <a:pPr marL="0" indent="0"/>
            <a:r>
              <a:rPr lang="en-US" sz="1400" dirty="0" smtClean="0"/>
              <a:t>Rotation &amp; metrology tests</a:t>
            </a:r>
          </a:p>
          <a:p>
            <a:pPr marL="623887" lvl="1" indent="-285750">
              <a:buFont typeface="Arial" panose="020B0604020202020204" pitchFamily="34" charset="0"/>
              <a:buChar char="•"/>
            </a:pPr>
            <a:r>
              <a:rPr lang="en-US" sz="1400" dirty="0" smtClean="0"/>
              <a:t>cable </a:t>
            </a:r>
            <a:r>
              <a:rPr lang="en-US" sz="1400" dirty="0"/>
              <a:t>to motor stepper controllers, LVDT and switch readout and confirm normal translation is possible</a:t>
            </a:r>
          </a:p>
          <a:p>
            <a:pPr marL="623887" lvl="1" indent="-285750">
              <a:buFont typeface="Arial" panose="020B0604020202020204" pitchFamily="34" charset="0"/>
              <a:buChar char="•"/>
            </a:pPr>
            <a:r>
              <a:rPr lang="en-US" sz="1400" dirty="0" smtClean="0"/>
              <a:t>verify </a:t>
            </a:r>
            <a:r>
              <a:rPr lang="en-US" sz="1400" dirty="0"/>
              <a:t>state of health of the motors</a:t>
            </a:r>
          </a:p>
          <a:p>
            <a:pPr marL="623887" lvl="1" indent="-285750">
              <a:buFont typeface="Arial" panose="020B0604020202020204" pitchFamily="34" charset="0"/>
              <a:buChar char="•"/>
            </a:pPr>
            <a:r>
              <a:rPr lang="en-US" sz="1400" dirty="0" smtClean="0"/>
              <a:t>"</a:t>
            </a:r>
            <a:r>
              <a:rPr lang="en-US" sz="1400" dirty="0"/>
              <a:t>standard" set up of switches, hard stops, etc.</a:t>
            </a:r>
          </a:p>
          <a:p>
            <a:pPr marL="623887" lvl="1" indent="-285750">
              <a:buFont typeface="Arial" panose="020B0604020202020204" pitchFamily="34" charset="0"/>
              <a:buChar char="•"/>
            </a:pPr>
            <a:r>
              <a:rPr lang="en-US" sz="1400" dirty="0"/>
              <a:t>metrology tests without rotation</a:t>
            </a:r>
          </a:p>
          <a:p>
            <a:pPr marL="623887" lvl="1" indent="-285750">
              <a:buFont typeface="Arial" panose="020B0604020202020204" pitchFamily="34" charset="0"/>
              <a:buChar char="•"/>
            </a:pPr>
            <a:r>
              <a:rPr lang="en-US" sz="1400" dirty="0" smtClean="0"/>
              <a:t>rotation </a:t>
            </a:r>
            <a:r>
              <a:rPr lang="en-US" sz="1400" dirty="0"/>
              <a:t>tests</a:t>
            </a:r>
          </a:p>
          <a:p>
            <a:pPr marL="623887" lvl="1" indent="-285750">
              <a:buFont typeface="Arial" panose="020B0604020202020204" pitchFamily="34" charset="0"/>
              <a:buChar char="•"/>
            </a:pPr>
            <a:r>
              <a:rPr lang="en-US" sz="1400" dirty="0" smtClean="0"/>
              <a:t>more </a:t>
            </a:r>
            <a:r>
              <a:rPr lang="en-US" sz="1400" dirty="0"/>
              <a:t>metrology tests </a:t>
            </a:r>
          </a:p>
          <a:p>
            <a:pPr marL="0" indent="0"/>
            <a:endParaRPr lang="en-US" sz="1400" dirty="0"/>
          </a:p>
          <a:p>
            <a:r>
              <a:rPr lang="en-US" sz="1400" dirty="0" smtClean="0"/>
              <a:t>Wire impedance tests</a:t>
            </a:r>
            <a:endParaRPr lang="en-US" sz="1400" dirty="0"/>
          </a:p>
          <a:p>
            <a:r>
              <a:rPr lang="en-US" sz="1400" dirty="0" smtClean="0"/>
              <a:t>SPS tests</a:t>
            </a:r>
          </a:p>
          <a:p>
            <a:r>
              <a:rPr lang="en-US" sz="1400" dirty="0" smtClean="0"/>
              <a:t>Eventually destructive </a:t>
            </a:r>
            <a:r>
              <a:rPr lang="en-US" sz="1400" dirty="0" err="1" smtClean="0"/>
              <a:t>HiRadMat</a:t>
            </a:r>
            <a:r>
              <a:rPr lang="en-US" sz="1400" dirty="0" smtClean="0"/>
              <a:t> beam tests followed by radiation cool-down followed by metrological exam</a:t>
            </a:r>
            <a:endParaRPr lang="en-US" dirty="0" smtClean="0"/>
          </a:p>
          <a:p>
            <a:pPr>
              <a:buFontTx/>
              <a:buChar char="•"/>
            </a:pPr>
            <a:endParaRPr lang="en-US" dirty="0" smtClean="0"/>
          </a:p>
          <a:p>
            <a:pPr>
              <a:buFontTx/>
              <a:buChar char="•"/>
            </a:pPr>
            <a:endParaRPr lang="en-US" dirty="0" smtClean="0"/>
          </a:p>
        </p:txBody>
      </p:sp>
      <p:sp>
        <p:nvSpPr>
          <p:cNvPr id="28675" name="Title 5"/>
          <p:cNvSpPr>
            <a:spLocks noGrp="1"/>
          </p:cNvSpPr>
          <p:nvPr>
            <p:ph type="title"/>
          </p:nvPr>
        </p:nvSpPr>
        <p:spPr>
          <a:xfrm>
            <a:off x="1219200" y="533400"/>
            <a:ext cx="6858000" cy="414338"/>
          </a:xfrm>
        </p:spPr>
        <p:txBody>
          <a:bodyPr/>
          <a:lstStyle/>
          <a:p>
            <a:r>
              <a:rPr lang="en-US" dirty="0" smtClean="0"/>
              <a:t>Current CERN Test Plan</a:t>
            </a:r>
          </a:p>
        </p:txBody>
      </p:sp>
      <p:sp>
        <p:nvSpPr>
          <p:cNvPr id="28676" name="Date Placeholder 2"/>
          <p:cNvSpPr>
            <a:spLocks noGrp="1"/>
          </p:cNvSpPr>
          <p:nvPr>
            <p:ph type="dt" sz="quarter" idx="10"/>
          </p:nvPr>
        </p:nvSpPr>
        <p:spPr>
          <a:noFill/>
        </p:spPr>
        <p:txBody>
          <a:bodyPr/>
          <a:lstStyle/>
          <a:p>
            <a:r>
              <a:rPr lang="en-US" smtClean="0"/>
              <a:t>LARP DOE Review - 17 Feb 2014</a:t>
            </a:r>
            <a:endParaRPr lang="en-US"/>
          </a:p>
        </p:txBody>
      </p:sp>
      <p:sp>
        <p:nvSpPr>
          <p:cNvPr id="28677" name="Footer Placeholder 3"/>
          <p:cNvSpPr>
            <a:spLocks noGrp="1"/>
          </p:cNvSpPr>
          <p:nvPr>
            <p:ph type="ftr" sz="quarter" idx="11"/>
          </p:nvPr>
        </p:nvSpPr>
        <p:spPr>
          <a:noFill/>
        </p:spPr>
        <p:txBody>
          <a:bodyPr/>
          <a:lstStyle/>
          <a:p>
            <a:r>
              <a:rPr lang="pl-PL" smtClean="0"/>
              <a:t>Accelerator Systems  - T. Markiewicz</a:t>
            </a:r>
            <a:endParaRPr lang="en-US" smtClean="0"/>
          </a:p>
        </p:txBody>
      </p:sp>
      <p:sp>
        <p:nvSpPr>
          <p:cNvPr id="3" name="Slide Number Placeholder 2"/>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24</a:t>
            </a:fld>
            <a:r>
              <a:rPr lang="en-US" smtClean="0"/>
              <a:t> / 26</a:t>
            </a:r>
            <a:endParaRPr lang="en-US" sz="1400" dirty="0">
              <a:latin typeface="Times New Roman" pitchFamily="18" charset="0"/>
            </a:endParaRPr>
          </a:p>
        </p:txBody>
      </p:sp>
      <p:pic>
        <p:nvPicPr>
          <p:cNvPr id="1026" name="Picture 2" descr="4553216d-ba4b-42f2-8d6d-4e9fc10188b2@exchan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946712"/>
            <a:ext cx="2662517" cy="19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twmark\Documents\rc\photos\2014-02-12 RC Vacuum Tank Opened at CERN\DSCN29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3911492"/>
            <a:ext cx="1524000" cy="2032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0"/>
            <a:r>
              <a:rPr lang="en-US" sz="1600" dirty="0" smtClean="0"/>
              <a:t>Evaluate</a:t>
            </a:r>
          </a:p>
          <a:p>
            <a:pPr marL="342900" lvl="0" indent="-342900">
              <a:buFont typeface="Arial" panose="020B0604020202020204" pitchFamily="34" charset="0"/>
              <a:buChar char="•"/>
            </a:pPr>
            <a:r>
              <a:rPr lang="en-US" sz="1600" dirty="0" smtClean="0"/>
              <a:t>The </a:t>
            </a:r>
            <a:r>
              <a:rPr lang="en-US" sz="1600" dirty="0"/>
              <a:t>quality and significance of the LARP scientific and technical accomplishments, and the merit, feasibility and impact of its planned development </a:t>
            </a:r>
            <a:r>
              <a:rPr lang="en-US" sz="1600" dirty="0" smtClean="0"/>
              <a:t>program</a:t>
            </a:r>
            <a:endParaRPr lang="en-US" sz="1600" dirty="0"/>
          </a:p>
          <a:p>
            <a:pPr marL="681037" lvl="1" indent="-342900">
              <a:buFont typeface="Arial" panose="020B0604020202020204" pitchFamily="34" charset="0"/>
              <a:buChar char="•"/>
            </a:pPr>
            <a:r>
              <a:rPr lang="en-US" sz="1600" dirty="0" smtClean="0"/>
              <a:t>The brief presentation attempted to convince the reviewers of the quality of the accelerator system program</a:t>
            </a:r>
          </a:p>
          <a:p>
            <a:pPr marL="342900" lvl="0" indent="-342900">
              <a:buFont typeface="Arial" panose="020B0604020202020204" pitchFamily="34" charset="0"/>
              <a:buChar char="•"/>
            </a:pPr>
            <a:endParaRPr lang="en-US" sz="1600" dirty="0"/>
          </a:p>
          <a:p>
            <a:pPr marL="342900" lvl="0" indent="-342900">
              <a:buFont typeface="Arial" panose="020B0604020202020204" pitchFamily="34" charset="0"/>
              <a:buChar char="•"/>
            </a:pPr>
            <a:endParaRPr lang="en-US" sz="1600" dirty="0"/>
          </a:p>
          <a:p>
            <a:pPr marL="342900" lvl="0" indent="-342900">
              <a:buFont typeface="Arial" panose="020B0604020202020204" pitchFamily="34" charset="0"/>
              <a:buChar char="•"/>
            </a:pPr>
            <a:r>
              <a:rPr lang="en-US" sz="1600" dirty="0" smtClean="0"/>
              <a:t>The </a:t>
            </a:r>
            <a:r>
              <a:rPr lang="en-US" sz="1600" dirty="0"/>
              <a:t>effectiveness and appropriateness of the laboratory interactions to maximize the leveraging of existing infrastructure and expertise available at those laboratories</a:t>
            </a:r>
            <a:r>
              <a:rPr lang="en-US" sz="1600" dirty="0" smtClean="0"/>
              <a:t>.</a:t>
            </a:r>
          </a:p>
          <a:p>
            <a:pPr marL="681037" lvl="1" indent="-342900">
              <a:buFont typeface="Arial" panose="020B0604020202020204" pitchFamily="34" charset="0"/>
              <a:buChar char="•"/>
            </a:pPr>
            <a:r>
              <a:rPr lang="en-US" sz="1600" dirty="0" smtClean="0"/>
              <a:t>While most accelerator system efforts are centered at one US lab, in all cases there is close communication and collaboration with CERN</a:t>
            </a:r>
            <a:endParaRPr lang="en-US" sz="1600" dirty="0"/>
          </a:p>
        </p:txBody>
      </p:sp>
      <p:sp>
        <p:nvSpPr>
          <p:cNvPr id="3" name="Title 2"/>
          <p:cNvSpPr>
            <a:spLocks noGrp="1"/>
          </p:cNvSpPr>
          <p:nvPr>
            <p:ph type="title"/>
          </p:nvPr>
        </p:nvSpPr>
        <p:spPr/>
        <p:txBody>
          <a:bodyPr/>
          <a:lstStyle/>
          <a:p>
            <a:r>
              <a:rPr lang="en-US" dirty="0" smtClean="0"/>
              <a:t>Charges to Reviewers Relevant to Accelerator Systems</a:t>
            </a:r>
            <a:endParaRPr lang="en-US" dirty="0"/>
          </a:p>
        </p:txBody>
      </p:sp>
      <p:sp>
        <p:nvSpPr>
          <p:cNvPr id="4" name="Date Placeholder 3"/>
          <p:cNvSpPr>
            <a:spLocks noGrp="1"/>
          </p:cNvSpPr>
          <p:nvPr>
            <p:ph type="dt" sz="half" idx="10"/>
          </p:nvPr>
        </p:nvSpPr>
        <p:spPr/>
        <p:txBody>
          <a:bodyPr/>
          <a:lstStyle/>
          <a:p>
            <a:pPr>
              <a:defRPr/>
            </a:pPr>
            <a:r>
              <a:rPr lang="en-US" smtClean="0"/>
              <a:t>LARP DOE Review - 17 Feb 2014</a:t>
            </a:r>
            <a:endParaRPr lang="en-US" dirty="0"/>
          </a:p>
        </p:txBody>
      </p:sp>
      <p:sp>
        <p:nvSpPr>
          <p:cNvPr id="5" name="Footer Placeholder 4"/>
          <p:cNvSpPr>
            <a:spLocks noGrp="1"/>
          </p:cNvSpPr>
          <p:nvPr>
            <p:ph type="ftr" sz="quarter" idx="11"/>
          </p:nvPr>
        </p:nvSpPr>
        <p:spPr/>
        <p:txBody>
          <a:bodyPr/>
          <a:lstStyle/>
          <a:p>
            <a:pPr>
              <a:defRPr/>
            </a:pPr>
            <a:r>
              <a:rPr lang="pl-PL" smtClean="0"/>
              <a:t>Accelerator Systems  - T. Markiewicz</a:t>
            </a:r>
            <a:endParaRPr lang="en-US" dirty="0"/>
          </a:p>
        </p:txBody>
      </p:sp>
      <p:sp>
        <p:nvSpPr>
          <p:cNvPr id="7" name="Slide Number Placeholder 6"/>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25</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1712499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“flat budget” would fund current ~1.4 FTEs and 50k travel.</a:t>
            </a:r>
          </a:p>
          <a:p>
            <a:pPr marL="681037" lvl="1" indent="-342900">
              <a:buFont typeface="Arial" panose="020B0604020202020204" pitchFamily="34" charset="0"/>
              <a:buChar char="•"/>
            </a:pPr>
            <a:r>
              <a:rPr lang="en-US" dirty="0" smtClean="0"/>
              <a:t>Cutting this would not add much to a big budget task</a:t>
            </a:r>
          </a:p>
          <a:p>
            <a:pPr marL="681037" lvl="1" indent="-342900">
              <a:buFont typeface="Arial" panose="020B0604020202020204" pitchFamily="34" charset="0"/>
              <a:buChar char="•"/>
            </a:pPr>
            <a:r>
              <a:rPr lang="en-US" dirty="0" smtClean="0"/>
              <a:t>Cutting this would remove the US from much of the intellectual involvement at the energy frontier of accelerator science</a:t>
            </a:r>
          </a:p>
          <a:p>
            <a:pPr marL="0" indent="0"/>
            <a:r>
              <a:rPr lang="en-US" dirty="0" smtClean="0"/>
              <a:t>Accelerator Systems provides the fertile ground from which new ideas and projects come.</a:t>
            </a:r>
          </a:p>
          <a:p>
            <a:pPr marL="681037" lvl="1" indent="-342900">
              <a:buFont typeface="Arial" panose="020B0604020202020204" pitchFamily="34" charset="0"/>
              <a:buChar char="•"/>
            </a:pPr>
            <a:r>
              <a:rPr lang="en-US" dirty="0" smtClean="0"/>
              <a:t>Crab &amp; WBFB “projects” originated here</a:t>
            </a:r>
          </a:p>
          <a:p>
            <a:pPr marL="681037" lvl="1" indent="-342900">
              <a:buFont typeface="Arial" panose="020B0604020202020204" pitchFamily="34" charset="0"/>
              <a:buChar char="•"/>
            </a:pPr>
            <a:r>
              <a:rPr lang="en-US" dirty="0" smtClean="0"/>
              <a:t>Strong involvement in collimation remains</a:t>
            </a:r>
          </a:p>
          <a:p>
            <a:pPr marL="681037" lvl="1" indent="-342900">
              <a:buFont typeface="Arial" panose="020B0604020202020204" pitchFamily="34" charset="0"/>
              <a:buChar char="•"/>
            </a:pPr>
            <a:r>
              <a:rPr lang="en-US" dirty="0" smtClean="0"/>
              <a:t>Beam studies and lattice work above &amp; beyond application to LARP deliverables valuable and appreciated</a:t>
            </a:r>
          </a:p>
          <a:p>
            <a:pPr marL="681037" lvl="1" indent="-342900">
              <a:buFont typeface="Arial" panose="020B0604020202020204" pitchFamily="34" charset="0"/>
              <a:buChar char="•"/>
            </a:pPr>
            <a:r>
              <a:rPr lang="en-US" dirty="0" smtClean="0"/>
              <a:t>LARP instrumentation hardware in use daily</a:t>
            </a:r>
          </a:p>
          <a:p>
            <a:pPr marL="0" indent="0"/>
            <a:r>
              <a:rPr lang="en-US" dirty="0"/>
              <a:t>Cross fertilization goes both </a:t>
            </a:r>
            <a:r>
              <a:rPr lang="en-US" dirty="0" smtClean="0"/>
              <a:t>ways</a:t>
            </a:r>
          </a:p>
          <a:p>
            <a:pPr marL="681037" lvl="1" indent="-342900">
              <a:buFont typeface="Arial" panose="020B0604020202020204" pitchFamily="34" charset="0"/>
              <a:buChar char="•"/>
            </a:pPr>
            <a:r>
              <a:rPr lang="en-US" dirty="0" smtClean="0"/>
              <a:t>Ex: crystal channeled 6 GeV e- beam at SLAC</a:t>
            </a:r>
            <a:endParaRPr lang="en-US" dirty="0"/>
          </a:p>
          <a:p>
            <a:pPr marL="1023937" lvl="2" indent="-342900">
              <a:buFont typeface="Arial" panose="020B0604020202020204" pitchFamily="34" charset="0"/>
              <a:buChar char="•"/>
            </a:pPr>
            <a:r>
              <a:rPr lang="en-US" dirty="0" smtClean="0"/>
              <a:t>Application to ILC collimation &amp; Gamma ray source</a:t>
            </a:r>
          </a:p>
        </p:txBody>
      </p:sp>
      <p:sp>
        <p:nvSpPr>
          <p:cNvPr id="3" name="Title 2"/>
          <p:cNvSpPr>
            <a:spLocks noGrp="1"/>
          </p:cNvSpPr>
          <p:nvPr>
            <p:ph type="title"/>
          </p:nvPr>
        </p:nvSpPr>
        <p:spPr/>
        <p:txBody>
          <a:bodyPr/>
          <a:lstStyle/>
          <a:p>
            <a:r>
              <a:rPr lang="en-US" dirty="0" smtClean="0"/>
              <a:t>Accelerator System Out-Year Budgets</a:t>
            </a:r>
            <a:endParaRPr lang="en-US" dirty="0"/>
          </a:p>
        </p:txBody>
      </p:sp>
      <p:sp>
        <p:nvSpPr>
          <p:cNvPr id="4" name="Date Placeholder 3"/>
          <p:cNvSpPr>
            <a:spLocks noGrp="1"/>
          </p:cNvSpPr>
          <p:nvPr>
            <p:ph type="dt" sz="half" idx="10"/>
          </p:nvPr>
        </p:nvSpPr>
        <p:spPr/>
        <p:txBody>
          <a:bodyPr/>
          <a:lstStyle/>
          <a:p>
            <a:pPr>
              <a:defRPr/>
            </a:pPr>
            <a:r>
              <a:rPr lang="en-US" smtClean="0"/>
              <a:t>LARP DOE Review - 17 Feb 2014</a:t>
            </a:r>
            <a:endParaRPr lang="en-US" dirty="0"/>
          </a:p>
        </p:txBody>
      </p:sp>
      <p:sp>
        <p:nvSpPr>
          <p:cNvPr id="5" name="Footer Placeholder 4"/>
          <p:cNvSpPr>
            <a:spLocks noGrp="1"/>
          </p:cNvSpPr>
          <p:nvPr>
            <p:ph type="ftr" sz="quarter" idx="11"/>
          </p:nvPr>
        </p:nvSpPr>
        <p:spPr/>
        <p:txBody>
          <a:bodyPr/>
          <a:lstStyle/>
          <a:p>
            <a:pPr>
              <a:defRPr/>
            </a:pPr>
            <a:r>
              <a:rPr lang="pl-PL" smtClean="0"/>
              <a:t>Accelerator Systems  - T. Markiewicz</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4779662"/>
            <a:ext cx="1985962" cy="1490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26</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3377122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562600"/>
            <a:ext cx="8382000" cy="457200"/>
          </a:xfrm>
        </p:spPr>
        <p:txBody>
          <a:bodyPr/>
          <a:lstStyle/>
          <a:p>
            <a:pPr algn="ctr"/>
            <a:r>
              <a:rPr lang="en-US" dirty="0" smtClean="0"/>
              <a:t>Thank you for your attention!</a:t>
            </a:r>
            <a:endParaRPr lang="en-US" dirty="0"/>
          </a:p>
        </p:txBody>
      </p:sp>
      <p:sp>
        <p:nvSpPr>
          <p:cNvPr id="2" name="Title 1"/>
          <p:cNvSpPr>
            <a:spLocks noGrp="1"/>
          </p:cNvSpPr>
          <p:nvPr>
            <p:ph type="title"/>
          </p:nvPr>
        </p:nvSpPr>
        <p:spPr/>
        <p:txBody>
          <a:bodyPr/>
          <a:lstStyle/>
          <a:p>
            <a:r>
              <a:rPr lang="en-US" dirty="0" smtClean="0"/>
              <a:t>In case you hadn’t seen this ….</a:t>
            </a:r>
            <a:endParaRPr lang="en-US" dirty="0"/>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sp>
        <p:nvSpPr>
          <p:cNvPr id="5" name="Slide Number Placeholder 4"/>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27</a:t>
            </a:fld>
            <a:r>
              <a:rPr lang="en-US" smtClean="0"/>
              <a:t> / 26</a:t>
            </a:r>
            <a:endParaRPr lang="en-US" sz="1400" dirty="0">
              <a:latin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01139" cy="396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176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8351" y="0"/>
            <a:ext cx="8229600" cy="914400"/>
          </a:xfrm>
        </p:spPr>
        <p:txBody>
          <a:bodyPr/>
          <a:lstStyle/>
          <a:p>
            <a:r>
              <a:rPr lang="en-US" dirty="0" smtClean="0"/>
              <a:t>Beam-Beam Studies </a:t>
            </a:r>
            <a:endParaRPr lang="en-US" dirty="0"/>
          </a:p>
        </p:txBody>
      </p:sp>
      <p:sp>
        <p:nvSpPr>
          <p:cNvPr id="6" name="Content Placeholder 5"/>
          <p:cNvSpPr>
            <a:spLocks noGrp="1"/>
          </p:cNvSpPr>
          <p:nvPr>
            <p:ph idx="1"/>
          </p:nvPr>
        </p:nvSpPr>
        <p:spPr>
          <a:xfrm>
            <a:off x="457200" y="2057400"/>
            <a:ext cx="8229600" cy="4099558"/>
          </a:xfrm>
        </p:spPr>
        <p:txBody>
          <a:bodyPr>
            <a:normAutofit lnSpcReduction="10000"/>
          </a:bodyPr>
          <a:lstStyle/>
          <a:p>
            <a:pPr marL="342900" indent="-342900">
              <a:buFont typeface="Arial" panose="020B0604020202020204" pitchFamily="34" charset="0"/>
              <a:buChar char="•"/>
            </a:pPr>
            <a:r>
              <a:rPr lang="en-US" dirty="0" smtClean="0"/>
              <a:t>These are essential for reducing project risk. A number of key components of HL-LHC performance scenario have not been demonstrated in hadron colliders</a:t>
            </a:r>
          </a:p>
          <a:p>
            <a:pPr marL="741362" lvl="1" indent="-342900">
              <a:buFont typeface="Arial" panose="020B0604020202020204" pitchFamily="34" charset="0"/>
              <a:buChar char="•"/>
            </a:pPr>
            <a:r>
              <a:rPr lang="en-US" dirty="0" smtClean="0"/>
              <a:t>very high beam-beam tune shift</a:t>
            </a:r>
          </a:p>
          <a:p>
            <a:pPr marL="741362" lvl="1" indent="-342900">
              <a:buFont typeface="Arial" panose="020B0604020202020204" pitchFamily="34" charset="0"/>
              <a:buChar char="•"/>
            </a:pPr>
            <a:r>
              <a:rPr lang="en-US" dirty="0" smtClean="0"/>
              <a:t>operation with crab cavities</a:t>
            </a:r>
          </a:p>
          <a:p>
            <a:pPr marL="342900" indent="-342900">
              <a:buFont typeface="Arial" panose="020B0604020202020204" pitchFamily="34" charset="0"/>
              <a:buChar char="•"/>
            </a:pPr>
            <a:r>
              <a:rPr lang="en-US" dirty="0" smtClean="0"/>
              <a:t>Development of novel concepts is required to mitigate the high event density and ensure quality data delivery, which contributes to the efficient use of LARP equipment</a:t>
            </a:r>
          </a:p>
          <a:p>
            <a:pPr marL="342900" indent="-342900">
              <a:buFont typeface="Arial" panose="020B0604020202020204" pitchFamily="34" charset="0"/>
              <a:buChar char="•"/>
            </a:pPr>
            <a:r>
              <a:rPr lang="en-US" dirty="0" smtClean="0"/>
              <a:t>LARP expertise is well recognized by CERN. </a:t>
            </a:r>
          </a:p>
          <a:p>
            <a:pPr marL="681037" lvl="1" indent="-342900">
              <a:buFont typeface="Arial" panose="020B0604020202020204" pitchFamily="34" charset="0"/>
              <a:buChar char="•"/>
            </a:pPr>
            <a:r>
              <a:rPr lang="en-US" dirty="0" smtClean="0"/>
              <a:t>LBNL and FNAL possess unique codes. </a:t>
            </a:r>
          </a:p>
          <a:p>
            <a:pPr marL="681037" lvl="1" indent="-342900">
              <a:buFont typeface="Arial" panose="020B0604020202020204" pitchFamily="34" charset="0"/>
              <a:buChar char="•"/>
            </a:pPr>
            <a:r>
              <a:rPr lang="en-US" dirty="0" err="1" smtClean="0"/>
              <a:t>A.Valishev</a:t>
            </a:r>
            <a:r>
              <a:rPr lang="en-US" dirty="0" smtClean="0"/>
              <a:t> (LARP/FNAL) is the leader of </a:t>
            </a:r>
            <a:r>
              <a:rPr lang="en-US" dirty="0" err="1" smtClean="0"/>
              <a:t>HiLumi</a:t>
            </a:r>
            <a:r>
              <a:rPr lang="en-US" dirty="0" smtClean="0"/>
              <a:t> LHC Beam-Beam Task</a:t>
            </a:r>
          </a:p>
        </p:txBody>
      </p:sp>
      <p:sp>
        <p:nvSpPr>
          <p:cNvPr id="2" name="Rectangle 1"/>
          <p:cNvSpPr/>
          <p:nvPr/>
        </p:nvSpPr>
        <p:spPr>
          <a:xfrm>
            <a:off x="1371600" y="762000"/>
            <a:ext cx="6858000" cy="923330"/>
          </a:xfrm>
          <a:prstGeom prst="rect">
            <a:avLst/>
          </a:prstGeom>
        </p:spPr>
        <p:txBody>
          <a:bodyPr wrap="square">
            <a:spAutoFit/>
          </a:bodyPr>
          <a:lstStyle/>
          <a:p>
            <a:r>
              <a:rPr lang="en-US" sz="1800" dirty="0" smtClean="0"/>
              <a:t>2011 </a:t>
            </a:r>
            <a:r>
              <a:rPr lang="en-US" sz="1800" dirty="0"/>
              <a:t>DOE Review:</a:t>
            </a:r>
          </a:p>
          <a:p>
            <a:r>
              <a:rPr lang="en-US" sz="1800" dirty="0" smtClean="0"/>
              <a:t>“</a:t>
            </a:r>
            <a:r>
              <a:rPr lang="en-US" sz="1800" dirty="0"/>
              <a:t>Continue work on beam physics, especially beam-beam </a:t>
            </a:r>
            <a:r>
              <a:rPr lang="en-US" sz="1800" dirty="0" smtClean="0"/>
              <a:t>interactions.”</a:t>
            </a:r>
            <a:endParaRPr lang="en-US" sz="1800" dirty="0"/>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7" name="Footer Placeholder 6"/>
          <p:cNvSpPr>
            <a:spLocks noGrp="1"/>
          </p:cNvSpPr>
          <p:nvPr>
            <p:ph type="ftr" sz="quarter" idx="11"/>
          </p:nvPr>
        </p:nvSpPr>
        <p:spPr/>
        <p:txBody>
          <a:bodyPr/>
          <a:lstStyle/>
          <a:p>
            <a:pPr>
              <a:defRPr/>
            </a:pPr>
            <a:r>
              <a:rPr lang="pl-PL" smtClean="0"/>
              <a:t>Accelerator Systems  - T. Markiewicz</a:t>
            </a:r>
            <a:endParaRPr lang="en-US" dirty="0"/>
          </a:p>
        </p:txBody>
      </p:sp>
      <p:sp>
        <p:nvSpPr>
          <p:cNvPr id="8" name="Slide Number Placeholder 7"/>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3</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2539359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8351" y="0"/>
            <a:ext cx="8229600" cy="914400"/>
          </a:xfrm>
        </p:spPr>
        <p:txBody>
          <a:bodyPr/>
          <a:lstStyle/>
          <a:p>
            <a:r>
              <a:rPr lang="en-US" dirty="0" smtClean="0"/>
              <a:t>Beam-Beam Studies </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559975988"/>
              </p:ext>
            </p:extLst>
          </p:nvPr>
        </p:nvGraphicFramePr>
        <p:xfrm>
          <a:off x="93486" y="825595"/>
          <a:ext cx="5207728" cy="1920240"/>
        </p:xfrm>
        <a:graphic>
          <a:graphicData uri="http://schemas.openxmlformats.org/drawingml/2006/table">
            <a:tbl>
              <a:tblPr firstRow="1" bandRow="1">
                <a:tableStyleId>{5C22544A-7EE6-4342-B048-85BDC9FD1C3A}</a:tableStyleId>
              </a:tblPr>
              <a:tblGrid>
                <a:gridCol w="2276821"/>
                <a:gridCol w="1428787"/>
                <a:gridCol w="1502120"/>
              </a:tblGrid>
              <a:tr h="370840">
                <a:tc>
                  <a:txBody>
                    <a:bodyPr/>
                    <a:lstStyle/>
                    <a:p>
                      <a:endParaRPr lang="en-GB" sz="1600" dirty="0"/>
                    </a:p>
                  </a:txBody>
                  <a:tcPr/>
                </a:tc>
                <a:tc>
                  <a:txBody>
                    <a:bodyPr/>
                    <a:lstStyle/>
                    <a:p>
                      <a:pPr algn="ctr"/>
                      <a:r>
                        <a:rPr lang="en-US" sz="1600" dirty="0" smtClean="0">
                          <a:latin typeface="Calibri" panose="020F0502020204030204" pitchFamily="34" charset="0"/>
                        </a:rPr>
                        <a:t>LHC nominal</a:t>
                      </a:r>
                      <a:endParaRPr lang="en-GB" sz="1600" dirty="0">
                        <a:latin typeface="Calibri" panose="020F0502020204030204" pitchFamily="34" charset="0"/>
                      </a:endParaRPr>
                    </a:p>
                  </a:txBody>
                  <a:tcPr/>
                </a:tc>
                <a:tc>
                  <a:txBody>
                    <a:bodyPr/>
                    <a:lstStyle/>
                    <a:p>
                      <a:pPr algn="ctr"/>
                      <a:r>
                        <a:rPr lang="en-US" sz="1600" dirty="0" smtClean="0">
                          <a:latin typeface="Calibri" panose="020F0502020204030204" pitchFamily="34" charset="0"/>
                        </a:rPr>
                        <a:t>HL-LHC</a:t>
                      </a:r>
                    </a:p>
                    <a:p>
                      <a:pPr algn="ctr"/>
                      <a:r>
                        <a:rPr lang="en-US" sz="1600" dirty="0" smtClean="0">
                          <a:latin typeface="Calibri" panose="020F0502020204030204" pitchFamily="34" charset="0"/>
                        </a:rPr>
                        <a:t>25 ns baseline</a:t>
                      </a:r>
                      <a:endParaRPr lang="en-GB" sz="1600" dirty="0">
                        <a:latin typeface="Calibri" panose="020F0502020204030204" pitchFamily="34" charset="0"/>
                      </a:endParaRPr>
                    </a:p>
                  </a:txBody>
                  <a:tcPr/>
                </a:tc>
              </a:tr>
              <a:tr h="0">
                <a:tc>
                  <a:txBody>
                    <a:bodyPr/>
                    <a:lstStyle/>
                    <a:p>
                      <a:r>
                        <a:rPr lang="en-US" sz="1600" dirty="0" smtClean="0">
                          <a:latin typeface="Calibri" panose="020F0502020204030204" pitchFamily="34" charset="0"/>
                        </a:rPr>
                        <a:t>p/bunch [10</a:t>
                      </a:r>
                      <a:r>
                        <a:rPr lang="en-US" sz="1600" baseline="30000" dirty="0" smtClean="0">
                          <a:latin typeface="Calibri" panose="020F0502020204030204" pitchFamily="34" charset="0"/>
                        </a:rPr>
                        <a:t>11</a:t>
                      </a:r>
                      <a:r>
                        <a:rPr lang="en-US" sz="1600" dirty="0" smtClean="0">
                          <a:latin typeface="Calibri" panose="020F0502020204030204" pitchFamily="34" charset="0"/>
                        </a:rPr>
                        <a:t>]</a:t>
                      </a:r>
                      <a:endParaRPr lang="en-GB" sz="1600" dirty="0">
                        <a:latin typeface="Calibri" panose="020F0502020204030204" pitchFamily="34" charset="0"/>
                      </a:endParaRPr>
                    </a:p>
                  </a:txBody>
                  <a:tcPr/>
                </a:tc>
                <a:tc>
                  <a:txBody>
                    <a:bodyPr/>
                    <a:lstStyle/>
                    <a:p>
                      <a:pPr algn="ctr"/>
                      <a:r>
                        <a:rPr lang="en-US" sz="1600" b="0" dirty="0" smtClean="0">
                          <a:solidFill>
                            <a:schemeClr val="tx1"/>
                          </a:solidFill>
                          <a:latin typeface="Calibri" panose="020F0502020204030204" pitchFamily="34" charset="0"/>
                        </a:rPr>
                        <a:t>1.15 (0.58A)</a:t>
                      </a:r>
                      <a:endParaRPr lang="en-GB" sz="1600" b="0" dirty="0">
                        <a:solidFill>
                          <a:schemeClr val="tx1"/>
                        </a:solidFill>
                        <a:latin typeface="Calibri" panose="020F0502020204030204" pitchFamily="34" charset="0"/>
                      </a:endParaRPr>
                    </a:p>
                  </a:txBody>
                  <a:tcPr/>
                </a:tc>
                <a:tc>
                  <a:txBody>
                    <a:bodyPr/>
                    <a:lstStyle/>
                    <a:p>
                      <a:pPr algn="ctr"/>
                      <a:r>
                        <a:rPr lang="en-US" sz="1600" b="1" dirty="0" smtClean="0">
                          <a:solidFill>
                            <a:srgbClr val="FF0000"/>
                          </a:solidFill>
                          <a:latin typeface="Calibri" panose="020F0502020204030204" pitchFamily="34" charset="0"/>
                        </a:rPr>
                        <a:t>2.2  (1.11 A)</a:t>
                      </a:r>
                      <a:endParaRPr lang="en-GB" sz="1600" b="1" dirty="0">
                        <a:solidFill>
                          <a:srgbClr val="FF0000"/>
                        </a:solidFill>
                        <a:latin typeface="Calibri" panose="020F0502020204030204" pitchFamily="34" charset="0"/>
                      </a:endParaRPr>
                    </a:p>
                  </a:txBody>
                  <a:tcPr/>
                </a:tc>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600" dirty="0" smtClean="0">
                          <a:latin typeface="Calibri" panose="020F0502020204030204" pitchFamily="34" charset="0"/>
                        </a:rPr>
                        <a:t>Energy in one beam [MJ]</a:t>
                      </a:r>
                    </a:p>
                  </a:txBody>
                  <a:tcPr/>
                </a:tc>
                <a:tc>
                  <a:txBody>
                    <a:bodyPr/>
                    <a:lstStyle/>
                    <a:p>
                      <a:pPr algn="ctr"/>
                      <a:r>
                        <a:rPr lang="en-GB" sz="1600" b="0" dirty="0" smtClean="0">
                          <a:solidFill>
                            <a:schemeClr val="tx1"/>
                          </a:solidFill>
                          <a:latin typeface="Calibri" panose="020F0502020204030204" pitchFamily="34" charset="0"/>
                        </a:rPr>
                        <a:t>360</a:t>
                      </a:r>
                      <a:endParaRPr lang="en-GB" sz="1600" b="0" dirty="0">
                        <a:solidFill>
                          <a:schemeClr val="tx1"/>
                        </a:solidFill>
                        <a:latin typeface="Calibri" panose="020F0502020204030204" pitchFamily="34" charset="0"/>
                      </a:endParaRPr>
                    </a:p>
                  </a:txBody>
                  <a:tcPr/>
                </a:tc>
                <a:tc>
                  <a:txBody>
                    <a:bodyPr/>
                    <a:lstStyle/>
                    <a:p>
                      <a:pPr algn="ctr"/>
                      <a:r>
                        <a:rPr lang="en-GB" sz="1600" b="1" dirty="0" smtClean="0">
                          <a:solidFill>
                            <a:srgbClr val="FF0000"/>
                          </a:solidFill>
                          <a:latin typeface="Calibri" panose="020F0502020204030204" pitchFamily="34" charset="0"/>
                        </a:rPr>
                        <a:t>690</a:t>
                      </a:r>
                      <a:endParaRPr lang="en-GB" sz="1600" b="1" dirty="0">
                        <a:solidFill>
                          <a:srgbClr val="FF0000"/>
                        </a:solidFill>
                        <a:latin typeface="Calibri" panose="020F0502020204030204" pitchFamily="34" charset="0"/>
                      </a:endParaRPr>
                    </a:p>
                  </a:txBody>
                  <a:tcPr/>
                </a:tc>
              </a:tr>
              <a:tr h="137160">
                <a:tc>
                  <a:txBody>
                    <a:bodyPr/>
                    <a:lstStyle/>
                    <a:p>
                      <a:r>
                        <a:rPr lang="en-GB" sz="1600" dirty="0" smtClean="0">
                          <a:latin typeface="Calibri" panose="020F0502020204030204" pitchFamily="34" charset="0"/>
                        </a:rPr>
                        <a:t>Beam-beam</a:t>
                      </a:r>
                      <a:r>
                        <a:rPr lang="en-GB" sz="1600" baseline="0" dirty="0" smtClean="0">
                          <a:latin typeface="Calibri" panose="020F0502020204030204" pitchFamily="34" charset="0"/>
                        </a:rPr>
                        <a:t> tune shift</a:t>
                      </a:r>
                      <a:endParaRPr lang="en-GB" sz="1600" dirty="0">
                        <a:latin typeface="Calibri" panose="020F0502020204030204" pitchFamily="34" charset="0"/>
                      </a:endParaRPr>
                    </a:p>
                  </a:txBody>
                  <a:tcPr/>
                </a:tc>
                <a:tc>
                  <a:txBody>
                    <a:bodyPr/>
                    <a:lstStyle/>
                    <a:p>
                      <a:pPr algn="ctr"/>
                      <a:r>
                        <a:rPr lang="en-US" sz="1600" b="0" dirty="0" smtClean="0">
                          <a:solidFill>
                            <a:schemeClr val="tx1"/>
                          </a:solidFill>
                          <a:latin typeface="Calibri" panose="020F0502020204030204" pitchFamily="34" charset="0"/>
                        </a:rPr>
                        <a:t>0.01</a:t>
                      </a:r>
                      <a:endParaRPr lang="en-GB" sz="1600" b="0" dirty="0">
                        <a:solidFill>
                          <a:schemeClr val="tx1"/>
                        </a:solidFill>
                        <a:latin typeface="Calibri" panose="020F0502020204030204" pitchFamily="34" charset="0"/>
                      </a:endParaRPr>
                    </a:p>
                  </a:txBody>
                  <a:tcPr/>
                </a:tc>
                <a:tc>
                  <a:txBody>
                    <a:bodyPr/>
                    <a:lstStyle/>
                    <a:p>
                      <a:pPr algn="ctr"/>
                      <a:r>
                        <a:rPr lang="en-US" sz="1600" b="1" dirty="0" smtClean="0">
                          <a:solidFill>
                            <a:srgbClr val="FF0000"/>
                          </a:solidFill>
                          <a:latin typeface="Calibri" panose="020F0502020204030204" pitchFamily="34" charset="0"/>
                        </a:rPr>
                        <a:t>0.033</a:t>
                      </a:r>
                      <a:endParaRPr lang="en-GB" sz="1600" b="1" dirty="0">
                        <a:solidFill>
                          <a:srgbClr val="FF0000"/>
                        </a:solidFill>
                        <a:latin typeface="Calibri" panose="020F0502020204030204" pitchFamily="34" charset="0"/>
                      </a:endParaRPr>
                    </a:p>
                  </a:txBody>
                  <a:tcPr/>
                </a:tc>
              </a:tr>
              <a:tr h="137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rPr>
                        <a:t>#Pile up @5E34</a:t>
                      </a:r>
                    </a:p>
                  </a:txBody>
                  <a:tcPr/>
                </a:tc>
                <a:tc>
                  <a:txBody>
                    <a:bodyPr/>
                    <a:lstStyle/>
                    <a:p>
                      <a:pPr algn="ctr"/>
                      <a:r>
                        <a:rPr lang="en-US" sz="1600" dirty="0" smtClean="0">
                          <a:latin typeface="Calibri" panose="020F0502020204030204" pitchFamily="34" charset="0"/>
                        </a:rPr>
                        <a:t>25</a:t>
                      </a:r>
                      <a:endParaRPr lang="en-GB" sz="1600" dirty="0">
                        <a:latin typeface="Calibri" panose="020F0502020204030204" pitchFamily="34" charset="0"/>
                      </a:endParaRPr>
                    </a:p>
                  </a:txBody>
                  <a:tcPr/>
                </a:tc>
                <a:tc>
                  <a:txBody>
                    <a:bodyPr/>
                    <a:lstStyle/>
                    <a:p>
                      <a:pPr algn="ctr"/>
                      <a:r>
                        <a:rPr lang="en-US" sz="1600" b="1" dirty="0" smtClean="0">
                          <a:solidFill>
                            <a:srgbClr val="FF0000"/>
                          </a:solidFill>
                          <a:latin typeface="Calibri" panose="020F0502020204030204" pitchFamily="34" charset="0"/>
                        </a:rPr>
                        <a:t>140</a:t>
                      </a:r>
                      <a:endParaRPr lang="en-GB" sz="1600" b="1" dirty="0">
                        <a:solidFill>
                          <a:srgbClr val="FF0000"/>
                        </a:solidFill>
                        <a:latin typeface="Calibri" panose="020F0502020204030204" pitchFamily="34" charset="0"/>
                      </a:endParaRPr>
                    </a:p>
                  </a:txBody>
                  <a:tcPr/>
                </a:tc>
              </a:tr>
            </a:tbl>
          </a:graphicData>
        </a:graphic>
      </p:graphicFrame>
      <p:pic>
        <p:nvPicPr>
          <p:cNvPr id="10" name="Picture 9" descr="C:\Users\fartouk\Downloads\Picture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990916"/>
            <a:ext cx="4112031" cy="198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4723" y="2831656"/>
            <a:ext cx="386566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smtClean="0">
                <a:latin typeface="Calibri" panose="020F0502020204030204" pitchFamily="34" charset="0"/>
              </a:rPr>
              <a:t>New scheme</a:t>
            </a:r>
          </a:p>
          <a:p>
            <a:pPr algn="ctr"/>
            <a:r>
              <a:rPr lang="en-US" sz="2400" dirty="0" smtClean="0">
                <a:latin typeface="Calibri" panose="020F0502020204030204" pitchFamily="34" charset="0"/>
              </a:rPr>
              <a:t>Crab-Kiss Collisions </a:t>
            </a:r>
            <a:r>
              <a:rPr lang="ru-RU" sz="1600" dirty="0" smtClean="0">
                <a:latin typeface="Calibri" panose="020F0502020204030204" pitchFamily="34" charset="0"/>
              </a:rPr>
              <a:t>(</a:t>
            </a:r>
            <a:r>
              <a:rPr lang="en-US" sz="1600" dirty="0" err="1" smtClean="0">
                <a:latin typeface="Calibri" panose="020F0502020204030204" pitchFamily="34" charset="0"/>
              </a:rPr>
              <a:t>S.Fartoukh</a:t>
            </a:r>
            <a:r>
              <a:rPr lang="en-US" sz="1600" dirty="0" smtClean="0">
                <a:latin typeface="Calibri" panose="020F0502020204030204" pitchFamily="34" charset="0"/>
              </a:rPr>
              <a:t>)</a:t>
            </a:r>
          </a:p>
        </p:txBody>
      </p:sp>
      <p:pic>
        <p:nvPicPr>
          <p:cNvPr id="12" name="Picture 11" descr="Screen Shot 2014-01-30 at 5.31.57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55307" y="3096540"/>
            <a:ext cx="3292774" cy="2158783"/>
          </a:xfrm>
          <a:prstGeom prst="rect">
            <a:avLst/>
          </a:prstGeom>
        </p:spPr>
      </p:pic>
      <p:sp>
        <p:nvSpPr>
          <p:cNvPr id="13" name="TextBox 12"/>
          <p:cNvSpPr txBox="1"/>
          <p:nvPr/>
        </p:nvSpPr>
        <p:spPr>
          <a:xfrm>
            <a:off x="6396612" y="3746515"/>
            <a:ext cx="2681022" cy="1077218"/>
          </a:xfrm>
          <a:prstGeom prst="rect">
            <a:avLst/>
          </a:prstGeom>
          <a:solidFill>
            <a:schemeClr val="accent1">
              <a:lumMod val="20000"/>
              <a:lumOff val="80000"/>
            </a:schemeClr>
          </a:solidFill>
        </p:spPr>
        <p:txBody>
          <a:bodyPr wrap="square" rtlCol="0">
            <a:spAutoFit/>
          </a:bodyPr>
          <a:lstStyle/>
          <a:p>
            <a:pPr marL="342900" indent="-342900">
              <a:buFont typeface="Wingdings" charset="0"/>
              <a:buChar char="à"/>
            </a:pPr>
            <a:r>
              <a:rPr lang="en-US" sz="1600" dirty="0">
                <a:solidFill>
                  <a:srgbClr val="FF0000"/>
                </a:solidFill>
                <a:latin typeface="Calibri" panose="020F0502020204030204" pitchFamily="34" charset="0"/>
                <a:sym typeface="Wingdings" panose="05000000000000000000" pitchFamily="2" charset="2"/>
              </a:rPr>
              <a:t>N</a:t>
            </a:r>
            <a:r>
              <a:rPr lang="en-US" sz="1600" dirty="0" smtClean="0">
                <a:solidFill>
                  <a:srgbClr val="FF0000"/>
                </a:solidFill>
                <a:latin typeface="Calibri" panose="020F0502020204030204" pitchFamily="34" charset="0"/>
                <a:sym typeface="Wingdings" panose="05000000000000000000" pitchFamily="2" charset="2"/>
              </a:rPr>
              <a:t>et gain in data quality by </a:t>
            </a:r>
            <a:r>
              <a:rPr lang="en-US" sz="1600" dirty="0" smtClean="0">
                <a:solidFill>
                  <a:srgbClr val="FF0000"/>
                </a:solidFill>
                <a:latin typeface="Calibri" panose="020F0502020204030204" pitchFamily="34" charset="0"/>
                <a:sym typeface="Symbol"/>
              </a:rPr>
              <a:t>2 at each step at constant performance</a:t>
            </a:r>
          </a:p>
          <a:p>
            <a:pPr marL="342900" indent="-342900">
              <a:buFont typeface="Wingdings" charset="0"/>
              <a:buChar char="à"/>
            </a:pPr>
            <a:r>
              <a:rPr lang="en-US" sz="1600" dirty="0" smtClean="0">
                <a:solidFill>
                  <a:srgbClr val="FF0000"/>
                </a:solidFill>
                <a:latin typeface="Calibri" panose="020F0502020204030204" pitchFamily="34" charset="0"/>
                <a:sym typeface="Symbol"/>
              </a:rPr>
              <a:t>½ beam-beam tune </a:t>
            </a:r>
            <a:r>
              <a:rPr lang="en-US" sz="1600" dirty="0" smtClean="0">
                <a:solidFill>
                  <a:srgbClr val="FF0000"/>
                </a:solidFill>
                <a:sym typeface="Symbol"/>
              </a:rPr>
              <a:t>shift</a:t>
            </a:r>
            <a:endParaRPr lang="en-US" sz="1600" dirty="0">
              <a:solidFill>
                <a:srgbClr val="FF0000"/>
              </a:solidFill>
            </a:endParaRPr>
          </a:p>
        </p:txBody>
      </p:sp>
      <p:pic>
        <p:nvPicPr>
          <p:cNvPr id="1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3949" y="5239191"/>
            <a:ext cx="4286218" cy="154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5357012" y="5538232"/>
            <a:ext cx="3314690" cy="923330"/>
          </a:xfrm>
          <a:prstGeom prst="rect">
            <a:avLst/>
          </a:prstGeom>
          <a:noFill/>
        </p:spPr>
        <p:txBody>
          <a:bodyPr wrap="none" rtlCol="0">
            <a:spAutoFit/>
          </a:bodyPr>
          <a:lstStyle/>
          <a:p>
            <a:r>
              <a:rPr lang="en-US" sz="1800" dirty="0">
                <a:solidFill>
                  <a:schemeClr val="dk1"/>
                </a:solidFill>
                <a:latin typeface="Calibri" panose="020F0502020204030204" pitchFamily="34" charset="0"/>
                <a:sym typeface="Wingdings" panose="05000000000000000000" pitchFamily="2" charset="2"/>
              </a:rPr>
              <a:t>Beam-beam compensation wires </a:t>
            </a:r>
          </a:p>
          <a:p>
            <a:r>
              <a:rPr lang="en-US" sz="1800" dirty="0">
                <a:solidFill>
                  <a:schemeClr val="dk1"/>
                </a:solidFill>
                <a:latin typeface="Calibri" panose="020F0502020204030204" pitchFamily="34" charset="0"/>
                <a:sym typeface="Wingdings" panose="05000000000000000000" pitchFamily="2" charset="2"/>
              </a:rPr>
              <a:t>are in HL-LHC Plan B </a:t>
            </a:r>
          </a:p>
          <a:p>
            <a:r>
              <a:rPr lang="en-US" sz="1800" dirty="0">
                <a:solidFill>
                  <a:schemeClr val="dk1"/>
                </a:solidFill>
                <a:latin typeface="Calibri" panose="020F0502020204030204" pitchFamily="34" charset="0"/>
                <a:sym typeface="Wingdings" panose="05000000000000000000" pitchFamily="2" charset="2"/>
              </a:rPr>
              <a:t>w/o crab-cavity</a:t>
            </a:r>
            <a:endParaRPr lang="en-US" sz="1800" dirty="0">
              <a:solidFill>
                <a:schemeClr val="dk1"/>
              </a:solidFill>
              <a:latin typeface="Calibri" panose="020F0502020204030204" pitchFamily="34" charset="0"/>
            </a:endParaRPr>
          </a:p>
        </p:txBody>
      </p:sp>
      <p:sp>
        <p:nvSpPr>
          <p:cNvPr id="16" name="TextBox 15"/>
          <p:cNvSpPr txBox="1"/>
          <p:nvPr/>
        </p:nvSpPr>
        <p:spPr>
          <a:xfrm>
            <a:off x="5368022" y="1354775"/>
            <a:ext cx="3275705"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800" dirty="0" smtClean="0">
                <a:latin typeface="Calibri" panose="020F0502020204030204" pitchFamily="34" charset="0"/>
              </a:rPr>
              <a:t>significantly higher beam current</a:t>
            </a:r>
          </a:p>
          <a:p>
            <a:r>
              <a:rPr lang="en-US" sz="1800" dirty="0" smtClean="0">
                <a:latin typeface="Calibri" panose="020F0502020204030204" pitchFamily="34" charset="0"/>
              </a:rPr>
              <a:t>makes losses critical</a:t>
            </a:r>
            <a:endParaRPr lang="en-US" sz="1800" dirty="0">
              <a:latin typeface="Calibri" panose="020F0502020204030204" pitchFamily="34" charset="0"/>
            </a:endParaRPr>
          </a:p>
        </p:txBody>
      </p:sp>
      <p:cxnSp>
        <p:nvCxnSpPr>
          <p:cNvPr id="18" name="Straight Arrow Connector 17"/>
          <p:cNvCxnSpPr>
            <a:endCxn id="16" idx="1"/>
          </p:cNvCxnSpPr>
          <p:nvPr/>
        </p:nvCxnSpPr>
        <p:spPr>
          <a:xfrm flipV="1">
            <a:off x="4802188" y="1677941"/>
            <a:ext cx="565834" cy="1953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143375" y="1730375"/>
            <a:ext cx="174625" cy="2222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385485" y="2062799"/>
            <a:ext cx="306398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800" dirty="0">
                <a:latin typeface="Calibri" panose="020F0502020204030204" pitchFamily="34" charset="0"/>
              </a:rPr>
              <a:t>machine imperfections critical </a:t>
            </a:r>
          </a:p>
        </p:txBody>
      </p:sp>
      <p:cxnSp>
        <p:nvCxnSpPr>
          <p:cNvPr id="26" name="Straight Arrow Connector 25"/>
          <p:cNvCxnSpPr>
            <a:endCxn id="25" idx="1"/>
          </p:cNvCxnSpPr>
          <p:nvPr/>
        </p:nvCxnSpPr>
        <p:spPr>
          <a:xfrm>
            <a:off x="4875214" y="2232025"/>
            <a:ext cx="510271" cy="154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Right Arrow 27"/>
          <p:cNvSpPr/>
          <p:nvPr/>
        </p:nvSpPr>
        <p:spPr>
          <a:xfrm>
            <a:off x="3746501" y="4024314"/>
            <a:ext cx="595312"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lus 28"/>
          <p:cNvSpPr/>
          <p:nvPr/>
        </p:nvSpPr>
        <p:spPr>
          <a:xfrm>
            <a:off x="658813" y="5548313"/>
            <a:ext cx="746125" cy="738188"/>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363260" y="2485075"/>
            <a:ext cx="3065263"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800" dirty="0">
                <a:latin typeface="Calibri" panose="020F0502020204030204" pitchFamily="34" charset="0"/>
              </a:rPr>
              <a:t>high pileup and pileup density </a:t>
            </a:r>
          </a:p>
          <a:p>
            <a:r>
              <a:rPr lang="en-US" sz="1800" dirty="0">
                <a:latin typeface="Calibri" panose="020F0502020204030204" pitchFamily="34" charset="0"/>
              </a:rPr>
              <a:t>affect data quality</a:t>
            </a:r>
          </a:p>
        </p:txBody>
      </p:sp>
      <p:cxnSp>
        <p:nvCxnSpPr>
          <p:cNvPr id="31" name="Straight Arrow Connector 30"/>
          <p:cNvCxnSpPr/>
          <p:nvPr/>
        </p:nvCxnSpPr>
        <p:spPr>
          <a:xfrm>
            <a:off x="4794250" y="2619375"/>
            <a:ext cx="569010" cy="2011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pPr>
              <a:defRPr/>
            </a:pPr>
            <a:r>
              <a:rPr lang="en-US" smtClean="0"/>
              <a:t>LARP DOE Review - 17 Feb 2014</a:t>
            </a:r>
            <a:endParaRPr lang="en-US" dirty="0"/>
          </a:p>
        </p:txBody>
      </p:sp>
      <p:sp>
        <p:nvSpPr>
          <p:cNvPr id="3" name="Footer Placeholder 2"/>
          <p:cNvSpPr>
            <a:spLocks noGrp="1"/>
          </p:cNvSpPr>
          <p:nvPr>
            <p:ph type="ftr" sz="quarter" idx="11"/>
          </p:nvPr>
        </p:nvSpPr>
        <p:spPr/>
        <p:txBody>
          <a:bodyPr/>
          <a:lstStyle/>
          <a:p>
            <a:pPr>
              <a:defRPr/>
            </a:pPr>
            <a:r>
              <a:rPr lang="pl-PL" smtClean="0"/>
              <a:t>Accelerator Systems  - T. Markiewicz</a:t>
            </a:r>
            <a:endParaRPr lang="en-US" dirty="0"/>
          </a:p>
        </p:txBody>
      </p:sp>
      <p:sp>
        <p:nvSpPr>
          <p:cNvPr id="6" name="Slide Number Placeholder 5"/>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4</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9601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Recall:</a:t>
            </a:r>
          </a:p>
          <a:p>
            <a:pPr lvl="1"/>
            <a:r>
              <a:rPr lang="en-US" dirty="0"/>
              <a:t>System operational since LHC </a:t>
            </a:r>
            <a:r>
              <a:rPr lang="en-US" dirty="0" smtClean="0"/>
              <a:t>commissioning</a:t>
            </a:r>
          </a:p>
          <a:p>
            <a:pPr marL="1023937" lvl="2" indent="-342900">
              <a:buFont typeface="Arial" panose="020B0604020202020204" pitchFamily="34" charset="0"/>
              <a:buChar char="•"/>
            </a:pPr>
            <a:r>
              <a:rPr lang="en-US" sz="1600" dirty="0" smtClean="0"/>
              <a:t>Used </a:t>
            </a:r>
            <a:r>
              <a:rPr lang="en-US" sz="1600" dirty="0"/>
              <a:t>at every store to bring beams in collision and through the beta </a:t>
            </a:r>
            <a:r>
              <a:rPr lang="en-US" sz="1600" dirty="0" smtClean="0"/>
              <a:t>squeeze</a:t>
            </a:r>
          </a:p>
          <a:p>
            <a:pPr marL="1023937" lvl="2" indent="-342900">
              <a:buFont typeface="Arial" panose="020B0604020202020204" pitchFamily="34" charset="0"/>
              <a:buChar char="•"/>
            </a:pPr>
            <a:r>
              <a:rPr lang="en-US" sz="1600" dirty="0" smtClean="0"/>
              <a:t>Not </a:t>
            </a:r>
            <a:r>
              <a:rPr lang="en-US" sz="1600" dirty="0"/>
              <a:t>a single operational failure</a:t>
            </a:r>
          </a:p>
          <a:p>
            <a:pPr lvl="1"/>
            <a:r>
              <a:rPr lang="en-US" dirty="0"/>
              <a:t>Handoff completed in </a:t>
            </a:r>
            <a:r>
              <a:rPr lang="en-US" dirty="0" smtClean="0"/>
              <a:t>2010</a:t>
            </a:r>
          </a:p>
          <a:p>
            <a:pPr lvl="1"/>
            <a:endParaRPr lang="en-US" dirty="0"/>
          </a:p>
          <a:p>
            <a:r>
              <a:rPr lang="en-US" dirty="0"/>
              <a:t>Maintenance underway during </a:t>
            </a:r>
            <a:r>
              <a:rPr lang="en-US" dirty="0" smtClean="0"/>
              <a:t>LS1</a:t>
            </a:r>
          </a:p>
          <a:p>
            <a:pPr marL="681037" lvl="1" indent="-342900">
              <a:buFont typeface="Arial" panose="020B0604020202020204" pitchFamily="34" charset="0"/>
              <a:buChar char="•"/>
            </a:pPr>
            <a:r>
              <a:rPr lang="en-US" dirty="0" smtClean="0"/>
              <a:t>All </a:t>
            </a:r>
            <a:r>
              <a:rPr lang="en-US" dirty="0"/>
              <a:t>four systems removed from TANs due to bakeout of the vacuum structures</a:t>
            </a:r>
          </a:p>
          <a:p>
            <a:r>
              <a:rPr lang="en-US" dirty="0" smtClean="0"/>
              <a:t>After radiation cool-down</a:t>
            </a:r>
          </a:p>
          <a:p>
            <a:pPr marL="681037" lvl="1" indent="-342900">
              <a:buFont typeface="Arial" panose="020B0604020202020204" pitchFamily="34" charset="0"/>
              <a:buChar char="•"/>
            </a:pPr>
            <a:r>
              <a:rPr lang="en-US" dirty="0" smtClean="0"/>
              <a:t>CERN will test, maintain and reinstall</a:t>
            </a:r>
          </a:p>
          <a:p>
            <a:pPr marL="681037" lvl="1" indent="-342900">
              <a:buFont typeface="Arial" panose="020B0604020202020204" pitchFamily="34" charset="0"/>
              <a:buChar char="•"/>
            </a:pPr>
            <a:r>
              <a:rPr lang="en-US" dirty="0" smtClean="0"/>
              <a:t>LARP will assist in advisory capacity</a:t>
            </a:r>
          </a:p>
          <a:p>
            <a:r>
              <a:rPr lang="en-US" dirty="0" smtClean="0"/>
              <a:t>Contributions </a:t>
            </a:r>
            <a:r>
              <a:rPr lang="en-US" dirty="0"/>
              <a:t>to early discussions of the conceptual design of the luminosity monitors for the HL-LHC</a:t>
            </a:r>
          </a:p>
          <a:p>
            <a:pPr marL="681037" lvl="1" indent="-342900">
              <a:buFont typeface="Arial" panose="020B0604020202020204" pitchFamily="34" charset="0"/>
              <a:buChar char="•"/>
            </a:pPr>
            <a:endParaRPr lang="en-US" dirty="0" smtClean="0"/>
          </a:p>
          <a:p>
            <a:pPr marL="681037" lvl="1" indent="-342900">
              <a:buFont typeface="Arial" panose="020B0604020202020204" pitchFamily="34" charset="0"/>
              <a:buChar char="•"/>
            </a:pPr>
            <a:endParaRPr lang="en-US" dirty="0"/>
          </a:p>
          <a:p>
            <a:pPr marL="681037" lvl="1" indent="-342900">
              <a:buFont typeface="Arial" panose="020B0604020202020204" pitchFamily="34" charset="0"/>
              <a:buChar char="•"/>
            </a:pPr>
            <a:r>
              <a:rPr lang="en-US" dirty="0" smtClean="0"/>
              <a:t>x</a:t>
            </a:r>
            <a:endParaRPr lang="en-US" dirty="0"/>
          </a:p>
        </p:txBody>
      </p:sp>
      <p:sp>
        <p:nvSpPr>
          <p:cNvPr id="3" name="Title 2"/>
          <p:cNvSpPr>
            <a:spLocks noGrp="1"/>
          </p:cNvSpPr>
          <p:nvPr>
            <p:ph type="title"/>
          </p:nvPr>
        </p:nvSpPr>
        <p:spPr/>
        <p:txBody>
          <a:bodyPr/>
          <a:lstStyle/>
          <a:p>
            <a:r>
              <a:rPr lang="en-US" dirty="0" smtClean="0"/>
              <a:t>Luminosity Monitor</a:t>
            </a:r>
            <a:endParaRPr lang="en-US" dirty="0"/>
          </a:p>
        </p:txBody>
      </p:sp>
      <p:sp>
        <p:nvSpPr>
          <p:cNvPr id="4" name="Date Placeholder 3"/>
          <p:cNvSpPr>
            <a:spLocks noGrp="1"/>
          </p:cNvSpPr>
          <p:nvPr>
            <p:ph type="dt" sz="half" idx="10"/>
          </p:nvPr>
        </p:nvSpPr>
        <p:spPr/>
        <p:txBody>
          <a:bodyPr/>
          <a:lstStyle/>
          <a:p>
            <a:pPr>
              <a:defRPr/>
            </a:pPr>
            <a:r>
              <a:rPr lang="en-US" smtClean="0"/>
              <a:t>LARP DOE Review - 17 Feb 2014</a:t>
            </a:r>
            <a:endParaRPr lang="en-US" dirty="0"/>
          </a:p>
        </p:txBody>
      </p:sp>
      <p:sp>
        <p:nvSpPr>
          <p:cNvPr id="5" name="Footer Placeholder 4"/>
          <p:cNvSpPr>
            <a:spLocks noGrp="1"/>
          </p:cNvSpPr>
          <p:nvPr>
            <p:ph type="ftr" sz="quarter" idx="11"/>
          </p:nvPr>
        </p:nvSpPr>
        <p:spPr/>
        <p:txBody>
          <a:bodyPr/>
          <a:lstStyle/>
          <a:p>
            <a:pPr>
              <a:defRPr/>
            </a:pPr>
            <a:r>
              <a:rPr lang="pl-PL" smtClean="0"/>
              <a:t>Accelerator Systems  - T. Markiewicz</a:t>
            </a:r>
            <a:endParaRPr lang="en-US" dirty="0"/>
          </a:p>
        </p:txBody>
      </p:sp>
      <p:sp>
        <p:nvSpPr>
          <p:cNvPr id="7" name="Slide Number Placeholder 6"/>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5</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3821169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19200"/>
            <a:ext cx="8839200" cy="5181600"/>
          </a:xfrm>
        </p:spPr>
        <p:txBody>
          <a:bodyPr/>
          <a:lstStyle/>
          <a:p>
            <a:r>
              <a:rPr lang="en-US" sz="1800" dirty="0" smtClean="0"/>
              <a:t>SLAC team successfully modelled performance of the LLRF control of the 400 MHz LHC system: used for commissioning, to system limitations, ….</a:t>
            </a:r>
          </a:p>
          <a:p>
            <a:r>
              <a:rPr lang="en-US" sz="1800" dirty="0" smtClean="0"/>
              <a:t>CERN needs the equivalent for the new SPS 200 MHz+800 MHz system, ideally soon enough to provide guidance on upgrade choices</a:t>
            </a:r>
          </a:p>
          <a:p>
            <a:pPr marL="623887" lvl="1" indent="-285750">
              <a:buFont typeface="Arial" panose="020B0604020202020204" pitchFamily="34" charset="0"/>
              <a:buChar char="•"/>
            </a:pPr>
            <a:r>
              <a:rPr lang="en-US" sz="1800" dirty="0" smtClean="0"/>
              <a:t>Base model of SPS RF Cavity and LLRF generated as FY13 deliverable. </a:t>
            </a:r>
            <a:endParaRPr lang="en-US" sz="1800" dirty="0"/>
          </a:p>
          <a:p>
            <a:pPr marL="623887" lvl="1" indent="-285750">
              <a:buFont typeface="Arial" panose="020B0604020202020204" pitchFamily="34" charset="0"/>
              <a:buChar char="•"/>
            </a:pPr>
            <a:r>
              <a:rPr lang="en-US" sz="1800" dirty="0" smtClean="0"/>
              <a:t>Original FY14 plan was to study hardware limitations &amp; effect on beam loading and instabilities. Examples:</a:t>
            </a:r>
          </a:p>
          <a:p>
            <a:pPr marL="971550" lvl="4" indent="-285750">
              <a:buFont typeface="Arial" panose="020B0604020202020204" pitchFamily="34" charset="0"/>
              <a:buChar char="•"/>
            </a:pPr>
            <a:r>
              <a:rPr lang="en-US" sz="1400" dirty="0" smtClean="0"/>
              <a:t>New </a:t>
            </a:r>
            <a:r>
              <a:rPr lang="en-US" sz="1400" dirty="0"/>
              <a:t>cavity controller </a:t>
            </a:r>
            <a:r>
              <a:rPr lang="en-US" sz="1400" dirty="0" smtClean="0"/>
              <a:t>with </a:t>
            </a:r>
            <a:r>
              <a:rPr lang="en-US" sz="1400" dirty="0"/>
              <a:t>1-turn delay feedback, </a:t>
            </a:r>
            <a:r>
              <a:rPr lang="en-US" sz="1400" dirty="0" err="1"/>
              <a:t>feedforward</a:t>
            </a:r>
            <a:r>
              <a:rPr lang="en-US" sz="1400" dirty="0"/>
              <a:t> and longitudinal </a:t>
            </a:r>
            <a:r>
              <a:rPr lang="en-US" sz="1400" dirty="0" smtClean="0"/>
              <a:t>damper</a:t>
            </a:r>
          </a:p>
          <a:p>
            <a:pPr marL="971550" lvl="4" indent="-285750">
              <a:buFont typeface="Arial" panose="020B0604020202020204" pitchFamily="34" charset="0"/>
              <a:buChar char="•"/>
            </a:pPr>
            <a:r>
              <a:rPr lang="en-US" sz="1400" dirty="0"/>
              <a:t>I</a:t>
            </a:r>
            <a:r>
              <a:rPr lang="en-US" sz="1400" dirty="0" smtClean="0"/>
              <a:t>nterplay between the 200MHz and the 800MHz system</a:t>
            </a:r>
          </a:p>
          <a:p>
            <a:pPr marL="971550" lvl="4" indent="-285750">
              <a:buFont typeface="Arial" panose="020B0604020202020204" pitchFamily="34" charset="0"/>
              <a:buChar char="•"/>
            </a:pPr>
            <a:r>
              <a:rPr lang="en-US" sz="1400" dirty="0" smtClean="0"/>
              <a:t>RF interaction with beam</a:t>
            </a:r>
            <a:endParaRPr lang="en-US" sz="1800" dirty="0" smtClean="0"/>
          </a:p>
          <a:p>
            <a:r>
              <a:rPr lang="en-US" sz="1800" dirty="0" smtClean="0"/>
              <a:t>Funding gutted in summer 2013 adjustment of FY14 budget</a:t>
            </a:r>
          </a:p>
          <a:p>
            <a:endParaRPr lang="en-US" sz="1800" dirty="0"/>
          </a:p>
          <a:p>
            <a:r>
              <a:rPr lang="en-US" sz="1800" dirty="0" smtClean="0"/>
              <a:t>CERN (Philip </a:t>
            </a:r>
            <a:r>
              <a:rPr lang="en-US" sz="1800" dirty="0" err="1" smtClean="0"/>
              <a:t>Baudregian</a:t>
            </a:r>
            <a:r>
              <a:rPr lang="en-US" sz="1800" dirty="0" smtClean="0"/>
              <a:t>) and SLAC (Claudio Rivetta) looking for a cost effective way (SLAC supervising a fellow, etc.) to use 10% FTE FY14 budget</a:t>
            </a:r>
          </a:p>
          <a:p>
            <a:endParaRPr lang="en-US" sz="1800" dirty="0"/>
          </a:p>
          <a:p>
            <a:r>
              <a:rPr lang="en-US" sz="1800" dirty="0" smtClean="0"/>
              <a:t>Ex-LARP Ph.D./Toohig Fellow/CERN staff Themis </a:t>
            </a:r>
            <a:r>
              <a:rPr lang="en-US" sz="1800" dirty="0" err="1" smtClean="0"/>
              <a:t>Mastorides</a:t>
            </a:r>
            <a:r>
              <a:rPr lang="en-US" sz="1800" dirty="0" smtClean="0"/>
              <a:t> now Asst. Prof. at Cal Poly &amp; may possibly participate in these activities.</a:t>
            </a:r>
          </a:p>
        </p:txBody>
      </p:sp>
      <p:sp>
        <p:nvSpPr>
          <p:cNvPr id="3" name="Title 2"/>
          <p:cNvSpPr>
            <a:spLocks noGrp="1"/>
          </p:cNvSpPr>
          <p:nvPr>
            <p:ph type="title"/>
          </p:nvPr>
        </p:nvSpPr>
        <p:spPr/>
        <p:txBody>
          <a:bodyPr/>
          <a:lstStyle/>
          <a:p>
            <a:r>
              <a:rPr lang="en-US" dirty="0" smtClean="0"/>
              <a:t>LLRF</a:t>
            </a:r>
            <a:endParaRPr lang="en-US" dirty="0"/>
          </a:p>
        </p:txBody>
      </p:sp>
      <p:sp>
        <p:nvSpPr>
          <p:cNvPr id="4" name="Date Placeholder 3"/>
          <p:cNvSpPr>
            <a:spLocks noGrp="1"/>
          </p:cNvSpPr>
          <p:nvPr>
            <p:ph type="dt" sz="half" idx="10"/>
          </p:nvPr>
        </p:nvSpPr>
        <p:spPr/>
        <p:txBody>
          <a:bodyPr/>
          <a:lstStyle/>
          <a:p>
            <a:pPr>
              <a:defRPr/>
            </a:pPr>
            <a:r>
              <a:rPr lang="en-US" smtClean="0"/>
              <a:t>LARP DOE Review - 17 Feb 2014</a:t>
            </a:r>
            <a:endParaRPr lang="en-US" dirty="0"/>
          </a:p>
        </p:txBody>
      </p:sp>
      <p:sp>
        <p:nvSpPr>
          <p:cNvPr id="5" name="Footer Placeholder 4"/>
          <p:cNvSpPr>
            <a:spLocks noGrp="1"/>
          </p:cNvSpPr>
          <p:nvPr>
            <p:ph type="ftr" sz="quarter" idx="11"/>
          </p:nvPr>
        </p:nvSpPr>
        <p:spPr/>
        <p:txBody>
          <a:bodyPr/>
          <a:lstStyle/>
          <a:p>
            <a:pPr>
              <a:defRPr/>
            </a:pPr>
            <a:r>
              <a:rPr lang="pl-PL" smtClean="0"/>
              <a:t>Accelerator Systems  - T. Markiewicz</a:t>
            </a:r>
            <a:endParaRPr lang="en-US" dirty="0"/>
          </a:p>
        </p:txBody>
      </p:sp>
      <p:sp>
        <p:nvSpPr>
          <p:cNvPr id="7" name="Slide Number Placeholder 6"/>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6</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2948493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2588" y="1371600"/>
            <a:ext cx="8382000" cy="685800"/>
          </a:xfrm>
        </p:spPr>
        <p:txBody>
          <a:bodyPr/>
          <a:lstStyle/>
          <a:p>
            <a:pPr marL="284163" lvl="2" indent="-284163"/>
            <a:r>
              <a:rPr lang="en-US" dirty="0" smtClean="0"/>
              <a:t>Example: Evaluating </a:t>
            </a:r>
            <a:r>
              <a:rPr lang="en-US" dirty="0"/>
              <a:t>the impact of technology choices in transient beam loading and instability growth rates.  </a:t>
            </a:r>
          </a:p>
          <a:p>
            <a:endParaRPr lang="en-US" dirty="0"/>
          </a:p>
        </p:txBody>
      </p:sp>
      <p:sp>
        <p:nvSpPr>
          <p:cNvPr id="2" name="Title 1"/>
          <p:cNvSpPr>
            <a:spLocks noGrp="1"/>
          </p:cNvSpPr>
          <p:nvPr>
            <p:ph type="title"/>
          </p:nvPr>
        </p:nvSpPr>
        <p:spPr>
          <a:xfrm>
            <a:off x="1219200" y="228600"/>
            <a:ext cx="6477000" cy="719138"/>
          </a:xfrm>
        </p:spPr>
        <p:txBody>
          <a:bodyPr/>
          <a:lstStyle/>
          <a:p>
            <a:r>
              <a:rPr lang="en-US" dirty="0"/>
              <a:t>RF System </a:t>
            </a:r>
            <a:r>
              <a:rPr lang="en-US" dirty="0" smtClean="0"/>
              <a:t>Model for SPS</a:t>
            </a:r>
            <a:br>
              <a:rPr lang="en-US" dirty="0" smtClean="0"/>
            </a:br>
            <a:r>
              <a:rPr lang="en-US" dirty="0" smtClean="0"/>
              <a:t>Interaction of LLRF and Beam Dynamics </a:t>
            </a:r>
            <a:endParaRPr lang="en-US" dirty="0"/>
          </a:p>
        </p:txBody>
      </p:sp>
      <p:sp>
        <p:nvSpPr>
          <p:cNvPr id="3" name="Date Placeholder 2"/>
          <p:cNvSpPr>
            <a:spLocks noGrp="1"/>
          </p:cNvSpPr>
          <p:nvPr>
            <p:ph type="dt" sz="half" idx="10"/>
          </p:nvPr>
        </p:nvSpPr>
        <p:spPr/>
        <p:txBody>
          <a:bodyPr/>
          <a:lstStyle/>
          <a:p>
            <a:pPr>
              <a:defRPr/>
            </a:pPr>
            <a:r>
              <a:rPr lang="en-US" smtClean="0"/>
              <a:t>LARP DOE Review - 17 Feb 2014</a:t>
            </a:r>
            <a:endParaRPr lang="en-US" dirty="0"/>
          </a:p>
        </p:txBody>
      </p:sp>
      <p:sp>
        <p:nvSpPr>
          <p:cNvPr id="4" name="Footer Placeholder 3"/>
          <p:cNvSpPr>
            <a:spLocks noGrp="1"/>
          </p:cNvSpPr>
          <p:nvPr>
            <p:ph type="ftr" sz="quarter" idx="11"/>
          </p:nvPr>
        </p:nvSpPr>
        <p:spPr/>
        <p:txBody>
          <a:bodyPr/>
          <a:lstStyle/>
          <a:p>
            <a:pPr>
              <a:defRPr/>
            </a:pPr>
            <a:r>
              <a:rPr lang="pl-PL" smtClean="0"/>
              <a:t>Accelerator Systems  - T. Markiewicz</a:t>
            </a:r>
            <a:endParaRPr lang="en-US" dirty="0"/>
          </a:p>
        </p:txBody>
      </p:sp>
      <p:sp>
        <p:nvSpPr>
          <p:cNvPr id="7" name="Slide Number Placeholder 6"/>
          <p:cNvSpPr>
            <a:spLocks noGrp="1"/>
          </p:cNvSpPr>
          <p:nvPr>
            <p:ph type="sldNum" sz="quarter" idx="12"/>
          </p:nvPr>
        </p:nvSpPr>
        <p:spPr/>
        <p:txBody>
          <a:bodyPr/>
          <a:lstStyle/>
          <a:p>
            <a:pPr>
              <a:defRPr/>
            </a:pPr>
            <a:r>
              <a:rPr lang="en-US" smtClean="0"/>
              <a:t>Slide n</a:t>
            </a:r>
            <a:r>
              <a:rPr lang="en-US" smtClean="0">
                <a:cs typeface="Arial" charset="0"/>
              </a:rPr>
              <a:t>° </a:t>
            </a:r>
            <a:fld id="{12BBFC35-0DD0-4B57-9B4D-8B0076FA5843}" type="slidenum">
              <a:rPr lang="en-US" smtClean="0"/>
              <a:pPr>
                <a:defRPr/>
              </a:pPr>
              <a:t>7</a:t>
            </a:fld>
            <a:r>
              <a:rPr lang="en-US" smtClean="0"/>
              <a:t> / 26</a:t>
            </a:r>
            <a:endParaRPr lang="en-US" sz="1400" dirty="0">
              <a:latin typeface="Times New Roman" pitchFamily="18" charset="0"/>
            </a:endParaRPr>
          </a:p>
        </p:txBody>
      </p:sp>
      <p:pic>
        <p:nvPicPr>
          <p:cNvPr id="6" name="Picture 5"/>
          <p:cNvPicPr>
            <a:picLocks noChangeAspect="1"/>
          </p:cNvPicPr>
          <p:nvPr/>
        </p:nvPicPr>
        <p:blipFill>
          <a:blip r:embed="rId2"/>
          <a:stretch>
            <a:fillRect/>
          </a:stretch>
        </p:blipFill>
        <p:spPr>
          <a:xfrm>
            <a:off x="370367" y="2057400"/>
            <a:ext cx="8633638" cy="4267200"/>
          </a:xfrm>
          <a:prstGeom prst="rect">
            <a:avLst/>
          </a:prstGeom>
        </p:spPr>
      </p:pic>
    </p:spTree>
    <p:extLst>
      <p:ext uri="{BB962C8B-B14F-4D97-AF65-F5344CB8AC3E}">
        <p14:creationId xmlns:p14="http://schemas.microsoft.com/office/powerpoint/2010/main" val="1533461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smtClean="0"/>
              <a:t>The LHC 4 TeV nominal emittance SLM system had a telescope viewing a 1mm spot at 30m and is diffraction limited. Main effort is to prepare for smaller 7 TeV beams with improved emittance. Thought is to used light source inspired interferometry to go below the diffractive limit despite significant blurring due to depth of field of elongated 6m LHC dipole source.</a:t>
            </a:r>
            <a:endParaRPr lang="en-US" dirty="0"/>
          </a:p>
          <a:p>
            <a:pPr marL="342900" indent="-342900">
              <a:buFont typeface="Arial" panose="020B0604020202020204" pitchFamily="34" charset="0"/>
              <a:buChar char="•"/>
            </a:pPr>
            <a:r>
              <a:rPr lang="en-US" dirty="0" smtClean="0"/>
              <a:t>Alan Fisher has developed a layout &amp; analysis &amp; has collaborated with the CERN group in FY13 during 2 visits tacked onto trips made under other funding.</a:t>
            </a:r>
            <a:endParaRPr lang="en-US" dirty="0"/>
          </a:p>
          <a:p>
            <a:pPr marL="681037" lvl="1" indent="-342900">
              <a:buFont typeface="Arial" panose="020B0604020202020204" pitchFamily="34" charset="0"/>
              <a:buChar char="•"/>
            </a:pPr>
            <a:r>
              <a:rPr lang="en-US" dirty="0" smtClean="0"/>
              <a:t>CERN has invited Alan to apply for a 3-year associate position</a:t>
            </a:r>
            <a:endParaRPr lang="en-US" dirty="0"/>
          </a:p>
          <a:p>
            <a:pPr marL="342900" indent="-342900">
              <a:buFont typeface="Arial" panose="020B0604020202020204" pitchFamily="34" charset="0"/>
              <a:buChar char="•"/>
            </a:pPr>
            <a:r>
              <a:rPr lang="en-US" dirty="0" smtClean="0"/>
              <a:t>Baseline LARP plan is to continue at this low level of travel funding and to develop a SLM based halo monitor after primary functionality of SLM at 7 TeV is achieved</a:t>
            </a:r>
            <a:endParaRPr lang="en-US" dirty="0"/>
          </a:p>
        </p:txBody>
      </p:sp>
      <p:sp>
        <p:nvSpPr>
          <p:cNvPr id="3" name="Title 2"/>
          <p:cNvSpPr>
            <a:spLocks noGrp="1"/>
          </p:cNvSpPr>
          <p:nvPr>
            <p:ph type="title"/>
          </p:nvPr>
        </p:nvSpPr>
        <p:spPr/>
        <p:txBody>
          <a:bodyPr/>
          <a:lstStyle/>
          <a:p>
            <a:r>
              <a:rPr lang="en-US" dirty="0" smtClean="0"/>
              <a:t>Synchrotron Light Monitor</a:t>
            </a:r>
            <a:endParaRPr lang="en-US" dirty="0"/>
          </a:p>
        </p:txBody>
      </p:sp>
      <p:sp>
        <p:nvSpPr>
          <p:cNvPr id="4" name="Date Placeholder 3"/>
          <p:cNvSpPr>
            <a:spLocks noGrp="1"/>
          </p:cNvSpPr>
          <p:nvPr>
            <p:ph type="dt" sz="half" idx="10"/>
          </p:nvPr>
        </p:nvSpPr>
        <p:spPr/>
        <p:txBody>
          <a:bodyPr/>
          <a:lstStyle/>
          <a:p>
            <a:pPr>
              <a:defRPr/>
            </a:pPr>
            <a:r>
              <a:rPr lang="en-US" smtClean="0"/>
              <a:t>LARP DOE Review - 17 Feb 2014</a:t>
            </a:r>
            <a:endParaRPr lang="en-US" dirty="0"/>
          </a:p>
        </p:txBody>
      </p:sp>
      <p:sp>
        <p:nvSpPr>
          <p:cNvPr id="5" name="Footer Placeholder 4"/>
          <p:cNvSpPr>
            <a:spLocks noGrp="1"/>
          </p:cNvSpPr>
          <p:nvPr>
            <p:ph type="ftr" sz="quarter" idx="11"/>
          </p:nvPr>
        </p:nvSpPr>
        <p:spPr/>
        <p:txBody>
          <a:bodyPr/>
          <a:lstStyle/>
          <a:p>
            <a:pPr>
              <a:defRPr/>
            </a:pPr>
            <a:r>
              <a:rPr lang="pl-PL" smtClean="0"/>
              <a:t>Accelerator Systems  - T. Markiewicz</a:t>
            </a:r>
            <a:endParaRPr lang="en-US" dirty="0"/>
          </a:p>
        </p:txBody>
      </p:sp>
      <p:sp>
        <p:nvSpPr>
          <p:cNvPr id="7" name="Slide Number Placeholder 6"/>
          <p:cNvSpPr>
            <a:spLocks noGrp="1"/>
          </p:cNvSpPr>
          <p:nvPr>
            <p:ph type="sldNum" sz="quarter" idx="12"/>
          </p:nvPr>
        </p:nvSpPr>
        <p:spPr/>
        <p:txBody>
          <a:bodyPr/>
          <a:lstStyle/>
          <a:p>
            <a:pPr>
              <a:defRPr/>
            </a:pPr>
            <a:r>
              <a:rPr lang="en-US" smtClean="0"/>
              <a:t>Slide n</a:t>
            </a:r>
            <a:r>
              <a:rPr lang="en-US" smtClean="0">
                <a:cs typeface="Arial" charset="0"/>
              </a:rPr>
              <a:t>° </a:t>
            </a:r>
            <a:fld id="{238B1788-947E-45FB-AB32-DC7889897F28}" type="slidenum">
              <a:rPr lang="en-US" smtClean="0"/>
              <a:pPr>
                <a:defRPr/>
              </a:pPr>
              <a:t>8</a:t>
            </a:fld>
            <a:r>
              <a:rPr lang="en-US" smtClean="0"/>
              <a:t> / 26</a:t>
            </a:r>
            <a:endParaRPr lang="en-US" sz="1400" dirty="0">
              <a:latin typeface="Times New Roman" pitchFamily="18" charset="0"/>
            </a:endParaRPr>
          </a:p>
        </p:txBody>
      </p:sp>
    </p:spTree>
    <p:extLst>
      <p:ext uri="{BB962C8B-B14F-4D97-AF65-F5344CB8AC3E}">
        <p14:creationId xmlns:p14="http://schemas.microsoft.com/office/powerpoint/2010/main" val="1044882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Horizontal Interference, Monte Carlo, </a:t>
            </a:r>
            <a:r>
              <a:rPr lang="el-GR" i="1" dirty="0" smtClean="0"/>
              <a:t>ε</a:t>
            </a:r>
            <a:r>
              <a:rPr lang="en-US" i="1" baseline="-25000" dirty="0" smtClean="0"/>
              <a:t>n</a:t>
            </a:r>
            <a:r>
              <a:rPr lang="en-US" dirty="0" smtClean="0"/>
              <a:t> = 1 µm</a:t>
            </a:r>
            <a:endParaRPr lang="en-US" dirty="0"/>
          </a:p>
        </p:txBody>
      </p:sp>
      <p:pic>
        <p:nvPicPr>
          <p:cNvPr id="11" name="Content Placeholder 10" descr="Horiz 2D, 4000 pts, s=0 to 4, s0=1,5, d=10, a=0,5, offset=7,5, emittance=1, lambda=500, BW=30.png"/>
          <p:cNvPicPr>
            <a:picLocks noGrp="1" noChangeAspect="1"/>
          </p:cNvPicPr>
          <p:nvPr>
            <p:ph sz="quarter" idx="15"/>
          </p:nvPr>
        </p:nvPicPr>
        <p:blipFill>
          <a:blip r:embed="rId2"/>
          <a:srcRect l="33038" t="9698" r="35061" b="14547"/>
          <a:stretch>
            <a:fillRect/>
          </a:stretch>
        </p:blipFill>
        <p:spPr>
          <a:xfrm>
            <a:off x="2831374" y="2895600"/>
            <a:ext cx="3481252" cy="3657600"/>
          </a:xfrm>
        </p:spPr>
      </p:pic>
      <p:pic>
        <p:nvPicPr>
          <p:cNvPr id="14" name="Content Placeholder 13" descr="Horiz 2D image, 4000 pts, s=0 to 4, s0=1,5, d=10, a=0,5, offset=7,5, emittance=1, lambda=500, BW=30, cropped.png"/>
          <p:cNvPicPr>
            <a:picLocks noGrp="1" noChangeAspect="1"/>
          </p:cNvPicPr>
          <p:nvPr>
            <p:ph sz="quarter" idx="14"/>
          </p:nvPr>
        </p:nvPicPr>
        <p:blipFill>
          <a:blip r:embed="rId3"/>
          <a:srcRect l="7681" t="24529" r="8641" b="24529"/>
          <a:stretch>
            <a:fillRect/>
          </a:stretch>
        </p:blipFill>
        <p:spPr>
          <a:xfrm>
            <a:off x="457200" y="1052513"/>
            <a:ext cx="8229600" cy="1372755"/>
          </a:xfrm>
        </p:spPr>
      </p:pic>
    </p:spTree>
  </p:cSld>
  <p:clrMapOvr>
    <a:masterClrMapping/>
  </p:clrMapOvr>
</p:sld>
</file>

<file path=ppt/theme/theme1.xml><?xml version="1.0" encoding="utf-8"?>
<a:theme xmlns:a="http://schemas.openxmlformats.org/drawingml/2006/main" name="Uslhc">
  <a:themeElements>
    <a:clrScheme name="Usl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Uslh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Uslh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lh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lh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lh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lh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lh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lh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AC template white 2012 adjusted">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LAC template white 2012 adjusted">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46347523</TotalTime>
  <Words>2312</Words>
  <Application>Microsoft Office PowerPoint</Application>
  <PresentationFormat>Letter Paper (8.5x11 in)</PresentationFormat>
  <Paragraphs>354</Paragraphs>
  <Slides>27</Slides>
  <Notes>1</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Uslhc</vt:lpstr>
      <vt:lpstr>SLAC template white 2012 adjusted</vt:lpstr>
      <vt:lpstr>1_SLAC template white 2012 adjusted</vt:lpstr>
      <vt:lpstr> LARP Accelerator Systems </vt:lpstr>
      <vt:lpstr>LARP Accelerator Systems in 2014</vt:lpstr>
      <vt:lpstr>Beam-Beam Studies </vt:lpstr>
      <vt:lpstr>Beam-Beam Studies </vt:lpstr>
      <vt:lpstr>Luminosity Monitor</vt:lpstr>
      <vt:lpstr>LLRF</vt:lpstr>
      <vt:lpstr>RF System Model for SPS Interaction of LLRF and Beam Dynamics </vt:lpstr>
      <vt:lpstr>Synchrotron Light Monitor</vt:lpstr>
      <vt:lpstr>Horizontal Interference, Monte Carlo, εn = 1 µm</vt:lpstr>
      <vt:lpstr>Horizontal Interference, Monte Carlo, εn = 10 µm</vt:lpstr>
      <vt:lpstr>Irradiation of Collimator Materials</vt:lpstr>
      <vt:lpstr>BLIP + Hot Cell + Analysis</vt:lpstr>
      <vt:lpstr>Status of Irradiation Study</vt:lpstr>
      <vt:lpstr>The LARP Rotatable Collimator Prototype Candidate for a Phase II Secondary Collimator</vt:lpstr>
      <vt:lpstr>Improvements to 2nd Prototype</vt:lpstr>
      <vt:lpstr>New Ceramic Main Bearings with Restraint Clip 2011 version W-S2 impregnated SS; falls of shaft during bake</vt:lpstr>
      <vt:lpstr>New RF Bearing Assembly 2011 version used custom race with 1mm Rhodium coated balls</vt:lpstr>
      <vt:lpstr>Welding Flanges Attached to Tank Cover and Baseplate Make up saw kerf from proto I and permit multiple weld/grind/weld</vt:lpstr>
      <vt:lpstr>Design, Fab, Install, Adjust &amp; Test Flexure to Precisely Set Actuator Height (can always be accessed through openings in tank and adjusted if needed)</vt:lpstr>
      <vt:lpstr>Leak Testing after Flange End Welded</vt:lpstr>
      <vt:lpstr>Plasma Cleaning then Pump w/RGA Turbo (only)  Over Weekend</vt:lpstr>
      <vt:lpstr>Water Fittings: Flow &amp; Pressure Test</vt:lpstr>
      <vt:lpstr>Final Tube Vacuum &amp; Facet Rotation Tests</vt:lpstr>
      <vt:lpstr>Current CERN Test Plan</vt:lpstr>
      <vt:lpstr>Charges to Reviewers Relevant to Accelerator Systems</vt:lpstr>
      <vt:lpstr>Accelerator System Out-Year Budgets</vt:lpstr>
      <vt:lpstr>In case you hadn’t seen this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Jim Strait</dc:creator>
  <cp:lastModifiedBy>Thomas W. Markiewicz</cp:lastModifiedBy>
  <cp:revision>768</cp:revision>
  <cp:lastPrinted>2014-02-15T01:30:11Z</cp:lastPrinted>
  <dcterms:created xsi:type="dcterms:W3CDTF">1998-01-16T01:29:58Z</dcterms:created>
  <dcterms:modified xsi:type="dcterms:W3CDTF">2014-02-15T01:36:58Z</dcterms:modified>
</cp:coreProperties>
</file>