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66" r:id="rId2"/>
  </p:sldMasterIdLst>
  <p:notesMasterIdLst>
    <p:notesMasterId r:id="rId29"/>
  </p:notesMasterIdLst>
  <p:sldIdLst>
    <p:sldId id="263" r:id="rId3"/>
    <p:sldId id="266" r:id="rId4"/>
    <p:sldId id="298" r:id="rId5"/>
    <p:sldId id="272" r:id="rId6"/>
    <p:sldId id="271" r:id="rId7"/>
    <p:sldId id="294" r:id="rId8"/>
    <p:sldId id="293" r:id="rId9"/>
    <p:sldId id="304" r:id="rId10"/>
    <p:sldId id="273" r:id="rId11"/>
    <p:sldId id="288" r:id="rId12"/>
    <p:sldId id="274" r:id="rId13"/>
    <p:sldId id="289" r:id="rId14"/>
    <p:sldId id="305" r:id="rId15"/>
    <p:sldId id="275" r:id="rId16"/>
    <p:sldId id="276" r:id="rId17"/>
    <p:sldId id="278" r:id="rId18"/>
    <p:sldId id="290" r:id="rId19"/>
    <p:sldId id="280" r:id="rId20"/>
    <p:sldId id="299" r:id="rId21"/>
    <p:sldId id="300" r:id="rId22"/>
    <p:sldId id="301" r:id="rId23"/>
    <p:sldId id="302" r:id="rId24"/>
    <p:sldId id="303" r:id="rId25"/>
    <p:sldId id="282" r:id="rId26"/>
    <p:sldId id="296" r:id="rId27"/>
    <p:sldId id="283"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0" autoAdjust="0"/>
  </p:normalViewPr>
  <p:slideViewPr>
    <p:cSldViewPr>
      <p:cViewPr varScale="1">
        <p:scale>
          <a:sx n="85" d="100"/>
          <a:sy n="85" d="100"/>
        </p:scale>
        <p:origin x="-1306"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5E116B-FC82-4ED9-8366-BF1732D94480}" type="datetimeFigureOut">
              <a:rPr lang="en-US" smtClean="0"/>
              <a:t>9/1/2015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453171E-98C9-4441-A758-B53782EED291}" type="slidenum">
              <a:rPr lang="en-US" smtClean="0"/>
              <a:t>‹#›</a:t>
            </a:fld>
            <a:endParaRPr lang="en-US"/>
          </a:p>
        </p:txBody>
      </p:sp>
    </p:spTree>
    <p:extLst>
      <p:ext uri="{BB962C8B-B14F-4D97-AF65-F5344CB8AC3E}">
        <p14:creationId xmlns:p14="http://schemas.microsoft.com/office/powerpoint/2010/main" val="367228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BC5F2B"/>
                </a:solidFill>
                <a:latin typeface="Helvetica"/>
                <a:cs typeface="Helvetica"/>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BC5F2B"/>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42202310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2"/>
          <p:cNvSpPr>
            <a:spLocks noGrp="1"/>
          </p:cNvSpPr>
          <p:nvPr>
            <p:ph type="body" idx="13"/>
          </p:nvPr>
        </p:nvSpPr>
        <p:spPr>
          <a:xfrm>
            <a:off x="4683195" y="5347368"/>
            <a:ext cx="4003605" cy="737519"/>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smtClean="0">
                <a:latin typeface="Helvetica"/>
                <a:cs typeface="Helvetica"/>
              </a:rPr>
              <a:t>07.14.15</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4"/>
          </p:nvPr>
        </p:nvSpPr>
        <p:spPr>
          <a:xfrm>
            <a:off x="454029" y="1207770"/>
            <a:ext cx="4008434" cy="3934143"/>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idx="15"/>
          </p:nvPr>
        </p:nvSpPr>
        <p:spPr>
          <a:xfrm>
            <a:off x="4678366" y="1207770"/>
            <a:ext cx="4008434" cy="3934143"/>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4846639"/>
          </a:xfrm>
          <a:prstGeom prst="rect">
            <a:avLst/>
          </a:prstGeom>
        </p:spPr>
        <p:txBody>
          <a:bodyPr vert="horz"/>
          <a:lstStyle>
            <a:lvl1pPr marL="0" indent="0">
              <a:buFontTx/>
              <a:buNone/>
              <a:defRPr>
                <a:solidFill>
                  <a:srgbClr val="3C5A77"/>
                </a:solidFill>
                <a:latin typeface="Helvetica"/>
              </a:defRPr>
            </a:lvl1pPr>
          </a:lstStyle>
          <a:p>
            <a:pPr lvl="0"/>
            <a:r>
              <a:rPr lang="en-US" noProof="0" smtClean="0"/>
              <a:t>Click icon to add picture</a:t>
            </a:r>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smtClean="0">
                <a:latin typeface="Helvetica"/>
                <a:cs typeface="Helvetica"/>
              </a:rPr>
              <a:t>07.14.15</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3C5A77"/>
                </a:solidFill>
                <a:latin typeface="Helvetica"/>
              </a:defRPr>
            </a:lvl1pPr>
          </a:lstStyle>
          <a:p>
            <a:pPr lvl="0"/>
            <a:r>
              <a:rPr lang="en-US" noProof="0" smtClean="0"/>
              <a:t>Click icon to add picture</a:t>
            </a:r>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smtClean="0">
                <a:latin typeface="Helvetica"/>
                <a:cs typeface="Helvetica"/>
              </a:rPr>
              <a:t>07.14.15</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46022"/>
            <a:ext cx="3017520" cy="915332"/>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Picture Placeholder 12"/>
          <p:cNvSpPr>
            <a:spLocks noGrp="1"/>
          </p:cNvSpPr>
          <p:nvPr>
            <p:ph type="pic" sz="quarter" idx="15"/>
          </p:nvPr>
        </p:nvSpPr>
        <p:spPr>
          <a:xfrm>
            <a:off x="3716338" y="1208366"/>
            <a:ext cx="4959767" cy="4852988"/>
          </a:xfrm>
          <a:prstGeom prst="rect">
            <a:avLst/>
          </a:prstGeom>
        </p:spPr>
        <p:txBody>
          <a:bodyPr vert="horz" lIns="0" rIns="0"/>
          <a:lstStyle>
            <a:lvl1pPr marL="0" indent="0">
              <a:buFontTx/>
              <a:buNone/>
              <a:defRPr>
                <a:solidFill>
                  <a:srgbClr val="3C5A77"/>
                </a:solidFill>
                <a:latin typeface="Helvetica"/>
              </a:defRPr>
            </a:lvl1pPr>
          </a:lstStyle>
          <a:p>
            <a:pPr lvl="0"/>
            <a:r>
              <a:rPr lang="en-US" noProof="0" smtClean="0"/>
              <a:t>Click icon to add picture</a:t>
            </a:r>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smtClean="0"/>
              <a:t>Click to edit Master title style</a:t>
            </a:r>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smtClean="0">
                <a:latin typeface="Helvetica"/>
                <a:cs typeface="Helvetica"/>
              </a:rPr>
              <a:t>07.14.15</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5" name="Content Placeholder 2"/>
          <p:cNvSpPr>
            <a:spLocks noGrp="1"/>
          </p:cNvSpPr>
          <p:nvPr>
            <p:ph idx="13"/>
          </p:nvPr>
        </p:nvSpPr>
        <p:spPr>
          <a:xfrm>
            <a:off x="454029" y="1207770"/>
            <a:ext cx="3022596" cy="3730289"/>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241851"/>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Text Placeholder 2"/>
          <p:cNvSpPr>
            <a:spLocks noGrp="1"/>
          </p:cNvSpPr>
          <p:nvPr>
            <p:ph type="body" idx="11"/>
          </p:nvPr>
        </p:nvSpPr>
        <p:spPr>
          <a:xfrm>
            <a:off x="457204" y="5686118"/>
            <a:ext cx="8229596" cy="439738"/>
          </a:xfrm>
          <a:prstGeom prst="rect">
            <a:avLst/>
          </a:prstGeom>
        </p:spPr>
        <p:txBody>
          <a:bodyPr lIns="0" tIns="0" rIns="0" bIns="0" anchor="t" anchorCtr="0"/>
          <a:lstStyle>
            <a:lvl1pPr marL="0" indent="0">
              <a:buNone/>
              <a:defRPr sz="1600" b="0" i="0" baseline="0">
                <a:solidFill>
                  <a:srgbClr val="BC5F2B"/>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457204" y="458988"/>
            <a:ext cx="8229600" cy="603767"/>
          </a:xfrm>
          <a:prstGeom prst="rect">
            <a:avLst/>
          </a:prstGeom>
        </p:spPr>
        <p:txBody>
          <a:bodyPr vert="horz" lIns="0" tIns="0" rIns="0" bIns="0"/>
          <a:lstStyle>
            <a:lvl1pPr algn="l">
              <a:defRPr sz="2200" b="1" i="0" baseline="0">
                <a:solidFill>
                  <a:srgbClr val="BC5F2B"/>
                </a:solidFill>
                <a:latin typeface="Helvetica"/>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smtClean="0">
                <a:latin typeface="Helvetica"/>
                <a:cs typeface="Helvetica"/>
              </a:rPr>
              <a:t>07.14.15</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3856" y="2039112"/>
            <a:ext cx="6848856" cy="704088"/>
          </a:xfrm>
          <a:prstGeom prst="rect">
            <a:avLst/>
          </a:prstGeom>
        </p:spPr>
        <p:txBody>
          <a:bodyPr>
            <a:normAutofit/>
          </a:bodyPr>
          <a:lstStyle>
            <a:lvl1pPr>
              <a:defRPr sz="4000">
                <a:latin typeface="Helvetica" pitchFamily="34" charset="0"/>
              </a:defRPr>
            </a:lvl1pPr>
          </a:lstStyle>
          <a:p>
            <a:r>
              <a:rPr lang="en-US" dirty="0" smtClean="0"/>
              <a:t>Presentation Title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Joint SBND-DUNE Meeting, Sept.2, 2015</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9AD161-AFAC-41AC-83AA-4053A52B9B02}" type="slidenum">
              <a:rPr lang="en-US" smtClean="0"/>
              <a:t>‹#›</a:t>
            </a:fld>
            <a:endParaRPr lang="en-US"/>
          </a:p>
        </p:txBody>
      </p:sp>
      <p:sp>
        <p:nvSpPr>
          <p:cNvPr id="7" name="Rectangle 6"/>
          <p:cNvSpPr>
            <a:spLocks noChangeArrowheads="1"/>
          </p:cNvSpPr>
          <p:nvPr userDrawn="1"/>
        </p:nvSpPr>
        <p:spPr bwMode="auto">
          <a:xfrm>
            <a:off x="0" y="5385816"/>
            <a:ext cx="9144000" cy="1472184"/>
          </a:xfrm>
          <a:prstGeom prst="rect">
            <a:avLst/>
          </a:prstGeom>
          <a:solidFill>
            <a:schemeClr val="tx2"/>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 name="Title 1"/>
          <p:cNvSpPr txBox="1">
            <a:spLocks/>
          </p:cNvSpPr>
          <p:nvPr userDrawn="1"/>
        </p:nvSpPr>
        <p:spPr>
          <a:xfrm>
            <a:off x="-3530" y="0"/>
            <a:ext cx="9144000" cy="1470025"/>
          </a:xfrm>
          <a:prstGeom prst="rect">
            <a:avLst/>
          </a:prstGeom>
          <a:solidFill>
            <a:schemeClr val="tx2"/>
          </a:solidFill>
        </p:spPr>
        <p:txBody>
          <a:bodyPr anchor="ctr">
            <a:normAutofit/>
            <a:scene3d>
              <a:camera prst="orthographicFront">
                <a:rot lat="0" lon="0" rev="0"/>
              </a:camera>
              <a:lightRig rig="threePt" dir="t"/>
            </a:scene3d>
          </a:bodyPr>
          <a:lstStyle/>
          <a:p>
            <a:pPr algn="ctr" fontAlgn="auto">
              <a:spcBef>
                <a:spcPts val="0"/>
              </a:spcBef>
              <a:spcAft>
                <a:spcPts val="0"/>
              </a:spcAft>
              <a:defRPr/>
            </a:pPr>
            <a:r>
              <a:rPr lang="en-US" sz="3200" b="1" dirty="0" smtClean="0">
                <a:solidFill>
                  <a:schemeClr val="bg1"/>
                </a:solidFill>
                <a:effectLst>
                  <a:glow>
                    <a:schemeClr val="bg1"/>
                  </a:glow>
                </a:effectLst>
                <a:latin typeface="Helvetica"/>
                <a:ea typeface="+mj-ea"/>
                <a:cs typeface="+mj-cs"/>
              </a:rPr>
              <a:t>D</a:t>
            </a:r>
            <a:r>
              <a:rPr lang="en-US" sz="3200" b="1" dirty="0" smtClean="0">
                <a:solidFill>
                  <a:schemeClr val="bg1">
                    <a:lumMod val="75000"/>
                  </a:schemeClr>
                </a:solidFill>
                <a:effectLst>
                  <a:glow>
                    <a:schemeClr val="bg1"/>
                  </a:glow>
                </a:effectLst>
                <a:latin typeface="Helvetica"/>
                <a:ea typeface="+mj-ea"/>
                <a:cs typeface="+mj-cs"/>
              </a:rPr>
              <a:t>eep</a:t>
            </a:r>
            <a:r>
              <a:rPr lang="en-US" sz="3200" b="0" baseline="0" dirty="0" smtClean="0">
                <a:solidFill>
                  <a:schemeClr val="bg1">
                    <a:lumMod val="75000"/>
                  </a:schemeClr>
                </a:solidFill>
                <a:effectLst>
                  <a:glow>
                    <a:schemeClr val="bg1"/>
                  </a:glow>
                </a:effectLst>
                <a:latin typeface="Helvetica"/>
                <a:ea typeface="+mj-ea"/>
                <a:cs typeface="+mj-cs"/>
              </a:rPr>
              <a:t> </a:t>
            </a:r>
            <a:r>
              <a:rPr lang="en-US" sz="3200" b="1" dirty="0" smtClean="0">
                <a:solidFill>
                  <a:schemeClr val="bg1"/>
                </a:solidFill>
                <a:effectLst>
                  <a:glow>
                    <a:schemeClr val="bg1"/>
                  </a:glow>
                </a:effectLst>
                <a:latin typeface="Helvetica"/>
                <a:ea typeface="+mj-ea"/>
                <a:cs typeface="+mj-cs"/>
              </a:rPr>
              <a:t>U</a:t>
            </a:r>
            <a:r>
              <a:rPr lang="en-US" sz="3200" b="1" dirty="0" smtClean="0">
                <a:solidFill>
                  <a:schemeClr val="bg1">
                    <a:lumMod val="75000"/>
                  </a:schemeClr>
                </a:solidFill>
                <a:effectLst>
                  <a:glow>
                    <a:schemeClr val="bg1"/>
                  </a:glow>
                </a:effectLst>
                <a:latin typeface="Helvetica"/>
                <a:ea typeface="+mj-ea"/>
                <a:cs typeface="+mj-cs"/>
              </a:rPr>
              <a:t>n</a:t>
            </a:r>
            <a:r>
              <a:rPr lang="en-US" sz="3200" b="0" kern="1200" dirty="0" smtClean="0">
                <a:solidFill>
                  <a:schemeClr val="bg1">
                    <a:lumMod val="75000"/>
                  </a:schemeClr>
                </a:solidFill>
                <a:effectLst>
                  <a:glow>
                    <a:schemeClr val="bg1"/>
                  </a:glow>
                </a:effectLst>
                <a:latin typeface="Helvetica"/>
                <a:ea typeface="+mj-ea"/>
                <a:cs typeface="+mj-cs"/>
              </a:rPr>
              <a:t>derground</a:t>
            </a:r>
            <a:r>
              <a:rPr lang="en-US" sz="3200" b="0" dirty="0" smtClean="0">
                <a:solidFill>
                  <a:schemeClr val="bg1">
                    <a:lumMod val="75000"/>
                  </a:schemeClr>
                </a:solidFill>
                <a:effectLst>
                  <a:glow>
                    <a:schemeClr val="bg1"/>
                  </a:glow>
                </a:effectLst>
                <a:latin typeface="Helvetica"/>
                <a:ea typeface="+mj-ea"/>
                <a:cs typeface="+mj-cs"/>
              </a:rPr>
              <a:t> </a:t>
            </a:r>
            <a:r>
              <a:rPr lang="en-US" sz="3200" b="1" dirty="0">
                <a:solidFill>
                  <a:schemeClr val="bg1"/>
                </a:solidFill>
                <a:effectLst>
                  <a:glow>
                    <a:schemeClr val="bg1"/>
                  </a:glow>
                </a:effectLst>
                <a:latin typeface="Helvetica"/>
                <a:ea typeface="+mj-ea"/>
                <a:cs typeface="+mj-cs"/>
              </a:rPr>
              <a:t>N</a:t>
            </a:r>
            <a:r>
              <a:rPr lang="en-US" sz="3200" b="0" dirty="0">
                <a:solidFill>
                  <a:schemeClr val="bg1">
                    <a:lumMod val="75000"/>
                  </a:schemeClr>
                </a:solidFill>
                <a:effectLst>
                  <a:glow>
                    <a:schemeClr val="bg1"/>
                  </a:glow>
                </a:effectLst>
                <a:latin typeface="Helvetica"/>
                <a:ea typeface="+mj-ea"/>
                <a:cs typeface="+mj-cs"/>
              </a:rPr>
              <a:t>eutrino </a:t>
            </a:r>
            <a:r>
              <a:rPr lang="en-US" sz="3200" b="1" dirty="0" smtClean="0">
                <a:solidFill>
                  <a:schemeClr val="bg1"/>
                </a:solidFill>
                <a:effectLst>
                  <a:glow>
                    <a:schemeClr val="bg1"/>
                  </a:glow>
                </a:effectLst>
                <a:latin typeface="Helvetica"/>
                <a:ea typeface="+mj-ea"/>
                <a:cs typeface="+mj-cs"/>
              </a:rPr>
              <a:t>E</a:t>
            </a:r>
            <a:r>
              <a:rPr lang="en-US" sz="3200" b="0" dirty="0" smtClean="0">
                <a:solidFill>
                  <a:schemeClr val="bg1">
                    <a:lumMod val="75000"/>
                  </a:schemeClr>
                </a:solidFill>
                <a:effectLst>
                  <a:glow>
                    <a:schemeClr val="bg1"/>
                  </a:glow>
                </a:effectLst>
                <a:latin typeface="Helvetica"/>
                <a:ea typeface="+mj-ea"/>
                <a:cs typeface="+mj-cs"/>
              </a:rPr>
              <a:t>xperiment</a:t>
            </a:r>
            <a:endParaRPr lang="en-US" sz="3200" b="0" dirty="0">
              <a:solidFill>
                <a:schemeClr val="bg1">
                  <a:lumMod val="75000"/>
                </a:schemeClr>
              </a:solidFill>
              <a:effectLst>
                <a:glow>
                  <a:schemeClr val="bg1"/>
                </a:glow>
              </a:effectLst>
              <a:latin typeface="Helvetica"/>
              <a:ea typeface="+mj-ea"/>
              <a:cs typeface="+mj-cs"/>
            </a:endParaRPr>
          </a:p>
        </p:txBody>
      </p:sp>
      <p:cxnSp>
        <p:nvCxnSpPr>
          <p:cNvPr id="10" name="Straight Connector 9"/>
          <p:cNvCxnSpPr>
            <a:cxnSpLocks noChangeShapeType="1"/>
          </p:cNvCxnSpPr>
          <p:nvPr userDrawn="1"/>
        </p:nvCxnSpPr>
        <p:spPr bwMode="auto">
          <a:xfrm>
            <a:off x="0" y="5746750"/>
            <a:ext cx="9140470" cy="0"/>
          </a:xfrm>
          <a:prstGeom prst="line">
            <a:avLst/>
          </a:prstGeom>
          <a:noFill/>
          <a:ln w="101600" cmpd="tri">
            <a:solidFill>
              <a:schemeClr val="bg1"/>
            </a:solidFill>
            <a:round/>
            <a:headEnd/>
            <a:tailEnd/>
          </a:ln>
          <a:effectLst>
            <a:outerShdw dist="23000" dir="5400000" rotWithShape="0">
              <a:srgbClr val="808080">
                <a:alpha val="34999"/>
              </a:srgbClr>
            </a:outerShdw>
          </a:effectLst>
        </p:spPr>
      </p:cxnSp>
      <p:sp>
        <p:nvSpPr>
          <p:cNvPr id="12" name="Text Placeholder 11"/>
          <p:cNvSpPr>
            <a:spLocks noGrp="1"/>
          </p:cNvSpPr>
          <p:nvPr>
            <p:ph type="body" sz="quarter" idx="13" hasCustomPrompt="1"/>
          </p:nvPr>
        </p:nvSpPr>
        <p:spPr>
          <a:xfrm>
            <a:off x="3048000" y="3352800"/>
            <a:ext cx="2819400" cy="1015663"/>
          </a:xfrm>
          <a:prstGeom prst="rect">
            <a:avLst/>
          </a:prstGeom>
        </p:spPr>
        <p:txBody>
          <a:bodyPr>
            <a:spAutoFit/>
          </a:bodyPr>
          <a:lstStyle>
            <a:lvl1pPr marL="0" indent="0" algn="ctr">
              <a:buFontTx/>
              <a:buNone/>
              <a:defRPr sz="2000" baseline="0">
                <a:latin typeface="Helvetica" pitchFamily="34" charset="0"/>
              </a:defRPr>
            </a:lvl1pPr>
          </a:lstStyle>
          <a:p>
            <a:pPr lvl="0"/>
            <a:r>
              <a:rPr lang="en-US" dirty="0" smtClean="0"/>
              <a:t>Name of Presenter(s) Their Title                 Email Addresses</a:t>
            </a:r>
          </a:p>
        </p:txBody>
      </p:sp>
      <p:cxnSp>
        <p:nvCxnSpPr>
          <p:cNvPr id="8" name="Straight Connector 7"/>
          <p:cNvCxnSpPr>
            <a:cxnSpLocks noChangeShapeType="1"/>
          </p:cNvCxnSpPr>
          <p:nvPr userDrawn="1"/>
        </p:nvCxnSpPr>
        <p:spPr bwMode="auto">
          <a:xfrm flipV="1">
            <a:off x="0" y="1143000"/>
            <a:ext cx="9144000" cy="1"/>
          </a:xfrm>
          <a:prstGeom prst="line">
            <a:avLst/>
          </a:prstGeom>
          <a:noFill/>
          <a:ln w="101600" cmpd="tri">
            <a:solidFill>
              <a:schemeClr val="bg1"/>
            </a:solidFill>
            <a:round/>
            <a:headEnd/>
            <a:tailEnd/>
          </a:ln>
          <a:effectLst>
            <a:outerShdw dist="23000" dir="5400000" rotWithShape="0">
              <a:srgbClr val="808080">
                <a:alpha val="34999"/>
              </a:srgbClr>
            </a:outerShdw>
          </a:effectLst>
        </p:spPr>
      </p:cxnSp>
      <p:sp>
        <p:nvSpPr>
          <p:cNvPr id="11" name="Text Placeholder 10"/>
          <p:cNvSpPr>
            <a:spLocks noGrp="1"/>
          </p:cNvSpPr>
          <p:nvPr>
            <p:ph type="body" sz="quarter" idx="14" hasCustomPrompt="1"/>
          </p:nvPr>
        </p:nvSpPr>
        <p:spPr>
          <a:xfrm>
            <a:off x="2895600" y="6019800"/>
            <a:ext cx="3200400" cy="609600"/>
          </a:xfrm>
          <a:prstGeom prst="rect">
            <a:avLst/>
          </a:prstGeom>
        </p:spPr>
        <p:txBody>
          <a:bodyPr>
            <a:noAutofit/>
          </a:bodyPr>
          <a:lstStyle>
            <a:lvl1pPr marL="0" indent="0" algn="ctr">
              <a:buNone/>
              <a:defRPr sz="2000" baseline="0">
                <a:solidFill>
                  <a:schemeClr val="bg1"/>
                </a:solidFill>
                <a:latin typeface="Helvetica" pitchFamily="34" charset="0"/>
              </a:defRPr>
            </a:lvl1pPr>
            <a:lvl2pPr marL="457200" indent="0">
              <a:buNone/>
              <a:defRPr sz="2000">
                <a:latin typeface="Helvetica" pitchFamily="34" charset="0"/>
              </a:defRPr>
            </a:lvl2pPr>
            <a:lvl3pPr marL="914400" indent="0">
              <a:buNone/>
              <a:defRPr sz="2000">
                <a:latin typeface="Helvetica" pitchFamily="34" charset="0"/>
              </a:defRPr>
            </a:lvl3pPr>
            <a:lvl4pPr marL="1371600" indent="0">
              <a:buNone/>
              <a:defRPr sz="2000">
                <a:latin typeface="Helvetica" pitchFamily="34" charset="0"/>
              </a:defRPr>
            </a:lvl4pPr>
            <a:lvl5pPr marL="1828800" indent="0">
              <a:buNone/>
              <a:defRPr sz="2000">
                <a:latin typeface="Helvetica" pitchFamily="34" charset="0"/>
              </a:defRPr>
            </a:lvl5pPr>
          </a:lstStyle>
          <a:p>
            <a:pPr lvl="0"/>
            <a:r>
              <a:rPr lang="en-US" dirty="0" smtClean="0"/>
              <a:t>Title of Review              </a:t>
            </a:r>
            <a:r>
              <a:rPr lang="en-US" dirty="0" err="1" smtClean="0"/>
              <a:t>Review</a:t>
            </a:r>
            <a:r>
              <a:rPr lang="en-US" dirty="0" smtClean="0"/>
              <a:t> Date</a:t>
            </a:r>
          </a:p>
        </p:txBody>
      </p:sp>
    </p:spTree>
    <p:extLst>
      <p:ext uri="{BB962C8B-B14F-4D97-AF65-F5344CB8AC3E}">
        <p14:creationId xmlns:p14="http://schemas.microsoft.com/office/powerpoint/2010/main" val="38182318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533400"/>
          </a:xfrm>
          <a:prstGeom prst="rect">
            <a:avLst/>
          </a:prstGeom>
        </p:spPr>
        <p:txBody>
          <a:bodyPr>
            <a:normAutofit/>
          </a:bodyPr>
          <a:lstStyle>
            <a:lvl1pPr>
              <a:defRPr sz="2800">
                <a:latin typeface="Helvetica" pitchFamily="34" charset="0"/>
              </a:defRPr>
            </a:lvl1pPr>
          </a:lstStyle>
          <a:p>
            <a:r>
              <a:rPr lang="en-US" dirty="0" smtClean="0"/>
              <a:t>Slide Title</a:t>
            </a:r>
            <a:endParaRPr lang="en-US" dirty="0"/>
          </a:p>
        </p:txBody>
      </p:sp>
      <p:sp>
        <p:nvSpPr>
          <p:cNvPr id="3" name="Content Placeholder 2"/>
          <p:cNvSpPr>
            <a:spLocks noGrp="1"/>
          </p:cNvSpPr>
          <p:nvPr>
            <p:ph idx="1"/>
          </p:nvPr>
        </p:nvSpPr>
        <p:spPr>
          <a:xfrm>
            <a:off x="457200" y="1066800"/>
            <a:ext cx="8229600" cy="5334000"/>
          </a:xfrm>
          <a:prstGeom prst="rect">
            <a:avLst/>
          </a:prstGeom>
        </p:spPr>
        <p:txBody>
          <a:bodyPr/>
          <a:lstStyle>
            <a:lvl1pPr>
              <a:defRPr sz="2400">
                <a:latin typeface="Helvetica" pitchFamily="34" charset="0"/>
              </a:defRPr>
            </a:lvl1pPr>
            <a:lvl2pPr>
              <a:defRPr sz="2200">
                <a:latin typeface="Helvetica" pitchFamily="34" charset="0"/>
              </a:defRPr>
            </a:lvl2pPr>
            <a:lvl3pPr>
              <a:defRPr sz="2000">
                <a:latin typeface="Helvetica" pitchFamily="34" charset="0"/>
              </a:defRPr>
            </a:lvl3pPr>
            <a:lvl4pPr>
              <a:defRPr sz="1600">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a:xfrm>
            <a:off x="2286000" y="6629400"/>
            <a:ext cx="4572000" cy="198120"/>
          </a:xfrm>
          <a:prstGeom prst="rect">
            <a:avLst/>
          </a:prstGeom>
        </p:spPr>
        <p:txBody>
          <a:bodyPr/>
          <a:lstStyle>
            <a:lvl1pPr>
              <a:defRPr sz="1100">
                <a:latin typeface="Helvetica" pitchFamily="34" charset="0"/>
              </a:defRPr>
            </a:lvl1pPr>
          </a:lstStyle>
          <a:p>
            <a:r>
              <a:rPr lang="en-US" dirty="0" smtClean="0"/>
              <a:t>Joint SBND-DUNE Meeting, Sept.2, 2015</a:t>
            </a:r>
            <a:endParaRPr lang="en-US" dirty="0"/>
          </a:p>
        </p:txBody>
      </p:sp>
      <p:sp>
        <p:nvSpPr>
          <p:cNvPr id="6" name="Slide Number Placeholder 5"/>
          <p:cNvSpPr>
            <a:spLocks noGrp="1"/>
          </p:cNvSpPr>
          <p:nvPr>
            <p:ph type="sldNum" sz="quarter" idx="12"/>
          </p:nvPr>
        </p:nvSpPr>
        <p:spPr>
          <a:xfrm>
            <a:off x="6998473" y="6629399"/>
            <a:ext cx="2133600" cy="194807"/>
          </a:xfrm>
          <a:prstGeom prst="rect">
            <a:avLst/>
          </a:prstGeom>
        </p:spPr>
        <p:txBody>
          <a:bodyPr/>
          <a:lstStyle>
            <a:lvl1pPr>
              <a:defRPr sz="1100">
                <a:latin typeface="Helvetica" pitchFamily="34" charset="0"/>
              </a:defRPr>
            </a:lvl1pPr>
          </a:lstStyle>
          <a:p>
            <a:fld id="{309AD161-AFAC-41AC-83AA-4053A52B9B02}" type="slidenum">
              <a:rPr lang="en-US" smtClean="0"/>
              <a:pPr/>
              <a:t>‹#›</a:t>
            </a:fld>
            <a:endParaRPr lang="en-US" dirty="0"/>
          </a:p>
        </p:txBody>
      </p:sp>
    </p:spTree>
    <p:extLst>
      <p:ext uri="{BB962C8B-B14F-4D97-AF65-F5344CB8AC3E}">
        <p14:creationId xmlns:p14="http://schemas.microsoft.com/office/powerpoint/2010/main" val="556204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762000"/>
          </a:xfrm>
          <a:prstGeom prst="rect">
            <a:avLst/>
          </a:prstGeom>
        </p:spPr>
        <p:txBody>
          <a:bodyPr>
            <a:normAutofit/>
          </a:bodyPr>
          <a:lstStyle>
            <a:lvl1pPr>
              <a:defRPr sz="2800">
                <a:latin typeface="Helvetica" pitchFamily="34" charset="0"/>
              </a:defRPr>
            </a:lvl1pPr>
          </a:lstStyle>
          <a:p>
            <a:r>
              <a:rPr lang="en-US" dirty="0" smtClean="0"/>
              <a:t>Slide Title</a:t>
            </a:r>
            <a:endParaRPr lang="en-US" dirty="0"/>
          </a:p>
        </p:txBody>
      </p:sp>
      <p:sp>
        <p:nvSpPr>
          <p:cNvPr id="4" name="Footer Placeholder 3"/>
          <p:cNvSpPr>
            <a:spLocks noGrp="1"/>
          </p:cNvSpPr>
          <p:nvPr>
            <p:ph type="ftr" sz="quarter" idx="11"/>
          </p:nvPr>
        </p:nvSpPr>
        <p:spPr>
          <a:xfrm>
            <a:off x="3124200" y="6553200"/>
            <a:ext cx="2895600" cy="273050"/>
          </a:xfrm>
          <a:prstGeom prst="rect">
            <a:avLst/>
          </a:prstGeom>
        </p:spPr>
        <p:txBody>
          <a:bodyPr/>
          <a:lstStyle>
            <a:lvl1pPr>
              <a:defRPr>
                <a:latin typeface="Helvetica" pitchFamily="34" charset="0"/>
              </a:defRPr>
            </a:lvl1pPr>
          </a:lstStyle>
          <a:p>
            <a:r>
              <a:rPr lang="en-US" dirty="0" smtClean="0"/>
              <a:t>Joint SBND-DUNE Meeting, Sept.2, 2015</a:t>
            </a:r>
            <a:endParaRPr lang="en-US" dirty="0"/>
          </a:p>
        </p:txBody>
      </p:sp>
      <p:sp>
        <p:nvSpPr>
          <p:cNvPr id="5" name="Slide Number Placeholder 4"/>
          <p:cNvSpPr>
            <a:spLocks noGrp="1"/>
          </p:cNvSpPr>
          <p:nvPr>
            <p:ph type="sldNum" sz="quarter" idx="12"/>
          </p:nvPr>
        </p:nvSpPr>
        <p:spPr>
          <a:xfrm>
            <a:off x="6553200" y="6553200"/>
            <a:ext cx="2133600" cy="273050"/>
          </a:xfrm>
          <a:prstGeom prst="rect">
            <a:avLst/>
          </a:prstGeom>
        </p:spPr>
        <p:txBody>
          <a:bodyPr/>
          <a:lstStyle>
            <a:lvl1pPr>
              <a:defRPr>
                <a:latin typeface="Helvetica" pitchFamily="34" charset="0"/>
              </a:defRPr>
            </a:lvl1pPr>
          </a:lstStyle>
          <a:p>
            <a:fld id="{309AD161-AFAC-41AC-83AA-4053A52B9B02}" type="slidenum">
              <a:rPr lang="en-US" smtClean="0"/>
              <a:pPr/>
              <a:t>‹#›</a:t>
            </a:fld>
            <a:endParaRPr lang="en-US" dirty="0"/>
          </a:p>
        </p:txBody>
      </p:sp>
      <p:cxnSp>
        <p:nvCxnSpPr>
          <p:cNvPr id="7" name="Straight Connector 6"/>
          <p:cNvCxnSpPr>
            <a:cxnSpLocks noChangeShapeType="1"/>
          </p:cNvCxnSpPr>
          <p:nvPr userDrawn="1"/>
        </p:nvCxnSpPr>
        <p:spPr bwMode="auto">
          <a:xfrm>
            <a:off x="0" y="6477000"/>
            <a:ext cx="9144000" cy="1588"/>
          </a:xfrm>
          <a:prstGeom prst="line">
            <a:avLst/>
          </a:prstGeom>
          <a:noFill/>
          <a:ln w="101600" cmpd="tri">
            <a:solidFill>
              <a:schemeClr val="accent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userDrawn="1"/>
        </p:nvCxnSpPr>
        <p:spPr bwMode="auto">
          <a:xfrm>
            <a:off x="0" y="946150"/>
            <a:ext cx="9144000" cy="0"/>
          </a:xfrm>
          <a:prstGeom prst="line">
            <a:avLst/>
          </a:prstGeom>
          <a:noFill/>
          <a:ln w="101600" cmpd="tri">
            <a:solidFill>
              <a:schemeClr val="accent1"/>
            </a:solidFill>
            <a:round/>
            <a:headEnd/>
            <a:tailEnd/>
          </a:ln>
          <a:effectLst>
            <a:outerShdw dist="23000" dir="5400000" rotWithShape="0">
              <a:srgbClr val="808080">
                <a:alpha val="34999"/>
              </a:srgbClr>
            </a:outerShdw>
          </a:effectLst>
        </p:spPr>
      </p:cxnSp>
    </p:spTree>
    <p:extLst>
      <p:ext uri="{BB962C8B-B14F-4D97-AF65-F5344CB8AC3E}">
        <p14:creationId xmlns:p14="http://schemas.microsoft.com/office/powerpoint/2010/main" val="392103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3124200" y="6553200"/>
            <a:ext cx="2895600" cy="273050"/>
          </a:xfrm>
          <a:prstGeom prst="rect">
            <a:avLst/>
          </a:prstGeom>
        </p:spPr>
        <p:txBody>
          <a:bodyPr/>
          <a:lstStyle>
            <a:lvl1pPr>
              <a:defRPr>
                <a:latin typeface="Helvetica" pitchFamily="34" charset="0"/>
              </a:defRPr>
            </a:lvl1pPr>
          </a:lstStyle>
          <a:p>
            <a:r>
              <a:rPr lang="en-US" dirty="0" smtClean="0"/>
              <a:t>Joint SBND-DUNE Meeting, Sept.2, 2015</a:t>
            </a:r>
            <a:endParaRPr lang="en-US" dirty="0"/>
          </a:p>
        </p:txBody>
      </p:sp>
      <p:sp>
        <p:nvSpPr>
          <p:cNvPr id="6" name="Slide Number Placeholder 5"/>
          <p:cNvSpPr>
            <a:spLocks noGrp="1"/>
          </p:cNvSpPr>
          <p:nvPr>
            <p:ph type="sldNum" sz="quarter" idx="12"/>
          </p:nvPr>
        </p:nvSpPr>
        <p:spPr>
          <a:xfrm>
            <a:off x="6553200" y="6553200"/>
            <a:ext cx="2133600" cy="273050"/>
          </a:xfrm>
          <a:prstGeom prst="rect">
            <a:avLst/>
          </a:prstGeom>
        </p:spPr>
        <p:txBody>
          <a:bodyPr/>
          <a:lstStyle>
            <a:lvl1pPr>
              <a:defRPr>
                <a:latin typeface="Helvetica" pitchFamily="34" charset="0"/>
              </a:defRPr>
            </a:lvl1pPr>
          </a:lstStyle>
          <a:p>
            <a:fld id="{309AD161-AFAC-41AC-83AA-4053A52B9B02}" type="slidenum">
              <a:rPr lang="en-US" smtClean="0"/>
              <a:pPr/>
              <a:t>‹#›</a:t>
            </a:fld>
            <a:endParaRPr lang="en-US" dirty="0"/>
          </a:p>
        </p:txBody>
      </p:sp>
      <p:cxnSp>
        <p:nvCxnSpPr>
          <p:cNvPr id="8" name="Straight Connector 7"/>
          <p:cNvCxnSpPr>
            <a:cxnSpLocks noChangeShapeType="1"/>
          </p:cNvCxnSpPr>
          <p:nvPr userDrawn="1"/>
        </p:nvCxnSpPr>
        <p:spPr bwMode="auto">
          <a:xfrm>
            <a:off x="0" y="6475412"/>
            <a:ext cx="9144000" cy="1588"/>
          </a:xfrm>
          <a:prstGeom prst="line">
            <a:avLst/>
          </a:prstGeom>
          <a:noFill/>
          <a:ln w="101600" cmpd="tri">
            <a:solidFill>
              <a:schemeClr val="accent1"/>
            </a:solidFill>
            <a:round/>
            <a:headEnd/>
            <a:tailEnd/>
          </a:ln>
          <a:effectLst>
            <a:outerShdw dist="23000" dir="5400000" rotWithShape="0">
              <a:srgbClr val="808080">
                <a:alpha val="34999"/>
              </a:srgbClr>
            </a:outerShdw>
          </a:effectLst>
        </p:spPr>
      </p:cxnSp>
      <p:cxnSp>
        <p:nvCxnSpPr>
          <p:cNvPr id="9" name="Straight Connector 8"/>
          <p:cNvCxnSpPr>
            <a:cxnSpLocks noChangeShapeType="1"/>
          </p:cNvCxnSpPr>
          <p:nvPr userDrawn="1"/>
        </p:nvCxnSpPr>
        <p:spPr bwMode="auto">
          <a:xfrm>
            <a:off x="0" y="946150"/>
            <a:ext cx="9144000" cy="0"/>
          </a:xfrm>
          <a:prstGeom prst="line">
            <a:avLst/>
          </a:prstGeom>
          <a:noFill/>
          <a:ln w="101600" cmpd="tri">
            <a:solidFill>
              <a:schemeClr val="accent1"/>
            </a:solidFill>
            <a:round/>
            <a:headEnd/>
            <a:tailEnd/>
          </a:ln>
          <a:effectLst>
            <a:outerShdw dist="23000" dir="5400000" rotWithShape="0">
              <a:srgbClr val="808080">
                <a:alpha val="34999"/>
              </a:srgbClr>
            </a:outerShdw>
          </a:effectLst>
        </p:spPr>
      </p:cxnSp>
      <p:sp>
        <p:nvSpPr>
          <p:cNvPr id="4" name="Title 3"/>
          <p:cNvSpPr>
            <a:spLocks noGrp="1"/>
          </p:cNvSpPr>
          <p:nvPr>
            <p:ph type="title" hasCustomPrompt="1"/>
          </p:nvPr>
        </p:nvSpPr>
        <p:spPr>
          <a:xfrm>
            <a:off x="457200" y="45720"/>
            <a:ext cx="8229600" cy="822960"/>
          </a:xfrm>
          <a:prstGeom prst="rect">
            <a:avLst/>
          </a:prstGeom>
        </p:spPr>
        <p:txBody>
          <a:bodyPr>
            <a:normAutofit/>
          </a:bodyPr>
          <a:lstStyle>
            <a:lvl1pPr>
              <a:defRPr sz="2800">
                <a:latin typeface="Helvetic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30622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66800"/>
            <a:ext cx="5111750" cy="5257800"/>
          </a:xfrm>
          <a:prstGeom prst="rect">
            <a:avLst/>
          </a:prstGeom>
        </p:spPr>
        <p:txBody>
          <a:bodyPr/>
          <a:lstStyle>
            <a:lvl1pPr>
              <a:defRPr sz="2400">
                <a:latin typeface="Helvetica" pitchFamily="34" charset="0"/>
              </a:defRPr>
            </a:lvl1pPr>
            <a:lvl2pPr>
              <a:defRPr sz="2200">
                <a:latin typeface="Helvetica" pitchFamily="34" charset="0"/>
              </a:defRPr>
            </a:lvl2pPr>
            <a:lvl3pPr>
              <a:defRPr sz="2000">
                <a:latin typeface="Helvetica" pitchFamily="34" charset="0"/>
              </a:defRPr>
            </a:lvl3pPr>
            <a:lvl4pPr>
              <a:defRPr sz="1600">
                <a:latin typeface="Helvetica" pitchFamily="34" charset="0"/>
              </a:defRPr>
            </a:lvl4pPr>
            <a:lvl5pPr>
              <a:defRPr sz="2000">
                <a:latin typeface="Helvetic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457200" y="1066800"/>
            <a:ext cx="3008313" cy="5257800"/>
          </a:xfrm>
          <a:prstGeom prst="rect">
            <a:avLst/>
          </a:prstGeo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3124200" y="6553200"/>
            <a:ext cx="2895600" cy="273050"/>
          </a:xfrm>
          <a:prstGeom prst="rect">
            <a:avLst/>
          </a:prstGeom>
        </p:spPr>
        <p:txBody>
          <a:bodyPr/>
          <a:lstStyle>
            <a:lvl1pPr>
              <a:defRPr>
                <a:latin typeface="Helvetica" pitchFamily="34" charset="0"/>
              </a:defRPr>
            </a:lvl1pPr>
          </a:lstStyle>
          <a:p>
            <a:r>
              <a:rPr lang="en-US" dirty="0" smtClean="0"/>
              <a:t>Joint SBND-DUNE Meeting, Sept.2, 2015</a:t>
            </a:r>
            <a:endParaRPr lang="en-US" dirty="0"/>
          </a:p>
        </p:txBody>
      </p:sp>
      <p:sp>
        <p:nvSpPr>
          <p:cNvPr id="7" name="Slide Number Placeholder 6"/>
          <p:cNvSpPr>
            <a:spLocks noGrp="1"/>
          </p:cNvSpPr>
          <p:nvPr>
            <p:ph type="sldNum" sz="quarter" idx="12"/>
          </p:nvPr>
        </p:nvSpPr>
        <p:spPr>
          <a:xfrm>
            <a:off x="6553200" y="6553200"/>
            <a:ext cx="2133600" cy="273050"/>
          </a:xfrm>
          <a:prstGeom prst="rect">
            <a:avLst/>
          </a:prstGeom>
        </p:spPr>
        <p:txBody>
          <a:bodyPr/>
          <a:lstStyle>
            <a:lvl1pPr>
              <a:defRPr>
                <a:latin typeface="Helvetica" pitchFamily="34" charset="0"/>
              </a:defRPr>
            </a:lvl1pPr>
          </a:lstStyle>
          <a:p>
            <a:fld id="{309AD161-AFAC-41AC-83AA-4053A52B9B02}" type="slidenum">
              <a:rPr lang="en-US" smtClean="0"/>
              <a:pPr/>
              <a:t>‹#›</a:t>
            </a:fld>
            <a:endParaRPr lang="en-US" dirty="0"/>
          </a:p>
        </p:txBody>
      </p:sp>
      <p:cxnSp>
        <p:nvCxnSpPr>
          <p:cNvPr id="9" name="Straight Connector 8"/>
          <p:cNvCxnSpPr>
            <a:cxnSpLocks noChangeShapeType="1"/>
          </p:cNvCxnSpPr>
          <p:nvPr userDrawn="1"/>
        </p:nvCxnSpPr>
        <p:spPr bwMode="auto">
          <a:xfrm>
            <a:off x="0" y="6477000"/>
            <a:ext cx="9144000" cy="1588"/>
          </a:xfrm>
          <a:prstGeom prst="line">
            <a:avLst/>
          </a:prstGeom>
          <a:noFill/>
          <a:ln w="101600" cmpd="tri">
            <a:solidFill>
              <a:schemeClr val="accent1"/>
            </a:solidFill>
            <a:round/>
            <a:headEnd/>
            <a:tailEnd/>
          </a:ln>
          <a:effectLst>
            <a:outerShdw dist="23000" dir="5400000" rotWithShape="0">
              <a:srgbClr val="808080">
                <a:alpha val="34999"/>
              </a:srgbClr>
            </a:outerShdw>
          </a:effectLst>
        </p:spPr>
      </p:cxnSp>
      <p:cxnSp>
        <p:nvCxnSpPr>
          <p:cNvPr id="11" name="Straight Connector 10"/>
          <p:cNvCxnSpPr>
            <a:cxnSpLocks noChangeShapeType="1"/>
          </p:cNvCxnSpPr>
          <p:nvPr userDrawn="1"/>
        </p:nvCxnSpPr>
        <p:spPr bwMode="auto">
          <a:xfrm>
            <a:off x="0" y="946150"/>
            <a:ext cx="9144000" cy="0"/>
          </a:xfrm>
          <a:prstGeom prst="line">
            <a:avLst/>
          </a:prstGeom>
          <a:noFill/>
          <a:ln w="101600" cmpd="tri">
            <a:solidFill>
              <a:schemeClr val="accent1"/>
            </a:solidFill>
            <a:round/>
            <a:headEnd/>
            <a:tailEnd/>
          </a:ln>
          <a:effectLst>
            <a:outerShdw dist="23000" dir="5400000" rotWithShape="0">
              <a:srgbClr val="808080">
                <a:alpha val="34999"/>
              </a:srgbClr>
            </a:outerShdw>
          </a:effectLst>
        </p:spPr>
      </p:cxnSp>
      <p:sp>
        <p:nvSpPr>
          <p:cNvPr id="5" name="Title 4"/>
          <p:cNvSpPr>
            <a:spLocks noGrp="1"/>
          </p:cNvSpPr>
          <p:nvPr>
            <p:ph type="title" hasCustomPrompt="1"/>
          </p:nvPr>
        </p:nvSpPr>
        <p:spPr>
          <a:xfrm>
            <a:off x="457200" y="45720"/>
            <a:ext cx="8229600" cy="822960"/>
          </a:xfrm>
          <a:prstGeom prst="rect">
            <a:avLst/>
          </a:prstGeom>
        </p:spPr>
        <p:txBody>
          <a:bodyPr>
            <a:normAutofit/>
          </a:bodyPr>
          <a:lstStyle>
            <a:lvl1pPr>
              <a:defRPr sz="2800">
                <a:latin typeface="Helvetic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264511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66800"/>
            <a:ext cx="5486400" cy="4114800"/>
          </a:xfrm>
          <a:prstGeom prst="rect">
            <a:avLst/>
          </a:prstGeo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957262"/>
          </a:xfrm>
          <a:prstGeom prst="rect">
            <a:avLst/>
          </a:prstGeo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3124200" y="6553200"/>
            <a:ext cx="2895600" cy="273050"/>
          </a:xfrm>
          <a:prstGeom prst="rect">
            <a:avLst/>
          </a:prstGeom>
        </p:spPr>
        <p:txBody>
          <a:bodyPr/>
          <a:lstStyle>
            <a:lvl1pPr>
              <a:defRPr>
                <a:latin typeface="Helvetica" pitchFamily="34" charset="0"/>
              </a:defRPr>
            </a:lvl1pPr>
          </a:lstStyle>
          <a:p>
            <a:r>
              <a:rPr lang="en-US" dirty="0" smtClean="0"/>
              <a:t>Joint SBND-DUNE Meeting, Sept.2, 2015</a:t>
            </a:r>
            <a:endParaRPr lang="en-US" dirty="0"/>
          </a:p>
        </p:txBody>
      </p:sp>
      <p:sp>
        <p:nvSpPr>
          <p:cNvPr id="7" name="Slide Number Placeholder 6"/>
          <p:cNvSpPr>
            <a:spLocks noGrp="1"/>
          </p:cNvSpPr>
          <p:nvPr>
            <p:ph type="sldNum" sz="quarter" idx="12"/>
          </p:nvPr>
        </p:nvSpPr>
        <p:spPr>
          <a:xfrm>
            <a:off x="6553200" y="6553200"/>
            <a:ext cx="2133600" cy="273050"/>
          </a:xfrm>
          <a:prstGeom prst="rect">
            <a:avLst/>
          </a:prstGeom>
        </p:spPr>
        <p:txBody>
          <a:bodyPr/>
          <a:lstStyle>
            <a:lvl1pPr>
              <a:defRPr>
                <a:latin typeface="Helvetica" pitchFamily="34" charset="0"/>
              </a:defRPr>
            </a:lvl1pPr>
          </a:lstStyle>
          <a:p>
            <a:fld id="{309AD161-AFAC-41AC-83AA-4053A52B9B02}" type="slidenum">
              <a:rPr lang="en-US" smtClean="0"/>
              <a:pPr/>
              <a:t>‹#›</a:t>
            </a:fld>
            <a:endParaRPr lang="en-US" dirty="0"/>
          </a:p>
        </p:txBody>
      </p:sp>
      <p:cxnSp>
        <p:nvCxnSpPr>
          <p:cNvPr id="9" name="Straight Connector 8"/>
          <p:cNvCxnSpPr>
            <a:cxnSpLocks noChangeShapeType="1"/>
          </p:cNvCxnSpPr>
          <p:nvPr userDrawn="1"/>
        </p:nvCxnSpPr>
        <p:spPr bwMode="auto">
          <a:xfrm>
            <a:off x="0" y="6477000"/>
            <a:ext cx="9144000" cy="1588"/>
          </a:xfrm>
          <a:prstGeom prst="line">
            <a:avLst/>
          </a:prstGeom>
          <a:noFill/>
          <a:ln w="101600" cmpd="tri">
            <a:solidFill>
              <a:schemeClr val="accent1"/>
            </a:solidFill>
            <a:round/>
            <a:headEnd/>
            <a:tailEnd/>
          </a:ln>
          <a:effectLst>
            <a:outerShdw dist="23000" dir="5400000" rotWithShape="0">
              <a:srgbClr val="808080">
                <a:alpha val="34999"/>
              </a:srgbClr>
            </a:outerShdw>
          </a:effectLst>
        </p:spPr>
      </p:cxnSp>
      <p:cxnSp>
        <p:nvCxnSpPr>
          <p:cNvPr id="11" name="Straight Connector 10"/>
          <p:cNvCxnSpPr>
            <a:cxnSpLocks noChangeShapeType="1"/>
          </p:cNvCxnSpPr>
          <p:nvPr userDrawn="1"/>
        </p:nvCxnSpPr>
        <p:spPr bwMode="auto">
          <a:xfrm>
            <a:off x="0" y="946150"/>
            <a:ext cx="9144000" cy="0"/>
          </a:xfrm>
          <a:prstGeom prst="line">
            <a:avLst/>
          </a:prstGeom>
          <a:noFill/>
          <a:ln w="101600" cmpd="tri">
            <a:solidFill>
              <a:schemeClr val="accent1"/>
            </a:solidFill>
            <a:round/>
            <a:headEnd/>
            <a:tailEnd/>
          </a:ln>
          <a:effectLst>
            <a:outerShdw dist="23000" dir="5400000" rotWithShape="0">
              <a:srgbClr val="808080">
                <a:alpha val="34999"/>
              </a:srgbClr>
            </a:outerShdw>
          </a:effectLst>
        </p:spPr>
      </p:cxnSp>
      <p:sp>
        <p:nvSpPr>
          <p:cNvPr id="5" name="Title 4"/>
          <p:cNvSpPr>
            <a:spLocks noGrp="1"/>
          </p:cNvSpPr>
          <p:nvPr>
            <p:ph type="title" hasCustomPrompt="1"/>
          </p:nvPr>
        </p:nvSpPr>
        <p:spPr>
          <a:xfrm>
            <a:off x="457200" y="45720"/>
            <a:ext cx="8229600" cy="822960"/>
          </a:xfrm>
          <a:prstGeom prst="rect">
            <a:avLst/>
          </a:prstGeom>
        </p:spPr>
        <p:txBody>
          <a:bodyPr>
            <a:normAutofit/>
          </a:bodyPr>
          <a:lstStyle>
            <a:lvl1pPr>
              <a:defRPr sz="2800">
                <a:latin typeface="Helvetic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198369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smtClean="0"/>
              <a:t>Click to edit Master title style</a:t>
            </a:r>
            <a:endParaRPr lang="en-US" dirty="0"/>
          </a:p>
        </p:txBody>
      </p:sp>
      <p:sp>
        <p:nvSpPr>
          <p:cNvPr id="15" name="Content Placeholder 2"/>
          <p:cNvSpPr>
            <a:spLocks noGrp="1"/>
          </p:cNvSpPr>
          <p:nvPr>
            <p:ph idx="11"/>
          </p:nvPr>
        </p:nvSpPr>
        <p:spPr>
          <a:xfrm>
            <a:off x="454029" y="1207770"/>
            <a:ext cx="8232771"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smtClean="0">
                <a:latin typeface="Helvetica"/>
                <a:cs typeface="Helvetica"/>
              </a:rPr>
              <a:t>07.14.15</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2356" y="6480766"/>
            <a:ext cx="1185333" cy="253365"/>
          </a:xfrm>
          <a:prstGeom prst="rect">
            <a:avLst/>
          </a:prstGeom>
        </p:spPr>
      </p:pic>
    </p:spTree>
    <p:extLst>
      <p:ext uri="{BB962C8B-B14F-4D97-AF65-F5344CB8AC3E}">
        <p14:creationId xmlns:p14="http://schemas.microsoft.com/office/powerpoint/2010/main" val="287968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smtClean="0">
                <a:latin typeface="Helvetica"/>
                <a:cs typeface="Helvetica"/>
              </a:rPr>
              <a:t>07.14.15</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1" name="Content Placeholder 2"/>
          <p:cNvSpPr>
            <a:spLocks noGrp="1"/>
          </p:cNvSpPr>
          <p:nvPr>
            <p:ph idx="13"/>
          </p:nvPr>
        </p:nvSpPr>
        <p:spPr>
          <a:xfrm>
            <a:off x="454029" y="1207770"/>
            <a:ext cx="4008434"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4"/>
          </p:nvPr>
        </p:nvSpPr>
        <p:spPr>
          <a:xfrm>
            <a:off x="4678366" y="1207770"/>
            <a:ext cx="4008434"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pic>
        <p:nvPicPr>
          <p:cNvPr id="4" name="Picture 3" descr="DUNElogoFINAL5.6.15_type-0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36243" y="212150"/>
            <a:ext cx="3598105" cy="214097"/>
          </a:xfrm>
          <a:prstGeom prst="rect">
            <a:avLst/>
          </a:prstGeom>
        </p:spPr>
      </p:pic>
      <p:pic>
        <p:nvPicPr>
          <p:cNvPr id="5" name="Picture 4" descr="DUNElogoFINAL5.6.15_noType-01.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6733" y="5974039"/>
            <a:ext cx="1370067" cy="55736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51" r:id="rId5"/>
    <p:sldLayoutId id="2147483656" r:id="rId6"/>
    <p:sldLayoutId id="2147483657" r:id="rId7"/>
  </p:sldLayoutIdLst>
  <p:hf hdr="0" dt="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smtClean="0">
                <a:latin typeface="Helvetica"/>
                <a:cs typeface="Helvetica"/>
              </a:rPr>
              <a:t>07.14.15</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dirty="0" smtClean="0"/>
              <a:t>Eric James | DUNE Project Overview, Cost, and Schedule</a:t>
            </a:r>
            <a:endParaRPr lang="en-US"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DUNElogoFINAL5.6.15_noType-0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6008" y="6499785"/>
            <a:ext cx="541970" cy="220483"/>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DUNE (SP) </a:t>
            </a:r>
            <a:r>
              <a:rPr lang="en-US" dirty="0" smtClean="0"/>
              <a:t>and SBND TPC Field Cage Designs</a:t>
            </a:r>
            <a:endParaRPr lang="en-US" dirty="0"/>
          </a:p>
        </p:txBody>
      </p:sp>
      <p:sp>
        <p:nvSpPr>
          <p:cNvPr id="3" name="Text Placeholder 2"/>
          <p:cNvSpPr>
            <a:spLocks noGrp="1"/>
          </p:cNvSpPr>
          <p:nvPr>
            <p:ph type="body" sz="quarter" idx="10"/>
          </p:nvPr>
        </p:nvSpPr>
        <p:spPr/>
        <p:txBody>
          <a:bodyPr/>
          <a:lstStyle/>
          <a:p>
            <a:r>
              <a:rPr lang="en-US" sz="1800" dirty="0"/>
              <a:t>Bo </a:t>
            </a:r>
            <a:r>
              <a:rPr lang="en-US" sz="1800" dirty="0" smtClean="0"/>
              <a:t>Yu (yu@bnl.gov)</a:t>
            </a:r>
          </a:p>
          <a:p>
            <a:r>
              <a:rPr lang="en-US" sz="1800" dirty="0" smtClean="0"/>
              <a:t>Brookhaven National Lab</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867400"/>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643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at the Corner, Profile 1071</a:t>
            </a:r>
            <a:endParaRPr lang="en-US" dirty="0"/>
          </a:p>
        </p:txBody>
      </p:sp>
      <p:sp>
        <p:nvSpPr>
          <p:cNvPr id="5" name="Footer Placeholder 4"/>
          <p:cNvSpPr>
            <a:spLocks noGrp="1"/>
          </p:cNvSpPr>
          <p:nvPr>
            <p:ph type="ftr" sz="quarter" idx="3"/>
          </p:nvPr>
        </p:nvSpPr>
        <p:spPr/>
        <p:txBody>
          <a:bodyPr/>
          <a:lstStyle/>
          <a:p>
            <a:r>
              <a:rPr lang="en-US" dirty="0" smtClean="0"/>
              <a:t>Joint SBND-DUNE Meeting, Sept.2, 2015</a:t>
            </a:r>
            <a:endParaRPr lang="en-US" dirty="0"/>
          </a:p>
        </p:txBody>
      </p:sp>
      <p:sp>
        <p:nvSpPr>
          <p:cNvPr id="7" name="Slide Number Placeholder 6"/>
          <p:cNvSpPr>
            <a:spLocks noGrp="1"/>
          </p:cNvSpPr>
          <p:nvPr>
            <p:ph type="sldNum" sz="quarter" idx="4"/>
          </p:nvPr>
        </p:nvSpPr>
        <p:spPr/>
        <p:txBody>
          <a:bodyPr/>
          <a:lstStyle/>
          <a:p>
            <a:fld id="{309AD161-AFAC-41AC-83AA-4053A52B9B02}" type="slidenum">
              <a:rPr lang="en-US" smtClean="0"/>
              <a:pPr/>
              <a:t>10</a:t>
            </a:fld>
            <a:endParaRPr lang="en-US"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1800" y="1905000"/>
            <a:ext cx="5305425" cy="423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1219200"/>
            <a:ext cx="2895600" cy="1200329"/>
          </a:xfrm>
          <a:prstGeom prst="rect">
            <a:avLst/>
          </a:prstGeom>
          <a:noFill/>
        </p:spPr>
        <p:txBody>
          <a:bodyPr wrap="square" rtlCol="0">
            <a:spAutoFit/>
          </a:bodyPr>
          <a:lstStyle/>
          <a:p>
            <a:r>
              <a:rPr lang="en-US" dirty="0" smtClean="0"/>
              <a:t>-180kV, 20cm to ground</a:t>
            </a:r>
          </a:p>
          <a:p>
            <a:r>
              <a:rPr lang="en-US" dirty="0" smtClean="0"/>
              <a:t>Radius of curvature: 10cm</a:t>
            </a:r>
          </a:p>
          <a:p>
            <a:endParaRPr lang="en-US" dirty="0"/>
          </a:p>
          <a:p>
            <a:r>
              <a:rPr lang="en-US" dirty="0" smtClean="0"/>
              <a:t>Max E field &lt; 18kV/cm</a:t>
            </a:r>
            <a:endParaRPr lang="en-US" dirty="0"/>
          </a:p>
        </p:txBody>
      </p:sp>
      <p:cxnSp>
        <p:nvCxnSpPr>
          <p:cNvPr id="6" name="Straight Arrow Connector 5"/>
          <p:cNvCxnSpPr/>
          <p:nvPr/>
        </p:nvCxnSpPr>
        <p:spPr>
          <a:xfrm>
            <a:off x="6019800" y="1905000"/>
            <a:ext cx="228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343400" y="1819364"/>
            <a:ext cx="1447800" cy="923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1371600"/>
            <a:ext cx="2819400" cy="646331"/>
          </a:xfrm>
          <a:prstGeom prst="rect">
            <a:avLst/>
          </a:prstGeom>
          <a:noFill/>
        </p:spPr>
        <p:txBody>
          <a:bodyPr wrap="square" rtlCol="0">
            <a:spAutoFit/>
          </a:bodyPr>
          <a:lstStyle/>
          <a:p>
            <a:r>
              <a:rPr lang="en-US" dirty="0" smtClean="0"/>
              <a:t>Symmetry planes</a:t>
            </a:r>
          </a:p>
          <a:p>
            <a:r>
              <a:rPr lang="en-US" dirty="0" smtClean="0"/>
              <a:t>+ the top and bottom faces</a:t>
            </a:r>
            <a:endParaRPr lang="en-US" dirty="0"/>
          </a:p>
        </p:txBody>
      </p:sp>
      <p:sp>
        <p:nvSpPr>
          <p:cNvPr id="11" name="TextBox 10"/>
          <p:cNvSpPr txBox="1"/>
          <p:nvPr/>
        </p:nvSpPr>
        <p:spPr>
          <a:xfrm>
            <a:off x="4267200" y="5867400"/>
            <a:ext cx="1066800" cy="369332"/>
          </a:xfrm>
          <a:prstGeom prst="rect">
            <a:avLst/>
          </a:prstGeom>
          <a:noFill/>
        </p:spPr>
        <p:txBody>
          <a:bodyPr wrap="square" rtlCol="0">
            <a:spAutoFit/>
          </a:bodyPr>
          <a:lstStyle/>
          <a:p>
            <a:r>
              <a:rPr lang="en-US" dirty="0" smtClean="0"/>
              <a:t>ground</a:t>
            </a:r>
            <a:endParaRPr lang="en-US" dirty="0"/>
          </a:p>
        </p:txBody>
      </p:sp>
      <p:cxnSp>
        <p:nvCxnSpPr>
          <p:cNvPr id="12" name="Straight Arrow Connector 11"/>
          <p:cNvCxnSpPr/>
          <p:nvPr/>
        </p:nvCxnSpPr>
        <p:spPr>
          <a:xfrm flipV="1">
            <a:off x="5067300" y="5562600"/>
            <a:ext cx="3429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3"/>
          </p:cNvCxnSpPr>
          <p:nvPr/>
        </p:nvCxnSpPr>
        <p:spPr>
          <a:xfrm flipV="1">
            <a:off x="5334000" y="5791200"/>
            <a:ext cx="2362200" cy="260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7443" y="5383187"/>
            <a:ext cx="3697357" cy="830997"/>
          </a:xfrm>
          <a:prstGeom prst="rect">
            <a:avLst/>
          </a:prstGeom>
          <a:noFill/>
        </p:spPr>
        <p:txBody>
          <a:bodyPr wrap="square" rtlCol="0">
            <a:spAutoFit/>
          </a:bodyPr>
          <a:lstStyle/>
          <a:p>
            <a:r>
              <a:rPr lang="en-US" sz="1600" dirty="0" smtClean="0"/>
              <a:t>Exploring manufacturing </a:t>
            </a:r>
            <a:r>
              <a:rPr lang="en-US" sz="1600" dirty="0" smtClean="0"/>
              <a:t>options:</a:t>
            </a:r>
          </a:p>
          <a:p>
            <a:r>
              <a:rPr lang="en-US" sz="1600" dirty="0" smtClean="0"/>
              <a:t>- Bending roll-formed profile is difficult</a:t>
            </a:r>
          </a:p>
          <a:p>
            <a:r>
              <a:rPr lang="en-US" sz="1600" dirty="0" smtClean="0"/>
              <a:t>- Machining solid profile possible</a:t>
            </a:r>
            <a:endParaRPr lang="en-US" sz="1600" dirty="0"/>
          </a:p>
        </p:txBody>
      </p:sp>
    </p:spTree>
    <p:extLst>
      <p:ext uri="{BB962C8B-B14F-4D97-AF65-F5344CB8AC3E}">
        <p14:creationId xmlns:p14="http://schemas.microsoft.com/office/powerpoint/2010/main" val="1540794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ubo.BNL\Documents\LBNE\TPC\FieldCage\RF_field_cage_corner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80934" y="1094399"/>
            <a:ext cx="4874731" cy="34691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Additional Views of the Design </a:t>
            </a:r>
            <a:endParaRPr lang="en-US" dirty="0"/>
          </a:p>
        </p:txBody>
      </p:sp>
      <p:sp>
        <p:nvSpPr>
          <p:cNvPr id="3" name="Footer Placeholder 2"/>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E51EFBE0-0F5B-7E46-84E0-9892A898D472}" type="slidenum">
              <a:rPr lang="en-US" smtClean="0"/>
              <a:pPr/>
              <a:t>11</a:t>
            </a:fld>
            <a:endParaRPr lang="en-US"/>
          </a:p>
        </p:txBody>
      </p:sp>
      <p:pic>
        <p:nvPicPr>
          <p:cNvPr id="1026" name="Picture 2" descr="C:\Users\yubo.BNL\Documents\LBNE\TPC\FieldCage\RF_field_cage_divide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7847" y="3200400"/>
            <a:ext cx="4486274" cy="3180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79049" y="5744819"/>
            <a:ext cx="3674533" cy="646331"/>
          </a:xfrm>
          <a:prstGeom prst="rect">
            <a:avLst/>
          </a:prstGeom>
          <a:noFill/>
        </p:spPr>
        <p:txBody>
          <a:bodyPr wrap="square" rtlCol="0">
            <a:spAutoFit/>
          </a:bodyPr>
          <a:lstStyle/>
          <a:p>
            <a:r>
              <a:rPr lang="en-US" dirty="0" smtClean="0"/>
              <a:t>Resistive divider and surge suppressor chain</a:t>
            </a:r>
            <a:endParaRPr lang="en-US" dirty="0"/>
          </a:p>
        </p:txBody>
      </p:sp>
      <p:sp>
        <p:nvSpPr>
          <p:cNvPr id="8" name="TextBox 7"/>
          <p:cNvSpPr txBox="1"/>
          <p:nvPr/>
        </p:nvSpPr>
        <p:spPr>
          <a:xfrm>
            <a:off x="313271" y="1111331"/>
            <a:ext cx="3674533" cy="1200329"/>
          </a:xfrm>
          <a:prstGeom prst="rect">
            <a:avLst/>
          </a:prstGeom>
          <a:noFill/>
        </p:spPr>
        <p:txBody>
          <a:bodyPr wrap="square" rtlCol="0">
            <a:spAutoFit/>
          </a:bodyPr>
          <a:lstStyle/>
          <a:p>
            <a:pPr algn="r"/>
            <a:r>
              <a:rPr lang="en-US" dirty="0" smtClean="0"/>
              <a:t>Corner treatment </a:t>
            </a:r>
            <a:r>
              <a:rPr lang="en-US" dirty="0" smtClean="0"/>
              <a:t>(5mm thick UHMW </a:t>
            </a:r>
            <a:r>
              <a:rPr lang="en-US" dirty="0" smtClean="0"/>
              <a:t>PE caps, and optional PE angles) to minimize the exposed electric field</a:t>
            </a:r>
            <a:endParaRPr lang="en-US" dirty="0"/>
          </a:p>
        </p:txBody>
      </p:sp>
    </p:spTree>
    <p:extLst>
      <p:ext uri="{BB962C8B-B14F-4D97-AF65-F5344CB8AC3E}">
        <p14:creationId xmlns:p14="http://schemas.microsoft.com/office/powerpoint/2010/main" val="3273415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FEA of the </a:t>
            </a:r>
            <a:r>
              <a:rPr lang="en-US" dirty="0" smtClean="0"/>
              <a:t>Field Cage Corner </a:t>
            </a:r>
            <a:r>
              <a:rPr lang="en-US" dirty="0" smtClean="0"/>
              <a:t>with PE Caps</a:t>
            </a:r>
            <a:endParaRPr lang="en-US" dirty="0"/>
          </a:p>
        </p:txBody>
      </p:sp>
      <p:sp>
        <p:nvSpPr>
          <p:cNvPr id="3" name="Content Placeholder 2"/>
          <p:cNvSpPr>
            <a:spLocks noGrp="1"/>
          </p:cNvSpPr>
          <p:nvPr>
            <p:ph idx="11"/>
          </p:nvPr>
        </p:nvSpPr>
        <p:spPr/>
        <p:txBody>
          <a:bodyPr>
            <a:normAutofit/>
          </a:bodyPr>
          <a:lstStyle/>
          <a:p>
            <a:r>
              <a:rPr lang="en-US" sz="2000" dirty="0" smtClean="0"/>
              <a:t>20cm ground clearance, -180kV, UHMW PE cap thickness: 5mm</a:t>
            </a:r>
          </a:p>
          <a:p>
            <a:r>
              <a:rPr lang="en-US" sz="2000" dirty="0" smtClean="0"/>
              <a:t>The exposed field in the </a:t>
            </a:r>
            <a:r>
              <a:rPr lang="en-US" sz="2000" dirty="0" err="1" smtClean="0"/>
              <a:t>LAr</a:t>
            </a:r>
            <a:r>
              <a:rPr lang="en-US" sz="2000" dirty="0" smtClean="0"/>
              <a:t> is ~ 25kV/cm</a:t>
            </a:r>
            <a:endParaRPr lang="en-US" sz="2000" dirty="0"/>
          </a:p>
        </p:txBody>
      </p:sp>
      <p:sp>
        <p:nvSpPr>
          <p:cNvPr id="6" name="Footer Placeholder 5"/>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E51EFBE0-0F5B-7E46-84E0-9892A898D472}" type="slidenum">
              <a:rPr lang="en-US" smtClean="0"/>
              <a:pPr/>
              <a:t>12</a:t>
            </a:fld>
            <a:endParaRPr lang="en-US"/>
          </a:p>
        </p:txBody>
      </p:sp>
      <p:pic>
        <p:nvPicPr>
          <p:cNvPr id="1026" name="Picture 2" descr="C:\Users\yubo.BNL\Documents\LBNE\TPC\FieldCage\corner poly caps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1578" y="2685010"/>
            <a:ext cx="4369537" cy="35329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9627" y="5487219"/>
            <a:ext cx="2136373" cy="830997"/>
          </a:xfrm>
          <a:prstGeom prst="rect">
            <a:avLst/>
          </a:prstGeom>
          <a:noFill/>
        </p:spPr>
        <p:txBody>
          <a:bodyPr wrap="square" rtlCol="0">
            <a:spAutoFit/>
          </a:bodyPr>
          <a:lstStyle/>
          <a:p>
            <a:r>
              <a:rPr lang="en-US" sz="1200" dirty="0" smtClean="0"/>
              <a:t>The field in the </a:t>
            </a:r>
            <a:r>
              <a:rPr lang="en-US" sz="1200" dirty="0" err="1" smtClean="0"/>
              <a:t>LAr</a:t>
            </a:r>
            <a:r>
              <a:rPr lang="en-US" sz="1200" dirty="0" smtClean="0"/>
              <a:t> is ~ 50% higher than the PE cap surface due to dielectric constant difference</a:t>
            </a:r>
            <a:endParaRPr lang="en-US" sz="1200" dirty="0"/>
          </a:p>
        </p:txBody>
      </p:sp>
      <p:cxnSp>
        <p:nvCxnSpPr>
          <p:cNvPr id="7" name="Straight Arrow Connector 6"/>
          <p:cNvCxnSpPr/>
          <p:nvPr/>
        </p:nvCxnSpPr>
        <p:spPr>
          <a:xfrm flipV="1">
            <a:off x="1828800" y="4605251"/>
            <a:ext cx="1163782" cy="881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3284" y="2892829"/>
            <a:ext cx="4304496" cy="3424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84178" y="2326557"/>
            <a:ext cx="2762542" cy="461665"/>
          </a:xfrm>
          <a:prstGeom prst="rect">
            <a:avLst/>
          </a:prstGeom>
          <a:noFill/>
        </p:spPr>
        <p:txBody>
          <a:bodyPr wrap="square" rtlCol="0">
            <a:spAutoFit/>
          </a:bodyPr>
          <a:lstStyle/>
          <a:p>
            <a:r>
              <a:rPr lang="en-US" sz="1200" dirty="0" smtClean="0"/>
              <a:t>Plot of the E field on the symmetry plane bisecting the metal profiles</a:t>
            </a:r>
            <a:endParaRPr lang="en-US" sz="1200" dirty="0"/>
          </a:p>
        </p:txBody>
      </p:sp>
    </p:spTree>
    <p:extLst>
      <p:ext uri="{BB962C8B-B14F-4D97-AF65-F5344CB8AC3E}">
        <p14:creationId xmlns:p14="http://schemas.microsoft.com/office/powerpoint/2010/main" val="3983890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000" dirty="0" smtClean="0"/>
              <a:t>Roll-Formed Field Cage Test Setup</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02484"/>
            <a:ext cx="3626028"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4294967295"/>
          </p:nvPr>
        </p:nvSpPr>
        <p:spPr>
          <a:xfrm>
            <a:off x="381000" y="1143000"/>
            <a:ext cx="8229600" cy="4983163"/>
          </a:xfrm>
          <a:prstGeom prst="rect">
            <a:avLst/>
          </a:prstGeom>
        </p:spPr>
        <p:txBody>
          <a:bodyPr>
            <a:normAutofit/>
          </a:bodyPr>
          <a:lstStyle/>
          <a:p>
            <a:r>
              <a:rPr lang="en-US" sz="1800" dirty="0" smtClean="0"/>
              <a:t>To validate the field cage concept in pure </a:t>
            </a:r>
            <a:r>
              <a:rPr lang="en-US" sz="1800" dirty="0" err="1" smtClean="0"/>
              <a:t>LAr</a:t>
            </a:r>
            <a:endParaRPr lang="en-US" sz="1800" dirty="0" smtClean="0"/>
          </a:p>
          <a:p>
            <a:r>
              <a:rPr lang="en-US" sz="1800" dirty="0" smtClean="0"/>
              <a:t>Designed to fit in the ICARUS 50 liter cryostat</a:t>
            </a:r>
          </a:p>
          <a:p>
            <a:r>
              <a:rPr lang="en-US" sz="1800" dirty="0" smtClean="0"/>
              <a:t>Roll-formed metal profiles with UHMW PE caps</a:t>
            </a:r>
          </a:p>
          <a:p>
            <a:pPr lvl="1"/>
            <a:r>
              <a:rPr lang="en-US" sz="1400" dirty="0" smtClean="0"/>
              <a:t>Choice of metal (Al, SS) and surface finish</a:t>
            </a:r>
          </a:p>
          <a:p>
            <a:r>
              <a:rPr lang="en-US" sz="1800" dirty="0" smtClean="0"/>
              <a:t>Pultruded fiberglass I-beams form 4 mini panels</a:t>
            </a:r>
          </a:p>
          <a:p>
            <a:r>
              <a:rPr lang="en-US" sz="1800" dirty="0" smtClean="0"/>
              <a:t>All profiles are at same potential to simplify </a:t>
            </a:r>
            <a:br>
              <a:rPr lang="en-US" sz="1800" dirty="0" smtClean="0"/>
            </a:br>
            <a:r>
              <a:rPr lang="en-US" sz="1800" dirty="0" smtClean="0"/>
              <a:t>HV connection</a:t>
            </a:r>
          </a:p>
          <a:p>
            <a:r>
              <a:rPr lang="en-US" sz="1800" dirty="0" smtClean="0"/>
              <a:t>Perforated ground planes 66mm away</a:t>
            </a:r>
          </a:p>
          <a:p>
            <a:r>
              <a:rPr lang="en-US" sz="1800" dirty="0" smtClean="0"/>
              <a:t>Requires 1/3 of FD bias voltage to reach </a:t>
            </a:r>
            <a:br>
              <a:rPr lang="en-US" sz="1800" dirty="0" smtClean="0"/>
            </a:br>
            <a:r>
              <a:rPr lang="en-US" sz="1800" dirty="0" smtClean="0"/>
              <a:t>same E field</a:t>
            </a:r>
          </a:p>
          <a:p>
            <a:r>
              <a:rPr lang="en-US" sz="1800" dirty="0" smtClean="0"/>
              <a:t>Ground planes can be connected to external</a:t>
            </a:r>
            <a:br>
              <a:rPr lang="en-US" sz="1800" dirty="0" smtClean="0"/>
            </a:br>
            <a:r>
              <a:rPr lang="en-US" sz="1800" dirty="0" smtClean="0"/>
              <a:t>amplifiers to monitor micro-discharges</a:t>
            </a:r>
          </a:p>
          <a:p>
            <a:r>
              <a:rPr lang="en-US" sz="1800" dirty="0" smtClean="0"/>
              <a:t>PMT detects any light from discharges</a:t>
            </a:r>
          </a:p>
          <a:p>
            <a:endParaRPr lang="en-US" sz="1800" dirty="0" smtClean="0"/>
          </a:p>
          <a:p>
            <a:endParaRPr lang="en-US" sz="1800" dirty="0"/>
          </a:p>
        </p:txBody>
      </p:sp>
    </p:spTree>
    <p:extLst>
      <p:ext uri="{BB962C8B-B14F-4D97-AF65-F5344CB8AC3E}">
        <p14:creationId xmlns:p14="http://schemas.microsoft.com/office/powerpoint/2010/main" val="4257931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a:t>
            </a:r>
            <a:r>
              <a:rPr lang="en-US" dirty="0" smtClean="0"/>
              <a:t>Cons of the Two Designs</a:t>
            </a:r>
            <a:endParaRPr lang="en-US" dirty="0"/>
          </a:p>
        </p:txBody>
      </p:sp>
      <p:sp>
        <p:nvSpPr>
          <p:cNvPr id="6" name="Footer Placeholder 5"/>
          <p:cNvSpPr>
            <a:spLocks noGrp="1"/>
          </p:cNvSpPr>
          <p:nvPr>
            <p:ph type="ftr" sz="quarter" idx="3"/>
          </p:nvPr>
        </p:nvSpPr>
        <p:spPr/>
        <p:txBody>
          <a:bodyPr/>
          <a:lstStyle/>
          <a:p>
            <a:r>
              <a:rPr lang="en-US" dirty="0" smtClean="0"/>
              <a:t>Joint SBND-DUNE Meeting, Sept.2, 2015</a:t>
            </a:r>
            <a:endParaRPr lang="en-US" dirty="0"/>
          </a:p>
        </p:txBody>
      </p:sp>
      <p:sp>
        <p:nvSpPr>
          <p:cNvPr id="5" name="Slide Number Placeholder 4"/>
          <p:cNvSpPr>
            <a:spLocks noGrp="1"/>
          </p:cNvSpPr>
          <p:nvPr>
            <p:ph type="sldNum" sz="quarter" idx="4"/>
          </p:nvPr>
        </p:nvSpPr>
        <p:spPr/>
        <p:txBody>
          <a:bodyPr/>
          <a:lstStyle/>
          <a:p>
            <a:fld id="{E51EFBE0-0F5B-7E46-84E0-9892A898D472}" type="slidenum">
              <a:rPr lang="en-US" smtClean="0"/>
              <a:pPr/>
              <a:t>14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89431954"/>
              </p:ext>
            </p:extLst>
          </p:nvPr>
        </p:nvGraphicFramePr>
        <p:xfrm>
          <a:off x="990600" y="1219200"/>
          <a:ext cx="7281334" cy="4306788"/>
        </p:xfrm>
        <a:graphic>
          <a:graphicData uri="http://schemas.openxmlformats.org/drawingml/2006/table">
            <a:tbl>
              <a:tblPr firstRow="1" bandRow="1">
                <a:tableStyleId>{5C22544A-7EE6-4342-B048-85BDC9FD1C3A}</a:tableStyleId>
              </a:tblPr>
              <a:tblGrid>
                <a:gridCol w="4278350"/>
                <a:gridCol w="1402784"/>
                <a:gridCol w="1600200"/>
              </a:tblGrid>
              <a:tr h="381000">
                <a:tc>
                  <a:txBody>
                    <a:bodyPr/>
                    <a:lstStyle/>
                    <a:p>
                      <a:endParaRPr lang="en-US" sz="1600" dirty="0"/>
                    </a:p>
                  </a:txBody>
                  <a:tcPr/>
                </a:tc>
                <a:tc>
                  <a:txBody>
                    <a:bodyPr/>
                    <a:lstStyle/>
                    <a:p>
                      <a:r>
                        <a:rPr lang="en-US" sz="1600" dirty="0" smtClean="0"/>
                        <a:t>PCB Design</a:t>
                      </a:r>
                      <a:endParaRPr lang="en-US" sz="1600" dirty="0"/>
                    </a:p>
                  </a:txBody>
                  <a:tcPr/>
                </a:tc>
                <a:tc>
                  <a:txBody>
                    <a:bodyPr/>
                    <a:lstStyle/>
                    <a:p>
                      <a:r>
                        <a:rPr lang="en-US" sz="1600" dirty="0" smtClean="0"/>
                        <a:t>Metal Profile</a:t>
                      </a:r>
                      <a:endParaRPr lang="en-US" sz="1600" dirty="0"/>
                    </a:p>
                  </a:txBody>
                  <a:tcPr/>
                </a:tc>
              </a:tr>
              <a:tr h="456149">
                <a:tc>
                  <a:txBody>
                    <a:bodyPr/>
                    <a:lstStyle/>
                    <a:p>
                      <a:r>
                        <a:rPr lang="en-US" sz="1600" dirty="0" smtClean="0"/>
                        <a:t>Unit cost  [$/m</a:t>
                      </a:r>
                      <a:r>
                        <a:rPr lang="en-US" sz="1600" baseline="30000" dirty="0" smtClean="0"/>
                        <a:t>2</a:t>
                      </a:r>
                      <a:r>
                        <a:rPr lang="en-US" sz="1600" dirty="0" smtClean="0"/>
                        <a:t>]</a:t>
                      </a:r>
                      <a:endParaRPr lang="en-US" sz="1600" baseline="0" dirty="0"/>
                    </a:p>
                  </a:txBody>
                  <a:tcPr/>
                </a:tc>
                <a:tc>
                  <a:txBody>
                    <a:bodyPr/>
                    <a:lstStyle/>
                    <a:p>
                      <a:r>
                        <a:rPr lang="en-US" sz="1600" dirty="0" smtClean="0"/>
                        <a:t>~ 2000*</a:t>
                      </a:r>
                      <a:endParaRPr lang="en-US" sz="1600" baseline="30000" dirty="0"/>
                    </a:p>
                  </a:txBody>
                  <a:tcPr/>
                </a:tc>
                <a:tc>
                  <a:txBody>
                    <a:bodyPr/>
                    <a:lstStyle/>
                    <a:p>
                      <a:r>
                        <a:rPr lang="en-US" sz="1600" dirty="0" smtClean="0"/>
                        <a:t>~ 130**</a:t>
                      </a:r>
                      <a:endParaRPr lang="en-US" sz="1600" dirty="0"/>
                    </a:p>
                  </a:txBody>
                  <a:tcPr/>
                </a:tc>
              </a:tr>
              <a:tr h="4561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Weight     [kg/m</a:t>
                      </a:r>
                      <a:r>
                        <a:rPr lang="en-US" sz="1600" baseline="30000" dirty="0" smtClean="0"/>
                        <a:t>2</a:t>
                      </a:r>
                      <a:r>
                        <a:rPr lang="en-US" sz="1600" dirty="0" smtClean="0"/>
                        <a:t>]</a:t>
                      </a:r>
                      <a:endParaRPr lang="en-US" sz="1600" baseline="0" dirty="0" smtClean="0"/>
                    </a:p>
                  </a:txBody>
                  <a:tcPr/>
                </a:tc>
                <a:tc>
                  <a:txBody>
                    <a:bodyPr/>
                    <a:lstStyle/>
                    <a:p>
                      <a:r>
                        <a:rPr lang="en-US" sz="1600" dirty="0" smtClean="0"/>
                        <a:t>~4</a:t>
                      </a:r>
                      <a:endParaRPr lang="en-US" sz="1600" dirty="0"/>
                    </a:p>
                  </a:txBody>
                  <a:tcPr/>
                </a:tc>
                <a:tc>
                  <a:txBody>
                    <a:bodyPr/>
                    <a:lstStyle/>
                    <a:p>
                      <a:r>
                        <a:rPr lang="en-US" sz="1600" dirty="0" smtClean="0"/>
                        <a:t>~ 10 (SS)</a:t>
                      </a:r>
                      <a:br>
                        <a:rPr lang="en-US" sz="1600" dirty="0" smtClean="0"/>
                      </a:br>
                      <a:r>
                        <a:rPr lang="en-US" sz="1600" dirty="0" smtClean="0"/>
                        <a:t>~</a:t>
                      </a:r>
                      <a:r>
                        <a:rPr lang="en-US" sz="1600" baseline="0" dirty="0" smtClean="0"/>
                        <a:t> 3 (Al)</a:t>
                      </a:r>
                      <a:endParaRPr lang="en-US" sz="1600" dirty="0"/>
                    </a:p>
                  </a:txBody>
                  <a:tcPr/>
                </a:tc>
              </a:tr>
              <a:tr h="456149">
                <a:tc>
                  <a:txBody>
                    <a:bodyPr/>
                    <a:lstStyle/>
                    <a:p>
                      <a:r>
                        <a:rPr lang="en-US" sz="1600" dirty="0" smtClean="0"/>
                        <a:t>Robustness</a:t>
                      </a:r>
                      <a:endParaRPr lang="en-US" sz="1600" dirty="0"/>
                    </a:p>
                  </a:txBody>
                  <a:tcPr/>
                </a:tc>
                <a:tc>
                  <a:txBody>
                    <a:bodyPr/>
                    <a:lstStyle/>
                    <a:p>
                      <a:r>
                        <a:rPr lang="en-US" sz="1600" dirty="0" smtClean="0"/>
                        <a:t>Fair</a:t>
                      </a:r>
                      <a:endParaRPr lang="en-US" sz="1600" dirty="0"/>
                    </a:p>
                  </a:txBody>
                  <a:tcPr/>
                </a:tc>
                <a:tc>
                  <a:txBody>
                    <a:bodyPr/>
                    <a:lstStyle/>
                    <a:p>
                      <a:r>
                        <a:rPr lang="en-US" sz="1600" dirty="0" smtClean="0"/>
                        <a:t>Good</a:t>
                      </a:r>
                      <a:endParaRPr lang="en-US" sz="1600" dirty="0"/>
                    </a:p>
                  </a:txBody>
                  <a:tcPr/>
                </a:tc>
              </a:tr>
              <a:tr h="486803">
                <a:tc>
                  <a:txBody>
                    <a:bodyPr/>
                    <a:lstStyle/>
                    <a:p>
                      <a:r>
                        <a:rPr lang="en-US" sz="1600" dirty="0" smtClean="0"/>
                        <a:t>Compliance</a:t>
                      </a:r>
                      <a:r>
                        <a:rPr lang="en-US" sz="1600" baseline="0" dirty="0" smtClean="0"/>
                        <a:t> to TPC distortion</a:t>
                      </a:r>
                      <a:endParaRPr lang="en-US" sz="1600" dirty="0"/>
                    </a:p>
                  </a:txBody>
                  <a:tcPr/>
                </a:tc>
                <a:tc>
                  <a:txBody>
                    <a:bodyPr/>
                    <a:lstStyle/>
                    <a:p>
                      <a:r>
                        <a:rPr lang="en-US" sz="1600" dirty="0" smtClean="0"/>
                        <a:t>Poor</a:t>
                      </a:r>
                      <a:endParaRPr lang="en-US" sz="1600" dirty="0"/>
                    </a:p>
                  </a:txBody>
                  <a:tcPr/>
                </a:tc>
                <a:tc>
                  <a:txBody>
                    <a:bodyPr/>
                    <a:lstStyle/>
                    <a:p>
                      <a:r>
                        <a:rPr lang="en-US" sz="1600" dirty="0" smtClean="0"/>
                        <a:t>Good</a:t>
                      </a:r>
                      <a:endParaRPr lang="en-US" sz="1600" dirty="0"/>
                    </a:p>
                  </a:txBody>
                  <a:tcPr/>
                </a:tc>
              </a:tr>
              <a:tr h="456149">
                <a:tc>
                  <a:txBody>
                    <a:bodyPr/>
                    <a:lstStyle/>
                    <a:p>
                      <a:r>
                        <a:rPr lang="en-US" sz="1600" dirty="0" smtClean="0"/>
                        <a:t>Ease of assembly</a:t>
                      </a:r>
                      <a:endParaRPr lang="en-US" sz="1600" dirty="0"/>
                    </a:p>
                  </a:txBody>
                  <a:tcPr/>
                </a:tc>
                <a:tc>
                  <a:txBody>
                    <a:bodyPr/>
                    <a:lstStyle/>
                    <a:p>
                      <a:r>
                        <a:rPr lang="en-US" sz="1600" dirty="0" smtClean="0"/>
                        <a:t>Good</a:t>
                      </a:r>
                      <a:endParaRPr lang="en-US" sz="1600" dirty="0"/>
                    </a:p>
                  </a:txBody>
                  <a:tcPr/>
                </a:tc>
                <a:tc>
                  <a:txBody>
                    <a:bodyPr/>
                    <a:lstStyle/>
                    <a:p>
                      <a:r>
                        <a:rPr lang="en-US" sz="1600" dirty="0" smtClean="0"/>
                        <a:t>Fair</a:t>
                      </a:r>
                      <a:endParaRPr lang="en-US" sz="1600" dirty="0"/>
                    </a:p>
                  </a:txBody>
                  <a:tcPr/>
                </a:tc>
              </a:tr>
              <a:tr h="456149">
                <a:tc>
                  <a:txBody>
                    <a:bodyPr/>
                    <a:lstStyle/>
                    <a:p>
                      <a:r>
                        <a:rPr lang="en-US" sz="1600" dirty="0" smtClean="0"/>
                        <a:t>Built-in Inter-strip Capacitance</a:t>
                      </a:r>
                      <a:endParaRPr lang="en-US" sz="1600" dirty="0"/>
                    </a:p>
                  </a:txBody>
                  <a:tcPr/>
                </a:tc>
                <a:tc>
                  <a:txBody>
                    <a:bodyPr/>
                    <a:lstStyle/>
                    <a:p>
                      <a:r>
                        <a:rPr lang="en-US" sz="1600" dirty="0" smtClean="0"/>
                        <a:t>Yes</a:t>
                      </a:r>
                      <a:endParaRPr lang="en-US" sz="1600" dirty="0"/>
                    </a:p>
                  </a:txBody>
                  <a:tcPr/>
                </a:tc>
                <a:tc>
                  <a:txBody>
                    <a:bodyPr/>
                    <a:lstStyle/>
                    <a:p>
                      <a:r>
                        <a:rPr lang="en-US" sz="1600" dirty="0" smtClean="0"/>
                        <a:t>No</a:t>
                      </a:r>
                      <a:endParaRPr lang="en-US" sz="1600" dirty="0"/>
                    </a:p>
                  </a:txBody>
                  <a:tcPr/>
                </a:tc>
              </a:tr>
              <a:tr h="456149">
                <a:tc>
                  <a:txBody>
                    <a:bodyPr/>
                    <a:lstStyle/>
                    <a:p>
                      <a:r>
                        <a:rPr lang="en-US" sz="1600" dirty="0" smtClean="0"/>
                        <a:t>Reflectivity</a:t>
                      </a:r>
                      <a:r>
                        <a:rPr lang="en-US" sz="1600" baseline="0" dirty="0" smtClean="0"/>
                        <a:t> to visible light</a:t>
                      </a:r>
                      <a:endParaRPr lang="en-US" sz="1600" dirty="0"/>
                    </a:p>
                  </a:txBody>
                  <a:tcPr/>
                </a:tc>
                <a:tc>
                  <a:txBody>
                    <a:bodyPr/>
                    <a:lstStyle/>
                    <a:p>
                      <a:r>
                        <a:rPr lang="en-US" sz="1600" dirty="0" smtClean="0"/>
                        <a:t>Low</a:t>
                      </a:r>
                      <a:endParaRPr lang="en-US" sz="1600" dirty="0"/>
                    </a:p>
                  </a:txBody>
                  <a:tcPr/>
                </a:tc>
                <a:tc>
                  <a:txBody>
                    <a:bodyPr/>
                    <a:lstStyle/>
                    <a:p>
                      <a:r>
                        <a:rPr lang="en-US" sz="1600" dirty="0" err="1" smtClean="0"/>
                        <a:t>Hign</a:t>
                      </a:r>
                      <a:endParaRPr lang="en-US" sz="1600" dirty="0"/>
                    </a:p>
                  </a:txBody>
                  <a:tcPr/>
                </a:tc>
              </a:tr>
              <a:tr h="456149">
                <a:tc>
                  <a:txBody>
                    <a:bodyPr/>
                    <a:lstStyle/>
                    <a:p>
                      <a:r>
                        <a:rPr lang="en-US" sz="1600" dirty="0" smtClean="0"/>
                        <a:t>Max Field in </a:t>
                      </a:r>
                      <a:r>
                        <a:rPr lang="en-US" sz="1600" dirty="0" err="1" smtClean="0"/>
                        <a:t>LAr</a:t>
                      </a:r>
                      <a:r>
                        <a:rPr lang="en-US" sz="1600" dirty="0" smtClean="0"/>
                        <a:t>  @ 180kV</a:t>
                      </a:r>
                      <a:r>
                        <a:rPr lang="en-US" sz="1600" baseline="0" dirty="0" smtClean="0"/>
                        <a:t> &amp; </a:t>
                      </a:r>
                      <a:r>
                        <a:rPr lang="en-US" sz="1600" dirty="0" smtClean="0"/>
                        <a:t>50cm ground clearance</a:t>
                      </a:r>
                      <a:endParaRPr lang="en-US" sz="1600" dirty="0"/>
                    </a:p>
                  </a:txBody>
                  <a:tcPr/>
                </a:tc>
                <a:tc>
                  <a:txBody>
                    <a:bodyPr/>
                    <a:lstStyle/>
                    <a:p>
                      <a:r>
                        <a:rPr lang="en-US" sz="1600" dirty="0" smtClean="0"/>
                        <a:t>~15kV/cm</a:t>
                      </a:r>
                      <a:endParaRPr lang="en-US" sz="1600" dirty="0"/>
                    </a:p>
                  </a:txBody>
                  <a:tcPr/>
                </a:tc>
                <a:tc>
                  <a:txBody>
                    <a:bodyPr/>
                    <a:lstStyle/>
                    <a:p>
                      <a:r>
                        <a:rPr lang="en-US" sz="1600" dirty="0" smtClean="0"/>
                        <a:t>~</a:t>
                      </a:r>
                      <a:r>
                        <a:rPr lang="en-US" sz="1600" baseline="0" dirty="0" smtClean="0"/>
                        <a:t>5kV/cm</a:t>
                      </a:r>
                      <a:endParaRPr lang="en-US" sz="1600" dirty="0"/>
                    </a:p>
                  </a:txBody>
                  <a:tcPr/>
                </a:tc>
              </a:tr>
            </a:tbl>
          </a:graphicData>
        </a:graphic>
      </p:graphicFrame>
      <p:sp>
        <p:nvSpPr>
          <p:cNvPr id="7" name="TextBox 6"/>
          <p:cNvSpPr txBox="1"/>
          <p:nvPr/>
        </p:nvSpPr>
        <p:spPr>
          <a:xfrm>
            <a:off x="971550" y="5791200"/>
            <a:ext cx="7334250" cy="523220"/>
          </a:xfrm>
          <a:prstGeom prst="rect">
            <a:avLst/>
          </a:prstGeom>
          <a:noFill/>
        </p:spPr>
        <p:txBody>
          <a:bodyPr wrap="square" rtlCol="0">
            <a:spAutoFit/>
          </a:bodyPr>
          <a:lstStyle/>
          <a:p>
            <a:r>
              <a:rPr lang="en-US" sz="1400" dirty="0" smtClean="0"/>
              <a:t>*based on </a:t>
            </a:r>
            <a:r>
              <a:rPr lang="en-US" sz="1400" dirty="0" err="1" smtClean="0"/>
              <a:t>TriLabs</a:t>
            </a:r>
            <a:r>
              <a:rPr lang="en-US" sz="1400" dirty="0" smtClean="0"/>
              <a:t> quote for 35ton; **based on quote for SS profile. Mechanical support structure, divider boards excluded.</a:t>
            </a:r>
            <a:endParaRPr lang="en-US" sz="1400" dirty="0"/>
          </a:p>
        </p:txBody>
      </p:sp>
    </p:spTree>
    <p:extLst>
      <p:ext uri="{BB962C8B-B14F-4D97-AF65-F5344CB8AC3E}">
        <p14:creationId xmlns:p14="http://schemas.microsoft.com/office/powerpoint/2010/main" val="3977426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Content Placeholder 2"/>
          <p:cNvSpPr>
            <a:spLocks noGrp="1"/>
          </p:cNvSpPr>
          <p:nvPr>
            <p:ph idx="11"/>
          </p:nvPr>
        </p:nvSpPr>
        <p:spPr/>
        <p:txBody>
          <a:bodyPr>
            <a:normAutofit fontScale="92500" lnSpcReduction="10000"/>
          </a:bodyPr>
          <a:lstStyle/>
          <a:p>
            <a:pPr>
              <a:spcBef>
                <a:spcPts val="300"/>
              </a:spcBef>
            </a:pPr>
            <a:r>
              <a:rPr lang="en-US" dirty="0" smtClean="0"/>
              <a:t>Neither designs have been experimentally verified</a:t>
            </a:r>
          </a:p>
          <a:p>
            <a:pPr lvl="1">
              <a:spcBef>
                <a:spcPts val="300"/>
              </a:spcBef>
            </a:pPr>
            <a:r>
              <a:rPr lang="en-US" dirty="0" smtClean="0"/>
              <a:t>35ton will test the PCB construction (2.2m drift)</a:t>
            </a:r>
          </a:p>
          <a:p>
            <a:pPr lvl="1">
              <a:spcBef>
                <a:spcPts val="300"/>
              </a:spcBef>
            </a:pPr>
            <a:r>
              <a:rPr lang="en-US" dirty="0" smtClean="0"/>
              <a:t>Roll-formed field cage will be tested in ICARUS 50 liter cryostat (small scale, full field).  Need to have full voltage test to be sure (HVC?).</a:t>
            </a:r>
          </a:p>
          <a:p>
            <a:pPr lvl="1">
              <a:spcBef>
                <a:spcPts val="300"/>
              </a:spcBef>
            </a:pPr>
            <a:r>
              <a:rPr lang="en-US" dirty="0" smtClean="0"/>
              <a:t>For the SBND PCB design, need to test a more robust solder mask (not on SBND schedule) </a:t>
            </a:r>
            <a:endParaRPr lang="en-US" dirty="0" smtClean="0"/>
          </a:p>
          <a:p>
            <a:pPr>
              <a:spcBef>
                <a:spcPts val="300"/>
              </a:spcBef>
            </a:pPr>
            <a:r>
              <a:rPr lang="en-US" dirty="0" smtClean="0"/>
              <a:t>DUNE SP is moving forward to develop the roll-formed field cage for its low cost, small </a:t>
            </a:r>
            <a:r>
              <a:rPr lang="en-US" dirty="0" smtClean="0"/>
              <a:t>ground </a:t>
            </a:r>
            <a:r>
              <a:rPr lang="en-US" dirty="0" smtClean="0"/>
              <a:t>clearance, robust construction</a:t>
            </a:r>
          </a:p>
          <a:p>
            <a:pPr>
              <a:spcBef>
                <a:spcPts val="300"/>
              </a:spcBef>
            </a:pPr>
            <a:r>
              <a:rPr lang="en-US" dirty="0" smtClean="0"/>
              <a:t>SBND chose to stay with PCB construction without further R&amp;D for budget reason (but may not be able to afford the cost of the PCBs)</a:t>
            </a:r>
          </a:p>
          <a:p>
            <a:pPr>
              <a:spcBef>
                <a:spcPts val="300"/>
              </a:spcBef>
            </a:pPr>
            <a:r>
              <a:rPr lang="en-US" dirty="0" smtClean="0"/>
              <a:t>If the roll-formed field cage is proven to hold the high voltage, it would benefit SBND for its lower cost, and perhaps the higher reflectivity to visible light.</a:t>
            </a:r>
          </a:p>
          <a:p>
            <a:pPr>
              <a:spcBef>
                <a:spcPts val="300"/>
              </a:spcBef>
            </a:pPr>
            <a:r>
              <a:rPr lang="en-US" dirty="0" smtClean="0"/>
              <a:t>QA on either designs in a production environment need to be addressed.</a:t>
            </a:r>
          </a:p>
          <a:p>
            <a:pPr>
              <a:spcBef>
                <a:spcPts val="300"/>
              </a:spcBef>
            </a:pPr>
            <a:endParaRPr lang="en-US" dirty="0" smtClean="0"/>
          </a:p>
          <a:p>
            <a:pPr>
              <a:spcBef>
                <a:spcPts val="300"/>
              </a:spcBef>
            </a:pPr>
            <a:endParaRPr lang="en-US" dirty="0" smtClean="0"/>
          </a:p>
          <a:p>
            <a:pPr>
              <a:spcBef>
                <a:spcPts val="300"/>
              </a:spcBef>
            </a:pPr>
            <a:endParaRPr lang="en-US" dirty="0" smtClean="0"/>
          </a:p>
        </p:txBody>
      </p:sp>
      <p:sp>
        <p:nvSpPr>
          <p:cNvPr id="5" name="Footer Placeholder 4"/>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E51EFBE0-0F5B-7E46-84E0-9892A898D472}" type="slidenum">
              <a:rPr lang="en-US" smtClean="0"/>
              <a:pPr/>
              <a:t>15</a:t>
            </a:fld>
            <a:endParaRPr lang="en-US"/>
          </a:p>
        </p:txBody>
      </p:sp>
    </p:spTree>
    <p:extLst>
      <p:ext uri="{BB962C8B-B14F-4D97-AF65-F5344CB8AC3E}">
        <p14:creationId xmlns:p14="http://schemas.microsoft.com/office/powerpoint/2010/main" val="3839508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7" name="Content Placeholder 6"/>
          <p:cNvSpPr>
            <a:spLocks noGrp="1"/>
          </p:cNvSpPr>
          <p:nvPr>
            <p:ph idx="11"/>
          </p:nvPr>
        </p:nvSpPr>
        <p:spPr/>
        <p:txBody>
          <a:bodyPr/>
          <a:lstStyle/>
          <a:p>
            <a:endParaRPr lang="en-US"/>
          </a:p>
        </p:txBody>
      </p:sp>
      <p:sp>
        <p:nvSpPr>
          <p:cNvPr id="5" name="Footer Placeholder 4"/>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E51EFBE0-0F5B-7E46-84E0-9892A898D472}" type="slidenum">
              <a:rPr lang="en-US" smtClean="0"/>
              <a:pPr/>
              <a:t>16</a:t>
            </a:fld>
            <a:endParaRPr lang="en-US"/>
          </a:p>
        </p:txBody>
      </p:sp>
    </p:spTree>
    <p:extLst>
      <p:ext uri="{BB962C8B-B14F-4D97-AF65-F5344CB8AC3E}">
        <p14:creationId xmlns:p14="http://schemas.microsoft.com/office/powerpoint/2010/main" val="1245966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Cage Divider Resistivity Range</a:t>
            </a:r>
            <a:endParaRPr lang="en-US" dirty="0"/>
          </a:p>
        </p:txBody>
      </p:sp>
      <p:sp>
        <p:nvSpPr>
          <p:cNvPr id="3" name="Content Placeholder 2"/>
          <p:cNvSpPr>
            <a:spLocks noGrp="1"/>
          </p:cNvSpPr>
          <p:nvPr>
            <p:ph idx="11"/>
          </p:nvPr>
        </p:nvSpPr>
        <p:spPr/>
        <p:txBody>
          <a:bodyPr/>
          <a:lstStyle/>
          <a:p>
            <a:r>
              <a:rPr lang="en-US" dirty="0" smtClean="0"/>
              <a:t>Argon 39: 1bq/kg, average energy: 220keV</a:t>
            </a:r>
          </a:p>
          <a:p>
            <a:r>
              <a:rPr lang="en-US" dirty="0" smtClean="0"/>
              <a:t>TPC drift cell: 2.3mx6mx3.6mx1.4=70t</a:t>
            </a:r>
          </a:p>
          <a:p>
            <a:pPr lvl="1"/>
            <a:r>
              <a:rPr lang="en-US" dirty="0" smtClean="0"/>
              <a:t>70kHz @ 220keV/23.6 = 6.5E8 e = 0.1nA</a:t>
            </a:r>
          </a:p>
          <a:p>
            <a:pPr lvl="1"/>
            <a:r>
              <a:rPr lang="en-US" dirty="0" smtClean="0"/>
              <a:t>Each CPA wall is connected to ~ 124 divider chains</a:t>
            </a:r>
            <a:endParaRPr lang="en-US" dirty="0"/>
          </a:p>
          <a:p>
            <a:pPr lvl="1"/>
            <a:r>
              <a:rPr lang="en-US" dirty="0" smtClean="0"/>
              <a:t>Upper limit: 1mA power supply to 124 divider chains: 8µA each divider</a:t>
            </a:r>
          </a:p>
          <a:p>
            <a:pPr lvl="1"/>
            <a:r>
              <a:rPr lang="en-US" dirty="0" smtClean="0"/>
              <a:t>If we want one supply to feed 2 CPA walls in an emergency, each CPA must draw &lt;4µA</a:t>
            </a:r>
            <a:endParaRPr lang="en-US" dirty="0"/>
          </a:p>
          <a:p>
            <a:pPr lvl="1"/>
            <a:r>
              <a:rPr lang="en-US" dirty="0" smtClean="0"/>
              <a:t>180kV/60Gohm = 3µA</a:t>
            </a:r>
            <a:endParaRPr lang="en-US" dirty="0"/>
          </a:p>
        </p:txBody>
      </p:sp>
      <p:sp>
        <p:nvSpPr>
          <p:cNvPr id="5" name="Footer Placeholder 4"/>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E51EFBE0-0F5B-7E46-84E0-9892A898D472}" type="slidenum">
              <a:rPr lang="en-US" smtClean="0"/>
              <a:pPr/>
              <a:t>17</a:t>
            </a:fld>
            <a:endParaRPr lang="en-US"/>
          </a:p>
        </p:txBody>
      </p:sp>
    </p:spTree>
    <p:extLst>
      <p:ext uri="{BB962C8B-B14F-4D97-AF65-F5344CB8AC3E}">
        <p14:creationId xmlns:p14="http://schemas.microsoft.com/office/powerpoint/2010/main" val="3236153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Cage with Resistive </a:t>
            </a:r>
            <a:r>
              <a:rPr lang="en-US" dirty="0"/>
              <a:t>C</a:t>
            </a:r>
            <a:r>
              <a:rPr lang="en-US" dirty="0" smtClean="0"/>
              <a:t>oating</a:t>
            </a:r>
            <a:endParaRPr lang="en-US" dirty="0"/>
          </a:p>
        </p:txBody>
      </p:sp>
      <p:sp>
        <p:nvSpPr>
          <p:cNvPr id="3" name="Content Placeholder 2"/>
          <p:cNvSpPr>
            <a:spLocks noGrp="1"/>
          </p:cNvSpPr>
          <p:nvPr>
            <p:ph idx="11"/>
          </p:nvPr>
        </p:nvSpPr>
        <p:spPr/>
        <p:txBody>
          <a:bodyPr>
            <a:normAutofit/>
          </a:bodyPr>
          <a:lstStyle/>
          <a:p>
            <a:pPr marL="0" indent="0">
              <a:buNone/>
            </a:pPr>
            <a:r>
              <a:rPr lang="en-US" sz="1800" dirty="0" smtClean="0"/>
              <a:t>Applying a resistive coating over the copper strips will completely remove the edge effect of the strips.  The resistance between strips from the coating needs to be much higher than the resistive divider value to ensure a uniform drift field.  The coating must maintain good bonding strength to the PCB substrate during repeated thermal cycles, and be resistant to impact and scratches during manufacturing and assembly steps.  If a suitable coating can be found, this seems to be the most effective way of reducing edge field.</a:t>
            </a:r>
          </a:p>
        </p:txBody>
      </p:sp>
      <p:sp>
        <p:nvSpPr>
          <p:cNvPr id="8" name="Footer Placeholder 7"/>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895586CF-7F17-48F0-9BC4-F957ABBFB08C}" type="slidenum">
              <a:rPr lang="en-US" smtClean="0"/>
              <a:t>18</a:t>
            </a:fld>
            <a:endParaRPr lang="en-US"/>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487" b="19517"/>
          <a:stretch/>
        </p:blipFill>
        <p:spPr bwMode="auto">
          <a:xfrm>
            <a:off x="566594" y="3388658"/>
            <a:ext cx="5148405" cy="303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67200" y="3672988"/>
            <a:ext cx="1226745" cy="276999"/>
          </a:xfrm>
          <a:prstGeom prst="rect">
            <a:avLst/>
          </a:prstGeom>
          <a:solidFill>
            <a:schemeClr val="bg1">
              <a:alpha val="70000"/>
            </a:schemeClr>
          </a:solidFill>
        </p:spPr>
        <p:txBody>
          <a:bodyPr wrap="square" rtlCol="0">
            <a:spAutoFit/>
          </a:bodyPr>
          <a:lstStyle/>
          <a:p>
            <a:r>
              <a:rPr lang="en-US" sz="1200" dirty="0" smtClean="0"/>
              <a:t>Resistive coating</a:t>
            </a:r>
            <a:endParaRPr lang="en-US" sz="1200" dirty="0"/>
          </a:p>
        </p:txBody>
      </p:sp>
      <p:cxnSp>
        <p:nvCxnSpPr>
          <p:cNvPr id="7" name="Straight Arrow Connector 6"/>
          <p:cNvCxnSpPr/>
          <p:nvPr/>
        </p:nvCxnSpPr>
        <p:spPr>
          <a:xfrm flipH="1">
            <a:off x="4267200" y="4040088"/>
            <a:ext cx="228600" cy="760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87506" y="3642210"/>
            <a:ext cx="990599" cy="276999"/>
          </a:xfrm>
          <a:prstGeom prst="rect">
            <a:avLst/>
          </a:prstGeom>
          <a:solidFill>
            <a:schemeClr val="bg1">
              <a:alpha val="70000"/>
            </a:schemeClr>
          </a:solidFill>
        </p:spPr>
        <p:txBody>
          <a:bodyPr wrap="square" rtlCol="0">
            <a:spAutoFit/>
          </a:bodyPr>
          <a:lstStyle/>
          <a:p>
            <a:r>
              <a:rPr lang="en-US" sz="1200" dirty="0" smtClean="0"/>
              <a:t>Copper strip</a:t>
            </a:r>
            <a:endParaRPr lang="en-US" sz="1200" dirty="0"/>
          </a:p>
        </p:txBody>
      </p:sp>
      <p:cxnSp>
        <p:nvCxnSpPr>
          <p:cNvPr id="10" name="Straight Arrow Connector 9"/>
          <p:cNvCxnSpPr/>
          <p:nvPr/>
        </p:nvCxnSpPr>
        <p:spPr>
          <a:xfrm flipH="1">
            <a:off x="1066800" y="4040088"/>
            <a:ext cx="152400" cy="760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19800" y="4908401"/>
            <a:ext cx="2971800" cy="646331"/>
          </a:xfrm>
          <a:prstGeom prst="rect">
            <a:avLst/>
          </a:prstGeom>
          <a:noFill/>
        </p:spPr>
        <p:txBody>
          <a:bodyPr wrap="square" rtlCol="0">
            <a:spAutoFit/>
          </a:bodyPr>
          <a:lstStyle/>
          <a:p>
            <a:r>
              <a:rPr lang="en-US" dirty="0" smtClean="0"/>
              <a:t>Common development with the resistive cathode; </a:t>
            </a:r>
            <a:endParaRPr lang="en-US" dirty="0"/>
          </a:p>
        </p:txBody>
      </p:sp>
    </p:spTree>
    <p:extLst>
      <p:ext uri="{BB962C8B-B14F-4D97-AF65-F5344CB8AC3E}">
        <p14:creationId xmlns:p14="http://schemas.microsoft.com/office/powerpoint/2010/main" val="3454879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Cage Transient Response in a Discharge</a:t>
            </a:r>
            <a:endParaRPr lang="en-US" dirty="0"/>
          </a:p>
        </p:txBody>
      </p:sp>
      <p:sp>
        <p:nvSpPr>
          <p:cNvPr id="7" name="Content Placeholder 2"/>
          <p:cNvSpPr>
            <a:spLocks noGrp="1"/>
          </p:cNvSpPr>
          <p:nvPr>
            <p:ph idx="11"/>
          </p:nvPr>
        </p:nvSpPr>
        <p:spPr/>
        <p:txBody>
          <a:bodyPr>
            <a:normAutofit fontScale="92500" lnSpcReduction="10000"/>
          </a:bodyPr>
          <a:lstStyle/>
          <a:p>
            <a:pPr>
              <a:spcBef>
                <a:spcPts val="600"/>
              </a:spcBef>
            </a:pPr>
            <a:r>
              <a:rPr lang="en-US" sz="1600" dirty="0" smtClean="0"/>
              <a:t>The resistors along the divider provide a </a:t>
            </a:r>
            <a:br>
              <a:rPr lang="en-US" sz="1600" dirty="0" smtClean="0"/>
            </a:br>
            <a:r>
              <a:rPr lang="en-US" sz="1600" dirty="0" smtClean="0"/>
              <a:t>linear DC voltage gradient.</a:t>
            </a:r>
          </a:p>
          <a:p>
            <a:pPr>
              <a:spcBef>
                <a:spcPts val="600"/>
              </a:spcBef>
            </a:pPr>
            <a:r>
              <a:rPr lang="en-US" sz="1600" dirty="0" smtClean="0"/>
              <a:t>However, at shorter time scale (&lt;&lt;1s), the</a:t>
            </a:r>
            <a:br>
              <a:rPr lang="en-US" sz="1600" dirty="0" smtClean="0"/>
            </a:br>
            <a:r>
              <a:rPr lang="en-US" sz="1600" dirty="0" smtClean="0"/>
              <a:t>electrical behavior of the divider is determined</a:t>
            </a:r>
            <a:br>
              <a:rPr lang="en-US" sz="1600" dirty="0" smtClean="0"/>
            </a:br>
            <a:r>
              <a:rPr lang="en-US" sz="1600" dirty="0" smtClean="0"/>
              <a:t>by the varies capacitances on and between</a:t>
            </a:r>
            <a:br>
              <a:rPr lang="en-US" sz="1600" dirty="0" smtClean="0"/>
            </a:br>
            <a:r>
              <a:rPr lang="en-US" sz="1600" dirty="0" smtClean="0"/>
              <a:t>each electrodes.  This divider is no longer </a:t>
            </a:r>
            <a:br>
              <a:rPr lang="en-US" sz="1600" dirty="0" smtClean="0"/>
            </a:br>
            <a:r>
              <a:rPr lang="en-US" sz="1600" dirty="0" smtClean="0"/>
              <a:t>linear at this time scale. </a:t>
            </a:r>
          </a:p>
          <a:p>
            <a:pPr>
              <a:spcBef>
                <a:spcPts val="600"/>
              </a:spcBef>
            </a:pPr>
            <a:r>
              <a:rPr lang="en-US" sz="1600" dirty="0" smtClean="0"/>
              <a:t>A perfect capacitive divider requires the capacitance of each node to ground to be 0.  In reality, there is always a finite capacitance from each node to ground.  These capacitances “resist” change in the voltages on the nodes. </a:t>
            </a:r>
            <a:endParaRPr lang="en-US" sz="1600" dirty="0"/>
          </a:p>
          <a:p>
            <a:pPr>
              <a:spcBef>
                <a:spcPts val="600"/>
              </a:spcBef>
            </a:pPr>
            <a:r>
              <a:rPr lang="en-US" sz="1600" dirty="0" smtClean="0"/>
              <a:t>In the event of a HV breakdown between the cathode to ground (cryostat), the cathode voltage quickly collapses to ground, but the first field cage strip to ground capacitance keeps its voltage from changing instantaneously to follow the cathode voltage, results in a momentary larger voltage differential between the cathode and the first field cage strip.</a:t>
            </a:r>
          </a:p>
          <a:p>
            <a:pPr>
              <a:spcBef>
                <a:spcPts val="600"/>
              </a:spcBef>
            </a:pPr>
            <a:r>
              <a:rPr lang="en-US" sz="1600" dirty="0" smtClean="0"/>
              <a:t>This voltage differential can be a significant fraction of the cathode operating bias, large enough to cause HV breakdown between the two electrodes, or worse yet, destroy the resistors between the two electrodes.</a:t>
            </a:r>
          </a:p>
          <a:p>
            <a:pPr>
              <a:spcBef>
                <a:spcPts val="600"/>
              </a:spcBef>
            </a:pPr>
            <a:r>
              <a:rPr lang="en-US" sz="1600" dirty="0" smtClean="0"/>
              <a:t>The natural solution to this problem is to add additional capacitance between the nodes of this divider. </a:t>
            </a:r>
          </a:p>
          <a:p>
            <a:pPr>
              <a:spcBef>
                <a:spcPts val="600"/>
              </a:spcBef>
            </a:pPr>
            <a:r>
              <a:rPr lang="en-US" sz="1600" dirty="0" smtClean="0"/>
              <a:t>See </a:t>
            </a:r>
            <a:r>
              <a:rPr lang="en-US" sz="1600" dirty="0" err="1" smtClean="0"/>
              <a:t>MicroBooNE</a:t>
            </a:r>
            <a:r>
              <a:rPr lang="en-US" sz="1600" dirty="0" smtClean="0"/>
              <a:t> </a:t>
            </a:r>
            <a:r>
              <a:rPr lang="en-US" sz="1600" dirty="0" err="1" smtClean="0"/>
              <a:t>docdb</a:t>
            </a:r>
            <a:r>
              <a:rPr lang="en-US" sz="1600" dirty="0" smtClean="0"/>
              <a:t> 3307 for summary of the analyses  </a:t>
            </a:r>
          </a:p>
        </p:txBody>
      </p:sp>
      <p:sp>
        <p:nvSpPr>
          <p:cNvPr id="3" name="Footer Placeholder 2"/>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E51EFBE0-0F5B-7E46-84E0-9892A898D472}" type="slidenum">
              <a:rPr lang="en-US" smtClean="0"/>
              <a:pPr/>
              <a:t>19</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914401"/>
            <a:ext cx="3679823" cy="185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738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a:t>Field Cage </a:t>
            </a:r>
            <a:r>
              <a:rPr lang="en-US" dirty="0" smtClean="0"/>
              <a:t>Reference Designs of DUNE SP and SBND</a:t>
            </a:r>
            <a:endParaRPr lang="en-US" dirty="0"/>
          </a:p>
        </p:txBody>
      </p:sp>
      <p:sp>
        <p:nvSpPr>
          <p:cNvPr id="5" name="Footer Placeholder 4"/>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E51EFBE0-0F5B-7E46-84E0-9892A898D472}" type="slidenum">
              <a:rPr lang="en-US" smtClean="0"/>
              <a:pPr/>
              <a:t>2</a:t>
            </a:fld>
            <a:endParaRPr lang="en-US"/>
          </a:p>
        </p:txBody>
      </p:sp>
      <p:grpSp>
        <p:nvGrpSpPr>
          <p:cNvPr id="6" name="Group 5"/>
          <p:cNvGrpSpPr/>
          <p:nvPr/>
        </p:nvGrpSpPr>
        <p:grpSpPr>
          <a:xfrm>
            <a:off x="3551000" y="1371600"/>
            <a:ext cx="5593000" cy="4742395"/>
            <a:chOff x="3334327" y="1371600"/>
            <a:chExt cx="5809673" cy="4926116"/>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83004" y="1371600"/>
              <a:ext cx="5560996" cy="479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H="1" flipV="1">
              <a:off x="3400124" y="2420660"/>
              <a:ext cx="301752"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3692732" y="5565431"/>
              <a:ext cx="230156" cy="296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003628" y="5688116"/>
              <a:ext cx="18288" cy="2346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701118" y="6096548"/>
              <a:ext cx="9144" cy="201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914375" y="1430291"/>
              <a:ext cx="2028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692732" y="1480146"/>
              <a:ext cx="3184867" cy="8784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148624" y="1643859"/>
              <a:ext cx="499905" cy="261610"/>
            </a:xfrm>
            <a:prstGeom prst="rect">
              <a:avLst/>
            </a:prstGeom>
            <a:noFill/>
          </p:spPr>
          <p:txBody>
            <a:bodyPr wrap="square" rtlCol="0">
              <a:spAutoFit/>
            </a:bodyPr>
            <a:lstStyle/>
            <a:p>
              <a:r>
                <a:rPr lang="en-US" sz="1100" dirty="0" smtClean="0"/>
                <a:t>58m</a:t>
              </a:r>
              <a:endParaRPr lang="en-US" sz="1100" dirty="0"/>
            </a:p>
          </p:txBody>
        </p:sp>
        <p:cxnSp>
          <p:nvCxnSpPr>
            <p:cNvPr id="22" name="Straight Arrow Connector 21"/>
            <p:cNvCxnSpPr/>
            <p:nvPr/>
          </p:nvCxnSpPr>
          <p:spPr>
            <a:xfrm flipH="1" flipV="1">
              <a:off x="3583004" y="2518331"/>
              <a:ext cx="204004" cy="29708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334327" y="3860075"/>
              <a:ext cx="499905" cy="261610"/>
            </a:xfrm>
            <a:prstGeom prst="rect">
              <a:avLst/>
            </a:prstGeom>
            <a:noFill/>
          </p:spPr>
          <p:txBody>
            <a:bodyPr wrap="square" rtlCol="0">
              <a:spAutoFit/>
            </a:bodyPr>
            <a:lstStyle/>
            <a:p>
              <a:r>
                <a:rPr lang="en-US" sz="1100" dirty="0" smtClean="0"/>
                <a:t>12m</a:t>
              </a:r>
              <a:endParaRPr lang="en-US" sz="1100" dirty="0"/>
            </a:p>
          </p:txBody>
        </p:sp>
        <p:sp>
          <p:nvSpPr>
            <p:cNvPr id="29" name="TextBox 28"/>
            <p:cNvSpPr txBox="1"/>
            <p:nvPr/>
          </p:nvSpPr>
          <p:spPr>
            <a:xfrm>
              <a:off x="5398576" y="5978207"/>
              <a:ext cx="597704" cy="261610"/>
            </a:xfrm>
            <a:prstGeom prst="rect">
              <a:avLst/>
            </a:prstGeom>
            <a:noFill/>
          </p:spPr>
          <p:txBody>
            <a:bodyPr wrap="square" rtlCol="0">
              <a:spAutoFit/>
            </a:bodyPr>
            <a:lstStyle/>
            <a:p>
              <a:r>
                <a:rPr lang="en-US" sz="1100" dirty="0" smtClean="0"/>
                <a:t>14.5m</a:t>
              </a:r>
              <a:endParaRPr lang="en-US" sz="1100" dirty="0"/>
            </a:p>
          </p:txBody>
        </p:sp>
        <p:cxnSp>
          <p:nvCxnSpPr>
            <p:cNvPr id="30" name="Straight Arrow Connector 29"/>
            <p:cNvCxnSpPr/>
            <p:nvPr/>
          </p:nvCxnSpPr>
          <p:spPr>
            <a:xfrm>
              <a:off x="4105630" y="5805464"/>
              <a:ext cx="3514670" cy="43435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8" name="Content Placeholder 7"/>
          <p:cNvSpPr>
            <a:spLocks noGrp="1"/>
          </p:cNvSpPr>
          <p:nvPr>
            <p:ph idx="11"/>
          </p:nvPr>
        </p:nvSpPr>
        <p:spPr>
          <a:xfrm>
            <a:off x="454029" y="1066800"/>
            <a:ext cx="8232771" cy="4987608"/>
          </a:xfrm>
        </p:spPr>
        <p:txBody>
          <a:bodyPr/>
          <a:lstStyle/>
          <a:p>
            <a:pPr>
              <a:spcBef>
                <a:spcPts val="600"/>
              </a:spcBef>
            </a:pPr>
            <a:r>
              <a:rPr lang="en-US" dirty="0" smtClean="0"/>
              <a:t>Are nearly identical</a:t>
            </a:r>
          </a:p>
          <a:p>
            <a:pPr>
              <a:spcBef>
                <a:spcPts val="600"/>
              </a:spcBef>
            </a:pPr>
            <a:r>
              <a:rPr lang="en-US" dirty="0" smtClean="0"/>
              <a:t>Both are made from copper strips</a:t>
            </a:r>
            <a:br>
              <a:rPr lang="en-US" dirty="0" smtClean="0"/>
            </a:br>
            <a:r>
              <a:rPr lang="en-US" dirty="0" smtClean="0"/>
              <a:t>on FR4 substrates</a:t>
            </a:r>
          </a:p>
          <a:p>
            <a:pPr>
              <a:spcBef>
                <a:spcPts val="600"/>
              </a:spcBef>
            </a:pPr>
            <a:r>
              <a:rPr lang="en-US" dirty="0" smtClean="0"/>
              <a:t>DUNE: 2000m</a:t>
            </a:r>
            <a:r>
              <a:rPr lang="en-US" baseline="30000" dirty="0" smtClean="0"/>
              <a:t>2</a:t>
            </a:r>
            <a:r>
              <a:rPr lang="en-US" dirty="0" smtClean="0"/>
              <a:t>, </a:t>
            </a:r>
            <a:br>
              <a:rPr lang="en-US" dirty="0" smtClean="0"/>
            </a:br>
            <a:r>
              <a:rPr lang="en-US" dirty="0" smtClean="0"/>
              <a:t>248 modules</a:t>
            </a:r>
            <a:r>
              <a:rPr lang="en-US" baseline="-25000" dirty="0" smtClean="0"/>
              <a:t/>
            </a:r>
            <a:br>
              <a:rPr lang="en-US" baseline="-25000" dirty="0" smtClean="0"/>
            </a:br>
            <a:r>
              <a:rPr lang="en-US" dirty="0" smtClean="0"/>
              <a:t>SBND: 72m</a:t>
            </a:r>
            <a:r>
              <a:rPr lang="en-US" baseline="30000" dirty="0" smtClean="0"/>
              <a:t>2</a:t>
            </a:r>
            <a:r>
              <a:rPr lang="en-US" dirty="0" smtClean="0"/>
              <a:t>, </a:t>
            </a:r>
            <a:br>
              <a:rPr lang="en-US" dirty="0" smtClean="0"/>
            </a:br>
            <a:r>
              <a:rPr lang="en-US" dirty="0" smtClean="0"/>
              <a:t>interconnected panels</a:t>
            </a:r>
          </a:p>
          <a:p>
            <a:pPr>
              <a:spcBef>
                <a:spcPts val="600"/>
              </a:spcBef>
            </a:pPr>
            <a:endParaRPr lang="en-US" dirty="0"/>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169519"/>
            <a:ext cx="1927398" cy="184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2000" y="4824386"/>
            <a:ext cx="457200" cy="307777"/>
          </a:xfrm>
          <a:prstGeom prst="rect">
            <a:avLst/>
          </a:prstGeom>
          <a:noFill/>
        </p:spPr>
        <p:txBody>
          <a:bodyPr wrap="square" rtlCol="0">
            <a:spAutoFit/>
          </a:bodyPr>
          <a:lstStyle/>
          <a:p>
            <a:r>
              <a:rPr lang="en-US" sz="1400" dirty="0" smtClean="0"/>
              <a:t>4m</a:t>
            </a:r>
            <a:endParaRPr lang="en-US" sz="1400" dirty="0"/>
          </a:p>
        </p:txBody>
      </p:sp>
      <p:sp>
        <p:nvSpPr>
          <p:cNvPr id="23" name="TextBox 22"/>
          <p:cNvSpPr txBox="1"/>
          <p:nvPr/>
        </p:nvSpPr>
        <p:spPr>
          <a:xfrm>
            <a:off x="1219200" y="5778439"/>
            <a:ext cx="457200" cy="307777"/>
          </a:xfrm>
          <a:prstGeom prst="rect">
            <a:avLst/>
          </a:prstGeom>
          <a:noFill/>
        </p:spPr>
        <p:txBody>
          <a:bodyPr wrap="square" rtlCol="0">
            <a:spAutoFit/>
          </a:bodyPr>
          <a:lstStyle/>
          <a:p>
            <a:r>
              <a:rPr lang="en-US" sz="1400" dirty="0" smtClean="0"/>
              <a:t>4m</a:t>
            </a:r>
            <a:endParaRPr lang="en-US" sz="1400" dirty="0"/>
          </a:p>
        </p:txBody>
      </p:sp>
      <p:sp>
        <p:nvSpPr>
          <p:cNvPr id="24" name="TextBox 23"/>
          <p:cNvSpPr txBox="1"/>
          <p:nvPr/>
        </p:nvSpPr>
        <p:spPr>
          <a:xfrm>
            <a:off x="2438400" y="5709385"/>
            <a:ext cx="457200" cy="307777"/>
          </a:xfrm>
          <a:prstGeom prst="rect">
            <a:avLst/>
          </a:prstGeom>
          <a:noFill/>
        </p:spPr>
        <p:txBody>
          <a:bodyPr wrap="square" rtlCol="0">
            <a:spAutoFit/>
          </a:bodyPr>
          <a:lstStyle/>
          <a:p>
            <a:r>
              <a:rPr lang="en-US" sz="1400" dirty="0" smtClean="0"/>
              <a:t>5m</a:t>
            </a:r>
            <a:endParaRPr lang="en-US" sz="1400" dirty="0"/>
          </a:p>
        </p:txBody>
      </p:sp>
    </p:spTree>
    <p:extLst>
      <p:ext uri="{BB962C8B-B14F-4D97-AF65-F5344CB8AC3E}">
        <p14:creationId xmlns:p14="http://schemas.microsoft.com/office/powerpoint/2010/main" val="3497934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9584"/>
          <a:stretch/>
        </p:blipFill>
        <p:spPr bwMode="auto">
          <a:xfrm>
            <a:off x="648094" y="1633390"/>
            <a:ext cx="7730289" cy="4739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p:txBody>
          <a:bodyPr>
            <a:normAutofit fontScale="90000"/>
          </a:bodyPr>
          <a:lstStyle/>
          <a:p>
            <a:r>
              <a:rPr lang="en-US" sz="2400" b="1" dirty="0" smtClean="0"/>
              <a:t>Maximum </a:t>
            </a:r>
            <a:r>
              <a:rPr lang="en-US" sz="2400" b="1" dirty="0"/>
              <a:t>V</a:t>
            </a:r>
            <a:r>
              <a:rPr lang="en-US" sz="2400" b="1" dirty="0" smtClean="0"/>
              <a:t>oltage Difference Tube-to-Tube                                                                    </a:t>
            </a:r>
            <a:r>
              <a:rPr lang="en-US" sz="2000" dirty="0" smtClean="0"/>
              <a:t>for a discharge from the cathode or any of tubes</a:t>
            </a:r>
            <a:endParaRPr lang="en-US" sz="2000" dirty="0">
              <a:solidFill>
                <a:srgbClr val="002060"/>
              </a:solidFill>
            </a:endParaRPr>
          </a:p>
        </p:txBody>
      </p:sp>
      <p:sp>
        <p:nvSpPr>
          <p:cNvPr id="6" name="Footer Placeholder 5"/>
          <p:cNvSpPr>
            <a:spLocks noGrp="1"/>
          </p:cNvSpPr>
          <p:nvPr>
            <p:ph type="ftr" sz="quarter" idx="3"/>
          </p:nvPr>
        </p:nvSpPr>
        <p:spPr/>
        <p:txBody>
          <a:bodyPr/>
          <a:lstStyle/>
          <a:p>
            <a:r>
              <a:rPr lang="en-US" dirty="0" smtClean="0"/>
              <a:t>Joint SBND-DUNE Meeting, Sept.2, 2015</a:t>
            </a:r>
            <a:endParaRPr lang="en-US" dirty="0"/>
          </a:p>
        </p:txBody>
      </p:sp>
      <p:sp>
        <p:nvSpPr>
          <p:cNvPr id="5" name="Slide Number Placeholder 4"/>
          <p:cNvSpPr>
            <a:spLocks noGrp="1"/>
          </p:cNvSpPr>
          <p:nvPr>
            <p:ph type="sldNum" sz="quarter" idx="4"/>
          </p:nvPr>
        </p:nvSpPr>
        <p:spPr/>
        <p:txBody>
          <a:bodyPr/>
          <a:lstStyle/>
          <a:p>
            <a:fld id="{54BFD543-9677-4328-959C-895FAF6D936C}" type="slidenum">
              <a:rPr lang="en-US" smtClean="0"/>
              <a:pPr/>
              <a:t>20</a:t>
            </a:fld>
            <a:endParaRPr lang="en-US" dirty="0"/>
          </a:p>
        </p:txBody>
      </p:sp>
      <p:sp>
        <p:nvSpPr>
          <p:cNvPr id="2" name="TextBox 1"/>
          <p:cNvSpPr txBox="1"/>
          <p:nvPr/>
        </p:nvSpPr>
        <p:spPr>
          <a:xfrm>
            <a:off x="685801" y="1038545"/>
            <a:ext cx="7928810" cy="369332"/>
          </a:xfrm>
          <a:prstGeom prst="rect">
            <a:avLst/>
          </a:prstGeom>
          <a:noFill/>
        </p:spPr>
        <p:txBody>
          <a:bodyPr wrap="square" rtlCol="0">
            <a:spAutoFit/>
          </a:bodyPr>
          <a:lstStyle/>
          <a:p>
            <a:r>
              <a:rPr lang="en-US" dirty="0" err="1" smtClean="0"/>
              <a:t>MicroBooNE</a:t>
            </a:r>
            <a:r>
              <a:rPr lang="en-US" dirty="0" smtClean="0"/>
              <a:t>: Added Capacitors: gaps 1-14: 10nF, gaps 15-21: 5nF, gap 22: 2.5nF</a:t>
            </a:r>
            <a:endParaRPr lang="en-US" dirty="0"/>
          </a:p>
        </p:txBody>
      </p:sp>
      <p:sp>
        <p:nvSpPr>
          <p:cNvPr id="3" name="TextBox 2"/>
          <p:cNvSpPr txBox="1"/>
          <p:nvPr/>
        </p:nvSpPr>
        <p:spPr>
          <a:xfrm>
            <a:off x="4513238" y="1784350"/>
            <a:ext cx="3716362" cy="923330"/>
          </a:xfrm>
          <a:prstGeom prst="rect">
            <a:avLst/>
          </a:prstGeom>
          <a:noFill/>
        </p:spPr>
        <p:txBody>
          <a:bodyPr wrap="square" rtlCol="0">
            <a:spAutoFit/>
          </a:bodyPr>
          <a:lstStyle/>
          <a:p>
            <a:r>
              <a:rPr lang="en-US" dirty="0" err="1" smtClean="0"/>
              <a:t>MicroBooNE</a:t>
            </a:r>
            <a:r>
              <a:rPr lang="en-US" dirty="0" smtClean="0"/>
              <a:t>:</a:t>
            </a:r>
          </a:p>
          <a:p>
            <a:r>
              <a:rPr lang="en-US" dirty="0" smtClean="0">
                <a:solidFill>
                  <a:srgbClr val="FF0000"/>
                </a:solidFill>
              </a:rPr>
              <a:t>   Red: no added capacitors</a:t>
            </a:r>
          </a:p>
          <a:p>
            <a:r>
              <a:rPr lang="en-US" dirty="0" smtClean="0">
                <a:solidFill>
                  <a:srgbClr val="0000FF"/>
                </a:solidFill>
              </a:rPr>
              <a:t>   Blue: add 22 capacitors </a:t>
            </a:r>
            <a:endParaRPr lang="en-US" dirty="0">
              <a:solidFill>
                <a:srgbClr val="0000FF"/>
              </a:solidFill>
            </a:endParaRPr>
          </a:p>
        </p:txBody>
      </p:sp>
      <p:sp>
        <p:nvSpPr>
          <p:cNvPr id="12" name="Freeform 11"/>
          <p:cNvSpPr/>
          <p:nvPr/>
        </p:nvSpPr>
        <p:spPr>
          <a:xfrm>
            <a:off x="1395662" y="2429116"/>
            <a:ext cx="1042738" cy="1680513"/>
          </a:xfrm>
          <a:custGeom>
            <a:avLst/>
            <a:gdLst>
              <a:gd name="connsiteX0" fmla="*/ 0 w 860258"/>
              <a:gd name="connsiteY0" fmla="*/ 7581 h 1800286"/>
              <a:gd name="connsiteX1" fmla="*/ 180474 w 860258"/>
              <a:gd name="connsiteY1" fmla="*/ 31644 h 1800286"/>
              <a:gd name="connsiteX2" fmla="*/ 336884 w 860258"/>
              <a:gd name="connsiteY2" fmla="*/ 260244 h 1800286"/>
              <a:gd name="connsiteX3" fmla="*/ 505326 w 860258"/>
              <a:gd name="connsiteY3" fmla="*/ 687365 h 1800286"/>
              <a:gd name="connsiteX4" fmla="*/ 860258 w 860258"/>
              <a:gd name="connsiteY4" fmla="*/ 1800286 h 180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58" h="1800286">
                <a:moveTo>
                  <a:pt x="0" y="7581"/>
                </a:moveTo>
                <a:cubicBezTo>
                  <a:pt x="62163" y="-1443"/>
                  <a:pt x="124327" y="-10467"/>
                  <a:pt x="180474" y="31644"/>
                </a:cubicBezTo>
                <a:cubicBezTo>
                  <a:pt x="236621" y="73755"/>
                  <a:pt x="282742" y="150957"/>
                  <a:pt x="336884" y="260244"/>
                </a:cubicBezTo>
                <a:cubicBezTo>
                  <a:pt x="391026" y="369531"/>
                  <a:pt x="418097" y="430691"/>
                  <a:pt x="505326" y="687365"/>
                </a:cubicBezTo>
                <a:cubicBezTo>
                  <a:pt x="592555" y="944039"/>
                  <a:pt x="860258" y="1800286"/>
                  <a:pt x="860258" y="1800286"/>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00200" y="3874184"/>
            <a:ext cx="1219200" cy="461665"/>
          </a:xfrm>
          <a:prstGeom prst="rect">
            <a:avLst/>
          </a:prstGeom>
          <a:noFill/>
        </p:spPr>
        <p:txBody>
          <a:bodyPr wrap="square" rtlCol="0">
            <a:spAutoFit/>
          </a:bodyPr>
          <a:lstStyle/>
          <a:p>
            <a:r>
              <a:rPr lang="en-US" sz="1200" dirty="0" smtClean="0"/>
              <a:t>Discharge probability</a:t>
            </a:r>
            <a:endParaRPr lang="en-US" sz="1200" dirty="0"/>
          </a:p>
        </p:txBody>
      </p:sp>
      <p:cxnSp>
        <p:nvCxnSpPr>
          <p:cNvPr id="7" name="Straight Connector 6"/>
          <p:cNvCxnSpPr/>
          <p:nvPr/>
        </p:nvCxnSpPr>
        <p:spPr>
          <a:xfrm>
            <a:off x="1524000" y="5382683"/>
            <a:ext cx="3032961"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19254" y="2710596"/>
            <a:ext cx="3564467" cy="369332"/>
          </a:xfrm>
          <a:prstGeom prst="rect">
            <a:avLst/>
          </a:prstGeom>
          <a:noFill/>
        </p:spPr>
        <p:txBody>
          <a:bodyPr wrap="square" rtlCol="0">
            <a:spAutoFit/>
          </a:bodyPr>
          <a:lstStyle/>
          <a:p>
            <a:r>
              <a:rPr lang="en-US" dirty="0" smtClean="0"/>
              <a:t>35ton field cage w/ 3.5nF : &lt;8kV </a:t>
            </a:r>
            <a:endParaRPr lang="en-US" dirty="0"/>
          </a:p>
        </p:txBody>
      </p:sp>
      <p:cxnSp>
        <p:nvCxnSpPr>
          <p:cNvPr id="10" name="Straight Arrow Connector 9"/>
          <p:cNvCxnSpPr/>
          <p:nvPr/>
        </p:nvCxnSpPr>
        <p:spPr>
          <a:xfrm flipH="1">
            <a:off x="2269067" y="2995083"/>
            <a:ext cx="3606801" cy="2387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39000" y="6172199"/>
            <a:ext cx="1828800" cy="307777"/>
          </a:xfrm>
          <a:prstGeom prst="rect">
            <a:avLst/>
          </a:prstGeom>
          <a:noFill/>
        </p:spPr>
        <p:txBody>
          <a:bodyPr wrap="square" rtlCol="0">
            <a:spAutoFit/>
          </a:bodyPr>
          <a:lstStyle/>
          <a:p>
            <a:r>
              <a:rPr lang="en-US" sz="1400" dirty="0" smtClean="0"/>
              <a:t>Analysis by S. </a:t>
            </a:r>
            <a:r>
              <a:rPr lang="en-US" sz="1400" dirty="0" err="1" smtClean="0"/>
              <a:t>Rescia</a:t>
            </a:r>
            <a:endParaRPr lang="en-US" sz="1400" dirty="0"/>
          </a:p>
        </p:txBody>
      </p:sp>
    </p:spTree>
    <p:extLst>
      <p:ext uri="{BB962C8B-B14F-4D97-AF65-F5344CB8AC3E}">
        <p14:creationId xmlns:p14="http://schemas.microsoft.com/office/powerpoint/2010/main" val="1058497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 Suppressor Studies </a:t>
            </a:r>
            <a:endParaRPr lang="en-US" dirty="0"/>
          </a:p>
        </p:txBody>
      </p:sp>
      <p:sp>
        <p:nvSpPr>
          <p:cNvPr id="3" name="Footer Placeholder 2"/>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309AD161-AFAC-41AC-83AA-4053A52B9B02}" type="slidenum">
              <a:rPr lang="en-US" smtClean="0"/>
              <a:pPr/>
              <a:t>21</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78"/>
          <a:stretch/>
        </p:blipFill>
        <p:spPr bwMode="auto">
          <a:xfrm>
            <a:off x="4343400" y="3733800"/>
            <a:ext cx="469061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0" y="990600"/>
            <a:ext cx="8458200" cy="3770263"/>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600" dirty="0" smtClean="0"/>
              <a:t>An alternative to adding capacitance between divider nodes is to use surge protection</a:t>
            </a:r>
          </a:p>
          <a:p>
            <a:pPr marL="285750" indent="-285750">
              <a:spcBef>
                <a:spcPts val="300"/>
              </a:spcBef>
              <a:buFont typeface="Arial" panose="020B0604020202020204" pitchFamily="34" charset="0"/>
              <a:buChar char="•"/>
            </a:pPr>
            <a:r>
              <a:rPr lang="en-US" sz="1600" dirty="0" smtClean="0"/>
              <a:t>Extensive tests have been done by </a:t>
            </a:r>
            <a:r>
              <a:rPr lang="en-US" sz="1600" dirty="0" err="1" smtClean="0"/>
              <a:t>MicroBooNE</a:t>
            </a:r>
            <a:r>
              <a:rPr lang="en-US" sz="1600" dirty="0" smtClean="0"/>
              <a:t> (</a:t>
            </a:r>
            <a:r>
              <a:rPr lang="en-US" sz="1600" dirty="0" err="1" smtClean="0"/>
              <a:t>docdb</a:t>
            </a:r>
            <a:r>
              <a:rPr lang="en-US" sz="1600" dirty="0" smtClean="0"/>
              <a:t> 3242, </a:t>
            </a:r>
            <a:r>
              <a:rPr lang="en-US" sz="1600" dirty="0"/>
              <a:t>arXiv:1406.5216v2</a:t>
            </a:r>
            <a:r>
              <a:rPr lang="en-US" sz="1600" dirty="0" smtClean="0"/>
              <a:t>) on the use of </a:t>
            </a:r>
            <a:r>
              <a:rPr lang="en-US" sz="1600" dirty="0" err="1" smtClean="0"/>
              <a:t>varistors</a:t>
            </a:r>
            <a:r>
              <a:rPr lang="en-US" sz="1600" dirty="0" smtClean="0"/>
              <a:t> and GDTs (gas discharge tubes) as a mean of limiting the over voltage condition in the event of a HV discharge in the TPC.</a:t>
            </a:r>
          </a:p>
          <a:p>
            <a:pPr marL="285750" indent="-285750">
              <a:spcBef>
                <a:spcPts val="300"/>
              </a:spcBef>
              <a:buFont typeface="Arial" panose="020B0604020202020204" pitchFamily="34" charset="0"/>
              <a:buChar char="•"/>
            </a:pPr>
            <a:r>
              <a:rPr lang="en-US" sz="1600" dirty="0" smtClean="0"/>
              <a:t>Both types will work for the purpose of restricting the voltage differential between field cage rings in </a:t>
            </a:r>
            <a:r>
              <a:rPr lang="en-US" sz="1600" dirty="0" err="1" smtClean="0"/>
              <a:t>LAr</a:t>
            </a:r>
            <a:r>
              <a:rPr lang="en-US" sz="1600" dirty="0" smtClean="0"/>
              <a:t> temperature.</a:t>
            </a:r>
          </a:p>
          <a:p>
            <a:pPr marL="742950" lvl="1" indent="-285750">
              <a:spcBef>
                <a:spcPts val="300"/>
              </a:spcBef>
              <a:buFont typeface="Arial" panose="020B0604020202020204" pitchFamily="34" charset="0"/>
              <a:buChar char="•"/>
            </a:pPr>
            <a:r>
              <a:rPr lang="en-US" sz="1600" dirty="0" smtClean="0"/>
              <a:t>A GDT quickly shorts the terminals when the voltage differential exceeds a threshold</a:t>
            </a:r>
          </a:p>
          <a:p>
            <a:pPr marL="742950" lvl="1" indent="-285750">
              <a:spcBef>
                <a:spcPts val="300"/>
              </a:spcBef>
              <a:buFont typeface="Arial" panose="020B0604020202020204" pitchFamily="34" charset="0"/>
              <a:buChar char="•"/>
            </a:pPr>
            <a:r>
              <a:rPr lang="en-US" sz="1600" dirty="0" smtClean="0"/>
              <a:t>A </a:t>
            </a:r>
            <a:r>
              <a:rPr lang="en-US" sz="1600" dirty="0" err="1" smtClean="0"/>
              <a:t>varistor</a:t>
            </a:r>
            <a:r>
              <a:rPr lang="en-US" sz="1600" dirty="0" smtClean="0"/>
              <a:t> changes its resistance to keep the voltage differential near the threshold voltage.</a:t>
            </a:r>
          </a:p>
          <a:p>
            <a:pPr marL="285750" indent="-285750">
              <a:spcBef>
                <a:spcPts val="300"/>
              </a:spcBef>
              <a:buFont typeface="Arial" panose="020B0604020202020204" pitchFamily="34" charset="0"/>
              <a:buChar char="•"/>
            </a:pPr>
            <a:r>
              <a:rPr lang="en-US" sz="1600" dirty="0" smtClean="0"/>
              <a:t>The smooth transition and well defined clamping voltage of the </a:t>
            </a:r>
            <a:r>
              <a:rPr lang="en-US" sz="1600" dirty="0" err="1" smtClean="0"/>
              <a:t>varistors</a:t>
            </a:r>
            <a:r>
              <a:rPr lang="en-US" sz="1600" dirty="0" smtClean="0"/>
              <a:t> are preferred to the abrupt switching of </a:t>
            </a:r>
            <a:r>
              <a:rPr lang="en-US" sz="1600" dirty="0" smtClean="0"/>
              <a:t>the GDTs</a:t>
            </a:r>
            <a:r>
              <a:rPr lang="en-US" sz="1600" dirty="0" smtClean="0"/>
              <a:t>.</a:t>
            </a:r>
          </a:p>
          <a:p>
            <a:pPr marL="285750" indent="-285750">
              <a:spcBef>
                <a:spcPts val="300"/>
              </a:spcBef>
              <a:buFont typeface="Arial" panose="020B0604020202020204" pitchFamily="34" charset="0"/>
              <a:buChar char="•"/>
            </a:pPr>
            <a:r>
              <a:rPr lang="en-US" sz="1600" dirty="0" smtClean="0"/>
              <a:t>The </a:t>
            </a:r>
            <a:r>
              <a:rPr lang="en-US" sz="1600" dirty="0" err="1" smtClean="0"/>
              <a:t>varistors</a:t>
            </a:r>
            <a:r>
              <a:rPr lang="en-US" sz="1600" dirty="0" smtClean="0"/>
              <a:t> would also function as </a:t>
            </a:r>
            <a:br>
              <a:rPr lang="en-US" sz="1600" dirty="0" smtClean="0"/>
            </a:br>
            <a:r>
              <a:rPr lang="en-US" sz="1600" dirty="0" smtClean="0"/>
              <a:t>redundant “resistors” in a divider chain.</a:t>
            </a:r>
            <a:endParaRPr lang="en-US" sz="1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953001"/>
            <a:ext cx="235891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4800" y="5801380"/>
            <a:ext cx="1371600" cy="523220"/>
          </a:xfrm>
          <a:prstGeom prst="rect">
            <a:avLst/>
          </a:prstGeom>
          <a:noFill/>
        </p:spPr>
        <p:txBody>
          <a:bodyPr wrap="square" rtlCol="0">
            <a:spAutoFit/>
          </a:bodyPr>
          <a:lstStyle/>
          <a:p>
            <a:pPr algn="r"/>
            <a:r>
              <a:rPr lang="en-US" sz="1400" dirty="0" smtClean="0"/>
              <a:t>Left: </a:t>
            </a:r>
            <a:r>
              <a:rPr lang="en-US" sz="1400" dirty="0" err="1" smtClean="0"/>
              <a:t>varistor</a:t>
            </a:r>
            <a:endParaRPr lang="en-US" sz="1400" dirty="0" smtClean="0"/>
          </a:p>
          <a:p>
            <a:pPr algn="r"/>
            <a:r>
              <a:rPr lang="en-US" sz="1400" dirty="0" smtClean="0"/>
              <a:t>Right: GDT</a:t>
            </a:r>
            <a:endParaRPr lang="en-US" sz="1400" dirty="0"/>
          </a:p>
        </p:txBody>
      </p:sp>
    </p:spTree>
    <p:extLst>
      <p:ext uri="{BB962C8B-B14F-4D97-AF65-F5344CB8AC3E}">
        <p14:creationId xmlns:p14="http://schemas.microsoft.com/office/powerpoint/2010/main" val="1849662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14600"/>
            <a:ext cx="7475716" cy="420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rmAutofit/>
          </a:bodyPr>
          <a:lstStyle/>
          <a:p>
            <a:r>
              <a:rPr lang="en-US" dirty="0" smtClean="0"/>
              <a:t>Field Cage with Profile # 1746</a:t>
            </a:r>
            <a:endParaRPr lang="en-US" dirty="0"/>
          </a:p>
        </p:txBody>
      </p:sp>
      <p:cxnSp>
        <p:nvCxnSpPr>
          <p:cNvPr id="5" name="Straight Connector 4"/>
          <p:cNvCxnSpPr/>
          <p:nvPr/>
        </p:nvCxnSpPr>
        <p:spPr>
          <a:xfrm>
            <a:off x="1050073" y="4551236"/>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228493" y="2917582"/>
            <a:ext cx="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3000994"/>
            <a:ext cx="1219200" cy="523220"/>
          </a:xfrm>
          <a:prstGeom prst="rect">
            <a:avLst/>
          </a:prstGeom>
          <a:noFill/>
        </p:spPr>
        <p:txBody>
          <a:bodyPr wrap="square" rtlCol="0">
            <a:spAutoFit/>
          </a:bodyPr>
          <a:lstStyle/>
          <a:p>
            <a:r>
              <a:rPr lang="en-US" sz="1400" dirty="0" smtClean="0"/>
              <a:t>Ground plane 20cm above</a:t>
            </a:r>
            <a:endParaRPr lang="en-US" sz="1400" dirty="0"/>
          </a:p>
        </p:txBody>
      </p:sp>
      <p:sp>
        <p:nvSpPr>
          <p:cNvPr id="14" name="TextBox 13"/>
          <p:cNvSpPr txBox="1"/>
          <p:nvPr/>
        </p:nvSpPr>
        <p:spPr>
          <a:xfrm>
            <a:off x="1388327" y="4849286"/>
            <a:ext cx="762000" cy="307777"/>
          </a:xfrm>
          <a:prstGeom prst="rect">
            <a:avLst/>
          </a:prstGeom>
          <a:noFill/>
        </p:spPr>
        <p:txBody>
          <a:bodyPr wrap="square" rtlCol="0">
            <a:spAutoFit/>
          </a:bodyPr>
          <a:lstStyle/>
          <a:p>
            <a:r>
              <a:rPr lang="en-US" sz="1400" dirty="0" smtClean="0"/>
              <a:t>-180kV</a:t>
            </a:r>
            <a:endParaRPr lang="en-US" sz="1400" dirty="0"/>
          </a:p>
        </p:txBody>
      </p:sp>
      <p:sp>
        <p:nvSpPr>
          <p:cNvPr id="15" name="TextBox 14"/>
          <p:cNvSpPr txBox="1"/>
          <p:nvPr/>
        </p:nvSpPr>
        <p:spPr>
          <a:xfrm>
            <a:off x="4800600" y="4862670"/>
            <a:ext cx="1066800" cy="307777"/>
          </a:xfrm>
          <a:prstGeom prst="rect">
            <a:avLst/>
          </a:prstGeom>
          <a:noFill/>
        </p:spPr>
        <p:txBody>
          <a:bodyPr wrap="square" rtlCol="0">
            <a:spAutoFit/>
          </a:bodyPr>
          <a:lstStyle/>
          <a:p>
            <a:r>
              <a:rPr lang="en-US" sz="1400" dirty="0" smtClean="0"/>
              <a:t>-177kV</a:t>
            </a:r>
            <a:endParaRPr lang="en-US" sz="1400" dirty="0"/>
          </a:p>
        </p:txBody>
      </p:sp>
      <p:sp>
        <p:nvSpPr>
          <p:cNvPr id="17" name="TextBox 16"/>
          <p:cNvSpPr txBox="1"/>
          <p:nvPr/>
        </p:nvSpPr>
        <p:spPr>
          <a:xfrm>
            <a:off x="8361889" y="4874563"/>
            <a:ext cx="818453" cy="307777"/>
          </a:xfrm>
          <a:prstGeom prst="rect">
            <a:avLst/>
          </a:prstGeom>
          <a:noFill/>
        </p:spPr>
        <p:txBody>
          <a:bodyPr wrap="square" rtlCol="0">
            <a:spAutoFit/>
          </a:bodyPr>
          <a:lstStyle/>
          <a:p>
            <a:r>
              <a:rPr lang="en-US" sz="1400" dirty="0" smtClean="0"/>
              <a:t>-174kV</a:t>
            </a:r>
            <a:endParaRPr lang="en-US" sz="1400" dirty="0"/>
          </a:p>
        </p:txBody>
      </p:sp>
      <p:sp>
        <p:nvSpPr>
          <p:cNvPr id="13" name="TextBox 12"/>
          <p:cNvSpPr txBox="1"/>
          <p:nvPr/>
        </p:nvSpPr>
        <p:spPr>
          <a:xfrm>
            <a:off x="990600" y="1578248"/>
            <a:ext cx="3124200" cy="646331"/>
          </a:xfrm>
          <a:prstGeom prst="rect">
            <a:avLst/>
          </a:prstGeom>
          <a:noFill/>
        </p:spPr>
        <p:txBody>
          <a:bodyPr wrap="square" rtlCol="0">
            <a:spAutoFit/>
          </a:bodyPr>
          <a:lstStyle/>
          <a:p>
            <a:r>
              <a:rPr lang="en-US" dirty="0" smtClean="0"/>
              <a:t>Pitch 6cm (3kV)</a:t>
            </a:r>
          </a:p>
          <a:p>
            <a:r>
              <a:rPr lang="en-US" dirty="0" smtClean="0"/>
              <a:t>Max. E field ~15kV/cm</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671" y="888321"/>
            <a:ext cx="2462213" cy="105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flipV="1">
            <a:off x="5410200" y="3596360"/>
            <a:ext cx="0" cy="958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47800" y="4075828"/>
            <a:ext cx="3886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2300" y="3713930"/>
            <a:ext cx="762000" cy="369332"/>
          </a:xfrm>
          <a:prstGeom prst="rect">
            <a:avLst/>
          </a:prstGeom>
          <a:noFill/>
        </p:spPr>
        <p:txBody>
          <a:bodyPr wrap="square" rtlCol="0">
            <a:spAutoFit/>
          </a:bodyPr>
          <a:lstStyle/>
          <a:p>
            <a:r>
              <a:rPr lang="en-US" dirty="0" smtClean="0"/>
              <a:t>6cm</a:t>
            </a:r>
            <a:endParaRPr lang="en-US" dirty="0"/>
          </a:p>
        </p:txBody>
      </p:sp>
    </p:spTree>
    <p:extLst>
      <p:ext uri="{BB962C8B-B14F-4D97-AF65-F5344CB8AC3E}">
        <p14:creationId xmlns:p14="http://schemas.microsoft.com/office/powerpoint/2010/main" val="3928100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12081"/>
            <a:ext cx="6619875" cy="483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rmAutofit/>
          </a:bodyPr>
          <a:lstStyle/>
          <a:p>
            <a:r>
              <a:rPr lang="en-US" dirty="0" smtClean="0"/>
              <a:t>Field Cage with 38mm tube (1.5”)</a:t>
            </a:r>
            <a:endParaRPr lang="en-US" dirty="0"/>
          </a:p>
        </p:txBody>
      </p:sp>
      <p:cxnSp>
        <p:nvCxnSpPr>
          <p:cNvPr id="5" name="Straight Connector 4"/>
          <p:cNvCxnSpPr/>
          <p:nvPr/>
        </p:nvCxnSpPr>
        <p:spPr>
          <a:xfrm>
            <a:off x="1072375" y="3508597"/>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250795" y="1874943"/>
            <a:ext cx="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2675043"/>
            <a:ext cx="1219200" cy="523220"/>
          </a:xfrm>
          <a:prstGeom prst="rect">
            <a:avLst/>
          </a:prstGeom>
          <a:noFill/>
        </p:spPr>
        <p:txBody>
          <a:bodyPr wrap="square" rtlCol="0">
            <a:spAutoFit/>
          </a:bodyPr>
          <a:lstStyle/>
          <a:p>
            <a:r>
              <a:rPr lang="en-US" sz="1400" dirty="0" smtClean="0"/>
              <a:t>Ground plane 20cm above</a:t>
            </a:r>
            <a:endParaRPr lang="en-US" sz="1400" dirty="0"/>
          </a:p>
        </p:txBody>
      </p:sp>
      <p:sp>
        <p:nvSpPr>
          <p:cNvPr id="13" name="TextBox 12"/>
          <p:cNvSpPr txBox="1"/>
          <p:nvPr/>
        </p:nvSpPr>
        <p:spPr>
          <a:xfrm>
            <a:off x="685800" y="990600"/>
            <a:ext cx="3124200" cy="646331"/>
          </a:xfrm>
          <a:prstGeom prst="rect">
            <a:avLst/>
          </a:prstGeom>
          <a:noFill/>
        </p:spPr>
        <p:txBody>
          <a:bodyPr wrap="square" rtlCol="0">
            <a:spAutoFit/>
          </a:bodyPr>
          <a:lstStyle/>
          <a:p>
            <a:r>
              <a:rPr lang="en-US" dirty="0" smtClean="0"/>
              <a:t>Pitch 6cm (3kV)</a:t>
            </a:r>
          </a:p>
          <a:p>
            <a:r>
              <a:rPr lang="en-US" dirty="0" smtClean="0"/>
              <a:t>Max. E field ~15kV/cm</a:t>
            </a:r>
            <a:endParaRPr lang="en-US" dirty="0"/>
          </a:p>
        </p:txBody>
      </p:sp>
      <p:cxnSp>
        <p:nvCxnSpPr>
          <p:cNvPr id="16" name="Straight Connector 15"/>
          <p:cNvCxnSpPr/>
          <p:nvPr/>
        </p:nvCxnSpPr>
        <p:spPr>
          <a:xfrm flipV="1">
            <a:off x="3761678" y="2685842"/>
            <a:ext cx="0" cy="958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71600" y="3315852"/>
            <a:ext cx="23241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47900" y="2929958"/>
            <a:ext cx="762000" cy="369332"/>
          </a:xfrm>
          <a:prstGeom prst="rect">
            <a:avLst/>
          </a:prstGeom>
          <a:noFill/>
        </p:spPr>
        <p:txBody>
          <a:bodyPr wrap="square" rtlCol="0">
            <a:spAutoFit/>
          </a:bodyPr>
          <a:lstStyle/>
          <a:p>
            <a:r>
              <a:rPr lang="en-US" dirty="0" smtClean="0"/>
              <a:t>6cm</a:t>
            </a:r>
            <a:endParaRPr lang="en-US" dirty="0"/>
          </a:p>
        </p:txBody>
      </p:sp>
    </p:spTree>
    <p:extLst>
      <p:ext uri="{BB962C8B-B14F-4D97-AF65-F5344CB8AC3E}">
        <p14:creationId xmlns:p14="http://schemas.microsoft.com/office/powerpoint/2010/main" val="1681973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Cage + Ground Plane</a:t>
            </a:r>
            <a:endParaRPr lang="en-US" dirty="0"/>
          </a:p>
        </p:txBody>
      </p:sp>
      <p:sp>
        <p:nvSpPr>
          <p:cNvPr id="7" name="Content Placeholder 6"/>
          <p:cNvSpPr>
            <a:spLocks noGrp="1"/>
          </p:cNvSpPr>
          <p:nvPr>
            <p:ph idx="11"/>
          </p:nvPr>
        </p:nvSpPr>
        <p:spPr/>
        <p:txBody>
          <a:bodyPr/>
          <a:lstStyle/>
          <a:p>
            <a:endParaRPr lang="en-US"/>
          </a:p>
        </p:txBody>
      </p:sp>
      <p:sp>
        <p:nvSpPr>
          <p:cNvPr id="5" name="Footer Placeholder 4"/>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E51EFBE0-0F5B-7E46-84E0-9892A898D472}" type="slidenum">
              <a:rPr lang="en-US" smtClean="0"/>
              <a:pPr/>
              <a:t>24</a:t>
            </a:fld>
            <a:endParaRPr lang="en-US"/>
          </a:p>
        </p:txBody>
      </p:sp>
      <p:pic>
        <p:nvPicPr>
          <p:cNvPr id="2050" name="Picture 2" descr="C:\Users\yubo.BNL\Documents\LBNE\TPC\FieldCage\profile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22869" y="1676598"/>
            <a:ext cx="7120463" cy="444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908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 Field at a GTT </a:t>
            </a:r>
            <a:r>
              <a:rPr lang="en-US" dirty="0" smtClean="0"/>
              <a:t>Knuckle</a:t>
            </a:r>
            <a:endParaRPr lang="en-US" dirty="0"/>
          </a:p>
        </p:txBody>
      </p:sp>
      <p:sp>
        <p:nvSpPr>
          <p:cNvPr id="3" name="Footer Placeholder 2"/>
          <p:cNvSpPr>
            <a:spLocks noGrp="1"/>
          </p:cNvSpPr>
          <p:nvPr>
            <p:ph type="ftr" sz="quarter" idx="3"/>
          </p:nvPr>
        </p:nvSpPr>
        <p:spPr/>
        <p:txBody>
          <a:bodyPr/>
          <a:lstStyle/>
          <a:p>
            <a:r>
              <a:rPr lang="en-US" dirty="0" smtClean="0"/>
              <a:t>Joint SBND-DUNE Meeting, Sept.2, 2015</a:t>
            </a:r>
            <a:endParaRPr lang="en-US" dirty="0"/>
          </a:p>
        </p:txBody>
      </p:sp>
      <p:sp>
        <p:nvSpPr>
          <p:cNvPr id="6" name="Slide Number Placeholder 5"/>
          <p:cNvSpPr>
            <a:spLocks noGrp="1"/>
          </p:cNvSpPr>
          <p:nvPr>
            <p:ph type="sldNum" sz="quarter" idx="4"/>
          </p:nvPr>
        </p:nvSpPr>
        <p:spPr/>
        <p:txBody>
          <a:bodyPr/>
          <a:lstStyle/>
          <a:p>
            <a:fld id="{309AD161-AFAC-41AC-83AA-4053A52B9B02}" type="slidenum">
              <a:rPr lang="en-US" smtClean="0"/>
              <a:pPr/>
              <a:t>25</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19" y="990600"/>
            <a:ext cx="587457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51897" y="1143000"/>
            <a:ext cx="3092103" cy="3785652"/>
          </a:xfrm>
          <a:prstGeom prst="rect">
            <a:avLst/>
          </a:prstGeom>
          <a:noFill/>
        </p:spPr>
        <p:txBody>
          <a:bodyPr wrap="square" rtlCol="0">
            <a:spAutoFit/>
          </a:bodyPr>
          <a:lstStyle/>
          <a:p>
            <a:r>
              <a:rPr lang="en-US" sz="1500" dirty="0" smtClean="0"/>
              <a:t>When faced with a 180kV conductive plane 20cm above the knuckle tip:</a:t>
            </a:r>
          </a:p>
          <a:p>
            <a:pPr marL="285750" indent="-285750">
              <a:buFont typeface="Arial" panose="020B0604020202020204" pitchFamily="34" charset="0"/>
              <a:buChar char="•"/>
            </a:pPr>
            <a:r>
              <a:rPr lang="en-US" sz="1500" dirty="0" smtClean="0"/>
              <a:t>The maximum E field at the tip of the knuckle is 40kV/cm.</a:t>
            </a:r>
          </a:p>
          <a:p>
            <a:pPr marL="285750" indent="-285750">
              <a:buFont typeface="Arial" panose="020B0604020202020204" pitchFamily="34" charset="0"/>
              <a:buChar char="•"/>
            </a:pPr>
            <a:r>
              <a:rPr lang="en-US" sz="1500" dirty="0" smtClean="0"/>
              <a:t>The field at the ridges of the corrugation is about 20kV/cm.</a:t>
            </a:r>
          </a:p>
          <a:p>
            <a:pPr marL="285750" indent="-285750">
              <a:buFont typeface="Arial" panose="020B0604020202020204" pitchFamily="34" charset="0"/>
              <a:buChar char="•"/>
            </a:pPr>
            <a:r>
              <a:rPr lang="en-US" sz="1500" dirty="0" smtClean="0"/>
              <a:t>The facing HV plane has a maximum E field of 7.5kV/cm, average about 7.4kV/cm.</a:t>
            </a:r>
          </a:p>
          <a:p>
            <a:pPr marL="285750" indent="-285750">
              <a:buFont typeface="Arial" panose="020B0604020202020204" pitchFamily="34" charset="0"/>
              <a:buChar char="•"/>
            </a:pPr>
            <a:endParaRPr lang="en-US" sz="1500" dirty="0"/>
          </a:p>
          <a:p>
            <a:r>
              <a:rPr lang="en-US" sz="1500" dirty="0" smtClean="0"/>
              <a:t>At 50cm clearance:</a:t>
            </a:r>
          </a:p>
          <a:p>
            <a:pPr marL="285750" indent="-285750">
              <a:buFont typeface="Arial" panose="020B0604020202020204" pitchFamily="34" charset="0"/>
              <a:buChar char="•"/>
            </a:pPr>
            <a:r>
              <a:rPr lang="en-US" sz="1500" dirty="0" smtClean="0"/>
              <a:t>The tip field &lt;15kV/cm</a:t>
            </a:r>
          </a:p>
          <a:p>
            <a:pPr marL="285750" indent="-285750">
              <a:buFont typeface="Arial" panose="020B0604020202020204" pitchFamily="34" charset="0"/>
              <a:buChar char="•"/>
            </a:pPr>
            <a:r>
              <a:rPr lang="en-US" sz="1500" dirty="0" smtClean="0"/>
              <a:t>At the HV plane: E~3.3kV/cm</a:t>
            </a:r>
          </a:p>
          <a:p>
            <a:endParaRPr lang="en-US" sz="1500" dirty="0"/>
          </a:p>
          <a:p>
            <a:endParaRPr lang="en-US" sz="1500" dirty="0"/>
          </a:p>
        </p:txBody>
      </p:sp>
      <p:sp>
        <p:nvSpPr>
          <p:cNvPr id="5" name="TextBox 4"/>
          <p:cNvSpPr txBox="1"/>
          <p:nvPr/>
        </p:nvSpPr>
        <p:spPr>
          <a:xfrm>
            <a:off x="457200" y="4953000"/>
            <a:ext cx="7848600" cy="1477328"/>
          </a:xfrm>
          <a:prstGeom prst="rect">
            <a:avLst/>
          </a:prstGeom>
          <a:noFill/>
        </p:spPr>
        <p:txBody>
          <a:bodyPr wrap="square" rtlCol="0">
            <a:spAutoFit/>
          </a:bodyPr>
          <a:lstStyle/>
          <a:p>
            <a:r>
              <a:rPr lang="en-US" sz="1500" dirty="0" smtClean="0"/>
              <a:t>Based on these field values, the equivalent “flat” membrane distance is about 3cm above the real membrane flat:  180kV/7.4kV/cm ~24 cm,  180kV/3.3kV/cm~54cm.</a:t>
            </a:r>
          </a:p>
          <a:p>
            <a:endParaRPr lang="en-US" sz="1500" dirty="0"/>
          </a:p>
          <a:p>
            <a:r>
              <a:rPr lang="en-US" sz="1500" dirty="0" smtClean="0"/>
              <a:t>40kV/cm in the liquid near the top of cryostat is high.  But on the bottom of the cryostat where the pressure is 2atm higher and boiling point is 11K higher than the liquid temperature, </a:t>
            </a:r>
            <a:r>
              <a:rPr lang="en-US" sz="1500" dirty="0"/>
              <a:t> </a:t>
            </a:r>
            <a:r>
              <a:rPr lang="en-US" sz="1500" dirty="0" smtClean="0"/>
              <a:t>the field may be acceptable.</a:t>
            </a:r>
            <a:endParaRPr lang="en-US" sz="1500" dirty="0"/>
          </a:p>
        </p:txBody>
      </p:sp>
    </p:spTree>
    <p:extLst>
      <p:ext uri="{BB962C8B-B14F-4D97-AF65-F5344CB8AC3E}">
        <p14:creationId xmlns:p14="http://schemas.microsoft.com/office/powerpoint/2010/main" val="2798816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363133"/>
            <a:ext cx="7834312" cy="525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Comparison of Screw Heads</a:t>
            </a:r>
            <a:endParaRPr lang="en-US" dirty="0"/>
          </a:p>
        </p:txBody>
      </p:sp>
      <p:sp>
        <p:nvSpPr>
          <p:cNvPr id="8" name="Content Placeholder 7"/>
          <p:cNvSpPr>
            <a:spLocks noGrp="1"/>
          </p:cNvSpPr>
          <p:nvPr>
            <p:ph idx="11"/>
          </p:nvPr>
        </p:nvSpPr>
        <p:spPr/>
        <p:txBody>
          <a:bodyPr/>
          <a:lstStyle/>
          <a:p>
            <a:endParaRPr lang="en-US"/>
          </a:p>
        </p:txBody>
      </p:sp>
      <p:sp>
        <p:nvSpPr>
          <p:cNvPr id="3" name="Footer Placeholder 2"/>
          <p:cNvSpPr>
            <a:spLocks noGrp="1"/>
          </p:cNvSpPr>
          <p:nvPr>
            <p:ph type="ftr" sz="quarter" idx="3"/>
          </p:nvPr>
        </p:nvSpPr>
        <p:spPr/>
        <p:txBody>
          <a:bodyPr/>
          <a:lstStyle/>
          <a:p>
            <a:r>
              <a:rPr lang="en-US" dirty="0" smtClean="0"/>
              <a:t>Joint SBND-DUNE Meeting, Sept.2, 2015</a:t>
            </a:r>
            <a:endParaRPr lang="en-US" dirty="0"/>
          </a:p>
        </p:txBody>
      </p:sp>
      <p:sp>
        <p:nvSpPr>
          <p:cNvPr id="6" name="Slide Number Placeholder 5"/>
          <p:cNvSpPr>
            <a:spLocks noGrp="1"/>
          </p:cNvSpPr>
          <p:nvPr>
            <p:ph type="sldNum" sz="quarter" idx="4"/>
          </p:nvPr>
        </p:nvSpPr>
        <p:spPr/>
        <p:txBody>
          <a:bodyPr/>
          <a:lstStyle/>
          <a:p>
            <a:fld id="{309AD161-AFAC-41AC-83AA-4053A52B9B02}" type="slidenum">
              <a:rPr lang="en-US" smtClean="0"/>
              <a:pPr/>
              <a:t>26</a:t>
            </a:fld>
            <a:endParaRPr lang="en-US" dirty="0"/>
          </a:p>
        </p:txBody>
      </p:sp>
      <p:sp>
        <p:nvSpPr>
          <p:cNvPr id="4" name="TextBox 3"/>
          <p:cNvSpPr txBox="1"/>
          <p:nvPr/>
        </p:nvSpPr>
        <p:spPr>
          <a:xfrm>
            <a:off x="6477000" y="1371600"/>
            <a:ext cx="2590800" cy="923330"/>
          </a:xfrm>
          <a:prstGeom prst="rect">
            <a:avLst/>
          </a:prstGeom>
          <a:noFill/>
        </p:spPr>
        <p:txBody>
          <a:bodyPr wrap="square" rtlCol="0">
            <a:spAutoFit/>
          </a:bodyPr>
          <a:lstStyle/>
          <a:p>
            <a:r>
              <a:rPr lang="en-US" dirty="0" smtClean="0"/>
              <a:t>3kV/cm nominal field, </a:t>
            </a:r>
            <a:br>
              <a:rPr lang="en-US" dirty="0" smtClean="0"/>
            </a:br>
            <a:r>
              <a:rPr lang="en-US" dirty="0" smtClean="0"/>
              <a:t>screw length 0.25”.</a:t>
            </a:r>
          </a:p>
          <a:p>
            <a:r>
              <a:rPr lang="en-US" dirty="0" smtClean="0"/>
              <a:t>6-32 screws, G10 plate</a:t>
            </a:r>
            <a:endParaRPr lang="en-US" dirty="0"/>
          </a:p>
        </p:txBody>
      </p:sp>
    </p:spTree>
    <p:extLst>
      <p:ext uri="{BB962C8B-B14F-4D97-AF65-F5344CB8AC3E}">
        <p14:creationId xmlns:p14="http://schemas.microsoft.com/office/powerpoint/2010/main" val="383492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Previous PCB Based </a:t>
            </a:r>
            <a:r>
              <a:rPr lang="en-US" dirty="0" err="1" smtClean="0"/>
              <a:t>LArTPC</a:t>
            </a:r>
            <a:r>
              <a:rPr lang="en-US" dirty="0" smtClean="0"/>
              <a:t> Field Cage Constructions</a:t>
            </a:r>
            <a:endParaRPr lang="en-US" dirty="0"/>
          </a:p>
        </p:txBody>
      </p:sp>
      <p:sp>
        <p:nvSpPr>
          <p:cNvPr id="5" name="Footer Placeholder 4"/>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E51EFBE0-0F5B-7E46-84E0-9892A898D472}" type="slidenum">
              <a:rPr lang="en-US" smtClean="0"/>
              <a:pPr/>
              <a:t>3</a:t>
            </a:fld>
            <a:endParaRPr lang="en-US"/>
          </a:p>
        </p:txBody>
      </p:sp>
      <p:sp>
        <p:nvSpPr>
          <p:cNvPr id="8" name="Content Placeholder 7"/>
          <p:cNvSpPr>
            <a:spLocks noGrp="1"/>
          </p:cNvSpPr>
          <p:nvPr>
            <p:ph idx="11"/>
          </p:nvPr>
        </p:nvSpPr>
        <p:spPr>
          <a:xfrm>
            <a:off x="454029" y="1066800"/>
            <a:ext cx="8232771" cy="4987608"/>
          </a:xfrm>
        </p:spPr>
        <p:txBody>
          <a:bodyPr/>
          <a:lstStyle/>
          <a:p>
            <a:pPr>
              <a:spcBef>
                <a:spcPts val="600"/>
              </a:spcBef>
            </a:pPr>
            <a:r>
              <a:rPr lang="en-US" dirty="0" err="1" smtClean="0"/>
              <a:t>ArgoNeut</a:t>
            </a:r>
            <a:r>
              <a:rPr lang="en-US" dirty="0"/>
              <a:t> </a:t>
            </a:r>
            <a:r>
              <a:rPr lang="en-US" dirty="0" smtClean="0"/>
              <a:t>/ </a:t>
            </a:r>
            <a:r>
              <a:rPr lang="en-US" dirty="0" err="1" smtClean="0"/>
              <a:t>LArIAT</a:t>
            </a:r>
            <a:r>
              <a:rPr lang="en-US" dirty="0" smtClean="0"/>
              <a:t> (0.5m drift)</a:t>
            </a:r>
          </a:p>
          <a:p>
            <a:pPr>
              <a:spcBef>
                <a:spcPts val="600"/>
              </a:spcBef>
            </a:pPr>
            <a:r>
              <a:rPr lang="en-US" dirty="0" smtClean="0"/>
              <a:t>Bo / Long Bo TPCs  (0.5 / 2.0m drift)</a:t>
            </a:r>
          </a:p>
          <a:p>
            <a:pPr>
              <a:spcBef>
                <a:spcPts val="600"/>
              </a:spcBef>
            </a:pPr>
            <a:r>
              <a:rPr lang="en-US" dirty="0" smtClean="0"/>
              <a:t>Cellular Panel for FLARE</a:t>
            </a:r>
          </a:p>
          <a:p>
            <a:pPr marL="0" indent="0">
              <a:spcBef>
                <a:spcPts val="600"/>
              </a:spcBef>
              <a:buNone/>
            </a:pPr>
            <a:r>
              <a:rPr lang="en-US" dirty="0" smtClean="0">
                <a:solidFill>
                  <a:srgbClr val="C00000"/>
                </a:solidFill>
              </a:rPr>
              <a:t>For high voltage/long drift, the electric field at</a:t>
            </a:r>
            <a:br>
              <a:rPr lang="en-US" dirty="0" smtClean="0">
                <a:solidFill>
                  <a:srgbClr val="C00000"/>
                </a:solidFill>
              </a:rPr>
            </a:br>
            <a:r>
              <a:rPr lang="en-US" dirty="0" smtClean="0">
                <a:solidFill>
                  <a:srgbClr val="C00000"/>
                </a:solidFill>
              </a:rPr>
              <a:t>the sharp copper strip edges is very high</a:t>
            </a:r>
          </a:p>
          <a:p>
            <a:pPr>
              <a:spcBef>
                <a:spcPts val="600"/>
              </a:spcBef>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990600"/>
            <a:ext cx="2433638" cy="254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8" y="3297160"/>
            <a:ext cx="3352800" cy="277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64969"/>
            <a:ext cx="5241925" cy="304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914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821743" y="3743029"/>
            <a:ext cx="4175115" cy="2844013"/>
            <a:chOff x="4050395" y="2050830"/>
            <a:chExt cx="4931679" cy="3359370"/>
          </a:xfrm>
        </p:grpSpPr>
        <p:pic>
          <p:nvPicPr>
            <p:cNvPr id="9" name="Picture 8"/>
            <p:cNvPicPr/>
            <p:nvPr/>
          </p:nvPicPr>
          <p:blipFill rotWithShape="1">
            <a:blip r:embed="rId2"/>
            <a:srcRect l="3268"/>
            <a:stretch/>
          </p:blipFill>
          <p:spPr>
            <a:xfrm>
              <a:off x="4273857" y="2204720"/>
              <a:ext cx="4708217" cy="3205480"/>
            </a:xfrm>
            <a:prstGeom prst="rect">
              <a:avLst/>
            </a:prstGeom>
          </p:spPr>
        </p:pic>
        <p:sp>
          <p:nvSpPr>
            <p:cNvPr id="10" name="TextBox 9"/>
            <p:cNvSpPr txBox="1"/>
            <p:nvPr/>
          </p:nvSpPr>
          <p:spPr>
            <a:xfrm>
              <a:off x="4273857" y="2050830"/>
              <a:ext cx="4648201" cy="309016"/>
            </a:xfrm>
            <a:prstGeom prst="rect">
              <a:avLst/>
            </a:prstGeom>
            <a:noFill/>
          </p:spPr>
          <p:txBody>
            <a:bodyPr wrap="square" rtlCol="0">
              <a:spAutoFit/>
            </a:bodyPr>
            <a:lstStyle/>
            <a:p>
              <a:pPr algn="ctr"/>
              <a:r>
                <a:rPr lang="en-US" sz="1100" dirty="0" smtClean="0"/>
                <a:t>Electric field along a line at the edges of the copper strips</a:t>
              </a:r>
              <a:endParaRPr lang="en-US" sz="1100" dirty="0"/>
            </a:p>
          </p:txBody>
        </p:sp>
        <p:sp>
          <p:nvSpPr>
            <p:cNvPr id="11" name="TextBox 10"/>
            <p:cNvSpPr txBox="1"/>
            <p:nvPr/>
          </p:nvSpPr>
          <p:spPr>
            <a:xfrm rot="16200000">
              <a:off x="3357142" y="3681005"/>
              <a:ext cx="1695521" cy="309016"/>
            </a:xfrm>
            <a:prstGeom prst="rect">
              <a:avLst/>
            </a:prstGeom>
            <a:noFill/>
          </p:spPr>
          <p:txBody>
            <a:bodyPr wrap="square" rtlCol="0">
              <a:spAutoFit/>
            </a:bodyPr>
            <a:lstStyle/>
            <a:p>
              <a:pPr algn="ctr"/>
              <a:r>
                <a:rPr lang="en-US" sz="1100" dirty="0" smtClean="0"/>
                <a:t>Electric field [V/m]</a:t>
              </a:r>
              <a:endParaRPr lang="en-US" sz="1100" dirty="0"/>
            </a:p>
          </p:txBody>
        </p:sp>
        <p:sp>
          <p:nvSpPr>
            <p:cNvPr id="12" name="TextBox 11"/>
            <p:cNvSpPr txBox="1"/>
            <p:nvPr/>
          </p:nvSpPr>
          <p:spPr>
            <a:xfrm>
              <a:off x="5735574" y="4234295"/>
              <a:ext cx="2703199" cy="309016"/>
            </a:xfrm>
            <a:prstGeom prst="rect">
              <a:avLst/>
            </a:prstGeom>
            <a:noFill/>
          </p:spPr>
          <p:txBody>
            <a:bodyPr wrap="square" rtlCol="0">
              <a:spAutoFit/>
            </a:bodyPr>
            <a:lstStyle/>
            <a:p>
              <a:pPr algn="ctr"/>
              <a:r>
                <a:rPr lang="en-US" sz="1100" dirty="0" smtClean="0"/>
                <a:t>lower </a:t>
              </a:r>
              <a:r>
                <a:rPr lang="en-US" sz="1100" dirty="0" smtClean="0"/>
                <a:t>strip</a:t>
              </a:r>
              <a:r>
                <a:rPr lang="en-US" sz="1100" dirty="0"/>
                <a:t> </a:t>
              </a:r>
              <a:r>
                <a:rPr lang="en-US" sz="1100" dirty="0" smtClean="0"/>
                <a:t>       </a:t>
              </a:r>
              <a:r>
                <a:rPr lang="en-US" sz="1100" dirty="0" smtClean="0"/>
                <a:t>        </a:t>
              </a:r>
              <a:r>
                <a:rPr lang="en-US" sz="1100" dirty="0" smtClean="0"/>
                <a:t>upper strip</a:t>
              </a:r>
              <a:endParaRPr lang="en-US" sz="1100" dirty="0"/>
            </a:p>
          </p:txBody>
        </p:sp>
        <p:sp>
          <p:nvSpPr>
            <p:cNvPr id="13" name="TextBox 12"/>
            <p:cNvSpPr txBox="1"/>
            <p:nvPr/>
          </p:nvSpPr>
          <p:spPr>
            <a:xfrm>
              <a:off x="6172200" y="2556868"/>
              <a:ext cx="2514230" cy="508967"/>
            </a:xfrm>
            <a:prstGeom prst="rect">
              <a:avLst/>
            </a:prstGeom>
            <a:noFill/>
          </p:spPr>
          <p:txBody>
            <a:bodyPr wrap="square" rtlCol="0">
              <a:spAutoFit/>
            </a:bodyPr>
            <a:lstStyle/>
            <a:p>
              <a:r>
                <a:rPr lang="en-US" sz="1050" dirty="0" smtClean="0"/>
                <a:t>Red: left edges</a:t>
              </a:r>
              <a:br>
                <a:rPr lang="en-US" sz="1050" dirty="0" smtClean="0"/>
              </a:br>
              <a:r>
                <a:rPr lang="en-US" sz="1050" dirty="0" smtClean="0"/>
                <a:t>Green: right edges</a:t>
              </a:r>
              <a:endParaRPr lang="en-US" sz="1050" dirty="0"/>
            </a:p>
          </p:txBody>
        </p:sp>
      </p:grpSp>
      <p:pic>
        <p:nvPicPr>
          <p:cNvPr id="7" name="Picture 1" descr="image00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299" r="7013"/>
          <a:stretch/>
        </p:blipFill>
        <p:spPr bwMode="auto">
          <a:xfrm>
            <a:off x="304046" y="982525"/>
            <a:ext cx="3514166" cy="226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Field </a:t>
            </a:r>
            <a:r>
              <a:rPr lang="en-US" dirty="0" smtClean="0"/>
              <a:t>Cage </a:t>
            </a:r>
            <a:r>
              <a:rPr lang="en-US" dirty="0" smtClean="0"/>
              <a:t>of the 35ton TPC</a:t>
            </a:r>
            <a:endParaRPr lang="en-US" dirty="0"/>
          </a:p>
        </p:txBody>
      </p:sp>
      <p:sp>
        <p:nvSpPr>
          <p:cNvPr id="3" name="Footer Placeholder 2"/>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3F679843-897B-4A49-A7FE-265B0CE36A01}" type="slidenum">
              <a:rPr lang="en-US" smtClean="0"/>
              <a:t>4</a:t>
            </a:fld>
            <a:endParaRPr lang="en-US"/>
          </a:p>
        </p:txBody>
      </p:sp>
      <p:pic>
        <p:nvPicPr>
          <p:cNvPr id="6" name="Picture 5"/>
          <p:cNvPicPr/>
          <p:nvPr/>
        </p:nvPicPr>
        <p:blipFill>
          <a:blip r:embed="rId4"/>
          <a:stretch>
            <a:fillRect/>
          </a:stretch>
        </p:blipFill>
        <p:spPr>
          <a:xfrm>
            <a:off x="304800" y="3810000"/>
            <a:ext cx="4454324" cy="2684016"/>
          </a:xfrm>
          <a:prstGeom prst="rect">
            <a:avLst/>
          </a:prstGeom>
        </p:spPr>
      </p:pic>
      <p:sp>
        <p:nvSpPr>
          <p:cNvPr id="5" name="TextBox 4"/>
          <p:cNvSpPr txBox="1"/>
          <p:nvPr/>
        </p:nvSpPr>
        <p:spPr>
          <a:xfrm>
            <a:off x="4059702" y="1010503"/>
            <a:ext cx="4876799" cy="2308324"/>
          </a:xfrm>
          <a:prstGeom prst="rect">
            <a:avLst/>
          </a:prstGeom>
          <a:noFill/>
        </p:spPr>
        <p:txBody>
          <a:bodyPr wrap="square" rtlCol="0">
            <a:spAutoFit/>
          </a:bodyPr>
          <a:lstStyle/>
          <a:p>
            <a:r>
              <a:rPr lang="en-US" sz="1600" dirty="0" smtClean="0"/>
              <a:t>In order to avoid exposing the high electric field at the edges of the copper strips,  the </a:t>
            </a:r>
            <a:r>
              <a:rPr lang="en-US" sz="1600" dirty="0"/>
              <a:t>solution for the 35ton TPC is to cover the edges of the copper strips with solder mask, a standard PCB fabrication technique.  The catch is that we need a thicker layer than on typical PCBs</a:t>
            </a:r>
            <a:r>
              <a:rPr lang="en-US" sz="1600" dirty="0" smtClean="0"/>
              <a:t>. </a:t>
            </a:r>
          </a:p>
          <a:p>
            <a:r>
              <a:rPr lang="en-US" sz="1600" dirty="0" smtClean="0"/>
              <a:t>The standard solder mask material for rigid FR4 boards are not very resilient in thick sections and may be damaged during assembly.</a:t>
            </a:r>
          </a:p>
        </p:txBody>
      </p:sp>
      <p:sp>
        <p:nvSpPr>
          <p:cNvPr id="14" name="TextBox 13"/>
          <p:cNvSpPr txBox="1"/>
          <p:nvPr/>
        </p:nvSpPr>
        <p:spPr>
          <a:xfrm>
            <a:off x="5564053" y="4762049"/>
            <a:ext cx="2310450" cy="261610"/>
          </a:xfrm>
          <a:prstGeom prst="rect">
            <a:avLst/>
          </a:prstGeom>
          <a:noFill/>
        </p:spPr>
        <p:txBody>
          <a:bodyPr wrap="square" rtlCol="0">
            <a:spAutoFit/>
          </a:bodyPr>
          <a:lstStyle/>
          <a:p>
            <a:r>
              <a:rPr lang="en-US" sz="1100" dirty="0" smtClean="0"/>
              <a:t>Maximum E field in liquid  ~ 15kV/cm</a:t>
            </a:r>
            <a:endParaRPr lang="en-US" sz="1100" dirty="0"/>
          </a:p>
        </p:txBody>
      </p:sp>
      <p:cxnSp>
        <p:nvCxnSpPr>
          <p:cNvPr id="15" name="Straight Arrow Connector 14"/>
          <p:cNvCxnSpPr/>
          <p:nvPr/>
        </p:nvCxnSpPr>
        <p:spPr>
          <a:xfrm>
            <a:off x="6028267" y="5023659"/>
            <a:ext cx="220133" cy="1072341"/>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04046" y="3552259"/>
            <a:ext cx="3395134" cy="307777"/>
          </a:xfrm>
          <a:prstGeom prst="rect">
            <a:avLst/>
          </a:prstGeom>
          <a:noFill/>
        </p:spPr>
        <p:txBody>
          <a:bodyPr wrap="square" rtlCol="0">
            <a:spAutoFit/>
          </a:bodyPr>
          <a:lstStyle/>
          <a:p>
            <a:r>
              <a:rPr lang="en-US" sz="1400" dirty="0" smtClean="0"/>
              <a:t>External E field: 4.4kV/cm</a:t>
            </a:r>
            <a:endParaRPr lang="en-US" sz="1400" dirty="0"/>
          </a:p>
        </p:txBody>
      </p:sp>
      <p:sp>
        <p:nvSpPr>
          <p:cNvPr id="17" name="TextBox 16"/>
          <p:cNvSpPr txBox="1"/>
          <p:nvPr/>
        </p:nvSpPr>
        <p:spPr>
          <a:xfrm>
            <a:off x="914400" y="4314941"/>
            <a:ext cx="1286934" cy="307777"/>
          </a:xfrm>
          <a:prstGeom prst="rect">
            <a:avLst/>
          </a:prstGeom>
          <a:noFill/>
        </p:spPr>
        <p:txBody>
          <a:bodyPr wrap="square" rtlCol="0">
            <a:spAutoFit/>
          </a:bodyPr>
          <a:lstStyle/>
          <a:p>
            <a:r>
              <a:rPr lang="en-US" sz="1400" dirty="0" smtClean="0"/>
              <a:t>Slot in the PCB</a:t>
            </a:r>
            <a:endParaRPr lang="en-US" sz="1400" dirty="0"/>
          </a:p>
        </p:txBody>
      </p:sp>
      <p:cxnSp>
        <p:nvCxnSpPr>
          <p:cNvPr id="19" name="Straight Arrow Connector 18"/>
          <p:cNvCxnSpPr/>
          <p:nvPr/>
        </p:nvCxnSpPr>
        <p:spPr>
          <a:xfrm>
            <a:off x="1557867" y="4622718"/>
            <a:ext cx="270933" cy="2701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958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Cage in DUNE FD and 35ton</a:t>
            </a:r>
            <a:endParaRPr lang="en-US" dirty="0"/>
          </a:p>
        </p:txBody>
      </p:sp>
      <p:sp>
        <p:nvSpPr>
          <p:cNvPr id="8" name="Content Placeholder 7"/>
          <p:cNvSpPr>
            <a:spLocks noGrp="1"/>
          </p:cNvSpPr>
          <p:nvPr>
            <p:ph idx="11"/>
          </p:nvPr>
        </p:nvSpPr>
        <p:spPr/>
        <p:txBody>
          <a:bodyPr/>
          <a:lstStyle/>
          <a:p>
            <a:endParaRPr lang="en-US"/>
          </a:p>
        </p:txBody>
      </p:sp>
      <p:sp>
        <p:nvSpPr>
          <p:cNvPr id="3" name="Footer Placeholder 2"/>
          <p:cNvSpPr>
            <a:spLocks noGrp="1"/>
          </p:cNvSpPr>
          <p:nvPr>
            <p:ph type="ftr" sz="quarter" idx="3"/>
          </p:nvPr>
        </p:nvSpPr>
        <p:spPr/>
        <p:txBody>
          <a:bodyPr/>
          <a:lstStyle/>
          <a:p>
            <a:r>
              <a:rPr lang="en-US" dirty="0" smtClean="0"/>
              <a:t>Joint SBND-DUNE Meeting, Sept.2, 2015</a:t>
            </a:r>
            <a:endParaRPr lang="en-US" dirty="0"/>
          </a:p>
        </p:txBody>
      </p:sp>
      <p:sp>
        <p:nvSpPr>
          <p:cNvPr id="7" name="Slide Number Placeholder 6"/>
          <p:cNvSpPr>
            <a:spLocks noGrp="1"/>
          </p:cNvSpPr>
          <p:nvPr>
            <p:ph type="sldNum" sz="quarter" idx="4"/>
          </p:nvPr>
        </p:nvSpPr>
        <p:spPr/>
        <p:txBody>
          <a:bodyPr/>
          <a:lstStyle/>
          <a:p>
            <a:fld id="{7FC06AE5-E835-46B6-8395-C9370DA7483D}" type="slidenum">
              <a:rPr lang="en-US" smtClean="0"/>
              <a:t>5</a:t>
            </a:fld>
            <a:endParaRPr lang="en-US"/>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990601"/>
            <a:ext cx="5023343"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E:\Documents\LBNE\CDR2\git\volume-detectors\figures\tpc_fca_35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18498" y="3505200"/>
            <a:ext cx="4191000" cy="2792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99543" y="914400"/>
            <a:ext cx="3810000" cy="2308324"/>
          </a:xfrm>
          <a:prstGeom prst="rect">
            <a:avLst/>
          </a:prstGeom>
          <a:noFill/>
        </p:spPr>
        <p:txBody>
          <a:bodyPr wrap="square" rtlCol="0">
            <a:spAutoFit/>
          </a:bodyPr>
          <a:lstStyle/>
          <a:p>
            <a:r>
              <a:rPr lang="en-US" dirty="0" smtClean="0"/>
              <a:t>The reference design is the light weight, PCB based field cage.  The copper edges are covered by a thick layer of polymer with high dielectric strength (solder mask) to reduce the electric field exposed to the </a:t>
            </a:r>
            <a:r>
              <a:rPr lang="en-US" dirty="0" err="1" smtClean="0"/>
              <a:t>LAr</a:t>
            </a:r>
            <a:r>
              <a:rPr lang="en-US" dirty="0" smtClean="0"/>
              <a:t>.  Surge suppressor will be installed in parallel with resistors along the divider.</a:t>
            </a:r>
          </a:p>
        </p:txBody>
      </p:sp>
      <p:sp>
        <p:nvSpPr>
          <p:cNvPr id="6" name="TextBox 5"/>
          <p:cNvSpPr txBox="1"/>
          <p:nvPr/>
        </p:nvSpPr>
        <p:spPr>
          <a:xfrm>
            <a:off x="100519" y="3505200"/>
            <a:ext cx="3352800" cy="923330"/>
          </a:xfrm>
          <a:prstGeom prst="rect">
            <a:avLst/>
          </a:prstGeom>
          <a:noFill/>
        </p:spPr>
        <p:txBody>
          <a:bodyPr wrap="square" rtlCol="0">
            <a:spAutoFit/>
          </a:bodyPr>
          <a:lstStyle/>
          <a:p>
            <a:r>
              <a:rPr lang="en-US" dirty="0" smtClean="0"/>
              <a:t>A 2.3m x 3.6m field cage module for DUNE FD.</a:t>
            </a:r>
            <a:endParaRPr lang="en-US" dirty="0" smtClean="0"/>
          </a:p>
          <a:p>
            <a:endParaRPr lang="en-US" dirty="0"/>
          </a:p>
        </p:txBody>
      </p:sp>
      <p:sp>
        <p:nvSpPr>
          <p:cNvPr id="9" name="TextBox 8"/>
          <p:cNvSpPr txBox="1"/>
          <p:nvPr/>
        </p:nvSpPr>
        <p:spPr>
          <a:xfrm>
            <a:off x="959223" y="5803682"/>
            <a:ext cx="3352800" cy="646331"/>
          </a:xfrm>
          <a:prstGeom prst="rect">
            <a:avLst/>
          </a:prstGeom>
          <a:noFill/>
        </p:spPr>
        <p:txBody>
          <a:bodyPr wrap="square" rtlCol="0">
            <a:spAutoFit/>
          </a:bodyPr>
          <a:lstStyle/>
          <a:p>
            <a:pPr algn="r"/>
            <a:r>
              <a:rPr lang="en-US" dirty="0" smtClean="0"/>
              <a:t>A corner of the 35ton TPC field cage during a trial assembly.</a:t>
            </a:r>
          </a:p>
        </p:txBody>
      </p:sp>
    </p:spTree>
    <p:extLst>
      <p:ext uri="{BB962C8B-B14F-4D97-AF65-F5344CB8AC3E}">
        <p14:creationId xmlns:p14="http://schemas.microsoft.com/office/powerpoint/2010/main" val="2204872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 ton Field </a:t>
            </a:r>
            <a:r>
              <a:rPr lang="en-US" dirty="0"/>
              <a:t>Cage PCB Features</a:t>
            </a:r>
          </a:p>
        </p:txBody>
      </p:sp>
      <p:sp>
        <p:nvSpPr>
          <p:cNvPr id="4" name="Footer Placeholder 3"/>
          <p:cNvSpPr>
            <a:spLocks noGrp="1"/>
          </p:cNvSpPr>
          <p:nvPr>
            <p:ph type="ftr" sz="quarter" idx="3"/>
          </p:nvPr>
        </p:nvSpPr>
        <p:spPr/>
        <p:txBody>
          <a:bodyPr/>
          <a:lstStyle/>
          <a:p>
            <a:r>
              <a:rPr lang="en-US" dirty="0" smtClean="0"/>
              <a:t>Joint SBND-DUNE Meeting, Sept.2, 2015</a:t>
            </a:r>
            <a:endParaRPr lang="en-US" dirty="0"/>
          </a:p>
        </p:txBody>
      </p:sp>
      <p:sp>
        <p:nvSpPr>
          <p:cNvPr id="5" name="Slide Number Placeholder 4"/>
          <p:cNvSpPr>
            <a:spLocks noGrp="1"/>
          </p:cNvSpPr>
          <p:nvPr>
            <p:ph type="sldNum" sz="quarter" idx="4"/>
          </p:nvPr>
        </p:nvSpPr>
        <p:spPr/>
        <p:txBody>
          <a:bodyPr/>
          <a:lstStyle/>
          <a:p>
            <a:fld id="{309AD161-AFAC-41AC-83AA-4053A52B9B02}" type="slidenum">
              <a:rPr lang="en-US" smtClean="0"/>
              <a:pPr/>
              <a:t>6</a:t>
            </a:fld>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356"/>
          <a:stretch/>
        </p:blipFill>
        <p:spPr bwMode="auto">
          <a:xfrm>
            <a:off x="5483224" y="907647"/>
            <a:ext cx="3076575" cy="186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933" y="3151440"/>
            <a:ext cx="306705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680460" y="2771529"/>
            <a:ext cx="812800" cy="307777"/>
          </a:xfrm>
          <a:prstGeom prst="rect">
            <a:avLst/>
          </a:prstGeom>
          <a:noFill/>
        </p:spPr>
        <p:txBody>
          <a:bodyPr wrap="square" rtlCol="0">
            <a:spAutoFit/>
          </a:bodyPr>
          <a:lstStyle/>
          <a:p>
            <a:r>
              <a:rPr lang="en-US" sz="1400" dirty="0" smtClean="0"/>
              <a:t>¼” pins</a:t>
            </a:r>
            <a:endParaRPr lang="en-US" sz="1400" dirty="0"/>
          </a:p>
        </p:txBody>
      </p:sp>
      <p:cxnSp>
        <p:nvCxnSpPr>
          <p:cNvPr id="10" name="Straight Arrow Connector 9"/>
          <p:cNvCxnSpPr/>
          <p:nvPr/>
        </p:nvCxnSpPr>
        <p:spPr>
          <a:xfrm flipV="1">
            <a:off x="7011458" y="1963564"/>
            <a:ext cx="0" cy="6815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011458" y="3117447"/>
            <a:ext cx="0" cy="11362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0" y="2767874"/>
            <a:ext cx="1176866" cy="307777"/>
          </a:xfrm>
          <a:prstGeom prst="rect">
            <a:avLst/>
          </a:prstGeom>
          <a:noFill/>
        </p:spPr>
        <p:txBody>
          <a:bodyPr wrap="square" rtlCol="0">
            <a:spAutoFit/>
          </a:bodyPr>
          <a:lstStyle/>
          <a:p>
            <a:r>
              <a:rPr lang="en-US" sz="1400" dirty="0" smtClean="0"/>
              <a:t>Size 4 screws</a:t>
            </a:r>
            <a:endParaRPr lang="en-US" sz="1400" dirty="0"/>
          </a:p>
        </p:txBody>
      </p:sp>
      <p:cxnSp>
        <p:nvCxnSpPr>
          <p:cNvPr id="13" name="Straight Arrow Connector 12"/>
          <p:cNvCxnSpPr/>
          <p:nvPr/>
        </p:nvCxnSpPr>
        <p:spPr>
          <a:xfrm flipV="1">
            <a:off x="5873749" y="1968856"/>
            <a:ext cx="133350" cy="7905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73749" y="3117447"/>
            <a:ext cx="133350" cy="11362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97411" y="4641447"/>
            <a:ext cx="1627717" cy="523220"/>
          </a:xfrm>
          <a:prstGeom prst="rect">
            <a:avLst/>
          </a:prstGeom>
          <a:noFill/>
        </p:spPr>
        <p:txBody>
          <a:bodyPr wrap="square" rtlCol="0">
            <a:spAutoFit/>
          </a:bodyPr>
          <a:lstStyle/>
          <a:p>
            <a:r>
              <a:rPr lang="en-US" sz="1400" dirty="0" smtClean="0"/>
              <a:t>Clearance holes for the resistor leads</a:t>
            </a:r>
            <a:endParaRPr lang="en-US" sz="1400" dirty="0"/>
          </a:p>
        </p:txBody>
      </p:sp>
      <p:sp>
        <p:nvSpPr>
          <p:cNvPr id="16" name="TextBox 15"/>
          <p:cNvSpPr txBox="1"/>
          <p:nvPr/>
        </p:nvSpPr>
        <p:spPr>
          <a:xfrm>
            <a:off x="5600699" y="4658380"/>
            <a:ext cx="1346200" cy="523220"/>
          </a:xfrm>
          <a:prstGeom prst="rect">
            <a:avLst/>
          </a:prstGeom>
          <a:noFill/>
        </p:spPr>
        <p:txBody>
          <a:bodyPr wrap="square" rtlCol="0">
            <a:spAutoFit/>
          </a:bodyPr>
          <a:lstStyle/>
          <a:p>
            <a:r>
              <a:rPr lang="en-US" sz="1400" dirty="0" smtClean="0"/>
              <a:t>Holes for the blind rivets</a:t>
            </a:r>
            <a:endParaRPr lang="en-US" sz="1400" dirty="0"/>
          </a:p>
        </p:txBody>
      </p:sp>
      <p:cxnSp>
        <p:nvCxnSpPr>
          <p:cNvPr id="17" name="Straight Arrow Connector 16"/>
          <p:cNvCxnSpPr/>
          <p:nvPr/>
        </p:nvCxnSpPr>
        <p:spPr>
          <a:xfrm flipV="1">
            <a:off x="6273799" y="3916189"/>
            <a:ext cx="237067" cy="8014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535333" y="4077054"/>
            <a:ext cx="200024" cy="5643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91328" y="5638800"/>
            <a:ext cx="3657600" cy="738664"/>
          </a:xfrm>
          <a:prstGeom prst="rect">
            <a:avLst/>
          </a:prstGeom>
          <a:noFill/>
        </p:spPr>
        <p:txBody>
          <a:bodyPr wrap="square" rtlCol="0">
            <a:spAutoFit/>
          </a:bodyPr>
          <a:lstStyle/>
          <a:p>
            <a:r>
              <a:rPr lang="en-US" sz="1400" dirty="0" smtClean="0"/>
              <a:t>Total inter-strip capacitance from all four sides of the field cage ~ 3.5nF.</a:t>
            </a:r>
          </a:p>
          <a:p>
            <a:r>
              <a:rPr lang="en-US" sz="1400" dirty="0" smtClean="0"/>
              <a:t>Nominal strip to ground capacitance ~ 10pF</a:t>
            </a:r>
            <a:endParaRPr lang="en-US" sz="1400" dirty="0"/>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06" y="2149273"/>
            <a:ext cx="459867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399"/>
          <a:stretch/>
        </p:blipFill>
        <p:spPr bwMode="auto">
          <a:xfrm>
            <a:off x="340995" y="4381599"/>
            <a:ext cx="4575810" cy="183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106806" y="3892133"/>
            <a:ext cx="3124200" cy="369332"/>
          </a:xfrm>
          <a:prstGeom prst="rect">
            <a:avLst/>
          </a:prstGeom>
          <a:noFill/>
        </p:spPr>
        <p:txBody>
          <a:bodyPr wrap="square" rtlCol="0">
            <a:spAutoFit/>
          </a:bodyPr>
          <a:lstStyle/>
          <a:p>
            <a:r>
              <a:rPr lang="en-US" dirty="0" smtClean="0"/>
              <a:t>Inside copper strip pattern</a:t>
            </a:r>
            <a:endParaRPr lang="en-US" dirty="0"/>
          </a:p>
        </p:txBody>
      </p:sp>
      <p:sp>
        <p:nvSpPr>
          <p:cNvPr id="23" name="TextBox 22"/>
          <p:cNvSpPr txBox="1"/>
          <p:nvPr/>
        </p:nvSpPr>
        <p:spPr>
          <a:xfrm>
            <a:off x="1106806" y="6081335"/>
            <a:ext cx="3124200" cy="369332"/>
          </a:xfrm>
          <a:prstGeom prst="rect">
            <a:avLst/>
          </a:prstGeom>
          <a:noFill/>
        </p:spPr>
        <p:txBody>
          <a:bodyPr wrap="square" rtlCol="0">
            <a:spAutoFit/>
          </a:bodyPr>
          <a:lstStyle/>
          <a:p>
            <a:r>
              <a:rPr lang="en-US" dirty="0" smtClean="0"/>
              <a:t>Outside copper strip pattern</a:t>
            </a:r>
            <a:endParaRPr lang="en-US" dirty="0"/>
          </a:p>
        </p:txBody>
      </p:sp>
      <p:sp>
        <p:nvSpPr>
          <p:cNvPr id="24" name="TextBox 23"/>
          <p:cNvSpPr txBox="1"/>
          <p:nvPr/>
        </p:nvSpPr>
        <p:spPr>
          <a:xfrm>
            <a:off x="228600" y="975497"/>
            <a:ext cx="5105400" cy="1200329"/>
          </a:xfrm>
          <a:prstGeom prst="rect">
            <a:avLst/>
          </a:prstGeom>
          <a:noFill/>
        </p:spPr>
        <p:txBody>
          <a:bodyPr wrap="square" rtlCol="0">
            <a:spAutoFit/>
          </a:bodyPr>
          <a:lstStyle/>
          <a:p>
            <a:r>
              <a:rPr lang="en-US" dirty="0" smtClean="0"/>
              <a:t>The PCBs have copper strips on both sides.  The strips outside the TPC are shifted by one strip pitch for most of their length, forming additional capacitance between strips. </a:t>
            </a:r>
            <a:endParaRPr lang="en-US" dirty="0"/>
          </a:p>
        </p:txBody>
      </p:sp>
    </p:spTree>
    <p:extLst>
      <p:ext uri="{BB962C8B-B14F-4D97-AF65-F5344CB8AC3E}">
        <p14:creationId xmlns:p14="http://schemas.microsoft.com/office/powerpoint/2010/main" val="3320921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35ton Field </a:t>
            </a:r>
            <a:r>
              <a:rPr lang="en-US" dirty="0" smtClean="0"/>
              <a:t>Cage Corner</a:t>
            </a:r>
            <a:endParaRPr lang="en-US" dirty="0"/>
          </a:p>
        </p:txBody>
      </p:sp>
      <p:sp>
        <p:nvSpPr>
          <p:cNvPr id="3" name="Content Placeholder 2"/>
          <p:cNvSpPr>
            <a:spLocks noGrp="1"/>
          </p:cNvSpPr>
          <p:nvPr>
            <p:ph idx="11"/>
          </p:nvPr>
        </p:nvSpPr>
        <p:spPr/>
        <p:txBody>
          <a:bodyPr>
            <a:normAutofit/>
          </a:bodyPr>
          <a:lstStyle/>
          <a:p>
            <a:r>
              <a:rPr lang="en-US" sz="2000" dirty="0"/>
              <a:t>Made of double sided </a:t>
            </a:r>
            <a:r>
              <a:rPr lang="en-US" sz="2000" dirty="0" smtClean="0"/>
              <a:t>0.2mm </a:t>
            </a:r>
            <a:r>
              <a:rPr lang="en-US" sz="2000" dirty="0"/>
              <a:t>thick FR4 substrate. </a:t>
            </a:r>
          </a:p>
          <a:p>
            <a:r>
              <a:rPr lang="en-US" sz="2000" dirty="0" smtClean="0"/>
              <a:t>The vertical edge is mechanically and electrically connected to the larger side panel.  Spring contacts on the top edge ensure electrical connection to the top panel.</a:t>
            </a:r>
            <a:endParaRPr lang="en-US" sz="2000" dirty="0"/>
          </a:p>
          <a:p>
            <a:endParaRPr lang="en-US" sz="2000" dirty="0"/>
          </a:p>
        </p:txBody>
      </p:sp>
      <p:sp>
        <p:nvSpPr>
          <p:cNvPr id="4" name="Footer Placeholder 3"/>
          <p:cNvSpPr>
            <a:spLocks noGrp="1"/>
          </p:cNvSpPr>
          <p:nvPr>
            <p:ph type="ftr" sz="quarter" idx="3"/>
          </p:nvPr>
        </p:nvSpPr>
        <p:spPr/>
        <p:txBody>
          <a:bodyPr/>
          <a:lstStyle/>
          <a:p>
            <a:r>
              <a:rPr lang="en-US" dirty="0" smtClean="0"/>
              <a:t>Joint SBND-DUNE Meeting, Sept.2, 2015</a:t>
            </a:r>
            <a:endParaRPr lang="en-US" dirty="0"/>
          </a:p>
        </p:txBody>
      </p:sp>
      <p:sp>
        <p:nvSpPr>
          <p:cNvPr id="5" name="Slide Number Placeholder 4"/>
          <p:cNvSpPr>
            <a:spLocks noGrp="1"/>
          </p:cNvSpPr>
          <p:nvPr>
            <p:ph type="sldNum" sz="quarter" idx="4"/>
          </p:nvPr>
        </p:nvSpPr>
        <p:spPr/>
        <p:txBody>
          <a:bodyPr/>
          <a:lstStyle/>
          <a:p>
            <a:fld id="{309AD161-AFAC-41AC-83AA-4053A52B9B02}" type="slidenum">
              <a:rPr lang="en-US" smtClean="0"/>
              <a:pPr/>
              <a:t>7</a:t>
            </a:fld>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5667" y="592667"/>
            <a:ext cx="2328333" cy="243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0" t="3953" r="42690" b="5285"/>
          <a:stretch/>
        </p:blipFill>
        <p:spPr bwMode="auto">
          <a:xfrm>
            <a:off x="491067" y="3032009"/>
            <a:ext cx="4459624" cy="333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86000" y="4351292"/>
            <a:ext cx="1295400" cy="523220"/>
          </a:xfrm>
          <a:prstGeom prst="rect">
            <a:avLst/>
          </a:prstGeom>
          <a:solidFill>
            <a:srgbClr val="F8F8F8">
              <a:alpha val="30196"/>
            </a:srgbClr>
          </a:solidFill>
        </p:spPr>
        <p:txBody>
          <a:bodyPr wrap="square" rtlCol="0">
            <a:spAutoFit/>
          </a:bodyPr>
          <a:lstStyle/>
          <a:p>
            <a:r>
              <a:rPr lang="en-US" sz="1400" dirty="0" smtClean="0"/>
              <a:t>Spring contact thermal relief</a:t>
            </a:r>
            <a:endParaRPr lang="en-US" sz="1400" dirty="0"/>
          </a:p>
        </p:txBody>
      </p:sp>
      <p:cxnSp>
        <p:nvCxnSpPr>
          <p:cNvPr id="9" name="Straight Arrow Connector 8"/>
          <p:cNvCxnSpPr/>
          <p:nvPr/>
        </p:nvCxnSpPr>
        <p:spPr>
          <a:xfrm flipV="1">
            <a:off x="2997722" y="3788526"/>
            <a:ext cx="381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85900" y="4980542"/>
            <a:ext cx="1752600" cy="523220"/>
          </a:xfrm>
          <a:prstGeom prst="rect">
            <a:avLst/>
          </a:prstGeom>
          <a:solidFill>
            <a:srgbClr val="F8F8F8">
              <a:alpha val="30196"/>
            </a:srgbClr>
          </a:solidFill>
        </p:spPr>
        <p:txBody>
          <a:bodyPr wrap="square" rtlCol="0">
            <a:spAutoFit/>
          </a:bodyPr>
          <a:lstStyle/>
          <a:p>
            <a:r>
              <a:rPr lang="en-US" sz="1400" dirty="0" smtClean="0"/>
              <a:t>Eyelet holes to attach to the side panel</a:t>
            </a:r>
            <a:endParaRPr lang="en-US" sz="1400" dirty="0"/>
          </a:p>
        </p:txBody>
      </p:sp>
      <p:cxnSp>
        <p:nvCxnSpPr>
          <p:cNvPr id="11" name="Straight Arrow Connector 10"/>
          <p:cNvCxnSpPr/>
          <p:nvPr/>
        </p:nvCxnSpPr>
        <p:spPr>
          <a:xfrm flipH="1">
            <a:off x="2124363" y="5478703"/>
            <a:ext cx="762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8200" y="4166533"/>
            <a:ext cx="1295400" cy="523220"/>
          </a:xfrm>
          <a:prstGeom prst="rect">
            <a:avLst/>
          </a:prstGeom>
          <a:solidFill>
            <a:srgbClr val="F8F8F8">
              <a:alpha val="30196"/>
            </a:srgbClr>
          </a:solidFill>
        </p:spPr>
        <p:txBody>
          <a:bodyPr wrap="square" rtlCol="0">
            <a:spAutoFit/>
          </a:bodyPr>
          <a:lstStyle/>
          <a:p>
            <a:r>
              <a:rPr lang="en-US" sz="1400" dirty="0" smtClean="0"/>
              <a:t>Notch for the CPA frame</a:t>
            </a:r>
            <a:endParaRPr lang="en-US" sz="1400" dirty="0"/>
          </a:p>
        </p:txBody>
      </p:sp>
      <p:cxnSp>
        <p:nvCxnSpPr>
          <p:cNvPr id="13" name="Straight Arrow Connector 12"/>
          <p:cNvCxnSpPr/>
          <p:nvPr/>
        </p:nvCxnSpPr>
        <p:spPr>
          <a:xfrm flipH="1" flipV="1">
            <a:off x="685800" y="3784601"/>
            <a:ext cx="1524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193774"/>
            <a:ext cx="3187968" cy="301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515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The Reservations about the PCB Construction</a:t>
            </a:r>
            <a:endParaRPr lang="en-US" dirty="0"/>
          </a:p>
        </p:txBody>
      </p:sp>
      <p:sp>
        <p:nvSpPr>
          <p:cNvPr id="3" name="Content Placeholder 2"/>
          <p:cNvSpPr>
            <a:spLocks noGrp="1"/>
          </p:cNvSpPr>
          <p:nvPr>
            <p:ph idx="11"/>
          </p:nvPr>
        </p:nvSpPr>
        <p:spPr/>
        <p:txBody>
          <a:bodyPr>
            <a:normAutofit/>
          </a:bodyPr>
          <a:lstStyle/>
          <a:p>
            <a:pPr marL="342900" indent="-342900">
              <a:spcBef>
                <a:spcPts val="600"/>
              </a:spcBef>
            </a:pPr>
            <a:r>
              <a:rPr lang="en-US" sz="2400" dirty="0" smtClean="0">
                <a:latin typeface="+mn-lt"/>
              </a:rPr>
              <a:t>Cost</a:t>
            </a:r>
          </a:p>
          <a:p>
            <a:pPr marL="406908" lvl="1" indent="-342900">
              <a:spcBef>
                <a:spcPts val="600"/>
              </a:spcBef>
            </a:pPr>
            <a:r>
              <a:rPr lang="en-US" dirty="0" smtClean="0">
                <a:latin typeface="+mn-lt"/>
              </a:rPr>
              <a:t>Preferable to use large PCB panels to minimize assembly labor and reduce number of interconnect along strips</a:t>
            </a:r>
          </a:p>
          <a:p>
            <a:pPr marL="406908" lvl="1" indent="-342900">
              <a:spcBef>
                <a:spcPts val="600"/>
              </a:spcBef>
            </a:pPr>
            <a:r>
              <a:rPr lang="en-US" dirty="0" smtClean="0">
                <a:latin typeface="+mn-lt"/>
              </a:rPr>
              <a:t>Large PCB panels only available from </a:t>
            </a:r>
            <a:r>
              <a:rPr lang="en-US" dirty="0" smtClean="0">
                <a:latin typeface="+mn-lt"/>
              </a:rPr>
              <a:t>limited specially shops and therefore </a:t>
            </a:r>
            <a:r>
              <a:rPr lang="en-US" dirty="0" smtClean="0">
                <a:latin typeface="+mn-lt"/>
              </a:rPr>
              <a:t>are expensive </a:t>
            </a:r>
          </a:p>
          <a:p>
            <a:pPr marL="342900" indent="-342900">
              <a:spcBef>
                <a:spcPts val="600"/>
              </a:spcBef>
            </a:pPr>
            <a:r>
              <a:rPr lang="en-US" sz="2400" dirty="0" smtClean="0">
                <a:latin typeface="+mn-lt"/>
              </a:rPr>
              <a:t>HV stability</a:t>
            </a:r>
          </a:p>
          <a:p>
            <a:pPr marL="406908" lvl="1" indent="-342900">
              <a:spcBef>
                <a:spcPts val="600"/>
              </a:spcBef>
            </a:pPr>
            <a:r>
              <a:rPr lang="en-US" dirty="0" smtClean="0">
                <a:latin typeface="+mn-lt"/>
              </a:rPr>
              <a:t>The solder mask at the copper strip edges are relatively fragile.  It could get damaged in a mechanical impact (through rough handling) or a HV discharge.  This is particularly important for large production</a:t>
            </a:r>
          </a:p>
          <a:p>
            <a:pPr marL="406908" lvl="1" indent="-342900">
              <a:spcBef>
                <a:spcPts val="600"/>
              </a:spcBef>
            </a:pPr>
            <a:r>
              <a:rPr lang="en-US" dirty="0" smtClean="0">
                <a:latin typeface="+mn-lt"/>
              </a:rPr>
              <a:t>Once the insulating layer is off, the exposed E field at the Cu strip edges will be high, even at normal operating conditions. </a:t>
            </a:r>
            <a:endParaRPr lang="en-US" dirty="0">
              <a:latin typeface="+mn-lt"/>
            </a:endParaRPr>
          </a:p>
        </p:txBody>
      </p:sp>
      <p:sp>
        <p:nvSpPr>
          <p:cNvPr id="5" name="Footer Placeholder 4"/>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7FC06AE5-E835-46B6-8395-C9370DA7483D}" type="slidenum">
              <a:rPr lang="en-US" smtClean="0"/>
              <a:t>8</a:t>
            </a:fld>
            <a:endParaRPr lang="en-US"/>
          </a:p>
        </p:txBody>
      </p:sp>
    </p:spTree>
    <p:extLst>
      <p:ext uri="{BB962C8B-B14F-4D97-AF65-F5344CB8AC3E}">
        <p14:creationId xmlns:p14="http://schemas.microsoft.com/office/powerpoint/2010/main" val="1237567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Alternate </a:t>
            </a:r>
            <a:r>
              <a:rPr lang="en-US" dirty="0" smtClean="0"/>
              <a:t>DUNE Field </a:t>
            </a:r>
            <a:r>
              <a:rPr lang="en-US" dirty="0" smtClean="0"/>
              <a:t>Cage Design</a:t>
            </a:r>
            <a:endParaRPr lang="en-US" dirty="0"/>
          </a:p>
        </p:txBody>
      </p:sp>
      <p:sp>
        <p:nvSpPr>
          <p:cNvPr id="3" name="Content Placeholder 2"/>
          <p:cNvSpPr>
            <a:spLocks noGrp="1"/>
          </p:cNvSpPr>
          <p:nvPr>
            <p:ph idx="11"/>
          </p:nvPr>
        </p:nvSpPr>
        <p:spPr/>
        <p:txBody>
          <a:bodyPr>
            <a:normAutofit/>
          </a:bodyPr>
          <a:lstStyle/>
          <a:p>
            <a:pPr marL="0" indent="0">
              <a:spcBef>
                <a:spcPts val="600"/>
              </a:spcBef>
              <a:buNone/>
            </a:pPr>
            <a:r>
              <a:rPr lang="en-US" sz="1800" dirty="0" smtClean="0">
                <a:latin typeface="+mn-lt"/>
              </a:rPr>
              <a:t>A more robust field cage can be constructed with roll-formed metallic profiles. The example below shows the electric field on the highest biased field cage electrodes </a:t>
            </a:r>
            <a:r>
              <a:rPr lang="en-US" sz="1800" dirty="0" smtClean="0">
                <a:latin typeface="+mn-lt"/>
              </a:rPr>
              <a:t>(180kV) can </a:t>
            </a:r>
            <a:r>
              <a:rPr lang="en-US" sz="1800" dirty="0" smtClean="0">
                <a:latin typeface="+mn-lt"/>
              </a:rPr>
              <a:t>be controlled to under 12kV/cm using this profile even with only a 20cm ground clearance.  If we can find a safe way of dealing with the ends of the profiles, this construction could allow a reduction in the top and bottom TPC clearance and make more efficient use of the </a:t>
            </a:r>
            <a:r>
              <a:rPr lang="en-US" sz="1800" dirty="0" err="1" smtClean="0">
                <a:latin typeface="+mn-lt"/>
              </a:rPr>
              <a:t>LAr</a:t>
            </a:r>
            <a:r>
              <a:rPr lang="en-US" sz="1800" dirty="0" smtClean="0">
                <a:latin typeface="+mn-lt"/>
              </a:rPr>
              <a:t>.</a:t>
            </a:r>
            <a:endParaRPr lang="en-US" sz="1800" dirty="0">
              <a:latin typeface="+mn-lt"/>
            </a:endParaRPr>
          </a:p>
        </p:txBody>
      </p:sp>
      <p:sp>
        <p:nvSpPr>
          <p:cNvPr id="5" name="Footer Placeholder 4"/>
          <p:cNvSpPr>
            <a:spLocks noGrp="1"/>
          </p:cNvSpPr>
          <p:nvPr>
            <p:ph type="ftr" sz="quarter" idx="3"/>
          </p:nvPr>
        </p:nvSpPr>
        <p:spPr/>
        <p:txBody>
          <a:bodyPr/>
          <a:lstStyle/>
          <a:p>
            <a:r>
              <a:rPr lang="en-US" dirty="0" smtClean="0"/>
              <a:t>Joint SBND-DUNE Meeting, Sept.2, 2015</a:t>
            </a:r>
            <a:endParaRPr lang="en-US" dirty="0"/>
          </a:p>
        </p:txBody>
      </p:sp>
      <p:sp>
        <p:nvSpPr>
          <p:cNvPr id="4" name="Slide Number Placeholder 3"/>
          <p:cNvSpPr>
            <a:spLocks noGrp="1"/>
          </p:cNvSpPr>
          <p:nvPr>
            <p:ph type="sldNum" sz="quarter" idx="4"/>
          </p:nvPr>
        </p:nvSpPr>
        <p:spPr/>
        <p:txBody>
          <a:bodyPr/>
          <a:lstStyle/>
          <a:p>
            <a:fld id="{7FC06AE5-E835-46B6-8395-C9370DA7483D}" type="slidenum">
              <a:rPr lang="en-US" smtClean="0"/>
              <a:t>9</a:t>
            </a:fld>
            <a:endParaRPr lang="en-US"/>
          </a:p>
        </p:txBody>
      </p:sp>
      <p:pic>
        <p:nvPicPr>
          <p:cNvPr id="2050" name="Picture 2" descr="C:\Users\yubo\Documents\LBNE\CDR2\cdr\volume-detectors\figures\tpc_fca_rollform.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1258" y="3031440"/>
            <a:ext cx="8483172" cy="33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58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P06-James-DUNEOverview (1)</Template>
  <TotalTime>2076</TotalTime>
  <Words>1870</Words>
  <Application>Microsoft Office PowerPoint</Application>
  <PresentationFormat>On-screen Show (4:3)</PresentationFormat>
  <Paragraphs>238</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Dune Template_051215</vt:lpstr>
      <vt:lpstr>LBNF Content-Footer Theme</vt:lpstr>
      <vt:lpstr>DUNE (SP) and SBND TPC Field Cage Designs</vt:lpstr>
      <vt:lpstr>The Field Cage Reference Designs of DUNE SP and SBND</vt:lpstr>
      <vt:lpstr>Previous PCB Based LArTPC Field Cage Constructions</vt:lpstr>
      <vt:lpstr>Field Cage of the 35ton TPC</vt:lpstr>
      <vt:lpstr>Field Cage in DUNE FD and 35ton</vt:lpstr>
      <vt:lpstr>35 ton Field Cage PCB Features</vt:lpstr>
      <vt:lpstr>35ton Field Cage Corner</vt:lpstr>
      <vt:lpstr>The Reservations about the PCB Construction</vt:lpstr>
      <vt:lpstr>Alternate DUNE Field Cage Design</vt:lpstr>
      <vt:lpstr>Field at the Corner, Profile 1071</vt:lpstr>
      <vt:lpstr>Additional Views of the Design </vt:lpstr>
      <vt:lpstr>FEA of the Field Cage Corner with PE Caps</vt:lpstr>
      <vt:lpstr>Roll-Formed Field Cage Test Setup</vt:lpstr>
      <vt:lpstr>Pros and Cons of the Two Designs</vt:lpstr>
      <vt:lpstr>Comments</vt:lpstr>
      <vt:lpstr>Additional Slides</vt:lpstr>
      <vt:lpstr>Field Cage Divider Resistivity Range</vt:lpstr>
      <vt:lpstr>Field Cage with Resistive Coating</vt:lpstr>
      <vt:lpstr>Field Cage Transient Response in a Discharge</vt:lpstr>
      <vt:lpstr>Maximum Voltage Difference Tube-to-Tube                                                                    for a discharge from the cathode or any of tubes</vt:lpstr>
      <vt:lpstr>Surge Suppressor Studies </vt:lpstr>
      <vt:lpstr>Field Cage with Profile # 1746</vt:lpstr>
      <vt:lpstr>Field Cage with 38mm tube (1.5”)</vt:lpstr>
      <vt:lpstr>Field Cage + Ground Plane</vt:lpstr>
      <vt:lpstr>E Field at a GTT Knuckle</vt:lpstr>
      <vt:lpstr>Comparison of Screw Heads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Oppenheim Lewis</dc:creator>
  <cp:lastModifiedBy>Bo Yu</cp:lastModifiedBy>
  <cp:revision>100</cp:revision>
  <cp:lastPrinted>2015-05-15T17:24:18Z</cp:lastPrinted>
  <dcterms:created xsi:type="dcterms:W3CDTF">2012-01-31T17:37:17Z</dcterms:created>
  <dcterms:modified xsi:type="dcterms:W3CDTF">2015-09-02T15:10:39Z</dcterms:modified>
</cp:coreProperties>
</file>