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8" r:id="rId2"/>
    <p:sldId id="573" r:id="rId3"/>
    <p:sldId id="572" r:id="rId4"/>
    <p:sldId id="542" r:id="rId5"/>
    <p:sldId id="557" r:id="rId6"/>
    <p:sldId id="558" r:id="rId7"/>
    <p:sldId id="554" r:id="rId8"/>
    <p:sldId id="555" r:id="rId9"/>
    <p:sldId id="560" r:id="rId10"/>
    <p:sldId id="562" r:id="rId11"/>
    <p:sldId id="567" r:id="rId12"/>
    <p:sldId id="563" r:id="rId13"/>
    <p:sldId id="564" r:id="rId14"/>
    <p:sldId id="566" r:id="rId15"/>
    <p:sldId id="569" r:id="rId16"/>
    <p:sldId id="570" r:id="rId17"/>
    <p:sldId id="571" r:id="rId18"/>
  </p:sldIdLst>
  <p:sldSz cx="9144000" cy="6858000" type="screen4x3"/>
  <p:notesSz cx="6881813" cy="9296400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102">
          <p15:clr>
            <a:srgbClr val="A4A3A4"/>
          </p15:clr>
        </p15:guide>
        <p15:guide id="3" orient="horz" pos="11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4C00"/>
    <a:srgbClr val="008000"/>
    <a:srgbClr val="0066FF"/>
    <a:srgbClr val="FF6619"/>
    <a:srgbClr val="4657FC"/>
    <a:srgbClr val="FF5805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0" autoAdjust="0"/>
    <p:restoredTop sz="94660" autoAdjust="0"/>
  </p:normalViewPr>
  <p:slideViewPr>
    <p:cSldViewPr snapToGrid="0" showGuides="1">
      <p:cViewPr varScale="1">
        <p:scale>
          <a:sx n="76" d="100"/>
          <a:sy n="76" d="100"/>
        </p:scale>
        <p:origin x="228" y="48"/>
      </p:cViewPr>
      <p:guideLst>
        <p:guide orient="horz" pos="1160"/>
        <p:guide pos="102"/>
        <p:guide orient="horz" pos="1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39" d="100"/>
          <a:sy n="39" d="100"/>
        </p:scale>
        <p:origin x="-1398" y="-84"/>
      </p:cViewPr>
      <p:guideLst>
        <p:guide orient="horz" pos="292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3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823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3274BE-5DFC-4075-92D2-4B1E7750C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25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700088"/>
            <a:ext cx="4640263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204"/>
            <a:ext cx="2982119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30204"/>
            <a:ext cx="2982119" cy="4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4" tIns="46623" rIns="93244" bIns="4662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AD08C9-B883-42B1-B4C7-E46EEFA6C6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7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1C4D1-CE53-4A05-AB55-38CD9389F844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6426"/>
            <a:ext cx="55054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2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06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06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2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301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3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3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0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3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1AA48-8FA0-4488-9B17-3BA5774B578B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62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1C4D1-CE53-4A05-AB55-38CD9389F844}" type="slidenum">
              <a:rPr lang="de-DE" smtClean="0"/>
              <a:pPr>
                <a:defRPr/>
              </a:pPr>
              <a:t>2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6426"/>
            <a:ext cx="55054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902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44D3C-F68E-4021-B423-B444C38EE7D4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762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3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442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3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421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3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882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BA1A0-6324-43DD-97A4-3DB9E45E6DB8}" type="slidenum">
              <a:rPr lang="de-DE"/>
              <a:pPr/>
              <a:t>7</a:t>
            </a:fld>
            <a:endParaRPr lang="de-DE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3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850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42B34-CCEA-454E-AB5A-A9AF0E9CD218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911"/>
            <a:ext cx="5505450" cy="418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44" tIns="46623" rIns="93244" bIns="4662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18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33E8-E35C-4F89-8256-5419D06B51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7761-1645-4254-B472-34ED14A40D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 baseline="0">
                <a:latin typeface="Calibri" panose="020F050202020403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E581-D2B6-4CCA-A2F8-FBEBC2073B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387A-6BF4-4C86-A37D-C36F541D53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C2E8-22CB-4F05-A6ED-B6D5B90ACD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DEBF-7865-4BEB-AE8D-600EB4F186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634F-2178-4F0F-85BE-39339B379D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A553D-C5B1-402F-BEEF-97EB28B1D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9D6D2E74-8145-42F0-AE27-1FFAAD3F79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1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8.png"/><Relationship Id="rId5" Type="http://schemas.openxmlformats.org/officeDocument/2006/relationships/image" Target="../media/image28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60.png"/><Relationship Id="rId5" Type="http://schemas.openxmlformats.org/officeDocument/2006/relationships/image" Target="../media/image30.png"/><Relationship Id="rId4" Type="http://schemas.openxmlformats.org/officeDocument/2006/relationships/image" Target="../media/image31.jpg"/><Relationship Id="rId9" Type="http://schemas.openxmlformats.org/officeDocument/2006/relationships/image" Target="../media/image460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0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53.png"/><Relationship Id="rId15" Type="http://schemas.openxmlformats.org/officeDocument/2006/relationships/image" Target="../media/image360.png"/><Relationship Id="rId10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62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1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15.xml"/><Relationship Id="rId12" Type="http://schemas.openxmlformats.org/officeDocument/2006/relationships/image" Target="../media/image47.wmf"/><Relationship Id="rId7" Type="http://schemas.openxmlformats.org/officeDocument/2006/relationships/image" Target="../media/image47.wmf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4.vml"/><Relationship Id="rId11" Type="http://schemas.openxmlformats.org/officeDocument/2006/relationships/oleObject" Target="../embeddings/oleObject4.bin"/><Relationship Id="rId6" Type="http://schemas.openxmlformats.org/officeDocument/2006/relationships/oleObject" Target="../embeddings/oleObject20.bin"/><Relationship Id="rId15" Type="http://schemas.openxmlformats.org/officeDocument/2006/relationships/image" Target="../media/image52.png"/><Relationship Id="rId10" Type="http://schemas.openxmlformats.org/officeDocument/2006/relationships/image" Target="../media/image58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90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4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9" Type="http://schemas.openxmlformats.org/officeDocument/2006/relationships/image" Target="../media/image61.pn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10.png"/><Relationship Id="rId4" Type="http://schemas.openxmlformats.org/officeDocument/2006/relationships/image" Target="../media/image7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69975" y="2128838"/>
            <a:ext cx="70246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chemeClr val="accent2"/>
                </a:solidFill>
              </a:rPr>
              <a:t>Mark Dykman</a:t>
            </a:r>
          </a:p>
          <a:p>
            <a:pPr>
              <a:lnSpc>
                <a:spcPct val="110000"/>
              </a:lnSpc>
            </a:pPr>
            <a:r>
              <a:rPr lang="de-DE" sz="1800" i="1" dirty="0"/>
              <a:t>Department of Physics and Astronomy, Michigan State University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22312" y="511175"/>
            <a:ext cx="7720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Floquet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dynamics and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time-translation symmetry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breaking in a nonlinear oscillator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4021925"/>
            <a:ext cx="9858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25413" y="3462338"/>
            <a:ext cx="598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 collaboration with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4300" y="3976688"/>
            <a:ext cx="546735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de-DE" b="1" dirty="0" smtClean="0">
                <a:solidFill>
                  <a:srgbClr val="0000FF"/>
                </a:solidFill>
              </a:rPr>
              <a:t>J. Ankerhold, </a:t>
            </a:r>
            <a:r>
              <a:rPr lang="de-DE" sz="1400" dirty="0"/>
              <a:t>Ulm University</a:t>
            </a:r>
          </a:p>
          <a:p>
            <a:pPr marL="457200" indent="-457200">
              <a:spcBef>
                <a:spcPts val="600"/>
              </a:spcBef>
            </a:pPr>
            <a:r>
              <a:rPr lang="de-DE" b="1" dirty="0" smtClean="0">
                <a:solidFill>
                  <a:srgbClr val="0000FF"/>
                </a:solidFill>
              </a:rPr>
              <a:t>S. Girvin, </a:t>
            </a:r>
            <a:r>
              <a:rPr lang="de-DE" dirty="0" smtClean="0"/>
              <a:t>Yale University</a:t>
            </a:r>
          </a:p>
          <a:p>
            <a:pPr marL="457200" indent="-457200">
              <a:spcBef>
                <a:spcPts val="600"/>
              </a:spcBef>
            </a:pPr>
            <a:r>
              <a:rPr lang="de-DE" b="1" dirty="0" smtClean="0">
                <a:solidFill>
                  <a:srgbClr val="0000FF"/>
                </a:solidFill>
              </a:rPr>
              <a:t>J. Gosner, </a:t>
            </a:r>
            <a:r>
              <a:rPr lang="de-DE" sz="1400" dirty="0"/>
              <a:t>Ulm University</a:t>
            </a:r>
          </a:p>
          <a:p>
            <a:pPr marL="457200" indent="-457200"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Y</a:t>
            </a:r>
            <a:r>
              <a:rPr lang="en-US" b="1" dirty="0">
                <a:solidFill>
                  <a:srgbClr val="0000FF"/>
                </a:solidFill>
              </a:rPr>
              <a:t>. Zhang</a:t>
            </a:r>
            <a:r>
              <a:rPr lang="en-US" sz="1400" dirty="0" smtClean="0"/>
              <a:t>, Yale University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265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The Symmetry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4476750" y="312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6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50" y="472766"/>
                <a:ext cx="6589850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Oscillator Hamiltonian</a:t>
                </a:r>
                <a:r>
                  <a:rPr lang="en-US" sz="1400" b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𝐹𝑐𝑜𝑠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" y="472766"/>
                <a:ext cx="6589850" cy="439992"/>
              </a:xfrm>
              <a:prstGeom prst="rect">
                <a:avLst/>
              </a:prstGeom>
              <a:blipFill rotWithShape="1">
                <a:blip r:embed="rId3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150" y="839570"/>
                <a:ext cx="6112794" cy="1815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cos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cos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/>
                      </a:rPr>
                      <m:t>𝜙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400" dirty="0" smtClean="0"/>
                  <a:t>Transformation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latin typeface="Cambria Math"/>
                      </a:rPr>
                      <m:t>→</m:t>
                    </m:r>
                    <m:r>
                      <a:rPr lang="en-US" sz="1400" b="0" i="1" smtClean="0"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</a:rPr>
                  <a:t>rotation</a:t>
                </a:r>
                <a:r>
                  <a:rPr lang="en-US" sz="1400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1400" dirty="0" smtClean="0"/>
                  <a:t>plane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⇒</m:t>
                    </m:r>
                  </m:oMath>
                </a14:m>
                <a:endParaRPr lang="en-US" sz="1400" dirty="0" smtClean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symmetry</a:t>
                </a:r>
                <a:r>
                  <a:rPr lang="en-US" sz="1400" dirty="0" smtClean="0"/>
                  <a:t> of the </a:t>
                </a:r>
                <a:r>
                  <a:rPr lang="en-US" sz="1400" dirty="0" err="1" smtClean="0"/>
                  <a:t>quasienergy</a:t>
                </a:r>
                <a:r>
                  <a:rPr lang="en-US" sz="1400" dirty="0" smtClean="0"/>
                  <a:t> Hamiltonian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839570"/>
                <a:ext cx="6112794" cy="1815112"/>
              </a:xfrm>
              <a:prstGeom prst="rect">
                <a:avLst/>
              </a:prstGeom>
              <a:blipFill rotWithShape="0">
                <a:blip r:embed="rId4"/>
                <a:stretch>
                  <a:fillRect l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479" y="3276600"/>
            <a:ext cx="548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11" y="510692"/>
            <a:ext cx="2549210" cy="20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505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94" y="2824033"/>
            <a:ext cx="2682360" cy="19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916722" y="3482556"/>
            <a:ext cx="2132432" cy="809625"/>
            <a:chOff x="6878622" y="3339681"/>
            <a:chExt cx="2132432" cy="80962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878622" y="3339681"/>
              <a:ext cx="2132432" cy="809625"/>
            </a:xfrm>
            <a:prstGeom prst="rect">
              <a:avLst/>
            </a:prstGeom>
            <a:blipFill dpi="0" rotWithShape="1">
              <a:blip r:embed="rId7">
                <a:alphaModFix amt="43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6878622" y="3905250"/>
              <a:ext cx="1837978" cy="952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6252703" y="482291"/>
            <a:ext cx="2787747" cy="1993702"/>
            <a:chOff x="6252703" y="482291"/>
            <a:chExt cx="2787747" cy="1993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261656" y="482291"/>
                  <a:ext cx="7787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656" y="482291"/>
                  <a:ext cx="778794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642100" y="510692"/>
                  <a:ext cx="7787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1400" dirty="0" smtClean="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2100" y="510692"/>
                  <a:ext cx="778794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252703" y="2168216"/>
                  <a:ext cx="7787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2703" y="2168216"/>
                  <a:ext cx="778794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2" idx="2"/>
            </p:cNvCxnSpPr>
            <p:nvPr/>
          </p:nvCxnSpPr>
          <p:spPr bwMode="auto">
            <a:xfrm flipH="1">
              <a:off x="8572500" y="790068"/>
              <a:ext cx="78553" cy="762265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20" idx="0"/>
            </p:cNvCxnSpPr>
            <p:nvPr/>
          </p:nvCxnSpPr>
          <p:spPr bwMode="auto">
            <a:xfrm flipV="1">
              <a:off x="6642100" y="1952625"/>
              <a:ext cx="473075" cy="215591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9" idx="2"/>
            </p:cNvCxnSpPr>
            <p:nvPr/>
          </p:nvCxnSpPr>
          <p:spPr bwMode="auto">
            <a:xfrm>
              <a:off x="7031497" y="818469"/>
              <a:ext cx="658360" cy="229281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625" y="2860675"/>
                <a:ext cx="51934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1400" dirty="0" err="1"/>
                  <a:t>I</a:t>
                </a:r>
                <a:r>
                  <a:rPr lang="en-US" sz="1400" dirty="0" err="1" smtClean="0"/>
                  <a:t>ntrawell</a:t>
                </a:r>
                <a:r>
                  <a:rPr lang="en-US" sz="1400" dirty="0" smtClean="0"/>
                  <a:t> wave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, 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  <m:r>
                      <a:rPr lang="en-US" sz="1400" b="0" i="1" smtClean="0">
                        <a:latin typeface="Cambria Math"/>
                      </a:rPr>
                      <m:t>=0,1,2</m:t>
                    </m:r>
                  </m:oMath>
                </a14:m>
                <a:r>
                  <a:rPr lang="en-US" sz="1400" dirty="0" smtClean="0"/>
                  <a:t> are 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symmetry-protected period-3 states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2860675"/>
                <a:ext cx="5193448" cy="954107"/>
              </a:xfrm>
              <a:prstGeom prst="rect">
                <a:avLst/>
              </a:prstGeom>
              <a:blipFill rotWithShape="0">
                <a:blip r:embed="rId11"/>
                <a:stretch>
                  <a:fillRect l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264" y="3779235"/>
            <a:ext cx="57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 smtClean="0"/>
              <a:t>Compare with topologically-protected linear combinations of </a:t>
            </a:r>
            <a:r>
              <a:rPr lang="en-US" sz="1400" b="1" dirty="0" err="1" smtClean="0"/>
              <a:t>Majorana</a:t>
            </a:r>
            <a:r>
              <a:rPr lang="en-US" sz="1400" b="1" dirty="0" smtClean="0"/>
              <a:t> fermions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56974" y="4278590"/>
            <a:ext cx="2223937" cy="366713"/>
            <a:chOff x="6267449" y="863235"/>
            <a:chExt cx="2223937" cy="366713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49" y="863235"/>
              <a:ext cx="22239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30"/>
            <p:cNvSpPr/>
            <p:nvPr/>
          </p:nvSpPr>
          <p:spPr bwMode="auto">
            <a:xfrm>
              <a:off x="6448425" y="1046372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191500" y="1039911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5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The Symmetry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4476750" y="312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6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50" y="472766"/>
                <a:ext cx="6589850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Oscillator Hamiltonian</a:t>
                </a:r>
                <a:r>
                  <a:rPr lang="en-US" sz="1400" b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𝐹𝑐𝑜𝑠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" y="472766"/>
                <a:ext cx="6589850" cy="439992"/>
              </a:xfrm>
              <a:prstGeom prst="rect">
                <a:avLst/>
              </a:prstGeom>
              <a:blipFill rotWithShape="1">
                <a:blip r:embed="rId3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" y="3276600"/>
            <a:ext cx="548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11" y="510692"/>
            <a:ext cx="2549210" cy="20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505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94" y="2824033"/>
            <a:ext cx="2682360" cy="19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916722" y="3482556"/>
            <a:ext cx="2132432" cy="809625"/>
            <a:chOff x="6878622" y="3339681"/>
            <a:chExt cx="2132432" cy="80962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878622" y="3339681"/>
              <a:ext cx="2132432" cy="809625"/>
            </a:xfrm>
            <a:prstGeom prst="rect">
              <a:avLst/>
            </a:prstGeom>
            <a:blipFill dpi="0" rotWithShape="1">
              <a:blip r:embed="rId6">
                <a:alphaModFix amt="43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6878622" y="3905250"/>
              <a:ext cx="1837978" cy="952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6252703" y="482291"/>
            <a:ext cx="2787747" cy="1993702"/>
            <a:chOff x="6252703" y="482291"/>
            <a:chExt cx="2787747" cy="1993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261656" y="482291"/>
                  <a:ext cx="7787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656" y="482291"/>
                  <a:ext cx="778794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642100" y="510692"/>
                  <a:ext cx="7787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1400" dirty="0" smtClean="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2100" y="510692"/>
                  <a:ext cx="778794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252703" y="2168216"/>
                  <a:ext cx="7787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2703" y="2168216"/>
                  <a:ext cx="778794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2" idx="2"/>
            </p:cNvCxnSpPr>
            <p:nvPr/>
          </p:nvCxnSpPr>
          <p:spPr bwMode="auto">
            <a:xfrm flipH="1">
              <a:off x="8572500" y="790068"/>
              <a:ext cx="78553" cy="762265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20" idx="0"/>
            </p:cNvCxnSpPr>
            <p:nvPr/>
          </p:nvCxnSpPr>
          <p:spPr bwMode="auto">
            <a:xfrm flipV="1">
              <a:off x="6642100" y="1952625"/>
              <a:ext cx="473075" cy="215591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9" idx="2"/>
            </p:cNvCxnSpPr>
            <p:nvPr/>
          </p:nvCxnSpPr>
          <p:spPr bwMode="auto">
            <a:xfrm>
              <a:off x="7031497" y="818469"/>
              <a:ext cx="658360" cy="229281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625" y="2860675"/>
                <a:ext cx="6419850" cy="2138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</a:t>
                </a:r>
                <a:r>
                  <a:rPr lang="en-US" sz="1400" dirty="0" err="1" smtClean="0"/>
                  <a:t>ntrawell</a:t>
                </a:r>
                <a:r>
                  <a:rPr lang="en-US" sz="1400" dirty="0" smtClean="0"/>
                  <a:t> wave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, 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  <m:r>
                      <a:rPr lang="en-US" sz="1400" b="0" i="1" smtClean="0">
                        <a:latin typeface="Cambria Math"/>
                      </a:rPr>
                      <m:t>=0,1,2</m:t>
                    </m:r>
                  </m:oMath>
                </a14:m>
                <a:r>
                  <a:rPr lang="en-US" sz="1400" dirty="0" smtClean="0"/>
                  <a:t> </a:t>
                </a:r>
              </a:p>
              <a:p>
                <a:pPr marL="400050" indent="-400050">
                  <a:buAutoNum type="romanLcParenBoth"/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oscillate</a:t>
                </a:r>
                <a:r>
                  <a:rPr lang="en-US" sz="1400" dirty="0" smtClean="0"/>
                  <a:t> in the classically forbidden region</a:t>
                </a:r>
              </a:p>
              <a:p>
                <a:pPr marL="400050" indent="-400050">
                  <a:lnSpc>
                    <a:spcPct val="150000"/>
                  </a:lnSpc>
                  <a:buFontTx/>
                  <a:buAutoNum type="romanLcParenBoth"/>
                </a:pPr>
                <a:r>
                  <a:rPr lang="en-US" sz="1400" dirty="0" smtClean="0"/>
                  <a:t>have a 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geometric phase,  </a:t>
                </a:r>
                <a:r>
                  <a:rPr lang="en-US" sz="1400" dirty="0" smtClean="0"/>
                  <a:t>because translation </a:t>
                </a:r>
                <a:r>
                  <a:rPr lang="en-US" sz="1400" dirty="0"/>
                  <a:t>by </a:t>
                </a:r>
                <a:r>
                  <a:rPr lang="en-US" sz="1400" dirty="0" smtClean="0"/>
                  <a:t>period is rotation!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1400" dirty="0" smtClean="0"/>
              </a:p>
              <a:p>
                <a:r>
                  <a:rPr lang="en-US" sz="1400" dirty="0" smtClean="0"/>
                  <a:t>Near the maximum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p>
                    </m:sSup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exp</m:t>
                        </m:r>
                        <m:r>
                          <a:rPr lang="en-US" sz="1800" b="0" i="0" smtClean="0">
                            <a:latin typeface="Cambria Math"/>
                          </a:rPr>
                          <m:t>[</m:t>
                        </m:r>
                      </m:fName>
                      <m:e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𝑄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 ] </m:t>
                    </m:r>
                  </m:oMath>
                </a14:m>
                <a:endParaRPr lang="en-US" sz="1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2860675"/>
                <a:ext cx="6419850" cy="2138599"/>
              </a:xfrm>
              <a:prstGeom prst="rect">
                <a:avLst/>
              </a:prstGeom>
              <a:blipFill rotWithShape="0">
                <a:blip r:embed="rId11"/>
                <a:stretch>
                  <a:fillRect l="-285" t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33111" y="3925710"/>
                <a:ext cx="3834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11" y="3925710"/>
                <a:ext cx="3834264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7150" y="839570"/>
                <a:ext cx="6112794" cy="1815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cos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cos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/>
                      </a:rPr>
                      <m:t>𝜙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400" dirty="0" smtClean="0"/>
                  <a:t>Transformation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latin typeface="Cambria Math"/>
                      </a:rPr>
                      <m:t>→</m:t>
                    </m:r>
                    <m:r>
                      <a:rPr lang="en-US" sz="1400" b="0" i="1" smtClean="0"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</a:rPr>
                  <a:t>rotation</a:t>
                </a:r>
                <a:r>
                  <a:rPr lang="en-US" sz="1400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1400" dirty="0" smtClean="0"/>
                  <a:t>plane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⇒</m:t>
                    </m:r>
                  </m:oMath>
                </a14:m>
                <a:endParaRPr lang="en-US" sz="1400" dirty="0" smtClean="0"/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symmetry</a:t>
                </a:r>
                <a:r>
                  <a:rPr lang="en-US" sz="1400" dirty="0" smtClean="0"/>
                  <a:t> of the </a:t>
                </a:r>
                <a:r>
                  <a:rPr lang="en-US" sz="1400" dirty="0" err="1" smtClean="0"/>
                  <a:t>quasienergy</a:t>
                </a:r>
                <a:r>
                  <a:rPr lang="en-US" sz="1400" dirty="0" smtClean="0"/>
                  <a:t> Hamiltonian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endParaRPr lang="en-US" sz="14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839570"/>
                <a:ext cx="6112794" cy="1815112"/>
              </a:xfrm>
              <a:prstGeom prst="rect">
                <a:avLst/>
              </a:prstGeom>
              <a:blipFill rotWithShape="0">
                <a:blip r:embed="rId13"/>
                <a:stretch>
                  <a:fillRect l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2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The Tight-Binding Method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4476750" y="312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6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" y="3276600"/>
            <a:ext cx="548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</p:txBody>
      </p:sp>
      <p:pic>
        <p:nvPicPr>
          <p:cNvPr id="530505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94" y="2824033"/>
            <a:ext cx="2682360" cy="19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916722" y="3482556"/>
            <a:ext cx="2132432" cy="809625"/>
            <a:chOff x="6878622" y="3339681"/>
            <a:chExt cx="2132432" cy="80962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878622" y="3339681"/>
              <a:ext cx="2132432" cy="809625"/>
            </a:xfrm>
            <a:prstGeom prst="rect">
              <a:avLst/>
            </a:prstGeom>
            <a:blipFill dpi="0" rotWithShape="1">
              <a:blip r:embed="rId4">
                <a:alphaModFix amt="43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6878622" y="3905250"/>
              <a:ext cx="1837978" cy="952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6252703" y="482291"/>
            <a:ext cx="2787747" cy="2111684"/>
            <a:chOff x="6252703" y="482291"/>
            <a:chExt cx="2787747" cy="211168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011" y="510692"/>
              <a:ext cx="2549210" cy="20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6252703" y="482291"/>
              <a:ext cx="2787747" cy="1993702"/>
              <a:chOff x="6252703" y="482291"/>
              <a:chExt cx="2787747" cy="19937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8261656" y="482291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1656" y="482291"/>
                    <a:ext cx="778794" cy="3077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642100" y="510692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lang="en-US" sz="1400" dirty="0" smtClean="0">
                        <a:solidFill>
                          <a:srgbClr val="0000FF"/>
                        </a:solidFill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2100" y="510692"/>
                    <a:ext cx="778794" cy="3077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52703" y="2168216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703" y="2168216"/>
                    <a:ext cx="778794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/>
              <p:cNvCxnSpPr>
                <a:stCxn id="2" idx="2"/>
              </p:cNvCxnSpPr>
              <p:nvPr/>
            </p:nvCxnSpPr>
            <p:spPr bwMode="auto">
              <a:xfrm flipH="1">
                <a:off x="8572500" y="790068"/>
                <a:ext cx="78553" cy="76226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>
                <a:stCxn id="20" idx="0"/>
              </p:cNvCxnSpPr>
              <p:nvPr/>
            </p:nvCxnSpPr>
            <p:spPr bwMode="auto">
              <a:xfrm flipV="1">
                <a:off x="6642100" y="1952625"/>
                <a:ext cx="473075" cy="21559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>
                <a:stCxn id="19" idx="2"/>
              </p:cNvCxnSpPr>
              <p:nvPr/>
            </p:nvCxnSpPr>
            <p:spPr bwMode="auto">
              <a:xfrm>
                <a:off x="7031497" y="818469"/>
                <a:ext cx="658360" cy="22928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75" y="456958"/>
                <a:ext cx="46386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Interwell tunneling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b="1" dirty="0" smtClean="0"/>
                  <a:t>level splitting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" y="456958"/>
                <a:ext cx="4638675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394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625" y="1847024"/>
                <a:ext cx="5143500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Finding the eigenvalues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400" b="1" dirty="0" smtClean="0"/>
                  <a:t> is most enjoyable!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1847024"/>
                <a:ext cx="5143500" cy="348813"/>
              </a:xfrm>
              <a:prstGeom prst="rect">
                <a:avLst/>
              </a:prstGeom>
              <a:blipFill rotWithShape="1">
                <a:blip r:embed="rId11"/>
                <a:stretch>
                  <a:fillRect l="-35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195553" y="3865661"/>
            <a:ext cx="446547" cy="307777"/>
            <a:chOff x="6195553" y="3865661"/>
            <a:chExt cx="446547" cy="30777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534150" y="4057650"/>
              <a:ext cx="107950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95553" y="3865661"/>
                  <a:ext cx="400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5553" y="3865661"/>
                  <a:ext cx="400050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52023" y="3157755"/>
            <a:ext cx="620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Resonant tunneling in phase space</a:t>
            </a:r>
            <a:r>
              <a:rPr lang="en-US" sz="1400" dirty="0" smtClean="0"/>
              <a:t>: oscillations with varying parameters 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933700" y="2929044"/>
            <a:ext cx="97404" cy="22362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8600" y="2338216"/>
                <a:ext cx="4248150" cy="51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𝑡𝑢𝑛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𝑡𝑢𝑛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ℏ</m:t>
                                  </m:r>
                                </m:e>
                              </m:acc>
                            </m:den>
                          </m:f>
                        </m:e>
                      </m:fun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 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tun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ℏ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38216"/>
                <a:ext cx="4248150" cy="518925"/>
              </a:xfrm>
              <a:prstGeom prst="rect">
                <a:avLst/>
              </a:prstGeom>
              <a:blipFill rotWithShape="1">
                <a:blip r:embed="rId13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70" y="1351282"/>
                <a:ext cx="3583655" cy="3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,−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ℏ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0" y="1351282"/>
                <a:ext cx="3583655" cy="339067"/>
              </a:xfrm>
              <a:prstGeom prst="rect">
                <a:avLst/>
              </a:prstGeom>
              <a:blipFill rotWithShape="1">
                <a:blip r:embed="rId1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675" y="885725"/>
            <a:ext cx="310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The RWA </a:t>
            </a:r>
            <a:r>
              <a:rPr lang="en-US" sz="1400" b="1" dirty="0" err="1" smtClean="0">
                <a:solidFill>
                  <a:srgbClr val="0000FF"/>
                </a:solidFill>
              </a:rPr>
              <a:t>Shrödinger</a:t>
            </a:r>
            <a:r>
              <a:rPr lang="en-US" sz="1400" b="1" dirty="0" smtClean="0">
                <a:solidFill>
                  <a:srgbClr val="0000FF"/>
                </a:solidFill>
              </a:rPr>
              <a:t> equation:</a:t>
            </a:r>
          </a:p>
        </p:txBody>
      </p:sp>
    </p:spTree>
    <p:extLst>
      <p:ext uri="{BB962C8B-B14F-4D97-AF65-F5344CB8AC3E}">
        <p14:creationId xmlns:p14="http://schemas.microsoft.com/office/powerpoint/2010/main" val="9241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252703" y="482291"/>
            <a:ext cx="2787747" cy="2111684"/>
            <a:chOff x="6252703" y="482291"/>
            <a:chExt cx="2787747" cy="2111684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011" y="510692"/>
              <a:ext cx="2549210" cy="20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51"/>
            <p:cNvGrpSpPr/>
            <p:nvPr/>
          </p:nvGrpSpPr>
          <p:grpSpPr>
            <a:xfrm>
              <a:off x="6252703" y="482291"/>
              <a:ext cx="2787747" cy="1993702"/>
              <a:chOff x="6252703" y="482291"/>
              <a:chExt cx="2787747" cy="19937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261656" y="482291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1656" y="482291"/>
                    <a:ext cx="778794" cy="3077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642100" y="510692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lang="en-US" sz="1400" dirty="0" smtClean="0">
                        <a:solidFill>
                          <a:srgbClr val="0000FF"/>
                        </a:solidFill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2100" y="510692"/>
                    <a:ext cx="778794" cy="3077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252703" y="2168216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703" y="2168216"/>
                    <a:ext cx="778794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stCxn id="53" idx="2"/>
              </p:cNvCxnSpPr>
              <p:nvPr/>
            </p:nvCxnSpPr>
            <p:spPr bwMode="auto">
              <a:xfrm flipH="1">
                <a:off x="8572500" y="790068"/>
                <a:ext cx="78553" cy="76226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>
                <a:stCxn id="55" idx="0"/>
              </p:cNvCxnSpPr>
              <p:nvPr/>
            </p:nvCxnSpPr>
            <p:spPr bwMode="auto">
              <a:xfrm flipV="1">
                <a:off x="6642100" y="1952625"/>
                <a:ext cx="473075" cy="21559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>
                <a:stCxn id="54" idx="2"/>
              </p:cNvCxnSpPr>
              <p:nvPr/>
            </p:nvCxnSpPr>
            <p:spPr bwMode="auto">
              <a:xfrm>
                <a:off x="7031497" y="818469"/>
                <a:ext cx="658360" cy="22928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Comparing Analytics and Numerics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4476750" y="312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6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" y="3276600"/>
            <a:ext cx="548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6195553" y="3865661"/>
            <a:ext cx="446547" cy="307777"/>
            <a:chOff x="6195553" y="3865661"/>
            <a:chExt cx="446547" cy="30777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534150" y="4057650"/>
              <a:ext cx="107950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95553" y="3865661"/>
                  <a:ext cx="400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5553" y="3865661"/>
                  <a:ext cx="400050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646438" y="3113053"/>
            <a:ext cx="3035406" cy="1907132"/>
            <a:chOff x="5646438" y="3347224"/>
            <a:chExt cx="3035406" cy="1907132"/>
          </a:xfrm>
        </p:grpSpPr>
        <p:pic>
          <p:nvPicPr>
            <p:cNvPr id="541699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25" y="3347224"/>
              <a:ext cx="2919219" cy="190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 rot="16200000">
                  <a:off x="5098245" y="3977191"/>
                  <a:ext cx="1415255" cy="31887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𝑡𝑢𝑛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ℏ</m:t>
                              </m:r>
                            </m:e>
                          </m:acc>
                        </m:den>
                      </m:f>
                    </m:oMath>
                  </a14:m>
                  <a:r>
                    <a:rPr lang="en-US" sz="1400" dirty="0" smtClean="0"/>
                    <a:t> mod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𝜋</m:t>
                      </m:r>
                    </m:oMath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098245" y="3977191"/>
                  <a:ext cx="1415255" cy="31887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4906" r="-1471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91396" y="3133592"/>
            <a:ext cx="3322556" cy="1938207"/>
            <a:chOff x="691396" y="3367763"/>
            <a:chExt cx="3322556" cy="1938207"/>
          </a:xfrm>
        </p:grpSpPr>
        <p:pic>
          <p:nvPicPr>
            <p:cNvPr id="5416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71" y="3367763"/>
              <a:ext cx="3255881" cy="19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321874" y="3879870"/>
                  <a:ext cx="1056503" cy="3174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exp</m:t>
                        </m:r>
                        <m:f>
                          <m:fPr>
                            <m:type m:val="li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𝑡𝑢𝑛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ℏ</m:t>
                                </m:r>
                              </m:e>
                            </m:acc>
                            <m:r>
                              <a:rPr lang="en-US" sz="1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21874" y="3879870"/>
                  <a:ext cx="1056503" cy="31745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86538" t="-47977" r="-15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57149" y="5251065"/>
            <a:ext cx="763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geometric phase is important as are also the oscillations in the classically forbidden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675" y="456958"/>
                <a:ext cx="46386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Interwell tunneling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b="1" dirty="0" smtClean="0"/>
                  <a:t>level splitting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" y="456958"/>
                <a:ext cx="4638675" cy="307777"/>
              </a:xfrm>
              <a:prstGeom prst="rect">
                <a:avLst/>
              </a:prstGeom>
              <a:blipFill rotWithShape="1">
                <a:blip r:embed="rId13"/>
                <a:stretch>
                  <a:fillRect l="-394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14850" y="2452252"/>
            <a:ext cx="319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exponentially small level splitting</a:t>
            </a:r>
          </a:p>
        </p:txBody>
      </p:sp>
      <p:sp>
        <p:nvSpPr>
          <p:cNvPr id="31" name="Right Arrow 30"/>
          <p:cNvSpPr/>
          <p:nvPr/>
        </p:nvSpPr>
        <p:spPr bwMode="auto">
          <a:xfrm>
            <a:off x="4104147" y="2548216"/>
            <a:ext cx="304800" cy="161925"/>
          </a:xfrm>
          <a:prstGeom prst="rightArrow">
            <a:avLst/>
          </a:prstGeom>
          <a:solidFill>
            <a:srgbClr val="F64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4470" y="1351282"/>
                <a:ext cx="3583655" cy="3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,−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ℏ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0" y="1351282"/>
                <a:ext cx="3583655" cy="339067"/>
              </a:xfrm>
              <a:prstGeom prst="rect">
                <a:avLst/>
              </a:prstGeom>
              <a:blipFill rotWithShape="1">
                <a:blip r:embed="rId1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6675" y="885725"/>
            <a:ext cx="310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The RWA </a:t>
            </a:r>
            <a:r>
              <a:rPr lang="en-US" sz="1400" b="1" dirty="0" err="1" smtClean="0">
                <a:solidFill>
                  <a:srgbClr val="0000FF"/>
                </a:solidFill>
              </a:rPr>
              <a:t>Shrödinger</a:t>
            </a:r>
            <a:r>
              <a:rPr lang="en-US" sz="1400" b="1" dirty="0" smtClean="0">
                <a:solidFill>
                  <a:srgbClr val="0000FF"/>
                </a:solidFill>
              </a:rPr>
              <a:t>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625" y="1847024"/>
                <a:ext cx="5143500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Finding the eigenvalues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400" b="1" dirty="0" smtClean="0"/>
                  <a:t> is most enjoyable!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1847024"/>
                <a:ext cx="5143500" cy="348813"/>
              </a:xfrm>
              <a:prstGeom prst="rect">
                <a:avLst/>
              </a:prstGeom>
              <a:blipFill rotWithShape="1">
                <a:blip r:embed="rId15"/>
                <a:stretch>
                  <a:fillRect l="-35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8600" y="2338216"/>
                <a:ext cx="4248150" cy="51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𝑡𝑢𝑛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𝑡𝑢𝑛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ℏ</m:t>
                                  </m:r>
                                </m:e>
                              </m:acc>
                            </m:den>
                          </m:f>
                        </m:e>
                      </m:fun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 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tun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ℏ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38216"/>
                <a:ext cx="4248150" cy="518925"/>
              </a:xfrm>
              <a:prstGeom prst="rect">
                <a:avLst/>
              </a:prstGeom>
              <a:blipFill rotWithShape="1">
                <a:blip r:embed="rId16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1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9" y="3321984"/>
            <a:ext cx="2549210" cy="20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Evolution of Quasienergies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5"/>
            <a:ext cx="9144000" cy="1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6" descr="https://encrypted-tbn3.gstatic.com/images?q=tbn:ANd9GcQ51yTICWXJ7RmBdUO3N20xmNNKIVy_0p3uLi27wX3YSCHY1sC9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68300" y="678746"/>
            <a:ext cx="1327150" cy="1786959"/>
            <a:chOff x="800100" y="560139"/>
            <a:chExt cx="1258888" cy="158092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6858585"/>
                    </p:ext>
                  </p:extLst>
                </p:nvPr>
              </p:nvGraphicFramePr>
              <p:xfrm>
                <a:off x="800100" y="560139"/>
                <a:ext cx="1258888" cy="158092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0743" r:id="rId5" imgW="2252520" imgH="2828160" progId="">
                        <p:embed/>
                      </p:oleObj>
                    </mc:Choice>
                    <mc:Fallback>
                      <p:oleObj r:id="rId5" imgW="2252520" imgH="282816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0100" y="560139"/>
                              <a:ext cx="1258888" cy="158092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6858585"/>
                    </p:ext>
                  </p:extLst>
                </p:nvPr>
              </p:nvGraphicFramePr>
              <p:xfrm>
                <a:off x="800100" y="560139"/>
                <a:ext cx="1258888" cy="158092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0684" r:id="rId7" imgW="2252520" imgH="2828160" progId="">
                        <p:embed/>
                      </p:oleObj>
                    </mc:Choice>
                    <mc:Fallback>
                      <p:oleObj r:id="rId7" imgW="2252520" imgH="282816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0100" y="560139"/>
                              <a:ext cx="1258888" cy="158092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1055020" y="1600200"/>
              <a:ext cx="0" cy="46672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04875" y="1679673"/>
                  <a:ext cx="838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ℏ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75" y="1679673"/>
                  <a:ext cx="838200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57150" y="422077"/>
            <a:ext cx="214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oscillator </a:t>
            </a:r>
            <a:r>
              <a:rPr lang="en-US" sz="1400" b="1" dirty="0" err="1" smtClean="0"/>
              <a:t>Fock</a:t>
            </a:r>
            <a:r>
              <a:rPr lang="en-US" sz="1400" b="1" dirty="0" smtClean="0"/>
              <a:t> states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2081790" y="1741725"/>
            <a:ext cx="304800" cy="161925"/>
          </a:xfrm>
          <a:prstGeom prst="rightArrow">
            <a:avLst/>
          </a:prstGeom>
          <a:solidFill>
            <a:srgbClr val="F64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6049" y="420886"/>
            <a:ext cx="249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period-3 </a:t>
            </a:r>
            <a:r>
              <a:rPr lang="en-US" sz="1400" b="1" dirty="0" err="1" smtClean="0"/>
              <a:t>quasienergies</a:t>
            </a:r>
            <a:r>
              <a:rPr lang="en-US" sz="1400" b="1" dirty="0"/>
              <a:t>, </a:t>
            </a:r>
            <a:endParaRPr lang="en-US" sz="1400" b="1" dirty="0" smtClean="0"/>
          </a:p>
        </p:txBody>
      </p:sp>
      <p:sp>
        <p:nvSpPr>
          <p:cNvPr id="31" name="Right Arrow 30"/>
          <p:cNvSpPr/>
          <p:nvPr/>
        </p:nvSpPr>
        <p:spPr bwMode="auto">
          <a:xfrm>
            <a:off x="5419725" y="1741725"/>
            <a:ext cx="304800" cy="161925"/>
          </a:xfrm>
          <a:prstGeom prst="rightArrow">
            <a:avLst/>
          </a:prstGeom>
          <a:solidFill>
            <a:srgbClr val="F64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06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910355"/>
            <a:ext cx="2846641" cy="18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Brace 13"/>
          <p:cNvSpPr/>
          <p:nvPr/>
        </p:nvSpPr>
        <p:spPr bwMode="auto">
          <a:xfrm>
            <a:off x="1682673" y="1266363"/>
            <a:ext cx="190500" cy="113041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05072" y="900113"/>
            <a:ext cx="2897120" cy="1806225"/>
            <a:chOff x="2155254" y="900113"/>
            <a:chExt cx="3246938" cy="2006217"/>
          </a:xfrm>
        </p:grpSpPr>
        <p:pic>
          <p:nvPicPr>
            <p:cNvPr id="54067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730" y="900113"/>
              <a:ext cx="3039462" cy="2006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155254" y="1561502"/>
                  <a:ext cx="438867" cy="3653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1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sz="1400" b="1" dirty="0" smtClean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254" y="1561502"/>
                  <a:ext cx="438867" cy="36535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093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" y="2732051"/>
                <a:ext cx="8573894" cy="55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smtClean="0"/>
                  <a:t>period-3 </a:t>
                </a:r>
                <a:r>
                  <a:rPr lang="en-US" b="1" dirty="0" err="1" smtClean="0"/>
                  <a:t>quasienergy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2732051"/>
                <a:ext cx="8573894" cy="555921"/>
              </a:xfrm>
              <a:prstGeom prst="rect">
                <a:avLst/>
              </a:prstGeom>
              <a:blipFill rotWithShape="0">
                <a:blip r:embed="rId13"/>
                <a:stretch>
                  <a:fillRect t="-35165" b="-89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05072" y="420588"/>
                <a:ext cx="3555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period-3 </a:t>
                </a:r>
                <a:r>
                  <a:rPr lang="en-US" sz="1400" b="1" dirty="0" err="1" smtClean="0"/>
                  <a:t>quasienergies</a:t>
                </a:r>
                <a:r>
                  <a:rPr lang="en-US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≈3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1" dirty="0" smtClean="0"/>
                  <a:t>, “reduced Brillouin zone”,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0≤</m:t>
                    </m:r>
                    <m:r>
                      <a:rPr lang="en-US" sz="1400" b="0" i="1" smtClean="0">
                        <a:latin typeface="Cambria Math"/>
                      </a:rPr>
                      <m:t>𝜀</m:t>
                    </m:r>
                    <m:r>
                      <a:rPr lang="en-US" sz="1400" b="0" i="1" smtClean="0">
                        <a:latin typeface="Cambria Math"/>
                      </a:rPr>
                      <m:t>&lt;ℏ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/3</m:t>
                    </m:r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72" y="420588"/>
                <a:ext cx="3555193" cy="523220"/>
              </a:xfrm>
              <a:prstGeom prst="rect">
                <a:avLst/>
              </a:prstGeom>
              <a:blipFill rotWithShape="0">
                <a:blip r:embed="rId14"/>
                <a:stretch>
                  <a:fillRect l="-172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0274" y="5713506"/>
                <a:ext cx="4738407" cy="35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Standard </a:t>
                </a:r>
                <a:r>
                  <a:rPr lang="en-US" sz="1400" b="1" dirty="0" err="1" smtClean="0"/>
                  <a:t>quasienergy</a:t>
                </a:r>
                <a:r>
                  <a:rPr lang="en-US" sz="1400" b="1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(ℏ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4" y="5713506"/>
                <a:ext cx="4738407" cy="355225"/>
              </a:xfrm>
              <a:prstGeom prst="rect">
                <a:avLst/>
              </a:prstGeom>
              <a:blipFill rotWithShape="0">
                <a:blip r:embed="rId15"/>
                <a:stretch>
                  <a:fillRect l="-386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876637" y="3442032"/>
            <a:ext cx="519525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1" dirty="0" smtClean="0"/>
              <a:t>No threshold for going down into a well – a qualitative difference with the classical limit. The levels </a:t>
            </a:r>
            <a:r>
              <a:rPr lang="en-US" sz="1400" b="1" dirty="0" smtClean="0">
                <a:solidFill>
                  <a:srgbClr val="C00000"/>
                </a:solidFill>
              </a:rPr>
              <a:t>cross</a:t>
            </a:r>
            <a:r>
              <a:rPr lang="en-US" sz="1400" b="1" dirty="0" smtClean="0"/>
              <a:t> and remain exponentially close with increasing drive. </a:t>
            </a:r>
          </a:p>
        </p:txBody>
      </p:sp>
    </p:spTree>
    <p:extLst>
      <p:ext uri="{BB962C8B-B14F-4D97-AF65-F5344CB8AC3E}">
        <p14:creationId xmlns:p14="http://schemas.microsoft.com/office/powerpoint/2010/main" val="33984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Evolution of Quasienergies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5"/>
            <a:ext cx="9144000" cy="1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6" descr="https://encrypted-tbn3.gstatic.com/images?q=tbn:ANd9GcQ51yTICWXJ7RmBdUO3N20xmNNKIVy_0p3uLi27wX3YSCHY1sC9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" y="422077"/>
            <a:ext cx="214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oscillator </a:t>
            </a:r>
            <a:r>
              <a:rPr lang="en-US" sz="1400" b="1" dirty="0" err="1" smtClean="0"/>
              <a:t>Fock</a:t>
            </a:r>
            <a:r>
              <a:rPr lang="en-US" sz="1400" b="1" dirty="0" smtClean="0"/>
              <a:t> states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6049" y="420886"/>
            <a:ext cx="214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period-3 </a:t>
            </a:r>
            <a:r>
              <a:rPr lang="en-US" sz="1400" b="1" dirty="0" err="1" smtClean="0"/>
              <a:t>quasienergies</a:t>
            </a:r>
            <a:endParaRPr lang="en-US" sz="1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2711" y="3502897"/>
                <a:ext cx="556752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b="1" dirty="0" smtClean="0"/>
                  <a:t>Where the levels cross, a superposition of states is 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an exact period-3 state!</a:t>
                </a:r>
                <a:r>
                  <a:rPr lang="en-US" sz="1400" b="1" dirty="0" smtClean="0">
                    <a:solidFill>
                      <a:srgbClr val="0000FF"/>
                    </a:solidFill>
                  </a:rPr>
                  <a:t> No tunnel splitting! </a:t>
                </a:r>
                <a:r>
                  <a:rPr lang="en-US" sz="1400" b="1" dirty="0" smtClean="0"/>
                  <a:t>Otherwise:</a:t>
                </a:r>
                <a:r>
                  <a:rPr lang="en-US" sz="1400" b="1" dirty="0" smtClean="0">
                    <a:solidFill>
                      <a:srgbClr val="0000FF"/>
                    </a:solidFill>
                  </a:rPr>
                  <a:t> period-3 states on times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FF"/>
                        </a:solidFill>
                        <a:latin typeface="Cambria Math"/>
                      </a:rPr>
                      <m:t>&lt;ℏ/</m:t>
                    </m:r>
                  </m:oMath>
                </a14:m>
                <a:r>
                  <a:rPr lang="en-US" sz="1400" b="1" dirty="0" smtClean="0">
                    <a:solidFill>
                      <a:srgbClr val="0000FF"/>
                    </a:solidFill>
                  </a:rPr>
                  <a:t>level splitting!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11" y="3502897"/>
                <a:ext cx="5567528" cy="1061829"/>
              </a:xfrm>
              <a:prstGeom prst="rect">
                <a:avLst/>
              </a:prstGeom>
              <a:blipFill rotWithShape="0">
                <a:blip r:embed="rId10"/>
                <a:stretch>
                  <a:fillRect l="-329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68300" y="678746"/>
            <a:ext cx="1327150" cy="1786959"/>
            <a:chOff x="800100" y="560139"/>
            <a:chExt cx="1258888" cy="158092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8953560"/>
                    </p:ext>
                  </p:extLst>
                </p:nvPr>
              </p:nvGraphicFramePr>
              <p:xfrm>
                <a:off x="800100" y="560139"/>
                <a:ext cx="1258888" cy="158092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2762" r:id="rId11" imgW="2252520" imgH="2828160" progId="">
                        <p:embed/>
                      </p:oleObj>
                    </mc:Choice>
                    <mc:Fallback>
                      <p:oleObj r:id="rId11" imgW="2252520" imgH="282816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0100" y="560139"/>
                              <a:ext cx="1258888" cy="158092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6858585"/>
                    </p:ext>
                  </p:extLst>
                </p:nvPr>
              </p:nvGraphicFramePr>
              <p:xfrm>
                <a:off x="800100" y="560139"/>
                <a:ext cx="1258888" cy="158092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0684" r:id="rId6" imgW="2252520" imgH="2828160" progId="">
                        <p:embed/>
                      </p:oleObj>
                    </mc:Choice>
                    <mc:Fallback>
                      <p:oleObj r:id="rId6" imgW="2252520" imgH="2828160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0100" y="560139"/>
                              <a:ext cx="1258888" cy="158092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33" name="Straight Connector 32"/>
            <p:cNvCxnSpPr/>
            <p:nvPr/>
          </p:nvCxnSpPr>
          <p:spPr bwMode="auto">
            <a:xfrm>
              <a:off x="1055020" y="1600200"/>
              <a:ext cx="0" cy="46672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04875" y="1679673"/>
                  <a:ext cx="838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ℏ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75" y="1679673"/>
                  <a:ext cx="838200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ight Arrow 34"/>
          <p:cNvSpPr/>
          <p:nvPr/>
        </p:nvSpPr>
        <p:spPr bwMode="auto">
          <a:xfrm>
            <a:off x="2081790" y="1741725"/>
            <a:ext cx="304800" cy="161925"/>
          </a:xfrm>
          <a:prstGeom prst="rightArrow">
            <a:avLst/>
          </a:prstGeom>
          <a:solidFill>
            <a:srgbClr val="F64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5419725" y="1741725"/>
            <a:ext cx="304800" cy="161925"/>
          </a:xfrm>
          <a:prstGeom prst="rightArrow">
            <a:avLst/>
          </a:prstGeom>
          <a:solidFill>
            <a:srgbClr val="F64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1682673" y="1266363"/>
            <a:ext cx="190500" cy="113041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505072" y="900113"/>
            <a:ext cx="2897120" cy="1806225"/>
            <a:chOff x="2155254" y="900113"/>
            <a:chExt cx="3246938" cy="2006217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730" y="900113"/>
              <a:ext cx="3039462" cy="2006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155254" y="1561502"/>
                  <a:ext cx="438867" cy="3653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1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sz="1400" b="1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sz="1400" b="1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254" y="1561502"/>
                  <a:ext cx="438867" cy="36535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093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150" y="2732051"/>
                <a:ext cx="8573894" cy="55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smtClean="0"/>
                  <a:t>period-3 </a:t>
                </a:r>
                <a:r>
                  <a:rPr lang="en-US" b="1" dirty="0" err="1" smtClean="0"/>
                  <a:t>quasienergy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2732051"/>
                <a:ext cx="8573894" cy="555921"/>
              </a:xfrm>
              <a:prstGeom prst="rect">
                <a:avLst/>
              </a:prstGeom>
              <a:blipFill rotWithShape="0">
                <a:blip r:embed="rId15"/>
                <a:stretch>
                  <a:fillRect t="-35165" b="-89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9" y="3321984"/>
            <a:ext cx="2549210" cy="20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910355"/>
            <a:ext cx="2846641" cy="18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505072" y="420588"/>
                <a:ext cx="3555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period-3 </a:t>
                </a:r>
                <a:r>
                  <a:rPr lang="en-US" sz="1400" b="1" dirty="0" err="1" smtClean="0"/>
                  <a:t>quasienergies</a:t>
                </a:r>
                <a:r>
                  <a:rPr lang="en-US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≈3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1" dirty="0" smtClean="0"/>
                  <a:t>, “reduced Brillouin zone”,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0≤</m:t>
                    </m:r>
                    <m:r>
                      <a:rPr lang="en-US" sz="1400" b="0" i="1" smtClean="0">
                        <a:latin typeface="Cambria Math"/>
                      </a:rPr>
                      <m:t>𝜀</m:t>
                    </m:r>
                    <m:r>
                      <a:rPr lang="en-US" sz="1400" b="0" i="1" smtClean="0">
                        <a:latin typeface="Cambria Math"/>
                      </a:rPr>
                      <m:t>&lt;ℏ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/3</m:t>
                    </m:r>
                  </m:oMath>
                </a14:m>
                <a:endParaRPr lang="en-US" sz="14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72" y="420588"/>
                <a:ext cx="3555193" cy="523220"/>
              </a:xfrm>
              <a:prstGeom prst="rect">
                <a:avLst/>
              </a:prstGeom>
              <a:blipFill rotWithShape="0">
                <a:blip r:embed="rId18"/>
                <a:stretch>
                  <a:fillRect l="-172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From Coherent to Incoherent Multiple-Period States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5"/>
            <a:ext cx="9144000" cy="1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6" descr="https://encrypted-tbn3.gstatic.com/images?q=tbn:ANd9GcQ51yTICWXJ7RmBdUO3N20xmNNKIVy_0p3uLi27wX3YSCHY1sC9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252703" y="606116"/>
            <a:ext cx="2787747" cy="2111684"/>
            <a:chOff x="6252703" y="482291"/>
            <a:chExt cx="2787747" cy="211168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011" y="510692"/>
              <a:ext cx="2549210" cy="20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6252703" y="482291"/>
              <a:ext cx="2787747" cy="1993702"/>
              <a:chOff x="6252703" y="482291"/>
              <a:chExt cx="2787747" cy="19937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261656" y="482291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1656" y="482291"/>
                    <a:ext cx="778794" cy="3077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642100" y="510692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lang="en-US" sz="1400" dirty="0" smtClean="0">
                        <a:solidFill>
                          <a:srgbClr val="0000FF"/>
                        </a:solidFill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2100" y="510692"/>
                    <a:ext cx="778794" cy="3077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252703" y="2168216"/>
                    <a:ext cx="7787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703" y="2168216"/>
                    <a:ext cx="778794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/>
              <p:cNvCxnSpPr>
                <a:stCxn id="48" idx="2"/>
              </p:cNvCxnSpPr>
              <p:nvPr/>
            </p:nvCxnSpPr>
            <p:spPr bwMode="auto">
              <a:xfrm flipH="1">
                <a:off x="8572500" y="790068"/>
                <a:ext cx="78553" cy="76226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>
                <a:stCxn id="50" idx="0"/>
              </p:cNvCxnSpPr>
              <p:nvPr/>
            </p:nvCxnSpPr>
            <p:spPr bwMode="auto">
              <a:xfrm flipV="1">
                <a:off x="6642100" y="1952625"/>
                <a:ext cx="473075" cy="21559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>
                <a:stCxn id="49" idx="2"/>
              </p:cNvCxnSpPr>
              <p:nvPr/>
            </p:nvCxnSpPr>
            <p:spPr bwMode="auto">
              <a:xfrm>
                <a:off x="7031497" y="818469"/>
                <a:ext cx="658360" cy="22928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66675" y="409068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Oscillator relaxation breaks the coherence of the </a:t>
            </a:r>
            <a:r>
              <a:rPr lang="en-US" sz="1400" b="1" dirty="0" err="1" smtClean="0"/>
              <a:t>intrawell</a:t>
            </a:r>
            <a:r>
              <a:rPr lang="en-US" sz="1400" b="1" dirty="0" smtClean="0"/>
              <a:t> states: </a:t>
            </a:r>
            <a:r>
              <a:rPr lang="en-US" sz="1400" b="1" dirty="0" smtClean="0">
                <a:solidFill>
                  <a:srgbClr val="0000FF"/>
                </a:solidFill>
              </a:rPr>
              <a:t>nonequilibrium quantum diffusion</a:t>
            </a:r>
            <a:r>
              <a:rPr lang="en-US" sz="1400" b="1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1925" y="1552574"/>
            <a:ext cx="1152525" cy="13716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925" y="1198419"/>
                <a:ext cx="881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5" y="1198419"/>
                <a:ext cx="88106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62125" y="1200149"/>
            <a:ext cx="1152525" cy="495300"/>
            <a:chOff x="2047875" y="1400174"/>
            <a:chExt cx="1152525" cy="4953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047875" y="1758314"/>
              <a:ext cx="1152525" cy="13716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74080" y="1400174"/>
                  <a:ext cx="8810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080" y="1400174"/>
                  <a:ext cx="8810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519487" y="1209675"/>
            <a:ext cx="1152525" cy="478153"/>
            <a:chOff x="3995737" y="1409700"/>
            <a:chExt cx="1152525" cy="478153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995737" y="1750693"/>
              <a:ext cx="1152525" cy="13716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134769" y="1409700"/>
                  <a:ext cx="8810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4769" y="1409700"/>
                  <a:ext cx="881063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/>
          <p:cNvCxnSpPr/>
          <p:nvPr/>
        </p:nvCxnSpPr>
        <p:spPr bwMode="auto">
          <a:xfrm>
            <a:off x="5063457" y="1198419"/>
            <a:ext cx="0" cy="30777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072982" y="1704975"/>
            <a:ext cx="0" cy="2857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91100" y="1444822"/>
                <a:ext cx="4405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Γ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1444822"/>
                <a:ext cx="440531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150" y="2066418"/>
                <a:ext cx="6400800" cy="78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/>
                  <a:t>If the decay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1400" dirty="0" smtClean="0"/>
                  <a:t> exceeds the tunnel splitting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400" b="0" i="1" smtClean="0">
                        <a:latin typeface="Cambria Math"/>
                      </a:rPr>
                      <m:t>/ℏ</m:t>
                    </m:r>
                  </m:oMath>
                </a14:m>
                <a:r>
                  <a:rPr lang="en-US" sz="1400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max</m:t>
                    </m:r>
                    <m:r>
                      <a:rPr lang="en-US" sz="1400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sz="14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1400" dirty="0" smtClean="0"/>
                  <a:t> - </a:t>
                </a:r>
                <a:r>
                  <a:rPr lang="en-US" sz="1400" dirty="0" err="1" smtClean="0">
                    <a:solidFill>
                      <a:srgbClr val="C00000"/>
                    </a:solidFill>
                  </a:rPr>
                  <a:t>interwell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 hopping </a:t>
                </a:r>
                <a:r>
                  <a:rPr lang="en-US" sz="1400" dirty="0" smtClean="0"/>
                  <a:t>with rate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𝑊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 smtClean="0"/>
                  <a:t>given by the Fermi golden rule,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𝑊</m:t>
                    </m:r>
                    <m:r>
                      <a:rPr lang="en-US" sz="1400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/>
                      </a:rPr>
                      <m:t>/ℏ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Γ</m:t>
                    </m:r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2066418"/>
                <a:ext cx="6400800" cy="788101"/>
              </a:xfrm>
              <a:prstGeom prst="rect">
                <a:avLst/>
              </a:prstGeom>
              <a:blipFill rotWithShape="0">
                <a:blip r:embed="rId13"/>
                <a:stretch>
                  <a:fillRect l="-28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82490" y="2991216"/>
                <a:ext cx="3724275" cy="64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𝑚𝑚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𝑊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/>
                        </a:rPr>
                        <m:t>−2</m:t>
                      </m:r>
                      <m:r>
                        <a:rPr lang="en-US" sz="1400" b="0" i="1" smtClean="0">
                          <a:latin typeface="Cambria Math"/>
                        </a:rPr>
                        <m:t>𝑊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𝑚𝑚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90" y="2991216"/>
                <a:ext cx="3724275" cy="641522"/>
              </a:xfrm>
              <a:prstGeom prst="rect">
                <a:avLst/>
              </a:prstGeom>
              <a:blipFill rotWithShape="1">
                <a:blip r:embed="rId14"/>
                <a:stretch>
                  <a:fillRect t="-11142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575" y="3133725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Balance equation for well populations: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" y="3829050"/>
            <a:ext cx="898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transition to incoherent symmetry breaking familiar for a parametric oscillator already for exponentially weak dissipation!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50" y="4752975"/>
                <a:ext cx="8554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Nontrivial complication: quantum heating. Dissipation leads to occupation of excited </a:t>
                </a:r>
                <a:r>
                  <a:rPr lang="en-US" sz="1400" dirty="0" err="1" smtClean="0"/>
                  <a:t>intrawell</a:t>
                </a:r>
                <a:r>
                  <a:rPr lang="en-US" sz="1400" dirty="0" smtClean="0"/>
                  <a:t> states even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</m:t>
                    </m:r>
                    <m:r>
                      <a:rPr lang="en-US" sz="1400" b="0" i="1" smtClean="0">
                        <a:latin typeface="Cambria Math"/>
                      </a:rPr>
                      <m:t>=0!</m:t>
                    </m:r>
                  </m:oMath>
                </a14:m>
                <a:r>
                  <a:rPr lang="en-US" sz="1400" dirty="0" smtClean="0"/>
                  <a:t> Still the time symmetry 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remains broken on an exponentially long time</a:t>
                </a:r>
                <a:r>
                  <a:rPr lang="en-US" sz="1400" dirty="0" smtClean="0"/>
                  <a:t>!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4752975"/>
                <a:ext cx="8554626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142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7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3833" y="863831"/>
            <a:ext cx="8838067" cy="25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Ø"/>
              <a:tabLst>
                <a:tab pos="171450" algn="l"/>
              </a:tabLst>
            </a:pPr>
            <a:r>
              <a:rPr lang="en-US" sz="1400" b="1" dirty="0" smtClean="0"/>
              <a:t>A quantum oscillator driven close to an overtone of its </a:t>
            </a:r>
            <a:r>
              <a:rPr lang="en-US" sz="1400" b="1" dirty="0" err="1" smtClean="0"/>
              <a:t>eigenfrequency</a:t>
            </a:r>
            <a:r>
              <a:rPr lang="en-US" sz="1400" b="1" dirty="0" smtClean="0"/>
              <a:t> is a simple </a:t>
            </a:r>
            <a:r>
              <a:rPr lang="en-US" sz="1400" b="1" dirty="0" smtClean="0">
                <a:solidFill>
                  <a:srgbClr val="C00000"/>
                </a:solidFill>
              </a:rPr>
              <a:t>symmetry-protected</a:t>
            </a:r>
            <a:r>
              <a:rPr lang="en-US" sz="1400" b="1" dirty="0" smtClean="0"/>
              <a:t> time crystal.</a:t>
            </a:r>
          </a:p>
          <a:p>
            <a:pPr marL="171450" indent="-17145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Ø"/>
              <a:tabLst>
                <a:tab pos="171450" algn="l"/>
              </a:tabLst>
            </a:pPr>
            <a:r>
              <a:rPr lang="en-US" sz="1400" b="1" dirty="0" smtClean="0"/>
              <a:t>Turning on </a:t>
            </a:r>
            <a:r>
              <a:rPr lang="en-US" sz="1400" b="1" dirty="0" err="1" smtClean="0"/>
              <a:t>decoherence</a:t>
            </a:r>
            <a:r>
              <a:rPr lang="en-US" sz="1400" b="1" dirty="0" smtClean="0"/>
              <a:t>, one makes a transition from symmetry breaking  in the coherent regime to the familiar symmetry breaking in the dissipative regime – </a:t>
            </a:r>
            <a:r>
              <a:rPr lang="en-US" sz="1400" b="1" dirty="0" smtClean="0">
                <a:solidFill>
                  <a:srgbClr val="0000FF"/>
                </a:solidFill>
              </a:rPr>
              <a:t>the gap filled in?</a:t>
            </a:r>
          </a:p>
          <a:p>
            <a:pPr marL="171450" indent="-17145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Ø"/>
              <a:tabLst>
                <a:tab pos="171450" algn="l"/>
              </a:tabLst>
            </a:pPr>
            <a:r>
              <a:rPr lang="en-US" sz="1400" b="1" dirty="0" smtClean="0"/>
              <a:t>Period-3 vibrations have distinctive features even in the classical regime, compared to the familiar parametric resonance. </a:t>
            </a:r>
          </a:p>
          <a:p>
            <a:pPr marL="171450" indent="-171450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Ø"/>
              <a:tabLst>
                <a:tab pos="171450" algn="l"/>
              </a:tabLst>
            </a:pPr>
            <a:r>
              <a:rPr lang="en-US" sz="1400" b="1" dirty="0" smtClean="0"/>
              <a:t>Resonant tunneling in phase space is a fun problem! 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565150" y="268288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de-DE" sz="1800" b="1">
                <a:solidFill>
                  <a:srgbClr val="F05000"/>
                </a:solidFill>
              </a:rPr>
              <a:t>Conclusions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44767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44767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4065588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5" name="Line 6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5" y="3702848"/>
            <a:ext cx="238350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9" y="3800475"/>
            <a:ext cx="2655975" cy="182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66" y="3698086"/>
            <a:ext cx="2846641" cy="18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69974" y="2128838"/>
            <a:ext cx="7870825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i="1" dirty="0" smtClean="0">
                <a:solidFill>
                  <a:srgbClr val="C00000"/>
                </a:solidFill>
              </a:rPr>
              <a:t>“These </a:t>
            </a:r>
            <a:r>
              <a:rPr lang="en-US" sz="1800" i="1" dirty="0">
                <a:solidFill>
                  <a:srgbClr val="C00000"/>
                </a:solidFill>
              </a:rPr>
              <a:t>forty years now I’ve been speaking in prose without knowing it</a:t>
            </a:r>
            <a:r>
              <a:rPr lang="en-US" sz="1800" i="1" dirty="0" smtClean="0">
                <a:solidFill>
                  <a:srgbClr val="C00000"/>
                </a:solidFill>
              </a:rPr>
              <a:t>!”</a:t>
            </a:r>
          </a:p>
          <a:p>
            <a:pPr>
              <a:spcBef>
                <a:spcPct val="20000"/>
              </a:spcBef>
            </a:pPr>
            <a:r>
              <a:rPr lang="en-US" sz="1800" i="1" dirty="0" smtClean="0"/>
              <a:t>J. B. P. de Molière</a:t>
            </a:r>
            <a:r>
              <a:rPr lang="en-US" sz="1800" dirty="0"/>
              <a:t>, The Bourgeois Gentleman, </a:t>
            </a:r>
            <a:r>
              <a:rPr lang="en-US" sz="1800" i="1" dirty="0"/>
              <a:t>1670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3777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800" y="375553"/>
            <a:ext cx="2910112" cy="2440768"/>
            <a:chOff x="5664651" y="518185"/>
            <a:chExt cx="3381375" cy="3292496"/>
          </a:xfrm>
        </p:grpSpPr>
        <p:pic>
          <p:nvPicPr>
            <p:cNvPr id="39425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4651" y="696006"/>
              <a:ext cx="3381375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6672941" y="518185"/>
              <a:ext cx="682398" cy="373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CNT</a:t>
              </a:r>
            </a:p>
          </p:txBody>
        </p:sp>
      </p:grpSp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1085850" y="7026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de-DE" sz="1800" b="1" dirty="0" smtClean="0">
                <a:solidFill>
                  <a:srgbClr val="F05000"/>
                </a:solidFill>
              </a:rPr>
              <a:t>Mesoscopic oscillators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25608" name="Line 4"/>
          <p:cNvSpPr>
            <a:spLocks noChangeShapeType="1"/>
          </p:cNvSpPr>
          <p:nvPr/>
        </p:nvSpPr>
        <p:spPr bwMode="auto">
          <a:xfrm>
            <a:off x="-12700" y="411838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9425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289" y="3286246"/>
            <a:ext cx="3667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910036" y="3138708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Frequencies 0.1 – 10 GHz</a:t>
            </a: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5618388" y="3534676"/>
          <a:ext cx="3056679" cy="59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9" name="Equation" r:id="rId6" imgW="41445092" imgH="8039154" progId="Equation.3">
                  <p:embed/>
                </p:oleObj>
              </mc:Choice>
              <mc:Fallback>
                <p:oleObj name="Equation" r:id="rId6" imgW="41445092" imgH="803915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388" y="3534676"/>
                        <a:ext cx="3056679" cy="594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1600" y="477153"/>
            <a:ext cx="6019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Vibrational systems that are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400" b="1" dirty="0" smtClean="0"/>
              <a:t> sufficiently </a:t>
            </a:r>
            <a:r>
              <a:rPr lang="en-US" sz="1400" b="1" dirty="0" smtClean="0">
                <a:solidFill>
                  <a:srgbClr val="C00000"/>
                </a:solidFill>
              </a:rPr>
              <a:t>large</a:t>
            </a:r>
            <a:r>
              <a:rPr lang="en-US" sz="1400" b="1" dirty="0" smtClean="0"/>
              <a:t> to be individually accessed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small</a:t>
            </a:r>
            <a:r>
              <a:rPr lang="en-US" sz="1400" b="1" dirty="0" smtClean="0"/>
              <a:t>, so that fluctuations and nonlinearity are substantial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3646" y="4188138"/>
            <a:ext cx="2617253" cy="1750080"/>
            <a:chOff x="734728" y="4460220"/>
            <a:chExt cx="2617253" cy="1750080"/>
          </a:xfrm>
        </p:grpSpPr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4728" y="4460220"/>
              <a:ext cx="2617253" cy="175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 bwMode="auto">
            <a:xfrm>
              <a:off x="842242" y="4460220"/>
              <a:ext cx="205508" cy="21338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67201" y="4475285"/>
            <a:ext cx="4835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means to learn new classical and quantum physics far from equilibrium with </a:t>
            </a:r>
            <a:r>
              <a:rPr lang="en-US" sz="1400" b="1" dirty="0">
                <a:solidFill>
                  <a:srgbClr val="0000FF"/>
                </a:solidFill>
              </a:rPr>
              <a:t>well-characterized </a:t>
            </a:r>
            <a:r>
              <a:rPr lang="en-US" sz="1400" b="1" dirty="0" smtClean="0">
                <a:solidFill>
                  <a:srgbClr val="0000FF"/>
                </a:solidFill>
              </a:rPr>
              <a:t>systems, </a:t>
            </a:r>
            <a:r>
              <a:rPr lang="en-US" sz="1400" b="1" dirty="0" smtClean="0"/>
              <a:t>learn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/>
              <a:t>nontrivial physics of </a:t>
            </a:r>
            <a:r>
              <a:rPr lang="en-US" sz="1400" b="1" dirty="0" err="1" smtClean="0"/>
              <a:t>nanosystems</a:t>
            </a:r>
            <a:r>
              <a:rPr lang="en-US" sz="1400" b="1" dirty="0" smtClean="0"/>
              <a:t>, and develop means of controlling </a:t>
            </a:r>
            <a:r>
              <a:rPr lang="en-US" sz="1400" b="1" dirty="0" err="1" smtClean="0"/>
              <a:t>nanosystems</a:t>
            </a:r>
            <a:r>
              <a:rPr lang="en-US" sz="1400" b="1" dirty="0" smtClean="0"/>
              <a:t> for applications </a:t>
            </a:r>
          </a:p>
        </p:txBody>
      </p:sp>
      <p:pic>
        <p:nvPicPr>
          <p:cNvPr id="17" name="Picture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66" y="1661847"/>
            <a:ext cx="1984148" cy="15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6172" y="2694673"/>
                <a:ext cx="749854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400" dirty="0" smtClean="0"/>
                  <a:t>Time-translation operator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: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      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b="0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 smtClean="0"/>
                  <a:t>Eigenfunctions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Floquet</a:t>
                </a:r>
                <a:r>
                  <a:rPr lang="en-US" dirty="0" smtClean="0"/>
                  <a:t> states,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𝜀𝜏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/ℏ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𝜀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72" y="2694673"/>
                <a:ext cx="7498547" cy="800219"/>
              </a:xfrm>
              <a:prstGeom prst="rect">
                <a:avLst/>
              </a:prstGeom>
              <a:blipFill rotWithShape="0">
                <a:blip r:embed="rId3"/>
                <a:stretch>
                  <a:fillRect l="-488" t="-1527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Quasienergy (Floquet) states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5"/>
            <a:ext cx="9144000" cy="1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14146" y="3713573"/>
                <a:ext cx="52165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quasienergy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Floquet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eigenvalue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46" y="3713573"/>
                <a:ext cx="5216532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V="1">
            <a:off x="4480716" y="3494892"/>
            <a:ext cx="299245" cy="271804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455648" y="438348"/>
            <a:ext cx="4298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</a:rPr>
              <a:t>Quantum mechanics of periodically driven systems.</a:t>
            </a:r>
            <a:endParaRPr lang="en-US" sz="1400" b="1" u="sng" dirty="0" smtClean="0">
              <a:solidFill>
                <a:srgbClr val="0000FF"/>
              </a:solidFill>
            </a:endParaRPr>
          </a:p>
        </p:txBody>
      </p:sp>
      <p:sp>
        <p:nvSpPr>
          <p:cNvPr id="16" name="AutoShape 6" descr="https://encrypted-tbn3.gstatic.com/images?q=tbn:ANd9GcQ51yTICWXJ7RmBdUO3N20xmNNKIVy_0p3uLi27wX3YSCHY1sC9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493" y="994999"/>
                <a:ext cx="7793573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Familiar example: a parametric oscillator,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𝐹𝑐𝑜𝑠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" y="994999"/>
                <a:ext cx="7793573" cy="439992"/>
              </a:xfrm>
              <a:prstGeom prst="rect">
                <a:avLst/>
              </a:prstGeom>
              <a:blipFill rotWithShape="1">
                <a:blip r:embed="rId5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9846" y="2198310"/>
            <a:ext cx="875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Eigenstates of a periodically driven system are not stationary</a:t>
            </a:r>
            <a:r>
              <a:rPr lang="en-US" sz="1400" b="1" dirty="0" smtClean="0"/>
              <a:t>. But… </a:t>
            </a:r>
            <a:r>
              <a:rPr lang="en-US" sz="1400" dirty="0" smtClean="0"/>
              <a:t>there is </a:t>
            </a:r>
            <a:r>
              <a:rPr lang="en-US" sz="1400" dirty="0" smtClean="0">
                <a:solidFill>
                  <a:srgbClr val="C00000"/>
                </a:solidFill>
              </a:rPr>
              <a:t>time-translation symmetry</a:t>
            </a:r>
            <a:endParaRPr lang="en-US" sz="1400" b="1" dirty="0" smtClean="0">
              <a:solidFill>
                <a:srgbClr val="C00000"/>
              </a:solidFill>
            </a:endParaRPr>
          </a:p>
        </p:txBody>
      </p: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7215" y="465231"/>
            <a:ext cx="953558" cy="163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500" y="1617133"/>
                <a:ext cx="7387167" cy="38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Schrö</a:t>
                </a:r>
                <a:r>
                  <a:rPr lang="en-US" sz="1400" dirty="0"/>
                  <a:t>d</a:t>
                </a:r>
                <a:r>
                  <a:rPr lang="en-US" sz="1400" dirty="0" smtClean="0"/>
                  <a:t>inger equation: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ℏ</m:t>
                    </m:r>
                    <m:acc>
                      <m:accPr>
                        <m:chr m:val="̇"/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𝜓</m:t>
                        </m:r>
                      </m:e>
                    </m:acc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,    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𝜏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1617133"/>
                <a:ext cx="7387167" cy="382156"/>
              </a:xfrm>
              <a:prstGeom prst="rect">
                <a:avLst/>
              </a:prstGeom>
              <a:blipFill rotWithShape="1">
                <a:blip r:embed="rId7"/>
                <a:stretch>
                  <a:fillRect l="-165" t="-106349" b="-17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1004" y="4436533"/>
                <a:ext cx="8481487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Expectation values: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𝜀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𝜀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,            </m:t>
                    </m:r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4" y="4436533"/>
                <a:ext cx="8481487" cy="370294"/>
              </a:xfrm>
              <a:prstGeom prst="rect">
                <a:avLst/>
              </a:prstGeom>
              <a:blipFill rotWithShape="0"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14525" y="5070915"/>
            <a:ext cx="520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Periodicity with the period of the drive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6103644" y="4866092"/>
            <a:ext cx="299245" cy="19379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44991" y="5880295"/>
                <a:ext cx="6512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Bloch 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𝒌𝑹</m:t>
                            </m:r>
                          </m:e>
                        </m:d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991" y="5880295"/>
                <a:ext cx="6512224" cy="307777"/>
              </a:xfrm>
              <a:prstGeom prst="rect">
                <a:avLst/>
              </a:prstGeom>
              <a:blipFill rotWithShape="0"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0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57" grpId="0"/>
      <p:bldP spid="14" grpId="0"/>
      <p:bldP spid="15" grpId="0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Time crystals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5"/>
            <a:ext cx="9144000" cy="1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55648" y="438348"/>
            <a:ext cx="4298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</a:rPr>
              <a:t>Breaking time-translation symmetry.</a:t>
            </a:r>
            <a:endParaRPr lang="en-US" sz="1400" b="1" u="sng" dirty="0" smtClean="0">
              <a:solidFill>
                <a:srgbClr val="0000FF"/>
              </a:solidFill>
            </a:endParaRPr>
          </a:p>
        </p:txBody>
      </p:sp>
      <p:sp>
        <p:nvSpPr>
          <p:cNvPr id="16" name="AutoShape 6" descr="https://encrypted-tbn3.gstatic.com/images?q=tbn:ANd9GcQ51yTICWXJ7RmBdUO3N20xmNNKIVy_0p3uLi27wX3YSCHY1sC9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06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7" y="2147887"/>
            <a:ext cx="2581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06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7" y="3690937"/>
            <a:ext cx="1879816" cy="10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2550" y="1803400"/>
            <a:ext cx="414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Many-body localized states: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36" y="774700"/>
            <a:ext cx="618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Quantum Time Crystals   </a:t>
            </a:r>
            <a:r>
              <a:rPr lang="en-US" sz="1400" dirty="0" smtClean="0"/>
              <a:t>F. </a:t>
            </a:r>
            <a:r>
              <a:rPr lang="en-US" sz="1400" dirty="0" err="1" smtClean="0"/>
              <a:t>Wilczek</a:t>
            </a:r>
            <a:r>
              <a:rPr lang="en-US" sz="1400" dirty="0" smtClean="0"/>
              <a:t>, PRL  </a:t>
            </a:r>
            <a:r>
              <a:rPr lang="en-US" sz="1400" b="1" dirty="0" smtClean="0"/>
              <a:t>109,</a:t>
            </a:r>
            <a:r>
              <a:rPr lang="en-US" sz="1400" dirty="0" smtClean="0"/>
              <a:t> 160401 (2012)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936" y="1236761"/>
            <a:ext cx="892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Absence of  Quantum Time Crystals   </a:t>
            </a:r>
            <a:r>
              <a:rPr lang="en-US" sz="1400" dirty="0" smtClean="0"/>
              <a:t>H. Watanabe and M. </a:t>
            </a:r>
            <a:r>
              <a:rPr lang="en-US" sz="1400" dirty="0" err="1" smtClean="0"/>
              <a:t>Oshikawa</a:t>
            </a:r>
            <a:r>
              <a:rPr lang="en-US" sz="1400" dirty="0" smtClean="0"/>
              <a:t>, PRL  </a:t>
            </a:r>
            <a:r>
              <a:rPr lang="en-US" sz="1400" b="1" dirty="0" smtClean="0"/>
              <a:t>114,</a:t>
            </a:r>
            <a:r>
              <a:rPr lang="en-US" sz="1400" dirty="0" smtClean="0"/>
              <a:t> 251603  (2015)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50" y="2401868"/>
            <a:ext cx="51339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Phase Structure of Driven Quantum Systems</a:t>
            </a:r>
          </a:p>
          <a:p>
            <a:r>
              <a:rPr lang="en-US" sz="1400" dirty="0" smtClean="0"/>
              <a:t>V. </a:t>
            </a:r>
            <a:r>
              <a:rPr lang="en-US" sz="1400" dirty="0" err="1" smtClean="0"/>
              <a:t>Khemani</a:t>
            </a:r>
            <a:r>
              <a:rPr lang="en-US" sz="1400" dirty="0" smtClean="0"/>
              <a:t>, … S. L. </a:t>
            </a:r>
            <a:r>
              <a:rPr lang="en-US" sz="1400" dirty="0" err="1" smtClean="0"/>
              <a:t>Sondhi</a:t>
            </a:r>
            <a:r>
              <a:rPr lang="en-US" sz="1400" dirty="0" smtClean="0"/>
              <a:t>, PRL  </a:t>
            </a:r>
            <a:r>
              <a:rPr lang="en-US" sz="1400" b="1" dirty="0" smtClean="0"/>
              <a:t>116,</a:t>
            </a:r>
            <a:r>
              <a:rPr lang="en-US" sz="1400" dirty="0" smtClean="0"/>
              <a:t> 250401 (2016)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286" y="3832225"/>
            <a:ext cx="44291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Observation of a Discrete Time Crystal</a:t>
            </a:r>
          </a:p>
          <a:p>
            <a:r>
              <a:rPr lang="en-US" sz="1400" dirty="0" smtClean="0"/>
              <a:t>J. Zhang… C. Monroe, arXiv:1609.08684</a:t>
            </a:r>
          </a:p>
        </p:txBody>
      </p:sp>
    </p:spTree>
    <p:extLst>
      <p:ext uri="{BB962C8B-B14F-4D97-AF65-F5344CB8AC3E}">
        <p14:creationId xmlns:p14="http://schemas.microsoft.com/office/powerpoint/2010/main" val="14718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Time crystals prior to „time crystals“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5"/>
            <a:ext cx="9144000" cy="1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625" y="1106586"/>
                <a:ext cx="473392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0000FF"/>
                    </a:solidFill>
                  </a:rPr>
                  <a:t>Majorana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 boundary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1400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ℏ/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𝜏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1106586"/>
                <a:ext cx="4733925" cy="332912"/>
              </a:xfrm>
              <a:prstGeom prst="rect">
                <a:avLst/>
              </a:prstGeom>
              <a:blipFill rotWithShape="1">
                <a:blip r:embed="rId3"/>
                <a:stretch>
                  <a:fillRect l="-38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6" descr="https://encrypted-tbn3.gstatic.com/images?q=tbn:ANd9GcQ51yTICWXJ7RmBdUO3N20xmNNKIVy_0p3uLi27wX3YSCHY1sC9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500" y="478792"/>
                <a:ext cx="74985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400" dirty="0" err="1" smtClean="0"/>
                  <a:t>Floquet</a:t>
                </a:r>
                <a:r>
                  <a:rPr lang="en-US" sz="1400" dirty="0" smtClean="0"/>
                  <a:t> states</a:t>
                </a:r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𝜀𝜏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/ℏ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𝜀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478792"/>
                <a:ext cx="7498547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524500" y="1362075"/>
            <a:ext cx="354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1D quantum wire </a:t>
            </a:r>
            <a:r>
              <a:rPr lang="en-US" sz="1200" dirty="0"/>
              <a:t>[</a:t>
            </a:r>
            <a:r>
              <a:rPr lang="en-US" sz="1200" dirty="0" smtClean="0"/>
              <a:t>Jiang et al, PRL (2011)]</a:t>
            </a:r>
            <a:endParaRPr lang="en-US" sz="12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" y="1927225"/>
                <a:ext cx="5210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Superposition: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1400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 (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1927225"/>
                <a:ext cx="5210175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34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675" y="2341033"/>
                <a:ext cx="8481487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Expectation values: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acc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,    </m:t>
                    </m:r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but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" y="2341033"/>
                <a:ext cx="8481487" cy="370294"/>
              </a:xfrm>
              <a:prstGeom prst="rect">
                <a:avLst/>
              </a:prstGeom>
              <a:blipFill rotWithShape="1">
                <a:blip r:embed="rId7"/>
                <a:stretch>
                  <a:fillRect l="-21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16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124200"/>
            <a:ext cx="3638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276600"/>
            <a:ext cx="838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900" y="4848225"/>
            <a:ext cx="843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Boundary states in the photonic quantum walk </a:t>
            </a:r>
            <a:r>
              <a:rPr lang="en-US" sz="1200" dirty="0" smtClean="0"/>
              <a:t>[Kitagawa et al., Nat. </a:t>
            </a:r>
            <a:r>
              <a:rPr lang="en-US" sz="1200" dirty="0" err="1" smtClean="0"/>
              <a:t>Comm</a:t>
            </a:r>
            <a:r>
              <a:rPr lang="en-US" sz="1200" dirty="0" smtClean="0"/>
              <a:t> (2012)]  </a:t>
            </a:r>
          </a:p>
        </p:txBody>
      </p:sp>
      <p:pic>
        <p:nvPicPr>
          <p:cNvPr id="5417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219450"/>
            <a:ext cx="1981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228975" y="1011336"/>
            <a:ext cx="1343025" cy="563266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67449" y="863235"/>
            <a:ext cx="2223937" cy="366713"/>
            <a:chOff x="6267449" y="863235"/>
            <a:chExt cx="2223937" cy="366713"/>
          </a:xfrm>
        </p:grpSpPr>
        <p:pic>
          <p:nvPicPr>
            <p:cNvPr id="5416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49" y="863235"/>
              <a:ext cx="22239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6448425" y="1046372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191500" y="1039911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95800" y="1647825"/>
            <a:ext cx="9525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protected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307418" y="1574602"/>
            <a:ext cx="264582" cy="25419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67" y="4400550"/>
            <a:ext cx="7429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924" y="5988205"/>
                <a:ext cx="7914640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𝜀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𝜀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  <m:d>
                          <m:dPr>
                            <m:begChr m:val="〈"/>
                            <m:endChr m:val="〉"/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=−〈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𝜀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〉 </m:t>
                        </m:r>
                      </m:e>
                    </m:func>
                  </m:oMath>
                </a14:m>
                <a:r>
                  <a:rPr lang="en-US" sz="1400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24" y="5988205"/>
                <a:ext cx="7914640" cy="310341"/>
              </a:xfrm>
              <a:prstGeom prst="rect">
                <a:avLst/>
              </a:prstGeom>
              <a:blipFill rotWithShape="1">
                <a:blip r:embed="rId13"/>
                <a:stretch>
                  <a:fillRect t="-92157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3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89" name="Group 33"/>
          <p:cNvGrpSpPr>
            <a:grpSpLocks/>
          </p:cNvGrpSpPr>
          <p:nvPr/>
        </p:nvGrpSpPr>
        <p:grpSpPr bwMode="auto">
          <a:xfrm>
            <a:off x="5365750" y="1179099"/>
            <a:ext cx="3397250" cy="1693333"/>
            <a:chOff x="3508" y="856"/>
            <a:chExt cx="1943" cy="805"/>
          </a:xfrm>
        </p:grpSpPr>
        <p:pic>
          <p:nvPicPr>
            <p:cNvPr id="27546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8" y="856"/>
              <a:ext cx="1943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5488" name="Rectangle 32"/>
            <p:cNvSpPr>
              <a:spLocks noChangeArrowheads="1"/>
            </p:cNvSpPr>
            <p:nvPr/>
          </p:nvSpPr>
          <p:spPr bwMode="auto">
            <a:xfrm>
              <a:off x="3568" y="864"/>
              <a:ext cx="392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127125" y="18012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Fast Backward: Parametric </a:t>
            </a:r>
            <a:r>
              <a:rPr lang="de-DE" sz="1800" b="1" dirty="0">
                <a:solidFill>
                  <a:srgbClr val="F05000"/>
                </a:solidFill>
              </a:rPr>
              <a:t>O</a:t>
            </a:r>
            <a:r>
              <a:rPr lang="de-DE" sz="1800" b="1" dirty="0" smtClean="0">
                <a:solidFill>
                  <a:srgbClr val="F05000"/>
                </a:solidFill>
              </a:rPr>
              <a:t>scillator </a:t>
            </a:r>
            <a:endParaRPr lang="de-DE" sz="1800" b="1" dirty="0">
              <a:solidFill>
                <a:srgbClr val="F05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463" name="Text Box 7"/>
              <p:cNvSpPr txBox="1">
                <a:spLocks noChangeArrowheads="1"/>
              </p:cNvSpPr>
              <p:nvPr/>
            </p:nvSpPr>
            <p:spPr bwMode="auto">
              <a:xfrm>
                <a:off x="17991" y="514467"/>
                <a:ext cx="441430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Classical phenomenological description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546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1" y="514467"/>
                <a:ext cx="4414309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414" b="-142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465" name="Text Box 9"/>
              <p:cNvSpPr txBox="1">
                <a:spLocks noChangeArrowheads="1"/>
              </p:cNvSpPr>
              <p:nvPr/>
            </p:nvSpPr>
            <p:spPr bwMode="auto">
              <a:xfrm>
                <a:off x="74837" y="3037783"/>
                <a:ext cx="844051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400" dirty="0" smtClean="0"/>
                  <a:t>Weak damping, resonant  modulation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>
                        <a:solidFill>
                          <a:srgbClr val="0000FF"/>
                        </a:solidFill>
                        <a:latin typeface="Cambria Math"/>
                      </a:rPr>
                      <m:t>≈2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1400" dirty="0" smtClean="0"/>
                  <a:t>  </a:t>
                </a:r>
                <a:r>
                  <a:rPr lang="en-US" dirty="0" smtClean="0"/>
                  <a:t> </a:t>
                </a:r>
                <a:r>
                  <a:rPr lang="en-US" sz="1400" dirty="0" smtClean="0"/>
                  <a:t>excitation of 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period-two states</a:t>
                </a:r>
                <a:r>
                  <a:rPr lang="en-US" sz="1400" dirty="0" smtClean="0"/>
                  <a:t>. The states differ </a:t>
                </a:r>
                <a:r>
                  <a:rPr lang="en-US" sz="1400" dirty="0"/>
                  <a:t>in phase by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   </a:t>
                </a:r>
                <a:r>
                  <a:rPr lang="en-US" sz="1400" dirty="0" smtClean="0"/>
                  <a:t>- 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spontaneous breaking of discrete time-translation symmetry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546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37" y="3037783"/>
                <a:ext cx="8440513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5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6868" y="1082262"/>
            <a:ext cx="953558" cy="163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5498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550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5502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5504" name="Rectangle 48"/>
          <p:cNvSpPr>
            <a:spLocks noChangeArrowheads="1"/>
          </p:cNvSpPr>
          <p:nvPr/>
        </p:nvSpPr>
        <p:spPr bwMode="auto">
          <a:xfrm>
            <a:off x="698500" y="0"/>
            <a:ext cx="844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-12700" y="411838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28265"/>
              </p:ext>
            </p:extLst>
          </p:nvPr>
        </p:nvGraphicFramePr>
        <p:xfrm>
          <a:off x="5135562" y="482091"/>
          <a:ext cx="3910013" cy="41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27" name="Equation" r:id="rId8" imgW="43883636" imgH="4625394" progId="Equation.3">
                  <p:embed/>
                </p:oleObj>
              </mc:Choice>
              <mc:Fallback>
                <p:oleObj name="Equation" r:id="rId8" imgW="43883636" imgH="462539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2" y="482091"/>
                        <a:ext cx="3910013" cy="414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055" y="1311079"/>
                <a:ext cx="5361125" cy="826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Classical oscillator Hamiltonian with periodic driving</a:t>
                </a:r>
                <a:r>
                  <a:rPr lang="en-US" sz="1400" b="1" dirty="0" smtClean="0"/>
                  <a:t>: 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𝐹𝑐𝑜𝑠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" y="1311079"/>
                <a:ext cx="5361125" cy="826380"/>
              </a:xfrm>
              <a:prstGeom prst="rect">
                <a:avLst/>
              </a:prstGeom>
              <a:blipFill rotWithShape="1">
                <a:blip r:embed="rId10"/>
                <a:stretch>
                  <a:fillRect l="-341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" y="2324100"/>
            <a:ext cx="414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Ancient Greeks? Faraday? Mathieu?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25" y="4238625"/>
            <a:ext cx="87439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Key distinctions</a:t>
            </a:r>
            <a:r>
              <a:rPr lang="en-US" sz="1400" b="1" dirty="0" smtClean="0"/>
              <a:t>: </a:t>
            </a:r>
            <a:r>
              <a:rPr lang="en-US" sz="1400" dirty="0" smtClean="0"/>
              <a:t>(</a:t>
            </a:r>
            <a:r>
              <a:rPr lang="en-US" sz="1400" dirty="0" err="1" smtClean="0"/>
              <a:t>i</a:t>
            </a:r>
            <a:r>
              <a:rPr lang="en-US" sz="1400" dirty="0" smtClean="0"/>
              <a:t>) a dissipative system; (ii) a small number of degrees of freedom.</a:t>
            </a:r>
          </a:p>
          <a:p>
            <a:pPr algn="ctr"/>
            <a:r>
              <a:rPr lang="en-US" b="1" dirty="0" smtClean="0"/>
              <a:t>A connection to time crystals?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7604" y="5305425"/>
            <a:ext cx="4697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The matter of the observation time: phase flips</a:t>
            </a:r>
          </a:p>
        </p:txBody>
      </p:sp>
    </p:spTree>
    <p:extLst>
      <p:ext uri="{BB962C8B-B14F-4D97-AF65-F5344CB8AC3E}">
        <p14:creationId xmlns:p14="http://schemas.microsoft.com/office/powerpoint/2010/main" val="3831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/>
      <p:bldP spid="275465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Beyond the Landau-type symmetry breaking: period tripling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5"/>
            <a:ext cx="9144000" cy="1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48151" y="422274"/>
                <a:ext cx="4853656" cy="34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Γ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  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≈3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1" y="422274"/>
                <a:ext cx="4853656" cy="343427"/>
              </a:xfrm>
              <a:prstGeom prst="rect">
                <a:avLst/>
              </a:prstGeom>
              <a:blipFill rotWithShape="1"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6" descr="https://encrypted-tbn3.gstatic.com/images?q=tbn:ANd9GcQ51yTICWXJ7RmBdUO3N20xmNNKIVy_0p3uLi27wX3YSCHY1sC9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501" y="465991"/>
            <a:ext cx="418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Oscillator driven close to triple </a:t>
            </a:r>
            <a:r>
              <a:rPr lang="en-US" sz="1400" b="1" dirty="0" err="1" smtClean="0"/>
              <a:t>eigenfrequency</a:t>
            </a:r>
            <a:r>
              <a:rPr lang="en-US" sz="1400" b="1" dirty="0" smtClean="0"/>
              <a:t>, </a:t>
            </a:r>
            <a:endParaRPr lang="en-US" sz="1800" dirty="0" smtClean="0"/>
          </a:p>
        </p:txBody>
      </p:sp>
      <p:pic>
        <p:nvPicPr>
          <p:cNvPr id="542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795349"/>
            <a:ext cx="2670389" cy="183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324" y="1162050"/>
            <a:ext cx="1190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 states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037940" y="1574800"/>
            <a:ext cx="324134" cy="1968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4200" y="1115913"/>
                <a:ext cx="2545080" cy="101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15913"/>
                <a:ext cx="2545080" cy="10175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195" y="2963676"/>
            <a:ext cx="6690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Classically: have to give a “kick” to push the system into one of the period-3 states: </a:t>
            </a:r>
            <a:r>
              <a:rPr lang="en-US" sz="1400" b="1" dirty="0" smtClean="0">
                <a:solidFill>
                  <a:srgbClr val="C00000"/>
                </a:solidFill>
              </a:rPr>
              <a:t>not </a:t>
            </a:r>
            <a:r>
              <a:rPr lang="en-US" sz="1400" dirty="0" smtClean="0"/>
              <a:t>the Landau-type symmetry breaking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252" y="3981450"/>
                <a:ext cx="7884796" cy="34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Similar behavior with a linear force,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+2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Γ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𝑞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 </m:t>
                        </m:r>
                      </m:e>
                    </m:func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≈3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2" y="3981450"/>
                <a:ext cx="7884796" cy="343427"/>
              </a:xfrm>
              <a:prstGeom prst="rect">
                <a:avLst/>
              </a:prstGeom>
              <a:blipFill rotWithShape="0">
                <a:blip r:embed="rId6"/>
                <a:stretch>
                  <a:fillRect l="-232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7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6" y="803417"/>
            <a:ext cx="2515199" cy="18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94" y="2824033"/>
            <a:ext cx="2682360" cy="19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055020" y="7024"/>
            <a:ext cx="801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800" b="1" dirty="0" smtClean="0">
                <a:solidFill>
                  <a:srgbClr val="F05000"/>
                </a:solidFill>
              </a:rPr>
              <a:t>Quantum Description: the RWA Hamiltonian</a:t>
            </a:r>
            <a:endParaRPr lang="de-DE" sz="1800" b="1" dirty="0">
              <a:solidFill>
                <a:srgbClr val="F05000"/>
              </a:solidFill>
            </a:endParaRP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4476750" y="312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0" y="411836"/>
            <a:ext cx="9144000" cy="0"/>
          </a:xfrm>
          <a:prstGeom prst="line">
            <a:avLst/>
          </a:prstGeom>
          <a:noFill/>
          <a:ln w="25400">
            <a:solidFill>
              <a:srgbClr val="F05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50" y="472766"/>
                <a:ext cx="6589850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Oscillator Hamiltonian</a:t>
                </a:r>
                <a:r>
                  <a:rPr lang="en-US" sz="1400" b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𝐹𝑐𝑜𝑠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" y="472766"/>
                <a:ext cx="6589850" cy="439992"/>
              </a:xfrm>
              <a:prstGeom prst="rect">
                <a:avLst/>
              </a:prstGeom>
              <a:blipFill rotWithShape="1">
                <a:blip r:embed="rId4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484" y="1291628"/>
            <a:ext cx="6112794" cy="1594618"/>
            <a:chOff x="57484" y="1011891"/>
            <a:chExt cx="6112794" cy="1594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84" y="1011891"/>
                  <a:ext cx="6112794" cy="1157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1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cos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m:rPr>
                                <m:sty m:val="p"/>
                              </m:rP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sin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1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=−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sin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m:rPr>
                                <m:sty m:val="p"/>
                              </m:rP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cos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en-US" sz="1400" b="0" dirty="0" smtClean="0">
                    <a:solidFill>
                      <a:srgbClr val="0000FF"/>
                    </a:solidFill>
                  </a:endParaRPr>
                </a:p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;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ℏ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</m:t>
                      </m:r>
                      <m:acc>
                        <m:accPr>
                          <m:chr m:val="̃"/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ℏ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ℏ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𝛿𝜔</m:t>
                          </m:r>
                        </m:den>
                      </m:f>
                    </m:oMath>
                  </a14:m>
                  <a:r>
                    <a:rPr lang="en-US" sz="1400" dirty="0" smtClean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/>
                        </a:rPr>
                        <m:t>𝛿𝜔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84" y="1011891"/>
                  <a:ext cx="6112794" cy="11573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930408" y="2329510"/>
              <a:ext cx="2924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dimensionless Planck constant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2843096" y="2167030"/>
              <a:ext cx="276224" cy="16192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38100" y="3276600"/>
            <a:ext cx="548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096" y="3099368"/>
                <a:ext cx="3550723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96" y="3099368"/>
                <a:ext cx="3550723" cy="391902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831" y="3156820"/>
            <a:ext cx="3144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T</a:t>
            </a:r>
            <a:r>
              <a:rPr lang="en-US" sz="1200" b="1" dirty="0" smtClean="0">
                <a:solidFill>
                  <a:srgbClr val="C00000"/>
                </a:solidFill>
              </a:rPr>
              <a:t>ime-independent </a:t>
            </a:r>
            <a:r>
              <a:rPr lang="en-US" sz="1200" b="1" dirty="0" smtClean="0"/>
              <a:t>RWA Hamiltonian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11" y="510692"/>
            <a:ext cx="2549210" cy="20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675" y="1085554"/>
                <a:ext cx="63003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400" dirty="0"/>
                  <a:t>S</a:t>
                </a:r>
                <a:r>
                  <a:rPr lang="en-US" sz="1400" dirty="0" smtClean="0"/>
                  <a:t>caled quadratures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sz="1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400" dirty="0" smtClean="0"/>
                  <a:t> “rotation”:</a:t>
                </a:r>
                <a:endParaRPr lang="en-US" sz="15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" y="1085554"/>
                <a:ext cx="6300336" cy="415498"/>
              </a:xfrm>
              <a:prstGeom prst="rect">
                <a:avLst/>
              </a:prstGeom>
              <a:blipFill rotWithShape="0">
                <a:blip r:embed="rId8"/>
                <a:stretch>
                  <a:fillRect l="-29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25" y="3756801"/>
                <a:ext cx="5362575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𝑃𝑄𝑃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" y="3756801"/>
                <a:ext cx="5362575" cy="5549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62" y="4727773"/>
            <a:ext cx="2515199" cy="18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625" y="4933950"/>
                <a:ext cx="56926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 wells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1400" dirty="0" smtClean="0"/>
                  <a:t>3 </a:t>
                </a:r>
                <a:r>
                  <a:rPr lang="en-US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vibrational</a:t>
                </a:r>
                <a:r>
                  <a:rPr lang="en-US" sz="1400" dirty="0" smtClean="0"/>
                  <a:t> states, in the presence of dissipation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4933950"/>
                <a:ext cx="569265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21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96175" y="2982387"/>
                <a:ext cx="752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75" y="2982387"/>
                <a:ext cx="752475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3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0" grpId="0"/>
      <p:bldP spid="3" grpId="0"/>
      <p:bldP spid="2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400" b="1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30460</TotalTime>
  <Words>927</Words>
  <Application>Microsoft Office PowerPoint</Application>
  <PresentationFormat>On-screen Show (4:3)</PresentationFormat>
  <Paragraphs>176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Wingdings</vt:lpstr>
      <vt:lpstr>Standarddesign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dykman</dc:creator>
  <cp:lastModifiedBy>Mark Dykman</cp:lastModifiedBy>
  <cp:revision>1161</cp:revision>
  <dcterms:created xsi:type="dcterms:W3CDTF">2003-04-30T17:52:29Z</dcterms:created>
  <dcterms:modified xsi:type="dcterms:W3CDTF">2017-03-15T18:57:17Z</dcterms:modified>
</cp:coreProperties>
</file>