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256" r:id="rId4"/>
    <p:sldId id="275" r:id="rId5"/>
    <p:sldId id="276" r:id="rId6"/>
    <p:sldId id="302" r:id="rId7"/>
    <p:sldId id="303" r:id="rId8"/>
    <p:sldId id="277" r:id="rId9"/>
    <p:sldId id="281" r:id="rId10"/>
    <p:sldId id="280" r:id="rId11"/>
    <p:sldId id="294" r:id="rId12"/>
    <p:sldId id="299" r:id="rId13"/>
    <p:sldId id="296" r:id="rId14"/>
    <p:sldId id="295" r:id="rId15"/>
    <p:sldId id="297" r:id="rId16"/>
    <p:sldId id="279" r:id="rId17"/>
    <p:sldId id="278" r:id="rId18"/>
    <p:sldId id="293" r:id="rId19"/>
    <p:sldId id="282" r:id="rId20"/>
    <p:sldId id="300" r:id="rId21"/>
    <p:sldId id="283" r:id="rId22"/>
    <p:sldId id="285" r:id="rId23"/>
    <p:sldId id="286" r:id="rId24"/>
    <p:sldId id="289" r:id="rId25"/>
    <p:sldId id="291" r:id="rId26"/>
    <p:sldId id="292" r:id="rId27"/>
    <p:sldId id="304" r:id="rId28"/>
    <p:sldId id="305" r:id="rId29"/>
    <p:sldId id="306" r:id="rId30"/>
    <p:sldId id="301" r:id="rId31"/>
    <p:sldId id="298" r:id="rId32"/>
    <p:sldId id="307" r:id="rId33"/>
    <p:sldId id="309" r:id="rId34"/>
    <p:sldId id="308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AB4500"/>
    <a:srgbClr val="CC3300"/>
    <a:srgbClr val="339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553A-69EA-488F-A656-3E3A2C30A556}" type="datetimeFigureOut">
              <a:rPr lang="zh-CN" altLang="en-US" smtClean="0"/>
              <a:pPr/>
              <a:t>2014/8/25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C4DD-0A53-4FD1-B93B-48A1BB010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82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C4DD-0A53-4FD1-B93B-48A1BB010A1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C4DD-0A53-4FD1-B93B-48A1BB010A1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C4DD-0A53-4FD1-B93B-48A1BB010A1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C4DD-0A53-4FD1-B93B-48A1BB010A1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C4DD-0A53-4FD1-B93B-48A1BB010A1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00A-A275-450B-9DD1-B5120D15F3F9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16-48FF-4592-BCB0-A10AD441BC8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9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55B-8482-4148-BDE6-9366FFB3E01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4346-7B4B-40CD-9269-828EAF5E364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20A5-968C-4C85-BB96-84EEFD030C9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0B5C-CD78-46C7-80BB-2084333EC28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94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1C83-0C8C-453D-9137-B2066449DC0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1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1101-1A40-4FBB-8BD5-647FE86259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56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38DE-64AF-4E2D-8183-06CDE7C9D92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3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5DF7-1C23-4DB5-92F5-2E178A57C8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21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1F5C-40F6-487C-BED6-B07AEF67BB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BFE4-23D3-4EAA-8F20-714A48B35B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9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16-48FF-4592-BCB0-A10AD441BC8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6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55B-8482-4148-BDE6-9366FFB3E01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4346-7B4B-40CD-9269-828EAF5E364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70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20A5-968C-4C85-BB96-84EEFD030C9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9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0B5C-CD78-46C7-80BB-2084333EC28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84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1C83-0C8C-453D-9137-B2066449DC0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68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1101-1A40-4FBB-8BD5-647FE86259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38DE-64AF-4E2D-8183-06CDE7C9D92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34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5DF7-1C23-4DB5-92F5-2E178A57C8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2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1F5C-40F6-487C-BED6-B07AEF67BB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61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BFE4-23D3-4EAA-8F20-714A48B35B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1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D1C9F-A56E-47E4-80F4-FDF2E6462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4195-FF40-404C-A401-2E8372DC3AA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4195-FF40-404C-A401-2E8372DC3AA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jpeg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epc.ihep.ac.cn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ghigjf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0051" y="-2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Chinese Initiatives on Future Circular Collider</a:t>
            </a:r>
            <a:endParaRPr lang="zh-CN" altLang="en-US" sz="4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285884"/>
          </a:xfrm>
        </p:spPr>
        <p:txBody>
          <a:bodyPr>
            <a:norm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Hongbo Zhu (IHEP)</a:t>
            </a:r>
          </a:p>
          <a:p>
            <a:r>
              <a:rPr lang="en-US" altLang="zh-CN" sz="2200" b="1" i="1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On behalf of the CEPC-SppC Study Group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71472" y="4929198"/>
            <a:ext cx="80010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“Next Steps in the Energy Frontier –</a:t>
            </a:r>
            <a:r>
              <a:rPr kumimoji="0" lang="en-US" altLang="zh-CN" sz="24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 Hadron Colliders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FermiLab, 25-29 August 2014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5364" name="AutoShape 4" descr="http://mail.ihep.ac.cn/coremail/s?func=mbox:getMessageData&amp;sid=BAWopQFFWXtqMfwykOFFKTZJJFaDlZlQ&amp;mid=1:1tbiAQUEAFDmq4EEQQAAsZ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6" name="AutoShape 6" descr="http://mail.ihep.ac.cn/coremail/s?func=mbox:getMessageData&amp;sid=BAWopQFFWXtqMfwykOFFKTZJJFaDlZlQ&amp;mid=1:1tbiAQUEAFDmq4EEQQAAsZ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368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143380"/>
            <a:ext cx="1817370" cy="1223010"/>
          </a:xfrm>
          <a:prstGeom prst="rect">
            <a:avLst/>
          </a:prstGeom>
          <a:noFill/>
        </p:spPr>
      </p:pic>
      <p:pic>
        <p:nvPicPr>
          <p:cNvPr id="11" name="图片 10" descr="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9476" y="1556792"/>
            <a:ext cx="2045029" cy="1708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Detector Concept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4500570"/>
            <a:ext cx="8229600" cy="192882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spcBef>
                <a:spcPts val="100"/>
              </a:spcBef>
              <a:buSzPct val="75000"/>
            </a:pPr>
            <a:r>
              <a:rPr lang="en-US" altLang="zh-CN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Similar performance requirements to ILC detectors</a:t>
            </a:r>
          </a:p>
          <a:p>
            <a:pPr lvl="1">
              <a:lnSpc>
                <a:spcPts val="3000"/>
              </a:lnSpc>
              <a:spcBef>
                <a:spcPts val="100"/>
              </a:spcBef>
              <a:buSzPct val="75000"/>
            </a:pPr>
            <a:r>
              <a:rPr lang="en-US" altLang="zh-CN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Momentum:                                    ← </a:t>
            </a:r>
            <a:r>
              <a:rPr lang="en-US" altLang="zh-CN" sz="19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recoiled Higgs mass</a:t>
            </a:r>
          </a:p>
          <a:p>
            <a:pPr lvl="1">
              <a:lnSpc>
                <a:spcPts val="3000"/>
              </a:lnSpc>
              <a:spcBef>
                <a:spcPts val="100"/>
              </a:spcBef>
              <a:buSzPct val="75000"/>
            </a:pPr>
            <a:r>
              <a:rPr lang="en-US" altLang="zh-CN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Impact parameter:                                             ← </a:t>
            </a:r>
            <a:r>
              <a:rPr lang="en-US" altLang="zh-CN" sz="19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flavor tagging, BR</a:t>
            </a:r>
          </a:p>
          <a:p>
            <a:pPr lvl="1">
              <a:lnSpc>
                <a:spcPts val="3000"/>
              </a:lnSpc>
              <a:spcBef>
                <a:spcPts val="100"/>
              </a:spcBef>
              <a:buSzPct val="75000"/>
            </a:pPr>
            <a:r>
              <a:rPr lang="en-US" altLang="zh-CN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Jet energy:                         ← </a:t>
            </a:r>
            <a:r>
              <a:rPr lang="en-US" altLang="zh-CN" sz="19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W/Z </a:t>
            </a:r>
            <a:r>
              <a:rPr lang="en-US" altLang="zh-CN" sz="1900" dirty="0" err="1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di</a:t>
            </a:r>
            <a:r>
              <a:rPr lang="en-US" altLang="zh-CN" sz="19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-jet mass separation</a:t>
            </a:r>
          </a:p>
          <a:p>
            <a:pPr lvl="1">
              <a:lnSpc>
                <a:spcPts val="3000"/>
              </a:lnSpc>
              <a:spcBef>
                <a:spcPts val="100"/>
              </a:spcBef>
              <a:buSzPct val="75000"/>
            </a:pPr>
            <a:r>
              <a:rPr lang="en-US" altLang="zh-CN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…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571736" y="4833950"/>
          <a:ext cx="18843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公式" r:id="rId6" imgW="1257120" imgH="253800" progId="Equation.3">
                  <p:embed/>
                </p:oleObj>
              </mc:Choice>
              <mc:Fallback>
                <p:oleObj name="公式" r:id="rId6" imgW="12571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833950"/>
                        <a:ext cx="18843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305184" y="5072074"/>
          <a:ext cx="255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公式" r:id="rId8" imgW="1701720" imgH="355320" progId="Equation.3">
                  <p:embed/>
                </p:oleObj>
              </mc:Choice>
              <mc:Fallback>
                <p:oleObj name="公式" r:id="rId8" imgW="170172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84" y="5072074"/>
                        <a:ext cx="2552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500298" y="5500702"/>
          <a:ext cx="1219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公式" r:id="rId10" imgW="812520" imgH="393480" progId="Equation.3">
                  <p:embed/>
                </p:oleObj>
              </mc:Choice>
              <mc:Fallback>
                <p:oleObj name="公式" r:id="rId10" imgW="8125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5500702"/>
                        <a:ext cx="12192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 descr="ILD_v2_drop_HC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20" y="1285860"/>
            <a:ext cx="4129333" cy="3087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429124" y="1214422"/>
            <a:ext cx="4357718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ILD-like detector with additional considerations (</a:t>
            </a:r>
            <a:r>
              <a:rPr lang="en-US" altLang="zh-CN" sz="2000" b="1" i="1" dirty="0" smtClean="0">
                <a:latin typeface="Arial" pitchFamily="34" charset="0"/>
                <a:cs typeface="Arial" pitchFamily="34" charset="0"/>
              </a:rPr>
              <a:t>incomplete list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342900" indent="-342900">
              <a:spcBef>
                <a:spcPts val="300"/>
              </a:spcBef>
              <a:buSzPct val="60000"/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Shorter L* (1.5/2.5m)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→ constraints on space for the Si/TPC tracker</a:t>
            </a:r>
          </a:p>
          <a:p>
            <a:pPr marL="342900" indent="-342900">
              <a:spcBef>
                <a:spcPts val="300"/>
              </a:spcBef>
              <a:buSzPct val="60000"/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power-pulsing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→ lower granularity of vertex detector and calorimeter</a:t>
            </a:r>
          </a:p>
          <a:p>
            <a:pPr marL="342900" indent="-342900">
              <a:spcBef>
                <a:spcPts val="300"/>
              </a:spcBef>
              <a:buSzPct val="60000"/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Limited CM (up to 250 GeV)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→ calorimeters of reduced size</a:t>
            </a:r>
          </a:p>
          <a:p>
            <a:pPr marL="342900" indent="-342900">
              <a:spcBef>
                <a:spcPts val="300"/>
              </a:spcBef>
              <a:buSzPct val="60000"/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Lower radiation background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→ vertex detector closer to IP</a:t>
            </a:r>
          </a:p>
          <a:p>
            <a:pPr marL="342900" indent="-342900">
              <a:spcBef>
                <a:spcPts val="300"/>
              </a:spcBef>
              <a:buSzPct val="60000"/>
              <a:buFont typeface="Wingdings" pitchFamily="2" charset="2"/>
              <a:buChar char="p"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Vertex Detector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4500594"/>
          </a:xfrm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8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Pixel detector technologies on the market: CMOS Pixel Sensor (CPS), DEPFET, SOI, CCD, hybrid with 3D interconnection … and operation experience from other experiments, e.g.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lvl="1">
              <a:spcBef>
                <a:spcPts val="800"/>
              </a:spcBef>
              <a:buSzPct val="75000"/>
            </a:pP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CPS: STAR PX (MIMOSA28), ALICE ITS upgrade (MISTRAL/ASTRAL)</a:t>
            </a:r>
          </a:p>
          <a:p>
            <a:pPr lvl="1">
              <a:spcBef>
                <a:spcPts val="800"/>
              </a:spcBef>
              <a:buSzPct val="75000"/>
            </a:pP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DEPFET: Belle II vertex detector</a:t>
            </a:r>
            <a:endParaRPr lang="en-US" altLang="zh-CN" sz="2000" dirty="0" smtClean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spcBef>
                <a:spcPts val="8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Without power-pulsing, it is difficult to remove heat sufficiently with air-cooling, possible solutions:</a:t>
            </a:r>
          </a:p>
          <a:p>
            <a:pPr lvl="1">
              <a:spcBef>
                <a:spcPts val="800"/>
              </a:spcBef>
              <a:buSzPct val="75000"/>
            </a:pPr>
            <a:r>
              <a:rPr lang="en-US" altLang="zh-CN" sz="18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Extra cooling material/larger pixel size → 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degraded performance</a:t>
            </a:r>
          </a:p>
          <a:p>
            <a:pPr lvl="1">
              <a:spcBef>
                <a:spcPts val="800"/>
              </a:spcBef>
              <a:buSzPct val="75000"/>
            </a:pPr>
            <a:r>
              <a:rPr lang="en-US" altLang="zh-CN" sz="18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Innovative readout architecture with lower power consumption or novel cooling technology (e.g. micro-channel cooling)</a:t>
            </a:r>
          </a:p>
          <a:p>
            <a:pPr>
              <a:spcBef>
                <a:spcPts val="8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Preliminary study reveals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radiation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background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likely lower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than ILC </a:t>
            </a:r>
            <a:r>
              <a:rPr lang="en-US" altLang="zh-CN" sz="20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→ 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placing the vertex detector closer to IP to improve c-tagging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577431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Detailed studies required to understand the impacts on physics performance</a:t>
            </a:r>
            <a:endParaRPr lang="zh-CN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Calorimeters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3571876"/>
            <a:ext cx="8229600" cy="2357454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Particle Flow Algorithm (PFA) driven calorimeters extensively explored by the CALICE collaboration; have started investigating the following technologies:</a:t>
            </a:r>
          </a:p>
          <a:p>
            <a:pPr lvl="1">
              <a:buSzPct val="75000"/>
            </a:pP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DHCAL(</a:t>
            </a:r>
            <a:r>
              <a:rPr lang="en-US" altLang="zh-CN" sz="1800" dirty="0" err="1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ThGEM</a:t>
            </a: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, RPC), SDHCAL (RPC), ECAL (</a:t>
            </a:r>
            <a:r>
              <a:rPr lang="en-US" altLang="zh-CN" sz="1800" dirty="0" err="1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SciW</a:t>
            </a: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, </a:t>
            </a:r>
            <a:r>
              <a:rPr lang="en-US" altLang="zh-CN" sz="1800" dirty="0" err="1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SiW</a:t>
            </a: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</a:t>
            </a:r>
          </a:p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Without power-pulsing, cooling of high-granularity calorimeters challenging due to the huge number of electronics channels →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less segmentation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→ </a:t>
            </a:r>
            <a:r>
              <a:rPr lang="en-US" altLang="zh-CN" sz="20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degraded detector performance</a:t>
            </a: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874964" y="1214422"/>
            <a:ext cx="3673831" cy="2236737"/>
            <a:chOff x="500034" y="1315882"/>
            <a:chExt cx="4174808" cy="2541746"/>
          </a:xfrm>
        </p:grpSpPr>
        <p:pic>
          <p:nvPicPr>
            <p:cNvPr id="16" name="图片 15" descr="PastedGraphic-1.tif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1315882"/>
              <a:ext cx="4174808" cy="2541746"/>
            </a:xfrm>
            <a:prstGeom prst="rect">
              <a:avLst/>
            </a:prstGeom>
          </p:spPr>
        </p:pic>
        <p:pic>
          <p:nvPicPr>
            <p:cNvPr id="56326" name="Picture 6" descr="atlas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1357298"/>
              <a:ext cx="974408" cy="460058"/>
            </a:xfrm>
            <a:prstGeom prst="rect">
              <a:avLst/>
            </a:prstGeom>
            <a:noFill/>
          </p:spPr>
        </p:pic>
      </p:grpSp>
      <p:sp>
        <p:nvSpPr>
          <p:cNvPr id="19" name="矩形 18"/>
          <p:cNvSpPr/>
          <p:nvPr/>
        </p:nvSpPr>
        <p:spPr>
          <a:xfrm>
            <a:off x="642910" y="591718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Detailed studies required to understand the impacts on physics performance</a:t>
            </a:r>
            <a:endParaRPr lang="zh-CN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212152"/>
            <a:ext cx="3199638" cy="22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Higgs Couplings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1428760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omparison of the expected precision on Higgs couplings measurements from HL-LHC, ILC and CEPC.</a:t>
            </a: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243150"/>
            <a:ext cx="45386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6408" y="5716145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eventually a combination of results from all experiments …</a:t>
            </a:r>
            <a:endParaRPr lang="zh-CN" altLang="en-US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2457464"/>
            <a:ext cx="37862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SzPct val="80000"/>
              <a:buFont typeface="Wingdings" pitchFamily="2" charset="2"/>
              <a:buChar char="Ø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HL-LHC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: 3 ab</a:t>
            </a:r>
            <a:r>
              <a:rPr lang="en-US" altLang="zh-CN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one detector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with the following assumption:</a:t>
            </a:r>
          </a:p>
          <a:p>
            <a:pPr marL="342900" indent="-342900">
              <a:spcBef>
                <a:spcPts val="1200"/>
              </a:spcBef>
              <a:buSzPct val="80000"/>
              <a:buFont typeface="Wingdings" pitchFamily="2" charset="2"/>
              <a:buChar char="Ø"/>
            </a:pP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SzPct val="80000"/>
              <a:buFont typeface="Wingdings" pitchFamily="2" charset="2"/>
              <a:buChar char="Ø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ILC 500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: 250 fb</a:t>
            </a:r>
            <a:r>
              <a:rPr lang="en-US" altLang="zh-CN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@250 GeV + 500 fb</a:t>
            </a:r>
            <a:r>
              <a:rPr lang="en-US" altLang="zh-CN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@500 GeV</a:t>
            </a:r>
          </a:p>
          <a:p>
            <a:pPr marL="342900" indent="-342900">
              <a:spcBef>
                <a:spcPts val="1200"/>
              </a:spcBef>
              <a:buSzPct val="80000"/>
              <a:buFont typeface="Wingdings" pitchFamily="2" charset="2"/>
              <a:buChar char="Ø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CEPC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: 2.5 ab</a:t>
            </a:r>
            <a:r>
              <a:rPr lang="en-US" altLang="zh-CN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@ 250 GeV,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one detector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643570" y="3071810"/>
          <a:ext cx="2741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公式" r:id="rId6" imgW="1523880" imgH="253800" progId="Equation.3">
                  <p:embed/>
                </p:oleObj>
              </mc:Choice>
              <mc:Fallback>
                <p:oleObj name="公式" r:id="rId6" imgW="15238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3071810"/>
                        <a:ext cx="27416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5373297"/>
            <a:ext cx="533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7030A0"/>
                </a:solidFill>
              </a:rPr>
              <a:t>e</a:t>
            </a:r>
            <a:r>
              <a:rPr lang="en-US" altLang="zh-CN" dirty="0" err="1" smtClean="0">
                <a:solidFill>
                  <a:srgbClr val="7030A0"/>
                </a:solidFill>
              </a:rPr>
              <a:t>+e</a:t>
            </a:r>
            <a:r>
              <a:rPr lang="en-US" altLang="zh-CN" dirty="0" smtClean="0">
                <a:solidFill>
                  <a:srgbClr val="7030A0"/>
                </a:solidFill>
              </a:rPr>
              <a:t>- collider ideally suited for measuring </a:t>
            </a:r>
            <a:r>
              <a:rPr lang="en-US" altLang="zh-CN" dirty="0" err="1" smtClean="0">
                <a:solidFill>
                  <a:srgbClr val="7030A0"/>
                </a:solidFill>
              </a:rPr>
              <a:t>H</a:t>
            </a:r>
            <a:r>
              <a:rPr lang="en-US" altLang="zh-CN" dirty="0" err="1" smtClean="0">
                <a:solidFill>
                  <a:srgbClr val="7030A0"/>
                </a:solidFill>
                <a:sym typeface="Symbol"/>
              </a:rPr>
              <a:t></a:t>
            </a:r>
            <a:r>
              <a:rPr lang="en-US" altLang="zh-CN" dirty="0" err="1" smtClean="0">
                <a:solidFill>
                  <a:srgbClr val="7030A0"/>
                </a:solidFill>
              </a:rPr>
              <a:t>invisibles</a:t>
            </a:r>
            <a:r>
              <a:rPr lang="en-US" altLang="zh-CN" dirty="0" smtClean="0">
                <a:solidFill>
                  <a:srgbClr val="7030A0"/>
                </a:solidFill>
              </a:rPr>
              <a:t> 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Super proton-proton Collider</a:t>
            </a:r>
            <a:br>
              <a:rPr lang="en-US" altLang="zh-CN" b="1" dirty="0" smtClean="0">
                <a:solidFill>
                  <a:srgbClr val="0070C0"/>
                </a:solidFill>
              </a:rPr>
            </a:br>
            <a:r>
              <a:rPr lang="en-US" altLang="zh-CN" b="1" dirty="0" smtClean="0">
                <a:solidFill>
                  <a:srgbClr val="0070C0"/>
                </a:solidFill>
              </a:rPr>
              <a:t>(SppC)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Physics Motivation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00034" y="5786454"/>
            <a:ext cx="8229600" cy="428628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200" b="1" i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More discussion at this workshop …</a:t>
            </a: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sp>
        <p:nvSpPr>
          <p:cNvPr id="33" name="内容占位符 3"/>
          <p:cNvSpPr txBox="1">
            <a:spLocks/>
          </p:cNvSpPr>
          <p:nvPr/>
        </p:nvSpPr>
        <p:spPr>
          <a:xfrm>
            <a:off x="485804" y="1285860"/>
            <a:ext cx="8229600" cy="20002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800"/>
              </a:spcBef>
              <a:buSzPct val="75000"/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High center-of-mass energy of O(100 TeV) allows for direct searches for New Physics like SUSY, Extra Dimensions, </a:t>
            </a:r>
            <a:r>
              <a:rPr lang="en-US" altLang="zh-CN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etc.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   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→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unprecedented physics potentials</a:t>
            </a:r>
          </a:p>
          <a:p>
            <a:pPr marL="342900" lvl="0" indent="-342900">
              <a:spcBef>
                <a:spcPts val="800"/>
              </a:spcBef>
              <a:buSzPct val="75000"/>
              <a:buFont typeface="Arial" pitchFamily="34" charset="0"/>
              <a:buChar char="•"/>
            </a:pPr>
            <a:r>
              <a:rPr lang="en-US" altLang="zh-CN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To or not to re-define the physics program upon the (HL-)LHC results yet to come …</a:t>
            </a:r>
            <a:endParaRPr kumimoji="0" lang="en-US" altLang="zh-CN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35" name="图片 34" descr="100T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135743"/>
            <a:ext cx="7773485" cy="27221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57720" y="2857496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latin typeface="Arial" pitchFamily="34" charset="0"/>
                <a:cs typeface="Arial" pitchFamily="34" charset="0"/>
              </a:rPr>
              <a:t>Dr L. Wang’s talk at 1st CFHEP Symposium</a:t>
            </a:r>
            <a:endParaRPr lang="zh-CN" alt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Accelerator Baseline </a:t>
            </a:r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Design </a:t>
            </a:r>
            <a:r>
              <a:rPr lang="en-US" altLang="zh-CN" sz="2000" b="1" dirty="0" smtClean="0">
                <a:solidFill>
                  <a:srgbClr val="7030A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considerations</a:t>
            </a:r>
            <a:endParaRPr lang="zh-CN" altLang="en-US" sz="2000" b="1" dirty="0">
              <a:solidFill>
                <a:srgbClr val="7030A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3643314"/>
            <a:ext cx="8229600" cy="2571768"/>
          </a:xfrm>
          <a:ln>
            <a:noFill/>
          </a:ln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Proton-proton collider luminosity</a:t>
            </a: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r>
              <a:rPr lang="en-US" altLang="zh-CN" sz="20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Main constraint: </a:t>
            </a:r>
            <a:r>
              <a:rPr lang="en-US" altLang="zh-CN" sz="20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high-field superconducting dipole magnets</a:t>
            </a:r>
          </a:p>
          <a:p>
            <a:pPr lvl="1">
              <a:spcBef>
                <a:spcPts val="800"/>
              </a:spcBef>
              <a:buSzPct val="75000"/>
            </a:pP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50 km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:         </a:t>
            </a:r>
            <a:r>
              <a:rPr lang="en-US" altLang="zh-CN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</a:t>
            </a:r>
            <a:r>
              <a:rPr lang="en-US" altLang="zh-CN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max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= 12 T, </a:t>
            </a:r>
            <a:r>
              <a:rPr lang="en-US" altLang="zh-C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= 50 TeV</a:t>
            </a:r>
          </a:p>
          <a:p>
            <a:pPr lvl="1">
              <a:spcBef>
                <a:spcPts val="800"/>
              </a:spcBef>
              <a:buSzPct val="75000"/>
            </a:pP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50 km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:         </a:t>
            </a:r>
            <a:r>
              <a:rPr lang="en-US" altLang="zh-CN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</a:t>
            </a:r>
            <a:r>
              <a:rPr lang="en-US" altLang="zh-CN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max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= 20 T, </a:t>
            </a:r>
            <a:r>
              <a:rPr lang="en-US" altLang="zh-C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= 70 TeV</a:t>
            </a:r>
          </a:p>
          <a:p>
            <a:pPr lvl="1">
              <a:spcBef>
                <a:spcPts val="800"/>
              </a:spcBef>
              <a:buSzPct val="75000"/>
            </a:pP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70 km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:         </a:t>
            </a:r>
            <a:r>
              <a:rPr lang="en-US" altLang="zh-CN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</a:t>
            </a:r>
            <a:r>
              <a:rPr lang="en-US" altLang="zh-CN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max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= 20 T, </a:t>
            </a:r>
            <a:r>
              <a:rPr lang="en-US" altLang="zh-C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= 90 TeV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21349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1500188" y="4070359"/>
          <a:ext cx="29225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5" imgW="2628720" imgH="583920" progId="">
                  <p:embed/>
                </p:oleObj>
              </mc:Choice>
              <mc:Fallback>
                <p:oleObj name="Equation" r:id="rId5" imgW="2628720" imgH="5839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070359"/>
                        <a:ext cx="2922587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214938" y="4081471"/>
          <a:ext cx="13779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公式" r:id="rId7" imgW="1069560" imgH="484560" progId="Equation.3">
                  <p:embed/>
                </p:oleObj>
              </mc:Choice>
              <mc:Fallback>
                <p:oleObj name="公式" r:id="rId7" imgW="1069560" imgH="484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081471"/>
                        <a:ext cx="137795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643570" y="5286388"/>
          <a:ext cx="1457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9" imgW="965160" imgH="431640" progId="">
                  <p:embed/>
                </p:oleObj>
              </mc:Choice>
              <mc:Fallback>
                <p:oleObj name="Equation" r:id="rId9" imgW="96516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286388"/>
                        <a:ext cx="14573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图片 32" descr="SppC-layout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728" y="1314117"/>
            <a:ext cx="6123049" cy="2400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667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Basic Machine Parameters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714347" y="1285863"/>
          <a:ext cx="7572430" cy="494216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86214"/>
                <a:gridCol w="1893108"/>
                <a:gridCol w="1893108"/>
              </a:tblGrid>
              <a:tr h="3223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SppC</a:t>
                      </a:r>
                      <a:r>
                        <a:rPr lang="en-US" altLang="zh-CN" sz="16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Machine Parameters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Option 1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Option 2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Beam energy [TeV]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Circumference [km]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SR</a:t>
                      </a:r>
                      <a:r>
                        <a:rPr lang="en-US" altLang="zh-CN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loss/turn [keV]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440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4090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Bunch population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1.3 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×10</a:t>
                      </a:r>
                      <a:r>
                        <a:rPr lang="en-US" altLang="zh-CN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0.98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×10</a:t>
                      </a:r>
                      <a:r>
                        <a:rPr lang="en-US" altLang="zh-CN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Bunch numbers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6000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Beam</a:t>
                      </a:r>
                      <a:r>
                        <a:rPr lang="en-US" altLang="zh-CN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current [mA]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0.405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SR</a:t>
                      </a:r>
                      <a:r>
                        <a:rPr lang="en-US" altLang="zh-CN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power/beam (MW)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1.66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altLang="zh-CN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 [T]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19.24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Bending radius [km]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6.9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7.8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Momentum compaction factor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×10</a:t>
                      </a:r>
                      <a:r>
                        <a:rPr lang="en-US" altLang="zh-CN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×10</a:t>
                      </a:r>
                      <a:r>
                        <a:rPr lang="en-US" altLang="zh-CN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altLang="zh-CN" sz="14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x/y (m)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0.1/0.1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0.1/0.1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Emittance (</a:t>
                      </a:r>
                      <a:r>
                        <a:rPr lang="el-GR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l-GR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·</a:t>
                      </a:r>
                      <a:r>
                        <a:rPr lang="en-US" altLang="zh-CN" sz="1400" b="1" dirty="0" err="1" smtClean="0">
                          <a:latin typeface="Arial" pitchFamily="34" charset="0"/>
                          <a:cs typeface="Arial" pitchFamily="34" charset="0"/>
                        </a:rPr>
                        <a:t>rad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22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ξ</a:t>
                      </a:r>
                      <a:r>
                        <a:rPr lang="en-US" altLang="zh-CN" sz="14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/IP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0.004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0.004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416463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Luminosity/IP (cm</a:t>
                      </a:r>
                      <a:r>
                        <a:rPr lang="en-US" altLang="zh-CN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altLang="zh-CN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2.15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×10</a:t>
                      </a:r>
                      <a:r>
                        <a:rPr lang="en-US" altLang="zh-CN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zh-CN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2.85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×10</a:t>
                      </a:r>
                      <a:r>
                        <a:rPr lang="en-US" altLang="zh-CN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zh-CN" alt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cxnSp>
        <p:nvCxnSpPr>
          <p:cNvPr id="19" name="直接连接符 18"/>
          <p:cNvCxnSpPr/>
          <p:nvPr/>
        </p:nvCxnSpPr>
        <p:spPr>
          <a:xfrm rot="10800000">
            <a:off x="5143504" y="4213230"/>
            <a:ext cx="278608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>
            <a:off x="5143504" y="1928803"/>
            <a:ext cx="278608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0800000">
            <a:off x="5143504" y="6213493"/>
            <a:ext cx="278608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516574" y="188640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</a:t>
            </a:r>
            <a:r>
              <a:rPr lang="en-US" altLang="zh-CN" sz="2000" b="1" dirty="0" smtClean="0">
                <a:solidFill>
                  <a:srgbClr val="7030A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ork in progress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High-field Magnets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857256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High-field dipole magnetic field for SppC (</a:t>
            </a:r>
            <a:r>
              <a:rPr lang="en-US" altLang="zh-CN" sz="2000" i="1" dirty="0" err="1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</a:t>
            </a:r>
            <a:r>
              <a:rPr lang="en-US" altLang="zh-CN" sz="2000" baseline="-25000" dirty="0" err="1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max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= 20 T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 - </a:t>
            </a:r>
            <a:r>
              <a:rPr lang="en-US" altLang="zh-CN" sz="20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Challenging</a:t>
            </a: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magnet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85926"/>
            <a:ext cx="4336386" cy="3315163"/>
          </a:xfrm>
          <a:prstGeom prst="rect">
            <a:avLst/>
          </a:prstGeom>
        </p:spPr>
      </p:pic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428596" y="1785926"/>
            <a:ext cx="421484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Nb</a:t>
            </a:r>
            <a:r>
              <a:rPr lang="en-US" altLang="zh-CN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Sn dipole magnetic field records: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SzPct val="80000"/>
              <a:buFont typeface="Wingdings" pitchFamily="2" charset="2"/>
              <a:buChar char="p"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11 T achieved with double-aperture (MSUT @4.4K,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Twente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U, 1995)</a:t>
            </a:r>
          </a:p>
          <a:p>
            <a:pPr marL="342900" indent="-342900">
              <a:spcBef>
                <a:spcPts val="600"/>
              </a:spcBef>
              <a:buSzPct val="80000"/>
              <a:buFont typeface="Wingdings" pitchFamily="2" charset="2"/>
              <a:buChar char="p"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13.5 T achieved with single-aperture (D20 @1.8K, LBNL, 1997)</a:t>
            </a:r>
          </a:p>
          <a:p>
            <a:pPr marL="342900" indent="-342900">
              <a:spcBef>
                <a:spcPts val="600"/>
              </a:spcBef>
              <a:buSzPct val="80000"/>
              <a:buFont typeface="Wingdings" pitchFamily="2" charset="2"/>
              <a:buChar char="p"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Current operational field 8.3 T (LHC main dipole)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034" y="5199419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Nb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Sn alone cannot yield the desired 20 T for SppC dipole magnet. Combination of 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altLang="zh-CN" sz="20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Sn (15 T) + HTS (5 T)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is considered,  which will require 10 -15 years of intensive R&amp;D on Nb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Sn/HTS technologies.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158" y="4071942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altLang="zh-CN" sz="20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Sn dipoles approaching the conductor limits; necessary to develop HTS technology toward 18 – 20 T</a:t>
            </a:r>
            <a:endParaRPr lang="zh-CN" alt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Tentative R&amp;D Roadmap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785786" y="1214422"/>
          <a:ext cx="7715304" cy="34290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58950"/>
                <a:gridCol w="5756354"/>
              </a:tblGrid>
              <a:tr h="467014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en-US" altLang="zh-CN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+ HTS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123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2015 – 2020 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Develop 12 T Nb</a:t>
                      </a:r>
                      <a:r>
                        <a:rPr lang="en-US" altLang="zh-CN" sz="14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Sn double-aperture dipole magnet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Conduct basic technology research on HTS materials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wires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and prototype an inserted coil of 2 – 3 T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123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2020 – 2025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Develop 15 T Nb</a:t>
                      </a:r>
                      <a:r>
                        <a:rPr lang="en-US" altLang="zh-CN" sz="14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Sn double-aperture dipole/</a:t>
                      </a:r>
                      <a:r>
                        <a:rPr lang="en-US" altLang="zh-CN" sz="1400" dirty="0" err="1" smtClean="0">
                          <a:latin typeface="Arial" pitchFamily="34" charset="0"/>
                          <a:cs typeface="Arial" pitchFamily="34" charset="0"/>
                        </a:rPr>
                        <a:t>quadrapole</a:t>
                      </a: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 magnets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Conduct basic technology research on HTS materials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wires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and prototype an inserted coil of 4 – 5 T</a:t>
                      </a:r>
                      <a:endParaRPr lang="zh-CN" alt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014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2025 – 2030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Develop Nb</a:t>
                      </a:r>
                      <a:r>
                        <a:rPr lang="en-US" altLang="zh-CN" sz="14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Sn (15 T) + HTS (5 T) or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HTS (20 T) dipole magnet</a:t>
                      </a:r>
                      <a:endParaRPr lang="en-US" altLang="zh-CN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2537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2030 – 2035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Knowledge and experience transfer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to industry, enabling mass production</a:t>
                      </a:r>
                      <a:endParaRPr lang="en-US" altLang="zh-CN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内容占位符 3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571636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0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Request for short/long term research funding (</a:t>
            </a:r>
            <a:r>
              <a:rPr lang="en-US" altLang="zh-CN" sz="2000" b="1" i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in preparation</a:t>
            </a:r>
            <a:r>
              <a:rPr lang="en-US" altLang="zh-CN" sz="20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) </a:t>
            </a:r>
          </a:p>
          <a:p>
            <a:pPr>
              <a:buSzPct val="75000"/>
            </a:pPr>
            <a:r>
              <a:rPr lang="en-US" altLang="zh-CN" sz="20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Joint venture with institutes/companies started, e.g. Western Superconducting Technologies Co. Ltd. (main supplier to ITER)</a:t>
            </a:r>
          </a:p>
          <a:p>
            <a:pPr>
              <a:buSzPct val="75000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Global efforts to develop superconducting magnet technology</a:t>
            </a: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After the Higgs Discovery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www.symmetrymagazine.org/sites/default/files/images/hi-res/Feature_HiggsFactoryBloom_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10544"/>
            <a:ext cx="7924800" cy="446166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71802" y="114298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Higgs factory ideas bloom</a:t>
            </a:r>
            <a:endParaRPr lang="zh-CN" alt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33748" y="6019404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photo credit: symmetry</a:t>
            </a:r>
            <a:endParaRPr lang="zh-CN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14290"/>
            <a:ext cx="1135856" cy="76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CEPC-SppC Project Timeline (dream) 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00034" y="1714488"/>
          <a:ext cx="8215370" cy="4286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</a:tblGrid>
              <a:tr h="428628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2030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2035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noFill/>
                  </a:tcPr>
                </a:tc>
              </a:tr>
            </a:tbl>
          </a:graphicData>
        </a:graphic>
      </p:graphicFrame>
      <p:cxnSp>
        <p:nvCxnSpPr>
          <p:cNvPr id="18" name="直接箭头连接符 17"/>
          <p:cNvCxnSpPr/>
          <p:nvPr/>
        </p:nvCxnSpPr>
        <p:spPr>
          <a:xfrm>
            <a:off x="500034" y="2143116"/>
            <a:ext cx="8215370" cy="1588"/>
          </a:xfrm>
          <a:prstGeom prst="straightConnector1">
            <a:avLst/>
          </a:prstGeom>
          <a:ln w="15875" cmpd="sng">
            <a:solidFill>
              <a:srgbClr val="002060"/>
            </a:solidFill>
            <a:bevel/>
            <a:headEnd type="none" w="sm" len="lg"/>
            <a:tailEnd type="triangle" w="sm" len="lg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571604" y="2214554"/>
          <a:ext cx="1785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Engineering</a:t>
                      </a:r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Design</a:t>
                      </a:r>
                    </a:p>
                    <a:p>
                      <a:pPr algn="ctr"/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(2016-2020)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3357554" y="2214554"/>
          <a:ext cx="250033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Construction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(2021-2027)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5857884" y="2214554"/>
          <a:ext cx="285752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taking</a:t>
                      </a:r>
                    </a:p>
                    <a:p>
                      <a:pPr algn="ctr"/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(2028-2035)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500034" y="2214554"/>
          <a:ext cx="107157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Pre-studies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(2013-2015)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500034" y="3257552"/>
          <a:ext cx="78581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zh-CN" sz="12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altLang="zh-CN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Milestone</a:t>
                      </a: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: pre-CDR (by the end of 2014)</a:t>
                      </a:r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→</a:t>
                      </a: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R&amp;D funding request to Chinese government in 2015 (China’s 13</a:t>
                      </a:r>
                      <a:r>
                        <a:rPr lang="en-US" altLang="zh-CN" sz="120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Five-Year Plan 2016-2020)</a:t>
                      </a:r>
                      <a:r>
                        <a:rPr lang="en-US" altLang="zh-CN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2" name="直接箭头连接符 31"/>
          <p:cNvCxnSpPr/>
          <p:nvPr/>
        </p:nvCxnSpPr>
        <p:spPr>
          <a:xfrm rot="5400000" flipH="1" flipV="1">
            <a:off x="679423" y="2678107"/>
            <a:ext cx="1071570" cy="1588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8596" y="135729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CEPC</a:t>
            </a:r>
            <a:endParaRPr lang="zh-CN" alt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500034" y="4500570"/>
          <a:ext cx="8215370" cy="4286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</a:tblGrid>
              <a:tr h="428628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2030</a:t>
                      </a: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2040</a:t>
                      </a:r>
                      <a:endParaRPr lang="zh-CN" altLang="en-US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3" name="直接箭头连接符 42"/>
          <p:cNvCxnSpPr/>
          <p:nvPr/>
        </p:nvCxnSpPr>
        <p:spPr>
          <a:xfrm>
            <a:off x="500034" y="4929198"/>
            <a:ext cx="8215370" cy="1588"/>
          </a:xfrm>
          <a:prstGeom prst="straightConnector1">
            <a:avLst/>
          </a:prstGeom>
          <a:ln w="15875" cmpd="sng">
            <a:solidFill>
              <a:srgbClr val="002060"/>
            </a:solidFill>
            <a:bevel/>
            <a:headEnd type="none" w="sm" len="lg"/>
            <a:tailEnd type="triangle" w="sm" len="lg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500034" y="5000636"/>
          <a:ext cx="3357586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(2014-2030)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3857620" y="5000636"/>
          <a:ext cx="164307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Engineering Design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(2030-2035)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5500694" y="5000636"/>
          <a:ext cx="185738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Construction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(3035-2042)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7358082" y="5000636"/>
          <a:ext cx="178591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Data taking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(2042-2055)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28596" y="414338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SppC</a:t>
            </a:r>
            <a:endParaRPr lang="zh-CN" alt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Candidate Site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1643074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Preliminarily selected: Qinghuangdao (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秦皇岛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), 300 km from Beijing, with great geological conditions and strong support from the local municipal government </a:t>
            </a:r>
          </a:p>
          <a:p>
            <a:pPr>
              <a:spcBef>
                <a:spcPts val="800"/>
              </a:spcBef>
              <a:buSzPct val="75000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Detailed geologic survey and conceptual design efforts of civil engineering already started</a:t>
            </a: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642910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16" name="图片 15" descr="cand_s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119644"/>
            <a:ext cx="4621585" cy="3024000"/>
          </a:xfrm>
          <a:prstGeom prst="rect">
            <a:avLst/>
          </a:prstGeom>
        </p:spPr>
      </p:pic>
      <p:pic>
        <p:nvPicPr>
          <p:cNvPr id="17" name="Picture 2" descr="http://www.qhdpost.com.cn/ems_cx/%E7%A7%A6%E7%9A%87%E5%B2%9B%E9%B8%BD%E5%AD%90%E7%AA%9D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38" y="3119612"/>
            <a:ext cx="259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upload.17u.net/uploadpicbase/2009/11/13/aa/2009111316354747851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38" y="4667644"/>
            <a:ext cx="259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72132" y="4667050"/>
            <a:ext cx="2500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Starting point of the Great Wall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Organization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3786190"/>
            <a:ext cx="8229600" cy="2714644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Institution Board and Steering Committee formed in the kick-off meeting in September 2013; conveners appointed for the three working groups: </a:t>
            </a: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Accelerator, Theory </a:t>
            </a:r>
            <a:r>
              <a:rPr lang="en-US" altLang="zh-CN" sz="18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and</a:t>
            </a: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Detector &amp; Physics</a:t>
            </a:r>
          </a:p>
          <a:p>
            <a:pPr lvl="1">
              <a:buSzPct val="75000"/>
            </a:pPr>
            <a:r>
              <a:rPr lang="en-US" altLang="zh-CN" sz="18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Find out more: </a:t>
            </a:r>
            <a:r>
              <a:rPr lang="en-US" altLang="zh-CN" sz="1800" dirty="0" smtClean="0">
                <a:latin typeface="Arial" pitchFamily="34" charset="0"/>
                <a:ea typeface="黑体" pitchFamily="49" charset="-122"/>
                <a:cs typeface="Arial" pitchFamily="34" charset="0"/>
                <a:hlinkClick r:id="rId3"/>
              </a:rPr>
              <a:t>http://cepc.ihep.ac.cn/index.html </a:t>
            </a:r>
            <a:endParaRPr lang="en-US" altLang="zh-CN" sz="18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International workshops and regular group meetings to coordinate efforts</a:t>
            </a:r>
          </a:p>
          <a:p>
            <a:pPr>
              <a:buSzPct val="75000"/>
            </a:pPr>
            <a:r>
              <a:rPr lang="en-US" altLang="zh-CN" sz="1800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Schools and hand-on tutorials to train students – </a:t>
            </a: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important to inspire more young people to directly participate in the activities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76050" y="1214422"/>
            <a:ext cx="8482230" cy="2404586"/>
            <a:chOff x="357158" y="1214422"/>
            <a:chExt cx="8482230" cy="2404586"/>
          </a:xfrm>
        </p:grpSpPr>
        <p:pic>
          <p:nvPicPr>
            <p:cNvPr id="35842" name="Picture 2" descr="http://cepc.ihep.ac.cn/images/Structur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214422"/>
              <a:ext cx="3774440" cy="240284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3372" y="1214422"/>
              <a:ext cx="4696016" cy="2404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Internationalization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492922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Center for Future High Energy Physics (CFHEP) established on 17 December 2013, with Prof. </a:t>
            </a:r>
            <a:r>
              <a:rPr lang="en-US" altLang="zh-CN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Nima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altLang="zh-CN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Arkani-Hamed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as its first director</a:t>
            </a: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spcBef>
                <a:spcPts val="8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Started inviting theorists (and now accelerator physicists) to come to IHEP and work together with local members on related topics</a:t>
            </a:r>
          </a:p>
          <a:p>
            <a:pPr>
              <a:spcBef>
                <a:spcPts val="8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Intended to invite experts in all relevant fields →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More are welcome!</a:t>
            </a:r>
          </a:p>
          <a:p>
            <a:pPr>
              <a:spcBef>
                <a:spcPts val="800"/>
              </a:spcBef>
              <a:buSzPct val="75000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seed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for an international lab, potentially organized and managed by the community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32770" name="Picture 2" descr="http://cfhep.ihep.ac.cn/cfh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941774"/>
            <a:ext cx="3855720" cy="2558796"/>
          </a:xfrm>
          <a:prstGeom prst="rect">
            <a:avLst/>
          </a:prstGeom>
          <a:noFill/>
        </p:spPr>
      </p:pic>
      <p:pic>
        <p:nvPicPr>
          <p:cNvPr id="16" name="图片 15" descr="visito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906160"/>
            <a:ext cx="3516359" cy="2665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Pre-CDR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5214974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Writing up the preliminary Conceptual Design Report (pre-CDR), covering accelerator, theory, experiment (detector and physics), and civil engineering. →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</a:t>
            </a:r>
            <a:r>
              <a:rPr lang="en-US" altLang="zh-CN" sz="2000" b="1" baseline="30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st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milestone</a:t>
            </a: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15" name="图片 14" descr="sched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285992"/>
            <a:ext cx="5320836" cy="3972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Pre-CDR: Accelerator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6286500" cy="461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72264" y="2214554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Most chapters ready for internal review</a:t>
            </a:r>
          </a:p>
          <a:p>
            <a:endParaRPr lang="en-US" altLang="zh-CN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Theory/Detector &amp; Physics chapters in similar status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Summary (personal remarks)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5214974"/>
          </a:xfrm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The proposal of CEPC-SppC, with the electron machine as its first step, balances well the physics goals and technical challenges together with economic affordability. </a:t>
            </a:r>
          </a:p>
          <a:p>
            <a:pPr>
              <a:spcBef>
                <a:spcPts val="1200"/>
              </a:spcBef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spcBef>
                <a:spcPts val="12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Writing up the pre-CDR helps identifying the most critical R&amp;D items, enables the possibility to request R&amp;D finding (China’s 13</a:t>
            </a:r>
            <a:r>
              <a:rPr lang="en-US" altLang="zh-CN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Five-Year plan), and internationalize the project by getting more and  more foreign experts involved. </a:t>
            </a:r>
          </a:p>
          <a:p>
            <a:pPr>
              <a:spcBef>
                <a:spcPts val="12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CEPC-SppC would eventually re-shape the Chinese HEP community and enable more important Chinese contributions than ever to the international HEP community. </a:t>
            </a: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43042" y="228599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Precision measurements + New Physics</a:t>
            </a:r>
            <a:endParaRPr lang="zh-CN" alt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5286388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International collaboration is the only way to make this project possible. Join us!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Backup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New Physics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17" name="图片 16" descr="N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214422"/>
            <a:ext cx="6807515" cy="51156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57884" y="1214422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Snowmass NP report</a:t>
            </a:r>
            <a:endParaRPr lang="zh-CN" altLang="en-US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Critical Parameters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00034" y="1928802"/>
            <a:ext cx="4371948" cy="3500462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Circumference: 50 km</a:t>
            </a:r>
          </a:p>
          <a:p>
            <a:pPr>
              <a:buSzPct val="75000"/>
            </a:pP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SR power: 50 MW/beam</a:t>
            </a:r>
          </a:p>
          <a:p>
            <a:pPr>
              <a:buSzPct val="75000"/>
            </a:pP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16 *arcs</a:t>
            </a:r>
          </a:p>
          <a:p>
            <a:pPr>
              <a:buSzPct val="75000"/>
            </a:pP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 *IPs</a:t>
            </a:r>
          </a:p>
          <a:p>
            <a:pPr>
              <a:buSzPct val="75000"/>
            </a:pP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8 RF cavity section (distributed)</a:t>
            </a:r>
          </a:p>
          <a:p>
            <a:pPr>
              <a:buSzPct val="75000"/>
            </a:pP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6 straights (for injection and dump)</a:t>
            </a:r>
          </a:p>
          <a:p>
            <a:pPr>
              <a:buSzPct val="75000"/>
            </a:pP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Filling factor of the ring: ~80%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grpSp>
        <p:nvGrpSpPr>
          <p:cNvPr id="3" name="组合 30"/>
          <p:cNvGrpSpPr>
            <a:grpSpLocks noChangeAspect="1"/>
          </p:cNvGrpSpPr>
          <p:nvPr/>
        </p:nvGrpSpPr>
        <p:grpSpPr>
          <a:xfrm>
            <a:off x="4857752" y="1714488"/>
            <a:ext cx="3825717" cy="3761362"/>
            <a:chOff x="4500562" y="1643050"/>
            <a:chExt cx="4027071" cy="39593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组合 28"/>
            <p:cNvGrpSpPr>
              <a:grpSpLocks noChangeAspect="1"/>
            </p:cNvGrpSpPr>
            <p:nvPr/>
          </p:nvGrpSpPr>
          <p:grpSpPr>
            <a:xfrm>
              <a:off x="4500562" y="1643050"/>
              <a:ext cx="4027071" cy="3959328"/>
              <a:chOff x="3930649" y="1268760"/>
              <a:chExt cx="5033839" cy="4949160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45" b="7545"/>
              <a:stretch/>
            </p:blipFill>
            <p:spPr bwMode="auto">
              <a:xfrm>
                <a:off x="3930649" y="1268760"/>
                <a:ext cx="5033839" cy="494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267009" y="1840528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3CB4"/>
                    </a:solidFill>
                  </a:rPr>
                  <a:t>IP1</a:t>
                </a:r>
                <a:endParaRPr lang="zh-CN" altLang="en-US" sz="2000" b="1" dirty="0">
                  <a:solidFill>
                    <a:srgbClr val="003CB4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97385" y="5463242"/>
                <a:ext cx="79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3CB4"/>
                    </a:solidFill>
                  </a:rPr>
                  <a:t>IP2</a:t>
                </a:r>
                <a:endParaRPr lang="zh-CN" altLang="en-US" sz="2000" b="1" dirty="0">
                  <a:solidFill>
                    <a:srgbClr val="003CB4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6993" y="511798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RF</a:t>
                </a:r>
                <a:endParaRPr lang="zh-CN" alt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19081" y="299695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RF</a:t>
                </a:r>
                <a:endParaRPr lang="zh-CN" alt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819081" y="437156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RF</a:t>
                </a:r>
                <a:endParaRPr lang="zh-CN" alt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31425" y="218094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RF</a:t>
                </a:r>
                <a:endParaRPr lang="zh-CN" alt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70809" y="526496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RF</a:t>
                </a:r>
                <a:endParaRPr lang="zh-CN" alt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16557" y="437156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RF</a:t>
                </a:r>
                <a:endParaRPr lang="zh-CN" alt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52681" y="299695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RF</a:t>
                </a:r>
                <a:endParaRPr lang="zh-CN" alt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505297" y="204206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RF</a:t>
                </a:r>
                <a:endParaRPr lang="zh-CN" alt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72198" y="348829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CEPC</a:t>
              </a:r>
              <a:endParaRPr lang="zh-CN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Chinese Proposal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2857520"/>
          </a:xfrm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The idea of 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Circular Electron Positron Collider (CEPC)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as Higgs Factory proposed at several national “Accelerator Based HEP Program” workshops in 2011-2012, </a:t>
            </a:r>
            <a:r>
              <a:rPr lang="en-US" altLang="zh-CN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even before the Higgs discovery</a:t>
            </a:r>
          </a:p>
          <a:p>
            <a:pPr>
              <a:spcBef>
                <a:spcPts val="1000"/>
              </a:spcBef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At the workshop in September 2012, the idea to upgrade CEPC to a 50-70 TeV pp collider (SppC) adds life and physics potentials to the project; the option of 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CEPC-SppC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seriously discussed in October 2012; 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the CEPC-SppC kick-off meeting on 13-14 September 2013 </a:t>
            </a:r>
          </a:p>
          <a:p>
            <a:pPr>
              <a:buSzPct val="75000"/>
              <a:buNone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orig_propos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871614"/>
            <a:ext cx="7510559" cy="2272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072066" y="5729002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Presented by Dr Qing QIN at HF2012</a:t>
            </a:r>
            <a:endParaRPr lang="zh-CN" altLang="en-US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24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24217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20 T magnet 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working </a:t>
            </a:r>
            <a:r>
              <a:rPr lang="en-US" altLang="zh-CN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group in China</a:t>
            </a:r>
            <a:endParaRPr lang="zh-CN" altLang="en-US" sz="3600" b="1" dirty="0">
              <a:solidFill>
                <a:srgbClr val="0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328592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buNone/>
            </a:pPr>
            <a:r>
              <a:rPr lang="en-US" altLang="zh-CN" sz="2000" b="1" dirty="0" smtClean="0"/>
              <a:t>IHEP (Institute of High Energy Physics, Chinese Academy of Sciences)</a:t>
            </a:r>
            <a:endParaRPr lang="en-US" altLang="zh-CN" sz="2000" b="1" dirty="0"/>
          </a:p>
          <a:p>
            <a:pPr marL="216000" indent="0" algn="just">
              <a:lnSpc>
                <a:spcPts val="2000"/>
              </a:lnSpc>
              <a:buNone/>
            </a:pPr>
            <a:r>
              <a:rPr lang="en-US" altLang="zh-CN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Superconducting Magnet </a:t>
            </a: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altLang="zh-CN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ngineering </a:t>
            </a: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zh-CN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enter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  <a:r>
              <a:rPr lang="en-US" altLang="zh-CN" sz="2000" dirty="0" smtClean="0"/>
              <a:t>10+ years R&amp;D and production of superconducting solenoids for particle detectors and industries. </a:t>
            </a:r>
          </a:p>
          <a:p>
            <a:pPr marL="216000" indent="0" algn="just">
              <a:lnSpc>
                <a:spcPts val="2000"/>
              </a:lnSpc>
              <a:buNone/>
            </a:pP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Accelerator </a:t>
            </a:r>
            <a:r>
              <a:rPr lang="en-US" altLang="zh-CN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Center Magnet </a:t>
            </a: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altLang="zh-CN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roup</a:t>
            </a:r>
            <a:r>
              <a:rPr lang="zh-CN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  <a:r>
              <a:rPr lang="en-US" altLang="zh-CN" sz="2000" dirty="0"/>
              <a:t>3</a:t>
            </a:r>
            <a:r>
              <a:rPr lang="en-US" altLang="zh-CN" sz="2000" dirty="0" smtClean="0"/>
              <a:t>0+ years R&amp;D and production of  conventional accelerator magnets</a:t>
            </a:r>
            <a:r>
              <a:rPr lang="en-US" altLang="zh-CN" sz="2000" dirty="0"/>
              <a:t>.</a:t>
            </a:r>
          </a:p>
          <a:p>
            <a:pPr marL="216000" indent="0" algn="just">
              <a:lnSpc>
                <a:spcPts val="2000"/>
              </a:lnSpc>
              <a:buNone/>
            </a:pP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en-US" altLang="zh-CN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(staff): </a:t>
            </a:r>
            <a:r>
              <a:rPr lang="en-US" altLang="zh-CN" sz="2000" dirty="0"/>
              <a:t>10+ years R&amp;D on superconducting </a:t>
            </a:r>
            <a:r>
              <a:rPr lang="en-US" altLang="zh-CN" sz="2000" dirty="0" smtClean="0"/>
              <a:t>magnets including 6 years on high field/ large aperture accelerator magnets at KEK &amp; CERN.</a:t>
            </a:r>
            <a:endParaRPr lang="en-US" altLang="zh-CN" sz="2000" i="1" dirty="0"/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zh-CN" sz="2000" b="1" dirty="0"/>
              <a:t>NIN (Northwest Institute for Non-ferrous Metal Research) </a:t>
            </a:r>
            <a:r>
              <a:rPr lang="en-US" altLang="zh-CN" sz="2000" b="1" dirty="0" smtClean="0"/>
              <a:t>&amp; WST (Western Superconducting Tech. Co.)</a:t>
            </a:r>
            <a:endParaRPr lang="en-US" altLang="zh-CN" sz="2000" b="1" dirty="0"/>
          </a:p>
          <a:p>
            <a:pPr marL="216000" indent="0" algn="just">
              <a:lnSpc>
                <a:spcPts val="2000"/>
              </a:lnSpc>
              <a:buNone/>
            </a:pP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NIN</a:t>
            </a:r>
            <a:r>
              <a:rPr lang="en-US" altLang="zh-CN" sz="2000" i="1" dirty="0" smtClean="0"/>
              <a:t>:</a:t>
            </a:r>
            <a:r>
              <a:rPr lang="en-US" altLang="zh-CN" sz="2000" dirty="0" smtClean="0"/>
              <a:t> Advanced Bi-2212 R&amp;D. Significant progress in past several years.</a:t>
            </a:r>
          </a:p>
          <a:p>
            <a:pPr marL="216000" indent="0" algn="just">
              <a:lnSpc>
                <a:spcPts val="2000"/>
              </a:lnSpc>
              <a:buNone/>
            </a:pP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WST:</a:t>
            </a:r>
            <a:r>
              <a:rPr lang="en-US" altLang="zh-CN" sz="2000" dirty="0" smtClean="0"/>
              <a:t> Qualified Nb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Sn supplier for ITER. High </a:t>
            </a:r>
            <a:r>
              <a:rPr lang="en-US" altLang="zh-CN" sz="2000" dirty="0" err="1" smtClean="0"/>
              <a:t>J</a:t>
            </a:r>
            <a:r>
              <a:rPr lang="en-US" altLang="zh-CN" sz="2000" baseline="-25000" dirty="0" err="1" smtClean="0"/>
              <a:t>c</a:t>
            </a:r>
            <a:r>
              <a:rPr lang="en-US" altLang="zh-CN" sz="2000" dirty="0" smtClean="0"/>
              <a:t> Nb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Sn R&amp;D.</a:t>
            </a:r>
            <a:endParaRPr lang="en-US" altLang="zh-CN" sz="2000" b="1" dirty="0" smtClean="0"/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zh-CN" sz="2000" b="1" dirty="0" smtClean="0"/>
              <a:t>Tsinghua U. &amp; </a:t>
            </a:r>
            <a:r>
              <a:rPr lang="en-US" altLang="zh-CN" sz="2000" b="1" dirty="0" err="1" smtClean="0"/>
              <a:t>Innost</a:t>
            </a:r>
            <a:r>
              <a:rPr lang="en-US" altLang="zh-CN" sz="2000" b="1" dirty="0" smtClean="0"/>
              <a:t> (</a:t>
            </a:r>
            <a:r>
              <a:rPr lang="en-US" altLang="zh-CN" sz="2000" b="1" dirty="0" err="1" smtClean="0"/>
              <a:t>Innova</a:t>
            </a:r>
            <a:r>
              <a:rPr lang="en-US" altLang="zh-CN" sz="2000" b="1" dirty="0" smtClean="0"/>
              <a:t> Superconductor Tech. Co.)</a:t>
            </a:r>
            <a:endParaRPr lang="en-US" altLang="zh-CN" sz="2000" b="1" dirty="0"/>
          </a:p>
          <a:p>
            <a:pPr marL="216000" indent="0" algn="just">
              <a:lnSpc>
                <a:spcPts val="2000"/>
              </a:lnSpc>
              <a:buNone/>
            </a:pPr>
            <a:r>
              <a:rPr lang="en-US" altLang="zh-CN" sz="2000" dirty="0" smtClean="0"/>
              <a:t>10+ years R&amp;D and production of Bi-2223. Modification of production lines for Bi-2212 is under discussion. </a:t>
            </a:r>
            <a:endParaRPr lang="en-US" altLang="zh-CN" sz="2000" b="1" dirty="0" smtClean="0"/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zh-CN" sz="2000" b="1" dirty="0" smtClean="0"/>
              <a:t>Shanghai </a:t>
            </a:r>
            <a:r>
              <a:rPr lang="en-US" altLang="zh-CN" sz="2000" b="1" dirty="0" err="1" smtClean="0"/>
              <a:t>JiaoTong</a:t>
            </a:r>
            <a:r>
              <a:rPr lang="en-US" altLang="zh-CN" sz="2000" b="1" dirty="0" smtClean="0"/>
              <a:t> U.&amp; SST (Shanghai Superconductor Tech. Co.)</a:t>
            </a:r>
            <a:endParaRPr lang="en-US" altLang="zh-CN" sz="2000" b="1" dirty="0"/>
          </a:p>
          <a:p>
            <a:pPr marL="216000" indent="0" algn="just">
              <a:lnSpc>
                <a:spcPts val="2000"/>
              </a:lnSpc>
              <a:buNone/>
            </a:pPr>
            <a:r>
              <a:rPr lang="en-US" altLang="zh-CN" sz="2000" dirty="0" smtClean="0"/>
              <a:t>YBCO R&amp;D and production. Significant </a:t>
            </a:r>
            <a:r>
              <a:rPr lang="en-US" altLang="zh-CN" sz="2000" dirty="0"/>
              <a:t>progress in </a:t>
            </a:r>
            <a:r>
              <a:rPr lang="en-US" altLang="zh-CN" sz="2000" dirty="0" smtClean="0"/>
              <a:t>past </a:t>
            </a:r>
            <a:r>
              <a:rPr lang="en-US" altLang="zh-CN" sz="2000" dirty="0"/>
              <a:t>several years</a:t>
            </a:r>
            <a:r>
              <a:rPr lang="en-US" altLang="zh-CN" sz="2000" dirty="0" smtClean="0"/>
              <a:t>.</a:t>
            </a:r>
            <a:endParaRPr lang="en-US" altLang="zh-CN" sz="2000" b="1" dirty="0" smtClean="0"/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zh-CN" sz="2000" b="1" dirty="0" smtClean="0"/>
              <a:t>And other related institutes in China</a:t>
            </a:r>
            <a:endParaRPr lang="en-US" altLang="zh-CN" sz="2000" dirty="0"/>
          </a:p>
          <a:p>
            <a:pPr marL="216000" indent="0" algn="just">
              <a:lnSpc>
                <a:spcPts val="2000"/>
              </a:lnSpc>
              <a:buNone/>
            </a:pP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CHMFL (High Magnetic Field Laboratory of the Chinese Academy of Sciences</a:t>
            </a:r>
            <a:r>
              <a:rPr lang="en-US" altLang="zh-CN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altLang="zh-CN" sz="2000" dirty="0" smtClean="0"/>
              <a:t>Nb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Sn CICC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conductor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&amp; </a:t>
            </a:r>
            <a:r>
              <a:rPr lang="en-US" altLang="zh-CN" sz="2000" dirty="0" smtClean="0"/>
              <a:t>high field solenoids; advanced insulation materials</a:t>
            </a:r>
            <a:r>
              <a:rPr lang="en-US" altLang="zh-CN" sz="2000" dirty="0"/>
              <a:t>;</a:t>
            </a:r>
            <a:r>
              <a:rPr lang="en-US" altLang="zh-CN" sz="2000" dirty="0" smtClean="0"/>
              <a:t>…</a:t>
            </a:r>
            <a:endParaRPr lang="en-US" altLang="zh-CN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0969"/>
            <a:ext cx="9144000" cy="365125"/>
          </a:xfrm>
        </p:spPr>
        <p:txBody>
          <a:bodyPr/>
          <a:lstStyle/>
          <a:p>
            <a:r>
              <a:rPr lang="en-US" altLang="zh-CN" sz="1300" dirty="0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 sz="13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875362">
            <a:off x="7691835" y="575816"/>
            <a:ext cx="1420449" cy="4420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n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ewcomer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86164"/>
            <a:ext cx="2230369" cy="25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0" descr="RCS四极磁铁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84" y="1055142"/>
            <a:ext cx="3033316" cy="22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61238" y="638132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图片 9" descr="DSC014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744" y="1052736"/>
            <a:ext cx="3166112" cy="227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3752864"/>
            <a:ext cx="2939989" cy="2268424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2"/>
          <p:cNvSpPr>
            <a:spLocks noChangeArrowheads="1"/>
          </p:cNvSpPr>
          <p:nvPr/>
        </p:nvSpPr>
        <p:spPr bwMode="auto">
          <a:xfrm>
            <a:off x="3419872" y="3356992"/>
            <a:ext cx="3016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latin typeface="Times New Roman" pitchFamily="18" charset="0"/>
              </a:rPr>
              <a:t>25Hz AC quadruple for CSNS(2013) 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3203848" y="6073551"/>
            <a:ext cx="33857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Conventional </a:t>
            </a:r>
            <a:r>
              <a:rPr lang="en-US" altLang="zh-CN" sz="1400" b="1" dirty="0">
                <a:solidFill>
                  <a:prstClr val="black"/>
                </a:solidFill>
                <a:latin typeface="Times New Roman" pitchFamily="18" charset="0"/>
              </a:rPr>
              <a:t>magnets </a:t>
            </a:r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for </a:t>
            </a:r>
            <a:r>
              <a:rPr lang="en-US" altLang="zh-CN" sz="1400" b="1" dirty="0">
                <a:solidFill>
                  <a:prstClr val="black"/>
                </a:solidFill>
                <a:latin typeface="Times New Roman" pitchFamily="18" charset="0"/>
              </a:rPr>
              <a:t>BEPCII (2005) 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矩形 13"/>
          <p:cNvSpPr>
            <a:spLocks noChangeArrowheads="1"/>
          </p:cNvSpPr>
          <p:nvPr/>
        </p:nvSpPr>
        <p:spPr bwMode="auto">
          <a:xfrm>
            <a:off x="-36512" y="3356992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Superconducting magnetic separator </a:t>
            </a:r>
            <a:r>
              <a:rPr lang="en-US" altLang="zh-CN" sz="1400" b="1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2012) 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19" name="Picture 2" descr="C:\Users\lenovo\Desktop\CCbes1_04_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4" y="3717032"/>
            <a:ext cx="3166112" cy="23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32238" y="6073551"/>
            <a:ext cx="32436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BESIII Superconducting solenoid (2006) 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3645024"/>
            <a:ext cx="2368301" cy="24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12"/>
          <p:cNvSpPr>
            <a:spLocks noChangeArrowheads="1"/>
          </p:cNvSpPr>
          <p:nvPr/>
        </p:nvSpPr>
        <p:spPr bwMode="auto">
          <a:xfrm>
            <a:off x="6646228" y="3368025"/>
            <a:ext cx="2534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11 T Nb</a:t>
            </a:r>
            <a:r>
              <a:rPr lang="en-US" altLang="zh-CN" sz="14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Sn solenoid (ongoing) 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24" name="矩形 12"/>
          <p:cNvSpPr>
            <a:spLocks noChangeArrowheads="1"/>
          </p:cNvSpPr>
          <p:nvPr/>
        </p:nvSpPr>
        <p:spPr bwMode="auto">
          <a:xfrm>
            <a:off x="6729840" y="6074132"/>
            <a:ext cx="2378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11 T Nb</a:t>
            </a:r>
            <a:r>
              <a:rPr lang="en-US" altLang="zh-CN" sz="14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Sn + 29 T Cu insert </a:t>
            </a:r>
          </a:p>
          <a:p>
            <a:pPr algn="ctr"/>
            <a:r>
              <a:rPr lang="en-US" altLang="zh-CN" sz="1400" b="1" dirty="0" smtClean="0">
                <a:solidFill>
                  <a:prstClr val="black"/>
                </a:solidFill>
                <a:latin typeface="Times New Roman" pitchFamily="18" charset="0"/>
              </a:rPr>
              <a:t>(ongoing) 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04137" y="764704"/>
            <a:ext cx="77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>
                <a:solidFill>
                  <a:srgbClr val="FF0000"/>
                </a:solidFill>
              </a:rPr>
              <a:t>CHMFL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64906" y="714182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</a:rPr>
              <a:t>IHEP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24217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20 T magnet 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working </a:t>
            </a:r>
            <a:r>
              <a:rPr lang="en-US" altLang="zh-CN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group in China</a:t>
            </a:r>
            <a:endParaRPr lang="zh-CN" altLang="en-US" sz="3600" b="1" dirty="0">
              <a:solidFill>
                <a:srgbClr val="0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19875362">
            <a:off x="7691835" y="575816"/>
            <a:ext cx="1420449" cy="4420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n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ewcomer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0969"/>
            <a:ext cx="9144000" cy="365125"/>
          </a:xfrm>
        </p:spPr>
        <p:txBody>
          <a:bodyPr/>
          <a:lstStyle/>
          <a:p>
            <a:r>
              <a:rPr lang="en-US" altLang="zh-CN" sz="1300" dirty="0" smtClean="0">
                <a:solidFill>
                  <a:prstClr val="black">
                    <a:tint val="75000"/>
                  </a:prstClr>
                </a:solidFill>
              </a:rPr>
              <a:t>Meeting at ASC on future circular collider magnets, Charlotte, 13 August 2014</a:t>
            </a:r>
            <a:endParaRPr lang="zh-CN" altLang="en-US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In Practice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500066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 </a:t>
            </a:r>
            <a:r>
              <a:rPr lang="en-US" altLang="zh-CN" sz="20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circular Higgs factory fits our strategic needs in </a:t>
            </a:r>
            <a:r>
              <a:rPr lang="en-US" altLang="zh-CN" sz="20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terms </a:t>
            </a:r>
            <a:r>
              <a:rPr lang="en-US" altLang="zh-CN" sz="20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of </a:t>
            </a:r>
            <a:endParaRPr lang="en-US" altLang="zh-CN" sz="2000" dirty="0" smtClean="0">
              <a:solidFill>
                <a:srgbClr val="00206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lvl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cience (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great &amp; definite physics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</a:t>
            </a:r>
          </a:p>
          <a:p>
            <a:pPr lvl="1"/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Timing (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after BEPCII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echnological feasibility (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experience at BEPC/BEPCII and other machines in the world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), 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anpower reality (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our hands are free after ~2020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conomical scale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(although slightly too high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 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The risk of no-new-physics is complement</a:t>
            </a:r>
            <a:r>
              <a:rPr lang="en-US" altLang="zh-CN" sz="20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by a pp collider in the same tunnel </a:t>
            </a:r>
          </a:p>
          <a:p>
            <a:pPr lvl="1"/>
            <a:r>
              <a:rPr lang="en-US" altLang="zh-CN" sz="180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 definite path to the future</a:t>
            </a:r>
            <a:endParaRPr lang="en-US" altLang="zh-CN" sz="1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 unique position for China to contribute at this moment: 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conomical growth →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new funding</a:t>
            </a:r>
            <a:r>
              <a:rPr lang="en-US" altLang="zh-CN" sz="1800" dirty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to the community 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arge &amp; young population →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new </a:t>
            </a:r>
            <a:r>
              <a:rPr lang="en-US" altLang="zh-CN" sz="1800" dirty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blood to the community </a:t>
            </a:r>
            <a:endParaRPr lang="en-US" altLang="zh-CN" sz="1800" dirty="0" smtClean="0">
              <a:solidFill>
                <a:srgbClr val="C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lvl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ffordable tunnel &amp; infrastructure </a:t>
            </a:r>
          </a:p>
          <a:p>
            <a:pPr lvl="1"/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If no new project, no new resources → </a:t>
            </a:r>
            <a:r>
              <a:rPr lang="en-US" altLang="zh-CN" sz="1800" dirty="0" smtClean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It is a pity if we miss 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3240" y="7141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Arial" pitchFamily="34" charset="0"/>
                <a:cs typeface="Arial" pitchFamily="34" charset="0"/>
              </a:rPr>
              <a:t>Dr Y. Wang’s talk at the FCC kickoff meeting</a:t>
            </a:r>
            <a:endParaRPr lang="zh-CN" alt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Outline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5214974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Circular Electron Positron Collider (CEPC)</a:t>
            </a:r>
          </a:p>
          <a:p>
            <a:pPr lvl="1"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Physics motivation</a:t>
            </a:r>
          </a:p>
          <a:p>
            <a:pPr lvl="1"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Accelerator design</a:t>
            </a:r>
          </a:p>
          <a:p>
            <a:pPr lvl="1"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Detector design</a:t>
            </a:r>
          </a:p>
          <a:p>
            <a:pPr>
              <a:buSzPct val="75000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Super proton-proton Collider (SppC)</a:t>
            </a:r>
          </a:p>
          <a:p>
            <a:pPr lvl="1"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Physics motivation</a:t>
            </a:r>
          </a:p>
          <a:p>
            <a:pPr lvl="1"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Accelerator design</a:t>
            </a:r>
          </a:p>
          <a:p>
            <a:pPr lvl="1"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Superconducting magnets</a:t>
            </a:r>
          </a:p>
          <a:p>
            <a:pPr>
              <a:buSzPct val="75000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Timeline, organization, candidate site … </a:t>
            </a:r>
          </a:p>
          <a:p>
            <a:pPr>
              <a:buSzPct val="75000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Summary</a:t>
            </a:r>
          </a:p>
          <a:p>
            <a:pPr>
              <a:buSzPct val="75000"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Circular Electron Positron Collider</a:t>
            </a:r>
            <a:br>
              <a:rPr lang="en-US" altLang="zh-CN" b="1" dirty="0" smtClean="0">
                <a:solidFill>
                  <a:srgbClr val="0070C0"/>
                </a:solidFill>
              </a:rPr>
            </a:br>
            <a:r>
              <a:rPr lang="en-US" altLang="zh-CN" b="1" dirty="0" smtClean="0">
                <a:solidFill>
                  <a:srgbClr val="0070C0"/>
                </a:solidFill>
              </a:rPr>
              <a:t>(CEPC)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Physics Motivation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5214974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Precise measurements of the Higgs properties as a Higgs Factory and similar to ILC@250 GeV</a:t>
            </a:r>
          </a:p>
          <a:p>
            <a:pPr lvl="1">
              <a:buSzPct val="75000"/>
            </a:pP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Mass, J</a:t>
            </a:r>
            <a:r>
              <a:rPr lang="en-US" altLang="zh-CN" sz="1800" baseline="300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PC</a:t>
            </a:r>
            <a:r>
              <a:rPr lang="en-US" altLang="zh-CN" sz="1800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, couplings, etc. → (sub-)percentage accuracy</a:t>
            </a:r>
          </a:p>
          <a:p>
            <a:pPr>
              <a:buSzPct val="75000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Precise measurements of Electroweak Symmetry-Breaking parameters (machine operated at Z-pole/WW threshold)</a:t>
            </a:r>
          </a:p>
          <a:p>
            <a:pPr lvl="1">
              <a:buSzPct val="75000"/>
            </a:pPr>
            <a:r>
              <a:rPr lang="en-US" altLang="zh-CN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                                 and etc. + searches for rare decays</a:t>
            </a:r>
            <a:endParaRPr lang="en-US" altLang="zh-CN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45060" name="Picture 4" descr="http://inspirehep.net/record/1251418/files/Fig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3840480" cy="2880360"/>
          </a:xfrm>
          <a:prstGeom prst="rect">
            <a:avLst/>
          </a:prstGeom>
          <a:noFill/>
        </p:spPr>
      </p:pic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209675" y="2925762"/>
          <a:ext cx="2678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公式" r:id="rId6" imgW="1498320" imgH="241200" progId="Equation.3">
                  <p:embed/>
                </p:oleObj>
              </mc:Choice>
              <mc:Fallback>
                <p:oleObj name="公式" r:id="rId6" imgW="14983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2925762"/>
                        <a:ext cx="26781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2237081" y="3429000"/>
            <a:ext cx="1906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arXiv:1303.3879 [</a:t>
            </a:r>
            <a:r>
              <a:rPr lang="en-US" altLang="zh-CN" sz="1200" dirty="0" err="1" smtClean="0">
                <a:latin typeface="Arial" pitchFamily="34" charset="0"/>
                <a:cs typeface="Arial" pitchFamily="34" charset="0"/>
              </a:rPr>
              <a:t>hep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-ph]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00438"/>
            <a:ext cx="397764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Accelerator Baseline Design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1571636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75000"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buSzPct val="75000"/>
              <a:buNone/>
            </a:pP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857224" y="2928934"/>
            <a:ext cx="7346950" cy="2925763"/>
            <a:chOff x="1055688" y="1736725"/>
            <a:chExt cx="7346950" cy="2925763"/>
          </a:xfrm>
        </p:grpSpPr>
        <p:sp>
          <p:nvSpPr>
            <p:cNvPr id="16" name="任意多边形 15"/>
            <p:cNvSpPr/>
            <p:nvPr/>
          </p:nvSpPr>
          <p:spPr bwMode="auto">
            <a:xfrm>
              <a:off x="7426325" y="2665413"/>
              <a:ext cx="566738" cy="315912"/>
            </a:xfrm>
            <a:custGeom>
              <a:avLst/>
              <a:gdLst>
                <a:gd name="connsiteX0" fmla="*/ 523875 w 525249"/>
                <a:gd name="connsiteY0" fmla="*/ 315699 h 315699"/>
                <a:gd name="connsiteX1" fmla="*/ 523875 w 525249"/>
                <a:gd name="connsiteY1" fmla="*/ 239499 h 315699"/>
                <a:gd name="connsiteX2" fmla="*/ 509587 w 525249"/>
                <a:gd name="connsiteY2" fmla="*/ 215687 h 315699"/>
                <a:gd name="connsiteX3" fmla="*/ 495300 w 525249"/>
                <a:gd name="connsiteY3" fmla="*/ 172824 h 315699"/>
                <a:gd name="connsiteX4" fmla="*/ 442912 w 525249"/>
                <a:gd name="connsiteY4" fmla="*/ 120437 h 315699"/>
                <a:gd name="connsiteX5" fmla="*/ 395287 w 525249"/>
                <a:gd name="connsiteY5" fmla="*/ 91862 h 315699"/>
                <a:gd name="connsiteX6" fmla="*/ 309562 w 525249"/>
                <a:gd name="connsiteY6" fmla="*/ 63287 h 315699"/>
                <a:gd name="connsiteX7" fmla="*/ 247650 w 525249"/>
                <a:gd name="connsiteY7" fmla="*/ 44237 h 315699"/>
                <a:gd name="connsiteX8" fmla="*/ 185737 w 525249"/>
                <a:gd name="connsiteY8" fmla="*/ 34712 h 315699"/>
                <a:gd name="connsiteX9" fmla="*/ 95250 w 525249"/>
                <a:gd name="connsiteY9" fmla="*/ 20424 h 315699"/>
                <a:gd name="connsiteX10" fmla="*/ 42862 w 525249"/>
                <a:gd name="connsiteY10" fmla="*/ 15662 h 315699"/>
                <a:gd name="connsiteX11" fmla="*/ 23812 w 525249"/>
                <a:gd name="connsiteY11" fmla="*/ 1374 h 315699"/>
                <a:gd name="connsiteX12" fmla="*/ 0 w 525249"/>
                <a:gd name="connsiteY12" fmla="*/ 1374 h 31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249" h="315699">
                  <a:moveTo>
                    <a:pt x="523875" y="315699"/>
                  </a:moveTo>
                  <a:cubicBezTo>
                    <a:pt x="525065" y="285933"/>
                    <a:pt x="526256" y="256168"/>
                    <a:pt x="523875" y="239499"/>
                  </a:cubicBezTo>
                  <a:cubicBezTo>
                    <a:pt x="521494" y="222830"/>
                    <a:pt x="514349" y="226799"/>
                    <a:pt x="509587" y="215687"/>
                  </a:cubicBezTo>
                  <a:cubicBezTo>
                    <a:pt x="504825" y="204575"/>
                    <a:pt x="506412" y="188699"/>
                    <a:pt x="495300" y="172824"/>
                  </a:cubicBezTo>
                  <a:cubicBezTo>
                    <a:pt x="484187" y="156949"/>
                    <a:pt x="459581" y="133931"/>
                    <a:pt x="442912" y="120437"/>
                  </a:cubicBezTo>
                  <a:cubicBezTo>
                    <a:pt x="426243" y="106943"/>
                    <a:pt x="417512" y="101387"/>
                    <a:pt x="395287" y="91862"/>
                  </a:cubicBezTo>
                  <a:cubicBezTo>
                    <a:pt x="373062" y="82337"/>
                    <a:pt x="334168" y="71224"/>
                    <a:pt x="309562" y="63287"/>
                  </a:cubicBezTo>
                  <a:cubicBezTo>
                    <a:pt x="284956" y="55350"/>
                    <a:pt x="268287" y="48999"/>
                    <a:pt x="247650" y="44237"/>
                  </a:cubicBezTo>
                  <a:cubicBezTo>
                    <a:pt x="227013" y="39475"/>
                    <a:pt x="185737" y="34712"/>
                    <a:pt x="185737" y="34712"/>
                  </a:cubicBezTo>
                  <a:lnTo>
                    <a:pt x="95250" y="20424"/>
                  </a:lnTo>
                  <a:cubicBezTo>
                    <a:pt x="71437" y="17249"/>
                    <a:pt x="54768" y="18837"/>
                    <a:pt x="42862" y="15662"/>
                  </a:cubicBezTo>
                  <a:cubicBezTo>
                    <a:pt x="30956" y="12487"/>
                    <a:pt x="30956" y="3755"/>
                    <a:pt x="23812" y="1374"/>
                  </a:cubicBezTo>
                  <a:cubicBezTo>
                    <a:pt x="16668" y="-1007"/>
                    <a:pt x="8334" y="183"/>
                    <a:pt x="0" y="1374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1084263" y="2613025"/>
              <a:ext cx="636587" cy="371475"/>
            </a:xfrm>
            <a:custGeom>
              <a:avLst/>
              <a:gdLst>
                <a:gd name="connsiteX0" fmla="*/ 0 w 666750"/>
                <a:gd name="connsiteY0" fmla="*/ 419100 h 419100"/>
                <a:gd name="connsiteX1" fmla="*/ 28575 w 666750"/>
                <a:gd name="connsiteY1" fmla="*/ 285750 h 419100"/>
                <a:gd name="connsiteX2" fmla="*/ 95250 w 666750"/>
                <a:gd name="connsiteY2" fmla="*/ 206375 h 419100"/>
                <a:gd name="connsiteX3" fmla="*/ 260350 w 666750"/>
                <a:gd name="connsiteY3" fmla="*/ 123825 h 419100"/>
                <a:gd name="connsiteX4" fmla="*/ 508000 w 666750"/>
                <a:gd name="connsiteY4" fmla="*/ 73025 h 419100"/>
                <a:gd name="connsiteX5" fmla="*/ 666750 w 666750"/>
                <a:gd name="connsiteY5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419100">
                  <a:moveTo>
                    <a:pt x="0" y="419100"/>
                  </a:moveTo>
                  <a:cubicBezTo>
                    <a:pt x="6350" y="370152"/>
                    <a:pt x="12700" y="321204"/>
                    <a:pt x="28575" y="285750"/>
                  </a:cubicBezTo>
                  <a:cubicBezTo>
                    <a:pt x="44450" y="250296"/>
                    <a:pt x="56621" y="233362"/>
                    <a:pt x="95250" y="206375"/>
                  </a:cubicBezTo>
                  <a:cubicBezTo>
                    <a:pt x="133879" y="179388"/>
                    <a:pt x="191559" y="146050"/>
                    <a:pt x="260350" y="123825"/>
                  </a:cubicBezTo>
                  <a:cubicBezTo>
                    <a:pt x="329141" y="101600"/>
                    <a:pt x="440267" y="93662"/>
                    <a:pt x="508000" y="73025"/>
                  </a:cubicBezTo>
                  <a:cubicBezTo>
                    <a:pt x="575733" y="52388"/>
                    <a:pt x="621241" y="26194"/>
                    <a:pt x="66675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TextBox 76"/>
            <p:cNvSpPr txBox="1">
              <a:spLocks noChangeArrowheads="1"/>
            </p:cNvSpPr>
            <p:nvPr/>
          </p:nvSpPr>
          <p:spPr bwMode="auto">
            <a:xfrm>
              <a:off x="1461243" y="2743245"/>
              <a:ext cx="446008" cy="25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BTC</a:t>
              </a:r>
              <a:endParaRPr lang="zh-CN" altLang="en-US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右箭头 18"/>
            <p:cNvSpPr/>
            <p:nvPr/>
          </p:nvSpPr>
          <p:spPr bwMode="auto">
            <a:xfrm rot="20678478">
              <a:off x="1317625" y="2687638"/>
              <a:ext cx="79375" cy="57150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4389227" y="2190298"/>
              <a:ext cx="576330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IP1</a:t>
              </a:r>
              <a:endParaRPr lang="zh-CN" altLang="en-US" sz="1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4501463" y="4283232"/>
              <a:ext cx="432545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IP2</a:t>
              </a:r>
              <a:endParaRPr lang="zh-CN" altLang="en-US" sz="18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3464415" y="2113772"/>
              <a:ext cx="576329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FF0000"/>
                  </a:solidFill>
                  <a:latin typeface="Arial" charset="0"/>
                </a:rPr>
                <a:t>e+</a:t>
              </a:r>
              <a:endParaRPr lang="zh-CN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5298472" y="2113772"/>
              <a:ext cx="576330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00B0F0"/>
                  </a:solidFill>
                  <a:latin typeface="Arial" charset="0"/>
                </a:rPr>
                <a:t>e-</a:t>
              </a:r>
              <a:endParaRPr lang="zh-CN" altLang="en-US" sz="1800" b="1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6626412" y="2618997"/>
              <a:ext cx="883797" cy="43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e+ e- Linac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(240m)</a:t>
              </a:r>
              <a:endParaRPr lang="zh-CN" altLang="en-US"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6796870" y="2102988"/>
              <a:ext cx="439595" cy="2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latin typeface="Times New Roman" pitchFamily="18" charset="0"/>
                  <a:cs typeface="Times New Roman" pitchFamily="18" charset="0"/>
                </a:rPr>
                <a:t>LTB</a:t>
              </a:r>
              <a:endParaRPr lang="zh-CN" altLang="en-US" sz="9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1055688" y="2097088"/>
              <a:ext cx="6921500" cy="2519362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7" name="右箭头 26"/>
            <p:cNvSpPr/>
            <p:nvPr/>
          </p:nvSpPr>
          <p:spPr bwMode="auto">
            <a:xfrm rot="21289895">
              <a:off x="3587750" y="2081213"/>
              <a:ext cx="187325" cy="127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右箭头 27"/>
            <p:cNvSpPr/>
            <p:nvPr/>
          </p:nvSpPr>
          <p:spPr bwMode="auto">
            <a:xfrm rot="14382723">
              <a:off x="6688932" y="2112169"/>
              <a:ext cx="82550" cy="65087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右箭头 28"/>
            <p:cNvSpPr/>
            <p:nvPr/>
          </p:nvSpPr>
          <p:spPr bwMode="auto">
            <a:xfrm rot="12476930">
              <a:off x="7815263" y="2746375"/>
              <a:ext cx="130175" cy="46038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TextBox 48"/>
            <p:cNvSpPr txBox="1">
              <a:spLocks noChangeArrowheads="1"/>
            </p:cNvSpPr>
            <p:nvPr/>
          </p:nvSpPr>
          <p:spPr bwMode="auto">
            <a:xfrm rot="411638">
              <a:off x="2431545" y="4197468"/>
              <a:ext cx="1994065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CEPC Collider Ring(50Km)</a:t>
              </a:r>
              <a:endParaRPr lang="zh-CN" altLang="en-US" sz="1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50"/>
            <p:cNvSpPr txBox="1">
              <a:spLocks noChangeArrowheads="1"/>
            </p:cNvSpPr>
            <p:nvPr/>
          </p:nvSpPr>
          <p:spPr bwMode="auto">
            <a:xfrm rot="336818">
              <a:off x="2831229" y="3871419"/>
              <a:ext cx="1194698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Booster(50Km)</a:t>
              </a:r>
              <a:endParaRPr lang="zh-CN" altLang="en-US" sz="1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61"/>
            <p:cNvSpPr txBox="1">
              <a:spLocks noChangeArrowheads="1"/>
            </p:cNvSpPr>
            <p:nvPr/>
          </p:nvSpPr>
          <p:spPr bwMode="auto">
            <a:xfrm>
              <a:off x="7956630" y="2565146"/>
              <a:ext cx="446008" cy="25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BTC</a:t>
              </a:r>
              <a:endParaRPr lang="zh-CN" altLang="en-US" sz="1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 bwMode="auto">
            <a:xfrm flipV="1">
              <a:off x="6559550" y="2566988"/>
              <a:ext cx="144463" cy="176212"/>
            </a:xfrm>
            <a:prstGeom prst="line">
              <a:avLst/>
            </a:prstGeom>
            <a:ln w="3810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右箭头 33"/>
            <p:cNvSpPr/>
            <p:nvPr/>
          </p:nvSpPr>
          <p:spPr bwMode="auto">
            <a:xfrm rot="11153906">
              <a:off x="5346700" y="2079625"/>
              <a:ext cx="187325" cy="12700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4494213" y="2033588"/>
              <a:ext cx="139700" cy="141287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4503738" y="4522788"/>
              <a:ext cx="139700" cy="139700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 bwMode="auto">
            <a:xfrm>
              <a:off x="6704013" y="2300288"/>
              <a:ext cx="801687" cy="261937"/>
            </a:xfrm>
            <a:custGeom>
              <a:avLst/>
              <a:gdLst>
                <a:gd name="connsiteX0" fmla="*/ 0 w 802481"/>
                <a:gd name="connsiteY0" fmla="*/ 263004 h 263004"/>
                <a:gd name="connsiteX1" fmla="*/ 42862 w 802481"/>
                <a:gd name="connsiteY1" fmla="*/ 212998 h 263004"/>
                <a:gd name="connsiteX2" fmla="*/ 80962 w 802481"/>
                <a:gd name="connsiteY2" fmla="*/ 167754 h 263004"/>
                <a:gd name="connsiteX3" fmla="*/ 147637 w 802481"/>
                <a:gd name="connsiteY3" fmla="*/ 117748 h 263004"/>
                <a:gd name="connsiteX4" fmla="*/ 240506 w 802481"/>
                <a:gd name="connsiteY4" fmla="*/ 65360 h 263004"/>
                <a:gd name="connsiteX5" fmla="*/ 357187 w 802481"/>
                <a:gd name="connsiteY5" fmla="*/ 32023 h 263004"/>
                <a:gd name="connsiteX6" fmla="*/ 514350 w 802481"/>
                <a:gd name="connsiteY6" fmla="*/ 1067 h 263004"/>
                <a:gd name="connsiteX7" fmla="*/ 619125 w 802481"/>
                <a:gd name="connsiteY7" fmla="*/ 10592 h 263004"/>
                <a:gd name="connsiteX8" fmla="*/ 771525 w 802481"/>
                <a:gd name="connsiteY8" fmla="*/ 43929 h 263004"/>
                <a:gd name="connsiteX9" fmla="*/ 802481 w 802481"/>
                <a:gd name="connsiteY9" fmla="*/ 60598 h 2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481" h="263004">
                  <a:moveTo>
                    <a:pt x="0" y="263004"/>
                  </a:moveTo>
                  <a:lnTo>
                    <a:pt x="42862" y="212998"/>
                  </a:lnTo>
                  <a:cubicBezTo>
                    <a:pt x="56356" y="197123"/>
                    <a:pt x="63500" y="183629"/>
                    <a:pt x="80962" y="167754"/>
                  </a:cubicBezTo>
                  <a:cubicBezTo>
                    <a:pt x="98424" y="151879"/>
                    <a:pt x="121046" y="134814"/>
                    <a:pt x="147637" y="117748"/>
                  </a:cubicBezTo>
                  <a:cubicBezTo>
                    <a:pt x="174228" y="100682"/>
                    <a:pt x="205581" y="79647"/>
                    <a:pt x="240506" y="65360"/>
                  </a:cubicBezTo>
                  <a:cubicBezTo>
                    <a:pt x="275431" y="51072"/>
                    <a:pt x="311546" y="42738"/>
                    <a:pt x="357187" y="32023"/>
                  </a:cubicBezTo>
                  <a:cubicBezTo>
                    <a:pt x="402828" y="21308"/>
                    <a:pt x="470694" y="4639"/>
                    <a:pt x="514350" y="1067"/>
                  </a:cubicBezTo>
                  <a:cubicBezTo>
                    <a:pt x="558006" y="-2505"/>
                    <a:pt x="576262" y="3448"/>
                    <a:pt x="619125" y="10592"/>
                  </a:cubicBezTo>
                  <a:cubicBezTo>
                    <a:pt x="661988" y="17736"/>
                    <a:pt x="740966" y="35595"/>
                    <a:pt x="771525" y="43929"/>
                  </a:cubicBezTo>
                  <a:cubicBezTo>
                    <a:pt x="802084" y="52263"/>
                    <a:pt x="802282" y="56430"/>
                    <a:pt x="802481" y="6059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 bwMode="auto">
            <a:xfrm>
              <a:off x="6470650" y="1960563"/>
              <a:ext cx="312738" cy="606425"/>
            </a:xfrm>
            <a:custGeom>
              <a:avLst/>
              <a:gdLst>
                <a:gd name="connsiteX0" fmla="*/ 233363 w 312916"/>
                <a:gd name="connsiteY0" fmla="*/ 607219 h 607219"/>
                <a:gd name="connsiteX1" fmla="*/ 280988 w 312916"/>
                <a:gd name="connsiteY1" fmla="*/ 507206 h 607219"/>
                <a:gd name="connsiteX2" fmla="*/ 311944 w 312916"/>
                <a:gd name="connsiteY2" fmla="*/ 400050 h 607219"/>
                <a:gd name="connsiteX3" fmla="*/ 300038 w 312916"/>
                <a:gd name="connsiteY3" fmla="*/ 276225 h 607219"/>
                <a:gd name="connsiteX4" fmla="*/ 250032 w 312916"/>
                <a:gd name="connsiteY4" fmla="*/ 171450 h 607219"/>
                <a:gd name="connsiteX5" fmla="*/ 192882 w 312916"/>
                <a:gd name="connsiteY5" fmla="*/ 111919 h 607219"/>
                <a:gd name="connsiteX6" fmla="*/ 114300 w 312916"/>
                <a:gd name="connsiteY6" fmla="*/ 54769 h 607219"/>
                <a:gd name="connsiteX7" fmla="*/ 0 w 312916"/>
                <a:gd name="connsiteY7" fmla="*/ 0 h 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16" h="607219">
                  <a:moveTo>
                    <a:pt x="233363" y="607219"/>
                  </a:moveTo>
                  <a:cubicBezTo>
                    <a:pt x="250627" y="574476"/>
                    <a:pt x="267891" y="541734"/>
                    <a:pt x="280988" y="507206"/>
                  </a:cubicBezTo>
                  <a:cubicBezTo>
                    <a:pt x="294085" y="472678"/>
                    <a:pt x="308769" y="438547"/>
                    <a:pt x="311944" y="400050"/>
                  </a:cubicBezTo>
                  <a:cubicBezTo>
                    <a:pt x="315119" y="361553"/>
                    <a:pt x="310357" y="314325"/>
                    <a:pt x="300038" y="276225"/>
                  </a:cubicBezTo>
                  <a:cubicBezTo>
                    <a:pt x="289719" y="238125"/>
                    <a:pt x="267891" y="198834"/>
                    <a:pt x="250032" y="171450"/>
                  </a:cubicBezTo>
                  <a:cubicBezTo>
                    <a:pt x="232173" y="144066"/>
                    <a:pt x="215504" y="131366"/>
                    <a:pt x="192882" y="111919"/>
                  </a:cubicBezTo>
                  <a:cubicBezTo>
                    <a:pt x="170260" y="92472"/>
                    <a:pt x="146447" y="73422"/>
                    <a:pt x="114300" y="54769"/>
                  </a:cubicBezTo>
                  <a:cubicBezTo>
                    <a:pt x="82153" y="36116"/>
                    <a:pt x="41076" y="18058"/>
                    <a:pt x="0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右箭头 38"/>
            <p:cNvSpPr/>
            <p:nvPr/>
          </p:nvSpPr>
          <p:spPr bwMode="auto">
            <a:xfrm rot="21079377">
              <a:off x="7108825" y="2281238"/>
              <a:ext cx="82550" cy="63500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1084263" y="1736725"/>
              <a:ext cx="6921500" cy="2525713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43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4714876" y="585789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Arial" pitchFamily="34" charset="0"/>
                <a:cs typeface="Arial" pitchFamily="34" charset="0"/>
              </a:rPr>
              <a:t>More details in Dr Qing QIN’s talk</a:t>
            </a:r>
            <a:endParaRPr lang="zh-CN" altLang="en-US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37071"/>
              </p:ext>
            </p:extLst>
          </p:nvPr>
        </p:nvGraphicFramePr>
        <p:xfrm>
          <a:off x="1000100" y="1285860"/>
          <a:ext cx="7072362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57864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endParaRPr lang="zh-CN" altLang="en-US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itchFamily="34" charset="0"/>
                          <a:cs typeface="Arial" pitchFamily="34" charset="0"/>
                        </a:rPr>
                        <a:t>to generate and accelerate electrons to 6 GeV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endParaRPr lang="zh-CN" altLang="en-US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itchFamily="34" charset="0"/>
                          <a:cs typeface="Arial" pitchFamily="34" charset="0"/>
                        </a:rPr>
                        <a:t>to accelerate electrons to 120 GeV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Arial" pitchFamily="34" charset="0"/>
                          <a:cs typeface="Arial" pitchFamily="34" charset="0"/>
                        </a:rPr>
                        <a:t>Main Ring</a:t>
                      </a:r>
                      <a:endParaRPr lang="zh-CN" altLang="en-US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itchFamily="34" charset="0"/>
                          <a:cs typeface="Arial" pitchFamily="34" charset="0"/>
                        </a:rPr>
                        <a:t>to accumulate </a:t>
                      </a:r>
                      <a:r>
                        <a:rPr lang="en-US" altLang="zh-CN" sz="1800" dirty="0" smtClean="0">
                          <a:latin typeface="Arial" pitchFamily="34" charset="0"/>
                          <a:cs typeface="Arial" pitchFamily="34" charset="0"/>
                        </a:rPr>
                        <a:t>electrons</a:t>
                      </a:r>
                      <a:r>
                        <a:rPr lang="en-US" altLang="zh-CN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Arial" pitchFamily="34" charset="0"/>
                          <a:cs typeface="Arial" pitchFamily="34" charset="0"/>
                        </a:rPr>
                        <a:t>to </a:t>
                      </a:r>
                      <a:r>
                        <a:rPr lang="en-US" altLang="zh-CN" sz="1800" dirty="0" smtClean="0">
                          <a:latin typeface="Arial" pitchFamily="34" charset="0"/>
                          <a:cs typeface="Arial" pitchFamily="34" charset="0"/>
                        </a:rPr>
                        <a:t>16.9 mA, FODO lattice, single ring with the Pretzel scheme …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35856" cy="764381"/>
          </a:xfrm>
          <a:prstGeom prst="rect">
            <a:avLst/>
          </a:prstGeom>
          <a:noFill/>
        </p:spPr>
      </p:pic>
      <p:pic>
        <p:nvPicPr>
          <p:cNvPr id="8" name="图片 7" descr="ghigjff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zh-CN" sz="3000" b="1" dirty="0" smtClean="0">
                <a:solidFill>
                  <a:srgbClr val="0070C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Basic Machine Parameters</a:t>
            </a:r>
            <a:endParaRPr lang="zh-CN" altLang="en-US" sz="3000" b="1" dirty="0">
              <a:solidFill>
                <a:srgbClr val="0070C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0034" y="114298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1C9F-A56E-47E4-80F4-FDF2E6462DB6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 Workshop, 25 -29 August 2014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Institute of High Energy Physics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0034" y="6356370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571471" y="1428736"/>
          <a:ext cx="8072496" cy="44291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28895"/>
                <a:gridCol w="642942"/>
                <a:gridCol w="964412"/>
                <a:gridCol w="2120741"/>
                <a:gridCol w="820931"/>
                <a:gridCol w="1094575"/>
              </a:tblGrid>
              <a:tr h="340704">
                <a:tc gridSpan="6"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CEPC</a:t>
                      </a:r>
                      <a:r>
                        <a:rPr lang="en-US" altLang="zh-CN" sz="16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machine parameters</a:t>
                      </a:r>
                      <a:endParaRPr lang="zh-CN" altLang="en-US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of IPs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Emittance x/y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nm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6.9/0.021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Beam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Transverse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altLang="zh-CN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x/y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74.3/0.16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Circumference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km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ξ</a:t>
                      </a:r>
                      <a:r>
                        <a:rPr lang="en-US" altLang="zh-CN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/IP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0.097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SR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loss/turn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ξ</a:t>
                      </a:r>
                      <a:r>
                        <a:rPr lang="en-US" altLang="zh-CN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/IP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0.068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altLang="zh-CN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/bunch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3.5×10</a:t>
                      </a:r>
                      <a:r>
                        <a:rPr lang="en-US" altLang="zh-CN" sz="1200" b="1" baseline="30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VRF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6.87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Bunch number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Nature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bunch length </a:t>
                      </a:r>
                      <a:r>
                        <a:rPr lang="el-GR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altLang="zh-CN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zh-CN" altLang="en-US" sz="1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2.12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Beam current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16.9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Bunch length includes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BS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2.42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SR power/beam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err="1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Nature energy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spread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0.13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altLang="zh-CN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0.065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Energy acceptance RF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Bending radius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km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l-GR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Momentum</a:t>
                      </a:r>
                      <a:r>
                        <a:rPr lang="en-US" altLang="zh-CN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compaction factor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0.4×10</a:t>
                      </a:r>
                      <a:r>
                        <a:rPr lang="en-US" altLang="zh-CN" sz="1200" b="1" baseline="30000" dirty="0" smtClean="0"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altLang="zh-CN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BS</a:t>
                      </a:r>
                      <a:endParaRPr lang="zh-CN" altLang="en-US" sz="1200" b="1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704">
                <a:tc>
                  <a:txBody>
                    <a:bodyPr/>
                    <a:lstStyle/>
                    <a:p>
                      <a:r>
                        <a:rPr lang="el-GR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altLang="zh-CN" sz="1200" b="1" baseline="-250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 x/y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800/1.2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altLang="zh-CN" sz="1200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/IP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r>
                        <a:rPr lang="en-US" altLang="zh-CN" sz="1200" b="1" baseline="30000" dirty="0" smtClean="0"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lang="en-US" altLang="zh-CN" sz="1200" b="1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altLang="zh-CN" sz="1200" b="1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zh-CN" altLang="en-US" sz="1200" b="1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1.76×10</a:t>
                      </a:r>
                      <a:r>
                        <a:rPr lang="en-US" altLang="zh-CN" sz="1200" b="1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7056</TotalTime>
  <Words>2552</Words>
  <Application>Microsoft Office PowerPoint</Application>
  <PresentationFormat>全屏显示(4:3)</PresentationFormat>
  <Paragraphs>461</Paragraphs>
  <Slides>32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Office 主题</vt:lpstr>
      <vt:lpstr>1_Office 主题</vt:lpstr>
      <vt:lpstr>2_Office 主题</vt:lpstr>
      <vt:lpstr>公式</vt:lpstr>
      <vt:lpstr>Equation</vt:lpstr>
      <vt:lpstr>Chinese Initiatives on Future Circular Collider</vt:lpstr>
      <vt:lpstr>After the Higgs Discovery</vt:lpstr>
      <vt:lpstr>Chinese Proposal</vt:lpstr>
      <vt:lpstr>In Practice</vt:lpstr>
      <vt:lpstr>Outline</vt:lpstr>
      <vt:lpstr>Circular Electron Positron Collider (CEPC)</vt:lpstr>
      <vt:lpstr>Physics Motivation</vt:lpstr>
      <vt:lpstr>Accelerator Baseline Design</vt:lpstr>
      <vt:lpstr>Basic Machine Parameters</vt:lpstr>
      <vt:lpstr>Detector Concept</vt:lpstr>
      <vt:lpstr>Vertex Detector</vt:lpstr>
      <vt:lpstr>Calorimeters</vt:lpstr>
      <vt:lpstr>Higgs Couplings</vt:lpstr>
      <vt:lpstr>Super proton-proton Collider (SppC)</vt:lpstr>
      <vt:lpstr>Physics Motivation</vt:lpstr>
      <vt:lpstr>Accelerator Baseline Design considerations</vt:lpstr>
      <vt:lpstr>Basic Machine Parameters</vt:lpstr>
      <vt:lpstr>High-field Magnets</vt:lpstr>
      <vt:lpstr>Tentative R&amp;D Roadmap</vt:lpstr>
      <vt:lpstr>CEPC-SppC Project Timeline (dream) </vt:lpstr>
      <vt:lpstr>Candidate Site</vt:lpstr>
      <vt:lpstr>Organization</vt:lpstr>
      <vt:lpstr>Internationalization</vt:lpstr>
      <vt:lpstr>Pre-CDR</vt:lpstr>
      <vt:lpstr>Pre-CDR: Accelerator</vt:lpstr>
      <vt:lpstr>Summary (personal remarks)</vt:lpstr>
      <vt:lpstr>Backup</vt:lpstr>
      <vt:lpstr>New Physics</vt:lpstr>
      <vt:lpstr>Critical Parameters</vt:lpstr>
      <vt:lpstr>PowerPoint 演示文稿</vt:lpstr>
      <vt:lpstr>20 T magnet working group in China</vt:lpstr>
      <vt:lpstr>20 T magnet working group in China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Activities</dc:title>
  <dc:creator>lengovo</dc:creator>
  <cp:lastModifiedBy>lou</cp:lastModifiedBy>
  <cp:revision>326</cp:revision>
  <dcterms:created xsi:type="dcterms:W3CDTF">2014-07-10T00:48:46Z</dcterms:created>
  <dcterms:modified xsi:type="dcterms:W3CDTF">2014-08-25T11:50:48Z</dcterms:modified>
</cp:coreProperties>
</file>