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  <p:sldMasterId id="2147483924" r:id="rId2"/>
    <p:sldMasterId id="2147483937" r:id="rId3"/>
  </p:sldMasterIdLst>
  <p:notesMasterIdLst>
    <p:notesMasterId r:id="rId47"/>
  </p:notesMasterIdLst>
  <p:handoutMasterIdLst>
    <p:handoutMasterId r:id="rId48"/>
  </p:handoutMasterIdLst>
  <p:sldIdLst>
    <p:sldId id="338" r:id="rId4"/>
    <p:sldId id="340" r:id="rId5"/>
    <p:sldId id="341" r:id="rId6"/>
    <p:sldId id="336" r:id="rId7"/>
    <p:sldId id="313" r:id="rId8"/>
    <p:sldId id="337" r:id="rId9"/>
    <p:sldId id="357" r:id="rId10"/>
    <p:sldId id="358" r:id="rId11"/>
    <p:sldId id="343" r:id="rId12"/>
    <p:sldId id="316" r:id="rId13"/>
    <p:sldId id="325" r:id="rId14"/>
    <p:sldId id="329" r:id="rId15"/>
    <p:sldId id="349" r:id="rId16"/>
    <p:sldId id="348" r:id="rId17"/>
    <p:sldId id="327" r:id="rId18"/>
    <p:sldId id="351" r:id="rId19"/>
    <p:sldId id="353" r:id="rId20"/>
    <p:sldId id="355" r:id="rId21"/>
    <p:sldId id="330" r:id="rId22"/>
    <p:sldId id="324" r:id="rId23"/>
    <p:sldId id="356" r:id="rId24"/>
    <p:sldId id="334" r:id="rId25"/>
    <p:sldId id="272" r:id="rId26"/>
    <p:sldId id="344" r:id="rId27"/>
    <p:sldId id="342" r:id="rId28"/>
    <p:sldId id="323" r:id="rId29"/>
    <p:sldId id="345" r:id="rId30"/>
    <p:sldId id="346" r:id="rId31"/>
    <p:sldId id="354" r:id="rId32"/>
    <p:sldId id="315" r:id="rId33"/>
    <p:sldId id="312" r:id="rId34"/>
    <p:sldId id="319" r:id="rId35"/>
    <p:sldId id="347" r:id="rId36"/>
    <p:sldId id="328" r:id="rId37"/>
    <p:sldId id="352" r:id="rId38"/>
    <p:sldId id="350" r:id="rId39"/>
    <p:sldId id="321" r:id="rId40"/>
    <p:sldId id="322" r:id="rId41"/>
    <p:sldId id="317" r:id="rId42"/>
    <p:sldId id="318" r:id="rId43"/>
    <p:sldId id="331" r:id="rId44"/>
    <p:sldId id="332" r:id="rId45"/>
    <p:sldId id="33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CFF46-593C-8840-B6CD-6B4A9A320022}" type="datetimeFigureOut">
              <a:rPr lang="en-US" smtClean="0"/>
              <a:t>11/2/13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55DDE-B199-4948-A260-062C47674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23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10F9A-97A5-FC4B-BB51-AC5E2BCD4584}" type="datetimeFigureOut">
              <a:rPr lang="en-US" smtClean="0"/>
              <a:t>11/2/13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CEECE-6C26-A04D-B9E6-6D3EED5A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237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5A9970-5B46-804F-90AA-5EB14078C151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1714A7-BD92-C240-B1EA-636678FA8D0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BBFF5E-C487-0B4F-BF3B-32CB3BB2C674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BD2-9523-9147-B64F-DFE15BB6A032}" type="datetime4">
              <a:rPr lang="en-US" smtClean="0"/>
              <a:t>November 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997C-7EC9-D54E-843D-2864C072EC30}" type="datetime4">
              <a:rPr lang="en-US" smtClean="0"/>
              <a:t>November 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9BD0-55AB-4D4A-99EC-60B132079B98}" type="datetime4">
              <a:rPr lang="en-US" smtClean="0"/>
              <a:t>November 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-107" charset="0"/>
            </a:endParaRPr>
          </a:p>
        </p:txBody>
      </p:sp>
      <p:pic>
        <p:nvPicPr>
          <p:cNvPr id="5" name="Picture 15" descr="BBstory"/>
          <p:cNvPicPr>
            <a:picLocks noChangeAspect="1" noChangeArrowheads="1"/>
          </p:cNvPicPr>
          <p:nvPr userDrawn="1"/>
        </p:nvPicPr>
        <p:blipFill>
          <a:blip r:embed="rId2">
            <a:lum bright="18000"/>
          </a:blip>
          <a:srcRect t="18750" r="13499" b="6250"/>
          <a:stretch>
            <a:fillRect/>
          </a:stretch>
        </p:blipFill>
        <p:spPr bwMode="auto">
          <a:xfrm rot="16200000">
            <a:off x="5333207" y="3047206"/>
            <a:ext cx="6858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220px-Ptolemaeu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6763" y="315913"/>
            <a:ext cx="7572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BBstory"/>
          <p:cNvPicPr>
            <a:picLocks noChangeAspect="1" noChangeArrowheads="1"/>
          </p:cNvPicPr>
          <p:nvPr userDrawn="1"/>
        </p:nvPicPr>
        <p:blipFill>
          <a:blip r:embed="rId2">
            <a:lum bright="18000"/>
          </a:blip>
          <a:srcRect t="18750" r="13499" b="6250"/>
          <a:stretch>
            <a:fillRect/>
          </a:stretch>
        </p:blipFill>
        <p:spPr bwMode="auto">
          <a:xfrm rot="16200000">
            <a:off x="-3047206" y="3047206"/>
            <a:ext cx="68580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 b="1">
                <a:solidFill>
                  <a:srgbClr val="FFFF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C4341-D054-0D4E-9662-9C3BDE6A7F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7B666-0005-D843-B37B-9851DF6282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02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B66AC-475E-4443-BD66-38B2299B32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07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F32AB-6032-4B4F-8302-C5BB8DCABB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7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C32B0-05E4-0248-A56F-140033440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5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77F0A-A1B2-2948-BC9A-C0FC771D6B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32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5E436-246D-8842-9BC7-0A5A3C4B6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68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36763-7854-CC42-A2B1-78F1D6E1D7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3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6B99-E11F-8147-A49D-1BE10A91A836}" type="datetime4">
              <a:rPr lang="en-US" smtClean="0"/>
              <a:t>November 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CBC81-0F5E-044F-ABC2-10B6763285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70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143E-FBE0-C94B-930B-0313FB47F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78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E61D7-1955-3D4A-AFE4-D878867579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23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057400"/>
            <a:ext cx="8229600" cy="3581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E79C7-4314-464A-8B5A-B6B3DD2A68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20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39C25-F51A-F544-A935-727DF87B04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75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438E-1405-5547-BB74-6837BFB21B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61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425C4-15B5-3C4A-B0B4-AAB4369A0E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47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F0612-F3CF-F44F-96AD-91023390DB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60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D3A18-720E-DA4C-924B-961ABA8C94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20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D56AD-81D4-DC46-B072-AB017A0BC1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2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29DD-BECD-2145-AA38-18FDD45361F7}" type="datetime4">
              <a:rPr lang="en-US" smtClean="0"/>
              <a:t>November 2,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A9B40-50DC-F04A-BBBB-0448946DE5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54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11260-D8C3-9E4A-88ED-9D7C3633B5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89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4CD13-4E6E-1240-BE0A-5A1C8AAE3F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50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6C65F-7E9D-B341-B29F-64F6C623BD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86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9439F-4FC9-434D-ADBF-DE62974305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84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A248-2F36-5D4E-A14E-0185EB0963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6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F6BF-3CD6-CC4A-A5EB-E88A856C203C}" type="datetime4">
              <a:rPr lang="en-US" smtClean="0"/>
              <a:t>November 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D920-89EC-5E45-B458-21855A30DEC1}" type="datetime4">
              <a:rPr lang="en-US" smtClean="0"/>
              <a:t>November 2,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E6CD-71B8-4248-8481-5A247CE5B574}" type="datetime4">
              <a:rPr lang="en-US" smtClean="0"/>
              <a:t>November 2,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CAF0-CAF3-9F49-B261-3E209B455DC5}" type="datetime4">
              <a:rPr lang="en-US" smtClean="0"/>
              <a:t>November 2,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753D-B848-AB47-8724-4E3288241E2E}" type="datetime4">
              <a:rPr lang="en-US" smtClean="0"/>
              <a:t>November 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B9AD-0AF8-4146-8C90-BD25475E380A}" type="datetime4">
              <a:rPr lang="en-US" smtClean="0"/>
              <a:t>November 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2E534BA-1853-2B43-8F65-7218D344D16F}" type="datetime4">
              <a:rPr lang="en-US" smtClean="0"/>
              <a:t>November 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377" y="6413647"/>
            <a:ext cx="674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7775"/>
            <a:ext cx="82296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28" name="Picture 15" descr="BBstory"/>
          <p:cNvPicPr>
            <a:picLocks noChangeAspect="1" noChangeArrowheads="1"/>
          </p:cNvPicPr>
          <p:nvPr userDrawn="1"/>
        </p:nvPicPr>
        <p:blipFill>
          <a:blip r:embed="rId14">
            <a:lum bright="18000"/>
          </a:blip>
          <a:srcRect t="18750" r="13499" b="6250"/>
          <a:stretch>
            <a:fillRect/>
          </a:stretch>
        </p:blipFill>
        <p:spPr bwMode="auto">
          <a:xfrm>
            <a:off x="0" y="5943600"/>
            <a:ext cx="91455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22E57-34EA-3A49-8309-D8EAD056A80E}" type="slidenum">
              <a:rPr lang="en-US">
                <a:solidFill>
                  <a:srgbClr val="000000"/>
                </a:solidFill>
                <a:latin typeface="Arial" pitchFamily="-107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-107" charset="0"/>
            </a:endParaRPr>
          </a:p>
        </p:txBody>
      </p:sp>
      <p:pic>
        <p:nvPicPr>
          <p:cNvPr id="1032" name="Picture 15" descr="BBstory"/>
          <p:cNvPicPr>
            <a:picLocks noChangeAspect="1" noChangeArrowheads="1"/>
          </p:cNvPicPr>
          <p:nvPr userDrawn="1"/>
        </p:nvPicPr>
        <p:blipFill>
          <a:blip r:embed="rId14">
            <a:lum bright="18000"/>
          </a:blip>
          <a:srcRect t="18750" r="13499" b="6250"/>
          <a:stretch>
            <a:fillRect/>
          </a:stretch>
        </p:blipFill>
        <p:spPr bwMode="auto">
          <a:xfrm>
            <a:off x="-1588" y="0"/>
            <a:ext cx="91455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220px-Ptolemaeus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172450" y="0"/>
            <a:ext cx="75882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55563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63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50800" dist="38100" dir="2700000" algn="tl" rotWithShape="0">
              <a:srgbClr val="000000"/>
            </a:outerShdw>
            <a:reflection stA="50000" endPos="75000" dist="12700" dir="5400000" sy="-100000" algn="bl" rotWithShape="0"/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FFFF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FFFF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FFFF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FFFF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EEF4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F927094-C1A3-F240-8987-3AB6F8612EE6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37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jp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4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6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Neutrino mass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and lepton number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646" y="6494057"/>
            <a:ext cx="5516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Hamish Robertson, P5 Meeting, FNAL Nov. 2, 2013 </a:t>
            </a:r>
            <a:endParaRPr lang="en-US" i="1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8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" y="2063750"/>
            <a:ext cx="89646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96966"/>
          </a:xfrm>
        </p:spPr>
        <p:txBody>
          <a:bodyPr/>
          <a:lstStyle/>
          <a:p>
            <a:pPr algn="l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Neutrino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mass from Beta Spectra</a:t>
            </a: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7006392" y="3098800"/>
            <a:ext cx="2066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neutrino masses</a:t>
            </a: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5981700" y="3086100"/>
            <a:ext cx="925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mixing</a:t>
            </a:r>
          </a:p>
        </p:txBody>
      </p:sp>
      <p:cxnSp>
        <p:nvCxnSpPr>
          <p:cNvPr id="174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6416675" y="2695575"/>
            <a:ext cx="431800" cy="349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5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8134350" y="2724150"/>
            <a:ext cx="457200" cy="241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444500" y="1397000"/>
            <a:ext cx="2684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With flavor mixing</a:t>
            </a:r>
            <a:r>
              <a:rPr lang="en-US" sz="2000"/>
              <a:t>:</a:t>
            </a:r>
          </a:p>
        </p:txBody>
      </p:sp>
      <p:grpSp>
        <p:nvGrpSpPr>
          <p:cNvPr id="17417" name="Group 29"/>
          <p:cNvGrpSpPr>
            <a:grpSpLocks/>
          </p:cNvGrpSpPr>
          <p:nvPr/>
        </p:nvGrpSpPr>
        <p:grpSpPr bwMode="auto">
          <a:xfrm>
            <a:off x="273050" y="2686050"/>
            <a:ext cx="4076700" cy="1219200"/>
            <a:chOff x="273050" y="3448049"/>
            <a:chExt cx="4077294" cy="1219261"/>
          </a:xfrm>
        </p:grpSpPr>
        <p:sp>
          <p:nvSpPr>
            <p:cNvPr id="17423" name="TextBox 9"/>
            <p:cNvSpPr txBox="1">
              <a:spLocks noChangeArrowheads="1"/>
            </p:cNvSpPr>
            <p:nvPr/>
          </p:nvSpPr>
          <p:spPr bwMode="auto">
            <a:xfrm>
              <a:off x="520700" y="4267200"/>
              <a:ext cx="20233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from oscillations</a:t>
              </a:r>
            </a:p>
          </p:txBody>
        </p:sp>
        <p:pic>
          <p:nvPicPr>
            <p:cNvPr id="17424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50" y="3448049"/>
              <a:ext cx="2497792" cy="55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TextBox 22"/>
            <p:cNvSpPr txBox="1">
              <a:spLocks noChangeArrowheads="1"/>
            </p:cNvSpPr>
            <p:nvPr/>
          </p:nvSpPr>
          <p:spPr bwMode="auto">
            <a:xfrm>
              <a:off x="2882900" y="4267200"/>
              <a:ext cx="14674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mass scale</a:t>
              </a:r>
            </a:p>
          </p:txBody>
        </p:sp>
        <p:cxnSp>
          <p:nvCxnSpPr>
            <p:cNvPr id="17426" name="Straight Arrow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1333500" y="4000500"/>
              <a:ext cx="381000" cy="2032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7" name="Straight Arrow Connector 25"/>
            <p:cNvCxnSpPr>
              <a:cxnSpLocks noChangeShapeType="1"/>
            </p:cNvCxnSpPr>
            <p:nvPr/>
          </p:nvCxnSpPr>
          <p:spPr bwMode="auto">
            <a:xfrm rot="10800000">
              <a:off x="2679701" y="3937001"/>
              <a:ext cx="428949" cy="3019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418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1707CD-0197-F747-81B9-F84B982383FE}" type="slidenum">
              <a:rPr lang="en-US" sz="1400"/>
              <a:pPr/>
              <a:t>10</a:t>
            </a:fld>
            <a:endParaRPr lang="en-US" sz="140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941763"/>
            <a:ext cx="6567488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0" name="Group 8"/>
          <p:cNvGrpSpPr>
            <a:grpSpLocks/>
          </p:cNvGrpSpPr>
          <p:nvPr/>
        </p:nvGrpSpPr>
        <p:grpSpPr bwMode="auto">
          <a:xfrm>
            <a:off x="6578600" y="177800"/>
            <a:ext cx="2362200" cy="1828800"/>
            <a:chOff x="4032" y="336"/>
            <a:chExt cx="1488" cy="1152"/>
          </a:xfrm>
        </p:grpSpPr>
        <p:sp>
          <p:nvSpPr>
            <p:cNvPr id="17421" name="Rectangle 9"/>
            <p:cNvSpPr>
              <a:spLocks noChangeArrowheads="1"/>
            </p:cNvSpPr>
            <p:nvPr/>
          </p:nvSpPr>
          <p:spPr bwMode="auto">
            <a:xfrm>
              <a:off x="4032" y="336"/>
              <a:ext cx="1488" cy="11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2" name="Picture 10" descr="betadecay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480"/>
              <a:ext cx="113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353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06400" y="152718"/>
            <a:ext cx="8495563" cy="71622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Current status of direct mass measurement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92600"/>
            <a:ext cx="6227763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676400"/>
            <a:ext cx="5537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406400" y="1066800"/>
            <a:ext cx="4359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Mainz</a:t>
            </a:r>
            <a:r>
              <a:rPr lang="en-US"/>
              <a:t>: solid T</a:t>
            </a:r>
            <a:r>
              <a:rPr lang="en-US" baseline="-25000"/>
              <a:t>2</a:t>
            </a:r>
            <a:r>
              <a:rPr lang="en-US"/>
              <a:t>, MAC-E filter </a:t>
            </a:r>
          </a:p>
          <a:p>
            <a:r>
              <a:rPr lang="en-US" sz="1600">
                <a:solidFill>
                  <a:srgbClr val="0000FF"/>
                </a:solidFill>
              </a:rPr>
              <a:t>C. Kraus et al., Eur. Phys. J. C40, 447 (2005)</a:t>
            </a:r>
            <a:endParaRPr lang="en-US"/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368300" y="3632200"/>
            <a:ext cx="4562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Troitsk</a:t>
            </a:r>
            <a:r>
              <a:rPr lang="en-US"/>
              <a:t>: gaseousT</a:t>
            </a:r>
            <a:r>
              <a:rPr lang="en-US" baseline="-25000"/>
              <a:t>2</a:t>
            </a:r>
            <a:r>
              <a:rPr lang="en-US"/>
              <a:t>, MAC-E filter </a:t>
            </a:r>
          </a:p>
          <a:p>
            <a:r>
              <a:rPr lang="en-US" sz="1600">
                <a:solidFill>
                  <a:srgbClr val="0000FF"/>
                </a:solidFill>
              </a:rPr>
              <a:t>V. Aseev et al., PRD in press (2011)</a:t>
            </a:r>
          </a:p>
        </p:txBody>
      </p:sp>
      <p:pic>
        <p:nvPicPr>
          <p:cNvPr id="1843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84" y="1600200"/>
            <a:ext cx="3162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4140200"/>
            <a:ext cx="2578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84" y="1295400"/>
            <a:ext cx="3390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7035800" y="5029200"/>
            <a:ext cx="1943100" cy="120032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Together:…</a:t>
            </a:r>
          </a:p>
          <a:p>
            <a:r>
              <a:rPr lang="en-US" dirty="0"/>
              <a:t>m</a:t>
            </a:r>
            <a:r>
              <a:rPr lang="en-US" baseline="-25000" dirty="0"/>
              <a:t>v</a:t>
            </a:r>
            <a:r>
              <a:rPr lang="en-US" dirty="0"/>
              <a:t> &lt; </a:t>
            </a:r>
            <a:r>
              <a:rPr lang="en-US" dirty="0" smtClean="0"/>
              <a:t>1.8 </a:t>
            </a:r>
            <a:r>
              <a:rPr lang="en-US" dirty="0" err="1" smtClean="0"/>
              <a:t>eV</a:t>
            </a:r>
            <a:r>
              <a:rPr lang="en-US" dirty="0" smtClean="0"/>
              <a:t> (95% CL)</a:t>
            </a:r>
            <a:endParaRPr lang="en-US" dirty="0"/>
          </a:p>
        </p:txBody>
      </p:sp>
      <p:pic>
        <p:nvPicPr>
          <p:cNvPr id="1844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54450"/>
            <a:ext cx="32210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B7AF97-293E-854F-A9D5-20605F438D11}" type="slidenum">
              <a:rPr lang="en-US" sz="1400"/>
              <a:pPr/>
              <a:t>11</a:t>
            </a:fld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8801100" y="29083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fzk hires2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50038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538538" y="2565400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b="1">
                <a:solidFill>
                  <a:srgbClr val="FFFFFF"/>
                </a:solidFill>
              </a:rPr>
              <a:t>TLK</a:t>
            </a:r>
          </a:p>
        </p:txBody>
      </p:sp>
      <p:sp>
        <p:nvSpPr>
          <p:cNvPr id="19464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EF4AB"/>
                </a:solidFill>
              </a14:hiddenFill>
            </a:ext>
          </a:extLst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D1282E"/>
                </a:solidFill>
                <a:latin typeface="Arial" charset="0"/>
                <a:ea typeface="ＭＳ Ｐゴシック" charset="0"/>
                <a:cs typeface="ＭＳ Ｐゴシック" charset="0"/>
              </a:rPr>
              <a:t>KATRIN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5003800" y="1852613"/>
            <a:ext cx="3990975" cy="1000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err="1">
                <a:solidFill>
                  <a:srgbClr val="000000"/>
                </a:solidFill>
              </a:rPr>
              <a:t>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>
                <a:solidFill>
                  <a:srgbClr val="FF0000"/>
                </a:solidFill>
              </a:rPr>
              <a:t>Karlsruhe Institute </a:t>
            </a:r>
            <a:r>
              <a:rPr lang="de-DE" sz="1800" dirty="0" err="1">
                <a:solidFill>
                  <a:srgbClr val="FF0000"/>
                </a:solidFill>
              </a:rPr>
              <a:t>of</a:t>
            </a:r>
            <a:r>
              <a:rPr lang="de-DE" sz="1800" dirty="0">
                <a:solidFill>
                  <a:srgbClr val="FF0000"/>
                </a:solidFill>
              </a:rPr>
              <a:t> Technology</a:t>
            </a:r>
            <a:endParaRPr lang="de-DE" sz="1800" dirty="0">
              <a:solidFill>
                <a:srgbClr val="009999"/>
              </a:solidFill>
            </a:endParaRPr>
          </a:p>
          <a:p>
            <a:pPr eaLnBrk="1" hangingPunct="1">
              <a:lnSpc>
                <a:spcPct val="115000"/>
              </a:lnSpc>
            </a:pPr>
            <a:r>
              <a:rPr lang="de-DE" sz="1800" dirty="0" err="1">
                <a:solidFill>
                  <a:srgbClr val="000000"/>
                </a:solidFill>
              </a:rPr>
              <a:t>C</a:t>
            </a:r>
            <a:r>
              <a:rPr lang="de-DE" sz="1800" dirty="0" err="1" smtClean="0">
                <a:solidFill>
                  <a:srgbClr val="000000"/>
                </a:solidFill>
              </a:rPr>
              <a:t>losed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>
                <a:solidFill>
                  <a:srgbClr val="000000"/>
                </a:solidFill>
              </a:rPr>
              <a:t>T</a:t>
            </a:r>
            <a:r>
              <a:rPr lang="de-DE" sz="1800" baseline="-25000" dirty="0">
                <a:solidFill>
                  <a:srgbClr val="000000"/>
                </a:solidFill>
              </a:rPr>
              <a:t>2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cycle</a:t>
            </a:r>
            <a:r>
              <a:rPr lang="de-DE" sz="1800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5000"/>
              </a:lnSpc>
            </a:pPr>
            <a:r>
              <a:rPr lang="de-DE" sz="1800" dirty="0">
                <a:solidFill>
                  <a:srgbClr val="000000"/>
                </a:solidFill>
              </a:rPr>
              <a:t>Tritium Laboratory Karlsruhe  </a:t>
            </a:r>
          </a:p>
        </p:txBody>
      </p:sp>
      <p:sp>
        <p:nvSpPr>
          <p:cNvPr id="19467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0A06B1-2FBA-1B47-BF97-C4141D9338E9}" type="slidenum">
              <a:rPr lang="en-US" sz="1400">
                <a:solidFill>
                  <a:srgbClr val="000000"/>
                </a:solidFill>
              </a:rPr>
              <a:pPr/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8301" y="191869"/>
            <a:ext cx="335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 kinematic method, based on </a:t>
            </a:r>
            <a:r>
              <a:rPr lang="el-GR" dirty="0" smtClean="0">
                <a:solidFill>
                  <a:srgbClr val="0000FF"/>
                </a:solidFill>
              </a:rPr>
              <a:t>β</a:t>
            </a:r>
            <a:r>
              <a:rPr lang="en-US" dirty="0" smtClean="0">
                <a:solidFill>
                  <a:srgbClr val="0000FF"/>
                </a:solidFill>
              </a:rPr>
              <a:t> decay of tritium.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Sensitivity: </a:t>
            </a:r>
            <a:r>
              <a:rPr lang="en-US" dirty="0" smtClean="0">
                <a:solidFill>
                  <a:srgbClr val="FF0000"/>
                </a:solidFill>
              </a:rPr>
              <a:t>0.2 </a:t>
            </a:r>
            <a:r>
              <a:rPr lang="en-US" dirty="0" err="1" smtClean="0">
                <a:solidFill>
                  <a:srgbClr val="FF0000"/>
                </a:solidFill>
              </a:rPr>
              <a:t>eV</a:t>
            </a:r>
            <a:r>
              <a:rPr lang="en-US" dirty="0" smtClean="0">
                <a:solidFill>
                  <a:srgbClr val="0000FF"/>
                </a:solidFill>
              </a:rPr>
              <a:t> (90% CL)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12" y="4046538"/>
            <a:ext cx="9144000" cy="2864987"/>
          </a:xfrm>
          <a:prstGeom prst="rect">
            <a:avLst/>
          </a:prstGeom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520697" y="2870200"/>
            <a:ext cx="3330575" cy="1282700"/>
          </a:xfrm>
          <a:prstGeom prst="line">
            <a:avLst/>
          </a:pr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067175" y="2852738"/>
            <a:ext cx="4860925" cy="2633662"/>
          </a:xfrm>
          <a:prstGeom prst="line">
            <a:avLst/>
          </a:pr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0975" y="6049962"/>
            <a:ext cx="4003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000" dirty="0">
                <a:solidFill>
                  <a:srgbClr val="000000"/>
                </a:solidFill>
              </a:rPr>
              <a:t>~ 75 m </a:t>
            </a:r>
            <a:r>
              <a:rPr lang="de-DE" sz="2000" dirty="0" err="1">
                <a:solidFill>
                  <a:srgbClr val="000000"/>
                </a:solidFill>
              </a:rPr>
              <a:t>long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with</a:t>
            </a:r>
            <a:r>
              <a:rPr lang="de-DE" sz="2000" dirty="0">
                <a:solidFill>
                  <a:srgbClr val="000000"/>
                </a:solidFill>
              </a:rPr>
              <a:t> 40 </a:t>
            </a:r>
            <a:r>
              <a:rPr lang="de-DE" sz="2000" dirty="0" err="1">
                <a:solidFill>
                  <a:srgbClr val="000000"/>
                </a:solidFill>
              </a:rPr>
              <a:t>s.c</a:t>
            </a:r>
            <a:r>
              <a:rPr lang="de-DE" sz="2000" dirty="0">
                <a:solidFill>
                  <a:srgbClr val="000000"/>
                </a:solidFill>
              </a:rPr>
              <a:t>. </a:t>
            </a:r>
            <a:r>
              <a:rPr lang="de-DE" sz="2000" dirty="0" err="1">
                <a:solidFill>
                  <a:srgbClr val="000000"/>
                </a:solidFill>
              </a:rPr>
              <a:t>solenoids</a:t>
            </a:r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9"/>
            <a:ext cx="6769100" cy="6092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Last Order of Magnitude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38125" y="962025"/>
            <a:ext cx="8736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If the mass is NOT in the </a:t>
            </a:r>
            <a:r>
              <a:rPr lang="en-US" dirty="0" smtClean="0"/>
              <a:t>0.2 – 2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r>
              <a:rPr lang="en-US" dirty="0" smtClean="0"/>
              <a:t> </a:t>
            </a:r>
            <a:r>
              <a:rPr lang="en-US" dirty="0"/>
              <a:t>window, but </a:t>
            </a:r>
            <a:r>
              <a:rPr lang="en-US" dirty="0" smtClean="0"/>
              <a:t>&lt;</a:t>
            </a:r>
            <a:r>
              <a:rPr lang="en-US" dirty="0"/>
              <a:t> </a:t>
            </a:r>
            <a:r>
              <a:rPr lang="en-US" dirty="0" smtClean="0"/>
              <a:t>0.2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r>
              <a:rPr lang="en-US" dirty="0"/>
              <a:t>, how can we measure it?  </a:t>
            </a:r>
          </a:p>
          <a:p>
            <a:r>
              <a:rPr lang="en-US" dirty="0"/>
              <a:t>KATRIN may be the largest such experiment possible.  </a:t>
            </a:r>
          </a:p>
        </p:txBody>
      </p:sp>
      <p:grpSp>
        <p:nvGrpSpPr>
          <p:cNvPr id="29700" name="Group 9"/>
          <p:cNvGrpSpPr>
            <a:grpSpLocks/>
          </p:cNvGrpSpPr>
          <p:nvPr/>
        </p:nvGrpSpPr>
        <p:grpSpPr bwMode="auto">
          <a:xfrm>
            <a:off x="6832600" y="2095500"/>
            <a:ext cx="2171700" cy="3352800"/>
            <a:chOff x="276" y="1512"/>
            <a:chExt cx="1368" cy="2112"/>
          </a:xfrm>
        </p:grpSpPr>
        <p:pic>
          <p:nvPicPr>
            <p:cNvPr id="2971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512"/>
              <a:ext cx="136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2" name="Rectangle 8"/>
            <p:cNvSpPr>
              <a:spLocks noChangeArrowheads="1"/>
            </p:cNvSpPr>
            <p:nvPr/>
          </p:nvSpPr>
          <p:spPr bwMode="auto">
            <a:xfrm>
              <a:off x="1256" y="1664"/>
              <a:ext cx="240" cy="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7616825" y="2579688"/>
            <a:ext cx="1363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Symbol" charset="0"/>
                <a:sym typeface="Symbol" charset="0"/>
              </a:rPr>
              <a:t></a:t>
            </a:r>
            <a:r>
              <a:rPr lang="en-US" sz="1800"/>
              <a:t>= 0.36 eV</a:t>
            </a:r>
          </a:p>
        </p:txBody>
      </p:sp>
      <p:sp>
        <p:nvSpPr>
          <p:cNvPr id="29702" name="Text Box 14"/>
          <p:cNvSpPr txBox="1">
            <a:spLocks noChangeArrowheads="1"/>
          </p:cNvSpPr>
          <p:nvPr/>
        </p:nvSpPr>
        <p:spPr bwMode="auto">
          <a:xfrm>
            <a:off x="6832600" y="5457825"/>
            <a:ext cx="2235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err="1"/>
              <a:t>Rovibrational</a:t>
            </a:r>
            <a:r>
              <a:rPr lang="en-US" dirty="0"/>
              <a:t> states of </a:t>
            </a:r>
            <a:r>
              <a:rPr lang="en-US" dirty="0" err="1"/>
              <a:t>THe</a:t>
            </a:r>
            <a:r>
              <a:rPr lang="en-US" baseline="30000" dirty="0"/>
              <a:t>+</a:t>
            </a:r>
            <a:r>
              <a:rPr lang="en-US" dirty="0"/>
              <a:t>, </a:t>
            </a:r>
            <a:r>
              <a:rPr lang="en-US" dirty="0" err="1"/>
              <a:t>HHe</a:t>
            </a:r>
            <a:r>
              <a:rPr lang="en-US" baseline="30000" dirty="0"/>
              <a:t>+</a:t>
            </a:r>
            <a:r>
              <a:rPr lang="en-US" dirty="0"/>
              <a:t> molecule</a:t>
            </a:r>
          </a:p>
        </p:txBody>
      </p:sp>
      <p:sp>
        <p:nvSpPr>
          <p:cNvPr id="29703" name="Text Box 15"/>
          <p:cNvSpPr txBox="1">
            <a:spLocks noChangeArrowheads="1"/>
          </p:cNvSpPr>
          <p:nvPr/>
        </p:nvSpPr>
        <p:spPr bwMode="auto">
          <a:xfrm>
            <a:off x="457200" y="5105400"/>
            <a:ext cx="264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Source T</a:t>
            </a:r>
            <a:r>
              <a:rPr lang="en-US" baseline="-25000"/>
              <a:t>2</a:t>
            </a:r>
            <a:r>
              <a:rPr lang="en-US"/>
              <a:t> column density near max</a:t>
            </a:r>
          </a:p>
        </p:txBody>
      </p:sp>
      <p:grpSp>
        <p:nvGrpSpPr>
          <p:cNvPr id="29704" name="Group 14"/>
          <p:cNvGrpSpPr>
            <a:grpSpLocks/>
          </p:cNvGrpSpPr>
          <p:nvPr/>
        </p:nvGrpSpPr>
        <p:grpSpPr bwMode="auto">
          <a:xfrm>
            <a:off x="3263900" y="2133600"/>
            <a:ext cx="3487738" cy="4365625"/>
            <a:chOff x="225425" y="2222500"/>
            <a:chExt cx="3487738" cy="4365625"/>
          </a:xfrm>
        </p:grpSpPr>
        <p:pic>
          <p:nvPicPr>
            <p:cNvPr id="29707" name="Picture 11" descr="leopol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3" y="2222500"/>
              <a:ext cx="3449637" cy="222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Text Box 13"/>
            <p:cNvSpPr txBox="1">
              <a:spLocks noChangeArrowheads="1"/>
            </p:cNvSpPr>
            <p:nvPr/>
          </p:nvSpPr>
          <p:spPr bwMode="auto">
            <a:xfrm>
              <a:off x="225425" y="4556125"/>
              <a:ext cx="3487738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Size of experiment now:</a:t>
              </a:r>
            </a:p>
            <a:p>
              <a:r>
                <a:rPr lang="en-US"/>
                <a:t>Diameter 10 m. </a:t>
              </a:r>
            </a:p>
          </p:txBody>
        </p:sp>
        <p:pic>
          <p:nvPicPr>
            <p:cNvPr id="29709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49" y="5429250"/>
              <a:ext cx="2426539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0" name="Text Box 17"/>
            <p:cNvSpPr txBox="1">
              <a:spLocks noChangeArrowheads="1"/>
            </p:cNvSpPr>
            <p:nvPr/>
          </p:nvSpPr>
          <p:spPr bwMode="auto">
            <a:xfrm>
              <a:off x="263525" y="6130925"/>
              <a:ext cx="31829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Next diameter: 300 m!</a:t>
              </a:r>
            </a:p>
          </p:txBody>
        </p:sp>
      </p:grpSp>
      <p:pic>
        <p:nvPicPr>
          <p:cNvPr id="2970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5200"/>
            <a:ext cx="3219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E90AE1-F94D-974B-A464-9B4ACC5CD94A}" type="slidenum">
              <a:rPr lang="en-US" sz="1400"/>
              <a:pPr/>
              <a:t>13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4596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36900" y="965200"/>
            <a:ext cx="5867400" cy="5778500"/>
            <a:chOff x="3149600" y="965200"/>
            <a:chExt cx="5867400" cy="5778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9600" y="965200"/>
              <a:ext cx="5867400" cy="5778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7073900" y="1422400"/>
              <a:ext cx="10541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5108"/>
            <a:ext cx="5067300" cy="7108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Final-state spectrum of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035800" y="1917700"/>
            <a:ext cx="15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Otten</a:t>
            </a:r>
            <a:r>
              <a:rPr lang="en-US" sz="1400" dirty="0" smtClean="0">
                <a:solidFill>
                  <a:srgbClr val="0000FF"/>
                </a:solidFill>
              </a:rPr>
              <a:t> NOW2012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1460500"/>
            <a:ext cx="3797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0000FF"/>
                </a:solidFill>
              </a:rPr>
              <a:t>β</a:t>
            </a:r>
            <a:r>
              <a:rPr lang="en-US" sz="2000" dirty="0" smtClean="0">
                <a:solidFill>
                  <a:srgbClr val="0000FF"/>
                </a:solidFill>
              </a:rPr>
              <a:t> decay of molecular T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rotational-vibrational excitation of the </a:t>
            </a:r>
            <a:r>
              <a:rPr lang="en-US" dirty="0" err="1" smtClean="0"/>
              <a:t>THe</a:t>
            </a:r>
            <a:r>
              <a:rPr lang="en-US" dirty="0" smtClean="0"/>
              <a:t>+ final state broadens the effective instrumental </a:t>
            </a:r>
          </a:p>
          <a:p>
            <a:r>
              <a:rPr lang="en-US" dirty="0" smtClean="0"/>
              <a:t>line width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56AD-81D4-DC46-B072-AB017A0BC14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48300" y="332770"/>
            <a:ext cx="1034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D1282E"/>
                </a:solidFill>
              </a:rPr>
              <a:t>THe</a:t>
            </a:r>
            <a:r>
              <a:rPr lang="en-US" sz="2800" baseline="30000" dirty="0" smtClean="0">
                <a:solidFill>
                  <a:srgbClr val="D1282E"/>
                </a:solidFill>
              </a:rPr>
              <a:t>+</a:t>
            </a:r>
            <a:endParaRPr lang="en-US" sz="2800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3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4283990" y="224630"/>
            <a:ext cx="2120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(B. </a:t>
            </a:r>
            <a:r>
              <a:rPr lang="en-US" sz="1600" dirty="0" err="1">
                <a:solidFill>
                  <a:srgbClr val="0000FF"/>
                </a:solidFill>
              </a:rPr>
              <a:t>Monreal</a:t>
            </a:r>
            <a:r>
              <a:rPr lang="en-US" sz="1600" dirty="0">
                <a:solidFill>
                  <a:srgbClr val="0000FF"/>
                </a:solidFill>
              </a:rPr>
              <a:t> and J. </a:t>
            </a:r>
            <a:r>
              <a:rPr lang="en-US" sz="1600" dirty="0" err="1">
                <a:solidFill>
                  <a:srgbClr val="0000FF"/>
                </a:solidFill>
              </a:rPr>
              <a:t>Formaggio</a:t>
            </a:r>
            <a:r>
              <a:rPr lang="en-US" sz="1600" dirty="0">
                <a:solidFill>
                  <a:srgbClr val="0000FF"/>
                </a:solidFill>
              </a:rPr>
              <a:t>, PRD 80:051301, 2009)</a:t>
            </a:r>
          </a:p>
        </p:txBody>
      </p:sp>
      <p:pic>
        <p:nvPicPr>
          <p:cNvPr id="3379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26035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057400"/>
            <a:ext cx="5156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cyclotronmotion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1600" y="741362"/>
            <a:ext cx="22606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0259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latin typeface="Arial"/>
                <a:cs typeface="Arial"/>
              </a:rPr>
              <a:t>Cyclotron radiation from tritium beta decay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3" name="Picture 2" descr="detector_2013_06_20_label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0"/>
            <a:ext cx="2832100" cy="18849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0" y="6324600"/>
            <a:ext cx="24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25.5-GHz waveguide cell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3801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895600"/>
            <a:ext cx="3511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 descr="LogoCrop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0"/>
            <a:ext cx="186600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90" y="3196054"/>
            <a:ext cx="4563819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16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06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 8 Sensitivity vs. Volume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485900"/>
            <a:ext cx="7950200" cy="5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" y="6337300"/>
            <a:ext cx="151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1309.7093v1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56AD-81D4-DC46-B072-AB017A0BC1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9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8 Sensitivity vs. Volume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5041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56AD-81D4-DC46-B072-AB017A0BC1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3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372064" cy="8124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Cosmology and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56AD-81D4-DC46-B072-AB017A0BC14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441980"/>
            <a:ext cx="741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m</a:t>
            </a:r>
            <a:r>
              <a:rPr lang="el-GR" sz="2800" baseline="-25000" dirty="0">
                <a:solidFill>
                  <a:schemeClr val="tx2"/>
                </a:solidFill>
              </a:rPr>
              <a:t>β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663" y="1536700"/>
            <a:ext cx="4613620" cy="450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1" y="1524000"/>
            <a:ext cx="4237062" cy="46101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134100" y="1663700"/>
            <a:ext cx="12700" cy="3848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0" y="6210447"/>
            <a:ext cx="20193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5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7082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Neutrino Mass Limits from Beta decay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3" y="1041400"/>
            <a:ext cx="7382608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9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52718"/>
            <a:ext cx="5791200" cy="7362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What we know: Mass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and mixing parameters</a:t>
            </a:r>
          </a:p>
        </p:txBody>
      </p:sp>
      <p:graphicFrame>
        <p:nvGraphicFramePr>
          <p:cNvPr id="251962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552241"/>
              </p:ext>
            </p:extLst>
          </p:nvPr>
        </p:nvGraphicFramePr>
        <p:xfrm>
          <a:off x="241300" y="1511300"/>
          <a:ext cx="8737600" cy="4064001"/>
        </p:xfrm>
        <a:graphic>
          <a:graphicData uri="http://schemas.openxmlformats.org/drawingml/2006/table">
            <a:tbl>
              <a:tblPr/>
              <a:tblGrid>
                <a:gridCol w="1412875"/>
                <a:gridCol w="3525838"/>
                <a:gridCol w="3798887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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7.54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0.21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-0.21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-5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eV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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32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|</a:t>
                      </a:r>
                      <a:endParaRPr kumimoji="0" lang="en-US" sz="2400" b="0" i="0" u="none" strike="noStrike" cap="none" normalizeH="0" baseline="3000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2.42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0.12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-0.11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eV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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endParaRPr kumimoji="0" lang="en-US" sz="2400" b="0" i="0" u="none" strike="noStrike" cap="none" normalizeH="0" baseline="3000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&gt;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0.055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eV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(90% CL)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&lt;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5.4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eV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95%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CL)*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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34.1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-0.9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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39.2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+1.8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-1.8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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.1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+0.6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-0.7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sin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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0.025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003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13" name="Text Box 59"/>
          <p:cNvSpPr txBox="1">
            <a:spLocks noChangeArrowheads="1"/>
          </p:cNvSpPr>
          <p:nvPr/>
        </p:nvSpPr>
        <p:spPr bwMode="auto">
          <a:xfrm>
            <a:off x="352425" y="5584825"/>
            <a:ext cx="509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Marginalized 1-D 1-</a:t>
            </a:r>
            <a:r>
              <a:rPr lang="en-US" dirty="0">
                <a:latin typeface="Symbol" charset="0"/>
                <a:sym typeface="Symbol" charset="0"/>
              </a:rPr>
              <a:t></a:t>
            </a:r>
            <a:r>
              <a:rPr lang="en-US" dirty="0"/>
              <a:t> uncertainties.  </a:t>
            </a:r>
          </a:p>
        </p:txBody>
      </p:sp>
      <p:sp>
        <p:nvSpPr>
          <p:cNvPr id="50214" name="Text Box 60"/>
          <p:cNvSpPr txBox="1">
            <a:spLocks noChangeArrowheads="1"/>
          </p:cNvSpPr>
          <p:nvPr/>
        </p:nvSpPr>
        <p:spPr bwMode="auto">
          <a:xfrm>
            <a:off x="352425" y="6049963"/>
            <a:ext cx="78999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FF"/>
                </a:solidFill>
              </a:rPr>
              <a:t>*C. Kraus et al., Eur. Phys. J. C40, 447 (2005</a:t>
            </a:r>
            <a:r>
              <a:rPr lang="en-US" sz="1800" dirty="0" smtClean="0">
                <a:solidFill>
                  <a:srgbClr val="0000FF"/>
                </a:solidFill>
              </a:rPr>
              <a:t>); V. </a:t>
            </a:r>
            <a:r>
              <a:rPr lang="en-US" sz="1800" dirty="0" err="1" smtClean="0">
                <a:solidFill>
                  <a:srgbClr val="0000FF"/>
                </a:solidFill>
              </a:rPr>
              <a:t>Aseev</a:t>
            </a:r>
            <a:r>
              <a:rPr lang="en-US" sz="1800" dirty="0" smtClean="0">
                <a:solidFill>
                  <a:srgbClr val="0000FF"/>
                </a:solidFill>
              </a:rPr>
              <a:t> et al. PRD in press.</a:t>
            </a:r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>
                <a:solidFill>
                  <a:srgbClr val="0000FF"/>
                </a:solidFill>
              </a:rPr>
              <a:t>Other refs, see </a:t>
            </a:r>
            <a:r>
              <a:rPr lang="en-US" sz="1800" dirty="0" err="1" smtClean="0">
                <a:solidFill>
                  <a:srgbClr val="0000FF"/>
                </a:solidFill>
              </a:rPr>
              <a:t>Fogli</a:t>
            </a:r>
            <a:r>
              <a:rPr lang="en-US" sz="1800" dirty="0" smtClean="0">
                <a:solidFill>
                  <a:srgbClr val="0000FF"/>
                </a:solidFill>
              </a:rPr>
              <a:t> et al. 1205.5254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02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6DA689-2081-3647-AB24-A9FE79CDFFC6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2362200" y="977900"/>
            <a:ext cx="160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Oscillation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81700" y="990600"/>
            <a:ext cx="153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38"/>
          <p:cNvGrpSpPr>
            <a:grpSpLocks/>
          </p:cNvGrpSpPr>
          <p:nvPr/>
        </p:nvGrpSpPr>
        <p:grpSpPr bwMode="auto">
          <a:xfrm>
            <a:off x="139700" y="5842000"/>
            <a:ext cx="8369300" cy="508000"/>
            <a:chOff x="469900" y="1993900"/>
            <a:chExt cx="8369300" cy="508000"/>
          </a:xfrm>
        </p:grpSpPr>
        <p:cxnSp>
          <p:nvCxnSpPr>
            <p:cNvPr id="40983" name="Straight Connector 7"/>
            <p:cNvCxnSpPr>
              <a:cxnSpLocks noChangeShapeType="1"/>
            </p:cNvCxnSpPr>
            <p:nvPr/>
          </p:nvCxnSpPr>
          <p:spPr bwMode="auto">
            <a:xfrm>
              <a:off x="469900" y="2489200"/>
              <a:ext cx="8369300" cy="12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4" name="Straight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640346" y="2336800"/>
              <a:ext cx="279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5" name="Straight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1783346" y="2336800"/>
              <a:ext cx="279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6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2926346" y="2336800"/>
              <a:ext cx="279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7" name="Straight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4069346" y="2336800"/>
              <a:ext cx="279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8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5212346" y="2336800"/>
              <a:ext cx="279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9" name="Straight Connector 14"/>
            <p:cNvCxnSpPr>
              <a:cxnSpLocks noChangeShapeType="1"/>
            </p:cNvCxnSpPr>
            <p:nvPr/>
          </p:nvCxnSpPr>
          <p:spPr bwMode="auto">
            <a:xfrm rot="5400000" flipH="1" flipV="1">
              <a:off x="6355346" y="2336800"/>
              <a:ext cx="279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90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7498346" y="2336800"/>
              <a:ext cx="279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91" name="Straight Connector 16"/>
            <p:cNvCxnSpPr>
              <a:cxnSpLocks noChangeShapeType="1"/>
            </p:cNvCxnSpPr>
            <p:nvPr/>
          </p:nvCxnSpPr>
          <p:spPr bwMode="auto">
            <a:xfrm rot="5400000" flipH="1" flipV="1">
              <a:off x="8641346" y="2336800"/>
              <a:ext cx="279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0992" name="TextBox 17"/>
            <p:cNvSpPr txBox="1">
              <a:spLocks noChangeArrowheads="1"/>
            </p:cNvSpPr>
            <p:nvPr/>
          </p:nvSpPr>
          <p:spPr bwMode="auto">
            <a:xfrm>
              <a:off x="977900" y="1993900"/>
              <a:ext cx="755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2012</a:t>
              </a:r>
            </a:p>
          </p:txBody>
        </p:sp>
        <p:sp>
          <p:nvSpPr>
            <p:cNvPr id="40993" name="TextBox 18"/>
            <p:cNvSpPr txBox="1">
              <a:spLocks noChangeArrowheads="1"/>
            </p:cNvSpPr>
            <p:nvPr/>
          </p:nvSpPr>
          <p:spPr bwMode="auto">
            <a:xfrm>
              <a:off x="2120900" y="1993900"/>
              <a:ext cx="755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2013</a:t>
              </a:r>
            </a:p>
          </p:txBody>
        </p:sp>
        <p:sp>
          <p:nvSpPr>
            <p:cNvPr id="40994" name="TextBox 19"/>
            <p:cNvSpPr txBox="1">
              <a:spLocks noChangeArrowheads="1"/>
            </p:cNvSpPr>
            <p:nvPr/>
          </p:nvSpPr>
          <p:spPr bwMode="auto">
            <a:xfrm>
              <a:off x="3263900" y="1993900"/>
              <a:ext cx="755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2014</a:t>
              </a:r>
            </a:p>
          </p:txBody>
        </p:sp>
        <p:sp>
          <p:nvSpPr>
            <p:cNvPr id="40995" name="TextBox 20"/>
            <p:cNvSpPr txBox="1">
              <a:spLocks noChangeArrowheads="1"/>
            </p:cNvSpPr>
            <p:nvPr/>
          </p:nvSpPr>
          <p:spPr bwMode="auto">
            <a:xfrm>
              <a:off x="4406900" y="1993900"/>
              <a:ext cx="755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2015</a:t>
              </a:r>
            </a:p>
          </p:txBody>
        </p:sp>
        <p:sp>
          <p:nvSpPr>
            <p:cNvPr id="40996" name="TextBox 21"/>
            <p:cNvSpPr txBox="1">
              <a:spLocks noChangeArrowheads="1"/>
            </p:cNvSpPr>
            <p:nvPr/>
          </p:nvSpPr>
          <p:spPr bwMode="auto">
            <a:xfrm>
              <a:off x="5549900" y="1993900"/>
              <a:ext cx="755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2016</a:t>
              </a:r>
            </a:p>
          </p:txBody>
        </p:sp>
        <p:sp>
          <p:nvSpPr>
            <p:cNvPr id="40997" name="TextBox 22"/>
            <p:cNvSpPr txBox="1">
              <a:spLocks noChangeArrowheads="1"/>
            </p:cNvSpPr>
            <p:nvPr/>
          </p:nvSpPr>
          <p:spPr bwMode="auto">
            <a:xfrm>
              <a:off x="6692900" y="1993900"/>
              <a:ext cx="755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2017</a:t>
              </a:r>
            </a:p>
          </p:txBody>
        </p:sp>
        <p:sp>
          <p:nvSpPr>
            <p:cNvPr id="40998" name="TextBox 23"/>
            <p:cNvSpPr txBox="1">
              <a:spLocks noChangeArrowheads="1"/>
            </p:cNvSpPr>
            <p:nvPr/>
          </p:nvSpPr>
          <p:spPr bwMode="auto">
            <a:xfrm>
              <a:off x="7835900" y="1993900"/>
              <a:ext cx="755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2018</a:t>
              </a:r>
            </a:p>
          </p:txBody>
        </p:sp>
      </p:grpSp>
      <p:grpSp>
        <p:nvGrpSpPr>
          <p:cNvPr id="40964" name="Group 41"/>
          <p:cNvGrpSpPr>
            <a:grpSpLocks/>
          </p:cNvGrpSpPr>
          <p:nvPr/>
        </p:nvGrpSpPr>
        <p:grpSpPr bwMode="auto">
          <a:xfrm>
            <a:off x="368300" y="4533900"/>
            <a:ext cx="2933700" cy="808038"/>
            <a:chOff x="419100" y="5689600"/>
            <a:chExt cx="2933716" cy="808565"/>
          </a:xfrm>
        </p:grpSpPr>
        <p:sp>
          <p:nvSpPr>
            <p:cNvPr id="40979" name="Rectangle 32"/>
            <p:cNvSpPr>
              <a:spLocks noChangeArrowheads="1"/>
            </p:cNvSpPr>
            <p:nvPr/>
          </p:nvSpPr>
          <p:spPr bwMode="auto">
            <a:xfrm>
              <a:off x="863615" y="6197598"/>
              <a:ext cx="1244601" cy="300567"/>
            </a:xfrm>
            <a:prstGeom prst="rect">
              <a:avLst/>
            </a:prstGeom>
            <a:solidFill>
              <a:srgbClr val="FFC6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600" dirty="0"/>
                <a:t>Analysis 1</a:t>
              </a:r>
            </a:p>
          </p:txBody>
        </p:sp>
        <p:sp>
          <p:nvSpPr>
            <p:cNvPr id="40980" name="Rectangle 33"/>
            <p:cNvSpPr>
              <a:spLocks noChangeArrowheads="1"/>
            </p:cNvSpPr>
            <p:nvPr/>
          </p:nvSpPr>
          <p:spPr bwMode="auto">
            <a:xfrm>
              <a:off x="476250" y="6197598"/>
              <a:ext cx="387366" cy="30056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81" name="Rectangle 34"/>
            <p:cNvSpPr>
              <a:spLocks noChangeArrowheads="1"/>
            </p:cNvSpPr>
            <p:nvPr/>
          </p:nvSpPr>
          <p:spPr bwMode="auto">
            <a:xfrm>
              <a:off x="2108215" y="6197598"/>
              <a:ext cx="1244601" cy="30056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600" dirty="0"/>
                <a:t>Analysis 2</a:t>
              </a:r>
            </a:p>
          </p:txBody>
        </p:sp>
        <p:sp>
          <p:nvSpPr>
            <p:cNvPr id="40982" name="TextBox 35"/>
            <p:cNvSpPr txBox="1">
              <a:spLocks noChangeArrowheads="1"/>
            </p:cNvSpPr>
            <p:nvPr/>
          </p:nvSpPr>
          <p:spPr bwMode="auto">
            <a:xfrm>
              <a:off x="419100" y="5689600"/>
              <a:ext cx="9960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/>
                <a:t>Planck:</a:t>
              </a:r>
            </a:p>
          </p:txBody>
        </p:sp>
      </p:grpSp>
      <p:grpSp>
        <p:nvGrpSpPr>
          <p:cNvPr id="40965" name="Group 39"/>
          <p:cNvGrpSpPr>
            <a:grpSpLocks/>
          </p:cNvGrpSpPr>
          <p:nvPr/>
        </p:nvGrpSpPr>
        <p:grpSpPr bwMode="auto">
          <a:xfrm>
            <a:off x="356129" y="1427162"/>
            <a:ext cx="8768816" cy="2357438"/>
            <a:chOff x="488950" y="2861731"/>
            <a:chExt cx="8769368" cy="2358499"/>
          </a:xfrm>
        </p:grpSpPr>
        <p:pic>
          <p:nvPicPr>
            <p:cNvPr id="4097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431" y="3158067"/>
              <a:ext cx="5449887" cy="206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0976" name="Rectangle 24"/>
            <p:cNvSpPr>
              <a:spLocks noChangeArrowheads="1"/>
            </p:cNvSpPr>
            <p:nvPr/>
          </p:nvSpPr>
          <p:spPr bwMode="auto">
            <a:xfrm>
              <a:off x="526523" y="2861731"/>
              <a:ext cx="3753395" cy="31287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800"/>
                <a:t>Construction</a:t>
              </a:r>
            </a:p>
          </p:txBody>
        </p:sp>
        <p:sp>
          <p:nvSpPr>
            <p:cNvPr id="40977" name="Rectangle 25"/>
            <p:cNvSpPr>
              <a:spLocks noChangeArrowheads="1"/>
            </p:cNvSpPr>
            <p:nvPr/>
          </p:nvSpPr>
          <p:spPr bwMode="auto">
            <a:xfrm>
              <a:off x="4288385" y="2861732"/>
              <a:ext cx="4906433" cy="30056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800"/>
                <a:t>Running</a:t>
              </a:r>
            </a:p>
          </p:txBody>
        </p:sp>
        <p:sp>
          <p:nvSpPr>
            <p:cNvPr id="40978" name="TextBox 36"/>
            <p:cNvSpPr txBox="1">
              <a:spLocks noChangeArrowheads="1"/>
            </p:cNvSpPr>
            <p:nvPr/>
          </p:nvSpPr>
          <p:spPr bwMode="auto">
            <a:xfrm>
              <a:off x="488950" y="3695700"/>
              <a:ext cx="11325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/>
                <a:t>KATRIN: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35650" y="3978996"/>
            <a:ext cx="2802467" cy="300378"/>
            <a:chOff x="4157133" y="3978996"/>
            <a:chExt cx="2802467" cy="300378"/>
          </a:xfrm>
        </p:grpSpPr>
        <p:sp>
          <p:nvSpPr>
            <p:cNvPr id="40970" name="Rectangle 28"/>
            <p:cNvSpPr>
              <a:spLocks noChangeArrowheads="1"/>
            </p:cNvSpPr>
            <p:nvPr/>
          </p:nvSpPr>
          <p:spPr bwMode="auto">
            <a:xfrm>
              <a:off x="4157133" y="3979001"/>
              <a:ext cx="2048934" cy="30037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800"/>
                <a:t> Phase I</a:t>
              </a:r>
            </a:p>
          </p:txBody>
        </p:sp>
        <p:sp>
          <p:nvSpPr>
            <p:cNvPr id="40971" name="Rectangle 29"/>
            <p:cNvSpPr>
              <a:spLocks noChangeArrowheads="1"/>
            </p:cNvSpPr>
            <p:nvPr/>
          </p:nvSpPr>
          <p:spPr bwMode="auto">
            <a:xfrm>
              <a:off x="6290733" y="3978996"/>
              <a:ext cx="160867" cy="30037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72" name="Rectangle 30"/>
            <p:cNvSpPr>
              <a:spLocks noChangeArrowheads="1"/>
            </p:cNvSpPr>
            <p:nvPr/>
          </p:nvSpPr>
          <p:spPr bwMode="auto">
            <a:xfrm>
              <a:off x="6544733" y="3978997"/>
              <a:ext cx="160867" cy="30037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73" name="Rectangle 31"/>
            <p:cNvSpPr>
              <a:spLocks noChangeArrowheads="1"/>
            </p:cNvSpPr>
            <p:nvPr/>
          </p:nvSpPr>
          <p:spPr bwMode="auto">
            <a:xfrm>
              <a:off x="6798733" y="3978998"/>
              <a:ext cx="160867" cy="30037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" y="3467100"/>
            <a:ext cx="5054649" cy="812274"/>
            <a:chOff x="381000" y="3467100"/>
            <a:chExt cx="5054649" cy="812274"/>
          </a:xfrm>
        </p:grpSpPr>
        <p:sp>
          <p:nvSpPr>
            <p:cNvPr id="40968" name="Rectangle 26"/>
            <p:cNvSpPr>
              <a:spLocks noChangeArrowheads="1"/>
            </p:cNvSpPr>
            <p:nvPr/>
          </p:nvSpPr>
          <p:spPr bwMode="auto">
            <a:xfrm>
              <a:off x="397934" y="3979001"/>
              <a:ext cx="2582334" cy="30037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800"/>
                <a:t>Proof concept</a:t>
              </a:r>
            </a:p>
          </p:txBody>
        </p:sp>
        <p:sp>
          <p:nvSpPr>
            <p:cNvPr id="40969" name="Rectangle 27"/>
            <p:cNvSpPr>
              <a:spLocks noChangeArrowheads="1"/>
            </p:cNvSpPr>
            <p:nvPr/>
          </p:nvSpPr>
          <p:spPr bwMode="auto">
            <a:xfrm>
              <a:off x="2980300" y="3979001"/>
              <a:ext cx="2455349" cy="300373"/>
            </a:xfrm>
            <a:prstGeom prst="rect">
              <a:avLst/>
            </a:prstGeom>
            <a:solidFill>
              <a:srgbClr val="FFC6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800"/>
                <a:t> Prototype</a:t>
              </a:r>
            </a:p>
          </p:txBody>
        </p:sp>
        <p:sp>
          <p:nvSpPr>
            <p:cNvPr id="40974" name="TextBox 37"/>
            <p:cNvSpPr txBox="1">
              <a:spLocks noChangeArrowheads="1"/>
            </p:cNvSpPr>
            <p:nvPr/>
          </p:nvSpPr>
          <p:spPr bwMode="auto">
            <a:xfrm>
              <a:off x="381000" y="3467100"/>
              <a:ext cx="1214135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/>
                <a:t>Project 8: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62800" cy="71622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Neutrino mass: some milestones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0967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980A16-3AF8-1442-A723-2A7D909F7F17}" type="slidenum">
              <a:rPr lang="en-US" sz="1400"/>
              <a:pPr/>
              <a:t>20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456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1200150" y="190500"/>
            <a:ext cx="722079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Chalkboard" charset="0"/>
                <a:cs typeface="Chalkboard" charset="0"/>
              </a:rPr>
              <a:t>Double Beta Decay: </a:t>
            </a:r>
            <a:r>
              <a:rPr lang="en-US" sz="3200" b="1" dirty="0">
                <a:solidFill>
                  <a:srgbClr val="0000FF"/>
                </a:solidFill>
                <a:latin typeface="Chalkboard" charset="0"/>
                <a:cs typeface="Chalkboard" charset="0"/>
              </a:rPr>
              <a:t>some milestones</a:t>
            </a:r>
          </a:p>
        </p:txBody>
      </p:sp>
      <p:grpSp>
        <p:nvGrpSpPr>
          <p:cNvPr id="40963" name="Group 38"/>
          <p:cNvGrpSpPr>
            <a:grpSpLocks/>
          </p:cNvGrpSpPr>
          <p:nvPr/>
        </p:nvGrpSpPr>
        <p:grpSpPr bwMode="auto">
          <a:xfrm>
            <a:off x="393700" y="5842000"/>
            <a:ext cx="8369300" cy="508000"/>
            <a:chOff x="469900" y="1993900"/>
            <a:chExt cx="8369300" cy="508000"/>
          </a:xfrm>
        </p:grpSpPr>
        <p:cxnSp>
          <p:nvCxnSpPr>
            <p:cNvPr id="40983" name="Straight Connector 7"/>
            <p:cNvCxnSpPr>
              <a:cxnSpLocks noChangeShapeType="1"/>
            </p:cNvCxnSpPr>
            <p:nvPr/>
          </p:nvCxnSpPr>
          <p:spPr bwMode="auto">
            <a:xfrm>
              <a:off x="469900" y="2489200"/>
              <a:ext cx="8369300" cy="12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4" name="Straight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640346" y="2336800"/>
              <a:ext cx="279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5" name="Straight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1783346" y="2336800"/>
              <a:ext cx="279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6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2926346" y="2336800"/>
              <a:ext cx="279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7" name="Straight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4069346" y="2336800"/>
              <a:ext cx="279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8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5212346" y="2336800"/>
              <a:ext cx="279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9" name="Straight Connector 14"/>
            <p:cNvCxnSpPr>
              <a:cxnSpLocks noChangeShapeType="1"/>
            </p:cNvCxnSpPr>
            <p:nvPr/>
          </p:nvCxnSpPr>
          <p:spPr bwMode="auto">
            <a:xfrm rot="5400000" flipH="1" flipV="1">
              <a:off x="6355346" y="2336800"/>
              <a:ext cx="279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90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7498346" y="2336800"/>
              <a:ext cx="279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91" name="Straight Connector 16"/>
            <p:cNvCxnSpPr>
              <a:cxnSpLocks noChangeShapeType="1"/>
            </p:cNvCxnSpPr>
            <p:nvPr/>
          </p:nvCxnSpPr>
          <p:spPr bwMode="auto">
            <a:xfrm rot="5400000" flipH="1" flipV="1">
              <a:off x="8641346" y="2336800"/>
              <a:ext cx="279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0992" name="TextBox 17"/>
            <p:cNvSpPr txBox="1">
              <a:spLocks noChangeArrowheads="1"/>
            </p:cNvSpPr>
            <p:nvPr/>
          </p:nvSpPr>
          <p:spPr bwMode="auto">
            <a:xfrm>
              <a:off x="977900" y="1993900"/>
              <a:ext cx="755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2012</a:t>
              </a:r>
            </a:p>
          </p:txBody>
        </p:sp>
        <p:sp>
          <p:nvSpPr>
            <p:cNvPr id="40993" name="TextBox 18"/>
            <p:cNvSpPr txBox="1">
              <a:spLocks noChangeArrowheads="1"/>
            </p:cNvSpPr>
            <p:nvPr/>
          </p:nvSpPr>
          <p:spPr bwMode="auto">
            <a:xfrm>
              <a:off x="2120900" y="1993900"/>
              <a:ext cx="755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2013</a:t>
              </a:r>
            </a:p>
          </p:txBody>
        </p:sp>
        <p:sp>
          <p:nvSpPr>
            <p:cNvPr id="40994" name="TextBox 19"/>
            <p:cNvSpPr txBox="1">
              <a:spLocks noChangeArrowheads="1"/>
            </p:cNvSpPr>
            <p:nvPr/>
          </p:nvSpPr>
          <p:spPr bwMode="auto">
            <a:xfrm>
              <a:off x="3263900" y="1993900"/>
              <a:ext cx="755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2014</a:t>
              </a:r>
            </a:p>
          </p:txBody>
        </p:sp>
        <p:sp>
          <p:nvSpPr>
            <p:cNvPr id="40995" name="TextBox 20"/>
            <p:cNvSpPr txBox="1">
              <a:spLocks noChangeArrowheads="1"/>
            </p:cNvSpPr>
            <p:nvPr/>
          </p:nvSpPr>
          <p:spPr bwMode="auto">
            <a:xfrm>
              <a:off x="4406900" y="1993900"/>
              <a:ext cx="755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2015</a:t>
              </a:r>
            </a:p>
          </p:txBody>
        </p:sp>
        <p:sp>
          <p:nvSpPr>
            <p:cNvPr id="40996" name="TextBox 21"/>
            <p:cNvSpPr txBox="1">
              <a:spLocks noChangeArrowheads="1"/>
            </p:cNvSpPr>
            <p:nvPr/>
          </p:nvSpPr>
          <p:spPr bwMode="auto">
            <a:xfrm>
              <a:off x="5549900" y="1993900"/>
              <a:ext cx="755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2016</a:t>
              </a:r>
            </a:p>
          </p:txBody>
        </p:sp>
        <p:sp>
          <p:nvSpPr>
            <p:cNvPr id="40997" name="TextBox 22"/>
            <p:cNvSpPr txBox="1">
              <a:spLocks noChangeArrowheads="1"/>
            </p:cNvSpPr>
            <p:nvPr/>
          </p:nvSpPr>
          <p:spPr bwMode="auto">
            <a:xfrm>
              <a:off x="6692900" y="1993900"/>
              <a:ext cx="755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2017</a:t>
              </a:r>
            </a:p>
          </p:txBody>
        </p:sp>
        <p:sp>
          <p:nvSpPr>
            <p:cNvPr id="40998" name="TextBox 23"/>
            <p:cNvSpPr txBox="1">
              <a:spLocks noChangeArrowheads="1"/>
            </p:cNvSpPr>
            <p:nvPr/>
          </p:nvSpPr>
          <p:spPr bwMode="auto">
            <a:xfrm>
              <a:off x="7835900" y="1993900"/>
              <a:ext cx="755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2018</a:t>
              </a:r>
            </a:p>
          </p:txBody>
        </p:sp>
      </p:grpSp>
      <p:sp>
        <p:nvSpPr>
          <p:cNvPr id="40976" name="Rectangle 24"/>
          <p:cNvSpPr>
            <a:spLocks noChangeArrowheads="1"/>
          </p:cNvSpPr>
          <p:nvPr/>
        </p:nvSpPr>
        <p:spPr bwMode="auto">
          <a:xfrm>
            <a:off x="315913" y="1173163"/>
            <a:ext cx="1479019" cy="30043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dirty="0">
                <a:latin typeface="Arial"/>
                <a:cs typeface="Arial"/>
              </a:rPr>
              <a:t>Construction</a:t>
            </a:r>
          </a:p>
        </p:txBody>
      </p:sp>
      <p:sp>
        <p:nvSpPr>
          <p:cNvPr id="40977" name="Rectangle 25"/>
          <p:cNvSpPr>
            <a:spLocks noChangeArrowheads="1"/>
          </p:cNvSpPr>
          <p:nvPr/>
        </p:nvSpPr>
        <p:spPr bwMode="auto">
          <a:xfrm>
            <a:off x="3564467" y="1173163"/>
            <a:ext cx="5369987" cy="30043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>
                <a:latin typeface="Arial"/>
                <a:cs typeface="Arial"/>
              </a:rPr>
              <a:t>Running</a:t>
            </a:r>
          </a:p>
        </p:txBody>
      </p:sp>
      <p:sp>
        <p:nvSpPr>
          <p:cNvPr id="40978" name="TextBox 36"/>
          <p:cNvSpPr txBox="1">
            <a:spLocks noChangeArrowheads="1"/>
          </p:cNvSpPr>
          <p:nvPr/>
        </p:nvSpPr>
        <p:spPr bwMode="auto">
          <a:xfrm>
            <a:off x="356129" y="825656"/>
            <a:ext cx="1136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 smtClean="0"/>
              <a:t>CUORE:</a:t>
            </a:r>
            <a:endParaRPr lang="en-US" sz="1800" i="1" dirty="0"/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341313" y="1846263"/>
            <a:ext cx="236537" cy="30043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latin typeface="Arial"/>
              <a:cs typeface="Arial"/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584200" y="1846263"/>
            <a:ext cx="4457699" cy="30043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>
                <a:latin typeface="Arial"/>
                <a:cs typeface="Arial"/>
              </a:rPr>
              <a:t>Running</a:t>
            </a:r>
          </a:p>
        </p:txBody>
      </p:sp>
      <p:sp>
        <p:nvSpPr>
          <p:cNvPr id="41" name="TextBox 36"/>
          <p:cNvSpPr txBox="1">
            <a:spLocks noChangeArrowheads="1"/>
          </p:cNvSpPr>
          <p:nvPr/>
        </p:nvSpPr>
        <p:spPr bwMode="auto">
          <a:xfrm>
            <a:off x="305329" y="1511456"/>
            <a:ext cx="12526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 smtClean="0"/>
              <a:t>EXO-200:</a:t>
            </a:r>
            <a:endParaRPr lang="en-US" sz="1800" i="1" dirty="0"/>
          </a:p>
        </p:txBody>
      </p:sp>
      <p:sp>
        <p:nvSpPr>
          <p:cNvPr id="52" name="TextBox 36"/>
          <p:cNvSpPr txBox="1">
            <a:spLocks noChangeArrowheads="1"/>
          </p:cNvSpPr>
          <p:nvPr/>
        </p:nvSpPr>
        <p:spPr bwMode="auto">
          <a:xfrm>
            <a:off x="368829" y="3721256"/>
            <a:ext cx="1124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 smtClean="0"/>
              <a:t>GERDA:</a:t>
            </a:r>
            <a:endParaRPr lang="en-US" sz="1800" i="1" dirty="0"/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354013" y="4779963"/>
            <a:ext cx="2635039" cy="30043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dirty="0">
                <a:latin typeface="Arial"/>
                <a:cs typeface="Arial"/>
              </a:rPr>
              <a:t>Construction</a:t>
            </a: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2989052" y="4779963"/>
            <a:ext cx="3593780" cy="30043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dirty="0">
                <a:latin typeface="Arial"/>
                <a:cs typeface="Arial"/>
              </a:rPr>
              <a:t>Running</a:t>
            </a:r>
          </a:p>
        </p:txBody>
      </p:sp>
      <p:sp>
        <p:nvSpPr>
          <p:cNvPr id="45" name="TextBox 36"/>
          <p:cNvSpPr txBox="1">
            <a:spLocks noChangeArrowheads="1"/>
          </p:cNvSpPr>
          <p:nvPr/>
        </p:nvSpPr>
        <p:spPr bwMode="auto">
          <a:xfrm>
            <a:off x="356129" y="4407056"/>
            <a:ext cx="126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 err="1" smtClean="0"/>
              <a:t>Majorana</a:t>
            </a:r>
            <a:r>
              <a:rPr lang="en-US" sz="1800" i="1" dirty="0" smtClean="0"/>
              <a:t>:</a:t>
            </a:r>
            <a:endParaRPr lang="en-US" sz="1800" i="1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354013" y="5376863"/>
            <a:ext cx="3523718" cy="30043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dirty="0">
                <a:latin typeface="Arial"/>
                <a:cs typeface="Arial"/>
              </a:rPr>
              <a:t>Construction</a:t>
            </a:r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3877731" y="5376863"/>
            <a:ext cx="5044021" cy="30043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dirty="0" smtClean="0">
                <a:latin typeface="Arial"/>
                <a:cs typeface="Arial"/>
              </a:rPr>
              <a:t>DBD Running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366713" y="4043363"/>
            <a:ext cx="236537" cy="30043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latin typeface="Arial"/>
              <a:cs typeface="Arial"/>
            </a:endParaRP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2222499" y="4043363"/>
            <a:ext cx="4360333" cy="30043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dirty="0" smtClean="0">
                <a:latin typeface="Arial"/>
                <a:cs typeface="Arial"/>
              </a:rPr>
              <a:t>“II” Running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3" name="TextBox 36"/>
          <p:cNvSpPr txBox="1">
            <a:spLocks noChangeArrowheads="1"/>
          </p:cNvSpPr>
          <p:nvPr/>
        </p:nvSpPr>
        <p:spPr bwMode="auto">
          <a:xfrm>
            <a:off x="356129" y="5042056"/>
            <a:ext cx="874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 smtClean="0"/>
              <a:t>SNO+</a:t>
            </a:r>
            <a:endParaRPr lang="en-US" sz="1800" i="1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316133" y="4360333"/>
            <a:ext cx="0" cy="4233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6659032" y="4049710"/>
            <a:ext cx="626538" cy="300434"/>
            <a:chOff x="3818466" y="5182127"/>
            <a:chExt cx="626538" cy="300434"/>
          </a:xfrm>
        </p:grpSpPr>
        <p:sp>
          <p:nvSpPr>
            <p:cNvPr id="59" name="Rectangle 25"/>
            <p:cNvSpPr>
              <a:spLocks noChangeArrowheads="1"/>
            </p:cNvSpPr>
            <p:nvPr/>
          </p:nvSpPr>
          <p:spPr bwMode="auto">
            <a:xfrm>
              <a:off x="3818466" y="5182129"/>
              <a:ext cx="152402" cy="3004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latin typeface="Arial"/>
                <a:cs typeface="Arial"/>
              </a:endParaRP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4055534" y="5182128"/>
              <a:ext cx="152402" cy="3004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latin typeface="Arial"/>
                <a:cs typeface="Arial"/>
              </a:endParaRPr>
            </a:p>
          </p:txBody>
        </p:sp>
        <p:sp>
          <p:nvSpPr>
            <p:cNvPr id="61" name="Rectangle 25"/>
            <p:cNvSpPr>
              <a:spLocks noChangeArrowheads="1"/>
            </p:cNvSpPr>
            <p:nvPr/>
          </p:nvSpPr>
          <p:spPr bwMode="auto">
            <a:xfrm>
              <a:off x="4292602" y="5182127"/>
              <a:ext cx="152402" cy="3004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latin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650566" y="4777844"/>
            <a:ext cx="626538" cy="300434"/>
            <a:chOff x="3818466" y="5182127"/>
            <a:chExt cx="626538" cy="300434"/>
          </a:xfrm>
        </p:grpSpPr>
        <p:sp>
          <p:nvSpPr>
            <p:cNvPr id="64" name="Rectangle 25"/>
            <p:cNvSpPr>
              <a:spLocks noChangeArrowheads="1"/>
            </p:cNvSpPr>
            <p:nvPr/>
          </p:nvSpPr>
          <p:spPr bwMode="auto">
            <a:xfrm>
              <a:off x="3818466" y="5182129"/>
              <a:ext cx="152402" cy="3004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latin typeface="Arial"/>
                <a:cs typeface="Arial"/>
              </a:endParaRP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4055534" y="5182128"/>
              <a:ext cx="152402" cy="3004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latin typeface="Arial"/>
                <a:cs typeface="Arial"/>
              </a:endParaRPr>
            </a:p>
          </p:txBody>
        </p:sp>
        <p:sp>
          <p:nvSpPr>
            <p:cNvPr id="66" name="Rectangle 25"/>
            <p:cNvSpPr>
              <a:spLocks noChangeArrowheads="1"/>
            </p:cNvSpPr>
            <p:nvPr/>
          </p:nvSpPr>
          <p:spPr bwMode="auto">
            <a:xfrm>
              <a:off x="4292602" y="5182127"/>
              <a:ext cx="152402" cy="3004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latin typeface="Arial"/>
                <a:cs typeface="Arial"/>
              </a:endParaRPr>
            </a:p>
          </p:txBody>
        </p:sp>
      </p:grpSp>
      <p:sp>
        <p:nvSpPr>
          <p:cNvPr id="58" name="Rectangle 25"/>
          <p:cNvSpPr>
            <a:spLocks noChangeArrowheads="1"/>
          </p:cNvSpPr>
          <p:nvPr/>
        </p:nvSpPr>
        <p:spPr bwMode="auto">
          <a:xfrm>
            <a:off x="6616700" y="4411663"/>
            <a:ext cx="2286000" cy="30043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dirty="0" err="1" smtClean="0">
                <a:latin typeface="Arial"/>
                <a:cs typeface="Arial"/>
              </a:rPr>
              <a:t>Ge</a:t>
            </a:r>
            <a:r>
              <a:rPr lang="en-US" sz="1800" dirty="0" smtClean="0">
                <a:latin typeface="Arial"/>
                <a:cs typeface="Arial"/>
              </a:rPr>
              <a:t> 1-T </a:t>
            </a:r>
            <a:r>
              <a:rPr lang="en-US" sz="1800" dirty="0" err="1" smtClean="0">
                <a:latin typeface="Arial"/>
                <a:cs typeface="Arial"/>
              </a:rPr>
              <a:t>downselect</a:t>
            </a:r>
            <a:endParaRPr lang="en-US" sz="1800" dirty="0">
              <a:latin typeface="Arial"/>
              <a:cs typeface="Arial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126566" y="1852610"/>
            <a:ext cx="626538" cy="300434"/>
            <a:chOff x="3818466" y="5182127"/>
            <a:chExt cx="626538" cy="300434"/>
          </a:xfrm>
        </p:grpSpPr>
        <p:sp>
          <p:nvSpPr>
            <p:cNvPr id="71" name="Rectangle 25"/>
            <p:cNvSpPr>
              <a:spLocks noChangeArrowheads="1"/>
            </p:cNvSpPr>
            <p:nvPr/>
          </p:nvSpPr>
          <p:spPr bwMode="auto">
            <a:xfrm>
              <a:off x="3818466" y="5182129"/>
              <a:ext cx="152402" cy="3004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latin typeface="Arial"/>
                <a:cs typeface="Arial"/>
              </a:endParaRPr>
            </a:p>
          </p:txBody>
        </p:sp>
        <p:sp>
          <p:nvSpPr>
            <p:cNvPr id="72" name="Rectangle 25"/>
            <p:cNvSpPr>
              <a:spLocks noChangeArrowheads="1"/>
            </p:cNvSpPr>
            <p:nvPr/>
          </p:nvSpPr>
          <p:spPr bwMode="auto">
            <a:xfrm>
              <a:off x="4055534" y="5182128"/>
              <a:ext cx="152402" cy="3004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latin typeface="Arial"/>
                <a:cs typeface="Arial"/>
              </a:endParaRP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4292602" y="5182127"/>
              <a:ext cx="152402" cy="3004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latin typeface="Arial"/>
                <a:cs typeface="Arial"/>
              </a:endParaRPr>
            </a:p>
          </p:txBody>
        </p:sp>
      </p:grp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623731" y="2265363"/>
            <a:ext cx="4364569" cy="30043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dirty="0" err="1" smtClean="0">
                <a:latin typeface="Arial"/>
                <a:cs typeface="Arial"/>
              </a:rPr>
              <a:t>nEXO</a:t>
            </a:r>
            <a:endParaRPr lang="en-US" sz="1800" dirty="0">
              <a:latin typeface="Arial"/>
              <a:cs typeface="Arial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8072966" y="2271710"/>
            <a:ext cx="626538" cy="300434"/>
            <a:chOff x="3818466" y="5182127"/>
            <a:chExt cx="626538" cy="300434"/>
          </a:xfrm>
          <a:solidFill>
            <a:srgbClr val="FF6600"/>
          </a:solidFill>
        </p:grpSpPr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3818466" y="5182129"/>
              <a:ext cx="152402" cy="300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latin typeface="Arial"/>
                <a:cs typeface="Arial"/>
              </a:endParaRPr>
            </a:p>
          </p:txBody>
        </p:sp>
        <p:sp>
          <p:nvSpPr>
            <p:cNvPr id="84" name="Rectangle 25"/>
            <p:cNvSpPr>
              <a:spLocks noChangeArrowheads="1"/>
            </p:cNvSpPr>
            <p:nvPr/>
          </p:nvSpPr>
          <p:spPr bwMode="auto">
            <a:xfrm>
              <a:off x="4055534" y="5182128"/>
              <a:ext cx="152402" cy="300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latin typeface="Arial"/>
                <a:cs typeface="Arial"/>
              </a:endParaRPr>
            </a:p>
          </p:txBody>
        </p:sp>
        <p:sp>
          <p:nvSpPr>
            <p:cNvPr id="85" name="Rectangle 25"/>
            <p:cNvSpPr>
              <a:spLocks noChangeArrowheads="1"/>
            </p:cNvSpPr>
            <p:nvPr/>
          </p:nvSpPr>
          <p:spPr bwMode="auto">
            <a:xfrm>
              <a:off x="4292602" y="5182127"/>
              <a:ext cx="152402" cy="300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latin typeface="Arial"/>
                <a:cs typeface="Arial"/>
              </a:endParaRPr>
            </a:p>
          </p:txBody>
        </p:sp>
      </p:grpSp>
      <p:sp>
        <p:nvSpPr>
          <p:cNvPr id="86" name="Rectangle 25"/>
          <p:cNvSpPr>
            <a:spLocks noChangeArrowheads="1"/>
          </p:cNvSpPr>
          <p:nvPr/>
        </p:nvSpPr>
        <p:spPr bwMode="auto">
          <a:xfrm>
            <a:off x="596898" y="4047571"/>
            <a:ext cx="1617136" cy="3004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dirty="0" smtClean="0">
                <a:latin typeface="Arial"/>
                <a:cs typeface="Arial"/>
              </a:rPr>
              <a:t>“I” Running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87" name="Rectangle 25"/>
          <p:cNvSpPr>
            <a:spLocks noChangeArrowheads="1"/>
          </p:cNvSpPr>
          <p:nvPr/>
        </p:nvSpPr>
        <p:spPr bwMode="auto">
          <a:xfrm>
            <a:off x="1797050" y="1177371"/>
            <a:ext cx="1767417" cy="3004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dirty="0" smtClean="0">
                <a:latin typeface="Arial"/>
                <a:cs typeface="Arial"/>
              </a:rPr>
              <a:t>“0” Running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88" name="TextBox 36"/>
          <p:cNvSpPr txBox="1">
            <a:spLocks noChangeArrowheads="1"/>
          </p:cNvSpPr>
          <p:nvPr/>
        </p:nvSpPr>
        <p:spPr bwMode="auto">
          <a:xfrm>
            <a:off x="318029" y="2362356"/>
            <a:ext cx="18040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 err="1" smtClean="0"/>
              <a:t>KamLAND</a:t>
            </a:r>
            <a:r>
              <a:rPr lang="en-US" sz="1800" i="1" dirty="0" smtClean="0"/>
              <a:t>-Zen</a:t>
            </a:r>
            <a:endParaRPr lang="en-US" sz="1800" i="1" dirty="0"/>
          </a:p>
        </p:txBody>
      </p:sp>
      <p:sp>
        <p:nvSpPr>
          <p:cNvPr id="90" name="Rectangle 24"/>
          <p:cNvSpPr>
            <a:spLocks noChangeArrowheads="1"/>
          </p:cNvSpPr>
          <p:nvPr/>
        </p:nvSpPr>
        <p:spPr bwMode="auto">
          <a:xfrm>
            <a:off x="341313" y="2722563"/>
            <a:ext cx="236537" cy="30043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latin typeface="Arial"/>
              <a:cs typeface="Arial"/>
            </a:endParaRPr>
          </a:p>
        </p:txBody>
      </p:sp>
      <p:sp>
        <p:nvSpPr>
          <p:cNvPr id="91" name="Rectangle 25"/>
          <p:cNvSpPr>
            <a:spLocks noChangeArrowheads="1"/>
          </p:cNvSpPr>
          <p:nvPr/>
        </p:nvSpPr>
        <p:spPr bwMode="auto">
          <a:xfrm>
            <a:off x="584200" y="2722563"/>
            <a:ext cx="8305800" cy="30043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>
                <a:latin typeface="Arial"/>
                <a:cs typeface="Arial"/>
              </a:rPr>
              <a:t>Running</a:t>
            </a:r>
          </a:p>
        </p:txBody>
      </p:sp>
      <p:sp>
        <p:nvSpPr>
          <p:cNvPr id="97" name="Rectangle 24"/>
          <p:cNvSpPr>
            <a:spLocks noChangeArrowheads="1"/>
          </p:cNvSpPr>
          <p:nvPr/>
        </p:nvSpPr>
        <p:spPr bwMode="auto">
          <a:xfrm>
            <a:off x="341313" y="3382963"/>
            <a:ext cx="3299354" cy="30043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>
                <a:latin typeface="Arial"/>
                <a:cs typeface="Arial"/>
              </a:rPr>
              <a:t>Construction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98" name="Rectangle 25"/>
          <p:cNvSpPr>
            <a:spLocks noChangeArrowheads="1"/>
          </p:cNvSpPr>
          <p:nvPr/>
        </p:nvSpPr>
        <p:spPr bwMode="auto">
          <a:xfrm>
            <a:off x="3649132" y="3382963"/>
            <a:ext cx="5240867" cy="30043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>
                <a:latin typeface="Arial"/>
                <a:cs typeface="Arial"/>
              </a:rPr>
              <a:t>Running</a:t>
            </a:r>
          </a:p>
        </p:txBody>
      </p:sp>
      <p:sp>
        <p:nvSpPr>
          <p:cNvPr id="99" name="TextBox 36"/>
          <p:cNvSpPr txBox="1">
            <a:spLocks noChangeArrowheads="1"/>
          </p:cNvSpPr>
          <p:nvPr/>
        </p:nvSpPr>
        <p:spPr bwMode="auto">
          <a:xfrm>
            <a:off x="343429" y="3048156"/>
            <a:ext cx="876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 smtClean="0"/>
              <a:t>NeXT: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55088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Direct mass measurements</a:t>
            </a:r>
            <a:r>
              <a:rPr lang="en-US" dirty="0" smtClean="0"/>
              <a:t> are largely model independent: 	</a:t>
            </a:r>
          </a:p>
          <a:p>
            <a:pPr lvl="1"/>
            <a:r>
              <a:rPr lang="en-US" dirty="0" err="1" smtClean="0"/>
              <a:t>Majorana</a:t>
            </a:r>
            <a:r>
              <a:rPr lang="en-US" dirty="0" smtClean="0"/>
              <a:t> or Dirac</a:t>
            </a:r>
          </a:p>
          <a:p>
            <a:pPr lvl="1"/>
            <a:r>
              <a:rPr lang="en-US" dirty="0" smtClean="0"/>
              <a:t>No nuclear matrix elements</a:t>
            </a:r>
          </a:p>
          <a:p>
            <a:pPr lvl="1"/>
            <a:r>
              <a:rPr lang="en-US" dirty="0" smtClean="0"/>
              <a:t>No complex phases</a:t>
            </a:r>
          </a:p>
          <a:p>
            <a:pPr lvl="1"/>
            <a:r>
              <a:rPr lang="en-US" dirty="0" smtClean="0"/>
              <a:t>No cosmological degrees of freedom</a:t>
            </a:r>
          </a:p>
          <a:p>
            <a:r>
              <a:rPr lang="en-US" dirty="0" smtClean="0"/>
              <a:t>One experiment in construction (KATRIN);  2015 start.</a:t>
            </a:r>
          </a:p>
          <a:p>
            <a:r>
              <a:rPr lang="en-US" dirty="0" smtClean="0"/>
              <a:t>Three experiments in R&amp;D (Project 8, </a:t>
            </a:r>
            <a:r>
              <a:rPr lang="en-US" dirty="0" err="1" smtClean="0"/>
              <a:t>ECHo</a:t>
            </a:r>
            <a:r>
              <a:rPr lang="en-US" dirty="0" smtClean="0"/>
              <a:t>, PTOLEMY)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Double beta decay </a:t>
            </a:r>
            <a:r>
              <a:rPr lang="en-US" dirty="0"/>
              <a:t>is only </a:t>
            </a:r>
            <a:r>
              <a:rPr lang="en-US" dirty="0" smtClean="0"/>
              <a:t>practical means to determine </a:t>
            </a:r>
            <a:r>
              <a:rPr lang="en-US" dirty="0" err="1" smtClean="0"/>
              <a:t>Majorana</a:t>
            </a:r>
            <a:r>
              <a:rPr lang="en-US" dirty="0" smtClean="0"/>
              <a:t>/Dirac nature of v</a:t>
            </a:r>
          </a:p>
          <a:p>
            <a:pPr lvl="1"/>
            <a:r>
              <a:rPr lang="en-US" dirty="0"/>
              <a:t>Observation of </a:t>
            </a:r>
            <a:r>
              <a:rPr lang="en-US" dirty="0" err="1"/>
              <a:t>neutrinoless</a:t>
            </a:r>
            <a:r>
              <a:rPr lang="en-US" dirty="0"/>
              <a:t> mode is unambiguous evidence for L  violation</a:t>
            </a:r>
          </a:p>
          <a:p>
            <a:pPr lvl="1"/>
            <a:r>
              <a:rPr lang="en-US" dirty="0"/>
              <a:t>Mass determination depends on </a:t>
            </a:r>
            <a:r>
              <a:rPr lang="en-US" dirty="0" err="1"/>
              <a:t>g</a:t>
            </a:r>
            <a:r>
              <a:rPr lang="en-US" baseline="-25000" dirty="0" err="1"/>
              <a:t>A</a:t>
            </a:r>
            <a:r>
              <a:rPr lang="en-US" dirty="0"/>
              <a:t>, nuclear matrix elements</a:t>
            </a:r>
          </a:p>
          <a:p>
            <a:r>
              <a:rPr lang="en-US" dirty="0" err="1" smtClean="0"/>
              <a:t>Tonne</a:t>
            </a:r>
            <a:r>
              <a:rPr lang="en-US" dirty="0"/>
              <a:t> </a:t>
            </a:r>
            <a:r>
              <a:rPr lang="en-US" dirty="0" smtClean="0"/>
              <a:t>scale needed to reach ~30 </a:t>
            </a:r>
            <a:r>
              <a:rPr lang="en-US" dirty="0" err="1" smtClean="0"/>
              <a:t>meV</a:t>
            </a:r>
            <a:r>
              <a:rPr lang="en-US" dirty="0" smtClean="0"/>
              <a:t> level. </a:t>
            </a:r>
            <a:endParaRPr lang="en-US" dirty="0"/>
          </a:p>
          <a:p>
            <a:r>
              <a:rPr lang="en-US" dirty="0" smtClean="0"/>
              <a:t>3 isotopes, </a:t>
            </a:r>
            <a:r>
              <a:rPr lang="en-US" baseline="30000" dirty="0" smtClean="0"/>
              <a:t>76</a:t>
            </a:r>
            <a:r>
              <a:rPr lang="en-US" dirty="0" smtClean="0"/>
              <a:t>Ge, </a:t>
            </a:r>
            <a:r>
              <a:rPr lang="en-US" baseline="30000" dirty="0" smtClean="0"/>
              <a:t>130</a:t>
            </a:r>
            <a:r>
              <a:rPr lang="en-US" dirty="0" smtClean="0"/>
              <a:t>Te, </a:t>
            </a:r>
            <a:r>
              <a:rPr lang="en-US" baseline="30000" dirty="0" smtClean="0"/>
              <a:t>136</a:t>
            </a:r>
            <a:r>
              <a:rPr lang="en-US" dirty="0" smtClean="0"/>
              <a:t>Xe are candidates for scale up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8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3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4108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EXO measures </a:t>
            </a:r>
            <a:r>
              <a:rPr lang="en-US" sz="2800" baseline="30000" dirty="0" smtClean="0">
                <a:latin typeface="Arial"/>
                <a:cs typeface="Arial"/>
              </a:rPr>
              <a:t>136</a:t>
            </a:r>
            <a:r>
              <a:rPr lang="en-US" sz="2800" dirty="0" smtClean="0">
                <a:latin typeface="Arial"/>
                <a:cs typeface="Arial"/>
              </a:rPr>
              <a:t>X</a:t>
            </a:r>
            <a:r>
              <a:rPr lang="en-US" sz="2800" cap="none" dirty="0" smtClean="0">
                <a:latin typeface="Arial"/>
                <a:cs typeface="Arial"/>
              </a:rPr>
              <a:t>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l-GR" sz="2800" dirty="0" smtClean="0">
                <a:latin typeface="Arial"/>
                <a:cs typeface="Arial"/>
              </a:rPr>
              <a:t>2νββ</a:t>
            </a:r>
            <a:r>
              <a:rPr lang="en-US" sz="2800" dirty="0" smtClean="0">
                <a:latin typeface="Arial"/>
                <a:cs typeface="Arial"/>
              </a:rPr>
              <a:t>, limits </a:t>
            </a:r>
            <a:r>
              <a:rPr lang="el-GR" sz="2800" dirty="0" smtClean="0">
                <a:latin typeface="Arial"/>
                <a:cs typeface="Arial"/>
              </a:rPr>
              <a:t>0νββ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438E-1405-5547-BB74-6837BFB21B4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181100"/>
            <a:ext cx="5842000" cy="5451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193800"/>
            <a:ext cx="3276600" cy="315198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06900" y="4559300"/>
            <a:ext cx="4622800" cy="1308100"/>
            <a:chOff x="4406900" y="4279900"/>
            <a:chExt cx="4622800" cy="13081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4406900" y="4279900"/>
              <a:ext cx="4622800" cy="1308100"/>
            </a:xfrm>
            <a:prstGeom prst="roundRect">
              <a:avLst/>
            </a:prstGeom>
            <a:solidFill>
              <a:srgbClr val="FFC6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5400144"/>
                </p:ext>
              </p:extLst>
            </p:nvPr>
          </p:nvGraphicFramePr>
          <p:xfrm>
            <a:off x="5543550" y="4425950"/>
            <a:ext cx="1879934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2" name="Equation" r:id="rId5" imgW="952500" imgH="241300" progId="Equation.3">
                    <p:embed/>
                  </p:oleObj>
                </mc:Choice>
                <mc:Fallback>
                  <p:oleObj name="Equation" r:id="rId5" imgW="9525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43550" y="4425950"/>
                          <a:ext cx="1879934" cy="476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7493000" y="4381500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yr</a:t>
              </a:r>
              <a:endParaRPr lang="en-US" dirty="0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4536478"/>
                </p:ext>
              </p:extLst>
            </p:nvPr>
          </p:nvGraphicFramePr>
          <p:xfrm>
            <a:off x="4630738" y="4997450"/>
            <a:ext cx="3933825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" name="Equation" r:id="rId7" imgW="1993900" imgH="241300" progId="Equation.3">
                    <p:embed/>
                  </p:oleObj>
                </mc:Choice>
                <mc:Fallback>
                  <p:oleObj name="Equation" r:id="rId7" imgW="19939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630738" y="4997450"/>
                          <a:ext cx="3933825" cy="476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8572500" y="4978400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yr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45100" y="6413500"/>
            <a:ext cx="270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PRL 109, 032505 (2012)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9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56AD-81D4-DC46-B072-AB017A0BC14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6019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Regions contain calculated matrix elements (SM, QRPA, IBM, GCM) and range of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A</a:t>
            </a:r>
            <a:r>
              <a:rPr lang="en-US" dirty="0" smtClean="0"/>
              <a:t> values (free nucleon down to 2</a:t>
            </a:r>
            <a:r>
              <a:rPr lang="el-GR" dirty="0" smtClean="0"/>
              <a:t>νββ</a:t>
            </a:r>
            <a:r>
              <a:rPr lang="en-US" dirty="0" smtClean="0"/>
              <a:t> fits).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0100" y="635000"/>
            <a:ext cx="7327900" cy="5295900"/>
            <a:chOff x="558800" y="342900"/>
            <a:chExt cx="7750188" cy="5613400"/>
          </a:xfrm>
        </p:grpSpPr>
        <p:pic>
          <p:nvPicPr>
            <p:cNvPr id="2" name="Picture 1" descr="DBDrat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00" y="342900"/>
              <a:ext cx="7750188" cy="5613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36700" y="4940300"/>
              <a:ext cx="2541289" cy="358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RGHR MPLA 28 (2013)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88900"/>
            <a:ext cx="863600" cy="5334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4572000" y="444500"/>
            <a:ext cx="13081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>
            <a:off x="7721600" y="2603500"/>
            <a:ext cx="13081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0" y="3314700"/>
            <a:ext cx="3429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1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PTOLEMY:</a:t>
            </a:r>
            <a:r>
              <a:rPr lang="en-US" dirty="0" smtClean="0"/>
              <a:t>  Development of a relic neutrino detection experiment…   1307.4738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KATRIN:</a:t>
            </a:r>
            <a:r>
              <a:rPr lang="en-US" dirty="0" smtClean="0"/>
              <a:t> Neutrino mass from the beta decay </a:t>
            </a:r>
            <a:r>
              <a:rPr lang="en-US" dirty="0"/>
              <a:t>of tritium. </a:t>
            </a:r>
            <a:r>
              <a:rPr lang="en-US" dirty="0" smtClean="0"/>
              <a:t>1307.5486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PROJECT 8:</a:t>
            </a:r>
            <a:r>
              <a:rPr lang="en-US" dirty="0" smtClean="0"/>
              <a:t> </a:t>
            </a:r>
            <a:r>
              <a:rPr lang="en-US" b="0" dirty="0"/>
              <a:t>Project 8: Determining neutrino mass from tritium beta </a:t>
            </a:r>
            <a:r>
              <a:rPr lang="en-US" b="0" dirty="0" smtClean="0"/>
              <a:t>decay using </a:t>
            </a:r>
            <a:r>
              <a:rPr lang="en-US" b="0" dirty="0"/>
              <a:t>a frequency-based </a:t>
            </a:r>
            <a:r>
              <a:rPr lang="en-US" b="0" dirty="0" smtClean="0"/>
              <a:t>method. </a:t>
            </a:r>
            <a:r>
              <a:rPr lang="en-US" dirty="0" smtClean="0"/>
              <a:t>1309.7093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3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52400"/>
            <a:ext cx="84328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089400"/>
            <a:ext cx="5181600" cy="2308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Present</a:t>
            </a:r>
            <a:r>
              <a:rPr lang="el-GR" dirty="0">
                <a:solidFill>
                  <a:srgbClr val="0000FF"/>
                </a:solidFill>
                <a:latin typeface="Symbol" charset="0"/>
                <a:cs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0"/>
                <a:cs typeface="Symbol" charset="0"/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CDM constraints on </a:t>
            </a:r>
            <a:r>
              <a:rPr lang="en-US" dirty="0" err="1">
                <a:solidFill>
                  <a:srgbClr val="FF0000"/>
                </a:solidFill>
                <a:latin typeface="Symbol" charset="0"/>
                <a:cs typeface="Symbol" charset="0"/>
              </a:rPr>
              <a:t>S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baseline="-25000" dirty="0" err="1">
                <a:solidFill>
                  <a:srgbClr val="FF0000"/>
                </a:solidFill>
                <a:latin typeface="Symbol" charset="0"/>
                <a:cs typeface="Symbol" charset="0"/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:</a:t>
            </a:r>
          </a:p>
          <a:p>
            <a:r>
              <a:rPr lang="en-US" dirty="0">
                <a:solidFill>
                  <a:srgbClr val="0000FF"/>
                </a:solidFill>
              </a:rPr>
              <a:t>				</a:t>
            </a:r>
            <a:r>
              <a:rPr lang="en-US" dirty="0"/>
              <a:t>~ 0.6 </a:t>
            </a:r>
            <a:r>
              <a:rPr lang="en-US" dirty="0" err="1"/>
              <a:t>eV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Planck sensitivity:</a:t>
            </a:r>
          </a:p>
          <a:p>
            <a:pPr>
              <a:buFontTx/>
              <a:buAutoNum type="arabicPeriod"/>
            </a:pPr>
            <a:r>
              <a:rPr lang="en-US" dirty="0"/>
              <a:t>Planck only		</a:t>
            </a:r>
            <a:r>
              <a:rPr lang="en-US" dirty="0" smtClean="0"/>
              <a:t>	0.26 </a:t>
            </a:r>
            <a:r>
              <a:rPr lang="en-US" dirty="0" err="1"/>
              <a:t>eV</a:t>
            </a:r>
            <a:endParaRPr lang="en-US" dirty="0"/>
          </a:p>
          <a:p>
            <a:pPr>
              <a:buFontTx/>
              <a:buAutoNum type="arabicPeriod"/>
            </a:pPr>
            <a:r>
              <a:rPr lang="en-US" dirty="0"/>
              <a:t>Planck + SDSS		0.2 </a:t>
            </a:r>
            <a:r>
              <a:rPr lang="en-US" dirty="0" err="1"/>
              <a:t>eV</a:t>
            </a:r>
            <a:endParaRPr lang="en-US" dirty="0"/>
          </a:p>
          <a:p>
            <a:pPr>
              <a:buFontTx/>
              <a:buAutoNum type="arabicPeriod"/>
            </a:pPr>
            <a:r>
              <a:rPr lang="en-US" dirty="0"/>
              <a:t>CMBR + </a:t>
            </a:r>
            <a:r>
              <a:rPr lang="en-US" dirty="0" err="1"/>
              <a:t>grav</a:t>
            </a:r>
            <a:r>
              <a:rPr lang="en-US" dirty="0"/>
              <a:t>. lensing	0.15 </a:t>
            </a:r>
            <a:r>
              <a:rPr lang="en-US" dirty="0" err="1"/>
              <a:t>eV</a:t>
            </a:r>
            <a:endParaRPr lang="en-US" dirty="0"/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6324600" y="6451600"/>
            <a:ext cx="266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FF"/>
                </a:solidFill>
              </a:rPr>
              <a:t>From Planck </a:t>
            </a:r>
            <a:r>
              <a:rPr lang="ja-JP" altLang="en-US" sz="1800" dirty="0">
                <a:solidFill>
                  <a:srgbClr val="0000FF"/>
                </a:solidFill>
              </a:rPr>
              <a:t>“</a:t>
            </a:r>
            <a:r>
              <a:rPr lang="en-US" sz="1800" dirty="0">
                <a:solidFill>
                  <a:srgbClr val="0000FF"/>
                </a:solidFill>
              </a:rPr>
              <a:t>Bluebook</a:t>
            </a:r>
            <a:r>
              <a:rPr lang="ja-JP" altLang="en-US" sz="1800" dirty="0">
                <a:solidFill>
                  <a:srgbClr val="0000FF"/>
                </a:solidFill>
              </a:rPr>
              <a:t>”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36068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315200" y="152400"/>
            <a:ext cx="1582738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Planck </a:t>
            </a:r>
          </a:p>
          <a:p>
            <a:r>
              <a:rPr lang="en-US" sz="1800"/>
              <a:t>Launched</a:t>
            </a:r>
          </a:p>
          <a:p>
            <a:r>
              <a:rPr lang="en-US" sz="1800"/>
              <a:t>May 15, 2009</a:t>
            </a:r>
          </a:p>
        </p:txBody>
      </p:sp>
      <p:sp>
        <p:nvSpPr>
          <p:cNvPr id="378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435A34-9755-1047-870C-36EE852BA7EB}" type="slidenum">
              <a:rPr lang="en-US" sz="1400"/>
              <a:pPr/>
              <a:t>27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7468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2700"/>
            <a:ext cx="916305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495300" y="6299200"/>
            <a:ext cx="154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FF"/>
                </a:solidFill>
              </a:rPr>
              <a:t>Y.Y.Y. Wong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3D3236-92DD-F448-9127-B888887CB5A5}" type="slidenum">
              <a:rPr lang="en-US" sz="1400"/>
              <a:pPr/>
              <a:t>28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2947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8 Sensitivity vs. Volume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23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4470400"/>
            <a:ext cx="2019300" cy="406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56AD-81D4-DC46-B072-AB017A0BC14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7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0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79182"/>
          </a:xfrm>
        </p:spPr>
        <p:txBody>
          <a:bodyPr/>
          <a:lstStyle/>
          <a:p>
            <a:r>
              <a:rPr lang="en-US" sz="2800" dirty="0" smtClean="0"/>
              <a:t>Among the things we still want to Know: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87CF-0072-D44E-A641-6BC8C982205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6100" y="3954165"/>
            <a:ext cx="748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is the </a:t>
            </a:r>
            <a:r>
              <a:rPr lang="en-US" dirty="0" smtClean="0">
                <a:solidFill>
                  <a:srgbClr val="FF0000"/>
                </a:solidFill>
              </a:rPr>
              <a:t>mass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Large-scale structure influenced by mass.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Theories of mass still at early stage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100" y="2023765"/>
            <a:ext cx="7480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Are neutrinos their own </a:t>
            </a:r>
            <a:r>
              <a:rPr lang="en-US" dirty="0" smtClean="0">
                <a:solidFill>
                  <a:srgbClr val="FF0000"/>
                </a:solidFill>
              </a:rPr>
              <a:t>antiparticles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Lepton number violation. Proton decay not found (yet). Many theories conserve only B-L.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Matter-antimatter asymmetry of universe requires B </a:t>
            </a:r>
            <a:r>
              <a:rPr lang="en-US" dirty="0" err="1" smtClean="0">
                <a:solidFill>
                  <a:srgbClr val="0000FF"/>
                </a:solidFill>
              </a:rPr>
              <a:t>nonconservation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500" y="5397500"/>
            <a:ext cx="748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many other things…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9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" y="1752600"/>
            <a:ext cx="4419600" cy="349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316" y="1905000"/>
            <a:ext cx="4533900" cy="241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1295400"/>
            <a:ext cx="1439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Planck XVI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572000"/>
            <a:ext cx="3237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WP = WMAP Polarization data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</a:rPr>
              <a:t>L</a:t>
            </a:r>
            <a:r>
              <a:rPr lang="en-US" sz="1600" dirty="0" smtClean="0">
                <a:solidFill>
                  <a:srgbClr val="000000"/>
                </a:solidFill>
              </a:rPr>
              <a:t> = weak lensing parameter</a:t>
            </a:r>
          </a:p>
          <a:p>
            <a:r>
              <a:rPr lang="el-GR" sz="1600" dirty="0" smtClean="0">
                <a:solidFill>
                  <a:srgbClr val="000000"/>
                </a:solidFill>
              </a:rPr>
              <a:t>τ</a:t>
            </a:r>
            <a:r>
              <a:rPr lang="en-US" sz="1600" dirty="0" smtClean="0">
                <a:solidFill>
                  <a:srgbClr val="000000"/>
                </a:solidFill>
              </a:rPr>
              <a:t> = optical depth at recombination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867400"/>
            <a:ext cx="4672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“…</a:t>
            </a:r>
            <a:r>
              <a:rPr lang="en-US" sz="1600" dirty="0">
                <a:solidFill>
                  <a:srgbClr val="000000"/>
                </a:solidFill>
              </a:rPr>
              <a:t>Planck lensing likelihood </a:t>
            </a:r>
            <a:r>
              <a:rPr lang="en-US" sz="1600" dirty="0" err="1">
                <a:solidFill>
                  <a:srgbClr val="000000"/>
                </a:solidFill>
              </a:rPr>
              <a:t>favours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larger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dirty="0" smtClean="0">
                <a:solidFill>
                  <a:srgbClr val="000000"/>
                </a:solidFill>
              </a:rPr>
              <a:t>m than </a:t>
            </a:r>
            <a:r>
              <a:rPr lang="en-US" sz="1600" dirty="0">
                <a:solidFill>
                  <a:srgbClr val="000000"/>
                </a:solidFill>
              </a:rPr>
              <a:t>the temperature power spectrum</a:t>
            </a:r>
            <a:r>
              <a:rPr lang="en-US" sz="1600" dirty="0" smtClean="0">
                <a:solidFill>
                  <a:srgbClr val="000000"/>
                </a:solidFill>
              </a:rPr>
              <a:t>.”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29116" cy="90338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First Planck analysis (March 2013)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80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2700"/>
            <a:ext cx="86614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118100" y="1397000"/>
            <a:ext cx="0" cy="4127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7000" y="1409700"/>
            <a:ext cx="0" cy="4127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02100" y="3492500"/>
            <a:ext cx="9271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591300" y="3492500"/>
            <a:ext cx="9271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09683" y="2933700"/>
            <a:ext cx="101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~0.4 </a:t>
            </a:r>
            <a:r>
              <a:rPr lang="en-US" dirty="0" err="1" smtClean="0">
                <a:solidFill>
                  <a:srgbClr val="0000FF"/>
                </a:solidFill>
              </a:rPr>
              <a:t>eV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1300" y="1066800"/>
            <a:ext cx="2498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measurement, U</a:t>
            </a:r>
            <a:r>
              <a:rPr lang="en-US" baseline="-25000" dirty="0" smtClean="0">
                <a:solidFill>
                  <a:srgbClr val="0000FF"/>
                </a:solidFill>
              </a:rPr>
              <a:t>IE</a:t>
            </a:r>
            <a:r>
              <a:rPr lang="en-US" dirty="0" smtClean="0">
                <a:solidFill>
                  <a:srgbClr val="0000FF"/>
                </a:solidFill>
              </a:rPr>
              <a:t> = 700V, electron gun source.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July 12, 2013.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99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5378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/>
                <a:ea typeface="ＭＳ Ｐゴシック" charset="0"/>
                <a:cs typeface="Arial"/>
              </a:rPr>
              <a:t>KATRIN</a:t>
            </a:r>
            <a:r>
              <a:rPr lang="ja-JP" altLang="en-US" sz="2800" dirty="0">
                <a:latin typeface="Arial"/>
                <a:ea typeface="ＭＳ Ｐゴシック" charset="0"/>
                <a:cs typeface="Arial"/>
              </a:rPr>
              <a:t>’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s uncertainty budget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749300" y="1752600"/>
            <a:ext cx="39655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dirty="0"/>
              <a:t>Statistical</a:t>
            </a:r>
          </a:p>
          <a:p>
            <a:pPr algn="r"/>
            <a:r>
              <a:rPr lang="en-US" dirty="0"/>
              <a:t>Final-state spectrum</a:t>
            </a:r>
          </a:p>
          <a:p>
            <a:pPr algn="r"/>
            <a:r>
              <a:rPr lang="en-US" dirty="0"/>
              <a:t>T</a:t>
            </a:r>
            <a:r>
              <a:rPr lang="en-US" baseline="30000" dirty="0"/>
              <a:t>-</a:t>
            </a:r>
            <a:r>
              <a:rPr lang="en-US" dirty="0"/>
              <a:t> ions in T</a:t>
            </a:r>
            <a:r>
              <a:rPr lang="en-US" baseline="-25000" dirty="0"/>
              <a:t>2</a:t>
            </a:r>
            <a:r>
              <a:rPr lang="en-US" dirty="0"/>
              <a:t> gas</a:t>
            </a:r>
          </a:p>
          <a:p>
            <a:pPr algn="r"/>
            <a:r>
              <a:rPr lang="en-US" dirty="0"/>
              <a:t>Unfolding energy loss</a:t>
            </a:r>
          </a:p>
          <a:p>
            <a:pPr algn="r"/>
            <a:r>
              <a:rPr lang="en-US" dirty="0"/>
              <a:t>Column density</a:t>
            </a:r>
          </a:p>
          <a:p>
            <a:pPr algn="r"/>
            <a:r>
              <a:rPr lang="en-US" dirty="0"/>
              <a:t>Background slope</a:t>
            </a:r>
          </a:p>
          <a:p>
            <a:pPr algn="r"/>
            <a:r>
              <a:rPr lang="en-US" dirty="0"/>
              <a:t>HV variation</a:t>
            </a:r>
          </a:p>
          <a:p>
            <a:pPr algn="r"/>
            <a:r>
              <a:rPr lang="en-US" dirty="0"/>
              <a:t>Potential variation in source</a:t>
            </a:r>
          </a:p>
          <a:p>
            <a:pPr algn="r"/>
            <a:r>
              <a:rPr lang="en-US" dirty="0"/>
              <a:t>B-field variation in source</a:t>
            </a:r>
          </a:p>
          <a:p>
            <a:pPr algn="r"/>
            <a:r>
              <a:rPr lang="en-US" dirty="0"/>
              <a:t>Elastic scattering in T</a:t>
            </a:r>
            <a:r>
              <a:rPr lang="en-US" baseline="-25000" dirty="0"/>
              <a:t>2</a:t>
            </a:r>
            <a:r>
              <a:rPr lang="en-US" dirty="0"/>
              <a:t> gas</a:t>
            </a:r>
          </a:p>
        </p:txBody>
      </p:sp>
      <p:sp>
        <p:nvSpPr>
          <p:cNvPr id="24580" name="TextBox 33"/>
          <p:cNvSpPr txBox="1">
            <a:spLocks noChangeArrowheads="1"/>
          </p:cNvSpPr>
          <p:nvPr/>
        </p:nvSpPr>
        <p:spPr bwMode="auto">
          <a:xfrm>
            <a:off x="3797300" y="977900"/>
            <a:ext cx="1052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/>
              <a:t>σ</a:t>
            </a:r>
            <a:r>
              <a:rPr lang="en-US"/>
              <a:t>(m</a:t>
            </a:r>
            <a:r>
              <a:rPr lang="en-US" baseline="-25000"/>
              <a:t>v</a:t>
            </a:r>
            <a:r>
              <a:rPr lang="en-US" baseline="30000"/>
              <a:t>2</a:t>
            </a:r>
            <a:r>
              <a:rPr lang="en-US"/>
              <a:t>)</a:t>
            </a:r>
          </a:p>
        </p:txBody>
      </p:sp>
      <p:sp>
        <p:nvSpPr>
          <p:cNvPr id="24581" name="TextBox 35"/>
          <p:cNvSpPr txBox="1">
            <a:spLocks noChangeArrowheads="1"/>
          </p:cNvSpPr>
          <p:nvPr/>
        </p:nvSpPr>
        <p:spPr bwMode="auto">
          <a:xfrm>
            <a:off x="4800600" y="9906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24582" name="TextBox 36"/>
          <p:cNvSpPr txBox="1">
            <a:spLocks noChangeArrowheads="1"/>
          </p:cNvSpPr>
          <p:nvPr/>
        </p:nvSpPr>
        <p:spPr bwMode="auto">
          <a:xfrm>
            <a:off x="6731000" y="990600"/>
            <a:ext cx="1360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0.01 eV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24583" name="TextBox 37"/>
          <p:cNvSpPr txBox="1">
            <a:spLocks noChangeArrowheads="1"/>
          </p:cNvSpPr>
          <p:nvPr/>
        </p:nvSpPr>
        <p:spPr bwMode="auto">
          <a:xfrm>
            <a:off x="4902200" y="5765800"/>
            <a:ext cx="3052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dirty="0"/>
              <a:t>σ</a:t>
            </a:r>
            <a:r>
              <a:rPr lang="en-US" dirty="0"/>
              <a:t>(m</a:t>
            </a:r>
            <a:r>
              <a:rPr lang="en-US" baseline="-25000" dirty="0"/>
              <a:t>v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-25000" dirty="0"/>
              <a:t>total</a:t>
            </a:r>
            <a:r>
              <a:rPr lang="en-US" dirty="0"/>
              <a:t>= 0.025 eV</a:t>
            </a:r>
            <a:r>
              <a:rPr lang="en-US" baseline="30000" dirty="0"/>
              <a:t>2</a:t>
            </a:r>
            <a:endParaRPr lang="en-US" dirty="0"/>
          </a:p>
        </p:txBody>
      </p:sp>
      <p:grpSp>
        <p:nvGrpSpPr>
          <p:cNvPr id="24584" name="Group 43"/>
          <p:cNvGrpSpPr>
            <a:grpSpLocks/>
          </p:cNvGrpSpPr>
          <p:nvPr/>
        </p:nvGrpSpPr>
        <p:grpSpPr bwMode="auto">
          <a:xfrm>
            <a:off x="4965700" y="1509713"/>
            <a:ext cx="3740150" cy="4281487"/>
            <a:chOff x="4965700" y="1509981"/>
            <a:chExt cx="3740150" cy="4281218"/>
          </a:xfrm>
        </p:grpSpPr>
        <p:cxnSp>
          <p:nvCxnSpPr>
            <p:cNvPr id="24586" name="Straight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4902200" y="1591737"/>
              <a:ext cx="1651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4587" name="Group 42"/>
            <p:cNvGrpSpPr>
              <a:grpSpLocks/>
            </p:cNvGrpSpPr>
            <p:nvPr/>
          </p:nvGrpSpPr>
          <p:grpSpPr bwMode="auto">
            <a:xfrm>
              <a:off x="4965700" y="1532466"/>
              <a:ext cx="3740150" cy="4258733"/>
              <a:chOff x="4965700" y="1416844"/>
              <a:chExt cx="3740150" cy="4374356"/>
            </a:xfrm>
          </p:grpSpPr>
          <p:cxnSp>
            <p:nvCxnSpPr>
              <p:cNvPr id="24588" name="Straight Connector 4"/>
              <p:cNvCxnSpPr>
                <a:cxnSpLocks noChangeShapeType="1"/>
              </p:cNvCxnSpPr>
              <p:nvPr/>
            </p:nvCxnSpPr>
            <p:spPr bwMode="auto">
              <a:xfrm rot="16200000" flipH="1">
                <a:off x="2819400" y="3632200"/>
                <a:ext cx="4305300" cy="127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4589" name="Rectangle 5"/>
              <p:cNvSpPr>
                <a:spLocks noChangeArrowheads="1"/>
              </p:cNvSpPr>
              <p:nvPr/>
            </p:nvSpPr>
            <p:spPr bwMode="auto">
              <a:xfrm>
                <a:off x="4978400" y="1841500"/>
                <a:ext cx="3663950" cy="1651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0" name="Rectangle 6"/>
              <p:cNvSpPr>
                <a:spLocks noChangeArrowheads="1"/>
              </p:cNvSpPr>
              <p:nvPr/>
            </p:nvSpPr>
            <p:spPr bwMode="auto">
              <a:xfrm>
                <a:off x="4974179" y="2218260"/>
                <a:ext cx="1290096" cy="16510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Rectangle 7"/>
              <p:cNvSpPr>
                <a:spLocks noChangeArrowheads="1"/>
              </p:cNvSpPr>
              <p:nvPr/>
            </p:nvSpPr>
            <p:spPr bwMode="auto">
              <a:xfrm>
                <a:off x="4978424" y="2595020"/>
                <a:ext cx="45719" cy="16510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2" name="Rectangle 8"/>
              <p:cNvSpPr>
                <a:spLocks noChangeArrowheads="1"/>
              </p:cNvSpPr>
              <p:nvPr/>
            </p:nvSpPr>
            <p:spPr bwMode="auto">
              <a:xfrm>
                <a:off x="4982668" y="2971780"/>
                <a:ext cx="1291131" cy="16510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3" name="Rectangle 9"/>
              <p:cNvSpPr>
                <a:spLocks noChangeArrowheads="1"/>
              </p:cNvSpPr>
              <p:nvPr/>
            </p:nvSpPr>
            <p:spPr bwMode="auto">
              <a:xfrm>
                <a:off x="4986914" y="3348540"/>
                <a:ext cx="1363086" cy="16510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4" name="Rectangle 10"/>
              <p:cNvSpPr>
                <a:spLocks noChangeArrowheads="1"/>
              </p:cNvSpPr>
              <p:nvPr/>
            </p:nvSpPr>
            <p:spPr bwMode="auto">
              <a:xfrm>
                <a:off x="4986926" y="3725300"/>
                <a:ext cx="89899" cy="16510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Rectangle 11"/>
              <p:cNvSpPr>
                <a:spLocks noChangeArrowheads="1"/>
              </p:cNvSpPr>
              <p:nvPr/>
            </p:nvSpPr>
            <p:spPr bwMode="auto">
              <a:xfrm>
                <a:off x="4986941" y="4102060"/>
                <a:ext cx="1193800" cy="16510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Rectangle 12"/>
              <p:cNvSpPr>
                <a:spLocks noChangeArrowheads="1"/>
              </p:cNvSpPr>
              <p:nvPr/>
            </p:nvSpPr>
            <p:spPr bwMode="auto">
              <a:xfrm>
                <a:off x="4989070" y="4478820"/>
                <a:ext cx="45719" cy="16510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Rectangle 13"/>
              <p:cNvSpPr>
                <a:spLocks noChangeArrowheads="1"/>
              </p:cNvSpPr>
              <p:nvPr/>
            </p:nvSpPr>
            <p:spPr bwMode="auto">
              <a:xfrm>
                <a:off x="4989082" y="4855580"/>
                <a:ext cx="459218" cy="16510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Rectangle 14"/>
              <p:cNvSpPr>
                <a:spLocks noChangeArrowheads="1"/>
              </p:cNvSpPr>
              <p:nvPr/>
            </p:nvSpPr>
            <p:spPr bwMode="auto">
              <a:xfrm>
                <a:off x="4991211" y="5232340"/>
                <a:ext cx="1193800" cy="16510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4599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4965700" y="1581150"/>
                <a:ext cx="3740150" cy="6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00" name="Straight Connector 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083300" y="1498600"/>
                <a:ext cx="1651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01" name="Straight Connector 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19950" y="1498600"/>
                <a:ext cx="1651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02" name="Straight Connector 23"/>
              <p:cNvCxnSpPr>
                <a:cxnSpLocks noChangeShapeType="1"/>
              </p:cNvCxnSpPr>
              <p:nvPr/>
            </p:nvCxnSpPr>
            <p:spPr bwMode="auto">
              <a:xfrm rot="16200000" flipV="1">
                <a:off x="6694489" y="1525588"/>
                <a:ext cx="107948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03" name="Straight Connector 30"/>
              <p:cNvCxnSpPr>
                <a:cxnSpLocks noChangeShapeType="1"/>
              </p:cNvCxnSpPr>
              <p:nvPr/>
            </p:nvCxnSpPr>
            <p:spPr bwMode="auto">
              <a:xfrm rot="16200000" flipV="1">
                <a:off x="5514976" y="1527174"/>
                <a:ext cx="109538" cy="1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04" name="Straight Connector 3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8394700" y="1511300"/>
                <a:ext cx="1651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05" name="Straight Connector 40"/>
              <p:cNvCxnSpPr>
                <a:cxnSpLocks noChangeShapeType="1"/>
              </p:cNvCxnSpPr>
              <p:nvPr/>
            </p:nvCxnSpPr>
            <p:spPr bwMode="auto">
              <a:xfrm rot="16200000" flipV="1">
                <a:off x="7843839" y="1525587"/>
                <a:ext cx="107948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24585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308983-73F3-A847-A178-2F647D9A7DB3}" type="slidenum">
              <a:rPr lang="en-US" sz="1400"/>
              <a:pPr/>
              <a:t>32</a:t>
            </a:fld>
            <a:endParaRPr lang="en-US" sz="1400"/>
          </a:p>
        </p:txBody>
      </p:sp>
      <p:sp>
        <p:nvSpPr>
          <p:cNvPr id="30" name="TextBox 37"/>
          <p:cNvSpPr txBox="1">
            <a:spLocks noChangeArrowheads="1"/>
          </p:cNvSpPr>
          <p:nvPr/>
        </p:nvSpPr>
        <p:spPr bwMode="auto">
          <a:xfrm>
            <a:off x="4876800" y="6273800"/>
            <a:ext cx="3141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m</a:t>
            </a:r>
            <a:r>
              <a:rPr lang="en-US" baseline="-25000" dirty="0" smtClean="0"/>
              <a:t>v</a:t>
            </a:r>
            <a:r>
              <a:rPr lang="en-US" dirty="0"/>
              <a:t>&lt;</a:t>
            </a:r>
            <a:r>
              <a:rPr lang="en-US" dirty="0" smtClean="0"/>
              <a:t> 0.2 </a:t>
            </a:r>
            <a:r>
              <a:rPr lang="en-US" dirty="0" err="1" smtClean="0"/>
              <a:t>eV</a:t>
            </a:r>
            <a:r>
              <a:rPr lang="en-US" baseline="30000" dirty="0"/>
              <a:t> </a:t>
            </a:r>
            <a:r>
              <a:rPr lang="en-US" dirty="0" smtClean="0"/>
              <a:t>(90 % CL)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8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5791200" cy="4822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D1282E"/>
                </a:solidFill>
                <a:latin typeface="Chalkboard" charset="0"/>
                <a:ea typeface="ＭＳ Ｐゴシック" charset="0"/>
                <a:cs typeface="Chalkboard" charset="0"/>
              </a:rPr>
              <a:t>A window to work in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984250"/>
            <a:ext cx="5080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47713" y="915988"/>
            <a:ext cx="331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Molecular Excitations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487488"/>
            <a:ext cx="4265612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4876800" y="35179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762000" y="3581400"/>
            <a:ext cx="144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E6A183-9943-3145-974A-4BDC52243558}" type="slidenum">
              <a:rPr lang="en-US" sz="1400"/>
              <a:pPr/>
              <a:t>33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5610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9"/>
            <a:ext cx="6311900" cy="85058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Project 8: a phased approach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 descr="2011-12-11-dpph_sample_placem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52800"/>
            <a:ext cx="2743200" cy="1694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36" y="1524000"/>
            <a:ext cx="9010312" cy="1843971"/>
          </a:xfrm>
          <a:prstGeom prst="rect">
            <a:avLst/>
          </a:prstGeom>
        </p:spPr>
      </p:pic>
      <p:pic>
        <p:nvPicPr>
          <p:cNvPr id="6" name="Picture 5" descr="Normal_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24" y="3276600"/>
            <a:ext cx="2605476" cy="1828800"/>
          </a:xfrm>
          <a:prstGeom prst="rect">
            <a:avLst/>
          </a:prstGeom>
        </p:spPr>
      </p:pic>
      <p:pic>
        <p:nvPicPr>
          <p:cNvPr id="7" name="Picture 6" descr="Inverted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876800"/>
            <a:ext cx="2590800" cy="1818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398140"/>
            <a:ext cx="1981200" cy="20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1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53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ALPHA’s </a:t>
            </a:r>
            <a:r>
              <a:rPr lang="en-US" sz="2800" dirty="0" err="1" smtClean="0"/>
              <a:t>antihydrogen</a:t>
            </a:r>
            <a:r>
              <a:rPr lang="en-US" sz="2800" dirty="0" smtClean="0"/>
              <a:t> trap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36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" y="6515100"/>
            <a:ext cx="722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ALPHA Collaboration: Nature Phys.7:558-</a:t>
            </a:r>
            <a:r>
              <a:rPr lang="en-US" sz="1800" dirty="0" smtClean="0">
                <a:solidFill>
                  <a:srgbClr val="0000FF"/>
                </a:solidFill>
              </a:rPr>
              <a:t>564,2011; </a:t>
            </a:r>
            <a:r>
              <a:rPr lang="en-US" sz="1800" dirty="0" err="1" smtClean="0">
                <a:solidFill>
                  <a:srgbClr val="0000FF"/>
                </a:solidFill>
              </a:rPr>
              <a:t>arXiv</a:t>
            </a:r>
            <a:r>
              <a:rPr lang="en-US" sz="1800" dirty="0" smtClean="0">
                <a:solidFill>
                  <a:srgbClr val="0000FF"/>
                </a:solidFill>
              </a:rPr>
              <a:t> 1104.4982 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56AD-81D4-DC46-B072-AB017A0BC14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85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1" y="914401"/>
            <a:ext cx="7876828" cy="59359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2918"/>
            <a:ext cx="7543800" cy="977582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Signal is a rising “chirp” in frequency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56AD-81D4-DC46-B072-AB017A0BC14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1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52719"/>
            <a:ext cx="7899400" cy="66008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Electron Capture Holmium </a:t>
            </a:r>
            <a:r>
              <a:rPr lang="en-US" sz="2800" dirty="0" err="1" smtClean="0">
                <a:latin typeface="Arial"/>
                <a:cs typeface="Arial"/>
              </a:rPr>
              <a:t>Expt</a:t>
            </a:r>
            <a:r>
              <a:rPr lang="en-US" sz="2800" dirty="0" smtClean="0">
                <a:latin typeface="Arial"/>
                <a:cs typeface="Arial"/>
              </a:rPr>
              <a:t> (ECHO)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56AD-81D4-DC46-B072-AB017A0BC149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939800"/>
            <a:ext cx="8445500" cy="5219700"/>
            <a:chOff x="0" y="939800"/>
            <a:chExt cx="9144000" cy="56156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39800"/>
              <a:ext cx="9144000" cy="561566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05000" y="1320800"/>
              <a:ext cx="4842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187</a:t>
              </a:r>
              <a:endParaRPr lang="en-US" sz="1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6409440"/>
            <a:ext cx="1374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J.F. Wilkerson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4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56AD-81D4-DC46-B072-AB017A0BC14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409440"/>
            <a:ext cx="1374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J.F. Wilkerson</a:t>
            </a:r>
            <a:endParaRPr lang="en-US" sz="1400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939800"/>
            <a:ext cx="8445500" cy="5219700"/>
            <a:chOff x="0" y="939800"/>
            <a:chExt cx="9144000" cy="56156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39800"/>
              <a:ext cx="9144000" cy="561566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05000" y="1320800"/>
              <a:ext cx="4842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187</a:t>
              </a:r>
              <a:endParaRPr lang="en-US" sz="14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133600"/>
            <a:ext cx="6019800" cy="291307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17500" y="152719"/>
            <a:ext cx="7899400" cy="6600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/>
                <a:cs typeface="Arial"/>
              </a:rPr>
              <a:t>Electron Capture Holmium Expt (ECHO)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84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96966"/>
          </a:xfrm>
        </p:spPr>
        <p:txBody>
          <a:bodyPr/>
          <a:lstStyle/>
          <a:p>
            <a:pPr algn="l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Capture of relic Neutrinos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444500" y="1397000"/>
            <a:ext cx="265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PTOLEMY project</a:t>
            </a:r>
            <a:endParaRPr lang="en-US" sz="2000" dirty="0"/>
          </a:p>
        </p:txBody>
      </p:sp>
      <p:sp>
        <p:nvSpPr>
          <p:cNvPr id="17418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1707CD-0197-F747-81B9-F84B982383FE}" type="slidenum">
              <a:rPr lang="en-US" sz="1400"/>
              <a:pPr/>
              <a:t>39</a:t>
            </a:fld>
            <a:endParaRPr lang="en-US" sz="140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6" y="2483644"/>
            <a:ext cx="6567488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5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4622800"/>
            <a:ext cx="53594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888911"/>
            <a:ext cx="5918200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9456" y="3871853"/>
            <a:ext cx="2360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CC"/>
                </a:solidFill>
              </a:rPr>
              <a:t>W. </a:t>
            </a:r>
            <a:r>
              <a:rPr lang="en-US" sz="1400" dirty="0" err="1" smtClean="0">
                <a:solidFill>
                  <a:srgbClr val="6600CC"/>
                </a:solidFill>
              </a:rPr>
              <a:t>Rodejohann</a:t>
            </a:r>
            <a:r>
              <a:rPr lang="en-US" sz="1400" dirty="0" smtClean="0">
                <a:solidFill>
                  <a:srgbClr val="6600CC"/>
                </a:solidFill>
              </a:rPr>
              <a:t>, 1206.2560</a:t>
            </a:r>
            <a:endParaRPr lang="en-US" sz="1400" dirty="0">
              <a:solidFill>
                <a:srgbClr val="66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401" y="4653740"/>
            <a:ext cx="1645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Decay rate per unit mass: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200" y="927100"/>
            <a:ext cx="543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Are neutrinos their own antiparticles? Is lepton number conserved?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800" y="6070600"/>
            <a:ext cx="5232400" cy="5334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4025900" y="4711700"/>
            <a:ext cx="571500" cy="698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483100" y="4711700"/>
            <a:ext cx="469900" cy="698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27600" y="4711700"/>
            <a:ext cx="901700" cy="698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715000" y="4711700"/>
            <a:ext cx="1257300" cy="698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56AD-81D4-DC46-B072-AB017A0BC14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74382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Neutrinoless</a:t>
            </a:r>
            <a:r>
              <a:rPr lang="en-US" sz="2800" dirty="0"/>
              <a:t> Double Beta Decay</a:t>
            </a:r>
          </a:p>
        </p:txBody>
      </p:sp>
    </p:spTree>
    <p:extLst>
      <p:ext uri="{BB962C8B-B14F-4D97-AF65-F5344CB8AC3E}">
        <p14:creationId xmlns:p14="http://schemas.microsoft.com/office/powerpoint/2010/main" val="93720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96966"/>
          </a:xfrm>
        </p:spPr>
        <p:txBody>
          <a:bodyPr/>
          <a:lstStyle/>
          <a:p>
            <a:pPr algn="l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Capture of relic Neutrinos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444500" y="1397000"/>
            <a:ext cx="265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PTOLEMY project</a:t>
            </a:r>
            <a:endParaRPr lang="en-US" sz="2000" dirty="0"/>
          </a:p>
        </p:txBody>
      </p:sp>
      <p:sp>
        <p:nvSpPr>
          <p:cNvPr id="17418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1707CD-0197-F747-81B9-F84B982383FE}" type="slidenum">
              <a:rPr lang="en-US" sz="1400"/>
              <a:pPr/>
              <a:t>40</a:t>
            </a:fld>
            <a:endParaRPr lang="en-US" sz="140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6" y="2483644"/>
            <a:ext cx="6567488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125368" y="4104105"/>
            <a:ext cx="802106" cy="601579"/>
            <a:chOff x="7125368" y="4104105"/>
            <a:chExt cx="802106" cy="601579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125368" y="4705684"/>
              <a:ext cx="8021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459579" y="4104105"/>
              <a:ext cx="0" cy="601579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62989"/>
              </p:ext>
            </p:extLst>
          </p:nvPr>
        </p:nvGraphicFramePr>
        <p:xfrm>
          <a:off x="5986649" y="1858665"/>
          <a:ext cx="2629530" cy="555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4" imgW="1143000" imgH="241300" progId="Equation.3">
                  <p:embed/>
                </p:oleObj>
              </mc:Choice>
              <mc:Fallback>
                <p:oleObj name="Equation" r:id="rId4" imgW="1143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6649" y="1858665"/>
                        <a:ext cx="2629530" cy="555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7633368" y="2483644"/>
            <a:ext cx="594009" cy="1272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85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PTOLEMY Experimental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7B666-0005-D843-B37B-9851DF6282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74576" y="1185827"/>
            <a:ext cx="8376765" cy="4714261"/>
            <a:chOff x="274576" y="1185827"/>
            <a:chExt cx="8376765" cy="4714261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-668593" y="3392529"/>
              <a:ext cx="1990105" cy="12237"/>
            </a:xfrm>
            <a:prstGeom prst="line">
              <a:avLst/>
            </a:prstGeom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4576" y="1373028"/>
              <a:ext cx="22887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Tritium Source Disk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(Surface Deposition)</a:t>
              </a:r>
              <a:endParaRPr lang="en-US" dirty="0">
                <a:solidFill>
                  <a:srgbClr val="FFFFFF"/>
                </a:solidFill>
                <a:latin typeface="Arial" pitchFamily="-107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>
              <a:off x="348911" y="2133940"/>
              <a:ext cx="594980" cy="4233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407210" y="3135086"/>
              <a:ext cx="812291" cy="114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410880" y="3676511"/>
              <a:ext cx="812291" cy="114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 flipH="1">
              <a:off x="1447235" y="2728909"/>
              <a:ext cx="411909" cy="171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73158" y="2234829"/>
              <a:ext cx="218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High Field Solenoid</a:t>
              </a:r>
              <a:endParaRPr lang="en-US" dirty="0">
                <a:solidFill>
                  <a:srgbClr val="FFFFFF"/>
                </a:solidFill>
                <a:latin typeface="Arial" pitchFamily="-107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32360" y="1826575"/>
              <a:ext cx="23400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Long High Uniformity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Solenoid (~2T)</a:t>
              </a:r>
              <a:endParaRPr lang="en-US" dirty="0">
                <a:solidFill>
                  <a:srgbClr val="FFFFFF"/>
                </a:solidFill>
                <a:latin typeface="Arial" pitchFamily="-107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4946064" y="3203738"/>
              <a:ext cx="1895490" cy="150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938294" y="3527767"/>
              <a:ext cx="1895490" cy="150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5543002" y="2671702"/>
              <a:ext cx="572096" cy="2631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559610" y="3238063"/>
              <a:ext cx="499721" cy="3655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563277" y="3596419"/>
              <a:ext cx="499721" cy="3655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31781" y="4965794"/>
              <a:ext cx="1498735" cy="1588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16238" y="5053197"/>
              <a:ext cx="14677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Accelerating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Potential</a:t>
              </a:r>
              <a:endParaRPr lang="en-US" dirty="0">
                <a:solidFill>
                  <a:srgbClr val="FFFFFF"/>
                </a:solidFill>
                <a:latin typeface="Arial" pitchFamily="-107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822746" y="4958008"/>
              <a:ext cx="1689557" cy="7785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613446" y="4976758"/>
              <a:ext cx="1878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MAC-E filter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(De-accelerating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Potential)</a:t>
              </a:r>
              <a:endParaRPr lang="en-US" dirty="0">
                <a:solidFill>
                  <a:srgbClr val="FFFFFF"/>
                </a:solidFill>
                <a:latin typeface="Arial" pitchFamily="-107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3481653" y="4969449"/>
              <a:ext cx="1498735" cy="1588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477548" y="5091178"/>
              <a:ext cx="14677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Accelerating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Potential</a:t>
              </a:r>
              <a:endParaRPr lang="en-US" dirty="0">
                <a:solidFill>
                  <a:srgbClr val="FFFFFF"/>
                </a:solidFill>
                <a:latin typeface="Arial" pitchFamily="-107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4938290" y="3264602"/>
              <a:ext cx="1895490" cy="15097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941957" y="3474212"/>
              <a:ext cx="1895490" cy="15097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5194093" y="3363924"/>
              <a:ext cx="1693228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875876" y="3363924"/>
              <a:ext cx="45719" cy="4576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00702" y="3776852"/>
              <a:ext cx="14545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RF Tracking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(38-46 GHz)</a:t>
              </a:r>
              <a:endParaRPr lang="en-US" dirty="0">
                <a:solidFill>
                  <a:srgbClr val="FFFFFF"/>
                </a:solidFill>
                <a:latin typeface="Arial" pitchFamily="-107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6837454" y="4744264"/>
              <a:ext cx="1498735" cy="1588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628150" y="4854552"/>
              <a:ext cx="1878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Time-of-Flight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(De-accelerating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Potential)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rot="16200000" flipH="1">
              <a:off x="7710994" y="3341043"/>
              <a:ext cx="1109867" cy="11442"/>
            </a:xfrm>
            <a:prstGeom prst="line">
              <a:avLst/>
            </a:prstGeom>
            <a:ln w="7620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7273740" y="1235251"/>
              <a:ext cx="13776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Cryogenic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Calorimeter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(~0.1eV)</a:t>
              </a:r>
              <a:endParaRPr lang="en-US" dirty="0">
                <a:solidFill>
                  <a:srgbClr val="FFFFFF"/>
                </a:solidFill>
                <a:latin typeface="Arial" pitchFamily="-107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rot="16200000" flipH="1">
              <a:off x="7668918" y="2280626"/>
              <a:ext cx="579884" cy="3738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>
              <a:off x="2047740" y="3352480"/>
              <a:ext cx="2917691" cy="11444"/>
            </a:xfrm>
            <a:prstGeom prst="straightConnector1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2936162" y="1185827"/>
              <a:ext cx="117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Low Field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 pitchFamily="-107" charset="0"/>
                </a:rPr>
                <a:t>Region</a:t>
              </a:r>
              <a:endParaRPr lang="en-US" dirty="0">
                <a:solidFill>
                  <a:srgbClr val="FFFFFF"/>
                </a:solidFill>
                <a:latin typeface="Arial" pitchFamily="-107" charset="0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81000" y="3372555"/>
              <a:ext cx="7848600" cy="1364545"/>
            </a:xfrm>
            <a:custGeom>
              <a:avLst/>
              <a:gdLst>
                <a:gd name="connsiteX0" fmla="*/ 0 w 7848600"/>
                <a:gd name="connsiteY0" fmla="*/ 716845 h 1364545"/>
                <a:gd name="connsiteX1" fmla="*/ 347133 w 7848600"/>
                <a:gd name="connsiteY1" fmla="*/ 640645 h 1364545"/>
                <a:gd name="connsiteX2" fmla="*/ 872067 w 7848600"/>
                <a:gd name="connsiteY2" fmla="*/ 225778 h 1364545"/>
                <a:gd name="connsiteX3" fmla="*/ 1447800 w 7848600"/>
                <a:gd name="connsiteY3" fmla="*/ 64912 h 1364545"/>
                <a:gd name="connsiteX4" fmla="*/ 2048933 w 7848600"/>
                <a:gd name="connsiteY4" fmla="*/ 251178 h 1364545"/>
                <a:gd name="connsiteX5" fmla="*/ 2650067 w 7848600"/>
                <a:gd name="connsiteY5" fmla="*/ 1114778 h 1364545"/>
                <a:gd name="connsiteX6" fmla="*/ 3124200 w 7848600"/>
                <a:gd name="connsiteY6" fmla="*/ 1360312 h 1364545"/>
                <a:gd name="connsiteX7" fmla="*/ 3716867 w 7848600"/>
                <a:gd name="connsiteY7" fmla="*/ 1140178 h 1364545"/>
                <a:gd name="connsiteX8" fmla="*/ 4224867 w 7848600"/>
                <a:gd name="connsiteY8" fmla="*/ 361245 h 1364545"/>
                <a:gd name="connsiteX9" fmla="*/ 4487333 w 7848600"/>
                <a:gd name="connsiteY9" fmla="*/ 81845 h 1364545"/>
                <a:gd name="connsiteX10" fmla="*/ 5147733 w 7848600"/>
                <a:gd name="connsiteY10" fmla="*/ 22578 h 1364545"/>
                <a:gd name="connsiteX11" fmla="*/ 6002867 w 7848600"/>
                <a:gd name="connsiteY11" fmla="*/ 22578 h 1364545"/>
                <a:gd name="connsiteX12" fmla="*/ 6502400 w 7848600"/>
                <a:gd name="connsiteY12" fmla="*/ 47978 h 1364545"/>
                <a:gd name="connsiteX13" fmla="*/ 7230533 w 7848600"/>
                <a:gd name="connsiteY13" fmla="*/ 310445 h 1364545"/>
                <a:gd name="connsiteX14" fmla="*/ 7848600 w 7848600"/>
                <a:gd name="connsiteY14" fmla="*/ 378178 h 136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48600" h="1364545">
                  <a:moveTo>
                    <a:pt x="0" y="716845"/>
                  </a:moveTo>
                  <a:cubicBezTo>
                    <a:pt x="100894" y="719667"/>
                    <a:pt x="201789" y="722489"/>
                    <a:pt x="347133" y="640645"/>
                  </a:cubicBezTo>
                  <a:cubicBezTo>
                    <a:pt x="492477" y="558801"/>
                    <a:pt x="688622" y="321734"/>
                    <a:pt x="872067" y="225778"/>
                  </a:cubicBezTo>
                  <a:cubicBezTo>
                    <a:pt x="1055512" y="129822"/>
                    <a:pt x="1251656" y="60679"/>
                    <a:pt x="1447800" y="64912"/>
                  </a:cubicBezTo>
                  <a:cubicBezTo>
                    <a:pt x="1643944" y="69145"/>
                    <a:pt x="1848555" y="76200"/>
                    <a:pt x="2048933" y="251178"/>
                  </a:cubicBezTo>
                  <a:cubicBezTo>
                    <a:pt x="2249311" y="426156"/>
                    <a:pt x="2470856" y="929922"/>
                    <a:pt x="2650067" y="1114778"/>
                  </a:cubicBezTo>
                  <a:cubicBezTo>
                    <a:pt x="2829278" y="1299634"/>
                    <a:pt x="2946400" y="1356079"/>
                    <a:pt x="3124200" y="1360312"/>
                  </a:cubicBezTo>
                  <a:cubicBezTo>
                    <a:pt x="3302000" y="1364545"/>
                    <a:pt x="3533422" y="1306689"/>
                    <a:pt x="3716867" y="1140178"/>
                  </a:cubicBezTo>
                  <a:cubicBezTo>
                    <a:pt x="3900312" y="973667"/>
                    <a:pt x="4096456" y="537634"/>
                    <a:pt x="4224867" y="361245"/>
                  </a:cubicBezTo>
                  <a:cubicBezTo>
                    <a:pt x="4353278" y="184856"/>
                    <a:pt x="4333522" y="138289"/>
                    <a:pt x="4487333" y="81845"/>
                  </a:cubicBezTo>
                  <a:cubicBezTo>
                    <a:pt x="4641144" y="25401"/>
                    <a:pt x="4895144" y="32456"/>
                    <a:pt x="5147733" y="22578"/>
                  </a:cubicBezTo>
                  <a:cubicBezTo>
                    <a:pt x="5400322" y="12700"/>
                    <a:pt x="5777089" y="18345"/>
                    <a:pt x="6002867" y="22578"/>
                  </a:cubicBezTo>
                  <a:cubicBezTo>
                    <a:pt x="6228645" y="26811"/>
                    <a:pt x="6297789" y="0"/>
                    <a:pt x="6502400" y="47978"/>
                  </a:cubicBezTo>
                  <a:cubicBezTo>
                    <a:pt x="6707011" y="95956"/>
                    <a:pt x="7006166" y="255412"/>
                    <a:pt x="7230533" y="310445"/>
                  </a:cubicBezTo>
                  <a:cubicBezTo>
                    <a:pt x="7454900" y="365478"/>
                    <a:pt x="7651750" y="371828"/>
                    <a:pt x="7848600" y="378178"/>
                  </a:cubicBezTo>
                </a:path>
              </a:pathLst>
            </a:custGeom>
            <a:ln>
              <a:solidFill>
                <a:srgbClr val="FFFF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82599" y="4038600"/>
              <a:ext cx="364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 smtClean="0">
                  <a:solidFill>
                    <a:srgbClr val="FFFF00"/>
                  </a:solidFill>
                  <a:latin typeface="Arial" pitchFamily="-107" charset="0"/>
                </a:rPr>
                <a:t>e</a:t>
              </a:r>
              <a:r>
                <a:rPr lang="en-US" b="1" baseline="30000" dirty="0" smtClean="0">
                  <a:solidFill>
                    <a:srgbClr val="FFFF00"/>
                  </a:solidFill>
                  <a:latin typeface="Arial" pitchFamily="-107" charset="0"/>
                </a:rPr>
                <a:t>-</a:t>
              </a:r>
              <a:endParaRPr lang="en-US" b="1" dirty="0">
                <a:solidFill>
                  <a:srgbClr val="FFFF00"/>
                </a:solidFill>
                <a:latin typeface="Arial" pitchFamily="-107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513667" y="3115733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00"/>
                  </a:solidFill>
                  <a:latin typeface="Arial" pitchFamily="-107" charset="0"/>
                </a:rPr>
                <a:t>E</a:t>
              </a:r>
              <a:r>
                <a:rPr lang="en-US" baseline="-25000" dirty="0" smtClean="0">
                  <a:solidFill>
                    <a:srgbClr val="FFFF00"/>
                  </a:solidFill>
                  <a:latin typeface="Arial" pitchFamily="-107" charset="0"/>
                </a:rPr>
                <a:t>0</a:t>
              </a:r>
              <a:r>
                <a:rPr lang="en-US" smtClean="0">
                  <a:solidFill>
                    <a:srgbClr val="FFFF00"/>
                  </a:solidFill>
                  <a:latin typeface="Arial" pitchFamily="-107" charset="0"/>
                </a:rPr>
                <a:t>-18.4keV</a:t>
              </a:r>
              <a:endParaRPr lang="en-US" dirty="0">
                <a:solidFill>
                  <a:srgbClr val="FFFF00"/>
                </a:solidFill>
                <a:latin typeface="Arial" pitchFamily="-107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171278" y="2743195"/>
              <a:ext cx="11406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00"/>
                  </a:solidFill>
                  <a:latin typeface="Arial" pitchFamily="-107" charset="0"/>
                </a:rPr>
                <a:t>0-1keV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00"/>
                  </a:solidFill>
                  <a:latin typeface="Arial" pitchFamily="-107" charset="0"/>
                </a:rPr>
                <a:t>(~150eV)</a:t>
              </a:r>
              <a:endParaRPr lang="en-US" dirty="0">
                <a:solidFill>
                  <a:srgbClr val="FFFF00"/>
                </a:solidFill>
                <a:latin typeface="Arial" pitchFamily="-107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55598" y="3606800"/>
              <a:ext cx="424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00"/>
                  </a:solidFill>
                  <a:latin typeface="Arial" pitchFamily="-107" charset="0"/>
                </a:rPr>
                <a:t>E</a:t>
              </a:r>
              <a:r>
                <a:rPr lang="en-US" baseline="-25000" dirty="0" smtClean="0">
                  <a:solidFill>
                    <a:srgbClr val="FFFF00"/>
                  </a:solidFill>
                  <a:latin typeface="Arial" pitchFamily="-107" charset="0"/>
                </a:rPr>
                <a:t>0</a:t>
              </a:r>
              <a:endParaRPr lang="en-US" dirty="0">
                <a:solidFill>
                  <a:srgbClr val="FFFF00"/>
                </a:solidFill>
                <a:latin typeface="Arial" pitchFamily="-107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731935" y="2810933"/>
              <a:ext cx="1085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00"/>
                  </a:solidFill>
                  <a:latin typeface="Arial" pitchFamily="-107" charset="0"/>
                </a:rPr>
                <a:t>E</a:t>
              </a:r>
              <a:r>
                <a:rPr lang="en-US" baseline="-25000" dirty="0" smtClean="0">
                  <a:solidFill>
                    <a:srgbClr val="FFFF00"/>
                  </a:solidFill>
                  <a:latin typeface="Arial" pitchFamily="-107" charset="0"/>
                </a:rPr>
                <a:t>0</a:t>
              </a:r>
              <a:r>
                <a:rPr lang="en-US" dirty="0" smtClean="0">
                  <a:solidFill>
                    <a:srgbClr val="FFFF00"/>
                  </a:solidFill>
                  <a:latin typeface="Arial" pitchFamily="-107" charset="0"/>
                </a:rPr>
                <a:t>+30kV</a:t>
              </a:r>
              <a:endParaRPr lang="en-US" dirty="0">
                <a:solidFill>
                  <a:srgbClr val="FFFF00"/>
                </a:solidFill>
                <a:latin typeface="Arial" pitchFamily="-107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55600" y="3980039"/>
              <a:ext cx="148167" cy="190500"/>
            </a:xfrm>
            <a:custGeom>
              <a:avLst/>
              <a:gdLst>
                <a:gd name="connsiteX0" fmla="*/ 0 w 148167"/>
                <a:gd name="connsiteY0" fmla="*/ 109361 h 190500"/>
                <a:gd name="connsiteX1" fmla="*/ 55033 w 148167"/>
                <a:gd name="connsiteY1" fmla="*/ 11994 h 190500"/>
                <a:gd name="connsiteX2" fmla="*/ 84667 w 148167"/>
                <a:gd name="connsiteY2" fmla="*/ 181328 h 190500"/>
                <a:gd name="connsiteX3" fmla="*/ 148167 w 148167"/>
                <a:gd name="connsiteY3" fmla="*/ 6702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67" h="190500">
                  <a:moveTo>
                    <a:pt x="0" y="109361"/>
                  </a:moveTo>
                  <a:cubicBezTo>
                    <a:pt x="20461" y="54680"/>
                    <a:pt x="40922" y="0"/>
                    <a:pt x="55033" y="11994"/>
                  </a:cubicBezTo>
                  <a:cubicBezTo>
                    <a:pt x="69144" y="23988"/>
                    <a:pt x="69145" y="172156"/>
                    <a:pt x="84667" y="181328"/>
                  </a:cubicBezTo>
                  <a:cubicBezTo>
                    <a:pt x="100189" y="190500"/>
                    <a:pt x="124178" y="128764"/>
                    <a:pt x="148167" y="67028"/>
                  </a:cubicBezTo>
                </a:path>
              </a:pathLst>
            </a:cu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52858" y="2201333"/>
              <a:ext cx="13260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00"/>
                  </a:solidFill>
                  <a:latin typeface="Arial" pitchFamily="-107" charset="0"/>
                </a:rPr>
                <a:t>~50-150eV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00"/>
                  </a:solidFill>
                  <a:latin typeface="Arial" pitchFamily="-107" charset="0"/>
                </a:rPr>
                <a:t>below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00"/>
                  </a:solidFill>
                  <a:latin typeface="Arial" pitchFamily="-107" charset="0"/>
                </a:rPr>
                <a:t>Endpoint</a:t>
              </a:r>
              <a:endParaRPr lang="en-US" dirty="0">
                <a:solidFill>
                  <a:srgbClr val="FFFF00"/>
                </a:solidFill>
                <a:latin typeface="Arial" pitchFamily="-10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16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rial"/>
                <a:cs typeface="Arial"/>
              </a:rPr>
              <a:t>PTOlemy</a:t>
            </a:r>
            <a:r>
              <a:rPr lang="en-US" sz="2800" dirty="0" smtClean="0">
                <a:latin typeface="Arial"/>
                <a:cs typeface="Arial"/>
              </a:rPr>
              <a:t> summary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g of tritium (1 </a:t>
            </a:r>
            <a:r>
              <a:rPr lang="en-US" dirty="0" err="1" smtClean="0"/>
              <a:t>MCi</a:t>
            </a:r>
            <a:r>
              <a:rPr lang="en-US" dirty="0" smtClean="0"/>
              <a:t>) on 12-m diameter disk.</a:t>
            </a:r>
          </a:p>
          <a:p>
            <a:r>
              <a:rPr lang="en-US" dirty="0" smtClean="0"/>
              <a:t>Relic capture rate ~ 10/year without local clustering.</a:t>
            </a:r>
          </a:p>
          <a:p>
            <a:r>
              <a:rPr lang="en-US" dirty="0" smtClean="0"/>
              <a:t>Also presumably able to measure mass, active and sterile.</a:t>
            </a:r>
          </a:p>
          <a:p>
            <a:r>
              <a:rPr lang="en-US" dirty="0" smtClean="0"/>
              <a:t>Transition-edge sensor array to provide basic 0.1-eV resolution.</a:t>
            </a:r>
          </a:p>
          <a:p>
            <a:r>
              <a:rPr lang="en-US" dirty="0" smtClean="0"/>
              <a:t>Tagging with RF cyclotron radiation a la Project 8.</a:t>
            </a:r>
          </a:p>
          <a:p>
            <a:r>
              <a:rPr lang="en-US" dirty="0" smtClean="0"/>
              <a:t>Necessary to understand quantum effects of binding of T</a:t>
            </a:r>
            <a:r>
              <a:rPr lang="en-US" baseline="-25000" dirty="0" smtClean="0"/>
              <a:t>2</a:t>
            </a:r>
            <a:r>
              <a:rPr lang="en-US" dirty="0" smtClean="0"/>
              <a:t> on surface.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79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Neutrino mass Physics Impact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917700"/>
            <a:ext cx="78867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2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084156" cy="1371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/>
                <a:cs typeface="Arial"/>
              </a:rPr>
              <a:t>Neutrinoless</a:t>
            </a:r>
            <a:r>
              <a:rPr lang="en-US" sz="2800" dirty="0" smtClean="0">
                <a:latin typeface="Arial"/>
                <a:cs typeface="Arial"/>
              </a:rPr>
              <a:t> Double Beta Decay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4" y="1572903"/>
            <a:ext cx="8077200" cy="462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7625" y="5748159"/>
            <a:ext cx="90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sigma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1356" y="6246753"/>
            <a:ext cx="2824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CC"/>
                </a:solidFill>
              </a:rPr>
              <a:t>W. </a:t>
            </a:r>
            <a:r>
              <a:rPr lang="en-US" sz="1600" dirty="0" err="1" smtClean="0">
                <a:solidFill>
                  <a:srgbClr val="6600CC"/>
                </a:solidFill>
              </a:rPr>
              <a:t>Rodejohann</a:t>
            </a:r>
            <a:r>
              <a:rPr lang="en-US" sz="1600" dirty="0" smtClean="0">
                <a:solidFill>
                  <a:srgbClr val="6600CC"/>
                </a:solidFill>
              </a:rPr>
              <a:t>, 1206.2560</a:t>
            </a:r>
            <a:endParaRPr lang="en-US" sz="1600" dirty="0">
              <a:solidFill>
                <a:srgbClr val="66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3855" y="620403"/>
            <a:ext cx="320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Depends on m</a:t>
            </a:r>
            <a:r>
              <a:rPr lang="en-US" baseline="-25000" dirty="0" smtClean="0"/>
              <a:t>v</a:t>
            </a:r>
            <a:r>
              <a:rPr lang="en-US" dirty="0" smtClean="0"/>
              <a:t> but not a `direct’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2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3152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56AD-81D4-DC46-B072-AB017A0BC14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152400"/>
            <a:ext cx="1570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F. </a:t>
            </a:r>
            <a:r>
              <a:rPr lang="en-US" dirty="0" err="1" smtClean="0"/>
              <a:t>Iachello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8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56AD-81D4-DC46-B072-AB017A0BC14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6019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Regions contain calculated matrix elements (SM, QRPA, IBM, GCM) and range of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A</a:t>
            </a:r>
            <a:r>
              <a:rPr lang="en-US" dirty="0" smtClean="0"/>
              <a:t> values (free nucleon down to 2</a:t>
            </a:r>
            <a:r>
              <a:rPr lang="el-GR" dirty="0" smtClean="0"/>
              <a:t>νββ</a:t>
            </a:r>
            <a:r>
              <a:rPr lang="en-US" dirty="0" smtClean="0"/>
              <a:t> fits).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88900"/>
            <a:ext cx="863600" cy="5334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4572000" y="444500"/>
            <a:ext cx="13081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>
            <a:off x="7721600" y="2603500"/>
            <a:ext cx="13081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3314700"/>
            <a:ext cx="3429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673100"/>
            <a:ext cx="7279828" cy="5270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4971195"/>
            <a:ext cx="2402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RGHR MPLA 28 (2013)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7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6100" y="1673880"/>
            <a:ext cx="800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Decay rate ~ 1000 per </a:t>
            </a:r>
            <a:r>
              <a:rPr lang="en-US" sz="2800" dirty="0" err="1" smtClean="0"/>
              <a:t>tonne</a:t>
            </a:r>
            <a:r>
              <a:rPr lang="en-US" sz="2800" dirty="0" smtClean="0"/>
              <a:t> per year per eV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675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616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Large-scale experiments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438E-1405-5547-BB74-6837BFB21B4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1400"/>
            <a:ext cx="9144000" cy="53517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9400" y="2578100"/>
            <a:ext cx="2044700" cy="3429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4000" y="3276600"/>
            <a:ext cx="2044700" cy="3429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4000" y="4051300"/>
            <a:ext cx="2044700" cy="3429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54000" y="3594100"/>
            <a:ext cx="2044700" cy="1562100"/>
            <a:chOff x="254000" y="3594100"/>
            <a:chExt cx="2044700" cy="1562100"/>
          </a:xfrm>
        </p:grpSpPr>
        <p:sp>
          <p:nvSpPr>
            <p:cNvPr id="9" name="Oval 8"/>
            <p:cNvSpPr/>
            <p:nvPr/>
          </p:nvSpPr>
          <p:spPr>
            <a:xfrm>
              <a:off x="254000" y="3594100"/>
              <a:ext cx="2044700" cy="3429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54000" y="4813300"/>
              <a:ext cx="2044700" cy="3429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254000" y="6057900"/>
            <a:ext cx="2044700" cy="3429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ter2">
  <a:themeElements>
    <a:clrScheme name="Master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2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aster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16269</TotalTime>
  <Words>1222</Words>
  <Application>Microsoft Macintosh PowerPoint</Application>
  <PresentationFormat>On-screen Show (4:3)</PresentationFormat>
  <Paragraphs>297</Paragraphs>
  <Slides>43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Essential</vt:lpstr>
      <vt:lpstr>Default Design</vt:lpstr>
      <vt:lpstr>Master2</vt:lpstr>
      <vt:lpstr>Equation</vt:lpstr>
      <vt:lpstr>Neutrino mass and lepton number</vt:lpstr>
      <vt:lpstr>What we know: Mass and mixing parameters</vt:lpstr>
      <vt:lpstr>Among the things we still want to Know:</vt:lpstr>
      <vt:lpstr>Neutrinoless Double Beta Decay</vt:lpstr>
      <vt:lpstr>Neutrinoless Double Beta Decay</vt:lpstr>
      <vt:lpstr>PowerPoint Presentation</vt:lpstr>
      <vt:lpstr>PowerPoint Presentation</vt:lpstr>
      <vt:lpstr>PowerPoint Presentation</vt:lpstr>
      <vt:lpstr>Large-scale experiments</vt:lpstr>
      <vt:lpstr>Neutrino mass from Beta Spectra</vt:lpstr>
      <vt:lpstr>Current status of direct mass measurement</vt:lpstr>
      <vt:lpstr>KATRIN</vt:lpstr>
      <vt:lpstr>The Last Order of Magnitude</vt:lpstr>
      <vt:lpstr>Final-state spectrum of  </vt:lpstr>
      <vt:lpstr>Cyclotron radiation from tritium beta decay</vt:lpstr>
      <vt:lpstr>Project 8 Sensitivity vs. Volume</vt:lpstr>
      <vt:lpstr>Project 8 Sensitivity vs. Volume</vt:lpstr>
      <vt:lpstr>Cosmology and </vt:lpstr>
      <vt:lpstr>Neutrino Mass Limits from Beta decay</vt:lpstr>
      <vt:lpstr>Neutrino mass: some milestones</vt:lpstr>
      <vt:lpstr>PowerPoint Presentation</vt:lpstr>
      <vt:lpstr>summary</vt:lpstr>
      <vt:lpstr>PowerPoint Presentation</vt:lpstr>
      <vt:lpstr>EXO measures 136Xe 2νββ, limits 0νββ</vt:lpstr>
      <vt:lpstr>PowerPoint Presentation</vt:lpstr>
      <vt:lpstr>White Papers</vt:lpstr>
      <vt:lpstr>PowerPoint Presentation</vt:lpstr>
      <vt:lpstr>PowerPoint Presentation</vt:lpstr>
      <vt:lpstr>Project 8 Sensitivity vs. Volume</vt:lpstr>
      <vt:lpstr>First Planck analysis (March 2013)</vt:lpstr>
      <vt:lpstr>PowerPoint Presentation</vt:lpstr>
      <vt:lpstr>KATRIN’s uncertainty budget</vt:lpstr>
      <vt:lpstr>A window to work in</vt:lpstr>
      <vt:lpstr>Project 8: a phased approach</vt:lpstr>
      <vt:lpstr>ALPHA’s antihydrogen trap</vt:lpstr>
      <vt:lpstr>Signal is a rising “chirp” in frequency</vt:lpstr>
      <vt:lpstr>Electron Capture Holmium Expt (ECHO)</vt:lpstr>
      <vt:lpstr>PowerPoint Presentation</vt:lpstr>
      <vt:lpstr> Capture of relic Neutrinos</vt:lpstr>
      <vt:lpstr> Capture of relic Neutrinos</vt:lpstr>
      <vt:lpstr>PTOLEMY Experimental Layout</vt:lpstr>
      <vt:lpstr>PTOlemy summary</vt:lpstr>
      <vt:lpstr>Neutrino mass Physics Impact</vt:lpstr>
    </vt:vector>
  </TitlesOfParts>
  <Company>U.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KATRin Focal Plane Detector and DAQ System</dc:title>
  <dc:creator>Hamish Robertson</dc:creator>
  <cp:lastModifiedBy>Hamish Robertson</cp:lastModifiedBy>
  <cp:revision>151</cp:revision>
  <cp:lastPrinted>2013-08-02T05:24:05Z</cp:lastPrinted>
  <dcterms:created xsi:type="dcterms:W3CDTF">2013-02-22T06:42:19Z</dcterms:created>
  <dcterms:modified xsi:type="dcterms:W3CDTF">2013-11-03T03:55:52Z</dcterms:modified>
</cp:coreProperties>
</file>