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86" r:id="rId2"/>
    <p:sldId id="291" r:id="rId3"/>
    <p:sldId id="288" r:id="rId4"/>
    <p:sldId id="293" r:id="rId5"/>
    <p:sldId id="294" r:id="rId6"/>
    <p:sldId id="295" r:id="rId7"/>
    <p:sldId id="292" r:id="rId8"/>
    <p:sldId id="287" r:id="rId9"/>
    <p:sldId id="289" r:id="rId10"/>
    <p:sldId id="290" r:id="rId11"/>
    <p:sldId id="296" r:id="rId12"/>
    <p:sldId id="297" r:id="rId13"/>
    <p:sldId id="298" r:id="rId14"/>
    <p:sldId id="299" r:id="rId15"/>
    <p:sldId id="300" r:id="rId16"/>
    <p:sldId id="301" r:id="rId17"/>
    <p:sldId id="302" r:id="rId18"/>
    <p:sldId id="303" r:id="rId19"/>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napToObjects="1" showGuides="1">
      <p:cViewPr varScale="1">
        <p:scale>
          <a:sx n="89" d="100"/>
          <a:sy n="89" d="100"/>
        </p:scale>
        <p:origin x="811" y="72"/>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1"/>
            <a:ext cx="3037840" cy="464820"/>
          </a:xfrm>
          <a:prstGeom prst="rect">
            <a:avLst/>
          </a:prstGeom>
        </p:spPr>
        <p:txBody>
          <a:bodyPr vert="horz" wrap="square" lIns="93172" tIns="46586" rIns="93172" bIns="46586"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4/4/2017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369899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5" name="Picture 4"/>
          <p:cNvPicPr>
            <a:picLocks noChangeAspect="1"/>
          </p:cNvPicPr>
          <p:nvPr userDrawn="1"/>
        </p:nvPicPr>
        <p:blipFill>
          <a:blip r:embed="rId4"/>
          <a:stretch>
            <a:fillRect/>
          </a:stretch>
        </p:blipFill>
        <p:spPr>
          <a:xfrm>
            <a:off x="7805057" y="6115469"/>
            <a:ext cx="1147625" cy="624308"/>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chemeClr val="tx1"/>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488691" y="6478730"/>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1261181" y="6478730"/>
            <a:ext cx="5474355"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472362" y="6491467"/>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8" name="Footer Placeholder 4"/>
          <p:cNvSpPr>
            <a:spLocks noGrp="1"/>
          </p:cNvSpPr>
          <p:nvPr>
            <p:ph type="ftr" sz="quarter" idx="3"/>
          </p:nvPr>
        </p:nvSpPr>
        <p:spPr>
          <a:xfrm>
            <a:off x="991759" y="6491467"/>
            <a:ext cx="5466192"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443900" y="6488179"/>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081567" y="6484178"/>
            <a:ext cx="5425370" cy="242873"/>
          </a:xfrm>
        </p:spPr>
        <p:txBody>
          <a:bodyPr/>
          <a:lstStyle>
            <a:lvl1pPr>
              <a:defRPr sz="1200" dirty="0" smtClean="0"/>
            </a:lvl1pPr>
          </a:lstStyle>
          <a:p>
            <a:pPr>
              <a:defRPr/>
            </a:pPr>
            <a:r>
              <a:rPr lang="en-US"/>
              <a:t>PIP-II Risk Management</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200" smtClean="0"/>
            </a:lvl1pPr>
          </a:lstStyle>
          <a:p>
            <a:pPr>
              <a:defRPr/>
            </a:pPr>
            <a:endParaRPr lang="en-US" dirty="0"/>
          </a:p>
        </p:txBody>
      </p:sp>
      <p:sp>
        <p:nvSpPr>
          <p:cNvPr id="6" name="Footer Placeholder 4"/>
          <p:cNvSpPr>
            <a:spLocks noGrp="1"/>
          </p:cNvSpPr>
          <p:nvPr>
            <p:ph type="ftr" sz="quarter" idx="11"/>
          </p:nvPr>
        </p:nvSpPr>
        <p:spPr>
          <a:xfrm>
            <a:off x="1530602" y="6495482"/>
            <a:ext cx="5360056" cy="242873"/>
          </a:xfrm>
        </p:spPr>
        <p:txBody>
          <a:bodyPr/>
          <a:lstStyle>
            <a:lvl1pPr>
              <a:defRPr sz="1200" dirty="0" smtClean="0"/>
            </a:lvl1pPr>
          </a:lstStyle>
          <a:p>
            <a:pPr>
              <a:defRPr/>
            </a:pPr>
            <a:r>
              <a:rPr lang="en-US"/>
              <a:t>PIP-II Risk Management</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476557" y="6474279"/>
            <a:ext cx="675368" cy="255200"/>
          </a:xfrm>
        </p:spPr>
        <p:txBody>
          <a:bodyPr/>
          <a:lstStyle/>
          <a:p>
            <a:pPr>
              <a:defRPr/>
            </a:pPr>
            <a:endParaRPr lang="en-US" dirty="0"/>
          </a:p>
        </p:txBody>
      </p:sp>
      <p:sp>
        <p:nvSpPr>
          <p:cNvPr id="4" name="Footer Placeholder 3"/>
          <p:cNvSpPr>
            <a:spLocks noGrp="1"/>
          </p:cNvSpPr>
          <p:nvPr>
            <p:ph type="ftr" sz="quarter" idx="11"/>
          </p:nvPr>
        </p:nvSpPr>
        <p:spPr>
          <a:xfrm>
            <a:off x="1097895" y="6476725"/>
            <a:ext cx="5458028" cy="237285"/>
          </a:xfrm>
        </p:spPr>
        <p:txBody>
          <a:bodyPr/>
          <a:lstStyle/>
          <a:p>
            <a:pPr>
              <a:defRPr/>
            </a:pPr>
            <a:r>
              <a:rPr lang="en-US"/>
              <a:t>PIP-II Risk Management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18987" y="6488179"/>
            <a:ext cx="675368" cy="241300"/>
          </a:xfrm>
        </p:spPr>
        <p:txBody>
          <a:bodyPr/>
          <a:lstStyle/>
          <a:p>
            <a:pPr>
              <a:defRPr/>
            </a:pPr>
            <a:endParaRPr lang="en-US" dirty="0"/>
          </a:p>
        </p:txBody>
      </p:sp>
      <p:sp>
        <p:nvSpPr>
          <p:cNvPr id="12" name="Footer Placeholder 11"/>
          <p:cNvSpPr>
            <a:spLocks noGrp="1"/>
          </p:cNvSpPr>
          <p:nvPr>
            <p:ph type="ftr" sz="quarter" idx="11"/>
          </p:nvPr>
        </p:nvSpPr>
        <p:spPr>
          <a:xfrm>
            <a:off x="1097894" y="6486606"/>
            <a:ext cx="5449863" cy="242873"/>
          </a:xfrm>
        </p:spPr>
        <p:txBody>
          <a:bodyPr/>
          <a:lstStyle/>
          <a:p>
            <a:pPr>
              <a:defRPr/>
            </a:pPr>
            <a:r>
              <a:rPr lang="en-US"/>
              <a:t>PIP-II Risk Management</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566364" y="6488179"/>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1311956" y="6495483"/>
            <a:ext cx="4989690"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 name="Picture 20"/>
          <p:cNvPicPr>
            <a:picLocks noChangeAspect="1"/>
          </p:cNvPicPr>
          <p:nvPr userDrawn="1"/>
        </p:nvPicPr>
        <p:blipFill>
          <a:blip r:embed="rId10"/>
          <a:stretch>
            <a:fillRect/>
          </a:stretch>
        </p:blipFill>
        <p:spPr>
          <a:xfrm>
            <a:off x="8241732" y="6381246"/>
            <a:ext cx="762066" cy="415925"/>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8" y="5186902"/>
            <a:ext cx="4941110" cy="999214"/>
          </a:xfrm>
        </p:spPr>
        <p:txBody>
          <a:bodyPr/>
          <a:lstStyle/>
          <a:p>
            <a:r>
              <a:rPr lang="en-US" dirty="0"/>
              <a:t>Joe Ozelis</a:t>
            </a:r>
          </a:p>
          <a:p>
            <a:r>
              <a:rPr lang="en-US" sz="1400" dirty="0"/>
              <a:t>PIP-II Risk Workshop</a:t>
            </a:r>
          </a:p>
          <a:p>
            <a:r>
              <a:rPr lang="en-US" sz="1400" dirty="0"/>
              <a:t>Thursday 4/6-4/7/2017</a:t>
            </a:r>
          </a:p>
        </p:txBody>
      </p:sp>
      <p:sp>
        <p:nvSpPr>
          <p:cNvPr id="5" name="Text Placeholder 4"/>
          <p:cNvSpPr>
            <a:spLocks noGrp="1"/>
          </p:cNvSpPr>
          <p:nvPr>
            <p:ph type="body" sz="quarter" idx="11"/>
          </p:nvPr>
        </p:nvSpPr>
        <p:spPr/>
        <p:txBody>
          <a:bodyPr>
            <a:normAutofit/>
          </a:bodyPr>
          <a:lstStyle/>
          <a:p>
            <a:r>
              <a:rPr lang="en-US" dirty="0"/>
              <a:t>PIP-II Project Risk: SRF Infrastructure </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normAutofit fontScale="92500" lnSpcReduction="10000"/>
          </a:bodyPr>
          <a:lstStyle/>
          <a:p>
            <a:r>
              <a:rPr lang="en-US" dirty="0"/>
              <a:t>​Maintain trained personnel and updated process documentation that control chemical operations procedures and handling requirements for the duration of the PIP-II project.  </a:t>
            </a:r>
          </a:p>
          <a:p>
            <a:r>
              <a:rPr lang="en-US" dirty="0"/>
              <a:t>Develop redundant chemical processing capability to the extent possible as ANL is the lone entity planned perform all PIP-II chemical processing tasks.</a:t>
            </a:r>
          </a:p>
          <a:p>
            <a:r>
              <a:rPr lang="en-US" dirty="0"/>
              <a:t>Routine maintenance of systems to reduce probability of failures.</a:t>
            </a:r>
          </a:p>
          <a:p>
            <a:r>
              <a:rPr lang="en-US" dirty="0"/>
              <a:t>​Develop full chemical processing redundancy at FNAL in advance of the PIP-II production.  This includes BCP of SSR cavities as well as completion of the EP tool EP capabilities of B.61 and B.92 E-cell cavities (estimated cost ~1M$).</a:t>
            </a:r>
          </a:p>
          <a:p>
            <a:r>
              <a:rPr lang="en-US" dirty="0"/>
              <a:t>Start/End Date:</a:t>
            </a:r>
          </a:p>
          <a:p>
            <a:pPr lvl="1"/>
            <a:r>
              <a:rPr lang="en-US" dirty="0"/>
              <a:t>Now through 6/20/2024</a:t>
            </a:r>
            <a:endParaRPr lang="en-US" dirty="0">
              <a:sym typeface="Wingdings" panose="05000000000000000000" pitchFamily="2" charset="2"/>
            </a:endParaRPr>
          </a:p>
          <a:p>
            <a:r>
              <a:rPr lang="en-US" dirty="0">
                <a:sym typeface="Wingdings" panose="05000000000000000000" pitchFamily="2" charset="2"/>
              </a:rPr>
              <a:t>Monitoring Required:</a:t>
            </a:r>
          </a:p>
          <a:p>
            <a:pPr lvl="1"/>
            <a:r>
              <a:rPr lang="en-US" dirty="0">
                <a:sym typeface="Wingdings" panose="05000000000000000000" pitchFamily="2" charset="2"/>
              </a:rPr>
              <a:t>Continuous by the CM CAM/Production Managers/Risk Owner</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21502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HTS-2 Fails to Meet Specifications</a:t>
            </a:r>
          </a:p>
        </p:txBody>
      </p:sp>
      <p:sp>
        <p:nvSpPr>
          <p:cNvPr id="3" name="Content Placeholder 2"/>
          <p:cNvSpPr>
            <a:spLocks noGrp="1"/>
          </p:cNvSpPr>
          <p:nvPr>
            <p:ph idx="1"/>
          </p:nvPr>
        </p:nvSpPr>
        <p:spPr>
          <a:xfrm>
            <a:off x="161865" y="1002320"/>
            <a:ext cx="8686800" cy="5355348"/>
          </a:xfrm>
        </p:spPr>
        <p:txBody>
          <a:bodyPr>
            <a:normAutofit fontScale="70000" lnSpcReduction="20000"/>
          </a:bodyPr>
          <a:lstStyle/>
          <a:p>
            <a:r>
              <a:rPr lang="en-US" sz="2600" dirty="0"/>
              <a:t>The HTS-2 Facility consists of a cryostat/</a:t>
            </a:r>
            <a:r>
              <a:rPr lang="en-US" sz="2600" dirty="0" err="1"/>
              <a:t>feedcan</a:t>
            </a:r>
            <a:r>
              <a:rPr lang="en-US" sz="2600" dirty="0"/>
              <a:t> and associated systems to provide for testing of dressed (cavity + coupler + tuner) cavities at 2K. This facility is required to perform Design Verification activities during the R&amp;D stage of 650MHz cavity development, and also for Production Qualification testing of cavities to be assembled into cryomodules.</a:t>
            </a:r>
          </a:p>
          <a:p>
            <a:pPr lvl="1"/>
            <a:r>
              <a:rPr lang="en-US" sz="2300" dirty="0"/>
              <a:t>Failure of the facility (cryostat) to meet design specifications (e.g., static heat load, stable operating temperature/cryogen level, ability to dissipate cavity power) could prevent successful testing of dressed cavities </a:t>
            </a:r>
          </a:p>
          <a:p>
            <a:pPr lvl="1"/>
            <a:r>
              <a:rPr lang="en-US" sz="2300" dirty="0"/>
              <a:t>Failure of associated systems (RF amplifier, controls, interlocks, etc.) could prevent operation of the facility and successful testing of dressed cavities.</a:t>
            </a:r>
          </a:p>
          <a:p>
            <a:r>
              <a:rPr lang="en-US" sz="2600" dirty="0"/>
              <a:t>Probability</a:t>
            </a:r>
          </a:p>
          <a:p>
            <a:pPr lvl="1"/>
            <a:r>
              <a:rPr lang="en-US" sz="2300" dirty="0"/>
              <a:t>10%</a:t>
            </a:r>
          </a:p>
          <a:p>
            <a:r>
              <a:rPr lang="en-US" sz="2600" dirty="0"/>
              <a:t>Technical Impact</a:t>
            </a:r>
          </a:p>
          <a:p>
            <a:pPr lvl="1"/>
            <a:r>
              <a:rPr lang="en-US" sz="2300" dirty="0"/>
              <a:t>Slightly Substandard</a:t>
            </a:r>
          </a:p>
          <a:p>
            <a:r>
              <a:rPr lang="en-US" sz="2600" dirty="0"/>
              <a:t>Risk Rank</a:t>
            </a:r>
          </a:p>
          <a:p>
            <a:pPr lvl="1"/>
            <a:r>
              <a:rPr lang="en-US" sz="2300" dirty="0"/>
              <a:t>2 (Medium)</a:t>
            </a:r>
          </a:p>
          <a:p>
            <a:r>
              <a:rPr lang="en-US" sz="2600" dirty="0"/>
              <a:t>Risk Cause or Trigger</a:t>
            </a:r>
          </a:p>
          <a:p>
            <a:pPr lvl="1"/>
            <a:r>
              <a:rPr lang="en-US" sz="2300" dirty="0"/>
              <a:t>​Inability to effectively commission FNAL's HTS-2 cryostat and associated systems at RRCAT or damage or other problems in transit or upon re-integration at FNAL lead to inadequate performance when system is re-commissioned at FNAL.</a:t>
            </a:r>
          </a:p>
          <a:p>
            <a:pPr lvl="1"/>
            <a:r>
              <a:rPr lang="en-US" sz="2300" dirty="0"/>
              <a:t>Failure of a supplied component or subsystem after delivery and commissioning at FNAL</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5280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Summary : Threat</a:t>
            </a:r>
          </a:p>
        </p:txBody>
      </p:sp>
      <p:sp>
        <p:nvSpPr>
          <p:cNvPr id="3" name="Content Placeholder 2"/>
          <p:cNvSpPr>
            <a:spLocks noGrp="1"/>
          </p:cNvSpPr>
          <p:nvPr>
            <p:ph idx="1"/>
          </p:nvPr>
        </p:nvSpPr>
        <p:spPr/>
        <p:txBody>
          <a:bodyPr>
            <a:normAutofit fontScale="92500" lnSpcReduction="10000"/>
          </a:bodyPr>
          <a:lstStyle/>
          <a:p>
            <a:r>
              <a:rPr lang="en-US" dirty="0"/>
              <a:t>Risk Owner: Joe Ozelis</a:t>
            </a:r>
          </a:p>
          <a:p>
            <a:r>
              <a:rPr lang="en-US" dirty="0"/>
              <a:t>Summary : ​If the HTS-2 (integrated facility) as delivered fails to meet performance specifications, then 650MHz dressed cavities can not be tested, delaying 650MHz Design Verification or Production Cavity Qualification activities. The cryostat may require repair/rework or components of the associated systems may require repair/replacement.</a:t>
            </a:r>
          </a:p>
          <a:p>
            <a:r>
              <a:rPr lang="en-US" dirty="0"/>
              <a:t>Risk Effect:</a:t>
            </a:r>
          </a:p>
          <a:p>
            <a:pPr lvl="1"/>
            <a:r>
              <a:rPr lang="en-US" dirty="0"/>
              <a:t>​Testing of dressed 650MHz cavities for 650MHz Design Verification activities or Production Cavity Qualification is delayed. This in turn may delay timely procurement of qualified  components for CM fabrication or may delay CM assembly.</a:t>
            </a:r>
          </a:p>
          <a:p>
            <a:pPr lvl="1"/>
            <a:r>
              <a:rPr lang="en-US" dirty="0"/>
              <a:t>May require procurement of components with untested performance or assembly of cryomodules with unqualified cavities, leading to potential CM performance failure.</a:t>
            </a:r>
            <a:endParaRPr lang="en-US" dirty="0">
              <a:effectLst/>
            </a:endParaRPr>
          </a:p>
        </p:txBody>
      </p:sp>
      <p:sp>
        <p:nvSpPr>
          <p:cNvPr id="4" name="Footer Placeholder 3"/>
          <p:cNvSpPr>
            <a:spLocks noGrp="1"/>
          </p:cNvSpPr>
          <p:nvPr>
            <p:ph type="ftr" sz="quarter" idx="3"/>
          </p:nvPr>
        </p:nvSpPr>
        <p:spPr/>
        <p:txBody>
          <a:bodyPr/>
          <a:lstStyle/>
          <a:p>
            <a:pPr>
              <a:defRPr/>
            </a:pPr>
            <a:r>
              <a:rPr lang="en-US" dirty="0"/>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421799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Impact and Estimate</a:t>
            </a:r>
          </a:p>
        </p:txBody>
      </p:sp>
      <p:sp>
        <p:nvSpPr>
          <p:cNvPr id="3" name="Content Placeholder 2"/>
          <p:cNvSpPr>
            <a:spLocks noGrp="1"/>
          </p:cNvSpPr>
          <p:nvPr>
            <p:ph idx="1"/>
          </p:nvPr>
        </p:nvSpPr>
        <p:spPr>
          <a:xfrm>
            <a:off x="228600" y="1043046"/>
            <a:ext cx="8672513" cy="5107588"/>
          </a:xfrm>
        </p:spPr>
        <p:txBody>
          <a:bodyPr>
            <a:normAutofit fontScale="92500" lnSpcReduction="20000"/>
          </a:bodyPr>
          <a:lstStyle/>
          <a:p>
            <a:r>
              <a:rPr lang="en-US" dirty="0"/>
              <a:t>Cost Impact: (Two-Point)</a:t>
            </a:r>
          </a:p>
          <a:p>
            <a:pPr lvl="1"/>
            <a:r>
              <a:rPr lang="en-US" dirty="0"/>
              <a:t>50k$ - 1,000k$ </a:t>
            </a:r>
          </a:p>
          <a:p>
            <a:r>
              <a:rPr lang="en-US" dirty="0"/>
              <a:t>Schedule Impact</a:t>
            </a:r>
          </a:p>
          <a:p>
            <a:pPr lvl="1"/>
            <a:r>
              <a:rPr lang="en-US" dirty="0"/>
              <a:t>3mos -18 </a:t>
            </a:r>
            <a:r>
              <a:rPr lang="en-US" dirty="0" err="1"/>
              <a:t>mos</a:t>
            </a:r>
            <a:endParaRPr lang="en-US" dirty="0"/>
          </a:p>
          <a:p>
            <a:r>
              <a:rPr lang="en-US" dirty="0"/>
              <a:t>Estimate:</a:t>
            </a:r>
          </a:p>
          <a:p>
            <a:pPr lvl="1"/>
            <a:r>
              <a:rPr lang="en-US" dirty="0"/>
              <a:t>Cost range is based upon potential range of mitigation measures. Minimum cost represents moderate repair or re-work of cryostat performed at FNAL. Maximum represents replacement of vital components provided by external collaborators (e.g., RF Source, controls/interlock hardware, cryostat/</a:t>
            </a:r>
            <a:r>
              <a:rPr lang="en-US" dirty="0" err="1"/>
              <a:t>feedcan</a:t>
            </a:r>
            <a:r>
              <a:rPr lang="en-US" dirty="0"/>
              <a:t>). Schedule range is based upon minor cryostat repairs(3mos) to procurement of RF power components or replacement cryostat (18 </a:t>
            </a:r>
            <a:r>
              <a:rPr lang="en-US" dirty="0" err="1"/>
              <a:t>mos</a:t>
            </a:r>
            <a:r>
              <a:rPr lang="en-US" dirty="0"/>
              <a:t>)</a:t>
            </a:r>
          </a:p>
          <a:p>
            <a:r>
              <a:rPr lang="en-US" dirty="0"/>
              <a:t>Quality of Risk Estimate</a:t>
            </a:r>
          </a:p>
          <a:p>
            <a:pPr lvl="1"/>
            <a:r>
              <a:rPr lang="en-US" dirty="0"/>
              <a:t>Cost and schedule estimates are based upon experience with similar repairs or procurements. Probability estimate is based upon general knowledge of collaborator capabilities and collaborator procured or supplied equipment.  </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25649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normAutofit/>
          </a:bodyPr>
          <a:lstStyle/>
          <a:p>
            <a:r>
              <a:rPr lang="en-US" dirty="0"/>
              <a:t>​​Development of modified STC cryostat to accept 650MHz cavities and commissioning of existing 650MHz IOT RF source, for testing - this allows testing activities to proceed at FNAL on time though at a lower rate (since cryostat is shared with SSR1 program).</a:t>
            </a:r>
          </a:p>
          <a:p>
            <a:r>
              <a:rPr lang="en-US" dirty="0"/>
              <a:t>Careful oversight of commissioning activities at RRCAT</a:t>
            </a:r>
          </a:p>
          <a:p>
            <a:r>
              <a:rPr lang="en-US" dirty="0"/>
              <a:t>Start/End Date:</a:t>
            </a:r>
          </a:p>
          <a:p>
            <a:pPr lvl="1"/>
            <a:r>
              <a:rPr lang="en-US" dirty="0"/>
              <a:t>4/30/2019 – 9/30/2024</a:t>
            </a:r>
            <a:endParaRPr lang="en-US" dirty="0">
              <a:sym typeface="Wingdings" panose="05000000000000000000" pitchFamily="2" charset="2"/>
            </a:endParaRPr>
          </a:p>
          <a:p>
            <a:r>
              <a:rPr lang="en-US" dirty="0">
                <a:sym typeface="Wingdings" panose="05000000000000000000" pitchFamily="2" charset="2"/>
              </a:rPr>
              <a:t>Monitoring Required:</a:t>
            </a:r>
          </a:p>
          <a:p>
            <a:pPr lvl="1"/>
            <a:r>
              <a:rPr lang="en-US" dirty="0">
                <a:sym typeface="Wingdings" panose="05000000000000000000" pitchFamily="2" charset="2"/>
              </a:rPr>
              <a:t>Continuous by HTS-2 SPM </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380495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IB1 Cryoplant Failure</a:t>
            </a:r>
          </a:p>
        </p:txBody>
      </p:sp>
      <p:sp>
        <p:nvSpPr>
          <p:cNvPr id="3" name="Content Placeholder 2"/>
          <p:cNvSpPr>
            <a:spLocks noGrp="1"/>
          </p:cNvSpPr>
          <p:nvPr>
            <p:ph idx="1"/>
          </p:nvPr>
        </p:nvSpPr>
        <p:spPr>
          <a:xfrm>
            <a:off x="161865" y="1002320"/>
            <a:ext cx="8686800" cy="5355348"/>
          </a:xfrm>
        </p:spPr>
        <p:txBody>
          <a:bodyPr>
            <a:normAutofit fontScale="77500" lnSpcReduction="20000"/>
          </a:bodyPr>
          <a:lstStyle/>
          <a:p>
            <a:r>
              <a:rPr lang="en-US" sz="2600" dirty="0"/>
              <a:t>The IB1 cryoplant provides cryogens (primarily LHe) to 3 cavity vertical test stands (VTS1, VTS2, VTS3)and the solenoid test stand (Stand 3). These test stands are used to test SRF cavities as part of the R&amp;D (Design Verification) and Production Qualification activities. The cryoplant provides 4 critical services : cryogen liquefaction, cryogen transfer, cryogen purification, and sub-atmospheric return.</a:t>
            </a:r>
          </a:p>
          <a:p>
            <a:pPr lvl="1"/>
            <a:r>
              <a:rPr lang="en-US" sz="2300" dirty="0"/>
              <a:t>Loss of any one of these services severely impacts the ability to test SRF cavities and SC solenoids for CMs.</a:t>
            </a:r>
          </a:p>
          <a:p>
            <a:pPr lvl="1"/>
            <a:r>
              <a:rPr lang="en-US" sz="2300" dirty="0"/>
              <a:t>This impact could manifest itself as a slowdown or suspension of testing activities </a:t>
            </a:r>
          </a:p>
          <a:p>
            <a:r>
              <a:rPr lang="en-US" sz="2600" dirty="0"/>
              <a:t>Probability</a:t>
            </a:r>
          </a:p>
          <a:p>
            <a:pPr lvl="1"/>
            <a:r>
              <a:rPr lang="en-US" sz="2300" dirty="0"/>
              <a:t>15%</a:t>
            </a:r>
          </a:p>
          <a:p>
            <a:r>
              <a:rPr lang="en-US" sz="2600" dirty="0"/>
              <a:t>Technical Impact</a:t>
            </a:r>
          </a:p>
          <a:p>
            <a:pPr lvl="1"/>
            <a:r>
              <a:rPr lang="en-US" sz="2300" dirty="0"/>
              <a:t>Slightly Substandard</a:t>
            </a:r>
          </a:p>
          <a:p>
            <a:r>
              <a:rPr lang="en-US" sz="2600" dirty="0"/>
              <a:t>Risk Rank</a:t>
            </a:r>
          </a:p>
          <a:p>
            <a:pPr lvl="1"/>
            <a:r>
              <a:rPr lang="en-US" sz="2300" dirty="0"/>
              <a:t>2 (Medium)</a:t>
            </a:r>
          </a:p>
          <a:p>
            <a:r>
              <a:rPr lang="en-US" sz="2600" dirty="0"/>
              <a:t>Risk Cause or Trigger</a:t>
            </a:r>
          </a:p>
          <a:p>
            <a:pPr lvl="1"/>
            <a:r>
              <a:rPr lang="en-US" sz="2100" dirty="0"/>
              <a:t>​</a:t>
            </a:r>
            <a:r>
              <a:rPr lang="en-US" dirty="0"/>
              <a:t>​A major component or system of the IB1 cryoplant fails (e.g., compressor, Kinney pumps, PLC controls, valve/distribution box), leaving the facility unable to produce, provide, or purify LHe.</a:t>
            </a:r>
            <a:endParaRPr lang="en-US" dirty="0">
              <a:effectLst/>
            </a:endParaRP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76919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Summary : Threat</a:t>
            </a:r>
          </a:p>
        </p:txBody>
      </p:sp>
      <p:sp>
        <p:nvSpPr>
          <p:cNvPr id="3" name="Content Placeholder 2"/>
          <p:cNvSpPr>
            <a:spLocks noGrp="1"/>
          </p:cNvSpPr>
          <p:nvPr>
            <p:ph idx="1"/>
          </p:nvPr>
        </p:nvSpPr>
        <p:spPr>
          <a:xfrm>
            <a:off x="228600" y="1043046"/>
            <a:ext cx="8672513" cy="5090335"/>
          </a:xfrm>
        </p:spPr>
        <p:txBody>
          <a:bodyPr>
            <a:normAutofit lnSpcReduction="10000"/>
          </a:bodyPr>
          <a:lstStyle/>
          <a:p>
            <a:r>
              <a:rPr lang="en-US" dirty="0"/>
              <a:t>Risk Owner: Joe Ozelis</a:t>
            </a:r>
          </a:p>
          <a:p>
            <a:r>
              <a:rPr lang="en-US" dirty="0"/>
              <a:t>Summary : ​The cryoplant provides 4 critical services to the VTS and VMTF : </a:t>
            </a:r>
            <a:r>
              <a:rPr lang="en-US" dirty="0" err="1"/>
              <a:t>cyrogen</a:t>
            </a:r>
            <a:r>
              <a:rPr lang="en-US" dirty="0"/>
              <a:t> liquefaction, cryogen transfer, cryogen purification, and sub-atmospheric return. Loss of any of these services leads to a suspension or slowdown in cavity and solenoid testing, impacting the schedule of SRF R&amp;D activities (design verification) or production cavity qualification (and hence CM assembly rate).</a:t>
            </a:r>
          </a:p>
          <a:p>
            <a:r>
              <a:rPr lang="en-US" dirty="0"/>
              <a:t>Risk Effect:</a:t>
            </a:r>
          </a:p>
          <a:p>
            <a:pPr lvl="1"/>
            <a:r>
              <a:rPr lang="en-US" dirty="0"/>
              <a:t>​​VTS testing of SSR1, SSR2, LB650 and HB650 R&amp;D cavities and solenoids. This can impact completion of related Design Verification activities.</a:t>
            </a:r>
          </a:p>
          <a:p>
            <a:pPr lvl="1"/>
            <a:r>
              <a:rPr lang="en-US" dirty="0"/>
              <a:t>Production testing of some fraction of SSR1, SSR2, LB650 and HB650 cavities and solenoids. This can impact cryomodule assembly schedule </a:t>
            </a:r>
            <a:endParaRPr lang="en-US" dirty="0">
              <a:effectLst/>
            </a:endParaRPr>
          </a:p>
        </p:txBody>
      </p:sp>
      <p:sp>
        <p:nvSpPr>
          <p:cNvPr id="4" name="Footer Placeholder 3"/>
          <p:cNvSpPr>
            <a:spLocks noGrp="1"/>
          </p:cNvSpPr>
          <p:nvPr>
            <p:ph type="ftr" sz="quarter" idx="3"/>
          </p:nvPr>
        </p:nvSpPr>
        <p:spPr/>
        <p:txBody>
          <a:bodyPr/>
          <a:lstStyle/>
          <a:p>
            <a:pPr>
              <a:defRPr/>
            </a:pPr>
            <a:r>
              <a:rPr lang="en-US" dirty="0"/>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76579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Impact and Estimate</a:t>
            </a:r>
          </a:p>
        </p:txBody>
      </p:sp>
      <p:sp>
        <p:nvSpPr>
          <p:cNvPr id="3" name="Content Placeholder 2"/>
          <p:cNvSpPr>
            <a:spLocks noGrp="1"/>
          </p:cNvSpPr>
          <p:nvPr>
            <p:ph idx="1"/>
          </p:nvPr>
        </p:nvSpPr>
        <p:spPr>
          <a:xfrm>
            <a:off x="228600" y="1043046"/>
            <a:ext cx="8672513" cy="5107588"/>
          </a:xfrm>
        </p:spPr>
        <p:txBody>
          <a:bodyPr>
            <a:normAutofit fontScale="92500" lnSpcReduction="10000"/>
          </a:bodyPr>
          <a:lstStyle/>
          <a:p>
            <a:r>
              <a:rPr lang="en-US" dirty="0"/>
              <a:t>Cost Impact: (Three-Point)</a:t>
            </a:r>
          </a:p>
          <a:p>
            <a:pPr lvl="1"/>
            <a:r>
              <a:rPr lang="en-US" dirty="0"/>
              <a:t>25k$ - 600k$ - 1,250k$ </a:t>
            </a:r>
          </a:p>
          <a:p>
            <a:r>
              <a:rPr lang="en-US" dirty="0"/>
              <a:t>Schedule Impact</a:t>
            </a:r>
          </a:p>
          <a:p>
            <a:pPr lvl="1"/>
            <a:r>
              <a:rPr lang="en-US" dirty="0"/>
              <a:t>1 </a:t>
            </a:r>
            <a:r>
              <a:rPr lang="en-US" dirty="0" err="1"/>
              <a:t>mos</a:t>
            </a:r>
            <a:r>
              <a:rPr lang="en-US" dirty="0"/>
              <a:t> - 9 </a:t>
            </a:r>
            <a:r>
              <a:rPr lang="en-US" dirty="0" err="1"/>
              <a:t>mos</a:t>
            </a:r>
            <a:endParaRPr lang="en-US" dirty="0"/>
          </a:p>
          <a:p>
            <a:r>
              <a:rPr lang="en-US" dirty="0"/>
              <a:t>Estimate:</a:t>
            </a:r>
          </a:p>
          <a:p>
            <a:pPr lvl="1"/>
            <a:r>
              <a:rPr lang="en-US" dirty="0"/>
              <a:t>The high point of the cost estimate is based upon having to use industrial vendors to supply LHe for cavity tests, at a reduced rate of 2 tests/week (25k$/test for LHe). This assumes venting (loss) of the LHe after a test is completed due to inability to store/purify gas if purification system is down or storage is already at capacity. </a:t>
            </a:r>
          </a:p>
          <a:p>
            <a:r>
              <a:rPr lang="en-US" dirty="0"/>
              <a:t>Quality of Risk Estimate</a:t>
            </a:r>
          </a:p>
          <a:p>
            <a:pPr lvl="1"/>
            <a:r>
              <a:rPr lang="en-US" dirty="0"/>
              <a:t>Risk probability has been estimated at 15% - this is based upon past experience where IB1 cryoplant has experienced one unscheduled maintenance/repair shutdown of ~ 4 weeks duration every 6-8 months.</a:t>
            </a:r>
          </a:p>
          <a:p>
            <a:pPr lvl="1"/>
            <a:r>
              <a:rPr lang="en-US" dirty="0"/>
              <a:t>Costs for vendor-supplied LHe are based on recent actual costs and LHe usage for same scenario</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2629226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a:xfrm>
            <a:off x="228600" y="1043046"/>
            <a:ext cx="8672513" cy="5159346"/>
          </a:xfrm>
        </p:spPr>
        <p:txBody>
          <a:bodyPr>
            <a:normAutofit/>
          </a:bodyPr>
          <a:lstStyle/>
          <a:p>
            <a:r>
              <a:rPr lang="en-US" dirty="0"/>
              <a:t>​​​Routine maintenance of components and replacement of components nearing end of life-cycle. </a:t>
            </a:r>
          </a:p>
          <a:p>
            <a:r>
              <a:rPr lang="en-US" dirty="0"/>
              <a:t>Operations consistent with all documented procedures</a:t>
            </a:r>
          </a:p>
          <a:p>
            <a:r>
              <a:rPr lang="en-US" dirty="0"/>
              <a:t>Note : TD has identified specific risk factors and mitigations for IB1 cryoplant failure modes. See risks : RT-OPS-TD-005 thru RT-OPS-TD-009. The facility is “owned” by TD who are responsible for maintaining operability and performing maintenance/repair when identified risks occur.  </a:t>
            </a:r>
          </a:p>
          <a:p>
            <a:r>
              <a:rPr lang="en-US" dirty="0"/>
              <a:t>Start/End Date:</a:t>
            </a:r>
          </a:p>
          <a:p>
            <a:pPr lvl="1"/>
            <a:r>
              <a:rPr lang="en-US" dirty="0"/>
              <a:t>4/5/2017 – 9/30/2025</a:t>
            </a:r>
            <a:endParaRPr lang="en-US" dirty="0">
              <a:sym typeface="Wingdings" panose="05000000000000000000" pitchFamily="2" charset="2"/>
            </a:endParaRPr>
          </a:p>
          <a:p>
            <a:r>
              <a:rPr lang="en-US" dirty="0">
                <a:sym typeface="Wingdings" panose="05000000000000000000" pitchFamily="2" charset="2"/>
              </a:rPr>
              <a:t>Monitoring Required:</a:t>
            </a:r>
          </a:p>
          <a:p>
            <a:pPr lvl="1"/>
            <a:r>
              <a:rPr lang="en-US" dirty="0">
                <a:sym typeface="Wingdings" panose="05000000000000000000" pitchFamily="2" charset="2"/>
              </a:rPr>
              <a:t>Continuous by CM CAM, Production Manager, Facility Manager, etc.</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20167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SRF Infrastructure Risks</a:t>
            </a:r>
          </a:p>
        </p:txBody>
      </p:sp>
      <p:sp>
        <p:nvSpPr>
          <p:cNvPr id="3" name="Content Placeholder 2"/>
          <p:cNvSpPr>
            <a:spLocks noGrp="1"/>
          </p:cNvSpPr>
          <p:nvPr>
            <p:ph idx="1"/>
          </p:nvPr>
        </p:nvSpPr>
        <p:spPr/>
        <p:txBody>
          <a:bodyPr/>
          <a:lstStyle/>
          <a:p>
            <a:r>
              <a:rPr lang="en-US" dirty="0"/>
              <a:t>Loss of SRF Cavity Processing Equipment</a:t>
            </a:r>
          </a:p>
          <a:p>
            <a:r>
              <a:rPr lang="en-US" dirty="0"/>
              <a:t>Significant HF Acid Spill or Exposure</a:t>
            </a:r>
          </a:p>
          <a:p>
            <a:r>
              <a:rPr lang="en-US" dirty="0"/>
              <a:t>HTS-2 Fails to Meet Performance Specifications</a:t>
            </a:r>
          </a:p>
          <a:p>
            <a:r>
              <a:rPr lang="en-US" dirty="0"/>
              <a:t>IB1 Cryoplant Failure</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27840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Loss of SRF Cavity Processing Equipment</a:t>
            </a:r>
          </a:p>
        </p:txBody>
      </p:sp>
      <p:sp>
        <p:nvSpPr>
          <p:cNvPr id="3" name="Content Placeholder 2"/>
          <p:cNvSpPr>
            <a:spLocks noGrp="1"/>
          </p:cNvSpPr>
          <p:nvPr>
            <p:ph idx="1"/>
          </p:nvPr>
        </p:nvSpPr>
        <p:spPr>
          <a:xfrm>
            <a:off x="228600" y="1043046"/>
            <a:ext cx="8686800" cy="5231919"/>
          </a:xfrm>
        </p:spPr>
        <p:txBody>
          <a:bodyPr>
            <a:normAutofit lnSpcReduction="10000"/>
          </a:bodyPr>
          <a:lstStyle/>
          <a:p>
            <a:r>
              <a:rPr lang="en-US" dirty="0"/>
              <a:t>Cavity processing equipment (BCP, EP, HPR, Furnaces) is critical to preparation of SR cavities for testing and CM Assy. </a:t>
            </a:r>
          </a:p>
          <a:p>
            <a:pPr lvl="1"/>
            <a:r>
              <a:rPr lang="en-US" dirty="0"/>
              <a:t>Expensive, unique, and complex facilities generally not identically duplicated on site, and where redundancy exists, it is often of limited capacity </a:t>
            </a:r>
          </a:p>
          <a:p>
            <a:r>
              <a:rPr lang="en-US" dirty="0"/>
              <a:t>Probability</a:t>
            </a:r>
          </a:p>
          <a:p>
            <a:pPr lvl="1"/>
            <a:r>
              <a:rPr lang="en-US" dirty="0"/>
              <a:t>10%</a:t>
            </a:r>
          </a:p>
          <a:p>
            <a:r>
              <a:rPr lang="en-US" dirty="0"/>
              <a:t>Technical Impact</a:t>
            </a:r>
          </a:p>
          <a:p>
            <a:pPr lvl="1"/>
            <a:r>
              <a:rPr lang="en-US" dirty="0"/>
              <a:t>Significantly Substandard</a:t>
            </a:r>
          </a:p>
          <a:p>
            <a:r>
              <a:rPr lang="en-US" dirty="0"/>
              <a:t>Risk Rank</a:t>
            </a:r>
          </a:p>
          <a:p>
            <a:pPr lvl="1"/>
            <a:r>
              <a:rPr lang="en-US" dirty="0"/>
              <a:t>2 (Medium)</a:t>
            </a:r>
          </a:p>
          <a:p>
            <a:r>
              <a:rPr lang="en-US" dirty="0"/>
              <a:t>Risk Cause or Trigger</a:t>
            </a:r>
          </a:p>
          <a:p>
            <a:pPr lvl="1"/>
            <a:r>
              <a:rPr lang="en-US" dirty="0"/>
              <a:t>A failure of a system or component of the facility/tooling can lead to system inoperability or diminished performance</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31429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Summary : Threat</a:t>
            </a:r>
          </a:p>
        </p:txBody>
      </p:sp>
      <p:sp>
        <p:nvSpPr>
          <p:cNvPr id="3" name="Content Placeholder 2"/>
          <p:cNvSpPr>
            <a:spLocks noGrp="1"/>
          </p:cNvSpPr>
          <p:nvPr>
            <p:ph idx="1"/>
          </p:nvPr>
        </p:nvSpPr>
        <p:spPr/>
        <p:txBody>
          <a:bodyPr/>
          <a:lstStyle/>
          <a:p>
            <a:r>
              <a:rPr lang="en-US" dirty="0"/>
              <a:t>Risk Owner: Allan Rowe</a:t>
            </a:r>
          </a:p>
          <a:p>
            <a:r>
              <a:rPr lang="en-US" dirty="0"/>
              <a:t>Summary : If various items of SRF cavity processing equipment (includes both production and testing) fail, then throughput in support of PIP-II program will suffer as work is redirected to back-up systems, except in cases where no substitute is available, such as the largest vacuum oven at MP9 (must repair).</a:t>
            </a:r>
          </a:p>
          <a:p>
            <a:r>
              <a:rPr lang="en-US" dirty="0"/>
              <a:t>Risk Effect:</a:t>
            </a:r>
          </a:p>
          <a:p>
            <a:pPr lvl="1"/>
            <a:r>
              <a:rPr lang="en-US" dirty="0"/>
              <a:t>Schedule slippage due to reduced (or zero) throughput of facilities required to process cavities</a:t>
            </a:r>
          </a:p>
          <a:p>
            <a:pPr lvl="1"/>
            <a:r>
              <a:rPr lang="en-US" dirty="0"/>
              <a:t>Cost associated with replacement/repair of equipment</a:t>
            </a:r>
          </a:p>
        </p:txBody>
      </p:sp>
      <p:sp>
        <p:nvSpPr>
          <p:cNvPr id="4" name="Footer Placeholder 3"/>
          <p:cNvSpPr>
            <a:spLocks noGrp="1"/>
          </p:cNvSpPr>
          <p:nvPr>
            <p:ph type="ftr" sz="quarter" idx="3"/>
          </p:nvPr>
        </p:nvSpPr>
        <p:spPr/>
        <p:txBody>
          <a:bodyPr/>
          <a:lstStyle/>
          <a:p>
            <a:pPr>
              <a:defRPr/>
            </a:pPr>
            <a:r>
              <a:rPr lang="en-US" dirty="0"/>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5406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Impact and Estimate</a:t>
            </a:r>
          </a:p>
        </p:txBody>
      </p:sp>
      <p:sp>
        <p:nvSpPr>
          <p:cNvPr id="3" name="Content Placeholder 2"/>
          <p:cNvSpPr>
            <a:spLocks noGrp="1"/>
          </p:cNvSpPr>
          <p:nvPr>
            <p:ph idx="1"/>
          </p:nvPr>
        </p:nvSpPr>
        <p:spPr>
          <a:xfrm>
            <a:off x="228600" y="1043046"/>
            <a:ext cx="8672513" cy="5142094"/>
          </a:xfrm>
        </p:spPr>
        <p:txBody>
          <a:bodyPr>
            <a:normAutofit lnSpcReduction="10000"/>
          </a:bodyPr>
          <a:lstStyle/>
          <a:p>
            <a:r>
              <a:rPr lang="en-US" dirty="0"/>
              <a:t>Cost Impact: (Two-Point)</a:t>
            </a:r>
          </a:p>
          <a:p>
            <a:pPr lvl="1"/>
            <a:r>
              <a:rPr lang="en-US" dirty="0"/>
              <a:t>25k$-300k</a:t>
            </a:r>
          </a:p>
          <a:p>
            <a:r>
              <a:rPr lang="en-US" dirty="0"/>
              <a:t>Schedule Impact</a:t>
            </a:r>
          </a:p>
          <a:p>
            <a:pPr lvl="1"/>
            <a:r>
              <a:rPr lang="en-US" dirty="0"/>
              <a:t>1mos - 6mos</a:t>
            </a:r>
          </a:p>
          <a:p>
            <a:r>
              <a:rPr lang="en-US" dirty="0"/>
              <a:t>Estimate:</a:t>
            </a:r>
          </a:p>
          <a:p>
            <a:pPr lvl="1"/>
            <a:r>
              <a:rPr lang="en-US" dirty="0"/>
              <a:t>Cost impact varies based upon mode of failure. An isolated component failure may require replacement at a cost of 5-25k$, while failure of a larger element of a facility (EP frame, Furnace hot-zone, HPR pump) which is either a long-lead time procurement or a custom component (not off-the-shelf) would incur replacement costs of 100’s of k$ </a:t>
            </a:r>
          </a:p>
          <a:p>
            <a:r>
              <a:rPr lang="en-US" dirty="0"/>
              <a:t>Quality of Risk Estimate</a:t>
            </a:r>
          </a:p>
          <a:p>
            <a:pPr lvl="1"/>
            <a:r>
              <a:rPr lang="en-US" dirty="0"/>
              <a:t>Based upon recent operational experience with LCLS-II, other SRF projects, and known system component costs.</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11508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lstStyle/>
          <a:p>
            <a:r>
              <a:rPr lang="en-US" dirty="0"/>
              <a:t>Routine maintenance of systems to reduce probability of failures.</a:t>
            </a:r>
          </a:p>
          <a:p>
            <a:r>
              <a:rPr lang="en-US" dirty="0"/>
              <a:t>Maintain adequate training of operations personnel to ensure facilities operated in compliance with design capabilities</a:t>
            </a:r>
          </a:p>
          <a:p>
            <a:r>
              <a:rPr lang="en-US" dirty="0"/>
              <a:t>Generate additional redundancies where possible (constrained by available resources within SRF Program)</a:t>
            </a:r>
          </a:p>
          <a:p>
            <a:r>
              <a:rPr lang="en-US" dirty="0"/>
              <a:t>Start/End Date:</a:t>
            </a:r>
          </a:p>
          <a:p>
            <a:pPr lvl="1"/>
            <a:r>
              <a:rPr lang="en-US" dirty="0"/>
              <a:t>Ongoing through the duration of the project</a:t>
            </a:r>
            <a:r>
              <a:rPr lang="en-US" dirty="0">
                <a:sym typeface="Wingdings" panose="05000000000000000000" pitchFamily="2" charset="2"/>
              </a:rPr>
              <a:t>.</a:t>
            </a:r>
          </a:p>
          <a:p>
            <a:r>
              <a:rPr lang="en-US" dirty="0">
                <a:sym typeface="Wingdings" panose="05000000000000000000" pitchFamily="2" charset="2"/>
              </a:rPr>
              <a:t>Monitoring Required:</a:t>
            </a:r>
          </a:p>
          <a:p>
            <a:pPr lvl="1"/>
            <a:r>
              <a:rPr lang="en-US" dirty="0">
                <a:sym typeface="Wingdings" panose="05000000000000000000" pitchFamily="2" charset="2"/>
              </a:rPr>
              <a:t>Continuous by the CM CAM/Production Managers/Risk Owner</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40980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Significant HF Acid Spill or Exposure</a:t>
            </a:r>
          </a:p>
        </p:txBody>
      </p:sp>
      <p:sp>
        <p:nvSpPr>
          <p:cNvPr id="3" name="Content Placeholder 2"/>
          <p:cNvSpPr>
            <a:spLocks noGrp="1"/>
          </p:cNvSpPr>
          <p:nvPr>
            <p:ph idx="1"/>
          </p:nvPr>
        </p:nvSpPr>
        <p:spPr>
          <a:xfrm>
            <a:off x="228600" y="1043046"/>
            <a:ext cx="8686800" cy="5231919"/>
          </a:xfrm>
        </p:spPr>
        <p:txBody>
          <a:bodyPr>
            <a:normAutofit fontScale="85000" lnSpcReduction="20000"/>
          </a:bodyPr>
          <a:lstStyle/>
          <a:p>
            <a:r>
              <a:rPr lang="en-US" dirty="0"/>
              <a:t>Cavity surface processing requires the use of hazardous (deadly) materials (HF acid) for which strict process control measures, engineering protections, and comprehensive personnel training have been implemented in order to reduce probabilities of exposure to personnel and facilities.</a:t>
            </a:r>
          </a:p>
          <a:p>
            <a:pPr lvl="1"/>
            <a:r>
              <a:rPr lang="en-US" dirty="0"/>
              <a:t>Any exposure to HF is potentially deadly and requires immediate emergency medical treatment/intervention. </a:t>
            </a:r>
          </a:p>
          <a:p>
            <a:pPr lvl="1"/>
            <a:r>
              <a:rPr lang="en-US" dirty="0"/>
              <a:t>If an exposure were to occur, operations will be suspended until an investigation is completed and mitigations established, delaying cavity processing for up to 6 months.</a:t>
            </a:r>
          </a:p>
          <a:p>
            <a:r>
              <a:rPr lang="en-US" dirty="0"/>
              <a:t>Probability</a:t>
            </a:r>
          </a:p>
          <a:p>
            <a:pPr lvl="1"/>
            <a:r>
              <a:rPr lang="en-US" dirty="0"/>
              <a:t>0.5%</a:t>
            </a:r>
          </a:p>
          <a:p>
            <a:r>
              <a:rPr lang="en-US" dirty="0"/>
              <a:t>Technical Impact</a:t>
            </a:r>
          </a:p>
          <a:p>
            <a:pPr lvl="1"/>
            <a:r>
              <a:rPr lang="en-US" dirty="0"/>
              <a:t>Slightly Substandard</a:t>
            </a:r>
          </a:p>
          <a:p>
            <a:r>
              <a:rPr lang="en-US" dirty="0"/>
              <a:t>Risk Rank</a:t>
            </a:r>
          </a:p>
          <a:p>
            <a:pPr lvl="1"/>
            <a:r>
              <a:rPr lang="en-US" dirty="0"/>
              <a:t>2 (Medium)</a:t>
            </a:r>
          </a:p>
          <a:p>
            <a:r>
              <a:rPr lang="en-US" dirty="0"/>
              <a:t>Risk Cause or Trigger</a:t>
            </a:r>
          </a:p>
          <a:p>
            <a:pPr lvl="1"/>
            <a:r>
              <a:rPr lang="en-US" dirty="0"/>
              <a:t>A spill or otherwise uncontrolled release of HF acid that either leads to or has the potential to lead to personnel exposure to HF</a:t>
            </a:r>
          </a:p>
          <a:p>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90674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Summary : Threat</a:t>
            </a:r>
          </a:p>
        </p:txBody>
      </p:sp>
      <p:sp>
        <p:nvSpPr>
          <p:cNvPr id="3" name="Content Placeholder 2"/>
          <p:cNvSpPr>
            <a:spLocks noGrp="1"/>
          </p:cNvSpPr>
          <p:nvPr>
            <p:ph idx="1"/>
          </p:nvPr>
        </p:nvSpPr>
        <p:spPr/>
        <p:txBody>
          <a:bodyPr/>
          <a:lstStyle/>
          <a:p>
            <a:r>
              <a:rPr lang="en-US" dirty="0"/>
              <a:t>Risk Owner: Allan Rowe</a:t>
            </a:r>
          </a:p>
          <a:p>
            <a:r>
              <a:rPr lang="en-US" dirty="0"/>
              <a:t>Summary : ​If a significant hydrofluoric acid spill occurs resulting in a project-wide processing operations shutdown, then SRF cavity processing activities may be delayed up to six months at the location of the spill or exposure while an investigation is pursued and corrective measures are put in place.</a:t>
            </a:r>
          </a:p>
          <a:p>
            <a:r>
              <a:rPr lang="en-US" dirty="0"/>
              <a:t>Risk Effect:</a:t>
            </a:r>
          </a:p>
          <a:p>
            <a:pPr lvl="1"/>
            <a:r>
              <a:rPr lang="en-US" dirty="0"/>
              <a:t>Cavity preparation and testing of all FNAL/ANL processed cavities for the R&amp;D and CM Production tasks is impacted and delayed. This impacts SSR1 (2), SSR2 R&amp;D and Production CMs (1-7), LB650 R&amp;D, and HB650 R&amp;D and CMs (1-4).  FNAL responsible for 1/2 of all cavities. </a:t>
            </a:r>
          </a:p>
        </p:txBody>
      </p:sp>
      <p:sp>
        <p:nvSpPr>
          <p:cNvPr id="4" name="Footer Placeholder 3"/>
          <p:cNvSpPr>
            <a:spLocks noGrp="1"/>
          </p:cNvSpPr>
          <p:nvPr>
            <p:ph type="ftr" sz="quarter" idx="3"/>
          </p:nvPr>
        </p:nvSpPr>
        <p:spPr/>
        <p:txBody>
          <a:bodyPr/>
          <a:lstStyle/>
          <a:p>
            <a:pPr>
              <a:defRPr/>
            </a:pPr>
            <a:r>
              <a:rPr lang="en-US" dirty="0"/>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69929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Impact and Estimate</a:t>
            </a:r>
          </a:p>
        </p:txBody>
      </p:sp>
      <p:sp>
        <p:nvSpPr>
          <p:cNvPr id="3" name="Content Placeholder 2"/>
          <p:cNvSpPr>
            <a:spLocks noGrp="1"/>
          </p:cNvSpPr>
          <p:nvPr>
            <p:ph idx="1"/>
          </p:nvPr>
        </p:nvSpPr>
        <p:spPr>
          <a:xfrm>
            <a:off x="228600" y="1043046"/>
            <a:ext cx="8672513" cy="5133467"/>
          </a:xfrm>
        </p:spPr>
        <p:txBody>
          <a:bodyPr>
            <a:normAutofit lnSpcReduction="10000"/>
          </a:bodyPr>
          <a:lstStyle/>
          <a:p>
            <a:r>
              <a:rPr lang="en-US" dirty="0"/>
              <a:t>Cost Impact: (Triangular)</a:t>
            </a:r>
          </a:p>
          <a:p>
            <a:pPr lvl="1"/>
            <a:r>
              <a:rPr lang="en-US" dirty="0"/>
              <a:t>100k$ - 250k$ - 500k$</a:t>
            </a:r>
          </a:p>
          <a:p>
            <a:r>
              <a:rPr lang="en-US" dirty="0"/>
              <a:t>Schedule Impact</a:t>
            </a:r>
          </a:p>
          <a:p>
            <a:pPr lvl="1"/>
            <a:r>
              <a:rPr lang="en-US" dirty="0"/>
              <a:t>3mos - 6mos</a:t>
            </a:r>
          </a:p>
          <a:p>
            <a:r>
              <a:rPr lang="en-US" dirty="0"/>
              <a:t>Estimate:</a:t>
            </a:r>
          </a:p>
          <a:p>
            <a:pPr lvl="1"/>
            <a:r>
              <a:rPr lang="en-US" dirty="0"/>
              <a:t>Cost range is based upon potential range of mitigation measures. Minimum cost represents cleanup, decontamination, and disposal of exposed surfaces/components, maximum range represents implementation of additional engineered safety measures or systems.</a:t>
            </a:r>
          </a:p>
          <a:p>
            <a:r>
              <a:rPr lang="en-US" dirty="0"/>
              <a:t>Quality of Risk Estimate</a:t>
            </a:r>
          </a:p>
          <a:p>
            <a:pPr lvl="1"/>
            <a:r>
              <a:rPr lang="en-US" dirty="0"/>
              <a:t>Based upon previous minor incidents that have caused processing activities to be suspended at FNAL/ANL and DOE/FNAL ES&amp;H policies and procedures that govern enterprise response to incidents of a more major nature. </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044561111"/>
      </p:ext>
    </p:extLst>
  </p:cSld>
  <p:clrMapOvr>
    <a:masterClrMapping/>
  </p:clrMapOvr>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Risk Management.pptx" id="{2ADAA87C-13A9-4D36-8FCF-C6356769C1D9}" vid="{F7FB6E2E-6782-4D94-9BB9-2DD3BE79A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13114</TotalTime>
  <Words>1546</Words>
  <Application>Microsoft Office PowerPoint</Application>
  <PresentationFormat>On-screen Show (4:3)</PresentationFormat>
  <Paragraphs>184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Geneva</vt:lpstr>
      <vt:lpstr>Helvetica</vt:lpstr>
      <vt:lpstr>Wingdings</vt:lpstr>
      <vt:lpstr>FermilabPartners_PowerPoint_Template_090915</vt:lpstr>
      <vt:lpstr>PowerPoint Presentation</vt:lpstr>
      <vt:lpstr>SRF Infrastructure Risks</vt:lpstr>
      <vt:lpstr>Risk: Loss of SRF Cavity Processing Equipment</vt:lpstr>
      <vt:lpstr>Risk Summary : Threat</vt:lpstr>
      <vt:lpstr>Risk: Cost Impact and Estimate</vt:lpstr>
      <vt:lpstr>Risk Mitigation</vt:lpstr>
      <vt:lpstr>Risk: Significant HF Acid Spill or Exposure</vt:lpstr>
      <vt:lpstr>Risk Summary : Threat</vt:lpstr>
      <vt:lpstr>Risk: Cost Impact and Estimate</vt:lpstr>
      <vt:lpstr>Risk Mitigation</vt:lpstr>
      <vt:lpstr>Risk: HTS-2 Fails to Meet Specifications</vt:lpstr>
      <vt:lpstr>Risk Summary : Threat</vt:lpstr>
      <vt:lpstr>Risk: Cost Impact and Estimate</vt:lpstr>
      <vt:lpstr>Risk Mitigation</vt:lpstr>
      <vt:lpstr>Risk: IB1 Cryoplant Failure</vt:lpstr>
      <vt:lpstr>Risk Summary : Threat</vt:lpstr>
      <vt:lpstr>Risk: Cost Impact and Estimate</vt:lpstr>
      <vt:lpstr>Risk Mitigation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S. Mishra x4094 08870N</dc:creator>
  <cp:lastModifiedBy>Joe P. Ozelis x4319 08433N</cp:lastModifiedBy>
  <cp:revision>64</cp:revision>
  <cp:lastPrinted>2017-04-05T20:02:45Z</cp:lastPrinted>
  <dcterms:created xsi:type="dcterms:W3CDTF">2017-01-12T18:49:08Z</dcterms:created>
  <dcterms:modified xsi:type="dcterms:W3CDTF">2017-04-05T22:45:51Z</dcterms:modified>
</cp:coreProperties>
</file>