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77" r:id="rId3"/>
    <p:sldId id="257" r:id="rId4"/>
    <p:sldId id="285" r:id="rId5"/>
    <p:sldId id="286" r:id="rId6"/>
    <p:sldId id="279" r:id="rId7"/>
    <p:sldId id="280" r:id="rId8"/>
    <p:sldId id="261" r:id="rId9"/>
    <p:sldId id="263" r:id="rId10"/>
    <p:sldId id="262" r:id="rId11"/>
    <p:sldId id="281" r:id="rId12"/>
    <p:sldId id="258" r:id="rId13"/>
    <p:sldId id="259" r:id="rId14"/>
    <p:sldId id="278" r:id="rId15"/>
    <p:sldId id="282" r:id="rId16"/>
    <p:sldId id="287" r:id="rId17"/>
    <p:sldId id="288" r:id="rId18"/>
    <p:sldId id="268" r:id="rId19"/>
    <p:sldId id="266" r:id="rId20"/>
    <p:sldId id="269" r:id="rId21"/>
    <p:sldId id="270" r:id="rId22"/>
    <p:sldId id="283" r:id="rId23"/>
    <p:sldId id="271" r:id="rId24"/>
    <p:sldId id="272" r:id="rId25"/>
    <p:sldId id="273" r:id="rId26"/>
    <p:sldId id="274" r:id="rId27"/>
    <p:sldId id="276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E5FF9D"/>
    <a:srgbClr val="FFE64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>
        <p:scale>
          <a:sx n="150" d="100"/>
          <a:sy n="150" d="100"/>
        </p:scale>
        <p:origin x="-1096" y="-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54D2E-A5D8-C042-893F-F6B29975699A}" type="datetimeFigureOut">
              <a:rPr lang="en-US" smtClean="0"/>
              <a:t>5/26/10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29035-3C34-2341-8F79-7C8234063FB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E206A-E4D5-5243-AEB2-0FD9141D43B9}" type="datetimeFigureOut">
              <a:rPr lang="en-US" smtClean="0"/>
              <a:t>5/26/10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4905F-38B0-D04B-B98A-7A66EF0AE86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C5E0F-6B46-8347-BE1A-41CAABB2BE10}" type="slidenum">
              <a:rPr lang="en-US"/>
              <a:pPr/>
              <a:t>11</a:t>
            </a:fld>
            <a:endParaRPr lang="en-US"/>
          </a:p>
        </p:txBody>
      </p:sp>
      <p:sp>
        <p:nvSpPr>
          <p:cNvPr id="192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0625" y="681038"/>
            <a:ext cx="4537075" cy="3403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3444" y="4356101"/>
            <a:ext cx="5079206" cy="408516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4510C-C1E3-4742-8795-D34CFE7AFB09}" type="slidenum">
              <a:rPr lang="en-US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144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solidFill>
            <a:srgbClr val="FFFFFF"/>
          </a:solidFill>
          <a:ln/>
        </p:spPr>
      </p:sp>
      <p:sp>
        <p:nvSpPr>
          <p:cNvPr id="61444" name="Rectangle 3"/>
          <p:cNvSpPr>
            <a:spLocks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571" tIns="45286" rIns="90571" bIns="45286"/>
          <a:lstStyle/>
          <a:p>
            <a:pPr eaLnBrk="1" hangingPunct="1"/>
            <a:endParaRPr lang="en-US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AC5276-95D5-7B4E-8EAF-A47951B18A35}" type="slidenum">
              <a:rPr lang="en-US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55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Aaron Chou (FNAL)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C75897-8021-3749-ACB8-36F7B19F41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Aaron Chou (FNAL)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C75897-8021-3749-ACB8-36F7B19F41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Febaruary 22, 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Scott Dodelson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688AFE73-FBCD-354C-B592-3BF8B5FAEF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33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7212"/>
            <a:ext cx="8229600" cy="501895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Aaron Chou (FNAL)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0955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C75897-8021-3749-ACB8-36F7B19F41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Aaron Chou (FNAL)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C75897-8021-3749-ACB8-36F7B19F41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Aaron Chou (FNAL)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C75897-8021-3749-ACB8-36F7B19F41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Aaron Chou (FNAL)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C75897-8021-3749-ACB8-36F7B19F41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33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Aaron Chou (FNAL)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0955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C75897-8021-3749-ACB8-36F7B19F41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Aaron Chou (FNAL)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C75897-8021-3749-ACB8-36F7B19F41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Aaron Chou (FNAL)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C75897-8021-3749-ACB8-36F7B19F41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Aaron Chou (FNAL)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C75897-8021-3749-ACB8-36F7B19F41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Aaron Chou (FNAL)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75897-8021-3749-ACB8-36F7B19F414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4" descr="Fermi_Blue_subpage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3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d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d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278" y="2130425"/>
            <a:ext cx="7285921" cy="1470025"/>
          </a:xfrm>
        </p:spPr>
        <p:txBody>
          <a:bodyPr/>
          <a:lstStyle/>
          <a:p>
            <a:r>
              <a:rPr lang="en-US" dirty="0" smtClean="0"/>
              <a:t>New Initiatives in </a:t>
            </a:r>
            <a:br>
              <a:rPr lang="en-US" dirty="0" smtClean="0"/>
            </a:br>
            <a:r>
              <a:rPr lang="en-US" dirty="0" err="1" smtClean="0"/>
              <a:t>Fermilab</a:t>
            </a:r>
            <a:r>
              <a:rPr lang="en-US" dirty="0" smtClean="0"/>
              <a:t> Particle Astrophysics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Aaron S. Chou</a:t>
            </a:r>
          </a:p>
          <a:p>
            <a:r>
              <a:rPr lang="en-US" dirty="0" smtClean="0"/>
              <a:t>Wilson Fellow, FNAL</a:t>
            </a:r>
          </a:p>
          <a:p>
            <a:endParaRPr lang="en-US" dirty="0" smtClean="0"/>
          </a:p>
          <a:p>
            <a:r>
              <a:rPr lang="en-US" dirty="0" smtClean="0"/>
              <a:t>2010 </a:t>
            </a:r>
            <a:r>
              <a:rPr lang="en-US" dirty="0" err="1" smtClean="0"/>
              <a:t>Fermilab</a:t>
            </a:r>
            <a:r>
              <a:rPr lang="en-US" dirty="0" smtClean="0"/>
              <a:t> Users Meeting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97741" y="3516868"/>
            <a:ext cx="3086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(a.k.a. non-accelerator physics)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ChangeArrowheads="1"/>
          </p:cNvSpPr>
          <p:nvPr/>
        </p:nvSpPr>
        <p:spPr bwMode="auto">
          <a:xfrm>
            <a:off x="0" y="762000"/>
            <a:ext cx="9144000" cy="6096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03" name="Title 1"/>
          <p:cNvSpPr>
            <a:spLocks noGrp="1"/>
          </p:cNvSpPr>
          <p:nvPr>
            <p:ph type="title"/>
          </p:nvPr>
        </p:nvSpPr>
        <p:spPr>
          <a:xfrm>
            <a:off x="457200" y="173664"/>
            <a:ext cx="8229600" cy="588336"/>
          </a:xfrm>
        </p:spPr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A New Puzzle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in Ultra-High-Energy Cosmic Rays</a:t>
            </a:r>
          </a:p>
        </p:txBody>
      </p:sp>
      <p:sp>
        <p:nvSpPr>
          <p:cNvPr id="5120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749D2AF-D6EC-A044-BA0B-B702AA35430C}" type="slidenum">
              <a:rPr lang="en-US" smtClean="0"/>
              <a:pPr/>
              <a:t>10</a:t>
            </a:fld>
            <a:endParaRPr lang="en-US" dirty="0" smtClean="0"/>
          </a:p>
        </p:txBody>
      </p:sp>
      <p:pic>
        <p:nvPicPr>
          <p:cNvPr id="51206" name="Picture 5" descr="ER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466" y="3386659"/>
            <a:ext cx="4051300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6" descr="ER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62488" y="3386659"/>
            <a:ext cx="4024312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11" descr="SkySwift5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87" t="9276" b="56252"/>
          <a:stretch>
            <a:fillRect/>
          </a:stretch>
        </p:blipFill>
        <p:spPr bwMode="auto">
          <a:xfrm>
            <a:off x="4419600" y="990600"/>
            <a:ext cx="449580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10" descr="SpectrumFi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762000"/>
            <a:ext cx="3429000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278467" y="990600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GZK cutoff</a:t>
            </a:r>
          </a:p>
          <a:p>
            <a:r>
              <a:rPr lang="en-US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UHECR are protons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71103" y="2708058"/>
            <a:ext cx="2571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3 degree scale anisotropy</a:t>
            </a:r>
          </a:p>
          <a:p>
            <a:r>
              <a:rPr lang="en-US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UHECR are protons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466" y="6033184"/>
            <a:ext cx="8881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Small shower penetration depth implies unusually large cross section, and variability in depth is unusually low 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  </a:t>
            </a:r>
            <a:r>
              <a:rPr lang="en-US" b="1" dirty="0" smtClean="0">
                <a:solidFill>
                  <a:srgbClr val="000000"/>
                </a:solidFill>
                <a:sym typeface="Wingdings"/>
              </a:rPr>
              <a:t>New interaction physics at 100 </a:t>
            </a:r>
            <a:r>
              <a:rPr lang="en-US" b="1" dirty="0" err="1" smtClean="0">
                <a:solidFill>
                  <a:srgbClr val="000000"/>
                </a:solidFill>
                <a:sym typeface="Wingdings"/>
              </a:rPr>
              <a:t>TeV</a:t>
            </a:r>
            <a:r>
              <a:rPr lang="en-US" b="1" dirty="0" smtClean="0">
                <a:solidFill>
                  <a:srgbClr val="000000"/>
                </a:solidFill>
                <a:sym typeface="Wingdings"/>
              </a:rPr>
              <a:t> or UHECR are Fe nuclei???</a:t>
            </a:r>
            <a:endParaRPr lang="en-US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Probing the 10</a:t>
            </a:r>
            <a:r>
              <a:rPr lang="en-US" b="1" baseline="30000" dirty="0" smtClean="0"/>
              <a:t>16</a:t>
            </a:r>
            <a:r>
              <a:rPr lang="en-US" b="1" dirty="0" smtClean="0"/>
              <a:t> </a:t>
            </a:r>
            <a:r>
              <a:rPr lang="en-US" b="1" dirty="0" err="1" smtClean="0"/>
              <a:t>GeV</a:t>
            </a:r>
            <a:r>
              <a:rPr lang="en-US" b="1" dirty="0" smtClean="0"/>
              <a:t> scale: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QUIET: Search for B-mode polarization in the CMB</a:t>
            </a:r>
            <a:endParaRPr lang="en-US" dirty="0"/>
          </a:p>
        </p:txBody>
      </p:sp>
      <p:sp>
        <p:nvSpPr>
          <p:cNvPr id="2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FNAL PAC</a:t>
            </a:r>
            <a:endParaRPr lang="en-US"/>
          </a:p>
        </p:txBody>
      </p:sp>
      <p:sp>
        <p:nvSpPr>
          <p:cNvPr id="28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133600" cy="365125"/>
          </a:xfrm>
        </p:spPr>
        <p:txBody>
          <a:bodyPr/>
          <a:lstStyle/>
          <a:p>
            <a:r>
              <a:rPr lang="en-US"/>
              <a:t>11/12/09</a:t>
            </a:r>
            <a:endParaRPr lang="en-US"/>
          </a:p>
        </p:txBody>
      </p:sp>
      <p:pic>
        <p:nvPicPr>
          <p:cNvPr id="1921027" name="Picture 7" descr="world_collab_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954213"/>
            <a:ext cx="8229600" cy="414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1028" name="Text Box 8"/>
          <p:cNvSpPr txBox="1">
            <a:spLocks noChangeArrowheads="1"/>
          </p:cNvSpPr>
          <p:nvPr/>
        </p:nvSpPr>
        <p:spPr bwMode="auto">
          <a:xfrm>
            <a:off x="107950" y="3789363"/>
            <a:ext cx="1046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sz="20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Caltech</a:t>
            </a:r>
          </a:p>
          <a:p>
            <a:pPr eaLnBrk="1" hangingPunct="1"/>
            <a:r>
              <a:rPr lang="en-US" altLang="ja-JP" sz="20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JPL</a:t>
            </a:r>
          </a:p>
        </p:txBody>
      </p:sp>
      <p:sp>
        <p:nvSpPr>
          <p:cNvPr id="1921029" name="Text Box 9"/>
          <p:cNvSpPr txBox="1">
            <a:spLocks noChangeArrowheads="1"/>
          </p:cNvSpPr>
          <p:nvPr/>
        </p:nvSpPr>
        <p:spPr bwMode="auto">
          <a:xfrm>
            <a:off x="206375" y="2781300"/>
            <a:ext cx="1144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sz="20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Stanford</a:t>
            </a:r>
          </a:p>
          <a:p>
            <a:pPr eaLnBrk="1" hangingPunct="1"/>
            <a:r>
              <a:rPr lang="en-US" altLang="ja-JP" sz="20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(KIPAC)</a:t>
            </a:r>
          </a:p>
        </p:txBody>
      </p:sp>
      <p:sp>
        <p:nvSpPr>
          <p:cNvPr id="1921030" name="Text Box 10"/>
          <p:cNvSpPr txBox="1">
            <a:spLocks noChangeArrowheads="1"/>
          </p:cNvSpPr>
          <p:nvPr/>
        </p:nvSpPr>
        <p:spPr bwMode="auto">
          <a:xfrm>
            <a:off x="1828800" y="5013325"/>
            <a:ext cx="862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sz="20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Miami</a:t>
            </a:r>
          </a:p>
        </p:txBody>
      </p:sp>
      <p:sp>
        <p:nvSpPr>
          <p:cNvPr id="1921031" name="Line 11"/>
          <p:cNvSpPr>
            <a:spLocks noChangeShapeType="1"/>
          </p:cNvSpPr>
          <p:nvPr/>
        </p:nvSpPr>
        <p:spPr bwMode="auto">
          <a:xfrm>
            <a:off x="1322388" y="3214688"/>
            <a:ext cx="360362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1032" name="Line 12"/>
          <p:cNvSpPr>
            <a:spLocks noChangeShapeType="1"/>
          </p:cNvSpPr>
          <p:nvPr/>
        </p:nvSpPr>
        <p:spPr bwMode="auto">
          <a:xfrm flipV="1">
            <a:off x="1033463" y="3500438"/>
            <a:ext cx="720725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1033" name="Line 13"/>
          <p:cNvSpPr>
            <a:spLocks noChangeShapeType="1"/>
          </p:cNvSpPr>
          <p:nvPr/>
        </p:nvSpPr>
        <p:spPr bwMode="auto">
          <a:xfrm flipV="1">
            <a:off x="2185988" y="3789363"/>
            <a:ext cx="503237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1034" name="Line 15"/>
          <p:cNvSpPr>
            <a:spLocks noChangeShapeType="1"/>
          </p:cNvSpPr>
          <p:nvPr/>
        </p:nvSpPr>
        <p:spPr bwMode="auto">
          <a:xfrm>
            <a:off x="1071563" y="2071688"/>
            <a:ext cx="1403350" cy="106997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1035" name="Line 14"/>
          <p:cNvSpPr>
            <a:spLocks noChangeShapeType="1"/>
          </p:cNvSpPr>
          <p:nvPr/>
        </p:nvSpPr>
        <p:spPr bwMode="auto">
          <a:xfrm>
            <a:off x="1071563" y="2071688"/>
            <a:ext cx="1403350" cy="1069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1036" name="Text Box 16"/>
          <p:cNvSpPr txBox="1">
            <a:spLocks noChangeArrowheads="1"/>
          </p:cNvSpPr>
          <p:nvPr/>
        </p:nvSpPr>
        <p:spPr bwMode="auto">
          <a:xfrm>
            <a:off x="307975" y="1376363"/>
            <a:ext cx="1947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sz="2000" dirty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Chicago (KICP)</a:t>
            </a:r>
          </a:p>
          <a:p>
            <a:pPr eaLnBrk="1" hangingPunct="1"/>
            <a:r>
              <a:rPr lang="en-US" altLang="ja-JP" sz="2000" dirty="0" err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Fermilab</a:t>
            </a:r>
            <a:endParaRPr lang="en-US" altLang="ja-JP" sz="2000" dirty="0">
              <a:solidFill>
                <a:schemeClr val="bg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21037" name="Line 18"/>
          <p:cNvSpPr>
            <a:spLocks noChangeShapeType="1"/>
          </p:cNvSpPr>
          <p:nvPr/>
        </p:nvSpPr>
        <p:spPr bwMode="auto">
          <a:xfrm flipV="1">
            <a:off x="1106488" y="3357563"/>
            <a:ext cx="1655762" cy="15128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1038" name="Line 17"/>
          <p:cNvSpPr>
            <a:spLocks noChangeShapeType="1"/>
          </p:cNvSpPr>
          <p:nvPr/>
        </p:nvSpPr>
        <p:spPr bwMode="auto">
          <a:xfrm flipV="1">
            <a:off x="1106488" y="3355975"/>
            <a:ext cx="1655762" cy="15128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1039" name="Text Box 19"/>
          <p:cNvSpPr txBox="1">
            <a:spLocks noChangeArrowheads="1"/>
          </p:cNvSpPr>
          <p:nvPr/>
        </p:nvSpPr>
        <p:spPr bwMode="auto">
          <a:xfrm>
            <a:off x="314325" y="4797425"/>
            <a:ext cx="1257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sz="20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Columbia</a:t>
            </a:r>
          </a:p>
          <a:p>
            <a:pPr eaLnBrk="1" hangingPunct="1"/>
            <a:r>
              <a:rPr lang="en-US" altLang="ja-JP" sz="20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Princeton</a:t>
            </a:r>
          </a:p>
        </p:txBody>
      </p:sp>
      <p:sp>
        <p:nvSpPr>
          <p:cNvPr id="1921040" name="Text Box 20"/>
          <p:cNvSpPr txBox="1">
            <a:spLocks noChangeArrowheads="1"/>
          </p:cNvSpPr>
          <p:nvPr/>
        </p:nvSpPr>
        <p:spPr bwMode="auto">
          <a:xfrm>
            <a:off x="3482975" y="1268413"/>
            <a:ext cx="15311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sz="20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Manchester</a:t>
            </a:r>
          </a:p>
          <a:p>
            <a:pPr eaLnBrk="1" hangingPunct="1"/>
            <a:r>
              <a:rPr lang="en-US" altLang="ja-JP" sz="20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Oxford</a:t>
            </a:r>
          </a:p>
        </p:txBody>
      </p:sp>
      <p:sp>
        <p:nvSpPr>
          <p:cNvPr id="1921041" name="Line 21"/>
          <p:cNvSpPr>
            <a:spLocks noChangeShapeType="1"/>
          </p:cNvSpPr>
          <p:nvPr/>
        </p:nvSpPr>
        <p:spPr bwMode="auto">
          <a:xfrm flipH="1" flipV="1">
            <a:off x="4273550" y="1916113"/>
            <a:ext cx="217488" cy="8651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1042" name="Line 22"/>
          <p:cNvSpPr>
            <a:spLocks noChangeShapeType="1"/>
          </p:cNvSpPr>
          <p:nvPr/>
        </p:nvSpPr>
        <p:spPr bwMode="auto">
          <a:xfrm flipV="1">
            <a:off x="4849813" y="1844675"/>
            <a:ext cx="288925" cy="720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1043" name="Text Box 23"/>
          <p:cNvSpPr txBox="1">
            <a:spLocks noChangeArrowheads="1"/>
          </p:cNvSpPr>
          <p:nvPr/>
        </p:nvSpPr>
        <p:spPr bwMode="auto">
          <a:xfrm>
            <a:off x="5080000" y="1484313"/>
            <a:ext cx="706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sz="20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Oslo</a:t>
            </a:r>
          </a:p>
        </p:txBody>
      </p:sp>
      <p:sp>
        <p:nvSpPr>
          <p:cNvPr id="1921044" name="Line 25"/>
          <p:cNvSpPr>
            <a:spLocks noChangeShapeType="1"/>
          </p:cNvSpPr>
          <p:nvPr/>
        </p:nvSpPr>
        <p:spPr bwMode="auto">
          <a:xfrm flipH="1">
            <a:off x="4778375" y="1916113"/>
            <a:ext cx="1728788" cy="10080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1045" name="Line 24"/>
          <p:cNvSpPr>
            <a:spLocks noChangeShapeType="1"/>
          </p:cNvSpPr>
          <p:nvPr/>
        </p:nvSpPr>
        <p:spPr bwMode="auto">
          <a:xfrm flipH="1">
            <a:off x="4778375" y="1916113"/>
            <a:ext cx="1728788" cy="1008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1046" name="Text Box 26"/>
          <p:cNvSpPr txBox="1">
            <a:spLocks noChangeArrowheads="1"/>
          </p:cNvSpPr>
          <p:nvPr/>
        </p:nvSpPr>
        <p:spPr bwMode="auto">
          <a:xfrm>
            <a:off x="6353175" y="1812925"/>
            <a:ext cx="1312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sz="20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MPI-Bonn</a:t>
            </a:r>
          </a:p>
        </p:txBody>
      </p:sp>
      <p:sp>
        <p:nvSpPr>
          <p:cNvPr id="1921047" name="Text Box 27"/>
          <p:cNvSpPr txBox="1">
            <a:spLocks noChangeArrowheads="1"/>
          </p:cNvSpPr>
          <p:nvPr/>
        </p:nvSpPr>
        <p:spPr bwMode="auto">
          <a:xfrm>
            <a:off x="8243888" y="3716338"/>
            <a:ext cx="69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sz="20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KEK</a:t>
            </a:r>
          </a:p>
        </p:txBody>
      </p:sp>
      <p:sp>
        <p:nvSpPr>
          <p:cNvPr id="1921048" name="Line 28"/>
          <p:cNvSpPr>
            <a:spLocks noChangeShapeType="1"/>
          </p:cNvSpPr>
          <p:nvPr/>
        </p:nvSpPr>
        <p:spPr bwMode="auto">
          <a:xfrm>
            <a:off x="7812088" y="3429000"/>
            <a:ext cx="504825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1049" name="Line 32"/>
          <p:cNvSpPr>
            <a:spLocks noChangeShapeType="1"/>
          </p:cNvSpPr>
          <p:nvPr/>
        </p:nvSpPr>
        <p:spPr bwMode="auto">
          <a:xfrm flipH="1" flipV="1">
            <a:off x="3132138" y="5229225"/>
            <a:ext cx="576262" cy="287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1051" name="Text Box 30"/>
          <p:cNvSpPr txBox="1">
            <a:spLocks noChangeArrowheads="1"/>
          </p:cNvSpPr>
          <p:nvPr/>
        </p:nvSpPr>
        <p:spPr bwMode="auto">
          <a:xfrm>
            <a:off x="3733800" y="5334000"/>
            <a:ext cx="3078163" cy="396875"/>
          </a:xfrm>
          <a:prstGeom prst="rect">
            <a:avLst/>
          </a:prstGeom>
          <a:solidFill>
            <a:schemeClr val="bg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sz="2000">
                <a:latin typeface="Arial" charset="0"/>
                <a:ea typeface="ＭＳ Ｐゴシック" charset="-128"/>
                <a:cs typeface="ＭＳ Ｐゴシック" charset="-128"/>
              </a:rPr>
              <a:t>Chajnantor Plateau, Chile</a:t>
            </a:r>
          </a:p>
        </p:txBody>
      </p:sp>
      <p:sp>
        <p:nvSpPr>
          <p:cNvPr id="1921053" name="Slide Number Placeholder 33"/>
          <p:cNvSpPr txBox="1">
            <a:spLocks noGrp="1"/>
          </p:cNvSpPr>
          <p:nvPr/>
        </p:nvSpPr>
        <p:spPr bwMode="auto">
          <a:xfrm>
            <a:off x="7589838" y="6481763"/>
            <a:ext cx="50323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1" hangingPunct="1"/>
            <a:fld id="{101B1D6C-3AD3-D24B-967F-2DA0CEB0219E}" type="slidenum">
              <a:rPr lang="en-US" altLang="ja-JP" sz="1200">
                <a:latin typeface="Arial" charset="0"/>
                <a:ea typeface="ＭＳ Ｐゴシック" charset="-128"/>
                <a:cs typeface="ＭＳ Ｐゴシック" charset="-128"/>
              </a:rPr>
              <a:pPr algn="ctr" eaLnBrk="1" hangingPunct="1"/>
              <a:t>11</a:t>
            </a:fld>
            <a:endParaRPr lang="en-US" altLang="ja-JP" sz="12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040556"/>
          <p:cNvPicPr>
            <a:picLocks noChangeAspect="1" noChangeArrowheads="1"/>
          </p:cNvPicPr>
          <p:nvPr/>
        </p:nvPicPr>
        <p:blipFill>
          <a:blip r:embed="rId2"/>
          <a:srcRect r="10870"/>
          <a:stretch>
            <a:fillRect/>
          </a:stretch>
        </p:blipFill>
        <p:spPr bwMode="auto">
          <a:xfrm>
            <a:off x="6019800" y="3733800"/>
            <a:ext cx="3124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772400" cy="762000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Coherent detection of polarized microwaves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108" name="Content Placeholder 2"/>
          <p:cNvSpPr>
            <a:spLocks noGrp="1"/>
          </p:cNvSpPr>
          <p:nvPr>
            <p:ph idx="1"/>
          </p:nvPr>
        </p:nvSpPr>
        <p:spPr>
          <a:xfrm>
            <a:off x="1371600" y="990600"/>
            <a:ext cx="4495800" cy="17526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ea typeface="ＭＳ Ｐゴシック" charset="-128"/>
                <a:cs typeface="ＭＳ Ｐゴシック" charset="-128"/>
              </a:rPr>
              <a:t>Curl-like patterns </a:t>
            </a:r>
            <a:r>
              <a:rPr lang="en-US" sz="1800" dirty="0" smtClean="0">
                <a:ea typeface="ＭＳ Ｐゴシック" charset="-128"/>
                <a:cs typeface="ＭＳ Ｐゴシック" charset="-128"/>
              </a:rPr>
              <a:t>imprinted on the sky from primordial gravitational waves</a:t>
            </a:r>
            <a:endParaRPr lang="en-US" sz="1800" dirty="0" smtClean="0">
              <a:ea typeface="ＭＳ Ｐゴシック" charset="-128"/>
              <a:cs typeface="ＭＳ Ｐゴシック" charset="-128"/>
            </a:endParaRPr>
          </a:p>
          <a:p>
            <a:r>
              <a:rPr lang="en-US" sz="1800" dirty="0" smtClean="0">
                <a:ea typeface="ＭＳ Ｐゴシック" charset="-128"/>
                <a:cs typeface="ＭＳ Ｐゴシック" charset="-128"/>
              </a:rPr>
              <a:t>Power spectrum amplitude directly </a:t>
            </a:r>
            <a:r>
              <a:rPr lang="en-US" sz="1800" dirty="0" smtClean="0">
                <a:ea typeface="ＭＳ Ｐゴシック" charset="-128"/>
                <a:cs typeface="ＭＳ Ｐゴシック" charset="-128"/>
              </a:rPr>
              <a:t>measures the energy scale of cosmological </a:t>
            </a:r>
            <a:r>
              <a:rPr lang="en-US" sz="1800" dirty="0" smtClean="0">
                <a:ea typeface="ＭＳ Ｐゴシック" charset="-128"/>
                <a:cs typeface="ＭＳ Ｐゴシック" charset="-128"/>
              </a:rPr>
              <a:t>inflation</a:t>
            </a:r>
            <a:endParaRPr lang="en-US" sz="1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109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905000" y="6324600"/>
            <a:ext cx="54102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mtClean="0"/>
              <a:t>Aaron Chou (FNAL)</a:t>
            </a:r>
            <a:endParaRPr lang="en-US"/>
          </a:p>
        </p:txBody>
      </p:sp>
      <p:sp>
        <p:nvSpPr>
          <p:cNvPr id="4711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41AECAE-E0B9-2046-BEF1-A8248BF8DEA8}" type="slidenum">
              <a:rPr lang="en-US" smtClean="0"/>
              <a:pPr/>
              <a:t>12</a:t>
            </a:fld>
            <a:endParaRPr lang="en-US" smtClean="0"/>
          </a:p>
        </p:txBody>
      </p:sp>
      <p:pic>
        <p:nvPicPr>
          <p:cNvPr id="47111" name="Picture 5"/>
          <p:cNvPicPr>
            <a:picLocks noChangeAspect="1"/>
          </p:cNvPicPr>
          <p:nvPr/>
        </p:nvPicPr>
        <p:blipFill>
          <a:blip r:embed="rId3"/>
          <a:srcRect r="1695"/>
          <a:stretch>
            <a:fillRect/>
          </a:stretch>
        </p:blipFill>
        <p:spPr bwMode="auto">
          <a:xfrm>
            <a:off x="0" y="2895600"/>
            <a:ext cx="31511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0" y="3429000"/>
            <a:ext cx="4016375" cy="3124200"/>
            <a:chOff x="1490" y="519"/>
            <a:chExt cx="4873" cy="3570"/>
          </a:xfrm>
        </p:grpSpPr>
        <p:pic>
          <p:nvPicPr>
            <p:cNvPr id="47114" name="Picture 5"/>
            <p:cNvPicPr>
              <a:picLocks noChangeAspect="1" noChangeArrowheads="1"/>
            </p:cNvPicPr>
            <p:nvPr/>
          </p:nvPicPr>
          <p:blipFill>
            <a:blip r:embed="rId4"/>
            <a:srcRect r="1888"/>
            <a:stretch>
              <a:fillRect/>
            </a:stretch>
          </p:blipFill>
          <p:spPr bwMode="auto">
            <a:xfrm>
              <a:off x="1490" y="519"/>
              <a:ext cx="4873" cy="3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5" name="Rectangle 6"/>
            <p:cNvSpPr>
              <a:spLocks noChangeArrowheads="1"/>
            </p:cNvSpPr>
            <p:nvPr/>
          </p:nvSpPr>
          <p:spPr bwMode="auto">
            <a:xfrm>
              <a:off x="4078" y="606"/>
              <a:ext cx="2219" cy="37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400">
                  <a:solidFill>
                    <a:srgbClr val="000054"/>
                  </a:solidFill>
                </a:rPr>
                <a:t>Atacama desert, Chile</a:t>
              </a:r>
            </a:p>
          </p:txBody>
        </p:sp>
      </p:grpSp>
      <p:pic>
        <p:nvPicPr>
          <p:cNvPr id="47113" name="Picture 15" descr="W band modu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1004888"/>
            <a:ext cx="3136900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3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32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905000" y="6324600"/>
            <a:ext cx="54102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mtClean="0"/>
              <a:t>Aaron Chou (FNAL)</a:t>
            </a:r>
            <a:endParaRPr lang="en-US"/>
          </a:p>
        </p:txBody>
      </p:sp>
      <p:sp>
        <p:nvSpPr>
          <p:cNvPr id="4813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81000" y="6305550"/>
            <a:ext cx="914400" cy="457200"/>
          </a:xfrm>
          <a:prstGeom prst="rect">
            <a:avLst/>
          </a:prstGeom>
          <a:noFill/>
        </p:spPr>
        <p:txBody>
          <a:bodyPr/>
          <a:lstStyle/>
          <a:p>
            <a:fld id="{87575A82-FAFF-DB4F-B476-8AC99C581D2B}" type="slidenum">
              <a:rPr lang="en-US" smtClean="0"/>
              <a:pPr/>
              <a:t>13</a:t>
            </a:fld>
            <a:endParaRPr lang="en-US" smtClean="0"/>
          </a:p>
        </p:txBody>
      </p:sp>
      <p:pic>
        <p:nvPicPr>
          <p:cNvPr id="48134" name="Picture 2" descr="quiet2_forecasts_for_nsf_site_visi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04913"/>
            <a:ext cx="777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Rectangl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863" y="-304800"/>
            <a:ext cx="8040687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Rectangle 4"/>
          <p:cNvSpPr>
            <a:spLocks noChangeArrowheads="1"/>
          </p:cNvSpPr>
          <p:nvPr/>
        </p:nvSpPr>
        <p:spPr bwMode="auto">
          <a:xfrm>
            <a:off x="1906518" y="457200"/>
            <a:ext cx="227185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Current* Performance</a:t>
            </a:r>
          </a:p>
          <a:p>
            <a:pPr algn="ctr"/>
            <a:r>
              <a:rPr lang="en-US" altLang="ja-JP" sz="14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(noise, duty cycle, 1/f)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181600" y="747713"/>
            <a:ext cx="2121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FFFFFF"/>
                </a:solidFill>
                <a:latin typeface="+mn-lt"/>
                <a:ea typeface="ＭＳ Ｐゴシック" pitchFamily="1" charset="-128"/>
              </a:rPr>
              <a:t>Likely Improvements</a:t>
            </a:r>
          </a:p>
        </p:txBody>
      </p:sp>
      <p:sp>
        <p:nvSpPr>
          <p:cNvPr id="48138" name="Rectangle 6"/>
          <p:cNvSpPr>
            <a:spLocks noChangeArrowheads="1"/>
          </p:cNvSpPr>
          <p:nvPr/>
        </p:nvSpPr>
        <p:spPr bwMode="auto">
          <a:xfrm>
            <a:off x="2895600" y="5662613"/>
            <a:ext cx="363396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Sensitivity to the tensor/scalar ratio :</a:t>
            </a:r>
          </a:p>
          <a:p>
            <a:r>
              <a:rPr lang="en-US" altLang="ja-JP" sz="20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0.018</a:t>
            </a:r>
            <a:r>
              <a:rPr lang="en-US" altLang="ja-JP" sz="2000" dirty="0">
                <a:solidFill>
                  <a:schemeClr val="bg1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</a:t>
            </a:r>
            <a:r>
              <a:rPr lang="en-US" altLang="ja-JP" sz="2000" dirty="0">
                <a:solidFill>
                  <a:schemeClr val="bg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r               </a:t>
            </a:r>
            <a:r>
              <a:rPr lang="en-US" altLang="ja-JP" sz="20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0.005</a:t>
            </a:r>
            <a:endParaRPr lang="en-US" altLang="ja-JP" sz="2000" dirty="0">
              <a:solidFill>
                <a:schemeClr val="bg1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Febaruary 22, 2008</a:t>
            </a: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Scott Dodelson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D409-3BE2-9442-97DB-B830681EE3E9}" type="slidenum">
              <a:rPr lang="en-US"/>
              <a:pPr/>
              <a:t>14</a:t>
            </a:fld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Amplitude of B-mode signal tied to physics of inflation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800" dirty="0">
                <a:solidFill>
                  <a:srgbClr val="FFFFFF"/>
                </a:solidFill>
              </a:rPr>
              <a:t>Tensor/scalar ratio teaches us about the GUT scale physics driving inflation.</a:t>
            </a:r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228600" y="3817938"/>
          <a:ext cx="4038600" cy="1384300"/>
        </p:xfrm>
        <a:graphic>
          <a:graphicData uri="http://schemas.openxmlformats.org/presentationml/2006/ole">
            <p:oleObj spid="_x0000_s106498" name="Equation" r:id="rId3" imgW="1371600" imgH="469900" progId="Equation.3">
              <p:embed/>
            </p:oleObj>
          </a:graphicData>
        </a:graphic>
      </p:graphicFrame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417638"/>
            <a:ext cx="4800600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17493" y="5877867"/>
            <a:ext cx="7560733" cy="843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PASAG recommends HEP support of QUIET 2 under all budget scenarios.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Interferometer probe of the Planck scale 10</a:t>
            </a:r>
            <a:r>
              <a:rPr lang="en-US" baseline="30000" dirty="0" smtClean="0">
                <a:ea typeface="ＭＳ Ｐゴシック" charset="-128"/>
                <a:cs typeface="ＭＳ Ｐゴシック" charset="-128"/>
              </a:rPr>
              <a:t>19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GeV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Chou (FNAL)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5897-8021-3749-ACB8-36F7B19F414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b="8536"/>
          <a:stretch>
            <a:fillRect/>
          </a:stretch>
        </p:blipFill>
        <p:spPr>
          <a:xfrm>
            <a:off x="855134" y="980874"/>
            <a:ext cx="7298266" cy="525059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939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8" y="304800"/>
            <a:ext cx="890111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Box 4"/>
          <p:cNvSpPr txBox="1">
            <a:spLocks noChangeArrowheads="1"/>
          </p:cNvSpPr>
          <p:nvPr/>
        </p:nvSpPr>
        <p:spPr bwMode="auto">
          <a:xfrm>
            <a:off x="2179638" y="4953000"/>
            <a:ext cx="12493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R. Bousso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5734" y="907157"/>
            <a:ext cx="2798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Entropy S = M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pl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</a:rPr>
              <a:t> Area / 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idea (Hogan):  add a new </a:t>
            </a:r>
            <a:r>
              <a:rPr lang="en-US" dirty="0" err="1" smtClean="0"/>
              <a:t>commutator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information stored on surface </a:t>
            </a:r>
            <a:r>
              <a:rPr lang="en-US" sz="2000" b="1" i="1" dirty="0" smtClean="0"/>
              <a:t>area</a:t>
            </a:r>
            <a:r>
              <a:rPr lang="en-US" dirty="0" smtClean="0"/>
              <a:t>, not volume, let’s postulate a new </a:t>
            </a:r>
            <a:r>
              <a:rPr lang="en-US" dirty="0" err="1" smtClean="0"/>
              <a:t>commutator</a:t>
            </a:r>
            <a:r>
              <a:rPr lang="en-US" dirty="0" smtClean="0"/>
              <a:t> of </a:t>
            </a:r>
            <a:r>
              <a:rPr lang="en-US" sz="2000" b="1" i="1" dirty="0" smtClean="0"/>
              <a:t>transverse</a:t>
            </a:r>
            <a:r>
              <a:rPr lang="en-US" dirty="0" smtClean="0"/>
              <a:t> position operators:</a:t>
            </a:r>
          </a:p>
          <a:p>
            <a:pPr>
              <a:buNone/>
            </a:pPr>
            <a:r>
              <a:rPr lang="en-US" dirty="0" smtClean="0"/>
              <a:t>                                      </a:t>
            </a:r>
            <a:r>
              <a:rPr lang="en-US" sz="2400" dirty="0" smtClean="0"/>
              <a:t>[</a:t>
            </a:r>
            <a:r>
              <a:rPr lang="en-US" sz="2400" dirty="0" err="1" smtClean="0"/>
              <a:t>x,y</a:t>
            </a:r>
            <a:r>
              <a:rPr lang="en-US" sz="2400" dirty="0" smtClean="0"/>
              <a:t>] = 1/M</a:t>
            </a:r>
            <a:r>
              <a:rPr lang="en-US" sz="2400" baseline="-25000" dirty="0" smtClean="0"/>
              <a:t>pl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          </a:t>
            </a:r>
            <a:r>
              <a:rPr lang="en-US" dirty="0" smtClean="0"/>
              <a:t>for a wave travelling along </a:t>
            </a:r>
            <a:r>
              <a:rPr lang="en-US" dirty="0" err="1" smtClean="0"/>
              <a:t>z</a:t>
            </a:r>
            <a:r>
              <a:rPr lang="en-US" dirty="0" smtClean="0"/>
              <a:t>.</a:t>
            </a:r>
          </a:p>
          <a:p>
            <a:endParaRPr lang="en-US" baseline="30000" dirty="0" smtClean="0"/>
          </a:p>
          <a:p>
            <a:r>
              <a:rPr lang="en-US" dirty="0" smtClean="0"/>
              <a:t>Since </a:t>
            </a:r>
            <a:r>
              <a:rPr lang="en-US" dirty="0" err="1" smtClean="0"/>
              <a:t>commutators</a:t>
            </a:r>
            <a:r>
              <a:rPr lang="en-US" dirty="0" smtClean="0"/>
              <a:t> specify phase space volume per degree of freedom, this corresponds to the black hole entropy formula</a:t>
            </a:r>
          </a:p>
          <a:p>
            <a:endParaRPr lang="en-US" baseline="30000" dirty="0" smtClean="0"/>
          </a:p>
          <a:p>
            <a:r>
              <a:rPr lang="en-US" dirty="0" smtClean="0"/>
              <a:t>The resulting initial minimum uncertainty in transverse coordinates </a:t>
            </a:r>
            <a:r>
              <a:rPr lang="en-US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y</a:t>
            </a:r>
            <a:r>
              <a:rPr lang="en-US" dirty="0" smtClean="0"/>
              <a:t> naturally grows due to </a:t>
            </a:r>
            <a:r>
              <a:rPr lang="en-US" sz="2000" b="1" i="1" dirty="0" smtClean="0"/>
              <a:t>diffraction </a:t>
            </a:r>
            <a:r>
              <a:rPr lang="en-US" dirty="0" smtClean="0"/>
              <a:t>in standard quantum mechanics:  [</a:t>
            </a:r>
            <a:r>
              <a:rPr lang="en-US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x</a:t>
            </a:r>
            <a:r>
              <a:rPr lang="en-US" dirty="0" smtClean="0"/>
              <a:t>]&gt;1/2,  [</a:t>
            </a:r>
            <a:r>
              <a:rPr lang="en-US" dirty="0" err="1" smtClean="0"/>
              <a:t>y</a:t>
            </a:r>
            <a:r>
              <a:rPr lang="en-US" dirty="0" smtClean="0"/>
              <a:t>,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y</a:t>
            </a:r>
            <a:r>
              <a:rPr lang="en-US" dirty="0" smtClean="0"/>
              <a:t>]&gt;1/2</a:t>
            </a:r>
            <a:endParaRPr lang="en-US" baseline="30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Chou (FNAL)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5897-8021-3749-ACB8-36F7B19F414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/>
          <a:srcRect l="32353" t="31648" r="33824" b="30949"/>
          <a:stretch>
            <a:fillRect/>
          </a:stretch>
        </p:blipFill>
        <p:spPr bwMode="auto">
          <a:xfrm rot="10800000">
            <a:off x="372530" y="4028041"/>
            <a:ext cx="4495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rot="10800000">
            <a:off x="2727324" y="5771116"/>
            <a:ext cx="2209800" cy="1587"/>
          </a:xfrm>
          <a:prstGeom prst="straightConnector1">
            <a:avLst/>
          </a:prstGeom>
          <a:ln w="50800">
            <a:solidFill>
              <a:schemeClr val="accent4"/>
            </a:solidFill>
            <a:headEnd type="triangle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2429933" y="5772703"/>
            <a:ext cx="18902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Travel distance </a:t>
            </a:r>
            <a:r>
              <a:rPr lang="en-US" sz="2000" dirty="0" smtClean="0">
                <a:solidFill>
                  <a:srgbClr val="FFFFFF"/>
                </a:solidFill>
              </a:rPr>
              <a:t>L</a:t>
            </a:r>
          </a:p>
          <a:p>
            <a:r>
              <a:rPr lang="en-US" sz="2000" dirty="0">
                <a:solidFill>
                  <a:srgbClr val="FFFFFF"/>
                </a:solidFill>
              </a:rPr>
              <a:t>o</a:t>
            </a:r>
            <a:r>
              <a:rPr lang="en-US" sz="2000" dirty="0" smtClean="0">
                <a:solidFill>
                  <a:srgbClr val="FFFFFF"/>
                </a:solidFill>
              </a:rPr>
              <a:t>r travel time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2711554" y="4842934"/>
            <a:ext cx="155783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Δx</a:t>
            </a:r>
            <a:r>
              <a:rPr lang="en-US" sz="2400" baseline="-25000" dirty="0" smtClean="0"/>
              <a:t>0 </a:t>
            </a:r>
            <a:r>
              <a:rPr lang="en-US" sz="2400" dirty="0" smtClean="0"/>
              <a:t>= 1/M</a:t>
            </a:r>
            <a:r>
              <a:rPr lang="en-US" sz="2400" baseline="-25000" dirty="0" smtClean="0"/>
              <a:t>pl</a:t>
            </a:r>
            <a:endParaRPr lang="en-US" sz="2400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5132837" y="4094838"/>
            <a:ext cx="41720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Initial size of the transverse position uncertainty = 10</a:t>
            </a:r>
            <a:r>
              <a:rPr lang="en-US" baseline="30000" dirty="0" smtClean="0">
                <a:solidFill>
                  <a:schemeClr val="bg1"/>
                </a:solidFill>
              </a:rPr>
              <a:t>-33 </a:t>
            </a:r>
            <a:r>
              <a:rPr lang="en-US" dirty="0" smtClean="0">
                <a:solidFill>
                  <a:schemeClr val="bg1"/>
                </a:solidFill>
              </a:rPr>
              <a:t>cm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Let this uncertainty grow over a nice long lever arm between two measurements of the same transverse position into something detectable (10</a:t>
            </a:r>
            <a:r>
              <a:rPr lang="en-US" baseline="30000" dirty="0" smtClean="0">
                <a:solidFill>
                  <a:schemeClr val="bg1"/>
                </a:solidFill>
              </a:rPr>
              <a:t>-15 </a:t>
            </a:r>
            <a:r>
              <a:rPr lang="en-US" dirty="0" smtClean="0">
                <a:solidFill>
                  <a:schemeClr val="bg1"/>
                </a:solidFill>
              </a:rPr>
              <a:t>cm for L=40m).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8900" y="5833533"/>
            <a:ext cx="8966200" cy="887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558800" y="5895178"/>
            <a:ext cx="8229600" cy="29263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New effect predicted, with no free theoretical parameters!</a:t>
            </a:r>
          </a:p>
          <a:p>
            <a:r>
              <a:rPr lang="en-US" sz="2000" b="1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The resulting  phase noise is detectable!</a:t>
            </a:r>
            <a:endParaRPr lang="en-US" sz="2000" b="1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34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248400" y="6356350"/>
            <a:ext cx="2895600" cy="365125"/>
          </a:xfrm>
          <a:noFill/>
        </p:spPr>
        <p:txBody>
          <a:bodyPr/>
          <a:lstStyle/>
          <a:p>
            <a:fld id="{F0BF026A-9229-BD42-BD73-B708722919B9}" type="slidenum">
              <a:rPr lang="en-US" smtClean="0"/>
              <a:pPr/>
              <a:t>18</a:t>
            </a:fld>
            <a:endParaRPr lang="en-US" dirty="0" smtClean="0"/>
          </a:p>
        </p:txBody>
      </p:sp>
      <p:pic>
        <p:nvPicPr>
          <p:cNvPr id="57350" name="Picture 5"/>
          <p:cNvPicPr>
            <a:picLocks noChangeAspect="1"/>
          </p:cNvPicPr>
          <p:nvPr/>
        </p:nvPicPr>
        <p:blipFill>
          <a:blip r:embed="rId2"/>
          <a:srcRect b="7956"/>
          <a:stretch>
            <a:fillRect/>
          </a:stretch>
        </p:blipFill>
        <p:spPr bwMode="auto">
          <a:xfrm>
            <a:off x="88900" y="152400"/>
            <a:ext cx="8966200" cy="568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4059514" cy="3064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16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1905000" y="6324600"/>
            <a:ext cx="54102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mtClean="0"/>
              <a:t>Aaron Chou (FNAL)</a:t>
            </a:r>
            <a:endParaRPr lang="en-US"/>
          </a:p>
        </p:txBody>
      </p:sp>
      <p:sp>
        <p:nvSpPr>
          <p:cNvPr id="55300" name="Rectangle 17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CFE4447-F63E-B146-AA91-19ED3D619520}" type="slidenum">
              <a:rPr lang="en-US"/>
              <a:pPr/>
              <a:t>19</a:t>
            </a:fld>
            <a:endParaRPr lang="en-US"/>
          </a:p>
        </p:txBody>
      </p:sp>
      <p:sp>
        <p:nvSpPr>
          <p:cNvPr id="55301" name="Title 1"/>
          <p:cNvSpPr>
            <a:spLocks noGrp="1"/>
          </p:cNvSpPr>
          <p:nvPr>
            <p:ph type="title"/>
          </p:nvPr>
        </p:nvSpPr>
        <p:spPr>
          <a:xfrm>
            <a:off x="4047068" y="1107212"/>
            <a:ext cx="5096932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Encoding of space-time coordinates at Planck wavelength gives i</a:t>
            </a:r>
            <a:r>
              <a:rPr lang="en-US" b="1" dirty="0" smtClean="0">
                <a:ea typeface="ＭＳ Ｐゴシック" charset="-128"/>
                <a:cs typeface="ＭＳ Ｐゴシック" charset="-128"/>
              </a:rPr>
              <a:t>rreducible noise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in gravitational wave interferometers, </a:t>
            </a:r>
            <a:r>
              <a:rPr lang="en-US" b="1" dirty="0" smtClean="0">
                <a:ea typeface="ＭＳ Ｐゴシック" charset="-128"/>
                <a:cs typeface="ＭＳ Ｐゴシック" charset="-128"/>
              </a:rPr>
              <a:t>possibly already detected by GEO600 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(Hogan)</a:t>
            </a:r>
            <a:br>
              <a:rPr lang="en-US" dirty="0" smtClean="0">
                <a:ea typeface="ＭＳ Ｐゴシック" charset="-128"/>
                <a:cs typeface="ＭＳ Ｐゴシック" charset="-128"/>
              </a:rPr>
            </a:b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03" name="Slide Number Placeholder 5"/>
          <p:cNvSpPr txBox="1">
            <a:spLocks noGrp="1"/>
          </p:cNvSpPr>
          <p:nvPr/>
        </p:nvSpPr>
        <p:spPr bwMode="auto">
          <a:xfrm>
            <a:off x="381000" y="630555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3B25068C-A5BF-0B43-9332-8BA8AF44B083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5530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3191933"/>
            <a:ext cx="810101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5" name="TextBox 9"/>
          <p:cNvSpPr txBox="1">
            <a:spLocks noChangeArrowheads="1"/>
          </p:cNvSpPr>
          <p:nvPr/>
        </p:nvSpPr>
        <p:spPr bwMode="auto">
          <a:xfrm>
            <a:off x="5943600" y="5653088"/>
            <a:ext cx="1327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CC0000"/>
                </a:solidFill>
              </a:rPr>
              <a:t>Holo. noise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scales of interest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07212"/>
            <a:ext cx="8856133" cy="5018951"/>
          </a:xfrm>
        </p:spPr>
        <p:txBody>
          <a:bodyPr/>
          <a:lstStyle/>
          <a:p>
            <a:r>
              <a:rPr lang="en-US" dirty="0" smtClean="0"/>
              <a:t>Hubble:  				          H</a:t>
            </a:r>
            <a:r>
              <a:rPr lang="en-US" baseline="-25000" dirty="0" smtClean="0"/>
              <a:t>0</a:t>
            </a:r>
            <a:r>
              <a:rPr lang="en-US" dirty="0" smtClean="0"/>
              <a:t> = 10</a:t>
            </a:r>
            <a:r>
              <a:rPr lang="en-US" baseline="30000" dirty="0" smtClean="0"/>
              <a:t>-33 </a:t>
            </a:r>
            <a:r>
              <a:rPr lang="en-US" dirty="0" err="1" smtClean="0"/>
              <a:t>eV</a:t>
            </a:r>
            <a:r>
              <a:rPr lang="en-US" dirty="0" smtClean="0"/>
              <a:t>		     	</a:t>
            </a:r>
          </a:p>
          <a:p>
            <a:r>
              <a:rPr lang="en-US" dirty="0" smtClean="0"/>
              <a:t>Dark Energy:    		M</a:t>
            </a:r>
            <a:r>
              <a:rPr lang="en-US" baseline="-25000" dirty="0" smtClean="0"/>
              <a:t>DE</a:t>
            </a:r>
            <a:r>
              <a:rPr lang="en-US" dirty="0" smtClean="0"/>
              <a:t> = (ρ</a:t>
            </a:r>
            <a:r>
              <a:rPr lang="en-US" baseline="-25000" dirty="0" smtClean="0"/>
              <a:t>DE</a:t>
            </a:r>
            <a:r>
              <a:rPr lang="en-US" dirty="0" smtClean="0"/>
              <a:t>) </a:t>
            </a:r>
            <a:r>
              <a:rPr lang="en-US" baseline="30000" dirty="0" smtClean="0"/>
              <a:t>¼</a:t>
            </a:r>
            <a:r>
              <a:rPr lang="en-US" dirty="0" smtClean="0"/>
              <a:t>  = 10</a:t>
            </a:r>
            <a:r>
              <a:rPr lang="en-US" baseline="30000" dirty="0" smtClean="0"/>
              <a:t>-3</a:t>
            </a:r>
            <a:r>
              <a:rPr lang="en-US" dirty="0" smtClean="0"/>
              <a:t> </a:t>
            </a:r>
            <a:r>
              <a:rPr lang="en-US" dirty="0" err="1" smtClean="0"/>
              <a:t>eV</a:t>
            </a:r>
            <a:r>
              <a:rPr lang="en-US" dirty="0" smtClean="0"/>
              <a:t>    		     = sqrt(H</a:t>
            </a:r>
            <a:r>
              <a:rPr lang="en-US" baseline="-25000" dirty="0" smtClean="0"/>
              <a:t>0</a:t>
            </a:r>
            <a:r>
              <a:rPr lang="en-US" dirty="0" smtClean="0"/>
              <a:t> ×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pl</a:t>
            </a:r>
            <a:r>
              <a:rPr lang="en-US" dirty="0" smtClean="0"/>
              <a:t>)  new </a:t>
            </a:r>
            <a:r>
              <a:rPr lang="en-US" dirty="0" err="1" smtClean="0"/>
              <a:t>inflaton</a:t>
            </a:r>
            <a:r>
              <a:rPr lang="en-US" dirty="0" smtClean="0"/>
              <a:t>?</a:t>
            </a:r>
          </a:p>
          <a:p>
            <a:r>
              <a:rPr lang="en-US" dirty="0" smtClean="0"/>
              <a:t>Electroweak:			      M</a:t>
            </a:r>
            <a:r>
              <a:rPr lang="en-US" baseline="-25000" dirty="0" smtClean="0"/>
              <a:t>EW</a:t>
            </a:r>
            <a:r>
              <a:rPr lang="en-US" dirty="0" smtClean="0"/>
              <a:t> = 10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		     </a:t>
            </a:r>
            <a:r>
              <a:rPr lang="en-US" dirty="0" smtClean="0"/>
              <a:t>≈</a:t>
            </a:r>
            <a:r>
              <a:rPr lang="en-US" dirty="0" smtClean="0"/>
              <a:t> </a:t>
            </a:r>
            <a:r>
              <a:rPr lang="en-US" dirty="0" err="1" smtClean="0"/>
              <a:t>sqrt(</a:t>
            </a:r>
            <a:r>
              <a:rPr lang="en-US" dirty="0" err="1" smtClean="0"/>
              <a:t>M</a:t>
            </a:r>
            <a:r>
              <a:rPr lang="en-US" baseline="-25000" dirty="0" err="1" smtClean="0"/>
              <a:t>DE</a:t>
            </a:r>
            <a:r>
              <a:rPr lang="en-US" dirty="0" smtClean="0"/>
              <a:t> ×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pl</a:t>
            </a:r>
            <a:r>
              <a:rPr lang="en-US" dirty="0" smtClean="0"/>
              <a:t>), </a:t>
            </a:r>
            <a:r>
              <a:rPr lang="en-US" dirty="0" err="1" smtClean="0"/>
              <a:t>WIMPs</a:t>
            </a:r>
            <a:r>
              <a:rPr lang="en-US" dirty="0" smtClean="0"/>
              <a:t>?</a:t>
            </a:r>
            <a:endParaRPr lang="en-US" dirty="0" smtClean="0"/>
          </a:p>
          <a:p>
            <a:r>
              <a:rPr lang="en-US" dirty="0" err="1" smtClean="0"/>
              <a:t>Peccei</a:t>
            </a:r>
            <a:r>
              <a:rPr lang="en-US" dirty="0" smtClean="0"/>
              <a:t>-Quinn:		   	        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PQ</a:t>
            </a:r>
            <a:r>
              <a:rPr lang="en-US" dirty="0" smtClean="0"/>
              <a:t> = 10</a:t>
            </a:r>
            <a:r>
              <a:rPr lang="en-US" baseline="30000" dirty="0" smtClean="0"/>
              <a:t>9</a:t>
            </a:r>
            <a:r>
              <a:rPr lang="en-US" dirty="0"/>
              <a:t>-</a:t>
            </a:r>
            <a:r>
              <a:rPr lang="en-US" dirty="0" smtClean="0"/>
              <a:t>10</a:t>
            </a:r>
            <a:r>
              <a:rPr lang="en-US" baseline="30000" dirty="0" smtClean="0"/>
              <a:t>13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        </a:t>
            </a:r>
            <a:r>
              <a:rPr lang="en-US" dirty="0" err="1" smtClean="0"/>
              <a:t>Axion</a:t>
            </a:r>
            <a:r>
              <a:rPr lang="en-US" dirty="0" smtClean="0"/>
              <a:t> DM?  </a:t>
            </a:r>
            <a:r>
              <a:rPr lang="en-US" dirty="0" err="1" smtClean="0"/>
              <a:t>TeV</a:t>
            </a:r>
            <a:r>
              <a:rPr lang="en-US" dirty="0" smtClean="0"/>
              <a:t> transparency?</a:t>
            </a:r>
          </a:p>
          <a:p>
            <a:r>
              <a:rPr lang="en-US" dirty="0" smtClean="0"/>
              <a:t>Gravity-mediated SUSY:	  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gSUSY</a:t>
            </a:r>
            <a:r>
              <a:rPr lang="en-US" dirty="0" smtClean="0"/>
              <a:t> = 10</a:t>
            </a:r>
            <a:r>
              <a:rPr lang="en-US" baseline="30000" dirty="0" smtClean="0"/>
              <a:t>11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 		     = </a:t>
            </a:r>
            <a:r>
              <a:rPr lang="en-US" dirty="0" err="1" smtClean="0"/>
              <a:t>sqrt(M</a:t>
            </a:r>
            <a:r>
              <a:rPr lang="en-US" baseline="-25000" dirty="0" err="1" smtClean="0"/>
              <a:t>EW</a:t>
            </a:r>
            <a:r>
              <a:rPr lang="en-US" smtClean="0"/>
              <a:t> </a:t>
            </a:r>
            <a:r>
              <a:rPr lang="en-US" smtClean="0"/>
              <a:t>× </a:t>
            </a:r>
            <a:r>
              <a:rPr lang="en-US" smtClean="0"/>
              <a:t>M</a:t>
            </a:r>
            <a:r>
              <a:rPr lang="en-US" baseline="-25000" smtClean="0"/>
              <a:t>pl</a:t>
            </a:r>
            <a:r>
              <a:rPr lang="en-US" dirty="0" smtClean="0"/>
              <a:t>)</a:t>
            </a:r>
          </a:p>
          <a:p>
            <a:r>
              <a:rPr lang="en-US" dirty="0" smtClean="0"/>
              <a:t>Grand Unification:		     M</a:t>
            </a:r>
            <a:r>
              <a:rPr lang="en-US" baseline="-25000" dirty="0" smtClean="0"/>
              <a:t>GUT</a:t>
            </a:r>
            <a:r>
              <a:rPr lang="en-US" dirty="0" smtClean="0"/>
              <a:t> = 10</a:t>
            </a:r>
            <a:r>
              <a:rPr lang="en-US" baseline="30000" dirty="0" smtClean="0"/>
              <a:t>15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               ≈ </a:t>
            </a:r>
            <a:r>
              <a:rPr lang="en-US" dirty="0" err="1" smtClean="0"/>
              <a:t>sqrt(</a:t>
            </a:r>
            <a:r>
              <a:rPr lang="en-US" dirty="0" err="1" smtClean="0"/>
              <a:t>H</a:t>
            </a:r>
            <a:r>
              <a:rPr lang="en-US" baseline="-25000" dirty="0" err="1"/>
              <a:t>I</a:t>
            </a:r>
            <a:r>
              <a:rPr lang="en-US" dirty="0" smtClean="0"/>
              <a:t> ×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pl</a:t>
            </a:r>
            <a:r>
              <a:rPr lang="en-US" dirty="0" smtClean="0"/>
              <a:t>)</a:t>
            </a:r>
            <a:r>
              <a:rPr lang="en-US" baseline="-25000" dirty="0" smtClean="0"/>
              <a:t>   </a:t>
            </a:r>
            <a:r>
              <a:rPr lang="en-US" dirty="0" smtClean="0"/>
              <a:t>Inflation scale?</a:t>
            </a:r>
          </a:p>
          <a:p>
            <a:r>
              <a:rPr lang="en-US" dirty="0" smtClean="0"/>
              <a:t>Gravity: 				       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pl</a:t>
            </a:r>
            <a:r>
              <a:rPr lang="en-US" dirty="0" smtClean="0"/>
              <a:t> = 10</a:t>
            </a:r>
            <a:r>
              <a:rPr lang="en-US" baseline="30000" dirty="0" smtClean="0"/>
              <a:t>19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Chou (FNAL)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5897-8021-3749-ACB8-36F7B19F4140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The Proposed 40m Fermilab Holometer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2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905000" y="6324600"/>
            <a:ext cx="54102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mtClean="0"/>
              <a:t>Aaron Chou (FNAL)</a:t>
            </a:r>
            <a:endParaRPr lang="en-US"/>
          </a:p>
        </p:txBody>
      </p:sp>
      <p:sp>
        <p:nvSpPr>
          <p:cNvPr id="5837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B4B521A-12DE-4D45-BC1B-6EC7EA8CFE9B}" type="slidenum">
              <a:rPr lang="en-US" smtClean="0"/>
              <a:pPr/>
              <a:t>20</a:t>
            </a:fld>
            <a:endParaRPr lang="en-US" smtClean="0"/>
          </a:p>
        </p:txBody>
      </p:sp>
      <p:pic>
        <p:nvPicPr>
          <p:cNvPr id="5837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846138"/>
            <a:ext cx="8534400" cy="578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TextBox 6"/>
          <p:cNvSpPr txBox="1">
            <a:spLocks noChangeArrowheads="1"/>
          </p:cNvSpPr>
          <p:nvPr/>
        </p:nvSpPr>
        <p:spPr bwMode="auto">
          <a:xfrm>
            <a:off x="5207000" y="2971800"/>
            <a:ext cx="3708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Space-time noise is expected to be correlated for two interferometers occupying the same space-time.</a:t>
            </a:r>
            <a:endParaRPr lang="en-US" sz="1800" dirty="0" smtClean="0">
              <a:solidFill>
                <a:srgbClr val="800000"/>
              </a:solidFill>
            </a:endParaRPr>
          </a:p>
          <a:p>
            <a:r>
              <a:rPr lang="en-US" sz="1800" b="1" dirty="0">
                <a:solidFill>
                  <a:srgbClr val="800000"/>
                </a:solidFill>
              </a:rPr>
              <a:t>5-sigma detection of correlated holographic noise within hours</a:t>
            </a:r>
            <a:r>
              <a:rPr lang="en-US" sz="1800" b="1" dirty="0" smtClean="0">
                <a:solidFill>
                  <a:srgbClr val="800000"/>
                </a:solidFill>
              </a:rPr>
              <a:t>.</a:t>
            </a:r>
          </a:p>
        </p:txBody>
      </p:sp>
      <p:sp>
        <p:nvSpPr>
          <p:cNvPr id="58376" name="TextBox 7"/>
          <p:cNvSpPr txBox="1">
            <a:spLocks noChangeArrowheads="1"/>
          </p:cNvSpPr>
          <p:nvPr/>
        </p:nvSpPr>
        <p:spPr bwMode="auto">
          <a:xfrm>
            <a:off x="6197600" y="4648835"/>
            <a:ext cx="2540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/>
              <a:t>Experimental handles:</a:t>
            </a:r>
          </a:p>
          <a:p>
            <a:pPr marL="342900" indent="-342900">
              <a:buAutoNum type="arabicParenR"/>
            </a:pPr>
            <a:r>
              <a:rPr lang="en-US" dirty="0" smtClean="0"/>
              <a:t>Spectrum of noise</a:t>
            </a:r>
          </a:p>
          <a:p>
            <a:pPr marL="342900" indent="-342900">
              <a:buAutoNum type="arabicParenR"/>
            </a:pPr>
            <a:r>
              <a:rPr lang="en-US" dirty="0" smtClean="0"/>
              <a:t>Fall-off of noise as the two devices are separated spatially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History of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interferometry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6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905000" y="6324600"/>
            <a:ext cx="54102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mtClean="0"/>
              <a:t>Aaron Chou (FNAL)</a:t>
            </a:r>
            <a:endParaRPr lang="en-US"/>
          </a:p>
        </p:txBody>
      </p:sp>
      <p:sp>
        <p:nvSpPr>
          <p:cNvPr id="5939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B80FE75-A428-DD41-85C6-12D4331F4A2B}" type="slidenum">
              <a:rPr lang="en-US" smtClean="0"/>
              <a:pPr/>
              <a:t>21</a:t>
            </a:fld>
            <a:endParaRPr lang="en-US" smtClean="0"/>
          </a:p>
        </p:txBody>
      </p:sp>
      <p:pic>
        <p:nvPicPr>
          <p:cNvPr id="59398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23925"/>
            <a:ext cx="82296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Probing the 10</a:t>
            </a:r>
            <a:r>
              <a:rPr lang="en-US" baseline="30000" dirty="0" smtClean="0"/>
              <a:t>11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 scale with lasers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13613"/>
            <a:ext cx="8229600" cy="1512550"/>
          </a:xfrm>
        </p:spPr>
        <p:txBody>
          <a:bodyPr/>
          <a:lstStyle/>
          <a:p>
            <a:r>
              <a:rPr lang="en-US" dirty="0" smtClean="0"/>
              <a:t>Chameleon Search (CHASE): 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Fermilab</a:t>
            </a:r>
            <a:r>
              <a:rPr lang="en-US" dirty="0" smtClean="0"/>
              <a:t>, </a:t>
            </a:r>
            <a:r>
              <a:rPr lang="en-US" dirty="0" err="1" smtClean="0"/>
              <a:t>U.Chicago</a:t>
            </a:r>
            <a:r>
              <a:rPr lang="en-US" dirty="0" smtClean="0"/>
              <a:t>, Cambridge</a:t>
            </a:r>
          </a:p>
          <a:p>
            <a:r>
              <a:rPr lang="en-US" dirty="0" smtClean="0"/>
              <a:t>Resonantly Enhanced </a:t>
            </a:r>
            <a:r>
              <a:rPr lang="en-US" dirty="0" err="1"/>
              <a:t>A</a:t>
            </a:r>
            <a:r>
              <a:rPr lang="en-US" dirty="0" err="1" smtClean="0"/>
              <a:t>xion</a:t>
            </a:r>
            <a:r>
              <a:rPr lang="en-US" dirty="0" smtClean="0"/>
              <a:t>-Photon Regeneration (REAPER):</a:t>
            </a:r>
          </a:p>
          <a:p>
            <a:pPr lvl="1"/>
            <a:r>
              <a:rPr lang="en-US" dirty="0" err="1" smtClean="0"/>
              <a:t>Fermilab</a:t>
            </a:r>
            <a:r>
              <a:rPr lang="en-US" dirty="0" smtClean="0"/>
              <a:t>, </a:t>
            </a:r>
            <a:r>
              <a:rPr lang="en-US" dirty="0" err="1" smtClean="0"/>
              <a:t>U.Florida</a:t>
            </a:r>
            <a:r>
              <a:rPr lang="en-US" dirty="0" smtClean="0"/>
              <a:t>, </a:t>
            </a:r>
            <a:r>
              <a:rPr lang="en-US" dirty="0" err="1" smtClean="0"/>
              <a:t>U.Michigan</a:t>
            </a:r>
            <a:r>
              <a:rPr lang="en-US" dirty="0" smtClean="0"/>
              <a:t>, Naval Postgraduate school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Chou (FNAL)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5897-8021-3749-ACB8-36F7B19F4140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974"/>
            <a:ext cx="9035145" cy="358780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990600"/>
            <a:ext cx="4038600" cy="1371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1143000"/>
          </a:xfrm>
          <a:noFill/>
        </p:spPr>
        <p:txBody>
          <a:bodyPr/>
          <a:lstStyle/>
          <a:p>
            <a:pPr eaLnBrk="1" hangingPunct="1"/>
            <a:r>
              <a:rPr lang="en-US" smtClean="0">
                <a:latin typeface="Comic Sans MS" charset="0"/>
                <a:ea typeface="ＭＳ Ｐゴシック" charset="-128"/>
                <a:cs typeface="ＭＳ Ｐゴシック" charset="-128"/>
              </a:rPr>
              <a:t>Axion search:  Light shining though walls</a:t>
            </a:r>
            <a:endParaRPr lang="en-US" sz="1800" baseline="30000" smtClean="0"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0420" name="Picture 4" descr="vanbibberfigu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5100" y="2209800"/>
            <a:ext cx="49149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228600" y="1676400"/>
            <a:ext cx="2743200" cy="11699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14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Experimental configuration inspired by a Feynman diagram.</a:t>
            </a:r>
          </a:p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14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14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K.  Van Bibber, et. al., PRL 59, 759 (1987</a:t>
            </a:r>
            <a:r>
              <a:rPr lang="en-US" sz="14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)  (+ Steve </a:t>
            </a:r>
            <a:r>
              <a:rPr lang="en-US" sz="1400" dirty="0" err="1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Koonin</a:t>
            </a:r>
            <a:r>
              <a:rPr lang="en-US" sz="14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)</a:t>
            </a:r>
            <a:endParaRPr lang="en-US" sz="14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0422" name="Picture 9"/>
          <p:cNvPicPr>
            <a:picLocks noChangeAspect="1"/>
          </p:cNvPicPr>
          <p:nvPr/>
        </p:nvPicPr>
        <p:blipFill>
          <a:blip r:embed="rId5"/>
          <a:srcRect r="86761"/>
          <a:stretch>
            <a:fillRect/>
          </a:stretch>
        </p:blipFill>
        <p:spPr bwMode="auto">
          <a:xfrm>
            <a:off x="2743200" y="4267200"/>
            <a:ext cx="803275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3" name="TextBox 11"/>
          <p:cNvSpPr txBox="1">
            <a:spLocks noChangeArrowheads="1"/>
          </p:cNvSpPr>
          <p:nvPr/>
        </p:nvSpPr>
        <p:spPr bwMode="auto">
          <a:xfrm>
            <a:off x="687388" y="5334000"/>
            <a:ext cx="84566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Cost scales linearly with sensitivity.  </a:t>
            </a:r>
          </a:p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How to achieve orders of magnitude improvement???</a:t>
            </a:r>
          </a:p>
        </p:txBody>
      </p:sp>
      <p:pic>
        <p:nvPicPr>
          <p:cNvPr id="60424" name="Picture 9"/>
          <p:cNvPicPr>
            <a:picLocks noChangeAspect="1"/>
          </p:cNvPicPr>
          <p:nvPr/>
        </p:nvPicPr>
        <p:blipFill>
          <a:blip r:embed="rId5"/>
          <a:srcRect l="69073"/>
          <a:stretch>
            <a:fillRect/>
          </a:stretch>
        </p:blipFill>
        <p:spPr bwMode="auto">
          <a:xfrm>
            <a:off x="3505200" y="4267200"/>
            <a:ext cx="1876425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5" name="TextBox 10"/>
          <p:cNvSpPr txBox="1">
            <a:spLocks noChangeArrowheads="1"/>
          </p:cNvSpPr>
          <p:nvPr/>
        </p:nvSpPr>
        <p:spPr bwMode="auto">
          <a:xfrm>
            <a:off x="6172200" y="4495800"/>
            <a:ext cx="20697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err="1">
                <a:solidFill>
                  <a:srgbClr val="FFFFFF"/>
                </a:solidFill>
              </a:rPr>
              <a:t>g</a:t>
            </a:r>
            <a:r>
              <a:rPr lang="en-US" sz="1800" dirty="0">
                <a:solidFill>
                  <a:srgbClr val="FFFFFF"/>
                </a:solidFill>
              </a:rPr>
              <a:t>=coupling constant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5897-8021-3749-ACB8-36F7B19F414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Chou (FNAL)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/>
          <a:srcRect t="2382"/>
          <a:stretch>
            <a:fillRect/>
          </a:stretch>
        </p:blipFill>
        <p:spPr bwMode="auto">
          <a:xfrm>
            <a:off x="228600" y="1045371"/>
            <a:ext cx="6040438" cy="2190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ea typeface="ＭＳ Ｐゴシック" charset="-128"/>
                <a:cs typeface="ＭＳ Ｐゴシック" charset="-128"/>
              </a:rPr>
            </a:br>
            <a:r>
              <a:rPr lang="en-US" sz="2400" b="1" dirty="0" smtClean="0">
                <a:ea typeface="ＭＳ Ｐゴシック" charset="-128"/>
                <a:cs typeface="ＭＳ Ｐゴシック" charset="-128"/>
              </a:rPr>
              <a:t>A game-changer: Cavity-enhanced photon-</a:t>
            </a:r>
            <a:r>
              <a:rPr lang="en-US" sz="2400" b="1" dirty="0" err="1" smtClean="0">
                <a:ea typeface="ＭＳ Ｐゴシック" charset="-128"/>
                <a:cs typeface="ＭＳ Ｐゴシック" charset="-128"/>
              </a:rPr>
              <a:t>axion</a:t>
            </a:r>
            <a:r>
              <a:rPr lang="en-US" sz="2400" b="1" dirty="0" smtClean="0">
                <a:ea typeface="ＭＳ Ｐゴシック" charset="-128"/>
                <a:cs typeface="ＭＳ Ｐゴシック" charset="-128"/>
              </a:rPr>
              <a:t> conversion</a:t>
            </a:r>
            <a:br>
              <a:rPr lang="en-US" sz="2400" b="1" dirty="0" smtClean="0">
                <a:ea typeface="ＭＳ Ｐゴシック" charset="-128"/>
                <a:cs typeface="ＭＳ Ｐゴシック" charset="-128"/>
              </a:rPr>
            </a:br>
            <a:endParaRPr lang="en-US" sz="2400" b="1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2469" name="TextBox 9"/>
          <p:cNvSpPr txBox="1">
            <a:spLocks noChangeArrowheads="1"/>
          </p:cNvSpPr>
          <p:nvPr/>
        </p:nvSpPr>
        <p:spPr bwMode="auto">
          <a:xfrm>
            <a:off x="381000" y="3476625"/>
            <a:ext cx="8382000" cy="317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In other words to detect a weak spring constant </a:t>
            </a:r>
            <a:r>
              <a:rPr lang="en-US" sz="2000" b="1" dirty="0" smtClean="0">
                <a:solidFill>
                  <a:schemeClr val="bg1"/>
                </a:solidFill>
              </a:rPr>
              <a:t>coupling two </a:t>
            </a:r>
            <a:r>
              <a:rPr lang="en-US" sz="2000" b="1" dirty="0" smtClean="0">
                <a:solidFill>
                  <a:schemeClr val="bg1"/>
                </a:solidFill>
              </a:rPr>
              <a:t>oscillators, just jack up the Q of each oscillator!  </a:t>
            </a:r>
            <a:r>
              <a:rPr lang="en-US" sz="2000" dirty="0" smtClean="0">
                <a:solidFill>
                  <a:schemeClr val="bg1"/>
                </a:solidFill>
              </a:rPr>
              <a:t>Shake one and watch the other one move.</a:t>
            </a:r>
          </a:p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20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Signal rate increases as the square of cavity finesse: with 10</a:t>
            </a:r>
            <a:r>
              <a:rPr lang="en-US" sz="2000" baseline="30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5</a:t>
            </a:r>
            <a:r>
              <a:rPr lang="en-US" sz="2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bounces, the rate increases by 10</a:t>
            </a:r>
            <a:r>
              <a:rPr lang="en-US" sz="2000" baseline="30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10</a:t>
            </a:r>
            <a:r>
              <a:rPr lang="en-US" sz="2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!!!</a:t>
            </a:r>
          </a:p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20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Possible to improve </a:t>
            </a:r>
            <a:r>
              <a:rPr lang="en-US" sz="2000" dirty="0" err="1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GammeV</a:t>
            </a:r>
            <a:r>
              <a:rPr lang="en-US" sz="2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limit by 4 orders of magnitude using 40m long strings of </a:t>
            </a:r>
            <a:r>
              <a:rPr lang="en-US" sz="2000" b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existing spare </a:t>
            </a:r>
            <a:r>
              <a:rPr lang="en-US" sz="2000" b="1" dirty="0" err="1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Tevatron</a:t>
            </a:r>
            <a:r>
              <a:rPr lang="en-US" sz="2000" b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magnets</a:t>
            </a:r>
            <a:r>
              <a:rPr lang="en-US" sz="2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.</a:t>
            </a:r>
          </a:p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20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20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7173" y="1771414"/>
            <a:ext cx="1070012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 defTabSz="457200">
              <a:spcBef>
                <a:spcPct val="0"/>
              </a:spcBef>
              <a:buClrTx/>
              <a:buSzTx/>
              <a:defRPr/>
            </a:pPr>
            <a:r>
              <a:rPr lang="en-US" sz="1800" dirty="0">
                <a:ln w="9525" cap="flat" cmpd="sng" algn="ctr">
                  <a:solidFill>
                    <a:srgbClr val="00009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prstClr val="black">
                    <a:lumMod val="10000"/>
                  </a:prstClr>
                </a:solidFill>
                <a:ea typeface="ＭＳ Ｐゴシック" charset="-128"/>
                <a:cs typeface="ＭＳ Ｐゴシック" charset="-128"/>
              </a:rPr>
              <a:t>Tevatron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5897-8021-3749-ACB8-36F7B19F414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Chou (FNAL)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92176" y="891302"/>
            <a:ext cx="26423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Matched </a:t>
            </a:r>
            <a:r>
              <a:rPr lang="en-US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Fabry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-Perot cavities shape the </a:t>
            </a:r>
            <a:r>
              <a:rPr lang="en-US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axion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beam and  resonantly enhance the </a:t>
            </a:r>
            <a:r>
              <a:rPr lang="en-US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axion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-photon transition probability.  Light leaks coherently from the bright cavity into the dark cavity.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925" y="874713"/>
            <a:ext cx="7635875" cy="51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7162800" y="6000750"/>
            <a:ext cx="1058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prstTxWarp prst="textNoShape">
              <a:avLst/>
            </a:prstTxWarp>
            <a:spAutoFit/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20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m</a:t>
            </a:r>
            <a:r>
              <a:rPr lang="en-US" sz="2000" baseline="-250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</a:rPr>
              <a:t>ϕ</a:t>
            </a:r>
            <a:r>
              <a:rPr lang="en-US" sz="20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 [eV]</a:t>
            </a:r>
          </a:p>
        </p:txBody>
      </p:sp>
      <p:sp>
        <p:nvSpPr>
          <p:cNvPr id="63492" name="TextBox 7"/>
          <p:cNvSpPr txBox="1">
            <a:spLocks noChangeArrowheads="1"/>
          </p:cNvSpPr>
          <p:nvPr/>
        </p:nvSpPr>
        <p:spPr bwMode="auto">
          <a:xfrm rot="-5400000">
            <a:off x="-450057" y="1126332"/>
            <a:ext cx="1528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prstTxWarp prst="textNoShape">
              <a:avLst/>
            </a:prstTxWarp>
            <a:spAutoFit/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20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g</a:t>
            </a:r>
            <a:r>
              <a:rPr lang="en-US" sz="2000" baseline="-25000">
                <a:solidFill>
                  <a:srgbClr val="000000"/>
                </a:solidFill>
                <a:latin typeface="Lucida Grande" charset="0"/>
                <a:ea typeface="Lucida Grande" charset="0"/>
                <a:cs typeface="Lucida Grande" charset="0"/>
              </a:rPr>
              <a:t>ϕγγ</a:t>
            </a:r>
            <a:r>
              <a:rPr lang="en-US" sz="20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 [GeV</a:t>
            </a:r>
            <a:r>
              <a:rPr lang="en-US" sz="2000" baseline="300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-1</a:t>
            </a:r>
            <a:r>
              <a:rPr lang="en-US" sz="20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</a:p>
        </p:txBody>
      </p:sp>
      <p:sp>
        <p:nvSpPr>
          <p:cNvPr id="63493" name="TextBox 8"/>
          <p:cNvSpPr txBox="1">
            <a:spLocks noChangeArrowheads="1"/>
          </p:cNvSpPr>
          <p:nvPr/>
        </p:nvSpPr>
        <p:spPr bwMode="auto">
          <a:xfrm>
            <a:off x="6856413" y="1627188"/>
            <a:ext cx="1106487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prstTxWarp prst="textNoShape">
              <a:avLst/>
            </a:prstTxWarp>
            <a:spAutoFit/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17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GammeV</a:t>
            </a:r>
          </a:p>
        </p:txBody>
      </p:sp>
      <p:sp>
        <p:nvSpPr>
          <p:cNvPr id="63494" name="TextBox 9"/>
          <p:cNvSpPr txBox="1">
            <a:spLocks noChangeArrowheads="1"/>
          </p:cNvSpPr>
          <p:nvPr/>
        </p:nvSpPr>
        <p:spPr bwMode="auto">
          <a:xfrm>
            <a:off x="6188075" y="2465388"/>
            <a:ext cx="973138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prstTxWarp prst="textNoShape">
              <a:avLst/>
            </a:prstTxWarp>
            <a:spAutoFit/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17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UF Exp.</a:t>
            </a:r>
          </a:p>
        </p:txBody>
      </p:sp>
      <p:sp>
        <p:nvSpPr>
          <p:cNvPr id="63496" name="TextBox 11"/>
          <p:cNvSpPr txBox="1">
            <a:spLocks noChangeArrowheads="1"/>
          </p:cNvSpPr>
          <p:nvPr/>
        </p:nvSpPr>
        <p:spPr bwMode="auto">
          <a:xfrm>
            <a:off x="4449763" y="3392488"/>
            <a:ext cx="10429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prstTxWarp prst="textNoShape">
              <a:avLst/>
            </a:prstTxWarp>
            <a:spAutoFit/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TeV 6+6</a:t>
            </a:r>
          </a:p>
        </p:txBody>
      </p:sp>
      <p:sp>
        <p:nvSpPr>
          <p:cNvPr id="63497" name="TextBox 12"/>
          <p:cNvSpPr txBox="1">
            <a:spLocks noChangeArrowheads="1"/>
          </p:cNvSpPr>
          <p:nvPr/>
        </p:nvSpPr>
        <p:spPr bwMode="auto">
          <a:xfrm>
            <a:off x="1417638" y="4117975"/>
            <a:ext cx="2474912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prstTxWarp prst="textNoShape">
              <a:avLst/>
            </a:prstTxWarp>
            <a:spAutoFit/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17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With improved magnets</a:t>
            </a:r>
          </a:p>
        </p:txBody>
      </p:sp>
      <p:sp>
        <p:nvSpPr>
          <p:cNvPr id="63498" name="Title 13"/>
          <p:cNvSpPr>
            <a:spLocks noGrp="1"/>
          </p:cNvSpPr>
          <p:nvPr>
            <p:ph type="title"/>
          </p:nvPr>
        </p:nvSpPr>
        <p:spPr>
          <a:xfrm>
            <a:off x="457200" y="76200"/>
            <a:ext cx="8077200" cy="4111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Resonant regeneration discovery potential</a:t>
            </a:r>
          </a:p>
        </p:txBody>
      </p:sp>
      <p:sp>
        <p:nvSpPr>
          <p:cNvPr id="63499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6E4B33-B34D-3C44-9126-BC16870F081D}" type="slidenum">
              <a:rPr lang="en-US" smtClean="0">
                <a:latin typeface="Calibri" charset="0"/>
                <a:ea typeface="ＭＳ Ｐゴシック" charset="-128"/>
                <a:cs typeface="ＭＳ Ｐゴシック" charset="-128"/>
              </a:rPr>
              <a:pPr/>
              <a:t>25</a:t>
            </a:fld>
            <a:endParaRPr lang="en-US" smtClean="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3500" name="Footer Placeholder 1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Aaron Chou (FNAL)</a:t>
            </a:r>
            <a:endParaRPr lang="en-US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3501" name="TextBox 12"/>
          <p:cNvSpPr txBox="1">
            <a:spLocks noChangeArrowheads="1"/>
          </p:cNvSpPr>
          <p:nvPr/>
        </p:nvSpPr>
        <p:spPr bwMode="auto">
          <a:xfrm>
            <a:off x="3824814" y="2819400"/>
            <a:ext cx="27463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542D66"/>
                </a:solidFill>
              </a:rPr>
              <a:t>Current best </a:t>
            </a:r>
            <a:r>
              <a:rPr lang="en-US" sz="2000" dirty="0" smtClean="0">
                <a:solidFill>
                  <a:srgbClr val="542D66"/>
                </a:solidFill>
              </a:rPr>
              <a:t>limit (CAST)</a:t>
            </a:r>
            <a:endParaRPr lang="en-US" sz="2000" dirty="0">
              <a:solidFill>
                <a:srgbClr val="542D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27"/>
          <p:cNvSpPr txBox="1">
            <a:spLocks noChangeArrowheads="1"/>
          </p:cNvSpPr>
          <p:nvPr/>
        </p:nvSpPr>
        <p:spPr bwMode="auto">
          <a:xfrm>
            <a:off x="569913" y="685800"/>
            <a:ext cx="8269287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Anomalous transparency of the universe to VHE and UHE gamma rays observed by HESS, VERITAS, MAGIC, Whipple, </a:t>
            </a:r>
            <a:r>
              <a:rPr lang="en-US" sz="1800" dirty="0" err="1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HiRes</a:t>
            </a:r>
            <a:r>
              <a:rPr lang="en-US" sz="1800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,  can be explained by mixing of photons with </a:t>
            </a:r>
            <a:r>
              <a:rPr lang="en-US" sz="1800" dirty="0" err="1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axion</a:t>
            </a:r>
            <a:r>
              <a:rPr lang="en-US" sz="1800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-like particles.</a:t>
            </a:r>
          </a:p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1400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Hooper, </a:t>
            </a:r>
            <a:r>
              <a:rPr lang="en-US" sz="1400" dirty="0" err="1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Serpico</a:t>
            </a:r>
            <a:r>
              <a:rPr lang="en-US" sz="1400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, 2007</a:t>
            </a:r>
          </a:p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1400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De Angelis, </a:t>
            </a:r>
            <a:r>
              <a:rPr lang="en-US" sz="1400" dirty="0" err="1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Mansutti</a:t>
            </a:r>
            <a:r>
              <a:rPr lang="en-US" sz="1400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1400" dirty="0" err="1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Roncadelli</a:t>
            </a:r>
            <a:r>
              <a:rPr lang="en-US" sz="1400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, 2007</a:t>
            </a:r>
          </a:p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1400" dirty="0" err="1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Simet</a:t>
            </a:r>
            <a:r>
              <a:rPr lang="en-US" sz="1400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, Hooper, </a:t>
            </a:r>
            <a:r>
              <a:rPr lang="en-US" sz="1400" dirty="0" err="1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Serpico</a:t>
            </a:r>
            <a:r>
              <a:rPr lang="en-US" sz="1400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, 2008</a:t>
            </a:r>
          </a:p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1400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Fairbairn, </a:t>
            </a:r>
            <a:r>
              <a:rPr lang="en-US" sz="1400" dirty="0" err="1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Rashba</a:t>
            </a:r>
            <a:r>
              <a:rPr lang="en-US" sz="1400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1400" dirty="0" err="1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Troitsky</a:t>
            </a:r>
            <a:r>
              <a:rPr lang="en-US" sz="1400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, 2009</a:t>
            </a:r>
          </a:p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4515" name="Rectangle 6"/>
          <p:cNvSpPr>
            <a:spLocks noChangeArrowheads="1"/>
          </p:cNvSpPr>
          <p:nvPr/>
        </p:nvSpPr>
        <p:spPr bwMode="auto">
          <a:xfrm>
            <a:off x="0" y="2682875"/>
            <a:ext cx="9144000" cy="41751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Century Schoolbook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28100" cy="533400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charset="0"/>
                <a:ea typeface="ＭＳ Ｐゴシック" charset="-128"/>
                <a:cs typeface="ＭＳ Ｐゴシック" charset="-128"/>
              </a:rPr>
              <a:t>We are sensitive to an interesting region of coupling</a:t>
            </a:r>
          </a:p>
        </p:txBody>
      </p:sp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3"/>
          <a:srcRect l="-49" t="1431" r="1564" b="99"/>
          <a:stretch>
            <a:fillRect/>
          </a:stretch>
        </p:blipFill>
        <p:spPr bwMode="auto">
          <a:xfrm rot="-2700000">
            <a:off x="790575" y="3313113"/>
            <a:ext cx="213360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3692525"/>
            <a:ext cx="28321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Freeform 8"/>
          <p:cNvSpPr>
            <a:spLocks/>
          </p:cNvSpPr>
          <p:nvPr/>
        </p:nvSpPr>
        <p:spPr bwMode="auto">
          <a:xfrm rot="-900000">
            <a:off x="5029200" y="3962400"/>
            <a:ext cx="762000" cy="152400"/>
          </a:xfrm>
          <a:custGeom>
            <a:avLst/>
            <a:gdLst>
              <a:gd name="T0" fmla="*/ 0 w 480"/>
              <a:gd name="T1" fmla="*/ 2147483647 h 96"/>
              <a:gd name="T2" fmla="*/ 2147483647 w 480"/>
              <a:gd name="T3" fmla="*/ 0 h 96"/>
              <a:gd name="T4" fmla="*/ 2147483647 w 480"/>
              <a:gd name="T5" fmla="*/ 2147483647 h 96"/>
              <a:gd name="T6" fmla="*/ 2147483647 w 480"/>
              <a:gd name="T7" fmla="*/ 0 h 96"/>
              <a:gd name="T8" fmla="*/ 2147483647 w 480"/>
              <a:gd name="T9" fmla="*/ 2147483647 h 96"/>
              <a:gd name="T10" fmla="*/ 2147483647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96"/>
              <a:gd name="T20" fmla="*/ 480 w 48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48" y="48"/>
                  <a:pt x="480" y="0"/>
                </a:cubicBezTo>
              </a:path>
            </a:pathLst>
          </a:custGeom>
          <a:noFill/>
          <a:ln w="222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Century Schoolbook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0" name="Freeform 9"/>
          <p:cNvSpPr>
            <a:spLocks/>
          </p:cNvSpPr>
          <p:nvPr/>
        </p:nvSpPr>
        <p:spPr bwMode="auto">
          <a:xfrm rot="-2400000">
            <a:off x="4038600" y="4114800"/>
            <a:ext cx="762000" cy="152400"/>
          </a:xfrm>
          <a:custGeom>
            <a:avLst/>
            <a:gdLst>
              <a:gd name="T0" fmla="*/ 0 w 480"/>
              <a:gd name="T1" fmla="*/ 2147483647 h 96"/>
              <a:gd name="T2" fmla="*/ 2147483647 w 480"/>
              <a:gd name="T3" fmla="*/ 0 h 96"/>
              <a:gd name="T4" fmla="*/ 2147483647 w 480"/>
              <a:gd name="T5" fmla="*/ 2147483647 h 96"/>
              <a:gd name="T6" fmla="*/ 2147483647 w 480"/>
              <a:gd name="T7" fmla="*/ 0 h 96"/>
              <a:gd name="T8" fmla="*/ 2147483647 w 480"/>
              <a:gd name="T9" fmla="*/ 2147483647 h 96"/>
              <a:gd name="T10" fmla="*/ 2147483647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96"/>
              <a:gd name="T20" fmla="*/ 480 w 48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48" y="48"/>
                  <a:pt x="480" y="0"/>
                </a:cubicBezTo>
              </a:path>
            </a:pathLst>
          </a:custGeom>
          <a:noFill/>
          <a:ln w="222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Century Schoolbook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1" name="Freeform 10"/>
          <p:cNvSpPr>
            <a:spLocks/>
          </p:cNvSpPr>
          <p:nvPr/>
        </p:nvSpPr>
        <p:spPr bwMode="auto">
          <a:xfrm rot="2400000">
            <a:off x="3505200" y="4419600"/>
            <a:ext cx="762000" cy="152400"/>
          </a:xfrm>
          <a:custGeom>
            <a:avLst/>
            <a:gdLst>
              <a:gd name="T0" fmla="*/ 0 w 480"/>
              <a:gd name="T1" fmla="*/ 2147483647 h 96"/>
              <a:gd name="T2" fmla="*/ 2147483647 w 480"/>
              <a:gd name="T3" fmla="*/ 0 h 96"/>
              <a:gd name="T4" fmla="*/ 2147483647 w 480"/>
              <a:gd name="T5" fmla="*/ 2147483647 h 96"/>
              <a:gd name="T6" fmla="*/ 2147483647 w 480"/>
              <a:gd name="T7" fmla="*/ 0 h 96"/>
              <a:gd name="T8" fmla="*/ 2147483647 w 480"/>
              <a:gd name="T9" fmla="*/ 2147483647 h 96"/>
              <a:gd name="T10" fmla="*/ 2147483647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96"/>
              <a:gd name="T20" fmla="*/ 480 w 48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48" y="48"/>
                  <a:pt x="480" y="0"/>
                </a:cubicBezTo>
              </a:path>
            </a:pathLst>
          </a:custGeom>
          <a:noFill/>
          <a:ln w="222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Century Schoolbook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2" name="Freeform 11"/>
          <p:cNvSpPr>
            <a:spLocks/>
          </p:cNvSpPr>
          <p:nvPr/>
        </p:nvSpPr>
        <p:spPr bwMode="auto">
          <a:xfrm rot="2400000">
            <a:off x="4267200" y="4419600"/>
            <a:ext cx="762000" cy="152400"/>
          </a:xfrm>
          <a:custGeom>
            <a:avLst/>
            <a:gdLst>
              <a:gd name="T0" fmla="*/ 0 w 480"/>
              <a:gd name="T1" fmla="*/ 2147483647 h 96"/>
              <a:gd name="T2" fmla="*/ 2147483647 w 480"/>
              <a:gd name="T3" fmla="*/ 0 h 96"/>
              <a:gd name="T4" fmla="*/ 2147483647 w 480"/>
              <a:gd name="T5" fmla="*/ 2147483647 h 96"/>
              <a:gd name="T6" fmla="*/ 2147483647 w 480"/>
              <a:gd name="T7" fmla="*/ 0 h 96"/>
              <a:gd name="T8" fmla="*/ 2147483647 w 480"/>
              <a:gd name="T9" fmla="*/ 2147483647 h 96"/>
              <a:gd name="T10" fmla="*/ 2147483647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96"/>
              <a:gd name="T20" fmla="*/ 480 w 48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48" y="48"/>
                  <a:pt x="480" y="0"/>
                </a:cubicBezTo>
              </a:path>
            </a:pathLst>
          </a:custGeom>
          <a:noFill/>
          <a:ln w="222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Century Schoolbook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3" name="Freeform 12"/>
          <p:cNvSpPr>
            <a:spLocks/>
          </p:cNvSpPr>
          <p:nvPr/>
        </p:nvSpPr>
        <p:spPr bwMode="auto">
          <a:xfrm rot="600000">
            <a:off x="4038600" y="3581400"/>
            <a:ext cx="762000" cy="152400"/>
          </a:xfrm>
          <a:custGeom>
            <a:avLst/>
            <a:gdLst>
              <a:gd name="T0" fmla="*/ 0 w 480"/>
              <a:gd name="T1" fmla="*/ 2147483647 h 96"/>
              <a:gd name="T2" fmla="*/ 2147483647 w 480"/>
              <a:gd name="T3" fmla="*/ 0 h 96"/>
              <a:gd name="T4" fmla="*/ 2147483647 w 480"/>
              <a:gd name="T5" fmla="*/ 2147483647 h 96"/>
              <a:gd name="T6" fmla="*/ 2147483647 w 480"/>
              <a:gd name="T7" fmla="*/ 0 h 96"/>
              <a:gd name="T8" fmla="*/ 2147483647 w 480"/>
              <a:gd name="T9" fmla="*/ 2147483647 h 96"/>
              <a:gd name="T10" fmla="*/ 2147483647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96"/>
              <a:gd name="T20" fmla="*/ 480 w 48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48" y="48"/>
                  <a:pt x="480" y="0"/>
                </a:cubicBezTo>
              </a:path>
            </a:pathLst>
          </a:custGeom>
          <a:noFill/>
          <a:ln w="222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Century Schoolbook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4" name="Freeform 13"/>
          <p:cNvSpPr>
            <a:spLocks/>
          </p:cNvSpPr>
          <p:nvPr/>
        </p:nvSpPr>
        <p:spPr bwMode="auto">
          <a:xfrm rot="2400000">
            <a:off x="4648200" y="4343400"/>
            <a:ext cx="762000" cy="152400"/>
          </a:xfrm>
          <a:custGeom>
            <a:avLst/>
            <a:gdLst>
              <a:gd name="T0" fmla="*/ 0 w 480"/>
              <a:gd name="T1" fmla="*/ 2147483647 h 96"/>
              <a:gd name="T2" fmla="*/ 2147483647 w 480"/>
              <a:gd name="T3" fmla="*/ 0 h 96"/>
              <a:gd name="T4" fmla="*/ 2147483647 w 480"/>
              <a:gd name="T5" fmla="*/ 2147483647 h 96"/>
              <a:gd name="T6" fmla="*/ 2147483647 w 480"/>
              <a:gd name="T7" fmla="*/ 0 h 96"/>
              <a:gd name="T8" fmla="*/ 2147483647 w 480"/>
              <a:gd name="T9" fmla="*/ 2147483647 h 96"/>
              <a:gd name="T10" fmla="*/ 2147483647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96"/>
              <a:gd name="T20" fmla="*/ 480 w 48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48" y="48"/>
                  <a:pt x="480" y="0"/>
                </a:cubicBezTo>
              </a:path>
            </a:pathLst>
          </a:custGeom>
          <a:noFill/>
          <a:ln w="222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Century Schoolbook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5" name="Freeform 14"/>
          <p:cNvSpPr>
            <a:spLocks/>
          </p:cNvSpPr>
          <p:nvPr/>
        </p:nvSpPr>
        <p:spPr bwMode="auto">
          <a:xfrm rot="2400000">
            <a:off x="4572000" y="3962400"/>
            <a:ext cx="762000" cy="152400"/>
          </a:xfrm>
          <a:custGeom>
            <a:avLst/>
            <a:gdLst>
              <a:gd name="T0" fmla="*/ 0 w 480"/>
              <a:gd name="T1" fmla="*/ 2147483647 h 96"/>
              <a:gd name="T2" fmla="*/ 2147483647 w 480"/>
              <a:gd name="T3" fmla="*/ 0 h 96"/>
              <a:gd name="T4" fmla="*/ 2147483647 w 480"/>
              <a:gd name="T5" fmla="*/ 2147483647 h 96"/>
              <a:gd name="T6" fmla="*/ 2147483647 w 480"/>
              <a:gd name="T7" fmla="*/ 0 h 96"/>
              <a:gd name="T8" fmla="*/ 2147483647 w 480"/>
              <a:gd name="T9" fmla="*/ 2147483647 h 96"/>
              <a:gd name="T10" fmla="*/ 2147483647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96"/>
              <a:gd name="T20" fmla="*/ 480 w 48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48" y="48"/>
                  <a:pt x="480" y="0"/>
                </a:cubicBezTo>
              </a:path>
            </a:pathLst>
          </a:custGeom>
          <a:noFill/>
          <a:ln w="222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Century Schoolbook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6" name="Freeform 15"/>
          <p:cNvSpPr>
            <a:spLocks/>
          </p:cNvSpPr>
          <p:nvPr/>
        </p:nvSpPr>
        <p:spPr bwMode="auto">
          <a:xfrm rot="4200000">
            <a:off x="4648200" y="3581400"/>
            <a:ext cx="762000" cy="152400"/>
          </a:xfrm>
          <a:custGeom>
            <a:avLst/>
            <a:gdLst>
              <a:gd name="T0" fmla="*/ 0 w 480"/>
              <a:gd name="T1" fmla="*/ 2147483647 h 96"/>
              <a:gd name="T2" fmla="*/ 2147483647 w 480"/>
              <a:gd name="T3" fmla="*/ 0 h 96"/>
              <a:gd name="T4" fmla="*/ 2147483647 w 480"/>
              <a:gd name="T5" fmla="*/ 2147483647 h 96"/>
              <a:gd name="T6" fmla="*/ 2147483647 w 480"/>
              <a:gd name="T7" fmla="*/ 0 h 96"/>
              <a:gd name="T8" fmla="*/ 2147483647 w 480"/>
              <a:gd name="T9" fmla="*/ 2147483647 h 96"/>
              <a:gd name="T10" fmla="*/ 2147483647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96"/>
              <a:gd name="T20" fmla="*/ 480 w 48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48" y="48"/>
                  <a:pt x="480" y="0"/>
                </a:cubicBezTo>
              </a:path>
            </a:pathLst>
          </a:custGeom>
          <a:noFill/>
          <a:ln w="222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Century Schoolbook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7" name="Freeform 16"/>
          <p:cNvSpPr>
            <a:spLocks/>
          </p:cNvSpPr>
          <p:nvPr/>
        </p:nvSpPr>
        <p:spPr bwMode="auto">
          <a:xfrm rot="-3900000">
            <a:off x="4724400" y="4648200"/>
            <a:ext cx="762000" cy="152400"/>
          </a:xfrm>
          <a:custGeom>
            <a:avLst/>
            <a:gdLst>
              <a:gd name="T0" fmla="*/ 0 w 480"/>
              <a:gd name="T1" fmla="*/ 2147483647 h 96"/>
              <a:gd name="T2" fmla="*/ 2147483647 w 480"/>
              <a:gd name="T3" fmla="*/ 0 h 96"/>
              <a:gd name="T4" fmla="*/ 2147483647 w 480"/>
              <a:gd name="T5" fmla="*/ 2147483647 h 96"/>
              <a:gd name="T6" fmla="*/ 2147483647 w 480"/>
              <a:gd name="T7" fmla="*/ 0 h 96"/>
              <a:gd name="T8" fmla="*/ 2147483647 w 480"/>
              <a:gd name="T9" fmla="*/ 2147483647 h 96"/>
              <a:gd name="T10" fmla="*/ 2147483647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96"/>
              <a:gd name="T20" fmla="*/ 480 w 48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48" y="48"/>
                  <a:pt x="480" y="0"/>
                </a:cubicBezTo>
              </a:path>
            </a:pathLst>
          </a:custGeom>
          <a:noFill/>
          <a:ln w="222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Century Schoolbook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8" name="Freeform 17"/>
          <p:cNvSpPr>
            <a:spLocks/>
          </p:cNvSpPr>
          <p:nvPr/>
        </p:nvSpPr>
        <p:spPr bwMode="auto">
          <a:xfrm rot="600000">
            <a:off x="4191000" y="3886200"/>
            <a:ext cx="762000" cy="152400"/>
          </a:xfrm>
          <a:custGeom>
            <a:avLst/>
            <a:gdLst>
              <a:gd name="T0" fmla="*/ 0 w 480"/>
              <a:gd name="T1" fmla="*/ 2147483647 h 96"/>
              <a:gd name="T2" fmla="*/ 2147483647 w 480"/>
              <a:gd name="T3" fmla="*/ 0 h 96"/>
              <a:gd name="T4" fmla="*/ 2147483647 w 480"/>
              <a:gd name="T5" fmla="*/ 2147483647 h 96"/>
              <a:gd name="T6" fmla="*/ 2147483647 w 480"/>
              <a:gd name="T7" fmla="*/ 0 h 96"/>
              <a:gd name="T8" fmla="*/ 2147483647 w 480"/>
              <a:gd name="T9" fmla="*/ 2147483647 h 96"/>
              <a:gd name="T10" fmla="*/ 2147483647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96"/>
              <a:gd name="T20" fmla="*/ 480 w 48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48" y="48"/>
                  <a:pt x="480" y="0"/>
                </a:cubicBezTo>
              </a:path>
            </a:pathLst>
          </a:custGeom>
          <a:noFill/>
          <a:ln w="222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Century Schoolbook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9" name="Freeform 18"/>
          <p:cNvSpPr>
            <a:spLocks/>
          </p:cNvSpPr>
          <p:nvPr/>
        </p:nvSpPr>
        <p:spPr bwMode="auto">
          <a:xfrm rot="4200000">
            <a:off x="3657600" y="4191000"/>
            <a:ext cx="762000" cy="152400"/>
          </a:xfrm>
          <a:custGeom>
            <a:avLst/>
            <a:gdLst>
              <a:gd name="T0" fmla="*/ 0 w 480"/>
              <a:gd name="T1" fmla="*/ 2147483647 h 96"/>
              <a:gd name="T2" fmla="*/ 2147483647 w 480"/>
              <a:gd name="T3" fmla="*/ 0 h 96"/>
              <a:gd name="T4" fmla="*/ 2147483647 w 480"/>
              <a:gd name="T5" fmla="*/ 2147483647 h 96"/>
              <a:gd name="T6" fmla="*/ 2147483647 w 480"/>
              <a:gd name="T7" fmla="*/ 0 h 96"/>
              <a:gd name="T8" fmla="*/ 2147483647 w 480"/>
              <a:gd name="T9" fmla="*/ 2147483647 h 96"/>
              <a:gd name="T10" fmla="*/ 2147483647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96"/>
              <a:gd name="T20" fmla="*/ 480 w 48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48" y="48"/>
                  <a:pt x="480" y="0"/>
                </a:cubicBezTo>
              </a:path>
            </a:pathLst>
          </a:custGeom>
          <a:noFill/>
          <a:ln w="222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Century Schoolbook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0" name="Freeform 19"/>
          <p:cNvSpPr>
            <a:spLocks/>
          </p:cNvSpPr>
          <p:nvPr/>
        </p:nvSpPr>
        <p:spPr bwMode="auto">
          <a:xfrm rot="-900000">
            <a:off x="4267200" y="4572000"/>
            <a:ext cx="762000" cy="152400"/>
          </a:xfrm>
          <a:custGeom>
            <a:avLst/>
            <a:gdLst>
              <a:gd name="T0" fmla="*/ 0 w 480"/>
              <a:gd name="T1" fmla="*/ 2147483647 h 96"/>
              <a:gd name="T2" fmla="*/ 2147483647 w 480"/>
              <a:gd name="T3" fmla="*/ 0 h 96"/>
              <a:gd name="T4" fmla="*/ 2147483647 w 480"/>
              <a:gd name="T5" fmla="*/ 2147483647 h 96"/>
              <a:gd name="T6" fmla="*/ 2147483647 w 480"/>
              <a:gd name="T7" fmla="*/ 0 h 96"/>
              <a:gd name="T8" fmla="*/ 2147483647 w 480"/>
              <a:gd name="T9" fmla="*/ 2147483647 h 96"/>
              <a:gd name="T10" fmla="*/ 2147483647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96"/>
              <a:gd name="T20" fmla="*/ 480 w 48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48" y="48"/>
                  <a:pt x="480" y="0"/>
                </a:cubicBezTo>
              </a:path>
            </a:pathLst>
          </a:custGeom>
          <a:noFill/>
          <a:ln w="222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Century Schoolbook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1" name="Freeform 20"/>
          <p:cNvSpPr>
            <a:spLocks/>
          </p:cNvSpPr>
          <p:nvPr/>
        </p:nvSpPr>
        <p:spPr bwMode="auto">
          <a:xfrm rot="-2400000">
            <a:off x="5257800" y="4267200"/>
            <a:ext cx="762000" cy="152400"/>
          </a:xfrm>
          <a:custGeom>
            <a:avLst/>
            <a:gdLst>
              <a:gd name="T0" fmla="*/ 0 w 480"/>
              <a:gd name="T1" fmla="*/ 2147483647 h 96"/>
              <a:gd name="T2" fmla="*/ 2147483647 w 480"/>
              <a:gd name="T3" fmla="*/ 0 h 96"/>
              <a:gd name="T4" fmla="*/ 2147483647 w 480"/>
              <a:gd name="T5" fmla="*/ 2147483647 h 96"/>
              <a:gd name="T6" fmla="*/ 2147483647 w 480"/>
              <a:gd name="T7" fmla="*/ 0 h 96"/>
              <a:gd name="T8" fmla="*/ 2147483647 w 480"/>
              <a:gd name="T9" fmla="*/ 2147483647 h 96"/>
              <a:gd name="T10" fmla="*/ 2147483647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96"/>
              <a:gd name="T20" fmla="*/ 480 w 48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48" y="48"/>
                  <a:pt x="480" y="0"/>
                </a:cubicBezTo>
              </a:path>
            </a:pathLst>
          </a:custGeom>
          <a:noFill/>
          <a:ln w="222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Century Schoolbook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2" name="Freeform 21"/>
          <p:cNvSpPr>
            <a:spLocks/>
          </p:cNvSpPr>
          <p:nvPr/>
        </p:nvSpPr>
        <p:spPr bwMode="auto">
          <a:xfrm rot="2400000">
            <a:off x="5105400" y="4419600"/>
            <a:ext cx="762000" cy="152400"/>
          </a:xfrm>
          <a:custGeom>
            <a:avLst/>
            <a:gdLst>
              <a:gd name="T0" fmla="*/ 0 w 480"/>
              <a:gd name="T1" fmla="*/ 2147483647 h 96"/>
              <a:gd name="T2" fmla="*/ 2147483647 w 480"/>
              <a:gd name="T3" fmla="*/ 0 h 96"/>
              <a:gd name="T4" fmla="*/ 2147483647 w 480"/>
              <a:gd name="T5" fmla="*/ 2147483647 h 96"/>
              <a:gd name="T6" fmla="*/ 2147483647 w 480"/>
              <a:gd name="T7" fmla="*/ 0 h 96"/>
              <a:gd name="T8" fmla="*/ 2147483647 w 480"/>
              <a:gd name="T9" fmla="*/ 2147483647 h 96"/>
              <a:gd name="T10" fmla="*/ 2147483647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96"/>
              <a:gd name="T20" fmla="*/ 480 w 48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48" y="48"/>
                  <a:pt x="480" y="0"/>
                </a:cubicBezTo>
              </a:path>
            </a:pathLst>
          </a:custGeom>
          <a:noFill/>
          <a:ln w="222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Century Schoolbook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3" name="Line 22"/>
          <p:cNvSpPr>
            <a:spLocks noChangeShapeType="1"/>
          </p:cNvSpPr>
          <p:nvPr/>
        </p:nvSpPr>
        <p:spPr bwMode="auto">
          <a:xfrm>
            <a:off x="2971800" y="4343400"/>
            <a:ext cx="3352800" cy="0"/>
          </a:xfrm>
          <a:prstGeom prst="line">
            <a:avLst/>
          </a:prstGeom>
          <a:noFill/>
          <a:ln w="28575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5488" y="5259388"/>
            <a:ext cx="7772400" cy="121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rgbClr val="FFFF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If g ≈ 1/(BL) = 10</a:t>
            </a:r>
            <a:r>
              <a:rPr lang="en-US" baseline="30000" smtClean="0">
                <a:solidFill>
                  <a:srgbClr val="FFFF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-11 </a:t>
            </a:r>
            <a:r>
              <a:rPr lang="en-US" smtClean="0">
                <a:solidFill>
                  <a:srgbClr val="FFFF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GeV</a:t>
            </a:r>
            <a:r>
              <a:rPr lang="en-US" baseline="30000" smtClean="0">
                <a:solidFill>
                  <a:srgbClr val="FFFF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-1</a:t>
            </a:r>
            <a:r>
              <a:rPr lang="en-US" smtClean="0">
                <a:solidFill>
                  <a:srgbClr val="FFFF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then high energy gamma rays can penetrate the opaque wall of background photons by efficiently converting into axions at the source, and then efficiently reconverting into photons in the galaxy.</a:t>
            </a:r>
          </a:p>
        </p:txBody>
      </p:sp>
      <p:sp>
        <p:nvSpPr>
          <p:cNvPr id="64535" name="Text Box 23"/>
          <p:cNvSpPr txBox="1">
            <a:spLocks noChangeArrowheads="1"/>
          </p:cNvSpPr>
          <p:nvPr/>
        </p:nvSpPr>
        <p:spPr bwMode="auto">
          <a:xfrm>
            <a:off x="933450" y="2743200"/>
            <a:ext cx="26114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>
                <a:solidFill>
                  <a:srgbClr val="FFFF00"/>
                </a:solidFill>
                <a:latin typeface="Century Schoolbook" charset="0"/>
                <a:ea typeface="ＭＳ Ｐゴシック" charset="-128"/>
                <a:cs typeface="ＭＳ Ｐゴシック" charset="-128"/>
              </a:rPr>
              <a:t>Cosmic ray accelerator</a:t>
            </a:r>
          </a:p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>
                <a:solidFill>
                  <a:srgbClr val="FFFF00"/>
                </a:solidFill>
                <a:latin typeface="Century Schoolbook" charset="0"/>
                <a:ea typeface="ＭＳ Ｐゴシック" charset="-128"/>
                <a:cs typeface="ＭＳ Ｐゴシック" charset="-128"/>
              </a:rPr>
              <a:t>BL=10</a:t>
            </a:r>
            <a:r>
              <a:rPr lang="en-US" sz="1800" baseline="30000">
                <a:solidFill>
                  <a:srgbClr val="FFFF00"/>
                </a:solidFill>
                <a:latin typeface="Century Schoolbook" charset="0"/>
                <a:ea typeface="ＭＳ Ｐゴシック" charset="-128"/>
                <a:cs typeface="ＭＳ Ｐゴシック" charset="-128"/>
              </a:rPr>
              <a:t>20</a:t>
            </a:r>
            <a:r>
              <a:rPr lang="en-US" sz="1800">
                <a:solidFill>
                  <a:srgbClr val="FFFF00"/>
                </a:solidFill>
                <a:latin typeface="Century Schoolbook" charset="0"/>
                <a:ea typeface="ＭＳ Ｐゴシック" charset="-128"/>
                <a:cs typeface="ＭＳ Ｐゴシック" charset="-128"/>
              </a:rPr>
              <a:t> eV</a:t>
            </a:r>
          </a:p>
        </p:txBody>
      </p:sp>
      <p:sp>
        <p:nvSpPr>
          <p:cNvPr id="64536" name="TextBox 26"/>
          <p:cNvSpPr txBox="1">
            <a:spLocks noChangeArrowheads="1"/>
          </p:cNvSpPr>
          <p:nvPr/>
        </p:nvSpPr>
        <p:spPr bwMode="auto">
          <a:xfrm>
            <a:off x="5797550" y="2178050"/>
            <a:ext cx="2638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Prob(</a:t>
            </a:r>
            <a:r>
              <a:rPr lang="en-US" sz="1800" dirty="0" err="1">
                <a:solidFill>
                  <a:srgbClr val="FFFFFF"/>
                </a:solidFill>
                <a:latin typeface="Lucida Grande" charset="0"/>
                <a:ea typeface="Lucida Grande" charset="0"/>
                <a:cs typeface="Lucida Grande" charset="0"/>
              </a:rPr>
              <a:t>ϒ</a:t>
            </a:r>
            <a:r>
              <a:rPr lang="en-US" sz="1800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&lt;-&gt;</a:t>
            </a:r>
            <a:r>
              <a:rPr lang="en-US" sz="1800" dirty="0" err="1">
                <a:solidFill>
                  <a:srgbClr val="FFFFFF"/>
                </a:solidFill>
                <a:latin typeface="Lucida Grande" charset="0"/>
                <a:ea typeface="Lucida Grande" charset="0"/>
                <a:cs typeface="Lucida Grande" charset="0"/>
              </a:rPr>
              <a:t>ϕ</a:t>
            </a:r>
            <a:r>
              <a:rPr lang="en-US" sz="1800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) ≈ (gBL/2)</a:t>
            </a:r>
            <a:r>
              <a:rPr lang="en-US" sz="1800" baseline="30000" dirty="0">
                <a:solidFill>
                  <a:srgbClr val="FFFFFF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endParaRPr lang="en-US" sz="1800" dirty="0">
              <a:solidFill>
                <a:srgbClr val="FFFFF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4537" name="Text Box 23"/>
          <p:cNvSpPr txBox="1">
            <a:spLocks noChangeArrowheads="1"/>
          </p:cNvSpPr>
          <p:nvPr/>
        </p:nvSpPr>
        <p:spPr bwMode="auto">
          <a:xfrm>
            <a:off x="6591300" y="2667000"/>
            <a:ext cx="19065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>
                <a:solidFill>
                  <a:srgbClr val="FFFF00"/>
                </a:solidFill>
                <a:latin typeface="Century Schoolbook" charset="0"/>
                <a:ea typeface="ＭＳ Ｐゴシック" charset="-128"/>
                <a:cs typeface="ＭＳ Ｐゴシック" charset="-128"/>
              </a:rPr>
              <a:t>Milky Way</a:t>
            </a:r>
          </a:p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>
                <a:solidFill>
                  <a:srgbClr val="FFFF00"/>
                </a:solidFill>
                <a:latin typeface="Century Schoolbook" charset="0"/>
                <a:ea typeface="ＭＳ Ｐゴシック" charset="-128"/>
                <a:cs typeface="ＭＳ Ｐゴシック" charset="-128"/>
              </a:rPr>
              <a:t>BL= 6.4</a:t>
            </a:r>
            <a:r>
              <a:rPr lang="en-US" sz="1800">
                <a:solidFill>
                  <a:srgbClr val="FFFF00"/>
                </a:solidFill>
                <a:latin typeface="Century Schoolbook" charset="0"/>
                <a:ea typeface="ＭＳ Ｐゴシック" charset="-128"/>
                <a:cs typeface="ＭＳ Ｐゴシック" charset="-128"/>
                <a:sym typeface="Symbol" charset="2"/>
              </a:rPr>
              <a:t></a:t>
            </a:r>
            <a:r>
              <a:rPr lang="en-US" sz="1800">
                <a:solidFill>
                  <a:srgbClr val="FFFF00"/>
                </a:solidFill>
                <a:latin typeface="Century Schoolbook" charset="0"/>
                <a:ea typeface="ＭＳ Ｐゴシック" charset="-128"/>
                <a:cs typeface="ＭＳ Ｐゴシック" charset="-128"/>
              </a:rPr>
              <a:t>G 4kpc </a:t>
            </a:r>
          </a:p>
          <a:p>
            <a:pPr algn="l" defTabSz="45720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>
                <a:solidFill>
                  <a:srgbClr val="FFFF00"/>
                </a:solidFill>
                <a:latin typeface="Century Schoolbook" charset="0"/>
                <a:ea typeface="ＭＳ Ｐゴシック" charset="-128"/>
                <a:cs typeface="ＭＳ Ｐゴシック" charset="-128"/>
              </a:rPr>
              <a:t>     = 3 10</a:t>
            </a:r>
            <a:r>
              <a:rPr lang="en-US" sz="1800" baseline="30000">
                <a:solidFill>
                  <a:srgbClr val="FFFF00"/>
                </a:solidFill>
                <a:latin typeface="Century Schoolbook" charset="0"/>
                <a:ea typeface="ＭＳ Ｐゴシック" charset="-128"/>
                <a:cs typeface="ＭＳ Ｐゴシック" charset="-128"/>
              </a:rPr>
              <a:t>19</a:t>
            </a:r>
            <a:r>
              <a:rPr lang="en-US" sz="1800">
                <a:solidFill>
                  <a:srgbClr val="FFFF00"/>
                </a:solidFill>
                <a:latin typeface="Century Schoolbook" charset="0"/>
                <a:ea typeface="ＭＳ Ｐゴシック" charset="-128"/>
                <a:cs typeface="ＭＳ Ｐゴシック" charset="-128"/>
              </a:rPr>
              <a:t> eV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5897-8021-3749-ACB8-36F7B19F414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Chou (FNAL)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Summary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1371600" y="2209800"/>
            <a:ext cx="7391400" cy="4038600"/>
          </a:xfrm>
        </p:spPr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The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Fermilab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Center for Particle Astrophysics has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plans to do great (and diverse) science!</a:t>
            </a:r>
          </a:p>
          <a:p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These projects are being planned in close collaboration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with and in response to proposals from university groups and the larger scientific community.</a:t>
            </a:r>
          </a:p>
          <a:p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r>
              <a:rPr lang="en-US" b="1" dirty="0" smtClean="0">
                <a:ea typeface="ＭＳ Ｐゴシック" charset="-128"/>
                <a:cs typeface="ＭＳ Ｐゴシック" charset="-128"/>
              </a:rPr>
              <a:t>A wide range of interesting energy scales from 10</a:t>
            </a:r>
            <a:r>
              <a:rPr lang="en-US" b="1" baseline="30000" dirty="0" smtClean="0">
                <a:ea typeface="ＭＳ Ｐゴシック" charset="-128"/>
                <a:cs typeface="ＭＳ Ｐゴシック" charset="-128"/>
              </a:rPr>
              <a:t>-3</a:t>
            </a:r>
            <a:r>
              <a:rPr lang="en-US" b="1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b="1" dirty="0" err="1" smtClean="0">
                <a:ea typeface="ＭＳ Ｐゴシック" charset="-128"/>
                <a:cs typeface="ＭＳ Ｐゴシック" charset="-128"/>
              </a:rPr>
              <a:t>eV</a:t>
            </a:r>
            <a:r>
              <a:rPr lang="en-US" b="1" dirty="0" smtClean="0">
                <a:ea typeface="ＭＳ Ｐゴシック" charset="-128"/>
                <a:cs typeface="ＭＳ Ｐゴシック" charset="-128"/>
              </a:rPr>
              <a:t> to 10</a:t>
            </a:r>
            <a:r>
              <a:rPr lang="en-US" b="1" baseline="30000" dirty="0" smtClean="0">
                <a:ea typeface="ＭＳ Ｐゴシック" charset="-128"/>
                <a:cs typeface="ＭＳ Ｐゴシック" charset="-128"/>
              </a:rPr>
              <a:t>19</a:t>
            </a:r>
            <a:r>
              <a:rPr lang="en-US" b="1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b="1" dirty="0" err="1" smtClean="0">
                <a:ea typeface="ＭＳ Ｐゴシック" charset="-128"/>
                <a:cs typeface="ＭＳ Ｐゴシック" charset="-128"/>
              </a:rPr>
              <a:t>GeV</a:t>
            </a:r>
            <a:r>
              <a:rPr lang="en-US" b="1" dirty="0" smtClean="0">
                <a:ea typeface="ＭＳ Ｐゴシック" charset="-128"/>
                <a:cs typeface="ＭＳ Ｐゴシック" charset="-128"/>
              </a:rPr>
              <a:t> will be probed.</a:t>
            </a:r>
            <a:endParaRPr lang="en-US" b="1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8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905000" y="6324600"/>
            <a:ext cx="54102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mtClean="0"/>
              <a:t>Aaron Chou (FNAL)</a:t>
            </a:r>
            <a:endParaRPr lang="en-US"/>
          </a:p>
        </p:txBody>
      </p:sp>
      <p:sp>
        <p:nvSpPr>
          <p:cNvPr id="6758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34BF89F-CC13-404C-A64B-9868F88E7041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asdf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72" y="294602"/>
            <a:ext cx="6357938" cy="655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72000" y="496405"/>
            <a:ext cx="457199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-3 </a:t>
            </a:r>
            <a:r>
              <a:rPr lang="en-US" dirty="0" err="1" smtClean="0"/>
              <a:t>eV</a:t>
            </a:r>
            <a:r>
              <a:rPr lang="en-US" dirty="0" smtClean="0"/>
              <a:t> </a:t>
            </a:r>
            <a:r>
              <a:rPr lang="en-US" dirty="0"/>
              <a:t>d</a:t>
            </a:r>
            <a:r>
              <a:rPr lang="en-US" dirty="0" smtClean="0"/>
              <a:t>ark energy via SDSS, DES, laser search,</a:t>
            </a:r>
          </a:p>
          <a:p>
            <a:r>
              <a:rPr lang="en-US" b="1" dirty="0" smtClean="0"/>
              <a:t>baryon acoustic oscillations</a:t>
            </a:r>
            <a:r>
              <a:rPr lang="en-US" dirty="0" smtClean="0"/>
              <a:t>, etc.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71290" y="3166240"/>
            <a:ext cx="368829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/>
              <a:t>10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  <a:r>
              <a:rPr lang="en-US" dirty="0" err="1"/>
              <a:t>G</a:t>
            </a:r>
            <a:r>
              <a:rPr lang="en-US" dirty="0" err="1" smtClean="0"/>
              <a:t>eV</a:t>
            </a:r>
            <a:r>
              <a:rPr lang="en-US" dirty="0" smtClean="0"/>
              <a:t> </a:t>
            </a:r>
            <a:r>
              <a:rPr lang="en-US" dirty="0" smtClean="0"/>
              <a:t>dark matter direct detection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99302" y="4539797"/>
            <a:ext cx="354469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16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 inflation via </a:t>
            </a:r>
            <a:r>
              <a:rPr lang="en-US" b="1" dirty="0" smtClean="0"/>
              <a:t>CMB B-modes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8756" y="3623970"/>
            <a:ext cx="289514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/>
              <a:t>10</a:t>
            </a:r>
            <a:r>
              <a:rPr lang="en-US" baseline="30000" dirty="0" smtClean="0"/>
              <a:t>5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b="1" dirty="0" smtClean="0"/>
              <a:t>cosmic ray showers</a:t>
            </a:r>
            <a:endParaRPr lang="en-US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731789" y="4073231"/>
            <a:ext cx="348327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11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b="1" dirty="0" err="1" smtClean="0"/>
              <a:t>axion</a:t>
            </a:r>
            <a:r>
              <a:rPr lang="en-US" b="1" dirty="0" smtClean="0"/>
              <a:t>-photon oscillations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83297" y="5363849"/>
            <a:ext cx="276575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19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b="1" dirty="0" smtClean="0"/>
              <a:t>holographic noise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831" y="0"/>
            <a:ext cx="2493742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Topics for this talk</a:t>
            </a:r>
            <a:endParaRPr lang="en-US" sz="2400" b="1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5897-8021-3749-ACB8-36F7B19F414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Chou (FNAL)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474"/>
            <a:ext cx="9160933" cy="58833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Probing the 10</a:t>
            </a:r>
            <a:r>
              <a:rPr lang="en-US" b="1" baseline="30000" dirty="0" smtClean="0"/>
              <a:t>-3</a:t>
            </a:r>
            <a:r>
              <a:rPr lang="en-US" b="1" dirty="0" smtClean="0"/>
              <a:t> </a:t>
            </a:r>
            <a:r>
              <a:rPr lang="en-US" b="1" dirty="0" err="1" smtClean="0"/>
              <a:t>eV</a:t>
            </a:r>
            <a:r>
              <a:rPr lang="en-US" b="1" dirty="0" smtClean="0"/>
              <a:t> dark energy scale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via baryon acoustic oscillations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Chou (FNAL)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5897-8021-3749-ACB8-36F7B19F414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66" y="1179497"/>
            <a:ext cx="6866467" cy="5176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955" y="2625772"/>
            <a:ext cx="1308100" cy="13004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Baryon Acoustic Oscillations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2974"/>
            <a:ext cx="8229600" cy="5018951"/>
          </a:xfrm>
        </p:spPr>
        <p:txBody>
          <a:bodyPr/>
          <a:lstStyle/>
          <a:p>
            <a:r>
              <a:rPr lang="en-US" dirty="0" smtClean="0"/>
              <a:t>The 1</a:t>
            </a:r>
            <a:r>
              <a:rPr lang="en-US" baseline="30000" dirty="0" smtClean="0"/>
              <a:t>st</a:t>
            </a:r>
            <a:r>
              <a:rPr lang="en-US" dirty="0" smtClean="0"/>
              <a:t> CMB acoustic peak is imprinted on the dark matter distribution and visible in the distribution of baryons which fall into the resulting potential wells.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Chou (FNAL)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5897-8021-3749-ACB8-36F7B19F414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1532890"/>
            <a:ext cx="4489450" cy="53251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605" y="1641475"/>
            <a:ext cx="4076700" cy="50800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124200" y="2323090"/>
            <a:ext cx="4094390" cy="14220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96846" y="2967335"/>
            <a:ext cx="1321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Standard 100 </a:t>
            </a:r>
            <a:r>
              <a:rPr lang="en-US" b="1" dirty="0" err="1" smtClean="0">
                <a:solidFill>
                  <a:srgbClr val="000090"/>
                </a:solidFill>
              </a:rPr>
              <a:t>Mpc</a:t>
            </a:r>
            <a:r>
              <a:rPr lang="en-US" b="1" dirty="0" smtClean="0">
                <a:solidFill>
                  <a:srgbClr val="000090"/>
                </a:solidFill>
              </a:rPr>
              <a:t> ruler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88336"/>
          </a:xfrm>
        </p:spPr>
        <p:txBody>
          <a:bodyPr>
            <a:normAutofit/>
          </a:bodyPr>
          <a:lstStyle/>
          <a:p>
            <a:r>
              <a:rPr lang="en-US" dirty="0" smtClean="0"/>
              <a:t>Dark energy by Fourier transforming the sky</a:t>
            </a:r>
            <a:endParaRPr lang="en-US" dirty="0"/>
          </a:p>
        </p:txBody>
      </p:sp>
      <p:pic>
        <p:nvPicPr>
          <p:cNvPr id="6" name="Content Placeholder 5" descr="D512p66View2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24" r="-4735" b="32918"/>
          <a:stretch>
            <a:fillRect/>
          </a:stretch>
        </p:blipFill>
        <p:spPr>
          <a:xfrm>
            <a:off x="81633" y="588336"/>
            <a:ext cx="4975925" cy="212319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Chou (FNAL)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5897-8021-3749-ACB8-36F7B19F414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CITA25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23276" t="35116" r="22478" b="18314"/>
              <a:stretch>
                <a:fillRect/>
              </a:stretch>
            </p:blipFill>
          </mc:Choice>
          <mc:Fallback>
            <p:blipFill>
              <a:blip r:embed="rId4"/>
              <a:srcRect l="23276" t="35116" r="22478" b="18314"/>
              <a:stretch>
                <a:fillRect/>
              </a:stretch>
            </p:blipFill>
          </mc:Fallback>
        </mc:AlternateContent>
        <p:spPr>
          <a:xfrm>
            <a:off x="3767051" y="3207452"/>
            <a:ext cx="5355063" cy="3552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992" y="4161553"/>
            <a:ext cx="35055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BAO give a standard ruler of 100Mpc length.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 Detect BAO via (</a:t>
            </a:r>
            <a:r>
              <a:rPr lang="en-US" dirty="0" err="1" smtClean="0">
                <a:solidFill>
                  <a:schemeClr val="bg1"/>
                </a:solidFill>
              </a:rPr>
              <a:t>redshifted</a:t>
            </a:r>
            <a:r>
              <a:rPr lang="en-US" dirty="0" smtClean="0">
                <a:solidFill>
                  <a:schemeClr val="bg1"/>
                </a:solidFill>
              </a:rPr>
              <a:t>) 21 cm emission of neutral Hydrogen.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 Measure angular scale </a:t>
            </a:r>
            <a:r>
              <a:rPr lang="en-US" dirty="0" err="1" smtClean="0">
                <a:solidFill>
                  <a:schemeClr val="bg1"/>
                </a:solidFill>
              </a:rPr>
              <a:t>vs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redshift</a:t>
            </a:r>
            <a:r>
              <a:rPr lang="en-US" dirty="0" smtClean="0">
                <a:solidFill>
                  <a:schemeClr val="bg1"/>
                </a:solidFill>
              </a:rPr>
              <a:t> to map out of the expansion history of the universe.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 CMB = snapshot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 BAO = movie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t="49406"/>
          <a:stretch>
            <a:fillRect/>
          </a:stretch>
        </p:blipFill>
        <p:spPr bwMode="auto">
          <a:xfrm>
            <a:off x="1366974" y="2475300"/>
            <a:ext cx="2773363" cy="169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28039" y="588336"/>
            <a:ext cx="276225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to vacuum energy</a:t>
            </a:r>
            <a:endParaRPr lang="en-US" dirty="0"/>
          </a:p>
        </p:txBody>
      </p:sp>
      <p:pic>
        <p:nvPicPr>
          <p:cNvPr id="6" name="Content Placeholder 5" descr="InternalReviewGnedin4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3343" r="-13343"/>
              <a:stretch>
                <a:fillRect/>
              </a:stretch>
            </p:blipFill>
          </mc:Choice>
          <mc:Fallback>
            <p:blipFill>
              <a:blip r:embed="rId3"/>
              <a:srcRect l="-13343" r="-13343"/>
              <a:stretch>
                <a:fillRect/>
              </a:stretch>
            </p:blipFill>
          </mc:Fallback>
        </mc:AlternateContent>
        <p:spPr>
          <a:xfrm>
            <a:off x="-307432" y="862974"/>
            <a:ext cx="5498604" cy="335341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Chou (FNAL)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5897-8021-3749-ACB8-36F7B19F414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035" y="3031601"/>
            <a:ext cx="4146550" cy="3035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493642"/>
            <a:ext cx="138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Large </a:t>
            </a:r>
            <a:r>
              <a:rPr lang="en-US" dirty="0" err="1" smtClean="0">
                <a:solidFill>
                  <a:schemeClr val="bg1"/>
                </a:solidFill>
              </a:rPr>
              <a:t>Ω</a:t>
            </a:r>
            <a:r>
              <a:rPr lang="en-US" baseline="-25000" dirty="0" err="1" smtClean="0">
                <a:solidFill>
                  <a:schemeClr val="bg1"/>
                </a:solidFill>
              </a:rPr>
              <a:t>vacuum</a:t>
            </a:r>
            <a:endParaRPr lang="en-US" baseline="-25000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4" y="1601799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High statistics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677021" y="1210420"/>
            <a:ext cx="974293" cy="2794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3733801" y="1837270"/>
            <a:ext cx="838203" cy="6096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SC016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95249" y="-1"/>
            <a:ext cx="4315883" cy="2548467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Auger: Probing E</a:t>
            </a:r>
            <a:r>
              <a:rPr lang="en-US" b="1" baseline="-250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CM</a:t>
            </a:r>
            <a:r>
              <a:rPr lang="en-US" b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=100 </a:t>
            </a:r>
            <a:r>
              <a:rPr lang="en-US" b="1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TeV</a:t>
            </a:r>
            <a:r>
              <a:rPr lang="en-US" b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hadronic</a:t>
            </a:r>
            <a:r>
              <a:rPr lang="en-US" b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interactions using 10</a:t>
            </a:r>
            <a:r>
              <a:rPr lang="en-US" b="1" baseline="300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20 </a:t>
            </a:r>
            <a:r>
              <a:rPr lang="en-US" b="1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eV</a:t>
            </a:r>
            <a:r>
              <a:rPr lang="en-US" b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ultra-high-energy cosmic rays (UHECR)</a:t>
            </a:r>
            <a:endParaRPr lang="en-US" b="1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5924550" y="999067"/>
            <a:ext cx="3124200" cy="1905000"/>
          </a:xfrm>
        </p:spPr>
        <p:txBody>
          <a:bodyPr/>
          <a:lstStyle/>
          <a:p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91 institutions in 17 countries. 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</a:t>
            </a:r>
          </a:p>
          <a:p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PASAG:  Auger North is “shovel-ready” and the world is looking to the U.S. for leadership</a:t>
            </a:r>
            <a:endParaRPr lang="en-US" sz="18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endParaRPr lang="en-US" sz="18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0180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905000" y="6324600"/>
            <a:ext cx="54102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mtClean="0"/>
              <a:t>Aaron Chou (FNAL)</a:t>
            </a:r>
            <a:endParaRPr lang="en-US"/>
          </a:p>
        </p:txBody>
      </p:sp>
      <p:sp>
        <p:nvSpPr>
          <p:cNvPr id="5018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36FBCB8-E574-1A4E-ADA2-961FEE0ECFFA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14400" y="914400"/>
            <a:ext cx="8229600" cy="5181600"/>
            <a:chOff x="432" y="384"/>
            <a:chExt cx="5136" cy="3418"/>
          </a:xfrm>
        </p:grpSpPr>
        <p:pic>
          <p:nvPicPr>
            <p:cNvPr id="52240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504" y="1968"/>
              <a:ext cx="2064" cy="183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52241" name="Picture 8" descr="Colorado ma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2" y="384"/>
              <a:ext cx="3936" cy="2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2227" name="Rectangle 10"/>
          <p:cNvSpPr>
            <a:spLocks/>
          </p:cNvSpPr>
          <p:nvPr/>
        </p:nvSpPr>
        <p:spPr bwMode="auto">
          <a:xfrm>
            <a:off x="4800600" y="4724400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6788" bIns="0" anchor="b">
            <a:prstTxWarp prst="textNoShape">
              <a:avLst/>
            </a:prstTxWarp>
          </a:bodyPr>
          <a:lstStyle/>
          <a:p>
            <a:pPr marL="46038" algn="l" defTabSz="642938">
              <a:spcBef>
                <a:spcPct val="0"/>
              </a:spcBef>
              <a:buClrTx/>
              <a:buSzTx/>
              <a:buFontTx/>
              <a:buNone/>
            </a:pPr>
            <a:endParaRPr lang="en-US" sz="1600">
              <a:solidFill>
                <a:srgbClr val="000000"/>
              </a:solidFill>
              <a:latin typeface="Arial Black" charset="0"/>
              <a:sym typeface="Gill Sans" charset="0"/>
            </a:endParaRPr>
          </a:p>
        </p:txBody>
      </p:sp>
      <p:sp>
        <p:nvSpPr>
          <p:cNvPr id="52228" name="Text Box 11"/>
          <p:cNvSpPr txBox="1">
            <a:spLocks noChangeArrowheads="1"/>
          </p:cNvSpPr>
          <p:nvPr/>
        </p:nvSpPr>
        <p:spPr bwMode="auto">
          <a:xfrm>
            <a:off x="3200400" y="1066800"/>
            <a:ext cx="42672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sz="2800" b="1">
                <a:solidFill>
                  <a:srgbClr val="FFFF00"/>
                </a:solidFill>
                <a:latin typeface="Bookman Old Style" charset="0"/>
              </a:rPr>
              <a:t>State of Colorado</a:t>
            </a:r>
          </a:p>
        </p:txBody>
      </p:sp>
      <p:sp>
        <p:nvSpPr>
          <p:cNvPr id="52229" name="Text Box 13"/>
          <p:cNvSpPr txBox="1">
            <a:spLocks noChangeArrowheads="1"/>
          </p:cNvSpPr>
          <p:nvPr/>
        </p:nvSpPr>
        <p:spPr bwMode="auto">
          <a:xfrm>
            <a:off x="7315200" y="3200400"/>
            <a:ext cx="1143000" cy="577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>
                <a:solidFill>
                  <a:srgbClr val="000099"/>
                </a:solidFill>
                <a:latin typeface="Arial Black" charset="0"/>
              </a:rPr>
              <a:t>Auger North</a:t>
            </a:r>
          </a:p>
        </p:txBody>
      </p:sp>
      <p:sp>
        <p:nvSpPr>
          <p:cNvPr id="52230" name="Text Box 14"/>
          <p:cNvSpPr txBox="1">
            <a:spLocks noChangeArrowheads="1"/>
          </p:cNvSpPr>
          <p:nvPr/>
        </p:nvSpPr>
        <p:spPr bwMode="auto">
          <a:xfrm>
            <a:off x="7162800" y="6096000"/>
            <a:ext cx="1752600" cy="700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>
                <a:solidFill>
                  <a:srgbClr val="000099"/>
                </a:solidFill>
                <a:latin typeface="Arial Black" charset="0"/>
              </a:rPr>
              <a:t>Auger South</a:t>
            </a:r>
          </a:p>
          <a:p>
            <a:pPr algn="l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 i="1">
                <a:solidFill>
                  <a:srgbClr val="000099"/>
                </a:solidFill>
                <a:latin typeface="Arial Black" charset="0"/>
              </a:rPr>
              <a:t>   to scale</a:t>
            </a:r>
          </a:p>
        </p:txBody>
      </p:sp>
      <p:sp>
        <p:nvSpPr>
          <p:cNvPr id="3079" name="Rectangle 15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82296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kern="1200" dirty="0" smtClean="0">
                <a:ea typeface="+mn-ea"/>
                <a:cs typeface="+mn-cs"/>
              </a:rPr>
              <a:t>Auger North will provide 7x the data rate and Northern hemisphere </a:t>
            </a:r>
            <a:r>
              <a:rPr lang="en-US" kern="1200" dirty="0" smtClean="0">
                <a:ea typeface="+mn-ea"/>
                <a:cs typeface="+mn-cs"/>
              </a:rPr>
              <a:t>coverage for a variety of UHECR studies</a:t>
            </a:r>
            <a:endParaRPr lang="en-US" kern="1200" dirty="0" smtClean="0">
              <a:ea typeface="+mn-ea"/>
              <a:cs typeface="+mn-cs"/>
            </a:endParaRPr>
          </a:p>
        </p:txBody>
      </p:sp>
      <p:sp>
        <p:nvSpPr>
          <p:cNvPr id="52232" name="Text Box 16"/>
          <p:cNvSpPr txBox="1">
            <a:spLocks noChangeArrowheads="1"/>
          </p:cNvSpPr>
          <p:nvPr/>
        </p:nvSpPr>
        <p:spPr bwMode="auto">
          <a:xfrm>
            <a:off x="4343400" y="5181600"/>
            <a:ext cx="2971800" cy="1430338"/>
          </a:xfrm>
          <a:prstGeom prst="rect">
            <a:avLst/>
          </a:prstGeom>
          <a:solidFill>
            <a:srgbClr val="FFFF99">
              <a:alpha val="50980"/>
            </a:srgbClr>
          </a:solidFill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 i="1">
                <a:solidFill>
                  <a:srgbClr val="000099"/>
                </a:solidFill>
                <a:latin typeface="Forte" pitchFamily="66" charset="0"/>
              </a:rPr>
              <a:t>Auger South:</a:t>
            </a:r>
          </a:p>
          <a:p>
            <a:pPr algn="l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i="1">
                <a:solidFill>
                  <a:srgbClr val="000099"/>
                </a:solidFill>
                <a:latin typeface="Bookman Old Style" charset="0"/>
              </a:rPr>
              <a:t>1600 detectors</a:t>
            </a:r>
          </a:p>
          <a:p>
            <a:pPr algn="l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i="1">
                <a:solidFill>
                  <a:srgbClr val="000099"/>
                </a:solidFill>
                <a:latin typeface="Bookman Old Style" charset="0"/>
              </a:rPr>
              <a:t>1.5 km Spacing</a:t>
            </a:r>
          </a:p>
          <a:p>
            <a:pPr algn="l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i="1">
                <a:solidFill>
                  <a:srgbClr val="000099"/>
                </a:solidFill>
                <a:latin typeface="Bookman Old Style" charset="0"/>
              </a:rPr>
              <a:t>3000 km</a:t>
            </a:r>
            <a:r>
              <a:rPr lang="en-US" sz="2000" b="1" i="1" baseline="30000">
                <a:solidFill>
                  <a:srgbClr val="000099"/>
                </a:solidFill>
                <a:latin typeface="Bookman Old Style" charset="0"/>
                <a:sym typeface="Gill Sans" charset="0"/>
              </a:rPr>
              <a:t>2</a:t>
            </a:r>
            <a:r>
              <a:rPr lang="en-US" sz="2000" b="1" i="1">
                <a:solidFill>
                  <a:srgbClr val="000099"/>
                </a:solidFill>
                <a:latin typeface="Bookman Old Style" charset="0"/>
              </a:rPr>
              <a:t> </a:t>
            </a:r>
          </a:p>
        </p:txBody>
      </p:sp>
      <p:sp>
        <p:nvSpPr>
          <p:cNvPr id="52233" name="Text Box 17"/>
          <p:cNvSpPr txBox="1">
            <a:spLocks noChangeArrowheads="1"/>
          </p:cNvSpPr>
          <p:nvPr/>
        </p:nvSpPr>
        <p:spPr bwMode="auto">
          <a:xfrm>
            <a:off x="685800" y="1905000"/>
            <a:ext cx="3505200" cy="1430338"/>
          </a:xfrm>
          <a:prstGeom prst="rect">
            <a:avLst/>
          </a:prstGeom>
          <a:solidFill>
            <a:srgbClr val="FFFF99">
              <a:alpha val="50980"/>
            </a:srgbClr>
          </a:solidFill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 i="1">
                <a:solidFill>
                  <a:srgbClr val="000099"/>
                </a:solidFill>
                <a:latin typeface="Forte" pitchFamily="66" charset="0"/>
                <a:sym typeface="Gill Sans" charset="0"/>
              </a:rPr>
              <a:t>Auger North:</a:t>
            </a:r>
          </a:p>
          <a:p>
            <a:pPr algn="l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i="1">
                <a:solidFill>
                  <a:srgbClr val="000099"/>
                </a:solidFill>
                <a:latin typeface="Bookman Old Style" charset="0"/>
                <a:sym typeface="Gill Sans" charset="0"/>
              </a:rPr>
              <a:t>4400 detectors </a:t>
            </a:r>
          </a:p>
          <a:p>
            <a:pPr algn="l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i="1">
                <a:solidFill>
                  <a:srgbClr val="000099"/>
                </a:solidFill>
                <a:latin typeface="Bookman Old Style" charset="0"/>
                <a:sym typeface="Gill Sans" charset="0"/>
              </a:rPr>
              <a:t>1.41mi spacing </a:t>
            </a:r>
          </a:p>
          <a:p>
            <a:pPr algn="l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i="1">
                <a:solidFill>
                  <a:srgbClr val="000099"/>
                </a:solidFill>
                <a:latin typeface="Bookman Old Style" charset="0"/>
                <a:sym typeface="Gill Sans" charset="0"/>
              </a:rPr>
              <a:t>21,000 km</a:t>
            </a:r>
            <a:r>
              <a:rPr lang="en-US" sz="2000" b="1" i="1" baseline="30000">
                <a:solidFill>
                  <a:srgbClr val="000099"/>
                </a:solidFill>
                <a:latin typeface="Bookman Old Style" charset="0"/>
                <a:sym typeface="Gill Sans" charset="0"/>
              </a:rPr>
              <a:t>2</a:t>
            </a:r>
            <a:r>
              <a:rPr lang="en-US" sz="2000" b="1" i="1">
                <a:solidFill>
                  <a:srgbClr val="000099"/>
                </a:solidFill>
                <a:latin typeface="Bookman Old Style" charset="0"/>
                <a:sym typeface="Gill Sans" charset="0"/>
              </a:rPr>
              <a:t> </a:t>
            </a:r>
            <a:endParaRPr lang="en-US" sz="2000" b="1" i="1">
              <a:solidFill>
                <a:srgbClr val="000099"/>
              </a:solidFill>
              <a:latin typeface="Bookman Old Style" charset="0"/>
            </a:endParaRPr>
          </a:p>
        </p:txBody>
      </p:sp>
      <p:sp>
        <p:nvSpPr>
          <p:cNvPr id="52234" name="AutoShape 18"/>
          <p:cNvSpPr>
            <a:spLocks noChangeArrowheads="1"/>
          </p:cNvSpPr>
          <p:nvPr/>
        </p:nvSpPr>
        <p:spPr bwMode="auto">
          <a:xfrm rot="3155463">
            <a:off x="2549525" y="3914775"/>
            <a:ext cx="2057400" cy="914400"/>
          </a:xfrm>
          <a:prstGeom prst="leftArrow">
            <a:avLst>
              <a:gd name="adj1" fmla="val 50000"/>
              <a:gd name="adj2" fmla="val 5625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buClrTx/>
              <a:buSzTx/>
              <a:buFontTx/>
              <a:buNone/>
            </a:pPr>
            <a:endParaRPr lang="en-US" sz="2000" b="1">
              <a:solidFill>
                <a:srgbClr val="00279F"/>
              </a:solidFill>
              <a:latin typeface="Bookman Old Style" charset="0"/>
            </a:endParaRP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114800" y="2438400"/>
            <a:ext cx="1524000" cy="2025650"/>
            <a:chOff x="2640" y="1200"/>
            <a:chExt cx="960" cy="1276"/>
          </a:xfrm>
        </p:grpSpPr>
        <p:sp>
          <p:nvSpPr>
            <p:cNvPr id="52236" name="Text Box 28"/>
            <p:cNvSpPr txBox="1">
              <a:spLocks noChangeArrowheads="1"/>
            </p:cNvSpPr>
            <p:nvPr/>
          </p:nvSpPr>
          <p:spPr bwMode="auto">
            <a:xfrm>
              <a:off x="2880" y="1200"/>
              <a:ext cx="720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600" b="1">
                  <a:solidFill>
                    <a:srgbClr val="FFFF00"/>
                  </a:solidFill>
                  <a:latin typeface="Bookman Old Style" charset="0"/>
                </a:rPr>
                <a:t>Denver</a:t>
              </a:r>
            </a:p>
          </p:txBody>
        </p:sp>
        <p:sp>
          <p:nvSpPr>
            <p:cNvPr id="370717" name="AutoShape 29"/>
            <p:cNvSpPr>
              <a:spLocks noChangeArrowheads="1"/>
            </p:cNvSpPr>
            <p:nvPr/>
          </p:nvSpPr>
          <p:spPr bwMode="auto">
            <a:xfrm>
              <a:off x="2688" y="1248"/>
              <a:ext cx="144" cy="144"/>
            </a:xfrm>
            <a:prstGeom prst="star5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/>
            <a:lstStyle/>
            <a:p>
              <a:pPr algn="l" eaLnBrk="0" hangingPunct="0"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en-US" sz="2000" b="1">
                <a:solidFill>
                  <a:srgbClr val="00279F"/>
                </a:solidFill>
                <a:latin typeface="Bookman Old Style" pitchFamily="18" charset="0"/>
              </a:endParaRPr>
            </a:p>
          </p:txBody>
        </p:sp>
        <p:sp>
          <p:nvSpPr>
            <p:cNvPr id="370718" name="AutoShape 30"/>
            <p:cNvSpPr>
              <a:spLocks noChangeArrowheads="1"/>
            </p:cNvSpPr>
            <p:nvPr/>
          </p:nvSpPr>
          <p:spPr bwMode="auto">
            <a:xfrm>
              <a:off x="2736" y="1920"/>
              <a:ext cx="144" cy="144"/>
            </a:xfrm>
            <a:prstGeom prst="star5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/>
            <a:lstStyle/>
            <a:p>
              <a:pPr algn="l" eaLnBrk="0" hangingPunct="0"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en-US" sz="2000" b="1">
                <a:solidFill>
                  <a:srgbClr val="00279F"/>
                </a:solidFill>
                <a:latin typeface="Bookman Old Style" pitchFamily="18" charset="0"/>
              </a:endParaRPr>
            </a:p>
          </p:txBody>
        </p:sp>
        <p:sp>
          <p:nvSpPr>
            <p:cNvPr id="52239" name="Text Box 31"/>
            <p:cNvSpPr txBox="1">
              <a:spLocks noChangeArrowheads="1"/>
            </p:cNvSpPr>
            <p:nvPr/>
          </p:nvSpPr>
          <p:spPr bwMode="auto">
            <a:xfrm>
              <a:off x="2640" y="2112"/>
              <a:ext cx="720" cy="3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600" b="1">
                  <a:solidFill>
                    <a:srgbClr val="FFFF00"/>
                  </a:solidFill>
                  <a:latin typeface="Bookman Old Style" charset="0"/>
                </a:rPr>
                <a:t>Colorado Springs</a:t>
              </a:r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5897-8021-3749-ACB8-36F7B19F414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Chou (FNAL)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10152</TotalTime>
  <Words>1536</Words>
  <Application>Microsoft Macintosh PowerPoint</Application>
  <PresentationFormat>On-screen Show (4:3)</PresentationFormat>
  <Paragraphs>217</Paragraphs>
  <Slides>27</Slides>
  <Notes>3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Microsoft Equation</vt:lpstr>
      <vt:lpstr>New Initiatives in  Fermilab Particle Astrophysics</vt:lpstr>
      <vt:lpstr>Energy scales of interest </vt:lpstr>
      <vt:lpstr>Slide 3</vt:lpstr>
      <vt:lpstr>Probing the 10-3 eV dark energy scale  via baryon acoustic oscillations</vt:lpstr>
      <vt:lpstr>Baryon Acoustic Oscillations</vt:lpstr>
      <vt:lpstr>Dark energy by Fourier transforming the sky</vt:lpstr>
      <vt:lpstr>Sensitivity to vacuum energy</vt:lpstr>
      <vt:lpstr>Auger: Probing ECM=100 TeV hadronic interactions using 1020 eV ultra-high-energy cosmic rays (UHECR)</vt:lpstr>
      <vt:lpstr>Auger North will provide 7x the data rate and Northern hemisphere coverage for a variety of UHECR studies</vt:lpstr>
      <vt:lpstr>A New Puzzle in Ultra-High-Energy Cosmic Rays</vt:lpstr>
      <vt:lpstr>Probing the 1016 GeV scale: QUIET: Search for B-mode polarization in the CMB</vt:lpstr>
      <vt:lpstr>Coherent detection of polarized microwaves</vt:lpstr>
      <vt:lpstr>Slide 13</vt:lpstr>
      <vt:lpstr>Amplitude of B-mode signal tied to physics of inflation</vt:lpstr>
      <vt:lpstr>Interferometer probe of the Planck scale 1019 GeV</vt:lpstr>
      <vt:lpstr>Slide 16</vt:lpstr>
      <vt:lpstr>Specific idea (Hogan):  add a new commutator </vt:lpstr>
      <vt:lpstr>Slide 18</vt:lpstr>
      <vt:lpstr>Encoding of space-time coordinates at Planck wavelength gives irreducible noise in gravitational wave interferometers, possibly already detected by GEO600  (Hogan) </vt:lpstr>
      <vt:lpstr>The Proposed 40m Fermilab Holometer</vt:lpstr>
      <vt:lpstr>History of interferometry</vt:lpstr>
      <vt:lpstr>Probing the 1011 GeV scale with lasers</vt:lpstr>
      <vt:lpstr>Axion search:  Light shining though walls</vt:lpstr>
      <vt:lpstr> A game-changer: Cavity-enhanced photon-axion conversion </vt:lpstr>
      <vt:lpstr>Resonant regeneration discovery potential</vt:lpstr>
      <vt:lpstr>We are sensitive to an interesting region of coupling</vt:lpstr>
      <vt:lpstr>Summary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Initiatives in  Fermilab Particle Astrophysics</dc:title>
  <dc:creator>Aaron Chou</dc:creator>
  <cp:lastModifiedBy>Aaron Chou</cp:lastModifiedBy>
  <cp:revision>83</cp:revision>
  <cp:lastPrinted>2010-06-02T21:47:06Z</cp:lastPrinted>
  <dcterms:created xsi:type="dcterms:W3CDTF">2010-05-26T20:35:04Z</dcterms:created>
  <dcterms:modified xsi:type="dcterms:W3CDTF">2010-06-02T21:47:30Z</dcterms:modified>
</cp:coreProperties>
</file>