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74" r:id="rId7"/>
    <p:sldId id="281" r:id="rId8"/>
    <p:sldId id="279" r:id="rId9"/>
    <p:sldId id="280" r:id="rId10"/>
    <p:sldId id="263" r:id="rId11"/>
    <p:sldId id="265" r:id="rId12"/>
    <p:sldId id="266" r:id="rId13"/>
    <p:sldId id="267" r:id="rId14"/>
    <p:sldId id="306" r:id="rId15"/>
    <p:sldId id="294" r:id="rId16"/>
    <p:sldId id="293" r:id="rId17"/>
    <p:sldId id="268" r:id="rId18"/>
    <p:sldId id="295" r:id="rId19"/>
    <p:sldId id="300" r:id="rId20"/>
    <p:sldId id="299" r:id="rId21"/>
    <p:sldId id="301" r:id="rId22"/>
    <p:sldId id="298" r:id="rId23"/>
    <p:sldId id="302" r:id="rId24"/>
    <p:sldId id="269" r:id="rId25"/>
    <p:sldId id="270" r:id="rId26"/>
    <p:sldId id="271" r:id="rId27"/>
    <p:sldId id="272" r:id="rId28"/>
    <p:sldId id="273" r:id="rId29"/>
    <p:sldId id="304" r:id="rId30"/>
    <p:sldId id="303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75" r:id="rId39"/>
    <p:sldId id="276" r:id="rId40"/>
    <p:sldId id="277" r:id="rId41"/>
    <p:sldId id="278" r:id="rId42"/>
    <p:sldId id="305" r:id="rId43"/>
    <p:sldId id="291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FF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13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2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CA510-8E82-4A9E-96E9-B2BDF502F35F}" type="datetimeFigureOut">
              <a:rPr lang="en-GB" smtClean="0"/>
              <a:t>16/10/2012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E688E-57DC-4017-9414-A62DDE067D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8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CA510-8E82-4A9E-96E9-B2BDF502F35F}" type="datetimeFigureOut">
              <a:rPr lang="en-GB" smtClean="0"/>
              <a:t>16/10/2012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E688E-57DC-4017-9414-A62DDE067D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889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CA510-8E82-4A9E-96E9-B2BDF502F35F}" type="datetimeFigureOut">
              <a:rPr lang="en-GB" smtClean="0"/>
              <a:t>16/10/2012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E688E-57DC-4017-9414-A62DDE067D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614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0" y="6255657"/>
            <a:ext cx="9144000" cy="602343"/>
            <a:chOff x="0" y="6255657"/>
            <a:chExt cx="9144000" cy="602343"/>
          </a:xfrm>
        </p:grpSpPr>
        <p:sp>
          <p:nvSpPr>
            <p:cNvPr id="3" name="Rectangle 2"/>
            <p:cNvSpPr/>
            <p:nvPr userDrawn="1"/>
          </p:nvSpPr>
          <p:spPr>
            <a:xfrm>
              <a:off x="0" y="6255657"/>
              <a:ext cx="9144000" cy="602343"/>
            </a:xfrm>
            <a:prstGeom prst="rect">
              <a:avLst/>
            </a:prstGeom>
            <a:solidFill>
              <a:srgbClr val="0E0E2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/>
            <p:cNvSpPr txBox="1"/>
            <p:nvPr userDrawn="1"/>
          </p:nvSpPr>
          <p:spPr>
            <a:xfrm>
              <a:off x="4152900" y="6326192"/>
              <a:ext cx="4749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Project X </a:t>
              </a:r>
              <a:r>
                <a:rPr lang="en-GB" sz="1100" i="1" kern="1200" dirty="0" err="1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Muon</a:t>
              </a:r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 Spin Rotation Forum</a:t>
              </a:r>
            </a:p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October 2012</a:t>
              </a:r>
              <a:endParaRPr lang="en-GB" sz="1100" i="1" dirty="0">
                <a:solidFill>
                  <a:schemeClr val="bg1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35" y="6309320"/>
              <a:ext cx="878173" cy="487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7559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CA510-8E82-4A9E-96E9-B2BDF502F35F}" type="datetimeFigureOut">
              <a:rPr lang="en-GB" smtClean="0"/>
              <a:t>16/10/2012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E688E-57DC-4017-9414-A62DDE067D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684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CA510-8E82-4A9E-96E9-B2BDF502F35F}" type="datetimeFigureOut">
              <a:rPr lang="en-GB" smtClean="0"/>
              <a:t>16/10/2012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E688E-57DC-4017-9414-A62DDE067D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620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CA510-8E82-4A9E-96E9-B2BDF502F35F}" type="datetimeFigureOut">
              <a:rPr lang="en-GB" smtClean="0"/>
              <a:t>16/10/2012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E688E-57DC-4017-9414-A62DDE067D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064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CA510-8E82-4A9E-96E9-B2BDF502F35F}" type="datetimeFigureOut">
              <a:rPr lang="en-GB" smtClean="0"/>
              <a:t>16/10/2012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E688E-57DC-4017-9414-A62DDE067D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150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CA510-8E82-4A9E-96E9-B2BDF502F35F}" type="datetimeFigureOut">
              <a:rPr lang="en-GB" smtClean="0"/>
              <a:t>16/10/2012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E688E-57DC-4017-9414-A62DDE067D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587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CA510-8E82-4A9E-96E9-B2BDF502F35F}" type="datetimeFigureOut">
              <a:rPr lang="en-GB" smtClean="0"/>
              <a:t>16/10/2012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E688E-57DC-4017-9414-A62DDE067D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324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CA510-8E82-4A9E-96E9-B2BDF502F35F}" type="datetimeFigureOut">
              <a:rPr lang="en-GB" smtClean="0"/>
              <a:t>16/10/2012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E688E-57DC-4017-9414-A62DDE067D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4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CA510-8E82-4A9E-96E9-B2BDF502F35F}" type="datetimeFigureOut">
              <a:rPr lang="en-GB" smtClean="0"/>
              <a:t>16/10/2012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E688E-57DC-4017-9414-A62DDE067D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46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CA510-8E82-4A9E-96E9-B2BDF502F35F}" type="datetimeFigureOut">
              <a:rPr lang="en-GB" smtClean="0"/>
              <a:t>16/10/2012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E688E-57DC-4017-9414-A62DDE067D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3110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sis.stfc.ac.uk/groups/muons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gif"/><Relationship Id="rId2" Type="http://schemas.openxmlformats.org/officeDocument/2006/relationships/tags" Target="../tags/tag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png"/><Relationship Id="rId5" Type="http://schemas.openxmlformats.org/officeDocument/2006/relationships/image" Target="../media/image19.wmf"/><Relationship Id="rId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www.isis.rl.ac.uk/accelerator/lectures/synchImages/p36b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.gif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13" Type="http://schemas.openxmlformats.org/officeDocument/2006/relationships/image" Target="../media/image51.wmf"/><Relationship Id="rId3" Type="http://schemas.openxmlformats.org/officeDocument/2006/relationships/image" Target="../media/image41.wmf"/><Relationship Id="rId7" Type="http://schemas.openxmlformats.org/officeDocument/2006/relationships/image" Target="../media/image45.wmf"/><Relationship Id="rId12" Type="http://schemas.openxmlformats.org/officeDocument/2006/relationships/image" Target="../media/image50.wmf"/><Relationship Id="rId17" Type="http://schemas.openxmlformats.org/officeDocument/2006/relationships/image" Target="../media/image55.wmf"/><Relationship Id="rId2" Type="http://schemas.openxmlformats.org/officeDocument/2006/relationships/image" Target="../media/image40.png"/><Relationship Id="rId16" Type="http://schemas.openxmlformats.org/officeDocument/2006/relationships/image" Target="../media/image5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wmf"/><Relationship Id="rId11" Type="http://schemas.openxmlformats.org/officeDocument/2006/relationships/image" Target="../media/image49.wmf"/><Relationship Id="rId5" Type="http://schemas.openxmlformats.org/officeDocument/2006/relationships/image" Target="../media/image43.wmf"/><Relationship Id="rId15" Type="http://schemas.openxmlformats.org/officeDocument/2006/relationships/image" Target="../media/image53.wmf"/><Relationship Id="rId10" Type="http://schemas.openxmlformats.org/officeDocument/2006/relationships/image" Target="../media/image48.wmf"/><Relationship Id="rId4" Type="http://schemas.openxmlformats.org/officeDocument/2006/relationships/image" Target="../media/image42.wmf"/><Relationship Id="rId9" Type="http://schemas.openxmlformats.org/officeDocument/2006/relationships/image" Target="../media/image47.wmf"/><Relationship Id="rId14" Type="http://schemas.openxmlformats.org/officeDocument/2006/relationships/image" Target="../media/image52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gif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sis.stfc.ac.uk/groups/muons/" TargetMode="Externa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sis.stfc.ac.uk/learning/video/backstage-science-muons12258.html" TargetMode="External"/><Relationship Id="rId5" Type="http://schemas.openxmlformats.org/officeDocument/2006/relationships/hyperlink" Target="http://www.isis.stfc.ac.uk/science/a-video-tour-of-the-isis-facility4469.html" TargetMode="External"/><Relationship Id="rId4" Type="http://schemas.openxmlformats.org/officeDocument/2006/relationships/hyperlink" Target="http://vimeo.com/47658674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gif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gif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10091" y="1343115"/>
            <a:ext cx="43846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GB" altLang="en-GB" sz="4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ISIS </a:t>
            </a:r>
            <a:r>
              <a:rPr lang="en-GB" altLang="en-GB" sz="4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Muon</a:t>
            </a:r>
            <a:r>
              <a:rPr lang="en-GB" altLang="en-GB" sz="4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endParaRPr lang="en-GB" altLang="en-GB" sz="48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  <a:p>
            <a:pPr algn="ctr" eaLnBrk="0" hangingPunct="0">
              <a:defRPr/>
            </a:pPr>
            <a:r>
              <a:rPr lang="en-GB" altLang="en-GB" sz="4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Facilities</a:t>
            </a:r>
            <a:endParaRPr lang="en-GB" altLang="en-GB" sz="4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-192276" y="3410327"/>
            <a:ext cx="5257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GB" sz="28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Sue </a:t>
            </a:r>
            <a:r>
              <a:rPr lang="en-GB" altLang="en-GB" sz="28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Kilcoyne</a:t>
            </a:r>
            <a:endParaRPr lang="en-GB" altLang="en-GB" sz="2800" dirty="0" smtClean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algn="ctr">
              <a:spcBef>
                <a:spcPct val="50000"/>
              </a:spcBef>
            </a:pPr>
            <a:r>
              <a:rPr lang="en-GB" altLang="en-GB" sz="2400" i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University of Huddersfield</a:t>
            </a:r>
            <a:endParaRPr lang="en-GB" altLang="en-GB" sz="2400" i="1" dirty="0" smtClean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058" name="Picture 10" descr="beamlin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4727" y="311865"/>
            <a:ext cx="4287108" cy="5397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649273" y="5833941"/>
            <a:ext cx="4132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hlinkClick r:id="rId3"/>
              </a:rPr>
              <a:t>http://www.isis.stfc.ac.uk/groups/muons/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4097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 descr="ISIS_annrep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70" y="332656"/>
            <a:ext cx="4777068" cy="58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31"/>
          <p:cNvSpPr txBox="1">
            <a:spLocks noChangeArrowheads="1"/>
          </p:cNvSpPr>
          <p:nvPr/>
        </p:nvSpPr>
        <p:spPr bwMode="auto">
          <a:xfrm>
            <a:off x="3379787" y="155575"/>
            <a:ext cx="54917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800" b="1" u="sng" dirty="0" err="1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Muons</a:t>
            </a:r>
            <a:r>
              <a:rPr lang="en-GB" sz="2800" b="1" u="sng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 at </a:t>
            </a:r>
            <a:r>
              <a:rPr lang="en-GB" sz="2800" b="1" u="sng" dirty="0" smtClean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ISIS </a:t>
            </a:r>
            <a:endParaRPr lang="en-GB" sz="2800" b="1" u="sng" dirty="0">
              <a:solidFill>
                <a:schemeClr val="tx2">
                  <a:lumMod val="75000"/>
                </a:schemeClr>
              </a:solidFill>
              <a:latin typeface="Trebuchet MS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6255657"/>
            <a:ext cx="9144000" cy="602343"/>
            <a:chOff x="0" y="6255657"/>
            <a:chExt cx="9144000" cy="602343"/>
          </a:xfrm>
        </p:grpSpPr>
        <p:sp>
          <p:nvSpPr>
            <p:cNvPr id="17" name="Rectangle 16"/>
            <p:cNvSpPr/>
            <p:nvPr userDrawn="1"/>
          </p:nvSpPr>
          <p:spPr>
            <a:xfrm>
              <a:off x="0" y="6255657"/>
              <a:ext cx="9144000" cy="602343"/>
            </a:xfrm>
            <a:prstGeom prst="rect">
              <a:avLst/>
            </a:prstGeom>
            <a:solidFill>
              <a:srgbClr val="0E0E2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/>
            <p:cNvSpPr txBox="1"/>
            <p:nvPr userDrawn="1"/>
          </p:nvSpPr>
          <p:spPr>
            <a:xfrm>
              <a:off x="4152900" y="6326192"/>
              <a:ext cx="4749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Project X </a:t>
              </a:r>
              <a:r>
                <a:rPr lang="en-GB" sz="1100" i="1" kern="1200" dirty="0" err="1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Muon</a:t>
              </a:r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 Spin Rotation Forum</a:t>
              </a:r>
            </a:p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October 2012</a:t>
              </a:r>
              <a:endParaRPr lang="en-GB" sz="1100" i="1" dirty="0">
                <a:solidFill>
                  <a:schemeClr val="bg1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35" y="6309320"/>
              <a:ext cx="878173" cy="48718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2796182" y="832147"/>
            <a:ext cx="6075363" cy="4805294"/>
            <a:chOff x="2796182" y="832147"/>
            <a:chExt cx="6075363" cy="4805294"/>
          </a:xfrm>
        </p:grpSpPr>
        <p:grpSp>
          <p:nvGrpSpPr>
            <p:cNvPr id="2" name="Group 24"/>
            <p:cNvGrpSpPr>
              <a:grpSpLocks/>
            </p:cNvGrpSpPr>
            <p:nvPr/>
          </p:nvGrpSpPr>
          <p:grpSpPr bwMode="auto">
            <a:xfrm>
              <a:off x="2796182" y="832147"/>
              <a:ext cx="6075363" cy="3965576"/>
              <a:chOff x="1933" y="492"/>
              <a:chExt cx="3827" cy="2498"/>
            </a:xfrm>
          </p:grpSpPr>
          <p:grpSp>
            <p:nvGrpSpPr>
              <p:cNvPr id="11272" name="Group 22"/>
              <p:cNvGrpSpPr>
                <a:grpSpLocks/>
              </p:cNvGrpSpPr>
              <p:nvPr/>
            </p:nvGrpSpPr>
            <p:grpSpPr bwMode="auto">
              <a:xfrm>
                <a:off x="3469" y="492"/>
                <a:ext cx="2291" cy="1926"/>
                <a:chOff x="3380" y="646"/>
                <a:chExt cx="2041" cy="1716"/>
              </a:xfrm>
            </p:grpSpPr>
            <p:pic>
              <p:nvPicPr>
                <p:cNvPr id="11276" name="Picture 17" descr="ISIS_annrep07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129" t="56134" r="22862" b="23541"/>
                <a:stretch>
                  <a:fillRect/>
                </a:stretch>
              </p:blipFill>
              <p:spPr bwMode="auto">
                <a:xfrm>
                  <a:off x="3380" y="693"/>
                  <a:ext cx="1893" cy="16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1277" name="Rectangle 18"/>
                <p:cNvSpPr>
                  <a:spLocks noChangeArrowheads="1"/>
                </p:cNvSpPr>
                <p:nvPr/>
              </p:nvSpPr>
              <p:spPr bwMode="auto">
                <a:xfrm>
                  <a:off x="5030" y="1690"/>
                  <a:ext cx="391" cy="60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78" name="Rectangle 19"/>
                <p:cNvSpPr>
                  <a:spLocks noChangeArrowheads="1"/>
                </p:cNvSpPr>
                <p:nvPr/>
              </p:nvSpPr>
              <p:spPr bwMode="auto">
                <a:xfrm>
                  <a:off x="4838" y="1952"/>
                  <a:ext cx="282" cy="3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79" name="Rectangle 20"/>
                <p:cNvSpPr>
                  <a:spLocks noChangeArrowheads="1"/>
                </p:cNvSpPr>
                <p:nvPr/>
              </p:nvSpPr>
              <p:spPr bwMode="auto">
                <a:xfrm>
                  <a:off x="4934" y="646"/>
                  <a:ext cx="359" cy="44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1273" name="Oval 14"/>
              <p:cNvSpPr>
                <a:spLocks noChangeArrowheads="1"/>
              </p:cNvSpPr>
              <p:nvPr/>
            </p:nvSpPr>
            <p:spPr bwMode="auto">
              <a:xfrm>
                <a:off x="3221" y="494"/>
                <a:ext cx="2539" cy="1958"/>
              </a:xfrm>
              <a:prstGeom prst="ellips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74" name="Oval 15"/>
              <p:cNvSpPr>
                <a:spLocks noChangeArrowheads="1"/>
              </p:cNvSpPr>
              <p:nvPr/>
            </p:nvSpPr>
            <p:spPr bwMode="auto">
              <a:xfrm>
                <a:off x="1933" y="2174"/>
                <a:ext cx="756" cy="816"/>
              </a:xfrm>
              <a:prstGeom prst="ellipse">
                <a:avLst/>
              </a:prstGeom>
              <a:solidFill>
                <a:srgbClr val="EAEAEA">
                  <a:alpha val="50195"/>
                </a:srgbClr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11275" name="AutoShape 16"/>
              <p:cNvCxnSpPr>
                <a:cxnSpLocks noChangeShapeType="1"/>
              </p:cNvCxnSpPr>
              <p:nvPr/>
            </p:nvCxnSpPr>
            <p:spPr bwMode="auto">
              <a:xfrm flipV="1">
                <a:off x="2462" y="1674"/>
                <a:ext cx="766" cy="49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 type="oval" w="med" len="med"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" name="TextBox 2"/>
            <p:cNvSpPr txBox="1"/>
            <p:nvPr/>
          </p:nvSpPr>
          <p:spPr>
            <a:xfrm>
              <a:off x="5652120" y="4437112"/>
              <a:ext cx="29913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solidFill>
                    <a:srgbClr val="002060"/>
                  </a:solidFill>
                  <a:latin typeface="Trebuchet MS" pitchFamily="34" charset="0"/>
                </a:rPr>
                <a:t>Two facilities – EC </a:t>
              </a:r>
              <a:r>
                <a:rPr lang="en-GB" sz="2400" dirty="0" err="1" smtClean="0">
                  <a:solidFill>
                    <a:srgbClr val="002060"/>
                  </a:solidFill>
                  <a:latin typeface="Trebuchet MS" pitchFamily="34" charset="0"/>
                </a:rPr>
                <a:t>Muon</a:t>
              </a:r>
              <a:r>
                <a:rPr lang="en-GB" sz="2400" dirty="0" smtClean="0">
                  <a:solidFill>
                    <a:srgbClr val="002060"/>
                  </a:solidFill>
                  <a:latin typeface="Trebuchet MS" pitchFamily="34" charset="0"/>
                </a:rPr>
                <a:t> Facility and RIKEN </a:t>
              </a:r>
              <a:r>
                <a:rPr lang="en-GB" sz="2400" dirty="0" err="1" smtClean="0">
                  <a:solidFill>
                    <a:srgbClr val="002060"/>
                  </a:solidFill>
                  <a:latin typeface="Trebuchet MS" pitchFamily="34" charset="0"/>
                </a:rPr>
                <a:t>Muon</a:t>
              </a:r>
              <a:r>
                <a:rPr lang="en-GB" sz="2400" dirty="0" smtClean="0">
                  <a:solidFill>
                    <a:srgbClr val="002060"/>
                  </a:solidFill>
                  <a:latin typeface="Trebuchet MS" pitchFamily="34" charset="0"/>
                </a:rPr>
                <a:t> Facility</a:t>
              </a:r>
              <a:endParaRPr lang="en-GB" sz="2400" dirty="0">
                <a:solidFill>
                  <a:srgbClr val="002060"/>
                </a:solidFill>
                <a:latin typeface="Trebuchet MS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052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9932701"/>
              </p:ext>
            </p:extLst>
          </p:nvPr>
        </p:nvGraphicFramePr>
        <p:xfrm>
          <a:off x="604520" y="1083541"/>
          <a:ext cx="3638867" cy="3632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name="Document" r:id="rId4" imgW="5649120" imgH="5637240" progId="Word.Document.8">
                  <p:embed/>
                </p:oleObj>
              </mc:Choice>
              <mc:Fallback>
                <p:oleObj name="Document" r:id="rId4" imgW="5649120" imgH="563724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520" y="1083541"/>
                        <a:ext cx="3638867" cy="36329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" r="2701" b="3324"/>
          <a:stretch/>
        </p:blipFill>
        <p:spPr bwMode="auto">
          <a:xfrm>
            <a:off x="4716016" y="187800"/>
            <a:ext cx="4053911" cy="4279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8" name="Group 9"/>
          <p:cNvGrpSpPr>
            <a:grpSpLocks/>
          </p:cNvGrpSpPr>
          <p:nvPr/>
        </p:nvGrpSpPr>
        <p:grpSpPr bwMode="auto">
          <a:xfrm>
            <a:off x="947644" y="4797152"/>
            <a:ext cx="1389155" cy="1193130"/>
            <a:chOff x="564" y="973"/>
            <a:chExt cx="1413" cy="1276"/>
          </a:xfrm>
        </p:grpSpPr>
        <p:sp>
          <p:nvSpPr>
            <p:cNvPr id="1034" name="Oval 10"/>
            <p:cNvSpPr>
              <a:spLocks noChangeArrowheads="1"/>
            </p:cNvSpPr>
            <p:nvPr/>
          </p:nvSpPr>
          <p:spPr bwMode="auto">
            <a:xfrm>
              <a:off x="652" y="973"/>
              <a:ext cx="1276" cy="1276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5" name="Group 11"/>
            <p:cNvGrpSpPr>
              <a:grpSpLocks/>
            </p:cNvGrpSpPr>
            <p:nvPr/>
          </p:nvGrpSpPr>
          <p:grpSpPr bwMode="auto">
            <a:xfrm rot="-712761">
              <a:off x="564" y="1220"/>
              <a:ext cx="272" cy="560"/>
              <a:chOff x="733" y="1236"/>
              <a:chExt cx="243" cy="721"/>
            </a:xfrm>
          </p:grpSpPr>
          <p:sp>
            <p:nvSpPr>
              <p:cNvPr id="1041" name="Oval 12"/>
              <p:cNvSpPr>
                <a:spLocks noChangeArrowheads="1"/>
              </p:cNvSpPr>
              <p:nvPr/>
            </p:nvSpPr>
            <p:spPr bwMode="auto">
              <a:xfrm rot="2092820">
                <a:off x="882" y="1236"/>
                <a:ext cx="94" cy="31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" name="Oval 13"/>
              <p:cNvSpPr>
                <a:spLocks noChangeArrowheads="1"/>
              </p:cNvSpPr>
              <p:nvPr/>
            </p:nvSpPr>
            <p:spPr bwMode="auto">
              <a:xfrm rot="1577855">
                <a:off x="820" y="1343"/>
                <a:ext cx="94" cy="31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3" name="Oval 14"/>
              <p:cNvSpPr>
                <a:spLocks noChangeArrowheads="1"/>
              </p:cNvSpPr>
              <p:nvPr/>
            </p:nvSpPr>
            <p:spPr bwMode="auto">
              <a:xfrm rot="1306949">
                <a:off x="758" y="1498"/>
                <a:ext cx="94" cy="31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" name="Oval 15"/>
              <p:cNvSpPr>
                <a:spLocks noChangeArrowheads="1"/>
              </p:cNvSpPr>
              <p:nvPr/>
            </p:nvSpPr>
            <p:spPr bwMode="auto">
              <a:xfrm>
                <a:off x="733" y="1642"/>
                <a:ext cx="94" cy="31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36" name="Group 16"/>
            <p:cNvGrpSpPr>
              <a:grpSpLocks/>
            </p:cNvGrpSpPr>
            <p:nvPr/>
          </p:nvGrpSpPr>
          <p:grpSpPr bwMode="auto">
            <a:xfrm rot="10800000">
              <a:off x="1716" y="1570"/>
              <a:ext cx="261" cy="578"/>
              <a:chOff x="733" y="1236"/>
              <a:chExt cx="243" cy="721"/>
            </a:xfrm>
          </p:grpSpPr>
          <p:sp>
            <p:nvSpPr>
              <p:cNvPr id="1037" name="Oval 17"/>
              <p:cNvSpPr>
                <a:spLocks noChangeArrowheads="1"/>
              </p:cNvSpPr>
              <p:nvPr/>
            </p:nvSpPr>
            <p:spPr bwMode="auto">
              <a:xfrm rot="2092820">
                <a:off x="882" y="1236"/>
                <a:ext cx="94" cy="31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" name="Oval 18"/>
              <p:cNvSpPr>
                <a:spLocks noChangeArrowheads="1"/>
              </p:cNvSpPr>
              <p:nvPr/>
            </p:nvSpPr>
            <p:spPr bwMode="auto">
              <a:xfrm rot="1577855">
                <a:off x="820" y="1343"/>
                <a:ext cx="94" cy="31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Oval 19"/>
              <p:cNvSpPr>
                <a:spLocks noChangeArrowheads="1"/>
              </p:cNvSpPr>
              <p:nvPr/>
            </p:nvSpPr>
            <p:spPr bwMode="auto">
              <a:xfrm rot="1306949">
                <a:off x="758" y="1498"/>
                <a:ext cx="94" cy="31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" name="Oval 20"/>
              <p:cNvSpPr>
                <a:spLocks noChangeArrowheads="1"/>
              </p:cNvSpPr>
              <p:nvPr/>
            </p:nvSpPr>
            <p:spPr bwMode="auto">
              <a:xfrm>
                <a:off x="733" y="1642"/>
                <a:ext cx="94" cy="31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30" name="Text Box 24"/>
          <p:cNvSpPr txBox="1">
            <a:spLocks noChangeArrowheads="1"/>
          </p:cNvSpPr>
          <p:nvPr/>
        </p:nvSpPr>
        <p:spPr bwMode="auto">
          <a:xfrm>
            <a:off x="2987824" y="4797152"/>
            <a:ext cx="56886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en-GB" dirty="0" smtClean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2 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proton pulses, at 50 Hz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 2.5x10</a:t>
            </a:r>
            <a:r>
              <a:rPr lang="en-GB" baseline="30000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13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 protons per </a:t>
            </a:r>
            <a:r>
              <a:rPr lang="en-GB" dirty="0" smtClean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pulse ~200µA</a:t>
            </a:r>
            <a:endParaRPr lang="en-GB" dirty="0">
              <a:solidFill>
                <a:schemeClr val="tx2">
                  <a:lumMod val="75000"/>
                </a:schemeClr>
              </a:solidFill>
              <a:latin typeface="Trebuchet MS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 800 MeV (0.84c)</a:t>
            </a:r>
          </a:p>
        </p:txBody>
      </p:sp>
      <p:sp>
        <p:nvSpPr>
          <p:cNvPr id="1031" name="Text Box 25"/>
          <p:cNvSpPr txBox="1">
            <a:spLocks noChangeArrowheads="1"/>
          </p:cNvSpPr>
          <p:nvPr/>
        </p:nvSpPr>
        <p:spPr bwMode="auto">
          <a:xfrm>
            <a:off x="271463" y="195263"/>
            <a:ext cx="116794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800" b="1" u="sng" dirty="0" smtClean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Proton synchrotron</a:t>
            </a:r>
            <a:endParaRPr lang="en-GB" sz="2800" b="1" u="sng" dirty="0">
              <a:solidFill>
                <a:schemeClr val="tx2">
                  <a:lumMod val="75000"/>
                </a:schemeClr>
              </a:solidFill>
              <a:latin typeface="Trebuchet MS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6255657"/>
            <a:ext cx="9144000" cy="602343"/>
            <a:chOff x="0" y="6255657"/>
            <a:chExt cx="9144000" cy="602343"/>
          </a:xfrm>
        </p:grpSpPr>
        <p:sp>
          <p:nvSpPr>
            <p:cNvPr id="22" name="Rectangle 21"/>
            <p:cNvSpPr/>
            <p:nvPr userDrawn="1"/>
          </p:nvSpPr>
          <p:spPr>
            <a:xfrm>
              <a:off x="0" y="6255657"/>
              <a:ext cx="9144000" cy="602343"/>
            </a:xfrm>
            <a:prstGeom prst="rect">
              <a:avLst/>
            </a:prstGeom>
            <a:solidFill>
              <a:srgbClr val="0E0E2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/>
            <p:cNvSpPr txBox="1"/>
            <p:nvPr userDrawn="1"/>
          </p:nvSpPr>
          <p:spPr>
            <a:xfrm>
              <a:off x="4152900" y="6326192"/>
              <a:ext cx="4749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Project X </a:t>
              </a:r>
              <a:r>
                <a:rPr lang="en-GB" sz="1100" i="1" kern="1200" dirty="0" err="1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Muon</a:t>
              </a:r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 Spin Rotation Forum</a:t>
              </a:r>
            </a:p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October 2012</a:t>
              </a:r>
              <a:endParaRPr lang="en-GB" sz="1100" i="1" dirty="0">
                <a:solidFill>
                  <a:schemeClr val="bg1"/>
                </a:solidFill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35" y="6309320"/>
              <a:ext cx="878173" cy="487184"/>
            </a:xfrm>
            <a:prstGeom prst="rect">
              <a:avLst/>
            </a:prstGeom>
          </p:spPr>
        </p:pic>
      </p:grpSp>
    </p:spTree>
    <p:custDataLst>
      <p:tags r:id="rId2"/>
    </p:custDataLst>
    <p:extLst>
      <p:ext uri="{BB962C8B-B14F-4D97-AF65-F5344CB8AC3E}">
        <p14:creationId xmlns:p14="http://schemas.microsoft.com/office/powerpoint/2010/main" val="97524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4" descr="Page32b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017588"/>
            <a:ext cx="4297363" cy="3557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5"/>
          <p:cNvSpPr>
            <a:spLocks noChangeArrowheads="1"/>
          </p:cNvSpPr>
          <p:nvPr/>
        </p:nvSpPr>
        <p:spPr bwMode="auto">
          <a:xfrm>
            <a:off x="6373433" y="1953316"/>
            <a:ext cx="230757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Extracted beam pulses going to </a:t>
            </a: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targets</a:t>
            </a:r>
          </a:p>
          <a:p>
            <a:endParaRPr lang="en-GB" sz="1400" dirty="0">
              <a:solidFill>
                <a:schemeClr val="tx2">
                  <a:lumMod val="75000"/>
                </a:schemeClr>
              </a:solidFill>
              <a:latin typeface="Trebuchet MS" pitchFamily="34" charset="0"/>
            </a:endParaRPr>
          </a:p>
          <a:p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~80ns wide </a:t>
            </a: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pulses</a:t>
            </a:r>
          </a:p>
          <a:p>
            <a:endParaRPr lang="en-GB" sz="1400" dirty="0">
              <a:solidFill>
                <a:schemeClr val="tx2">
                  <a:lumMod val="75000"/>
                </a:schemeClr>
              </a:solidFill>
              <a:latin typeface="Trebuchet MS" pitchFamily="34" charset="0"/>
            </a:endParaRPr>
          </a:p>
          <a:p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Separated by ~300ns peak-to-peak</a:t>
            </a:r>
          </a:p>
          <a:p>
            <a:endParaRPr lang="en-GB" sz="2000" dirty="0">
              <a:solidFill>
                <a:schemeClr val="tx2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771525" y="4700588"/>
            <a:ext cx="17605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200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Last turns of beam in synchrotron</a:t>
            </a:r>
          </a:p>
        </p:txBody>
      </p:sp>
      <p:sp>
        <p:nvSpPr>
          <p:cNvPr id="13319" name="Rectangle 23"/>
          <p:cNvSpPr>
            <a:spLocks noChangeArrowheads="1"/>
          </p:cNvSpPr>
          <p:nvPr/>
        </p:nvSpPr>
        <p:spPr bwMode="auto">
          <a:xfrm>
            <a:off x="2776274" y="5331660"/>
            <a:ext cx="30977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Synchrotron kicker fires</a:t>
            </a:r>
          </a:p>
        </p:txBody>
      </p:sp>
      <p:sp>
        <p:nvSpPr>
          <p:cNvPr id="13320" name="Line 25"/>
          <p:cNvSpPr>
            <a:spLocks noChangeShapeType="1"/>
          </p:cNvSpPr>
          <p:nvPr/>
        </p:nvSpPr>
        <p:spPr bwMode="auto">
          <a:xfrm flipV="1">
            <a:off x="3632200" y="4719638"/>
            <a:ext cx="4763" cy="4841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21" name="Text Box 29"/>
          <p:cNvSpPr txBox="1">
            <a:spLocks noChangeArrowheads="1"/>
          </p:cNvSpPr>
          <p:nvPr/>
        </p:nvSpPr>
        <p:spPr bwMode="auto">
          <a:xfrm>
            <a:off x="271463" y="195263"/>
            <a:ext cx="7566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800" b="1" u="sng" dirty="0" smtClean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Proton pulse structure</a:t>
            </a:r>
            <a:endParaRPr lang="en-GB" sz="2800" b="1" u="sng" dirty="0">
              <a:solidFill>
                <a:schemeClr val="tx2">
                  <a:lumMod val="75000"/>
                </a:schemeClr>
              </a:solidFill>
              <a:latin typeface="Trebuchet MS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6255657"/>
            <a:ext cx="9144000" cy="602343"/>
            <a:chOff x="0" y="6255657"/>
            <a:chExt cx="9144000" cy="602343"/>
          </a:xfrm>
        </p:grpSpPr>
        <p:sp>
          <p:nvSpPr>
            <p:cNvPr id="13" name="Rectangle 12"/>
            <p:cNvSpPr/>
            <p:nvPr userDrawn="1"/>
          </p:nvSpPr>
          <p:spPr>
            <a:xfrm>
              <a:off x="0" y="6255657"/>
              <a:ext cx="9144000" cy="602343"/>
            </a:xfrm>
            <a:prstGeom prst="rect">
              <a:avLst/>
            </a:prstGeom>
            <a:solidFill>
              <a:srgbClr val="0E0E2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/>
            <p:cNvSpPr txBox="1"/>
            <p:nvPr userDrawn="1"/>
          </p:nvSpPr>
          <p:spPr>
            <a:xfrm>
              <a:off x="4152900" y="6326192"/>
              <a:ext cx="4749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Project X </a:t>
              </a:r>
              <a:r>
                <a:rPr lang="en-GB" sz="1100" i="1" kern="1200" dirty="0" err="1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Muon</a:t>
              </a:r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 Spin Rotation Forum</a:t>
              </a:r>
            </a:p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October 2012</a:t>
              </a:r>
              <a:endParaRPr lang="en-GB" sz="1100" i="1" dirty="0">
                <a:solidFill>
                  <a:schemeClr val="bg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35" y="6309320"/>
              <a:ext cx="878173" cy="487184"/>
            </a:xfrm>
            <a:prstGeom prst="rect">
              <a:avLst/>
            </a:prstGeom>
          </p:spPr>
        </p:pic>
      </p:grpSp>
      <p:sp>
        <p:nvSpPr>
          <p:cNvPr id="2" name="Right Arrow 1"/>
          <p:cNvSpPr/>
          <p:nvPr/>
        </p:nvSpPr>
        <p:spPr>
          <a:xfrm>
            <a:off x="5436096" y="3464417"/>
            <a:ext cx="782789" cy="3219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31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4" y="1173264"/>
            <a:ext cx="1531941" cy="2423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5" descr="targ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75" y="953395"/>
            <a:ext cx="2597630" cy="2863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AutoShape 6"/>
          <p:cNvSpPr>
            <a:spLocks noChangeArrowheads="1"/>
          </p:cNvSpPr>
          <p:nvPr/>
        </p:nvSpPr>
        <p:spPr bwMode="auto">
          <a:xfrm>
            <a:off x="2200276" y="2133581"/>
            <a:ext cx="680410" cy="502986"/>
          </a:xfrm>
          <a:prstGeom prst="rightArrow">
            <a:avLst>
              <a:gd name="adj1" fmla="val 50000"/>
              <a:gd name="adj2" fmla="val 3497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7"/>
          <p:cNvSpPr txBox="1">
            <a:spLocks noChangeArrowheads="1"/>
          </p:cNvSpPr>
          <p:nvPr/>
        </p:nvSpPr>
        <p:spPr bwMode="auto">
          <a:xfrm>
            <a:off x="271463" y="195263"/>
            <a:ext cx="62482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800" b="1" u="sng" dirty="0" err="1" smtClean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Muon</a:t>
            </a:r>
            <a:r>
              <a:rPr lang="en-GB" sz="2800" b="1" u="sng" dirty="0" smtClean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en-GB" sz="2800" b="1" u="sng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production</a:t>
            </a:r>
          </a:p>
        </p:txBody>
      </p:sp>
      <p:sp>
        <p:nvSpPr>
          <p:cNvPr id="14350" name="Rectangle 30"/>
          <p:cNvSpPr>
            <a:spLocks noChangeArrowheads="1"/>
          </p:cNvSpPr>
          <p:nvPr/>
        </p:nvSpPr>
        <p:spPr bwMode="auto">
          <a:xfrm>
            <a:off x="6228184" y="836712"/>
            <a:ext cx="2376264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73038" indent="-173038">
              <a:buFontTx/>
              <a:buChar char="•"/>
            </a:pP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Graphite t</a:t>
            </a: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arget </a:t>
            </a: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is 20m upstream of neutron </a:t>
            </a: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target</a:t>
            </a:r>
          </a:p>
          <a:p>
            <a:pPr marL="173038" indent="-173038">
              <a:buFontTx/>
              <a:buChar char="•"/>
            </a:pPr>
            <a:endParaRPr lang="en-GB" sz="2000" dirty="0">
              <a:solidFill>
                <a:schemeClr val="tx2">
                  <a:lumMod val="75000"/>
                </a:schemeClr>
              </a:solidFill>
              <a:latin typeface="Trebuchet MS" pitchFamily="34" charset="0"/>
            </a:endParaRPr>
          </a:p>
          <a:p>
            <a:pPr marL="173038" indent="-173038">
              <a:buFontTx/>
              <a:buChar char="•"/>
            </a:pP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10mm </a:t>
            </a: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target at 900K and </a:t>
            </a: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takes </a:t>
            </a: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up to 5</a:t>
            </a: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% </a:t>
            </a: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of the </a:t>
            </a: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protons</a:t>
            </a:r>
          </a:p>
          <a:p>
            <a:pPr marL="173038" indent="-173038">
              <a:buFontTx/>
              <a:buChar char="•"/>
            </a:pPr>
            <a:endParaRPr lang="en-GB" sz="2000" dirty="0">
              <a:solidFill>
                <a:schemeClr val="tx2">
                  <a:lumMod val="75000"/>
                </a:schemeClr>
              </a:solidFill>
              <a:latin typeface="Trebuchet MS" pitchFamily="34" charset="0"/>
            </a:endParaRPr>
          </a:p>
          <a:p>
            <a:pPr marL="173038" indent="-173038">
              <a:buFontTx/>
              <a:buChar char="•"/>
            </a:pPr>
            <a:r>
              <a:rPr lang="en-GB" sz="2000" dirty="0" err="1" smtClean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Pions</a:t>
            </a: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 decay to polarised </a:t>
            </a:r>
            <a:r>
              <a:rPr lang="en-GB" sz="2000" dirty="0" err="1" smtClean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muons</a:t>
            </a:r>
            <a:endParaRPr lang="en-GB" sz="2000" dirty="0">
              <a:solidFill>
                <a:schemeClr val="tx2">
                  <a:lumMod val="75000"/>
                </a:schemeClr>
              </a:solidFill>
              <a:latin typeface="Trebuchet MS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0" y="6255657"/>
            <a:ext cx="9144000" cy="602343"/>
            <a:chOff x="0" y="6255657"/>
            <a:chExt cx="9144000" cy="602343"/>
          </a:xfrm>
        </p:grpSpPr>
        <p:sp>
          <p:nvSpPr>
            <p:cNvPr id="29" name="Rectangle 28"/>
            <p:cNvSpPr/>
            <p:nvPr userDrawn="1"/>
          </p:nvSpPr>
          <p:spPr>
            <a:xfrm>
              <a:off x="0" y="6255657"/>
              <a:ext cx="9144000" cy="602343"/>
            </a:xfrm>
            <a:prstGeom prst="rect">
              <a:avLst/>
            </a:prstGeom>
            <a:solidFill>
              <a:srgbClr val="0E0E2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/>
            <p:cNvSpPr txBox="1"/>
            <p:nvPr userDrawn="1"/>
          </p:nvSpPr>
          <p:spPr>
            <a:xfrm>
              <a:off x="4152900" y="6326192"/>
              <a:ext cx="4749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Project X </a:t>
              </a:r>
              <a:r>
                <a:rPr lang="en-GB" sz="1100" i="1" kern="1200" dirty="0" err="1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Muon</a:t>
              </a:r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 Spin Rotation Forum</a:t>
              </a:r>
            </a:p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October 2012</a:t>
              </a:r>
              <a:endParaRPr lang="en-GB" sz="1100" i="1" dirty="0">
                <a:solidFill>
                  <a:schemeClr val="bg1"/>
                </a:solidFill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 userDrawn="1"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35" y="6309320"/>
              <a:ext cx="878173" cy="48718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827584" y="4213475"/>
            <a:ext cx="6447526" cy="1878993"/>
            <a:chOff x="1868890" y="4149080"/>
            <a:chExt cx="6447526" cy="1878993"/>
          </a:xfrm>
        </p:grpSpPr>
        <p:sp>
          <p:nvSpPr>
            <p:cNvPr id="14351" name="Rectangle 15"/>
            <p:cNvSpPr>
              <a:spLocks noChangeArrowheads="1"/>
            </p:cNvSpPr>
            <p:nvPr/>
          </p:nvSpPr>
          <p:spPr bwMode="auto">
            <a:xfrm>
              <a:off x="1868890" y="4646892"/>
              <a:ext cx="2284010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GB" sz="2000" dirty="0">
                  <a:solidFill>
                    <a:schemeClr val="tx2">
                      <a:lumMod val="75000"/>
                    </a:schemeClr>
                  </a:solidFill>
                  <a:latin typeface="Trebuchet MS" pitchFamily="34" charset="0"/>
                </a:rPr>
                <a:t>Result: a fully spin-polarised </a:t>
              </a:r>
              <a:r>
                <a:rPr lang="en-GB" sz="2000" dirty="0" err="1">
                  <a:solidFill>
                    <a:schemeClr val="tx2">
                      <a:lumMod val="75000"/>
                    </a:schemeClr>
                  </a:solidFill>
                  <a:latin typeface="Trebuchet MS" pitchFamily="34" charset="0"/>
                </a:rPr>
                <a:t>muon</a:t>
              </a:r>
              <a:r>
                <a:rPr lang="en-GB" sz="2000" dirty="0">
                  <a:solidFill>
                    <a:schemeClr val="tx2">
                      <a:lumMod val="75000"/>
                    </a:schemeClr>
                  </a:solidFill>
                  <a:latin typeface="Trebuchet MS" pitchFamily="34" charset="0"/>
                </a:rPr>
                <a:t> beam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923928" y="4196446"/>
              <a:ext cx="1618588" cy="1831627"/>
              <a:chOff x="6935657" y="4319143"/>
              <a:chExt cx="1618588" cy="1831627"/>
            </a:xfrm>
          </p:grpSpPr>
          <p:pic>
            <p:nvPicPr>
              <p:cNvPr id="14352" name="Picture 16" descr="muon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4606" y="5253259"/>
                <a:ext cx="466325" cy="427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3" name="Picture 17" descr="muon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2454" y="5543391"/>
                <a:ext cx="466325" cy="427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4" name="Picture 18" descr="muon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35657" y="4319143"/>
                <a:ext cx="466325" cy="427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5" name="Picture 19" descr="muon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75587" y="5112260"/>
                <a:ext cx="466325" cy="427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6" name="Picture 20" descr="muon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87920" y="5509497"/>
                <a:ext cx="466325" cy="427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7" name="Picture 21" descr="muon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3197" y="4815350"/>
                <a:ext cx="466325" cy="427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8" name="Picture 22" descr="muon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68131" y="4960416"/>
                <a:ext cx="466325" cy="427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9" name="Picture 23" descr="muon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5447" y="4721802"/>
                <a:ext cx="466325" cy="427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60" name="Picture 24" descr="muon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14816" y="4508949"/>
                <a:ext cx="466325" cy="427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61" name="Picture 25" descr="muon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41561" y="5723707"/>
                <a:ext cx="466325" cy="427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62" name="Picture 26" descr="muon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15366" y="4515727"/>
                <a:ext cx="466325" cy="427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2" name="Group 31"/>
            <p:cNvGrpSpPr/>
            <p:nvPr/>
          </p:nvGrpSpPr>
          <p:grpSpPr>
            <a:xfrm>
              <a:off x="5353368" y="4149080"/>
              <a:ext cx="1618588" cy="1831627"/>
              <a:chOff x="6935657" y="4319143"/>
              <a:chExt cx="1618588" cy="1831627"/>
            </a:xfrm>
          </p:grpSpPr>
          <p:pic>
            <p:nvPicPr>
              <p:cNvPr id="33" name="Picture 16" descr="muon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4606" y="5253259"/>
                <a:ext cx="466325" cy="427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17" descr="muon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2454" y="5543391"/>
                <a:ext cx="466325" cy="427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18" descr="muon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35657" y="4319143"/>
                <a:ext cx="466325" cy="427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19" descr="muon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75587" y="5112260"/>
                <a:ext cx="466325" cy="427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20" descr="muon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87920" y="5509497"/>
                <a:ext cx="466325" cy="427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21" descr="muon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3197" y="4815350"/>
                <a:ext cx="466325" cy="427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22" descr="muon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68131" y="4960416"/>
                <a:ext cx="466325" cy="427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23" descr="muon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5447" y="4721802"/>
                <a:ext cx="466325" cy="427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24" descr="muon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14816" y="4508949"/>
                <a:ext cx="466325" cy="427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25" descr="muon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41561" y="5723707"/>
                <a:ext cx="466325" cy="427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26" descr="muon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15366" y="4515727"/>
                <a:ext cx="466325" cy="427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Right Arrow 3"/>
            <p:cNvSpPr/>
            <p:nvPr/>
          </p:nvSpPr>
          <p:spPr>
            <a:xfrm>
              <a:off x="7092280" y="4813099"/>
              <a:ext cx="1224136" cy="483628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22271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272" y="231820"/>
            <a:ext cx="4721099" cy="5761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0" y="6255657"/>
            <a:ext cx="9144000" cy="602343"/>
            <a:chOff x="0" y="6255657"/>
            <a:chExt cx="9144000" cy="602343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6255657"/>
              <a:ext cx="9144000" cy="602343"/>
            </a:xfrm>
            <a:prstGeom prst="rect">
              <a:avLst/>
            </a:prstGeom>
            <a:solidFill>
              <a:srgbClr val="0E0E2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 userDrawn="1"/>
          </p:nvSpPr>
          <p:spPr>
            <a:xfrm>
              <a:off x="4152900" y="6326192"/>
              <a:ext cx="4749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Project X </a:t>
              </a:r>
              <a:r>
                <a:rPr lang="en-GB" sz="1100" i="1" kern="1200" dirty="0" err="1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Muon</a:t>
              </a:r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 Spin Rotation Forum</a:t>
              </a:r>
            </a:p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October 2012</a:t>
              </a:r>
              <a:endParaRPr lang="en-GB" sz="1100" i="1" dirty="0">
                <a:solidFill>
                  <a:schemeClr val="bg1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35" y="6309320"/>
              <a:ext cx="878173" cy="487184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604520" y="708337"/>
            <a:ext cx="19970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Ladder assembly of 3 graphite targets for </a:t>
            </a:r>
            <a:r>
              <a:rPr lang="en-GB" sz="2000" dirty="0" err="1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muon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 production 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27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SIS_20s Cu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4056" r="7759"/>
          <a:stretch/>
        </p:blipFill>
        <p:spPr>
          <a:xfrm>
            <a:off x="-108520" y="-27384"/>
            <a:ext cx="9252520" cy="633670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6255657"/>
            <a:ext cx="9144000" cy="602343"/>
            <a:chOff x="0" y="6255657"/>
            <a:chExt cx="9144000" cy="602343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6255657"/>
              <a:ext cx="9144000" cy="602343"/>
            </a:xfrm>
            <a:prstGeom prst="rect">
              <a:avLst/>
            </a:prstGeom>
            <a:solidFill>
              <a:srgbClr val="0E0E2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 userDrawn="1"/>
          </p:nvSpPr>
          <p:spPr>
            <a:xfrm>
              <a:off x="4152900" y="6326192"/>
              <a:ext cx="4749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Project X </a:t>
              </a:r>
              <a:r>
                <a:rPr lang="en-GB" sz="1100" i="1" kern="1200" dirty="0" err="1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Muon</a:t>
              </a:r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 Spin Rotation Forum</a:t>
              </a:r>
            </a:p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October 2012</a:t>
              </a:r>
              <a:endParaRPr lang="en-GB" sz="1100" i="1" dirty="0">
                <a:solidFill>
                  <a:schemeClr val="bg1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35" y="6309320"/>
              <a:ext cx="878173" cy="487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745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72" name="Group 22"/>
          <p:cNvGrpSpPr>
            <a:grpSpLocks/>
          </p:cNvGrpSpPr>
          <p:nvPr/>
        </p:nvGrpSpPr>
        <p:grpSpPr bwMode="auto">
          <a:xfrm>
            <a:off x="1700007" y="1192758"/>
            <a:ext cx="6669258" cy="4551221"/>
            <a:chOff x="3380" y="646"/>
            <a:chExt cx="2041" cy="1716"/>
          </a:xfrm>
        </p:grpSpPr>
        <p:pic>
          <p:nvPicPr>
            <p:cNvPr id="11276" name="Picture 17" descr="ISIS_annrep0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29" t="56134" r="22862" b="23541"/>
            <a:stretch>
              <a:fillRect/>
            </a:stretch>
          </p:blipFill>
          <p:spPr bwMode="auto">
            <a:xfrm>
              <a:off x="3380" y="693"/>
              <a:ext cx="1893" cy="1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7" name="Rectangle 18"/>
            <p:cNvSpPr>
              <a:spLocks noChangeArrowheads="1"/>
            </p:cNvSpPr>
            <p:nvPr/>
          </p:nvSpPr>
          <p:spPr bwMode="auto">
            <a:xfrm>
              <a:off x="5030" y="1690"/>
              <a:ext cx="391" cy="6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8" name="Rectangle 19"/>
            <p:cNvSpPr>
              <a:spLocks noChangeArrowheads="1"/>
            </p:cNvSpPr>
            <p:nvPr/>
          </p:nvSpPr>
          <p:spPr bwMode="auto">
            <a:xfrm>
              <a:off x="4838" y="1952"/>
              <a:ext cx="282" cy="3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9" name="Rectangle 20"/>
            <p:cNvSpPr>
              <a:spLocks noChangeArrowheads="1"/>
            </p:cNvSpPr>
            <p:nvPr/>
          </p:nvSpPr>
          <p:spPr bwMode="auto">
            <a:xfrm>
              <a:off x="4934" y="646"/>
              <a:ext cx="359" cy="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269" name="Text Box 31"/>
          <p:cNvSpPr txBox="1">
            <a:spLocks noChangeArrowheads="1"/>
          </p:cNvSpPr>
          <p:nvPr/>
        </p:nvSpPr>
        <p:spPr bwMode="auto">
          <a:xfrm>
            <a:off x="502206" y="326124"/>
            <a:ext cx="31296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800" b="1" u="sng" dirty="0" err="1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Muons</a:t>
            </a:r>
            <a:r>
              <a:rPr lang="en-GB" sz="2800" b="1" u="sng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 at </a:t>
            </a:r>
            <a:r>
              <a:rPr lang="en-GB" sz="2800" b="1" u="sng" dirty="0" smtClean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ISIS  </a:t>
            </a:r>
            <a:endParaRPr lang="en-GB" sz="2800" b="1" u="sng" dirty="0">
              <a:solidFill>
                <a:schemeClr val="tx2">
                  <a:lumMod val="75000"/>
                </a:schemeClr>
              </a:solidFill>
              <a:latin typeface="Trebuchet MS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6255657"/>
            <a:ext cx="9144000" cy="602343"/>
            <a:chOff x="0" y="6255657"/>
            <a:chExt cx="9144000" cy="602343"/>
          </a:xfrm>
        </p:grpSpPr>
        <p:sp>
          <p:nvSpPr>
            <p:cNvPr id="17" name="Rectangle 16"/>
            <p:cNvSpPr/>
            <p:nvPr userDrawn="1"/>
          </p:nvSpPr>
          <p:spPr>
            <a:xfrm>
              <a:off x="0" y="6255657"/>
              <a:ext cx="9144000" cy="602343"/>
            </a:xfrm>
            <a:prstGeom prst="rect">
              <a:avLst/>
            </a:prstGeom>
            <a:solidFill>
              <a:srgbClr val="0E0E2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/>
            <p:cNvSpPr txBox="1"/>
            <p:nvPr userDrawn="1"/>
          </p:nvSpPr>
          <p:spPr>
            <a:xfrm>
              <a:off x="4152900" y="6326192"/>
              <a:ext cx="4749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Project X </a:t>
              </a:r>
              <a:r>
                <a:rPr lang="en-GB" sz="1100" i="1" kern="1200" dirty="0" err="1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Muon</a:t>
              </a:r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 Spin Rotation Forum</a:t>
              </a:r>
            </a:p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October 2012</a:t>
              </a:r>
              <a:endParaRPr lang="en-GB" sz="1100" i="1" dirty="0">
                <a:solidFill>
                  <a:schemeClr val="bg1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35" y="6309320"/>
              <a:ext cx="878173" cy="487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633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00138" y="700158"/>
            <a:ext cx="7986712" cy="5638800"/>
            <a:chOff x="1100138" y="700158"/>
            <a:chExt cx="7986712" cy="5638800"/>
          </a:xfrm>
        </p:grpSpPr>
        <p:pic>
          <p:nvPicPr>
            <p:cNvPr id="15362" name="Picture 4" descr="beamline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69"/>
            <a:stretch>
              <a:fillRect/>
            </a:stretch>
          </p:blipFill>
          <p:spPr bwMode="auto">
            <a:xfrm>
              <a:off x="1100138" y="700158"/>
              <a:ext cx="7986712" cy="563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365166" y="1635620"/>
              <a:ext cx="85862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GB" b="1" i="1" dirty="0" err="1" smtClean="0">
                  <a:latin typeface="+mj-lt"/>
                </a:rPr>
                <a:t>HiFi</a:t>
              </a:r>
              <a:endParaRPr lang="en-GB" b="1" i="1" dirty="0">
                <a:latin typeface="+mj-lt"/>
              </a:endParaRPr>
            </a:p>
          </p:txBody>
        </p:sp>
      </p:grpSp>
      <p:pic>
        <p:nvPicPr>
          <p:cNvPr id="1536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288" y="3736975"/>
            <a:ext cx="1150937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ext Box 14"/>
          <p:cNvSpPr txBox="1">
            <a:spLocks noChangeArrowheads="1"/>
          </p:cNvSpPr>
          <p:nvPr/>
        </p:nvSpPr>
        <p:spPr bwMode="auto">
          <a:xfrm>
            <a:off x="271463" y="195263"/>
            <a:ext cx="7566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800" b="1" u="sng" dirty="0" smtClean="0">
                <a:solidFill>
                  <a:srgbClr val="002060"/>
                </a:solidFill>
                <a:latin typeface="Trebuchet MS" pitchFamily="34" charset="0"/>
              </a:rPr>
              <a:t>EC </a:t>
            </a:r>
            <a:r>
              <a:rPr lang="en-GB" sz="2800" b="1" u="sng" dirty="0" err="1" smtClean="0">
                <a:solidFill>
                  <a:srgbClr val="002060"/>
                </a:solidFill>
                <a:latin typeface="Trebuchet MS" pitchFamily="34" charset="0"/>
              </a:rPr>
              <a:t>Muon</a:t>
            </a:r>
            <a:r>
              <a:rPr lang="en-GB" sz="2800" b="1" u="sng" dirty="0" smtClean="0">
                <a:solidFill>
                  <a:srgbClr val="002060"/>
                </a:solidFill>
                <a:latin typeface="Trebuchet MS" pitchFamily="34" charset="0"/>
              </a:rPr>
              <a:t> Facility</a:t>
            </a:r>
            <a:endParaRPr lang="en-GB" sz="2800" b="1" u="sng" dirty="0">
              <a:solidFill>
                <a:srgbClr val="002060"/>
              </a:solidFill>
              <a:latin typeface="Trebuchet MS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6283041"/>
            <a:ext cx="9144000" cy="602343"/>
            <a:chOff x="0" y="6255657"/>
            <a:chExt cx="9144000" cy="602343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6255657"/>
              <a:ext cx="9144000" cy="602343"/>
            </a:xfrm>
            <a:prstGeom prst="rect">
              <a:avLst/>
            </a:prstGeom>
            <a:solidFill>
              <a:srgbClr val="0E0E2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 userDrawn="1"/>
          </p:nvSpPr>
          <p:spPr>
            <a:xfrm>
              <a:off x="4152900" y="6326192"/>
              <a:ext cx="4749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Project X </a:t>
              </a:r>
              <a:r>
                <a:rPr lang="en-GB" sz="1100" i="1" kern="1200" dirty="0" err="1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Muon</a:t>
              </a:r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 Spin Rotation Forum</a:t>
              </a:r>
            </a:p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October 2012</a:t>
              </a:r>
              <a:endParaRPr lang="en-GB" sz="1100" i="1" dirty="0">
                <a:solidFill>
                  <a:schemeClr val="bg1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35" y="6309320"/>
              <a:ext cx="878173" cy="487184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6036797" y="2174009"/>
            <a:ext cx="1880066" cy="1623004"/>
            <a:chOff x="6036797" y="2174009"/>
            <a:chExt cx="1880066" cy="1623004"/>
          </a:xfrm>
        </p:grpSpPr>
        <p:sp>
          <p:nvSpPr>
            <p:cNvPr id="99340" name="Oval 12"/>
            <p:cNvSpPr>
              <a:spLocks noChangeArrowheads="1"/>
            </p:cNvSpPr>
            <p:nvPr/>
          </p:nvSpPr>
          <p:spPr bwMode="auto">
            <a:xfrm rot="-1383726">
              <a:off x="7123113" y="3127088"/>
              <a:ext cx="793750" cy="66992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12"/>
            <p:cNvSpPr>
              <a:spLocks noChangeArrowheads="1"/>
            </p:cNvSpPr>
            <p:nvPr/>
          </p:nvSpPr>
          <p:spPr bwMode="auto">
            <a:xfrm rot="-1383726">
              <a:off x="6036797" y="2174009"/>
              <a:ext cx="793750" cy="66992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9339" name="Text Box 11"/>
          <p:cNvSpPr txBox="1">
            <a:spLocks noChangeArrowheads="1"/>
          </p:cNvSpPr>
          <p:nvPr/>
        </p:nvSpPr>
        <p:spPr bwMode="auto">
          <a:xfrm>
            <a:off x="271463" y="3730558"/>
            <a:ext cx="2934124" cy="174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000" dirty="0" err="1">
                <a:solidFill>
                  <a:srgbClr val="002060"/>
                </a:solidFill>
                <a:latin typeface="Trebuchet MS" pitchFamily="34" charset="0"/>
              </a:rPr>
              <a:t>Beamline</a:t>
            </a:r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 tuned for </a:t>
            </a:r>
            <a:r>
              <a:rPr lang="en-GB" sz="2000" dirty="0" err="1">
                <a:solidFill>
                  <a:srgbClr val="002060"/>
                </a:solidFill>
                <a:latin typeface="Trebuchet MS" pitchFamily="34" charset="0"/>
              </a:rPr>
              <a:t>muons</a:t>
            </a:r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 of energy ~4 MeV ( ~29 MeV/c momentum): </a:t>
            </a:r>
            <a:endParaRPr lang="en-GB" sz="2000" dirty="0" smtClean="0">
              <a:solidFill>
                <a:srgbClr val="002060"/>
              </a:solidFill>
              <a:latin typeface="Trebuchet MS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GB" sz="500" dirty="0">
              <a:solidFill>
                <a:srgbClr val="002060"/>
              </a:solidFill>
              <a:latin typeface="Trebuchet MS" pitchFamily="34" charset="0"/>
            </a:endParaRPr>
          </a:p>
          <a:p>
            <a:pPr eaLnBrk="1" hangingPunct="1"/>
            <a:r>
              <a:rPr lang="en-GB" sz="2000" b="1" dirty="0">
                <a:solidFill>
                  <a:srgbClr val="002060"/>
                </a:solidFill>
                <a:latin typeface="Trebuchet MS" pitchFamily="34" charset="0"/>
              </a:rPr>
              <a:t>‘</a:t>
            </a:r>
            <a:r>
              <a:rPr lang="en-GB" sz="2000" b="1" i="1" dirty="0">
                <a:solidFill>
                  <a:srgbClr val="002060"/>
                </a:solidFill>
                <a:latin typeface="Trebuchet MS" pitchFamily="34" charset="0"/>
              </a:rPr>
              <a:t>surface</a:t>
            </a:r>
            <a:r>
              <a:rPr lang="en-GB" sz="2000" b="1" dirty="0">
                <a:solidFill>
                  <a:srgbClr val="002060"/>
                </a:solidFill>
                <a:latin typeface="Trebuchet MS" pitchFamily="34" charset="0"/>
              </a:rPr>
              <a:t>’ </a:t>
            </a:r>
            <a:r>
              <a:rPr lang="en-GB" sz="2000" b="1" dirty="0" err="1" smtClean="0">
                <a:solidFill>
                  <a:srgbClr val="002060"/>
                </a:solidFill>
                <a:latin typeface="Trebuchet MS" pitchFamily="34" charset="0"/>
              </a:rPr>
              <a:t>muons</a:t>
            </a:r>
            <a:endParaRPr lang="en-GB" sz="2000" b="1" dirty="0">
              <a:solidFill>
                <a:srgbClr val="00206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41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255657"/>
            <a:ext cx="9144000" cy="602343"/>
            <a:chOff x="0" y="6255657"/>
            <a:chExt cx="9144000" cy="602343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6255657"/>
              <a:ext cx="9144000" cy="602343"/>
            </a:xfrm>
            <a:prstGeom prst="rect">
              <a:avLst/>
            </a:prstGeom>
            <a:solidFill>
              <a:srgbClr val="0E0E2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4152900" y="6326192"/>
              <a:ext cx="4749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Project X </a:t>
              </a:r>
              <a:r>
                <a:rPr lang="en-GB" sz="1100" i="1" kern="1200" dirty="0" err="1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Muon</a:t>
              </a:r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 Spin Rotation Forum</a:t>
              </a:r>
            </a:p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October 2012</a:t>
              </a:r>
              <a:endParaRPr lang="en-GB" sz="1100" i="1" dirty="0">
                <a:solidFill>
                  <a:schemeClr val="bg1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35" y="6309320"/>
              <a:ext cx="878173" cy="487184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79512" y="44624"/>
            <a:ext cx="8856984" cy="6048672"/>
            <a:chOff x="179512" y="44624"/>
            <a:chExt cx="8856984" cy="604867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57"/>
            <a:stretch/>
          </p:blipFill>
          <p:spPr>
            <a:xfrm>
              <a:off x="179512" y="44624"/>
              <a:ext cx="8705044" cy="597666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8" name="Rectangle 7"/>
            <p:cNvSpPr/>
            <p:nvPr/>
          </p:nvSpPr>
          <p:spPr>
            <a:xfrm>
              <a:off x="5004048" y="5085184"/>
              <a:ext cx="4032448" cy="10081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Rectangle 9"/>
          <p:cNvSpPr/>
          <p:nvPr/>
        </p:nvSpPr>
        <p:spPr>
          <a:xfrm>
            <a:off x="373487" y="978794"/>
            <a:ext cx="3779413" cy="17128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399243" y="978794"/>
            <a:ext cx="38636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2060"/>
                </a:solidFill>
                <a:latin typeface="Trebuchet MS" pitchFamily="34" charset="0"/>
              </a:rPr>
              <a:t>First magnet excludes neutral particles and those of the wrong charge</a:t>
            </a:r>
          </a:p>
          <a:p>
            <a:endParaRPr lang="en-GB" sz="2000" dirty="0" smtClean="0">
              <a:solidFill>
                <a:srgbClr val="002060"/>
              </a:solidFill>
              <a:latin typeface="Trebuchet MS" pitchFamily="34" charset="0"/>
            </a:endParaRPr>
          </a:p>
          <a:p>
            <a:r>
              <a:rPr lang="en-GB" sz="2000" dirty="0" smtClean="0">
                <a:solidFill>
                  <a:srgbClr val="002060"/>
                </a:solidFill>
                <a:latin typeface="Trebuchet MS" pitchFamily="34" charset="0"/>
              </a:rPr>
              <a:t>Also acts as a momentum filter</a:t>
            </a:r>
            <a:endParaRPr lang="en-GB" sz="2000" dirty="0">
              <a:solidFill>
                <a:srgbClr val="002060"/>
              </a:solidFill>
              <a:latin typeface="Trebuchet MS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3487" y="245685"/>
            <a:ext cx="546064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u="sng" dirty="0" smtClean="0">
                <a:solidFill>
                  <a:srgbClr val="002060"/>
                </a:solidFill>
                <a:latin typeface="Trebuchet MS" pitchFamily="34" charset="0"/>
              </a:rPr>
              <a:t>Dipole magnets</a:t>
            </a:r>
            <a:endParaRPr lang="en-GB" sz="2800" b="1" u="sng" dirty="0">
              <a:solidFill>
                <a:srgbClr val="002060"/>
              </a:solidFill>
              <a:latin typeface="Trebuchet MS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22544" y="4623519"/>
            <a:ext cx="2767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2060"/>
                </a:solidFill>
                <a:latin typeface="Trebuchet MS" pitchFamily="34" charset="0"/>
              </a:rPr>
              <a:t>Second magnet bends the beam</a:t>
            </a:r>
          </a:p>
        </p:txBody>
      </p:sp>
    </p:spTree>
    <p:extLst>
      <p:ext uri="{BB962C8B-B14F-4D97-AF65-F5344CB8AC3E}">
        <p14:creationId xmlns:p14="http://schemas.microsoft.com/office/powerpoint/2010/main" val="32625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beamlin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9"/>
          <a:stretch>
            <a:fillRect/>
          </a:stretch>
        </p:blipFill>
        <p:spPr bwMode="auto">
          <a:xfrm>
            <a:off x="1100138" y="700158"/>
            <a:ext cx="7986712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288" y="3736975"/>
            <a:ext cx="1150937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9" name="Text Box 11"/>
          <p:cNvSpPr txBox="1">
            <a:spLocks noChangeArrowheads="1"/>
          </p:cNvSpPr>
          <p:nvPr/>
        </p:nvSpPr>
        <p:spPr bwMode="auto">
          <a:xfrm>
            <a:off x="271463" y="3730558"/>
            <a:ext cx="2934124" cy="174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000" dirty="0" err="1">
                <a:solidFill>
                  <a:srgbClr val="002060"/>
                </a:solidFill>
                <a:latin typeface="Trebuchet MS" pitchFamily="34" charset="0"/>
              </a:rPr>
              <a:t>Beamline</a:t>
            </a:r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 tuned for </a:t>
            </a:r>
            <a:r>
              <a:rPr lang="en-GB" sz="2000" dirty="0" err="1">
                <a:solidFill>
                  <a:srgbClr val="002060"/>
                </a:solidFill>
                <a:latin typeface="Trebuchet MS" pitchFamily="34" charset="0"/>
              </a:rPr>
              <a:t>muons</a:t>
            </a:r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 of energy ~4 MeV ( ~29 MeV/c momentum): </a:t>
            </a:r>
            <a:endParaRPr lang="en-GB" sz="2000" dirty="0" smtClean="0">
              <a:solidFill>
                <a:srgbClr val="002060"/>
              </a:solidFill>
              <a:latin typeface="Trebuchet MS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GB" sz="500" dirty="0">
              <a:solidFill>
                <a:srgbClr val="002060"/>
              </a:solidFill>
              <a:latin typeface="Trebuchet MS" pitchFamily="34" charset="0"/>
            </a:endParaRPr>
          </a:p>
          <a:p>
            <a:pPr eaLnBrk="1" hangingPunct="1"/>
            <a:r>
              <a:rPr lang="en-GB" sz="2000" b="1" dirty="0">
                <a:solidFill>
                  <a:srgbClr val="002060"/>
                </a:solidFill>
                <a:latin typeface="Trebuchet MS" pitchFamily="34" charset="0"/>
              </a:rPr>
              <a:t>‘</a:t>
            </a:r>
            <a:r>
              <a:rPr lang="en-GB" sz="2000" b="1" i="1" dirty="0">
                <a:solidFill>
                  <a:srgbClr val="002060"/>
                </a:solidFill>
                <a:latin typeface="Trebuchet MS" pitchFamily="34" charset="0"/>
              </a:rPr>
              <a:t>surface</a:t>
            </a:r>
            <a:r>
              <a:rPr lang="en-GB" sz="2000" b="1" dirty="0">
                <a:solidFill>
                  <a:srgbClr val="002060"/>
                </a:solidFill>
                <a:latin typeface="Trebuchet MS" pitchFamily="34" charset="0"/>
              </a:rPr>
              <a:t>’ </a:t>
            </a:r>
            <a:r>
              <a:rPr lang="en-GB" sz="2000" b="1" dirty="0" err="1" smtClean="0">
                <a:solidFill>
                  <a:srgbClr val="002060"/>
                </a:solidFill>
                <a:latin typeface="Trebuchet MS" pitchFamily="34" charset="0"/>
              </a:rPr>
              <a:t>muons</a:t>
            </a:r>
            <a:endParaRPr lang="en-GB" sz="2000" b="1" dirty="0">
              <a:solidFill>
                <a:srgbClr val="002060"/>
              </a:solidFill>
              <a:latin typeface="Trebuchet MS" pitchFamily="34" charset="0"/>
            </a:endParaRPr>
          </a:p>
        </p:txBody>
      </p:sp>
      <p:sp>
        <p:nvSpPr>
          <p:cNvPr id="15368" name="Text Box 14"/>
          <p:cNvSpPr txBox="1">
            <a:spLocks noChangeArrowheads="1"/>
          </p:cNvSpPr>
          <p:nvPr/>
        </p:nvSpPr>
        <p:spPr bwMode="auto">
          <a:xfrm>
            <a:off x="271463" y="195263"/>
            <a:ext cx="7566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800" b="1" u="sng" dirty="0" smtClean="0">
                <a:solidFill>
                  <a:srgbClr val="002060"/>
                </a:solidFill>
                <a:latin typeface="Trebuchet MS" pitchFamily="34" charset="0"/>
              </a:rPr>
              <a:t>EC </a:t>
            </a:r>
            <a:r>
              <a:rPr lang="en-GB" sz="2800" b="1" u="sng" dirty="0" err="1" smtClean="0">
                <a:solidFill>
                  <a:srgbClr val="002060"/>
                </a:solidFill>
                <a:latin typeface="Trebuchet MS" pitchFamily="34" charset="0"/>
              </a:rPr>
              <a:t>Muon</a:t>
            </a:r>
            <a:r>
              <a:rPr lang="en-GB" sz="2800" b="1" u="sng" dirty="0" smtClean="0">
                <a:solidFill>
                  <a:srgbClr val="002060"/>
                </a:solidFill>
                <a:latin typeface="Trebuchet MS" pitchFamily="34" charset="0"/>
              </a:rPr>
              <a:t> Facility</a:t>
            </a:r>
            <a:endParaRPr lang="en-GB" sz="2800" b="1" u="sng" dirty="0">
              <a:solidFill>
                <a:srgbClr val="002060"/>
              </a:solidFill>
              <a:latin typeface="Trebuchet MS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6283041"/>
            <a:ext cx="9144000" cy="602343"/>
            <a:chOff x="0" y="6255657"/>
            <a:chExt cx="9144000" cy="602343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6255657"/>
              <a:ext cx="9144000" cy="602343"/>
            </a:xfrm>
            <a:prstGeom prst="rect">
              <a:avLst/>
            </a:prstGeom>
            <a:solidFill>
              <a:srgbClr val="0E0E2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 userDrawn="1"/>
          </p:nvSpPr>
          <p:spPr>
            <a:xfrm>
              <a:off x="4152900" y="6326192"/>
              <a:ext cx="4749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Project X </a:t>
              </a:r>
              <a:r>
                <a:rPr lang="en-GB" sz="1100" i="1" kern="1200" dirty="0" err="1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Muon</a:t>
              </a:r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 Spin Rotation Forum</a:t>
              </a:r>
            </a:p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October 2012</a:t>
              </a:r>
              <a:endParaRPr lang="en-GB" sz="1100" i="1" dirty="0">
                <a:solidFill>
                  <a:schemeClr val="bg1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35" y="6309320"/>
              <a:ext cx="878173" cy="487184"/>
            </a:xfrm>
            <a:prstGeom prst="rect">
              <a:avLst/>
            </a:prstGeom>
          </p:spPr>
        </p:pic>
      </p:grpSp>
      <p:sp>
        <p:nvSpPr>
          <p:cNvPr id="3" name="Oval 2"/>
          <p:cNvSpPr/>
          <p:nvPr/>
        </p:nvSpPr>
        <p:spPr>
          <a:xfrm>
            <a:off x="6629053" y="2434107"/>
            <a:ext cx="805623" cy="8113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365166" y="1635620"/>
            <a:ext cx="8586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b="1" i="1" dirty="0" err="1" smtClean="0">
                <a:latin typeface="+mj-lt"/>
              </a:rPr>
              <a:t>HiFi</a:t>
            </a:r>
            <a:endParaRPr lang="en-GB" b="1" i="1" dirty="0">
              <a:latin typeface="+mj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95751" y="1500389"/>
            <a:ext cx="4732226" cy="1897486"/>
            <a:chOff x="1695751" y="1500389"/>
            <a:chExt cx="4732226" cy="1897486"/>
          </a:xfrm>
        </p:grpSpPr>
        <p:grpSp>
          <p:nvGrpSpPr>
            <p:cNvPr id="4" name="Group 3"/>
            <p:cNvGrpSpPr/>
            <p:nvPr/>
          </p:nvGrpSpPr>
          <p:grpSpPr>
            <a:xfrm>
              <a:off x="1695751" y="1500389"/>
              <a:ext cx="1611246" cy="1897486"/>
              <a:chOff x="1695751" y="1500389"/>
              <a:chExt cx="1611246" cy="1897486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2466304" y="2586506"/>
                <a:ext cx="805623" cy="811369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1695751" y="2011250"/>
                <a:ext cx="805623" cy="811369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2501374" y="1500389"/>
                <a:ext cx="805623" cy="811369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9" name="Oval 18"/>
            <p:cNvSpPr/>
            <p:nvPr/>
          </p:nvSpPr>
          <p:spPr>
            <a:xfrm>
              <a:off x="5622354" y="2004952"/>
              <a:ext cx="805623" cy="81136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44151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4" name="Text Box 12"/>
          <p:cNvSpPr txBox="1">
            <a:spLocks noChangeArrowheads="1"/>
          </p:cNvSpPr>
          <p:nvPr/>
        </p:nvSpPr>
        <p:spPr bwMode="auto">
          <a:xfrm>
            <a:off x="466725" y="188913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2400" b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Introduction to ISIS</a:t>
            </a:r>
          </a:p>
        </p:txBody>
      </p:sp>
      <p:pic>
        <p:nvPicPr>
          <p:cNvPr id="7171" name="Picture 13" descr="06EC2707 SITE AERIAL 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59"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6" name="Rectangle 14"/>
          <p:cNvSpPr>
            <a:spLocks noChangeArrowheads="1"/>
          </p:cNvSpPr>
          <p:nvPr/>
        </p:nvSpPr>
        <p:spPr bwMode="auto">
          <a:xfrm>
            <a:off x="1765300" y="2819400"/>
            <a:ext cx="5029200" cy="2174875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6255657"/>
            <a:ext cx="9144000" cy="602343"/>
            <a:chOff x="0" y="6255657"/>
            <a:chExt cx="9144000" cy="602343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6255657"/>
              <a:ext cx="9144000" cy="602343"/>
            </a:xfrm>
            <a:prstGeom prst="rect">
              <a:avLst/>
            </a:prstGeom>
            <a:solidFill>
              <a:srgbClr val="0E0E2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 userDrawn="1"/>
          </p:nvSpPr>
          <p:spPr>
            <a:xfrm>
              <a:off x="4152900" y="6326192"/>
              <a:ext cx="4749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Project X </a:t>
              </a:r>
              <a:r>
                <a:rPr lang="en-GB" sz="1100" i="1" kern="1200" dirty="0" err="1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Muon</a:t>
              </a:r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 Spin Rotation Forum</a:t>
              </a:r>
            </a:p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October 2012</a:t>
              </a:r>
              <a:endParaRPr lang="en-GB" sz="1100" i="1" dirty="0">
                <a:solidFill>
                  <a:schemeClr val="bg1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35" y="6309320"/>
              <a:ext cx="878173" cy="487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923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255657"/>
            <a:ext cx="9144000" cy="602343"/>
            <a:chOff x="0" y="6255657"/>
            <a:chExt cx="9144000" cy="602343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6255657"/>
              <a:ext cx="9144000" cy="602343"/>
            </a:xfrm>
            <a:prstGeom prst="rect">
              <a:avLst/>
            </a:prstGeom>
            <a:solidFill>
              <a:srgbClr val="0E0E2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4152900" y="6326192"/>
              <a:ext cx="4749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Project X </a:t>
              </a:r>
              <a:r>
                <a:rPr lang="en-GB" sz="1100" i="1" kern="1200" dirty="0" err="1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Muon</a:t>
              </a:r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 Spin Rotation Forum</a:t>
              </a:r>
            </a:p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October 2012</a:t>
              </a:r>
              <a:endParaRPr lang="en-GB" sz="1100" i="1" dirty="0">
                <a:solidFill>
                  <a:schemeClr val="bg1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35" y="6309320"/>
              <a:ext cx="878173" cy="487184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363221" y="0"/>
            <a:ext cx="8539479" cy="6229899"/>
            <a:chOff x="363221" y="0"/>
            <a:chExt cx="8539479" cy="622989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25"/>
            <a:stretch/>
          </p:blipFill>
          <p:spPr>
            <a:xfrm>
              <a:off x="363221" y="0"/>
              <a:ext cx="8539479" cy="6027313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152900" y="4790941"/>
              <a:ext cx="4749800" cy="14389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01489" y="231820"/>
            <a:ext cx="592327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u="sng" dirty="0" err="1" smtClean="0">
                <a:solidFill>
                  <a:srgbClr val="002060"/>
                </a:solidFill>
                <a:latin typeface="Trebuchet MS" pitchFamily="34" charset="0"/>
              </a:rPr>
              <a:t>Quadrupole</a:t>
            </a:r>
            <a:r>
              <a:rPr lang="en-GB" sz="2800" b="1" u="sng" dirty="0" smtClean="0">
                <a:solidFill>
                  <a:srgbClr val="002060"/>
                </a:solidFill>
                <a:latin typeface="Trebuchet MS" pitchFamily="34" charset="0"/>
              </a:rPr>
              <a:t> magnets</a:t>
            </a:r>
            <a:endParaRPr lang="en-GB" sz="2800" b="1" u="sng" dirty="0">
              <a:solidFill>
                <a:srgbClr val="002060"/>
              </a:solidFill>
              <a:latin typeface="Trebuchet MS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3639" y="1197734"/>
            <a:ext cx="3580327" cy="27084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solidFill>
                  <a:srgbClr val="002060"/>
                </a:solidFill>
                <a:latin typeface="Trebuchet MS" pitchFamily="34" charset="0"/>
              </a:rPr>
              <a:t>Quadrupole</a:t>
            </a:r>
            <a:r>
              <a:rPr lang="en-GB" sz="2000" dirty="0" smtClean="0">
                <a:solidFill>
                  <a:srgbClr val="002060"/>
                </a:solidFill>
                <a:latin typeface="Trebuchet MS" pitchFamily="34" charset="0"/>
              </a:rPr>
              <a:t> magnets focus in one direction and defocus in the other.</a:t>
            </a:r>
          </a:p>
          <a:p>
            <a:endParaRPr lang="en-GB" sz="1000" dirty="0" smtClean="0">
              <a:solidFill>
                <a:srgbClr val="002060"/>
              </a:solidFill>
              <a:latin typeface="Trebuchet MS" pitchFamily="34" charset="0"/>
            </a:endParaRPr>
          </a:p>
          <a:p>
            <a:r>
              <a:rPr lang="en-GB" sz="2000" dirty="0" smtClean="0">
                <a:solidFill>
                  <a:srgbClr val="002060"/>
                </a:solidFill>
                <a:latin typeface="Trebuchet MS" pitchFamily="34" charset="0"/>
              </a:rPr>
              <a:t>Usually placed in the </a:t>
            </a:r>
            <a:r>
              <a:rPr lang="en-GB" sz="2000" dirty="0" err="1" smtClean="0">
                <a:solidFill>
                  <a:srgbClr val="002060"/>
                </a:solidFill>
                <a:latin typeface="Trebuchet MS" pitchFamily="34" charset="0"/>
              </a:rPr>
              <a:t>beamline</a:t>
            </a:r>
            <a:r>
              <a:rPr lang="en-GB" sz="2000" dirty="0" smtClean="0">
                <a:solidFill>
                  <a:srgbClr val="002060"/>
                </a:solidFill>
                <a:latin typeface="Trebuchet MS" pitchFamily="34" charset="0"/>
              </a:rPr>
              <a:t> in  2s or 3s to get best results</a:t>
            </a:r>
          </a:p>
          <a:p>
            <a:endParaRPr lang="en-GB" sz="2000" dirty="0">
              <a:solidFill>
                <a:srgbClr val="002060"/>
              </a:solidFill>
              <a:latin typeface="Trebuchet MS" pitchFamily="34" charset="0"/>
            </a:endParaRPr>
          </a:p>
          <a:p>
            <a:endParaRPr lang="en-GB" sz="2000" dirty="0" smtClean="0">
              <a:solidFill>
                <a:srgbClr val="002060"/>
              </a:solidFill>
              <a:latin typeface="Trebuchet MS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21366" y="4687909"/>
            <a:ext cx="358032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2060"/>
                </a:solidFill>
                <a:latin typeface="Trebuchet MS" pitchFamily="34" charset="0"/>
              </a:rPr>
              <a:t>Also have </a:t>
            </a:r>
            <a:r>
              <a:rPr lang="en-GB" sz="2000" dirty="0" err="1" smtClean="0">
                <a:solidFill>
                  <a:srgbClr val="002060"/>
                </a:solidFill>
                <a:latin typeface="Trebuchet MS" pitchFamily="34" charset="0"/>
              </a:rPr>
              <a:t>quadrupole</a:t>
            </a:r>
            <a:r>
              <a:rPr lang="en-GB" sz="2000" dirty="0" smtClean="0">
                <a:solidFill>
                  <a:srgbClr val="002060"/>
                </a:solidFill>
                <a:latin typeface="Trebuchet MS" pitchFamily="34" charset="0"/>
              </a:rPr>
              <a:t> magnets at end of </a:t>
            </a:r>
            <a:r>
              <a:rPr lang="en-GB" sz="2000" dirty="0" err="1" smtClean="0">
                <a:solidFill>
                  <a:srgbClr val="002060"/>
                </a:solidFill>
                <a:latin typeface="Trebuchet MS" pitchFamily="34" charset="0"/>
              </a:rPr>
              <a:t>beamline</a:t>
            </a:r>
            <a:r>
              <a:rPr lang="en-GB" sz="2000" dirty="0" smtClean="0">
                <a:solidFill>
                  <a:srgbClr val="002060"/>
                </a:solidFill>
                <a:latin typeface="Trebuchet MS" pitchFamily="34" charset="0"/>
              </a:rPr>
              <a:t> to focus </a:t>
            </a:r>
            <a:r>
              <a:rPr lang="en-GB" sz="2000" dirty="0" err="1" smtClean="0">
                <a:solidFill>
                  <a:srgbClr val="002060"/>
                </a:solidFill>
                <a:latin typeface="Trebuchet MS" pitchFamily="34" charset="0"/>
              </a:rPr>
              <a:t>muon</a:t>
            </a:r>
            <a:r>
              <a:rPr lang="en-GB" sz="2000" dirty="0" smtClean="0">
                <a:solidFill>
                  <a:srgbClr val="002060"/>
                </a:solidFill>
                <a:latin typeface="Trebuchet MS" pitchFamily="34" charset="0"/>
              </a:rPr>
              <a:t> beam just before hitting sample</a:t>
            </a:r>
          </a:p>
        </p:txBody>
      </p:sp>
    </p:spTree>
    <p:extLst>
      <p:ext uri="{BB962C8B-B14F-4D97-AF65-F5344CB8AC3E}">
        <p14:creationId xmlns:p14="http://schemas.microsoft.com/office/powerpoint/2010/main" val="328225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00138" y="700158"/>
            <a:ext cx="7986712" cy="5638800"/>
            <a:chOff x="1100138" y="700158"/>
            <a:chExt cx="7986712" cy="5638800"/>
          </a:xfrm>
        </p:grpSpPr>
        <p:pic>
          <p:nvPicPr>
            <p:cNvPr id="15362" name="Picture 4" descr="beamline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69"/>
            <a:stretch>
              <a:fillRect/>
            </a:stretch>
          </p:blipFill>
          <p:spPr bwMode="auto">
            <a:xfrm>
              <a:off x="1100138" y="700158"/>
              <a:ext cx="7986712" cy="563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365166" y="1635620"/>
              <a:ext cx="85862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GB" b="1" i="1" dirty="0" err="1" smtClean="0">
                  <a:latin typeface="+mj-lt"/>
                </a:rPr>
                <a:t>HiFi</a:t>
              </a:r>
              <a:endParaRPr lang="en-GB" b="1" i="1" dirty="0">
                <a:latin typeface="+mj-lt"/>
              </a:endParaRPr>
            </a:p>
          </p:txBody>
        </p:sp>
      </p:grpSp>
      <p:pic>
        <p:nvPicPr>
          <p:cNvPr id="1536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288" y="3736975"/>
            <a:ext cx="1150937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ext Box 14"/>
          <p:cNvSpPr txBox="1">
            <a:spLocks noChangeArrowheads="1"/>
          </p:cNvSpPr>
          <p:nvPr/>
        </p:nvSpPr>
        <p:spPr bwMode="auto">
          <a:xfrm>
            <a:off x="271463" y="195263"/>
            <a:ext cx="7566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800" b="1" u="sng" dirty="0" smtClean="0">
                <a:solidFill>
                  <a:srgbClr val="002060"/>
                </a:solidFill>
                <a:latin typeface="Trebuchet MS" pitchFamily="34" charset="0"/>
              </a:rPr>
              <a:t>EC </a:t>
            </a:r>
            <a:r>
              <a:rPr lang="en-GB" sz="2800" b="1" u="sng" dirty="0" err="1" smtClean="0">
                <a:solidFill>
                  <a:srgbClr val="002060"/>
                </a:solidFill>
                <a:latin typeface="Trebuchet MS" pitchFamily="34" charset="0"/>
              </a:rPr>
              <a:t>Muon</a:t>
            </a:r>
            <a:r>
              <a:rPr lang="en-GB" sz="2800" b="1" u="sng" dirty="0" smtClean="0">
                <a:solidFill>
                  <a:srgbClr val="002060"/>
                </a:solidFill>
                <a:latin typeface="Trebuchet MS" pitchFamily="34" charset="0"/>
              </a:rPr>
              <a:t> Facility</a:t>
            </a:r>
            <a:endParaRPr lang="en-GB" sz="2800" b="1" u="sng" dirty="0">
              <a:solidFill>
                <a:srgbClr val="002060"/>
              </a:solidFill>
              <a:latin typeface="Trebuchet MS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6283041"/>
            <a:ext cx="9144000" cy="602343"/>
            <a:chOff x="0" y="6255657"/>
            <a:chExt cx="9144000" cy="602343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6255657"/>
              <a:ext cx="9144000" cy="602343"/>
            </a:xfrm>
            <a:prstGeom prst="rect">
              <a:avLst/>
            </a:prstGeom>
            <a:solidFill>
              <a:srgbClr val="0E0E2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 userDrawn="1"/>
          </p:nvSpPr>
          <p:spPr>
            <a:xfrm>
              <a:off x="4152900" y="6326192"/>
              <a:ext cx="4749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Project X </a:t>
              </a:r>
              <a:r>
                <a:rPr lang="en-GB" sz="1100" i="1" kern="1200" dirty="0" err="1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Muon</a:t>
              </a:r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 Spin Rotation Forum</a:t>
              </a:r>
            </a:p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October 2012</a:t>
              </a:r>
              <a:endParaRPr lang="en-GB" sz="1100" i="1" dirty="0">
                <a:solidFill>
                  <a:schemeClr val="bg1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35" y="6309320"/>
              <a:ext cx="878173" cy="487184"/>
            </a:xfrm>
            <a:prstGeom prst="rect">
              <a:avLst/>
            </a:prstGeom>
          </p:spPr>
        </p:pic>
      </p:grpSp>
      <p:sp>
        <p:nvSpPr>
          <p:cNvPr id="99339" name="Text Box 11"/>
          <p:cNvSpPr txBox="1">
            <a:spLocks noChangeArrowheads="1"/>
          </p:cNvSpPr>
          <p:nvPr/>
        </p:nvSpPr>
        <p:spPr bwMode="auto">
          <a:xfrm>
            <a:off x="271463" y="3730558"/>
            <a:ext cx="2934124" cy="174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000" dirty="0" err="1">
                <a:solidFill>
                  <a:srgbClr val="002060"/>
                </a:solidFill>
                <a:latin typeface="Trebuchet MS" pitchFamily="34" charset="0"/>
              </a:rPr>
              <a:t>Beamline</a:t>
            </a:r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 tuned for </a:t>
            </a:r>
            <a:r>
              <a:rPr lang="en-GB" sz="2000" dirty="0" err="1">
                <a:solidFill>
                  <a:srgbClr val="002060"/>
                </a:solidFill>
                <a:latin typeface="Trebuchet MS" pitchFamily="34" charset="0"/>
              </a:rPr>
              <a:t>muons</a:t>
            </a:r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 of energy ~4 MeV ( ~29 MeV/c momentum): </a:t>
            </a:r>
            <a:endParaRPr lang="en-GB" sz="2000" dirty="0" smtClean="0">
              <a:solidFill>
                <a:srgbClr val="002060"/>
              </a:solidFill>
              <a:latin typeface="Trebuchet MS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GB" sz="500" dirty="0">
              <a:solidFill>
                <a:srgbClr val="002060"/>
              </a:solidFill>
              <a:latin typeface="Trebuchet MS" pitchFamily="34" charset="0"/>
            </a:endParaRPr>
          </a:p>
          <a:p>
            <a:pPr eaLnBrk="1" hangingPunct="1"/>
            <a:r>
              <a:rPr lang="en-GB" sz="2000" b="1" dirty="0">
                <a:solidFill>
                  <a:srgbClr val="002060"/>
                </a:solidFill>
                <a:latin typeface="Trebuchet MS" pitchFamily="34" charset="0"/>
              </a:rPr>
              <a:t>‘</a:t>
            </a:r>
            <a:r>
              <a:rPr lang="en-GB" sz="2000" b="1" i="1" dirty="0">
                <a:solidFill>
                  <a:srgbClr val="002060"/>
                </a:solidFill>
                <a:latin typeface="Trebuchet MS" pitchFamily="34" charset="0"/>
              </a:rPr>
              <a:t>surface</a:t>
            </a:r>
            <a:r>
              <a:rPr lang="en-GB" sz="2000" b="1" dirty="0">
                <a:solidFill>
                  <a:srgbClr val="002060"/>
                </a:solidFill>
                <a:latin typeface="Trebuchet MS" pitchFamily="34" charset="0"/>
              </a:rPr>
              <a:t>’ </a:t>
            </a:r>
            <a:r>
              <a:rPr lang="en-GB" sz="2000" b="1" dirty="0" err="1" smtClean="0">
                <a:solidFill>
                  <a:srgbClr val="002060"/>
                </a:solidFill>
                <a:latin typeface="Trebuchet MS" pitchFamily="34" charset="0"/>
              </a:rPr>
              <a:t>muons</a:t>
            </a:r>
            <a:endParaRPr lang="en-GB" sz="2000" b="1" dirty="0">
              <a:solidFill>
                <a:srgbClr val="002060"/>
              </a:solidFill>
              <a:latin typeface="Trebuchet MS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132131" y="2004952"/>
            <a:ext cx="779272" cy="7253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52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255657"/>
            <a:ext cx="9144000" cy="602343"/>
            <a:chOff x="0" y="6255657"/>
            <a:chExt cx="9144000" cy="602343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6255657"/>
              <a:ext cx="9144000" cy="602343"/>
            </a:xfrm>
            <a:prstGeom prst="rect">
              <a:avLst/>
            </a:prstGeom>
            <a:solidFill>
              <a:srgbClr val="0E0E2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4152900" y="6326192"/>
              <a:ext cx="4749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Project X </a:t>
              </a:r>
              <a:r>
                <a:rPr lang="en-GB" sz="1100" i="1" kern="1200" dirty="0" err="1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Muon</a:t>
              </a:r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 Spin Rotation Forum</a:t>
              </a:r>
            </a:p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October 2012</a:t>
              </a:r>
              <a:endParaRPr lang="en-GB" sz="1100" i="1" dirty="0">
                <a:solidFill>
                  <a:schemeClr val="bg1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35" y="6309320"/>
              <a:ext cx="878173" cy="487184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0" y="144016"/>
            <a:ext cx="9144000" cy="5949280"/>
            <a:chOff x="0" y="0"/>
            <a:chExt cx="9144000" cy="59492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808"/>
            <a:stretch/>
          </p:blipFill>
          <p:spPr>
            <a:xfrm>
              <a:off x="0" y="0"/>
              <a:ext cx="9144000" cy="570534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308304" y="5373216"/>
              <a:ext cx="1835696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99245" y="388717"/>
            <a:ext cx="53704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u="sng" dirty="0" smtClean="0">
                <a:solidFill>
                  <a:srgbClr val="002060"/>
                </a:solidFill>
                <a:latin typeface="Trebuchet MS" pitchFamily="34" charset="0"/>
              </a:rPr>
              <a:t>The Separator</a:t>
            </a:r>
            <a:endParaRPr lang="en-GB" sz="2800" b="1" u="sng" dirty="0">
              <a:solidFill>
                <a:srgbClr val="00206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81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00138" y="700158"/>
            <a:ext cx="7986712" cy="5638800"/>
            <a:chOff x="1100138" y="700158"/>
            <a:chExt cx="7986712" cy="5638800"/>
          </a:xfrm>
        </p:grpSpPr>
        <p:pic>
          <p:nvPicPr>
            <p:cNvPr id="15362" name="Picture 4" descr="beamline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69"/>
            <a:stretch>
              <a:fillRect/>
            </a:stretch>
          </p:blipFill>
          <p:spPr bwMode="auto">
            <a:xfrm>
              <a:off x="1100138" y="700158"/>
              <a:ext cx="7986712" cy="563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365166" y="1635620"/>
              <a:ext cx="85862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GB" b="1" i="1" dirty="0" err="1" smtClean="0">
                  <a:latin typeface="+mj-lt"/>
                </a:rPr>
                <a:t>HiFi</a:t>
              </a:r>
              <a:endParaRPr lang="en-GB" b="1" i="1" dirty="0">
                <a:latin typeface="+mj-lt"/>
              </a:endParaRPr>
            </a:p>
          </p:txBody>
        </p:sp>
      </p:grpSp>
      <p:pic>
        <p:nvPicPr>
          <p:cNvPr id="1536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288" y="3736975"/>
            <a:ext cx="1150937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ext Box 14"/>
          <p:cNvSpPr txBox="1">
            <a:spLocks noChangeArrowheads="1"/>
          </p:cNvSpPr>
          <p:nvPr/>
        </p:nvSpPr>
        <p:spPr bwMode="auto">
          <a:xfrm>
            <a:off x="271463" y="195263"/>
            <a:ext cx="7566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800" b="1" u="sng" dirty="0" smtClean="0">
                <a:solidFill>
                  <a:srgbClr val="002060"/>
                </a:solidFill>
                <a:latin typeface="Trebuchet MS" pitchFamily="34" charset="0"/>
              </a:rPr>
              <a:t>EC </a:t>
            </a:r>
            <a:r>
              <a:rPr lang="en-GB" sz="2800" b="1" u="sng" dirty="0" err="1" smtClean="0">
                <a:solidFill>
                  <a:srgbClr val="002060"/>
                </a:solidFill>
                <a:latin typeface="Trebuchet MS" pitchFamily="34" charset="0"/>
              </a:rPr>
              <a:t>Muon</a:t>
            </a:r>
            <a:r>
              <a:rPr lang="en-GB" sz="2800" b="1" u="sng" dirty="0" smtClean="0">
                <a:solidFill>
                  <a:srgbClr val="002060"/>
                </a:solidFill>
                <a:latin typeface="Trebuchet MS" pitchFamily="34" charset="0"/>
              </a:rPr>
              <a:t> Facility</a:t>
            </a:r>
            <a:endParaRPr lang="en-GB" sz="2800" b="1" u="sng" dirty="0">
              <a:solidFill>
                <a:srgbClr val="002060"/>
              </a:solidFill>
              <a:latin typeface="Trebuchet MS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6283041"/>
            <a:ext cx="9144000" cy="602343"/>
            <a:chOff x="0" y="6255657"/>
            <a:chExt cx="9144000" cy="602343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6255657"/>
              <a:ext cx="9144000" cy="602343"/>
            </a:xfrm>
            <a:prstGeom prst="rect">
              <a:avLst/>
            </a:prstGeom>
            <a:solidFill>
              <a:srgbClr val="0E0E2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 userDrawn="1"/>
          </p:nvSpPr>
          <p:spPr>
            <a:xfrm>
              <a:off x="4152900" y="6326192"/>
              <a:ext cx="4749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Project X </a:t>
              </a:r>
              <a:r>
                <a:rPr lang="en-GB" sz="1100" i="1" kern="1200" dirty="0" err="1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Muon</a:t>
              </a:r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 Spin Rotation Forum</a:t>
              </a:r>
            </a:p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October 2012</a:t>
              </a:r>
              <a:endParaRPr lang="en-GB" sz="1100" i="1" dirty="0">
                <a:solidFill>
                  <a:schemeClr val="bg1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35" y="6309320"/>
              <a:ext cx="878173" cy="487184"/>
            </a:xfrm>
            <a:prstGeom prst="rect">
              <a:avLst/>
            </a:prstGeom>
          </p:spPr>
        </p:pic>
      </p:grpSp>
      <p:sp>
        <p:nvSpPr>
          <p:cNvPr id="99339" name="Text Box 11"/>
          <p:cNvSpPr txBox="1">
            <a:spLocks noChangeArrowheads="1"/>
          </p:cNvSpPr>
          <p:nvPr/>
        </p:nvSpPr>
        <p:spPr bwMode="auto">
          <a:xfrm>
            <a:off x="271463" y="3730558"/>
            <a:ext cx="2934124" cy="174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000" dirty="0" err="1">
                <a:solidFill>
                  <a:srgbClr val="002060"/>
                </a:solidFill>
                <a:latin typeface="Trebuchet MS" pitchFamily="34" charset="0"/>
              </a:rPr>
              <a:t>Beamline</a:t>
            </a:r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 tuned for </a:t>
            </a:r>
            <a:r>
              <a:rPr lang="en-GB" sz="2000" dirty="0" err="1">
                <a:solidFill>
                  <a:srgbClr val="002060"/>
                </a:solidFill>
                <a:latin typeface="Trebuchet MS" pitchFamily="34" charset="0"/>
              </a:rPr>
              <a:t>muons</a:t>
            </a:r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 of energy ~4 MeV ( ~29 MeV/c momentum): </a:t>
            </a:r>
            <a:endParaRPr lang="en-GB" sz="2000" dirty="0" smtClean="0">
              <a:solidFill>
                <a:srgbClr val="002060"/>
              </a:solidFill>
              <a:latin typeface="Trebuchet MS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GB" sz="500" dirty="0">
              <a:solidFill>
                <a:srgbClr val="002060"/>
              </a:solidFill>
              <a:latin typeface="Trebuchet MS" pitchFamily="34" charset="0"/>
            </a:endParaRPr>
          </a:p>
          <a:p>
            <a:pPr eaLnBrk="1" hangingPunct="1"/>
            <a:r>
              <a:rPr lang="en-GB" sz="2000" b="1" dirty="0">
                <a:solidFill>
                  <a:srgbClr val="002060"/>
                </a:solidFill>
                <a:latin typeface="Trebuchet MS" pitchFamily="34" charset="0"/>
              </a:rPr>
              <a:t>‘</a:t>
            </a:r>
            <a:r>
              <a:rPr lang="en-GB" sz="2000" b="1" i="1" dirty="0">
                <a:solidFill>
                  <a:srgbClr val="002060"/>
                </a:solidFill>
                <a:latin typeface="Trebuchet MS" pitchFamily="34" charset="0"/>
              </a:rPr>
              <a:t>surface</a:t>
            </a:r>
            <a:r>
              <a:rPr lang="en-GB" sz="2000" b="1" dirty="0">
                <a:solidFill>
                  <a:srgbClr val="002060"/>
                </a:solidFill>
                <a:latin typeface="Trebuchet MS" pitchFamily="34" charset="0"/>
              </a:rPr>
              <a:t>’ </a:t>
            </a:r>
            <a:r>
              <a:rPr lang="en-GB" sz="2000" b="1" dirty="0" err="1" smtClean="0">
                <a:solidFill>
                  <a:srgbClr val="002060"/>
                </a:solidFill>
                <a:latin typeface="Trebuchet MS" pitchFamily="34" charset="0"/>
              </a:rPr>
              <a:t>muons</a:t>
            </a:r>
            <a:endParaRPr lang="en-GB" sz="2000" b="1" dirty="0">
              <a:solidFill>
                <a:srgbClr val="002060"/>
              </a:solidFill>
              <a:latin typeface="Trebuchet MS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567447" y="2004952"/>
            <a:ext cx="1171977" cy="8155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52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9" name="Group 32"/>
          <p:cNvGrpSpPr>
            <a:grpSpLocks/>
          </p:cNvGrpSpPr>
          <p:nvPr/>
        </p:nvGrpSpPr>
        <p:grpSpPr bwMode="auto">
          <a:xfrm>
            <a:off x="5220072" y="615950"/>
            <a:ext cx="4270375" cy="2957513"/>
            <a:chOff x="3335" y="1073"/>
            <a:chExt cx="2690" cy="1863"/>
          </a:xfrm>
        </p:grpSpPr>
        <p:grpSp>
          <p:nvGrpSpPr>
            <p:cNvPr id="16410" name="Group 26"/>
            <p:cNvGrpSpPr>
              <a:grpSpLocks/>
            </p:cNvGrpSpPr>
            <p:nvPr/>
          </p:nvGrpSpPr>
          <p:grpSpPr bwMode="auto">
            <a:xfrm>
              <a:off x="3335" y="1073"/>
              <a:ext cx="2267" cy="1863"/>
              <a:chOff x="3335" y="1150"/>
              <a:chExt cx="2145" cy="1786"/>
            </a:xfrm>
          </p:grpSpPr>
          <p:pic>
            <p:nvPicPr>
              <p:cNvPr id="16415" name="Picture 12" descr="kicker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35" y="1150"/>
                <a:ext cx="2145" cy="17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416" name="Line 13"/>
              <p:cNvSpPr>
                <a:spLocks noChangeShapeType="1"/>
              </p:cNvSpPr>
              <p:nvPr/>
            </p:nvSpPr>
            <p:spPr bwMode="auto">
              <a:xfrm flipV="1">
                <a:off x="3475" y="1808"/>
                <a:ext cx="535" cy="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17" name="Line 16"/>
              <p:cNvSpPr>
                <a:spLocks noChangeShapeType="1"/>
              </p:cNvSpPr>
              <p:nvPr/>
            </p:nvSpPr>
            <p:spPr bwMode="auto">
              <a:xfrm flipV="1">
                <a:off x="3462" y="2016"/>
                <a:ext cx="410" cy="6"/>
              </a:xfrm>
              <a:prstGeom prst="line">
                <a:avLst/>
              </a:prstGeom>
              <a:noFill/>
              <a:ln w="1905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18" name="Freeform 17"/>
              <p:cNvSpPr>
                <a:spLocks/>
              </p:cNvSpPr>
              <p:nvPr/>
            </p:nvSpPr>
            <p:spPr bwMode="auto">
              <a:xfrm>
                <a:off x="3834" y="2009"/>
                <a:ext cx="1465" cy="211"/>
              </a:xfrm>
              <a:custGeom>
                <a:avLst/>
                <a:gdLst>
                  <a:gd name="T0" fmla="*/ 0 w 1465"/>
                  <a:gd name="T1" fmla="*/ 10 h 211"/>
                  <a:gd name="T2" fmla="*/ 54 w 1465"/>
                  <a:gd name="T3" fmla="*/ 4 h 211"/>
                  <a:gd name="T4" fmla="*/ 83 w 1465"/>
                  <a:gd name="T5" fmla="*/ 36 h 211"/>
                  <a:gd name="T6" fmla="*/ 115 w 1465"/>
                  <a:gd name="T7" fmla="*/ 119 h 211"/>
                  <a:gd name="T8" fmla="*/ 150 w 1465"/>
                  <a:gd name="T9" fmla="*/ 180 h 211"/>
                  <a:gd name="T10" fmla="*/ 185 w 1465"/>
                  <a:gd name="T11" fmla="*/ 209 h 211"/>
                  <a:gd name="T12" fmla="*/ 236 w 1465"/>
                  <a:gd name="T13" fmla="*/ 167 h 211"/>
                  <a:gd name="T14" fmla="*/ 259 w 1465"/>
                  <a:gd name="T15" fmla="*/ 116 h 211"/>
                  <a:gd name="T16" fmla="*/ 281 w 1465"/>
                  <a:gd name="T17" fmla="*/ 77 h 211"/>
                  <a:gd name="T18" fmla="*/ 313 w 1465"/>
                  <a:gd name="T19" fmla="*/ 49 h 211"/>
                  <a:gd name="T20" fmla="*/ 348 w 1465"/>
                  <a:gd name="T21" fmla="*/ 29 h 211"/>
                  <a:gd name="T22" fmla="*/ 412 w 1465"/>
                  <a:gd name="T23" fmla="*/ 17 h 211"/>
                  <a:gd name="T24" fmla="*/ 534 w 1465"/>
                  <a:gd name="T25" fmla="*/ 10 h 211"/>
                  <a:gd name="T26" fmla="*/ 1465 w 1465"/>
                  <a:gd name="T27" fmla="*/ 1 h 2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465"/>
                  <a:gd name="T43" fmla="*/ 0 h 211"/>
                  <a:gd name="T44" fmla="*/ 1465 w 1465"/>
                  <a:gd name="T45" fmla="*/ 211 h 2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465" h="211">
                    <a:moveTo>
                      <a:pt x="0" y="10"/>
                    </a:moveTo>
                    <a:cubicBezTo>
                      <a:pt x="20" y="5"/>
                      <a:pt x="40" y="0"/>
                      <a:pt x="54" y="4"/>
                    </a:cubicBezTo>
                    <a:cubicBezTo>
                      <a:pt x="68" y="8"/>
                      <a:pt x="73" y="17"/>
                      <a:pt x="83" y="36"/>
                    </a:cubicBezTo>
                    <a:cubicBezTo>
                      <a:pt x="93" y="55"/>
                      <a:pt x="104" y="95"/>
                      <a:pt x="115" y="119"/>
                    </a:cubicBezTo>
                    <a:cubicBezTo>
                      <a:pt x="126" y="143"/>
                      <a:pt x="138" y="165"/>
                      <a:pt x="150" y="180"/>
                    </a:cubicBezTo>
                    <a:cubicBezTo>
                      <a:pt x="162" y="195"/>
                      <a:pt x="171" y="211"/>
                      <a:pt x="185" y="209"/>
                    </a:cubicBezTo>
                    <a:cubicBezTo>
                      <a:pt x="199" y="207"/>
                      <a:pt x="224" y="182"/>
                      <a:pt x="236" y="167"/>
                    </a:cubicBezTo>
                    <a:cubicBezTo>
                      <a:pt x="248" y="152"/>
                      <a:pt x="252" y="131"/>
                      <a:pt x="259" y="116"/>
                    </a:cubicBezTo>
                    <a:cubicBezTo>
                      <a:pt x="266" y="101"/>
                      <a:pt x="272" y="88"/>
                      <a:pt x="281" y="77"/>
                    </a:cubicBezTo>
                    <a:cubicBezTo>
                      <a:pt x="290" y="66"/>
                      <a:pt x="302" y="57"/>
                      <a:pt x="313" y="49"/>
                    </a:cubicBezTo>
                    <a:cubicBezTo>
                      <a:pt x="324" y="41"/>
                      <a:pt x="332" y="34"/>
                      <a:pt x="348" y="29"/>
                    </a:cubicBezTo>
                    <a:cubicBezTo>
                      <a:pt x="364" y="24"/>
                      <a:pt x="381" y="20"/>
                      <a:pt x="412" y="17"/>
                    </a:cubicBezTo>
                    <a:cubicBezTo>
                      <a:pt x="443" y="14"/>
                      <a:pt x="359" y="13"/>
                      <a:pt x="534" y="10"/>
                    </a:cubicBezTo>
                    <a:cubicBezTo>
                      <a:pt x="709" y="7"/>
                      <a:pt x="1087" y="4"/>
                      <a:pt x="1465" y="1"/>
                    </a:cubicBezTo>
                  </a:path>
                </a:pathLst>
              </a:custGeom>
              <a:noFill/>
              <a:ln w="19050" cmpd="sng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19" name="Freeform 19"/>
              <p:cNvSpPr>
                <a:spLocks/>
              </p:cNvSpPr>
              <p:nvPr/>
            </p:nvSpPr>
            <p:spPr bwMode="auto">
              <a:xfrm>
                <a:off x="3994" y="1805"/>
                <a:ext cx="560" cy="633"/>
              </a:xfrm>
              <a:custGeom>
                <a:avLst/>
                <a:gdLst>
                  <a:gd name="T0" fmla="*/ 560 w 560"/>
                  <a:gd name="T1" fmla="*/ 611 h 633"/>
                  <a:gd name="T2" fmla="*/ 518 w 560"/>
                  <a:gd name="T3" fmla="*/ 611 h 633"/>
                  <a:gd name="T4" fmla="*/ 476 w 560"/>
                  <a:gd name="T5" fmla="*/ 611 h 633"/>
                  <a:gd name="T6" fmla="*/ 441 w 560"/>
                  <a:gd name="T7" fmla="*/ 608 h 633"/>
                  <a:gd name="T8" fmla="*/ 406 w 560"/>
                  <a:gd name="T9" fmla="*/ 608 h 633"/>
                  <a:gd name="T10" fmla="*/ 374 w 560"/>
                  <a:gd name="T11" fmla="*/ 621 h 633"/>
                  <a:gd name="T12" fmla="*/ 352 w 560"/>
                  <a:gd name="T13" fmla="*/ 624 h 633"/>
                  <a:gd name="T14" fmla="*/ 323 w 560"/>
                  <a:gd name="T15" fmla="*/ 627 h 633"/>
                  <a:gd name="T16" fmla="*/ 294 w 560"/>
                  <a:gd name="T17" fmla="*/ 630 h 633"/>
                  <a:gd name="T18" fmla="*/ 262 w 560"/>
                  <a:gd name="T19" fmla="*/ 608 h 633"/>
                  <a:gd name="T20" fmla="*/ 252 w 560"/>
                  <a:gd name="T21" fmla="*/ 582 h 633"/>
                  <a:gd name="T22" fmla="*/ 246 w 560"/>
                  <a:gd name="T23" fmla="*/ 550 h 633"/>
                  <a:gd name="T24" fmla="*/ 233 w 560"/>
                  <a:gd name="T25" fmla="*/ 521 h 633"/>
                  <a:gd name="T26" fmla="*/ 217 w 560"/>
                  <a:gd name="T27" fmla="*/ 480 h 633"/>
                  <a:gd name="T28" fmla="*/ 208 w 560"/>
                  <a:gd name="T29" fmla="*/ 422 h 633"/>
                  <a:gd name="T30" fmla="*/ 176 w 560"/>
                  <a:gd name="T31" fmla="*/ 278 h 633"/>
                  <a:gd name="T32" fmla="*/ 163 w 560"/>
                  <a:gd name="T33" fmla="*/ 211 h 633"/>
                  <a:gd name="T34" fmla="*/ 147 w 560"/>
                  <a:gd name="T35" fmla="*/ 160 h 633"/>
                  <a:gd name="T36" fmla="*/ 137 w 560"/>
                  <a:gd name="T37" fmla="*/ 112 h 633"/>
                  <a:gd name="T38" fmla="*/ 128 w 560"/>
                  <a:gd name="T39" fmla="*/ 86 h 633"/>
                  <a:gd name="T40" fmla="*/ 118 w 560"/>
                  <a:gd name="T41" fmla="*/ 57 h 633"/>
                  <a:gd name="T42" fmla="*/ 105 w 560"/>
                  <a:gd name="T43" fmla="*/ 19 h 633"/>
                  <a:gd name="T44" fmla="*/ 89 w 560"/>
                  <a:gd name="T45" fmla="*/ 3 h 633"/>
                  <a:gd name="T46" fmla="*/ 64 w 560"/>
                  <a:gd name="T47" fmla="*/ 3 h 633"/>
                  <a:gd name="T48" fmla="*/ 22 w 560"/>
                  <a:gd name="T49" fmla="*/ 3 h 633"/>
                  <a:gd name="T50" fmla="*/ 0 w 560"/>
                  <a:gd name="T51" fmla="*/ 3 h 63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60"/>
                  <a:gd name="T79" fmla="*/ 0 h 633"/>
                  <a:gd name="T80" fmla="*/ 560 w 560"/>
                  <a:gd name="T81" fmla="*/ 633 h 63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60" h="633">
                    <a:moveTo>
                      <a:pt x="560" y="611"/>
                    </a:moveTo>
                    <a:cubicBezTo>
                      <a:pt x="546" y="611"/>
                      <a:pt x="532" y="611"/>
                      <a:pt x="518" y="611"/>
                    </a:cubicBezTo>
                    <a:cubicBezTo>
                      <a:pt x="504" y="611"/>
                      <a:pt x="489" y="611"/>
                      <a:pt x="476" y="611"/>
                    </a:cubicBezTo>
                    <a:cubicBezTo>
                      <a:pt x="463" y="611"/>
                      <a:pt x="453" y="609"/>
                      <a:pt x="441" y="608"/>
                    </a:cubicBezTo>
                    <a:cubicBezTo>
                      <a:pt x="429" y="607"/>
                      <a:pt x="417" y="606"/>
                      <a:pt x="406" y="608"/>
                    </a:cubicBezTo>
                    <a:cubicBezTo>
                      <a:pt x="395" y="610"/>
                      <a:pt x="383" y="618"/>
                      <a:pt x="374" y="621"/>
                    </a:cubicBezTo>
                    <a:cubicBezTo>
                      <a:pt x="365" y="624"/>
                      <a:pt x="360" y="623"/>
                      <a:pt x="352" y="624"/>
                    </a:cubicBezTo>
                    <a:cubicBezTo>
                      <a:pt x="344" y="625"/>
                      <a:pt x="333" y="626"/>
                      <a:pt x="323" y="627"/>
                    </a:cubicBezTo>
                    <a:cubicBezTo>
                      <a:pt x="313" y="628"/>
                      <a:pt x="304" y="633"/>
                      <a:pt x="294" y="630"/>
                    </a:cubicBezTo>
                    <a:cubicBezTo>
                      <a:pt x="284" y="627"/>
                      <a:pt x="269" y="616"/>
                      <a:pt x="262" y="608"/>
                    </a:cubicBezTo>
                    <a:cubicBezTo>
                      <a:pt x="255" y="600"/>
                      <a:pt x="255" y="592"/>
                      <a:pt x="252" y="582"/>
                    </a:cubicBezTo>
                    <a:cubicBezTo>
                      <a:pt x="249" y="572"/>
                      <a:pt x="249" y="560"/>
                      <a:pt x="246" y="550"/>
                    </a:cubicBezTo>
                    <a:cubicBezTo>
                      <a:pt x="243" y="540"/>
                      <a:pt x="238" y="533"/>
                      <a:pt x="233" y="521"/>
                    </a:cubicBezTo>
                    <a:cubicBezTo>
                      <a:pt x="228" y="509"/>
                      <a:pt x="221" y="496"/>
                      <a:pt x="217" y="480"/>
                    </a:cubicBezTo>
                    <a:cubicBezTo>
                      <a:pt x="213" y="464"/>
                      <a:pt x="215" y="456"/>
                      <a:pt x="208" y="422"/>
                    </a:cubicBezTo>
                    <a:cubicBezTo>
                      <a:pt x="201" y="388"/>
                      <a:pt x="183" y="313"/>
                      <a:pt x="176" y="278"/>
                    </a:cubicBezTo>
                    <a:cubicBezTo>
                      <a:pt x="169" y="243"/>
                      <a:pt x="168" y="231"/>
                      <a:pt x="163" y="211"/>
                    </a:cubicBezTo>
                    <a:cubicBezTo>
                      <a:pt x="158" y="191"/>
                      <a:pt x="151" y="176"/>
                      <a:pt x="147" y="160"/>
                    </a:cubicBezTo>
                    <a:cubicBezTo>
                      <a:pt x="143" y="144"/>
                      <a:pt x="140" y="124"/>
                      <a:pt x="137" y="112"/>
                    </a:cubicBezTo>
                    <a:cubicBezTo>
                      <a:pt x="134" y="100"/>
                      <a:pt x="131" y="95"/>
                      <a:pt x="128" y="86"/>
                    </a:cubicBezTo>
                    <a:cubicBezTo>
                      <a:pt x="125" y="77"/>
                      <a:pt x="122" y="68"/>
                      <a:pt x="118" y="57"/>
                    </a:cubicBezTo>
                    <a:cubicBezTo>
                      <a:pt x="114" y="46"/>
                      <a:pt x="110" y="28"/>
                      <a:pt x="105" y="19"/>
                    </a:cubicBezTo>
                    <a:cubicBezTo>
                      <a:pt x="100" y="10"/>
                      <a:pt x="96" y="6"/>
                      <a:pt x="89" y="3"/>
                    </a:cubicBezTo>
                    <a:cubicBezTo>
                      <a:pt x="82" y="0"/>
                      <a:pt x="75" y="3"/>
                      <a:pt x="64" y="3"/>
                    </a:cubicBezTo>
                    <a:cubicBezTo>
                      <a:pt x="53" y="3"/>
                      <a:pt x="33" y="3"/>
                      <a:pt x="22" y="3"/>
                    </a:cubicBezTo>
                    <a:cubicBezTo>
                      <a:pt x="11" y="3"/>
                      <a:pt x="3" y="3"/>
                      <a:pt x="0" y="3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20" name="Line 22"/>
              <p:cNvSpPr>
                <a:spLocks noChangeShapeType="1"/>
              </p:cNvSpPr>
              <p:nvPr/>
            </p:nvSpPr>
            <p:spPr bwMode="auto">
              <a:xfrm flipV="1">
                <a:off x="4547" y="2413"/>
                <a:ext cx="746" cy="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21" name="Line 23"/>
              <p:cNvSpPr>
                <a:spLocks noChangeShapeType="1"/>
              </p:cNvSpPr>
              <p:nvPr/>
            </p:nvSpPr>
            <p:spPr bwMode="auto">
              <a:xfrm>
                <a:off x="3469" y="1674"/>
                <a:ext cx="643" cy="3"/>
              </a:xfrm>
              <a:prstGeom prst="line">
                <a:avLst/>
              </a:pr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22" name="Freeform 24"/>
              <p:cNvSpPr>
                <a:spLocks/>
              </p:cNvSpPr>
              <p:nvPr/>
            </p:nvSpPr>
            <p:spPr bwMode="auto">
              <a:xfrm>
                <a:off x="4064" y="1652"/>
                <a:ext cx="1229" cy="216"/>
              </a:xfrm>
              <a:custGeom>
                <a:avLst/>
                <a:gdLst>
                  <a:gd name="T0" fmla="*/ 1229 w 1229"/>
                  <a:gd name="T1" fmla="*/ 28 h 216"/>
                  <a:gd name="T2" fmla="*/ 1206 w 1229"/>
                  <a:gd name="T3" fmla="*/ 18 h 216"/>
                  <a:gd name="T4" fmla="*/ 1171 w 1229"/>
                  <a:gd name="T5" fmla="*/ 22 h 216"/>
                  <a:gd name="T6" fmla="*/ 1152 w 1229"/>
                  <a:gd name="T7" fmla="*/ 12 h 216"/>
                  <a:gd name="T8" fmla="*/ 1120 w 1229"/>
                  <a:gd name="T9" fmla="*/ 9 h 216"/>
                  <a:gd name="T10" fmla="*/ 1091 w 1229"/>
                  <a:gd name="T11" fmla="*/ 9 h 216"/>
                  <a:gd name="T12" fmla="*/ 1059 w 1229"/>
                  <a:gd name="T13" fmla="*/ 9 h 216"/>
                  <a:gd name="T14" fmla="*/ 1030 w 1229"/>
                  <a:gd name="T15" fmla="*/ 22 h 216"/>
                  <a:gd name="T16" fmla="*/ 992 w 1229"/>
                  <a:gd name="T17" fmla="*/ 28 h 216"/>
                  <a:gd name="T18" fmla="*/ 963 w 1229"/>
                  <a:gd name="T19" fmla="*/ 31 h 216"/>
                  <a:gd name="T20" fmla="*/ 938 w 1229"/>
                  <a:gd name="T21" fmla="*/ 31 h 216"/>
                  <a:gd name="T22" fmla="*/ 896 w 1229"/>
                  <a:gd name="T23" fmla="*/ 31 h 216"/>
                  <a:gd name="T24" fmla="*/ 867 w 1229"/>
                  <a:gd name="T25" fmla="*/ 31 h 216"/>
                  <a:gd name="T26" fmla="*/ 848 w 1229"/>
                  <a:gd name="T27" fmla="*/ 25 h 216"/>
                  <a:gd name="T28" fmla="*/ 826 w 1229"/>
                  <a:gd name="T29" fmla="*/ 22 h 216"/>
                  <a:gd name="T30" fmla="*/ 800 w 1229"/>
                  <a:gd name="T31" fmla="*/ 18 h 216"/>
                  <a:gd name="T32" fmla="*/ 781 w 1229"/>
                  <a:gd name="T33" fmla="*/ 22 h 216"/>
                  <a:gd name="T34" fmla="*/ 755 w 1229"/>
                  <a:gd name="T35" fmla="*/ 22 h 216"/>
                  <a:gd name="T36" fmla="*/ 726 w 1229"/>
                  <a:gd name="T37" fmla="*/ 31 h 216"/>
                  <a:gd name="T38" fmla="*/ 701 w 1229"/>
                  <a:gd name="T39" fmla="*/ 44 h 216"/>
                  <a:gd name="T40" fmla="*/ 662 w 1229"/>
                  <a:gd name="T41" fmla="*/ 63 h 216"/>
                  <a:gd name="T42" fmla="*/ 643 w 1229"/>
                  <a:gd name="T43" fmla="*/ 102 h 216"/>
                  <a:gd name="T44" fmla="*/ 634 w 1229"/>
                  <a:gd name="T45" fmla="*/ 121 h 216"/>
                  <a:gd name="T46" fmla="*/ 605 w 1229"/>
                  <a:gd name="T47" fmla="*/ 150 h 216"/>
                  <a:gd name="T48" fmla="*/ 598 w 1229"/>
                  <a:gd name="T49" fmla="*/ 172 h 216"/>
                  <a:gd name="T50" fmla="*/ 586 w 1229"/>
                  <a:gd name="T51" fmla="*/ 188 h 216"/>
                  <a:gd name="T52" fmla="*/ 550 w 1229"/>
                  <a:gd name="T53" fmla="*/ 210 h 216"/>
                  <a:gd name="T54" fmla="*/ 525 w 1229"/>
                  <a:gd name="T55" fmla="*/ 210 h 216"/>
                  <a:gd name="T56" fmla="*/ 480 w 1229"/>
                  <a:gd name="T57" fmla="*/ 175 h 216"/>
                  <a:gd name="T58" fmla="*/ 480 w 1229"/>
                  <a:gd name="T59" fmla="*/ 143 h 216"/>
                  <a:gd name="T60" fmla="*/ 458 w 1229"/>
                  <a:gd name="T61" fmla="*/ 114 h 216"/>
                  <a:gd name="T62" fmla="*/ 451 w 1229"/>
                  <a:gd name="T63" fmla="*/ 95 h 216"/>
                  <a:gd name="T64" fmla="*/ 438 w 1229"/>
                  <a:gd name="T65" fmla="*/ 73 h 216"/>
                  <a:gd name="T66" fmla="*/ 426 w 1229"/>
                  <a:gd name="T67" fmla="*/ 47 h 216"/>
                  <a:gd name="T68" fmla="*/ 419 w 1229"/>
                  <a:gd name="T69" fmla="*/ 25 h 216"/>
                  <a:gd name="T70" fmla="*/ 406 w 1229"/>
                  <a:gd name="T71" fmla="*/ 9 h 216"/>
                  <a:gd name="T72" fmla="*/ 378 w 1229"/>
                  <a:gd name="T73" fmla="*/ 18 h 216"/>
                  <a:gd name="T74" fmla="*/ 352 w 1229"/>
                  <a:gd name="T75" fmla="*/ 9 h 216"/>
                  <a:gd name="T76" fmla="*/ 333 w 1229"/>
                  <a:gd name="T77" fmla="*/ 2 h 216"/>
                  <a:gd name="T78" fmla="*/ 307 w 1229"/>
                  <a:gd name="T79" fmla="*/ 22 h 216"/>
                  <a:gd name="T80" fmla="*/ 278 w 1229"/>
                  <a:gd name="T81" fmla="*/ 28 h 216"/>
                  <a:gd name="T82" fmla="*/ 266 w 1229"/>
                  <a:gd name="T83" fmla="*/ 12 h 216"/>
                  <a:gd name="T84" fmla="*/ 246 w 1229"/>
                  <a:gd name="T85" fmla="*/ 18 h 216"/>
                  <a:gd name="T86" fmla="*/ 237 w 1229"/>
                  <a:gd name="T87" fmla="*/ 34 h 216"/>
                  <a:gd name="T88" fmla="*/ 214 w 1229"/>
                  <a:gd name="T89" fmla="*/ 38 h 216"/>
                  <a:gd name="T90" fmla="*/ 186 w 1229"/>
                  <a:gd name="T91" fmla="*/ 22 h 216"/>
                  <a:gd name="T92" fmla="*/ 163 w 1229"/>
                  <a:gd name="T93" fmla="*/ 31 h 216"/>
                  <a:gd name="T94" fmla="*/ 141 w 1229"/>
                  <a:gd name="T95" fmla="*/ 31 h 216"/>
                  <a:gd name="T96" fmla="*/ 109 w 1229"/>
                  <a:gd name="T97" fmla="*/ 15 h 216"/>
                  <a:gd name="T98" fmla="*/ 93 w 1229"/>
                  <a:gd name="T99" fmla="*/ 6 h 216"/>
                  <a:gd name="T100" fmla="*/ 74 w 1229"/>
                  <a:gd name="T101" fmla="*/ 12 h 216"/>
                  <a:gd name="T102" fmla="*/ 48 w 1229"/>
                  <a:gd name="T103" fmla="*/ 25 h 216"/>
                  <a:gd name="T104" fmla="*/ 19 w 1229"/>
                  <a:gd name="T105" fmla="*/ 25 h 216"/>
                  <a:gd name="T106" fmla="*/ 0 w 1229"/>
                  <a:gd name="T107" fmla="*/ 25 h 21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229"/>
                  <a:gd name="T163" fmla="*/ 0 h 216"/>
                  <a:gd name="T164" fmla="*/ 1229 w 1229"/>
                  <a:gd name="T165" fmla="*/ 216 h 21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229" h="216">
                    <a:moveTo>
                      <a:pt x="1229" y="28"/>
                    </a:moveTo>
                    <a:cubicBezTo>
                      <a:pt x="1222" y="23"/>
                      <a:pt x="1216" y="19"/>
                      <a:pt x="1206" y="18"/>
                    </a:cubicBezTo>
                    <a:cubicBezTo>
                      <a:pt x="1196" y="17"/>
                      <a:pt x="1180" y="23"/>
                      <a:pt x="1171" y="22"/>
                    </a:cubicBezTo>
                    <a:cubicBezTo>
                      <a:pt x="1162" y="21"/>
                      <a:pt x="1160" y="14"/>
                      <a:pt x="1152" y="12"/>
                    </a:cubicBezTo>
                    <a:cubicBezTo>
                      <a:pt x="1144" y="10"/>
                      <a:pt x="1130" y="9"/>
                      <a:pt x="1120" y="9"/>
                    </a:cubicBezTo>
                    <a:cubicBezTo>
                      <a:pt x="1110" y="9"/>
                      <a:pt x="1101" y="9"/>
                      <a:pt x="1091" y="9"/>
                    </a:cubicBezTo>
                    <a:cubicBezTo>
                      <a:pt x="1081" y="9"/>
                      <a:pt x="1069" y="7"/>
                      <a:pt x="1059" y="9"/>
                    </a:cubicBezTo>
                    <a:cubicBezTo>
                      <a:pt x="1049" y="11"/>
                      <a:pt x="1041" y="19"/>
                      <a:pt x="1030" y="22"/>
                    </a:cubicBezTo>
                    <a:cubicBezTo>
                      <a:pt x="1019" y="25"/>
                      <a:pt x="1003" y="27"/>
                      <a:pt x="992" y="28"/>
                    </a:cubicBezTo>
                    <a:cubicBezTo>
                      <a:pt x="981" y="29"/>
                      <a:pt x="972" y="30"/>
                      <a:pt x="963" y="31"/>
                    </a:cubicBezTo>
                    <a:cubicBezTo>
                      <a:pt x="954" y="32"/>
                      <a:pt x="949" y="31"/>
                      <a:pt x="938" y="31"/>
                    </a:cubicBezTo>
                    <a:cubicBezTo>
                      <a:pt x="927" y="31"/>
                      <a:pt x="908" y="31"/>
                      <a:pt x="896" y="31"/>
                    </a:cubicBezTo>
                    <a:cubicBezTo>
                      <a:pt x="884" y="31"/>
                      <a:pt x="875" y="32"/>
                      <a:pt x="867" y="31"/>
                    </a:cubicBezTo>
                    <a:cubicBezTo>
                      <a:pt x="859" y="30"/>
                      <a:pt x="855" y="26"/>
                      <a:pt x="848" y="25"/>
                    </a:cubicBezTo>
                    <a:cubicBezTo>
                      <a:pt x="841" y="24"/>
                      <a:pt x="834" y="23"/>
                      <a:pt x="826" y="22"/>
                    </a:cubicBezTo>
                    <a:cubicBezTo>
                      <a:pt x="818" y="21"/>
                      <a:pt x="807" y="18"/>
                      <a:pt x="800" y="18"/>
                    </a:cubicBezTo>
                    <a:cubicBezTo>
                      <a:pt x="793" y="18"/>
                      <a:pt x="788" y="21"/>
                      <a:pt x="781" y="22"/>
                    </a:cubicBezTo>
                    <a:cubicBezTo>
                      <a:pt x="774" y="23"/>
                      <a:pt x="764" y="21"/>
                      <a:pt x="755" y="22"/>
                    </a:cubicBezTo>
                    <a:cubicBezTo>
                      <a:pt x="746" y="23"/>
                      <a:pt x="735" y="27"/>
                      <a:pt x="726" y="31"/>
                    </a:cubicBezTo>
                    <a:cubicBezTo>
                      <a:pt x="717" y="35"/>
                      <a:pt x="712" y="39"/>
                      <a:pt x="701" y="44"/>
                    </a:cubicBezTo>
                    <a:cubicBezTo>
                      <a:pt x="690" y="49"/>
                      <a:pt x="672" y="53"/>
                      <a:pt x="662" y="63"/>
                    </a:cubicBezTo>
                    <a:cubicBezTo>
                      <a:pt x="652" y="73"/>
                      <a:pt x="648" y="92"/>
                      <a:pt x="643" y="102"/>
                    </a:cubicBezTo>
                    <a:cubicBezTo>
                      <a:pt x="638" y="112"/>
                      <a:pt x="640" y="113"/>
                      <a:pt x="634" y="121"/>
                    </a:cubicBezTo>
                    <a:cubicBezTo>
                      <a:pt x="628" y="129"/>
                      <a:pt x="611" y="142"/>
                      <a:pt x="605" y="150"/>
                    </a:cubicBezTo>
                    <a:cubicBezTo>
                      <a:pt x="599" y="158"/>
                      <a:pt x="601" y="166"/>
                      <a:pt x="598" y="172"/>
                    </a:cubicBezTo>
                    <a:cubicBezTo>
                      <a:pt x="595" y="178"/>
                      <a:pt x="594" y="182"/>
                      <a:pt x="586" y="188"/>
                    </a:cubicBezTo>
                    <a:cubicBezTo>
                      <a:pt x="578" y="194"/>
                      <a:pt x="560" y="206"/>
                      <a:pt x="550" y="210"/>
                    </a:cubicBezTo>
                    <a:cubicBezTo>
                      <a:pt x="540" y="214"/>
                      <a:pt x="537" y="216"/>
                      <a:pt x="525" y="210"/>
                    </a:cubicBezTo>
                    <a:cubicBezTo>
                      <a:pt x="513" y="204"/>
                      <a:pt x="487" y="186"/>
                      <a:pt x="480" y="175"/>
                    </a:cubicBezTo>
                    <a:cubicBezTo>
                      <a:pt x="473" y="164"/>
                      <a:pt x="484" y="153"/>
                      <a:pt x="480" y="143"/>
                    </a:cubicBezTo>
                    <a:cubicBezTo>
                      <a:pt x="476" y="133"/>
                      <a:pt x="463" y="122"/>
                      <a:pt x="458" y="114"/>
                    </a:cubicBezTo>
                    <a:cubicBezTo>
                      <a:pt x="453" y="106"/>
                      <a:pt x="454" y="102"/>
                      <a:pt x="451" y="95"/>
                    </a:cubicBezTo>
                    <a:cubicBezTo>
                      <a:pt x="448" y="88"/>
                      <a:pt x="442" y="81"/>
                      <a:pt x="438" y="73"/>
                    </a:cubicBezTo>
                    <a:cubicBezTo>
                      <a:pt x="434" y="65"/>
                      <a:pt x="429" y="55"/>
                      <a:pt x="426" y="47"/>
                    </a:cubicBezTo>
                    <a:cubicBezTo>
                      <a:pt x="423" y="39"/>
                      <a:pt x="422" y="31"/>
                      <a:pt x="419" y="25"/>
                    </a:cubicBezTo>
                    <a:cubicBezTo>
                      <a:pt x="416" y="19"/>
                      <a:pt x="413" y="10"/>
                      <a:pt x="406" y="9"/>
                    </a:cubicBezTo>
                    <a:cubicBezTo>
                      <a:pt x="399" y="8"/>
                      <a:pt x="387" y="18"/>
                      <a:pt x="378" y="18"/>
                    </a:cubicBezTo>
                    <a:cubicBezTo>
                      <a:pt x="369" y="18"/>
                      <a:pt x="359" y="12"/>
                      <a:pt x="352" y="9"/>
                    </a:cubicBezTo>
                    <a:cubicBezTo>
                      <a:pt x="345" y="6"/>
                      <a:pt x="340" y="0"/>
                      <a:pt x="333" y="2"/>
                    </a:cubicBezTo>
                    <a:cubicBezTo>
                      <a:pt x="326" y="4"/>
                      <a:pt x="316" y="18"/>
                      <a:pt x="307" y="22"/>
                    </a:cubicBezTo>
                    <a:cubicBezTo>
                      <a:pt x="298" y="26"/>
                      <a:pt x="285" y="30"/>
                      <a:pt x="278" y="28"/>
                    </a:cubicBezTo>
                    <a:cubicBezTo>
                      <a:pt x="271" y="26"/>
                      <a:pt x="271" y="14"/>
                      <a:pt x="266" y="12"/>
                    </a:cubicBezTo>
                    <a:cubicBezTo>
                      <a:pt x="261" y="10"/>
                      <a:pt x="251" y="14"/>
                      <a:pt x="246" y="18"/>
                    </a:cubicBezTo>
                    <a:cubicBezTo>
                      <a:pt x="241" y="22"/>
                      <a:pt x="242" y="31"/>
                      <a:pt x="237" y="34"/>
                    </a:cubicBezTo>
                    <a:cubicBezTo>
                      <a:pt x="232" y="37"/>
                      <a:pt x="222" y="40"/>
                      <a:pt x="214" y="38"/>
                    </a:cubicBezTo>
                    <a:cubicBezTo>
                      <a:pt x="206" y="36"/>
                      <a:pt x="194" y="23"/>
                      <a:pt x="186" y="22"/>
                    </a:cubicBezTo>
                    <a:cubicBezTo>
                      <a:pt x="178" y="21"/>
                      <a:pt x="170" y="30"/>
                      <a:pt x="163" y="31"/>
                    </a:cubicBezTo>
                    <a:cubicBezTo>
                      <a:pt x="156" y="32"/>
                      <a:pt x="150" y="34"/>
                      <a:pt x="141" y="31"/>
                    </a:cubicBezTo>
                    <a:cubicBezTo>
                      <a:pt x="132" y="28"/>
                      <a:pt x="117" y="19"/>
                      <a:pt x="109" y="15"/>
                    </a:cubicBezTo>
                    <a:cubicBezTo>
                      <a:pt x="101" y="11"/>
                      <a:pt x="99" y="6"/>
                      <a:pt x="93" y="6"/>
                    </a:cubicBezTo>
                    <a:cubicBezTo>
                      <a:pt x="87" y="6"/>
                      <a:pt x="81" y="9"/>
                      <a:pt x="74" y="12"/>
                    </a:cubicBezTo>
                    <a:cubicBezTo>
                      <a:pt x="67" y="15"/>
                      <a:pt x="57" y="23"/>
                      <a:pt x="48" y="25"/>
                    </a:cubicBezTo>
                    <a:cubicBezTo>
                      <a:pt x="39" y="27"/>
                      <a:pt x="27" y="25"/>
                      <a:pt x="19" y="25"/>
                    </a:cubicBezTo>
                    <a:cubicBezTo>
                      <a:pt x="11" y="25"/>
                      <a:pt x="5" y="25"/>
                      <a:pt x="0" y="25"/>
                    </a:cubicBezTo>
                  </a:path>
                </a:pathLst>
              </a:custGeom>
              <a:noFill/>
              <a:ln w="19050" cmpd="sng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6411" name="Text Box 27"/>
            <p:cNvSpPr txBox="1">
              <a:spLocks noChangeArrowheads="1"/>
            </p:cNvSpPr>
            <p:nvPr/>
          </p:nvSpPr>
          <p:spPr bwMode="auto">
            <a:xfrm>
              <a:off x="4304" y="1236"/>
              <a:ext cx="117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/>
                <a:t>received pulses</a:t>
              </a:r>
            </a:p>
          </p:txBody>
        </p:sp>
        <p:sp>
          <p:nvSpPr>
            <p:cNvPr id="16412" name="Text Box 28"/>
            <p:cNvSpPr txBox="1">
              <a:spLocks noChangeArrowheads="1"/>
            </p:cNvSpPr>
            <p:nvPr/>
          </p:nvSpPr>
          <p:spPr bwMode="auto">
            <a:xfrm>
              <a:off x="4847" y="1608"/>
              <a:ext cx="117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>
                  <a:solidFill>
                    <a:srgbClr val="33CC33"/>
                  </a:solidFill>
                </a:rPr>
                <a:t>MuSR</a:t>
              </a:r>
            </a:p>
          </p:txBody>
        </p:sp>
        <p:sp>
          <p:nvSpPr>
            <p:cNvPr id="16413" name="Text Box 29"/>
            <p:cNvSpPr txBox="1">
              <a:spLocks noChangeArrowheads="1"/>
            </p:cNvSpPr>
            <p:nvPr/>
          </p:nvSpPr>
          <p:spPr bwMode="auto">
            <a:xfrm>
              <a:off x="4905" y="1966"/>
              <a:ext cx="47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>
                  <a:solidFill>
                    <a:srgbClr val="3366FF"/>
                  </a:solidFill>
                </a:rPr>
                <a:t>EMU</a:t>
              </a:r>
            </a:p>
          </p:txBody>
        </p:sp>
        <p:sp>
          <p:nvSpPr>
            <p:cNvPr id="16414" name="Text Box 31"/>
            <p:cNvSpPr txBox="1">
              <a:spLocks noChangeArrowheads="1"/>
            </p:cNvSpPr>
            <p:nvPr/>
          </p:nvSpPr>
          <p:spPr bwMode="auto">
            <a:xfrm>
              <a:off x="4413" y="2368"/>
              <a:ext cx="117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>
                  <a:solidFill>
                    <a:srgbClr val="FF0000"/>
                  </a:solidFill>
                </a:rPr>
                <a:t>kicker voltage</a:t>
              </a:r>
            </a:p>
          </p:txBody>
        </p:sp>
      </p:grpSp>
      <p:sp>
        <p:nvSpPr>
          <p:cNvPr id="16390" name="Text Box 33"/>
          <p:cNvSpPr txBox="1">
            <a:spLocks noChangeArrowheads="1"/>
          </p:cNvSpPr>
          <p:nvPr/>
        </p:nvSpPr>
        <p:spPr bwMode="auto">
          <a:xfrm>
            <a:off x="5218014" y="3901853"/>
            <a:ext cx="3426765" cy="199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GB" sz="1900" dirty="0">
                <a:solidFill>
                  <a:srgbClr val="0000CC"/>
                </a:solidFill>
                <a:latin typeface="Trebuchet MS" pitchFamily="34" charset="0"/>
              </a:rPr>
              <a:t>Each instruments receives a single, 80ns-wide pulse at 50Hz.</a:t>
            </a:r>
          </a:p>
          <a:p>
            <a:pPr marL="342900" indent="-34290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GB" sz="1900" dirty="0">
                <a:solidFill>
                  <a:srgbClr val="0000CC"/>
                </a:solidFill>
                <a:latin typeface="Trebuchet MS" pitchFamily="34" charset="0"/>
              </a:rPr>
              <a:t>Central </a:t>
            </a:r>
            <a:r>
              <a:rPr lang="en-GB" sz="1900" dirty="0" err="1" smtClean="0">
                <a:solidFill>
                  <a:srgbClr val="0000CC"/>
                </a:solidFill>
                <a:latin typeface="Trebuchet MS" pitchFamily="34" charset="0"/>
              </a:rPr>
              <a:t>beamline</a:t>
            </a:r>
            <a:r>
              <a:rPr lang="en-GB" sz="1900" dirty="0" smtClean="0">
                <a:solidFill>
                  <a:srgbClr val="0000CC"/>
                </a:solidFill>
                <a:latin typeface="Trebuchet MS" pitchFamily="34" charset="0"/>
              </a:rPr>
              <a:t> (</a:t>
            </a:r>
            <a:r>
              <a:rPr lang="en-GB" sz="1900" dirty="0" err="1" smtClean="0">
                <a:solidFill>
                  <a:srgbClr val="0000CC"/>
                </a:solidFill>
                <a:latin typeface="Trebuchet MS" pitchFamily="34" charset="0"/>
              </a:rPr>
              <a:t>MuSR</a:t>
            </a:r>
            <a:r>
              <a:rPr lang="en-GB" sz="1900" dirty="0">
                <a:solidFill>
                  <a:srgbClr val="0000CC"/>
                </a:solidFill>
                <a:latin typeface="Trebuchet MS" pitchFamily="34" charset="0"/>
              </a:rPr>
              <a:t>)</a:t>
            </a:r>
            <a:r>
              <a:rPr lang="en-GB" sz="1900" dirty="0" smtClean="0">
                <a:solidFill>
                  <a:srgbClr val="0000CC"/>
                </a:solidFill>
                <a:latin typeface="Trebuchet MS" pitchFamily="34" charset="0"/>
              </a:rPr>
              <a:t> </a:t>
            </a:r>
            <a:r>
              <a:rPr lang="en-GB" sz="1900" dirty="0">
                <a:solidFill>
                  <a:srgbClr val="0000CC"/>
                </a:solidFill>
                <a:latin typeface="Trebuchet MS" pitchFamily="34" charset="0"/>
              </a:rPr>
              <a:t>has 2x </a:t>
            </a:r>
            <a:r>
              <a:rPr lang="en-GB" sz="1900" dirty="0" err="1">
                <a:solidFill>
                  <a:srgbClr val="0000CC"/>
                </a:solidFill>
                <a:latin typeface="Trebuchet MS" pitchFamily="34" charset="0"/>
              </a:rPr>
              <a:t>muon</a:t>
            </a:r>
            <a:r>
              <a:rPr lang="en-GB" sz="1900" dirty="0">
                <a:solidFill>
                  <a:srgbClr val="0000CC"/>
                </a:solidFill>
                <a:latin typeface="Trebuchet MS" pitchFamily="34" charset="0"/>
              </a:rPr>
              <a:t> flux of side </a:t>
            </a:r>
            <a:r>
              <a:rPr lang="en-GB" sz="1900" dirty="0" err="1">
                <a:solidFill>
                  <a:srgbClr val="0000CC"/>
                </a:solidFill>
                <a:latin typeface="Trebuchet MS" pitchFamily="34" charset="0"/>
              </a:rPr>
              <a:t>beamlines</a:t>
            </a:r>
            <a:endParaRPr lang="en-GB" sz="1900" dirty="0">
              <a:solidFill>
                <a:srgbClr val="0000CC"/>
              </a:solidFill>
              <a:latin typeface="Trebuchet MS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83568" y="1135013"/>
            <a:ext cx="4291012" cy="1285875"/>
            <a:chOff x="827088" y="735013"/>
            <a:chExt cx="4291012" cy="1285875"/>
          </a:xfrm>
        </p:grpSpPr>
        <p:sp>
          <p:nvSpPr>
            <p:cNvPr id="16391" name="Line 51"/>
            <p:cNvSpPr>
              <a:spLocks noChangeShapeType="1"/>
            </p:cNvSpPr>
            <p:nvPr/>
          </p:nvSpPr>
          <p:spPr bwMode="auto">
            <a:xfrm>
              <a:off x="2043113" y="1393825"/>
              <a:ext cx="0" cy="482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16392" name="Group 35"/>
            <p:cNvGrpSpPr>
              <a:grpSpLocks/>
            </p:cNvGrpSpPr>
            <p:nvPr/>
          </p:nvGrpSpPr>
          <p:grpSpPr bwMode="auto">
            <a:xfrm>
              <a:off x="827088" y="735013"/>
              <a:ext cx="2584450" cy="276225"/>
              <a:chOff x="1262" y="1304"/>
              <a:chExt cx="1628" cy="174"/>
            </a:xfrm>
          </p:grpSpPr>
          <p:sp>
            <p:nvSpPr>
              <p:cNvPr id="16405" name="Line 36"/>
              <p:cNvSpPr>
                <a:spLocks noChangeShapeType="1"/>
              </p:cNvSpPr>
              <p:nvPr/>
            </p:nvSpPr>
            <p:spPr bwMode="auto">
              <a:xfrm>
                <a:off x="1262" y="1390"/>
                <a:ext cx="150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16406" name="Group 37"/>
              <p:cNvGrpSpPr>
                <a:grpSpLocks/>
              </p:cNvGrpSpPr>
              <p:nvPr/>
            </p:nvGrpSpPr>
            <p:grpSpPr bwMode="auto">
              <a:xfrm>
                <a:off x="2791" y="1304"/>
                <a:ext cx="99" cy="174"/>
                <a:chOff x="1314" y="3204"/>
                <a:chExt cx="99" cy="144"/>
              </a:xfrm>
            </p:grpSpPr>
            <p:sp>
              <p:nvSpPr>
                <p:cNvPr id="16407" name="Line 38"/>
                <p:cNvSpPr>
                  <a:spLocks noChangeShapeType="1"/>
                </p:cNvSpPr>
                <p:nvPr/>
              </p:nvSpPr>
              <p:spPr bwMode="auto">
                <a:xfrm>
                  <a:off x="1314" y="3204"/>
                  <a:ext cx="0" cy="144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08" name="Line 39"/>
                <p:cNvSpPr>
                  <a:spLocks noChangeShapeType="1"/>
                </p:cNvSpPr>
                <p:nvPr/>
              </p:nvSpPr>
              <p:spPr bwMode="auto">
                <a:xfrm>
                  <a:off x="1366" y="3240"/>
                  <a:ext cx="0" cy="72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09" name="Line 40"/>
                <p:cNvSpPr>
                  <a:spLocks noChangeShapeType="1"/>
                </p:cNvSpPr>
                <p:nvPr/>
              </p:nvSpPr>
              <p:spPr bwMode="auto">
                <a:xfrm>
                  <a:off x="1412" y="3263"/>
                  <a:ext cx="1" cy="2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grpSp>
          <p:nvGrpSpPr>
            <p:cNvPr id="16393" name="Group 41"/>
            <p:cNvGrpSpPr>
              <a:grpSpLocks/>
            </p:cNvGrpSpPr>
            <p:nvPr/>
          </p:nvGrpSpPr>
          <p:grpSpPr bwMode="auto">
            <a:xfrm>
              <a:off x="827088" y="1744663"/>
              <a:ext cx="2584450" cy="276225"/>
              <a:chOff x="1288" y="2180"/>
              <a:chExt cx="1628" cy="174"/>
            </a:xfrm>
          </p:grpSpPr>
          <p:sp>
            <p:nvSpPr>
              <p:cNvPr id="16400" name="Line 42"/>
              <p:cNvSpPr>
                <a:spLocks noChangeShapeType="1"/>
              </p:cNvSpPr>
              <p:nvPr/>
            </p:nvSpPr>
            <p:spPr bwMode="auto">
              <a:xfrm>
                <a:off x="1288" y="2266"/>
                <a:ext cx="150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16401" name="Group 43"/>
              <p:cNvGrpSpPr>
                <a:grpSpLocks/>
              </p:cNvGrpSpPr>
              <p:nvPr/>
            </p:nvGrpSpPr>
            <p:grpSpPr bwMode="auto">
              <a:xfrm>
                <a:off x="2817" y="2180"/>
                <a:ext cx="99" cy="174"/>
                <a:chOff x="1314" y="3204"/>
                <a:chExt cx="99" cy="144"/>
              </a:xfrm>
            </p:grpSpPr>
            <p:sp>
              <p:nvSpPr>
                <p:cNvPr id="16402" name="Line 44"/>
                <p:cNvSpPr>
                  <a:spLocks noChangeShapeType="1"/>
                </p:cNvSpPr>
                <p:nvPr/>
              </p:nvSpPr>
              <p:spPr bwMode="auto">
                <a:xfrm>
                  <a:off x="1314" y="3204"/>
                  <a:ext cx="0" cy="144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03" name="Line 45"/>
                <p:cNvSpPr>
                  <a:spLocks noChangeShapeType="1"/>
                </p:cNvSpPr>
                <p:nvPr/>
              </p:nvSpPr>
              <p:spPr bwMode="auto">
                <a:xfrm>
                  <a:off x="1366" y="3240"/>
                  <a:ext cx="0" cy="72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04" name="Line 46"/>
                <p:cNvSpPr>
                  <a:spLocks noChangeShapeType="1"/>
                </p:cNvSpPr>
                <p:nvPr/>
              </p:nvSpPr>
              <p:spPr bwMode="auto">
                <a:xfrm>
                  <a:off x="1412" y="3263"/>
                  <a:ext cx="1" cy="2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sp>
          <p:nvSpPr>
            <p:cNvPr id="16394" name="Line 47"/>
            <p:cNvSpPr>
              <a:spLocks noChangeShapeType="1"/>
            </p:cNvSpPr>
            <p:nvPr/>
          </p:nvSpPr>
          <p:spPr bwMode="auto">
            <a:xfrm>
              <a:off x="827088" y="1387475"/>
              <a:ext cx="239395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395" name="Text Box 48"/>
            <p:cNvSpPr txBox="1">
              <a:spLocks noChangeArrowheads="1"/>
            </p:cNvSpPr>
            <p:nvPr/>
          </p:nvSpPr>
          <p:spPr bwMode="auto">
            <a:xfrm>
              <a:off x="2082800" y="1566863"/>
              <a:ext cx="1077913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GB" sz="1600">
                  <a:solidFill>
                    <a:schemeClr val="accent2"/>
                  </a:solidFill>
                  <a:latin typeface="Trebuchet MS" pitchFamily="34" charset="0"/>
                </a:rPr>
                <a:t>E=32.5kV</a:t>
              </a:r>
              <a:r>
                <a:rPr lang="en-GB" sz="1600">
                  <a:latin typeface="Trebuchet MS" pitchFamily="34" charset="0"/>
                </a:rPr>
                <a:t> </a:t>
              </a:r>
            </a:p>
          </p:txBody>
        </p:sp>
        <p:sp>
          <p:nvSpPr>
            <p:cNvPr id="16396" name="AutoShape 49"/>
            <p:cNvSpPr>
              <a:spLocks noChangeArrowheads="1"/>
            </p:cNvSpPr>
            <p:nvPr/>
          </p:nvSpPr>
          <p:spPr bwMode="auto">
            <a:xfrm rot="10800000">
              <a:off x="3486150" y="1147763"/>
              <a:ext cx="536575" cy="468312"/>
            </a:xfrm>
            <a:custGeom>
              <a:avLst/>
              <a:gdLst>
                <a:gd name="T0" fmla="*/ 402431 w 21600"/>
                <a:gd name="T1" fmla="*/ 0 h 21600"/>
                <a:gd name="T2" fmla="*/ 0 w 21600"/>
                <a:gd name="T3" fmla="*/ 234156 h 21600"/>
                <a:gd name="T4" fmla="*/ 402431 w 21600"/>
                <a:gd name="T5" fmla="*/ 468312 h 21600"/>
                <a:gd name="T6" fmla="*/ 536575 w 21600"/>
                <a:gd name="T7" fmla="*/ 234156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397" name="Text Box 50"/>
            <p:cNvSpPr txBox="1">
              <a:spLocks noChangeArrowheads="1"/>
            </p:cNvSpPr>
            <p:nvPr/>
          </p:nvSpPr>
          <p:spPr bwMode="auto">
            <a:xfrm>
              <a:off x="3997325" y="1189038"/>
              <a:ext cx="1120775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GB">
                  <a:solidFill>
                    <a:schemeClr val="accent2"/>
                  </a:solidFill>
                  <a:latin typeface="Trebuchet MS" pitchFamily="34" charset="0"/>
                </a:rPr>
                <a:t>4 MeV </a:t>
              </a:r>
              <a:r>
                <a:rPr lang="en-US">
                  <a:solidFill>
                    <a:schemeClr val="accent2"/>
                  </a:solidFill>
                  <a:latin typeface="Trebuchet MS" pitchFamily="34" charset="0"/>
                </a:rPr>
                <a:t>µ</a:t>
              </a:r>
              <a:r>
                <a:rPr lang="en-US" baseline="30000">
                  <a:solidFill>
                    <a:schemeClr val="accent2"/>
                  </a:solidFill>
                  <a:latin typeface="Trebuchet MS" pitchFamily="34" charset="0"/>
                </a:rPr>
                <a:t>+</a:t>
              </a:r>
              <a:endParaRPr lang="en-US">
                <a:solidFill>
                  <a:schemeClr val="accent2"/>
                </a:solidFill>
                <a:latin typeface="Trebuchet MS" pitchFamily="34" charset="0"/>
              </a:endParaRPr>
            </a:p>
          </p:txBody>
        </p:sp>
        <p:sp>
          <p:nvSpPr>
            <p:cNvPr id="16398" name="Line 52"/>
            <p:cNvSpPr>
              <a:spLocks noChangeShapeType="1"/>
            </p:cNvSpPr>
            <p:nvPr/>
          </p:nvSpPr>
          <p:spPr bwMode="auto">
            <a:xfrm flipV="1">
              <a:off x="2043113" y="850900"/>
              <a:ext cx="0" cy="5318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399" name="Text Box 54"/>
          <p:cNvSpPr txBox="1">
            <a:spLocks noChangeArrowheads="1"/>
          </p:cNvSpPr>
          <p:nvPr/>
        </p:nvSpPr>
        <p:spPr bwMode="auto">
          <a:xfrm>
            <a:off x="369887" y="222106"/>
            <a:ext cx="75660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600" b="1" dirty="0" smtClean="0">
                <a:solidFill>
                  <a:srgbClr val="002060"/>
                </a:solidFill>
                <a:latin typeface="Trebuchet MS" pitchFamily="34" charset="0"/>
              </a:rPr>
              <a:t>The </a:t>
            </a:r>
            <a:r>
              <a:rPr lang="en-GB" sz="2600" b="1" dirty="0" err="1" smtClean="0">
                <a:solidFill>
                  <a:srgbClr val="002060"/>
                </a:solidFill>
                <a:latin typeface="Trebuchet MS" pitchFamily="34" charset="0"/>
              </a:rPr>
              <a:t>Muon</a:t>
            </a:r>
            <a:r>
              <a:rPr lang="en-GB" sz="2600" b="1" dirty="0" smtClean="0">
                <a:solidFill>
                  <a:srgbClr val="002060"/>
                </a:solidFill>
                <a:latin typeface="Trebuchet MS" pitchFamily="34" charset="0"/>
              </a:rPr>
              <a:t> kicker</a:t>
            </a:r>
            <a:endParaRPr lang="en-GB" sz="2600" b="1" dirty="0">
              <a:solidFill>
                <a:srgbClr val="002060"/>
              </a:solidFill>
              <a:latin typeface="Trebuchet MS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0" y="6255657"/>
            <a:ext cx="9144000" cy="602343"/>
            <a:chOff x="0" y="6255657"/>
            <a:chExt cx="9144000" cy="602343"/>
          </a:xfrm>
        </p:grpSpPr>
        <p:sp>
          <p:nvSpPr>
            <p:cNvPr id="39" name="Rectangle 38"/>
            <p:cNvSpPr/>
            <p:nvPr userDrawn="1"/>
          </p:nvSpPr>
          <p:spPr>
            <a:xfrm>
              <a:off x="0" y="6255657"/>
              <a:ext cx="9144000" cy="602343"/>
            </a:xfrm>
            <a:prstGeom prst="rect">
              <a:avLst/>
            </a:prstGeom>
            <a:solidFill>
              <a:srgbClr val="0E0E2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TextBox 39"/>
            <p:cNvSpPr txBox="1"/>
            <p:nvPr userDrawn="1"/>
          </p:nvSpPr>
          <p:spPr>
            <a:xfrm>
              <a:off x="4152900" y="6326192"/>
              <a:ext cx="4749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Project X </a:t>
              </a:r>
              <a:r>
                <a:rPr lang="en-GB" sz="1100" i="1" kern="1200" dirty="0" err="1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Muon</a:t>
              </a:r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 Spin Rotation Forum</a:t>
              </a:r>
            </a:p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October 2012</a:t>
              </a:r>
              <a:endParaRPr lang="en-GB" sz="1100" i="1" dirty="0">
                <a:solidFill>
                  <a:schemeClr val="bg1"/>
                </a:solidFill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35" y="6309320"/>
              <a:ext cx="878173" cy="487184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69900" y="2776423"/>
            <a:ext cx="4397375" cy="2488273"/>
            <a:chOff x="469900" y="2776423"/>
            <a:chExt cx="4397375" cy="2488273"/>
          </a:xfrm>
        </p:grpSpPr>
        <p:pic>
          <p:nvPicPr>
            <p:cNvPr id="16386" name="Picture 11" descr="beamline diagram colour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915" r="13760"/>
            <a:stretch/>
          </p:blipFill>
          <p:spPr bwMode="auto">
            <a:xfrm>
              <a:off x="469900" y="3038476"/>
              <a:ext cx="4397375" cy="2226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376510" y="2776423"/>
              <a:ext cx="288032" cy="5241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5495" y="59166"/>
            <a:ext cx="5091838" cy="6178146"/>
            <a:chOff x="35495" y="59166"/>
            <a:chExt cx="5091838" cy="617814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405"/>
            <a:stretch/>
          </p:blipFill>
          <p:spPr>
            <a:xfrm>
              <a:off x="35495" y="59166"/>
              <a:ext cx="4991477" cy="617814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110857" y="5517232"/>
              <a:ext cx="2016476" cy="720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771800" y="6131933"/>
              <a:ext cx="421606" cy="903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69887" y="222106"/>
            <a:ext cx="449738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u="sng" dirty="0" smtClean="0">
                <a:solidFill>
                  <a:srgbClr val="002060"/>
                </a:solidFill>
                <a:latin typeface="Trebuchet MS" pitchFamily="34" charset="0"/>
              </a:rPr>
              <a:t>The Kicker</a:t>
            </a:r>
            <a:endParaRPr lang="en-GB" sz="2800" b="1" u="sng" dirty="0">
              <a:solidFill>
                <a:srgbClr val="00206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09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4" descr="beamlin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288" y="17512"/>
            <a:ext cx="5446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6255657"/>
            <a:ext cx="9144000" cy="602343"/>
            <a:chOff x="0" y="6255657"/>
            <a:chExt cx="9144000" cy="602343"/>
          </a:xfrm>
        </p:grpSpPr>
        <p:sp>
          <p:nvSpPr>
            <p:cNvPr id="4" name="Rectangle 3"/>
            <p:cNvSpPr/>
            <p:nvPr userDrawn="1"/>
          </p:nvSpPr>
          <p:spPr>
            <a:xfrm>
              <a:off x="0" y="6255657"/>
              <a:ext cx="9144000" cy="602343"/>
            </a:xfrm>
            <a:prstGeom prst="rect">
              <a:avLst/>
            </a:prstGeom>
            <a:solidFill>
              <a:srgbClr val="0E0E2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/>
            <p:cNvSpPr txBox="1"/>
            <p:nvPr userDrawn="1"/>
          </p:nvSpPr>
          <p:spPr>
            <a:xfrm>
              <a:off x="4152900" y="6326192"/>
              <a:ext cx="4749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Project X </a:t>
              </a:r>
              <a:r>
                <a:rPr lang="en-GB" sz="1100" i="1" kern="1200" dirty="0" err="1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Muon</a:t>
              </a:r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 Spin Rotation Forum</a:t>
              </a:r>
            </a:p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October 2012</a:t>
              </a:r>
              <a:endParaRPr lang="en-GB" sz="1100" i="1" dirty="0">
                <a:solidFill>
                  <a:schemeClr val="bg1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35" y="6309320"/>
              <a:ext cx="878173" cy="487184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12633" y="476672"/>
            <a:ext cx="2635331" cy="648072"/>
            <a:chOff x="1612633" y="476672"/>
            <a:chExt cx="2635331" cy="648072"/>
          </a:xfrm>
        </p:grpSpPr>
        <p:sp>
          <p:nvSpPr>
            <p:cNvPr id="12" name="TextBox 11"/>
            <p:cNvSpPr txBox="1"/>
            <p:nvPr/>
          </p:nvSpPr>
          <p:spPr>
            <a:xfrm>
              <a:off x="1612633" y="476672"/>
              <a:ext cx="15192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000" dirty="0" smtClean="0">
                  <a:solidFill>
                    <a:schemeClr val="accent1">
                      <a:lumMod val="50000"/>
                    </a:schemeClr>
                  </a:solidFill>
                  <a:latin typeface="Trebuchet MS" pitchFamily="34" charset="0"/>
                </a:rPr>
                <a:t>EMU</a:t>
              </a:r>
              <a:endParaRPr lang="en-GB" sz="2000" dirty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3210887" y="661338"/>
              <a:ext cx="1037077" cy="463406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1612633" y="836712"/>
            <a:ext cx="4687559" cy="976174"/>
            <a:chOff x="1612633" y="836712"/>
            <a:chExt cx="4687559" cy="976174"/>
          </a:xfrm>
        </p:grpSpPr>
        <p:sp>
          <p:nvSpPr>
            <p:cNvPr id="11" name="TextBox 10"/>
            <p:cNvSpPr txBox="1"/>
            <p:nvPr/>
          </p:nvSpPr>
          <p:spPr>
            <a:xfrm>
              <a:off x="1612633" y="1412776"/>
              <a:ext cx="15192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000" dirty="0" err="1" smtClean="0">
                  <a:solidFill>
                    <a:schemeClr val="accent1">
                      <a:lumMod val="50000"/>
                    </a:schemeClr>
                  </a:solidFill>
                  <a:latin typeface="Trebuchet MS" pitchFamily="34" charset="0"/>
                </a:rPr>
                <a:t>MuSR</a:t>
              </a:r>
              <a:endParaRPr lang="en-GB" sz="2000" dirty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3271900" y="836712"/>
              <a:ext cx="3028292" cy="76073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1612633" y="1782108"/>
            <a:ext cx="5911695" cy="822866"/>
            <a:chOff x="1612633" y="1782108"/>
            <a:chExt cx="5911695" cy="822866"/>
          </a:xfrm>
        </p:grpSpPr>
        <p:sp>
          <p:nvSpPr>
            <p:cNvPr id="10" name="TextBox 9"/>
            <p:cNvSpPr txBox="1"/>
            <p:nvPr/>
          </p:nvSpPr>
          <p:spPr>
            <a:xfrm>
              <a:off x="1612633" y="2204864"/>
              <a:ext cx="15192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000" dirty="0" err="1" smtClean="0">
                  <a:solidFill>
                    <a:schemeClr val="accent1">
                      <a:lumMod val="50000"/>
                    </a:schemeClr>
                  </a:solidFill>
                  <a:latin typeface="Trebuchet MS" pitchFamily="34" charset="0"/>
                </a:rPr>
                <a:t>HiFi</a:t>
              </a:r>
              <a:endParaRPr lang="en-GB" sz="2000" dirty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3164569" y="1782108"/>
              <a:ext cx="4359759" cy="607422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890593" y="2852936"/>
            <a:ext cx="4473495" cy="400110"/>
            <a:chOff x="890593" y="2852936"/>
            <a:chExt cx="4473495" cy="400110"/>
          </a:xfrm>
        </p:grpSpPr>
        <p:sp>
          <p:nvSpPr>
            <p:cNvPr id="9" name="TextBox 8"/>
            <p:cNvSpPr txBox="1"/>
            <p:nvPr/>
          </p:nvSpPr>
          <p:spPr>
            <a:xfrm>
              <a:off x="890593" y="2852936"/>
              <a:ext cx="22412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000" dirty="0" smtClean="0">
                  <a:solidFill>
                    <a:schemeClr val="accent1">
                      <a:lumMod val="50000"/>
                    </a:schemeClr>
                  </a:solidFill>
                  <a:latin typeface="Trebuchet MS" pitchFamily="34" charset="0"/>
                </a:rPr>
                <a:t>Bending magnets</a:t>
              </a:r>
              <a:endParaRPr lang="en-GB" sz="2000" dirty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3131840" y="2852936"/>
              <a:ext cx="2232248" cy="14872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7408" name="Group 17407"/>
          <p:cNvGrpSpPr/>
          <p:nvPr/>
        </p:nvGrpSpPr>
        <p:grpSpPr>
          <a:xfrm>
            <a:off x="1612633" y="3789040"/>
            <a:ext cx="3751455" cy="400110"/>
            <a:chOff x="1612633" y="3789040"/>
            <a:chExt cx="3751455" cy="400110"/>
          </a:xfrm>
        </p:grpSpPr>
        <p:sp>
          <p:nvSpPr>
            <p:cNvPr id="7" name="TextBox 6"/>
            <p:cNvSpPr txBox="1"/>
            <p:nvPr/>
          </p:nvSpPr>
          <p:spPr>
            <a:xfrm>
              <a:off x="1612633" y="3789040"/>
              <a:ext cx="15192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000" dirty="0" smtClean="0">
                  <a:solidFill>
                    <a:schemeClr val="accent1">
                      <a:lumMod val="50000"/>
                    </a:schemeClr>
                  </a:solidFill>
                  <a:latin typeface="Trebuchet MS" pitchFamily="34" charset="0"/>
                </a:rPr>
                <a:t>Kicker</a:t>
              </a:r>
              <a:endParaRPr lang="en-GB" sz="2000" dirty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endParaRPr>
            </a:p>
          </p:txBody>
        </p:sp>
        <p:cxnSp>
          <p:nvCxnSpPr>
            <p:cNvPr id="19" name="Straight Arrow Connector 18"/>
            <p:cNvCxnSpPr>
              <a:stCxn id="7" idx="3"/>
            </p:cNvCxnSpPr>
            <p:nvPr/>
          </p:nvCxnSpPr>
          <p:spPr>
            <a:xfrm flipV="1">
              <a:off x="3131840" y="3789040"/>
              <a:ext cx="2232248" cy="200055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7409" name="Group 17408"/>
          <p:cNvGrpSpPr/>
          <p:nvPr/>
        </p:nvGrpSpPr>
        <p:grpSpPr>
          <a:xfrm>
            <a:off x="611560" y="5229200"/>
            <a:ext cx="3960440" cy="707886"/>
            <a:chOff x="611560" y="5229200"/>
            <a:chExt cx="3960440" cy="707886"/>
          </a:xfrm>
        </p:grpSpPr>
        <p:sp>
          <p:nvSpPr>
            <p:cNvPr id="2" name="TextBox 1"/>
            <p:cNvSpPr txBox="1"/>
            <p:nvPr/>
          </p:nvSpPr>
          <p:spPr>
            <a:xfrm>
              <a:off x="611560" y="5229200"/>
              <a:ext cx="25202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000" dirty="0" smtClean="0">
                  <a:solidFill>
                    <a:schemeClr val="accent1">
                      <a:lumMod val="50000"/>
                    </a:schemeClr>
                  </a:solidFill>
                  <a:latin typeface="Trebuchet MS" pitchFamily="34" charset="0"/>
                </a:rPr>
                <a:t>EC </a:t>
              </a:r>
              <a:r>
                <a:rPr lang="en-GB" sz="2000" dirty="0" err="1" smtClean="0">
                  <a:solidFill>
                    <a:schemeClr val="accent1">
                      <a:lumMod val="50000"/>
                    </a:schemeClr>
                  </a:solidFill>
                  <a:latin typeface="Trebuchet MS" pitchFamily="34" charset="0"/>
                </a:rPr>
                <a:t>Muon</a:t>
              </a:r>
              <a:r>
                <a:rPr lang="en-GB" sz="2000" dirty="0" smtClean="0">
                  <a:solidFill>
                    <a:schemeClr val="accent1">
                      <a:lumMod val="50000"/>
                    </a:schemeClr>
                  </a:solidFill>
                  <a:latin typeface="Trebuchet MS" pitchFamily="34" charset="0"/>
                </a:rPr>
                <a:t> facility </a:t>
              </a:r>
              <a:r>
                <a:rPr lang="en-GB" sz="2000" dirty="0" err="1" smtClean="0">
                  <a:solidFill>
                    <a:schemeClr val="accent1">
                      <a:lumMod val="50000"/>
                    </a:schemeClr>
                  </a:solidFill>
                  <a:latin typeface="Trebuchet MS" pitchFamily="34" charset="0"/>
                </a:rPr>
                <a:t>beamline</a:t>
              </a:r>
              <a:r>
                <a:rPr lang="en-GB" sz="2000" dirty="0" smtClean="0">
                  <a:solidFill>
                    <a:schemeClr val="accent1">
                      <a:lumMod val="50000"/>
                    </a:schemeClr>
                  </a:solidFill>
                  <a:latin typeface="Trebuchet MS" pitchFamily="34" charset="0"/>
                </a:rPr>
                <a:t> </a:t>
              </a:r>
              <a:endParaRPr lang="en-GB" sz="2000" dirty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3131840" y="5571837"/>
              <a:ext cx="1440160" cy="303694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067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ChangeArrowheads="1"/>
          </p:cNvSpPr>
          <p:nvPr/>
        </p:nvSpPr>
        <p:spPr bwMode="auto">
          <a:xfrm>
            <a:off x="326215" y="893421"/>
            <a:ext cx="441029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GB" sz="2000" dirty="0" smtClean="0">
                <a:solidFill>
                  <a:srgbClr val="002060"/>
                </a:solidFill>
                <a:latin typeface="Trebuchet MS" pitchFamily="34" charset="0"/>
              </a:rPr>
              <a:t>96-detectors</a:t>
            </a:r>
            <a:endParaRPr lang="en-GB" sz="2000" dirty="0">
              <a:solidFill>
                <a:srgbClr val="002060"/>
              </a:solidFill>
              <a:latin typeface="Trebuchet MS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 smtClean="0">
                <a:solidFill>
                  <a:srgbClr val="002060"/>
                </a:solidFill>
                <a:latin typeface="Trebuchet MS" pitchFamily="34" charset="0"/>
              </a:rPr>
              <a:t>optimised </a:t>
            </a:r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for ZF and LF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0 - 0.45 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50mK - 1500K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Spot 10 x </a:t>
            </a:r>
            <a:r>
              <a:rPr lang="en-GB" sz="2000" dirty="0" smtClean="0">
                <a:solidFill>
                  <a:srgbClr val="002060"/>
                </a:solidFill>
                <a:latin typeface="Trebuchet MS" pitchFamily="34" charset="0"/>
              </a:rPr>
              <a:t>15mm</a:t>
            </a:r>
            <a:endParaRPr lang="en-GB" sz="2000" dirty="0">
              <a:solidFill>
                <a:srgbClr val="002060"/>
              </a:solidFill>
              <a:latin typeface="Trebuchet MS" pitchFamily="34" charset="0"/>
            </a:endParaRPr>
          </a:p>
          <a:p>
            <a:pPr>
              <a:buFontTx/>
              <a:buChar char="•"/>
            </a:pPr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 </a:t>
            </a:r>
            <a:r>
              <a:rPr lang="en-GB" sz="2000" dirty="0" smtClean="0">
                <a:solidFill>
                  <a:srgbClr val="002060"/>
                </a:solidFill>
                <a:latin typeface="Trebuchet MS" pitchFamily="34" charset="0"/>
              </a:rPr>
              <a:t>  data </a:t>
            </a:r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rates ~25 MeV/</a:t>
            </a:r>
            <a:r>
              <a:rPr lang="en-GB" sz="2000" dirty="0" err="1">
                <a:solidFill>
                  <a:srgbClr val="002060"/>
                </a:solidFill>
                <a:latin typeface="Trebuchet MS" pitchFamily="34" charset="0"/>
              </a:rPr>
              <a:t>hr</a:t>
            </a:r>
            <a:endParaRPr lang="en-GB" sz="2000" dirty="0">
              <a:solidFill>
                <a:srgbClr val="002060"/>
              </a:solidFill>
              <a:latin typeface="Trebuchet MS" pitchFamily="34" charset="0"/>
            </a:endParaRPr>
          </a:p>
          <a:p>
            <a:pPr>
              <a:buFontTx/>
              <a:buChar char="•"/>
            </a:pPr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 </a:t>
            </a:r>
            <a:r>
              <a:rPr lang="en-GB" sz="2000" dirty="0" smtClean="0">
                <a:solidFill>
                  <a:srgbClr val="002060"/>
                </a:solidFill>
                <a:latin typeface="Trebuchet MS" pitchFamily="34" charset="0"/>
              </a:rPr>
              <a:t>  common </a:t>
            </a:r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vacuum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     ‘fly-past’ for small samples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      SE kit prepared </a:t>
            </a:r>
            <a:r>
              <a:rPr lang="en-GB" sz="2000" dirty="0" smtClean="0">
                <a:solidFill>
                  <a:srgbClr val="002060"/>
                </a:solidFill>
                <a:latin typeface="Trebuchet MS" pitchFamily="34" charset="0"/>
              </a:rPr>
              <a:t>on-beam</a:t>
            </a:r>
            <a:endParaRPr lang="en-GB" sz="2000" dirty="0">
              <a:solidFill>
                <a:srgbClr val="002060"/>
              </a:solidFill>
              <a:latin typeface="Trebuchet MS" pitchFamily="34" charset="0"/>
            </a:endParaRPr>
          </a:p>
        </p:txBody>
      </p:sp>
      <p:sp>
        <p:nvSpPr>
          <p:cNvPr id="18436" name="Text Box 10"/>
          <p:cNvSpPr txBox="1">
            <a:spLocks noChangeArrowheads="1"/>
          </p:cNvSpPr>
          <p:nvPr/>
        </p:nvSpPr>
        <p:spPr bwMode="auto">
          <a:xfrm>
            <a:off x="271463" y="195263"/>
            <a:ext cx="7566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800" b="1" u="sng" dirty="0" smtClean="0">
                <a:solidFill>
                  <a:srgbClr val="002060"/>
                </a:solidFill>
                <a:latin typeface="Trebuchet MS" pitchFamily="34" charset="0"/>
              </a:rPr>
              <a:t>EMU</a:t>
            </a:r>
            <a:endParaRPr lang="en-GB" sz="2800" b="1" u="sng" dirty="0">
              <a:solidFill>
                <a:srgbClr val="002060"/>
              </a:solidFill>
              <a:latin typeface="Trebuchet MS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6255657"/>
            <a:ext cx="9144000" cy="602343"/>
            <a:chOff x="0" y="6255657"/>
            <a:chExt cx="9144000" cy="602343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6255657"/>
              <a:ext cx="9144000" cy="602343"/>
            </a:xfrm>
            <a:prstGeom prst="rect">
              <a:avLst/>
            </a:prstGeom>
            <a:solidFill>
              <a:srgbClr val="0E0E2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 userDrawn="1"/>
          </p:nvSpPr>
          <p:spPr>
            <a:xfrm>
              <a:off x="4152900" y="6326192"/>
              <a:ext cx="4749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Project X </a:t>
              </a:r>
              <a:r>
                <a:rPr lang="en-GB" sz="1100" i="1" kern="1200" dirty="0" err="1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Muon</a:t>
              </a:r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 Spin Rotation Forum</a:t>
              </a:r>
            </a:p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October 2012</a:t>
              </a:r>
              <a:endParaRPr lang="en-GB" sz="1100" i="1" dirty="0">
                <a:solidFill>
                  <a:schemeClr val="bg1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35" y="6309320"/>
              <a:ext cx="878173" cy="48718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0"/>
          <a:stretch/>
        </p:blipFill>
        <p:spPr>
          <a:xfrm>
            <a:off x="4788024" y="304892"/>
            <a:ext cx="3945557" cy="5667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26215" y="4056844"/>
            <a:ext cx="39624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M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agnetism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, superconductivity, molecular materials, semiconductors, metals, ionic and polymeric conductors, light particle 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diffusion, liquids and gases.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84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ChangeArrowheads="1"/>
          </p:cNvSpPr>
          <p:nvPr/>
        </p:nvSpPr>
        <p:spPr bwMode="auto">
          <a:xfrm>
            <a:off x="294414" y="980156"/>
            <a:ext cx="345799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GB" sz="2000" dirty="0" smtClean="0">
                <a:solidFill>
                  <a:srgbClr val="002060"/>
                </a:solidFill>
                <a:latin typeface="Trebuchet MS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64 detector elements</a:t>
            </a:r>
          </a:p>
          <a:p>
            <a:pPr>
              <a:buFontTx/>
              <a:buChar char="•"/>
            </a:pPr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 data rates ~50 MeV/</a:t>
            </a:r>
            <a:r>
              <a:rPr lang="en-GB" sz="2000" dirty="0" err="1">
                <a:solidFill>
                  <a:srgbClr val="002060"/>
                </a:solidFill>
                <a:latin typeface="Trebuchet MS" pitchFamily="34" charset="0"/>
              </a:rPr>
              <a:t>hr</a:t>
            </a:r>
            <a:endParaRPr lang="en-GB" sz="2000" dirty="0">
              <a:solidFill>
                <a:srgbClr val="002060"/>
              </a:solidFill>
              <a:latin typeface="Trebuchet MS" pitchFamily="34" charset="0"/>
            </a:endParaRPr>
          </a:p>
          <a:p>
            <a:pPr>
              <a:buFontTx/>
              <a:buChar char="•"/>
            </a:pPr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 no common vacuum</a:t>
            </a:r>
          </a:p>
          <a:p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     no ‘fly-past’</a:t>
            </a:r>
          </a:p>
          <a:p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     SE kit prepared off-beam</a:t>
            </a:r>
          </a:p>
          <a:p>
            <a:pPr>
              <a:buFontTx/>
              <a:buChar char="•"/>
            </a:pPr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 30 </a:t>
            </a:r>
            <a:r>
              <a:rPr lang="en-GB" sz="2000" dirty="0" err="1">
                <a:solidFill>
                  <a:srgbClr val="002060"/>
                </a:solidFill>
                <a:latin typeface="Trebuchet MS" pitchFamily="34" charset="0"/>
              </a:rPr>
              <a:t>mK</a:t>
            </a:r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 – </a:t>
            </a:r>
            <a:r>
              <a:rPr lang="en-GB" sz="2000" dirty="0" smtClean="0">
                <a:solidFill>
                  <a:srgbClr val="002060"/>
                </a:solidFill>
                <a:latin typeface="Trebuchet MS" pitchFamily="34" charset="0"/>
              </a:rPr>
              <a:t>1000 </a:t>
            </a:r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K</a:t>
            </a:r>
          </a:p>
          <a:p>
            <a:pPr>
              <a:buFontTx/>
              <a:buChar char="•"/>
            </a:pPr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 0 G – 2500 G LF</a:t>
            </a:r>
          </a:p>
          <a:p>
            <a:pPr>
              <a:buFontTx/>
              <a:buChar char="•"/>
            </a:pPr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 0 G – 600 G TF</a:t>
            </a:r>
          </a:p>
        </p:txBody>
      </p:sp>
      <p:sp>
        <p:nvSpPr>
          <p:cNvPr id="19460" name="Text Box 9"/>
          <p:cNvSpPr txBox="1">
            <a:spLocks noChangeArrowheads="1"/>
          </p:cNvSpPr>
          <p:nvPr/>
        </p:nvSpPr>
        <p:spPr bwMode="auto">
          <a:xfrm>
            <a:off x="271463" y="195263"/>
            <a:ext cx="7566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800" b="1" u="sng" dirty="0" err="1" smtClean="0">
                <a:solidFill>
                  <a:srgbClr val="002060"/>
                </a:solidFill>
                <a:latin typeface="Trebuchet MS" pitchFamily="34" charset="0"/>
              </a:rPr>
              <a:t>MuSR</a:t>
            </a:r>
            <a:endParaRPr lang="en-GB" sz="2800" b="1" u="sng" dirty="0">
              <a:solidFill>
                <a:srgbClr val="002060"/>
              </a:solidFill>
              <a:latin typeface="Trebuchet MS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6255657"/>
            <a:ext cx="9144000" cy="602343"/>
            <a:chOff x="0" y="6255657"/>
            <a:chExt cx="9144000" cy="602343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6255657"/>
              <a:ext cx="9144000" cy="602343"/>
            </a:xfrm>
            <a:prstGeom prst="rect">
              <a:avLst/>
            </a:prstGeom>
            <a:solidFill>
              <a:srgbClr val="0E0E2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 userDrawn="1"/>
          </p:nvSpPr>
          <p:spPr>
            <a:xfrm>
              <a:off x="4152900" y="6326192"/>
              <a:ext cx="4749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Project X </a:t>
              </a:r>
              <a:r>
                <a:rPr lang="en-GB" sz="1100" i="1" kern="1200" dirty="0" err="1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Muon</a:t>
              </a:r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 Spin Rotation Forum</a:t>
              </a:r>
            </a:p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October 2012</a:t>
              </a:r>
              <a:endParaRPr lang="en-GB" sz="1100" i="1" dirty="0">
                <a:solidFill>
                  <a:schemeClr val="bg1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35" y="6309320"/>
              <a:ext cx="878173" cy="4871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" b="2031"/>
          <a:stretch/>
        </p:blipFill>
        <p:spPr>
          <a:xfrm>
            <a:off x="4499992" y="332656"/>
            <a:ext cx="3711373" cy="5675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65435" y="3959710"/>
            <a:ext cx="39813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M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ainly 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used to study magnetic and superconducting 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materials.  Also 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used to study charge transport, proton diffusion, and the chemistry of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muon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 radicals.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35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6"/>
          <p:cNvSpPr>
            <a:spLocks noChangeArrowheads="1"/>
          </p:cNvSpPr>
          <p:nvPr/>
        </p:nvSpPr>
        <p:spPr bwMode="auto">
          <a:xfrm>
            <a:off x="155552" y="812127"/>
            <a:ext cx="420660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GB" sz="2000" dirty="0" smtClean="0">
                <a:solidFill>
                  <a:srgbClr val="002060"/>
                </a:solidFill>
                <a:latin typeface="Trebuchet MS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64 detector elements</a:t>
            </a:r>
          </a:p>
          <a:p>
            <a:pPr>
              <a:buFontTx/>
              <a:buChar char="•"/>
            </a:pPr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 common vacuum</a:t>
            </a:r>
          </a:p>
          <a:p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     ‘fly-past’</a:t>
            </a:r>
          </a:p>
          <a:p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     SE kit prepared off-beam</a:t>
            </a:r>
          </a:p>
          <a:p>
            <a:pPr>
              <a:buFontTx/>
              <a:buChar char="•"/>
            </a:pPr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 30 </a:t>
            </a:r>
            <a:r>
              <a:rPr lang="en-GB" sz="2000" dirty="0" err="1" smtClean="0">
                <a:solidFill>
                  <a:srgbClr val="002060"/>
                </a:solidFill>
                <a:latin typeface="Trebuchet MS" pitchFamily="34" charset="0"/>
              </a:rPr>
              <a:t>mK</a:t>
            </a:r>
            <a:r>
              <a:rPr lang="en-GB" sz="2000" dirty="0" smtClean="0">
                <a:solidFill>
                  <a:srgbClr val="002060"/>
                </a:solidFill>
                <a:latin typeface="Trebuchet MS" pitchFamily="34" charset="0"/>
              </a:rPr>
              <a:t>–1500 K (DR, CCR, furnace)</a:t>
            </a:r>
            <a:endParaRPr lang="en-GB" sz="2000" dirty="0">
              <a:solidFill>
                <a:srgbClr val="002060"/>
              </a:solidFill>
              <a:latin typeface="Trebuchet MS" pitchFamily="34" charset="0"/>
            </a:endParaRPr>
          </a:p>
          <a:p>
            <a:pPr>
              <a:buFontTx/>
              <a:buChar char="•"/>
            </a:pPr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 0 G – 5 T LF</a:t>
            </a:r>
          </a:p>
          <a:p>
            <a:pPr>
              <a:buFontTx/>
              <a:buChar char="•"/>
            </a:pPr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 0 G – 100 G TF</a:t>
            </a:r>
          </a:p>
          <a:p>
            <a:pPr>
              <a:buFontTx/>
              <a:buChar char="•"/>
            </a:pPr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 high field homogeneity</a:t>
            </a:r>
          </a:p>
          <a:p>
            <a:pPr>
              <a:buFontTx/>
              <a:buChar char="•"/>
            </a:pPr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 auxiliary sweep coils for ALC</a:t>
            </a:r>
          </a:p>
        </p:txBody>
      </p:sp>
      <p:sp>
        <p:nvSpPr>
          <p:cNvPr id="20487" name="Text Box 11"/>
          <p:cNvSpPr txBox="1">
            <a:spLocks noChangeArrowheads="1"/>
          </p:cNvSpPr>
          <p:nvPr/>
        </p:nvSpPr>
        <p:spPr bwMode="auto">
          <a:xfrm>
            <a:off x="271463" y="195263"/>
            <a:ext cx="7566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800" b="1" u="sng" dirty="0" err="1" smtClean="0">
                <a:solidFill>
                  <a:srgbClr val="002060"/>
                </a:solidFill>
                <a:latin typeface="Trebuchet MS" pitchFamily="34" charset="0"/>
              </a:rPr>
              <a:t>HiFi</a:t>
            </a:r>
            <a:endParaRPr lang="en-GB" sz="2800" b="1" u="sng" dirty="0">
              <a:solidFill>
                <a:srgbClr val="002060"/>
              </a:solidFill>
              <a:latin typeface="Trebuchet MS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6255657"/>
            <a:ext cx="9144000" cy="602343"/>
            <a:chOff x="0" y="6255657"/>
            <a:chExt cx="9144000" cy="602343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6255657"/>
              <a:ext cx="9144000" cy="602343"/>
            </a:xfrm>
            <a:prstGeom prst="rect">
              <a:avLst/>
            </a:prstGeom>
            <a:solidFill>
              <a:srgbClr val="0E0E2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 userDrawn="1"/>
          </p:nvSpPr>
          <p:spPr>
            <a:xfrm>
              <a:off x="4152900" y="6326192"/>
              <a:ext cx="4749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Project X </a:t>
              </a:r>
              <a:r>
                <a:rPr lang="en-GB" sz="1100" i="1" kern="1200" dirty="0" err="1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Muon</a:t>
              </a:r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 Spin Rotation Forum</a:t>
              </a:r>
            </a:p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October 2012</a:t>
              </a:r>
              <a:endParaRPr lang="en-GB" sz="1100" i="1" dirty="0">
                <a:solidFill>
                  <a:schemeClr val="bg1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35" y="6309320"/>
              <a:ext cx="878173" cy="487184"/>
            </a:xfrm>
            <a:prstGeom prst="rect">
              <a:avLst/>
            </a:prstGeom>
          </p:spPr>
        </p:pic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154" y="3296992"/>
            <a:ext cx="3794869" cy="2566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512168" y="5820196"/>
            <a:ext cx="6084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/>
              <a:t>REVIEW OF SCIENTIFIC INSTRUMENTS </a:t>
            </a:r>
            <a:r>
              <a:rPr lang="en-GB" sz="1400" b="1" i="1" dirty="0"/>
              <a:t>82</a:t>
            </a:r>
            <a:r>
              <a:rPr lang="en-GB" sz="1400" i="1" dirty="0"/>
              <a:t>, 073904 (2011)</a:t>
            </a:r>
            <a:endParaRPr lang="en-GB" sz="14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935" y="180301"/>
            <a:ext cx="3790006" cy="2842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271462" y="3787552"/>
            <a:ext cx="430053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00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Particularly suited to </a:t>
            </a:r>
            <a:r>
              <a:rPr lang="en-GB" sz="1900" dirty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time-differential </a:t>
            </a:r>
            <a:r>
              <a:rPr lang="en-GB" sz="1900" dirty="0" err="1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muon</a:t>
            </a:r>
            <a:r>
              <a:rPr lang="en-GB" sz="1900" dirty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 measurements at high fields, including</a:t>
            </a:r>
          </a:p>
          <a:p>
            <a:r>
              <a:rPr lang="en-GB" sz="1900" dirty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measurements which exploit level-crossing or </a:t>
            </a:r>
            <a:r>
              <a:rPr lang="en-GB" sz="1900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radiofrequency resonance </a:t>
            </a:r>
            <a:r>
              <a:rPr lang="en-GB" sz="1900" dirty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techniques</a:t>
            </a:r>
            <a:r>
              <a:rPr lang="en-GB" sz="1900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. Liquids.</a:t>
            </a:r>
            <a:endParaRPr lang="en-GB" sz="1900" dirty="0">
              <a:solidFill>
                <a:schemeClr val="accent1">
                  <a:lumMod val="50000"/>
                </a:scheme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94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255657"/>
            <a:ext cx="9144000" cy="602343"/>
            <a:chOff x="0" y="6255657"/>
            <a:chExt cx="9144000" cy="602343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6255657"/>
              <a:ext cx="9144000" cy="602343"/>
            </a:xfrm>
            <a:prstGeom prst="rect">
              <a:avLst/>
            </a:prstGeom>
            <a:solidFill>
              <a:srgbClr val="0E0E2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4152900" y="6326192"/>
              <a:ext cx="4749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Project X </a:t>
              </a:r>
              <a:r>
                <a:rPr lang="en-GB" sz="1100" i="1" kern="1200" dirty="0" err="1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Muon</a:t>
              </a:r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 Spin Rotation Forum</a:t>
              </a:r>
            </a:p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October 2012</a:t>
              </a:r>
              <a:endParaRPr lang="en-GB" sz="1100" i="1" dirty="0">
                <a:solidFill>
                  <a:schemeClr val="bg1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35" y="6309320"/>
              <a:ext cx="878173" cy="487184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399454" y="234065"/>
            <a:ext cx="834509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Control </a:t>
            </a:r>
            <a:r>
              <a:rPr lang="en-GB" b="1" dirty="0"/>
              <a:t>of the Competition between a Magnetic Phase and a Superconducting Phase in Cobalt-Doped and Nickel-Doped </a:t>
            </a:r>
            <a:r>
              <a:rPr lang="en-GB" b="1" dirty="0" err="1"/>
              <a:t>NaFeAs</a:t>
            </a:r>
            <a:r>
              <a:rPr lang="en-GB" b="1" dirty="0"/>
              <a:t> Using Electron Count</a:t>
            </a:r>
            <a:br>
              <a:rPr lang="en-GB" b="1" dirty="0"/>
            </a:br>
            <a:r>
              <a:rPr lang="en-GB" i="1" dirty="0" err="1"/>
              <a:t>Phys</a:t>
            </a:r>
            <a:r>
              <a:rPr lang="en-GB" i="1" dirty="0"/>
              <a:t> Rev </a:t>
            </a:r>
            <a:r>
              <a:rPr lang="en-GB" i="1" dirty="0" err="1"/>
              <a:t>Lett</a:t>
            </a:r>
            <a:r>
              <a:rPr lang="en-GB" i="1" dirty="0"/>
              <a:t> 104 (2010) 057007</a:t>
            </a:r>
            <a:endParaRPr lang="en-GB" dirty="0"/>
          </a:p>
          <a:p>
            <a:r>
              <a:rPr lang="en-GB" dirty="0"/>
              <a:t/>
            </a:r>
            <a:br>
              <a:rPr lang="en-GB" dirty="0"/>
            </a:br>
            <a:r>
              <a:rPr lang="en-GB" b="1" dirty="0"/>
              <a:t>Ground State of the Easy-Axis Rare-Earth Kagome </a:t>
            </a:r>
            <a:r>
              <a:rPr lang="en-GB" b="1" dirty="0" err="1"/>
              <a:t>Langasite</a:t>
            </a:r>
            <a:r>
              <a:rPr lang="en-GB" b="1" dirty="0"/>
              <a:t> Pr</a:t>
            </a:r>
            <a:r>
              <a:rPr lang="en-GB" b="1" baseline="-25000" dirty="0"/>
              <a:t>3</a:t>
            </a:r>
            <a:r>
              <a:rPr lang="en-GB" b="1" dirty="0"/>
              <a:t>Ga</a:t>
            </a:r>
            <a:r>
              <a:rPr lang="en-GB" b="1" baseline="-25000" dirty="0"/>
              <a:t>5</a:t>
            </a:r>
            <a:r>
              <a:rPr lang="en-GB" b="1" dirty="0"/>
              <a:t>SiO</a:t>
            </a:r>
            <a:r>
              <a:rPr lang="en-GB" b="1" baseline="-25000" dirty="0"/>
              <a:t>14</a:t>
            </a:r>
            <a:r>
              <a:rPr lang="en-GB" dirty="0"/>
              <a:t/>
            </a:r>
            <a:br>
              <a:rPr lang="en-GB" dirty="0"/>
            </a:br>
            <a:r>
              <a:rPr lang="en-GB" i="1" dirty="0" err="1"/>
              <a:t>Phys</a:t>
            </a:r>
            <a:r>
              <a:rPr lang="en-GB" i="1" dirty="0"/>
              <a:t> Rev </a:t>
            </a:r>
            <a:r>
              <a:rPr lang="en-GB" i="1" dirty="0" err="1"/>
              <a:t>Lett</a:t>
            </a:r>
            <a:r>
              <a:rPr lang="en-GB" i="1" dirty="0"/>
              <a:t> 104 (2010) 057202</a:t>
            </a:r>
            <a:endParaRPr lang="en-GB" dirty="0"/>
          </a:p>
          <a:p>
            <a:r>
              <a:rPr lang="en-GB" dirty="0"/>
              <a:t/>
            </a:r>
            <a:br>
              <a:rPr lang="en-GB" dirty="0"/>
            </a:br>
            <a:r>
              <a:rPr lang="en-GB" b="1" dirty="0"/>
              <a:t>Electric-Field-Enhanced Neutralization of Deep </a:t>
            </a:r>
            <a:r>
              <a:rPr lang="en-GB" b="1" dirty="0" err="1"/>
              <a:t>Centers</a:t>
            </a:r>
            <a:r>
              <a:rPr lang="en-GB" b="1" dirty="0"/>
              <a:t> in </a:t>
            </a:r>
            <a:r>
              <a:rPr lang="en-GB" b="1" dirty="0" err="1"/>
              <a:t>GaAs</a:t>
            </a:r>
            <a:r>
              <a:rPr lang="en-GB" dirty="0"/>
              <a:t/>
            </a:r>
            <a:br>
              <a:rPr lang="en-GB" dirty="0"/>
            </a:br>
            <a:r>
              <a:rPr lang="en-GB" i="1" dirty="0" err="1"/>
              <a:t>Phys</a:t>
            </a:r>
            <a:r>
              <a:rPr lang="en-GB" i="1" dirty="0"/>
              <a:t> Rev </a:t>
            </a:r>
            <a:r>
              <a:rPr lang="en-GB" i="1" dirty="0" err="1"/>
              <a:t>Lett</a:t>
            </a:r>
            <a:r>
              <a:rPr lang="en-GB" i="1" dirty="0"/>
              <a:t> 103 (2009) 216601</a:t>
            </a:r>
            <a:endParaRPr lang="en-GB" dirty="0"/>
          </a:p>
          <a:p>
            <a:r>
              <a:rPr lang="en-GB" dirty="0"/>
              <a:t/>
            </a:r>
            <a:br>
              <a:rPr lang="en-GB" dirty="0"/>
            </a:br>
            <a:r>
              <a:rPr lang="en-GB" b="1" dirty="0"/>
              <a:t>Tuning the Interlayer Spacing of High-</a:t>
            </a:r>
            <a:r>
              <a:rPr lang="en-GB" b="1" dirty="0" err="1"/>
              <a:t>T</a:t>
            </a:r>
            <a:r>
              <a:rPr lang="en-GB" b="1" baseline="-25000" dirty="0" err="1"/>
              <a:t>c</a:t>
            </a:r>
            <a:r>
              <a:rPr lang="en-GB" b="1" dirty="0"/>
              <a:t> Bi-Based Superconductors by Intercalation: Measuring the Penetration Depth and the Two-Dimensional Superfluid Density</a:t>
            </a:r>
            <a:br>
              <a:rPr lang="en-GB" b="1" dirty="0"/>
            </a:br>
            <a:r>
              <a:rPr lang="en-GB" i="1" dirty="0" err="1"/>
              <a:t>Phys</a:t>
            </a:r>
            <a:r>
              <a:rPr lang="en-GB" i="1" dirty="0"/>
              <a:t> Rev </a:t>
            </a:r>
            <a:r>
              <a:rPr lang="en-GB" i="1" dirty="0" err="1"/>
              <a:t>Lett</a:t>
            </a:r>
            <a:r>
              <a:rPr lang="en-GB" i="1" dirty="0"/>
              <a:t> 102 (2009) 087002</a:t>
            </a:r>
            <a:endParaRPr lang="en-GB" dirty="0"/>
          </a:p>
          <a:p>
            <a:r>
              <a:rPr lang="en-GB" dirty="0"/>
              <a:t/>
            </a:r>
            <a:br>
              <a:rPr lang="en-GB" dirty="0"/>
            </a:br>
            <a:r>
              <a:rPr lang="en-GB" b="1" dirty="0"/>
              <a:t>Coexistence of static magnetism and superconductivity in SmFeAsO</a:t>
            </a:r>
            <a:r>
              <a:rPr lang="en-GB" b="1" baseline="-25000" dirty="0"/>
              <a:t>1-x</a:t>
            </a:r>
            <a:r>
              <a:rPr lang="en-GB" b="1" dirty="0"/>
              <a:t>F</a:t>
            </a:r>
            <a:r>
              <a:rPr lang="en-GB" b="1" baseline="-25000" dirty="0"/>
              <a:t>x</a:t>
            </a:r>
            <a:r>
              <a:rPr lang="en-GB" b="1" dirty="0"/>
              <a:t> as revealed by </a:t>
            </a:r>
            <a:r>
              <a:rPr lang="en-GB" b="1" dirty="0" err="1"/>
              <a:t>muon</a:t>
            </a:r>
            <a:r>
              <a:rPr lang="en-GB" b="1" dirty="0"/>
              <a:t> spin rotation</a:t>
            </a:r>
            <a:br>
              <a:rPr lang="en-GB" b="1" dirty="0"/>
            </a:br>
            <a:r>
              <a:rPr lang="en-GB" i="1" dirty="0"/>
              <a:t>Nature Materials (2009) 8 (2009) 310</a:t>
            </a:r>
            <a:endParaRPr lang="en-GB" dirty="0"/>
          </a:p>
          <a:p>
            <a:r>
              <a:rPr lang="en-GB" dirty="0"/>
              <a:t/>
            </a:r>
            <a:br>
              <a:rPr lang="en-GB" dirty="0"/>
            </a:br>
            <a:r>
              <a:rPr lang="en-GB" b="1" dirty="0"/>
              <a:t>Evidence for Time-Reversal Symmetry Breaking in the </a:t>
            </a:r>
            <a:r>
              <a:rPr lang="en-GB" b="1" dirty="0" err="1"/>
              <a:t>Noncentrosymmetric</a:t>
            </a:r>
            <a:r>
              <a:rPr lang="en-GB" b="1" dirty="0"/>
              <a:t> Superconductor LaNiC</a:t>
            </a:r>
            <a:r>
              <a:rPr lang="en-GB" b="1" baseline="-25000" dirty="0"/>
              <a:t>2</a:t>
            </a:r>
            <a:r>
              <a:rPr lang="en-GB" b="1" dirty="0"/>
              <a:t/>
            </a:r>
            <a:br>
              <a:rPr lang="en-GB" b="1" dirty="0"/>
            </a:br>
            <a:r>
              <a:rPr lang="en-GB" i="1" dirty="0" err="1"/>
              <a:t>Phys</a:t>
            </a:r>
            <a:r>
              <a:rPr lang="en-GB" i="1" dirty="0"/>
              <a:t> Rev </a:t>
            </a:r>
            <a:r>
              <a:rPr lang="en-GB" i="1" dirty="0" err="1"/>
              <a:t>Lett</a:t>
            </a:r>
            <a:r>
              <a:rPr lang="en-GB" i="1" dirty="0"/>
              <a:t> 102 (2009) </a:t>
            </a:r>
            <a:r>
              <a:rPr lang="en-GB" i="1" dirty="0" smtClean="0"/>
              <a:t>117007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172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0" descr="06EC2711 Site aerial view, I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1" b="11980"/>
          <a:stretch>
            <a:fillRect/>
          </a:stretch>
        </p:blipFill>
        <p:spPr bwMode="auto">
          <a:xfrm>
            <a:off x="0" y="0"/>
            <a:ext cx="9144000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93" name="Picture 61" descr="TS1_and_TS2_out_of_date_layoutClean_smalle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1975">
            <a:off x="1573213" y="896938"/>
            <a:ext cx="737870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65"/>
          <p:cNvSpPr txBox="1">
            <a:spLocks noChangeArrowheads="1"/>
          </p:cNvSpPr>
          <p:nvPr/>
        </p:nvSpPr>
        <p:spPr bwMode="auto">
          <a:xfrm>
            <a:off x="179512" y="5621178"/>
            <a:ext cx="90786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000" b="1" dirty="0">
                <a:solidFill>
                  <a:srgbClr val="FF0000"/>
                </a:solidFill>
                <a:latin typeface="Trebuchet MS" pitchFamily="34" charset="0"/>
                <a:cs typeface="Arial" charset="0"/>
              </a:rPr>
              <a:t>A World Centre for Condensed Matter Science with Neutrons and </a:t>
            </a:r>
            <a:r>
              <a:rPr lang="en-GB" sz="2000" b="1" dirty="0" err="1">
                <a:solidFill>
                  <a:srgbClr val="FF0000"/>
                </a:solidFill>
                <a:latin typeface="Trebuchet MS" pitchFamily="34" charset="0"/>
                <a:cs typeface="Arial" charset="0"/>
              </a:rPr>
              <a:t>Muons</a:t>
            </a:r>
            <a:endParaRPr lang="en-GB" sz="2000" b="1" dirty="0">
              <a:solidFill>
                <a:srgbClr val="FF0000"/>
              </a:solidFill>
              <a:latin typeface="Trebuchet MS" pitchFamily="34" charset="0"/>
              <a:cs typeface="Arial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6283041"/>
            <a:ext cx="9144000" cy="602343"/>
            <a:chOff x="0" y="6255657"/>
            <a:chExt cx="9144000" cy="602343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6255657"/>
              <a:ext cx="9144000" cy="602343"/>
            </a:xfrm>
            <a:prstGeom prst="rect">
              <a:avLst/>
            </a:prstGeom>
            <a:solidFill>
              <a:srgbClr val="0E0E2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 userDrawn="1"/>
          </p:nvSpPr>
          <p:spPr>
            <a:xfrm>
              <a:off x="4152900" y="6326192"/>
              <a:ext cx="4749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Project X </a:t>
              </a:r>
              <a:r>
                <a:rPr lang="en-GB" sz="1100" i="1" kern="1200" dirty="0" err="1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Muon</a:t>
              </a:r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 Spin Rotation Forum</a:t>
              </a:r>
            </a:p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October 2012</a:t>
              </a:r>
              <a:endParaRPr lang="en-GB" sz="1100" i="1" dirty="0">
                <a:solidFill>
                  <a:schemeClr val="bg1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35" y="6309320"/>
              <a:ext cx="878173" cy="487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13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72" name="Group 22"/>
          <p:cNvGrpSpPr>
            <a:grpSpLocks/>
          </p:cNvGrpSpPr>
          <p:nvPr/>
        </p:nvGrpSpPr>
        <p:grpSpPr bwMode="auto">
          <a:xfrm>
            <a:off x="1700007" y="1192758"/>
            <a:ext cx="6669258" cy="4551221"/>
            <a:chOff x="3380" y="646"/>
            <a:chExt cx="2041" cy="1716"/>
          </a:xfrm>
        </p:grpSpPr>
        <p:pic>
          <p:nvPicPr>
            <p:cNvPr id="11276" name="Picture 17" descr="ISIS_annrep0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29" t="56134" r="22862" b="23541"/>
            <a:stretch>
              <a:fillRect/>
            </a:stretch>
          </p:blipFill>
          <p:spPr bwMode="auto">
            <a:xfrm>
              <a:off x="3380" y="693"/>
              <a:ext cx="1893" cy="1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7" name="Rectangle 18"/>
            <p:cNvSpPr>
              <a:spLocks noChangeArrowheads="1"/>
            </p:cNvSpPr>
            <p:nvPr/>
          </p:nvSpPr>
          <p:spPr bwMode="auto">
            <a:xfrm>
              <a:off x="5030" y="1690"/>
              <a:ext cx="391" cy="6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8" name="Rectangle 19"/>
            <p:cNvSpPr>
              <a:spLocks noChangeArrowheads="1"/>
            </p:cNvSpPr>
            <p:nvPr/>
          </p:nvSpPr>
          <p:spPr bwMode="auto">
            <a:xfrm>
              <a:off x="4838" y="1952"/>
              <a:ext cx="282" cy="3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9" name="Rectangle 20"/>
            <p:cNvSpPr>
              <a:spLocks noChangeArrowheads="1"/>
            </p:cNvSpPr>
            <p:nvPr/>
          </p:nvSpPr>
          <p:spPr bwMode="auto">
            <a:xfrm>
              <a:off x="4934" y="646"/>
              <a:ext cx="359" cy="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269" name="Text Box 31"/>
          <p:cNvSpPr txBox="1">
            <a:spLocks noChangeArrowheads="1"/>
          </p:cNvSpPr>
          <p:nvPr/>
        </p:nvSpPr>
        <p:spPr bwMode="auto">
          <a:xfrm>
            <a:off x="502206" y="326124"/>
            <a:ext cx="31296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800" b="1" u="sng" dirty="0" err="1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Muons</a:t>
            </a:r>
            <a:r>
              <a:rPr lang="en-GB" sz="2800" b="1" u="sng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 at </a:t>
            </a:r>
            <a:r>
              <a:rPr lang="en-GB" sz="2800" b="1" u="sng" dirty="0" smtClean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ISIS  </a:t>
            </a:r>
            <a:endParaRPr lang="en-GB" sz="2800" b="1" u="sng" dirty="0">
              <a:solidFill>
                <a:schemeClr val="tx2">
                  <a:lumMod val="75000"/>
                </a:schemeClr>
              </a:solidFill>
              <a:latin typeface="Trebuchet MS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6255657"/>
            <a:ext cx="9144000" cy="602343"/>
            <a:chOff x="0" y="6255657"/>
            <a:chExt cx="9144000" cy="602343"/>
          </a:xfrm>
        </p:grpSpPr>
        <p:sp>
          <p:nvSpPr>
            <p:cNvPr id="17" name="Rectangle 16"/>
            <p:cNvSpPr/>
            <p:nvPr userDrawn="1"/>
          </p:nvSpPr>
          <p:spPr>
            <a:xfrm>
              <a:off x="0" y="6255657"/>
              <a:ext cx="9144000" cy="602343"/>
            </a:xfrm>
            <a:prstGeom prst="rect">
              <a:avLst/>
            </a:prstGeom>
            <a:solidFill>
              <a:srgbClr val="0E0E2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/>
            <p:cNvSpPr txBox="1"/>
            <p:nvPr userDrawn="1"/>
          </p:nvSpPr>
          <p:spPr>
            <a:xfrm>
              <a:off x="4152900" y="6326192"/>
              <a:ext cx="4749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Project X </a:t>
              </a:r>
              <a:r>
                <a:rPr lang="en-GB" sz="1100" i="1" kern="1200" dirty="0" err="1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Muon</a:t>
              </a:r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 Spin Rotation Forum</a:t>
              </a:r>
            </a:p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October 2012</a:t>
              </a:r>
              <a:endParaRPr lang="en-GB" sz="1100" i="1" dirty="0">
                <a:solidFill>
                  <a:schemeClr val="bg1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35" y="6309320"/>
              <a:ext cx="878173" cy="487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165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45" y="376998"/>
            <a:ext cx="4462111" cy="5592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6"/>
          <p:cNvSpPr>
            <a:spLocks noChangeArrowheads="1"/>
          </p:cNvSpPr>
          <p:nvPr/>
        </p:nvSpPr>
        <p:spPr bwMode="auto">
          <a:xfrm>
            <a:off x="5655679" y="1676439"/>
            <a:ext cx="2797175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Aft>
                <a:spcPct val="50000"/>
              </a:spcAft>
            </a:pPr>
            <a:r>
              <a:rPr lang="en-GB" dirty="0">
                <a:solidFill>
                  <a:srgbClr val="FF0000"/>
                </a:solidFill>
                <a:latin typeface="Trebuchet MS" pitchFamily="34" charset="0"/>
              </a:rPr>
              <a:t>1990</a:t>
            </a:r>
            <a:r>
              <a:rPr lang="en-GB" dirty="0">
                <a:solidFill>
                  <a:srgbClr val="002060"/>
                </a:solidFill>
                <a:latin typeface="Trebuchet MS" pitchFamily="34" charset="0"/>
              </a:rPr>
              <a:t>: First agreement</a:t>
            </a:r>
          </a:p>
          <a:p>
            <a:pPr>
              <a:spcAft>
                <a:spcPct val="50000"/>
              </a:spcAft>
            </a:pPr>
            <a:r>
              <a:rPr lang="en-GB" dirty="0">
                <a:solidFill>
                  <a:srgbClr val="FF0000"/>
                </a:solidFill>
                <a:latin typeface="Trebuchet MS" pitchFamily="34" charset="0"/>
              </a:rPr>
              <a:t>1991</a:t>
            </a:r>
            <a:r>
              <a:rPr lang="en-GB" dirty="0">
                <a:solidFill>
                  <a:srgbClr val="002060"/>
                </a:solidFill>
                <a:latin typeface="Trebuchet MS" pitchFamily="34" charset="0"/>
              </a:rPr>
              <a:t>: Construction began</a:t>
            </a:r>
          </a:p>
          <a:p>
            <a:pPr>
              <a:spcAft>
                <a:spcPct val="50000"/>
              </a:spcAft>
            </a:pPr>
            <a:r>
              <a:rPr lang="en-GB" dirty="0">
                <a:solidFill>
                  <a:srgbClr val="FF0000"/>
                </a:solidFill>
                <a:latin typeface="Trebuchet MS" pitchFamily="34" charset="0"/>
              </a:rPr>
              <a:t>1994</a:t>
            </a:r>
            <a:r>
              <a:rPr lang="en-GB" dirty="0">
                <a:solidFill>
                  <a:srgbClr val="002060"/>
                </a:solidFill>
                <a:latin typeface="Trebuchet MS" pitchFamily="34" charset="0"/>
              </a:rPr>
              <a:t>: First </a:t>
            </a:r>
            <a:r>
              <a:rPr lang="en-GB" dirty="0" err="1">
                <a:solidFill>
                  <a:srgbClr val="002060"/>
                </a:solidFill>
                <a:latin typeface="Trebuchet MS" pitchFamily="34" charset="0"/>
              </a:rPr>
              <a:t>muons</a:t>
            </a:r>
            <a:endParaRPr lang="en-GB" dirty="0">
              <a:solidFill>
                <a:srgbClr val="002060"/>
              </a:solidFill>
              <a:latin typeface="Trebuchet MS" pitchFamily="34" charset="0"/>
            </a:endParaRPr>
          </a:p>
          <a:p>
            <a:pPr>
              <a:spcAft>
                <a:spcPct val="50000"/>
              </a:spcAft>
            </a:pPr>
            <a:r>
              <a:rPr lang="en-GB" dirty="0">
                <a:solidFill>
                  <a:srgbClr val="FF0000"/>
                </a:solidFill>
                <a:latin typeface="Trebuchet MS" pitchFamily="34" charset="0"/>
              </a:rPr>
              <a:t>1995</a:t>
            </a:r>
            <a:r>
              <a:rPr lang="en-GB" dirty="0">
                <a:solidFill>
                  <a:srgbClr val="002060"/>
                </a:solidFill>
                <a:latin typeface="Trebuchet MS" pitchFamily="34" charset="0"/>
              </a:rPr>
              <a:t>: Cond. matt. </a:t>
            </a:r>
            <a:r>
              <a:rPr lang="en-GB" dirty="0" err="1">
                <a:solidFill>
                  <a:srgbClr val="002060"/>
                </a:solidFill>
                <a:latin typeface="Trebuchet MS" pitchFamily="34" charset="0"/>
              </a:rPr>
              <a:t>expts</a:t>
            </a:r>
            <a:r>
              <a:rPr lang="en-GB" dirty="0">
                <a:solidFill>
                  <a:srgbClr val="002060"/>
                </a:solidFill>
                <a:latin typeface="Trebuchet MS" pitchFamily="34" charset="0"/>
              </a:rPr>
              <a:t>.</a:t>
            </a:r>
          </a:p>
          <a:p>
            <a:pPr>
              <a:spcAft>
                <a:spcPct val="50000"/>
              </a:spcAft>
            </a:pPr>
            <a:r>
              <a:rPr lang="en-GB" dirty="0">
                <a:solidFill>
                  <a:srgbClr val="FF0000"/>
                </a:solidFill>
                <a:latin typeface="Trebuchet MS" pitchFamily="34" charset="0"/>
              </a:rPr>
              <a:t>1996</a:t>
            </a:r>
            <a:r>
              <a:rPr lang="en-GB" dirty="0">
                <a:solidFill>
                  <a:srgbClr val="002060"/>
                </a:solidFill>
                <a:latin typeface="Trebuchet MS" pitchFamily="34" charset="0"/>
              </a:rPr>
              <a:t>: </a:t>
            </a:r>
            <a:r>
              <a:rPr lang="en-GB" dirty="0" err="1">
                <a:solidFill>
                  <a:srgbClr val="002060"/>
                </a:solidFill>
                <a:latin typeface="Symbol" pitchFamily="18" charset="2"/>
              </a:rPr>
              <a:t>m</a:t>
            </a:r>
            <a:r>
              <a:rPr lang="en-GB" dirty="0" err="1">
                <a:solidFill>
                  <a:srgbClr val="002060"/>
                </a:solidFill>
                <a:latin typeface="Trebuchet MS" pitchFamily="34" charset="0"/>
              </a:rPr>
              <a:t>CF</a:t>
            </a:r>
            <a:r>
              <a:rPr lang="en-GB" dirty="0">
                <a:solidFill>
                  <a:srgbClr val="002060"/>
                </a:solidFill>
                <a:latin typeface="Trebuchet MS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rebuchet MS" pitchFamily="34" charset="0"/>
              </a:rPr>
              <a:t>expts</a:t>
            </a:r>
            <a:r>
              <a:rPr lang="en-GB" dirty="0">
                <a:solidFill>
                  <a:srgbClr val="002060"/>
                </a:solidFill>
                <a:latin typeface="Trebuchet MS" pitchFamily="34" charset="0"/>
              </a:rPr>
              <a:t>.</a:t>
            </a:r>
          </a:p>
          <a:p>
            <a:pPr>
              <a:spcAft>
                <a:spcPct val="50000"/>
              </a:spcAft>
            </a:pPr>
            <a:r>
              <a:rPr lang="en-GB" dirty="0">
                <a:solidFill>
                  <a:srgbClr val="FF0000"/>
                </a:solidFill>
                <a:latin typeface="Trebuchet MS" pitchFamily="34" charset="0"/>
              </a:rPr>
              <a:t>2000</a:t>
            </a:r>
            <a:r>
              <a:rPr lang="en-GB" dirty="0">
                <a:solidFill>
                  <a:srgbClr val="002060"/>
                </a:solidFill>
                <a:latin typeface="Trebuchet MS" pitchFamily="34" charset="0"/>
              </a:rPr>
              <a:t>: Second agreement</a:t>
            </a:r>
          </a:p>
          <a:p>
            <a:pPr>
              <a:spcAft>
                <a:spcPct val="50000"/>
              </a:spcAft>
            </a:pPr>
            <a:r>
              <a:rPr lang="en-GB" dirty="0">
                <a:solidFill>
                  <a:srgbClr val="FF0000"/>
                </a:solidFill>
                <a:latin typeface="Trebuchet MS" pitchFamily="34" charset="0"/>
              </a:rPr>
              <a:t>2001</a:t>
            </a:r>
            <a:r>
              <a:rPr lang="en-GB" dirty="0">
                <a:solidFill>
                  <a:srgbClr val="002060"/>
                </a:solidFill>
                <a:latin typeface="Trebuchet MS" pitchFamily="34" charset="0"/>
              </a:rPr>
              <a:t>: Port 4 added</a:t>
            </a:r>
          </a:p>
        </p:txBody>
      </p:sp>
      <p:sp>
        <p:nvSpPr>
          <p:cNvPr id="28677" name="Text Box 11"/>
          <p:cNvSpPr txBox="1">
            <a:spLocks noChangeArrowheads="1"/>
          </p:cNvSpPr>
          <p:nvPr/>
        </p:nvSpPr>
        <p:spPr bwMode="auto">
          <a:xfrm>
            <a:off x="5478595" y="626541"/>
            <a:ext cx="32845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800" b="1" u="sng" dirty="0" smtClean="0">
                <a:solidFill>
                  <a:srgbClr val="002060"/>
                </a:solidFill>
                <a:latin typeface="Trebuchet MS" pitchFamily="34" charset="0"/>
              </a:rPr>
              <a:t>RIKEN-RAL </a:t>
            </a:r>
            <a:r>
              <a:rPr lang="en-GB" sz="2800" b="1" u="sng" dirty="0" err="1">
                <a:solidFill>
                  <a:srgbClr val="002060"/>
                </a:solidFill>
                <a:latin typeface="Trebuchet MS" pitchFamily="34" charset="0"/>
              </a:rPr>
              <a:t>Muons</a:t>
            </a:r>
            <a:endParaRPr lang="en-GB" sz="2800" b="1" u="sng" dirty="0">
              <a:solidFill>
                <a:srgbClr val="002060"/>
              </a:solidFill>
              <a:latin typeface="Trebuchet MS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6255657"/>
            <a:ext cx="9144000" cy="602343"/>
            <a:chOff x="0" y="6255657"/>
            <a:chExt cx="9144000" cy="602343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6255657"/>
              <a:ext cx="9144000" cy="602343"/>
            </a:xfrm>
            <a:prstGeom prst="rect">
              <a:avLst/>
            </a:prstGeom>
            <a:solidFill>
              <a:srgbClr val="0E0E2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 userDrawn="1"/>
          </p:nvSpPr>
          <p:spPr>
            <a:xfrm>
              <a:off x="4152900" y="6326192"/>
              <a:ext cx="4749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Project X </a:t>
              </a:r>
              <a:r>
                <a:rPr lang="en-GB" sz="1100" i="1" kern="1200" dirty="0" err="1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Muon</a:t>
              </a:r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 Spin Rotation Forum</a:t>
              </a:r>
            </a:p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October 2012</a:t>
              </a:r>
              <a:endParaRPr lang="en-GB" sz="1100" i="1" dirty="0">
                <a:solidFill>
                  <a:schemeClr val="bg1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35" y="6309320"/>
              <a:ext cx="878173" cy="487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485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482501"/>
            <a:ext cx="8083511" cy="616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6540500" y="1066800"/>
            <a:ext cx="1931988" cy="838200"/>
            <a:chOff x="4120" y="672"/>
            <a:chExt cx="1217" cy="528"/>
          </a:xfrm>
        </p:grpSpPr>
        <p:grpSp>
          <p:nvGrpSpPr>
            <p:cNvPr id="29729" name="Group 17"/>
            <p:cNvGrpSpPr>
              <a:grpSpLocks/>
            </p:cNvGrpSpPr>
            <p:nvPr/>
          </p:nvGrpSpPr>
          <p:grpSpPr bwMode="auto">
            <a:xfrm>
              <a:off x="4368" y="672"/>
              <a:ext cx="969" cy="528"/>
              <a:chOff x="4368" y="672"/>
              <a:chExt cx="969" cy="528"/>
            </a:xfrm>
          </p:grpSpPr>
          <p:pic>
            <p:nvPicPr>
              <p:cNvPr id="29731" name="Picture 1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672"/>
                <a:ext cx="304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8800" name="Text Box 16"/>
              <p:cNvSpPr txBox="1">
                <a:spLocks noChangeArrowheads="1"/>
              </p:cNvSpPr>
              <p:nvPr/>
            </p:nvSpPr>
            <p:spPr bwMode="auto">
              <a:xfrm>
                <a:off x="4752" y="912"/>
                <a:ext cx="58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kumimoji="1" lang="en-US" altLang="ja-JP" sz="2400" b="1" dirty="0">
                    <a:solidFill>
                      <a:schemeClr val="accent2"/>
                    </a:solidFill>
                    <a:ea typeface="Osaka" pitchFamily="-65" charset="-128"/>
                  </a:rPr>
                  <a:t>PION</a:t>
                </a:r>
              </a:p>
            </p:txBody>
          </p:sp>
        </p:grpSp>
        <p:pic>
          <p:nvPicPr>
            <p:cNvPr id="29730" name="Picture 2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0" y="750"/>
              <a:ext cx="152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4114800" y="2095500"/>
            <a:ext cx="1116013" cy="1444625"/>
            <a:chOff x="2592" y="1320"/>
            <a:chExt cx="703" cy="910"/>
          </a:xfrm>
        </p:grpSpPr>
        <p:grpSp>
          <p:nvGrpSpPr>
            <p:cNvPr id="29725" name="Group 20"/>
            <p:cNvGrpSpPr>
              <a:grpSpLocks/>
            </p:cNvGrpSpPr>
            <p:nvPr/>
          </p:nvGrpSpPr>
          <p:grpSpPr bwMode="auto">
            <a:xfrm>
              <a:off x="2592" y="1320"/>
              <a:ext cx="703" cy="744"/>
              <a:chOff x="2592" y="1320"/>
              <a:chExt cx="703" cy="744"/>
            </a:xfrm>
          </p:grpSpPr>
          <p:pic>
            <p:nvPicPr>
              <p:cNvPr id="29727" name="Picture 1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1560"/>
                <a:ext cx="552" cy="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8803" name="Text Box 19"/>
              <p:cNvSpPr txBox="1">
                <a:spLocks noChangeArrowheads="1"/>
              </p:cNvSpPr>
              <p:nvPr/>
            </p:nvSpPr>
            <p:spPr bwMode="auto">
              <a:xfrm>
                <a:off x="2592" y="1320"/>
                <a:ext cx="703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kumimoji="1" lang="en-US" altLang="ja-JP" sz="2400" b="1">
                    <a:solidFill>
                      <a:srgbClr val="FF0000"/>
                    </a:solidFill>
                    <a:ea typeface="Osaka" pitchFamily="-65" charset="-128"/>
                  </a:rPr>
                  <a:t>MUON</a:t>
                </a:r>
              </a:p>
            </p:txBody>
          </p:sp>
        </p:grpSp>
        <p:pic>
          <p:nvPicPr>
            <p:cNvPr id="29726" name="Picture 2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1910"/>
              <a:ext cx="38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2667000" y="2733675"/>
            <a:ext cx="1244600" cy="2895600"/>
            <a:chOff x="1680" y="1722"/>
            <a:chExt cx="784" cy="1824"/>
          </a:xfrm>
        </p:grpSpPr>
        <p:sp>
          <p:nvSpPr>
            <p:cNvPr id="118814" name="Text Box 30"/>
            <p:cNvSpPr txBox="1">
              <a:spLocks noChangeArrowheads="1"/>
            </p:cNvSpPr>
            <p:nvPr/>
          </p:nvSpPr>
          <p:spPr bwMode="auto">
            <a:xfrm>
              <a:off x="1680" y="2682"/>
              <a:ext cx="70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kumimoji="1" lang="en-US" altLang="ja-JP" sz="2400" b="1">
                  <a:solidFill>
                    <a:srgbClr val="FF0000"/>
                  </a:solidFill>
                  <a:ea typeface="Osaka" pitchFamily="-65" charset="-128"/>
                </a:rPr>
                <a:t>MUON</a:t>
              </a:r>
            </a:p>
          </p:txBody>
        </p:sp>
        <p:pic>
          <p:nvPicPr>
            <p:cNvPr id="29721" name="Picture 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770"/>
              <a:ext cx="304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2" name="Picture 3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0" y="1722"/>
              <a:ext cx="152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3" name="Picture 3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202"/>
              <a:ext cx="368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4" name="Picture 3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3018"/>
              <a:ext cx="384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2667000" y="3028950"/>
            <a:ext cx="2057400" cy="1752600"/>
            <a:chOff x="1680" y="1908"/>
            <a:chExt cx="1296" cy="1104"/>
          </a:xfrm>
        </p:grpSpPr>
        <p:grpSp>
          <p:nvGrpSpPr>
            <p:cNvPr id="29714" name="Group 29"/>
            <p:cNvGrpSpPr>
              <a:grpSpLocks/>
            </p:cNvGrpSpPr>
            <p:nvPr/>
          </p:nvGrpSpPr>
          <p:grpSpPr bwMode="auto">
            <a:xfrm>
              <a:off x="2112" y="1908"/>
              <a:ext cx="864" cy="1104"/>
              <a:chOff x="2112" y="1908"/>
              <a:chExt cx="864" cy="1104"/>
            </a:xfrm>
          </p:grpSpPr>
          <p:pic>
            <p:nvPicPr>
              <p:cNvPr id="29716" name="Picture 25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0" y="1908"/>
                <a:ext cx="256" cy="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17" name="Picture 2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72" y="2676"/>
                <a:ext cx="304" cy="2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18" name="Picture 27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4" y="2628"/>
                <a:ext cx="17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19" name="Picture 28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2" y="2180"/>
                <a:ext cx="392" cy="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8820" name="Text Box 36"/>
            <p:cNvSpPr txBox="1">
              <a:spLocks noChangeArrowheads="1"/>
            </p:cNvSpPr>
            <p:nvPr/>
          </p:nvSpPr>
          <p:spPr bwMode="auto">
            <a:xfrm>
              <a:off x="1680" y="2688"/>
              <a:ext cx="70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kumimoji="1" lang="en-US" altLang="ja-JP" sz="2400" b="1">
                  <a:solidFill>
                    <a:srgbClr val="FF0000"/>
                  </a:solidFill>
                  <a:ea typeface="Osaka" pitchFamily="-65" charset="-128"/>
                </a:rPr>
                <a:t>MUON</a:t>
              </a:r>
            </a:p>
          </p:txBody>
        </p:sp>
      </p:grpSp>
      <p:grpSp>
        <p:nvGrpSpPr>
          <p:cNvPr id="9" name="Group 42"/>
          <p:cNvGrpSpPr>
            <a:grpSpLocks/>
          </p:cNvGrpSpPr>
          <p:nvPr/>
        </p:nvGrpSpPr>
        <p:grpSpPr bwMode="auto">
          <a:xfrm>
            <a:off x="1981200" y="3470275"/>
            <a:ext cx="1801813" cy="1244600"/>
            <a:chOff x="1248" y="2186"/>
            <a:chExt cx="1135" cy="784"/>
          </a:xfrm>
        </p:grpSpPr>
        <p:grpSp>
          <p:nvGrpSpPr>
            <p:cNvPr id="29710" name="Group 40"/>
            <p:cNvGrpSpPr>
              <a:grpSpLocks/>
            </p:cNvGrpSpPr>
            <p:nvPr/>
          </p:nvGrpSpPr>
          <p:grpSpPr bwMode="auto">
            <a:xfrm>
              <a:off x="1248" y="2186"/>
              <a:ext cx="1135" cy="784"/>
              <a:chOff x="1248" y="2186"/>
              <a:chExt cx="1135" cy="784"/>
            </a:xfrm>
          </p:grpSpPr>
          <p:sp>
            <p:nvSpPr>
              <p:cNvPr id="118822" name="Text Box 38"/>
              <p:cNvSpPr txBox="1">
                <a:spLocks noChangeArrowheads="1"/>
              </p:cNvSpPr>
              <p:nvPr/>
            </p:nvSpPr>
            <p:spPr bwMode="auto">
              <a:xfrm>
                <a:off x="1680" y="2682"/>
                <a:ext cx="703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kumimoji="1" lang="en-US" altLang="ja-JP" sz="2400" b="1">
                    <a:solidFill>
                      <a:srgbClr val="FF0000"/>
                    </a:solidFill>
                    <a:ea typeface="Osaka" pitchFamily="-65" charset="-128"/>
                  </a:rPr>
                  <a:t>MUON</a:t>
                </a:r>
              </a:p>
            </p:txBody>
          </p:sp>
          <p:pic>
            <p:nvPicPr>
              <p:cNvPr id="29713" name="Picture 39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2186"/>
                <a:ext cx="528" cy="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9711" name="Picture 41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2436"/>
              <a:ext cx="36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45"/>
          <p:cNvGrpSpPr>
            <a:grpSpLocks/>
          </p:cNvGrpSpPr>
          <p:nvPr/>
        </p:nvGrpSpPr>
        <p:grpSpPr bwMode="auto">
          <a:xfrm>
            <a:off x="3781425" y="482501"/>
            <a:ext cx="1692275" cy="930275"/>
            <a:chOff x="2382" y="230"/>
            <a:chExt cx="1066" cy="586"/>
          </a:xfrm>
        </p:grpSpPr>
        <p:grpSp>
          <p:nvGrpSpPr>
            <p:cNvPr id="29706" name="Group 43"/>
            <p:cNvGrpSpPr>
              <a:grpSpLocks/>
            </p:cNvGrpSpPr>
            <p:nvPr/>
          </p:nvGrpSpPr>
          <p:grpSpPr bwMode="auto">
            <a:xfrm>
              <a:off x="2382" y="230"/>
              <a:ext cx="937" cy="586"/>
              <a:chOff x="2382" y="230"/>
              <a:chExt cx="937" cy="586"/>
            </a:xfrm>
          </p:grpSpPr>
          <p:pic>
            <p:nvPicPr>
              <p:cNvPr id="29708" name="Picture 1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4" y="230"/>
                <a:ext cx="480" cy="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8797" name="Text Box 13"/>
              <p:cNvSpPr txBox="1">
                <a:spLocks noChangeArrowheads="1"/>
              </p:cNvSpPr>
              <p:nvPr/>
            </p:nvSpPr>
            <p:spPr bwMode="auto">
              <a:xfrm>
                <a:off x="2382" y="528"/>
                <a:ext cx="93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kumimoji="1" lang="en-US" altLang="ja-JP" sz="2400" b="1">
                    <a:solidFill>
                      <a:srgbClr val="00FF99"/>
                    </a:solidFill>
                    <a:ea typeface="Osaka" pitchFamily="-65" charset="-128"/>
                  </a:rPr>
                  <a:t>PROTON</a:t>
                </a:r>
              </a:p>
            </p:txBody>
          </p:sp>
        </p:grpSp>
        <p:pic>
          <p:nvPicPr>
            <p:cNvPr id="29707" name="Picture 44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458"/>
              <a:ext cx="376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8040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9"/>
          <p:cNvSpPr txBox="1">
            <a:spLocks noChangeArrowheads="1"/>
          </p:cNvSpPr>
          <p:nvPr/>
        </p:nvSpPr>
        <p:spPr bwMode="auto">
          <a:xfrm>
            <a:off x="331788" y="155575"/>
            <a:ext cx="38576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800" b="1" u="sng" dirty="0" smtClean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RIKEN-RAL </a:t>
            </a:r>
            <a:r>
              <a:rPr lang="en-GB" sz="2800" b="1" u="sng" dirty="0" err="1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Muons</a:t>
            </a:r>
            <a:endParaRPr lang="en-GB" sz="2800" b="1" u="sng" dirty="0">
              <a:solidFill>
                <a:schemeClr val="tx2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30723" name="Text Box 11"/>
          <p:cNvSpPr txBox="1">
            <a:spLocks noChangeArrowheads="1"/>
          </p:cNvSpPr>
          <p:nvPr/>
        </p:nvSpPr>
        <p:spPr bwMode="auto">
          <a:xfrm>
            <a:off x="366713" y="1052513"/>
            <a:ext cx="8386762" cy="476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1" lang="en-US" altLang="ja-JP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Mincho" pitchFamily="49" charset="-128"/>
              </a:rPr>
              <a:t>Decay (positive and negative) </a:t>
            </a:r>
            <a:r>
              <a:rPr kumimoji="1" lang="en-US" altLang="ja-JP" dirty="0" err="1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Mincho" pitchFamily="49" charset="-128"/>
              </a:rPr>
              <a:t>muon</a:t>
            </a:r>
            <a:r>
              <a:rPr kumimoji="1" lang="en-US" altLang="ja-JP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Mincho" pitchFamily="49" charset="-128"/>
              </a:rPr>
              <a:t> beams + surface </a:t>
            </a:r>
            <a:r>
              <a:rPr kumimoji="1" lang="en-US" altLang="ja-JP" dirty="0" err="1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Mincho" pitchFamily="49" charset="-128"/>
              </a:rPr>
              <a:t>muon</a:t>
            </a:r>
            <a:r>
              <a:rPr kumimoji="1" lang="en-US" altLang="ja-JP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Mincho" pitchFamily="49" charset="-128"/>
              </a:rPr>
              <a:t> beam</a:t>
            </a:r>
          </a:p>
          <a:p>
            <a:pPr eaLnBrk="1" hangingPunct="1"/>
            <a:endParaRPr kumimoji="1" lang="en-US" altLang="ja-JP" dirty="0">
              <a:solidFill>
                <a:schemeClr val="tx2">
                  <a:lumMod val="75000"/>
                </a:schemeClr>
              </a:solidFill>
              <a:latin typeface="Trebuchet MS" pitchFamily="34" charset="0"/>
              <a:ea typeface="MS Mincho" pitchFamily="49" charset="-128"/>
            </a:endParaRPr>
          </a:p>
          <a:p>
            <a:pPr eaLnBrk="1" hangingPunct="1"/>
            <a:r>
              <a:rPr kumimoji="1" lang="en-US" altLang="ja-JP" dirty="0" err="1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Mincho" pitchFamily="49" charset="-128"/>
              </a:rPr>
              <a:t>Muon</a:t>
            </a:r>
            <a:r>
              <a:rPr kumimoji="1" lang="en-US" altLang="ja-JP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Mincho" pitchFamily="49" charset="-128"/>
              </a:rPr>
              <a:t> momentum range : 20 – 120 MeV/c</a:t>
            </a:r>
          </a:p>
          <a:p>
            <a:pPr eaLnBrk="1" hangingPunct="1"/>
            <a:endParaRPr kumimoji="1" lang="en-US" altLang="ja-JP" dirty="0">
              <a:solidFill>
                <a:schemeClr val="tx2">
                  <a:lumMod val="75000"/>
                </a:schemeClr>
              </a:solidFill>
              <a:latin typeface="Trebuchet MS" pitchFamily="34" charset="0"/>
              <a:ea typeface="MS Mincho" pitchFamily="49" charset="-128"/>
            </a:endParaRPr>
          </a:p>
          <a:p>
            <a:pPr eaLnBrk="1" hangingPunct="1"/>
            <a:r>
              <a:rPr kumimoji="1" lang="en-US" altLang="ja-JP" dirty="0" err="1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Mincho" pitchFamily="49" charset="-128"/>
              </a:rPr>
              <a:t>Muon</a:t>
            </a:r>
            <a:r>
              <a:rPr kumimoji="1" lang="en-US" altLang="ja-JP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Mincho" pitchFamily="49" charset="-128"/>
              </a:rPr>
              <a:t> beam intensity (200</a:t>
            </a:r>
            <a:r>
              <a:rPr kumimoji="1" lang="en-US" altLang="ja-JP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Mincho" pitchFamily="49" charset="-128"/>
                <a:sym typeface="Symbol" pitchFamily="18" charset="2"/>
              </a:rPr>
              <a:t></a:t>
            </a:r>
            <a:r>
              <a:rPr kumimoji="1" lang="en-US" altLang="ja-JP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Mincho" pitchFamily="49" charset="-128"/>
              </a:rPr>
              <a:t>A proton beam and 10 mm thick production target) </a:t>
            </a:r>
          </a:p>
          <a:p>
            <a:pPr eaLnBrk="1" hangingPunct="1"/>
            <a:r>
              <a:rPr kumimoji="1" lang="en-US" altLang="ja-JP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Mincho" pitchFamily="49" charset="-128"/>
              </a:rPr>
              <a:t> </a:t>
            </a:r>
          </a:p>
          <a:p>
            <a:pPr eaLnBrk="1" hangingPunct="1"/>
            <a:r>
              <a:rPr kumimoji="1" lang="en-US" altLang="ja-JP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Mincho" pitchFamily="49" charset="-128"/>
              </a:rPr>
              <a:t>   Decay positive </a:t>
            </a:r>
            <a:r>
              <a:rPr kumimoji="1" lang="en-US" altLang="ja-JP" dirty="0" err="1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Mincho" pitchFamily="49" charset="-128"/>
              </a:rPr>
              <a:t>muon</a:t>
            </a:r>
            <a:r>
              <a:rPr kumimoji="1" lang="en-US" altLang="ja-JP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Mincho" pitchFamily="49" charset="-128"/>
              </a:rPr>
              <a:t>: </a:t>
            </a:r>
            <a:r>
              <a:rPr kumimoji="1" lang="en-US" altLang="ja-JP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PGothic" pitchFamily="34" charset="-128"/>
              </a:rPr>
              <a:t>4 x 10</a:t>
            </a:r>
            <a:r>
              <a:rPr kumimoji="1" lang="en-US" altLang="ja-JP" baseline="30000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PGothic" pitchFamily="34" charset="-128"/>
              </a:rPr>
              <a:t>5</a:t>
            </a:r>
            <a:r>
              <a:rPr kumimoji="1" lang="en-US" altLang="ja-JP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PGothic" pitchFamily="34" charset="-128"/>
              </a:rPr>
              <a:t> /sec </a:t>
            </a:r>
            <a:r>
              <a:rPr kumimoji="1" lang="ja-JP" altLang="en-US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PGothic" pitchFamily="34" charset="-128"/>
              </a:rPr>
              <a:t>（</a:t>
            </a:r>
            <a:r>
              <a:rPr kumimoji="1" lang="en-US" altLang="ja-JP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PGothic" pitchFamily="34" charset="-128"/>
              </a:rPr>
              <a:t>60 MeV/c</a:t>
            </a:r>
            <a:r>
              <a:rPr kumimoji="1" lang="ja-JP" altLang="en-US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PGothic" pitchFamily="34" charset="-128"/>
              </a:rPr>
              <a:t>）</a:t>
            </a:r>
          </a:p>
          <a:p>
            <a:pPr eaLnBrk="1" hangingPunct="1">
              <a:spcBef>
                <a:spcPct val="50000"/>
              </a:spcBef>
            </a:pPr>
            <a:r>
              <a:rPr kumimoji="1" lang="en-US" altLang="ja-JP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PGothic" pitchFamily="34" charset="-128"/>
              </a:rPr>
              <a:t>   </a:t>
            </a:r>
            <a:r>
              <a:rPr kumimoji="1" lang="en-US" altLang="ja-JP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Mincho" pitchFamily="49" charset="-128"/>
              </a:rPr>
              <a:t>Decay negative </a:t>
            </a:r>
            <a:r>
              <a:rPr kumimoji="1" lang="en-US" altLang="ja-JP" dirty="0" err="1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Mincho" pitchFamily="49" charset="-128"/>
              </a:rPr>
              <a:t>muon</a:t>
            </a:r>
            <a:r>
              <a:rPr kumimoji="1" lang="en-US" altLang="ja-JP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Mincho" pitchFamily="49" charset="-128"/>
              </a:rPr>
              <a:t>: </a:t>
            </a:r>
            <a:r>
              <a:rPr kumimoji="1" lang="en-US" altLang="ja-JP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PGothic" pitchFamily="34" charset="-128"/>
              </a:rPr>
              <a:t>7 x 10</a:t>
            </a:r>
            <a:r>
              <a:rPr kumimoji="1" lang="en-US" altLang="ja-JP" baseline="30000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PGothic" pitchFamily="34" charset="-128"/>
              </a:rPr>
              <a:t>4</a:t>
            </a:r>
            <a:r>
              <a:rPr kumimoji="1" lang="en-US" altLang="ja-JP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PGothic" pitchFamily="34" charset="-128"/>
              </a:rPr>
              <a:t> /sec </a:t>
            </a:r>
            <a:r>
              <a:rPr kumimoji="1" lang="ja-JP" altLang="en-US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PGothic" pitchFamily="34" charset="-128"/>
              </a:rPr>
              <a:t>（</a:t>
            </a:r>
            <a:r>
              <a:rPr kumimoji="1" lang="en-US" altLang="ja-JP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PGothic" pitchFamily="34" charset="-128"/>
              </a:rPr>
              <a:t>60 MeV/c</a:t>
            </a:r>
            <a:r>
              <a:rPr kumimoji="1" lang="ja-JP" altLang="en-US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PGothic" pitchFamily="34" charset="-128"/>
              </a:rPr>
              <a:t>）</a:t>
            </a:r>
          </a:p>
          <a:p>
            <a:pPr eaLnBrk="1" hangingPunct="1">
              <a:spcBef>
                <a:spcPct val="50000"/>
              </a:spcBef>
            </a:pPr>
            <a:r>
              <a:rPr kumimoji="1" lang="ja-JP" altLang="en-US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PGothic" pitchFamily="34" charset="-128"/>
              </a:rPr>
              <a:t>   </a:t>
            </a:r>
            <a:r>
              <a:rPr kumimoji="1" lang="en-US" altLang="ja-JP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Mincho" pitchFamily="49" charset="-128"/>
              </a:rPr>
              <a:t>Surface </a:t>
            </a:r>
            <a:r>
              <a:rPr kumimoji="1" lang="en-US" altLang="ja-JP" dirty="0" err="1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Mincho" pitchFamily="49" charset="-128"/>
              </a:rPr>
              <a:t>muon</a:t>
            </a:r>
            <a:r>
              <a:rPr kumimoji="1" lang="en-US" altLang="ja-JP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Mincho" pitchFamily="49" charset="-128"/>
              </a:rPr>
              <a:t> :</a:t>
            </a:r>
            <a:r>
              <a:rPr kumimoji="1" lang="en-US" altLang="ja-JP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PGothic" pitchFamily="34" charset="-128"/>
              </a:rPr>
              <a:t> 1.5 x 10</a:t>
            </a:r>
            <a:r>
              <a:rPr kumimoji="1" lang="en-US" altLang="ja-JP" baseline="30000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PGothic" pitchFamily="34" charset="-128"/>
              </a:rPr>
              <a:t>6</a:t>
            </a:r>
            <a:r>
              <a:rPr kumimoji="1" lang="en-US" altLang="ja-JP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PGothic" pitchFamily="34" charset="-128"/>
              </a:rPr>
              <a:t> /sec  </a:t>
            </a:r>
            <a:r>
              <a:rPr kumimoji="1" lang="ja-JP" altLang="en-US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PGothic" pitchFamily="34" charset="-128"/>
              </a:rPr>
              <a:t>（</a:t>
            </a:r>
            <a:r>
              <a:rPr kumimoji="1" lang="en-US" altLang="ja-JP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PGothic" pitchFamily="34" charset="-128"/>
              </a:rPr>
              <a:t>27 MeV/c</a:t>
            </a:r>
            <a:r>
              <a:rPr kumimoji="1" lang="ja-JP" altLang="en-US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PGothic" pitchFamily="34" charset="-128"/>
              </a:rPr>
              <a:t>）</a:t>
            </a:r>
          </a:p>
          <a:p>
            <a:pPr eaLnBrk="1" hangingPunct="1">
              <a:spcBef>
                <a:spcPct val="50000"/>
              </a:spcBef>
            </a:pPr>
            <a:endParaRPr kumimoji="1" lang="ja-JP" altLang="en-US" dirty="0">
              <a:solidFill>
                <a:schemeClr val="tx2">
                  <a:lumMod val="75000"/>
                </a:schemeClr>
              </a:solidFill>
              <a:latin typeface="Trebuchet MS" pitchFamily="34" charset="0"/>
              <a:ea typeface="MS PGothic" pitchFamily="34" charset="-128"/>
            </a:endParaRPr>
          </a:p>
          <a:p>
            <a:pPr eaLnBrk="1" hangingPunct="1"/>
            <a:r>
              <a:rPr kumimoji="1" lang="en-US" altLang="ja-JP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Mincho" pitchFamily="49" charset="-128"/>
              </a:rPr>
              <a:t>Double pulsed </a:t>
            </a:r>
            <a:r>
              <a:rPr kumimoji="1" lang="en-US" altLang="ja-JP" dirty="0" err="1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Mincho" pitchFamily="49" charset="-128"/>
              </a:rPr>
              <a:t>muon</a:t>
            </a:r>
            <a:r>
              <a:rPr kumimoji="1" lang="en-US" altLang="ja-JP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Mincho" pitchFamily="49" charset="-128"/>
              </a:rPr>
              <a:t> beam is separated into two single </a:t>
            </a:r>
            <a:r>
              <a:rPr kumimoji="1" lang="en-US" altLang="ja-JP" dirty="0" err="1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Mincho" pitchFamily="49" charset="-128"/>
              </a:rPr>
              <a:t>muon</a:t>
            </a:r>
            <a:r>
              <a:rPr kumimoji="1" lang="en-US" altLang="ja-JP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Mincho" pitchFamily="49" charset="-128"/>
              </a:rPr>
              <a:t> pulses</a:t>
            </a:r>
          </a:p>
          <a:p>
            <a:pPr eaLnBrk="1" hangingPunct="1"/>
            <a:r>
              <a:rPr kumimoji="1" lang="en-US" altLang="ja-JP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Mincho" pitchFamily="49" charset="-128"/>
              </a:rPr>
              <a:t>(p &lt; 65MeV/c, pulsed magnetic kicker + septum magnet)</a:t>
            </a:r>
          </a:p>
          <a:p>
            <a:pPr eaLnBrk="1" hangingPunct="1"/>
            <a:endParaRPr kumimoji="1" lang="en-US" altLang="ja-JP" dirty="0">
              <a:solidFill>
                <a:schemeClr val="tx2">
                  <a:lumMod val="75000"/>
                </a:schemeClr>
              </a:solidFill>
              <a:latin typeface="Trebuchet MS" pitchFamily="34" charset="0"/>
              <a:ea typeface="MS Mincho" pitchFamily="49" charset="-128"/>
            </a:endParaRPr>
          </a:p>
          <a:p>
            <a:pPr eaLnBrk="1" hangingPunct="1"/>
            <a:r>
              <a:rPr kumimoji="1" lang="en-US" altLang="ja-JP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Mincho" pitchFamily="49" charset="-128"/>
              </a:rPr>
              <a:t>Two </a:t>
            </a:r>
            <a:r>
              <a:rPr kumimoji="1" lang="en-US" altLang="ja-JP" dirty="0" err="1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Mincho" pitchFamily="49" charset="-128"/>
              </a:rPr>
              <a:t>muon</a:t>
            </a:r>
            <a:r>
              <a:rPr kumimoji="1" lang="en-US" altLang="ja-JP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Mincho" pitchFamily="49" charset="-128"/>
              </a:rPr>
              <a:t> experiments can be performed independently</a:t>
            </a:r>
          </a:p>
          <a:p>
            <a:pPr eaLnBrk="1" hangingPunct="1">
              <a:spcBef>
                <a:spcPct val="50000"/>
              </a:spcBef>
            </a:pPr>
            <a:endParaRPr kumimoji="1" lang="en-US" altLang="ja-JP" dirty="0">
              <a:solidFill>
                <a:schemeClr val="tx2">
                  <a:lumMod val="75000"/>
                </a:schemeClr>
              </a:solidFill>
              <a:latin typeface="Trebuchet MS" pitchFamily="34" charset="0"/>
              <a:ea typeface="MS PGothic" pitchFamily="34" charset="-128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6255657"/>
            <a:ext cx="9144000" cy="602343"/>
            <a:chOff x="0" y="6255657"/>
            <a:chExt cx="9144000" cy="602343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6255657"/>
              <a:ext cx="9144000" cy="602343"/>
            </a:xfrm>
            <a:prstGeom prst="rect">
              <a:avLst/>
            </a:prstGeom>
            <a:solidFill>
              <a:srgbClr val="0E0E2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4152900" y="6326192"/>
              <a:ext cx="4749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Project X </a:t>
              </a:r>
              <a:r>
                <a:rPr lang="en-GB" sz="1100" i="1" kern="1200" dirty="0" err="1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Muon</a:t>
              </a:r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 Spin Rotation Forum</a:t>
              </a:r>
            </a:p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October 2012</a:t>
              </a:r>
              <a:endParaRPr lang="en-GB" sz="1100" i="1" dirty="0">
                <a:solidFill>
                  <a:schemeClr val="bg1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35" y="6309320"/>
              <a:ext cx="878173" cy="487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689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4" y="1738648"/>
            <a:ext cx="4728169" cy="416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11"/>
          <p:cNvSpPr txBox="1">
            <a:spLocks noChangeArrowheads="1"/>
          </p:cNvSpPr>
          <p:nvPr/>
        </p:nvSpPr>
        <p:spPr bwMode="auto">
          <a:xfrm>
            <a:off x="331788" y="155575"/>
            <a:ext cx="33797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800" b="1" u="sng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Port 1: </a:t>
            </a:r>
            <a:r>
              <a:rPr lang="en-GB" sz="2800" b="1" u="sng" dirty="0" smtClean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µCF </a:t>
            </a:r>
            <a:endParaRPr lang="en-GB" sz="2800" b="1" u="sng" dirty="0">
              <a:solidFill>
                <a:schemeClr val="tx2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31748" name="Rectangle 14"/>
          <p:cNvSpPr>
            <a:spLocks noChangeArrowheads="1"/>
          </p:cNvSpPr>
          <p:nvPr/>
        </p:nvSpPr>
        <p:spPr bwMode="auto">
          <a:xfrm>
            <a:off x="915988" y="1138798"/>
            <a:ext cx="46842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PGothic" pitchFamily="34" charset="-128"/>
              </a:rPr>
              <a:t>d-t </a:t>
            </a:r>
            <a:r>
              <a:rPr lang="en-US" altLang="ja-JP" sz="2000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PGothic" pitchFamily="34" charset="-128"/>
              </a:rPr>
              <a:t>fusion catalyzed by negative </a:t>
            </a:r>
            <a:r>
              <a:rPr lang="en-US" altLang="ja-JP" sz="2000" dirty="0" err="1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PGothic" pitchFamily="34" charset="-128"/>
              </a:rPr>
              <a:t>muons</a:t>
            </a:r>
            <a:endParaRPr kumimoji="1" lang="en-GB" sz="2000" b="1" dirty="0">
              <a:solidFill>
                <a:schemeClr val="tx2">
                  <a:lumMod val="75000"/>
                </a:schemeClr>
              </a:solidFill>
              <a:latin typeface="Trebuchet MS" pitchFamily="34" charset="0"/>
              <a:ea typeface="MS Mincho" pitchFamily="49" charset="-128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6255657"/>
            <a:ext cx="9144000" cy="602343"/>
            <a:chOff x="0" y="6255657"/>
            <a:chExt cx="9144000" cy="602343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6255657"/>
              <a:ext cx="9144000" cy="602343"/>
            </a:xfrm>
            <a:prstGeom prst="rect">
              <a:avLst/>
            </a:prstGeom>
            <a:solidFill>
              <a:srgbClr val="0E0E2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 userDrawn="1"/>
          </p:nvSpPr>
          <p:spPr>
            <a:xfrm>
              <a:off x="4152900" y="6326192"/>
              <a:ext cx="4749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Project X </a:t>
              </a:r>
              <a:r>
                <a:rPr lang="en-GB" sz="1100" i="1" kern="1200" dirty="0" err="1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Muon</a:t>
              </a:r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 Spin Rotation Forum</a:t>
              </a:r>
            </a:p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October 2012</a:t>
              </a:r>
              <a:endParaRPr lang="en-GB" sz="1100" i="1" dirty="0">
                <a:solidFill>
                  <a:schemeClr val="bg1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35" y="6309320"/>
              <a:ext cx="878173" cy="487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399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9"/>
          <p:cNvSpPr>
            <a:spLocks noChangeArrowheads="1"/>
          </p:cNvSpPr>
          <p:nvPr/>
        </p:nvSpPr>
        <p:spPr bwMode="auto">
          <a:xfrm>
            <a:off x="242472" y="308361"/>
            <a:ext cx="26374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2800" b="1" u="sng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Mincho" pitchFamily="49" charset="-128"/>
              </a:rPr>
              <a:t>Port 2: ARGUS </a:t>
            </a:r>
          </a:p>
        </p:txBody>
      </p:sp>
      <p:pic>
        <p:nvPicPr>
          <p:cNvPr id="32772" name="Picture 10" descr="arg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325" y="780502"/>
            <a:ext cx="4060788" cy="4051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11"/>
          <p:cNvSpPr>
            <a:spLocks noChangeArrowheads="1"/>
          </p:cNvSpPr>
          <p:nvPr/>
        </p:nvSpPr>
        <p:spPr bwMode="auto">
          <a:xfrm>
            <a:off x="242472" y="914423"/>
            <a:ext cx="4557594" cy="340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2600"/>
              </a:lnSpc>
              <a:buFontTx/>
              <a:buChar char="•"/>
            </a:pP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192 detector elements</a:t>
            </a:r>
          </a:p>
          <a:p>
            <a:pPr>
              <a:lnSpc>
                <a:spcPts val="2600"/>
              </a:lnSpc>
              <a:buFontTx/>
              <a:buChar char="•"/>
            </a:pP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~70 </a:t>
            </a: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MeV/</a:t>
            </a:r>
            <a:r>
              <a:rPr lang="en-GB" sz="2000" dirty="0" err="1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hr</a:t>
            </a: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 (double pulse)</a:t>
            </a:r>
          </a:p>
          <a:p>
            <a:pPr>
              <a:lnSpc>
                <a:spcPts val="2600"/>
              </a:lnSpc>
              <a:buFontTx/>
              <a:buChar char="•"/>
            </a:pP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 no common vacuum</a:t>
            </a:r>
          </a:p>
          <a:p>
            <a:pPr>
              <a:lnSpc>
                <a:spcPts val="2600"/>
              </a:lnSpc>
            </a:pP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     no ‘fly-past’</a:t>
            </a:r>
          </a:p>
          <a:p>
            <a:pPr>
              <a:lnSpc>
                <a:spcPts val="2600"/>
              </a:lnSpc>
            </a:pP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     SE kit prepared off-beam</a:t>
            </a:r>
          </a:p>
          <a:p>
            <a:pPr>
              <a:lnSpc>
                <a:spcPts val="2600"/>
              </a:lnSpc>
              <a:buFontTx/>
              <a:buChar char="•"/>
            </a:pP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 30 </a:t>
            </a:r>
            <a:r>
              <a:rPr lang="en-GB" sz="2000" dirty="0" err="1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mK</a:t>
            </a: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 – 800 K</a:t>
            </a:r>
          </a:p>
          <a:p>
            <a:pPr>
              <a:lnSpc>
                <a:spcPts val="2600"/>
              </a:lnSpc>
              <a:buFontTx/>
              <a:buChar char="•"/>
            </a:pP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 0 G – 4000 G LF</a:t>
            </a:r>
          </a:p>
          <a:p>
            <a:pPr>
              <a:lnSpc>
                <a:spcPts val="2600"/>
              </a:lnSpc>
              <a:buFontTx/>
              <a:buChar char="•"/>
            </a:pP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 0 G – 150 G TF</a:t>
            </a:r>
          </a:p>
          <a:p>
            <a:pPr>
              <a:lnSpc>
                <a:spcPts val="2600"/>
              </a:lnSpc>
              <a:buFontTx/>
              <a:buChar char="•"/>
            </a:pP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 Pressure </a:t>
            </a: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experiments</a:t>
            </a: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up </a:t>
            </a: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to 0.7 </a:t>
            </a:r>
            <a:r>
              <a:rPr lang="en-GB" sz="2000" dirty="0" err="1" smtClean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GPa</a:t>
            </a:r>
            <a:endParaRPr lang="en-GB" sz="2000" dirty="0">
              <a:solidFill>
                <a:schemeClr val="tx2">
                  <a:lumMod val="75000"/>
                </a:schemeClr>
              </a:solidFill>
              <a:latin typeface="Trebuchet MS" pitchFamily="34" charset="0"/>
            </a:endParaRPr>
          </a:p>
          <a:p>
            <a:pPr>
              <a:buFontTx/>
              <a:buChar char="•"/>
            </a:pPr>
            <a:endParaRPr lang="en-GB" sz="2000" dirty="0">
              <a:solidFill>
                <a:schemeClr val="tx2">
                  <a:lumMod val="75000"/>
                </a:schemeClr>
              </a:solidFill>
              <a:latin typeface="Trebuchet MS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255657"/>
            <a:ext cx="9144000" cy="602343"/>
            <a:chOff x="0" y="6255657"/>
            <a:chExt cx="9144000" cy="602343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6255657"/>
              <a:ext cx="9144000" cy="602343"/>
            </a:xfrm>
            <a:prstGeom prst="rect">
              <a:avLst/>
            </a:prstGeom>
            <a:solidFill>
              <a:srgbClr val="0E0E2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/>
            <p:cNvSpPr txBox="1"/>
            <p:nvPr userDrawn="1"/>
          </p:nvSpPr>
          <p:spPr>
            <a:xfrm>
              <a:off x="4152900" y="6326192"/>
              <a:ext cx="4749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Project X </a:t>
              </a:r>
              <a:r>
                <a:rPr lang="en-GB" sz="1100" i="1" kern="1200" dirty="0" err="1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Muon</a:t>
              </a:r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 Spin Rotation Forum</a:t>
              </a:r>
            </a:p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October 2012</a:t>
              </a:r>
              <a:endParaRPr lang="en-GB" sz="1100" i="1" dirty="0">
                <a:solidFill>
                  <a:schemeClr val="bg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35" y="6309320"/>
              <a:ext cx="878173" cy="487184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341290" y="4316816"/>
            <a:ext cx="4114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magnetism, superconductivity, charge transport, molecular and polymeric materials and semiconductors. 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78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75" y="1124035"/>
            <a:ext cx="37306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18" descr="Fig1-1-mu-Range-in-Cu-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189123"/>
            <a:ext cx="4752975" cy="330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20"/>
          <p:cNvSpPr>
            <a:spLocks noChangeArrowheads="1"/>
          </p:cNvSpPr>
          <p:nvPr/>
        </p:nvSpPr>
        <p:spPr bwMode="auto">
          <a:xfrm>
            <a:off x="297770" y="295794"/>
            <a:ext cx="64948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2800" b="1" u="sng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Mincho" pitchFamily="49" charset="-128"/>
              </a:rPr>
              <a:t>Port 3: Low-energy </a:t>
            </a:r>
            <a:r>
              <a:rPr kumimoji="1" lang="en-US" altLang="ja-JP" sz="2800" b="1" u="sng" dirty="0" err="1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Mincho" pitchFamily="49" charset="-128"/>
              </a:rPr>
              <a:t>muon</a:t>
            </a:r>
            <a:r>
              <a:rPr kumimoji="1" lang="en-US" altLang="ja-JP" sz="2800" b="1" u="sng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ea typeface="MS Mincho" pitchFamily="49" charset="-128"/>
              </a:rPr>
              <a:t> production </a:t>
            </a:r>
          </a:p>
        </p:txBody>
      </p:sp>
      <p:sp>
        <p:nvSpPr>
          <p:cNvPr id="33799" name="Text Box 24"/>
          <p:cNvSpPr txBox="1">
            <a:spLocks noChangeArrowheads="1"/>
          </p:cNvSpPr>
          <p:nvPr/>
        </p:nvSpPr>
        <p:spPr bwMode="auto">
          <a:xfrm>
            <a:off x="5869614" y="4035425"/>
            <a:ext cx="2266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400" dirty="0">
                <a:solidFill>
                  <a:schemeClr val="accent2"/>
                </a:solidFill>
                <a:latin typeface="Trebuchet MS" pitchFamily="34" charset="0"/>
              </a:rPr>
              <a:t>source: E. </a:t>
            </a:r>
            <a:r>
              <a:rPr lang="en-GB" sz="1400" dirty="0" err="1">
                <a:solidFill>
                  <a:schemeClr val="accent2"/>
                </a:solidFill>
                <a:latin typeface="Trebuchet MS" pitchFamily="34" charset="0"/>
              </a:rPr>
              <a:t>Morenzoni</a:t>
            </a:r>
            <a:r>
              <a:rPr lang="en-GB" sz="1400" dirty="0">
                <a:solidFill>
                  <a:schemeClr val="accent2"/>
                </a:solidFill>
                <a:latin typeface="Trebuchet MS" pitchFamily="34" charset="0"/>
              </a:rPr>
              <a:t>, PSI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6255657"/>
            <a:ext cx="9144000" cy="602343"/>
            <a:chOff x="0" y="6255657"/>
            <a:chExt cx="9144000" cy="602343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6255657"/>
              <a:ext cx="9144000" cy="602343"/>
            </a:xfrm>
            <a:prstGeom prst="rect">
              <a:avLst/>
            </a:prstGeom>
            <a:solidFill>
              <a:srgbClr val="0E0E2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 userDrawn="1"/>
          </p:nvSpPr>
          <p:spPr>
            <a:xfrm>
              <a:off x="4152900" y="6326192"/>
              <a:ext cx="4749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Project X </a:t>
              </a:r>
              <a:r>
                <a:rPr lang="en-GB" sz="1100" i="1" kern="1200" dirty="0" err="1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Muon</a:t>
              </a:r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 Spin Rotation Forum</a:t>
              </a:r>
            </a:p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October 2012</a:t>
              </a:r>
              <a:endParaRPr lang="en-GB" sz="1100" i="1" dirty="0">
                <a:solidFill>
                  <a:schemeClr val="bg1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35" y="6309320"/>
              <a:ext cx="878173" cy="48718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338138" y="4833377"/>
            <a:ext cx="8303876" cy="1323439"/>
            <a:chOff x="338138" y="4987925"/>
            <a:chExt cx="8303876" cy="1323439"/>
          </a:xfrm>
        </p:grpSpPr>
        <p:sp>
          <p:nvSpPr>
            <p:cNvPr id="33798" name="Rectangle 22"/>
            <p:cNvSpPr>
              <a:spLocks noChangeArrowheads="1"/>
            </p:cNvSpPr>
            <p:nvPr/>
          </p:nvSpPr>
          <p:spPr bwMode="auto">
            <a:xfrm>
              <a:off x="338138" y="4987925"/>
              <a:ext cx="8303876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chemeClr val="tx2">
                      <a:lumMod val="75000"/>
                    </a:schemeClr>
                  </a:solidFill>
                  <a:latin typeface="Trebuchet MS" pitchFamily="34" charset="0"/>
                </a:rPr>
                <a:t>laser ionisation of </a:t>
              </a:r>
              <a:r>
                <a:rPr lang="en-GB" sz="2000" dirty="0" err="1">
                  <a:solidFill>
                    <a:schemeClr val="tx2">
                      <a:lumMod val="75000"/>
                    </a:schemeClr>
                  </a:solidFill>
                  <a:latin typeface="Trebuchet MS" pitchFamily="34" charset="0"/>
                </a:rPr>
                <a:t>muonium</a:t>
              </a:r>
              <a:endParaRPr lang="en-GB" sz="2000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endParaRPr>
            </a:p>
            <a:p>
              <a:pPr>
                <a:buFontTx/>
                <a:buChar char="•"/>
              </a:pPr>
              <a:r>
                <a:rPr lang="en-GB" sz="2000" dirty="0">
                  <a:solidFill>
                    <a:schemeClr val="tx2">
                      <a:lumMod val="75000"/>
                    </a:schemeClr>
                  </a:solidFill>
                  <a:latin typeface="Trebuchet MS" pitchFamily="34" charset="0"/>
                </a:rPr>
                <a:t> good beam spot </a:t>
              </a:r>
              <a:r>
                <a:rPr lang="en-GB" sz="2000" dirty="0" smtClean="0">
                  <a:solidFill>
                    <a:schemeClr val="tx2">
                      <a:lumMod val="75000"/>
                    </a:schemeClr>
                  </a:solidFill>
                  <a:latin typeface="Trebuchet MS" pitchFamily="34" charset="0"/>
                </a:rPr>
                <a:t>size	          improved </a:t>
              </a:r>
              <a:r>
                <a:rPr lang="en-GB" sz="2000" dirty="0">
                  <a:solidFill>
                    <a:schemeClr val="tx2">
                      <a:lumMod val="75000"/>
                    </a:schemeClr>
                  </a:solidFill>
                  <a:latin typeface="Trebuchet MS" pitchFamily="34" charset="0"/>
                </a:rPr>
                <a:t>timing resolution (7.5ns </a:t>
              </a:r>
              <a:r>
                <a:rPr lang="en-GB" sz="2000" dirty="0" smtClean="0">
                  <a:solidFill>
                    <a:schemeClr val="tx2">
                      <a:lumMod val="75000"/>
                    </a:schemeClr>
                  </a:solidFill>
                  <a:latin typeface="Trebuchet MS" pitchFamily="34" charset="0"/>
                </a:rPr>
                <a:t>pulse</a:t>
              </a:r>
              <a:r>
                <a:rPr lang="en-GB" sz="2000" dirty="0">
                  <a:solidFill>
                    <a:schemeClr val="tx2">
                      <a:lumMod val="75000"/>
                    </a:schemeClr>
                  </a:solidFill>
                  <a:latin typeface="Trebuchet MS" pitchFamily="34" charset="0"/>
                </a:rPr>
                <a:t>)</a:t>
              </a:r>
            </a:p>
            <a:p>
              <a:pPr>
                <a:buFontTx/>
                <a:buChar char="•"/>
              </a:pPr>
              <a:r>
                <a:rPr lang="en-GB" sz="2000" dirty="0" smtClean="0">
                  <a:solidFill>
                    <a:schemeClr val="tx2">
                      <a:lumMod val="75000"/>
                    </a:schemeClr>
                  </a:solidFill>
                  <a:latin typeface="Trebuchet MS" pitchFamily="34" charset="0"/>
                </a:rPr>
                <a:t> 20 </a:t>
              </a:r>
              <a:r>
                <a:rPr lang="en-GB" sz="2000" dirty="0">
                  <a:solidFill>
                    <a:schemeClr val="tx2">
                      <a:lumMod val="75000"/>
                    </a:schemeClr>
                  </a:solidFill>
                  <a:latin typeface="Symbol" pitchFamily="18" charset="2"/>
                </a:rPr>
                <a:t>m</a:t>
              </a:r>
              <a:r>
                <a:rPr lang="en-GB" sz="2000" dirty="0">
                  <a:solidFill>
                    <a:schemeClr val="tx2">
                      <a:lumMod val="75000"/>
                    </a:schemeClr>
                  </a:solidFill>
                  <a:latin typeface="Trebuchet MS" pitchFamily="34" charset="0"/>
                </a:rPr>
                <a:t>/s at </a:t>
              </a:r>
              <a:r>
                <a:rPr lang="en-GB" sz="2000" dirty="0" smtClean="0">
                  <a:solidFill>
                    <a:schemeClr val="tx2">
                      <a:lumMod val="75000"/>
                    </a:schemeClr>
                  </a:solidFill>
                  <a:latin typeface="Trebuchet MS" pitchFamily="34" charset="0"/>
                </a:rPr>
                <a:t>present	          good </a:t>
              </a:r>
              <a:r>
                <a:rPr lang="en-GB" sz="2000" dirty="0">
                  <a:solidFill>
                    <a:schemeClr val="tx2">
                      <a:lumMod val="75000"/>
                    </a:schemeClr>
                  </a:solidFill>
                  <a:latin typeface="Trebuchet MS" pitchFamily="34" charset="0"/>
                </a:rPr>
                <a:t>energy resolution</a:t>
              </a:r>
            </a:p>
            <a:p>
              <a:pPr>
                <a:buFontTx/>
                <a:buChar char="•"/>
              </a:pPr>
              <a:endParaRPr lang="en-GB" sz="2000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3709007" y="5490913"/>
              <a:ext cx="45719" cy="45719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2060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3709007" y="5805264"/>
              <a:ext cx="45719" cy="45719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208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105" y="874449"/>
            <a:ext cx="37465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21"/>
          <p:cNvSpPr txBox="1">
            <a:spLocks noChangeArrowheads="1"/>
          </p:cNvSpPr>
          <p:nvPr/>
        </p:nvSpPr>
        <p:spPr bwMode="auto">
          <a:xfrm>
            <a:off x="265113" y="1258888"/>
            <a:ext cx="70485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365" tIns="50182" rIns="100365" bIns="50182">
            <a:spAutoFit/>
          </a:bodyPr>
          <a:lstStyle>
            <a:lvl1pPr defTabSz="1003300" eaLnBrk="0" hangingPunct="0">
              <a:tabLst>
                <a:tab pos="840263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003300" eaLnBrk="0" hangingPunct="0">
              <a:tabLst>
                <a:tab pos="840263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03300" eaLnBrk="0" hangingPunct="0">
              <a:tabLst>
                <a:tab pos="840263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03300" eaLnBrk="0" hangingPunct="0">
              <a:tabLst>
                <a:tab pos="840263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03300" eaLnBrk="0" hangingPunct="0">
              <a:tabLst>
                <a:tab pos="840263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3300" eaLnBrk="0" fontAlgn="base" hangingPunct="0">
              <a:spcBef>
                <a:spcPct val="0"/>
              </a:spcBef>
              <a:spcAft>
                <a:spcPct val="0"/>
              </a:spcAft>
              <a:tabLst>
                <a:tab pos="840263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3300" eaLnBrk="0" fontAlgn="base" hangingPunct="0">
              <a:spcBef>
                <a:spcPct val="0"/>
              </a:spcBef>
              <a:spcAft>
                <a:spcPct val="0"/>
              </a:spcAft>
              <a:tabLst>
                <a:tab pos="840263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3300" eaLnBrk="0" fontAlgn="base" hangingPunct="0">
              <a:spcBef>
                <a:spcPct val="0"/>
              </a:spcBef>
              <a:spcAft>
                <a:spcPct val="0"/>
              </a:spcAft>
              <a:tabLst>
                <a:tab pos="840263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3300" eaLnBrk="0" fontAlgn="base" hangingPunct="0">
              <a:spcBef>
                <a:spcPct val="0"/>
              </a:spcBef>
              <a:spcAft>
                <a:spcPct val="0"/>
              </a:spcAft>
              <a:tabLst>
                <a:tab pos="840263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FFCC00"/>
              </a:buClr>
            </a:pPr>
            <a:r>
              <a:rPr kumimoji="1" lang="en-US" altLang="ja-JP" sz="2000">
                <a:solidFill>
                  <a:srgbClr val="002060"/>
                </a:solidFill>
                <a:latin typeface="Trebuchet MS" pitchFamily="34" charset="0"/>
                <a:ea typeface="Osaka" pitchFamily="-65" charset="-128"/>
              </a:rPr>
              <a:t>Charge distribution of short-lived nuclei</a:t>
            </a:r>
          </a:p>
          <a:p>
            <a:pPr eaLnBrk="1" hangingPunct="1">
              <a:spcBef>
                <a:spcPct val="50000"/>
              </a:spcBef>
              <a:buClr>
                <a:srgbClr val="FFCC00"/>
              </a:buClr>
            </a:pPr>
            <a:r>
              <a:rPr kumimoji="1" lang="en-US" altLang="ja-JP" sz="2000">
                <a:solidFill>
                  <a:srgbClr val="002060"/>
                </a:solidFill>
                <a:latin typeface="Trebuchet MS" pitchFamily="34" charset="0"/>
                <a:ea typeface="Osaka" pitchFamily="-65" charset="-128"/>
              </a:rPr>
              <a:t>Solid hydrogen film to stop both µ and A*</a:t>
            </a:r>
          </a:p>
        </p:txBody>
      </p:sp>
      <p:pic>
        <p:nvPicPr>
          <p:cNvPr id="34820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2851150"/>
            <a:ext cx="4424363" cy="331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29"/>
          <p:cNvSpPr txBox="1">
            <a:spLocks noChangeArrowheads="1"/>
          </p:cNvSpPr>
          <p:nvPr/>
        </p:nvSpPr>
        <p:spPr bwMode="auto">
          <a:xfrm>
            <a:off x="1539875" y="2309813"/>
            <a:ext cx="2382838" cy="385762"/>
          </a:xfrm>
          <a:prstGeom prst="rect">
            <a:avLst/>
          </a:prstGeom>
          <a:solidFill>
            <a:srgbClr val="FFFF66"/>
          </a:solidFill>
          <a:ln w="19050">
            <a:solidFill>
              <a:srgbClr val="3333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1" lang="en-US" altLang="ja-JP" b="1">
                <a:ea typeface="Osaka" pitchFamily="-65" charset="-128"/>
              </a:rPr>
              <a:t>µH + A</a:t>
            </a:r>
            <a:r>
              <a:rPr kumimoji="1" lang="en-US" altLang="ja-JP" b="1" baseline="-25000">
                <a:ea typeface="Osaka" pitchFamily="-65" charset="-128"/>
              </a:rPr>
              <a:t>z</a:t>
            </a:r>
            <a:r>
              <a:rPr kumimoji="1" lang="en-US" altLang="ja-JP" b="1" baseline="30000">
                <a:ea typeface="Osaka" pitchFamily="-65" charset="-128"/>
              </a:rPr>
              <a:t>*</a:t>
            </a:r>
            <a:r>
              <a:rPr kumimoji="1" lang="en-US" altLang="ja-JP" b="1">
                <a:ea typeface="Osaka" pitchFamily="-65" charset="-128"/>
              </a:rPr>
              <a:t> </a:t>
            </a:r>
            <a:r>
              <a:rPr kumimoji="1" lang="en-US" altLang="ja-JP" sz="1600">
                <a:latin typeface="Symbol" pitchFamily="18" charset="2"/>
                <a:ea typeface="Osaka" pitchFamily="-65" charset="-128"/>
                <a:sym typeface="Symbol" pitchFamily="18" charset="2"/>
              </a:rPr>
              <a:t></a:t>
            </a:r>
            <a:r>
              <a:rPr kumimoji="1" lang="en-US" altLang="ja-JP" b="1">
                <a:ea typeface="Osaka" pitchFamily="-65" charset="-128"/>
              </a:rPr>
              <a:t> µA</a:t>
            </a:r>
            <a:r>
              <a:rPr kumimoji="1" lang="en-US" altLang="ja-JP" b="1" baseline="-25000">
                <a:ea typeface="Osaka" pitchFamily="-65" charset="-128"/>
              </a:rPr>
              <a:t>z</a:t>
            </a:r>
            <a:r>
              <a:rPr kumimoji="1" lang="en-US" altLang="ja-JP" b="1" baseline="30000">
                <a:ea typeface="Osaka" pitchFamily="-65" charset="-128"/>
              </a:rPr>
              <a:t>* </a:t>
            </a:r>
            <a:r>
              <a:rPr kumimoji="1" lang="en-US" altLang="ja-JP" b="1">
                <a:ea typeface="Osaka" pitchFamily="-65" charset="-128"/>
              </a:rPr>
              <a:t>+ H</a:t>
            </a:r>
          </a:p>
        </p:txBody>
      </p:sp>
      <p:pic>
        <p:nvPicPr>
          <p:cNvPr id="34822" name="Picture 32" descr="Ge-muAg-NEW_v3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218" y="3347774"/>
            <a:ext cx="2611437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Rectangle 38"/>
          <p:cNvSpPr>
            <a:spLocks noChangeArrowheads="1"/>
          </p:cNvSpPr>
          <p:nvPr/>
        </p:nvSpPr>
        <p:spPr bwMode="auto">
          <a:xfrm>
            <a:off x="46170" y="157006"/>
            <a:ext cx="59851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2800" b="1" u="sng" dirty="0">
                <a:solidFill>
                  <a:srgbClr val="002060"/>
                </a:solidFill>
                <a:latin typeface="Trebuchet MS" pitchFamily="34" charset="0"/>
                <a:ea typeface="MS Mincho" pitchFamily="49" charset="-128"/>
              </a:rPr>
              <a:t>Port 4: </a:t>
            </a:r>
            <a:r>
              <a:rPr kumimoji="1" lang="en-US" altLang="ja-JP" sz="2800" b="1" u="sng" dirty="0" err="1">
                <a:solidFill>
                  <a:srgbClr val="002060"/>
                </a:solidFill>
                <a:latin typeface="Trebuchet MS" pitchFamily="34" charset="0"/>
                <a:ea typeface="MS Mincho" pitchFamily="49" charset="-128"/>
              </a:rPr>
              <a:t>Muonic</a:t>
            </a:r>
            <a:r>
              <a:rPr kumimoji="1" lang="en-US" altLang="ja-JP" sz="2800" b="1" u="sng" dirty="0">
                <a:solidFill>
                  <a:srgbClr val="002060"/>
                </a:solidFill>
                <a:latin typeface="Trebuchet MS" pitchFamily="34" charset="0"/>
                <a:ea typeface="MS Mincho" pitchFamily="49" charset="-128"/>
              </a:rPr>
              <a:t> atom spectroscopy </a:t>
            </a:r>
          </a:p>
          <a:p>
            <a:endParaRPr kumimoji="1" lang="en-GB" sz="2800" b="1" u="sng" dirty="0">
              <a:solidFill>
                <a:srgbClr val="002060"/>
              </a:solidFill>
              <a:latin typeface="Trebuchet MS" pitchFamily="34" charset="0"/>
              <a:ea typeface="MS Mincho" pitchFamily="49" charset="-12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6255657"/>
            <a:ext cx="9144000" cy="602343"/>
            <a:chOff x="0" y="6255657"/>
            <a:chExt cx="9144000" cy="602343"/>
          </a:xfrm>
        </p:grpSpPr>
        <p:sp>
          <p:nvSpPr>
            <p:cNvPr id="10" name="Rectangle 9"/>
            <p:cNvSpPr/>
            <p:nvPr userDrawn="1"/>
          </p:nvSpPr>
          <p:spPr>
            <a:xfrm>
              <a:off x="0" y="6255657"/>
              <a:ext cx="9144000" cy="602343"/>
            </a:xfrm>
            <a:prstGeom prst="rect">
              <a:avLst/>
            </a:prstGeom>
            <a:solidFill>
              <a:srgbClr val="0E0E2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4152900" y="6326192"/>
              <a:ext cx="4749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Project X </a:t>
              </a:r>
              <a:r>
                <a:rPr lang="en-GB" sz="1100" i="1" kern="1200" dirty="0" err="1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Muon</a:t>
              </a:r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 Spin Rotation Forum</a:t>
              </a:r>
            </a:p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October 2012</a:t>
              </a:r>
              <a:endParaRPr lang="en-GB" sz="1100" i="1" dirty="0">
                <a:solidFill>
                  <a:schemeClr val="bg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35" y="6309320"/>
              <a:ext cx="878173" cy="487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571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273050" y="1628800"/>
            <a:ext cx="4241800" cy="42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000" b="1" dirty="0">
                <a:solidFill>
                  <a:srgbClr val="002060"/>
                </a:solidFill>
                <a:latin typeface="Trebuchet MS" pitchFamily="34" charset="0"/>
              </a:rPr>
              <a:t>Pros</a:t>
            </a:r>
          </a:p>
          <a:p>
            <a:pPr eaLnBrk="1" hangingPunct="1">
              <a:spcBef>
                <a:spcPct val="50000"/>
              </a:spcBef>
            </a:pPr>
            <a:r>
              <a:rPr lang="en-GB" dirty="0">
                <a:solidFill>
                  <a:srgbClr val="002060"/>
                </a:solidFill>
                <a:latin typeface="Trebuchet MS" pitchFamily="34" charset="0"/>
              </a:rPr>
              <a:t>Low intrinsic background – measurements to long times</a:t>
            </a:r>
          </a:p>
          <a:p>
            <a:pPr eaLnBrk="1" hangingPunct="1">
              <a:spcBef>
                <a:spcPct val="50000"/>
              </a:spcBef>
            </a:pPr>
            <a:r>
              <a:rPr lang="en-GB" dirty="0">
                <a:solidFill>
                  <a:srgbClr val="002060"/>
                </a:solidFill>
                <a:latin typeface="Trebuchet MS" pitchFamily="34" charset="0"/>
              </a:rPr>
              <a:t>Weak relaxations, slow precession</a:t>
            </a:r>
          </a:p>
          <a:p>
            <a:pPr eaLnBrk="1" hangingPunct="1">
              <a:spcBef>
                <a:spcPct val="50000"/>
              </a:spcBef>
            </a:pPr>
            <a:endParaRPr lang="en-GB" dirty="0">
              <a:solidFill>
                <a:srgbClr val="002060"/>
              </a:solidFill>
              <a:latin typeface="Trebuchet MS" pitchFamily="34" charset="0"/>
            </a:endParaRPr>
          </a:p>
          <a:p>
            <a:pPr eaLnBrk="1" hangingPunct="1"/>
            <a:r>
              <a:rPr lang="en-GB" dirty="0">
                <a:solidFill>
                  <a:srgbClr val="002060"/>
                </a:solidFill>
                <a:latin typeface="Trebuchet MS" pitchFamily="34" charset="0"/>
              </a:rPr>
              <a:t>No fundamental data rate limit</a:t>
            </a:r>
          </a:p>
          <a:p>
            <a:pPr eaLnBrk="1" hangingPunct="1">
              <a:spcBef>
                <a:spcPct val="50000"/>
              </a:spcBef>
            </a:pPr>
            <a:endParaRPr lang="en-GB" i="1" dirty="0">
              <a:solidFill>
                <a:srgbClr val="002060"/>
              </a:solidFill>
              <a:latin typeface="Trebuchet MS" pitchFamily="34" charset="0"/>
            </a:endParaRPr>
          </a:p>
          <a:p>
            <a:pPr eaLnBrk="1" hangingPunct="1"/>
            <a:r>
              <a:rPr lang="en-GB" dirty="0">
                <a:solidFill>
                  <a:srgbClr val="002060"/>
                </a:solidFill>
                <a:latin typeface="Trebuchet MS" pitchFamily="34" charset="0"/>
              </a:rPr>
              <a:t>Pulsed environments are a speciality:</a:t>
            </a:r>
          </a:p>
          <a:p>
            <a:pPr eaLnBrk="1" hangingPunct="1"/>
            <a:r>
              <a:rPr lang="en-GB" i="1" dirty="0">
                <a:solidFill>
                  <a:srgbClr val="002060"/>
                </a:solidFill>
                <a:latin typeface="Trebuchet MS" pitchFamily="34" charset="0"/>
              </a:rPr>
              <a:t>	reduce sample heating</a:t>
            </a:r>
          </a:p>
          <a:p>
            <a:pPr eaLnBrk="1" hangingPunct="1"/>
            <a:r>
              <a:rPr lang="en-GB" i="1" dirty="0">
                <a:solidFill>
                  <a:srgbClr val="002060"/>
                </a:solidFill>
                <a:latin typeface="Trebuchet MS" pitchFamily="34" charset="0"/>
              </a:rPr>
              <a:t>	allow dynamics </a:t>
            </a:r>
          </a:p>
          <a:p>
            <a:pPr eaLnBrk="1" hangingPunct="1"/>
            <a:r>
              <a:rPr lang="en-GB" i="1" dirty="0">
                <a:solidFill>
                  <a:srgbClr val="002060"/>
                </a:solidFill>
                <a:latin typeface="Trebuchet MS" pitchFamily="34" charset="0"/>
              </a:rPr>
              <a:t>	multi-pulse stimuli</a:t>
            </a:r>
          </a:p>
          <a:p>
            <a:pPr eaLnBrk="1" hangingPunct="1"/>
            <a:r>
              <a:rPr lang="en-GB" i="1" dirty="0">
                <a:solidFill>
                  <a:srgbClr val="002060"/>
                </a:solidFill>
                <a:latin typeface="Trebuchet MS" pitchFamily="34" charset="0"/>
              </a:rPr>
              <a:t>	light, laser, E-field, B-			field, RF</a:t>
            </a:r>
          </a:p>
        </p:txBody>
      </p:sp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4424363" y="1628800"/>
            <a:ext cx="4521200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000" b="1" dirty="0">
                <a:solidFill>
                  <a:srgbClr val="002060"/>
                </a:solidFill>
                <a:latin typeface="Trebuchet MS" pitchFamily="34" charset="0"/>
              </a:rPr>
              <a:t>Cons</a:t>
            </a:r>
          </a:p>
          <a:p>
            <a:pPr eaLnBrk="1" hangingPunct="1">
              <a:spcBef>
                <a:spcPct val="50000"/>
              </a:spcBef>
            </a:pPr>
            <a:r>
              <a:rPr lang="en-GB" dirty="0">
                <a:solidFill>
                  <a:srgbClr val="002060"/>
                </a:solidFill>
                <a:latin typeface="Trebuchet MS" pitchFamily="34" charset="0"/>
              </a:rPr>
              <a:t>Short time (&lt;0.2 </a:t>
            </a:r>
            <a:r>
              <a:rPr lang="en-GB" dirty="0" err="1">
                <a:solidFill>
                  <a:srgbClr val="002060"/>
                </a:solidFill>
                <a:latin typeface="Symbol" pitchFamily="18" charset="2"/>
              </a:rPr>
              <a:t>m</a:t>
            </a:r>
            <a:r>
              <a:rPr lang="en-GB" dirty="0" err="1">
                <a:solidFill>
                  <a:srgbClr val="002060"/>
                </a:solidFill>
                <a:latin typeface="Trebuchet MS" pitchFamily="34" charset="0"/>
              </a:rPr>
              <a:t>S</a:t>
            </a:r>
            <a:r>
              <a:rPr lang="en-GB" dirty="0">
                <a:solidFill>
                  <a:srgbClr val="002060"/>
                </a:solidFill>
                <a:latin typeface="Trebuchet MS" pitchFamily="34" charset="0"/>
              </a:rPr>
              <a:t>) structure lost</a:t>
            </a:r>
          </a:p>
          <a:p>
            <a:pPr eaLnBrk="1" hangingPunct="1"/>
            <a:endParaRPr lang="en-GB" dirty="0">
              <a:solidFill>
                <a:srgbClr val="002060"/>
              </a:solidFill>
              <a:latin typeface="Trebuchet MS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GB" dirty="0">
                <a:solidFill>
                  <a:srgbClr val="002060"/>
                </a:solidFill>
                <a:latin typeface="Trebuchet MS" pitchFamily="34" charset="0"/>
              </a:rPr>
              <a:t>Not good at measurements &gt; 10MHz or relaxations &gt;0.1</a:t>
            </a:r>
            <a:r>
              <a:rPr lang="en-GB" dirty="0">
                <a:solidFill>
                  <a:srgbClr val="002060"/>
                </a:solidFill>
                <a:latin typeface="Symbol" pitchFamily="18" charset="2"/>
              </a:rPr>
              <a:t>m</a:t>
            </a:r>
            <a:r>
              <a:rPr lang="en-GB" dirty="0">
                <a:solidFill>
                  <a:srgbClr val="002060"/>
                </a:solidFill>
                <a:latin typeface="Trebuchet MS" pitchFamily="34" charset="0"/>
              </a:rPr>
              <a:t>s</a:t>
            </a:r>
            <a:r>
              <a:rPr lang="en-GB" baseline="30000" dirty="0">
                <a:solidFill>
                  <a:srgbClr val="002060"/>
                </a:solidFill>
                <a:latin typeface="Trebuchet MS" pitchFamily="34" charset="0"/>
              </a:rPr>
              <a:t>-1</a:t>
            </a:r>
          </a:p>
          <a:p>
            <a:pPr eaLnBrk="1" hangingPunct="1">
              <a:spcBef>
                <a:spcPct val="50000"/>
              </a:spcBef>
            </a:pPr>
            <a:r>
              <a:rPr lang="en-GB" dirty="0">
                <a:solidFill>
                  <a:srgbClr val="002060"/>
                </a:solidFill>
                <a:latin typeface="Trebuchet MS" pitchFamily="34" charset="0"/>
              </a:rPr>
              <a:t>Requires detector arrays with many elements </a:t>
            </a:r>
          </a:p>
          <a:p>
            <a:pPr eaLnBrk="1" hangingPunct="1">
              <a:spcBef>
                <a:spcPct val="50000"/>
              </a:spcBef>
            </a:pPr>
            <a:r>
              <a:rPr lang="en-GB" dirty="0">
                <a:solidFill>
                  <a:srgbClr val="002060"/>
                </a:solidFill>
                <a:latin typeface="Trebuchet MS" pitchFamily="34" charset="0"/>
              </a:rPr>
              <a:t>50 Hz is not time-efficient (we use 32</a:t>
            </a:r>
            <a:r>
              <a:rPr lang="en-GB" dirty="0">
                <a:solidFill>
                  <a:srgbClr val="002060"/>
                </a:solidFill>
                <a:latin typeface="Symbol" pitchFamily="18" charset="2"/>
              </a:rPr>
              <a:t>m</a:t>
            </a:r>
            <a:r>
              <a:rPr lang="en-GB" dirty="0">
                <a:solidFill>
                  <a:srgbClr val="002060"/>
                </a:solidFill>
                <a:latin typeface="Trebuchet MS" pitchFamily="34" charset="0"/>
              </a:rPr>
              <a:t>s every 20 </a:t>
            </a:r>
            <a:r>
              <a:rPr lang="en-GB" dirty="0" err="1">
                <a:solidFill>
                  <a:srgbClr val="002060"/>
                </a:solidFill>
                <a:latin typeface="Trebuchet MS" pitchFamily="34" charset="0"/>
              </a:rPr>
              <a:t>ms</a:t>
            </a:r>
            <a:r>
              <a:rPr lang="en-GB" dirty="0">
                <a:solidFill>
                  <a:srgbClr val="002060"/>
                </a:solidFill>
                <a:latin typeface="Trebuchet MS" pitchFamily="34" charset="0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endParaRPr lang="en-GB" dirty="0">
              <a:solidFill>
                <a:srgbClr val="002060"/>
              </a:solidFill>
              <a:latin typeface="Trebuchet MS" pitchFamily="34" charset="0"/>
            </a:endParaRPr>
          </a:p>
        </p:txBody>
      </p:sp>
      <p:sp>
        <p:nvSpPr>
          <p:cNvPr id="22532" name="Line 27"/>
          <p:cNvSpPr>
            <a:spLocks noChangeShapeType="1"/>
          </p:cNvSpPr>
          <p:nvPr/>
        </p:nvSpPr>
        <p:spPr bwMode="auto">
          <a:xfrm>
            <a:off x="4359275" y="1700807"/>
            <a:ext cx="0" cy="41729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33" name="Text Box 30"/>
          <p:cNvSpPr txBox="1">
            <a:spLocks noChangeArrowheads="1"/>
          </p:cNvSpPr>
          <p:nvPr/>
        </p:nvSpPr>
        <p:spPr bwMode="auto">
          <a:xfrm>
            <a:off x="181859" y="195263"/>
            <a:ext cx="62579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800" b="1" u="sng" dirty="0" smtClean="0">
                <a:solidFill>
                  <a:srgbClr val="002060"/>
                </a:solidFill>
                <a:latin typeface="Trebuchet MS" pitchFamily="34" charset="0"/>
              </a:rPr>
              <a:t>Pulsed </a:t>
            </a:r>
            <a:r>
              <a:rPr lang="en-GB" sz="2800" b="1" u="sng" dirty="0" err="1" smtClean="0">
                <a:solidFill>
                  <a:srgbClr val="002060"/>
                </a:solidFill>
                <a:latin typeface="Trebuchet MS" pitchFamily="34" charset="0"/>
              </a:rPr>
              <a:t>Muons</a:t>
            </a:r>
            <a:r>
              <a:rPr lang="en-GB" sz="2800" b="1" u="sng" dirty="0" smtClean="0">
                <a:solidFill>
                  <a:srgbClr val="002060"/>
                </a:solidFill>
                <a:latin typeface="Trebuchet MS" pitchFamily="34" charset="0"/>
              </a:rPr>
              <a:t> </a:t>
            </a:r>
            <a:r>
              <a:rPr lang="en-GB" sz="2800" b="1" u="sng" dirty="0">
                <a:solidFill>
                  <a:srgbClr val="002060"/>
                </a:solidFill>
                <a:latin typeface="Trebuchet MS" pitchFamily="34" charset="0"/>
              </a:rPr>
              <a:t>– Pros and Cons</a:t>
            </a:r>
          </a:p>
        </p:txBody>
      </p:sp>
      <p:sp>
        <p:nvSpPr>
          <p:cNvPr id="22536" name="Rectangle 37"/>
          <p:cNvSpPr>
            <a:spLocks noChangeArrowheads="1"/>
          </p:cNvSpPr>
          <p:nvPr/>
        </p:nvSpPr>
        <p:spPr bwMode="auto">
          <a:xfrm>
            <a:off x="160338" y="887413"/>
            <a:ext cx="85881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2060"/>
                </a:solidFill>
                <a:latin typeface="Trebuchet MS" pitchFamily="34" charset="0"/>
              </a:rPr>
              <a:t>Muons</a:t>
            </a:r>
            <a:r>
              <a:rPr lang="en-GB" dirty="0">
                <a:solidFill>
                  <a:srgbClr val="002060"/>
                </a:solidFill>
                <a:latin typeface="Trebuchet MS" pitchFamily="34" charset="0"/>
              </a:rPr>
              <a:t> arrive in 80ns-wide pulses</a:t>
            </a:r>
            <a:r>
              <a:rPr lang="en-GB" dirty="0" smtClean="0">
                <a:solidFill>
                  <a:srgbClr val="002060"/>
                </a:solidFill>
                <a:latin typeface="Trebuchet MS" pitchFamily="34" charset="0"/>
              </a:rPr>
              <a:t>: </a:t>
            </a:r>
            <a:r>
              <a:rPr lang="en-GB" dirty="0">
                <a:solidFill>
                  <a:srgbClr val="002060"/>
                </a:solidFill>
                <a:latin typeface="Trebuchet MS" pitchFamily="34" charset="0"/>
              </a:rPr>
              <a:t>	</a:t>
            </a:r>
            <a:r>
              <a:rPr lang="en-GB" i="1" dirty="0">
                <a:solidFill>
                  <a:srgbClr val="002060"/>
                </a:solidFill>
                <a:latin typeface="Trebuchet MS" pitchFamily="34" charset="0"/>
              </a:rPr>
              <a:t>affects timing </a:t>
            </a:r>
            <a:r>
              <a:rPr lang="en-GB" i="1" dirty="0" smtClean="0">
                <a:solidFill>
                  <a:srgbClr val="002060"/>
                </a:solidFill>
                <a:latin typeface="Trebuchet MS" pitchFamily="34" charset="0"/>
              </a:rPr>
              <a:t>measurement but many </a:t>
            </a:r>
            <a:r>
              <a:rPr lang="en-GB" i="1" dirty="0" err="1">
                <a:solidFill>
                  <a:srgbClr val="002060"/>
                </a:solidFill>
                <a:latin typeface="Trebuchet MS" pitchFamily="34" charset="0"/>
              </a:rPr>
              <a:t>muons</a:t>
            </a:r>
            <a:r>
              <a:rPr lang="en-GB" i="1" dirty="0">
                <a:solidFill>
                  <a:srgbClr val="002060"/>
                </a:solidFill>
                <a:latin typeface="Trebuchet MS" pitchFamily="34" charset="0"/>
              </a:rPr>
              <a:t> 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0" y="6255657"/>
            <a:ext cx="9144000" cy="602343"/>
            <a:chOff x="0" y="6255657"/>
            <a:chExt cx="9144000" cy="602343"/>
          </a:xfrm>
        </p:grpSpPr>
        <p:sp>
          <p:nvSpPr>
            <p:cNvPr id="34" name="Rectangle 33"/>
            <p:cNvSpPr/>
            <p:nvPr userDrawn="1"/>
          </p:nvSpPr>
          <p:spPr>
            <a:xfrm>
              <a:off x="0" y="6255657"/>
              <a:ext cx="9144000" cy="602343"/>
            </a:xfrm>
            <a:prstGeom prst="rect">
              <a:avLst/>
            </a:prstGeom>
            <a:solidFill>
              <a:srgbClr val="0E0E2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4152900" y="6326192"/>
              <a:ext cx="4749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Project X </a:t>
              </a:r>
              <a:r>
                <a:rPr lang="en-GB" sz="1100" i="1" kern="1200" dirty="0" err="1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Muon</a:t>
              </a:r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 Spin Rotation Forum</a:t>
              </a:r>
            </a:p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October 2012</a:t>
              </a:r>
              <a:endParaRPr lang="en-GB" sz="1100" i="1" dirty="0">
                <a:solidFill>
                  <a:schemeClr val="bg1"/>
                </a:solidFill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 userDrawn="1"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35" y="6309320"/>
              <a:ext cx="878173" cy="487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818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972686"/>
            <a:ext cx="4113212" cy="447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653" y="2204864"/>
            <a:ext cx="5021953" cy="3060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223838" y="973138"/>
            <a:ext cx="46990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 i="1" dirty="0">
                <a:solidFill>
                  <a:srgbClr val="002060"/>
                </a:solidFill>
                <a:latin typeface="Trebuchet MS" pitchFamily="34" charset="0"/>
              </a:rPr>
              <a:t>LiVGe</a:t>
            </a:r>
            <a:r>
              <a:rPr lang="en-GB" sz="2400" i="1" baseline="-25000" dirty="0">
                <a:solidFill>
                  <a:srgbClr val="002060"/>
                </a:solidFill>
                <a:latin typeface="Trebuchet MS" pitchFamily="34" charset="0"/>
              </a:rPr>
              <a:t>2</a:t>
            </a:r>
            <a:r>
              <a:rPr lang="en-GB" sz="2400" i="1" dirty="0">
                <a:solidFill>
                  <a:srgbClr val="002060"/>
                </a:solidFill>
                <a:latin typeface="Trebuchet MS" pitchFamily="34" charset="0"/>
              </a:rPr>
              <a:t>O</a:t>
            </a:r>
            <a:r>
              <a:rPr lang="en-GB" sz="2400" i="1" baseline="-25000" dirty="0">
                <a:solidFill>
                  <a:srgbClr val="002060"/>
                </a:solidFill>
                <a:latin typeface="Trebuchet MS" pitchFamily="34" charset="0"/>
              </a:rPr>
              <a:t>6</a:t>
            </a:r>
          </a:p>
          <a:p>
            <a:pPr eaLnBrk="1" hangingPunct="1">
              <a:spcBef>
                <a:spcPct val="50000"/>
              </a:spcBef>
            </a:pPr>
            <a:r>
              <a:rPr lang="en-GB" sz="1600" i="1" dirty="0">
                <a:solidFill>
                  <a:srgbClr val="002060"/>
                </a:solidFill>
                <a:latin typeface="Trebuchet MS" pitchFamily="34" charset="0"/>
              </a:rPr>
              <a:t>Blundell et al., Phys. Rev. B 67 (2003) 224411</a:t>
            </a:r>
          </a:p>
        </p:txBody>
      </p:sp>
      <p:sp>
        <p:nvSpPr>
          <p:cNvPr id="23557" name="Text Box 12"/>
          <p:cNvSpPr txBox="1">
            <a:spLocks noChangeArrowheads="1"/>
          </p:cNvSpPr>
          <p:nvPr/>
        </p:nvSpPr>
        <p:spPr bwMode="auto">
          <a:xfrm>
            <a:off x="271463" y="195263"/>
            <a:ext cx="48323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800" b="1" u="sng" dirty="0" smtClean="0">
                <a:solidFill>
                  <a:srgbClr val="002060"/>
                </a:solidFill>
                <a:latin typeface="Trebuchet MS" pitchFamily="34" charset="0"/>
              </a:rPr>
              <a:t>Example - </a:t>
            </a:r>
            <a:r>
              <a:rPr lang="en-GB" sz="2800" b="1" u="sng" dirty="0" smtClean="0">
                <a:solidFill>
                  <a:srgbClr val="002060"/>
                </a:solidFill>
                <a:latin typeface="Trebuchet MS" pitchFamily="34" charset="0"/>
              </a:rPr>
              <a:t>ISIS / PSI</a:t>
            </a:r>
            <a:endParaRPr lang="en-GB" sz="2800" b="1" u="sng" dirty="0">
              <a:solidFill>
                <a:srgbClr val="002060"/>
              </a:solidFill>
              <a:latin typeface="Trebuchet MS" pitchFamily="34" charset="0"/>
            </a:endParaRPr>
          </a:p>
        </p:txBody>
      </p:sp>
      <p:sp>
        <p:nvSpPr>
          <p:cNvPr id="23558" name="Rectangle 13"/>
          <p:cNvSpPr>
            <a:spLocks noChangeArrowheads="1"/>
          </p:cNvSpPr>
          <p:nvPr/>
        </p:nvSpPr>
        <p:spPr bwMode="auto">
          <a:xfrm>
            <a:off x="635000" y="5186363"/>
            <a:ext cx="800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3200" i="1">
                <a:solidFill>
                  <a:srgbClr val="002060"/>
                </a:solidFill>
                <a:latin typeface="Trebuchet MS" pitchFamily="34" charset="0"/>
              </a:rPr>
              <a:t>ISIS</a:t>
            </a:r>
          </a:p>
        </p:txBody>
      </p:sp>
      <p:sp>
        <p:nvSpPr>
          <p:cNvPr id="23559" name="Rectangle 14"/>
          <p:cNvSpPr>
            <a:spLocks noChangeArrowheads="1"/>
          </p:cNvSpPr>
          <p:nvPr/>
        </p:nvSpPr>
        <p:spPr bwMode="auto">
          <a:xfrm>
            <a:off x="5222875" y="5073650"/>
            <a:ext cx="7127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3200" i="1">
                <a:solidFill>
                  <a:srgbClr val="002060"/>
                </a:solidFill>
                <a:latin typeface="Trebuchet MS" pitchFamily="34" charset="0"/>
              </a:rPr>
              <a:t>PSI</a:t>
            </a:r>
          </a:p>
        </p:txBody>
      </p:sp>
      <p:sp>
        <p:nvSpPr>
          <p:cNvPr id="23560" name="Oval 15"/>
          <p:cNvSpPr>
            <a:spLocks noChangeArrowheads="1"/>
          </p:cNvSpPr>
          <p:nvPr/>
        </p:nvSpPr>
        <p:spPr bwMode="auto">
          <a:xfrm>
            <a:off x="755576" y="4365104"/>
            <a:ext cx="3922712" cy="7715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1" name="Oval 16"/>
          <p:cNvSpPr>
            <a:spLocks noChangeArrowheads="1"/>
          </p:cNvSpPr>
          <p:nvPr/>
        </p:nvSpPr>
        <p:spPr bwMode="auto">
          <a:xfrm>
            <a:off x="5375027" y="4386263"/>
            <a:ext cx="3373437" cy="7715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0" y="6255657"/>
            <a:ext cx="9144000" cy="602343"/>
            <a:chOff x="0" y="6255657"/>
            <a:chExt cx="9144000" cy="602343"/>
          </a:xfrm>
        </p:grpSpPr>
        <p:sp>
          <p:nvSpPr>
            <p:cNvPr id="11" name="Rectangle 10"/>
            <p:cNvSpPr/>
            <p:nvPr userDrawn="1"/>
          </p:nvSpPr>
          <p:spPr>
            <a:xfrm>
              <a:off x="0" y="6255657"/>
              <a:ext cx="9144000" cy="602343"/>
            </a:xfrm>
            <a:prstGeom prst="rect">
              <a:avLst/>
            </a:prstGeom>
            <a:solidFill>
              <a:srgbClr val="0E0E2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/>
            <p:cNvSpPr txBox="1"/>
            <p:nvPr userDrawn="1"/>
          </p:nvSpPr>
          <p:spPr>
            <a:xfrm>
              <a:off x="4152900" y="6326192"/>
              <a:ext cx="4749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Project X </a:t>
              </a:r>
              <a:r>
                <a:rPr lang="en-GB" sz="1100" i="1" kern="1200" dirty="0" err="1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Muon</a:t>
              </a:r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 Spin Rotation Forum</a:t>
              </a:r>
            </a:p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October 2012</a:t>
              </a:r>
              <a:endParaRPr lang="en-GB" sz="1100" i="1" dirty="0">
                <a:solidFill>
                  <a:schemeClr val="bg1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35" y="6309320"/>
              <a:ext cx="878173" cy="487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484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9" name="Rectangle 9"/>
          <p:cNvSpPr>
            <a:spLocks noChangeArrowheads="1"/>
          </p:cNvSpPr>
          <p:nvPr/>
        </p:nvSpPr>
        <p:spPr bwMode="auto">
          <a:xfrm>
            <a:off x="2282825" y="1952625"/>
            <a:ext cx="4673600" cy="2717800"/>
          </a:xfrm>
          <a:prstGeom prst="rect">
            <a:avLst/>
          </a:prstGeom>
          <a:solidFill>
            <a:srgbClr val="FFFFFF">
              <a:alpha val="8196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GB" sz="2800" b="1" dirty="0">
                <a:solidFill>
                  <a:srgbClr val="002060"/>
                </a:solidFill>
                <a:latin typeface="Trebuchet MS" pitchFamily="34" charset="0"/>
              </a:rPr>
              <a:t>ISIS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000" b="1" dirty="0">
                <a:solidFill>
                  <a:srgbClr val="002060"/>
                </a:solidFill>
                <a:latin typeface="Trebuchet MS" pitchFamily="34" charset="0"/>
              </a:rPr>
              <a:t>Broad academic base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000" b="1" dirty="0">
                <a:solidFill>
                  <a:srgbClr val="002060"/>
                </a:solidFill>
                <a:latin typeface="Trebuchet MS" pitchFamily="34" charset="0"/>
              </a:rPr>
              <a:t>25 Instruments (soon to be 33+) 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000" b="1" dirty="0">
                <a:solidFill>
                  <a:srgbClr val="002060"/>
                </a:solidFill>
                <a:latin typeface="Trebuchet MS" pitchFamily="34" charset="0"/>
              </a:rPr>
              <a:t>700 Experiments per year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000" b="1" dirty="0">
                <a:solidFill>
                  <a:srgbClr val="002060"/>
                </a:solidFill>
                <a:latin typeface="Trebuchet MS" pitchFamily="34" charset="0"/>
              </a:rPr>
              <a:t>3000 Instrument-days per year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000" b="1" dirty="0">
                <a:solidFill>
                  <a:srgbClr val="002060"/>
                </a:solidFill>
                <a:latin typeface="Trebuchet MS" pitchFamily="34" charset="0"/>
              </a:rPr>
              <a:t>500 Publications per year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000" b="1" dirty="0">
                <a:solidFill>
                  <a:srgbClr val="002060"/>
                </a:solidFill>
                <a:latin typeface="Trebuchet MS" pitchFamily="34" charset="0"/>
              </a:rPr>
              <a:t>2000-strong user base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GB" sz="2000" b="1" dirty="0">
              <a:solidFill>
                <a:schemeClr val="accent2"/>
              </a:solidFill>
              <a:latin typeface="Trebuchet MS" pitchFamily="34" charset="0"/>
            </a:endParaRPr>
          </a:p>
          <a:p>
            <a:pPr marL="342900" indent="-342900"/>
            <a:endParaRPr lang="en-GB" sz="2000" b="1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28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8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271463" y="195263"/>
            <a:ext cx="75660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800" b="1" u="sng" dirty="0" smtClean="0">
                <a:solidFill>
                  <a:srgbClr val="002060"/>
                </a:solidFill>
                <a:latin typeface="Trebuchet MS" pitchFamily="34" charset="0"/>
              </a:rPr>
              <a:t>Overcoming </a:t>
            </a:r>
            <a:r>
              <a:rPr lang="en-GB" sz="2800" b="1" u="sng" dirty="0">
                <a:solidFill>
                  <a:srgbClr val="002060"/>
                </a:solidFill>
                <a:latin typeface="Trebuchet MS" pitchFamily="34" charset="0"/>
              </a:rPr>
              <a:t>Pulsed Source Limitations</a:t>
            </a:r>
          </a:p>
        </p:txBody>
      </p:sp>
      <p:pic>
        <p:nvPicPr>
          <p:cNvPr id="2457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65" y="1341438"/>
            <a:ext cx="855662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7"/>
          <p:cNvSpPr>
            <a:spLocks noChangeArrowheads="1"/>
          </p:cNvSpPr>
          <p:nvPr/>
        </p:nvSpPr>
        <p:spPr bwMode="auto">
          <a:xfrm>
            <a:off x="395536" y="901107"/>
            <a:ext cx="1873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1. Pulse slicing</a:t>
            </a:r>
          </a:p>
        </p:txBody>
      </p:sp>
      <p:sp>
        <p:nvSpPr>
          <p:cNvPr id="24581" name="Line 8"/>
          <p:cNvSpPr>
            <a:spLocks noChangeShapeType="1"/>
          </p:cNvSpPr>
          <p:nvPr/>
        </p:nvSpPr>
        <p:spPr bwMode="auto">
          <a:xfrm flipV="1">
            <a:off x="5076057" y="2865437"/>
            <a:ext cx="1091382" cy="200535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582" name="Rectangle 10"/>
          <p:cNvSpPr>
            <a:spLocks noChangeArrowheads="1"/>
          </p:cNvSpPr>
          <p:nvPr/>
        </p:nvSpPr>
        <p:spPr bwMode="auto">
          <a:xfrm>
            <a:off x="4545013" y="4942805"/>
            <a:ext cx="16716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‘normal’ frequency response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735763" y="3067049"/>
            <a:ext cx="2087562" cy="2810223"/>
            <a:chOff x="6735763" y="3067049"/>
            <a:chExt cx="2087562" cy="2810223"/>
          </a:xfrm>
        </p:grpSpPr>
        <p:sp>
          <p:nvSpPr>
            <p:cNvPr id="24583" name="Rectangle 11"/>
            <p:cNvSpPr>
              <a:spLocks noChangeArrowheads="1"/>
            </p:cNvSpPr>
            <p:nvPr/>
          </p:nvSpPr>
          <p:spPr bwMode="auto">
            <a:xfrm>
              <a:off x="6735763" y="4870797"/>
              <a:ext cx="2087562" cy="1006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Trebuchet MS" pitchFamily="34" charset="0"/>
                </a:rPr>
                <a:t>‘reduced pulse’ frequency response</a:t>
              </a:r>
            </a:p>
          </p:txBody>
        </p:sp>
        <p:sp>
          <p:nvSpPr>
            <p:cNvPr id="24584" name="Line 12"/>
            <p:cNvSpPr>
              <a:spLocks noChangeShapeType="1"/>
            </p:cNvSpPr>
            <p:nvPr/>
          </p:nvSpPr>
          <p:spPr bwMode="auto">
            <a:xfrm flipH="1" flipV="1">
              <a:off x="7578724" y="3067049"/>
              <a:ext cx="449659" cy="180374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247775" y="3813175"/>
            <a:ext cx="1671638" cy="2206476"/>
            <a:chOff x="1247775" y="3813175"/>
            <a:chExt cx="1671638" cy="2206476"/>
          </a:xfrm>
        </p:grpSpPr>
        <p:sp>
          <p:nvSpPr>
            <p:cNvPr id="24585" name="Rectangle 13"/>
            <p:cNvSpPr>
              <a:spLocks noChangeArrowheads="1"/>
            </p:cNvSpPr>
            <p:nvPr/>
          </p:nvSpPr>
          <p:spPr bwMode="auto">
            <a:xfrm>
              <a:off x="1247775" y="5013176"/>
              <a:ext cx="1671638" cy="1006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sz="2000" dirty="0">
                  <a:solidFill>
                    <a:srgbClr val="002060"/>
                  </a:solidFill>
                  <a:latin typeface="Trebuchet MS" pitchFamily="34" charset="0"/>
                </a:rPr>
                <a:t>kicker chops </a:t>
              </a:r>
              <a:r>
                <a:rPr lang="en-GB" sz="2000" b="1" u="sng" dirty="0">
                  <a:solidFill>
                    <a:srgbClr val="002060"/>
                  </a:solidFill>
                  <a:latin typeface="Trebuchet MS" pitchFamily="34" charset="0"/>
                </a:rPr>
                <a:t>within</a:t>
              </a:r>
              <a:r>
                <a:rPr lang="en-GB" sz="2000" dirty="0">
                  <a:solidFill>
                    <a:srgbClr val="002060"/>
                  </a:solidFill>
                  <a:latin typeface="Trebuchet MS" pitchFamily="34" charset="0"/>
                </a:rPr>
                <a:t> a pulse</a:t>
              </a:r>
            </a:p>
          </p:txBody>
        </p:sp>
        <p:sp>
          <p:nvSpPr>
            <p:cNvPr id="24586" name="Line 14"/>
            <p:cNvSpPr>
              <a:spLocks noChangeShapeType="1"/>
            </p:cNvSpPr>
            <p:nvPr/>
          </p:nvSpPr>
          <p:spPr bwMode="auto">
            <a:xfrm flipV="1">
              <a:off x="1962150" y="3813175"/>
              <a:ext cx="225425" cy="124142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0" y="6255657"/>
            <a:ext cx="9144000" cy="602343"/>
            <a:chOff x="0" y="6255657"/>
            <a:chExt cx="9144000" cy="602343"/>
          </a:xfrm>
        </p:grpSpPr>
        <p:sp>
          <p:nvSpPr>
            <p:cNvPr id="12" name="Rectangle 11"/>
            <p:cNvSpPr/>
            <p:nvPr userDrawn="1"/>
          </p:nvSpPr>
          <p:spPr>
            <a:xfrm>
              <a:off x="0" y="6255657"/>
              <a:ext cx="9144000" cy="602343"/>
            </a:xfrm>
            <a:prstGeom prst="rect">
              <a:avLst/>
            </a:prstGeom>
            <a:solidFill>
              <a:srgbClr val="0E0E2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/>
            <p:cNvSpPr txBox="1"/>
            <p:nvPr userDrawn="1"/>
          </p:nvSpPr>
          <p:spPr>
            <a:xfrm>
              <a:off x="4152900" y="6326192"/>
              <a:ext cx="4749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Project X </a:t>
              </a:r>
              <a:r>
                <a:rPr lang="en-GB" sz="1100" i="1" kern="1200" dirty="0" err="1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Muon</a:t>
              </a:r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 Spin Rotation Forum</a:t>
              </a:r>
            </a:p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October 2012</a:t>
              </a:r>
              <a:endParaRPr lang="en-GB" sz="1100" i="1" dirty="0">
                <a:solidFill>
                  <a:schemeClr val="bg1"/>
                </a:solidFill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35" y="6309320"/>
              <a:ext cx="878173" cy="487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367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15" descr="Mu2002_pulse_figur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71"/>
          <a:stretch>
            <a:fillRect/>
          </a:stretch>
        </p:blipFill>
        <p:spPr bwMode="auto">
          <a:xfrm>
            <a:off x="493713" y="639216"/>
            <a:ext cx="3489325" cy="552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271463" y="195263"/>
            <a:ext cx="75660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800" b="1" u="sng" dirty="0" smtClean="0">
                <a:solidFill>
                  <a:srgbClr val="002060"/>
                </a:solidFill>
                <a:latin typeface="Trebuchet MS" pitchFamily="34" charset="0"/>
              </a:rPr>
              <a:t>Overcoming </a:t>
            </a:r>
            <a:r>
              <a:rPr lang="en-GB" sz="2800" b="1" u="sng" dirty="0">
                <a:solidFill>
                  <a:srgbClr val="002060"/>
                </a:solidFill>
                <a:latin typeface="Trebuchet MS" pitchFamily="34" charset="0"/>
              </a:rPr>
              <a:t>Pulsed Source Limitations</a:t>
            </a: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4283075" y="852488"/>
            <a:ext cx="470353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2. </a:t>
            </a:r>
            <a:r>
              <a:rPr lang="en-GB" sz="2000" dirty="0" smtClean="0">
                <a:solidFill>
                  <a:srgbClr val="002060"/>
                </a:solidFill>
                <a:latin typeface="Trebuchet MS" pitchFamily="34" charset="0"/>
              </a:rPr>
              <a:t>Radio-frequency</a:t>
            </a:r>
          </a:p>
          <a:p>
            <a:endParaRPr lang="en-GB" sz="2000" dirty="0">
              <a:solidFill>
                <a:srgbClr val="002060"/>
              </a:solidFill>
              <a:latin typeface="Trebuchet MS" pitchFamily="34" charset="0"/>
            </a:endParaRPr>
          </a:p>
          <a:p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       </a:t>
            </a:r>
            <a:r>
              <a:rPr lang="en-GB" sz="2000" dirty="0" err="1">
                <a:solidFill>
                  <a:srgbClr val="002060"/>
                </a:solidFill>
                <a:latin typeface="Trebuchet MS" pitchFamily="34" charset="0"/>
              </a:rPr>
              <a:t>muons</a:t>
            </a:r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 accumulate during RF pulse</a:t>
            </a:r>
          </a:p>
          <a:p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       spins flipped through 90</a:t>
            </a:r>
            <a:r>
              <a:rPr lang="en-GB" sz="2000" baseline="30000" dirty="0">
                <a:solidFill>
                  <a:srgbClr val="002060"/>
                </a:solidFill>
                <a:latin typeface="Trebuchet MS" pitchFamily="34" charset="0"/>
              </a:rPr>
              <a:t>o</a:t>
            </a:r>
          </a:p>
          <a:p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       subsequent free </a:t>
            </a:r>
            <a:r>
              <a:rPr lang="en-GB" sz="2000" dirty="0" err="1">
                <a:solidFill>
                  <a:srgbClr val="002060"/>
                </a:solidFill>
                <a:latin typeface="Trebuchet MS" pitchFamily="34" charset="0"/>
              </a:rPr>
              <a:t>muon</a:t>
            </a:r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 precession</a:t>
            </a:r>
            <a:endParaRPr lang="en-GB" sz="2000" baseline="30000" dirty="0">
              <a:solidFill>
                <a:srgbClr val="002060"/>
              </a:solidFill>
              <a:latin typeface="Trebuchet MS" pitchFamily="34" charset="0"/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4337050" y="5282624"/>
            <a:ext cx="4572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1400" i="1" dirty="0">
                <a:solidFill>
                  <a:srgbClr val="002060"/>
                </a:solidFill>
              </a:rPr>
              <a:t>High frequency measurements at a pulsed </a:t>
            </a:r>
            <a:r>
              <a:rPr lang="en-GB" sz="1400" i="1" dirty="0" err="1">
                <a:solidFill>
                  <a:srgbClr val="002060"/>
                </a:solidFill>
              </a:rPr>
              <a:t>muon</a:t>
            </a:r>
            <a:r>
              <a:rPr lang="en-GB" sz="1400" i="1" dirty="0">
                <a:solidFill>
                  <a:srgbClr val="002060"/>
                </a:solidFill>
              </a:rPr>
              <a:t> source: beating the pulse width!</a:t>
            </a:r>
          </a:p>
          <a:p>
            <a:r>
              <a:rPr lang="en-GB" sz="1400" dirty="0">
                <a:solidFill>
                  <a:srgbClr val="002060"/>
                </a:solidFill>
              </a:rPr>
              <a:t>AD Hillier et al., </a:t>
            </a:r>
            <a:r>
              <a:rPr lang="en-GB" sz="1400" dirty="0" err="1">
                <a:solidFill>
                  <a:srgbClr val="002060"/>
                </a:solidFill>
              </a:rPr>
              <a:t>Physica</a:t>
            </a:r>
            <a:r>
              <a:rPr lang="en-GB" sz="1400" dirty="0">
                <a:solidFill>
                  <a:srgbClr val="002060"/>
                </a:solidFill>
              </a:rPr>
              <a:t> B 326 (2003) 275</a:t>
            </a:r>
          </a:p>
        </p:txBody>
      </p:sp>
      <p:sp>
        <p:nvSpPr>
          <p:cNvPr id="25607" name="Rectangle 9"/>
          <p:cNvSpPr>
            <a:spLocks noChangeArrowheads="1"/>
          </p:cNvSpPr>
          <p:nvPr/>
        </p:nvSpPr>
        <p:spPr bwMode="auto">
          <a:xfrm>
            <a:off x="4695825" y="3361928"/>
            <a:ext cx="36877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type-II superconductor YNi</a:t>
            </a:r>
            <a:r>
              <a:rPr lang="en-GB" sz="2000" baseline="-25000" dirty="0">
                <a:solidFill>
                  <a:srgbClr val="002060"/>
                </a:solidFill>
                <a:latin typeface="Trebuchet MS" pitchFamily="34" charset="0"/>
              </a:rPr>
              <a:t>2</a:t>
            </a:r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B</a:t>
            </a:r>
            <a:r>
              <a:rPr lang="en-GB" sz="2000" baseline="-25000" dirty="0">
                <a:solidFill>
                  <a:srgbClr val="002060"/>
                </a:solidFill>
                <a:latin typeface="Trebuchet MS" pitchFamily="34" charset="0"/>
              </a:rPr>
              <a:t>2</a:t>
            </a:r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C</a:t>
            </a:r>
          </a:p>
          <a:p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13.6 MHz precession (1034 G)</a:t>
            </a:r>
          </a:p>
        </p:txBody>
      </p:sp>
      <p:sp>
        <p:nvSpPr>
          <p:cNvPr id="25608" name="Rectangle 11"/>
          <p:cNvSpPr>
            <a:spLocks noChangeArrowheads="1"/>
          </p:cNvSpPr>
          <p:nvPr/>
        </p:nvSpPr>
        <p:spPr bwMode="auto">
          <a:xfrm>
            <a:off x="4527550" y="2696766"/>
            <a:ext cx="1073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Trebuchet MS" pitchFamily="34" charset="0"/>
              </a:rPr>
              <a:t>below </a:t>
            </a:r>
            <a:r>
              <a:rPr lang="en-GB" dirty="0" err="1">
                <a:solidFill>
                  <a:srgbClr val="002060"/>
                </a:solidFill>
                <a:latin typeface="Trebuchet MS" pitchFamily="34" charset="0"/>
              </a:rPr>
              <a:t>T</a:t>
            </a:r>
            <a:r>
              <a:rPr lang="en-GB" baseline="-25000" dirty="0" err="1">
                <a:solidFill>
                  <a:srgbClr val="002060"/>
                </a:solidFill>
                <a:latin typeface="Trebuchet MS" pitchFamily="34" charset="0"/>
              </a:rPr>
              <a:t>c</a:t>
            </a:r>
            <a:endParaRPr lang="en-GB" baseline="-25000" dirty="0">
              <a:solidFill>
                <a:srgbClr val="002060"/>
              </a:solidFill>
              <a:latin typeface="Trebuchet MS" pitchFamily="34" charset="0"/>
            </a:endParaRPr>
          </a:p>
        </p:txBody>
      </p:sp>
      <p:sp>
        <p:nvSpPr>
          <p:cNvPr id="25609" name="Rectangle 12"/>
          <p:cNvSpPr>
            <a:spLocks noChangeArrowheads="1"/>
          </p:cNvSpPr>
          <p:nvPr/>
        </p:nvSpPr>
        <p:spPr bwMode="auto">
          <a:xfrm>
            <a:off x="4371975" y="4214416"/>
            <a:ext cx="10699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GB">
                <a:solidFill>
                  <a:srgbClr val="002060"/>
                </a:solidFill>
                <a:latin typeface="Trebuchet MS" pitchFamily="34" charset="0"/>
              </a:rPr>
              <a:t>above T</a:t>
            </a:r>
            <a:r>
              <a:rPr lang="en-GB" baseline="-25000">
                <a:solidFill>
                  <a:srgbClr val="002060"/>
                </a:solidFill>
                <a:latin typeface="Trebuchet MS" pitchFamily="34" charset="0"/>
              </a:rPr>
              <a:t>c</a:t>
            </a:r>
          </a:p>
        </p:txBody>
      </p:sp>
      <p:sp>
        <p:nvSpPr>
          <p:cNvPr id="25610" name="Line 13"/>
          <p:cNvSpPr>
            <a:spLocks noChangeShapeType="1"/>
          </p:cNvSpPr>
          <p:nvPr/>
        </p:nvSpPr>
        <p:spPr bwMode="auto">
          <a:xfrm flipH="1">
            <a:off x="3758791" y="4437112"/>
            <a:ext cx="597185" cy="43204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1" name="Line 14"/>
          <p:cNvSpPr>
            <a:spLocks noChangeShapeType="1"/>
          </p:cNvSpPr>
          <p:nvPr/>
        </p:nvSpPr>
        <p:spPr bwMode="auto">
          <a:xfrm flipH="1" flipV="1">
            <a:off x="3774790" y="1916832"/>
            <a:ext cx="752760" cy="96329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11" name="Group 10"/>
          <p:cNvGrpSpPr/>
          <p:nvPr/>
        </p:nvGrpSpPr>
        <p:grpSpPr>
          <a:xfrm>
            <a:off x="0" y="6255657"/>
            <a:ext cx="9144000" cy="602343"/>
            <a:chOff x="0" y="6255657"/>
            <a:chExt cx="9144000" cy="602343"/>
          </a:xfrm>
        </p:grpSpPr>
        <p:sp>
          <p:nvSpPr>
            <p:cNvPr id="12" name="Rectangle 11"/>
            <p:cNvSpPr/>
            <p:nvPr userDrawn="1"/>
          </p:nvSpPr>
          <p:spPr>
            <a:xfrm>
              <a:off x="0" y="6255657"/>
              <a:ext cx="9144000" cy="602343"/>
            </a:xfrm>
            <a:prstGeom prst="rect">
              <a:avLst/>
            </a:prstGeom>
            <a:solidFill>
              <a:srgbClr val="0E0E2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/>
            <p:cNvSpPr txBox="1"/>
            <p:nvPr userDrawn="1"/>
          </p:nvSpPr>
          <p:spPr>
            <a:xfrm>
              <a:off x="4152900" y="6326192"/>
              <a:ext cx="4749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Project X </a:t>
              </a:r>
              <a:r>
                <a:rPr lang="en-GB" sz="1100" i="1" kern="1200" dirty="0" err="1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Muon</a:t>
              </a:r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 Spin Rotation Forum</a:t>
              </a:r>
            </a:p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October 2012</a:t>
              </a:r>
              <a:endParaRPr lang="en-GB" sz="1100" i="1" dirty="0">
                <a:solidFill>
                  <a:schemeClr val="bg1"/>
                </a:solidFill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35" y="6309320"/>
              <a:ext cx="878173" cy="487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943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255657"/>
            <a:ext cx="9144000" cy="602343"/>
            <a:chOff x="0" y="6255657"/>
            <a:chExt cx="9144000" cy="602343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6255657"/>
              <a:ext cx="9144000" cy="602343"/>
            </a:xfrm>
            <a:prstGeom prst="rect">
              <a:avLst/>
            </a:prstGeom>
            <a:solidFill>
              <a:srgbClr val="0E0E2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4152900" y="6326192"/>
              <a:ext cx="4749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Project X </a:t>
              </a:r>
              <a:r>
                <a:rPr lang="en-GB" sz="1100" i="1" kern="1200" dirty="0" err="1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Muon</a:t>
              </a:r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 Spin Rotation Forum</a:t>
              </a:r>
            </a:p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October 2012</a:t>
              </a:r>
              <a:endParaRPr lang="en-GB" sz="1100" i="1" dirty="0">
                <a:solidFill>
                  <a:schemeClr val="bg1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35" y="6309320"/>
              <a:ext cx="878173" cy="487184"/>
            </a:xfrm>
            <a:prstGeom prst="rect">
              <a:avLst/>
            </a:prstGeom>
          </p:spPr>
        </p:pic>
      </p:grp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6"/>
          <a:stretch/>
        </p:blipFill>
        <p:spPr bwMode="auto">
          <a:xfrm>
            <a:off x="-1" y="-38636"/>
            <a:ext cx="9218329" cy="625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677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10"/>
          <p:cNvSpPr>
            <a:spLocks noChangeArrowheads="1"/>
          </p:cNvSpPr>
          <p:nvPr/>
        </p:nvSpPr>
        <p:spPr bwMode="auto">
          <a:xfrm>
            <a:off x="1235075" y="1189038"/>
            <a:ext cx="6321425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61950" indent="-180975" defTabSz="431800"/>
            <a:endParaRPr lang="en-GB" sz="2000" dirty="0">
              <a:solidFill>
                <a:schemeClr val="accent2"/>
              </a:solidFill>
              <a:latin typeface="Trebuchet MS" pitchFamily="34" charset="0"/>
            </a:endParaRPr>
          </a:p>
          <a:p>
            <a:pPr marL="361950" indent="-180975" defTabSz="431800"/>
            <a:endParaRPr lang="en-GB" dirty="0">
              <a:solidFill>
                <a:schemeClr val="accent2"/>
              </a:solidFill>
              <a:latin typeface="Trebuchet MS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6255657"/>
            <a:ext cx="9144000" cy="602343"/>
            <a:chOff x="0" y="6255657"/>
            <a:chExt cx="9144000" cy="602343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6255657"/>
              <a:ext cx="9144000" cy="602343"/>
            </a:xfrm>
            <a:prstGeom prst="rect">
              <a:avLst/>
            </a:prstGeom>
            <a:solidFill>
              <a:srgbClr val="0E0E2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4152900" y="6326192"/>
              <a:ext cx="4749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Project X </a:t>
              </a:r>
              <a:r>
                <a:rPr lang="en-GB" sz="1100" i="1" kern="1200" dirty="0" err="1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Muon</a:t>
              </a:r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 Spin Rotation Forum</a:t>
              </a:r>
            </a:p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October 2012</a:t>
              </a:r>
              <a:endParaRPr lang="en-GB" sz="1100" i="1" dirty="0">
                <a:solidFill>
                  <a:schemeClr val="bg1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35" y="6309320"/>
              <a:ext cx="878173" cy="48718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043608" y="1681480"/>
            <a:ext cx="4123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http://www.isis.stfc.ac.uk/groups/muons/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973662" y="4121239"/>
            <a:ext cx="745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Muon</a:t>
            </a:r>
            <a:r>
              <a:rPr lang="en-GB" dirty="0" smtClean="0"/>
              <a:t> beam profile on </a:t>
            </a:r>
            <a:r>
              <a:rPr lang="en-GB" dirty="0" err="1" smtClean="0"/>
              <a:t>HiFi</a:t>
            </a:r>
            <a:r>
              <a:rPr lang="en-GB" dirty="0" smtClean="0"/>
              <a:t> with increasing field: </a:t>
            </a:r>
            <a:r>
              <a:rPr lang="en-GB" dirty="0">
                <a:hlinkClick r:id="rId4"/>
              </a:rPr>
              <a:t>http://vimeo.com/47658674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043607" y="2485610"/>
            <a:ext cx="7314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5"/>
              </a:rPr>
              <a:t>http://www.isis.stfc.ac.uk/science/a-video-tour-of-the-isis-facility4469.html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043607" y="3232598"/>
            <a:ext cx="7859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6"/>
              </a:rPr>
              <a:t>http://www.isis.stfc.ac.uk/learning/video/backstage-science-muons12258.html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604521" y="643944"/>
            <a:ext cx="4562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Links and Videos</a:t>
            </a:r>
            <a:endParaRPr lang="en-GB" sz="2400" b="1" u="sng" dirty="0">
              <a:solidFill>
                <a:schemeClr val="accent1">
                  <a:lumMod val="50000"/>
                </a:scheme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79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561" y="2214658"/>
            <a:ext cx="1580749" cy="1399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5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0850"/>
            <a:ext cx="9144000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61" y="1097393"/>
            <a:ext cx="2218362" cy="167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 7"/>
          <p:cNvSpPr>
            <a:spLocks noChangeArrowheads="1"/>
          </p:cNvSpPr>
          <p:nvPr/>
        </p:nvSpPr>
        <p:spPr bwMode="auto">
          <a:xfrm>
            <a:off x="5246579" y="476849"/>
            <a:ext cx="4365625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Superconductivity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000" dirty="0" smtClean="0">
                <a:solidFill>
                  <a:srgbClr val="002060"/>
                </a:solidFill>
                <a:latin typeface="Trebuchet MS" pitchFamily="34" charset="0"/>
              </a:rPr>
              <a:t>Magnetism</a:t>
            </a:r>
            <a:endParaRPr lang="en-GB" sz="2000" dirty="0">
              <a:solidFill>
                <a:srgbClr val="002060"/>
              </a:solidFill>
              <a:latin typeface="Trebuchet MS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000" dirty="0" smtClean="0">
                <a:solidFill>
                  <a:srgbClr val="002060"/>
                </a:solidFill>
                <a:latin typeface="Trebuchet MS" pitchFamily="34" charset="0"/>
              </a:rPr>
              <a:t>Engineering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000" dirty="0" smtClean="0">
                <a:solidFill>
                  <a:srgbClr val="002060"/>
                </a:solidFill>
                <a:latin typeface="Trebuchet MS" pitchFamily="34" charset="0"/>
              </a:rPr>
              <a:t>Chemistry</a:t>
            </a:r>
            <a:endParaRPr lang="en-GB" sz="2000" dirty="0">
              <a:solidFill>
                <a:srgbClr val="002060"/>
              </a:solidFill>
              <a:latin typeface="Trebuchet MS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Surfaces &amp; Interfaces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Bio-molecular Science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Hydrogen Storage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000" dirty="0" err="1" smtClean="0">
                <a:solidFill>
                  <a:srgbClr val="002060"/>
                </a:solidFill>
                <a:latin typeface="Trebuchet MS" pitchFamily="34" charset="0"/>
              </a:rPr>
              <a:t>Archeometry</a:t>
            </a:r>
            <a:endParaRPr lang="en-GB" sz="2000" dirty="0">
              <a:solidFill>
                <a:srgbClr val="002060"/>
              </a:solidFill>
              <a:latin typeface="Trebuchet MS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000" dirty="0" smtClean="0">
                <a:solidFill>
                  <a:srgbClr val="002060"/>
                </a:solidFill>
                <a:latin typeface="Trebuchet MS" pitchFamily="34" charset="0"/>
              </a:rPr>
              <a:t>Earth </a:t>
            </a:r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/ Planetary Science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000" dirty="0" smtClean="0">
                <a:solidFill>
                  <a:srgbClr val="002060"/>
                </a:solidFill>
                <a:latin typeface="Trebuchet MS" pitchFamily="34" charset="0"/>
              </a:rPr>
              <a:t>Environmental </a:t>
            </a:r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Science</a:t>
            </a:r>
          </a:p>
          <a:p>
            <a:pPr marL="342900" indent="-342900">
              <a:spcBef>
                <a:spcPct val="20000"/>
              </a:spcBef>
            </a:pPr>
            <a:r>
              <a:rPr lang="en-GB" sz="2000" b="1" dirty="0">
                <a:solidFill>
                  <a:srgbClr val="002060"/>
                </a:solidFill>
              </a:rPr>
              <a:t> </a:t>
            </a:r>
          </a:p>
          <a:p>
            <a:pPr marL="342900" indent="-342900">
              <a:spcBef>
                <a:spcPct val="20000"/>
              </a:spcBef>
            </a:pP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1024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586" y="3364600"/>
            <a:ext cx="1958594" cy="147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286" y="853814"/>
            <a:ext cx="1958594" cy="114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8" y="3003886"/>
            <a:ext cx="1548279" cy="157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 Box 11"/>
          <p:cNvSpPr txBox="1">
            <a:spLocks noChangeArrowheads="1"/>
          </p:cNvSpPr>
          <p:nvPr/>
        </p:nvSpPr>
        <p:spPr bwMode="auto">
          <a:xfrm>
            <a:off x="271463" y="195263"/>
            <a:ext cx="7566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800" b="1" u="sng" dirty="0">
                <a:solidFill>
                  <a:srgbClr val="002060"/>
                </a:solidFill>
                <a:latin typeface="Trebuchet MS" pitchFamily="34" charset="0"/>
              </a:rPr>
              <a:t>Science at ISIS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6255657"/>
            <a:ext cx="9144000" cy="602343"/>
            <a:chOff x="0" y="6255657"/>
            <a:chExt cx="9144000" cy="602343"/>
          </a:xfrm>
        </p:grpSpPr>
        <p:sp>
          <p:nvSpPr>
            <p:cNvPr id="11" name="Rectangle 10"/>
            <p:cNvSpPr/>
            <p:nvPr userDrawn="1"/>
          </p:nvSpPr>
          <p:spPr>
            <a:xfrm>
              <a:off x="0" y="6255657"/>
              <a:ext cx="9144000" cy="602343"/>
            </a:xfrm>
            <a:prstGeom prst="rect">
              <a:avLst/>
            </a:prstGeom>
            <a:solidFill>
              <a:srgbClr val="0E0E2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/>
            <p:cNvSpPr txBox="1"/>
            <p:nvPr userDrawn="1"/>
          </p:nvSpPr>
          <p:spPr>
            <a:xfrm>
              <a:off x="4152900" y="6326192"/>
              <a:ext cx="4749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Project X </a:t>
              </a:r>
              <a:r>
                <a:rPr lang="en-GB" sz="1100" i="1" kern="1200" dirty="0" err="1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Muon</a:t>
              </a:r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 Spin Rotation Forum</a:t>
              </a:r>
            </a:p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October 2012</a:t>
              </a:r>
              <a:endParaRPr lang="en-GB" sz="1100" i="1" dirty="0">
                <a:solidFill>
                  <a:schemeClr val="bg1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8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35" y="6309320"/>
              <a:ext cx="878173" cy="487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810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74248" y="1024059"/>
            <a:ext cx="6684962" cy="903287"/>
            <a:chOff x="881063" y="1268760"/>
            <a:chExt cx="6684962" cy="903287"/>
          </a:xfrm>
        </p:grpSpPr>
        <p:sp>
          <p:nvSpPr>
            <p:cNvPr id="21507" name="Text Box 5"/>
            <p:cNvSpPr txBox="1">
              <a:spLocks noChangeArrowheads="1"/>
            </p:cNvSpPr>
            <p:nvPr/>
          </p:nvSpPr>
          <p:spPr bwMode="auto">
            <a:xfrm>
              <a:off x="881063" y="1268760"/>
              <a:ext cx="6684962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dirty="0">
                  <a:solidFill>
                    <a:srgbClr val="FF0000"/>
                  </a:solidFill>
                  <a:latin typeface="Trebuchet MS" pitchFamily="34" charset="0"/>
                </a:rPr>
                <a:t>1985</a:t>
              </a:r>
              <a:r>
                <a:rPr lang="en-GB" dirty="0">
                  <a:solidFill>
                    <a:srgbClr val="002060"/>
                  </a:solidFill>
                  <a:latin typeface="Trebuchet MS" pitchFamily="34" charset="0"/>
                </a:rPr>
                <a:t>: Construction – EC, UK, Italy, France, Germany, Sweden</a:t>
              </a:r>
            </a:p>
          </p:txBody>
        </p:sp>
        <p:sp>
          <p:nvSpPr>
            <p:cNvPr id="21509" name="Text Box 8"/>
            <p:cNvSpPr txBox="1">
              <a:spLocks noChangeArrowheads="1"/>
            </p:cNvSpPr>
            <p:nvPr/>
          </p:nvSpPr>
          <p:spPr bwMode="auto">
            <a:xfrm>
              <a:off x="1411288" y="1805335"/>
              <a:ext cx="5008562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dirty="0">
                  <a:solidFill>
                    <a:srgbClr val="FF0000"/>
                  </a:solidFill>
                  <a:latin typeface="Trebuchet MS" pitchFamily="34" charset="0"/>
                </a:rPr>
                <a:t>1987</a:t>
              </a:r>
              <a:r>
                <a:rPr lang="en-GB" dirty="0">
                  <a:solidFill>
                    <a:srgbClr val="002060"/>
                  </a:solidFill>
                  <a:latin typeface="Trebuchet MS" pitchFamily="34" charset="0"/>
                </a:rPr>
                <a:t>: First </a:t>
              </a:r>
              <a:r>
                <a:rPr lang="en-GB" dirty="0" err="1">
                  <a:solidFill>
                    <a:srgbClr val="002060"/>
                  </a:solidFill>
                  <a:latin typeface="Trebuchet MS" pitchFamily="34" charset="0"/>
                </a:rPr>
                <a:t>muons</a:t>
              </a:r>
              <a:r>
                <a:rPr lang="en-GB" dirty="0">
                  <a:solidFill>
                    <a:srgbClr val="002060"/>
                  </a:solidFill>
                  <a:latin typeface="Trebuchet MS" pitchFamily="34" charset="0"/>
                </a:rPr>
                <a:t> – single </a:t>
              </a:r>
              <a:r>
                <a:rPr lang="en-GB" dirty="0" err="1">
                  <a:solidFill>
                    <a:srgbClr val="002060"/>
                  </a:solidFill>
                  <a:latin typeface="Trebuchet MS" pitchFamily="34" charset="0"/>
                </a:rPr>
                <a:t>beamline</a:t>
              </a:r>
              <a:r>
                <a:rPr lang="en-GB" dirty="0">
                  <a:solidFill>
                    <a:srgbClr val="002060"/>
                  </a:solidFill>
                  <a:latin typeface="Trebuchet MS" pitchFamily="34" charset="0"/>
                </a:rPr>
                <a:t> (</a:t>
              </a:r>
              <a:r>
                <a:rPr lang="en-GB" dirty="0" err="1">
                  <a:solidFill>
                    <a:srgbClr val="002060"/>
                  </a:solidFill>
                  <a:latin typeface="Trebuchet MS" pitchFamily="34" charset="0"/>
                </a:rPr>
                <a:t>MuSR</a:t>
              </a:r>
              <a:r>
                <a:rPr lang="en-GB" dirty="0">
                  <a:solidFill>
                    <a:srgbClr val="002060"/>
                  </a:solidFill>
                  <a:latin typeface="Trebuchet MS" pitchFamily="34" charset="0"/>
                </a:rPr>
                <a:t>)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152160" y="2098796"/>
            <a:ext cx="5976938" cy="1441450"/>
            <a:chOff x="1958975" y="2343497"/>
            <a:chExt cx="5976938" cy="1441450"/>
          </a:xfrm>
        </p:grpSpPr>
        <p:sp>
          <p:nvSpPr>
            <p:cNvPr id="21510" name="Text Box 15"/>
            <p:cNvSpPr txBox="1">
              <a:spLocks noChangeArrowheads="1"/>
            </p:cNvSpPr>
            <p:nvPr/>
          </p:nvSpPr>
          <p:spPr bwMode="auto">
            <a:xfrm>
              <a:off x="1958975" y="2343497"/>
              <a:ext cx="56388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dirty="0">
                  <a:solidFill>
                    <a:srgbClr val="FF0000"/>
                  </a:solidFill>
                  <a:latin typeface="Trebuchet MS" pitchFamily="34" charset="0"/>
                </a:rPr>
                <a:t>1991</a:t>
              </a:r>
              <a:r>
                <a:rPr lang="en-GB" dirty="0">
                  <a:solidFill>
                    <a:srgbClr val="002060"/>
                  </a:solidFill>
                  <a:latin typeface="Trebuchet MS" pitchFamily="34" charset="0"/>
                </a:rPr>
                <a:t>: Construction of </a:t>
              </a:r>
              <a:r>
                <a:rPr lang="en-GB" dirty="0" err="1">
                  <a:solidFill>
                    <a:srgbClr val="002060"/>
                  </a:solidFill>
                  <a:latin typeface="Trebuchet MS" pitchFamily="34" charset="0"/>
                </a:rPr>
                <a:t>beamline</a:t>
              </a:r>
              <a:r>
                <a:rPr lang="en-GB" dirty="0">
                  <a:solidFill>
                    <a:srgbClr val="002060"/>
                  </a:solidFill>
                  <a:latin typeface="Trebuchet MS" pitchFamily="34" charset="0"/>
                </a:rPr>
                <a:t> upgrade – EC-funded</a:t>
              </a:r>
            </a:p>
          </p:txBody>
        </p:sp>
        <p:sp>
          <p:nvSpPr>
            <p:cNvPr id="21511" name="Text Box 16"/>
            <p:cNvSpPr txBox="1">
              <a:spLocks noChangeArrowheads="1"/>
            </p:cNvSpPr>
            <p:nvPr/>
          </p:nvSpPr>
          <p:spPr bwMode="auto">
            <a:xfrm>
              <a:off x="2511425" y="2880072"/>
              <a:ext cx="5424488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dirty="0">
                  <a:solidFill>
                    <a:srgbClr val="FF0000"/>
                  </a:solidFill>
                  <a:latin typeface="Trebuchet MS" pitchFamily="34" charset="0"/>
                </a:rPr>
                <a:t>1993</a:t>
              </a:r>
              <a:r>
                <a:rPr lang="en-GB" dirty="0">
                  <a:solidFill>
                    <a:srgbClr val="002060"/>
                  </a:solidFill>
                  <a:latin typeface="Trebuchet MS" pitchFamily="34" charset="0"/>
                </a:rPr>
                <a:t>: 3 </a:t>
              </a:r>
              <a:r>
                <a:rPr lang="en-GB" dirty="0" err="1">
                  <a:solidFill>
                    <a:srgbClr val="002060"/>
                  </a:solidFill>
                  <a:latin typeface="Trebuchet MS" pitchFamily="34" charset="0"/>
                </a:rPr>
                <a:t>beamlines</a:t>
              </a:r>
              <a:r>
                <a:rPr lang="en-GB" dirty="0">
                  <a:solidFill>
                    <a:srgbClr val="002060"/>
                  </a:solidFill>
                  <a:latin typeface="Trebuchet MS" pitchFamily="34" charset="0"/>
                </a:rPr>
                <a:t> operational (</a:t>
              </a:r>
              <a:r>
                <a:rPr lang="en-GB" dirty="0" err="1">
                  <a:solidFill>
                    <a:srgbClr val="002060"/>
                  </a:solidFill>
                  <a:latin typeface="Trebuchet MS" pitchFamily="34" charset="0"/>
                </a:rPr>
                <a:t>MuSR</a:t>
              </a:r>
              <a:r>
                <a:rPr lang="en-GB" dirty="0">
                  <a:solidFill>
                    <a:srgbClr val="002060"/>
                  </a:solidFill>
                  <a:latin typeface="Trebuchet MS" pitchFamily="34" charset="0"/>
                </a:rPr>
                <a:t>, EMU, DEVA)</a:t>
              </a:r>
            </a:p>
          </p:txBody>
        </p:sp>
        <p:sp>
          <p:nvSpPr>
            <p:cNvPr id="21512" name="Text Box 17"/>
            <p:cNvSpPr txBox="1">
              <a:spLocks noChangeArrowheads="1"/>
            </p:cNvSpPr>
            <p:nvPr/>
          </p:nvSpPr>
          <p:spPr bwMode="auto">
            <a:xfrm>
              <a:off x="3070225" y="3418235"/>
              <a:ext cx="4560888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dirty="0">
                  <a:solidFill>
                    <a:srgbClr val="FF0000"/>
                  </a:solidFill>
                  <a:latin typeface="Trebuchet MS" pitchFamily="34" charset="0"/>
                </a:rPr>
                <a:t>1996</a:t>
              </a:r>
              <a:r>
                <a:rPr lang="en-GB" dirty="0">
                  <a:solidFill>
                    <a:srgbClr val="002060"/>
                  </a:solidFill>
                  <a:latin typeface="Trebuchet MS" pitchFamily="34" charset="0"/>
                </a:rPr>
                <a:t> – 2008: €3.9M in EC Access funding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784110" y="3710109"/>
            <a:ext cx="5211763" cy="907494"/>
            <a:chOff x="3590925" y="3954810"/>
            <a:chExt cx="5211763" cy="907494"/>
          </a:xfrm>
        </p:grpSpPr>
        <p:sp>
          <p:nvSpPr>
            <p:cNvPr id="21513" name="Text Box 18"/>
            <p:cNvSpPr txBox="1">
              <a:spLocks noChangeArrowheads="1"/>
            </p:cNvSpPr>
            <p:nvPr/>
          </p:nvSpPr>
          <p:spPr bwMode="auto">
            <a:xfrm>
              <a:off x="3590925" y="3954810"/>
              <a:ext cx="5211763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dirty="0">
                  <a:solidFill>
                    <a:srgbClr val="FF0000"/>
                  </a:solidFill>
                  <a:latin typeface="Trebuchet MS" pitchFamily="34" charset="0"/>
                </a:rPr>
                <a:t>1998-2000</a:t>
              </a:r>
              <a:r>
                <a:rPr lang="en-GB" dirty="0">
                  <a:solidFill>
                    <a:srgbClr val="002060"/>
                  </a:solidFill>
                  <a:latin typeface="Trebuchet MS" pitchFamily="34" charset="0"/>
                </a:rPr>
                <a:t>: DEVA RF-spectrometer built (EPSRC)</a:t>
              </a:r>
              <a:endParaRPr lang="en-GB" dirty="0">
                <a:solidFill>
                  <a:srgbClr val="002060"/>
                </a:solidFill>
              </a:endParaRPr>
            </a:p>
          </p:txBody>
        </p:sp>
        <p:sp>
          <p:nvSpPr>
            <p:cNvPr id="21514" name="Text Box 19"/>
            <p:cNvSpPr txBox="1">
              <a:spLocks noChangeArrowheads="1"/>
            </p:cNvSpPr>
            <p:nvPr/>
          </p:nvSpPr>
          <p:spPr bwMode="auto">
            <a:xfrm>
              <a:off x="4198938" y="4492972"/>
              <a:ext cx="418623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dirty="0">
                  <a:solidFill>
                    <a:srgbClr val="FF0000"/>
                  </a:solidFill>
                  <a:latin typeface="Trebuchet MS" pitchFamily="34" charset="0"/>
                </a:rPr>
                <a:t>2005-2009</a:t>
              </a:r>
              <a:r>
                <a:rPr lang="en-GB" dirty="0">
                  <a:solidFill>
                    <a:srgbClr val="002060"/>
                  </a:solidFill>
                  <a:latin typeface="Trebuchet MS" pitchFamily="34" charset="0"/>
                </a:rPr>
                <a:t>: </a:t>
              </a:r>
              <a:r>
                <a:rPr lang="en-GB" dirty="0" err="1">
                  <a:solidFill>
                    <a:srgbClr val="002060"/>
                  </a:solidFill>
                  <a:latin typeface="Trebuchet MS" pitchFamily="34" charset="0"/>
                </a:rPr>
                <a:t>HiFi</a:t>
              </a:r>
              <a:r>
                <a:rPr lang="en-GB" dirty="0">
                  <a:solidFill>
                    <a:srgbClr val="002060"/>
                  </a:solidFill>
                  <a:latin typeface="Trebuchet MS" pitchFamily="34" charset="0"/>
                </a:rPr>
                <a:t> constructed (£2.1M</a:t>
              </a:r>
              <a:r>
                <a:rPr lang="en-GB" dirty="0" smtClean="0">
                  <a:solidFill>
                    <a:srgbClr val="002060"/>
                  </a:solidFill>
                  <a:latin typeface="Trebuchet MS" pitchFamily="34" charset="0"/>
                </a:rPr>
                <a:t>)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0" y="6255657"/>
            <a:ext cx="9144000" cy="602343"/>
            <a:chOff x="0" y="6255657"/>
            <a:chExt cx="9144000" cy="602343"/>
          </a:xfrm>
        </p:grpSpPr>
        <p:sp>
          <p:nvSpPr>
            <p:cNvPr id="15" name="Rectangle 14"/>
            <p:cNvSpPr/>
            <p:nvPr userDrawn="1"/>
          </p:nvSpPr>
          <p:spPr>
            <a:xfrm>
              <a:off x="0" y="6255657"/>
              <a:ext cx="9144000" cy="602343"/>
            </a:xfrm>
            <a:prstGeom prst="rect">
              <a:avLst/>
            </a:prstGeom>
            <a:solidFill>
              <a:srgbClr val="0E0E2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4152900" y="6326192"/>
              <a:ext cx="4749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Project X </a:t>
              </a:r>
              <a:r>
                <a:rPr lang="en-GB" sz="1100" i="1" kern="1200" dirty="0" err="1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Muon</a:t>
              </a:r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 Spin Rotation Forum</a:t>
              </a:r>
            </a:p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October 2012</a:t>
              </a:r>
              <a:endParaRPr lang="en-GB" sz="1100" i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35" y="6309320"/>
              <a:ext cx="878173" cy="487184"/>
            </a:xfrm>
            <a:prstGeom prst="rect">
              <a:avLst/>
            </a:prstGeom>
          </p:spPr>
        </p:pic>
      </p:grp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423863" y="205994"/>
            <a:ext cx="37290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800" b="1" u="sng" dirty="0" err="1" smtClean="0">
                <a:solidFill>
                  <a:srgbClr val="002060"/>
                </a:solidFill>
                <a:latin typeface="Trebuchet MS" pitchFamily="34" charset="0"/>
              </a:rPr>
              <a:t>Muons</a:t>
            </a:r>
            <a:r>
              <a:rPr lang="en-GB" sz="2800" b="1" u="sng" dirty="0" smtClean="0">
                <a:solidFill>
                  <a:srgbClr val="002060"/>
                </a:solidFill>
                <a:latin typeface="Trebuchet MS" pitchFamily="34" charset="0"/>
              </a:rPr>
              <a:t> at ISIS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3863" y="244631"/>
            <a:ext cx="642769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u="sng" dirty="0">
                <a:solidFill>
                  <a:srgbClr val="002060"/>
                </a:solidFill>
                <a:latin typeface="Trebuchet MS" pitchFamily="34" charset="0"/>
              </a:rPr>
              <a:t>A Brief History of ISIS </a:t>
            </a:r>
            <a:r>
              <a:rPr lang="en-GB" sz="2400" b="1" u="sng" dirty="0" err="1">
                <a:solidFill>
                  <a:srgbClr val="002060"/>
                </a:solidFill>
                <a:latin typeface="Trebuchet MS" pitchFamily="34" charset="0"/>
              </a:rPr>
              <a:t>Muons</a:t>
            </a:r>
            <a:endParaRPr lang="en-GB" sz="2400" b="1" u="sng" dirty="0">
              <a:solidFill>
                <a:srgbClr val="002060"/>
              </a:solidFill>
              <a:latin typeface="Trebuchet MS" pitchFamily="34" charset="0"/>
            </a:endParaRPr>
          </a:p>
          <a:p>
            <a:endParaRPr lang="en-GB" sz="1600" dirty="0">
              <a:latin typeface="Trebuchet MS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75730" y="3832627"/>
            <a:ext cx="6535932" cy="2173842"/>
            <a:chOff x="475730" y="3832627"/>
            <a:chExt cx="6535932" cy="2173842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41" b="13847"/>
            <a:stretch/>
          </p:blipFill>
          <p:spPr bwMode="auto">
            <a:xfrm>
              <a:off x="475730" y="3832627"/>
              <a:ext cx="3061201" cy="21738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637712" y="5581468"/>
              <a:ext cx="3373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  <a:latin typeface="Trebuchet MS" pitchFamily="34" charset="0"/>
                </a:rPr>
                <a:t>2012</a:t>
              </a:r>
              <a:r>
                <a:rPr lang="en-GB" dirty="0" smtClean="0">
                  <a:solidFill>
                    <a:srgbClr val="002060"/>
                  </a:solidFill>
                  <a:latin typeface="Trebuchet MS" pitchFamily="34" charset="0"/>
                </a:rPr>
                <a:t>: 25 years of </a:t>
              </a:r>
              <a:r>
                <a:rPr lang="en-GB" dirty="0" err="1" smtClean="0">
                  <a:solidFill>
                    <a:srgbClr val="002060"/>
                  </a:solidFill>
                  <a:latin typeface="Trebuchet MS" pitchFamily="34" charset="0"/>
                </a:rPr>
                <a:t>muons</a:t>
              </a:r>
              <a:r>
                <a:rPr lang="en-GB" dirty="0" smtClean="0">
                  <a:solidFill>
                    <a:srgbClr val="002060"/>
                  </a:solidFill>
                  <a:latin typeface="Trebuchet MS" pitchFamily="34" charset="0"/>
                </a:rPr>
                <a:t> at ISIS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312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6995400"/>
              </p:ext>
            </p:extLst>
          </p:nvPr>
        </p:nvGraphicFramePr>
        <p:xfrm>
          <a:off x="1902136" y="2770396"/>
          <a:ext cx="5426075" cy="349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1" name="Chart" r:id="rId3" imgW="4663548" imgH="2537381" progId="Excel.Chart.8">
                  <p:embed/>
                </p:oleObj>
              </mc:Choice>
              <mc:Fallback>
                <p:oleObj name="Chart" r:id="rId3" imgW="4663548" imgH="253738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15500"/>
                      <a:stretch>
                        <a:fillRect/>
                      </a:stretch>
                    </p:blipFill>
                    <p:spPr bwMode="auto">
                      <a:xfrm>
                        <a:off x="1902136" y="2770396"/>
                        <a:ext cx="5426075" cy="349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Text Box 8"/>
          <p:cNvSpPr txBox="1">
            <a:spLocks noChangeArrowheads="1"/>
          </p:cNvSpPr>
          <p:nvPr/>
        </p:nvSpPr>
        <p:spPr bwMode="auto">
          <a:xfrm>
            <a:off x="479425" y="836712"/>
            <a:ext cx="7567613" cy="1618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GB" sz="1600" dirty="0" smtClean="0">
                <a:solidFill>
                  <a:srgbClr val="002060"/>
                </a:solidFill>
                <a:latin typeface="Trebuchet MS" pitchFamily="34" charset="0"/>
              </a:rPr>
              <a:t>In a </a:t>
            </a:r>
            <a:r>
              <a:rPr lang="en-GB" sz="1600" dirty="0" smtClean="0">
                <a:solidFill>
                  <a:srgbClr val="002060"/>
                </a:solidFill>
                <a:latin typeface="Trebuchet MS" pitchFamily="34" charset="0"/>
              </a:rPr>
              <a:t>recent ISIS </a:t>
            </a:r>
            <a:r>
              <a:rPr lang="en-GB" sz="1600" dirty="0">
                <a:solidFill>
                  <a:srgbClr val="002060"/>
                </a:solidFill>
                <a:latin typeface="Trebuchet MS" pitchFamily="34" charset="0"/>
              </a:rPr>
              <a:t>proposal rounds </a:t>
            </a:r>
            <a:r>
              <a:rPr lang="en-GB" sz="1600" dirty="0" smtClean="0">
                <a:solidFill>
                  <a:srgbClr val="002060"/>
                </a:solidFill>
                <a:latin typeface="Trebuchet MS" pitchFamily="34" charset="0"/>
              </a:rPr>
              <a:t>there were applications </a:t>
            </a:r>
            <a:r>
              <a:rPr lang="en-GB" sz="1600" dirty="0">
                <a:solidFill>
                  <a:srgbClr val="002060"/>
                </a:solidFill>
                <a:latin typeface="Trebuchet MS" pitchFamily="34" charset="0"/>
              </a:rPr>
              <a:t>from </a:t>
            </a:r>
          </a:p>
          <a:p>
            <a:pPr eaLnBrk="1" hangingPunct="1">
              <a:spcBef>
                <a:spcPct val="30000"/>
              </a:spcBef>
            </a:pPr>
            <a:r>
              <a:rPr lang="en-GB" sz="1600" dirty="0">
                <a:solidFill>
                  <a:srgbClr val="002060"/>
                </a:solidFill>
                <a:latin typeface="Trebuchet MS" pitchFamily="34" charset="0"/>
              </a:rPr>
              <a:t>	19 different countries (UK + 11 European + 7 outside Europe)	</a:t>
            </a:r>
          </a:p>
          <a:p>
            <a:pPr eaLnBrk="1" hangingPunct="1">
              <a:spcBef>
                <a:spcPct val="30000"/>
              </a:spcBef>
            </a:pPr>
            <a:r>
              <a:rPr lang="en-GB" sz="1600" dirty="0">
                <a:solidFill>
                  <a:srgbClr val="002060"/>
                </a:solidFill>
                <a:latin typeface="Trebuchet MS" pitchFamily="34" charset="0"/>
              </a:rPr>
              <a:t>	67 separate research groups </a:t>
            </a:r>
          </a:p>
          <a:p>
            <a:pPr eaLnBrk="1" hangingPunct="1">
              <a:spcBef>
                <a:spcPct val="30000"/>
              </a:spcBef>
            </a:pPr>
            <a:r>
              <a:rPr lang="en-GB" sz="1600" dirty="0">
                <a:solidFill>
                  <a:srgbClr val="002060"/>
                </a:solidFill>
                <a:latin typeface="Trebuchet MS" pitchFamily="34" charset="0"/>
              </a:rPr>
              <a:t>	738 days applied for: 417 available (1.8 oversubscription) </a:t>
            </a:r>
          </a:p>
          <a:p>
            <a:pPr eaLnBrk="1" hangingPunct="1">
              <a:spcBef>
                <a:spcPct val="30000"/>
              </a:spcBef>
            </a:pPr>
            <a:r>
              <a:rPr lang="en-GB" sz="1600" dirty="0">
                <a:solidFill>
                  <a:srgbClr val="002060"/>
                </a:solidFill>
                <a:latin typeface="Trebuchet MS" pitchFamily="34" charset="0"/>
              </a:rPr>
              <a:t>	~35% of applicants are regular neutron users</a:t>
            </a:r>
          </a:p>
        </p:txBody>
      </p:sp>
      <p:sp>
        <p:nvSpPr>
          <p:cNvPr id="3076" name="Text Box 9"/>
          <p:cNvSpPr txBox="1">
            <a:spLocks noChangeArrowheads="1"/>
          </p:cNvSpPr>
          <p:nvPr/>
        </p:nvSpPr>
        <p:spPr bwMode="auto">
          <a:xfrm>
            <a:off x="271463" y="214313"/>
            <a:ext cx="43561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800" b="1" u="sng" dirty="0" smtClean="0">
                <a:solidFill>
                  <a:srgbClr val="002060"/>
                </a:solidFill>
                <a:latin typeface="Trebuchet MS" pitchFamily="34" charset="0"/>
              </a:rPr>
              <a:t>Usage </a:t>
            </a:r>
            <a:r>
              <a:rPr lang="en-GB" sz="2800" b="1" u="sng" dirty="0">
                <a:solidFill>
                  <a:srgbClr val="002060"/>
                </a:solidFill>
                <a:latin typeface="Trebuchet MS" pitchFamily="34" charset="0"/>
              </a:rPr>
              <a:t>of ISIS </a:t>
            </a:r>
            <a:r>
              <a:rPr lang="en-GB" sz="2800" b="1" u="sng" dirty="0" err="1">
                <a:solidFill>
                  <a:srgbClr val="002060"/>
                </a:solidFill>
                <a:latin typeface="Trebuchet MS" pitchFamily="34" charset="0"/>
              </a:rPr>
              <a:t>Muons</a:t>
            </a:r>
            <a:endParaRPr lang="en-GB" sz="2800" b="1" u="sng" dirty="0">
              <a:solidFill>
                <a:srgbClr val="002060"/>
              </a:solidFill>
              <a:latin typeface="Trebuchet MS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6255657"/>
            <a:ext cx="9144000" cy="602343"/>
            <a:chOff x="0" y="6255657"/>
            <a:chExt cx="9144000" cy="602343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6255657"/>
              <a:ext cx="9144000" cy="602343"/>
            </a:xfrm>
            <a:prstGeom prst="rect">
              <a:avLst/>
            </a:prstGeom>
            <a:solidFill>
              <a:srgbClr val="0E0E2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 userDrawn="1"/>
          </p:nvSpPr>
          <p:spPr>
            <a:xfrm>
              <a:off x="4152900" y="6326192"/>
              <a:ext cx="4749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Project X </a:t>
              </a:r>
              <a:r>
                <a:rPr lang="en-GB" sz="1100" i="1" kern="1200" dirty="0" err="1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Muon</a:t>
              </a:r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 Spin Rotation Forum</a:t>
              </a:r>
            </a:p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October 2012</a:t>
              </a:r>
              <a:endParaRPr lang="en-GB" sz="1100" i="1" dirty="0">
                <a:solidFill>
                  <a:schemeClr val="bg1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35" y="6309320"/>
              <a:ext cx="878173" cy="487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416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ChangeArrowheads="1"/>
          </p:cNvSpPr>
          <p:nvPr/>
        </p:nvSpPr>
        <p:spPr bwMode="auto">
          <a:xfrm>
            <a:off x="266700" y="1227138"/>
            <a:ext cx="2601913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buFontTx/>
              <a:buChar char="•"/>
            </a:pPr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Trebuchet MS" pitchFamily="34" charset="0"/>
              </a:rPr>
              <a:t>Muons</a:t>
            </a:r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 as passive probes in superconductivity, magnetism, molecular dynamics, charge transport.</a:t>
            </a:r>
          </a:p>
        </p:txBody>
      </p:sp>
      <p:pic>
        <p:nvPicPr>
          <p:cNvPr id="26627" name="Picture 5" descr="pic7b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87"/>
          <a:stretch>
            <a:fillRect/>
          </a:stretch>
        </p:blipFill>
        <p:spPr bwMode="auto">
          <a:xfrm>
            <a:off x="2771800" y="1197322"/>
            <a:ext cx="613886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6"/>
          <p:cNvSpPr>
            <a:spLocks noChangeArrowheads="1"/>
          </p:cNvSpPr>
          <p:nvPr/>
        </p:nvSpPr>
        <p:spPr bwMode="auto">
          <a:xfrm>
            <a:off x="266700" y="3501008"/>
            <a:ext cx="2327275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buFontTx/>
              <a:buChar char="•"/>
            </a:pPr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Trebuchet MS" pitchFamily="34" charset="0"/>
              </a:rPr>
              <a:t>Muons</a:t>
            </a:r>
            <a:r>
              <a:rPr lang="en-GB" sz="2000" dirty="0">
                <a:solidFill>
                  <a:srgbClr val="002060"/>
                </a:solidFill>
                <a:latin typeface="Trebuchet MS" pitchFamily="34" charset="0"/>
              </a:rPr>
              <a:t> as active probes: proton analogues in semiconductors, proton conductors, light particle diffusion, etc. </a:t>
            </a:r>
          </a:p>
        </p:txBody>
      </p:sp>
      <p:sp>
        <p:nvSpPr>
          <p:cNvPr id="26629" name="Text Box 7"/>
          <p:cNvSpPr txBox="1">
            <a:spLocks noChangeArrowheads="1"/>
          </p:cNvSpPr>
          <p:nvPr/>
        </p:nvSpPr>
        <p:spPr bwMode="auto">
          <a:xfrm>
            <a:off x="271463" y="214313"/>
            <a:ext cx="43561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800" b="1" u="sng" dirty="0" smtClean="0">
                <a:solidFill>
                  <a:srgbClr val="002060"/>
                </a:solidFill>
                <a:latin typeface="Trebuchet MS" pitchFamily="34" charset="0"/>
              </a:rPr>
              <a:t>Usage </a:t>
            </a:r>
            <a:r>
              <a:rPr lang="en-GB" sz="2800" b="1" u="sng" dirty="0">
                <a:solidFill>
                  <a:srgbClr val="002060"/>
                </a:solidFill>
                <a:latin typeface="Trebuchet MS" pitchFamily="34" charset="0"/>
              </a:rPr>
              <a:t>of ISIS </a:t>
            </a:r>
            <a:r>
              <a:rPr lang="en-GB" sz="2800" b="1" u="sng" dirty="0" err="1">
                <a:solidFill>
                  <a:srgbClr val="002060"/>
                </a:solidFill>
                <a:latin typeface="Trebuchet MS" pitchFamily="34" charset="0"/>
              </a:rPr>
              <a:t>Muons</a:t>
            </a:r>
            <a:endParaRPr lang="en-GB" sz="2800" b="1" u="sng" dirty="0">
              <a:solidFill>
                <a:srgbClr val="002060"/>
              </a:solidFill>
              <a:latin typeface="Trebuchet MS" pitchFamily="34" charset="0"/>
            </a:endParaRPr>
          </a:p>
        </p:txBody>
      </p:sp>
      <p:sp>
        <p:nvSpPr>
          <p:cNvPr id="26630" name="Rectangle 8"/>
          <p:cNvSpPr>
            <a:spLocks noChangeArrowheads="1"/>
          </p:cNvSpPr>
          <p:nvPr/>
        </p:nvSpPr>
        <p:spPr bwMode="auto">
          <a:xfrm>
            <a:off x="2905125" y="5902325"/>
            <a:ext cx="6238875" cy="955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6255657"/>
            <a:ext cx="9144000" cy="602343"/>
            <a:chOff x="0" y="6255657"/>
            <a:chExt cx="9144000" cy="602343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6255657"/>
              <a:ext cx="9144000" cy="602343"/>
            </a:xfrm>
            <a:prstGeom prst="rect">
              <a:avLst/>
            </a:prstGeom>
            <a:solidFill>
              <a:srgbClr val="0E0E2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 userDrawn="1"/>
          </p:nvSpPr>
          <p:spPr>
            <a:xfrm>
              <a:off x="4152900" y="6326192"/>
              <a:ext cx="4749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Project X </a:t>
              </a:r>
              <a:r>
                <a:rPr lang="en-GB" sz="1100" i="1" kern="1200" dirty="0" err="1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Muon</a:t>
              </a:r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 Spin Rotation Forum</a:t>
              </a:r>
            </a:p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October 2012</a:t>
              </a:r>
              <a:endParaRPr lang="en-GB" sz="1100" i="1" dirty="0">
                <a:solidFill>
                  <a:schemeClr val="bg1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35" y="6309320"/>
              <a:ext cx="878173" cy="487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076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6"/>
          <p:cNvSpPr>
            <a:spLocks noChangeArrowheads="1"/>
          </p:cNvSpPr>
          <p:nvPr/>
        </p:nvSpPr>
        <p:spPr bwMode="auto">
          <a:xfrm>
            <a:off x="6608572" y="381740"/>
            <a:ext cx="221685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GB" b="1" dirty="0">
                <a:solidFill>
                  <a:srgbClr val="002060"/>
                </a:solidFill>
                <a:latin typeface="Trebuchet MS" pitchFamily="34" charset="0"/>
              </a:rPr>
              <a:t>Average of 50 publications per year over the past 8 years</a:t>
            </a:r>
          </a:p>
        </p:txBody>
      </p:sp>
      <p:graphicFrame>
        <p:nvGraphicFramePr>
          <p:cNvPr id="205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57363"/>
              </p:ext>
            </p:extLst>
          </p:nvPr>
        </p:nvGraphicFramePr>
        <p:xfrm>
          <a:off x="2573879" y="2384426"/>
          <a:ext cx="4136484" cy="2696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" name="Chart" r:id="rId3" imgW="4815912" imgH="3139359" progId="Excel.Chart.8">
                  <p:embed/>
                </p:oleObj>
              </mc:Choice>
              <mc:Fallback>
                <p:oleObj name="Chart" r:id="rId3" imgW="4815912" imgH="3139359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3879" y="2384426"/>
                        <a:ext cx="4136484" cy="26969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AutoShape 9"/>
          <p:cNvSpPr>
            <a:spLocks/>
          </p:cNvSpPr>
          <p:nvPr/>
        </p:nvSpPr>
        <p:spPr bwMode="auto">
          <a:xfrm rot="14553516">
            <a:off x="5317273" y="4652700"/>
            <a:ext cx="381659" cy="1214057"/>
          </a:xfrm>
          <a:prstGeom prst="leftBrace">
            <a:avLst>
              <a:gd name="adj1" fmla="val 2380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" name="AutoShape 10"/>
          <p:cNvSpPr>
            <a:spLocks/>
          </p:cNvSpPr>
          <p:nvPr/>
        </p:nvSpPr>
        <p:spPr bwMode="auto">
          <a:xfrm rot="1384512">
            <a:off x="2362645" y="2126024"/>
            <a:ext cx="414192" cy="1376655"/>
          </a:xfrm>
          <a:prstGeom prst="leftBrace">
            <a:avLst>
              <a:gd name="adj1" fmla="val 3084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AutoShape 11"/>
          <p:cNvSpPr>
            <a:spLocks/>
          </p:cNvSpPr>
          <p:nvPr/>
        </p:nvSpPr>
        <p:spPr bwMode="auto">
          <a:xfrm rot="5400000">
            <a:off x="4549154" y="1389930"/>
            <a:ext cx="354835" cy="1563064"/>
          </a:xfrm>
          <a:prstGeom prst="leftBrace">
            <a:avLst>
              <a:gd name="adj1" fmla="val 3296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AutoShape 12"/>
          <p:cNvSpPr>
            <a:spLocks/>
          </p:cNvSpPr>
          <p:nvPr/>
        </p:nvSpPr>
        <p:spPr bwMode="auto">
          <a:xfrm rot="10800000">
            <a:off x="6744074" y="2943225"/>
            <a:ext cx="415550" cy="1544926"/>
          </a:xfrm>
          <a:prstGeom prst="leftBrace">
            <a:avLst>
              <a:gd name="adj1" fmla="val 3450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6" name="AutoShape 13"/>
          <p:cNvSpPr>
            <a:spLocks/>
          </p:cNvSpPr>
          <p:nvPr/>
        </p:nvSpPr>
        <p:spPr bwMode="auto">
          <a:xfrm rot="17914523">
            <a:off x="2640530" y="4161236"/>
            <a:ext cx="381659" cy="1895775"/>
          </a:xfrm>
          <a:prstGeom prst="leftBrace">
            <a:avLst>
              <a:gd name="adj1" fmla="val 371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604521" y="2235339"/>
            <a:ext cx="15558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sz="2000" b="1" dirty="0">
                <a:solidFill>
                  <a:srgbClr val="FF0000"/>
                </a:solidFill>
                <a:latin typeface="Trebuchet MS" pitchFamily="34" charset="0"/>
              </a:rPr>
              <a:t>Hydrogen studies</a:t>
            </a:r>
          </a:p>
        </p:txBody>
      </p:sp>
      <p:sp>
        <p:nvSpPr>
          <p:cNvPr id="2058" name="Text Box 15"/>
          <p:cNvSpPr txBox="1">
            <a:spLocks noChangeArrowheads="1"/>
          </p:cNvSpPr>
          <p:nvPr/>
        </p:nvSpPr>
        <p:spPr bwMode="auto">
          <a:xfrm>
            <a:off x="3563888" y="1136938"/>
            <a:ext cx="23942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000" b="1" dirty="0">
                <a:solidFill>
                  <a:srgbClr val="009900"/>
                </a:solidFill>
                <a:latin typeface="Trebuchet MS" pitchFamily="34" charset="0"/>
              </a:rPr>
              <a:t>Chemistry and molecular studies</a:t>
            </a:r>
          </a:p>
        </p:txBody>
      </p:sp>
      <p:sp>
        <p:nvSpPr>
          <p:cNvPr id="2059" name="Text Box 16"/>
          <p:cNvSpPr txBox="1">
            <a:spLocks noChangeArrowheads="1"/>
          </p:cNvSpPr>
          <p:nvPr/>
        </p:nvSpPr>
        <p:spPr bwMode="auto">
          <a:xfrm>
            <a:off x="785268" y="5396849"/>
            <a:ext cx="22447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000" b="1" dirty="0">
                <a:solidFill>
                  <a:srgbClr val="993366"/>
                </a:solidFill>
                <a:latin typeface="Trebuchet MS" pitchFamily="34" charset="0"/>
              </a:rPr>
              <a:t>Charge transport and diffusion</a:t>
            </a:r>
          </a:p>
        </p:txBody>
      </p:sp>
      <p:sp>
        <p:nvSpPr>
          <p:cNvPr id="2060" name="Text Box 17"/>
          <p:cNvSpPr txBox="1">
            <a:spLocks noChangeArrowheads="1"/>
          </p:cNvSpPr>
          <p:nvPr/>
        </p:nvSpPr>
        <p:spPr bwMode="auto">
          <a:xfrm>
            <a:off x="5191183" y="5445224"/>
            <a:ext cx="29893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000" b="1" dirty="0">
                <a:solidFill>
                  <a:srgbClr val="996600"/>
                </a:solidFill>
                <a:latin typeface="Trebuchet MS" pitchFamily="34" charset="0"/>
              </a:rPr>
              <a:t>Organic magnetism and super-conductivity</a:t>
            </a:r>
          </a:p>
        </p:txBody>
      </p:sp>
      <p:sp>
        <p:nvSpPr>
          <p:cNvPr id="2061" name="Text Box 18"/>
          <p:cNvSpPr txBox="1">
            <a:spLocks noChangeArrowheads="1"/>
          </p:cNvSpPr>
          <p:nvPr/>
        </p:nvSpPr>
        <p:spPr bwMode="auto">
          <a:xfrm>
            <a:off x="7191199" y="3113673"/>
            <a:ext cx="171150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000" b="1" dirty="0">
                <a:solidFill>
                  <a:srgbClr val="0000FF"/>
                </a:solidFill>
                <a:latin typeface="Trebuchet MS" pitchFamily="34" charset="0"/>
              </a:rPr>
              <a:t>Inorganic magnetism and super-conductivity</a:t>
            </a:r>
          </a:p>
        </p:txBody>
      </p:sp>
      <p:sp>
        <p:nvSpPr>
          <p:cNvPr id="2062" name="Text Box 20"/>
          <p:cNvSpPr txBox="1">
            <a:spLocks noChangeArrowheads="1"/>
          </p:cNvSpPr>
          <p:nvPr/>
        </p:nvSpPr>
        <p:spPr bwMode="auto">
          <a:xfrm>
            <a:off x="271463" y="214313"/>
            <a:ext cx="43561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800" b="1" u="sng" dirty="0" smtClean="0">
                <a:solidFill>
                  <a:srgbClr val="002060"/>
                </a:solidFill>
                <a:latin typeface="Trebuchet MS" pitchFamily="34" charset="0"/>
              </a:rPr>
              <a:t>Usage </a:t>
            </a:r>
            <a:r>
              <a:rPr lang="en-GB" sz="2800" b="1" u="sng" dirty="0">
                <a:solidFill>
                  <a:srgbClr val="002060"/>
                </a:solidFill>
                <a:latin typeface="Trebuchet MS" pitchFamily="34" charset="0"/>
              </a:rPr>
              <a:t>of ISIS </a:t>
            </a:r>
            <a:r>
              <a:rPr lang="en-GB" sz="2800" b="1" u="sng" dirty="0" err="1">
                <a:solidFill>
                  <a:srgbClr val="002060"/>
                </a:solidFill>
                <a:latin typeface="Trebuchet MS" pitchFamily="34" charset="0"/>
              </a:rPr>
              <a:t>Muons</a:t>
            </a:r>
            <a:endParaRPr lang="en-GB" sz="2800" b="1" u="sng" dirty="0">
              <a:solidFill>
                <a:srgbClr val="002060"/>
              </a:solidFill>
              <a:latin typeface="Trebuchet MS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6255657"/>
            <a:ext cx="9144000" cy="602343"/>
            <a:chOff x="0" y="6255657"/>
            <a:chExt cx="9144000" cy="602343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6255657"/>
              <a:ext cx="9144000" cy="602343"/>
            </a:xfrm>
            <a:prstGeom prst="rect">
              <a:avLst/>
            </a:prstGeom>
            <a:solidFill>
              <a:srgbClr val="0E0E2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/>
            <p:cNvSpPr txBox="1"/>
            <p:nvPr userDrawn="1"/>
          </p:nvSpPr>
          <p:spPr>
            <a:xfrm>
              <a:off x="4152900" y="6326192"/>
              <a:ext cx="4749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Project X </a:t>
              </a:r>
              <a:r>
                <a:rPr lang="en-GB" sz="1100" i="1" kern="1200" dirty="0" err="1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Muon</a:t>
              </a:r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 Spin Rotation Forum</a:t>
              </a:r>
            </a:p>
            <a:p>
              <a:pPr algn="r"/>
              <a:r>
                <a:rPr lang="en-GB" sz="1100" i="1" kern="1200" dirty="0" smtClean="0">
                  <a:solidFill>
                    <a:schemeClr val="bg1"/>
                  </a:solidFill>
                  <a:effectLst/>
                  <a:latin typeface="Arial" charset="0"/>
                  <a:ea typeface="+mn-ea"/>
                  <a:cs typeface="+mn-cs"/>
                </a:rPr>
                <a:t>October 2012</a:t>
              </a:r>
              <a:endParaRPr lang="en-GB" sz="1100" i="1" dirty="0">
                <a:solidFill>
                  <a:schemeClr val="bg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35" y="6309320"/>
              <a:ext cx="878173" cy="487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088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7.9|4.|8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3360</TotalTime>
  <Words>1624</Words>
  <Application>Microsoft Office PowerPoint</Application>
  <PresentationFormat>On-screen Show (4:3)</PresentationFormat>
  <Paragraphs>340</Paragraphs>
  <Slides>43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Office Theme</vt:lpstr>
      <vt:lpstr>Document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</dc:creator>
  <cp:lastModifiedBy>Susan</cp:lastModifiedBy>
  <cp:revision>65</cp:revision>
  <dcterms:created xsi:type="dcterms:W3CDTF">2012-10-14T20:58:11Z</dcterms:created>
  <dcterms:modified xsi:type="dcterms:W3CDTF">2012-10-18T21:11:00Z</dcterms:modified>
</cp:coreProperties>
</file>