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5"/>
  </p:notesMasterIdLst>
  <p:handoutMasterIdLst>
    <p:handoutMasterId r:id="rId16"/>
  </p:handoutMasterIdLst>
  <p:sldIdLst>
    <p:sldId id="284" r:id="rId2"/>
    <p:sldId id="331" r:id="rId3"/>
    <p:sldId id="369" r:id="rId4"/>
    <p:sldId id="370" r:id="rId5"/>
    <p:sldId id="372" r:id="rId6"/>
    <p:sldId id="371" r:id="rId7"/>
    <p:sldId id="374" r:id="rId8"/>
    <p:sldId id="366" r:id="rId9"/>
    <p:sldId id="375" r:id="rId10"/>
    <p:sldId id="376" r:id="rId11"/>
    <p:sldId id="377" r:id="rId12"/>
    <p:sldId id="379" r:id="rId13"/>
    <p:sldId id="37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94702" autoAdjust="0"/>
  </p:normalViewPr>
  <p:slideViewPr>
    <p:cSldViewPr>
      <p:cViewPr>
        <p:scale>
          <a:sx n="100" d="100"/>
          <a:sy n="100" d="100"/>
        </p:scale>
        <p:origin x="-88" y="-2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D0714-ED11-DD4F-BDD1-81683D05F991}" type="datetimeFigureOut">
              <a:rPr lang="en-US" smtClean="0"/>
              <a:t>4/7/13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70290E-17DC-D549-B3FF-BA2769143A0E}" type="slidenum">
              <a:rPr lang="en-US" smtClean="0"/>
              <a:t>‹#›</a:t>
            </a:fld>
            <a:endParaRPr lang="en-US"/>
          </a:p>
        </p:txBody>
      </p:sp>
    </p:spTree>
    <p:extLst>
      <p:ext uri="{BB962C8B-B14F-4D97-AF65-F5344CB8AC3E}">
        <p14:creationId xmlns:p14="http://schemas.microsoft.com/office/powerpoint/2010/main" val="10378483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377E8CA-2575-AA42-9ECB-7596A27452EB}" type="datetimeFigureOut">
              <a:rPr lang="en-US"/>
              <a:pPr/>
              <a:t>4/7/13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AF10AC6-93D5-594E-BC5A-0FE51D6B0684}" type="slidenum">
              <a:rPr lang="en-US"/>
              <a:pPr/>
              <a:t>‹#›</a:t>
            </a:fld>
            <a:endParaRPr lang="en-US"/>
          </a:p>
        </p:txBody>
      </p:sp>
    </p:spTree>
    <p:extLst>
      <p:ext uri="{BB962C8B-B14F-4D97-AF65-F5344CB8AC3E}">
        <p14:creationId xmlns:p14="http://schemas.microsoft.com/office/powerpoint/2010/main" val="154790173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77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pic>
        <p:nvPicPr>
          <p:cNvPr id="3"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3"/>
          <p:cNvSpPr txBox="1">
            <a:spLocks noChangeArrowheads="1"/>
          </p:cNvSpPr>
          <p:nvPr userDrawn="1"/>
        </p:nvSpPr>
        <p:spPr bwMode="auto">
          <a:xfrm>
            <a:off x="3505200" y="3048000"/>
            <a:ext cx="5410200" cy="457200"/>
          </a:xfrm>
          <a:prstGeom prst="rect">
            <a:avLst/>
          </a:prstGeom>
          <a:noFill/>
          <a:ln>
            <a:noFill/>
          </a:ln>
          <a:extLst/>
        </p:spPr>
        <p:txBody>
          <a:bodyPr>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endParaRPr lang="en-US" sz="2400">
              <a:solidFill>
                <a:srgbClr val="EAEAEA"/>
              </a:solidFill>
              <a:latin typeface="Arial Narrow" charset="0"/>
            </a:endParaRPr>
          </a:p>
        </p:txBody>
      </p:sp>
      <p:sp>
        <p:nvSpPr>
          <p:cNvPr id="537614" name="Rectangle 14"/>
          <p:cNvSpPr>
            <a:spLocks noGrp="1" noChangeArrowheads="1"/>
          </p:cNvSpPr>
          <p:nvPr>
            <p:ph type="ctrTitle"/>
          </p:nvPr>
        </p:nvSpPr>
        <p:spPr>
          <a:xfrm>
            <a:off x="1219200" y="1600200"/>
            <a:ext cx="7772400" cy="1143000"/>
          </a:xfrm>
        </p:spPr>
        <p:txBody>
          <a:bodyPr anchor="b"/>
          <a:lstStyle>
            <a:lvl1pPr algn="r">
              <a:defRPr sz="4000"/>
            </a:lvl1pPr>
          </a:lstStyle>
          <a:p>
            <a:r>
              <a:rPr lang="en-US"/>
              <a:t>Click to edit Master title style</a:t>
            </a:r>
          </a:p>
        </p:txBody>
      </p:sp>
    </p:spTree>
    <p:extLst>
      <p:ext uri="{BB962C8B-B14F-4D97-AF65-F5344CB8AC3E}">
        <p14:creationId xmlns:p14="http://schemas.microsoft.com/office/powerpoint/2010/main" val="194104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4" descr="C:\Documents and Settings\kevin.XENOLAND\My Documents\fnalppt\sub-pages\Fermi_Blue_subpag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ftr" sz="quarter" idx="10"/>
          </p:nvPr>
        </p:nvSpPr>
        <p:spPr/>
        <p:txBody>
          <a:bodyPr/>
          <a:lstStyle>
            <a:lvl1pPr>
              <a:defRPr/>
            </a:lvl1pPr>
          </a:lstStyle>
          <a:p>
            <a:r>
              <a:rPr lang="en-US" dirty="0" smtClean="0"/>
              <a:t>LHC Crab Cavity Cryostat, 9 April 2013</a:t>
            </a:r>
            <a:endParaRPr lang="en-US" dirty="0"/>
          </a:p>
        </p:txBody>
      </p:sp>
      <p:sp>
        <p:nvSpPr>
          <p:cNvPr id="6" name="Rectangle 17"/>
          <p:cNvSpPr>
            <a:spLocks noGrp="1" noChangeArrowheads="1"/>
          </p:cNvSpPr>
          <p:nvPr>
            <p:ph type="sldNum" sz="quarter" idx="11"/>
          </p:nvPr>
        </p:nvSpPr>
        <p:spPr/>
        <p:txBody>
          <a:bodyPr/>
          <a:lstStyle>
            <a:lvl1pPr>
              <a:defRPr/>
            </a:lvl1pPr>
          </a:lstStyle>
          <a:p>
            <a:fld id="{ECEFDC10-C20D-C447-B71D-B787E4F50A95}" type="slidenum">
              <a:rPr lang="en-US"/>
              <a:pPr/>
              <a:t>‹#›</a:t>
            </a:fld>
            <a:endParaRPr lang="en-US"/>
          </a:p>
        </p:txBody>
      </p:sp>
    </p:spTree>
    <p:extLst>
      <p:ext uri="{BB962C8B-B14F-4D97-AF65-F5344CB8AC3E}">
        <p14:creationId xmlns:p14="http://schemas.microsoft.com/office/powerpoint/2010/main" val="43305270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7411" name="Rectangle 25"/>
          <p:cNvSpPr>
            <a:spLocks noGrp="1" noChangeArrowheads="1"/>
          </p:cNvSpPr>
          <p:nvPr>
            <p:ph type="title"/>
          </p:nvPr>
        </p:nvSpPr>
        <p:spPr bwMode="auto">
          <a:xfrm>
            <a:off x="1600200" y="2286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2" name="Rectangle 26"/>
          <p:cNvSpPr>
            <a:spLocks noGrp="1" noChangeArrowheads="1"/>
          </p:cNvSpPr>
          <p:nvPr>
            <p:ph type="body" idx="1"/>
          </p:nvPr>
        </p:nvSpPr>
        <p:spPr bwMode="auto">
          <a:xfrm>
            <a:off x="1600200" y="1371600"/>
            <a:ext cx="7162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6"/>
          <p:cNvSpPr>
            <a:spLocks noGrp="1" noChangeArrowheads="1"/>
          </p:cNvSpPr>
          <p:nvPr>
            <p:ph type="ftr" sz="quarter" idx="3"/>
          </p:nvPr>
        </p:nvSpPr>
        <p:spPr bwMode="auto">
          <a:xfrm>
            <a:off x="2667000" y="6324600"/>
            <a:ext cx="3810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FFFFFF"/>
                </a:solidFill>
              </a:defRPr>
            </a:lvl1pPr>
          </a:lstStyle>
          <a:p>
            <a:r>
              <a:rPr lang="en-US" dirty="0" smtClean="0"/>
              <a:t>LHC Crab Cavity Cryostat, 9 April 2013</a:t>
            </a:r>
            <a:endParaRPr lang="en-US" dirty="0"/>
          </a:p>
        </p:txBody>
      </p:sp>
      <p:sp>
        <p:nvSpPr>
          <p:cNvPr id="8" name="Rectangle 17"/>
          <p:cNvSpPr>
            <a:spLocks noGrp="1" noChangeArrowheads="1"/>
          </p:cNvSpPr>
          <p:nvPr>
            <p:ph type="sldNum" sz="quarter" idx="4"/>
          </p:nvPr>
        </p:nvSpPr>
        <p:spPr bwMode="auto">
          <a:xfrm>
            <a:off x="381000" y="630555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FFFFFF"/>
                </a:solidFill>
              </a:defRPr>
            </a:lvl1pPr>
          </a:lstStyle>
          <a:p>
            <a:fld id="{88A813F7-0A60-A04B-A671-A7CEA6DDE5E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Lst>
  <p:hf hdr="0" dt="0"/>
  <p:txStyles>
    <p:titleStyle>
      <a:lvl1pPr algn="l" rtl="0" eaLnBrk="0" fontAlgn="base" hangingPunct="0">
        <a:spcBef>
          <a:spcPct val="0"/>
        </a:spcBef>
        <a:spcAft>
          <a:spcPct val="0"/>
        </a:spcAft>
        <a:defRPr sz="2800">
          <a:solidFill>
            <a:srgbClr val="FFFFFF"/>
          </a:solidFill>
          <a:latin typeface="+mj-lt"/>
          <a:ea typeface="+mj-ea"/>
          <a:cs typeface="+mj-cs"/>
        </a:defRPr>
      </a:lvl1pPr>
      <a:lvl2pPr algn="l" rtl="0" eaLnBrk="0" fontAlgn="base" hangingPunct="0">
        <a:spcBef>
          <a:spcPct val="0"/>
        </a:spcBef>
        <a:spcAft>
          <a:spcPct val="0"/>
        </a:spcAft>
        <a:defRPr sz="2800">
          <a:solidFill>
            <a:srgbClr val="FFFFFF"/>
          </a:solidFill>
          <a:latin typeface="Arial" charset="0"/>
          <a:ea typeface="ＭＳ Ｐゴシック" charset="0"/>
          <a:cs typeface="ＭＳ Ｐゴシック" charset="0"/>
        </a:defRPr>
      </a:lvl2pPr>
      <a:lvl3pPr algn="l" rtl="0" eaLnBrk="0" fontAlgn="base" hangingPunct="0">
        <a:spcBef>
          <a:spcPct val="0"/>
        </a:spcBef>
        <a:spcAft>
          <a:spcPct val="0"/>
        </a:spcAft>
        <a:defRPr sz="2800">
          <a:solidFill>
            <a:srgbClr val="FFFFFF"/>
          </a:solidFill>
          <a:latin typeface="Arial" charset="0"/>
          <a:ea typeface="ＭＳ Ｐゴシック" charset="0"/>
          <a:cs typeface="ＭＳ Ｐゴシック" charset="0"/>
        </a:defRPr>
      </a:lvl3pPr>
      <a:lvl4pPr algn="l" rtl="0" eaLnBrk="0" fontAlgn="base" hangingPunct="0">
        <a:spcBef>
          <a:spcPct val="0"/>
        </a:spcBef>
        <a:spcAft>
          <a:spcPct val="0"/>
        </a:spcAft>
        <a:defRPr sz="2800">
          <a:solidFill>
            <a:srgbClr val="FFFFFF"/>
          </a:solidFill>
          <a:latin typeface="Arial" charset="0"/>
          <a:ea typeface="ＭＳ Ｐゴシック" charset="0"/>
          <a:cs typeface="ＭＳ Ｐゴシック" charset="0"/>
        </a:defRPr>
      </a:lvl4pPr>
      <a:lvl5pPr algn="l" rtl="0" eaLnBrk="0" fontAlgn="base" hangingPunct="0">
        <a:spcBef>
          <a:spcPct val="0"/>
        </a:spcBef>
        <a:spcAft>
          <a:spcPct val="0"/>
        </a:spcAft>
        <a:defRPr sz="2800">
          <a:solidFill>
            <a:srgbClr val="FFFFFF"/>
          </a:solidFill>
          <a:latin typeface="Arial" charset="0"/>
          <a:ea typeface="ＭＳ Ｐゴシック" charset="0"/>
          <a:cs typeface="ＭＳ Ｐゴシック" charset="0"/>
        </a:defRPr>
      </a:lvl5pPr>
      <a:lvl6pPr marL="457200" algn="l" rtl="0" fontAlgn="base">
        <a:spcBef>
          <a:spcPct val="0"/>
        </a:spcBef>
        <a:spcAft>
          <a:spcPct val="0"/>
        </a:spcAft>
        <a:defRPr sz="2800">
          <a:solidFill>
            <a:srgbClr val="FFFFFF"/>
          </a:solidFill>
          <a:latin typeface="Arial" charset="0"/>
        </a:defRPr>
      </a:lvl6pPr>
      <a:lvl7pPr marL="914400" algn="l" rtl="0" fontAlgn="base">
        <a:spcBef>
          <a:spcPct val="0"/>
        </a:spcBef>
        <a:spcAft>
          <a:spcPct val="0"/>
        </a:spcAft>
        <a:defRPr sz="2800">
          <a:solidFill>
            <a:srgbClr val="FFFFFF"/>
          </a:solidFill>
          <a:latin typeface="Arial" charset="0"/>
        </a:defRPr>
      </a:lvl7pPr>
      <a:lvl8pPr marL="1371600" algn="l" rtl="0" fontAlgn="base">
        <a:spcBef>
          <a:spcPct val="0"/>
        </a:spcBef>
        <a:spcAft>
          <a:spcPct val="0"/>
        </a:spcAft>
        <a:defRPr sz="2800">
          <a:solidFill>
            <a:srgbClr val="FFFFFF"/>
          </a:solidFill>
          <a:latin typeface="Arial" charset="0"/>
        </a:defRPr>
      </a:lvl8pPr>
      <a:lvl9pPr marL="1828800" algn="l" rtl="0" fontAlgn="base">
        <a:spcBef>
          <a:spcPct val="0"/>
        </a:spcBef>
        <a:spcAft>
          <a:spcPct val="0"/>
        </a:spcAft>
        <a:defRPr sz="2800">
          <a:solidFill>
            <a:srgbClr val="FFFFFF"/>
          </a:solidFill>
          <a:latin typeface="Arial" charset="0"/>
        </a:defRPr>
      </a:lvl9pPr>
    </p:titleStyle>
    <p:bodyStyle>
      <a:lvl1pPr marL="342900" indent="-342900" algn="l" rtl="0" eaLnBrk="0" fontAlgn="base" hangingPunct="0">
        <a:spcBef>
          <a:spcPct val="20000"/>
        </a:spcBef>
        <a:spcAft>
          <a:spcPct val="0"/>
        </a:spcAft>
        <a:buClr>
          <a:srgbClr val="CCFFFF"/>
        </a:buClr>
        <a:buSzPct val="8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45000"/>
        <a:buFont typeface="Wingdings"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35000"/>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25000"/>
        <a:buChar char="•"/>
        <a:defRPr>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25000"/>
        <a:buChar char="•"/>
        <a:defRPr>
          <a:solidFill>
            <a:schemeClr val="tx1"/>
          </a:solidFill>
          <a:latin typeface="+mn-lt"/>
          <a:ea typeface="+mn-ea"/>
        </a:defRPr>
      </a:lvl5pPr>
      <a:lvl6pPr marL="2514600" indent="-228600" algn="l" rtl="0" fontAlgn="base">
        <a:spcBef>
          <a:spcPct val="20000"/>
        </a:spcBef>
        <a:spcAft>
          <a:spcPct val="0"/>
        </a:spcAft>
        <a:buClr>
          <a:schemeClr val="accent2"/>
        </a:buClr>
        <a:buSzPct val="25000"/>
        <a:buChar char="•"/>
        <a:defRPr>
          <a:solidFill>
            <a:schemeClr val="tx1"/>
          </a:solidFill>
          <a:latin typeface="+mn-lt"/>
        </a:defRPr>
      </a:lvl6pPr>
      <a:lvl7pPr marL="2971800" indent="-228600" algn="l" rtl="0" fontAlgn="base">
        <a:spcBef>
          <a:spcPct val="20000"/>
        </a:spcBef>
        <a:spcAft>
          <a:spcPct val="0"/>
        </a:spcAft>
        <a:buClr>
          <a:schemeClr val="accent2"/>
        </a:buClr>
        <a:buSzPct val="25000"/>
        <a:buChar char="•"/>
        <a:defRPr>
          <a:solidFill>
            <a:schemeClr val="tx1"/>
          </a:solidFill>
          <a:latin typeface="+mn-lt"/>
        </a:defRPr>
      </a:lvl7pPr>
      <a:lvl8pPr marL="3429000" indent="-228600" algn="l" rtl="0" fontAlgn="base">
        <a:spcBef>
          <a:spcPct val="20000"/>
        </a:spcBef>
        <a:spcAft>
          <a:spcPct val="0"/>
        </a:spcAft>
        <a:buClr>
          <a:schemeClr val="accent2"/>
        </a:buClr>
        <a:buSzPct val="25000"/>
        <a:buChar char="•"/>
        <a:defRPr>
          <a:solidFill>
            <a:schemeClr val="tx1"/>
          </a:solidFill>
          <a:latin typeface="+mn-lt"/>
        </a:defRPr>
      </a:lvl8pPr>
      <a:lvl9pPr marL="3886200" indent="-228600" algn="l" rtl="0" fontAlgn="base">
        <a:spcBef>
          <a:spcPct val="20000"/>
        </a:spcBef>
        <a:spcAft>
          <a:spcPct val="0"/>
        </a:spcAft>
        <a:buClr>
          <a:schemeClr val="accent2"/>
        </a:buClr>
        <a:buSzPct val="25000"/>
        <a:buChar char="•"/>
        <a:defRPr>
          <a:solidFill>
            <a:schemeClr val="tx1"/>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ndico.cern.ch/conferenceDisplay.py?confId=136807" TargetMode="External"/><Relationship Id="rId3" Type="http://schemas.openxmlformats.org/officeDocument/2006/relationships/hyperlink" Target="https://cds.cern.ch/record/152089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Path to SPS Testing – Prototype Design:  </a:t>
            </a:r>
            <a:r>
              <a:rPr lang="en-US" dirty="0" err="1" smtClean="0"/>
              <a:t>Cryomodule</a:t>
            </a:r>
            <a:endParaRPr lang="en-US" dirty="0"/>
          </a:p>
        </p:txBody>
      </p:sp>
      <p:sp>
        <p:nvSpPr>
          <p:cNvPr id="2" name="Subtitle 1"/>
          <p:cNvSpPr>
            <a:spLocks noGrp="1"/>
          </p:cNvSpPr>
          <p:nvPr>
            <p:ph type="subTitle" idx="4294967295"/>
          </p:nvPr>
        </p:nvSpPr>
        <p:spPr>
          <a:xfrm>
            <a:off x="1981200" y="4267200"/>
            <a:ext cx="7162800" cy="1676400"/>
          </a:xfrm>
        </p:spPr>
        <p:txBody>
          <a:bodyPr/>
          <a:lstStyle/>
          <a:p>
            <a:pPr marL="0" indent="0">
              <a:buNone/>
            </a:pPr>
            <a:r>
              <a:rPr lang="en-US" sz="2800" dirty="0" smtClean="0">
                <a:latin typeface="Arial" charset="0"/>
              </a:rPr>
              <a:t>Tom </a:t>
            </a:r>
            <a:r>
              <a:rPr lang="en-US" sz="2800" dirty="0" err="1" smtClean="0">
                <a:latin typeface="Arial" charset="0"/>
              </a:rPr>
              <a:t>Nicol</a:t>
            </a:r>
            <a:r>
              <a:rPr lang="en-US" sz="2800" dirty="0" smtClean="0">
                <a:latin typeface="Arial" charset="0"/>
              </a:rPr>
              <a:t> and Tom </a:t>
            </a:r>
            <a:r>
              <a:rPr lang="en-US" sz="2800" dirty="0">
                <a:latin typeface="Arial" charset="0"/>
              </a:rPr>
              <a:t>Peterson (FNAL)</a:t>
            </a:r>
            <a:br>
              <a:rPr lang="en-US" sz="2800" dirty="0">
                <a:latin typeface="Arial" charset="0"/>
              </a:rPr>
            </a:br>
            <a:r>
              <a:rPr lang="en-US" sz="2800" dirty="0" smtClean="0">
                <a:latin typeface="Arial" charset="0"/>
              </a:rPr>
              <a:t>Joint LARP CM20/</a:t>
            </a:r>
            <a:r>
              <a:rPr lang="en-US" sz="2800" dirty="0" err="1" smtClean="0">
                <a:latin typeface="Arial" charset="0"/>
              </a:rPr>
              <a:t>HiLumi</a:t>
            </a:r>
            <a:r>
              <a:rPr lang="en-US" sz="2800" dirty="0" smtClean="0">
                <a:latin typeface="Arial" charset="0"/>
              </a:rPr>
              <a:t> Meeting </a:t>
            </a:r>
          </a:p>
          <a:p>
            <a:pPr marL="0" indent="0">
              <a:buNone/>
            </a:pPr>
            <a:r>
              <a:rPr lang="en-US" sz="2800" dirty="0" smtClean="0">
                <a:latin typeface="Arial" charset="0"/>
              </a:rPr>
              <a:t>9 April 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 from the </a:t>
            </a:r>
            <a:r>
              <a:rPr lang="en-US" dirty="0" err="1" smtClean="0"/>
              <a:t>Niowave</a:t>
            </a:r>
            <a:r>
              <a:rPr lang="en-US" dirty="0" smtClean="0"/>
              <a:t> SBIR proposal</a:t>
            </a:r>
            <a:endParaRPr lang="en-US" dirty="0"/>
          </a:p>
        </p:txBody>
      </p:sp>
      <p:sp>
        <p:nvSpPr>
          <p:cNvPr id="3" name="Content Placeholder 2"/>
          <p:cNvSpPr>
            <a:spLocks noGrp="1"/>
          </p:cNvSpPr>
          <p:nvPr>
            <p:ph idx="1"/>
          </p:nvPr>
        </p:nvSpPr>
        <p:spPr>
          <a:xfrm>
            <a:off x="1219200" y="1371600"/>
            <a:ext cx="7543800" cy="4724400"/>
          </a:xfrm>
        </p:spPr>
        <p:txBody>
          <a:bodyPr/>
          <a:lstStyle/>
          <a:p>
            <a:r>
              <a:rPr lang="en-US" dirty="0" smtClean="0"/>
              <a:t>“</a:t>
            </a:r>
            <a:r>
              <a:rPr lang="en-US" dirty="0" err="1" smtClean="0"/>
              <a:t>Niowave</a:t>
            </a:r>
            <a:r>
              <a:rPr lang="en-US" dirty="0" smtClean="0"/>
              <a:t> </a:t>
            </a:r>
            <a:r>
              <a:rPr lang="en-US" dirty="0"/>
              <a:t>has fabricated all three initial prototypes of the cavity designs, and is ready to implement a </a:t>
            </a:r>
            <a:r>
              <a:rPr lang="en-US" dirty="0" err="1"/>
              <a:t>cryomodule</a:t>
            </a:r>
            <a:r>
              <a:rPr lang="en-US" dirty="0"/>
              <a:t> for the selected design. This proposal will finalize the design and develop the transversely asymmetric power coupler &amp; pickup, the HOM dampers, both slow and fast frequency tuners, and the </a:t>
            </a:r>
            <a:r>
              <a:rPr lang="en-US" dirty="0" err="1"/>
              <a:t>microphonic</a:t>
            </a:r>
            <a:r>
              <a:rPr lang="en-US" dirty="0"/>
              <a:t> mechanical dampers. All other systems needed for a functional </a:t>
            </a:r>
            <a:r>
              <a:rPr lang="en-US" dirty="0" err="1"/>
              <a:t>cryomodule</a:t>
            </a:r>
            <a:r>
              <a:rPr lang="en-US" dirty="0"/>
              <a:t> (</a:t>
            </a:r>
            <a:r>
              <a:rPr lang="en-US" dirty="0" err="1"/>
              <a:t>eg</a:t>
            </a:r>
            <a:r>
              <a:rPr lang="en-US" dirty="0"/>
              <a:t>: helium transfer lines, magnetic shielding, </a:t>
            </a:r>
            <a:r>
              <a:rPr lang="en-US" dirty="0" err="1"/>
              <a:t>etc</a:t>
            </a:r>
            <a:r>
              <a:rPr lang="en-US" dirty="0"/>
              <a:t>) will also be a part of this project</a:t>
            </a:r>
            <a:r>
              <a:rPr lang="en-US" dirty="0" smtClean="0"/>
              <a:t>.” </a:t>
            </a:r>
          </a:p>
          <a:p>
            <a:r>
              <a:rPr lang="en-US" dirty="0" smtClean="0"/>
              <a:t>From conversations:  </a:t>
            </a:r>
            <a:r>
              <a:rPr lang="en-US" dirty="0" err="1"/>
              <a:t>N</a:t>
            </a:r>
            <a:r>
              <a:rPr lang="en-US" dirty="0" err="1" smtClean="0"/>
              <a:t>iowave</a:t>
            </a:r>
            <a:r>
              <a:rPr lang="en-US" dirty="0" smtClean="0"/>
              <a:t> is ready to work with us to put this grant to the best possible use for all involved.  </a:t>
            </a:r>
          </a:p>
        </p:txBody>
      </p:sp>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10</a:t>
            </a:fld>
            <a:endParaRPr lang="en-US"/>
          </a:p>
        </p:txBody>
      </p:sp>
    </p:spTree>
    <p:extLst>
      <p:ext uri="{BB962C8B-B14F-4D97-AF65-F5344CB8AC3E}">
        <p14:creationId xmlns:p14="http://schemas.microsoft.com/office/powerpoint/2010/main" val="152369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direction for cryostat work </a:t>
            </a:r>
            <a:endParaRPr lang="en-US" dirty="0"/>
          </a:p>
        </p:txBody>
      </p:sp>
      <p:sp>
        <p:nvSpPr>
          <p:cNvPr id="3" name="Content Placeholder 2"/>
          <p:cNvSpPr>
            <a:spLocks noGrp="1"/>
          </p:cNvSpPr>
          <p:nvPr>
            <p:ph idx="1"/>
          </p:nvPr>
        </p:nvSpPr>
        <p:spPr/>
        <p:txBody>
          <a:bodyPr>
            <a:normAutofit fontScale="92500"/>
          </a:bodyPr>
          <a:lstStyle/>
          <a:p>
            <a:r>
              <a:rPr lang="en-US" dirty="0" smtClean="0"/>
              <a:t>At the December meeting at </a:t>
            </a:r>
            <a:r>
              <a:rPr lang="en-US" dirty="0" err="1" smtClean="0"/>
              <a:t>Fermilab</a:t>
            </a:r>
            <a:r>
              <a:rPr lang="en-US" dirty="0" smtClean="0"/>
              <a:t>, STFC </a:t>
            </a:r>
            <a:r>
              <a:rPr lang="en-US" dirty="0" err="1" smtClean="0"/>
              <a:t>Daresbury</a:t>
            </a:r>
            <a:r>
              <a:rPr lang="en-US" dirty="0" smtClean="0"/>
              <a:t> presented a very nice conceptual design for a cryostat </a:t>
            </a:r>
          </a:p>
          <a:p>
            <a:r>
              <a:rPr lang="en-US" dirty="0" smtClean="0"/>
              <a:t>This concept contains valuable ideas and features for a cryostat for any of the three cavity designs </a:t>
            </a:r>
          </a:p>
          <a:p>
            <a:pPr lvl="1"/>
            <a:r>
              <a:rPr lang="en-US" dirty="0" smtClean="0"/>
              <a:t>We will coauthor and present a paper about this </a:t>
            </a:r>
            <a:r>
              <a:rPr lang="en-US" dirty="0" err="1"/>
              <a:t>c</a:t>
            </a:r>
            <a:r>
              <a:rPr lang="en-US" dirty="0" err="1" smtClean="0"/>
              <a:t>ryomodule</a:t>
            </a:r>
            <a:r>
              <a:rPr lang="en-US" dirty="0" smtClean="0"/>
              <a:t> concept at the Cryogenic Engineering Conference in June </a:t>
            </a:r>
          </a:p>
          <a:p>
            <a:r>
              <a:rPr lang="en-US" dirty="0" smtClean="0">
                <a:solidFill>
                  <a:srgbClr val="FFFF00"/>
                </a:solidFill>
              </a:rPr>
              <a:t>Will discuss with </a:t>
            </a:r>
            <a:r>
              <a:rPr lang="en-US" dirty="0" err="1" smtClean="0">
                <a:solidFill>
                  <a:srgbClr val="FFFF00"/>
                </a:solidFill>
              </a:rPr>
              <a:t>Daresbury</a:t>
            </a:r>
            <a:r>
              <a:rPr lang="en-US" dirty="0" smtClean="0">
                <a:solidFill>
                  <a:srgbClr val="FFFF00"/>
                </a:solidFill>
              </a:rPr>
              <a:t> people the incorporation of their concepts into our cryostat designs and our work with </a:t>
            </a:r>
            <a:r>
              <a:rPr lang="en-US" dirty="0" err="1" smtClean="0">
                <a:solidFill>
                  <a:srgbClr val="FFFF00"/>
                </a:solidFill>
              </a:rPr>
              <a:t>Niowave</a:t>
            </a:r>
            <a:r>
              <a:rPr lang="en-US" dirty="0" smtClean="0">
                <a:solidFill>
                  <a:srgbClr val="FFFF00"/>
                </a:solidFill>
              </a:rPr>
              <a:t> on a cryostat </a:t>
            </a:r>
          </a:p>
          <a:p>
            <a:r>
              <a:rPr lang="en-US" dirty="0" smtClean="0">
                <a:solidFill>
                  <a:srgbClr val="FFFF00"/>
                </a:solidFill>
              </a:rPr>
              <a:t>Discussions in the next few months (meeting likely in late May) with </a:t>
            </a:r>
            <a:r>
              <a:rPr lang="en-US" dirty="0" err="1" smtClean="0">
                <a:solidFill>
                  <a:srgbClr val="FFFF00"/>
                </a:solidFill>
              </a:rPr>
              <a:t>Niowave</a:t>
            </a:r>
            <a:r>
              <a:rPr lang="en-US" dirty="0" smtClean="0">
                <a:solidFill>
                  <a:srgbClr val="FFFF00"/>
                </a:solidFill>
              </a:rPr>
              <a:t> will help to define their SBIR work and how it fits with progress toward our SPS test </a:t>
            </a:r>
          </a:p>
        </p:txBody>
      </p:sp>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11</a:t>
            </a:fld>
            <a:endParaRPr lang="en-US"/>
          </a:p>
        </p:txBody>
      </p:sp>
    </p:spTree>
    <p:extLst>
      <p:ext uri="{BB962C8B-B14F-4D97-AF65-F5344CB8AC3E}">
        <p14:creationId xmlns:p14="http://schemas.microsoft.com/office/powerpoint/2010/main" val="421204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12</a:t>
            </a:fld>
            <a:endParaRPr lang="en-US"/>
          </a:p>
        </p:txBody>
      </p:sp>
      <p:pic>
        <p:nvPicPr>
          <p:cNvPr id="6" name="Picture 5" descr="STFC-cryostatConcept-Dec2012.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20311" cy="6858000"/>
          </a:xfrm>
          <a:prstGeom prst="rect">
            <a:avLst/>
          </a:prstGeom>
        </p:spPr>
      </p:pic>
      <p:sp>
        <p:nvSpPr>
          <p:cNvPr id="7" name="TextBox 6"/>
          <p:cNvSpPr txBox="1"/>
          <p:nvPr/>
        </p:nvSpPr>
        <p:spPr>
          <a:xfrm>
            <a:off x="2362200" y="5715000"/>
            <a:ext cx="4161679" cy="369332"/>
          </a:xfrm>
          <a:prstGeom prst="rect">
            <a:avLst/>
          </a:prstGeom>
          <a:noFill/>
        </p:spPr>
        <p:txBody>
          <a:bodyPr wrap="none" rtlCol="0">
            <a:spAutoFit/>
          </a:bodyPr>
          <a:lstStyle/>
          <a:p>
            <a:r>
              <a:rPr lang="en-US" dirty="0">
                <a:solidFill>
                  <a:schemeClr val="bg1">
                    <a:lumMod val="60000"/>
                    <a:lumOff val="40000"/>
                  </a:schemeClr>
                </a:solidFill>
              </a:rPr>
              <a:t>STFC </a:t>
            </a:r>
            <a:r>
              <a:rPr lang="en-US" dirty="0" err="1" smtClean="0">
                <a:solidFill>
                  <a:schemeClr val="bg1">
                    <a:lumMod val="60000"/>
                    <a:lumOff val="40000"/>
                  </a:schemeClr>
                </a:solidFill>
              </a:rPr>
              <a:t>Daresbury</a:t>
            </a:r>
            <a:r>
              <a:rPr lang="en-US" dirty="0" smtClean="0">
                <a:solidFill>
                  <a:schemeClr val="bg1">
                    <a:lumMod val="60000"/>
                    <a:lumOff val="40000"/>
                  </a:schemeClr>
                </a:solidFill>
              </a:rPr>
              <a:t> concept for reference </a:t>
            </a:r>
            <a:endParaRPr lang="en-US" dirty="0">
              <a:solidFill>
                <a:schemeClr val="bg1">
                  <a:lumMod val="60000"/>
                  <a:lumOff val="40000"/>
                </a:schemeClr>
              </a:solidFill>
            </a:endParaRPr>
          </a:p>
        </p:txBody>
      </p:sp>
    </p:spTree>
    <p:extLst>
      <p:ext uri="{BB962C8B-B14F-4D97-AF65-F5344CB8AC3E}">
        <p14:creationId xmlns:p14="http://schemas.microsoft.com/office/powerpoint/2010/main" val="2642688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have a fruitful collaboration with many creative people and good ideas </a:t>
            </a:r>
          </a:p>
          <a:p>
            <a:r>
              <a:rPr lang="en-US" dirty="0" smtClean="0"/>
              <a:t>We are also fortunate to have support from DOE via LARP and the </a:t>
            </a:r>
            <a:r>
              <a:rPr lang="en-US" dirty="0" err="1" smtClean="0"/>
              <a:t>Niowave</a:t>
            </a:r>
            <a:r>
              <a:rPr lang="en-US" dirty="0" smtClean="0"/>
              <a:t> SBIR</a:t>
            </a:r>
          </a:p>
          <a:p>
            <a:r>
              <a:rPr lang="en-US" dirty="0" smtClean="0"/>
              <a:t>Cryostat efforts will begin with bringing together some of the best concepts and working closely with </a:t>
            </a:r>
            <a:r>
              <a:rPr lang="en-US" dirty="0" err="1" smtClean="0"/>
              <a:t>Niowave</a:t>
            </a:r>
            <a:r>
              <a:rPr lang="en-US" dirty="0" smtClean="0"/>
              <a:t> to combine their goals for the SBIR grant with our needs for a test of two crab cavities in a cryostat in SPS by 2016.  </a:t>
            </a:r>
            <a:endParaRPr lang="en-US" dirty="0"/>
          </a:p>
        </p:txBody>
      </p:sp>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13</a:t>
            </a:fld>
            <a:endParaRPr lang="en-US"/>
          </a:p>
        </p:txBody>
      </p:sp>
    </p:spTree>
    <p:extLst>
      <p:ext uri="{BB962C8B-B14F-4D97-AF65-F5344CB8AC3E}">
        <p14:creationId xmlns:p14="http://schemas.microsoft.com/office/powerpoint/2010/main" val="354318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dirty="0" smtClean="0"/>
              <a:t>References – we have several new sources of important information for the design</a:t>
            </a:r>
            <a:endParaRPr lang="en-US" dirty="0" smtClean="0"/>
          </a:p>
        </p:txBody>
      </p:sp>
      <p:sp>
        <p:nvSpPr>
          <p:cNvPr id="2" name="Content Placeholder 1"/>
          <p:cNvSpPr>
            <a:spLocks noGrp="1"/>
          </p:cNvSpPr>
          <p:nvPr>
            <p:ph idx="1"/>
          </p:nvPr>
        </p:nvSpPr>
        <p:spPr/>
        <p:txBody>
          <a:bodyPr/>
          <a:lstStyle/>
          <a:p>
            <a:r>
              <a:rPr lang="en-US" dirty="0" smtClean="0"/>
              <a:t>In addition to presentations at the 13-14 December, 2012, </a:t>
            </a:r>
            <a:r>
              <a:rPr lang="en-US" dirty="0"/>
              <a:t>LHC Crab Cavity Engineering </a:t>
            </a:r>
            <a:r>
              <a:rPr lang="en-US" dirty="0" smtClean="0"/>
              <a:t>Meeting (</a:t>
            </a:r>
            <a:r>
              <a:rPr lang="en-US" dirty="0" smtClean="0">
                <a:hlinkClick r:id="rId2"/>
              </a:rPr>
              <a:t>http</a:t>
            </a:r>
            <a:r>
              <a:rPr lang="en-US" dirty="0">
                <a:hlinkClick r:id="rId2"/>
              </a:rPr>
              <a:t>://indico.cern.ch/conferenceDisplay.py?confId=</a:t>
            </a:r>
            <a:r>
              <a:rPr lang="en-US" dirty="0" smtClean="0">
                <a:hlinkClick r:id="rId2"/>
              </a:rPr>
              <a:t>136807</a:t>
            </a:r>
            <a:r>
              <a:rPr lang="en-US" dirty="0" smtClean="0"/>
              <a:t> ), presentations at this meeting, and other meeting notes, we have the following two documents as guidance </a:t>
            </a:r>
          </a:p>
          <a:p>
            <a:r>
              <a:rPr lang="en-US" dirty="0"/>
              <a:t>Summary Report (CERN-ATS-2013-033</a:t>
            </a:r>
            <a:r>
              <a:rPr lang="en-US" dirty="0" smtClean="0"/>
              <a:t>) for the LHC Crab Cavity </a:t>
            </a:r>
            <a:r>
              <a:rPr lang="en-US" dirty="0"/>
              <a:t>Engineering Meeting, </a:t>
            </a:r>
            <a:r>
              <a:rPr lang="en-US" dirty="0" smtClean="0"/>
              <a:t>13 – 14 December 2012  </a:t>
            </a:r>
          </a:p>
          <a:p>
            <a:r>
              <a:rPr lang="en-GB" dirty="0" smtClean="0"/>
              <a:t>“Functional Specifications of the LHC Prototype Crab Cavity System”  </a:t>
            </a:r>
            <a:r>
              <a:rPr lang="en-GB" dirty="0" smtClean="0">
                <a:hlinkClick r:id="rId3"/>
              </a:rPr>
              <a:t>https://cds.cern.ch/record/1520896</a:t>
            </a:r>
            <a:r>
              <a:rPr lang="en-GB" dirty="0" smtClean="0"/>
              <a:t> </a:t>
            </a:r>
          </a:p>
        </p:txBody>
      </p:sp>
      <p:sp>
        <p:nvSpPr>
          <p:cNvPr id="5" name="Rectangle 16"/>
          <p:cNvSpPr>
            <a:spLocks noGrp="1" noChangeArrowheads="1"/>
          </p:cNvSpPr>
          <p:nvPr>
            <p:ph type="ftr" sz="quarter" idx="10"/>
          </p:nvPr>
        </p:nvSpPr>
        <p:spPr/>
        <p:txBody>
          <a:bodyPr/>
          <a:lstStyle/>
          <a:p>
            <a:r>
              <a:rPr lang="en-US" smtClean="0"/>
              <a:t>LHC Crab Cavity Cryostat, 9 April 2013</a:t>
            </a:r>
            <a:endParaRPr lang="en-US"/>
          </a:p>
        </p:txBody>
      </p:sp>
      <p:sp>
        <p:nvSpPr>
          <p:cNvPr id="3" name="Slide Number Placeholder 2"/>
          <p:cNvSpPr>
            <a:spLocks noGrp="1"/>
          </p:cNvSpPr>
          <p:nvPr>
            <p:ph type="sldNum" sz="quarter" idx="11"/>
          </p:nvPr>
        </p:nvSpPr>
        <p:spPr/>
        <p:txBody>
          <a:bodyPr/>
          <a:lstStyle/>
          <a:p>
            <a:fld id="{0FA004B2-1541-5046-B6F2-22AF5658571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(Dec 2012 </a:t>
            </a:r>
            <a:r>
              <a:rPr lang="en-US" dirty="0" err="1" smtClean="0"/>
              <a:t>mtg</a:t>
            </a:r>
            <a:r>
              <a:rPr lang="en-US" dirty="0" smtClean="0"/>
              <a:t>) </a:t>
            </a:r>
            <a:br>
              <a:rPr lang="en-US" dirty="0" smtClean="0"/>
            </a:br>
            <a:r>
              <a:rPr lang="en-US" dirty="0" smtClean="0"/>
              <a:t>Rama </a:t>
            </a:r>
            <a:r>
              <a:rPr lang="en-US" dirty="0" err="1"/>
              <a:t>Calaga</a:t>
            </a:r>
            <a:r>
              <a:rPr lang="en-US" dirty="0"/>
              <a:t>, </a:t>
            </a:r>
            <a:r>
              <a:rPr lang="en-US" dirty="0" err="1"/>
              <a:t>Erk</a:t>
            </a:r>
            <a:r>
              <a:rPr lang="en-US" dirty="0"/>
              <a:t> </a:t>
            </a:r>
            <a:r>
              <a:rPr lang="en-US" dirty="0" smtClean="0"/>
              <a:t>Jensen </a:t>
            </a:r>
            <a:endParaRPr lang="en-US" dirty="0"/>
          </a:p>
        </p:txBody>
      </p:sp>
      <p:sp>
        <p:nvSpPr>
          <p:cNvPr id="3" name="Content Placeholder 2"/>
          <p:cNvSpPr>
            <a:spLocks noGrp="1"/>
          </p:cNvSpPr>
          <p:nvPr>
            <p:ph idx="1"/>
          </p:nvPr>
        </p:nvSpPr>
        <p:spPr/>
        <p:txBody>
          <a:bodyPr/>
          <a:lstStyle/>
          <a:p>
            <a:pPr marL="0" indent="0">
              <a:buNone/>
            </a:pPr>
            <a:r>
              <a:rPr lang="en-US" sz="2000" dirty="0"/>
              <a:t>1. Crab cavity tests with SPS beams are a mandatory validation step before any installation in the LHC. All RF, cryogenic, vacuum operation should be comprehensively tested with the SPS installation along with all relevant beam experiments to determine the effects on hadrons and machine protection.</a:t>
            </a:r>
          </a:p>
          <a:p>
            <a:pPr marL="0" indent="0">
              <a:buNone/>
            </a:pPr>
            <a:r>
              <a:rPr lang="en-US" sz="2000" dirty="0"/>
              <a:t>2. A two-cavity </a:t>
            </a:r>
            <a:r>
              <a:rPr lang="en-US" sz="2000" dirty="0" err="1"/>
              <a:t>cryomodule</a:t>
            </a:r>
            <a:r>
              <a:rPr lang="en-US" sz="2000" dirty="0"/>
              <a:t> with identical cavities is seen as the best option for an SPS test of the crab cavity system.</a:t>
            </a:r>
          </a:p>
          <a:p>
            <a:pPr marL="0" indent="0">
              <a:buNone/>
            </a:pPr>
            <a:r>
              <a:rPr lang="en-US" sz="2000" dirty="0"/>
              <a:t>3. All features compatible with and relevant for the final LHC system should be retained in the SPS </a:t>
            </a:r>
            <a:r>
              <a:rPr lang="en-US" sz="2000" dirty="0" err="1"/>
              <a:t>cryomodule</a:t>
            </a:r>
            <a:r>
              <a:rPr lang="en-US" sz="2000" dirty="0"/>
              <a:t> to the extent feasible. Therefore, the design of the SPS </a:t>
            </a:r>
            <a:r>
              <a:rPr lang="en-US" sz="2000" dirty="0" err="1"/>
              <a:t>cryomodule</a:t>
            </a:r>
            <a:r>
              <a:rPr lang="en-US" sz="2000" dirty="0"/>
              <a:t> can deviate to adapt to its environmental constraints</a:t>
            </a:r>
            <a:r>
              <a:rPr lang="en-US" sz="2000" dirty="0" smtClean="0"/>
              <a:t>.  </a:t>
            </a:r>
          </a:p>
          <a:p>
            <a:pPr marL="0" indent="0">
              <a:buNone/>
            </a:pPr>
            <a:r>
              <a:rPr lang="en-US" sz="2000" dirty="0"/>
              <a:t>4. All RF and cryogenic interfaces should be placed on the top with vertical mounting of the coupler and cryogenic feeds.</a:t>
            </a:r>
          </a:p>
          <a:p>
            <a:pPr marL="0" indent="0">
              <a:buNone/>
            </a:pPr>
            <a:endParaRPr lang="en-US" sz="2000" dirty="0"/>
          </a:p>
        </p:txBody>
      </p:sp>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3</a:t>
            </a:fld>
            <a:endParaRPr lang="en-US"/>
          </a:p>
        </p:txBody>
      </p:sp>
    </p:spTree>
    <p:extLst>
      <p:ext uri="{BB962C8B-B14F-4D97-AF65-F5344CB8AC3E}">
        <p14:creationId xmlns:p14="http://schemas.microsoft.com/office/powerpoint/2010/main" val="421325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br>
              <a:rPr lang="en-US" dirty="0"/>
            </a:br>
            <a:r>
              <a:rPr lang="en-US" dirty="0"/>
              <a:t>Rama </a:t>
            </a:r>
            <a:r>
              <a:rPr lang="en-US" dirty="0" err="1"/>
              <a:t>Calaga</a:t>
            </a:r>
            <a:r>
              <a:rPr lang="en-US" dirty="0"/>
              <a:t>, </a:t>
            </a:r>
            <a:r>
              <a:rPr lang="en-US" dirty="0" err="1"/>
              <a:t>Erk</a:t>
            </a:r>
            <a:r>
              <a:rPr lang="en-US" dirty="0"/>
              <a:t> </a:t>
            </a:r>
            <a:r>
              <a:rPr lang="en-US" dirty="0" smtClean="0"/>
              <a:t>Jensen (continued)</a:t>
            </a:r>
            <a:endParaRPr lang="en-US" dirty="0"/>
          </a:p>
        </p:txBody>
      </p:sp>
      <p:sp>
        <p:nvSpPr>
          <p:cNvPr id="3" name="Content Placeholder 2"/>
          <p:cNvSpPr>
            <a:spLocks noGrp="1"/>
          </p:cNvSpPr>
          <p:nvPr>
            <p:ph idx="1"/>
          </p:nvPr>
        </p:nvSpPr>
        <p:spPr/>
        <p:txBody>
          <a:bodyPr/>
          <a:lstStyle/>
          <a:p>
            <a:pPr marL="0" indent="0">
              <a:buNone/>
            </a:pPr>
            <a:r>
              <a:rPr lang="en-US" sz="2000" dirty="0" smtClean="0"/>
              <a:t>5</a:t>
            </a:r>
            <a:r>
              <a:rPr lang="en-US" sz="2000" dirty="0"/>
              <a:t>. The choice of the power coupler dimensions and heat load limitations will be fixed as soon as possible.</a:t>
            </a:r>
          </a:p>
          <a:p>
            <a:pPr marL="0" indent="0">
              <a:buNone/>
            </a:pPr>
            <a:r>
              <a:rPr lang="en-US" sz="2000" dirty="0"/>
              <a:t>6. The bypass beam standard beam pipe will be placed outside the cryostat vacuum by redesigning the Y-chamber for a larger separation. This allows for easier swapping of </a:t>
            </a:r>
            <a:r>
              <a:rPr lang="en-US" sz="2000" dirty="0" err="1"/>
              <a:t>cryomodules</a:t>
            </a:r>
            <a:r>
              <a:rPr lang="en-US" sz="2000" dirty="0"/>
              <a:t> and limits the risk of vacuum and cavity failures on SPS operation</a:t>
            </a:r>
            <a:r>
              <a:rPr lang="en-US" sz="2000" dirty="0" smtClean="0"/>
              <a:t>. </a:t>
            </a:r>
          </a:p>
          <a:p>
            <a:pPr marL="0" indent="0">
              <a:buNone/>
            </a:pPr>
            <a:r>
              <a:rPr lang="en-US" sz="2000" dirty="0"/>
              <a:t>7. A dummy beam pipe at 194 mm like in the LHC should be foreseen and be placed in the liquid Helium volume if necessary. It can additionally be used to reinforce the cavity.</a:t>
            </a:r>
          </a:p>
          <a:p>
            <a:pPr marL="0" indent="0">
              <a:buNone/>
            </a:pPr>
            <a:r>
              <a:rPr lang="en-US" sz="2000" dirty="0"/>
              <a:t>8. Tuning requirements from the beam of approximately 60 kHz with a resolution of 40-200 Hz depending on the cavity bandwidth should be foreseen. In addition, cavity specific frequency tuning to compensate Lorentz force detuning, cool-down and </a:t>
            </a:r>
            <a:r>
              <a:rPr lang="en-US" sz="2000" dirty="0" err="1"/>
              <a:t>microphonics</a:t>
            </a:r>
            <a:r>
              <a:rPr lang="en-US" sz="2000" dirty="0"/>
              <a:t> should be accounted for in the tuner design.</a:t>
            </a:r>
          </a:p>
          <a:p>
            <a:pPr marL="0" indent="0">
              <a:buNone/>
            </a:pPr>
            <a:endParaRPr lang="en-US" sz="2000" dirty="0"/>
          </a:p>
          <a:p>
            <a:endParaRPr lang="en-US" dirty="0"/>
          </a:p>
        </p:txBody>
      </p:sp>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4</a:t>
            </a:fld>
            <a:endParaRPr lang="en-US"/>
          </a:p>
        </p:txBody>
      </p:sp>
    </p:spTree>
    <p:extLst>
      <p:ext uri="{BB962C8B-B14F-4D97-AF65-F5344CB8AC3E}">
        <p14:creationId xmlns:p14="http://schemas.microsoft.com/office/powerpoint/2010/main" val="377655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“Functional Specifications of the LHC Prototype Crab Cavity System” </a:t>
            </a:r>
          </a:p>
        </p:txBody>
      </p:sp>
      <p:pic>
        <p:nvPicPr>
          <p:cNvPr id="6" name="Content Placeholder 5" descr="CrabCavitySPS-envelopeFigure.tiff"/>
          <p:cNvPicPr>
            <a:picLocks noGrp="1" noChangeAspect="1"/>
          </p:cNvPicPr>
          <p:nvPr>
            <p:ph idx="1"/>
          </p:nvPr>
        </p:nvPicPr>
        <p:blipFill rotWithShape="1">
          <a:blip r:embed="rId2">
            <a:extLst>
              <a:ext uri="{28A0092B-C50C-407E-A947-70E740481C1C}">
                <a14:useLocalDpi xmlns:a14="http://schemas.microsoft.com/office/drawing/2010/main" val="0"/>
              </a:ext>
            </a:extLst>
          </a:blip>
          <a:srcRect t="-2566" b="-2566"/>
          <a:stretch/>
        </p:blipFill>
        <p:spPr>
          <a:xfrm>
            <a:off x="394921" y="2933700"/>
            <a:ext cx="8368079" cy="3086100"/>
          </a:xfrm>
        </p:spPr>
      </p:pic>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5</a:t>
            </a:fld>
            <a:endParaRPr lang="en-US"/>
          </a:p>
        </p:txBody>
      </p:sp>
      <p:sp>
        <p:nvSpPr>
          <p:cNvPr id="7" name="TextBox 6"/>
          <p:cNvSpPr txBox="1"/>
          <p:nvPr/>
        </p:nvSpPr>
        <p:spPr>
          <a:xfrm>
            <a:off x="1447800" y="1676400"/>
            <a:ext cx="7493984" cy="923330"/>
          </a:xfrm>
          <a:prstGeom prst="rect">
            <a:avLst/>
          </a:prstGeom>
          <a:noFill/>
        </p:spPr>
        <p:txBody>
          <a:bodyPr wrap="none" rtlCol="0">
            <a:spAutoFit/>
          </a:bodyPr>
          <a:lstStyle/>
          <a:p>
            <a:r>
              <a:rPr lang="en-US" dirty="0" smtClean="0"/>
              <a:t>The “Functional Specifications” document contains a lot of very useful </a:t>
            </a:r>
          </a:p>
          <a:p>
            <a:r>
              <a:rPr lang="en-US" dirty="0"/>
              <a:t>a</a:t>
            </a:r>
            <a:r>
              <a:rPr lang="en-US" dirty="0" smtClean="0"/>
              <a:t>nd important information for the </a:t>
            </a:r>
            <a:r>
              <a:rPr lang="en-US" dirty="0" err="1" smtClean="0"/>
              <a:t>cryomodule</a:t>
            </a:r>
            <a:r>
              <a:rPr lang="en-US" dirty="0" smtClean="0"/>
              <a:t> design.  The following two </a:t>
            </a:r>
          </a:p>
          <a:p>
            <a:r>
              <a:rPr lang="en-US" dirty="0"/>
              <a:t>f</a:t>
            </a:r>
            <a:r>
              <a:rPr lang="en-US" dirty="0" smtClean="0"/>
              <a:t>igures are copied from it.  </a:t>
            </a:r>
            <a:endParaRPr lang="en-US" dirty="0"/>
          </a:p>
        </p:txBody>
      </p:sp>
    </p:spTree>
    <p:extLst>
      <p:ext uri="{BB962C8B-B14F-4D97-AF65-F5344CB8AC3E}">
        <p14:creationId xmlns:p14="http://schemas.microsoft.com/office/powerpoint/2010/main" val="300471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“Functional Specifications of the LHC Prototype Crab Cavity System” </a:t>
            </a:r>
          </a:p>
        </p:txBody>
      </p:sp>
      <p:pic>
        <p:nvPicPr>
          <p:cNvPr id="6" name="Content Placeholder 5" descr="SPScryostatConstraints.tiff"/>
          <p:cNvPicPr>
            <a:picLocks noGrp="1" noChangeAspect="1"/>
          </p:cNvPicPr>
          <p:nvPr>
            <p:ph idx="1"/>
          </p:nvPr>
        </p:nvPicPr>
        <p:blipFill rotWithShape="1">
          <a:blip r:embed="rId2">
            <a:extLst>
              <a:ext uri="{28A0092B-C50C-407E-A947-70E740481C1C}">
                <a14:useLocalDpi xmlns:a14="http://schemas.microsoft.com/office/drawing/2010/main" val="0"/>
              </a:ext>
            </a:extLst>
          </a:blip>
          <a:srcRect t="-7301" b="-7301"/>
          <a:stretch/>
        </p:blipFill>
        <p:spPr>
          <a:xfrm>
            <a:off x="304800" y="1892300"/>
            <a:ext cx="8458200" cy="3517900"/>
          </a:xfrm>
        </p:spPr>
      </p:pic>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6</a:t>
            </a:fld>
            <a:endParaRPr lang="en-US"/>
          </a:p>
        </p:txBody>
      </p:sp>
    </p:spTree>
    <p:extLst>
      <p:ext uri="{BB962C8B-B14F-4D97-AF65-F5344CB8AC3E}">
        <p14:creationId xmlns:p14="http://schemas.microsoft.com/office/powerpoint/2010/main" val="175602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SPS cryogenic system constraints</a:t>
            </a:r>
            <a:endParaRPr lang="en-US" dirty="0"/>
          </a:p>
        </p:txBody>
      </p:sp>
      <p:sp>
        <p:nvSpPr>
          <p:cNvPr id="3" name="Content Placeholder 2"/>
          <p:cNvSpPr>
            <a:spLocks noGrp="1"/>
          </p:cNvSpPr>
          <p:nvPr>
            <p:ph idx="1"/>
          </p:nvPr>
        </p:nvSpPr>
        <p:spPr/>
        <p:txBody>
          <a:bodyPr/>
          <a:lstStyle/>
          <a:p>
            <a:r>
              <a:rPr lang="en-US" dirty="0" smtClean="0"/>
              <a:t>In December we learned about some significant thermal/cryogenic constraints </a:t>
            </a:r>
          </a:p>
          <a:p>
            <a:r>
              <a:rPr lang="en-US" dirty="0" smtClean="0"/>
              <a:t>Quoting from </a:t>
            </a:r>
            <a:r>
              <a:rPr lang="en-US" dirty="0"/>
              <a:t>the </a:t>
            </a:r>
            <a:r>
              <a:rPr lang="en-US" dirty="0" smtClean="0"/>
              <a:t>“Summary Report for </a:t>
            </a:r>
            <a:r>
              <a:rPr lang="en-US" dirty="0"/>
              <a:t>the LHC Crab Cavity Engineering </a:t>
            </a:r>
            <a:r>
              <a:rPr lang="en-US" dirty="0" smtClean="0"/>
              <a:t>Meeting”, </a:t>
            </a:r>
          </a:p>
          <a:p>
            <a:r>
              <a:rPr lang="en-US" dirty="0">
                <a:solidFill>
                  <a:srgbClr val="FFFF00"/>
                </a:solidFill>
              </a:rPr>
              <a:t>Cryogenics infrastructure (TCF-20 4.5 K liquefier) exists but can provide only limited cooling at 2 Kelvin after addition of 2 K pumping. 0.7 grams/sec in liquefaction mode so about 15 W maximum total heat load if all heat at 2 Kelvin, less when some capacity is distributed to the 4.5 K temperature level.</a:t>
            </a:r>
          </a:p>
        </p:txBody>
      </p:sp>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7</a:t>
            </a:fld>
            <a:endParaRPr lang="en-US"/>
          </a:p>
        </p:txBody>
      </p:sp>
    </p:spTree>
    <p:extLst>
      <p:ext uri="{BB962C8B-B14F-4D97-AF65-F5344CB8AC3E}">
        <p14:creationId xmlns:p14="http://schemas.microsoft.com/office/powerpoint/2010/main" val="235477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Schedule</a:t>
            </a:r>
            <a:endParaRPr lang="en-US" dirty="0"/>
          </a:p>
        </p:txBody>
      </p:sp>
      <p:sp>
        <p:nvSpPr>
          <p:cNvPr id="4" name="Content Placeholder 3"/>
          <p:cNvSpPr>
            <a:spLocks noGrp="1"/>
          </p:cNvSpPr>
          <p:nvPr>
            <p:ph idx="1"/>
          </p:nvPr>
        </p:nvSpPr>
        <p:spPr/>
        <p:txBody>
          <a:bodyPr/>
          <a:lstStyle/>
          <a:p>
            <a:r>
              <a:rPr lang="en-US" sz="2800" dirty="0" smtClean="0"/>
              <a:t>Design process for new cryostat or cryogenic box is typically 2 to 3 years </a:t>
            </a:r>
          </a:p>
          <a:p>
            <a:pPr lvl="1"/>
            <a:r>
              <a:rPr lang="en-US" sz="2400" dirty="0" smtClean="0"/>
              <a:t>After a complete definition of requirements, details of associated components (e.g., tuner, input coupler) are known, conceptual design (first year or more) . . . </a:t>
            </a:r>
          </a:p>
          <a:p>
            <a:pPr lvl="1"/>
            <a:r>
              <a:rPr lang="en-US" sz="2400" dirty="0" smtClean="0"/>
              <a:t>~1 </a:t>
            </a:r>
            <a:r>
              <a:rPr lang="en-US" sz="2400" dirty="0" err="1" smtClean="0"/>
              <a:t>yr</a:t>
            </a:r>
            <a:r>
              <a:rPr lang="en-US" sz="2400" dirty="0" smtClean="0"/>
              <a:t> engineering and design/drafting </a:t>
            </a:r>
          </a:p>
          <a:p>
            <a:pPr lvl="1"/>
            <a:r>
              <a:rPr lang="en-US" sz="2400" dirty="0" smtClean="0"/>
              <a:t>~1 </a:t>
            </a:r>
            <a:r>
              <a:rPr lang="en-US" sz="2400" dirty="0" err="1" smtClean="0"/>
              <a:t>yr</a:t>
            </a:r>
            <a:r>
              <a:rPr lang="en-US" sz="2400" dirty="0" smtClean="0"/>
              <a:t> procurement and fabrication </a:t>
            </a:r>
            <a:endParaRPr lang="en-US" sz="2400" dirty="0"/>
          </a:p>
        </p:txBody>
      </p:sp>
      <p:sp>
        <p:nvSpPr>
          <p:cNvPr id="5" name="Footer Placeholder 4"/>
          <p:cNvSpPr>
            <a:spLocks noGrp="1"/>
          </p:cNvSpPr>
          <p:nvPr>
            <p:ph type="ftr" sz="quarter" idx="10"/>
          </p:nvPr>
        </p:nvSpPr>
        <p:spPr/>
        <p:txBody>
          <a:bodyPr/>
          <a:lstStyle/>
          <a:p>
            <a:r>
              <a:rPr lang="en-US" smtClean="0">
                <a:solidFill>
                  <a:prstClr val="black">
                    <a:tint val="75000"/>
                  </a:prstClr>
                </a:solidFill>
                <a:latin typeface="Calibri"/>
              </a:rPr>
              <a:t>LHC Crab Cavity Cryostat, 9 April 2013</a:t>
            </a:r>
            <a:endParaRPr lang="en-US">
              <a:solidFill>
                <a:prstClr val="black">
                  <a:tint val="75000"/>
                </a:prstClr>
              </a:solidFill>
              <a:latin typeface="Calibri"/>
            </a:endParaRPr>
          </a:p>
        </p:txBody>
      </p:sp>
      <p:sp>
        <p:nvSpPr>
          <p:cNvPr id="6" name="Slide Number Placeholder 5"/>
          <p:cNvSpPr>
            <a:spLocks noGrp="1"/>
          </p:cNvSpPr>
          <p:nvPr>
            <p:ph type="sldNum" sz="quarter" idx="11"/>
          </p:nvPr>
        </p:nvSpPr>
        <p:spPr/>
        <p:txBody>
          <a:bodyPr/>
          <a:lstStyle/>
          <a:p>
            <a:fld id="{0FA004B2-1541-5046-B6F2-22AF56585712}" type="slidenum">
              <a:rPr lang="en-US" smtClean="0">
                <a:solidFill>
                  <a:prstClr val="black">
                    <a:lumMod val="50000"/>
                    <a:lumOff val="50000"/>
                  </a:prstClr>
                </a:solidFill>
                <a:latin typeface="Calibri"/>
              </a:rPr>
              <a:pPr/>
              <a:t>8</a:t>
            </a:fld>
            <a:endParaRPr lang="en-US">
              <a:solidFill>
                <a:prstClr val="black">
                  <a:lumMod val="50000"/>
                  <a:lumOff val="50000"/>
                </a:prstClr>
              </a:solidFill>
              <a:latin typeface="Calibri"/>
            </a:endParaRPr>
          </a:p>
        </p:txBody>
      </p:sp>
    </p:spTree>
    <p:extLst>
      <p:ext uri="{BB962C8B-B14F-4D97-AF65-F5344CB8AC3E}">
        <p14:creationId xmlns:p14="http://schemas.microsoft.com/office/powerpoint/2010/main" val="144246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Niowave</a:t>
            </a:r>
            <a:r>
              <a:rPr lang="en-US" dirty="0" smtClean="0"/>
              <a:t> SBIR</a:t>
            </a:r>
            <a:endParaRPr lang="en-US" dirty="0"/>
          </a:p>
        </p:txBody>
      </p:sp>
      <p:pic>
        <p:nvPicPr>
          <p:cNvPr id="6" name="Content Placeholder 5" descr="NiowaveSBIR-TitlePage.tiff"/>
          <p:cNvPicPr>
            <a:picLocks noGrp="1" noChangeAspect="1"/>
          </p:cNvPicPr>
          <p:nvPr>
            <p:ph idx="1"/>
          </p:nvPr>
        </p:nvPicPr>
        <p:blipFill>
          <a:blip r:embed="rId2">
            <a:extLst>
              <a:ext uri="{28A0092B-C50C-407E-A947-70E740481C1C}">
                <a14:useLocalDpi xmlns:a14="http://schemas.microsoft.com/office/drawing/2010/main" val="0"/>
              </a:ext>
            </a:extLst>
          </a:blip>
          <a:srcRect t="-15734" b="-15734"/>
          <a:stretch>
            <a:fillRect/>
          </a:stretch>
        </p:blipFill>
        <p:spPr/>
      </p:pic>
      <p:sp>
        <p:nvSpPr>
          <p:cNvPr id="4" name="Footer Placeholder 3"/>
          <p:cNvSpPr>
            <a:spLocks noGrp="1"/>
          </p:cNvSpPr>
          <p:nvPr>
            <p:ph type="ftr" sz="quarter" idx="10"/>
          </p:nvPr>
        </p:nvSpPr>
        <p:spPr/>
        <p:txBody>
          <a:bodyPr/>
          <a:lstStyle/>
          <a:p>
            <a:r>
              <a:rPr lang="en-US" smtClean="0"/>
              <a:t>LHC Crab Cavity Cryostat, 9 April 2013</a:t>
            </a:r>
            <a:endParaRPr lang="en-US" dirty="0"/>
          </a:p>
        </p:txBody>
      </p:sp>
      <p:sp>
        <p:nvSpPr>
          <p:cNvPr id="5" name="Slide Number Placeholder 4"/>
          <p:cNvSpPr>
            <a:spLocks noGrp="1"/>
          </p:cNvSpPr>
          <p:nvPr>
            <p:ph type="sldNum" sz="quarter" idx="11"/>
          </p:nvPr>
        </p:nvSpPr>
        <p:spPr/>
        <p:txBody>
          <a:bodyPr/>
          <a:lstStyle/>
          <a:p>
            <a:fld id="{ECEFDC10-C20D-C447-B71D-B787E4F50A95}" type="slidenum">
              <a:rPr lang="en-US" smtClean="0"/>
              <a:pPr/>
              <a:t>9</a:t>
            </a:fld>
            <a:endParaRPr lang="en-US"/>
          </a:p>
        </p:txBody>
      </p:sp>
    </p:spTree>
    <p:extLst>
      <p:ext uri="{BB962C8B-B14F-4D97-AF65-F5344CB8AC3E}">
        <p14:creationId xmlns:p14="http://schemas.microsoft.com/office/powerpoint/2010/main" val="2278211956"/>
      </p:ext>
    </p:extLst>
  </p:cSld>
  <p:clrMapOvr>
    <a:masterClrMapping/>
  </p:clrMapOvr>
</p:sld>
</file>

<file path=ppt/theme/theme1.xml><?xml version="1.0" encoding="utf-8"?>
<a:theme xmlns:a="http://schemas.openxmlformats.org/drawingml/2006/main" name="2_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2_Factory">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20000"/>
          </a:spcBef>
          <a:spcAft>
            <a:spcPct val="0"/>
          </a:spcAft>
          <a:buClr>
            <a:srgbClr val="FFFF00"/>
          </a:buClr>
          <a:buSzPct val="80000"/>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16651</TotalTime>
  <Words>1048</Words>
  <Application>Microsoft Macintosh PowerPoint</Application>
  <PresentationFormat>On-screen Show (4:3)</PresentationFormat>
  <Paragraphs>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2_Factory</vt:lpstr>
      <vt:lpstr>  Path to SPS Testing – Prototype Design:  Cryomodule</vt:lpstr>
      <vt:lpstr>References – we have several new sources of important information for the design</vt:lpstr>
      <vt:lpstr>EXECUTIVE SUMMARY (Dec 2012 mtg)  Rama Calaga, Erk Jensen </vt:lpstr>
      <vt:lpstr>EXECUTIVE SUMMARY Rama Calaga, Erk Jensen (continued)</vt:lpstr>
      <vt:lpstr>From “Functional Specifications of the LHC Prototype Crab Cavity System” </vt:lpstr>
      <vt:lpstr>From “Functional Specifications of the LHC Prototype Crab Cavity System” </vt:lpstr>
      <vt:lpstr>SPS cryogenic system constraints</vt:lpstr>
      <vt:lpstr>Schedule</vt:lpstr>
      <vt:lpstr>Niowave SBIR</vt:lpstr>
      <vt:lpstr>Quoting from the Niowave SBIR proposal</vt:lpstr>
      <vt:lpstr>Present direction for cryostat work </vt:lpstr>
      <vt:lpstr>PowerPoint Presentation</vt:lpstr>
      <vt:lpstr>Conclusion</vt:lpstr>
    </vt:vector>
  </TitlesOfParts>
  <Company>Fermi National Accelerator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ginsburg</dc:creator>
  <cp:lastModifiedBy>Tom Peterson</cp:lastModifiedBy>
  <cp:revision>205</cp:revision>
  <dcterms:created xsi:type="dcterms:W3CDTF">2011-10-31T15:46:33Z</dcterms:created>
  <dcterms:modified xsi:type="dcterms:W3CDTF">2013-04-09T15:06:44Z</dcterms:modified>
</cp:coreProperties>
</file>