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306" r:id="rId2"/>
    <p:sldId id="330" r:id="rId3"/>
    <p:sldId id="308" r:id="rId4"/>
    <p:sldId id="347" r:id="rId5"/>
    <p:sldId id="318" r:id="rId6"/>
    <p:sldId id="364" r:id="rId7"/>
    <p:sldId id="368" r:id="rId8"/>
    <p:sldId id="386" r:id="rId9"/>
    <p:sldId id="366" r:id="rId10"/>
    <p:sldId id="369" r:id="rId11"/>
    <p:sldId id="371" r:id="rId12"/>
    <p:sldId id="375" r:id="rId13"/>
    <p:sldId id="376" r:id="rId14"/>
    <p:sldId id="377" r:id="rId15"/>
    <p:sldId id="354" r:id="rId16"/>
    <p:sldId id="341" r:id="rId17"/>
    <p:sldId id="319" r:id="rId18"/>
    <p:sldId id="382" r:id="rId19"/>
    <p:sldId id="280" r:id="rId20"/>
    <p:sldId id="384" r:id="rId21"/>
    <p:sldId id="380" r:id="rId22"/>
    <p:sldId id="378" r:id="rId23"/>
    <p:sldId id="346" r:id="rId24"/>
    <p:sldId id="365" r:id="rId25"/>
    <p:sldId id="370" r:id="rId26"/>
  </p:sldIdLst>
  <p:sldSz cx="9144000" cy="6858000" type="letter"/>
  <p:notesSz cx="7035800" cy="91948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b="1"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b="1"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b="1"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b="1" kern="1200">
        <a:solidFill>
          <a:schemeClr val="tx1"/>
        </a:solidFill>
        <a:latin typeface="Book Antiqua" pitchFamily="18" charset="0"/>
        <a:ea typeface="+mn-ea"/>
        <a:cs typeface="+mn-cs"/>
      </a:defRPr>
    </a:lvl5pPr>
    <a:lvl6pPr marL="2286000" algn="l" defTabSz="914400" rtl="0" eaLnBrk="1" latinLnBrk="0" hangingPunct="1">
      <a:defRPr b="1" kern="1200">
        <a:solidFill>
          <a:schemeClr val="tx1"/>
        </a:solidFill>
        <a:latin typeface="Book Antiqua" pitchFamily="18" charset="0"/>
        <a:ea typeface="+mn-ea"/>
        <a:cs typeface="+mn-cs"/>
      </a:defRPr>
    </a:lvl6pPr>
    <a:lvl7pPr marL="2743200" algn="l" defTabSz="914400" rtl="0" eaLnBrk="1" latinLnBrk="0" hangingPunct="1">
      <a:defRPr b="1" kern="1200">
        <a:solidFill>
          <a:schemeClr val="tx1"/>
        </a:solidFill>
        <a:latin typeface="Book Antiqua" pitchFamily="18" charset="0"/>
        <a:ea typeface="+mn-ea"/>
        <a:cs typeface="+mn-cs"/>
      </a:defRPr>
    </a:lvl7pPr>
    <a:lvl8pPr marL="3200400" algn="l" defTabSz="914400" rtl="0" eaLnBrk="1" latinLnBrk="0" hangingPunct="1">
      <a:defRPr b="1" kern="1200">
        <a:solidFill>
          <a:schemeClr val="tx1"/>
        </a:solidFill>
        <a:latin typeface="Book Antiqua" pitchFamily="18" charset="0"/>
        <a:ea typeface="+mn-ea"/>
        <a:cs typeface="+mn-cs"/>
      </a:defRPr>
    </a:lvl8pPr>
    <a:lvl9pPr marL="3657600" algn="l" defTabSz="914400" rtl="0" eaLnBrk="1" latinLnBrk="0" hangingPunct="1">
      <a:defRPr b="1"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0000"/>
    <a:srgbClr val="0000FF"/>
    <a:srgbClr val="DFF31F"/>
    <a:srgbClr val="DEF91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04" autoAdjust="0"/>
    <p:restoredTop sz="94687" autoAdjust="0"/>
  </p:normalViewPr>
  <p:slideViewPr>
    <p:cSldViewPr snapToObjects="1">
      <p:cViewPr>
        <p:scale>
          <a:sx n="75" d="100"/>
          <a:sy n="75" d="100"/>
        </p:scale>
        <p:origin x="-73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38488" y="8758238"/>
            <a:ext cx="758825" cy="255587"/>
          </a:xfrm>
          <a:prstGeom prst="rect">
            <a:avLst/>
          </a:prstGeom>
          <a:noFill/>
          <a:ln w="12700">
            <a:noFill/>
            <a:miter lim="800000"/>
            <a:headEnd/>
            <a:tailEnd/>
          </a:ln>
          <a:effectLst/>
        </p:spPr>
        <p:txBody>
          <a:bodyPr wrap="none" lIns="88552" tIns="45081" rIns="88552" bIns="45081">
            <a:spAutoFit/>
          </a:bodyPr>
          <a:lstStyle/>
          <a:p>
            <a:pPr algn="ctr" defTabSz="881063">
              <a:lnSpc>
                <a:spcPct val="90000"/>
              </a:lnSpc>
              <a:defRPr/>
            </a:pPr>
            <a:r>
              <a:rPr lang="en-US" sz="1200" b="0" dirty="0">
                <a:latin typeface="Arial" charset="0"/>
              </a:rPr>
              <a:t>Page </a:t>
            </a:r>
            <a:fld id="{B4F5B52C-B58B-4FEF-A189-2372B771F3DA}" type="slidenum">
              <a:rPr lang="en-US" sz="1200" b="0">
                <a:latin typeface="Arial" charset="0"/>
              </a:rPr>
              <a:pPr algn="ctr" defTabSz="881063">
                <a:lnSpc>
                  <a:spcPct val="90000"/>
                </a:lnSpc>
                <a:defRPr/>
              </a:pPr>
              <a:t>‹#›</a:t>
            </a:fld>
            <a:endParaRPr lang="en-US" sz="1200" b="0" dirty="0">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8213" y="4367213"/>
            <a:ext cx="5159375" cy="4138612"/>
          </a:xfrm>
          <a:prstGeom prst="rect">
            <a:avLst/>
          </a:prstGeom>
          <a:noFill/>
          <a:ln w="12700">
            <a:noFill/>
            <a:miter lim="800000"/>
            <a:headEnd/>
            <a:tailEnd/>
          </a:ln>
          <a:effectLst/>
        </p:spPr>
        <p:txBody>
          <a:bodyPr vert="horz" wrap="square" lIns="91773" tIns="45081" rIns="91773" bIns="45081"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1" name="Rectangle 3"/>
          <p:cNvSpPr>
            <a:spLocks noGrp="1" noRot="1" noChangeAspect="1" noChangeArrowheads="1" noTextEdit="1"/>
          </p:cNvSpPr>
          <p:nvPr>
            <p:ph type="sldImg" idx="2"/>
          </p:nvPr>
        </p:nvSpPr>
        <p:spPr bwMode="auto">
          <a:xfrm>
            <a:off x="1227138" y="695325"/>
            <a:ext cx="4579937" cy="343535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3138488" y="8758238"/>
            <a:ext cx="758825" cy="255587"/>
          </a:xfrm>
          <a:prstGeom prst="rect">
            <a:avLst/>
          </a:prstGeom>
          <a:noFill/>
          <a:ln w="12700">
            <a:noFill/>
            <a:miter lim="800000"/>
            <a:headEnd/>
            <a:tailEnd/>
          </a:ln>
          <a:effectLst/>
        </p:spPr>
        <p:txBody>
          <a:bodyPr wrap="none" lIns="88552" tIns="45081" rIns="88552" bIns="45081">
            <a:spAutoFit/>
          </a:bodyPr>
          <a:lstStyle/>
          <a:p>
            <a:pPr algn="ctr" defTabSz="881063">
              <a:lnSpc>
                <a:spcPct val="90000"/>
              </a:lnSpc>
              <a:defRPr/>
            </a:pPr>
            <a:r>
              <a:rPr lang="en-US" sz="1200" b="0" dirty="0">
                <a:latin typeface="Arial" charset="0"/>
              </a:rPr>
              <a:t>Page </a:t>
            </a:r>
            <a:fld id="{8E84831F-9986-4AC5-90B3-8075B5C80D24}" type="slidenum">
              <a:rPr lang="en-US" sz="1200" b="0">
                <a:latin typeface="Arial" charset="0"/>
              </a:rPr>
              <a:pPr algn="ctr" defTabSz="881063">
                <a:lnSpc>
                  <a:spcPct val="90000"/>
                </a:lnSpc>
                <a:defRPr/>
              </a:pPr>
              <a:t>‹#›</a:t>
            </a:fld>
            <a:endParaRPr lang="en-US" sz="1200" b="0" dirty="0">
              <a:latin typeface="Arial" charset="0"/>
            </a:endParaRP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241300"/>
            <a:ext cx="1924050"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1350" y="241300"/>
            <a:ext cx="5619750"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1350" y="1257300"/>
            <a:ext cx="3771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5650" y="1257300"/>
            <a:ext cx="3771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519238" y="241300"/>
            <a:ext cx="6818312" cy="838200"/>
          </a:xfrm>
          <a:prstGeom prst="rect">
            <a:avLst/>
          </a:prstGeom>
          <a:gradFill rotWithShape="0">
            <a:gsLst>
              <a:gs pos="0">
                <a:srgbClr val="0000FF">
                  <a:gamma/>
                  <a:tint val="34510"/>
                  <a:invGamma/>
                </a:srgbClr>
              </a:gs>
              <a:gs pos="100000">
                <a:srgbClr val="0000FF"/>
              </a:gs>
            </a:gsLst>
            <a:lin ang="0" scaled="1"/>
          </a:gradFill>
          <a:ln w="12700">
            <a:noFill/>
            <a:miter lim="800000"/>
            <a:headEnd/>
            <a:tailEnd/>
          </a:ln>
          <a:effectLst>
            <a:outerShdw dist="53882" dir="2700000" algn="ctr" rotWithShape="0">
              <a:srgbClr val="FFFFFF"/>
            </a:outerShdw>
          </a:effectLst>
        </p:spPr>
        <p:txBody>
          <a:bodyPr vert="horz" wrap="square" lIns="90488" tIns="44450" rIns="90488" bIns="44450" numCol="1" anchor="ctr" anchorCtr="0" compatLnSpc="1">
            <a:prstTxWarp prst="textNoShape">
              <a:avLst/>
            </a:prstTxWarp>
          </a:bodyPr>
          <a:lstStyle/>
          <a:p>
            <a:pPr lvl="0"/>
            <a:r>
              <a:rPr lang="en-US" smtClean="0"/>
              <a:t>Slide Title</a:t>
            </a:r>
          </a:p>
        </p:txBody>
      </p:sp>
      <p:sp>
        <p:nvSpPr>
          <p:cNvPr id="1028" name="Rectangle 4"/>
          <p:cNvSpPr>
            <a:spLocks noChangeArrowheads="1"/>
          </p:cNvSpPr>
          <p:nvPr/>
        </p:nvSpPr>
        <p:spPr bwMode="auto">
          <a:xfrm>
            <a:off x="652463" y="6602413"/>
            <a:ext cx="2186497" cy="243656"/>
          </a:xfrm>
          <a:prstGeom prst="rect">
            <a:avLst/>
          </a:prstGeom>
          <a:noFill/>
          <a:ln w="12700">
            <a:noFill/>
            <a:miter lim="800000"/>
            <a:headEnd/>
            <a:tailEnd/>
          </a:ln>
          <a:effectLst/>
        </p:spPr>
        <p:txBody>
          <a:bodyPr wrap="none" lIns="90488" tIns="44450" rIns="90488" bIns="44450">
            <a:spAutoFit/>
          </a:bodyPr>
          <a:lstStyle/>
          <a:p>
            <a:pPr>
              <a:defRPr/>
            </a:pPr>
            <a:r>
              <a:rPr lang="en-US" sz="1000" baseline="0" dirty="0" smtClean="0">
                <a:solidFill>
                  <a:schemeClr val="tx2"/>
                </a:solidFill>
                <a:latin typeface="Arial" charset="0"/>
              </a:rPr>
              <a:t>FNAL Users’ Meeting– June 2010</a:t>
            </a:r>
            <a:endParaRPr lang="en-US" sz="1000" dirty="0">
              <a:solidFill>
                <a:schemeClr val="tx2"/>
              </a:solidFill>
              <a:latin typeface="Arial" charset="0"/>
            </a:endParaRPr>
          </a:p>
        </p:txBody>
      </p:sp>
      <p:sp>
        <p:nvSpPr>
          <p:cNvPr id="1029" name="Rectangle 5"/>
          <p:cNvSpPr>
            <a:spLocks noChangeArrowheads="1"/>
          </p:cNvSpPr>
          <p:nvPr/>
        </p:nvSpPr>
        <p:spPr bwMode="auto">
          <a:xfrm>
            <a:off x="8081963" y="6602413"/>
            <a:ext cx="336550" cy="241300"/>
          </a:xfrm>
          <a:prstGeom prst="rect">
            <a:avLst/>
          </a:prstGeom>
          <a:noFill/>
          <a:ln w="12700">
            <a:noFill/>
            <a:miter lim="800000"/>
            <a:headEnd/>
            <a:tailEnd/>
          </a:ln>
          <a:effectLst/>
        </p:spPr>
        <p:txBody>
          <a:bodyPr wrap="none" lIns="90488" tIns="44450" rIns="90488" bIns="44450">
            <a:spAutoFit/>
          </a:bodyPr>
          <a:lstStyle/>
          <a:p>
            <a:pPr>
              <a:defRPr/>
            </a:pPr>
            <a:fld id="{6B7A7C9D-7538-41A8-B1E8-803E1B7329BD}" type="slidenum">
              <a:rPr lang="en-US" sz="1000">
                <a:solidFill>
                  <a:schemeClr val="tx2"/>
                </a:solidFill>
                <a:latin typeface="Arial" charset="0"/>
              </a:rPr>
              <a:pPr>
                <a:defRPr/>
              </a:pPr>
              <a:t>‹#›</a:t>
            </a:fld>
            <a:endParaRPr lang="en-US" sz="1000" dirty="0">
              <a:solidFill>
                <a:schemeClr val="tx2"/>
              </a:solidFill>
              <a:latin typeface="Arial" charset="0"/>
            </a:endParaRPr>
          </a:p>
        </p:txBody>
      </p:sp>
      <p:sp>
        <p:nvSpPr>
          <p:cNvPr id="1030" name="Line 6"/>
          <p:cNvSpPr>
            <a:spLocks noChangeShapeType="1"/>
          </p:cNvSpPr>
          <p:nvPr/>
        </p:nvSpPr>
        <p:spPr bwMode="auto">
          <a:xfrm>
            <a:off x="679450" y="6565900"/>
            <a:ext cx="7683500" cy="0"/>
          </a:xfrm>
          <a:prstGeom prst="line">
            <a:avLst/>
          </a:prstGeom>
          <a:noFill/>
          <a:ln w="12700">
            <a:solidFill>
              <a:schemeClr val="tx1"/>
            </a:solidFill>
            <a:round/>
            <a:headEnd/>
            <a:tailEnd/>
          </a:ln>
          <a:effectLst/>
        </p:spPr>
        <p:txBody>
          <a:bodyPr wrap="none" anchor="ctr"/>
          <a:lstStyle/>
          <a:p>
            <a:pPr>
              <a:defRPr/>
            </a:pPr>
            <a:endParaRPr lang="en-US" dirty="0"/>
          </a:p>
        </p:txBody>
      </p:sp>
      <p:sp>
        <p:nvSpPr>
          <p:cNvPr id="6150" name="Rectangle 7"/>
          <p:cNvSpPr>
            <a:spLocks noGrp="1" noChangeArrowheads="1"/>
          </p:cNvSpPr>
          <p:nvPr>
            <p:ph type="body" idx="1"/>
          </p:nvPr>
        </p:nvSpPr>
        <p:spPr bwMode="auto">
          <a:xfrm>
            <a:off x="641350" y="1257300"/>
            <a:ext cx="7696200" cy="5105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Text Box 9"/>
          <p:cNvSpPr txBox="1">
            <a:spLocks noChangeArrowheads="1"/>
          </p:cNvSpPr>
          <p:nvPr/>
        </p:nvSpPr>
        <p:spPr bwMode="auto">
          <a:xfrm>
            <a:off x="679450" y="241300"/>
            <a:ext cx="1219200" cy="366713"/>
          </a:xfrm>
          <a:prstGeom prst="rect">
            <a:avLst/>
          </a:prstGeom>
          <a:noFill/>
          <a:ln w="12700">
            <a:noFill/>
            <a:miter lim="800000"/>
            <a:headEnd/>
            <a:tailEnd/>
          </a:ln>
          <a:effectLst/>
        </p:spPr>
        <p:txBody>
          <a:bodyPr>
            <a:spAutoFit/>
          </a:bodyPr>
          <a:lstStyle/>
          <a:p>
            <a:pPr>
              <a:spcBef>
                <a:spcPct val="50000"/>
              </a:spcBef>
              <a:defRPr/>
            </a:pPr>
            <a:endParaRPr lang="en-US" dirty="0"/>
          </a:p>
        </p:txBody>
      </p:sp>
      <p:pic>
        <p:nvPicPr>
          <p:cNvPr id="6152" name="Picture 10"/>
          <p:cNvPicPr>
            <a:picLocks noChangeAspect="1" noChangeArrowheads="1"/>
          </p:cNvPicPr>
          <p:nvPr/>
        </p:nvPicPr>
        <p:blipFill>
          <a:blip r:embed="rId15"/>
          <a:srcRect/>
          <a:stretch>
            <a:fillRect/>
          </a:stretch>
        </p:blipFill>
        <p:spPr bwMode="auto">
          <a:xfrm>
            <a:off x="685800" y="241300"/>
            <a:ext cx="833438" cy="838200"/>
          </a:xfrm>
          <a:prstGeom prst="rect">
            <a:avLst/>
          </a:prstGeom>
          <a:noFill/>
          <a:ln w="12700">
            <a:noFill/>
            <a:miter lim="800000"/>
            <a:headEnd/>
            <a:tailEnd/>
          </a:ln>
        </p:spPr>
      </p:pic>
      <p:sp>
        <p:nvSpPr>
          <p:cNvPr id="1035" name="Text Box 11"/>
          <p:cNvSpPr txBox="1">
            <a:spLocks noChangeArrowheads="1"/>
          </p:cNvSpPr>
          <p:nvPr/>
        </p:nvSpPr>
        <p:spPr bwMode="auto">
          <a:xfrm>
            <a:off x="7223125" y="-15875"/>
            <a:ext cx="184150" cy="366713"/>
          </a:xfrm>
          <a:prstGeom prst="rect">
            <a:avLst/>
          </a:prstGeom>
          <a:noFill/>
          <a:ln w="12700">
            <a:noFill/>
            <a:miter lim="800000"/>
            <a:headEnd/>
            <a:tailEnd/>
          </a:ln>
          <a:effectLst/>
        </p:spPr>
        <p:txBody>
          <a:bodyPr wrap="none">
            <a:spAutoFit/>
          </a:bodyPr>
          <a:lstStyle/>
          <a:p>
            <a:pPr>
              <a:defRPr/>
            </a:pPr>
            <a:endParaRPr lang="en-US" dirty="0"/>
          </a:p>
        </p:txBody>
      </p:sp>
      <p:sp>
        <p:nvSpPr>
          <p:cNvPr id="10" name="Footer Placeholder 9"/>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a:defRPr/>
            </a:pPr>
            <a:endParaRPr lang="en-US" dirty="0"/>
          </a:p>
        </p:txBody>
      </p:sp>
      <p:sp>
        <p:nvSpPr>
          <p:cNvPr id="11" name="Slide Number Placeholder 1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52284BA1-9824-47B6-89B8-F7724A335BD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dt="0"/>
  <p:txStyles>
    <p:titleStyle>
      <a:lvl1pPr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mj-lt"/>
          <a:ea typeface="+mj-ea"/>
          <a:cs typeface="+mj-cs"/>
        </a:defRPr>
      </a:lvl1pPr>
      <a:lvl2pPr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2pPr>
      <a:lvl3pPr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3pPr>
      <a:lvl4pPr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4pPr>
      <a:lvl5pPr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5pPr>
      <a:lvl6pPr marL="457200"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6pPr>
      <a:lvl7pPr marL="914400"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7pPr>
      <a:lvl8pPr marL="1371600"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8pPr>
      <a:lvl9pPr marL="1828800"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9pPr>
    </p:titleStyle>
    <p:bodyStyle>
      <a:lvl1pPr marL="285750" indent="-285750" algn="l" rtl="0" eaLnBrk="0" fontAlgn="base" hangingPunct="0">
        <a:lnSpc>
          <a:spcPct val="90000"/>
        </a:lnSpc>
        <a:spcBef>
          <a:spcPct val="30000"/>
        </a:spcBef>
        <a:spcAft>
          <a:spcPct val="0"/>
        </a:spcAft>
        <a:defRPr sz="3000" b="1">
          <a:solidFill>
            <a:srgbClr val="FC0128"/>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400" b="1">
          <a:solidFill>
            <a:srgbClr val="114FFB"/>
          </a:solidFill>
          <a:latin typeface="+mn-lt"/>
        </a:defRPr>
      </a:lvl2pPr>
      <a:lvl3pPr marL="1143000" indent="-228600" algn="l" rtl="0" eaLnBrk="0" fontAlgn="base" hangingPunct="0">
        <a:lnSpc>
          <a:spcPct val="90000"/>
        </a:lnSpc>
        <a:spcBef>
          <a:spcPct val="30000"/>
        </a:spcBef>
        <a:spcAft>
          <a:spcPct val="0"/>
        </a:spcAft>
        <a:buSzPct val="100000"/>
        <a:buChar char="•"/>
        <a:defRPr sz="2400">
          <a:solidFill>
            <a:srgbClr val="005400"/>
          </a:solidFill>
          <a:latin typeface="+mn-lt"/>
        </a:defRPr>
      </a:lvl3pPr>
      <a:lvl4pPr marL="1543050" indent="-171450" algn="l" rtl="0" eaLnBrk="0" fontAlgn="base" hangingPunct="0">
        <a:lnSpc>
          <a:spcPct val="90000"/>
        </a:lnSpc>
        <a:spcBef>
          <a:spcPct val="30000"/>
        </a:spcBef>
        <a:spcAft>
          <a:spcPct val="0"/>
        </a:spcAft>
        <a:buSzPct val="100000"/>
        <a:buChar char="•"/>
        <a:defRPr b="1">
          <a:solidFill>
            <a:srgbClr val="DC0081"/>
          </a:solidFill>
          <a:latin typeface="+mn-lt"/>
        </a:defRPr>
      </a:lvl4pPr>
      <a:lvl5pPr marL="2000250" indent="-171450" algn="l" rtl="0" eaLnBrk="0" fontAlgn="base" hangingPunct="0">
        <a:lnSpc>
          <a:spcPct val="90000"/>
        </a:lnSpc>
        <a:spcBef>
          <a:spcPct val="30000"/>
        </a:spcBef>
        <a:spcAft>
          <a:spcPct val="0"/>
        </a:spcAft>
        <a:buSzPct val="100000"/>
        <a:buChar char="•"/>
        <a:defRPr>
          <a:solidFill>
            <a:schemeClr val="tx2"/>
          </a:solidFill>
          <a:latin typeface="+mn-lt"/>
        </a:defRPr>
      </a:lvl5pPr>
      <a:lvl6pPr marL="2457450" indent="-171450" algn="l" rtl="0" eaLnBrk="0" fontAlgn="base" hangingPunct="0">
        <a:lnSpc>
          <a:spcPct val="90000"/>
        </a:lnSpc>
        <a:spcBef>
          <a:spcPct val="30000"/>
        </a:spcBef>
        <a:spcAft>
          <a:spcPct val="0"/>
        </a:spcAft>
        <a:buSzPct val="100000"/>
        <a:buChar char="•"/>
        <a:defRPr>
          <a:solidFill>
            <a:schemeClr val="tx2"/>
          </a:solidFill>
          <a:latin typeface="+mn-lt"/>
        </a:defRPr>
      </a:lvl6pPr>
      <a:lvl7pPr marL="2914650" indent="-171450" algn="l" rtl="0" eaLnBrk="0" fontAlgn="base" hangingPunct="0">
        <a:lnSpc>
          <a:spcPct val="90000"/>
        </a:lnSpc>
        <a:spcBef>
          <a:spcPct val="30000"/>
        </a:spcBef>
        <a:spcAft>
          <a:spcPct val="0"/>
        </a:spcAft>
        <a:buSzPct val="100000"/>
        <a:buChar char="•"/>
        <a:defRPr>
          <a:solidFill>
            <a:schemeClr val="tx2"/>
          </a:solidFill>
          <a:latin typeface="+mn-lt"/>
        </a:defRPr>
      </a:lvl7pPr>
      <a:lvl8pPr marL="3371850" indent="-171450" algn="l" rtl="0" eaLnBrk="0" fontAlgn="base" hangingPunct="0">
        <a:lnSpc>
          <a:spcPct val="90000"/>
        </a:lnSpc>
        <a:spcBef>
          <a:spcPct val="30000"/>
        </a:spcBef>
        <a:spcAft>
          <a:spcPct val="0"/>
        </a:spcAft>
        <a:buSzPct val="100000"/>
        <a:buChar char="•"/>
        <a:defRPr>
          <a:solidFill>
            <a:schemeClr val="tx2"/>
          </a:solidFill>
          <a:latin typeface="+mn-lt"/>
        </a:defRPr>
      </a:lvl8pPr>
      <a:lvl9pPr marL="3829050" indent="-171450" algn="l" rtl="0" eaLnBrk="0" fontAlgn="base" hangingPunct="0">
        <a:lnSpc>
          <a:spcPct val="90000"/>
        </a:lnSpc>
        <a:spcBef>
          <a:spcPct val="30000"/>
        </a:spcBef>
        <a:spcAft>
          <a:spcPct val="0"/>
        </a:spcAft>
        <a:buSzPct val="100000"/>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Fermilab Users’ Meeting</a:t>
            </a:r>
            <a:endParaRPr lang="en-US" dirty="0"/>
          </a:p>
        </p:txBody>
      </p:sp>
      <p:sp>
        <p:nvSpPr>
          <p:cNvPr id="3" name="Content Placeholder 2"/>
          <p:cNvSpPr>
            <a:spLocks noGrp="1"/>
          </p:cNvSpPr>
          <p:nvPr>
            <p:ph idx="1"/>
          </p:nvPr>
        </p:nvSpPr>
        <p:spPr/>
        <p:txBody>
          <a:bodyPr/>
          <a:lstStyle/>
          <a:p>
            <a:pPr algn="ctr"/>
            <a:r>
              <a:rPr lang="en-US" sz="3600" dirty="0" smtClean="0"/>
              <a:t>CMS Physics</a:t>
            </a:r>
          </a:p>
          <a:p>
            <a:pPr algn="ctr"/>
            <a:r>
              <a:rPr lang="en-US" sz="3600" dirty="0" smtClean="0"/>
              <a:t> from</a:t>
            </a:r>
          </a:p>
          <a:p>
            <a:pPr algn="ctr"/>
            <a:r>
              <a:rPr lang="en-US" sz="3600" dirty="0" smtClean="0"/>
              <a:t>Early LHC Running</a:t>
            </a:r>
          </a:p>
          <a:p>
            <a:pPr algn="ctr"/>
            <a:endParaRPr lang="en-US" dirty="0" smtClean="0"/>
          </a:p>
          <a:p>
            <a:pPr algn="ctr"/>
            <a:endParaRPr lang="en-US" dirty="0" smtClean="0"/>
          </a:p>
          <a:p>
            <a:pPr algn="ctr"/>
            <a:r>
              <a:rPr lang="en-US" dirty="0" smtClean="0"/>
              <a:t>Dan Green</a:t>
            </a:r>
          </a:p>
          <a:p>
            <a:pPr algn="ctr"/>
            <a:r>
              <a:rPr lang="en-US" dirty="0" smtClean="0"/>
              <a:t>Fermilab</a:t>
            </a:r>
          </a:p>
          <a:p>
            <a:pPr algn="ctr"/>
            <a:r>
              <a:rPr lang="en-US" dirty="0" smtClean="0"/>
              <a:t>For the CMS Collaboration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Commissioning of Triggers with Millions of MB Events</a:t>
            </a:r>
            <a:endParaRPr lang="en-US" dirty="0"/>
          </a:p>
        </p:txBody>
      </p:sp>
      <p:pic>
        <p:nvPicPr>
          <p:cNvPr id="4" name="Content Placeholder 3"/>
          <p:cNvPicPr>
            <a:picLocks noGrp="1"/>
          </p:cNvPicPr>
          <p:nvPr>
            <p:ph idx="1"/>
          </p:nvPr>
        </p:nvPicPr>
        <p:blipFill>
          <a:blip r:embed="rId3"/>
          <a:srcRect/>
          <a:stretch>
            <a:fillRect/>
          </a:stretch>
        </p:blipFill>
        <p:spPr bwMode="auto">
          <a:xfrm>
            <a:off x="990600" y="1371600"/>
            <a:ext cx="4495800" cy="4800600"/>
          </a:xfrm>
          <a:prstGeom prst="rect">
            <a:avLst/>
          </a:prstGeom>
          <a:noFill/>
          <a:ln w="9525">
            <a:noFill/>
            <a:miter lim="800000"/>
            <a:headEnd/>
            <a:tailEnd/>
          </a:ln>
        </p:spPr>
      </p:pic>
      <p:sp>
        <p:nvSpPr>
          <p:cNvPr id="5" name="TextBox 4"/>
          <p:cNvSpPr txBox="1"/>
          <p:nvPr/>
        </p:nvSpPr>
        <p:spPr>
          <a:xfrm>
            <a:off x="5867400" y="1524000"/>
            <a:ext cx="2241550" cy="3970318"/>
          </a:xfrm>
          <a:prstGeom prst="rect">
            <a:avLst/>
          </a:prstGeom>
          <a:solidFill>
            <a:srgbClr val="FFFF00"/>
          </a:solidFill>
        </p:spPr>
        <p:txBody>
          <a:bodyPr wrap="square" rtlCol="0">
            <a:spAutoFit/>
          </a:bodyPr>
          <a:lstStyle/>
          <a:p>
            <a:r>
              <a:rPr lang="en-US" dirty="0" smtClean="0"/>
              <a:t>By taking millions of MB events, with the triggers in “mark and pass”, the low Pt triggers can be validated. Then when they are implemented at higher luminosity, the higher Pt triggers will, in turn, be put in mark and pass - bootstrap.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 is Being Commissioned</a:t>
            </a:r>
            <a:endParaRPr lang="en-US" dirty="0"/>
          </a:p>
        </p:txBody>
      </p:sp>
      <p:pic>
        <p:nvPicPr>
          <p:cNvPr id="4" name="Content Placeholder 3" descr="Screen shot 2010-05-02 at 7.31.56 PM.png"/>
          <p:cNvPicPr>
            <a:picLocks noGrp="1"/>
          </p:cNvPicPr>
          <p:nvPr>
            <p:ph idx="1"/>
          </p:nvPr>
        </p:nvPicPr>
        <p:blipFill>
          <a:blip r:embed="rId3"/>
          <a:stretch>
            <a:fillRect/>
          </a:stretch>
        </p:blipFill>
        <p:spPr>
          <a:xfrm>
            <a:off x="914400" y="1447800"/>
            <a:ext cx="4330159" cy="4126984"/>
          </a:xfrm>
          <a:prstGeom prst="rect">
            <a:avLst/>
          </a:prstGeom>
        </p:spPr>
      </p:pic>
      <p:sp>
        <p:nvSpPr>
          <p:cNvPr id="5" name="TextBox 4"/>
          <p:cNvSpPr txBox="1"/>
          <p:nvPr/>
        </p:nvSpPr>
        <p:spPr>
          <a:xfrm>
            <a:off x="5791200" y="1447800"/>
            <a:ext cx="2546350" cy="5078313"/>
          </a:xfrm>
          <a:prstGeom prst="rect">
            <a:avLst/>
          </a:prstGeom>
          <a:solidFill>
            <a:srgbClr val="FFFF00"/>
          </a:solidFill>
        </p:spPr>
        <p:txBody>
          <a:bodyPr wrap="square" rtlCol="0">
            <a:spAutoFit/>
          </a:bodyPr>
          <a:lstStyle/>
          <a:p>
            <a:r>
              <a:rPr lang="en-US" dirty="0" smtClean="0"/>
              <a:t>CMS has made a special effort to commission MET as soon as possible since it is crucial to many searches for new physics, e.g. SUSY. In </a:t>
            </a:r>
            <a:r>
              <a:rPr lang="en-US" dirty="0" err="1" smtClean="0"/>
              <a:t>dijet</a:t>
            </a:r>
            <a:r>
              <a:rPr lang="en-US" dirty="0" smtClean="0"/>
              <a:t> events there is ~ no true MET and there is a ~ 6 order of magnitude smooth fall of the observed MET. The tails are being explored and a successful “cleaning” strategy is in train – in time for ICHEP in July.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Dilepton</a:t>
            </a:r>
            <a:r>
              <a:rPr lang="en-US" dirty="0" smtClean="0"/>
              <a:t> Resonances</a:t>
            </a:r>
            <a:endParaRPr lang="en-US" dirty="0"/>
          </a:p>
        </p:txBody>
      </p:sp>
      <p:pic>
        <p:nvPicPr>
          <p:cNvPr id="3" name="Picture 2" descr="Screen shot 2010-05-03 at 10.16.47 PM.png"/>
          <p:cNvPicPr/>
          <p:nvPr/>
        </p:nvPicPr>
        <p:blipFill>
          <a:blip r:embed="rId4"/>
          <a:stretch>
            <a:fillRect/>
          </a:stretch>
        </p:blipFill>
        <p:spPr>
          <a:xfrm>
            <a:off x="914400" y="1079500"/>
            <a:ext cx="4419600" cy="3263900"/>
          </a:xfrm>
          <a:prstGeom prst="rect">
            <a:avLst/>
          </a:prstGeom>
        </p:spPr>
      </p:pic>
      <p:pic>
        <p:nvPicPr>
          <p:cNvPr id="5" name="Picture 4"/>
          <p:cNvPicPr/>
          <p:nvPr/>
        </p:nvPicPr>
        <p:blipFill>
          <a:blip r:embed="rId5"/>
          <a:srcRect/>
          <a:stretch>
            <a:fillRect/>
          </a:stretch>
        </p:blipFill>
        <p:spPr bwMode="auto">
          <a:xfrm>
            <a:off x="914400" y="4191000"/>
            <a:ext cx="3962400" cy="2316480"/>
          </a:xfrm>
          <a:prstGeom prst="rect">
            <a:avLst/>
          </a:prstGeom>
          <a:noFill/>
          <a:ln w="9525">
            <a:noFill/>
            <a:miter lim="800000"/>
            <a:headEnd/>
            <a:tailEnd/>
          </a:ln>
        </p:spPr>
      </p:pic>
      <p:sp>
        <p:nvSpPr>
          <p:cNvPr id="6" name="TextBox 5"/>
          <p:cNvSpPr txBox="1"/>
          <p:nvPr/>
        </p:nvSpPr>
        <p:spPr>
          <a:xfrm>
            <a:off x="5943600" y="1447800"/>
            <a:ext cx="2590800" cy="4801314"/>
          </a:xfrm>
          <a:prstGeom prst="rect">
            <a:avLst/>
          </a:prstGeom>
          <a:solidFill>
            <a:srgbClr val="FFFF00"/>
          </a:solidFill>
        </p:spPr>
        <p:txBody>
          <a:bodyPr wrap="square" rtlCol="0">
            <a:spAutoFit/>
          </a:bodyPr>
          <a:lstStyle/>
          <a:p>
            <a:r>
              <a:rPr lang="en-US" dirty="0" smtClean="0"/>
              <a:t>As the integrated luminosity goes up, </a:t>
            </a:r>
            <a:r>
              <a:rPr lang="en-US" dirty="0" err="1" smtClean="0"/>
              <a:t>dilepton</a:t>
            </a:r>
            <a:r>
              <a:rPr lang="en-US" dirty="0" smtClean="0"/>
              <a:t> resonances begin to be observed. The J/psi into </a:t>
            </a:r>
            <a:r>
              <a:rPr lang="en-US" dirty="0" err="1" smtClean="0"/>
              <a:t>di</a:t>
            </a:r>
            <a:r>
              <a:rPr lang="en-US" dirty="0" smtClean="0"/>
              <a:t>-electrons has been seen. The Upsilon will be next, followed by the Z.  This is a “candelabra” of known “standard candle” resonances to be used for calibration – checking the momentum scale and the momentum resolution.</a:t>
            </a:r>
            <a:endParaRPr lang="en-US" dirty="0"/>
          </a:p>
        </p:txBody>
      </p:sp>
      <p:graphicFrame>
        <p:nvGraphicFramePr>
          <p:cNvPr id="8" name="Object 7"/>
          <p:cNvGraphicFramePr>
            <a:graphicFrameLocks noChangeAspect="1"/>
          </p:cNvGraphicFramePr>
          <p:nvPr/>
        </p:nvGraphicFramePr>
        <p:xfrm>
          <a:off x="4876800" y="1365250"/>
          <a:ext cx="685800" cy="742950"/>
        </p:xfrm>
        <a:graphic>
          <a:graphicData uri="http://schemas.openxmlformats.org/presentationml/2006/ole">
            <p:oleObj spid="_x0000_s186369" name="Equation" r:id="rId6" imgW="152280" imgH="164880" progId="Equation.DSMT4">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 to Electron and </a:t>
            </a:r>
            <a:r>
              <a:rPr lang="en-US" dirty="0" err="1" smtClean="0"/>
              <a:t>Muon</a:t>
            </a:r>
            <a:endParaRPr lang="en-US" dirty="0"/>
          </a:p>
        </p:txBody>
      </p:sp>
      <p:pic>
        <p:nvPicPr>
          <p:cNvPr id="4" name="Content Placeholder 3" descr="Screen shot 2010-05-02 at 10.23.59 PM.png"/>
          <p:cNvPicPr>
            <a:picLocks noGrp="1"/>
          </p:cNvPicPr>
          <p:nvPr>
            <p:ph idx="1"/>
          </p:nvPr>
        </p:nvPicPr>
        <p:blipFill>
          <a:blip r:embed="rId3"/>
          <a:stretch>
            <a:fillRect/>
          </a:stretch>
        </p:blipFill>
        <p:spPr bwMode="auto">
          <a:xfrm>
            <a:off x="807024" y="1257300"/>
            <a:ext cx="4069776" cy="2933700"/>
          </a:xfrm>
          <a:prstGeom prst="rect">
            <a:avLst/>
          </a:prstGeom>
          <a:noFill/>
          <a:ln w="9525">
            <a:noFill/>
            <a:miter lim="800000"/>
            <a:headEnd/>
            <a:tailEnd/>
          </a:ln>
        </p:spPr>
      </p:pic>
      <p:pic>
        <p:nvPicPr>
          <p:cNvPr id="5" name="Picture 4" descr="Screen shot 2010-05-02 at 10.24.21 PM.png"/>
          <p:cNvPicPr/>
          <p:nvPr/>
        </p:nvPicPr>
        <p:blipFill>
          <a:blip r:embed="rId4"/>
          <a:stretch>
            <a:fillRect/>
          </a:stretch>
        </p:blipFill>
        <p:spPr bwMode="auto">
          <a:xfrm>
            <a:off x="4648200" y="1524000"/>
            <a:ext cx="4267200" cy="2667000"/>
          </a:xfrm>
          <a:prstGeom prst="rect">
            <a:avLst/>
          </a:prstGeom>
          <a:noFill/>
          <a:ln w="9525">
            <a:noFill/>
            <a:miter lim="800000"/>
            <a:headEnd/>
            <a:tailEnd/>
          </a:ln>
        </p:spPr>
      </p:pic>
      <p:pic>
        <p:nvPicPr>
          <p:cNvPr id="6" name="Picture 5"/>
          <p:cNvPicPr/>
          <p:nvPr/>
        </p:nvPicPr>
        <p:blipFill>
          <a:blip r:embed="rId5"/>
          <a:srcRect/>
          <a:stretch>
            <a:fillRect/>
          </a:stretch>
        </p:blipFill>
        <p:spPr bwMode="auto">
          <a:xfrm>
            <a:off x="1519238" y="4191000"/>
            <a:ext cx="5943600" cy="1404107"/>
          </a:xfrm>
          <a:prstGeom prst="rect">
            <a:avLst/>
          </a:prstGeom>
          <a:noFill/>
          <a:ln w="9525">
            <a:noFill/>
            <a:miter lim="800000"/>
            <a:headEnd/>
            <a:tailEnd/>
          </a:ln>
        </p:spPr>
      </p:pic>
      <p:sp>
        <p:nvSpPr>
          <p:cNvPr id="7" name="TextBox 6"/>
          <p:cNvSpPr txBox="1"/>
          <p:nvPr/>
        </p:nvSpPr>
        <p:spPr>
          <a:xfrm>
            <a:off x="1519238" y="5595107"/>
            <a:ext cx="6100762" cy="923330"/>
          </a:xfrm>
          <a:prstGeom prst="rect">
            <a:avLst/>
          </a:prstGeom>
          <a:solidFill>
            <a:srgbClr val="FFFF00"/>
          </a:solidFill>
        </p:spPr>
        <p:txBody>
          <a:bodyPr wrap="square" rtlCol="0">
            <a:spAutoFit/>
          </a:bodyPr>
          <a:lstStyle/>
          <a:p>
            <a:r>
              <a:rPr lang="en-US" dirty="0" smtClean="0"/>
              <a:t>Very recently,  &gt; 10 nb</a:t>
            </a:r>
            <a:r>
              <a:rPr lang="en-US" baseline="30000" dirty="0" smtClean="0"/>
              <a:t>-1</a:t>
            </a:r>
            <a:r>
              <a:rPr lang="en-US" dirty="0" smtClean="0"/>
              <a:t> has been delivered. CMS will now move from candidate events to kinematic distributions.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 to Di-electron</a:t>
            </a:r>
            <a:endParaRPr lang="en-US" dirty="0"/>
          </a:p>
        </p:txBody>
      </p:sp>
      <p:pic>
        <p:nvPicPr>
          <p:cNvPr id="4" name="Content Placeholder 3" descr="Screen shot 2010-05-04 at 1.01.40 AM.png"/>
          <p:cNvPicPr>
            <a:picLocks noGrp="1"/>
          </p:cNvPicPr>
          <p:nvPr>
            <p:ph idx="1"/>
          </p:nvPr>
        </p:nvPicPr>
        <p:blipFill>
          <a:blip r:embed="rId3"/>
          <a:stretch>
            <a:fillRect/>
          </a:stretch>
        </p:blipFill>
        <p:spPr>
          <a:xfrm>
            <a:off x="533400" y="1079500"/>
            <a:ext cx="5690965" cy="5105400"/>
          </a:xfrm>
          <a:prstGeom prst="rect">
            <a:avLst/>
          </a:prstGeom>
        </p:spPr>
      </p:pic>
      <p:sp>
        <p:nvSpPr>
          <p:cNvPr id="5" name="TextBox 4"/>
          <p:cNvSpPr txBox="1"/>
          <p:nvPr/>
        </p:nvSpPr>
        <p:spPr>
          <a:xfrm>
            <a:off x="6477000" y="1447800"/>
            <a:ext cx="1860550" cy="2585323"/>
          </a:xfrm>
          <a:prstGeom prst="rect">
            <a:avLst/>
          </a:prstGeom>
          <a:solidFill>
            <a:srgbClr val="FFFF00"/>
          </a:solidFill>
        </p:spPr>
        <p:txBody>
          <a:bodyPr wrap="square" rtlCol="0">
            <a:spAutoFit/>
          </a:bodyPr>
          <a:lstStyle/>
          <a:p>
            <a:r>
              <a:rPr lang="en-US" dirty="0" err="1" smtClean="0"/>
              <a:t>Dilepton</a:t>
            </a:r>
            <a:r>
              <a:rPr lang="en-US" dirty="0" smtClean="0"/>
              <a:t> Z candidates are beginning to appear. More luminosity is needed to go beyond candidate event searches.</a:t>
            </a:r>
            <a:endParaRPr lang="en-US" dirty="0"/>
          </a:p>
        </p:txBody>
      </p:sp>
      <p:sp>
        <p:nvSpPr>
          <p:cNvPr id="6" name="TextBox 5"/>
          <p:cNvSpPr txBox="1"/>
          <p:nvPr/>
        </p:nvSpPr>
        <p:spPr>
          <a:xfrm>
            <a:off x="6477000" y="4343400"/>
            <a:ext cx="1860550" cy="2031325"/>
          </a:xfrm>
          <a:prstGeom prst="rect">
            <a:avLst/>
          </a:prstGeom>
          <a:solidFill>
            <a:srgbClr val="FFFF00"/>
          </a:solidFill>
        </p:spPr>
        <p:txBody>
          <a:bodyPr wrap="square" rtlCol="0">
            <a:spAutoFit/>
          </a:bodyPr>
          <a:lstStyle/>
          <a:p>
            <a:r>
              <a:rPr lang="en-US" dirty="0" smtClean="0"/>
              <a:t>New publications are submitted to PRL. Many abstracts have been submitted to ICHEP</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a:defRPr/>
            </a:pPr>
            <a:r>
              <a:rPr lang="en-US" dirty="0" smtClean="0"/>
              <a:t>Z Decays into Lepton Pairs</a:t>
            </a:r>
          </a:p>
        </p:txBody>
      </p:sp>
      <p:pic>
        <p:nvPicPr>
          <p:cNvPr id="126979" name="Picture 3"/>
          <p:cNvPicPr>
            <a:picLocks noGrp="1" noChangeAspect="1" noChangeArrowheads="1"/>
          </p:cNvPicPr>
          <p:nvPr>
            <p:ph type="body" idx="1"/>
          </p:nvPr>
        </p:nvPicPr>
        <p:blipFill>
          <a:blip r:embed="rId3"/>
          <a:srcRect/>
          <a:stretch>
            <a:fillRect/>
          </a:stretch>
        </p:blipFill>
        <p:spPr>
          <a:xfrm>
            <a:off x="641350" y="1257300"/>
            <a:ext cx="4707767" cy="4229100"/>
          </a:xfrm>
        </p:spPr>
      </p:pic>
      <p:sp>
        <p:nvSpPr>
          <p:cNvPr id="126980" name="Text Box 4"/>
          <p:cNvSpPr txBox="1">
            <a:spLocks noChangeArrowheads="1"/>
          </p:cNvSpPr>
          <p:nvPr/>
        </p:nvSpPr>
        <p:spPr bwMode="auto">
          <a:xfrm>
            <a:off x="5349118" y="1257300"/>
            <a:ext cx="2988432" cy="5078313"/>
          </a:xfrm>
          <a:prstGeom prst="rect">
            <a:avLst/>
          </a:prstGeom>
          <a:solidFill>
            <a:srgbClr val="FFFF00"/>
          </a:solidFill>
          <a:ln w="12700">
            <a:noFill/>
            <a:miter lim="800000"/>
            <a:headEnd/>
            <a:tailEnd/>
          </a:ln>
        </p:spPr>
        <p:txBody>
          <a:bodyPr wrap="square">
            <a:spAutoFit/>
          </a:bodyPr>
          <a:lstStyle/>
          <a:p>
            <a:pPr eaLnBrk="0" hangingPunct="0">
              <a:spcBef>
                <a:spcPct val="50000"/>
              </a:spcBef>
            </a:pPr>
            <a:r>
              <a:rPr lang="en-US" dirty="0" smtClean="0"/>
              <a:t>In the near future CMS will complete the rediscovery of the SM.</a:t>
            </a:r>
          </a:p>
          <a:p>
            <a:pPr eaLnBrk="0" hangingPunct="0">
              <a:spcBef>
                <a:spcPct val="50000"/>
              </a:spcBef>
            </a:pPr>
            <a:endParaRPr lang="en-US" dirty="0" smtClean="0"/>
          </a:p>
          <a:p>
            <a:pPr eaLnBrk="0" hangingPunct="0">
              <a:spcBef>
                <a:spcPct val="50000"/>
              </a:spcBef>
            </a:pPr>
            <a:r>
              <a:rPr lang="en-US" dirty="0" smtClean="0"/>
              <a:t>The </a:t>
            </a:r>
            <a:r>
              <a:rPr lang="en-US" dirty="0" err="1" smtClean="0"/>
              <a:t>dilepton</a:t>
            </a:r>
            <a:r>
              <a:rPr lang="en-US" dirty="0" smtClean="0"/>
              <a:t> Z </a:t>
            </a:r>
            <a:r>
              <a:rPr lang="en-US" dirty="0"/>
              <a:t>“tag and probe” – extract data driven efficiencies for leptons – e.g. e trigger efficiency. Backgrounds are small so purity for clean tagging is very high</a:t>
            </a:r>
            <a:r>
              <a:rPr lang="en-US" dirty="0" smtClean="0"/>
              <a:t>.</a:t>
            </a:r>
          </a:p>
          <a:p>
            <a:pPr eaLnBrk="0" hangingPunct="0">
              <a:spcBef>
                <a:spcPct val="50000"/>
              </a:spcBef>
            </a:pPr>
            <a:endParaRPr lang="en-US" dirty="0" smtClean="0"/>
          </a:p>
          <a:p>
            <a:pPr eaLnBrk="0" hangingPunct="0">
              <a:spcBef>
                <a:spcPct val="50000"/>
              </a:spcBef>
            </a:pPr>
            <a:r>
              <a:rPr lang="en-US" dirty="0" smtClean="0"/>
              <a:t>Then look in the high mass tail of the Z and transverse mass for the W…. W, Z recurrence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t>Top – Jets + Leptons + MET</a:t>
            </a:r>
          </a:p>
        </p:txBody>
      </p:sp>
      <p:pic>
        <p:nvPicPr>
          <p:cNvPr id="70660" name="Picture 4"/>
          <p:cNvPicPr>
            <a:picLocks noGrp="1" noChangeAspect="1" noChangeArrowheads="1"/>
          </p:cNvPicPr>
          <p:nvPr>
            <p:ph type="body" idx="1"/>
          </p:nvPr>
        </p:nvPicPr>
        <p:blipFill>
          <a:blip r:embed="rId3"/>
          <a:srcRect/>
          <a:stretch>
            <a:fillRect/>
          </a:stretch>
        </p:blipFill>
        <p:spPr>
          <a:xfrm>
            <a:off x="1519238" y="1079500"/>
            <a:ext cx="5911850" cy="2478088"/>
          </a:xfrm>
          <a:noFill/>
          <a:ln/>
        </p:spPr>
      </p:pic>
      <p:pic>
        <p:nvPicPr>
          <p:cNvPr id="70661" name="Picture 5"/>
          <p:cNvPicPr>
            <a:picLocks noChangeAspect="1" noChangeArrowheads="1"/>
          </p:cNvPicPr>
          <p:nvPr/>
        </p:nvPicPr>
        <p:blipFill>
          <a:blip r:embed="rId4"/>
          <a:srcRect/>
          <a:stretch>
            <a:fillRect/>
          </a:stretch>
        </p:blipFill>
        <p:spPr bwMode="auto">
          <a:xfrm>
            <a:off x="1219200" y="3124200"/>
            <a:ext cx="4081463" cy="3300413"/>
          </a:xfrm>
          <a:prstGeom prst="rect">
            <a:avLst/>
          </a:prstGeom>
          <a:noFill/>
          <a:ln w="9525">
            <a:noFill/>
            <a:miter lim="800000"/>
            <a:headEnd/>
            <a:tailEnd/>
          </a:ln>
        </p:spPr>
      </p:pic>
      <p:sp>
        <p:nvSpPr>
          <p:cNvPr id="70662" name="Text Box 6"/>
          <p:cNvSpPr txBox="1">
            <a:spLocks noChangeArrowheads="1"/>
          </p:cNvSpPr>
          <p:nvPr/>
        </p:nvSpPr>
        <p:spPr bwMode="auto">
          <a:xfrm>
            <a:off x="5029200" y="3557588"/>
            <a:ext cx="3308350" cy="2862322"/>
          </a:xfrm>
          <a:prstGeom prst="rect">
            <a:avLst/>
          </a:prstGeom>
          <a:solidFill>
            <a:srgbClr val="FFFF00"/>
          </a:solidFill>
          <a:ln w="12700">
            <a:noFill/>
            <a:miter lim="800000"/>
            <a:headEnd/>
            <a:tailEnd/>
          </a:ln>
          <a:effectLst/>
        </p:spPr>
        <p:txBody>
          <a:bodyPr wrap="square">
            <a:spAutoFit/>
          </a:bodyPr>
          <a:lstStyle/>
          <a:p>
            <a:pPr>
              <a:spcBef>
                <a:spcPct val="50000"/>
              </a:spcBef>
            </a:pPr>
            <a:r>
              <a:rPr lang="en-US" dirty="0"/>
              <a:t>Check jet energy scale with hadronic decay of the W. Check b tag efficiency with 2 b in final state. </a:t>
            </a:r>
            <a:r>
              <a:rPr lang="en-US" dirty="0" smtClean="0"/>
              <a:t>Establish absolute  </a:t>
            </a:r>
            <a:r>
              <a:rPr lang="en-US" dirty="0"/>
              <a:t>MET scale</a:t>
            </a:r>
            <a:r>
              <a:rPr lang="en-US" dirty="0" smtClean="0"/>
              <a:t>. Studying this process  largely completes the “rediscovery” of the SM. Top pairs are a pervasive background to searches BSM.</a:t>
            </a:r>
            <a:endParaRPr lang="en-US" dirty="0"/>
          </a:p>
        </p:txBody>
      </p:sp>
      <p:sp>
        <p:nvSpPr>
          <p:cNvPr id="6" name="TextBox 5"/>
          <p:cNvSpPr txBox="1"/>
          <p:nvPr/>
        </p:nvSpPr>
        <p:spPr>
          <a:xfrm>
            <a:off x="838200" y="4572000"/>
            <a:ext cx="914400" cy="584775"/>
          </a:xfrm>
          <a:prstGeom prst="rect">
            <a:avLst/>
          </a:prstGeom>
          <a:noFill/>
        </p:spPr>
        <p:txBody>
          <a:bodyPr wrap="square" rtlCol="0">
            <a:spAutoFit/>
          </a:bodyPr>
          <a:lstStyle/>
          <a:p>
            <a:r>
              <a:rPr lang="en-US" sz="3200" dirty="0" smtClean="0"/>
              <a:t>M</a:t>
            </a:r>
            <a:r>
              <a:rPr lang="en-US" sz="3200" baseline="-25000" dirty="0" smtClean="0"/>
              <a:t>W</a:t>
            </a:r>
            <a:endParaRPr lang="en-US" sz="3200" baseline="-25000" dirty="0"/>
          </a:p>
        </p:txBody>
      </p:sp>
      <p:sp>
        <p:nvSpPr>
          <p:cNvPr id="7" name="TextBox 6"/>
          <p:cNvSpPr txBox="1"/>
          <p:nvPr/>
        </p:nvSpPr>
        <p:spPr>
          <a:xfrm>
            <a:off x="7431088" y="1905000"/>
            <a:ext cx="906462" cy="584775"/>
          </a:xfrm>
          <a:prstGeom prst="rect">
            <a:avLst/>
          </a:prstGeom>
          <a:noFill/>
        </p:spPr>
        <p:txBody>
          <a:bodyPr wrap="square" rtlCol="0">
            <a:spAutoFit/>
          </a:bodyPr>
          <a:lstStyle/>
          <a:p>
            <a:r>
              <a:rPr lang="en-US" sz="3200" dirty="0" smtClean="0"/>
              <a:t>M</a:t>
            </a:r>
            <a:r>
              <a:rPr lang="en-US" sz="3200" baseline="-25000" dirty="0" smtClean="0"/>
              <a:t>t</a:t>
            </a:r>
            <a:endParaRPr lang="en-US" sz="3200" baseline="-25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Advancing the Energy Frontier  - 2010</a:t>
            </a:r>
            <a:endParaRPr lang="en-US" dirty="0"/>
          </a:p>
        </p:txBody>
      </p:sp>
      <p:pic>
        <p:nvPicPr>
          <p:cNvPr id="4" name="Content Placeholder 3" descr="Hadron_2_7_10.jpg"/>
          <p:cNvPicPr>
            <a:picLocks noGrp="1" noChangeAspect="1"/>
          </p:cNvPicPr>
          <p:nvPr>
            <p:ph idx="1"/>
          </p:nvPr>
        </p:nvPicPr>
        <p:blipFill>
          <a:blip r:embed="rId3"/>
          <a:stretch>
            <a:fillRect/>
          </a:stretch>
        </p:blipFill>
        <p:spPr>
          <a:xfrm>
            <a:off x="3338721" y="1524000"/>
            <a:ext cx="5293842" cy="4102100"/>
          </a:xfrm>
        </p:spPr>
      </p:pic>
      <p:sp>
        <p:nvSpPr>
          <p:cNvPr id="5" name="TextBox 4"/>
          <p:cNvSpPr txBox="1"/>
          <p:nvPr/>
        </p:nvSpPr>
        <p:spPr>
          <a:xfrm>
            <a:off x="685800" y="1524000"/>
            <a:ext cx="2514600" cy="4247317"/>
          </a:xfrm>
          <a:prstGeom prst="rect">
            <a:avLst/>
          </a:prstGeom>
          <a:solidFill>
            <a:srgbClr val="FFFF00"/>
          </a:solidFill>
        </p:spPr>
        <p:txBody>
          <a:bodyPr wrap="square" rtlCol="0">
            <a:spAutoFit/>
          </a:bodyPr>
          <a:lstStyle/>
          <a:p>
            <a:r>
              <a:rPr lang="en-US" dirty="0" smtClean="0"/>
              <a:t>The </a:t>
            </a:r>
            <a:r>
              <a:rPr lang="en-US" dirty="0" err="1" smtClean="0"/>
              <a:t>parton</a:t>
            </a:r>
            <a:r>
              <a:rPr lang="en-US" dirty="0" smtClean="0"/>
              <a:t> luminosity ratio is &gt; 10 at a mass of many of the present Tevatron  mass limits. At the </a:t>
            </a:r>
            <a:r>
              <a:rPr lang="en-US" dirty="0" err="1" smtClean="0"/>
              <a:t>TeV</a:t>
            </a:r>
            <a:r>
              <a:rPr lang="en-US" dirty="0" smtClean="0"/>
              <a:t> mass scale the ratio is large, all else being equal. Truly, the LHC is  a machine for discovery and the focus will be on states with ~ (0.5, 1.0) TeV mass scale where the ratio is most favorable.</a:t>
            </a:r>
            <a:endParaRPr lang="en-US" dirty="0"/>
          </a:p>
        </p:txBody>
      </p:sp>
      <p:cxnSp>
        <p:nvCxnSpPr>
          <p:cNvPr id="7" name="Straight Connector 6"/>
          <p:cNvCxnSpPr/>
          <p:nvPr/>
        </p:nvCxnSpPr>
        <p:spPr bwMode="auto">
          <a:xfrm>
            <a:off x="3917950" y="4343400"/>
            <a:ext cx="4159250" cy="1588"/>
          </a:xfrm>
          <a:prstGeom prst="line">
            <a:avLst/>
          </a:prstGeom>
          <a:noFill/>
          <a:ln w="25400" cap="flat" cmpd="sng" algn="ctr">
            <a:solidFill>
              <a:schemeClr val="tx1"/>
            </a:solidFill>
            <a:prstDash val="dash"/>
            <a:round/>
            <a:headEnd type="none" w="med" len="med"/>
            <a:tailEnd type="none" w="med" len="med"/>
          </a:ln>
          <a:effectLst/>
        </p:spPr>
      </p:cxnSp>
      <p:sp>
        <p:nvSpPr>
          <p:cNvPr id="9" name="TextBox 8"/>
          <p:cNvSpPr txBox="1"/>
          <p:nvPr/>
        </p:nvSpPr>
        <p:spPr>
          <a:xfrm>
            <a:off x="5410200" y="2057400"/>
            <a:ext cx="1295400" cy="2862322"/>
          </a:xfrm>
          <a:prstGeom prst="rect">
            <a:avLst/>
          </a:prstGeom>
          <a:solidFill>
            <a:schemeClr val="accent1">
              <a:alpha val="53000"/>
            </a:scheme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Heavy Stable Charged Particles</a:t>
            </a:r>
            <a:endParaRPr lang="en-US" dirty="0"/>
          </a:p>
        </p:txBody>
      </p:sp>
      <p:pic>
        <p:nvPicPr>
          <p:cNvPr id="4" name="Content Placeholder 3"/>
          <p:cNvPicPr>
            <a:picLocks noGrp="1"/>
          </p:cNvPicPr>
          <p:nvPr>
            <p:ph idx="1"/>
          </p:nvPr>
        </p:nvPicPr>
        <p:blipFill>
          <a:blip r:embed="rId3"/>
          <a:srcRect/>
          <a:stretch>
            <a:fillRect/>
          </a:stretch>
        </p:blipFill>
        <p:spPr bwMode="auto">
          <a:xfrm>
            <a:off x="762000" y="1295400"/>
            <a:ext cx="5257800" cy="4343400"/>
          </a:xfrm>
          <a:prstGeom prst="rect">
            <a:avLst/>
          </a:prstGeom>
          <a:noFill/>
          <a:ln w="9525">
            <a:noFill/>
            <a:miter lim="800000"/>
            <a:headEnd/>
            <a:tailEnd/>
          </a:ln>
        </p:spPr>
      </p:pic>
      <p:sp>
        <p:nvSpPr>
          <p:cNvPr id="5" name="TextBox 4"/>
          <p:cNvSpPr txBox="1"/>
          <p:nvPr/>
        </p:nvSpPr>
        <p:spPr>
          <a:xfrm>
            <a:off x="6477000" y="1600200"/>
            <a:ext cx="1860550" cy="3416320"/>
          </a:xfrm>
          <a:prstGeom prst="rect">
            <a:avLst/>
          </a:prstGeom>
          <a:solidFill>
            <a:srgbClr val="FFFF00"/>
          </a:solidFill>
        </p:spPr>
        <p:txBody>
          <a:bodyPr wrap="square" rtlCol="0">
            <a:spAutoFit/>
          </a:bodyPr>
          <a:lstStyle/>
          <a:p>
            <a:r>
              <a:rPr lang="en-US" dirty="0" smtClean="0"/>
              <a:t>Use </a:t>
            </a:r>
            <a:r>
              <a:rPr lang="en-US" dirty="0" err="1" smtClean="0"/>
              <a:t>dE</a:t>
            </a:r>
            <a:r>
              <a:rPr lang="en-US" dirty="0" smtClean="0"/>
              <a:t>/</a:t>
            </a:r>
            <a:r>
              <a:rPr lang="en-US" dirty="0" err="1" smtClean="0"/>
              <a:t>dx</a:t>
            </a:r>
            <a:r>
              <a:rPr lang="en-US" dirty="0" smtClean="0"/>
              <a:t> from tracker and timing in CMS detectors to look for HSCP.</a:t>
            </a:r>
          </a:p>
          <a:p>
            <a:r>
              <a:rPr lang="en-US" dirty="0" smtClean="0"/>
              <a:t>At 100 pb</a:t>
            </a:r>
            <a:r>
              <a:rPr lang="en-US" baseline="30000" dirty="0" smtClean="0"/>
              <a:t>-1</a:t>
            </a:r>
            <a:r>
              <a:rPr lang="en-US" dirty="0" smtClean="0"/>
              <a:t> the explored mass scale is &gt; 0.5 TeV. </a:t>
            </a:r>
            <a:r>
              <a:rPr lang="en-US" dirty="0" err="1" smtClean="0"/>
              <a:t>Gluino</a:t>
            </a:r>
            <a:r>
              <a:rPr lang="en-US" dirty="0" smtClean="0"/>
              <a:t> (stop) production is a strong process.</a:t>
            </a:r>
            <a:endParaRPr lang="en-US" dirty="0"/>
          </a:p>
        </p:txBody>
      </p:sp>
      <p:sp>
        <p:nvSpPr>
          <p:cNvPr id="6" name="TextBox 5"/>
          <p:cNvSpPr txBox="1"/>
          <p:nvPr/>
        </p:nvSpPr>
        <p:spPr>
          <a:xfrm>
            <a:off x="762000" y="5334000"/>
            <a:ext cx="1143000" cy="584775"/>
          </a:xfrm>
          <a:prstGeom prst="rect">
            <a:avLst/>
          </a:prstGeom>
          <a:noFill/>
        </p:spPr>
        <p:txBody>
          <a:bodyPr wrap="square" rtlCol="0">
            <a:spAutoFit/>
          </a:bodyPr>
          <a:lstStyle/>
          <a:p>
            <a:r>
              <a:rPr lang="en-US" sz="3200" dirty="0" smtClean="0"/>
              <a:t>pb</a:t>
            </a:r>
            <a:r>
              <a:rPr lang="en-US" sz="3200" baseline="30000" dirty="0" smtClean="0"/>
              <a:t>-1</a:t>
            </a:r>
            <a:endParaRPr lang="en-US" sz="3200" baseline="30000" dirty="0"/>
          </a:p>
        </p:txBody>
      </p:sp>
      <p:sp>
        <p:nvSpPr>
          <p:cNvPr id="7" name="TextBox 6"/>
          <p:cNvSpPr txBox="1"/>
          <p:nvPr/>
        </p:nvSpPr>
        <p:spPr>
          <a:xfrm>
            <a:off x="2362200" y="5638800"/>
            <a:ext cx="2209800" cy="461665"/>
          </a:xfrm>
          <a:prstGeom prst="rect">
            <a:avLst/>
          </a:prstGeom>
          <a:noFill/>
        </p:spPr>
        <p:txBody>
          <a:bodyPr wrap="square" rtlCol="0">
            <a:spAutoFit/>
          </a:bodyPr>
          <a:lstStyle/>
          <a:p>
            <a:r>
              <a:rPr lang="en-US" sz="2400" dirty="0" smtClean="0"/>
              <a:t>95% C.L.</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pPr>
              <a:defRPr/>
            </a:pPr>
            <a:r>
              <a:rPr lang="en-US" dirty="0" smtClean="0"/>
              <a:t>Dijet Angular Ratios</a:t>
            </a:r>
          </a:p>
        </p:txBody>
      </p:sp>
      <p:pic>
        <p:nvPicPr>
          <p:cNvPr id="40963" name="Picture 3"/>
          <p:cNvPicPr>
            <a:picLocks noGrp="1" noChangeAspect="1" noChangeArrowheads="1"/>
          </p:cNvPicPr>
          <p:nvPr>
            <p:ph type="body" idx="1"/>
          </p:nvPr>
        </p:nvPicPr>
        <p:blipFill>
          <a:blip r:embed="rId3"/>
          <a:srcRect/>
          <a:stretch>
            <a:fillRect/>
          </a:stretch>
        </p:blipFill>
        <p:spPr>
          <a:xfrm>
            <a:off x="382587" y="1257300"/>
            <a:ext cx="5589889" cy="2628900"/>
          </a:xfrm>
        </p:spPr>
      </p:pic>
      <p:pic>
        <p:nvPicPr>
          <p:cNvPr id="40964" name="Picture 3" descr="Qstar_jj_5000_.gif"/>
          <p:cNvPicPr>
            <a:picLocks noChangeAspect="1"/>
          </p:cNvPicPr>
          <p:nvPr/>
        </p:nvPicPr>
        <p:blipFill>
          <a:blip r:embed="rId4"/>
          <a:srcRect/>
          <a:stretch>
            <a:fillRect/>
          </a:stretch>
        </p:blipFill>
        <p:spPr bwMode="auto">
          <a:xfrm>
            <a:off x="5867152" y="1257301"/>
            <a:ext cx="2703761" cy="3009900"/>
          </a:xfrm>
          <a:prstGeom prst="rect">
            <a:avLst/>
          </a:prstGeom>
          <a:noFill/>
          <a:ln w="9525">
            <a:noFill/>
            <a:miter lim="800000"/>
            <a:headEnd/>
            <a:tailEnd/>
          </a:ln>
        </p:spPr>
      </p:pic>
      <p:sp>
        <p:nvSpPr>
          <p:cNvPr id="40965" name="TextBox 4"/>
          <p:cNvSpPr txBox="1">
            <a:spLocks noChangeArrowheads="1"/>
          </p:cNvSpPr>
          <p:nvPr/>
        </p:nvSpPr>
        <p:spPr bwMode="auto">
          <a:xfrm>
            <a:off x="609600" y="4267200"/>
            <a:ext cx="4343400" cy="2031325"/>
          </a:xfrm>
          <a:prstGeom prst="rect">
            <a:avLst/>
          </a:prstGeom>
          <a:solidFill>
            <a:srgbClr val="FFFF00"/>
          </a:solidFill>
          <a:ln w="9525">
            <a:noFill/>
            <a:miter lim="800000"/>
            <a:headEnd/>
            <a:tailEnd/>
          </a:ln>
        </p:spPr>
        <p:txBody>
          <a:bodyPr>
            <a:spAutoFit/>
          </a:bodyPr>
          <a:lstStyle/>
          <a:p>
            <a:r>
              <a:rPr lang="en-US" dirty="0"/>
              <a:t>The di-jet mass searches for excited quarks or contact interactions or ? w</a:t>
            </a:r>
            <a:r>
              <a:rPr lang="en-US" dirty="0" smtClean="0"/>
              <a:t>ill be one of </a:t>
            </a:r>
            <a:r>
              <a:rPr lang="en-US" dirty="0"/>
              <a:t>the </a:t>
            </a:r>
            <a:r>
              <a:rPr lang="en-US" dirty="0" smtClean="0"/>
              <a:t>earliest (2010) </a:t>
            </a:r>
            <a:r>
              <a:rPr lang="en-US" dirty="0"/>
              <a:t>LHC </a:t>
            </a:r>
            <a:r>
              <a:rPr lang="en-US" dirty="0" smtClean="0"/>
              <a:t>searches </a:t>
            </a:r>
            <a:r>
              <a:rPr lang="en-US" dirty="0"/>
              <a:t>– with fairly low luminosity. </a:t>
            </a:r>
            <a:r>
              <a:rPr lang="en-US" dirty="0" smtClean="0"/>
              <a:t>The angular </a:t>
            </a:r>
            <a:r>
              <a:rPr lang="en-US" dirty="0"/>
              <a:t>ratio has some spin discrimination. </a:t>
            </a:r>
            <a:r>
              <a:rPr lang="en-US" dirty="0" smtClean="0"/>
              <a:t> The </a:t>
            </a:r>
            <a:r>
              <a:rPr lang="en-US" dirty="0" err="1" smtClean="0"/>
              <a:t>dijet</a:t>
            </a:r>
            <a:r>
              <a:rPr lang="en-US" dirty="0" smtClean="0"/>
              <a:t> spectrum already extends to ~ 1 TeV mass.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Outline</a:t>
            </a:r>
          </a:p>
        </p:txBody>
      </p:sp>
      <p:sp>
        <p:nvSpPr>
          <p:cNvPr id="54275" name="Rectangle 3"/>
          <p:cNvSpPr>
            <a:spLocks noGrp="1" noChangeArrowheads="1"/>
          </p:cNvSpPr>
          <p:nvPr>
            <p:ph type="body" idx="1"/>
          </p:nvPr>
        </p:nvSpPr>
        <p:spPr/>
        <p:txBody>
          <a:bodyPr/>
          <a:lstStyle/>
          <a:p>
            <a:pPr>
              <a:lnSpc>
                <a:spcPct val="80000"/>
              </a:lnSpc>
              <a:buFontTx/>
              <a:buChar char="•"/>
            </a:pPr>
            <a:r>
              <a:rPr lang="en-US" dirty="0" smtClean="0">
                <a:solidFill>
                  <a:srgbClr val="0000FF"/>
                </a:solidFill>
              </a:rPr>
              <a:t>Status of the LHC accelerator and the detectors.</a:t>
            </a:r>
          </a:p>
          <a:p>
            <a:pPr>
              <a:lnSpc>
                <a:spcPct val="80000"/>
              </a:lnSpc>
              <a:buFontTx/>
              <a:buChar char="•"/>
            </a:pPr>
            <a:endParaRPr lang="en-US" dirty="0" smtClean="0">
              <a:solidFill>
                <a:srgbClr val="0000FF"/>
              </a:solidFill>
            </a:endParaRPr>
          </a:p>
          <a:p>
            <a:pPr>
              <a:lnSpc>
                <a:spcPct val="80000"/>
              </a:lnSpc>
              <a:buFontTx/>
              <a:buChar char="•"/>
            </a:pPr>
            <a:r>
              <a:rPr lang="en-US" dirty="0" smtClean="0">
                <a:solidFill>
                  <a:srgbClr val="0000FF"/>
                </a:solidFill>
              </a:rPr>
              <a:t>The 7 TeV startup of data taking.</a:t>
            </a:r>
          </a:p>
          <a:p>
            <a:pPr>
              <a:lnSpc>
                <a:spcPct val="80000"/>
              </a:lnSpc>
              <a:buFontTx/>
              <a:buChar char="•"/>
            </a:pPr>
            <a:endParaRPr lang="en-US" dirty="0" smtClean="0">
              <a:solidFill>
                <a:srgbClr val="0000FF"/>
              </a:solidFill>
            </a:endParaRPr>
          </a:p>
          <a:p>
            <a:pPr>
              <a:lnSpc>
                <a:spcPct val="80000"/>
              </a:lnSpc>
              <a:buFontTx/>
              <a:buChar char="•"/>
            </a:pPr>
            <a:r>
              <a:rPr lang="en-US" dirty="0" smtClean="0">
                <a:solidFill>
                  <a:srgbClr val="0000FF"/>
                </a:solidFill>
              </a:rPr>
              <a:t>Future plans for the accelerator operations.</a:t>
            </a:r>
          </a:p>
          <a:p>
            <a:pPr>
              <a:lnSpc>
                <a:spcPct val="80000"/>
              </a:lnSpc>
              <a:buFontTx/>
              <a:buChar char="•"/>
            </a:pPr>
            <a:endParaRPr lang="en-US" dirty="0" smtClean="0">
              <a:solidFill>
                <a:srgbClr val="0000FF"/>
              </a:solidFill>
            </a:endParaRPr>
          </a:p>
          <a:p>
            <a:pPr>
              <a:lnSpc>
                <a:spcPct val="80000"/>
              </a:lnSpc>
              <a:buFontTx/>
              <a:buChar char="•"/>
            </a:pPr>
            <a:r>
              <a:rPr lang="en-US" dirty="0" smtClean="0">
                <a:solidFill>
                  <a:srgbClr val="0000FF"/>
                </a:solidFill>
              </a:rPr>
              <a:t>New physics opportunities in 2010, and then 2011.</a:t>
            </a:r>
          </a:p>
          <a:p>
            <a:pPr>
              <a:lnSpc>
                <a:spcPct val="80000"/>
              </a:lnSpc>
              <a:buFontTx/>
              <a:buChar char="•"/>
            </a:pPr>
            <a:endParaRPr lang="en-US"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W – Tail of W BW</a:t>
            </a:r>
            <a:endParaRPr lang="en-US" dirty="0"/>
          </a:p>
        </p:txBody>
      </p:sp>
      <p:sp>
        <p:nvSpPr>
          <p:cNvPr id="5" name="TextBox 4"/>
          <p:cNvSpPr txBox="1"/>
          <p:nvPr/>
        </p:nvSpPr>
        <p:spPr>
          <a:xfrm>
            <a:off x="6560113" y="1524000"/>
            <a:ext cx="1479550" cy="4524315"/>
          </a:xfrm>
          <a:prstGeom prst="rect">
            <a:avLst/>
          </a:prstGeom>
          <a:solidFill>
            <a:srgbClr val="FFFF00"/>
          </a:solidFill>
        </p:spPr>
        <p:txBody>
          <a:bodyPr wrap="square" rtlCol="0">
            <a:spAutoFit/>
          </a:bodyPr>
          <a:lstStyle/>
          <a:p>
            <a:r>
              <a:rPr lang="en-US" dirty="0" smtClean="0"/>
              <a:t>In the SM there are no states beyond the W and the Z -&gt; look in the BW tails.</a:t>
            </a:r>
          </a:p>
          <a:p>
            <a:endParaRPr lang="en-US" dirty="0" smtClean="0"/>
          </a:p>
          <a:p>
            <a:r>
              <a:rPr lang="en-US" dirty="0" smtClean="0"/>
              <a:t>At 100 pb</a:t>
            </a:r>
            <a:r>
              <a:rPr lang="en-US" baseline="30000" dirty="0" smtClean="0"/>
              <a:t>-1</a:t>
            </a:r>
            <a:r>
              <a:rPr lang="en-US" dirty="0" smtClean="0"/>
              <a:t> the 95% C.L. for &gt; 1.5 TeV sequential W is reached.</a:t>
            </a:r>
            <a:endParaRPr lang="en-US" dirty="0"/>
          </a:p>
        </p:txBody>
      </p:sp>
      <p:sp>
        <p:nvSpPr>
          <p:cNvPr id="6" name="TextBox 5"/>
          <p:cNvSpPr txBox="1"/>
          <p:nvPr/>
        </p:nvSpPr>
        <p:spPr>
          <a:xfrm>
            <a:off x="3200400" y="1079500"/>
            <a:ext cx="1219200" cy="584775"/>
          </a:xfrm>
          <a:prstGeom prst="rect">
            <a:avLst/>
          </a:prstGeom>
          <a:solidFill>
            <a:schemeClr val="bg1"/>
          </a:solidFill>
        </p:spPr>
        <p:txBody>
          <a:bodyPr wrap="square" rtlCol="0">
            <a:spAutoFit/>
          </a:bodyPr>
          <a:lstStyle/>
          <a:p>
            <a:r>
              <a:rPr lang="en-US" sz="3200" dirty="0" smtClean="0"/>
              <a:t>W’</a:t>
            </a:r>
            <a:endParaRPr lang="en-US" sz="3200" dirty="0"/>
          </a:p>
        </p:txBody>
      </p:sp>
      <p:pic>
        <p:nvPicPr>
          <p:cNvPr id="238593" name="Picture 1"/>
          <p:cNvPicPr>
            <a:picLocks noChangeAspect="1" noChangeArrowheads="1"/>
          </p:cNvPicPr>
          <p:nvPr/>
        </p:nvPicPr>
        <p:blipFill>
          <a:blip r:embed="rId3"/>
          <a:srcRect/>
          <a:stretch>
            <a:fillRect/>
          </a:stretch>
        </p:blipFill>
        <p:spPr bwMode="auto">
          <a:xfrm>
            <a:off x="457200" y="1664275"/>
            <a:ext cx="6102913" cy="3962400"/>
          </a:xfrm>
          <a:prstGeom prst="rect">
            <a:avLst/>
          </a:prstGeom>
          <a:noFill/>
          <a:ln w="9525">
            <a:noFill/>
            <a:miter lim="800000"/>
            <a:headEnd/>
            <a:tailEnd/>
          </a:ln>
        </p:spPr>
      </p:pic>
      <p:sp>
        <p:nvSpPr>
          <p:cNvPr id="8" name="TextBox 7"/>
          <p:cNvSpPr txBox="1"/>
          <p:nvPr/>
        </p:nvSpPr>
        <p:spPr>
          <a:xfrm>
            <a:off x="2209800" y="5519411"/>
            <a:ext cx="1981200" cy="523220"/>
          </a:xfrm>
          <a:prstGeom prst="rect">
            <a:avLst/>
          </a:prstGeom>
          <a:noFill/>
        </p:spPr>
        <p:txBody>
          <a:bodyPr wrap="square" rtlCol="0">
            <a:spAutoFit/>
          </a:bodyPr>
          <a:lstStyle/>
          <a:p>
            <a:r>
              <a:rPr lang="en-US" sz="2800" dirty="0" smtClean="0"/>
              <a:t>100 pb</a:t>
            </a:r>
            <a:r>
              <a:rPr lang="en-US" sz="2800" baseline="30000" dirty="0" smtClean="0"/>
              <a:t>-1</a:t>
            </a:r>
            <a:endParaRPr lang="en-US" sz="2800" baseline="30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Z in DY + BW Tail</a:t>
            </a:r>
            <a:endParaRPr lang="en-US" dirty="0"/>
          </a:p>
        </p:txBody>
      </p:sp>
      <p:sp>
        <p:nvSpPr>
          <p:cNvPr id="5" name="TextBox 4"/>
          <p:cNvSpPr txBox="1"/>
          <p:nvPr/>
        </p:nvSpPr>
        <p:spPr>
          <a:xfrm>
            <a:off x="6172200" y="1828800"/>
            <a:ext cx="1600200" cy="3416320"/>
          </a:xfrm>
          <a:prstGeom prst="rect">
            <a:avLst/>
          </a:prstGeom>
          <a:solidFill>
            <a:srgbClr val="FFFF00"/>
          </a:solidFill>
        </p:spPr>
        <p:txBody>
          <a:bodyPr wrap="square" rtlCol="0">
            <a:spAutoFit/>
          </a:bodyPr>
          <a:lstStyle/>
          <a:p>
            <a:r>
              <a:rPr lang="en-US" dirty="0" smtClean="0"/>
              <a:t>A 100 pb</a:t>
            </a:r>
            <a:r>
              <a:rPr lang="en-US" baseline="30000" dirty="0" smtClean="0"/>
              <a:t>-1</a:t>
            </a:r>
            <a:r>
              <a:rPr lang="en-US" dirty="0" smtClean="0"/>
              <a:t> the mass reach is &gt; 1 TeV for a sequential Z resonance for a 5 </a:t>
            </a:r>
            <a:r>
              <a:rPr lang="en-US" dirty="0" err="1" smtClean="0"/>
              <a:t>s.d</a:t>
            </a:r>
            <a:r>
              <a:rPr lang="en-US" dirty="0" smtClean="0"/>
              <a:t>. The discovery. reach is longer for a 95 % C.L. exclusion.</a:t>
            </a:r>
            <a:endParaRPr lang="en-US" dirty="0"/>
          </a:p>
        </p:txBody>
      </p:sp>
      <p:pic>
        <p:nvPicPr>
          <p:cNvPr id="6" name="Picture 5"/>
          <p:cNvPicPr>
            <a:picLocks noChangeAspect="1"/>
          </p:cNvPicPr>
          <p:nvPr/>
        </p:nvPicPr>
        <p:blipFill>
          <a:blip r:embed="rId3"/>
          <a:stretch>
            <a:fillRect/>
          </a:stretch>
        </p:blipFill>
        <p:spPr>
          <a:xfrm>
            <a:off x="1066800" y="1524000"/>
            <a:ext cx="4800600" cy="47685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SUSY Reach in J + MET</a:t>
            </a:r>
            <a:endParaRPr lang="en-US" dirty="0"/>
          </a:p>
        </p:txBody>
      </p:sp>
      <p:pic>
        <p:nvPicPr>
          <p:cNvPr id="4" name="Content Placeholder 3"/>
          <p:cNvPicPr>
            <a:picLocks noGrp="1"/>
          </p:cNvPicPr>
          <p:nvPr>
            <p:ph idx="1"/>
          </p:nvPr>
        </p:nvPicPr>
        <p:blipFill>
          <a:blip r:embed="rId3"/>
          <a:srcRect/>
          <a:stretch>
            <a:fillRect/>
          </a:stretch>
        </p:blipFill>
        <p:spPr bwMode="auto">
          <a:xfrm>
            <a:off x="1270000" y="1447800"/>
            <a:ext cx="6438900" cy="4143375"/>
          </a:xfrm>
          <a:prstGeom prst="rect">
            <a:avLst/>
          </a:prstGeom>
          <a:noFill/>
          <a:ln w="9525">
            <a:noFill/>
            <a:miter lim="800000"/>
            <a:headEnd/>
            <a:tailEnd/>
          </a:ln>
        </p:spPr>
      </p:pic>
      <p:sp>
        <p:nvSpPr>
          <p:cNvPr id="5" name="TextBox 4"/>
          <p:cNvSpPr txBox="1"/>
          <p:nvPr/>
        </p:nvSpPr>
        <p:spPr>
          <a:xfrm>
            <a:off x="1519238" y="5591175"/>
            <a:ext cx="5948362" cy="923330"/>
          </a:xfrm>
          <a:prstGeom prst="rect">
            <a:avLst/>
          </a:prstGeom>
          <a:solidFill>
            <a:srgbClr val="FFFF00"/>
          </a:solidFill>
        </p:spPr>
        <p:txBody>
          <a:bodyPr wrap="square" rtlCol="0">
            <a:spAutoFit/>
          </a:bodyPr>
          <a:lstStyle/>
          <a:p>
            <a:r>
              <a:rPr lang="en-US" dirty="0" smtClean="0"/>
              <a:t>Starting in late 2010 the LHC experiments will open up new regions of discovery potential for SUSY. The reach will be greatly extended in 2011.</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 7 TeV, Reach for Higgs - 2011</a:t>
            </a:r>
            <a:endParaRPr lang="en-US" dirty="0"/>
          </a:p>
        </p:txBody>
      </p:sp>
      <p:pic>
        <p:nvPicPr>
          <p:cNvPr id="230401" name="Picture 1"/>
          <p:cNvPicPr>
            <a:picLocks noChangeAspect="1" noChangeArrowheads="1"/>
          </p:cNvPicPr>
          <p:nvPr/>
        </p:nvPicPr>
        <p:blipFill>
          <a:blip r:embed="rId3"/>
          <a:srcRect/>
          <a:stretch>
            <a:fillRect/>
          </a:stretch>
        </p:blipFill>
        <p:spPr bwMode="auto">
          <a:xfrm>
            <a:off x="914400" y="1079500"/>
            <a:ext cx="7203429" cy="4953000"/>
          </a:xfrm>
          <a:prstGeom prst="rect">
            <a:avLst/>
          </a:prstGeom>
          <a:noFill/>
          <a:ln w="9525">
            <a:noFill/>
            <a:miter lim="800000"/>
            <a:headEnd/>
            <a:tailEnd/>
          </a:ln>
        </p:spPr>
      </p:pic>
      <p:sp>
        <p:nvSpPr>
          <p:cNvPr id="5" name="TextBox 4"/>
          <p:cNvSpPr txBox="1"/>
          <p:nvPr/>
        </p:nvSpPr>
        <p:spPr>
          <a:xfrm>
            <a:off x="1519238" y="5709334"/>
            <a:ext cx="6598591" cy="646331"/>
          </a:xfrm>
          <a:prstGeom prst="rect">
            <a:avLst/>
          </a:prstGeom>
          <a:solidFill>
            <a:srgbClr val="FFFF00"/>
          </a:solidFill>
        </p:spPr>
        <p:txBody>
          <a:bodyPr wrap="square" rtlCol="0">
            <a:spAutoFit/>
          </a:bodyPr>
          <a:lstStyle/>
          <a:p>
            <a:r>
              <a:rPr lang="en-US" dirty="0" smtClean="0"/>
              <a:t>In 2011 CMS will delve deeper into the &gt; TeV mass range and begin to make contributions to the Higgs search.</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Out into Deep Waters</a:t>
            </a:r>
            <a:endParaRPr lang="en-US" dirty="0"/>
          </a:p>
        </p:txBody>
      </p:sp>
      <p:pic>
        <p:nvPicPr>
          <p:cNvPr id="4" name="Content Placeholder 3" descr="G-The-real-voyage-of-discovery.jpg"/>
          <p:cNvPicPr>
            <a:picLocks noGrp="1" noChangeAspect="1"/>
          </p:cNvPicPr>
          <p:nvPr>
            <p:ph idx="1"/>
          </p:nvPr>
        </p:nvPicPr>
        <p:blipFill>
          <a:blip r:embed="rId3"/>
          <a:stretch>
            <a:fillRect/>
          </a:stretch>
        </p:blipFill>
        <p:spPr>
          <a:xfrm>
            <a:off x="3352799" y="2438399"/>
            <a:ext cx="2304365" cy="2304365"/>
          </a:xfrm>
        </p:spPr>
      </p:pic>
      <p:sp>
        <p:nvSpPr>
          <p:cNvPr id="6" name="TextBox 5"/>
          <p:cNvSpPr txBox="1"/>
          <p:nvPr/>
        </p:nvSpPr>
        <p:spPr>
          <a:xfrm>
            <a:off x="1519238" y="4742765"/>
            <a:ext cx="6610350" cy="646331"/>
          </a:xfrm>
          <a:prstGeom prst="rect">
            <a:avLst/>
          </a:prstGeom>
          <a:noFill/>
        </p:spPr>
        <p:txBody>
          <a:bodyPr wrap="square" rtlCol="0">
            <a:spAutoFit/>
          </a:bodyPr>
          <a:lstStyle/>
          <a:p>
            <a:r>
              <a:rPr lang="en-US" dirty="0" smtClean="0"/>
              <a:t>“The real voyage of discovery consists… in having new eyes”</a:t>
            </a:r>
          </a:p>
          <a:p>
            <a:r>
              <a:rPr lang="en-US" dirty="0" smtClean="0"/>
              <a:t>Marcel Proust</a:t>
            </a:r>
            <a:endParaRPr lang="en-US" dirty="0"/>
          </a:p>
        </p:txBody>
      </p:sp>
      <p:sp>
        <p:nvSpPr>
          <p:cNvPr id="7" name="TextBox 6"/>
          <p:cNvSpPr txBox="1"/>
          <p:nvPr/>
        </p:nvSpPr>
        <p:spPr>
          <a:xfrm>
            <a:off x="1676400" y="5562600"/>
            <a:ext cx="6818312" cy="923330"/>
          </a:xfrm>
          <a:prstGeom prst="rect">
            <a:avLst/>
          </a:prstGeom>
          <a:solidFill>
            <a:srgbClr val="FFFF00"/>
          </a:solidFill>
        </p:spPr>
        <p:txBody>
          <a:bodyPr wrap="square" rtlCol="0">
            <a:spAutoFit/>
          </a:bodyPr>
          <a:lstStyle/>
          <a:p>
            <a:r>
              <a:rPr lang="en-US" dirty="0" smtClean="0"/>
              <a:t>We have built a magnificent new set of eyes. We have explored the shallows and visited the known islands. Now we will set out into deep and unknown waters.</a:t>
            </a:r>
          </a:p>
        </p:txBody>
      </p:sp>
      <p:sp>
        <p:nvSpPr>
          <p:cNvPr id="8" name="TextBox 7"/>
          <p:cNvSpPr txBox="1"/>
          <p:nvPr/>
        </p:nvSpPr>
        <p:spPr>
          <a:xfrm>
            <a:off x="1676400" y="1219200"/>
            <a:ext cx="5691188" cy="1200329"/>
          </a:xfrm>
          <a:prstGeom prst="rect">
            <a:avLst/>
          </a:prstGeom>
          <a:solidFill>
            <a:srgbClr val="FFFF00"/>
          </a:solidFill>
        </p:spPr>
        <p:txBody>
          <a:bodyPr wrap="square" rtlCol="0">
            <a:spAutoFit/>
          </a:bodyPr>
          <a:lstStyle/>
          <a:p>
            <a:r>
              <a:rPr lang="en-US" dirty="0" smtClean="0"/>
              <a:t>The “take home message” is that 2010 and 2011 will be a great ride for the LHC experiments with “exponentially” increasing integrated luminosity. Buckle up.</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Dijet Masses</a:t>
            </a:r>
            <a:endParaRPr lang="en-US" dirty="0"/>
          </a:p>
        </p:txBody>
      </p:sp>
      <p:pic>
        <p:nvPicPr>
          <p:cNvPr id="5" name="Picture 4" descr="Screen shot 2010-04-29 at 5.42.40 PM.png"/>
          <p:cNvPicPr/>
          <p:nvPr/>
        </p:nvPicPr>
        <p:blipFill>
          <a:blip r:embed="rId3"/>
          <a:stretch>
            <a:fillRect/>
          </a:stretch>
        </p:blipFill>
        <p:spPr>
          <a:xfrm>
            <a:off x="4495800" y="1371600"/>
            <a:ext cx="4265977" cy="3186695"/>
          </a:xfrm>
          <a:prstGeom prst="rect">
            <a:avLst/>
          </a:prstGeom>
        </p:spPr>
      </p:pic>
      <p:pic>
        <p:nvPicPr>
          <p:cNvPr id="6" name="Picture 5"/>
          <p:cNvPicPr/>
          <p:nvPr/>
        </p:nvPicPr>
        <p:blipFill>
          <a:blip r:embed="rId4"/>
          <a:srcRect/>
          <a:stretch>
            <a:fillRect/>
          </a:stretch>
        </p:blipFill>
        <p:spPr bwMode="auto">
          <a:xfrm>
            <a:off x="685800" y="1371599"/>
            <a:ext cx="3810000" cy="3186695"/>
          </a:xfrm>
          <a:prstGeom prst="rect">
            <a:avLst/>
          </a:prstGeom>
          <a:noFill/>
          <a:ln w="9525">
            <a:noFill/>
            <a:miter lim="800000"/>
            <a:headEnd/>
            <a:tailEnd/>
          </a:ln>
        </p:spPr>
      </p:pic>
      <p:sp>
        <p:nvSpPr>
          <p:cNvPr id="7" name="TextBox 6"/>
          <p:cNvSpPr txBox="1"/>
          <p:nvPr/>
        </p:nvSpPr>
        <p:spPr>
          <a:xfrm>
            <a:off x="1371600" y="4953000"/>
            <a:ext cx="6629400" cy="1200329"/>
          </a:xfrm>
          <a:prstGeom prst="rect">
            <a:avLst/>
          </a:prstGeom>
          <a:solidFill>
            <a:srgbClr val="FFFF00"/>
          </a:solidFill>
        </p:spPr>
        <p:txBody>
          <a:bodyPr wrap="square" rtlCol="0">
            <a:spAutoFit/>
          </a:bodyPr>
          <a:lstStyle/>
          <a:p>
            <a:r>
              <a:rPr lang="en-US" dirty="0" smtClean="0"/>
              <a:t>With ~ 1 nb</a:t>
            </a:r>
            <a:r>
              <a:rPr lang="en-US" baseline="30000" dirty="0" smtClean="0"/>
              <a:t>-1 </a:t>
            </a:r>
            <a:r>
              <a:rPr lang="en-US" dirty="0" smtClean="0"/>
              <a:t>of logged data, the </a:t>
            </a:r>
            <a:r>
              <a:rPr lang="en-US" dirty="0" err="1" smtClean="0"/>
              <a:t>dijet</a:t>
            </a:r>
            <a:r>
              <a:rPr lang="en-US" dirty="0" smtClean="0"/>
              <a:t> mass spectrum is approaching ~ 1 </a:t>
            </a:r>
            <a:r>
              <a:rPr lang="en-US" dirty="0" err="1" smtClean="0"/>
              <a:t>TeV</a:t>
            </a:r>
            <a:r>
              <a:rPr lang="en-US" dirty="0" smtClean="0"/>
              <a:t>. Strongly produced “new physics” processes will be the first to be searched for – e.g. composite quarks.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HEP and the LHC</a:t>
            </a:r>
            <a:endParaRPr lang="en-US" dirty="0"/>
          </a:p>
        </p:txBody>
      </p:sp>
      <p:pic>
        <p:nvPicPr>
          <p:cNvPr id="3" name="Picture 2"/>
          <p:cNvPicPr/>
          <p:nvPr/>
        </p:nvPicPr>
        <p:blipFill>
          <a:blip r:embed="rId3"/>
          <a:srcRect/>
          <a:stretch>
            <a:fillRect/>
          </a:stretch>
        </p:blipFill>
        <p:spPr bwMode="auto">
          <a:xfrm>
            <a:off x="1519238" y="1295400"/>
            <a:ext cx="6248400" cy="4267200"/>
          </a:xfrm>
          <a:prstGeom prst="rect">
            <a:avLst/>
          </a:prstGeom>
          <a:noFill/>
          <a:ln w="9525">
            <a:noFill/>
            <a:miter lim="800000"/>
            <a:headEnd/>
            <a:tailEnd/>
          </a:ln>
        </p:spPr>
      </p:pic>
      <p:sp>
        <p:nvSpPr>
          <p:cNvPr id="4" name="Explosion 1 3"/>
          <p:cNvSpPr/>
          <p:nvPr/>
        </p:nvSpPr>
        <p:spPr bwMode="auto">
          <a:xfrm>
            <a:off x="5715000" y="5410200"/>
            <a:ext cx="228600" cy="152400"/>
          </a:xfrm>
          <a:prstGeom prst="irregularSeal1">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Book Antiqua" pitchFamily="18" charset="0"/>
            </a:endParaRPr>
          </a:p>
        </p:txBody>
      </p:sp>
      <p:sp>
        <p:nvSpPr>
          <p:cNvPr id="5" name="TextBox 4"/>
          <p:cNvSpPr txBox="1"/>
          <p:nvPr/>
        </p:nvSpPr>
        <p:spPr>
          <a:xfrm>
            <a:off x="1066800" y="5791200"/>
            <a:ext cx="7086600" cy="646331"/>
          </a:xfrm>
          <a:prstGeom prst="rect">
            <a:avLst/>
          </a:prstGeom>
          <a:solidFill>
            <a:srgbClr val="FFFF00"/>
          </a:solidFill>
        </p:spPr>
        <p:txBody>
          <a:bodyPr wrap="square" rtlCol="0">
            <a:spAutoFit/>
          </a:bodyPr>
          <a:lstStyle/>
          <a:p>
            <a:r>
              <a:rPr lang="en-US" dirty="0" smtClean="0"/>
              <a:t>Very significant US participation, 1/3 on CMS, ¼ in ATLAS. Fermilab is the host lab for US CMS – E892.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ATLAS and CMS Experiments – Status</a:t>
            </a:r>
            <a:endParaRPr lang="en-US" sz="3200" dirty="0"/>
          </a:p>
        </p:txBody>
      </p:sp>
      <p:pic>
        <p:nvPicPr>
          <p:cNvPr id="274435" name="Picture 3" descr="C:\Users\dgreen\Documents\My Docs\Physics\LHC_Book_WS\PIX_FIGS\atlas_toroid.jpg"/>
          <p:cNvPicPr>
            <a:picLocks noChangeAspect="1" noChangeArrowheads="1"/>
          </p:cNvPicPr>
          <p:nvPr/>
        </p:nvPicPr>
        <p:blipFill>
          <a:blip r:embed="rId3"/>
          <a:srcRect/>
          <a:stretch>
            <a:fillRect/>
          </a:stretch>
        </p:blipFill>
        <p:spPr bwMode="auto">
          <a:xfrm>
            <a:off x="4676775" y="1219201"/>
            <a:ext cx="3694771" cy="2743200"/>
          </a:xfrm>
          <a:prstGeom prst="rect">
            <a:avLst/>
          </a:prstGeom>
          <a:noFill/>
        </p:spPr>
      </p:pic>
      <p:pic>
        <p:nvPicPr>
          <p:cNvPr id="274436" name="Picture 4" descr="C:\Users\dgreen\Pictures\My Pictures\CMS_08_Data\0611042_01-A4-at-140001.jpg"/>
          <p:cNvPicPr>
            <a:picLocks noChangeAspect="1" noChangeArrowheads="1"/>
          </p:cNvPicPr>
          <p:nvPr/>
        </p:nvPicPr>
        <p:blipFill>
          <a:blip r:embed="rId4" cstate="print"/>
          <a:srcRect/>
          <a:stretch>
            <a:fillRect/>
          </a:stretch>
        </p:blipFill>
        <p:spPr bwMode="auto">
          <a:xfrm>
            <a:off x="4676776" y="4087815"/>
            <a:ext cx="3694770" cy="2454792"/>
          </a:xfrm>
          <a:prstGeom prst="rect">
            <a:avLst/>
          </a:prstGeom>
          <a:noFill/>
        </p:spPr>
      </p:pic>
      <p:sp>
        <p:nvSpPr>
          <p:cNvPr id="7" name="TextBox 6"/>
          <p:cNvSpPr txBox="1"/>
          <p:nvPr/>
        </p:nvSpPr>
        <p:spPr>
          <a:xfrm>
            <a:off x="762000" y="1371600"/>
            <a:ext cx="3276600" cy="1200329"/>
          </a:xfrm>
          <a:prstGeom prst="rect">
            <a:avLst/>
          </a:prstGeom>
          <a:solidFill>
            <a:srgbClr val="FFFF00"/>
          </a:solidFill>
        </p:spPr>
        <p:txBody>
          <a:bodyPr wrap="square" rtlCol="0">
            <a:spAutoFit/>
          </a:bodyPr>
          <a:lstStyle/>
          <a:p>
            <a:r>
              <a:rPr lang="en-US" dirty="0" smtClean="0"/>
              <a:t>Each detector is like a 100 megapixel camera which takes 40 million pictures per second</a:t>
            </a:r>
            <a:endParaRPr lang="en-US" dirty="0"/>
          </a:p>
        </p:txBody>
      </p:sp>
      <p:sp>
        <p:nvSpPr>
          <p:cNvPr id="9" name="TextBox 8"/>
          <p:cNvSpPr txBox="1"/>
          <p:nvPr/>
        </p:nvSpPr>
        <p:spPr>
          <a:xfrm>
            <a:off x="762000" y="3657600"/>
            <a:ext cx="3276600" cy="2862322"/>
          </a:xfrm>
          <a:prstGeom prst="rect">
            <a:avLst/>
          </a:prstGeom>
          <a:solidFill>
            <a:srgbClr val="FFFF00"/>
          </a:solidFill>
        </p:spPr>
        <p:txBody>
          <a:bodyPr wrap="square" rtlCol="0">
            <a:spAutoFit/>
          </a:bodyPr>
          <a:lstStyle/>
          <a:p>
            <a:r>
              <a:rPr lang="en-US" dirty="0" smtClean="0"/>
              <a:t>The experiments have been designed, built, assembled and commissioned over the last 15 years. Using test beams, cosmic rays and lower energy data (0.9 </a:t>
            </a:r>
            <a:r>
              <a:rPr lang="en-US" dirty="0" err="1" smtClean="0"/>
              <a:t>TeV</a:t>
            </a:r>
            <a:r>
              <a:rPr lang="en-US" dirty="0" smtClean="0"/>
              <a:t>, Nov 2009 and 2.36 </a:t>
            </a:r>
            <a:r>
              <a:rPr lang="en-US" dirty="0" err="1" smtClean="0"/>
              <a:t>TeV</a:t>
            </a:r>
            <a:r>
              <a:rPr lang="en-US" dirty="0" smtClean="0"/>
              <a:t> Dec. 2009) they were initially aligned and calibrated before the 7 TeV startup,</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CMS Publication</a:t>
            </a:r>
            <a:endParaRPr lang="en-US" dirty="0"/>
          </a:p>
        </p:txBody>
      </p:sp>
      <p:pic>
        <p:nvPicPr>
          <p:cNvPr id="183297" name="Picture 1"/>
          <p:cNvPicPr>
            <a:picLocks noGrp="1" noChangeAspect="1" noChangeArrowheads="1"/>
          </p:cNvPicPr>
          <p:nvPr>
            <p:ph idx="1"/>
          </p:nvPr>
        </p:nvPicPr>
        <p:blipFill>
          <a:blip r:embed="rId3"/>
          <a:srcRect/>
          <a:stretch>
            <a:fillRect/>
          </a:stretch>
        </p:blipFill>
        <p:spPr bwMode="auto">
          <a:xfrm>
            <a:off x="990600" y="1371600"/>
            <a:ext cx="7053943" cy="3429000"/>
          </a:xfrm>
          <a:prstGeom prst="rect">
            <a:avLst/>
          </a:prstGeom>
          <a:noFill/>
          <a:ln w="9525">
            <a:noFill/>
            <a:miter lim="800000"/>
            <a:headEnd/>
            <a:tailEnd/>
          </a:ln>
        </p:spPr>
      </p:pic>
      <p:sp>
        <p:nvSpPr>
          <p:cNvPr id="7" name="TextBox 6"/>
          <p:cNvSpPr txBox="1"/>
          <p:nvPr/>
        </p:nvSpPr>
        <p:spPr>
          <a:xfrm>
            <a:off x="2209800" y="4953000"/>
            <a:ext cx="5334000" cy="1200329"/>
          </a:xfrm>
          <a:prstGeom prst="rect">
            <a:avLst/>
          </a:prstGeom>
          <a:solidFill>
            <a:srgbClr val="FFFF00"/>
          </a:solidFill>
        </p:spPr>
        <p:txBody>
          <a:bodyPr wrap="square" rtlCol="0">
            <a:spAutoFit/>
          </a:bodyPr>
          <a:lstStyle/>
          <a:p>
            <a:r>
              <a:rPr lang="en-US" dirty="0" smtClean="0"/>
              <a:t>Data taken in Dec., 2009. Published in Feb., 2010. Years of preparation pay off with prompt physics results. Good agreement with previous data. The “re-discovery” of the SM was well launched.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30 – First 7 </a:t>
            </a:r>
            <a:r>
              <a:rPr lang="en-US" dirty="0" err="1" smtClean="0"/>
              <a:t>TeV</a:t>
            </a:r>
            <a:r>
              <a:rPr lang="en-US" dirty="0" smtClean="0"/>
              <a:t> Collisions</a:t>
            </a:r>
            <a:endParaRPr lang="en-US" dirty="0"/>
          </a:p>
        </p:txBody>
      </p:sp>
      <p:pic>
        <p:nvPicPr>
          <p:cNvPr id="4" name="Content Placeholder 3" descr="ispyA_First_7TeV.png"/>
          <p:cNvPicPr>
            <a:picLocks noGrp="1" noChangeAspect="1"/>
          </p:cNvPicPr>
          <p:nvPr>
            <p:ph idx="1"/>
          </p:nvPr>
        </p:nvPicPr>
        <p:blipFill>
          <a:blip r:embed="rId3"/>
          <a:stretch>
            <a:fillRect/>
          </a:stretch>
        </p:blipFill>
        <p:spPr>
          <a:xfrm>
            <a:off x="641350" y="1295400"/>
            <a:ext cx="7696200" cy="4329112"/>
          </a:xfrm>
        </p:spPr>
      </p:pic>
      <p:sp>
        <p:nvSpPr>
          <p:cNvPr id="5" name="TextBox 4"/>
          <p:cNvSpPr txBox="1"/>
          <p:nvPr/>
        </p:nvSpPr>
        <p:spPr>
          <a:xfrm>
            <a:off x="2362200" y="5867400"/>
            <a:ext cx="4648200" cy="369332"/>
          </a:xfrm>
          <a:prstGeom prst="rect">
            <a:avLst/>
          </a:prstGeom>
          <a:solidFill>
            <a:srgbClr val="FFFF00"/>
          </a:solidFill>
        </p:spPr>
        <p:txBody>
          <a:bodyPr wrap="square" rtlCol="0">
            <a:spAutoFit/>
          </a:bodyPr>
          <a:lstStyle/>
          <a:p>
            <a:r>
              <a:rPr lang="en-US" dirty="0" smtClean="0"/>
              <a:t>CMS is now 2 months into the 7 TeV run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has been Efficient</a:t>
            </a:r>
            <a:endParaRPr lang="en-US" dirty="0"/>
          </a:p>
        </p:txBody>
      </p:sp>
      <p:pic>
        <p:nvPicPr>
          <p:cNvPr id="4" name="Content Placeholder 3" descr="Screen shot 2010-05-01 at 9.30.47 PM.png"/>
          <p:cNvPicPr>
            <a:picLocks noGrp="1"/>
          </p:cNvPicPr>
          <p:nvPr>
            <p:ph idx="1"/>
          </p:nvPr>
        </p:nvPicPr>
        <p:blipFill>
          <a:blip r:embed="rId3"/>
          <a:stretch>
            <a:fillRect/>
          </a:stretch>
        </p:blipFill>
        <p:spPr bwMode="auto">
          <a:xfrm>
            <a:off x="1519238" y="1524000"/>
            <a:ext cx="6750050" cy="3609734"/>
          </a:xfrm>
          <a:prstGeom prst="rect">
            <a:avLst/>
          </a:prstGeom>
          <a:noFill/>
          <a:ln w="9525">
            <a:noFill/>
            <a:miter lim="800000"/>
            <a:headEnd/>
            <a:tailEnd/>
          </a:ln>
        </p:spPr>
      </p:pic>
      <p:sp>
        <p:nvSpPr>
          <p:cNvPr id="5" name="TextBox 4"/>
          <p:cNvSpPr txBox="1"/>
          <p:nvPr/>
        </p:nvSpPr>
        <p:spPr>
          <a:xfrm>
            <a:off x="1519238" y="5590934"/>
            <a:ext cx="6096000" cy="923330"/>
          </a:xfrm>
          <a:prstGeom prst="rect">
            <a:avLst/>
          </a:prstGeom>
          <a:solidFill>
            <a:srgbClr val="FFFF00"/>
          </a:solidFill>
        </p:spPr>
        <p:txBody>
          <a:bodyPr wrap="square" rtlCol="0">
            <a:spAutoFit/>
          </a:bodyPr>
          <a:lstStyle/>
          <a:p>
            <a:r>
              <a:rPr lang="en-US" dirty="0" smtClean="0"/>
              <a:t>First month of operation – log &gt; 1 nb</a:t>
            </a:r>
            <a:r>
              <a:rPr lang="en-US" baseline="30000" dirty="0" smtClean="0"/>
              <a:t>-1</a:t>
            </a:r>
            <a:r>
              <a:rPr lang="en-US" dirty="0" smtClean="0"/>
              <a:t> of data. Rise is “exponential” – L doubling time is ~ 1 week,  </a:t>
            </a:r>
          </a:p>
          <a:p>
            <a:r>
              <a:rPr lang="en-US" dirty="0" smtClean="0"/>
              <a:t>CMS has operated at ~ 90% efficiency.</a:t>
            </a:r>
            <a:endParaRPr lang="en-US" dirty="0"/>
          </a:p>
        </p:txBody>
      </p:sp>
      <p:sp>
        <p:nvSpPr>
          <p:cNvPr id="6" name="Oval 5"/>
          <p:cNvSpPr/>
          <p:nvPr/>
        </p:nvSpPr>
        <p:spPr bwMode="auto">
          <a:xfrm>
            <a:off x="3200400" y="4381500"/>
            <a:ext cx="152400" cy="152400"/>
          </a:xfrm>
          <a:prstGeom prst="ellipse">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Book Antiqua" pitchFamily="18" charset="0"/>
            </a:endParaRPr>
          </a:p>
        </p:txBody>
      </p:sp>
      <p:sp>
        <p:nvSpPr>
          <p:cNvPr id="7" name="Oval 6"/>
          <p:cNvSpPr/>
          <p:nvPr/>
        </p:nvSpPr>
        <p:spPr bwMode="auto">
          <a:xfrm>
            <a:off x="4191000" y="4152900"/>
            <a:ext cx="228600" cy="228600"/>
          </a:xfrm>
          <a:prstGeom prst="ellipse">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Book Antiqua" pitchFamily="18" charset="0"/>
            </a:endParaRPr>
          </a:p>
        </p:txBody>
      </p:sp>
      <p:sp>
        <p:nvSpPr>
          <p:cNvPr id="8" name="Oval 7"/>
          <p:cNvSpPr/>
          <p:nvPr/>
        </p:nvSpPr>
        <p:spPr bwMode="auto">
          <a:xfrm>
            <a:off x="5105400" y="3733800"/>
            <a:ext cx="152400" cy="152400"/>
          </a:xfrm>
          <a:prstGeom prst="ellipse">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Book Antiqua" pitchFamily="18" charset="0"/>
            </a:endParaRPr>
          </a:p>
        </p:txBody>
      </p:sp>
      <p:sp>
        <p:nvSpPr>
          <p:cNvPr id="9" name="Oval 8"/>
          <p:cNvSpPr/>
          <p:nvPr/>
        </p:nvSpPr>
        <p:spPr bwMode="auto">
          <a:xfrm>
            <a:off x="6019800" y="2762250"/>
            <a:ext cx="304800" cy="190500"/>
          </a:xfrm>
          <a:prstGeom prst="ellipse">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Book Antiqua" pitchFamily="18" charset="0"/>
            </a:endParaRPr>
          </a:p>
        </p:txBody>
      </p:sp>
      <p:sp>
        <p:nvSpPr>
          <p:cNvPr id="10" name="Oval 9"/>
          <p:cNvSpPr/>
          <p:nvPr/>
        </p:nvSpPr>
        <p:spPr bwMode="auto">
          <a:xfrm>
            <a:off x="7048500" y="1157287"/>
            <a:ext cx="190500" cy="276225"/>
          </a:xfrm>
          <a:prstGeom prst="ellipse">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Book Antiqua" pitchFamily="18" charset="0"/>
            </a:endParaRPr>
          </a:p>
        </p:txBody>
      </p:sp>
      <p:sp>
        <p:nvSpPr>
          <p:cNvPr id="11" name="Oval 10"/>
          <p:cNvSpPr/>
          <p:nvPr/>
        </p:nvSpPr>
        <p:spPr bwMode="auto">
          <a:xfrm>
            <a:off x="6438900" y="5951515"/>
            <a:ext cx="304800" cy="190500"/>
          </a:xfrm>
          <a:prstGeom prst="ellipse">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2010, 2011</a:t>
            </a:r>
            <a:endParaRPr lang="en-US" dirty="0"/>
          </a:p>
        </p:txBody>
      </p:sp>
      <p:graphicFrame>
        <p:nvGraphicFramePr>
          <p:cNvPr id="4" name="Content Placeholder 3"/>
          <p:cNvGraphicFramePr>
            <a:graphicFrameLocks noGrp="1"/>
          </p:cNvGraphicFramePr>
          <p:nvPr>
            <p:ph idx="1"/>
          </p:nvPr>
        </p:nvGraphicFramePr>
        <p:xfrm>
          <a:off x="641350" y="1257300"/>
          <a:ext cx="7893049" cy="4556760"/>
        </p:xfrm>
        <a:graphic>
          <a:graphicData uri="http://schemas.openxmlformats.org/drawingml/2006/table">
            <a:tbl>
              <a:tblPr firstRow="1" bandRow="1">
                <a:tableStyleId>{5C22544A-7EE6-4342-B048-85BDC9FD1C3A}</a:tableStyleId>
              </a:tblPr>
              <a:tblGrid>
                <a:gridCol w="1644650"/>
                <a:gridCol w="1995791"/>
                <a:gridCol w="2347609"/>
                <a:gridCol w="1904999"/>
              </a:tblGrid>
              <a:tr h="370840">
                <a:tc>
                  <a:txBody>
                    <a:bodyPr/>
                    <a:lstStyle/>
                    <a:p>
                      <a:r>
                        <a:rPr lang="en-US" sz="1600" dirty="0" smtClean="0">
                          <a:solidFill>
                            <a:schemeClr val="tx1"/>
                          </a:solidFill>
                        </a:rPr>
                        <a:t>Integrated</a:t>
                      </a:r>
                      <a:r>
                        <a:rPr lang="en-US" sz="1600" baseline="0" dirty="0" smtClean="0">
                          <a:solidFill>
                            <a:schemeClr val="tx1"/>
                          </a:solidFill>
                        </a:rPr>
                        <a:t> L</a:t>
                      </a:r>
                      <a:endParaRPr lang="en-US" sz="1600" dirty="0">
                        <a:solidFill>
                          <a:schemeClr val="tx1"/>
                        </a:solidFill>
                      </a:endParaRPr>
                    </a:p>
                  </a:txBody>
                  <a:tcPr/>
                </a:tc>
                <a:tc>
                  <a:txBody>
                    <a:bodyPr/>
                    <a:lstStyle/>
                    <a:p>
                      <a:r>
                        <a:rPr lang="en-US" sz="1600" dirty="0" smtClean="0">
                          <a:solidFill>
                            <a:schemeClr val="tx1"/>
                          </a:solidFill>
                        </a:rPr>
                        <a:t>SM Object</a:t>
                      </a:r>
                      <a:endParaRPr lang="en-US" sz="1600" dirty="0">
                        <a:solidFill>
                          <a:schemeClr val="tx1"/>
                        </a:solidFill>
                      </a:endParaRPr>
                    </a:p>
                  </a:txBody>
                  <a:tcPr/>
                </a:tc>
                <a:tc>
                  <a:txBody>
                    <a:bodyPr/>
                    <a:lstStyle/>
                    <a:p>
                      <a:r>
                        <a:rPr lang="en-US" sz="1600" dirty="0" smtClean="0">
                          <a:solidFill>
                            <a:schemeClr val="tx1"/>
                          </a:solidFill>
                        </a:rPr>
                        <a:t>SM Use</a:t>
                      </a:r>
                      <a:endParaRPr lang="en-US" sz="1600" dirty="0">
                        <a:solidFill>
                          <a:schemeClr val="tx1"/>
                        </a:solidFill>
                      </a:endParaRPr>
                    </a:p>
                  </a:txBody>
                  <a:tcPr/>
                </a:tc>
                <a:tc>
                  <a:txBody>
                    <a:bodyPr/>
                    <a:lstStyle/>
                    <a:p>
                      <a:r>
                        <a:rPr lang="en-US" sz="1600" dirty="0" smtClean="0">
                          <a:solidFill>
                            <a:schemeClr val="tx1"/>
                          </a:solidFill>
                        </a:rPr>
                        <a:t>Search Strategy</a:t>
                      </a:r>
                      <a:endParaRPr lang="en-US" sz="1600" dirty="0">
                        <a:solidFill>
                          <a:schemeClr val="tx1"/>
                        </a:solidFill>
                      </a:endParaRPr>
                    </a:p>
                  </a:txBody>
                  <a:tcPr/>
                </a:tc>
              </a:tr>
              <a:tr h="370840">
                <a:tc>
                  <a:txBody>
                    <a:bodyPr/>
                    <a:lstStyle/>
                    <a:p>
                      <a:r>
                        <a:rPr lang="en-US" sz="1400" dirty="0" smtClean="0"/>
                        <a:t>mb</a:t>
                      </a:r>
                      <a:r>
                        <a:rPr lang="en-US" sz="1400" baseline="30000" dirty="0" smtClean="0"/>
                        <a:t>-1 </a:t>
                      </a:r>
                      <a:r>
                        <a:rPr lang="en-US" sz="1400" baseline="0" dirty="0" smtClean="0"/>
                        <a:t>( 1)</a:t>
                      </a:r>
                      <a:endParaRPr lang="en-US" sz="1400" baseline="0" dirty="0"/>
                    </a:p>
                  </a:txBody>
                  <a:tcPr/>
                </a:tc>
                <a:tc>
                  <a:txBody>
                    <a:bodyPr/>
                    <a:lstStyle/>
                    <a:p>
                      <a:r>
                        <a:rPr lang="en-US" sz="1400" dirty="0" smtClean="0"/>
                        <a:t>UE,</a:t>
                      </a:r>
                      <a:r>
                        <a:rPr lang="en-US" sz="1400" baseline="0" dirty="0" smtClean="0"/>
                        <a:t> MB</a:t>
                      </a:r>
                      <a:endParaRPr lang="en-US" sz="1400" dirty="0"/>
                    </a:p>
                  </a:txBody>
                  <a:tcPr/>
                </a:tc>
                <a:tc>
                  <a:txBody>
                    <a:bodyPr/>
                    <a:lstStyle/>
                    <a:p>
                      <a:r>
                        <a:rPr lang="en-US" sz="1400" dirty="0" smtClean="0"/>
                        <a:t>Tune MC</a:t>
                      </a:r>
                      <a:endParaRPr lang="en-US" sz="1400" dirty="0"/>
                    </a:p>
                  </a:txBody>
                  <a:tcPr/>
                </a:tc>
                <a:tc>
                  <a:txBody>
                    <a:bodyPr/>
                    <a:lstStyle/>
                    <a:p>
                      <a:endParaRPr lang="en-US" sz="1400"/>
                    </a:p>
                  </a:txBody>
                  <a:tcPr/>
                </a:tc>
              </a:tr>
              <a:tr h="370840">
                <a:tc>
                  <a:txBody>
                    <a:bodyPr/>
                    <a:lstStyle/>
                    <a:p>
                      <a:r>
                        <a:rPr lang="en-US" sz="1400" dirty="0" smtClean="0"/>
                        <a:t>ub</a:t>
                      </a:r>
                      <a:r>
                        <a:rPr lang="en-US" sz="1400" baseline="30000" dirty="0" smtClean="0"/>
                        <a:t>-1     </a:t>
                      </a:r>
                      <a:r>
                        <a:rPr lang="en-US" sz="1400" baseline="0" dirty="0" smtClean="0"/>
                        <a:t>(10</a:t>
                      </a:r>
                      <a:r>
                        <a:rPr lang="en-US" sz="1400" baseline="30000" dirty="0" smtClean="0"/>
                        <a:t>3</a:t>
                      </a:r>
                      <a:r>
                        <a:rPr lang="en-US" sz="1400" baseline="0" dirty="0" smtClean="0"/>
                        <a:t>)</a:t>
                      </a:r>
                      <a:endParaRPr lang="en-US" sz="1400" baseline="0" dirty="0"/>
                    </a:p>
                  </a:txBody>
                  <a:tcPr/>
                </a:tc>
                <a:tc>
                  <a:txBody>
                    <a:bodyPr/>
                    <a:lstStyle/>
                    <a:p>
                      <a:endParaRPr lang="en-US" sz="1400" dirty="0" smtClean="0"/>
                    </a:p>
                    <a:p>
                      <a:r>
                        <a:rPr lang="en-US" sz="1400" dirty="0" smtClean="0"/>
                        <a:t>Jets,</a:t>
                      </a:r>
                      <a:r>
                        <a:rPr lang="en-US" sz="1400" baseline="0" dirty="0" smtClean="0"/>
                        <a:t> </a:t>
                      </a:r>
                    </a:p>
                    <a:p>
                      <a:r>
                        <a:rPr lang="en-US" sz="1400" baseline="0" dirty="0" smtClean="0"/>
                        <a:t>Heavy flavor</a:t>
                      </a:r>
                    </a:p>
                    <a:p>
                      <a:endParaRPr lang="en-US" sz="1400" dirty="0"/>
                    </a:p>
                  </a:txBody>
                  <a:tcPr/>
                </a:tc>
                <a:tc>
                  <a:txBody>
                    <a:bodyPr/>
                    <a:lstStyle/>
                    <a:p>
                      <a:r>
                        <a:rPr lang="en-US" sz="1400" dirty="0" smtClean="0"/>
                        <a:t>Align. </a:t>
                      </a:r>
                      <a:r>
                        <a:rPr lang="en-US" sz="1400" dirty="0" err="1" smtClean="0"/>
                        <a:t>dE</a:t>
                      </a:r>
                      <a:r>
                        <a:rPr lang="en-US" sz="1400" dirty="0" smtClean="0"/>
                        <a:t>/</a:t>
                      </a:r>
                      <a:r>
                        <a:rPr lang="en-US" sz="1400" dirty="0" err="1" smtClean="0"/>
                        <a:t>dx</a:t>
                      </a:r>
                      <a:endParaRPr lang="en-US" sz="1400" dirty="0" smtClean="0"/>
                    </a:p>
                    <a:p>
                      <a:r>
                        <a:rPr lang="en-US" sz="1400" dirty="0" err="1" smtClean="0"/>
                        <a:t>Calib</a:t>
                      </a:r>
                      <a:r>
                        <a:rPr lang="en-US" sz="1400" dirty="0" smtClean="0"/>
                        <a:t>, trigger valid,</a:t>
                      </a:r>
                      <a:r>
                        <a:rPr lang="en-US" sz="1400" baseline="0" dirty="0" smtClean="0"/>
                        <a:t> MET</a:t>
                      </a:r>
                    </a:p>
                    <a:p>
                      <a:r>
                        <a:rPr lang="en-US" sz="1400" baseline="0" dirty="0" smtClean="0"/>
                        <a:t>c, b tag</a:t>
                      </a:r>
                    </a:p>
                    <a:p>
                      <a:r>
                        <a:rPr lang="en-US" sz="1400" baseline="0" dirty="0" smtClean="0"/>
                        <a:t>leptons</a:t>
                      </a:r>
                      <a:endParaRPr lang="en-US" sz="1400" dirty="0"/>
                    </a:p>
                  </a:txBody>
                  <a:tcPr/>
                </a:tc>
                <a:tc>
                  <a:txBody>
                    <a:bodyPr/>
                    <a:lstStyle/>
                    <a:p>
                      <a:endParaRPr lang="en-US" sz="1400" dirty="0"/>
                    </a:p>
                  </a:txBody>
                  <a:tcPr/>
                </a:tc>
              </a:tr>
              <a:tr h="370840">
                <a:tc>
                  <a:txBody>
                    <a:bodyPr/>
                    <a:lstStyle/>
                    <a:p>
                      <a:r>
                        <a:rPr lang="en-US" sz="1400" dirty="0" smtClean="0"/>
                        <a:t>nb</a:t>
                      </a:r>
                      <a:r>
                        <a:rPr lang="en-US" sz="1400" baseline="30000" dirty="0" smtClean="0"/>
                        <a:t>-1 </a:t>
                      </a:r>
                      <a:r>
                        <a:rPr lang="en-US" sz="1400" baseline="0" dirty="0" smtClean="0"/>
                        <a:t>(10</a:t>
                      </a:r>
                      <a:r>
                        <a:rPr lang="en-US" sz="1400" baseline="30000" dirty="0" smtClean="0"/>
                        <a:t>6</a:t>
                      </a:r>
                      <a:r>
                        <a:rPr lang="en-US" sz="1400" baseline="0" dirty="0" smtClean="0"/>
                        <a:t>)</a:t>
                      </a:r>
                      <a:endParaRPr lang="en-US" sz="1400" baseline="0" dirty="0"/>
                    </a:p>
                  </a:txBody>
                  <a:tcPr/>
                </a:tc>
                <a:tc>
                  <a:txBody>
                    <a:bodyPr/>
                    <a:lstStyle/>
                    <a:p>
                      <a:r>
                        <a:rPr lang="en-US" sz="1400" dirty="0" smtClean="0"/>
                        <a:t>W</a:t>
                      </a:r>
                    </a:p>
                    <a:p>
                      <a:r>
                        <a:rPr lang="en-US" sz="1400" dirty="0" smtClean="0"/>
                        <a:t>Z</a:t>
                      </a:r>
                      <a:endParaRPr lang="en-US" sz="1400" dirty="0"/>
                    </a:p>
                  </a:txBody>
                  <a:tcPr/>
                </a:tc>
                <a:tc>
                  <a:txBody>
                    <a:bodyPr/>
                    <a:lstStyle/>
                    <a:p>
                      <a:r>
                        <a:rPr lang="en-US" sz="1400" dirty="0" smtClean="0"/>
                        <a:t>Cross section, charge</a:t>
                      </a:r>
                    </a:p>
                    <a:p>
                      <a:r>
                        <a:rPr lang="en-US" sz="1400" dirty="0" smtClean="0"/>
                        <a:t>Mass scale, resolution</a:t>
                      </a:r>
                      <a:endParaRPr lang="en-US" sz="1400" dirty="0"/>
                    </a:p>
                  </a:txBody>
                  <a:tcPr/>
                </a:tc>
                <a:tc>
                  <a:txBody>
                    <a:bodyPr/>
                    <a:lstStyle/>
                    <a:p>
                      <a:endParaRPr lang="en-US" sz="1400" dirty="0"/>
                    </a:p>
                  </a:txBody>
                  <a:tcPr/>
                </a:tc>
              </a:tr>
              <a:tr h="370840">
                <a:tc>
                  <a:txBody>
                    <a:bodyPr/>
                    <a:lstStyle/>
                    <a:p>
                      <a:r>
                        <a:rPr lang="en-US" sz="1400" dirty="0" smtClean="0"/>
                        <a:t>1 pb</a:t>
                      </a:r>
                      <a:r>
                        <a:rPr lang="en-US" sz="1400" baseline="30000" dirty="0" smtClean="0"/>
                        <a:t>-1 </a:t>
                      </a:r>
                      <a:r>
                        <a:rPr lang="en-US" sz="1400" baseline="0" dirty="0" smtClean="0"/>
                        <a:t>(10</a:t>
                      </a:r>
                      <a:r>
                        <a:rPr lang="en-US" sz="1400" baseline="30000" dirty="0" smtClean="0"/>
                        <a:t>9</a:t>
                      </a:r>
                      <a:r>
                        <a:rPr lang="en-US" sz="1400" baseline="0" dirty="0" smtClean="0"/>
                        <a:t>)</a:t>
                      </a:r>
                      <a:endParaRPr lang="en-US" sz="1400" baseline="0" dirty="0"/>
                    </a:p>
                  </a:txBody>
                  <a:tcPr/>
                </a:tc>
                <a:tc>
                  <a:txBody>
                    <a:bodyPr/>
                    <a:lstStyle/>
                    <a:p>
                      <a:r>
                        <a:rPr lang="en-US" sz="1400" dirty="0" smtClean="0"/>
                        <a:t>Top pairs</a:t>
                      </a:r>
                      <a:endParaRPr lang="en-US" sz="1400" dirty="0"/>
                    </a:p>
                  </a:txBody>
                  <a:tcPr/>
                </a:tc>
                <a:tc>
                  <a:txBody>
                    <a:bodyPr/>
                    <a:lstStyle/>
                    <a:p>
                      <a:r>
                        <a:rPr lang="en-US" sz="1400" dirty="0" smtClean="0"/>
                        <a:t>Leptons + J + true</a:t>
                      </a:r>
                      <a:r>
                        <a:rPr lang="en-US" sz="1400" baseline="0" dirty="0" smtClean="0"/>
                        <a:t> MET</a:t>
                      </a:r>
                      <a:endParaRPr lang="en-US" sz="1400" dirty="0"/>
                    </a:p>
                  </a:txBody>
                  <a:tcPr/>
                </a:tc>
                <a:tc>
                  <a:txBody>
                    <a:bodyPr/>
                    <a:lstStyle/>
                    <a:p>
                      <a:r>
                        <a:rPr lang="en-US" sz="1400" dirty="0" smtClean="0">
                          <a:solidFill>
                            <a:srgbClr val="FF0000"/>
                          </a:solidFill>
                        </a:rPr>
                        <a:t>Black holes</a:t>
                      </a:r>
                      <a:endParaRPr lang="en-US" sz="1400" dirty="0">
                        <a:solidFill>
                          <a:srgbClr val="FF0000"/>
                        </a:solidFill>
                      </a:endParaRPr>
                    </a:p>
                  </a:txBody>
                  <a:tcPr/>
                </a:tc>
              </a:tr>
              <a:tr h="370840">
                <a:tc>
                  <a:txBody>
                    <a:bodyPr/>
                    <a:lstStyle/>
                    <a:p>
                      <a:r>
                        <a:rPr lang="en-US" sz="1400" dirty="0" smtClean="0"/>
                        <a:t>10 pb</a:t>
                      </a:r>
                      <a:r>
                        <a:rPr lang="en-US" sz="1400" baseline="30000" dirty="0" smtClean="0"/>
                        <a:t>-1</a:t>
                      </a:r>
                      <a:endParaRPr lang="en-US" sz="1400" baseline="300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solidFill>
                            <a:srgbClr val="FF0000"/>
                          </a:solidFill>
                        </a:rPr>
                        <a:t>Dijet M &gt; 2 </a:t>
                      </a:r>
                      <a:r>
                        <a:rPr lang="en-US" sz="1400" dirty="0" err="1" smtClean="0">
                          <a:solidFill>
                            <a:srgbClr val="FF0000"/>
                          </a:solidFill>
                        </a:rPr>
                        <a:t>TeV</a:t>
                      </a:r>
                      <a:endParaRPr lang="en-US" sz="1400" dirty="0" smtClean="0">
                        <a:solidFill>
                          <a:srgbClr val="FF0000"/>
                        </a:solidFill>
                      </a:endParaRPr>
                    </a:p>
                    <a:p>
                      <a:r>
                        <a:rPr lang="en-US" sz="1400" dirty="0" smtClean="0">
                          <a:solidFill>
                            <a:srgbClr val="FF0000"/>
                          </a:solidFill>
                        </a:rPr>
                        <a:t>HSCP, </a:t>
                      </a:r>
                      <a:r>
                        <a:rPr lang="en-US" sz="1400" dirty="0" err="1" smtClean="0">
                          <a:solidFill>
                            <a:srgbClr val="FF0000"/>
                          </a:solidFill>
                        </a:rPr>
                        <a:t>leptoquarks</a:t>
                      </a:r>
                      <a:endParaRPr lang="en-US" sz="1400" dirty="0">
                        <a:solidFill>
                          <a:srgbClr val="FF0000"/>
                        </a:solidFill>
                      </a:endParaRPr>
                    </a:p>
                  </a:txBody>
                  <a:tcPr/>
                </a:tc>
              </a:tr>
              <a:tr h="370840">
                <a:tc>
                  <a:txBody>
                    <a:bodyPr/>
                    <a:lstStyle/>
                    <a:p>
                      <a:r>
                        <a:rPr lang="en-US" sz="1400" dirty="0" smtClean="0"/>
                        <a:t>100 pb</a:t>
                      </a:r>
                      <a:r>
                        <a:rPr lang="en-US" sz="1400" baseline="30000" dirty="0" smtClean="0"/>
                        <a:t>-1</a:t>
                      </a:r>
                      <a:r>
                        <a:rPr lang="en-US" sz="1400" dirty="0" smtClean="0"/>
                        <a:t> (2010)</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solidFill>
                            <a:srgbClr val="FF0000"/>
                          </a:solidFill>
                        </a:rPr>
                        <a:t>M &gt; TeV W’ , Z’</a:t>
                      </a:r>
                    </a:p>
                    <a:p>
                      <a:r>
                        <a:rPr lang="en-US" sz="1400" dirty="0" smtClean="0">
                          <a:solidFill>
                            <a:srgbClr val="FF0000"/>
                          </a:solidFill>
                        </a:rPr>
                        <a:t>New range for SUSY</a:t>
                      </a:r>
                      <a:endParaRPr lang="en-US" sz="1400" dirty="0">
                        <a:solidFill>
                          <a:srgbClr val="FF0000"/>
                        </a:solidFill>
                      </a:endParaRPr>
                    </a:p>
                  </a:txBody>
                  <a:tcPr/>
                </a:tc>
              </a:tr>
              <a:tr h="370840">
                <a:tc>
                  <a:txBody>
                    <a:bodyPr/>
                    <a:lstStyle/>
                    <a:p>
                      <a:r>
                        <a:rPr lang="en-US" sz="1400" dirty="0" smtClean="0"/>
                        <a:t>1000 pb</a:t>
                      </a:r>
                      <a:r>
                        <a:rPr lang="en-US" sz="1400" baseline="30000" dirty="0" smtClean="0"/>
                        <a:t>-1</a:t>
                      </a:r>
                      <a:r>
                        <a:rPr lang="en-US" sz="1400" dirty="0" smtClean="0"/>
                        <a:t> (2011)</a:t>
                      </a:r>
                    </a:p>
                    <a:p>
                      <a:r>
                        <a:rPr lang="en-US" sz="1400" dirty="0" smtClean="0"/>
                        <a:t>(10</a:t>
                      </a:r>
                      <a:r>
                        <a:rPr lang="en-US" sz="1400" baseline="30000" dirty="0" smtClean="0"/>
                        <a:t>12</a:t>
                      </a:r>
                      <a:r>
                        <a:rPr lang="en-US" sz="1400" dirty="0" smtClean="0"/>
                        <a:t>)</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solidFill>
                            <a:srgbClr val="FF0000"/>
                          </a:solidFill>
                        </a:rPr>
                        <a:t>SUSY – </a:t>
                      </a:r>
                      <a:r>
                        <a:rPr lang="en-US" sz="1400" dirty="0" err="1" smtClean="0">
                          <a:solidFill>
                            <a:srgbClr val="FF0000"/>
                          </a:solidFill>
                        </a:rPr>
                        <a:t>TeV</a:t>
                      </a:r>
                      <a:r>
                        <a:rPr lang="en-US" sz="1400" dirty="0" smtClean="0">
                          <a:solidFill>
                            <a:srgbClr val="FF0000"/>
                          </a:solidFill>
                        </a:rPr>
                        <a:t> mass scale</a:t>
                      </a:r>
                    </a:p>
                    <a:p>
                      <a:r>
                        <a:rPr lang="en-US" sz="1400" dirty="0" smtClean="0">
                          <a:solidFill>
                            <a:srgbClr val="FF0000"/>
                          </a:solidFill>
                        </a:rPr>
                        <a:t>Higgs @ 95% CL, (140,190) GeV</a:t>
                      </a:r>
                      <a:endParaRPr lang="en-US" sz="1400" dirty="0">
                        <a:solidFill>
                          <a:srgbClr val="FF0000"/>
                        </a:solidFill>
                      </a:endParaRPr>
                    </a:p>
                  </a:txBody>
                  <a:tcPr/>
                </a:tc>
              </a:tr>
            </a:tbl>
          </a:graphicData>
        </a:graphic>
      </p:graphicFrame>
      <p:graphicFrame>
        <p:nvGraphicFramePr>
          <p:cNvPr id="5" name="Object 4"/>
          <p:cNvGraphicFramePr>
            <a:graphicFrameLocks noChangeAspect="1"/>
          </p:cNvGraphicFramePr>
          <p:nvPr/>
        </p:nvGraphicFramePr>
        <p:xfrm>
          <a:off x="2819400" y="2022475"/>
          <a:ext cx="1371600" cy="309563"/>
        </p:xfrm>
        <a:graphic>
          <a:graphicData uri="http://schemas.openxmlformats.org/presentationml/2006/ole">
            <p:oleObj spid="_x0000_s128002" name="Equation" r:id="rId4" imgW="1066680" imgH="241200" progId="Equation.DSMT4">
              <p:embed/>
            </p:oleObj>
          </a:graphicData>
        </a:graphic>
      </p:graphicFrame>
      <p:graphicFrame>
        <p:nvGraphicFramePr>
          <p:cNvPr id="6" name="Object 5"/>
          <p:cNvGraphicFramePr>
            <a:graphicFrameLocks noChangeAspect="1"/>
          </p:cNvGraphicFramePr>
          <p:nvPr/>
        </p:nvGraphicFramePr>
        <p:xfrm>
          <a:off x="3200400" y="2193698"/>
          <a:ext cx="558800" cy="359229"/>
        </p:xfrm>
        <a:graphic>
          <a:graphicData uri="http://schemas.openxmlformats.org/presentationml/2006/ole">
            <p:oleObj spid="_x0000_s128003" name="Equation" r:id="rId5" imgW="355320" imgH="228600" progId="Equation.DSMT4">
              <p:embed/>
            </p:oleObj>
          </a:graphicData>
        </a:graphic>
      </p:graphicFrame>
      <p:graphicFrame>
        <p:nvGraphicFramePr>
          <p:cNvPr id="7" name="Object 6"/>
          <p:cNvGraphicFramePr>
            <a:graphicFrameLocks noChangeAspect="1"/>
          </p:cNvGraphicFramePr>
          <p:nvPr/>
        </p:nvGraphicFramePr>
        <p:xfrm>
          <a:off x="3492500" y="2594864"/>
          <a:ext cx="469900" cy="300736"/>
        </p:xfrm>
        <a:graphic>
          <a:graphicData uri="http://schemas.openxmlformats.org/presentationml/2006/ole">
            <p:oleObj spid="_x0000_s128004" name="Equation" r:id="rId6" imgW="317160" imgH="203040" progId="Equation.DSMT4">
              <p:embed/>
            </p:oleObj>
          </a:graphicData>
        </a:graphic>
      </p:graphicFrame>
      <p:cxnSp>
        <p:nvCxnSpPr>
          <p:cNvPr id="9" name="Straight Arrow Connector 8"/>
          <p:cNvCxnSpPr/>
          <p:nvPr/>
        </p:nvCxnSpPr>
        <p:spPr bwMode="auto">
          <a:xfrm rot="10800000">
            <a:off x="8048625" y="3200400"/>
            <a:ext cx="577850" cy="1588"/>
          </a:xfrm>
          <a:prstGeom prst="straightConnector1">
            <a:avLst/>
          </a:prstGeom>
          <a:noFill/>
          <a:ln w="25400" cap="flat" cmpd="sng" algn="ctr">
            <a:solidFill>
              <a:srgbClr val="FF0000"/>
            </a:solidFill>
            <a:prstDash val="solid"/>
            <a:round/>
            <a:headEnd type="none" w="med" len="med"/>
            <a:tailEnd type="arrow"/>
          </a:ln>
          <a:effectLst/>
        </p:spPr>
      </p:cxnSp>
      <p:sp>
        <p:nvSpPr>
          <p:cNvPr id="8" name="TextBox 7"/>
          <p:cNvSpPr txBox="1"/>
          <p:nvPr/>
        </p:nvSpPr>
        <p:spPr>
          <a:xfrm>
            <a:off x="825500" y="5562600"/>
            <a:ext cx="5867400" cy="923330"/>
          </a:xfrm>
          <a:prstGeom prst="rect">
            <a:avLst/>
          </a:prstGeom>
          <a:solidFill>
            <a:srgbClr val="FFFF00"/>
          </a:solidFill>
        </p:spPr>
        <p:txBody>
          <a:bodyPr wrap="square" rtlCol="0">
            <a:spAutoFit/>
          </a:bodyPr>
          <a:lstStyle/>
          <a:p>
            <a:r>
              <a:rPr lang="en-US" dirty="0" smtClean="0"/>
              <a:t>CMS will start by rediscovering the Standard Model and then launch searches, starting with strongly produced final states.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t>
            </a:r>
            <a:r>
              <a:rPr lang="en-US" dirty="0" err="1" smtClean="0"/>
              <a:t>TeV</a:t>
            </a:r>
            <a:r>
              <a:rPr lang="en-US" dirty="0" smtClean="0"/>
              <a:t> – Heavy Flavor</a:t>
            </a:r>
            <a:endParaRPr lang="en-US" dirty="0"/>
          </a:p>
        </p:txBody>
      </p:sp>
      <p:pic>
        <p:nvPicPr>
          <p:cNvPr id="4" name="Content Placeholder 3" descr="twob.png"/>
          <p:cNvPicPr>
            <a:picLocks noGrp="1"/>
          </p:cNvPicPr>
          <p:nvPr>
            <p:ph idx="1"/>
          </p:nvPr>
        </p:nvPicPr>
        <p:blipFill>
          <a:blip r:embed="rId3"/>
          <a:stretch>
            <a:fillRect/>
          </a:stretch>
        </p:blipFill>
        <p:spPr>
          <a:xfrm>
            <a:off x="1295400" y="1079500"/>
            <a:ext cx="6818312" cy="4648200"/>
          </a:xfrm>
          <a:prstGeom prst="rect">
            <a:avLst/>
          </a:prstGeom>
        </p:spPr>
      </p:pic>
      <p:sp>
        <p:nvSpPr>
          <p:cNvPr id="5" name="TextBox 4"/>
          <p:cNvSpPr txBox="1"/>
          <p:nvPr/>
        </p:nvSpPr>
        <p:spPr>
          <a:xfrm>
            <a:off x="1295400" y="5486400"/>
            <a:ext cx="6818312" cy="923330"/>
          </a:xfrm>
          <a:prstGeom prst="rect">
            <a:avLst/>
          </a:prstGeom>
          <a:solidFill>
            <a:srgbClr val="FFFF00"/>
          </a:solidFill>
        </p:spPr>
        <p:txBody>
          <a:bodyPr wrap="square" rtlCol="0">
            <a:spAutoFit/>
          </a:bodyPr>
          <a:lstStyle/>
          <a:p>
            <a:r>
              <a:rPr lang="en-US" dirty="0" smtClean="0"/>
              <a:t>Note error ellipses on the primary and secondary vertices. B tagging is being commissioned. That establishes the fact that CMS tracking is well commissioned.</a:t>
            </a:r>
            <a:endParaRPr lang="en-US" dirty="0"/>
          </a:p>
        </p:txBody>
      </p:sp>
    </p:spTree>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000000"/>
      </a:dk2>
      <a:lt2>
        <a:srgbClr val="003E3E"/>
      </a:lt2>
      <a:accent1>
        <a:srgbClr val="FFD798"/>
      </a:accent1>
      <a:accent2>
        <a:srgbClr val="8CF4EA"/>
      </a:accent2>
      <a:accent3>
        <a:srgbClr val="FFFFFF"/>
      </a:accent3>
      <a:accent4>
        <a:srgbClr val="000000"/>
      </a:accent4>
      <a:accent5>
        <a:srgbClr val="FFE8CA"/>
      </a:accent5>
      <a:accent6>
        <a:srgbClr val="7EDDD4"/>
      </a:accent6>
      <a:hlink>
        <a:srgbClr val="FE9B03"/>
      </a:hlink>
      <a:folHlink>
        <a:srgbClr val="00D0D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TotalTime>
  <Words>1274</Words>
  <Application>Microsoft Office PowerPoint</Application>
  <PresentationFormat>Letter Paper (8.5x11 in)</PresentationFormat>
  <Paragraphs>124</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Fermilab Users’ Meeting</vt:lpstr>
      <vt:lpstr>Outline</vt:lpstr>
      <vt:lpstr>US HEP and the LHC</vt:lpstr>
      <vt:lpstr>The ATLAS and CMS Experiments – Status</vt:lpstr>
      <vt:lpstr>First CMS Publication</vt:lpstr>
      <vt:lpstr>March 30 – First 7 TeV Collisions</vt:lpstr>
      <vt:lpstr>CMS has been Efficient</vt:lpstr>
      <vt:lpstr>Plan for 2010, 2011</vt:lpstr>
      <vt:lpstr>7 TeV – Heavy Flavor</vt:lpstr>
      <vt:lpstr>Commissioning of Triggers with Millions of MB Events</vt:lpstr>
      <vt:lpstr>MET is Being Commissioned</vt:lpstr>
      <vt:lpstr>Dilepton Resonances</vt:lpstr>
      <vt:lpstr>W to Electron and Muon</vt:lpstr>
      <vt:lpstr>Z to Di-electron</vt:lpstr>
      <vt:lpstr>Z Decays into Lepton Pairs</vt:lpstr>
      <vt:lpstr>Top – Jets + Leptons + MET</vt:lpstr>
      <vt:lpstr>Advancing the Energy Frontier  - 2010</vt:lpstr>
      <vt:lpstr>Heavy Stable Charged Particles</vt:lpstr>
      <vt:lpstr>Dijet Angular Ratios</vt:lpstr>
      <vt:lpstr>Sequential W – Tail of W BW</vt:lpstr>
      <vt:lpstr>Sequential Z in DY + BW Tail</vt:lpstr>
      <vt:lpstr>SUSY Reach in J + MET</vt:lpstr>
      <vt:lpstr>CMS @ 7 TeV, Reach for Higgs - 2011</vt:lpstr>
      <vt:lpstr>Setting Out into Deep Waters</vt:lpstr>
      <vt:lpstr>Dijet Masses</vt:lpstr>
    </vt:vector>
  </TitlesOfParts>
  <Company>CMS-Fermilab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Dan Green</dc:creator>
  <cp:lastModifiedBy>Ronald Moore</cp:lastModifiedBy>
  <cp:revision>124</cp:revision>
  <cp:lastPrinted>1998-12-21T22:38:24Z</cp:lastPrinted>
  <dcterms:created xsi:type="dcterms:W3CDTF">1998-04-13T17:33:42Z</dcterms:created>
  <dcterms:modified xsi:type="dcterms:W3CDTF">2010-06-03T13:11:58Z</dcterms:modified>
</cp:coreProperties>
</file>