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2"/>
  </p:notesMasterIdLst>
  <p:handoutMasterIdLst>
    <p:handoutMasterId r:id="rId13"/>
  </p:handoutMasterIdLst>
  <p:sldIdLst>
    <p:sldId id="294" r:id="rId2"/>
    <p:sldId id="367" r:id="rId3"/>
    <p:sldId id="368" r:id="rId4"/>
    <p:sldId id="369" r:id="rId5"/>
    <p:sldId id="372" r:id="rId6"/>
    <p:sldId id="370" r:id="rId7"/>
    <p:sldId id="358" r:id="rId8"/>
    <p:sldId id="373" r:id="rId9"/>
    <p:sldId id="371" r:id="rId10"/>
    <p:sldId id="360" r:id="rId11"/>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00"/>
    <a:srgbClr val="000000"/>
    <a:srgbClr val="404040"/>
    <a:srgbClr val="004C97"/>
    <a:srgbClr val="50504E"/>
    <a:srgbClr val="4E4E4E"/>
    <a:srgbClr val="63666A"/>
    <a:srgbClr val="99D6EA"/>
    <a:srgbClr val="505050"/>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snapToObjects="1" showGuides="1">
      <p:cViewPr varScale="1">
        <p:scale>
          <a:sx n="97" d="100"/>
          <a:sy n="97" d="100"/>
        </p:scale>
        <p:origin x="186" y="7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4/3/2017</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4/3/2017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02FCC2-A4BC-46C7-A897-74930B37D383}" type="slidenum">
              <a:rPr lang="en-US" smtClean="0"/>
              <a:pPr>
                <a:defRPr/>
              </a:pPr>
              <a:t>7</a:t>
            </a:fld>
            <a:endParaRPr lang="en-US"/>
          </a:p>
        </p:txBody>
      </p:sp>
    </p:spTree>
    <p:extLst>
      <p:ext uri="{BB962C8B-B14F-4D97-AF65-F5344CB8AC3E}">
        <p14:creationId xmlns:p14="http://schemas.microsoft.com/office/powerpoint/2010/main" val="2215791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6927925" y="6505786"/>
            <a:ext cx="784587"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4/12/17</a:t>
            </a:r>
            <a:endParaRPr lang="en-US" dirty="0"/>
          </a:p>
        </p:txBody>
      </p:sp>
      <p:sp>
        <p:nvSpPr>
          <p:cNvPr id="9" name="Footer Placeholder 4"/>
          <p:cNvSpPr>
            <a:spLocks noGrp="1"/>
          </p:cNvSpPr>
          <p:nvPr>
            <p:ph type="ftr" sz="quarter" idx="3"/>
          </p:nvPr>
        </p:nvSpPr>
        <p:spPr>
          <a:xfrm>
            <a:off x="1530603" y="6504213"/>
            <a:ext cx="266960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S. Holmes | 2017 P2MAC</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1598" y="6441831"/>
            <a:ext cx="763802" cy="416169"/>
          </a:xfrm>
          <a:prstGeom prst="rect">
            <a:avLst/>
          </a:prstGeom>
        </p:spPr>
      </p:pic>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4/12/17</a:t>
            </a:r>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a:t>S. Holmes | 2017 P2MAC</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50" y="6441831"/>
            <a:ext cx="763802" cy="416169"/>
          </a:xfrm>
          <a:prstGeom prst="rect">
            <a:avLst/>
          </a:prstGeom>
        </p:spPr>
      </p:pic>
    </p:spTree>
    <p:extLst>
      <p:ext uri="{BB962C8B-B14F-4D97-AF65-F5344CB8AC3E}">
        <p14:creationId xmlns:p14="http://schemas.microsoft.com/office/powerpoint/2010/main" val="278679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4/12/17</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S. Holmes | 2017 P2MAC</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4/12/17</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fi-FI"/>
              <a:t>S. Holmes | 2017 P2MAC</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4/12/17</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S. Holmes | 2017 P2MAC</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4/12/17</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fi-FI"/>
              <a:t>S. Holmes | 2017 P2MAC</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4/12/17</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fi-FI"/>
              <a:t>S. Holmes | 2017 P2MAC</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b="1">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228600" y="103666"/>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r>
              <a:rPr lang="en-US" altLang="en-US"/>
              <a:t>4/12/17</a:t>
            </a:r>
          </a:p>
        </p:txBody>
      </p:sp>
      <p:sp>
        <p:nvSpPr>
          <p:cNvPr id="6" name="Footer Placeholder 4"/>
          <p:cNvSpPr>
            <a:spLocks noGrp="1"/>
          </p:cNvSpPr>
          <p:nvPr>
            <p:ph type="ftr" sz="quarter" idx="17"/>
          </p:nvPr>
        </p:nvSpPr>
        <p:spPr/>
        <p:txBody>
          <a:bodyPr/>
          <a:lstStyle>
            <a:lvl1pPr>
              <a:defRPr/>
            </a:lvl1pPr>
          </a:lstStyle>
          <a:p>
            <a:pPr>
              <a:defRPr/>
            </a:pPr>
            <a:r>
              <a:rPr lang="fi-FI"/>
              <a:t>S. Holmes | 2017 P2MAC</a:t>
            </a:r>
            <a:endParaRPr lang="en-US" b="1"/>
          </a:p>
        </p:txBody>
      </p:sp>
      <p:sp>
        <p:nvSpPr>
          <p:cNvPr id="7" name="Slide Number Placeholder 5"/>
          <p:cNvSpPr>
            <a:spLocks noGrp="1"/>
          </p:cNvSpPr>
          <p:nvPr>
            <p:ph type="sldNum" sz="quarter" idx="18"/>
          </p:nvPr>
        </p:nvSpPr>
        <p:spPr>
          <a:xfrm>
            <a:off x="8141587" y="6515100"/>
            <a:ext cx="447675" cy="241300"/>
          </a:xfrm>
        </p:spPr>
        <p:txBody>
          <a:bodyPr/>
          <a:lstStyle>
            <a:lvl1pPr algn="r">
              <a:defRPr/>
            </a:lvl1pPr>
          </a:lstStyle>
          <a:p>
            <a:fld id="{90FB1247-EF23-4B88-8BDA-71F359827C17}" type="slidenum">
              <a:rPr lang="en-US" altLang="en-US" smtClean="0"/>
              <a:pPr/>
              <a:t>‹#›</a:t>
            </a:fld>
            <a:endParaRPr lang="en-US" altLang="en-US"/>
          </a:p>
        </p:txBody>
      </p:sp>
      <p:sp>
        <p:nvSpPr>
          <p:cNvPr id="10" name="Content Placeholder 2"/>
          <p:cNvSpPr>
            <a:spLocks noGrp="1"/>
          </p:cNvSpPr>
          <p:nvPr>
            <p:ph idx="22"/>
          </p:nvPr>
        </p:nvSpPr>
        <p:spPr>
          <a:xfrm>
            <a:off x="3355146" y="1037743"/>
            <a:ext cx="5607636" cy="5000226"/>
          </a:xfrm>
          <a:prstGeom prst="rect">
            <a:avLst/>
          </a:prstGeom>
        </p:spPr>
        <p:txBody>
          <a:bodyPr lIns="0" tIns="0" rIns="0" bIns="0"/>
          <a:lstStyle>
            <a:lvl1pPr>
              <a:defRPr sz="2400" b="1">
                <a:solidFill>
                  <a:srgbClr val="404040"/>
                </a:solidFill>
              </a:defRPr>
            </a:lvl1pPr>
            <a:lvl2pPr marL="742950" indent="-285750">
              <a:buFont typeface="Wingdings" panose="05000000000000000000" pitchFamily="2" charset="2"/>
              <a:buChar char="§"/>
              <a:defRPr sz="2200" b="1">
                <a:solidFill>
                  <a:schemeClr val="accent5">
                    <a:lumMod val="75000"/>
                  </a:schemeClr>
                </a:solidFill>
              </a:defRPr>
            </a:lvl2pPr>
            <a:lvl3pPr>
              <a:defRPr sz="2000" b="1">
                <a:solidFill>
                  <a:srgbClr val="C00000"/>
                </a:solidFill>
              </a:defRPr>
            </a:lvl3pPr>
            <a:lvl4pPr marL="1600200" indent="-228600">
              <a:buFont typeface="Wingdings" panose="05000000000000000000" pitchFamily="2" charset="2"/>
              <a:buChar char="§"/>
              <a:defRPr sz="1800" b="1">
                <a:solidFill>
                  <a:schemeClr val="accent2">
                    <a:lumMod val="75000"/>
                  </a:schemeClr>
                </a:solidFill>
              </a:defRPr>
            </a:lvl4pPr>
            <a:lvl5pPr marL="2057400" indent="-228600">
              <a:buFont typeface="Arial"/>
              <a:buChar char="•"/>
              <a:defRPr sz="1600" b="1">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201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4/12/17</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S. Holmes | 2017 P2MAC</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25" r:id="rId3"/>
    <p:sldLayoutId id="2147484105" r:id="rId4"/>
    <p:sldLayoutId id="2147484120" r:id="rId5"/>
    <p:sldLayoutId id="2147484103" r:id="rId6"/>
    <p:sldLayoutId id="2147484122" r:id="rId7"/>
    <p:sldLayoutId id="2147484116" r:id="rId8"/>
    <p:sldLayoutId id="2147484124" r:id="rId9"/>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Steve Holmes	</a:t>
            </a:r>
          </a:p>
          <a:p>
            <a:r>
              <a:rPr lang="en-US" dirty="0"/>
              <a:t>PIP-II Risk Workshop</a:t>
            </a:r>
          </a:p>
          <a:p>
            <a:r>
              <a:rPr lang="en-US" dirty="0"/>
              <a:t>6-7 April 2017</a:t>
            </a:r>
          </a:p>
          <a:p>
            <a:endParaRPr lang="en-US" dirty="0"/>
          </a:p>
        </p:txBody>
      </p:sp>
      <p:sp>
        <p:nvSpPr>
          <p:cNvPr id="3" name="Text Placeholder 2"/>
          <p:cNvSpPr>
            <a:spLocks noGrp="1"/>
          </p:cNvSpPr>
          <p:nvPr>
            <p:ph type="body" sz="quarter" idx="11"/>
          </p:nvPr>
        </p:nvSpPr>
        <p:spPr/>
        <p:txBody>
          <a:bodyPr>
            <a:noAutofit/>
          </a:bodyPr>
          <a:lstStyle/>
          <a:p>
            <a:r>
              <a:rPr lang="en-US" dirty="0"/>
              <a:t>Assumptions and Enterprise Risks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Risks</a:t>
            </a:r>
          </a:p>
        </p:txBody>
      </p:sp>
      <p:sp>
        <p:nvSpPr>
          <p:cNvPr id="3" name="Content Placeholder 2"/>
          <p:cNvSpPr>
            <a:spLocks noGrp="1"/>
          </p:cNvSpPr>
          <p:nvPr>
            <p:ph idx="1"/>
          </p:nvPr>
        </p:nvSpPr>
        <p:spPr/>
        <p:txBody>
          <a:bodyPr/>
          <a:lstStyle/>
          <a:p>
            <a:r>
              <a:rPr lang="en-US" b="1" dirty="0"/>
              <a:t>Failure to reach agreement on international in-kind contributions</a:t>
            </a:r>
          </a:p>
          <a:p>
            <a:r>
              <a:rPr lang="en-US" b="1" dirty="0"/>
              <a:t>Delay in formalizing international in-kind contributions</a:t>
            </a:r>
          </a:p>
          <a:p>
            <a:r>
              <a:rPr lang="en-US" b="1" dirty="0"/>
              <a:t>Assumed construction (post-CD-3) funding profile not achieved</a:t>
            </a:r>
          </a:p>
          <a:p>
            <a:r>
              <a:rPr lang="en-US" dirty="0">
                <a:solidFill>
                  <a:schemeClr val="accent6">
                    <a:lumMod val="75000"/>
                  </a:schemeClr>
                </a:solidFill>
              </a:rPr>
              <a:t>Delay in access to SRF testing and fabrication infrastructure</a:t>
            </a:r>
          </a:p>
          <a:p>
            <a:r>
              <a:rPr lang="en-US" dirty="0">
                <a:solidFill>
                  <a:schemeClr val="accent6">
                    <a:lumMod val="75000"/>
                  </a:schemeClr>
                </a:solidFill>
              </a:rPr>
              <a:t>Major accident/incident on the Fermilab site</a:t>
            </a:r>
          </a:p>
          <a:p>
            <a:r>
              <a:rPr lang="en-US" dirty="0" err="1">
                <a:solidFill>
                  <a:schemeClr val="accent6">
                    <a:lumMod val="75000"/>
                  </a:schemeClr>
                </a:solidFill>
              </a:rPr>
              <a:t>Cryoplant</a:t>
            </a:r>
            <a:r>
              <a:rPr lang="en-US" dirty="0">
                <a:solidFill>
                  <a:schemeClr val="accent6">
                    <a:lumMod val="75000"/>
                  </a:schemeClr>
                </a:solidFill>
              </a:rPr>
              <a:t> delivery delay</a:t>
            </a:r>
          </a:p>
        </p:txBody>
      </p:sp>
      <p:sp>
        <p:nvSpPr>
          <p:cNvPr id="4" name="Date Placeholder 3"/>
          <p:cNvSpPr>
            <a:spLocks noGrp="1"/>
          </p:cNvSpPr>
          <p:nvPr>
            <p:ph type="dt" sz="half" idx="10"/>
          </p:nvPr>
        </p:nvSpPr>
        <p:spPr/>
        <p:txBody>
          <a:bodyPr/>
          <a:lstStyle/>
          <a:p>
            <a:r>
              <a:rPr lang="en-US" altLang="en-US"/>
              <a:t>4/12/17</a:t>
            </a:r>
            <a:endParaRPr lang="en-US" altLang="en-US" dirty="0"/>
          </a:p>
        </p:txBody>
      </p:sp>
      <p:sp>
        <p:nvSpPr>
          <p:cNvPr id="5" name="Footer Placeholder 4"/>
          <p:cNvSpPr>
            <a:spLocks noGrp="1"/>
          </p:cNvSpPr>
          <p:nvPr>
            <p:ph type="ftr" sz="quarter" idx="11"/>
          </p:nvPr>
        </p:nvSpPr>
        <p:spPr/>
        <p:txBody>
          <a:bodyPr/>
          <a:lstStyle/>
          <a:p>
            <a:pPr>
              <a:defRPr/>
            </a:pPr>
            <a:r>
              <a:rPr lang="en-US"/>
              <a:t>S. Holmes | 2017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10</a:t>
            </a:fld>
            <a:endParaRPr lang="en-US" altLang="en-US" dirty="0"/>
          </a:p>
        </p:txBody>
      </p:sp>
    </p:spTree>
    <p:extLst>
      <p:ext uri="{BB962C8B-B14F-4D97-AF65-F5344CB8AC3E}">
        <p14:creationId xmlns:p14="http://schemas.microsoft.com/office/powerpoint/2010/main" val="228274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DOE/OHEP will provide budget authority in line with the anticipated funding profile as shown below in $M. This profile represents the profile contained in the Mission Need Statement, modified to reflect the actual budget authority received in FY17. It is anticipated that a revised profile will be available following the President’s FY18 Budget Request. </a:t>
            </a:r>
          </a:p>
          <a:p>
            <a:r>
              <a:rPr lang="en-US" dirty="0"/>
              <a:t>Escalation rates are determined by each DOE laboratory budget office, and are documented in the table below. </a:t>
            </a:r>
          </a:p>
          <a:p>
            <a:r>
              <a:rPr lang="en-US" dirty="0"/>
              <a:t>Long-lead procurements will be authorized via CD-3a coincident with establishment of the project baseline at CD-2. Long-lead procurements will include advanced purchases of </a:t>
            </a:r>
            <a:r>
              <a:rPr lang="en-US" dirty="0" err="1"/>
              <a:t>Nb</a:t>
            </a:r>
            <a:r>
              <a:rPr lang="en-US" dirty="0"/>
              <a:t>, initial superconducting cavity orders, and initiation of site preparation activities.</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Assumptions that relate to Risk/Funding</a:t>
            </a:r>
            <a:endParaRPr lang="en-US" dirty="0"/>
          </a:p>
        </p:txBody>
      </p:sp>
      <p:sp>
        <p:nvSpPr>
          <p:cNvPr id="4" name="Date Placeholder 3"/>
          <p:cNvSpPr>
            <a:spLocks noGrp="1"/>
          </p:cNvSpPr>
          <p:nvPr>
            <p:ph type="dt" sz="half" idx="2"/>
          </p:nvPr>
        </p:nvSpPr>
        <p:spPr/>
        <p:txBody>
          <a:bodyPr/>
          <a:lstStyle/>
          <a:p>
            <a:pPr>
              <a:defRPr/>
            </a:pPr>
            <a:r>
              <a:rPr lang="en-US"/>
              <a:t>4/12/17</a:t>
            </a:r>
            <a:endParaRPr lang="en-US" dirty="0"/>
          </a:p>
        </p:txBody>
      </p:sp>
      <p:sp>
        <p:nvSpPr>
          <p:cNvPr id="5" name="Footer Placeholder 4"/>
          <p:cNvSpPr>
            <a:spLocks noGrp="1"/>
          </p:cNvSpPr>
          <p:nvPr>
            <p:ph type="ftr" sz="quarter" idx="3"/>
          </p:nvPr>
        </p:nvSpPr>
        <p:spPr/>
        <p:txBody>
          <a:bodyPr/>
          <a:lstStyle/>
          <a:p>
            <a:pPr>
              <a:defRPr/>
            </a:pPr>
            <a:r>
              <a:rPr lang="fi-FI"/>
              <a:t>S. Holmes | 2017 P2MAC</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82236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71550"/>
            <a:ext cx="8672513" cy="5212940"/>
          </a:xfrm>
        </p:spPr>
        <p:txBody>
          <a:bodyPr>
            <a:normAutofit fontScale="77500" lnSpcReduction="20000"/>
          </a:bodyPr>
          <a:lstStyle/>
          <a:p>
            <a:pPr lvl="0" hangingPunct="0"/>
            <a:r>
              <a:rPr lang="en-US" dirty="0"/>
              <a:t>India is strongly engaged with Fermilab in the R&amp;D phase of PIP-II, and will make a significant in-kind contribution to the PIP-II construction phase. The scope of work for the R&amp;D phase is described in the “Joint Project Document for the R&amp;D Phase of the Indian Institutions and Fermilab Collaboration”. It is assumed that the deliverable dates in this document will be met.</a:t>
            </a:r>
          </a:p>
          <a:p>
            <a:pPr lvl="0" hangingPunct="0"/>
            <a:r>
              <a:rPr lang="en-US" dirty="0"/>
              <a:t>Agreements on in-kind contributions from international partners to the PIP-II construction phase will be formalized by the time of CD-2.</a:t>
            </a:r>
          </a:p>
          <a:p>
            <a:pPr hangingPunct="0"/>
            <a:r>
              <a:rPr lang="en-US" dirty="0"/>
              <a:t>The scope of in-kind contributions assigned to India/DAE and other international partners for the construction phase will only be formalized by the time of CD-2. However, planning for the construction phase currently assumes the following scope for in-kind hardware contributions.</a:t>
            </a:r>
          </a:p>
          <a:p>
            <a:pPr hangingPunct="0"/>
            <a:r>
              <a:rPr lang="en-US" dirty="0"/>
              <a:t>The deliverable schedules for international in-kind contributions to the construction phase will be formalized by the time of CD-3.</a:t>
            </a:r>
          </a:p>
          <a:p>
            <a:pPr hangingPunct="0"/>
            <a:r>
              <a:rPr lang="en-US" dirty="0"/>
              <a:t>The project will not hold any cost contingency associated with in-kind contributions from international partners. The schedule risk associated with in-kind contributions will be identified in the PIP-II Risk Registry. Risks associated with finalizing international agreements to support the Project are held by the DOE Program Office.</a:t>
            </a:r>
          </a:p>
          <a:p>
            <a:pPr hangingPunct="0"/>
            <a:r>
              <a:rPr lang="en-US" dirty="0"/>
              <a:t>Possible consequences of non-conformance with standards of in-kind contributions will be captured in the PIP-II risk register.</a:t>
            </a:r>
          </a:p>
          <a:p>
            <a:pPr hangingPunct="0"/>
            <a:endParaRPr lang="en-US" dirty="0"/>
          </a:p>
          <a:p>
            <a:pPr lvl="0" hangingPunct="0"/>
            <a:endParaRPr lang="en-US" dirty="0"/>
          </a:p>
          <a:p>
            <a:endParaRPr lang="en-US" dirty="0"/>
          </a:p>
        </p:txBody>
      </p:sp>
      <p:sp>
        <p:nvSpPr>
          <p:cNvPr id="3" name="Title 2"/>
          <p:cNvSpPr>
            <a:spLocks noGrp="1"/>
          </p:cNvSpPr>
          <p:nvPr>
            <p:ph type="title"/>
          </p:nvPr>
        </p:nvSpPr>
        <p:spPr/>
        <p:txBody>
          <a:bodyPr/>
          <a:lstStyle/>
          <a:p>
            <a:r>
              <a:rPr lang="en-US" sz="2600" dirty="0"/>
              <a:t>Assumptions that relate to Risk/International Partners</a:t>
            </a:r>
            <a:endParaRPr lang="en-US" sz="2600" dirty="0"/>
          </a:p>
        </p:txBody>
      </p:sp>
      <p:sp>
        <p:nvSpPr>
          <p:cNvPr id="4" name="Date Placeholder 3"/>
          <p:cNvSpPr>
            <a:spLocks noGrp="1"/>
          </p:cNvSpPr>
          <p:nvPr>
            <p:ph type="dt" sz="half" idx="2"/>
          </p:nvPr>
        </p:nvSpPr>
        <p:spPr/>
        <p:txBody>
          <a:bodyPr/>
          <a:lstStyle/>
          <a:p>
            <a:pPr>
              <a:defRPr/>
            </a:pPr>
            <a:r>
              <a:rPr lang="en-US"/>
              <a:t>4/12/17</a:t>
            </a:r>
            <a:endParaRPr lang="en-US" dirty="0"/>
          </a:p>
        </p:txBody>
      </p:sp>
      <p:sp>
        <p:nvSpPr>
          <p:cNvPr id="5" name="Footer Placeholder 4"/>
          <p:cNvSpPr>
            <a:spLocks noGrp="1"/>
          </p:cNvSpPr>
          <p:nvPr>
            <p:ph type="ftr" sz="quarter" idx="3"/>
          </p:nvPr>
        </p:nvSpPr>
        <p:spPr/>
        <p:txBody>
          <a:bodyPr/>
          <a:lstStyle/>
          <a:p>
            <a:pPr>
              <a:defRPr/>
            </a:pPr>
            <a:r>
              <a:rPr lang="fi-FI"/>
              <a:t>S. Holmes | 2017 P2MAC</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35006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NEPA process will be complete by June 2018, in advance of CD-2. </a:t>
            </a:r>
          </a:p>
          <a:p>
            <a:endParaRPr lang="en-US" dirty="0"/>
          </a:p>
          <a:p>
            <a:endParaRPr lang="en-US" dirty="0"/>
          </a:p>
        </p:txBody>
      </p:sp>
      <p:sp>
        <p:nvSpPr>
          <p:cNvPr id="3" name="Title 2"/>
          <p:cNvSpPr>
            <a:spLocks noGrp="1"/>
          </p:cNvSpPr>
          <p:nvPr>
            <p:ph type="title"/>
          </p:nvPr>
        </p:nvSpPr>
        <p:spPr/>
        <p:txBody>
          <a:bodyPr/>
          <a:lstStyle/>
          <a:p>
            <a:r>
              <a:rPr lang="en-US" dirty="0"/>
              <a:t>Assumptions that relate to Risk/ESHQ</a:t>
            </a:r>
            <a:endParaRPr lang="en-US" dirty="0"/>
          </a:p>
        </p:txBody>
      </p:sp>
      <p:sp>
        <p:nvSpPr>
          <p:cNvPr id="4" name="Date Placeholder 3"/>
          <p:cNvSpPr>
            <a:spLocks noGrp="1"/>
          </p:cNvSpPr>
          <p:nvPr>
            <p:ph type="dt" sz="half" idx="2"/>
          </p:nvPr>
        </p:nvSpPr>
        <p:spPr/>
        <p:txBody>
          <a:bodyPr/>
          <a:lstStyle/>
          <a:p>
            <a:pPr>
              <a:defRPr/>
            </a:pPr>
            <a:r>
              <a:rPr lang="en-US"/>
              <a:t>4/12/17</a:t>
            </a:r>
            <a:endParaRPr lang="en-US" dirty="0"/>
          </a:p>
        </p:txBody>
      </p:sp>
      <p:sp>
        <p:nvSpPr>
          <p:cNvPr id="5" name="Footer Placeholder 4"/>
          <p:cNvSpPr>
            <a:spLocks noGrp="1"/>
          </p:cNvSpPr>
          <p:nvPr>
            <p:ph type="ftr" sz="quarter" idx="3"/>
          </p:nvPr>
        </p:nvSpPr>
        <p:spPr/>
        <p:txBody>
          <a:bodyPr/>
          <a:lstStyle/>
          <a:p>
            <a:pPr>
              <a:defRPr/>
            </a:pPr>
            <a:r>
              <a:rPr lang="fi-FI"/>
              <a:t>S. Holmes | 2017 P2MAC</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114062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Installation and commissioning of new systems required for injection of 800-MeV protons into the Booster will be scheduled coincident with the interruption to accelerator operations in the Main Injector complex required for integration of the long baseline neutrino facility (LBNF). This interruption is currently anticipated as lasting 21 months, with a start date of Q3FY24</a:t>
            </a:r>
            <a:r>
              <a:rPr lang="en-US" sz="1400" dirty="0"/>
              <a:t> </a:t>
            </a:r>
            <a:r>
              <a:rPr lang="en-US" dirty="0"/>
              <a:t>. </a:t>
            </a:r>
          </a:p>
          <a:p>
            <a:endParaRPr lang="en-US" dirty="0"/>
          </a:p>
        </p:txBody>
      </p:sp>
      <p:sp>
        <p:nvSpPr>
          <p:cNvPr id="3" name="Title 2"/>
          <p:cNvSpPr>
            <a:spLocks noGrp="1"/>
          </p:cNvSpPr>
          <p:nvPr>
            <p:ph type="title"/>
          </p:nvPr>
        </p:nvSpPr>
        <p:spPr/>
        <p:txBody>
          <a:bodyPr/>
          <a:lstStyle/>
          <a:p>
            <a:r>
              <a:rPr lang="en-US" dirty="0"/>
              <a:t>Assumptions that relate to Risk/External Activities</a:t>
            </a:r>
            <a:endParaRPr lang="en-US" dirty="0"/>
          </a:p>
        </p:txBody>
      </p:sp>
      <p:sp>
        <p:nvSpPr>
          <p:cNvPr id="4" name="Date Placeholder 3"/>
          <p:cNvSpPr>
            <a:spLocks noGrp="1"/>
          </p:cNvSpPr>
          <p:nvPr>
            <p:ph type="dt" sz="half" idx="2"/>
          </p:nvPr>
        </p:nvSpPr>
        <p:spPr/>
        <p:txBody>
          <a:bodyPr/>
          <a:lstStyle/>
          <a:p>
            <a:pPr>
              <a:defRPr/>
            </a:pPr>
            <a:r>
              <a:rPr lang="en-US"/>
              <a:t>4/12/17</a:t>
            </a:r>
            <a:endParaRPr lang="en-US" dirty="0"/>
          </a:p>
        </p:txBody>
      </p:sp>
      <p:sp>
        <p:nvSpPr>
          <p:cNvPr id="5" name="Footer Placeholder 4"/>
          <p:cNvSpPr>
            <a:spLocks noGrp="1"/>
          </p:cNvSpPr>
          <p:nvPr>
            <p:ph type="ftr" sz="quarter" idx="3"/>
          </p:nvPr>
        </p:nvSpPr>
        <p:spPr/>
        <p:txBody>
          <a:bodyPr/>
          <a:lstStyle/>
          <a:p>
            <a:pPr>
              <a:defRPr/>
            </a:pPr>
            <a:r>
              <a:rPr lang="fi-FI"/>
              <a:t>S. Holmes | 2017 P2MAC</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337061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fontAlgn="auto"/>
            <a:r>
              <a:rPr lang="en-US" dirty="0"/>
              <a:t>Access to SRF infrastructure will be available and operable during the remainder of the R&amp;D phase and throughout production as necessary to maintain schedule. In particular:</a:t>
            </a:r>
          </a:p>
          <a:p>
            <a:pPr lvl="1" fontAlgn="auto"/>
            <a:r>
              <a:rPr lang="en-US" sz="2400" dirty="0"/>
              <a:t>SRF Processing: cleanrooms, chemical facilities (ANL and FNAL)</a:t>
            </a:r>
          </a:p>
          <a:p>
            <a:pPr lvl="1" fontAlgn="auto"/>
            <a:r>
              <a:rPr lang="en-US" sz="2400" dirty="0"/>
              <a:t>Performance testing:  VTS, HTS, STC, CMTF</a:t>
            </a:r>
            <a:r>
              <a:rPr lang="en-US" sz="1400" dirty="0"/>
              <a:t> </a:t>
            </a:r>
            <a:endParaRPr lang="en-US" sz="2400" dirty="0"/>
          </a:p>
          <a:p>
            <a:pPr lvl="1" fontAlgn="auto"/>
            <a:r>
              <a:rPr lang="en-US" sz="2400" dirty="0"/>
              <a:t>Liquid Helium availability:  Cryogenics at MDB, VTA, CMTF</a:t>
            </a:r>
          </a:p>
          <a:p>
            <a:endParaRPr lang="en-US" dirty="0"/>
          </a:p>
        </p:txBody>
      </p:sp>
      <p:sp>
        <p:nvSpPr>
          <p:cNvPr id="3" name="Title 2"/>
          <p:cNvSpPr>
            <a:spLocks noGrp="1"/>
          </p:cNvSpPr>
          <p:nvPr>
            <p:ph type="title"/>
          </p:nvPr>
        </p:nvSpPr>
        <p:spPr/>
        <p:txBody>
          <a:bodyPr/>
          <a:lstStyle/>
          <a:p>
            <a:r>
              <a:rPr lang="en-US" sz="2600" dirty="0"/>
              <a:t>Assumptions that relate to Risk/Access to Resources</a:t>
            </a:r>
            <a:endParaRPr lang="en-US" sz="2600" dirty="0"/>
          </a:p>
        </p:txBody>
      </p:sp>
      <p:sp>
        <p:nvSpPr>
          <p:cNvPr id="4" name="Date Placeholder 3"/>
          <p:cNvSpPr>
            <a:spLocks noGrp="1"/>
          </p:cNvSpPr>
          <p:nvPr>
            <p:ph type="dt" sz="half" idx="2"/>
          </p:nvPr>
        </p:nvSpPr>
        <p:spPr/>
        <p:txBody>
          <a:bodyPr/>
          <a:lstStyle/>
          <a:p>
            <a:pPr>
              <a:defRPr/>
            </a:pPr>
            <a:r>
              <a:rPr lang="en-US"/>
              <a:t>4/12/17</a:t>
            </a:r>
            <a:endParaRPr lang="en-US" dirty="0"/>
          </a:p>
        </p:txBody>
      </p:sp>
      <p:sp>
        <p:nvSpPr>
          <p:cNvPr id="5" name="Footer Placeholder 4"/>
          <p:cNvSpPr>
            <a:spLocks noGrp="1"/>
          </p:cNvSpPr>
          <p:nvPr>
            <p:ph type="ftr" sz="quarter" idx="3"/>
          </p:nvPr>
        </p:nvSpPr>
        <p:spPr/>
        <p:txBody>
          <a:bodyPr/>
          <a:lstStyle/>
          <a:p>
            <a:pPr>
              <a:defRPr/>
            </a:pPr>
            <a:r>
              <a:rPr lang="fi-FI"/>
              <a:t>S. Holmes | 2017 P2MAC</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360119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Assumptions that relate to Risk/Conventional Facilities</a:t>
            </a:r>
          </a:p>
        </p:txBody>
      </p:sp>
      <p:sp>
        <p:nvSpPr>
          <p:cNvPr id="3" name="Content Placeholder 2"/>
          <p:cNvSpPr>
            <a:spLocks noGrp="1"/>
          </p:cNvSpPr>
          <p:nvPr>
            <p:ph idx="1"/>
          </p:nvPr>
        </p:nvSpPr>
        <p:spPr>
          <a:xfrm>
            <a:off x="228600" y="915815"/>
            <a:ext cx="8672513" cy="5588398"/>
          </a:xfrm>
        </p:spPr>
        <p:txBody>
          <a:bodyPr>
            <a:normAutofit fontScale="92500" lnSpcReduction="20000"/>
          </a:bodyPr>
          <a:lstStyle/>
          <a:p>
            <a:pPr lvl="0" fontAlgn="auto"/>
            <a:r>
              <a:rPr lang="en-US" dirty="0"/>
              <a:t>1,400 gallons per minute of industrial cooling water (ICW) will be available for PIP-II process loads.  This flow will be available in all operating conditions. The connection location from the existing site-wide ICW will be in the vicinity of </a:t>
            </a:r>
            <a:r>
              <a:rPr lang="en-US" dirty="0" err="1"/>
              <a:t>AZero</a:t>
            </a:r>
            <a:r>
              <a:rPr lang="en-US" dirty="0"/>
              <a:t>;</a:t>
            </a:r>
          </a:p>
          <a:p>
            <a:pPr lvl="0" fontAlgn="auto"/>
            <a:r>
              <a:rPr lang="en-US" dirty="0"/>
              <a:t>ICW will be utilized for Fire Protection.  The connection location will be in the vicinity of </a:t>
            </a:r>
            <a:r>
              <a:rPr lang="en-US" dirty="0" err="1"/>
              <a:t>AZero</a:t>
            </a:r>
            <a:r>
              <a:rPr lang="en-US" dirty="0"/>
              <a:t>;</a:t>
            </a:r>
          </a:p>
          <a:p>
            <a:pPr lvl="0" fontAlgn="auto"/>
            <a:r>
              <a:rPr lang="en-US" dirty="0"/>
              <a:t>The PIP-II ICW return discharge will be routed to the existing </a:t>
            </a:r>
            <a:r>
              <a:rPr lang="en-US" dirty="0" err="1"/>
              <a:t>AZero</a:t>
            </a:r>
            <a:r>
              <a:rPr lang="en-US" dirty="0"/>
              <a:t> cooling pond.  It is assumed that the existing system to pump the ICW to the Casey’s Pond system is adequate for this flow.</a:t>
            </a:r>
          </a:p>
          <a:p>
            <a:pPr lvl="0" fontAlgn="auto"/>
            <a:r>
              <a:rPr lang="en-US" dirty="0"/>
              <a:t>250 tons of chilled water will be available from the Central Utility Building (CUB) for use by PIP-II.  The connection point for the chilled water will be in the vicinity of CUB;</a:t>
            </a:r>
          </a:p>
          <a:p>
            <a:pPr lvl="0" fontAlgn="auto"/>
            <a:r>
              <a:rPr lang="en-US" dirty="0"/>
              <a:t>Existing feeder 46A, fed from the </a:t>
            </a:r>
            <a:r>
              <a:rPr lang="en-US" dirty="0" err="1"/>
              <a:t>Kautz</a:t>
            </a:r>
            <a:r>
              <a:rPr lang="en-US" dirty="0"/>
              <a:t> Road Substation, will be used for backup of critical PIP-II systems;</a:t>
            </a:r>
          </a:p>
          <a:p>
            <a:pPr lvl="0" fontAlgn="auto"/>
            <a:r>
              <a:rPr lang="en-US" dirty="0"/>
              <a:t>Existing electrical </a:t>
            </a:r>
            <a:r>
              <a:rPr lang="en-US" dirty="0" err="1"/>
              <a:t>ductbanks</a:t>
            </a:r>
            <a:r>
              <a:rPr lang="en-US" dirty="0"/>
              <a:t> will be utilized for PIP-II feeders from MSS to manhole P-71 in the main ring;</a:t>
            </a:r>
          </a:p>
          <a:p>
            <a:endParaRPr lang="en-US" dirty="0"/>
          </a:p>
          <a:p>
            <a:endParaRPr lang="en-US" dirty="0"/>
          </a:p>
          <a:p>
            <a:pPr marL="457200" lvl="1" indent="0">
              <a:buNone/>
              <a:tabLst>
                <a:tab pos="739775" algn="l"/>
              </a:tabLst>
            </a:pPr>
            <a:endParaRPr lang="en-US" dirty="0"/>
          </a:p>
          <a:p>
            <a:endParaRPr lang="en-US" dirty="0"/>
          </a:p>
          <a:p>
            <a:pPr>
              <a:spcBef>
                <a:spcPts val="800"/>
              </a:spcBef>
            </a:pPr>
            <a:endParaRPr lang="en-US" dirty="0"/>
          </a:p>
        </p:txBody>
      </p:sp>
      <p:sp>
        <p:nvSpPr>
          <p:cNvPr id="4" name="Footer Placeholder 3"/>
          <p:cNvSpPr>
            <a:spLocks noGrp="1"/>
          </p:cNvSpPr>
          <p:nvPr>
            <p:ph type="ftr" sz="quarter" idx="11"/>
          </p:nvPr>
        </p:nvSpPr>
        <p:spPr/>
        <p:txBody>
          <a:bodyPr/>
          <a:lstStyle/>
          <a:p>
            <a:pPr>
              <a:defRPr/>
            </a:pPr>
            <a:r>
              <a:rPr lang="en-US"/>
              <a:t>S. Holmes | 2017 P2MAC</a:t>
            </a:r>
            <a:endParaRPr lang="en-US" dirty="0"/>
          </a:p>
        </p:txBody>
      </p:sp>
      <p:sp>
        <p:nvSpPr>
          <p:cNvPr id="5" name="Slide Number Placeholder 4"/>
          <p:cNvSpPr>
            <a:spLocks noGrp="1"/>
          </p:cNvSpPr>
          <p:nvPr>
            <p:ph type="sldNum" sz="quarter" idx="12"/>
          </p:nvPr>
        </p:nvSpPr>
        <p:spPr/>
        <p:txBody>
          <a:bodyPr/>
          <a:lstStyle/>
          <a:p>
            <a:pPr>
              <a:defRPr/>
            </a:pPr>
            <a:fld id="{76BBECFF-F207-4C65-B9B5-95271AC2022A}" type="slidenum">
              <a:rPr lang="en-US" smtClean="0"/>
              <a:pPr>
                <a:defRPr/>
              </a:pPr>
              <a:t>7</a:t>
            </a:fld>
            <a:endParaRPr lang="en-US"/>
          </a:p>
          <a:p>
            <a:pPr>
              <a:defRPr/>
            </a:pPr>
            <a:endParaRPr lang="en-US"/>
          </a:p>
        </p:txBody>
      </p:sp>
      <p:sp>
        <p:nvSpPr>
          <p:cNvPr id="6" name="Date Placeholder 5"/>
          <p:cNvSpPr>
            <a:spLocks noGrp="1"/>
          </p:cNvSpPr>
          <p:nvPr>
            <p:ph type="dt" sz="half" idx="10"/>
          </p:nvPr>
        </p:nvSpPr>
        <p:spPr/>
        <p:txBody>
          <a:bodyPr/>
          <a:lstStyle/>
          <a:p>
            <a:r>
              <a:rPr lang="en-US"/>
              <a:t>4/12/17</a:t>
            </a:r>
          </a:p>
        </p:txBody>
      </p:sp>
    </p:spTree>
    <p:extLst>
      <p:ext uri="{BB962C8B-B14F-4D97-AF65-F5344CB8AC3E}">
        <p14:creationId xmlns:p14="http://schemas.microsoft.com/office/powerpoint/2010/main" val="78896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the extent possible, the PIP-II Injector Test (PIP2IT) being developed as part of the R&amp;D phase will be relocated to form the front end of the PIP-II linac once the required conventional facilities are available.</a:t>
            </a:r>
            <a:endParaRPr lang="en-US" dirty="0"/>
          </a:p>
        </p:txBody>
      </p:sp>
      <p:sp>
        <p:nvSpPr>
          <p:cNvPr id="3" name="Title 2"/>
          <p:cNvSpPr>
            <a:spLocks noGrp="1"/>
          </p:cNvSpPr>
          <p:nvPr>
            <p:ph type="title"/>
          </p:nvPr>
        </p:nvSpPr>
        <p:spPr/>
        <p:txBody>
          <a:bodyPr/>
          <a:lstStyle/>
          <a:p>
            <a:r>
              <a:rPr lang="en-US" sz="2600" dirty="0"/>
              <a:t>Assumptions that relate to Risk/Technical Performance</a:t>
            </a:r>
            <a:endParaRPr lang="en-US" sz="2600" dirty="0"/>
          </a:p>
        </p:txBody>
      </p:sp>
      <p:sp>
        <p:nvSpPr>
          <p:cNvPr id="4" name="Date Placeholder 3"/>
          <p:cNvSpPr>
            <a:spLocks noGrp="1"/>
          </p:cNvSpPr>
          <p:nvPr>
            <p:ph type="dt" sz="half" idx="2"/>
          </p:nvPr>
        </p:nvSpPr>
        <p:spPr/>
        <p:txBody>
          <a:bodyPr/>
          <a:lstStyle/>
          <a:p>
            <a:pPr>
              <a:defRPr/>
            </a:pPr>
            <a:r>
              <a:rPr lang="en-US"/>
              <a:t>4/12/17</a:t>
            </a:r>
            <a:endParaRPr lang="en-US" dirty="0"/>
          </a:p>
        </p:txBody>
      </p:sp>
      <p:sp>
        <p:nvSpPr>
          <p:cNvPr id="5" name="Footer Placeholder 4"/>
          <p:cNvSpPr>
            <a:spLocks noGrp="1"/>
          </p:cNvSpPr>
          <p:nvPr>
            <p:ph type="ftr" sz="quarter" idx="3"/>
          </p:nvPr>
        </p:nvSpPr>
        <p:spPr/>
        <p:txBody>
          <a:bodyPr/>
          <a:lstStyle/>
          <a:p>
            <a:pPr>
              <a:defRPr/>
            </a:pPr>
            <a:r>
              <a:rPr lang="fi-FI"/>
              <a:t>S. Holmes | 2017 P2MAC</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84611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hangingPunct="0"/>
            <a:r>
              <a:rPr lang="en-US" dirty="0"/>
              <a:t>Operating funds will be available to support maintenance and operations of PIP2IT systems once commissioning of each system is completed.</a:t>
            </a:r>
          </a:p>
          <a:p>
            <a:pPr lvl="0" hangingPunct="0"/>
            <a:r>
              <a:rPr lang="en-US" dirty="0"/>
              <a:t>Operating funds will be available to support maintenance and operations of the 800-MeV linac, Booster, Recycler, and Main Injector once Key Performance Parameters (KPPs) associated with each of these systems is achieved.</a:t>
            </a:r>
          </a:p>
          <a:p>
            <a:pPr lvl="0" hangingPunct="0"/>
            <a:r>
              <a:rPr lang="en-US" dirty="0"/>
              <a:t>Operating funds (special process spares) will be available to support the fabrication of an initial complement of spare components. </a:t>
            </a:r>
            <a:r>
              <a:rPr lang="en-US" sz="1400" dirty="0"/>
              <a:t> </a:t>
            </a:r>
            <a:endParaRPr lang="en-US" dirty="0"/>
          </a:p>
          <a:p>
            <a:endParaRPr lang="en-US" dirty="0"/>
          </a:p>
        </p:txBody>
      </p:sp>
      <p:sp>
        <p:nvSpPr>
          <p:cNvPr id="3" name="Title 2"/>
          <p:cNvSpPr>
            <a:spLocks noGrp="1"/>
          </p:cNvSpPr>
          <p:nvPr>
            <p:ph type="title"/>
          </p:nvPr>
        </p:nvSpPr>
        <p:spPr>
          <a:xfrm>
            <a:off x="228600" y="251752"/>
            <a:ext cx="8915400" cy="427877"/>
          </a:xfrm>
        </p:spPr>
        <p:txBody>
          <a:bodyPr/>
          <a:lstStyle/>
          <a:p>
            <a:r>
              <a:rPr lang="en-US" sz="2600" dirty="0"/>
              <a:t>Assumptions that relate to Risk/Transition to Operations</a:t>
            </a:r>
            <a:endParaRPr lang="en-US" sz="2600" dirty="0"/>
          </a:p>
        </p:txBody>
      </p:sp>
      <p:sp>
        <p:nvSpPr>
          <p:cNvPr id="4" name="Date Placeholder 3"/>
          <p:cNvSpPr>
            <a:spLocks noGrp="1"/>
          </p:cNvSpPr>
          <p:nvPr>
            <p:ph type="dt" sz="half" idx="2"/>
          </p:nvPr>
        </p:nvSpPr>
        <p:spPr/>
        <p:txBody>
          <a:bodyPr/>
          <a:lstStyle/>
          <a:p>
            <a:pPr>
              <a:defRPr/>
            </a:pPr>
            <a:r>
              <a:rPr lang="en-US"/>
              <a:t>4/12/17</a:t>
            </a:r>
            <a:endParaRPr lang="en-US" dirty="0"/>
          </a:p>
        </p:txBody>
      </p:sp>
      <p:sp>
        <p:nvSpPr>
          <p:cNvPr id="5" name="Footer Placeholder 4"/>
          <p:cNvSpPr>
            <a:spLocks noGrp="1"/>
          </p:cNvSpPr>
          <p:nvPr>
            <p:ph type="ftr" sz="quarter" idx="3"/>
          </p:nvPr>
        </p:nvSpPr>
        <p:spPr/>
        <p:txBody>
          <a:bodyPr/>
          <a:lstStyle/>
          <a:p>
            <a:pPr>
              <a:defRPr/>
            </a:pPr>
            <a:r>
              <a:rPr lang="fi-FI"/>
              <a:t>S. Holmes | 2017 P2MAC</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92716864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5952</TotalTime>
  <Words>763</Words>
  <Application>Microsoft Office PowerPoint</Application>
  <PresentationFormat>On-screen Show (4:3)</PresentationFormat>
  <Paragraphs>77</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Calibri</vt:lpstr>
      <vt:lpstr>Geneva</vt:lpstr>
      <vt:lpstr>Helvetica</vt:lpstr>
      <vt:lpstr>Wingdings</vt:lpstr>
      <vt:lpstr>Fermilab_PPT_090815</vt:lpstr>
      <vt:lpstr>PowerPoint Presentation</vt:lpstr>
      <vt:lpstr>Assumptions that relate to Risk/Funding</vt:lpstr>
      <vt:lpstr>Assumptions that relate to Risk/International Partners</vt:lpstr>
      <vt:lpstr>Assumptions that relate to Risk/ESHQ</vt:lpstr>
      <vt:lpstr>Assumptions that relate to Risk/External Activities</vt:lpstr>
      <vt:lpstr>Assumptions that relate to Risk/Access to Resources</vt:lpstr>
      <vt:lpstr>Assumptions that relate to Risk/Conventional Facilities</vt:lpstr>
      <vt:lpstr>Assumptions that relate to Risk/Technical Performance</vt:lpstr>
      <vt:lpstr>Assumptions that relate to Risk/Transition to Operations</vt:lpstr>
      <vt:lpstr>Enterprise Risks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 Holmes x3988,3211 05964N</dc:creator>
  <cp:lastModifiedBy>Stephen D Holmes</cp:lastModifiedBy>
  <cp:revision>189</cp:revision>
  <cp:lastPrinted>2016-10-27T20:26:53Z</cp:lastPrinted>
  <dcterms:created xsi:type="dcterms:W3CDTF">2016-07-25T19:56:26Z</dcterms:created>
  <dcterms:modified xsi:type="dcterms:W3CDTF">2017-04-03T18:42:29Z</dcterms:modified>
</cp:coreProperties>
</file>