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358" r:id="rId4"/>
    <p:sldId id="363" r:id="rId5"/>
    <p:sldId id="351" r:id="rId6"/>
    <p:sldId id="365" r:id="rId7"/>
    <p:sldId id="352" r:id="rId8"/>
    <p:sldId id="349" r:id="rId9"/>
    <p:sldId id="353" r:id="rId10"/>
    <p:sldId id="350" r:id="rId11"/>
    <p:sldId id="359" r:id="rId12"/>
    <p:sldId id="360" r:id="rId13"/>
    <p:sldId id="356" r:id="rId14"/>
    <p:sldId id="354" r:id="rId15"/>
    <p:sldId id="370" r:id="rId16"/>
    <p:sldId id="369" r:id="rId17"/>
    <p:sldId id="368" r:id="rId18"/>
    <p:sldId id="372" r:id="rId19"/>
    <p:sldId id="371" r:id="rId20"/>
    <p:sldId id="342" r:id="rId21"/>
    <p:sldId id="343" r:id="rId22"/>
    <p:sldId id="36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16" autoAdjust="0"/>
    <p:restoredTop sz="95745" autoAdjust="0"/>
  </p:normalViewPr>
  <p:slideViewPr>
    <p:cSldViewPr>
      <p:cViewPr varScale="1">
        <p:scale>
          <a:sx n="65" d="100"/>
          <a:sy n="65" d="100"/>
        </p:scale>
        <p:origin x="81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91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5DF41F-5C4F-4E4C-A2AA-1FF519B677ED}" type="datetimeFigureOut">
              <a:rPr lang="en-GB"/>
              <a:pPr>
                <a:defRPr/>
              </a:pPr>
              <a:t>08/09/2015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80D9F-17A2-4328-833E-44EF4E5EE1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60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4E27D-E5A7-441D-85DE-60807DD4C44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6015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96509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0675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80D9F-17A2-4328-833E-44EF4E5EE1E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8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2968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80D9F-17A2-4328-833E-44EF4E5EE1E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2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3901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259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5153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77858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7714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B6776C-4F3D-41D3-B2CE-ADF518A12551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1059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80D9F-17A2-4328-833E-44EF4E5EE1E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7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174750" cy="10779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4A47-B382-47D3-8E6E-43145518E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15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1EE2-68BC-44CA-B7CD-8B399C4E87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0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ACB9-795D-4A4C-8EF6-5F11029FA2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EEC82-E32A-4F51-A583-A184CA151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6E1B-0584-4D5F-A55E-218041202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4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26D7-F782-487E-B9FD-9D96AE831C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62AD-6FE5-4D19-A105-DD69D7A688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4B46-982C-4BF6-A59E-606AA501E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7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F50BC-CF3E-4A8B-8155-C1F2D028D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7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B13-87D3-489F-95A1-C5E7B36C1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6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6289-68C5-4BA7-8976-D0C16CD489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5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A91984-D888-432B-BA49-6A80215AE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51669" y="1637854"/>
            <a:ext cx="7772400" cy="233169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MICE </a:t>
            </a:r>
            <a:br>
              <a:rPr lang="en-GB" altLang="en-US" dirty="0" smtClean="0"/>
            </a:br>
            <a:r>
              <a:rPr lang="en-GB" altLang="en-US" dirty="0" smtClean="0"/>
              <a:t>Demonstration of</a:t>
            </a:r>
            <a:br>
              <a:rPr lang="en-GB" altLang="en-US" dirty="0" smtClean="0"/>
            </a:br>
            <a:r>
              <a:rPr lang="en-GB" altLang="en-US" dirty="0" smtClean="0"/>
              <a:t> Ionisation Cooling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815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Colin Whyte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University of Strathclyde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On behalf of the MICE collaboration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D7A79-C2AC-499A-B6BC-C034012AD706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763"/>
            <a:ext cx="1962151" cy="1800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4763"/>
            <a:ext cx="2020888" cy="202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18" y="2522654"/>
            <a:ext cx="4700126" cy="3719438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47664" y="115888"/>
            <a:ext cx="6404124" cy="1008856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Step IV: Magnets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54E41-5D2E-447D-B283-8AA83F6DFEB5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9592" y="1200443"/>
            <a:ext cx="809148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cs typeface="+mn-cs"/>
              </a:rPr>
              <a:t>2 spectrometer solenoids with matching coils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F</a:t>
            </a:r>
            <a:r>
              <a:rPr lang="en-GB" dirty="0" smtClean="0">
                <a:latin typeface="+mn-lt"/>
                <a:cs typeface="+mn-cs"/>
              </a:rPr>
              <a:t>abricated in 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Trained successfully to operating current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10-20 quenches each, training not retained after warming.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Field mapped.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04483" y="2751157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Shipped to UK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On translation </a:t>
            </a:r>
            <a:r>
              <a:rPr lang="en-GB" dirty="0"/>
              <a:t>stages in hall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Compressors installed plumbed, wired and connected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Successful cool-down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Independent training in progress.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 Focus coils (only one required in current configuration)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Constructed in UK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Trained to operating current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Installed in hall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41" y="1270108"/>
            <a:ext cx="7047774" cy="5042653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5641057" cy="654924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Magnetic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11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313697"/>
            <a:ext cx="28726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000" dirty="0"/>
              <a:t>Spectrometer solenoids and Focus coil connected with </a:t>
            </a:r>
            <a:r>
              <a:rPr lang="en-GB" altLang="en-US" sz="2000" dirty="0" smtClean="0"/>
              <a:t>hydro-formed </a:t>
            </a:r>
            <a:r>
              <a:rPr lang="en-GB" altLang="en-US" sz="2000" dirty="0"/>
              <a:t>bellows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Measured </a:t>
            </a:r>
            <a:r>
              <a:rPr lang="en-GB" altLang="en-US" sz="2000" dirty="0"/>
              <a:t>offsets between warm bores and magnetic field at manufacture.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 smtClean="0"/>
              <a:t>Hydro-formed bellows are relatively ‘stiff’ and allow </a:t>
            </a:r>
            <a:r>
              <a:rPr lang="en-GB" altLang="en-US" sz="2000" dirty="0"/>
              <a:t>angular but not axial </a:t>
            </a:r>
            <a:r>
              <a:rPr lang="en-GB" altLang="en-US" sz="2000" dirty="0" smtClean="0"/>
              <a:t>offset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Correct with bespoke offset </a:t>
            </a:r>
            <a:r>
              <a:rPr lang="en-GB" altLang="en-US" sz="2000" dirty="0" smtClean="0"/>
              <a:t>bellows</a:t>
            </a:r>
            <a:endParaRPr lang="en-GB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2000" dirty="0"/>
              <a:t>Quench forces must be </a:t>
            </a:r>
            <a:r>
              <a:rPr lang="en-GB" altLang="en-US" sz="2000" dirty="0" smtClean="0"/>
              <a:t>considered.</a:t>
            </a:r>
            <a:endParaRPr lang="en-GB" alt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9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271847" y="360405"/>
            <a:ext cx="6289129" cy="654924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Bellows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12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7648" y="1212275"/>
            <a:ext cx="813752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692.15mm </a:t>
            </a:r>
            <a:r>
              <a:rPr lang="en-GB" sz="2400" dirty="0"/>
              <a:t>OD x 539.75mm ID </a:t>
            </a:r>
            <a:r>
              <a:rPr lang="en-GB" sz="2400" dirty="0" smtClean="0"/>
              <a:t>nested </a:t>
            </a:r>
            <a:r>
              <a:rPr lang="en-GB" sz="2400" dirty="0"/>
              <a:t>bellows </a:t>
            </a:r>
            <a:r>
              <a:rPr lang="en-GB" sz="2400" dirty="0" smtClean="0"/>
              <a:t>: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Extended </a:t>
            </a:r>
            <a:r>
              <a:rPr lang="en-GB" sz="2400" dirty="0"/>
              <a:t>length 66mm</a:t>
            </a:r>
            <a:br>
              <a:rPr lang="en-GB" sz="2400" dirty="0"/>
            </a:br>
            <a:r>
              <a:rPr lang="en-GB" sz="2400" dirty="0" smtClean="0"/>
              <a:t>Closed </a:t>
            </a:r>
            <a:r>
              <a:rPr lang="en-GB" sz="2400" dirty="0"/>
              <a:t>length 14mm</a:t>
            </a:r>
            <a:br>
              <a:rPr lang="en-GB" sz="2400" dirty="0"/>
            </a:br>
            <a:r>
              <a:rPr lang="en-GB" sz="2400" dirty="0" smtClean="0"/>
              <a:t>Stroke </a:t>
            </a:r>
            <a:r>
              <a:rPr lang="en-GB" sz="2400" dirty="0"/>
              <a:t>52mm</a:t>
            </a:r>
            <a:br>
              <a:rPr lang="en-GB" sz="2400" dirty="0"/>
            </a:br>
            <a:r>
              <a:rPr lang="en-GB" sz="2400" dirty="0" smtClean="0"/>
              <a:t>nom </a:t>
            </a:r>
            <a:r>
              <a:rPr lang="en-GB" sz="2400" dirty="0"/>
              <a:t>free length 40mm</a:t>
            </a:r>
            <a:br>
              <a:rPr lang="en-GB" sz="2400" dirty="0"/>
            </a:br>
            <a:r>
              <a:rPr lang="en-GB" sz="2400" dirty="0" smtClean="0"/>
              <a:t>Axial </a:t>
            </a:r>
            <a:r>
              <a:rPr lang="en-GB" sz="2400" dirty="0"/>
              <a:t>stiffness </a:t>
            </a:r>
            <a:r>
              <a:rPr lang="en-GB" sz="2400" dirty="0" smtClean="0"/>
              <a:t>200N/mm.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316L</a:t>
            </a:r>
            <a:r>
              <a:rPr lang="en-GB" sz="2400" dirty="0"/>
              <a:t>, 0.91mm </a:t>
            </a:r>
            <a:r>
              <a:rPr lang="en-GB" sz="2400" dirty="0" err="1"/>
              <a:t>thk</a:t>
            </a:r>
            <a:r>
              <a:rPr lang="en-GB" sz="2400" dirty="0"/>
              <a:t>.</a:t>
            </a:r>
            <a:br>
              <a:rPr lang="en-GB" sz="2400" dirty="0"/>
            </a:br>
            <a:r>
              <a:rPr lang="en-GB" sz="2400" dirty="0"/>
              <a:t>End terminals: </a:t>
            </a:r>
            <a:r>
              <a:rPr lang="en-GB" sz="2400" dirty="0" smtClean="0"/>
              <a:t>316.</a:t>
            </a:r>
            <a:endParaRPr lang="en-GB" sz="2400" dirty="0" smtClean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05" y="2165673"/>
            <a:ext cx="4708990" cy="37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6649169" cy="1262435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Cold Heads and Compressors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13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839" y="1772816"/>
            <a:ext cx="8137525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  <a:cs typeface="+mn-cs"/>
              </a:rPr>
              <a:t>Each Spectrometer solenoid has 5 cold heads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1 compressor per cold head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Compressors installed 30m distant on ‘West Wall’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Conventional specification; max hose length = 20m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30m hoses produce insignificant losses for SS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+mn-lt"/>
                <a:cs typeface="+mn-cs"/>
              </a:rPr>
              <a:t>Focus Coil, 2 cold heads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  <a:cs typeface="+mn-cs"/>
              </a:rPr>
              <a:t>1</a:t>
            </a:r>
            <a:r>
              <a:rPr lang="en-GB" sz="2400" dirty="0" smtClean="0">
                <a:latin typeface="+mn-lt"/>
                <a:cs typeface="+mn-cs"/>
              </a:rPr>
              <a:t> Compressor per cold head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latin typeface="+mn-lt"/>
                <a:cs typeface="+mn-cs"/>
              </a:rPr>
              <a:t>Possible reduced cooling margin seen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/>
              <a:t>Compressors moved close on ‘South Mezzanine’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216805" y="404813"/>
            <a:ext cx="6937201" cy="611187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He compressors and lines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E8B5C-9B37-493D-A222-5FDDBEFCBB78}" type="slidenum">
              <a:rPr lang="en-GB"/>
              <a:pPr>
                <a:defRPr/>
              </a:pPr>
              <a:t>14</a:t>
            </a:fld>
            <a:endParaRPr lang="en-GB"/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59" y="1296362"/>
            <a:ext cx="7547691" cy="50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27" y="98432"/>
            <a:ext cx="9036495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Cooling: RF Modules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4221088"/>
            <a:ext cx="6324600" cy="2936875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2 RF modules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One RF cavity, </a:t>
            </a:r>
            <a:r>
              <a:rPr lang="en-US" sz="1600" dirty="0">
                <a:solidFill>
                  <a:schemeClr val="tx2"/>
                </a:solidFill>
              </a:rPr>
              <a:t>t</a:t>
            </a:r>
            <a:r>
              <a:rPr lang="en-US" sz="1600" dirty="0" smtClean="0">
                <a:solidFill>
                  <a:schemeClr val="tx2"/>
                </a:solidFill>
              </a:rPr>
              <a:t>wo Be windows  two RF power couplers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One vacuum vessel, common with absorbers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Six tuner arms and six actuators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Cavity support struts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Vacuum pump system and water cooling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Diagnostics and bypass lines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91" y="952756"/>
            <a:ext cx="8746345" cy="2908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538" y="3861049"/>
            <a:ext cx="3058837" cy="2744336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6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81" y="2666359"/>
            <a:ext cx="3960440" cy="3781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641" y="2521622"/>
            <a:ext cx="4158244" cy="40707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16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8044" y="44113"/>
            <a:ext cx="7772400" cy="1470025"/>
          </a:xfrm>
        </p:spPr>
        <p:txBody>
          <a:bodyPr/>
          <a:lstStyle/>
          <a:p>
            <a:r>
              <a:rPr lang="en-GB" dirty="0" smtClean="0"/>
              <a:t>RF Module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4216" y="1411675"/>
            <a:ext cx="854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Designed/fabricated LBNL. </a:t>
            </a:r>
            <a:r>
              <a:rPr lang="en-GB" sz="2400" dirty="0" err="1" smtClean="0"/>
              <a:t>Electropolished</a:t>
            </a:r>
            <a:r>
              <a:rPr lang="en-GB" sz="2400" dirty="0" smtClean="0"/>
              <a:t>, </a:t>
            </a:r>
            <a:r>
              <a:rPr lang="en-GB" sz="2400" dirty="0" smtClean="0"/>
              <a:t>plated couplers</a:t>
            </a:r>
          </a:p>
          <a:p>
            <a:r>
              <a:rPr lang="en-GB" sz="2400" dirty="0" smtClean="0"/>
              <a:t>Tested to 14MV/m in magnetic field at FNAL (10.2MV/m required)</a:t>
            </a:r>
          </a:p>
          <a:p>
            <a:r>
              <a:rPr lang="en-GB" sz="2400" dirty="0" smtClean="0"/>
              <a:t>Tuning via air actuators demonstrated at high power with recovery.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5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17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9815" y="-31899"/>
            <a:ext cx="7772400" cy="1470025"/>
          </a:xfrm>
        </p:spPr>
        <p:txBody>
          <a:bodyPr/>
          <a:lstStyle/>
          <a:p>
            <a:r>
              <a:rPr lang="en-GB" dirty="0" smtClean="0"/>
              <a:t>Cavity Temperature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5848" y="1203674"/>
            <a:ext cx="29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Cavity on frequency at 36.5 degrees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water cooling system with heater, cold water and mixing valve control by high resolution process controller that self learns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Water flow rates on cavity  are restricted due to small cooling pipes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0.05 degrees cavity temperature stability achieved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RF trips result in cavity detuning which can take 5 minutes for </a:t>
            </a:r>
            <a:r>
              <a:rPr lang="en-GB" dirty="0" smtClean="0"/>
              <a:t>recovery  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RF is always applied at effectively maximum</a:t>
            </a:r>
            <a:endParaRPr lang="en-GB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8384" r="21541" b="12805"/>
          <a:stretch/>
        </p:blipFill>
        <p:spPr bwMode="auto">
          <a:xfrm>
            <a:off x="3124200" y="1628800"/>
            <a:ext cx="579281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3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21497"/>
            <a:ext cx="7772400" cy="578495"/>
          </a:xfrm>
        </p:spPr>
        <p:txBody>
          <a:bodyPr>
            <a:noAutofit/>
          </a:bodyPr>
          <a:lstStyle/>
          <a:p>
            <a:r>
              <a:rPr lang="en-GB" sz="4000" dirty="0" smtClean="0"/>
              <a:t>HPRF System Status</a:t>
            </a:r>
            <a:endParaRPr lang="en-GB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1382380"/>
            <a:ext cx="61218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MICE RF systems demonstrated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N</a:t>
            </a:r>
            <a:r>
              <a:rPr lang="en-GB" dirty="0" smtClean="0"/>
              <a:t>ominal power levels 2MW, Frequency (201.25MHz) for 1ms @ 1Hz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First amplifier tested in MICE hall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Triode amplifier (output stage) remains installed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dirty="0" smtClean="0"/>
              <a:t>Tetrode and all modulator racks shipped to Daresbury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New higher voltage solid state crowbar tested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Triode 2 will be tested using No. 1 tetrode and modulators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Will use upgraded Triode No.1 modulator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Each major No. 1 subsystem will be swapped for No. 2 sequentially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ault finding more rapid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Remote control philosophy in </a:t>
            </a:r>
            <a:r>
              <a:rPr lang="en-GB" dirty="0" err="1" smtClean="0"/>
              <a:t>developement</a:t>
            </a:r>
            <a:endParaRPr lang="en-GB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Will be tested during commissioning of No. 2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15" y="980139"/>
            <a:ext cx="2382337" cy="317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15" y="4127081"/>
            <a:ext cx="2382337" cy="22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221" y="431197"/>
            <a:ext cx="7772400" cy="578495"/>
          </a:xfrm>
        </p:spPr>
        <p:txBody>
          <a:bodyPr>
            <a:noAutofit/>
          </a:bodyPr>
          <a:lstStyle/>
          <a:p>
            <a:r>
              <a:rPr lang="en-GB" sz="3200" dirty="0" smtClean="0"/>
              <a:t>HPF Re-baseline changes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4826" y="1394029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C</a:t>
            </a:r>
            <a:r>
              <a:rPr lang="en-GB" sz="2000" dirty="0" smtClean="0"/>
              <a:t>ertain risk and procurement items have been eliminated or mitigated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Distribution network simplified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9 cavities available (2 needed)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4 off Thales 116 Triode valves available (2 required)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2 spare sets of valve amplifier assemblies readily available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1F6D-4AFB-491E-8D9C-0B62003E7F0A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81" y="5443"/>
            <a:ext cx="1010605" cy="101060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RF Review 9th-10th Sept. 2015, Abingdon</a:t>
            </a: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320" y="3470797"/>
            <a:ext cx="7772400" cy="578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/>
              <a:t>MICE &amp; ISIS RF Subsystem: Synergies and Interaction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5320" y="4033021"/>
            <a:ext cx="879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Strong correlations between MICE and ISIS </a:t>
            </a:r>
            <a:r>
              <a:rPr lang="en-GB" sz="2000" dirty="0" err="1" smtClean="0"/>
              <a:t>Linac</a:t>
            </a:r>
            <a:r>
              <a:rPr lang="en-GB" sz="2000" dirty="0" smtClean="0"/>
              <a:t> RF systems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MICE RF Engineer has requested to participate in ISIS </a:t>
            </a:r>
            <a:r>
              <a:rPr lang="en-GB" sz="2000" dirty="0" err="1" smtClean="0"/>
              <a:t>Linac</a:t>
            </a:r>
            <a:r>
              <a:rPr lang="en-GB" sz="2000" dirty="0" smtClean="0"/>
              <a:t> commissioning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ISIS </a:t>
            </a:r>
            <a:r>
              <a:rPr lang="en-GB" sz="2000" dirty="0" err="1" smtClean="0"/>
              <a:t>Linac</a:t>
            </a:r>
            <a:r>
              <a:rPr lang="en-GB" sz="2000" dirty="0" smtClean="0"/>
              <a:t> RF amplifier test station similar to MICE amplifier installations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MICE RF Team working with ISIS </a:t>
            </a:r>
            <a:r>
              <a:rPr lang="en-GB" sz="2000" dirty="0" err="1" smtClean="0"/>
              <a:t>Linac</a:t>
            </a:r>
            <a:r>
              <a:rPr lang="en-GB" sz="2000" dirty="0" smtClean="0"/>
              <a:t> RF Team on LLRF systems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ISIS </a:t>
            </a:r>
            <a:r>
              <a:rPr lang="en-GB" sz="2000" dirty="0" err="1" smtClean="0"/>
              <a:t>Linac</a:t>
            </a:r>
            <a:r>
              <a:rPr lang="en-GB" sz="2000" dirty="0" smtClean="0"/>
              <a:t> control philosophy used as model for MICE RF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000" dirty="0" smtClean="0"/>
              <a:t>MICE RF system safety under MICE-ISIS Safety committee</a:t>
            </a:r>
          </a:p>
        </p:txBody>
      </p:sp>
    </p:spTree>
    <p:extLst>
      <p:ext uri="{BB962C8B-B14F-4D97-AF65-F5344CB8AC3E}">
        <p14:creationId xmlns:p14="http://schemas.microsoft.com/office/powerpoint/2010/main" val="20749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63559-172F-4C7F-BC23-369C1B5EBF54}" type="slidenum">
              <a:rPr lang="en-GB"/>
              <a:pPr>
                <a:defRPr/>
              </a:pPr>
              <a:t>2</a:t>
            </a:fld>
            <a:endParaRPr lang="en-GB"/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/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051050" y="300038"/>
            <a:ext cx="2035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4800" dirty="0"/>
              <a:t>Outline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1500089" y="1401147"/>
            <a:ext cx="662473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MICE Experiment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STEP IV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Partial Return Yoke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Magnets and Alignment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Magnet cooling</a:t>
            </a:r>
            <a:endParaRPr lang="en-GB" altLang="en-US" sz="2800" dirty="0"/>
          </a:p>
          <a:p>
            <a:pPr eaLnBrk="1" hangingPunct="1">
              <a:buFont typeface="Arial" charset="0"/>
              <a:buChar char="•"/>
            </a:pPr>
            <a:r>
              <a:rPr lang="en-GB" altLang="en-US" sz="2800" dirty="0" smtClean="0"/>
              <a:t>Demonstration of Ionisation Cooling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RF Modules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Temperature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RF Power</a:t>
            </a:r>
          </a:p>
          <a:p>
            <a:pPr lvl="1" eaLnBrk="1" hangingPunct="1">
              <a:buFont typeface="Arial" charset="0"/>
              <a:buChar char="•"/>
            </a:pPr>
            <a:r>
              <a:rPr lang="en-GB" altLang="en-US" sz="2800" dirty="0" smtClean="0"/>
              <a:t>RF distribution</a:t>
            </a: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  <a:p>
            <a:pPr eaLnBrk="1" hangingPunct="1">
              <a:buFont typeface="Arial" charset="0"/>
              <a:buChar char="•"/>
            </a:pP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5850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555625" y="115888"/>
            <a:ext cx="7772400" cy="1224880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RF Power 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E4B70-6B5D-45BD-AFB5-5F3FA0230684}" type="slidenum">
              <a:rPr lang="en-GB"/>
              <a:pPr>
                <a:defRPr/>
              </a:pPr>
              <a:t>20</a:t>
            </a:fld>
            <a:endParaRPr lang="en-GB"/>
          </a:p>
        </p:txBody>
      </p:sp>
      <p:pic>
        <p:nvPicPr>
          <p:cNvPr id="922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5580112" y="1700213"/>
            <a:ext cx="36909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800" dirty="0" smtClean="0"/>
              <a:t>RF power transmission overhead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 smtClean="0"/>
              <a:t>SF</a:t>
            </a:r>
            <a:r>
              <a:rPr lang="en-GB" altLang="en-US" sz="1800" baseline="-25000" dirty="0" smtClean="0"/>
              <a:t>6</a:t>
            </a:r>
            <a:r>
              <a:rPr lang="en-GB" altLang="en-US" sz="1800" dirty="0" smtClean="0"/>
              <a:t> filled co-axial lines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 smtClean="0"/>
              <a:t>Relatively easily de-mountable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dirty="0" smtClean="0"/>
              <a:t>Independent vacuum system for cavities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1216025" y="1736725"/>
            <a:ext cx="7380288" cy="5029200"/>
            <a:chOff x="36693" y="1209043"/>
            <a:chExt cx="8549375" cy="5647681"/>
          </a:xfrm>
        </p:grpSpPr>
        <p:pic>
          <p:nvPicPr>
            <p:cNvPr id="10248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71" y="1546716"/>
              <a:ext cx="8324497" cy="53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Box 7"/>
            <p:cNvSpPr txBox="1">
              <a:spLocks noChangeArrowheads="1"/>
            </p:cNvSpPr>
            <p:nvPr/>
          </p:nvSpPr>
          <p:spPr bwMode="auto">
            <a:xfrm>
              <a:off x="7046039" y="3060560"/>
              <a:ext cx="10791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Flexible coax</a:t>
              </a:r>
            </a:p>
          </p:txBody>
        </p:sp>
        <p:sp>
          <p:nvSpPr>
            <p:cNvPr id="10250" name="TextBox 8"/>
            <p:cNvSpPr txBox="1">
              <a:spLocks noChangeArrowheads="1"/>
            </p:cNvSpPr>
            <p:nvPr/>
          </p:nvSpPr>
          <p:spPr bwMode="auto">
            <a:xfrm>
              <a:off x="2797650" y="5035014"/>
              <a:ext cx="1157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Line Trimmers</a:t>
              </a:r>
            </a:p>
          </p:txBody>
        </p:sp>
        <p:sp>
          <p:nvSpPr>
            <p:cNvPr id="10251" name="TextBox 11"/>
            <p:cNvSpPr txBox="1">
              <a:spLocks noChangeArrowheads="1"/>
            </p:cNvSpPr>
            <p:nvPr/>
          </p:nvSpPr>
          <p:spPr bwMode="auto">
            <a:xfrm>
              <a:off x="4917501" y="2922060"/>
              <a:ext cx="11480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Hybrid Splitter</a:t>
              </a:r>
            </a:p>
          </p:txBody>
        </p:sp>
        <p:sp>
          <p:nvSpPr>
            <p:cNvPr id="10252" name="TextBox 12"/>
            <p:cNvSpPr txBox="1">
              <a:spLocks noChangeArrowheads="1"/>
            </p:cNvSpPr>
            <p:nvPr/>
          </p:nvSpPr>
          <p:spPr bwMode="auto">
            <a:xfrm>
              <a:off x="2846604" y="3060561"/>
              <a:ext cx="9252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Directional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Coupler 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each line</a:t>
              </a:r>
            </a:p>
          </p:txBody>
        </p:sp>
        <p:sp>
          <p:nvSpPr>
            <p:cNvPr id="10253" name="TextBox 13"/>
            <p:cNvSpPr txBox="1">
              <a:spLocks noChangeArrowheads="1"/>
            </p:cNvSpPr>
            <p:nvPr/>
          </p:nvSpPr>
          <p:spPr bwMode="auto">
            <a:xfrm>
              <a:off x="36693" y="1480780"/>
              <a:ext cx="14377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4616 Pre Amplifier</a:t>
              </a:r>
            </a:p>
          </p:txBody>
        </p:sp>
        <p:sp>
          <p:nvSpPr>
            <p:cNvPr id="10254" name="TextBox 14"/>
            <p:cNvSpPr txBox="1">
              <a:spLocks noChangeArrowheads="1"/>
            </p:cNvSpPr>
            <p:nvPr/>
          </p:nvSpPr>
          <p:spPr bwMode="auto">
            <a:xfrm>
              <a:off x="704001" y="5873268"/>
              <a:ext cx="7809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TH116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Amplifier</a:t>
              </a:r>
            </a:p>
          </p:txBody>
        </p:sp>
        <p:cxnSp>
          <p:nvCxnSpPr>
            <p:cNvPr id="10255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6893242" y="1490870"/>
              <a:ext cx="360040" cy="1534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6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1531807" y="4053700"/>
              <a:ext cx="51293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7" name="Straight Arrow Connector 17"/>
            <p:cNvCxnSpPr>
              <a:cxnSpLocks noChangeShapeType="1"/>
            </p:cNvCxnSpPr>
            <p:nvPr/>
          </p:nvCxnSpPr>
          <p:spPr bwMode="auto">
            <a:xfrm flipV="1">
              <a:off x="5724128" y="2200860"/>
              <a:ext cx="72008" cy="721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8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6912260" y="3343499"/>
              <a:ext cx="504056" cy="18994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59" name="Straight Arrow Connector 19"/>
            <p:cNvCxnSpPr>
              <a:cxnSpLocks noChangeShapeType="1"/>
            </p:cNvCxnSpPr>
            <p:nvPr/>
          </p:nvCxnSpPr>
          <p:spPr bwMode="auto">
            <a:xfrm flipV="1">
              <a:off x="3519830" y="4617425"/>
              <a:ext cx="504054" cy="3748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0" name="Straight Arrow Connector 20"/>
            <p:cNvCxnSpPr>
              <a:cxnSpLocks noChangeShapeType="1"/>
            </p:cNvCxnSpPr>
            <p:nvPr/>
          </p:nvCxnSpPr>
          <p:spPr bwMode="auto">
            <a:xfrm>
              <a:off x="3617702" y="3706892"/>
              <a:ext cx="674377" cy="295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1" name="TextBox 21"/>
            <p:cNvSpPr txBox="1">
              <a:spLocks noChangeArrowheads="1"/>
            </p:cNvSpPr>
            <p:nvPr/>
          </p:nvSpPr>
          <p:spPr bwMode="auto">
            <a:xfrm>
              <a:off x="6863246" y="1209043"/>
              <a:ext cx="9621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500kW Load</a:t>
              </a:r>
            </a:p>
          </p:txBody>
        </p:sp>
        <p:sp>
          <p:nvSpPr>
            <p:cNvPr id="10262" name="TextBox 22"/>
            <p:cNvSpPr txBox="1">
              <a:spLocks noChangeArrowheads="1"/>
            </p:cNvSpPr>
            <p:nvPr/>
          </p:nvSpPr>
          <p:spPr bwMode="auto">
            <a:xfrm>
              <a:off x="997042" y="4343184"/>
              <a:ext cx="11721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Directional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/>
                <a:t>Coupler 6 inch</a:t>
              </a:r>
            </a:p>
          </p:txBody>
        </p:sp>
        <p:cxnSp>
          <p:nvCxnSpPr>
            <p:cNvPr id="10263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899592" y="4750757"/>
              <a:ext cx="194900" cy="11225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4" name="Straight Arrow Connector 24"/>
            <p:cNvCxnSpPr>
              <a:cxnSpLocks noChangeShapeType="1"/>
            </p:cNvCxnSpPr>
            <p:nvPr/>
          </p:nvCxnSpPr>
          <p:spPr bwMode="auto">
            <a:xfrm>
              <a:off x="980002" y="1757778"/>
              <a:ext cx="494457" cy="68168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43" name="Title 1"/>
          <p:cNvSpPr>
            <a:spLocks noGrp="1"/>
          </p:cNvSpPr>
          <p:nvPr>
            <p:ph type="ctrTitle"/>
          </p:nvPr>
        </p:nvSpPr>
        <p:spPr>
          <a:xfrm>
            <a:off x="301625" y="222250"/>
            <a:ext cx="7772400" cy="577850"/>
          </a:xfrm>
        </p:spPr>
        <p:txBody>
          <a:bodyPr/>
          <a:lstStyle/>
          <a:p>
            <a:pPr marL="285750" indent="-285750" eaLnBrk="1" hangingPunct="1"/>
            <a:r>
              <a:rPr lang="en-GB" altLang="en-US" sz="4800" dirty="0" smtClean="0"/>
              <a:t>RF Power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02400" y="6356350"/>
            <a:ext cx="2133600" cy="365125"/>
          </a:xfrm>
        </p:spPr>
        <p:txBody>
          <a:bodyPr/>
          <a:lstStyle/>
          <a:p>
            <a:pPr>
              <a:defRPr/>
            </a:pPr>
            <a:fld id="{5E5D4380-A4EA-4BF2-80D6-73D3A98A2AB5}" type="slidenum">
              <a:rPr lang="en-GB"/>
              <a:pPr>
                <a:defRPr/>
              </a:pPr>
              <a:t>21</a:t>
            </a:fld>
            <a:endParaRPr lang="en-GB"/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8788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1743075" y="906463"/>
            <a:ext cx="538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600" dirty="0"/>
              <a:t>Simplified distribution network- overhead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/>
              <a:t>Off-centre mounting of hybrid takes up phase shift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600" dirty="0"/>
              <a:t>Minimised length of 4” line- minimises 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271847" y="360405"/>
            <a:ext cx="6289129" cy="654924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Cooling Demonstration</a:t>
            </a:r>
            <a:endParaRPr lang="en-GB" altLang="en-US" sz="4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22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1268760"/>
            <a:ext cx="8137525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400" dirty="0" err="1"/>
              <a:t>Muon</a:t>
            </a:r>
            <a:r>
              <a:rPr lang="en-GB" sz="2400" dirty="0"/>
              <a:t> Ionisation Cooling </a:t>
            </a:r>
            <a:r>
              <a:rPr lang="en-GB" sz="2400" dirty="0" smtClean="0"/>
              <a:t>Experiment.</a:t>
            </a:r>
          </a:p>
          <a:p>
            <a:pPr algn="ctr">
              <a:spcAft>
                <a:spcPts val="1200"/>
              </a:spcAft>
            </a:pPr>
            <a:r>
              <a:rPr lang="en-GB" sz="2400" dirty="0" smtClean="0"/>
              <a:t> </a:t>
            </a:r>
            <a:r>
              <a:rPr lang="en-GB" sz="2400" dirty="0"/>
              <a:t>D</a:t>
            </a:r>
            <a:r>
              <a:rPr lang="en-GB" sz="2400" dirty="0" smtClean="0"/>
              <a:t>emonstrate </a:t>
            </a:r>
            <a:r>
              <a:rPr lang="en-GB" sz="2400" dirty="0"/>
              <a:t>that the </a:t>
            </a:r>
            <a:r>
              <a:rPr lang="en-GB" sz="2400" dirty="0" err="1"/>
              <a:t>emittance</a:t>
            </a:r>
            <a:r>
              <a:rPr lang="en-GB" sz="2400" dirty="0"/>
              <a:t> of a </a:t>
            </a:r>
            <a:r>
              <a:rPr lang="en-GB" sz="2400" dirty="0" err="1"/>
              <a:t>muon</a:t>
            </a:r>
            <a:r>
              <a:rPr lang="en-GB" sz="2400" dirty="0"/>
              <a:t> beam can be reduced, the </a:t>
            </a:r>
            <a:r>
              <a:rPr lang="en-GB" sz="2400" dirty="0" err="1"/>
              <a:t>muon</a:t>
            </a:r>
            <a:r>
              <a:rPr lang="en-GB" sz="2400" dirty="0"/>
              <a:t> beam can be “cooled”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Superconducting magnet ‘string’. Partial return yoke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/>
              <a:t>LiH</a:t>
            </a:r>
            <a:r>
              <a:rPr lang="en-GB" sz="2400" dirty="0" smtClean="0"/>
              <a:t> absorber.</a:t>
            </a: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2 normal conducting RF cavities with Be windows.</a:t>
            </a: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2</a:t>
            </a:r>
            <a:r>
              <a:rPr lang="en-GB" sz="2400" dirty="0" smtClean="0"/>
              <a:t> high power RF amplifier chains. </a:t>
            </a: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 smtClean="0"/>
          </a:p>
          <a:p>
            <a:pPr algn="ctr">
              <a:spcAft>
                <a:spcPts val="1200"/>
              </a:spcAft>
            </a:pPr>
            <a:r>
              <a:rPr lang="en-GB" sz="2400" dirty="0" smtClean="0"/>
              <a:t>MICE </a:t>
            </a:r>
            <a:r>
              <a:rPr lang="en-GB" sz="2400" dirty="0"/>
              <a:t>will deliver the necessary, seminal, demonstration of </a:t>
            </a:r>
            <a:r>
              <a:rPr lang="en-GB" sz="2400" dirty="0" smtClean="0"/>
              <a:t>ionisation cooling </a:t>
            </a:r>
            <a:r>
              <a:rPr lang="en-GB" sz="2400" dirty="0"/>
              <a:t>required </a:t>
            </a:r>
            <a:r>
              <a:rPr lang="en-GB" sz="2400" dirty="0" smtClean="0"/>
              <a:t>for </a:t>
            </a:r>
            <a:r>
              <a:rPr lang="en-GB" sz="2400" dirty="0"/>
              <a:t>future experiments.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>
              <a:latin typeface="+mn-lt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7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648631" y="343709"/>
            <a:ext cx="5641057" cy="654924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MICE Experiment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3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1472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err="1" smtClean="0"/>
              <a:t>Muon</a:t>
            </a:r>
            <a:r>
              <a:rPr lang="en-GB" sz="2400" dirty="0" smtClean="0"/>
              <a:t> Ionisation Cooling Experiment is an international collaboration aiming to demonstrate that the emittance of a </a:t>
            </a:r>
            <a:r>
              <a:rPr lang="en-GB" sz="2400" dirty="0"/>
              <a:t>muon beam can be </a:t>
            </a:r>
            <a:r>
              <a:rPr lang="en-GB" sz="2400" dirty="0" smtClean="0"/>
              <a:t>reduced, the muon beam can be “</a:t>
            </a:r>
            <a:r>
              <a:rPr lang="en-GB" sz="2400" dirty="0"/>
              <a:t>cooled</a:t>
            </a:r>
            <a:r>
              <a:rPr lang="en-GB" sz="2400" dirty="0" smtClean="0"/>
              <a:t>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</a:t>
            </a:r>
            <a:r>
              <a:rPr lang="en-GB" sz="2400" dirty="0" smtClean="0"/>
              <a:t>iquid Hydrogen and </a:t>
            </a:r>
            <a:r>
              <a:rPr lang="en-GB" sz="2400" dirty="0" err="1" smtClean="0"/>
              <a:t>LiH</a:t>
            </a:r>
            <a:r>
              <a:rPr lang="en-GB" sz="2400" dirty="0" smtClean="0"/>
              <a:t> absorbers.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Establish </a:t>
            </a:r>
            <a:r>
              <a:rPr lang="en-GB" sz="2400" dirty="0"/>
              <a:t>feasibility of muon accelerators for particle </a:t>
            </a:r>
            <a:r>
              <a:rPr lang="en-GB" sz="2400" dirty="0" smtClean="0"/>
              <a:t>physics.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</a:t>
            </a:r>
            <a:r>
              <a:rPr lang="en-GB" sz="2400" dirty="0" smtClean="0"/>
              <a:t>nabling technology for investigating neutrino physics. </a:t>
            </a:r>
            <a:endParaRPr lang="en-GB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Capability </a:t>
            </a:r>
            <a:r>
              <a:rPr lang="en-GB" sz="2400" dirty="0"/>
              <a:t>to </a:t>
            </a:r>
            <a:r>
              <a:rPr lang="en-GB" sz="2400" dirty="0" smtClean="0"/>
              <a:t>deliver constituent collisions </a:t>
            </a:r>
            <a:r>
              <a:rPr lang="en-GB" sz="2400" dirty="0"/>
              <a:t>more energetic than those that can be achieved at the LHC. </a:t>
            </a:r>
            <a:endParaRPr lang="en-GB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MICE </a:t>
            </a:r>
            <a:r>
              <a:rPr lang="en-GB" sz="2400" dirty="0"/>
              <a:t>will deliver the necessary, seminal, demonstration of </a:t>
            </a:r>
            <a:r>
              <a:rPr lang="en-GB" sz="2400" dirty="0" smtClean="0"/>
              <a:t>cooling required for these future experiments.</a:t>
            </a:r>
          </a:p>
        </p:txBody>
      </p:sp>
    </p:spTree>
    <p:extLst>
      <p:ext uri="{BB962C8B-B14F-4D97-AF65-F5344CB8AC3E}">
        <p14:creationId xmlns:p14="http://schemas.microsoft.com/office/powerpoint/2010/main" val="37059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5641057" cy="654924"/>
          </a:xfrm>
        </p:spPr>
        <p:txBody>
          <a:bodyPr/>
          <a:lstStyle/>
          <a:p>
            <a:pPr eaLnBrk="1" hangingPunct="1"/>
            <a:r>
              <a:rPr lang="en-GB" altLang="en-US" sz="3600" dirty="0" smtClean="0"/>
              <a:t>MICE Experiment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7564" y="1291923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MICE will be completed in 2 stages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Step IV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Measure </a:t>
            </a:r>
            <a:r>
              <a:rPr lang="en-GB" sz="2800" dirty="0" smtClean="0"/>
              <a:t>absorber properties</a:t>
            </a:r>
            <a:endParaRPr lang="en-GB" sz="2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/>
              <a:t>liquid </a:t>
            </a:r>
            <a:r>
              <a:rPr lang="en-GB" sz="2800" dirty="0" smtClean="0"/>
              <a:t>hydrogen </a:t>
            </a:r>
            <a:endParaRPr lang="en-GB" sz="2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800" dirty="0"/>
              <a:t>l</a:t>
            </a:r>
            <a:r>
              <a:rPr lang="en-GB" sz="2800" dirty="0" smtClean="0"/>
              <a:t>ithium </a:t>
            </a:r>
            <a:r>
              <a:rPr lang="en-GB" sz="2800" dirty="0"/>
              <a:t>h</a:t>
            </a:r>
            <a:r>
              <a:rPr lang="en-GB" sz="2800" dirty="0" smtClean="0"/>
              <a:t>ydride</a:t>
            </a:r>
            <a:r>
              <a:rPr lang="en-GB" sz="2800" dirty="0"/>
              <a:t>, </a:t>
            </a:r>
            <a:r>
              <a:rPr lang="en-GB" sz="2800" dirty="0" err="1"/>
              <a:t>LiH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Demonstration of Ionisation Cooling</a:t>
            </a:r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Demonstrate cooling of Muon beam using </a:t>
            </a:r>
            <a:r>
              <a:rPr lang="en-GB" sz="2800" dirty="0" err="1" smtClean="0"/>
              <a:t>LiH</a:t>
            </a:r>
            <a:r>
              <a:rPr lang="en-GB" sz="2800" dirty="0" smtClean="0"/>
              <a:t> absorber with re-acceleration from 2 normally conducting RF cavities. </a:t>
            </a:r>
          </a:p>
        </p:txBody>
      </p:sp>
    </p:spTree>
    <p:extLst>
      <p:ext uri="{BB962C8B-B14F-4D97-AF65-F5344CB8AC3E}">
        <p14:creationId xmlns:p14="http://schemas.microsoft.com/office/powerpoint/2010/main" val="23013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684338" y="204788"/>
            <a:ext cx="5761037" cy="611187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MICE Step IV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E8B5C-9B37-493D-A222-5FDDBEFCBB78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5126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" y="3573016"/>
            <a:ext cx="9069387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68760"/>
            <a:ext cx="3410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 superconducting magnets, comprising 12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Liquid hydrogen/</a:t>
            </a:r>
            <a:r>
              <a:rPr lang="en-GB" sz="2000" dirty="0" err="1" smtClean="0"/>
              <a:t>LiH</a:t>
            </a:r>
            <a:r>
              <a:rPr lang="en-GB" sz="2000" dirty="0" smtClean="0"/>
              <a:t> absorber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High Z variable diffuser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3064" y="1190829"/>
            <a:ext cx="483619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2 scintillating-fibre trackers, </a:t>
            </a:r>
            <a:r>
              <a:rPr lang="en-GB" sz="2000" dirty="0"/>
              <a:t>5 planes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3 </a:t>
            </a:r>
            <a:r>
              <a:rPr lang="en-GB" sz="2000" dirty="0" smtClean="0"/>
              <a:t>Time of Flight </a:t>
            </a:r>
            <a:r>
              <a:rPr lang="en-GB" sz="2000" dirty="0" err="1" smtClean="0"/>
              <a:t>hodoscopes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2 Cherenkov counters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Kloe</a:t>
            </a:r>
            <a:r>
              <a:rPr lang="en-GB" sz="2000" dirty="0"/>
              <a:t> Light </a:t>
            </a:r>
            <a:r>
              <a:rPr lang="en-GB" sz="2000" dirty="0" smtClean="0"/>
              <a:t>(KL) detector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Electron </a:t>
            </a:r>
            <a:r>
              <a:rPr lang="en-GB" sz="2000" dirty="0" err="1" smtClean="0"/>
              <a:t>Muon</a:t>
            </a:r>
            <a:r>
              <a:rPr lang="en-GB" sz="2000" dirty="0" smtClean="0"/>
              <a:t> Ranger (EMR)</a:t>
            </a:r>
            <a:endParaRPr lang="en-GB" sz="20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494706" y="260648"/>
            <a:ext cx="6192688" cy="1872208"/>
          </a:xfrm>
        </p:spPr>
        <p:txBody>
          <a:bodyPr/>
          <a:lstStyle/>
          <a:p>
            <a:pPr lvl="1" eaLnBrk="1" hangingPunct="1"/>
            <a:r>
              <a:rPr lang="en-GB" altLang="en-US" sz="4000" dirty="0" smtClean="0"/>
              <a:t>Cooling Demonstration</a:t>
            </a:r>
            <a:br>
              <a:rPr lang="en-GB" altLang="en-US" sz="40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sz="2400" dirty="0"/>
              <a:t>Installation start  1</a:t>
            </a:r>
            <a:r>
              <a:rPr lang="en-GB" sz="2400" baseline="30000" dirty="0"/>
              <a:t>st</a:t>
            </a:r>
            <a:r>
              <a:rPr lang="en-GB" sz="2400" dirty="0"/>
              <a:t> June 2016.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2 RF cavities, 2 secondary absorbers </a:t>
            </a:r>
            <a:br>
              <a:rPr lang="en-GB" altLang="en-US" sz="2400" dirty="0" smtClean="0"/>
            </a:br>
            <a:r>
              <a:rPr lang="en-GB" altLang="en-US" sz="2400" dirty="0" smtClean="0"/>
              <a:t>bracketing main absorber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C4FF2-D52C-412B-892F-4B01800C9D7F}" type="slidenum">
              <a:rPr lang="en-GB"/>
              <a:pPr>
                <a:defRPr/>
              </a:pPr>
              <a:t>6</a:t>
            </a:fld>
            <a:endParaRPr lang="en-GB"/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911600"/>
            <a:ext cx="870585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55976" y="2470204"/>
            <a:ext cx="4354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Extended </a:t>
            </a:r>
            <a:r>
              <a:rPr lang="en-GB" dirty="0"/>
              <a:t>Partial Return Yoke – USA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2 </a:t>
            </a:r>
            <a:r>
              <a:rPr lang="en-GB" dirty="0"/>
              <a:t>x 201MHz cavities - USA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Be windows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Tested in B field to </a:t>
            </a:r>
            <a:r>
              <a:rPr lang="en-GB" dirty="0" smtClean="0"/>
              <a:t>14MV/m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-11631" y="2492896"/>
            <a:ext cx="47525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2 x 2MW 201MHz amplifier chains – UK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RF infrastructure support - UK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RF controls and monitoring </a:t>
            </a:r>
            <a:r>
              <a:rPr lang="en-GB" dirty="0" smtClean="0"/>
              <a:t>– UK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Muon phase determination - </a:t>
            </a:r>
            <a:r>
              <a:rPr lang="en-GB" dirty="0" smtClean="0"/>
              <a:t>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684338" y="204788"/>
            <a:ext cx="5761037" cy="611187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MICE Step IV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E8B5C-9B37-493D-A222-5FDDBEFCBB78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" t="12628" r="-325" b="-11394"/>
          <a:stretch/>
        </p:blipFill>
        <p:spPr>
          <a:xfrm>
            <a:off x="431818" y="1296000"/>
            <a:ext cx="819862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75655" y="258763"/>
            <a:ext cx="6649169" cy="577850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Partial Return Yoke (PRY)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85F7-B673-4ACD-BD0D-553DC3FA0747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717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1016000"/>
            <a:ext cx="403244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cs typeface="+mn-cs"/>
              </a:rPr>
              <a:t>Flux return path to protect sensitive equipment from fringe field of magnet chain.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100mm thick soft iron plate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2 angled plates per side, each fabricated from 3 sections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E</a:t>
            </a:r>
            <a:r>
              <a:rPr lang="en-GB" dirty="0" smtClean="0">
                <a:latin typeface="+mn-lt"/>
                <a:cs typeface="+mn-cs"/>
              </a:rPr>
              <a:t>nd plates made in 2 sections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  <a:cs typeface="+mn-cs"/>
              </a:rPr>
              <a:t>B</a:t>
            </a:r>
            <a:r>
              <a:rPr lang="en-GB" dirty="0" smtClean="0">
                <a:latin typeface="+mn-lt"/>
                <a:cs typeface="+mn-cs"/>
              </a:rPr>
              <a:t>racing structures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Made in the USA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Support structure made in UK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Shipped to UK and installed to schedule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cs typeface="+mn-cs"/>
              </a:rPr>
              <a:t>5 Gauss perimeter now runs just outside PRY supports.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smtClean="0">
                <a:latin typeface="+mn-lt"/>
                <a:cs typeface="+mn-cs"/>
              </a:rPr>
              <a:t>stray field concerns in critical areas eliminated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536504" cy="3402378"/>
          </a:xfrm>
          <a:prstGeom prst="rect">
            <a:avLst/>
          </a:prstGeom>
        </p:spPr>
      </p:pic>
      <p:pic>
        <p:nvPicPr>
          <p:cNvPr id="1026" name="Picture 2" descr="Partial Return-Yoke north side -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0112"/>
            <a:ext cx="3564000" cy="26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740352" cy="5190829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553125" cy="683195"/>
          </a:xfrm>
        </p:spPr>
        <p:txBody>
          <a:bodyPr/>
          <a:lstStyle/>
          <a:p>
            <a:pPr eaLnBrk="1" hangingPunct="1"/>
            <a:r>
              <a:rPr lang="en-GB" altLang="en-US" sz="4800" dirty="0" smtClean="0"/>
              <a:t>Partial Return Yoke (PRY)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E8B5C-9B37-493D-A222-5FDDBEFCBB78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4763"/>
            <a:ext cx="10112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Review 9th-10th Sept. 2015, Abingdon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18171</TotalTime>
  <Words>1234</Words>
  <Application>Microsoft Office PowerPoint</Application>
  <PresentationFormat>On-screen Show (4:3)</PresentationFormat>
  <Paragraphs>235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MICE  Demonstration of  Ionisation Cooling</vt:lpstr>
      <vt:lpstr>PowerPoint Presentation</vt:lpstr>
      <vt:lpstr>MICE Experiment</vt:lpstr>
      <vt:lpstr>MICE Experiment</vt:lpstr>
      <vt:lpstr>MICE Step IV</vt:lpstr>
      <vt:lpstr>Cooling Demonstration  Installation start  1st June 2016.  2 RF cavities, 2 secondary absorbers  bracketing main absorber</vt:lpstr>
      <vt:lpstr>MICE Step IV</vt:lpstr>
      <vt:lpstr>Partial Return Yoke (PRY)</vt:lpstr>
      <vt:lpstr>Partial Return Yoke (PRY)</vt:lpstr>
      <vt:lpstr>Step IV: Magnets</vt:lpstr>
      <vt:lpstr>Magnetic Alignment</vt:lpstr>
      <vt:lpstr>Bellows</vt:lpstr>
      <vt:lpstr>Cold Heads and Compressors</vt:lpstr>
      <vt:lpstr>He compressors and lines</vt:lpstr>
      <vt:lpstr>Cooling: RF Modules</vt:lpstr>
      <vt:lpstr>RF Module</vt:lpstr>
      <vt:lpstr>Cavity Temperature</vt:lpstr>
      <vt:lpstr>HPRF System Status</vt:lpstr>
      <vt:lpstr>HPF Re-baseline changes</vt:lpstr>
      <vt:lpstr>RF Power distribution</vt:lpstr>
      <vt:lpstr>RF Power</vt:lpstr>
      <vt:lpstr>Cooling Demonstration</vt:lpstr>
    </vt:vector>
  </TitlesOfParts>
  <Company>uos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Muon- RF Phase Determination</dc:title>
  <dc:creator>a</dc:creator>
  <cp:lastModifiedBy>colin</cp:lastModifiedBy>
  <cp:revision>275</cp:revision>
  <dcterms:created xsi:type="dcterms:W3CDTF">2013-11-07T06:23:47Z</dcterms:created>
  <dcterms:modified xsi:type="dcterms:W3CDTF">2015-09-08T21:58:15Z</dcterms:modified>
</cp:coreProperties>
</file>