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2" r:id="rId2"/>
    <p:sldId id="293" r:id="rId3"/>
    <p:sldId id="284" r:id="rId4"/>
    <p:sldId id="300" r:id="rId5"/>
    <p:sldId id="29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BF5DF"/>
    <a:srgbClr val="EEE9CC"/>
    <a:srgbClr val="9ACE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70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26C84C31-F969-9C4B-A846-D8C90E6A8894}" type="datetime1">
              <a:rPr lang="en-US"/>
              <a:pPr/>
              <a:t>2/4/10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EC2BCFB4-A2AA-8044-A8F0-7CD8E6E2B5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F80307AD-422A-384B-9B3A-D1D69CF6CCCA}" type="datetime1">
              <a:rPr lang="en-US"/>
              <a:pPr/>
              <a:t>2/4/10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E43D7C58-6528-6C45-8717-63A9BD7470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Presentation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>
                <a:effectLst>
                  <a:outerShdw blurRad="50800" dist="38100" dir="69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aseline="0">
                <a:solidFill>
                  <a:srgbClr val="C050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Section, subhead &amp; text r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 anchor="t">
            <a:normAutofit/>
          </a:bodyPr>
          <a:lstStyle>
            <a:lvl1pPr algn="l">
              <a:defRPr sz="3600" b="1" cap="all" baseline="0">
                <a:effectLst>
                  <a:outerShdw blurRad="50800" dist="38100" dir="14400000" algn="tl">
                    <a:schemeClr val="accent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fld id="{F15F8E99-8E88-E248-BAB4-71257F361BC9}" type="slidenum">
              <a:rPr lang="en-US"/>
              <a:pPr/>
              <a:t>‹#›</a:t>
            </a:fld>
            <a:r>
              <a:rPr lang="en-US"/>
              <a:t> – </a:t>
            </a:r>
            <a:fld id="{F9D4C668-63A3-EA48-8A1B-678BEA740560}" type="datetime1">
              <a:rPr lang="en-US"/>
              <a:pPr/>
              <a:t>2/4/10</a:t>
            </a:fld>
            <a:r>
              <a:rPr lang="en-US"/>
              <a:t>, © 2009 Internet2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Section, no r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 anchor="t">
            <a:normAutofit/>
          </a:bodyPr>
          <a:lstStyle>
            <a:lvl1pPr algn="l">
              <a:defRPr sz="3600" b="1" cap="all" baseline="0">
                <a:effectLst>
                  <a:outerShdw blurRad="50800" dist="38100" dir="14400000" algn="tl">
                    <a:schemeClr val="accent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76401"/>
            <a:ext cx="4038600" cy="395935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buNone/>
              <a:defRPr sz="22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6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fld id="{9B3A5979-4C49-EA4E-8A5D-FE444748EB64}" type="slidenum">
              <a:rPr lang="en-US"/>
              <a:pPr/>
              <a:t>‹#›</a:t>
            </a:fld>
            <a:r>
              <a:rPr lang="en-US"/>
              <a:t> – </a:t>
            </a:r>
            <a:fld id="{17EA0B9F-B3C3-0D40-A6BE-88FB02DA0E6C}" type="datetime1">
              <a:rPr lang="en-US"/>
              <a:pPr/>
              <a:t>2/4/10</a:t>
            </a:fld>
            <a:r>
              <a:rPr lang="en-US"/>
              <a:t>, © 2009 Internet2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, L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9037"/>
            <a:ext cx="3810000" cy="4525963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2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6"/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fld id="{4491275E-A16C-FD40-9844-D0A133B1D7BB}" type="slidenum">
              <a:rPr lang="en-US"/>
              <a:pPr/>
              <a:t>‹#›</a:t>
            </a:fld>
            <a:r>
              <a:rPr lang="en-US"/>
              <a:t> – </a:t>
            </a:r>
            <a:fld id="{022F0B7C-26D3-664C-8C70-7990896380DB}" type="datetime1">
              <a:rPr lang="en-US"/>
              <a:pPr/>
              <a:t>2/4/10</a:t>
            </a:fld>
            <a:r>
              <a:rPr lang="en-US"/>
              <a:t>, © 2009 Internet2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, full scree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 userDrawn="1"/>
        </p:nvSpPr>
        <p:spPr>
          <a:xfrm>
            <a:off x="457200" y="274638"/>
            <a:ext cx="8229600" cy="715089"/>
          </a:xfrm>
          <a:prstGeom prst="round2Diag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rgbClr val="FBF5DF">
                  <a:alpha val="50000"/>
                </a:srgb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  <a:normAutofit/>
          </a:bodyPr>
          <a:lstStyle/>
          <a:p>
            <a:endParaRPr lang="en-US" sz="3600">
              <a:solidFill>
                <a:srgbClr val="000000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9037"/>
            <a:ext cx="8001000" cy="4525963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2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6"/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089"/>
          </a:xfrm>
        </p:spPr>
        <p:txBody>
          <a:bodyPr>
            <a:normAutofit/>
          </a:bodyPr>
          <a:lstStyle>
            <a:lvl1pPr marL="57150" indent="0"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fld id="{BA584978-4DB3-5C45-99C5-6803BDA20335}" type="slidenum">
              <a:rPr lang="en-US"/>
              <a:pPr/>
              <a:t>‹#›</a:t>
            </a:fld>
            <a:r>
              <a:rPr lang="en-US"/>
              <a:t> – </a:t>
            </a:r>
            <a:fld id="{9854D6EB-A2ED-084B-8728-FD4FD43E649E}" type="datetime1">
              <a:rPr lang="en-US"/>
              <a:pPr/>
              <a:t>2/4/10</a:t>
            </a:fld>
            <a:r>
              <a:rPr lang="en-US"/>
              <a:t>, © 2009 Internet2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 userDrawn="1"/>
        </p:nvSpPr>
        <p:spPr>
          <a:xfrm>
            <a:off x="457200" y="274638"/>
            <a:ext cx="8229600" cy="792162"/>
          </a:xfrm>
          <a:prstGeom prst="round2Diag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rgbClr val="FBF5DF">
                  <a:alpha val="50000"/>
                </a:srgb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  <a:normAutofit/>
          </a:bodyPr>
          <a:lstStyle/>
          <a:p>
            <a:endParaRPr lang="en-US" sz="3600">
              <a:solidFill>
                <a:srgbClr val="000000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 marL="57150" indent="0" algn="l">
              <a:defRPr sz="3600"/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fld id="{9F20BC92-1FFE-534F-B81E-23B4440F0F9E}" type="slidenum">
              <a:rPr lang="en-US"/>
              <a:pPr/>
              <a:t>‹#›</a:t>
            </a:fld>
            <a:r>
              <a:rPr lang="en-US"/>
              <a:t> – </a:t>
            </a:r>
            <a:fld id="{BC92D90E-C5F7-7D47-83D6-CB133B96A5AF}" type="datetime1">
              <a:rPr lang="en-US"/>
              <a:pPr/>
              <a:t>2/4/10</a:t>
            </a:fld>
            <a:r>
              <a:rPr lang="en-US"/>
              <a:t>, © 2009 Internet2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fld id="{D5DD6602-BE00-6B41-914B-52083ED7129A}" type="slidenum">
              <a:rPr lang="en-US"/>
              <a:pPr/>
              <a:t>‹#›</a:t>
            </a:fld>
            <a:r>
              <a:rPr lang="en-US"/>
              <a:t> – </a:t>
            </a:r>
            <a:fld id="{6F6587F4-8224-484F-96E2-CB8393AC8535}" type="datetime1">
              <a:rPr lang="en-US"/>
              <a:pPr/>
              <a:t>2/4/10</a:t>
            </a:fld>
            <a:r>
              <a:rPr lang="en-US"/>
              <a:t>, © 2009 Internet2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Presentation 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1"/>
            <a:ext cx="4687887" cy="990600"/>
          </a:xfrm>
        </p:spPr>
        <p:txBody>
          <a:bodyPr anchor="b">
            <a:normAutofit/>
          </a:bodyPr>
          <a:lstStyle>
            <a:lvl1pPr algn="l">
              <a:defRPr sz="2400" b="1" cap="all">
                <a:effectLst>
                  <a:outerShdw blurRad="50800" dist="38100" dir="6900000">
                    <a:schemeClr val="accent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24201"/>
            <a:ext cx="7772400" cy="761999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C050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722313" y="4038600"/>
            <a:ext cx="7772400" cy="22860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679838-6686-4648-9B19-DFDA1D8575D5}" type="slidenum">
              <a:rPr lang="en-US"/>
              <a:pPr/>
              <a:t>‹#›</a:t>
            </a:fld>
            <a:r>
              <a:rPr lang="en-US"/>
              <a:t> – </a:t>
            </a:r>
            <a:fld id="{24A577E2-2329-0140-8DD2-DE287AB21681}" type="datetime1">
              <a:rPr lang="en-US"/>
              <a:pPr/>
              <a:t>2/4/10</a:t>
            </a:fld>
            <a:r>
              <a:rPr lang="en-US"/>
              <a:t>, © 2009 Internet2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17B3CCF0-A9A9-9D45-81C3-906CBF848035}" type="datetime1">
              <a:rPr lang="en-US"/>
              <a:pPr/>
              <a:t>2/4/10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r>
              <a:rPr lang="en-US"/>
              <a:t>© Internet2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CA6BD5B4-DEFC-564E-A0BC-93EE9FA55FA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I2Slides-Text1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8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8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8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8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8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hyperlink" Target="http://bit.ly/9a11D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hb@internet2.edu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  <a:t>Internet2 Member Engagement </a:t>
            </a:r>
            <a:br>
              <a:rPr lang="en-US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sz="3200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  <a:t>@ Winter 2010 ESCC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Feb. 4, 2009, 2010 Winter ESC Committee Meeting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George Brett, Senior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  <a:t>Abridged Overview Internet2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CC79158-6AA1-A04A-AA9A-7A3AA1361019}" type="slidenum">
              <a:rPr lang="en-US" smtClean="0"/>
              <a:pPr/>
              <a:t>2</a:t>
            </a:fld>
            <a:r>
              <a:rPr lang="en-US" smtClean="0"/>
              <a:t> – </a:t>
            </a:r>
            <a:fld id="{A347B95E-ED79-1940-9969-8A0D7405C68C}" type="datetime1">
              <a:rPr lang="en-US" smtClean="0"/>
              <a:pPr/>
              <a:t>2/4/10</a:t>
            </a:fld>
            <a:r>
              <a:rPr lang="en-US" smtClean="0"/>
              <a:t>, © 2009 Internet2</a:t>
            </a:r>
          </a:p>
        </p:txBody>
      </p:sp>
      <p:pic>
        <p:nvPicPr>
          <p:cNvPr id="7" name="Picture 6" descr="i2-map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133600"/>
            <a:ext cx="2743200" cy="1816100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115094" y="859632"/>
            <a:ext cx="5867400" cy="952500"/>
            <a:chOff x="115094" y="859632"/>
            <a:chExt cx="5867400" cy="952500"/>
          </a:xfrm>
        </p:grpSpPr>
        <p:sp>
          <p:nvSpPr>
            <p:cNvPr id="9" name="Rectangle 8"/>
            <p:cNvSpPr/>
            <p:nvPr/>
          </p:nvSpPr>
          <p:spPr>
            <a:xfrm>
              <a:off x="2478088" y="859632"/>
              <a:ext cx="1066800" cy="3810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Arial Narrow"/>
                </a:rPr>
                <a:t>Executive Team</a:t>
              </a:r>
              <a:endParaRPr lang="en-US" sz="900" dirty="0">
                <a:solidFill>
                  <a:schemeClr val="tx1"/>
                </a:solidFill>
                <a:latin typeface="Arial Narrow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58094" y="1431132"/>
              <a:ext cx="1066800" cy="3810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Arial Narrow"/>
                </a:rPr>
                <a:t>Finance</a:t>
              </a:r>
              <a:endParaRPr lang="en-US" sz="900" dirty="0">
                <a:solidFill>
                  <a:schemeClr val="tx1"/>
                </a:solidFill>
                <a:latin typeface="Arial Narrow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77294" y="1431132"/>
              <a:ext cx="10668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Arial Narrow"/>
                </a:rPr>
                <a:t>Member Relations and Communications</a:t>
              </a:r>
              <a:endParaRPr lang="en-US" sz="900" dirty="0">
                <a:solidFill>
                  <a:schemeClr val="tx1"/>
                </a:solidFill>
                <a:latin typeface="Arial Narrow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96494" y="1431132"/>
              <a:ext cx="1066800" cy="3810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Arial Narrow"/>
                </a:rPr>
                <a:t>Network Operations and Services</a:t>
              </a:r>
              <a:endParaRPr lang="en-US" sz="900" dirty="0">
                <a:solidFill>
                  <a:schemeClr val="tx1"/>
                </a:solidFill>
                <a:latin typeface="Arial Narrow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15694" y="1431132"/>
              <a:ext cx="1066800" cy="3810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Arial Narrow"/>
                </a:rPr>
                <a:t>Research and Development</a:t>
              </a:r>
              <a:endParaRPr lang="en-US" sz="900" dirty="0">
                <a:solidFill>
                  <a:schemeClr val="tx1"/>
                </a:solidFill>
                <a:latin typeface="Arial Narrow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5094" y="1431132"/>
              <a:ext cx="1066800" cy="3810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Arial Narrow"/>
                </a:rPr>
                <a:t>External Relations</a:t>
              </a:r>
              <a:endParaRPr lang="en-US" sz="900" dirty="0">
                <a:solidFill>
                  <a:schemeClr val="tx1"/>
                </a:solidFill>
                <a:latin typeface="Arial Narrow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48494" y="1278732"/>
              <a:ext cx="4800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5" idx="0"/>
            </p:cNvCxnSpPr>
            <p:nvPr/>
          </p:nvCxnSpPr>
          <p:spPr>
            <a:xfrm rot="5400000">
              <a:off x="572294" y="1354932"/>
              <a:ext cx="152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11" idx="0"/>
            </p:cNvCxnSpPr>
            <p:nvPr/>
          </p:nvCxnSpPr>
          <p:spPr>
            <a:xfrm rot="5400000">
              <a:off x="1715294" y="1354932"/>
              <a:ext cx="152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2"/>
              <a:endCxn id="12" idx="0"/>
            </p:cNvCxnSpPr>
            <p:nvPr/>
          </p:nvCxnSpPr>
          <p:spPr>
            <a:xfrm rot="5400000">
              <a:off x="2915841" y="1335485"/>
              <a:ext cx="1905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3" idx="0"/>
            </p:cNvCxnSpPr>
            <p:nvPr/>
          </p:nvCxnSpPr>
          <p:spPr>
            <a:xfrm rot="16200000" flipH="1">
              <a:off x="4154091" y="1355329"/>
              <a:ext cx="150812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4" idx="0"/>
            </p:cNvCxnSpPr>
            <p:nvPr/>
          </p:nvCxnSpPr>
          <p:spPr>
            <a:xfrm rot="5400000">
              <a:off x="5373688" y="1355726"/>
              <a:ext cx="15081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ontent Placeholder 3"/>
          <p:cNvSpPr txBox="1">
            <a:spLocks/>
          </p:cNvSpPr>
          <p:nvPr/>
        </p:nvSpPr>
        <p:spPr bwMode="auto">
          <a:xfrm>
            <a:off x="6210300" y="1431926"/>
            <a:ext cx="25908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Recent News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CEO Search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Staff Transitions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Network Services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Research and Development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Community Outreach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6" name="Content Placeholder 3"/>
          <p:cNvSpPr txBox="1">
            <a:spLocks/>
          </p:cNvSpPr>
          <p:nvPr/>
        </p:nvSpPr>
        <p:spPr bwMode="auto">
          <a:xfrm>
            <a:off x="342900" y="2612232"/>
            <a:ext cx="2895600" cy="2695128"/>
          </a:xfrm>
          <a:prstGeom prst="rect">
            <a:avLst/>
          </a:pr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Communities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Arts and Humanities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Health Sciences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Science and Engineering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Corporate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R&amp;E Networks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International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Government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K20 - Teaching &amp; Learning</a:t>
            </a:r>
          </a:p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</a:rPr>
              <a:t>Network Research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8" name="Content Placeholder 3"/>
          <p:cNvSpPr txBox="1">
            <a:spLocks/>
          </p:cNvSpPr>
          <p:nvPr/>
        </p:nvSpPr>
        <p:spPr bwMode="auto">
          <a:xfrm>
            <a:off x="1562894" y="5848400"/>
            <a:ext cx="3962400" cy="507950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  <a:hlinkClick r:id="rId3"/>
              </a:rPr>
              <a:t>E.Boyd</a:t>
            </a:r>
            <a:r>
              <a:rPr lang="en-US" sz="2000" dirty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  <a:hlinkClick r:id="rId3"/>
              </a:rPr>
              <a:t>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ＭＳ Ｐゴシック" pitchFamily="-108" charset="-128"/>
                <a:hlinkClick r:id="rId3"/>
              </a:rPr>
              <a:t> JT Internet2 Update (PDF)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9" name="Content Placeholder 3"/>
          <p:cNvSpPr txBox="1">
            <a:spLocks/>
          </p:cNvSpPr>
          <p:nvPr/>
        </p:nvSpPr>
        <p:spPr bwMode="auto">
          <a:xfrm>
            <a:off x="3696494" y="4038600"/>
            <a:ext cx="5295106" cy="15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-108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Internet2 members advance the state of art in networking. Internet2's broad range of activities and diverse membership community offer countless opportunities for participation and collaboration.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  <a:t>Member Relations </a:t>
            </a:r>
            <a:br>
              <a:rPr lang="en-US" sz="3200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sz="3200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  <a:t>and Communications (MRC) team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990600" y="1417637"/>
            <a:ext cx="6477000" cy="199522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-228600"/>
            <a:r>
              <a:rPr lang="en-US" sz="1800" b="1" dirty="0" smtClean="0">
                <a:solidFill>
                  <a:srgbClr val="FF6600"/>
                </a:solidFill>
              </a:rPr>
              <a:t>*New* </a:t>
            </a:r>
            <a:r>
              <a:rPr lang="en-US" sz="1800" b="1" dirty="0" smtClean="0"/>
              <a:t>Member Relations and Communications (MRC) team</a:t>
            </a:r>
          </a:p>
          <a:p>
            <a:pPr indent="-228600">
              <a:buFont typeface="Arial"/>
              <a:buChar char="•"/>
            </a:pPr>
            <a:r>
              <a:rPr lang="en-US" sz="1800" dirty="0" smtClean="0"/>
              <a:t>Ana Preston named Executive Director of MRC, 12/1/09</a:t>
            </a:r>
          </a:p>
          <a:p>
            <a:pPr indent="-228600">
              <a:buFont typeface="Arial"/>
              <a:buChar char="•"/>
            </a:pPr>
            <a:r>
              <a:rPr lang="en-US" sz="1800" dirty="0" smtClean="0"/>
              <a:t>MRC brings together Internet2’s member engagement team - including international and industry programs – with communications and meeting planning services under one umbrella to help better coordinate all of these activities. </a:t>
            </a:r>
            <a:endParaRPr lang="en-US" sz="1800" dirty="0" smtClean="0">
              <a:solidFill>
                <a:srgbClr val="000000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D7DD29B-A1B7-484A-94C7-D2F75E86144A}" type="slidenum">
              <a:rPr lang="en-US" smtClean="0"/>
              <a:pPr/>
              <a:t>3</a:t>
            </a:fld>
            <a:r>
              <a:rPr lang="en-US" smtClean="0"/>
              <a:t> – </a:t>
            </a:r>
            <a:fld id="{C9350DD8-BDE9-4A4B-A613-0FA14DC35A4A}" type="datetime1">
              <a:rPr lang="en-US" smtClean="0"/>
              <a:pPr/>
              <a:t>2/4/10</a:t>
            </a:fld>
            <a:r>
              <a:rPr lang="en-US" smtClean="0"/>
              <a:t>, © 2009 Internet2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6400" y="3962400"/>
            <a:ext cx="2895600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dirty="0" smtClean="0"/>
              <a:t>Numbers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214 University Members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59 Affiliate Members *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33 R&amp;E Network Members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10 Corporate Partners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37 Corporate Members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457200" y="3685402"/>
            <a:ext cx="457200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dirty="0" smtClean="0"/>
              <a:t>Ana’s Goals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Support CEO Transition and Governance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Develop/re-invigorate strategy for Membership Engagement program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 Every member counts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Re-new meeting planning and strategy</a:t>
            </a:r>
          </a:p>
          <a:p>
            <a:pPr>
              <a:buFont typeface="Wingdings" charset="2"/>
              <a:buChar char="§"/>
            </a:pPr>
            <a:r>
              <a:rPr lang="en-US" sz="1800" dirty="0" smtClean="0"/>
              <a:t> Create a cross-organization understanding of organizational and group priorities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  <a:t>George Brett,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838200" y="990601"/>
            <a:ext cx="7848600" cy="12953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-228600"/>
            <a:r>
              <a:rPr lang="en-US" sz="1800" b="1" dirty="0" smtClean="0"/>
              <a:t>Brief Background</a:t>
            </a:r>
          </a:p>
          <a:p>
            <a:pPr indent="-228600">
              <a:buFont typeface="Arial"/>
              <a:buChar char="•"/>
            </a:pPr>
            <a:r>
              <a:rPr lang="en-US" sz="1800" dirty="0" smtClean="0"/>
              <a:t>NSF PI/Co-Pi on CNIDR, Global Schoolhouse, </a:t>
            </a:r>
            <a:r>
              <a:rPr lang="en-US" sz="1800" dirty="0" err="1" smtClean="0"/>
              <a:t>Whois</a:t>
            </a:r>
            <a:r>
              <a:rPr lang="en-US" sz="1800" dirty="0" smtClean="0"/>
              <a:t>++, NCTTW, NLANR-DAST, Web-100, Bridging the Gap: End-to-End Networking for Landmark Applications</a:t>
            </a:r>
          </a:p>
          <a:p>
            <a:pPr indent="-228600">
              <a:buFont typeface="Arial"/>
              <a:buChar char="•"/>
            </a:pPr>
            <a:r>
              <a:rPr lang="en-US" sz="1800" dirty="0" smtClean="0"/>
              <a:t>Work history with UNC-ECS, MCNC, SURA, NCSA, Internet2</a:t>
            </a:r>
            <a:endParaRPr lang="en-US" sz="1800" dirty="0" smtClean="0">
              <a:solidFill>
                <a:srgbClr val="000000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D7DD29B-A1B7-484A-94C7-D2F75E86144A}" type="slidenum">
              <a:rPr lang="en-US" smtClean="0"/>
              <a:pPr/>
              <a:t>4</a:t>
            </a:fld>
            <a:r>
              <a:rPr lang="en-US" smtClean="0"/>
              <a:t> – </a:t>
            </a:r>
            <a:fld id="{C9350DD8-BDE9-4A4B-A613-0FA14DC35A4A}" type="datetime1">
              <a:rPr lang="en-US" smtClean="0"/>
              <a:pPr/>
              <a:t>2/4/10</a:t>
            </a:fld>
            <a:r>
              <a:rPr lang="en-US" smtClean="0"/>
              <a:t>, © 2009 Internet2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590800"/>
            <a:ext cx="320040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dirty="0" smtClean="0"/>
              <a:t>New Roles</a:t>
            </a:r>
          </a:p>
          <a:p>
            <a:pPr>
              <a:buFont typeface="Wingdings" charset="2"/>
              <a:buChar char="§"/>
            </a:pPr>
            <a:r>
              <a:rPr lang="en-US" sz="1600" dirty="0" smtClean="0"/>
              <a:t> 50% Member Engagement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 assigned 44 members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 planning team member</a:t>
            </a:r>
          </a:p>
          <a:p>
            <a:pPr>
              <a:buFont typeface="Wingdings" charset="2"/>
              <a:buChar char="§"/>
            </a:pPr>
            <a:r>
              <a:rPr lang="en-US" sz="1600" dirty="0" smtClean="0"/>
              <a:t> 50% Communication Team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Web services &amp; Applications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Web 2.0 &amp; Social Media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038600" y="2895600"/>
            <a:ext cx="4648200" cy="30777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dirty="0" smtClean="0"/>
              <a:t>I’m from Internet2 and here to Help</a:t>
            </a:r>
          </a:p>
          <a:p>
            <a:pPr>
              <a:buFont typeface="Wingdings" charset="2"/>
              <a:buChar char="§"/>
            </a:pPr>
            <a:r>
              <a:rPr lang="en-US" sz="1600" dirty="0" smtClean="0"/>
              <a:t> Relationship Manager for 12 Labs</a:t>
            </a:r>
          </a:p>
          <a:p>
            <a:pPr>
              <a:buFont typeface="Wingdings" charset="2"/>
              <a:buChar char="§"/>
            </a:pPr>
            <a:r>
              <a:rPr lang="en-US" sz="1600" dirty="0" smtClean="0"/>
              <a:t> Roles and Responsibilities of CRM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Communication –  Listen – understand what you want to see from Internet2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 Point of Contact for comments &amp; questions</a:t>
            </a:r>
          </a:p>
          <a:p>
            <a:pPr lvl="2">
              <a:buFont typeface="Wingdings" charset="2"/>
              <a:buChar char="§"/>
            </a:pPr>
            <a:r>
              <a:rPr lang="en-US" sz="1600" dirty="0" smtClean="0"/>
              <a:t> If I don’t know answer I’ll find it.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Help locate partners / participants for projects or other activities in the Internet2 community and beyond.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 To work </a:t>
            </a:r>
            <a:r>
              <a:rPr lang="en-US" sz="1600" smtClean="0"/>
              <a:t>with </a:t>
            </a:r>
            <a:r>
              <a:rPr lang="en-US" sz="1600" smtClean="0"/>
              <a:t>you all </a:t>
            </a:r>
            <a:r>
              <a:rPr lang="en-US" sz="1600" dirty="0" smtClean="0"/>
              <a:t>as our members</a:t>
            </a:r>
          </a:p>
          <a:p>
            <a:pPr lvl="1">
              <a:buFont typeface="Wingdings" charset="2"/>
              <a:buChar char="§"/>
            </a:pPr>
            <a:endParaRPr lang="en-US" sz="16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295400" y="4714963"/>
            <a:ext cx="2209800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dirty="0" smtClean="0"/>
              <a:t>Contact Info</a:t>
            </a:r>
          </a:p>
          <a:p>
            <a:pPr>
              <a:buFont typeface="Wingdings" charset="2"/>
              <a:buChar char="§"/>
            </a:pP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ghb@internet2.edu</a:t>
            </a:r>
            <a:endParaRPr lang="en-US" sz="1600" dirty="0" smtClean="0"/>
          </a:p>
          <a:p>
            <a:pPr>
              <a:buFont typeface="Wingdings" charset="2"/>
              <a:buChar char="§"/>
            </a:pPr>
            <a:r>
              <a:rPr lang="en-US" sz="1600" dirty="0" smtClean="0"/>
              <a:t> office: 202-331-5341</a:t>
            </a:r>
          </a:p>
          <a:p>
            <a:pPr>
              <a:buFont typeface="Wingdings" charset="2"/>
              <a:buChar char="§"/>
            </a:pPr>
            <a:r>
              <a:rPr lang="en-US" sz="1600" dirty="0" smtClean="0"/>
              <a:t> cell: 703-994-9629</a:t>
            </a:r>
          </a:p>
          <a:p>
            <a:pPr>
              <a:buFont typeface="Wingdings" charset="2"/>
              <a:buChar char="§"/>
            </a:pPr>
            <a:r>
              <a:rPr lang="en-US" sz="1600" dirty="0" smtClean="0"/>
              <a:t>  Twitter: @</a:t>
            </a:r>
            <a:r>
              <a:rPr lang="en-US" sz="1600" dirty="0" err="1" smtClean="0"/>
              <a:t>ghbrett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4687887" cy="990600"/>
          </a:xfrm>
        </p:spPr>
        <p:txBody>
          <a:bodyPr/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8" charset="-128"/>
                <a:cs typeface="ＭＳ Ｐゴシック" pitchFamily="-108" charset="-128"/>
              </a:rPr>
              <a:t>Internet2 Member Engagement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24200"/>
            <a:ext cx="7772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Feb. 4, 2010, 2010 Winter ESC Committee Meeting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George Brett, Senior Manager</a:t>
            </a:r>
          </a:p>
        </p:txBody>
      </p:sp>
      <p:sp>
        <p:nvSpPr>
          <p:cNvPr id="21508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For more information, visit www.internet2.edu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81BCC686-22BA-FF4D-B9D9-803C4B14A3C1}" type="slidenum">
              <a:rPr lang="en-US" smtClean="0"/>
              <a:pPr/>
              <a:t>5</a:t>
            </a:fld>
            <a:r>
              <a:rPr lang="en-US" smtClean="0"/>
              <a:t> – </a:t>
            </a:r>
            <a:fld id="{4A15F390-5A81-2F46-9A74-3C41EE52AB2A}" type="datetime1">
              <a:rPr lang="en-US" smtClean="0"/>
              <a:pPr/>
              <a:t>2/4/10</a:t>
            </a:fld>
            <a:r>
              <a:rPr lang="en-US" smtClean="0"/>
              <a:t>, © 2009 Internet2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et2_pres">
  <a:themeElements>
    <a:clrScheme name="Internet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internet2_pres.pot</Template>
  <TotalTime>150</TotalTime>
  <Words>507</Words>
  <Application>Microsoft Macintosh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internet2_pres</vt:lpstr>
      <vt:lpstr>Internet2 Member Engagement  @ Winter 2010 ESCC</vt:lpstr>
      <vt:lpstr>Abridged Overview Internet2</vt:lpstr>
      <vt:lpstr>Member Relations  and Communications (MRC) team</vt:lpstr>
      <vt:lpstr>George Brett, </vt:lpstr>
      <vt:lpstr>Internet2 Member Engagement</vt:lpstr>
    </vt:vector>
  </TitlesOfParts>
  <Company>UCAID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George Brett</dc:creator>
  <cp:lastModifiedBy>George Brett</cp:lastModifiedBy>
  <cp:revision>13</cp:revision>
  <dcterms:created xsi:type="dcterms:W3CDTF">2010-02-04T15:56:11Z</dcterms:created>
  <dcterms:modified xsi:type="dcterms:W3CDTF">2010-02-04T15:59:23Z</dcterms:modified>
</cp:coreProperties>
</file>