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7" r:id="rId3"/>
    <p:sldId id="312" r:id="rId4"/>
    <p:sldId id="324" r:id="rId5"/>
    <p:sldId id="320" r:id="rId6"/>
    <p:sldId id="311" r:id="rId7"/>
    <p:sldId id="309" r:id="rId8"/>
    <p:sldId id="315" r:id="rId9"/>
    <p:sldId id="323" r:id="rId10"/>
    <p:sldId id="316" r:id="rId11"/>
    <p:sldId id="317" r:id="rId12"/>
    <p:sldId id="318" r:id="rId13"/>
    <p:sldId id="319" r:id="rId14"/>
    <p:sldId id="321" r:id="rId15"/>
    <p:sldId id="308" r:id="rId16"/>
    <p:sldId id="322" r:id="rId17"/>
    <p:sldId id="325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99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55" autoAdjust="0"/>
    <p:restoredTop sz="86332" autoAdjust="0"/>
  </p:normalViewPr>
  <p:slideViewPr>
    <p:cSldViewPr>
      <p:cViewPr varScale="1">
        <p:scale>
          <a:sx n="110" d="100"/>
          <a:sy n="110" d="100"/>
        </p:scale>
        <p:origin x="-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5CC9F50-0A04-444C-9B42-51412AA2B52B}" type="datetime1">
              <a:rPr lang="en-US"/>
              <a:pPr>
                <a:defRPr/>
              </a:pPr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2E51E7E-1ECB-DF4B-91CA-6DE4FA2FE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F388906-A640-6A44-AE36-0B8E08EC4C35}" type="datetime1">
              <a:rPr lang="en-US"/>
              <a:pPr>
                <a:defRPr/>
              </a:pPr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1F9718A-2062-4943-B863-F889EB951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A52C-0211-2849-AE9B-03382C0B6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8F4F-E367-9A4F-BB13-CEB5377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6CD0-10DC-FC41-83EC-7F2BCF0CA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E367E2-7312-354D-9D4D-C16211D35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2342-098C-F147-8681-40ADBF9E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872DFE-615D-3743-A893-3799272AD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B0BE-A73A-5F47-B9DF-8E7B345A4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0531-F5A5-9342-9F31-B0EA6FD4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FEB5-CFF2-734C-9004-7054C618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F748-A6B3-5D43-BE20-1B7FA3E62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2F17-151F-E446-8114-57C8B967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524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April 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D.W. Cheng - LARP CM20/HiLumi,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3459149-D6BB-8F4B-973B-01E56E14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6" name="Picture 30" descr="USLARP"/>
            <p:cNvPicPr>
              <a:picLocks noChangeAspect="1" noChangeArrowheads="1"/>
            </p:cNvPicPr>
            <p:nvPr userDrawn="1"/>
          </p:nvPicPr>
          <p:blipFill>
            <a:blip r:embed="rId13"/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31" descr="USLARP"/>
            <p:cNvPicPr>
              <a:picLocks noChangeAspect="1" noChangeArrowheads="1"/>
            </p:cNvPicPr>
            <p:nvPr userDrawn="1"/>
          </p:nvPicPr>
          <p:blipFill>
            <a:blip r:embed="rId14"/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/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LBNL_small_logo.psd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152400"/>
            <a:ext cx="1208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57" r:id="rId3"/>
    <p:sldLayoutId id="214748566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752600"/>
          </a:xfrm>
        </p:spPr>
        <p:txBody>
          <a:bodyPr/>
          <a:lstStyle/>
          <a:p>
            <a:r>
              <a:rPr lang="en-GB" dirty="0"/>
              <a:t>QXF Coil </a:t>
            </a:r>
            <a:r>
              <a:rPr lang="en-GB" dirty="0" smtClean="0"/>
              <a:t>Fabrication:</a:t>
            </a:r>
            <a:br>
              <a:rPr lang="en-GB" dirty="0" smtClean="0"/>
            </a:br>
            <a:r>
              <a:rPr lang="en-GB" dirty="0" smtClean="0"/>
              <a:t>A Forward Look</a:t>
            </a:r>
            <a:endParaRPr lang="en-GB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458200" cy="12192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Joint LARP CM20/HiLUMI Collaboration Meeting</a:t>
            </a:r>
          </a:p>
          <a:p>
            <a:r>
              <a:rPr lang="en-US" dirty="0" smtClean="0"/>
              <a:t>April 8-10, 2013 • Napa, CA USA</a:t>
            </a:r>
            <a:endParaRPr lang="en-US" dirty="0"/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4876800"/>
            <a:ext cx="8458200" cy="1219200"/>
          </a:xfrm>
        </p:spPr>
        <p:txBody>
          <a:bodyPr/>
          <a:lstStyle/>
          <a:p>
            <a:r>
              <a:rPr lang="en-GB" dirty="0" smtClean="0">
                <a:solidFill>
                  <a:srgbClr val="A6A6A6"/>
                </a:solidFill>
              </a:rPr>
              <a:t>Dan Cheng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April 9,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Coil Processing: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Gaps</a:t>
            </a:r>
          </a:p>
          <a:p>
            <a:pPr lvl="1"/>
            <a:r>
              <a:rPr lang="en-US" baseline="0" dirty="0" smtClean="0"/>
              <a:t>Pole islands, wedges </a:t>
            </a:r>
            <a:r>
              <a:rPr lang="en-US" dirty="0" smtClean="0"/>
              <a:t>optimization</a:t>
            </a:r>
            <a:endParaRPr lang="en-US" baseline="0" dirty="0" smtClean="0"/>
          </a:p>
          <a:p>
            <a:pPr lvl="1"/>
            <a:r>
              <a:rPr lang="en-US" baseline="0" dirty="0" smtClean="0"/>
              <a:t>HQ Coils 17 and 21 did not close ga</a:t>
            </a:r>
            <a:r>
              <a:rPr lang="en-US" dirty="0" smtClean="0"/>
              <a:t>ps after reaction</a:t>
            </a:r>
          </a:p>
          <a:p>
            <a:pPr lvl="2"/>
            <a:r>
              <a:rPr lang="en-US" dirty="0" smtClean="0"/>
              <a:t>All other coils used insulation sleeve</a:t>
            </a:r>
            <a:endParaRPr lang="en-US" baseline="0" dirty="0" smtClean="0"/>
          </a:p>
          <a:p>
            <a:pPr lvl="2"/>
            <a:r>
              <a:rPr lang="en-US" dirty="0" smtClean="0"/>
              <a:t>Seems to indicate that directly braided insulation on cables needs more</a:t>
            </a:r>
            <a:r>
              <a:rPr lang="en-US" baseline="0" dirty="0" smtClean="0"/>
              <a:t> data</a:t>
            </a:r>
            <a:endParaRPr lang="en-US" dirty="0" smtClean="0"/>
          </a:p>
          <a:p>
            <a:pPr lvl="1"/>
            <a:r>
              <a:rPr lang="en-US" dirty="0" smtClean="0"/>
              <a:t>Practice QXF </a:t>
            </a:r>
            <a:r>
              <a:rPr lang="en-US" dirty="0" err="1" smtClean="0"/>
              <a:t>coil(s</a:t>
            </a:r>
            <a:r>
              <a:rPr lang="en-US" dirty="0" smtClean="0"/>
              <a:t>) should be designed so that gaps remain in the islands after reaction</a:t>
            </a:r>
          </a:p>
          <a:p>
            <a:r>
              <a:rPr lang="en-US" dirty="0" smtClean="0"/>
              <a:t>Mica slip planes</a:t>
            </a:r>
          </a:p>
          <a:p>
            <a:r>
              <a:rPr lang="en-US" dirty="0" smtClean="0"/>
              <a:t>Can two coils be reacted effectively in one oven cycle?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coil17g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27758"/>
            <a:ext cx="2362200" cy="1924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3195935"/>
            <a:ext cx="174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HQ Coil 17 </a:t>
            </a:r>
          </a:p>
          <a:p>
            <a:r>
              <a:rPr lang="en-US" sz="1200" i="1" dirty="0" smtClean="0"/>
              <a:t>post-reaction pole gap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Coil Processing: Impregnation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Does CTD 101K epoxy exhibit acceptable radiation hardness?</a:t>
            </a:r>
          </a:p>
          <a:p>
            <a:pPr lvl="1"/>
            <a:r>
              <a:rPr lang="en-US" dirty="0" smtClean="0"/>
              <a:t>What are the requirements?</a:t>
            </a:r>
          </a:p>
          <a:p>
            <a:pPr lvl="1"/>
            <a:r>
              <a:rPr lang="en-US" dirty="0" smtClean="0"/>
              <a:t>What is the real data?</a:t>
            </a:r>
          </a:p>
          <a:p>
            <a:pPr lvl="0"/>
            <a:r>
              <a:rPr lang="en-US" dirty="0" smtClean="0"/>
              <a:t>Technical challenges for impregnation using </a:t>
            </a:r>
            <a:r>
              <a:rPr lang="en-US" dirty="0" err="1" smtClean="0"/>
              <a:t>Cyanate</a:t>
            </a:r>
            <a:r>
              <a:rPr lang="en-US" dirty="0" smtClean="0"/>
              <a:t> Ester blends (or other materials) must be overcome for long coils</a:t>
            </a:r>
          </a:p>
          <a:p>
            <a:pPr lvl="0"/>
            <a:r>
              <a:rPr lang="en-US" dirty="0" smtClean="0"/>
              <a:t>Instrumentation traces</a:t>
            </a:r>
          </a:p>
          <a:p>
            <a:pPr lvl="1"/>
            <a:r>
              <a:rPr lang="en-US" dirty="0" smtClean="0"/>
              <a:t>Do laminated polyimide trace materials pose problems for impregnation?</a:t>
            </a:r>
          </a:p>
          <a:p>
            <a:pPr lvl="1"/>
            <a:r>
              <a:rPr lang="en-US" dirty="0" smtClean="0"/>
              <a:t>Trace behavior (bubbles) on inside bore after</a:t>
            </a:r>
            <a:r>
              <a:rPr lang="en-US" dirty="0" smtClean="0"/>
              <a:t> testing cycle </a:t>
            </a:r>
            <a:r>
              <a:rPr lang="en-US" dirty="0" smtClean="0"/>
              <a:t>have continued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202680" y="4020125"/>
            <a:ext cx="2865120" cy="2228275"/>
            <a:chOff x="6202680" y="3867725"/>
            <a:chExt cx="2865120" cy="2228275"/>
          </a:xfrm>
        </p:grpSpPr>
        <p:pic>
          <p:nvPicPr>
            <p:cNvPr id="7" name="Picture 6" descr="DSC03743.jpeg"/>
            <p:cNvPicPr>
              <a:picLocks noChangeAspect="1"/>
            </p:cNvPicPr>
            <p:nvPr/>
          </p:nvPicPr>
          <p:blipFill>
            <a:blip r:embed="rId2"/>
            <a:srcRect l="13610" t="36156" r="22207" b="9896"/>
            <a:stretch>
              <a:fillRect/>
            </a:stretch>
          </p:blipFill>
          <p:spPr>
            <a:xfrm>
              <a:off x="6202680" y="3867725"/>
              <a:ext cx="2865120" cy="180617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326442">
              <a:off x="7278027" y="4324387"/>
              <a:ext cx="1621135" cy="5240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3787065">
              <a:off x="6811056" y="4771179"/>
              <a:ext cx="1295121" cy="52409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634335"/>
              <a:ext cx="1959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Bubbles on inside bore of </a:t>
              </a:r>
            </a:p>
            <a:p>
              <a:r>
                <a:rPr lang="en-US" sz="1200" i="1" dirty="0" smtClean="0"/>
                <a:t>LQS03 after magnet test</a:t>
              </a:r>
              <a:endParaRPr lang="en-US" sz="12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7000" y="1184565"/>
            <a:ext cx="2497711" cy="2703731"/>
            <a:chOff x="6477000" y="1219200"/>
            <a:chExt cx="2497711" cy="2703731"/>
          </a:xfrm>
        </p:grpSpPr>
        <p:pic>
          <p:nvPicPr>
            <p:cNvPr id="14" name="Picture 13" descr="DSC03558.jpeg"/>
            <p:cNvPicPr>
              <a:picLocks noChangeAspect="1"/>
            </p:cNvPicPr>
            <p:nvPr/>
          </p:nvPicPr>
          <p:blipFill>
            <a:blip r:embed="rId3"/>
            <a:srcRect l="33066" t="27682" r="32246" b="29818"/>
            <a:stretch>
              <a:fillRect/>
            </a:stretch>
          </p:blipFill>
          <p:spPr>
            <a:xfrm>
              <a:off x="6553200" y="1219200"/>
              <a:ext cx="2286000" cy="21006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77000" y="3276600"/>
              <a:ext cx="249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Inside bore of HQ02a during </a:t>
              </a:r>
            </a:p>
            <a:p>
              <a:r>
                <a:rPr lang="en-US" sz="1200" i="1" dirty="0" smtClean="0"/>
                <a:t>assembly (Coil 15 was previously</a:t>
              </a:r>
            </a:p>
            <a:p>
              <a:r>
                <a:rPr lang="en-US" sz="1200" i="1" dirty="0" smtClean="0"/>
                <a:t>tested in HQ mirror)</a:t>
              </a:r>
              <a:endParaRPr lang="en-US" sz="1200" i="1" dirty="0"/>
            </a:p>
          </p:txBody>
        </p:sp>
      </p:grpSp>
      <p:cxnSp>
        <p:nvCxnSpPr>
          <p:cNvPr id="18" name="Straight Arrow Connector 17"/>
          <p:cNvCxnSpPr>
            <a:endCxn id="22" idx="6"/>
          </p:cNvCxnSpPr>
          <p:nvPr/>
        </p:nvCxnSpPr>
        <p:spPr>
          <a:xfrm rot="10800000">
            <a:off x="7803488" y="2841258"/>
            <a:ext cx="349912" cy="54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15200" y="2590799"/>
            <a:ext cx="488288" cy="500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Coil Processing: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Strain gages</a:t>
            </a:r>
          </a:p>
          <a:p>
            <a:pPr lvl="1"/>
            <a:r>
              <a:rPr lang="en-US" dirty="0" smtClean="0"/>
              <a:t>Bonding, protection of </a:t>
            </a:r>
            <a:r>
              <a:rPr lang="en-US" dirty="0" err="1" smtClean="0"/>
              <a:t>SGs</a:t>
            </a:r>
            <a:endParaRPr lang="en-US" dirty="0" smtClean="0"/>
          </a:p>
          <a:p>
            <a:r>
              <a:rPr lang="en-US" dirty="0" smtClean="0"/>
              <a:t>Instrumentation/heater traces</a:t>
            </a:r>
          </a:p>
          <a:p>
            <a:pPr lvl="1"/>
            <a:r>
              <a:rPr lang="en-US" dirty="0" smtClean="0"/>
              <a:t>Are thicker (&gt;25 µ</a:t>
            </a:r>
            <a:r>
              <a:rPr lang="en-US" dirty="0" err="1" smtClean="0"/>
              <a:t>m</a:t>
            </a:r>
            <a:r>
              <a:rPr lang="en-US" dirty="0" smtClean="0"/>
              <a:t>) polyimide layers acceptable for quench protection? (HQ02a results pending)</a:t>
            </a:r>
          </a:p>
          <a:p>
            <a:r>
              <a:rPr lang="en-US" dirty="0" smtClean="0"/>
              <a:t>Wiring</a:t>
            </a:r>
          </a:p>
          <a:p>
            <a:pPr lvl="1"/>
            <a:r>
              <a:rPr lang="en-US" dirty="0" smtClean="0"/>
              <a:t>Most Teflon insulated instrumentation wires (VT &amp; </a:t>
            </a:r>
            <a:r>
              <a:rPr lang="en-US" dirty="0" err="1" smtClean="0"/>
              <a:t>SGs</a:t>
            </a:r>
            <a:r>
              <a:rPr lang="en-US" dirty="0" smtClean="0"/>
              <a:t>) currently used are rated for 600V; what is acceptable for high voltage performance (~5kV coil </a:t>
            </a:r>
            <a:r>
              <a:rPr lang="en-US" dirty="0" err="1" smtClean="0"/>
              <a:t>hipot</a:t>
            </a:r>
            <a:r>
              <a:rPr lang="en-US" dirty="0" smtClean="0"/>
              <a:t> testing)?</a:t>
            </a:r>
          </a:p>
          <a:p>
            <a:pPr lvl="1"/>
            <a:r>
              <a:rPr lang="en-US" dirty="0" smtClean="0"/>
              <a:t>Can the packaging of instrumentation wires be optimized in magnet assemblies for axial loading</a:t>
            </a:r>
          </a:p>
          <a:p>
            <a:r>
              <a:rPr lang="en-US" dirty="0" smtClean="0"/>
              <a:t>Connectors</a:t>
            </a:r>
          </a:p>
          <a:p>
            <a:pPr lvl="1"/>
            <a:r>
              <a:rPr lang="en-US" dirty="0" smtClean="0"/>
              <a:t>Plain </a:t>
            </a:r>
            <a:r>
              <a:rPr lang="en-US" dirty="0" err="1" smtClean="0"/>
              <a:t>Hypertronics</a:t>
            </a:r>
            <a:r>
              <a:rPr lang="en-US" dirty="0" smtClean="0"/>
              <a:t> connectors are not polarized—easy to flip connectors</a:t>
            </a:r>
          </a:p>
          <a:p>
            <a:pPr lvl="1"/>
            <a:r>
              <a:rPr lang="en-US" dirty="0" smtClean="0"/>
              <a:t>Manuf. stated specs say ~1600V – 3000V breakdown voltage (&lt;5kV </a:t>
            </a:r>
            <a:r>
              <a:rPr lang="en-US" dirty="0" err="1" smtClean="0"/>
              <a:t>hipot</a:t>
            </a:r>
            <a:r>
              <a:rPr lang="en-US" dirty="0" smtClean="0"/>
              <a:t> testing)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29400" y="2433935"/>
            <a:ext cx="2438400" cy="2138065"/>
            <a:chOff x="6553200" y="3352800"/>
            <a:chExt cx="2438400" cy="2138065"/>
          </a:xfrm>
        </p:grpSpPr>
        <p:pic>
          <p:nvPicPr>
            <p:cNvPr id="8" name="Picture 7" descr="DSC01351.jpeg"/>
            <p:cNvPicPr>
              <a:picLocks noChangeAspect="1"/>
            </p:cNvPicPr>
            <p:nvPr/>
          </p:nvPicPr>
          <p:blipFill>
            <a:blip r:embed="rId2"/>
            <a:srcRect l="28184" t="28255" r="26816" b="30495"/>
            <a:stretch>
              <a:fillRect/>
            </a:stretch>
          </p:blipFill>
          <p:spPr>
            <a:xfrm>
              <a:off x="6553200" y="3352800"/>
              <a:ext cx="2438400" cy="1676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5029200"/>
              <a:ext cx="2121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Instrumentation wire routing</a:t>
              </a:r>
            </a:p>
            <a:p>
              <a:r>
                <a:rPr lang="en-US" sz="1200" i="1" dirty="0" smtClean="0"/>
                <a:t>of LQS03 at Lead End.</a:t>
              </a:r>
              <a:endParaRPr lang="en-US" sz="1200" i="1" dirty="0"/>
            </a:p>
          </p:txBody>
        </p:sp>
      </p:grpSp>
      <p:pic>
        <p:nvPicPr>
          <p:cNvPr id="10" name="Picture 9" descr="hyper L Se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25" y="4600575"/>
            <a:ext cx="157797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Q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6936060" y="2352451"/>
            <a:ext cx="1445335" cy="1466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Processing: Inspection &amp; Electrical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Determine what QA steps are necessary throughout all process steps to sufficiently document behaviors</a:t>
            </a:r>
          </a:p>
          <a:p>
            <a:r>
              <a:rPr lang="en-US" dirty="0" smtClean="0"/>
              <a:t>Mechanical inspections</a:t>
            </a:r>
          </a:p>
          <a:p>
            <a:pPr lvl="1"/>
            <a:r>
              <a:rPr lang="en-US" baseline="0" dirty="0" smtClean="0"/>
              <a:t>CMM</a:t>
            </a:r>
          </a:p>
          <a:p>
            <a:pPr lvl="2"/>
            <a:r>
              <a:rPr lang="en-US" dirty="0" smtClean="0"/>
              <a:t>All Labs to use same reference models</a:t>
            </a:r>
          </a:p>
          <a:p>
            <a:pPr lvl="2"/>
            <a:r>
              <a:rPr lang="en-US" baseline="0" dirty="0" smtClean="0"/>
              <a:t>Develop database of pre-</a:t>
            </a:r>
            <a:r>
              <a:rPr lang="en-US" dirty="0" smtClean="0"/>
              <a:t> and </a:t>
            </a:r>
            <a:r>
              <a:rPr lang="en-US" baseline="0" dirty="0" smtClean="0"/>
              <a:t>post-compression measurement</a:t>
            </a:r>
            <a:r>
              <a:rPr lang="en-US" dirty="0" smtClean="0"/>
              <a:t> data for coils</a:t>
            </a:r>
            <a:endParaRPr lang="en-US" baseline="0" dirty="0" smtClean="0"/>
          </a:p>
          <a:p>
            <a:pPr lvl="1"/>
            <a:r>
              <a:rPr lang="en-US" dirty="0" smtClean="0"/>
              <a:t>Coil Autopsies (for practice coils and other)</a:t>
            </a:r>
          </a:p>
          <a:p>
            <a:pPr lvl="2"/>
            <a:r>
              <a:rPr lang="en-US" dirty="0" smtClean="0"/>
              <a:t>Develop a clear definition of what features, interfaces, profiles need to be </a:t>
            </a:r>
            <a:r>
              <a:rPr lang="en-US" dirty="0" smtClean="0"/>
              <a:t>inspected and how this feeds back into real coil production</a:t>
            </a:r>
          </a:p>
          <a:p>
            <a:r>
              <a:rPr lang="en-US" baseline="0" dirty="0" smtClean="0"/>
              <a:t>Electrical QA</a:t>
            </a:r>
          </a:p>
          <a:p>
            <a:pPr lvl="1"/>
            <a:r>
              <a:rPr lang="en-US" dirty="0" smtClean="0"/>
              <a:t>Is it beneficial to use the same hardware systems and software for QA steps (impulse, </a:t>
            </a:r>
            <a:r>
              <a:rPr lang="en-US" dirty="0" err="1" smtClean="0"/>
              <a:t>hipot</a:t>
            </a:r>
            <a:r>
              <a:rPr lang="en-US" dirty="0" smtClean="0"/>
              <a:t>, Sequential R tests) at different Labs?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2" descr="F:\Program Files\Apache Group\Apache2\htdocs\NTX_Experimental_Data\Super-conducting-magnet-program-wrok-related\Hi-pot-test-data\HQmagnet-20130328\HQMag_3_10_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655" y="3635876"/>
            <a:ext cx="1295400" cy="1164724"/>
          </a:xfrm>
          <a:prstGeom prst="rect">
            <a:avLst/>
          </a:prstGeom>
          <a:noFill/>
        </p:spPr>
      </p:pic>
      <p:pic>
        <p:nvPicPr>
          <p:cNvPr id="9" name="Picture 2" descr="F:\Program Files\Apache Group\Apache2\htdocs\NTX_Experimental_Data\Super-conducting-magnet-program-wrok-related\Impulse-test\Impulse-test-data\HQMC20130328\HQ20130328_p-lead_po\HQmag-2013032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903465"/>
            <a:ext cx="2629085" cy="126873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177635"/>
            <a:ext cx="1713620" cy="13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7E2-7312-354D-9D4D-C16211D355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QXF coil task has standing issues and/or technical decisions that need to be made through all stages of design and fabrication</a:t>
            </a:r>
          </a:p>
          <a:p>
            <a:pPr lvl="1"/>
            <a:r>
              <a:rPr lang="en-US" dirty="0" smtClean="0"/>
              <a:t>Some experimental data exists, but we need more data points to make technically sound decisions</a:t>
            </a:r>
          </a:p>
          <a:p>
            <a:r>
              <a:rPr lang="en-US" dirty="0" smtClean="0"/>
              <a:t>We may be able to leverage pre-existing tasks efficiently in order to solve many of these issues</a:t>
            </a:r>
          </a:p>
          <a:p>
            <a:pPr lvl="1"/>
            <a:r>
              <a:rPr lang="en-US" dirty="0" smtClean="0"/>
              <a:t>HQ, LHQ, and Base </a:t>
            </a:r>
            <a:r>
              <a:rPr lang="en-US" dirty="0" smtClean="0"/>
              <a:t>Programs (GARD) </a:t>
            </a:r>
            <a:r>
              <a:rPr lang="en-US" dirty="0" smtClean="0"/>
              <a:t>may already be positioned to answer some of these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QXF Coils: Begin with the end in mind…</a:t>
            </a:r>
            <a:endParaRPr lang="en-US" dirty="0"/>
          </a:p>
        </p:txBody>
      </p:sp>
      <p:pic>
        <p:nvPicPr>
          <p:cNvPr id="7" name="Picture 6" descr="LARP 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65" y="4135365"/>
            <a:ext cx="2743200" cy="191061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Primary outcome of LARP (and QXF Coil Fabrication) should be </a:t>
            </a:r>
            <a:r>
              <a:rPr lang="en-US" b="1" u="sng" dirty="0" smtClean="0"/>
              <a:t>Documentation</a:t>
            </a:r>
          </a:p>
          <a:p>
            <a:pPr lvl="1"/>
            <a:r>
              <a:rPr lang="en-US" dirty="0" smtClean="0"/>
              <a:t>Of Designs</a:t>
            </a:r>
          </a:p>
          <a:p>
            <a:pPr lvl="1"/>
            <a:r>
              <a:rPr lang="en-US" dirty="0" smtClean="0"/>
              <a:t>Of Processes</a:t>
            </a:r>
          </a:p>
          <a:p>
            <a:pPr lvl="1"/>
            <a:r>
              <a:rPr lang="en-US" dirty="0" smtClean="0"/>
              <a:t>Of Performance and Behaviors</a:t>
            </a:r>
          </a:p>
          <a:p>
            <a:pPr lvl="1"/>
            <a:r>
              <a:rPr lang="en-US" dirty="0" smtClean="0"/>
              <a:t>…independent</a:t>
            </a:r>
            <a:r>
              <a:rPr lang="en-US" baseline="0" dirty="0" smtClean="0"/>
              <a:t> of infrastructure</a:t>
            </a:r>
            <a:r>
              <a:rPr lang="en-US" dirty="0" smtClean="0"/>
              <a:t> and/or </a:t>
            </a:r>
            <a:r>
              <a:rPr lang="en-US" baseline="0" dirty="0" smtClean="0"/>
              <a:t>Laboratories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 smtClean="0"/>
              <a:t>experience with QXF coil fabrication as a “pre-prototype” must provide a solid foundation for the</a:t>
            </a:r>
            <a:r>
              <a:rPr lang="en-US" dirty="0" smtClean="0"/>
              <a:t> prototype </a:t>
            </a:r>
            <a:r>
              <a:rPr lang="en-US" dirty="0" smtClean="0"/>
              <a:t>and the production IR quads that follow</a:t>
            </a:r>
          </a:p>
          <a:p>
            <a:pPr lvl="1"/>
            <a:r>
              <a:rPr lang="en-US" i="1" dirty="0" smtClean="0"/>
              <a:t>Develop </a:t>
            </a:r>
            <a:r>
              <a:rPr lang="en-US" i="1" dirty="0" smtClean="0"/>
              <a:t>processes and procedures </a:t>
            </a:r>
            <a:r>
              <a:rPr lang="en-US" i="1" u="sng" dirty="0" smtClean="0"/>
              <a:t>now</a:t>
            </a:r>
            <a:r>
              <a:rPr lang="en-US" i="1" dirty="0" smtClean="0"/>
              <a:t> to begin addressing</a:t>
            </a:r>
            <a:r>
              <a:rPr lang="en-US" i="1" dirty="0" smtClean="0"/>
              <a:t> increased uniformity, throughput, </a:t>
            </a:r>
            <a:r>
              <a:rPr lang="en-US" i="1" dirty="0" smtClean="0"/>
              <a:t>and </a:t>
            </a:r>
            <a:r>
              <a:rPr lang="en-US" i="1" dirty="0" smtClean="0"/>
              <a:t>yield in coil fabrication</a:t>
            </a:r>
          </a:p>
          <a:p>
            <a:pPr lvl="0"/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5382" y="3837801"/>
            <a:ext cx="2728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Family Tree of LARP model magnets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048000"/>
            <a:ext cx="606456" cy="33855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QXF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98054" y="2209800"/>
            <a:ext cx="1985840" cy="33855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IR Quad Prototype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4785" y="1295400"/>
            <a:ext cx="2111075" cy="33855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IR Quad Production</a:t>
            </a:r>
            <a:endParaRPr lang="en-US" sz="1600" b="1" dirty="0"/>
          </a:p>
        </p:txBody>
      </p:sp>
      <p:cxnSp>
        <p:nvCxnSpPr>
          <p:cNvPr id="17" name="Straight Arrow Connector 16"/>
          <p:cNvCxnSpPr>
            <a:endCxn id="13" idx="2"/>
          </p:cNvCxnSpPr>
          <p:nvPr/>
        </p:nvCxnSpPr>
        <p:spPr>
          <a:xfrm rot="16200000" flipV="1">
            <a:off x="7483691" y="3597491"/>
            <a:ext cx="423446" cy="1572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  <a:endCxn id="15" idx="2"/>
          </p:cNvCxnSpPr>
          <p:nvPr/>
        </p:nvCxnSpPr>
        <p:spPr>
          <a:xfrm rot="16200000" flipV="1">
            <a:off x="7442978" y="2796350"/>
            <a:ext cx="499646" cy="3654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0"/>
            <a:endCxn id="19" idx="2"/>
          </p:cNvCxnSpPr>
          <p:nvPr/>
        </p:nvCxnSpPr>
        <p:spPr>
          <a:xfrm rot="16200000" flipV="1">
            <a:off x="7397726" y="1916551"/>
            <a:ext cx="575846" cy="10651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97106293889775754tomas_arad_ant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4363">
            <a:off x="6625844" y="3159442"/>
            <a:ext cx="599931" cy="69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77043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LARP QXF Coil Task:</a:t>
            </a:r>
            <a:r>
              <a:rPr lang="en-US" dirty="0" smtClean="0"/>
              <a:t> External Inputs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2743200"/>
            <a:ext cx="4724400" cy="3429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2743200"/>
            <a:ext cx="2133600" cy="1143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5257800"/>
            <a:ext cx="1066800" cy="8382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50636" y="2770909"/>
            <a:ext cx="6788728" cy="3417455"/>
          </a:xfrm>
          <a:custGeom>
            <a:avLst/>
            <a:gdLst>
              <a:gd name="connsiteX0" fmla="*/ 80819 w 6788728"/>
              <a:gd name="connsiteY0" fmla="*/ 69273 h 3417455"/>
              <a:gd name="connsiteX1" fmla="*/ 6788728 w 6788728"/>
              <a:gd name="connsiteY1" fmla="*/ 0 h 3417455"/>
              <a:gd name="connsiteX2" fmla="*/ 6777182 w 6788728"/>
              <a:gd name="connsiteY2" fmla="*/ 1119909 h 3417455"/>
              <a:gd name="connsiteX3" fmla="*/ 4906819 w 6788728"/>
              <a:gd name="connsiteY3" fmla="*/ 1143000 h 3417455"/>
              <a:gd name="connsiteX4" fmla="*/ 4906819 w 6788728"/>
              <a:gd name="connsiteY4" fmla="*/ 2424546 h 3417455"/>
              <a:gd name="connsiteX5" fmla="*/ 6234546 w 6788728"/>
              <a:gd name="connsiteY5" fmla="*/ 2401455 h 3417455"/>
              <a:gd name="connsiteX6" fmla="*/ 6223000 w 6788728"/>
              <a:gd name="connsiteY6" fmla="*/ 3417455 h 3417455"/>
              <a:gd name="connsiteX7" fmla="*/ 0 w 6788728"/>
              <a:gd name="connsiteY7" fmla="*/ 3394364 h 3417455"/>
              <a:gd name="connsiteX8" fmla="*/ 80819 w 6788728"/>
              <a:gd name="connsiteY8" fmla="*/ 69273 h 341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8728" h="3417455">
                <a:moveTo>
                  <a:pt x="80819" y="69273"/>
                </a:moveTo>
                <a:lnTo>
                  <a:pt x="6788728" y="0"/>
                </a:lnTo>
                <a:lnTo>
                  <a:pt x="6777182" y="1119909"/>
                </a:lnTo>
                <a:lnTo>
                  <a:pt x="4906819" y="1143000"/>
                </a:lnTo>
                <a:lnTo>
                  <a:pt x="4906819" y="2424546"/>
                </a:lnTo>
                <a:lnTo>
                  <a:pt x="6234546" y="2401455"/>
                </a:lnTo>
                <a:lnTo>
                  <a:pt x="6223000" y="3417455"/>
                </a:lnTo>
                <a:lnTo>
                  <a:pt x="0" y="3394364"/>
                </a:lnTo>
                <a:lnTo>
                  <a:pt x="80819" y="69273"/>
                </a:lnTo>
                <a:close/>
              </a:path>
            </a:pathLst>
          </a:cu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Standing Issues in Coil Fabrication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FNAL</a:t>
            </a:r>
          </a:p>
          <a:p>
            <a:endParaRPr lang="en-US" dirty="0" smtClean="0"/>
          </a:p>
          <a:p>
            <a:r>
              <a:rPr lang="en-US" dirty="0" smtClean="0"/>
              <a:t>LBNL/BNL</a:t>
            </a:r>
          </a:p>
          <a:p>
            <a:endParaRPr lang="en-US" dirty="0" smtClean="0"/>
          </a:p>
          <a:p>
            <a:r>
              <a:rPr lang="en-US" dirty="0" smtClean="0"/>
              <a:t>CERN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LARP QXF Coil Task: At a Glance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 descr="Slide3.jpg"/>
          <p:cNvPicPr>
            <a:picLocks noChangeAspect="1"/>
          </p:cNvPicPr>
          <p:nvPr/>
        </p:nvPicPr>
        <p:blipFill>
          <a:blip r:embed="rId2"/>
          <a:srcRect l="42168" t="51515" r="32336" b="18182"/>
          <a:stretch>
            <a:fillRect/>
          </a:stretch>
        </p:blipFill>
        <p:spPr>
          <a:xfrm>
            <a:off x="3962400" y="3810000"/>
            <a:ext cx="1981200" cy="15240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752600" y="3276600"/>
            <a:ext cx="2895600" cy="1313875"/>
            <a:chOff x="1752600" y="3276600"/>
            <a:chExt cx="2895600" cy="1313875"/>
          </a:xfrm>
        </p:grpSpPr>
        <p:cxnSp>
          <p:nvCxnSpPr>
            <p:cNvPr id="12" name="Straight Arrow Connector 11"/>
            <p:cNvCxnSpPr>
              <a:endCxn id="13" idx="1"/>
            </p:cNvCxnSpPr>
            <p:nvPr/>
          </p:nvCxnSpPr>
          <p:spPr>
            <a:xfrm>
              <a:off x="1752600" y="3276600"/>
              <a:ext cx="2310233" cy="9236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962400" y="4133275"/>
              <a:ext cx="6858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38400" y="4537365"/>
            <a:ext cx="2597730" cy="685800"/>
            <a:chOff x="2438400" y="4537365"/>
            <a:chExt cx="2597730" cy="685800"/>
          </a:xfrm>
        </p:grpSpPr>
        <p:cxnSp>
          <p:nvCxnSpPr>
            <p:cNvPr id="17" name="Straight Arrow Connector 16"/>
            <p:cNvCxnSpPr>
              <a:endCxn id="18" idx="2"/>
            </p:cNvCxnSpPr>
            <p:nvPr/>
          </p:nvCxnSpPr>
          <p:spPr>
            <a:xfrm>
              <a:off x="2438400" y="4572000"/>
              <a:ext cx="1454730" cy="3082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893130" y="4537365"/>
              <a:ext cx="1143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52600" y="4098640"/>
            <a:ext cx="3308935" cy="1540161"/>
            <a:chOff x="1752600" y="4098640"/>
            <a:chExt cx="3308935" cy="1540161"/>
          </a:xfrm>
        </p:grpSpPr>
        <p:cxnSp>
          <p:nvCxnSpPr>
            <p:cNvPr id="21" name="Straight Arrow Connector 20"/>
            <p:cNvCxnSpPr>
              <a:endCxn id="22" idx="3"/>
            </p:cNvCxnSpPr>
            <p:nvPr/>
          </p:nvCxnSpPr>
          <p:spPr>
            <a:xfrm flipV="1">
              <a:off x="1752600" y="5109729"/>
              <a:ext cx="2333323" cy="529072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18535" y="4098640"/>
              <a:ext cx="1143000" cy="1184565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77043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LARP QXF Coil Task: A Second 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543800" cy="4038600"/>
            <a:chOff x="990600" y="1219200"/>
            <a:chExt cx="7543800" cy="4038600"/>
          </a:xfrm>
        </p:grpSpPr>
        <p:sp>
          <p:nvSpPr>
            <p:cNvPr id="9" name="Rectangle 8"/>
            <p:cNvSpPr/>
            <p:nvPr/>
          </p:nvSpPr>
          <p:spPr>
            <a:xfrm>
              <a:off x="990600" y="1219200"/>
              <a:ext cx="4495800" cy="152400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53200" y="3886200"/>
              <a:ext cx="1981200" cy="137160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to QXF Coil Fabrication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Fabrication review of HQ/LHQ coils was held in March 2013; recommendations given</a:t>
            </a:r>
          </a:p>
          <a:p>
            <a:pPr lvl="1"/>
            <a:r>
              <a:rPr lang="en-US" dirty="0" smtClean="0"/>
              <a:t>Fabrication of future coils were covered in talks by </a:t>
            </a:r>
            <a:r>
              <a:rPr lang="en-US" i="1" dirty="0" smtClean="0"/>
              <a:t>M. Yu</a:t>
            </a:r>
            <a:r>
              <a:rPr lang="en-US" dirty="0" smtClean="0"/>
              <a:t> and</a:t>
            </a:r>
            <a:r>
              <a:rPr lang="en-US" i="1" dirty="0" smtClean="0"/>
              <a:t> F. </a:t>
            </a:r>
            <a:r>
              <a:rPr lang="en-US" i="1" dirty="0" err="1" smtClean="0"/>
              <a:t>Borgnolutti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QXF Coil fabrication</a:t>
            </a:r>
          </a:p>
          <a:p>
            <a:pPr lvl="1"/>
            <a:r>
              <a:rPr lang="en-US" dirty="0" smtClean="0"/>
              <a:t>HQ/LHQ coil fabrication experiences provide a basis for QXF coil fabrication processes</a:t>
            </a:r>
          </a:p>
          <a:p>
            <a:pPr lvl="1"/>
            <a:r>
              <a:rPr lang="en-US" dirty="0" smtClean="0"/>
              <a:t>But some outstanding issues remain to be addressed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Qxf</a:t>
            </a:r>
            <a:r>
              <a:rPr lang="en-US" dirty="0" smtClean="0"/>
              <a:t> coil fabrication:</a:t>
            </a:r>
            <a:br>
              <a:rPr lang="en-US" dirty="0" smtClean="0"/>
            </a:br>
            <a:r>
              <a:rPr lang="en-US" dirty="0" smtClean="0"/>
              <a:t>standing Issues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Parts &amp; Design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219200"/>
            <a:ext cx="6324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Rapid design iterations are necessary</a:t>
            </a:r>
          </a:p>
          <a:p>
            <a:pPr lvl="1"/>
            <a:r>
              <a:rPr lang="en-US" dirty="0" smtClean="0"/>
              <a:t>Parts design</a:t>
            </a:r>
          </a:p>
          <a:p>
            <a:pPr lvl="1"/>
            <a:r>
              <a:rPr lang="en-US" dirty="0" smtClean="0"/>
              <a:t>Rapid prototype fabrication (DMLS, FDM, etc.) for quick turnaround</a:t>
            </a:r>
          </a:p>
          <a:p>
            <a:pPr lvl="1"/>
            <a:r>
              <a:rPr lang="en-US" dirty="0" smtClean="0"/>
              <a:t>Test fit spacers, end saddles, etc. using coil winding tests (</a:t>
            </a:r>
            <a:r>
              <a:rPr lang="en-US" i="1" dirty="0" smtClean="0"/>
              <a:t>this is different from </a:t>
            </a:r>
            <a:r>
              <a:rPr lang="en-US" i="1" u="sng" dirty="0" smtClean="0"/>
              <a:t>cable </a:t>
            </a:r>
            <a:r>
              <a:rPr lang="en-US" i="1" u="sng" dirty="0" err="1" smtClean="0"/>
              <a:t>windability</a:t>
            </a:r>
            <a:r>
              <a:rPr lang="en-US" i="1" dirty="0" smtClean="0"/>
              <a:t> tests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Measure and CMM modified parts</a:t>
            </a:r>
          </a:p>
          <a:p>
            <a:pPr lvl="1"/>
            <a:r>
              <a:rPr lang="en-US" dirty="0" smtClean="0"/>
              <a:t>Apply fit feedback to the analytical (Roxie/Bend) models of coil shapes for final designs</a:t>
            </a:r>
          </a:p>
          <a:p>
            <a:endParaRPr lang="en-US" dirty="0" smtClean="0"/>
          </a:p>
          <a:p>
            <a:r>
              <a:rPr lang="en-US" dirty="0" smtClean="0"/>
              <a:t>Plasma sprayed parts</a:t>
            </a:r>
          </a:p>
          <a:p>
            <a:pPr lvl="1"/>
            <a:r>
              <a:rPr lang="en-US" dirty="0" smtClean="0"/>
              <a:t>Issues of durability and repeatability on surfaces where deemed useful (and/or necessary)</a:t>
            </a:r>
          </a:p>
          <a:p>
            <a:endParaRPr lang="en-US" dirty="0" smtClean="0"/>
          </a:p>
          <a:p>
            <a:r>
              <a:rPr lang="en-US" dirty="0" smtClean="0"/>
              <a:t>Coil alignment keys</a:t>
            </a:r>
          </a:p>
          <a:p>
            <a:pPr lvl="1"/>
            <a:r>
              <a:rPr lang="en-US" dirty="0" smtClean="0"/>
              <a:t>Question of Titanium</a:t>
            </a:r>
            <a:r>
              <a:rPr lang="en-US" baseline="0" dirty="0" smtClean="0"/>
              <a:t> or G11 still must be examined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7E2-7312-354D-9D4D-C16211D355D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162800" y="3352800"/>
            <a:ext cx="1708454" cy="1267599"/>
            <a:chOff x="7752652" y="4904601"/>
            <a:chExt cx="1708454" cy="1267599"/>
          </a:xfrm>
        </p:grpSpPr>
        <p:pic>
          <p:nvPicPr>
            <p:cNvPr id="7" name="Picture 6" descr="dml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2652" y="4904601"/>
              <a:ext cx="1341252" cy="1066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981252" y="5895201"/>
              <a:ext cx="1479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Courtesy: G. Kirby</a:t>
              </a:r>
              <a:endParaRPr lang="en-US" sz="12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55696" y="1219200"/>
            <a:ext cx="2388304" cy="1810040"/>
            <a:chOff x="6477000" y="2914360"/>
            <a:chExt cx="2388304" cy="1810040"/>
          </a:xfrm>
        </p:grpSpPr>
        <p:pic>
          <p:nvPicPr>
            <p:cNvPr id="9" name="Picture 8" descr="Slide1.jpg"/>
            <p:cNvPicPr>
              <a:picLocks noChangeAspect="1"/>
            </p:cNvPicPr>
            <p:nvPr/>
          </p:nvPicPr>
          <p:blipFill>
            <a:blip r:embed="rId3"/>
            <a:srcRect l="25000" t="12222" r="25833" b="24445"/>
            <a:stretch>
              <a:fillRect/>
            </a:stretch>
          </p:blipFill>
          <p:spPr>
            <a:xfrm>
              <a:off x="6858000" y="3276600"/>
              <a:ext cx="1419727" cy="1371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69750" y="2914360"/>
              <a:ext cx="1039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Design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3400" y="4319660"/>
              <a:ext cx="71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Fab</a:t>
              </a:r>
              <a:r>
                <a:rPr lang="en-US" sz="2000" b="1" dirty="0" smtClean="0"/>
                <a:t>.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0" y="4324290"/>
              <a:ext cx="4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Fit</a:t>
              </a:r>
              <a:endParaRPr lang="en-US" sz="2000" b="1" dirty="0"/>
            </a:p>
          </p:txBody>
        </p:sp>
      </p:grpSp>
      <p:pic>
        <p:nvPicPr>
          <p:cNvPr id="17" name="Content Placeholder 3" descr="DSC05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29399" y="4724400"/>
            <a:ext cx="2438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Processing: Winding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Popped strands during winding</a:t>
            </a:r>
          </a:p>
          <a:p>
            <a:pPr lvl="1"/>
            <a:r>
              <a:rPr lang="en-US" dirty="0" smtClean="0"/>
              <a:t>What is the most effective method of prevention and/or repair?  </a:t>
            </a:r>
          </a:p>
          <a:p>
            <a:pPr lvl="2"/>
            <a:r>
              <a:rPr lang="en-US" dirty="0" smtClean="0"/>
              <a:t>Winding tool, curing matrix, or…?</a:t>
            </a:r>
          </a:p>
          <a:p>
            <a:pPr lvl="0"/>
            <a:r>
              <a:rPr lang="en-US" dirty="0" smtClean="0"/>
              <a:t>Winding tension &amp; cable twist</a:t>
            </a:r>
          </a:p>
          <a:p>
            <a:pPr lvl="1"/>
            <a:r>
              <a:rPr lang="en-US" dirty="0" smtClean="0"/>
              <a:t>Fixed tension, or dynamic tension during turns</a:t>
            </a:r>
          </a:p>
          <a:p>
            <a:pPr lvl="1"/>
            <a:r>
              <a:rPr lang="en-US" dirty="0" smtClean="0"/>
              <a:t>Coil winding infrastructure may be unable to introduce cable twist </a:t>
            </a:r>
          </a:p>
          <a:p>
            <a:pPr lvl="0"/>
            <a:r>
              <a:rPr lang="en-US" dirty="0" err="1" smtClean="0"/>
              <a:t>Intralayer</a:t>
            </a:r>
            <a:r>
              <a:rPr lang="en-US" dirty="0" smtClean="0"/>
              <a:t> insulation layers</a:t>
            </a:r>
          </a:p>
          <a:p>
            <a:pPr lvl="1"/>
            <a:r>
              <a:rPr lang="en-US" dirty="0" smtClean="0"/>
              <a:t>Cured glass fabrics exhibit brittle behavior after reaction—leave layer uncured or cured?</a:t>
            </a:r>
          </a:p>
          <a:p>
            <a:pPr lvl="0"/>
            <a:r>
              <a:rPr lang="en-US" dirty="0" smtClean="0"/>
              <a:t>Coil packaging and clamping (see curing issues in 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7E2-7312-354D-9D4D-C16211D355D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\\thunder\Supercon\Collaborations\LARP_HQ\HQ-COILS\HQ Coil 21\PHOTOS\DSC0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183" b="18129"/>
          <a:stretch>
            <a:fillRect/>
          </a:stretch>
        </p:blipFill>
        <p:spPr bwMode="auto">
          <a:xfrm>
            <a:off x="6629400" y="1447800"/>
            <a:ext cx="2317182" cy="1981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5253335"/>
            <a:ext cx="214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Cured S-glass in HD3 Coil 1</a:t>
            </a:r>
          </a:p>
          <a:p>
            <a:r>
              <a:rPr lang="en-US" sz="1200" i="1" dirty="0" smtClean="0"/>
              <a:t>Crumbled after reaction</a:t>
            </a:r>
            <a:endParaRPr lang="en-US" sz="1200" i="1" dirty="0"/>
          </a:p>
        </p:txBody>
      </p:sp>
      <p:pic>
        <p:nvPicPr>
          <p:cNvPr id="12" name="Picture 107" descr="DSC04495.jpeg"/>
          <p:cNvPicPr>
            <a:picLocks noChangeAspect="1"/>
          </p:cNvPicPr>
          <p:nvPr/>
        </p:nvPicPr>
        <p:blipFill>
          <a:blip r:embed="rId3"/>
          <a:srcRect l="14063" t="14999" b="21249"/>
          <a:stretch>
            <a:fillRect/>
          </a:stretch>
        </p:blipFill>
        <p:spPr bwMode="auto">
          <a:xfrm>
            <a:off x="6600680" y="3886200"/>
            <a:ext cx="2438400" cy="1356664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Coil Processing: Curing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327648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Curing operations</a:t>
            </a:r>
          </a:p>
          <a:p>
            <a:pPr lvl="1"/>
            <a:r>
              <a:rPr lang="en-US" dirty="0" smtClean="0"/>
              <a:t>Not all infrastructure supports applying separate mandrel and platen operations</a:t>
            </a:r>
          </a:p>
          <a:p>
            <a:r>
              <a:rPr lang="en-US" dirty="0" smtClean="0"/>
              <a:t>The addition of extra shims on </a:t>
            </a:r>
            <a:r>
              <a:rPr lang="en-US" dirty="0" err="1" smtClean="0"/>
              <a:t>midplane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Does </a:t>
            </a:r>
            <a:r>
              <a:rPr lang="en-US" dirty="0" err="1" smtClean="0"/>
              <a:t>overcompressing</a:t>
            </a:r>
            <a:r>
              <a:rPr lang="en-US" dirty="0" smtClean="0"/>
              <a:t> the coil at the </a:t>
            </a:r>
            <a:r>
              <a:rPr lang="en-US" dirty="0" err="1" smtClean="0"/>
              <a:t>midplane</a:t>
            </a:r>
            <a:r>
              <a:rPr lang="en-US" dirty="0" smtClean="0"/>
              <a:t> during curing affect the final coil package size in any appreciable way?  </a:t>
            </a:r>
          </a:p>
          <a:p>
            <a:pPr lvl="1"/>
            <a:r>
              <a:rPr lang="en-US" dirty="0" smtClean="0"/>
              <a:t>What are the risks/rewards of doing this?</a:t>
            </a:r>
          </a:p>
          <a:p>
            <a:r>
              <a:rPr lang="en-US" dirty="0" smtClean="0"/>
              <a:t>Final parts fit</a:t>
            </a:r>
          </a:p>
          <a:p>
            <a:pPr lvl="1"/>
            <a:r>
              <a:rPr lang="en-US" dirty="0" smtClean="0"/>
              <a:t>Historically, many spacers, </a:t>
            </a:r>
            <a:r>
              <a:rPr lang="en-US" dirty="0" err="1" smtClean="0"/>
              <a:t>endshoes</a:t>
            </a:r>
            <a:r>
              <a:rPr lang="en-US" dirty="0" smtClean="0"/>
              <a:t> did not fit after winding--required curing operation for correct fit</a:t>
            </a:r>
          </a:p>
          <a:p>
            <a:pPr lvl="1"/>
            <a:r>
              <a:rPr lang="en-US" dirty="0" smtClean="0"/>
              <a:t>Use replaceable “curing” </a:t>
            </a:r>
            <a:r>
              <a:rPr lang="en-US" dirty="0" err="1" smtClean="0"/>
              <a:t>endshoes</a:t>
            </a:r>
            <a:r>
              <a:rPr lang="en-US" dirty="0" smtClean="0"/>
              <a:t>? (Does not apply to spacers)  Or, improve winding processes to keep layers compressed?</a:t>
            </a:r>
          </a:p>
          <a:p>
            <a:r>
              <a:rPr lang="en-US" i="1" dirty="0" smtClean="0"/>
              <a:t>Can the curing operation be eliminated entirely in QXF coil fabrication with redesigned tooling?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D.W. Cheng - LARP CM20/HiLumi, Napa,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399" t="39202" r="13208"/>
          <a:stretch>
            <a:fillRect/>
          </a:stretch>
        </p:blipFill>
        <p:spPr bwMode="auto">
          <a:xfrm>
            <a:off x="6553200" y="4648200"/>
            <a:ext cx="24780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IMG_0056.jpg"/>
          <p:cNvPicPr>
            <a:picLocks noChangeAspect="1"/>
          </p:cNvPicPr>
          <p:nvPr/>
        </p:nvPicPr>
        <p:blipFill>
          <a:blip r:embed="rId3" cstate="print"/>
          <a:srcRect b="20616"/>
          <a:stretch>
            <a:fillRect/>
          </a:stretch>
        </p:blipFill>
        <p:spPr bwMode="auto">
          <a:xfrm>
            <a:off x="6553200" y="2895600"/>
            <a:ext cx="2474296" cy="14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2286000" cy="163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629401" y="1664859"/>
            <a:ext cx="457201" cy="457198"/>
          </a:xfrm>
          <a:prstGeom prst="straightConnector1">
            <a:avLst/>
          </a:prstGeom>
          <a:ln w="38100">
            <a:solidFill>
              <a:srgbClr val="FF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8423567" y="1676399"/>
            <a:ext cx="467310" cy="457199"/>
          </a:xfrm>
          <a:prstGeom prst="straightConnector1">
            <a:avLst/>
          </a:prstGeom>
          <a:ln w="38100">
            <a:solidFill>
              <a:srgbClr val="FF0000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112945</TotalTime>
  <Words>1308</Words>
  <Application>Microsoft Macintosh PowerPoint</Application>
  <PresentationFormat>On-screen Show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QXF Coil Fabrication: A Forward Look</vt:lpstr>
      <vt:lpstr>Outline</vt:lpstr>
      <vt:lpstr>The LARP QXF Coil Task: At a Glance</vt:lpstr>
      <vt:lpstr>The LARP QXF Coil Task: A Second Look</vt:lpstr>
      <vt:lpstr>Background to QXF Coil Fabrication Issues</vt:lpstr>
      <vt:lpstr>Qxf coil fabrication: standing Issues</vt:lpstr>
      <vt:lpstr>Coil Parts &amp; Design</vt:lpstr>
      <vt:lpstr>Coil Processing: Winding</vt:lpstr>
      <vt:lpstr>Coil Processing: Curing </vt:lpstr>
      <vt:lpstr>Coil Processing: Reaction</vt:lpstr>
      <vt:lpstr>Coil Processing: Impregnation</vt:lpstr>
      <vt:lpstr>Coil Processing: Instrumentation</vt:lpstr>
      <vt:lpstr>Coil Processing: Inspection &amp; Electrical QA</vt:lpstr>
      <vt:lpstr>Open Issues Summary</vt:lpstr>
      <vt:lpstr>QXF Coils: Begin with the end in mind…</vt:lpstr>
      <vt:lpstr>Appendix</vt:lpstr>
      <vt:lpstr>The LARP QXF Coil Task: External Inputs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Dan Cheng</cp:lastModifiedBy>
  <cp:revision>3983</cp:revision>
  <cp:lastPrinted>2012-07-26T09:02:28Z</cp:lastPrinted>
  <dcterms:created xsi:type="dcterms:W3CDTF">2013-04-09T15:47:55Z</dcterms:created>
  <dcterms:modified xsi:type="dcterms:W3CDTF">2013-04-09T18:34:06Z</dcterms:modified>
</cp:coreProperties>
</file>