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1"/>
  </p:notesMasterIdLst>
  <p:handoutMasterIdLst>
    <p:handoutMasterId r:id="rId22"/>
  </p:handoutMasterIdLst>
  <p:sldIdLst>
    <p:sldId id="265" r:id="rId3"/>
    <p:sldId id="267" r:id="rId4"/>
    <p:sldId id="271" r:id="rId5"/>
    <p:sldId id="270" r:id="rId6"/>
    <p:sldId id="272" r:id="rId7"/>
    <p:sldId id="269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5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004C97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4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A9937C84-61B0-45B5-BCB5-45B09A1CDAD8}" type="datetimeFigureOut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43D942-D8CE-4E39-8A6A-F1186F345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0248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D27F0CD9-EC7D-4278-B92B-A16DE4925276}" type="datetimeFigureOut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7FC086A-EF22-42CA-A2EA-EA27A00ED6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559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295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63263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29265"/>
            <a:ext cx="4433370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A. Shemyakin| </a:t>
            </a:r>
            <a:r>
              <a:rPr lang="en-US" altLang="en-US" dirty="0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50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3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AD27601C-FF9E-4384-A6B2-A4EBC8962ACA}" type="datetime1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401800F4-4579-43AA-8D1C-4C601C6F94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95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DEE1DC62-3BFB-4893-A7AE-4CCD0C565BF3}" type="datetime1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1456F2F-62F8-4BD5-83E6-D3C20E36CF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61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0425E3-7C3B-433C-812A-81413D6AA939}" type="datetime1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54F8A-A4D5-4456-AF3F-D990255E9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00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656EF-80B0-4CC4-9F31-6FBE419FFDF3}" type="datetime1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6B1FF-1958-45A7-BF70-37759F728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89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D58A77-5EA8-4037-8EB3-8F9AC905C6D1}" type="datetime1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98376-25C6-457D-B119-176F6396C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00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171BD-5092-463C-9E31-549B06FC6A8D}" type="datetime1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5E48D-BE27-41EE-B882-CF373960F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39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77BE3F-EFAB-47D6-BC49-BB6A13AD560A}" type="datetime1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8E9F0-89A6-4FD0-8966-1A0C47E26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07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BD99212C-40FD-4234-8335-5A10C44A5018}" type="datetime1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10E6ED46-57A2-47C0-A64C-B6DFECAB6C7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9B6F0E55-462C-4FD1-8322-CE1FBD7CB1C6}" type="datetime1">
              <a:rPr lang="en-US" altLang="en-US"/>
              <a:pPr/>
              <a:t>6/4/2015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1046CE85-B449-47B5-AFE9-4F6A9FDE1A0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Warm Front End and PXIE Status</a:t>
            </a:r>
            <a:endParaRPr lang="en-US" altLang="en-US" dirty="0" smtClean="0">
              <a:latin typeface="Helvetica" panose="020B0604020202020204" pitchFamily="3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</a:rPr>
              <a:t>Alexander Shemyakin</a:t>
            </a:r>
          </a:p>
          <a:p>
            <a:r>
              <a:rPr lang="en-US" altLang="en-US" dirty="0" smtClean="0">
                <a:latin typeface="Helvetica" panose="020B0604020202020204" pitchFamily="34" charset="0"/>
              </a:rPr>
              <a:t>DOE Independent Project Review of PIP-II</a:t>
            </a:r>
          </a:p>
          <a:p>
            <a:r>
              <a:rPr lang="en-US" altLang="en-US" dirty="0" smtClean="0">
                <a:latin typeface="Helvetica" panose="020B0604020202020204" pitchFamily="34" charset="0"/>
              </a:rPr>
              <a:t>16 June 2015</a:t>
            </a:r>
          </a:p>
          <a:p>
            <a:endParaRPr lang="en-US" altLang="en-US" dirty="0" smtClean="0"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12" y="975501"/>
            <a:ext cx="3217144" cy="166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5795128" cy="5301192"/>
          </a:xfrm>
        </p:spPr>
        <p:txBody>
          <a:bodyPr/>
          <a:lstStyle/>
          <a:p>
            <a:r>
              <a:rPr lang="en-US" dirty="0" smtClean="0"/>
              <a:t>Designed and constructed at LBNL</a:t>
            </a:r>
          </a:p>
          <a:p>
            <a:pPr lvl="1"/>
            <a:r>
              <a:rPr lang="en-US" dirty="0" smtClean="0"/>
              <a:t>4 vane, 4 module brazed copper body</a:t>
            </a:r>
          </a:p>
          <a:p>
            <a:pPr lvl="1"/>
            <a:r>
              <a:rPr lang="en-US" dirty="0" smtClean="0"/>
              <a:t>Similar RFQ has been commissioned at IMP (Lanzhou, China) with 10 mA CW</a:t>
            </a:r>
          </a:p>
          <a:p>
            <a:r>
              <a:rPr lang="en-US" dirty="0" smtClean="0"/>
              <a:t>All body machining and brazing is done</a:t>
            </a:r>
          </a:p>
          <a:p>
            <a:pPr lvl="1"/>
            <a:r>
              <a:rPr lang="en-US" dirty="0" smtClean="0"/>
              <a:t>All other parts are either on hand or will be delivered in coming weeks</a:t>
            </a:r>
          </a:p>
          <a:p>
            <a:r>
              <a:rPr lang="en-US" dirty="0" smtClean="0"/>
              <a:t>Expected delivery in July 2015</a:t>
            </a:r>
          </a:p>
          <a:p>
            <a:r>
              <a:rPr lang="en-US" dirty="0" smtClean="0"/>
              <a:t>Two 75 kW 162.5 MHz solid-state amplifiers are installed and commissioned</a:t>
            </a:r>
          </a:p>
          <a:p>
            <a:r>
              <a:rPr lang="en-US" dirty="0" smtClean="0"/>
              <a:t>Water cooling system and LLRF are being prepared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Shemyakin| </a:t>
            </a:r>
            <a:r>
              <a:rPr lang="en-US" altLang="en-US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06" y="2636482"/>
            <a:ext cx="1623204" cy="122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10" y="4165876"/>
            <a:ext cx="24384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17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-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Shemyakin| </a:t>
            </a:r>
            <a:r>
              <a:rPr lang="en-US" altLang="en-US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228601" y="4098603"/>
            <a:ext cx="8472340" cy="2143956"/>
            <a:chOff x="228600" y="4060417"/>
            <a:chExt cx="8672243" cy="2340296"/>
          </a:xfrm>
        </p:grpSpPr>
        <p:grpSp>
          <p:nvGrpSpPr>
            <p:cNvPr id="8" name="Group 7"/>
            <p:cNvGrpSpPr/>
            <p:nvPr/>
          </p:nvGrpSpPr>
          <p:grpSpPr>
            <a:xfrm>
              <a:off x="228600" y="4060417"/>
              <a:ext cx="8672243" cy="2340296"/>
              <a:chOff x="1066800" y="4348791"/>
              <a:chExt cx="7476861" cy="2017709"/>
            </a:xfrm>
          </p:grpSpPr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6073" y="4419600"/>
                <a:ext cx="7367588" cy="17776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1066800" y="4348791"/>
                <a:ext cx="7059673" cy="2017709"/>
                <a:chOff x="1066800" y="4348791"/>
                <a:chExt cx="7059673" cy="2017709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1066800" y="5451972"/>
                  <a:ext cx="685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RFQ</a:t>
                  </a:r>
                  <a:endParaRPr lang="en-US" sz="16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657600" y="4696047"/>
                  <a:ext cx="16433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Bunching cavity</a:t>
                  </a:r>
                  <a:endParaRPr lang="en-US" sz="1600" dirty="0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 bwMode="auto">
                <a:xfrm>
                  <a:off x="4191000" y="5034601"/>
                  <a:ext cx="288264" cy="27381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4658842" y="6027946"/>
                  <a:ext cx="97995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Kickers</a:t>
                  </a:r>
                  <a:endParaRPr lang="en-US" sz="1600" dirty="0"/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 bwMode="auto">
                <a:xfrm flipH="1" flipV="1">
                  <a:off x="3810001" y="5841291"/>
                  <a:ext cx="1049866" cy="22004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" name="Straight Arrow Connector 22"/>
                <p:cNvCxnSpPr/>
                <p:nvPr/>
              </p:nvCxnSpPr>
              <p:spPr bwMode="auto">
                <a:xfrm flipV="1">
                  <a:off x="4859867" y="5621249"/>
                  <a:ext cx="288954" cy="440082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7440673" y="4348791"/>
                  <a:ext cx="685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HWR</a:t>
                  </a:r>
                  <a:endParaRPr lang="en-US" sz="1600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6235706" y="5689392"/>
                  <a:ext cx="135505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Quadrupoles</a:t>
                  </a:r>
                  <a:endParaRPr lang="en-US" sz="1600" dirty="0"/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 bwMode="auto">
                <a:xfrm flipV="1">
                  <a:off x="6758077" y="5436779"/>
                  <a:ext cx="144477" cy="3537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5300928" y="4696047"/>
                  <a:ext cx="10998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Absorber</a:t>
                  </a:r>
                  <a:endParaRPr lang="en-US" sz="1600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668132" y="5139135"/>
                  <a:ext cx="10998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Scrapers</a:t>
                  </a:r>
                  <a:endParaRPr lang="en-US" sz="1600" dirty="0"/>
                </a:p>
              </p:txBody>
            </p:sp>
            <p:cxnSp>
              <p:nvCxnSpPr>
                <p:cNvPr id="29" name="Straight Arrow Connector 28"/>
                <p:cNvCxnSpPr/>
                <p:nvPr/>
              </p:nvCxnSpPr>
              <p:spPr bwMode="auto">
                <a:xfrm>
                  <a:off x="2382260" y="5308412"/>
                  <a:ext cx="529877" cy="12536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9" name="Group 8"/>
            <p:cNvGrpSpPr/>
            <p:nvPr/>
          </p:nvGrpSpPr>
          <p:grpSpPr>
            <a:xfrm>
              <a:off x="1529935" y="4142546"/>
              <a:ext cx="6742195" cy="2121466"/>
              <a:chOff x="1529935" y="4142546"/>
              <a:chExt cx="6742195" cy="2121466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083833" y="4142546"/>
                <a:ext cx="12757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l"/>
                <a:r>
                  <a:rPr lang="en-US" sz="1600" dirty="0" smtClean="0"/>
                  <a:t>Differential pumping</a:t>
                </a:r>
                <a:endParaRPr lang="en-US" sz="1600" dirty="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 bwMode="auto">
              <a:xfrm>
                <a:off x="6607258" y="4659531"/>
                <a:ext cx="0" cy="39839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6180138" y="5925458"/>
                <a:ext cx="20919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l"/>
                <a:r>
                  <a:rPr lang="en-US" sz="1600" dirty="0" smtClean="0"/>
                  <a:t>Space for diagnostics</a:t>
                </a:r>
                <a:endParaRPr lang="en-US" sz="1600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 bwMode="auto">
              <a:xfrm flipV="1">
                <a:off x="7633972" y="5001277"/>
                <a:ext cx="489302" cy="91737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flipH="1">
                <a:off x="2575931" y="5014667"/>
                <a:ext cx="86257" cy="71798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5" name="TextBox 14"/>
              <p:cNvSpPr txBox="1"/>
              <p:nvPr/>
            </p:nvSpPr>
            <p:spPr>
              <a:xfrm>
                <a:off x="1529935" y="4719373"/>
                <a:ext cx="20919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l"/>
                <a:r>
                  <a:rPr lang="en-US" sz="1600" dirty="0" smtClean="0"/>
                  <a:t>Space for diagnostics</a:t>
                </a:r>
                <a:endParaRPr lang="en-US" sz="16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24833"/>
            <a:ext cx="8043530" cy="3700908"/>
          </a:xfrm>
        </p:spPr>
        <p:txBody>
          <a:bodyPr/>
          <a:lstStyle/>
          <a:p>
            <a:r>
              <a:rPr lang="en-US" dirty="0" smtClean="0"/>
              <a:t>Transverse </a:t>
            </a:r>
            <a:r>
              <a:rPr lang="en-US" dirty="0"/>
              <a:t>focusing with 2 doublets and 7 triplets</a:t>
            </a:r>
          </a:p>
          <a:p>
            <a:pPr lvl="1"/>
            <a:r>
              <a:rPr lang="en-US" dirty="0"/>
              <a:t>First short section for beam matching; 1.14 m period after</a:t>
            </a:r>
          </a:p>
          <a:p>
            <a:r>
              <a:rPr lang="en-US" dirty="0" smtClean="0"/>
              <a:t>Longitudinal </a:t>
            </a:r>
            <a:r>
              <a:rPr lang="en-US" dirty="0"/>
              <a:t>focusing with 3 bunching </a:t>
            </a:r>
            <a:r>
              <a:rPr lang="en-US" dirty="0" smtClean="0"/>
              <a:t>cavities</a:t>
            </a:r>
          </a:p>
          <a:p>
            <a:r>
              <a:rPr lang="en-US" dirty="0"/>
              <a:t>Chopping </a:t>
            </a:r>
            <a:r>
              <a:rPr lang="en-US" dirty="0" smtClean="0"/>
              <a:t>system: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Two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TW kickers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 sync + absorber</a:t>
            </a:r>
          </a:p>
          <a:p>
            <a:r>
              <a:rPr lang="en-US" dirty="0" smtClean="0"/>
              <a:t>Last </a:t>
            </a:r>
            <a:r>
              <a:rPr lang="en-US" dirty="0"/>
              <a:t>~2 m are </a:t>
            </a:r>
            <a:r>
              <a:rPr lang="en-US" dirty="0" smtClean="0"/>
              <a:t>particle-free</a:t>
            </a:r>
            <a:r>
              <a:rPr lang="en-US" dirty="0"/>
              <a:t>, UHV</a:t>
            </a:r>
          </a:p>
          <a:p>
            <a:r>
              <a:rPr lang="en-US" dirty="0" smtClean="0"/>
              <a:t>Scrapers: 4 sets by 4 jaws in each</a:t>
            </a:r>
          </a:p>
          <a:p>
            <a:pPr lvl="1"/>
            <a:r>
              <a:rPr lang="en-US" dirty="0" smtClean="0"/>
              <a:t>Independently moving, electrically isolated, radiation- cooled plates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36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–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569"/>
            <a:ext cx="7489026" cy="5448229"/>
          </a:xfrm>
        </p:spPr>
        <p:txBody>
          <a:bodyPr/>
          <a:lstStyle/>
          <a:p>
            <a:r>
              <a:rPr lang="en-US" dirty="0" smtClean="0"/>
              <a:t>Magnets</a:t>
            </a:r>
          </a:p>
          <a:p>
            <a:pPr lvl="1"/>
            <a:r>
              <a:rPr lang="en-US" dirty="0" smtClean="0"/>
              <a:t>Quadrupoles and dipole correctors will be supplied by BARC, India </a:t>
            </a:r>
          </a:p>
          <a:p>
            <a:pPr lvl="2"/>
            <a:r>
              <a:rPr lang="en-US" dirty="0" smtClean="0"/>
              <a:t>Prototypes will be used for RFQ beam commissioning</a:t>
            </a:r>
          </a:p>
          <a:p>
            <a:pPr lvl="1"/>
            <a:r>
              <a:rPr lang="en-US" dirty="0" smtClean="0"/>
              <a:t>All power supplies are on hand</a:t>
            </a:r>
          </a:p>
          <a:p>
            <a:r>
              <a:rPr lang="en-US" dirty="0" smtClean="0"/>
              <a:t>Prototype bunching cavity is being tested</a:t>
            </a:r>
          </a:p>
          <a:p>
            <a:pPr lvl="1"/>
            <a:r>
              <a:rPr lang="en-US" dirty="0" smtClean="0"/>
              <a:t>Ordering of 3 production cavities will follow</a:t>
            </a:r>
          </a:p>
          <a:p>
            <a:pPr lvl="1"/>
            <a:r>
              <a:rPr lang="en-US" dirty="0" smtClean="0"/>
              <a:t>Five 3 kW 162.5 MHz amplifiers have been ordered</a:t>
            </a:r>
          </a:p>
          <a:p>
            <a:pPr lvl="2"/>
            <a:r>
              <a:rPr lang="en-US" dirty="0" smtClean="0"/>
              <a:t>One </a:t>
            </a:r>
            <a:r>
              <a:rPr lang="en-US" dirty="0"/>
              <a:t>has </a:t>
            </a:r>
            <a:r>
              <a:rPr lang="en-US" dirty="0" smtClean="0"/>
              <a:t>arrived and is </a:t>
            </a:r>
            <a:r>
              <a:rPr lang="en-US" dirty="0"/>
              <a:t>been used in testing the prototype </a:t>
            </a:r>
            <a:r>
              <a:rPr lang="en-US" dirty="0" smtClean="0"/>
              <a:t>bunching cavity</a:t>
            </a:r>
          </a:p>
          <a:p>
            <a:r>
              <a:rPr lang="en-US" dirty="0" smtClean="0"/>
              <a:t>A 4-jaws scraper set was tested with LEBT beam</a:t>
            </a:r>
          </a:p>
          <a:p>
            <a:pPr lvl="1"/>
            <a:r>
              <a:rPr lang="en-US" dirty="0" smtClean="0"/>
              <a:t>Two more sets are in production</a:t>
            </a:r>
          </a:p>
          <a:p>
            <a:r>
              <a:rPr lang="en-US" dirty="0" smtClean="0"/>
              <a:t>Diagnostics is under development</a:t>
            </a:r>
          </a:p>
          <a:p>
            <a:pPr lvl="1"/>
            <a:r>
              <a:rPr lang="en-US" dirty="0" smtClean="0"/>
              <a:t>BPMs, toroids, insertion devices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Shemyakin| </a:t>
            </a:r>
            <a:r>
              <a:rPr lang="en-US" altLang="en-US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33" y="977015"/>
            <a:ext cx="1312469" cy="149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50" y="4720018"/>
            <a:ext cx="1331441" cy="99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688" y="5122340"/>
            <a:ext cx="1001137" cy="116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02" y="2568575"/>
            <a:ext cx="14478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820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MEBT chopping </a:t>
            </a:r>
            <a:r>
              <a:rPr lang="en-US" dirty="0" smtClean="0"/>
              <a:t>system –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54876"/>
            <a:ext cx="7586220" cy="4987867"/>
          </a:xfrm>
        </p:spPr>
        <p:txBody>
          <a:bodyPr/>
          <a:lstStyle/>
          <a:p>
            <a:r>
              <a:rPr lang="en-US" dirty="0" smtClean="0"/>
              <a:t>Kicker</a:t>
            </a:r>
          </a:p>
          <a:p>
            <a:pPr lvl="2"/>
            <a:r>
              <a:rPr lang="en-US" dirty="0" smtClean="0"/>
              <a:t>One half of a 50 Ohm kicker prototype has been tested</a:t>
            </a:r>
          </a:p>
          <a:p>
            <a:pPr lvl="3"/>
            <a:r>
              <a:rPr lang="en-US" dirty="0" smtClean="0"/>
              <a:t>Excellent RF properties; full-power tested in vacuum</a:t>
            </a:r>
          </a:p>
          <a:p>
            <a:pPr lvl="2"/>
            <a:r>
              <a:rPr lang="en-US" dirty="0" smtClean="0"/>
              <a:t>Complete kicker prototype is being assembled</a:t>
            </a:r>
          </a:p>
          <a:p>
            <a:pPr lvl="3"/>
            <a:r>
              <a:rPr lang="en-US" dirty="0" smtClean="0"/>
              <a:t>Will be installed at MEBT in FY16</a:t>
            </a:r>
          </a:p>
          <a:p>
            <a:pPr lvl="2"/>
            <a:r>
              <a:rPr lang="en-US" dirty="0" smtClean="0"/>
              <a:t>Proof-of-principle operation of a </a:t>
            </a:r>
            <a:r>
              <a:rPr lang="en-US" dirty="0"/>
              <a:t>¼</a:t>
            </a:r>
            <a:r>
              <a:rPr lang="en-US" dirty="0" smtClean="0"/>
              <a:t>– power driver has been demonstrated</a:t>
            </a:r>
          </a:p>
          <a:p>
            <a:pPr lvl="2"/>
            <a:r>
              <a:rPr lang="en-US" dirty="0" smtClean="0"/>
              <a:t>If LDRD to develop a fast driver succeeds, the results may be used for a cheaper, 200 Ohm kicker version </a:t>
            </a:r>
          </a:p>
          <a:p>
            <a:pPr lvl="3"/>
            <a:r>
              <a:rPr lang="en-US" dirty="0" smtClean="0"/>
              <a:t>A prototype kicker is being developed as well</a:t>
            </a:r>
          </a:p>
          <a:p>
            <a:r>
              <a:rPr lang="en-US" dirty="0" smtClean="0"/>
              <a:t>Absorber</a:t>
            </a:r>
          </a:p>
          <a:p>
            <a:pPr lvl="2"/>
            <a:r>
              <a:rPr lang="en-US" dirty="0" smtClean="0"/>
              <a:t>A ¼ - size prototype has been tested with an electron beam</a:t>
            </a:r>
          </a:p>
          <a:p>
            <a:pPr lvl="3"/>
            <a:r>
              <a:rPr lang="en-US" dirty="0" smtClean="0"/>
              <a:t>Will be tested with H</a:t>
            </a:r>
            <a:r>
              <a:rPr lang="en-US" baseline="30000" dirty="0" smtClean="0"/>
              <a:t>-</a:t>
            </a:r>
            <a:r>
              <a:rPr lang="en-US" dirty="0" smtClean="0"/>
              <a:t> beam in FY16</a:t>
            </a:r>
          </a:p>
          <a:p>
            <a:pPr lvl="3"/>
            <a:r>
              <a:rPr lang="en-US" dirty="0" smtClean="0"/>
              <a:t>Design of a full-size absorber will follow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Shemyakin| </a:t>
            </a:r>
            <a:r>
              <a:rPr lang="en-US" altLang="en-US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88" y="1642080"/>
            <a:ext cx="1722012" cy="182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33" y="3790623"/>
            <a:ext cx="15240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069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warm front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9218"/>
          </a:xfrm>
        </p:spPr>
        <p:txBody>
          <a:bodyPr/>
          <a:lstStyle/>
          <a:p>
            <a:r>
              <a:rPr lang="en-US" dirty="0" smtClean="0"/>
              <a:t>Cryomodules: Half-Wave Resonator (HWR) and Single- Spoke Resonator (SSR1) cryomodules</a:t>
            </a:r>
          </a:p>
          <a:p>
            <a:pPr lvl="1"/>
            <a:r>
              <a:rPr lang="en-US" dirty="0" smtClean="0"/>
              <a:t>HWR: 162.5 MHz, 2-10 MeV; SSR1: 325 MHz, 10-25 MeV</a:t>
            </a:r>
          </a:p>
          <a:p>
            <a:pPr lvl="1"/>
            <a:r>
              <a:rPr lang="en-US" dirty="0" smtClean="0"/>
              <a:t>Under construction; expected to be delivered in FY17</a:t>
            </a:r>
          </a:p>
          <a:p>
            <a:pPr lvl="1"/>
            <a:r>
              <a:rPr lang="en-US" dirty="0" smtClean="0"/>
              <a:t>Will be covered in V. Yakovlev’s presentation</a:t>
            </a:r>
          </a:p>
          <a:p>
            <a:pPr lvl="1"/>
            <a:r>
              <a:rPr lang="en-US" dirty="0" smtClean="0"/>
              <a:t>Indian contribution: </a:t>
            </a:r>
          </a:p>
          <a:p>
            <a:pPr lvl="2"/>
            <a:r>
              <a:rPr lang="en-US" dirty="0" smtClean="0"/>
              <a:t>some of SSR1cavities; 10 kW 325 MHz amplifiers; </a:t>
            </a:r>
          </a:p>
          <a:p>
            <a:pPr lvl="2"/>
            <a:r>
              <a:rPr lang="en-US" dirty="0" smtClean="0"/>
              <a:t>participation in LLRF and RF protection systems</a:t>
            </a:r>
          </a:p>
          <a:p>
            <a:r>
              <a:rPr lang="en-US" dirty="0" smtClean="0"/>
              <a:t>High Energy Beam Transport (HEBT) and beam dump</a:t>
            </a:r>
          </a:p>
          <a:p>
            <a:pPr lvl="1"/>
            <a:r>
              <a:rPr lang="en-US" dirty="0" smtClean="0"/>
              <a:t>To analyze properties of the beam coming out of SRF</a:t>
            </a:r>
          </a:p>
          <a:p>
            <a:pPr lvl="2"/>
            <a:r>
              <a:rPr lang="en-US" dirty="0" smtClean="0"/>
              <a:t>Emittance, halo, stability, bunch extinction </a:t>
            </a:r>
          </a:p>
          <a:p>
            <a:pPr lvl="1"/>
            <a:r>
              <a:rPr lang="en-US" dirty="0" smtClean="0"/>
              <a:t>To safely accept 50 kW beam</a:t>
            </a:r>
          </a:p>
          <a:p>
            <a:pPr lvl="1"/>
            <a:r>
              <a:rPr lang="en-US" dirty="0" smtClean="0"/>
              <a:t>At the stage of conceptual design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Shemyakin| </a:t>
            </a:r>
            <a:r>
              <a:rPr lang="en-US" altLang="en-US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74" y="2356701"/>
            <a:ext cx="1464106" cy="189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794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CMTF building, housing PXIE, has all required capacity</a:t>
            </a:r>
          </a:p>
          <a:p>
            <a:pPr lvl="1"/>
            <a:r>
              <a:rPr lang="en-US" dirty="0" err="1" smtClean="0"/>
              <a:t>Cryo</a:t>
            </a:r>
            <a:r>
              <a:rPr lang="en-US" dirty="0" smtClean="0"/>
              <a:t>, power, water</a:t>
            </a:r>
          </a:p>
          <a:p>
            <a:pPr lvl="1"/>
            <a:r>
              <a:rPr lang="en-US" dirty="0" smtClean="0"/>
              <a:t>Distribution systems are being designed and implemented</a:t>
            </a:r>
          </a:p>
          <a:p>
            <a:r>
              <a:rPr lang="en-US" dirty="0" smtClean="0"/>
              <a:t>All components for the PXIE cave are on hand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Shemyakin| </a:t>
            </a:r>
            <a:r>
              <a:rPr lang="en-US" altLang="en-US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77" y="2644878"/>
            <a:ext cx="6158288" cy="364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914866" y="3657601"/>
            <a:ext cx="1890170" cy="2189894"/>
            <a:chOff x="7410721" y="2200281"/>
            <a:chExt cx="1278697" cy="168076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0721" y="2200281"/>
              <a:ext cx="1278697" cy="1680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851218" y="2292614"/>
              <a:ext cx="699929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4C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Cryoplant</a:t>
              </a:r>
              <a:endParaRPr lang="en-US" sz="1200" dirty="0">
                <a:solidFill>
                  <a:srgbClr val="004C9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473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commissioning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FY15 </a:t>
            </a:r>
          </a:p>
          <a:p>
            <a:pPr lvl="1"/>
            <a:r>
              <a:rPr lang="en-US" dirty="0"/>
              <a:t>install RFQ; prepare the RFQ beam characterization setup</a:t>
            </a:r>
          </a:p>
          <a:p>
            <a:r>
              <a:rPr lang="en-US" dirty="0"/>
              <a:t>FY16</a:t>
            </a:r>
          </a:p>
          <a:p>
            <a:pPr lvl="1"/>
            <a:r>
              <a:rPr lang="en-US" dirty="0"/>
              <a:t>Commission RFQ (RF and beam)</a:t>
            </a:r>
          </a:p>
          <a:p>
            <a:pPr lvl="1"/>
            <a:r>
              <a:rPr lang="en-US" dirty="0"/>
              <a:t>Install most of the MEBT magnets and kicker prototypes</a:t>
            </a:r>
          </a:p>
          <a:p>
            <a:r>
              <a:rPr lang="en-US" dirty="0" smtClean="0"/>
              <a:t>FY17</a:t>
            </a:r>
            <a:endParaRPr lang="en-US" dirty="0"/>
          </a:p>
          <a:p>
            <a:pPr lvl="1"/>
            <a:r>
              <a:rPr lang="en-US" dirty="0" smtClean="0"/>
              <a:t>Finalize design of all MEBT components</a:t>
            </a:r>
            <a:endParaRPr lang="en-US" dirty="0"/>
          </a:p>
          <a:p>
            <a:pPr lvl="1"/>
            <a:r>
              <a:rPr lang="en-US" dirty="0"/>
              <a:t>R</a:t>
            </a:r>
            <a:r>
              <a:rPr lang="en-US" dirty="0" smtClean="0"/>
              <a:t>eceive both cryomodules</a:t>
            </a:r>
          </a:p>
          <a:p>
            <a:r>
              <a:rPr lang="en-US" dirty="0" smtClean="0"/>
              <a:t>FY18</a:t>
            </a:r>
          </a:p>
          <a:p>
            <a:pPr lvl="1"/>
            <a:r>
              <a:rPr lang="en-US" dirty="0" smtClean="0"/>
              <a:t>Install final MEBT; demonstrate bunch-by-bunch selection</a:t>
            </a:r>
          </a:p>
          <a:p>
            <a:pPr lvl="1"/>
            <a:r>
              <a:rPr lang="en-US" dirty="0" smtClean="0"/>
              <a:t>RF commissioning of both cryomodules; pass a beam through</a:t>
            </a:r>
          </a:p>
          <a:p>
            <a:r>
              <a:rPr lang="en-US" dirty="0" smtClean="0"/>
              <a:t>FY19: final beam parameters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Shemyakin| </a:t>
            </a:r>
            <a:r>
              <a:rPr lang="en-US" altLang="en-US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50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front end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85" y="905659"/>
            <a:ext cx="8755144" cy="2251344"/>
          </a:xfrm>
        </p:spPr>
        <p:txBody>
          <a:bodyPr/>
          <a:lstStyle/>
          <a:p>
            <a:r>
              <a:rPr lang="en-US" dirty="0" smtClean="0"/>
              <a:t>After RFQ RF commissioning, characterize beam (FY16)</a:t>
            </a:r>
          </a:p>
          <a:p>
            <a:pPr lvl="1"/>
            <a:r>
              <a:rPr lang="en-US" dirty="0" smtClean="0"/>
              <a:t>Using 1</a:t>
            </a:r>
            <a:r>
              <a:rPr lang="en-US" baseline="30000" dirty="0" smtClean="0"/>
              <a:t>st</a:t>
            </a:r>
            <a:r>
              <a:rPr lang="en-US" dirty="0" smtClean="0"/>
              <a:t> MEBT section, essential diagnostics, and a temporary beam dump; 10 µs pulse first </a:t>
            </a:r>
          </a:p>
          <a:p>
            <a:r>
              <a:rPr lang="en-US" dirty="0" smtClean="0"/>
              <a:t>Increase the pulse length to </a:t>
            </a:r>
            <a:r>
              <a:rPr lang="en-US" dirty="0"/>
              <a:t>10 kW </a:t>
            </a:r>
            <a:r>
              <a:rPr lang="en-US" dirty="0" smtClean="0"/>
              <a:t>CW (FY16)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Shemyakin| </a:t>
            </a:r>
            <a:r>
              <a:rPr lang="en-US" altLang="en-US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45" y="1738792"/>
            <a:ext cx="2240856" cy="165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3185" y="2489655"/>
            <a:ext cx="8672513" cy="377349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Install 4 more triplets (FY16)</a:t>
            </a:r>
          </a:p>
          <a:p>
            <a:pPr lvl="1"/>
            <a:r>
              <a:rPr lang="en-US" dirty="0" smtClean="0"/>
              <a:t>With prototypes of kickers and absorber</a:t>
            </a:r>
          </a:p>
          <a:p>
            <a:pPr lvl="1"/>
            <a:r>
              <a:rPr lang="en-US" dirty="0" smtClean="0"/>
              <a:t>Test the absorber prototype with H</a:t>
            </a:r>
            <a:r>
              <a:rPr lang="en-US" baseline="30000" dirty="0" smtClean="0"/>
              <a:t>-</a:t>
            </a:r>
            <a:r>
              <a:rPr lang="en-US" dirty="0" smtClean="0"/>
              <a:t> beam (FY16)</a:t>
            </a:r>
          </a:p>
          <a:p>
            <a:pPr lvl="1"/>
            <a:r>
              <a:rPr lang="en-US" dirty="0" smtClean="0"/>
              <a:t>Pass the beam through the kickers</a:t>
            </a:r>
          </a:p>
          <a:p>
            <a:pPr lvl="2"/>
            <a:r>
              <a:rPr lang="en-US" dirty="0" smtClean="0"/>
              <a:t>Test EM characteristics by applying 162.5 or 81.25 MHz CW RF and observing the bunch shift with BPMs (FY17)</a:t>
            </a:r>
          </a:p>
          <a:p>
            <a:pPr lvl="2"/>
            <a:r>
              <a:rPr lang="en-US" dirty="0" smtClean="0"/>
              <a:t>Test kicker protection system and their survivability (FY17)</a:t>
            </a:r>
          </a:p>
          <a:p>
            <a:r>
              <a:rPr lang="en-US" dirty="0" smtClean="0"/>
              <a:t>Install full- length MEBT with final elements (FY18)</a:t>
            </a:r>
          </a:p>
          <a:p>
            <a:pPr lvl="1"/>
            <a:r>
              <a:rPr lang="en-US" dirty="0" smtClean="0"/>
              <a:t>demonstrate bunch-by-bunch </a:t>
            </a:r>
            <a:r>
              <a:rPr lang="en-US" dirty="0"/>
              <a:t>selection (FY18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Test vacuum compatibility of MEBT with SRF (FY19)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023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end of the PXIE R&amp;D </a:t>
            </a:r>
            <a:r>
              <a:rPr lang="en-US" dirty="0" smtClean="0"/>
              <a:t>program, </a:t>
            </a:r>
            <a:r>
              <a:rPr lang="en-US" dirty="0"/>
              <a:t>the critical technologies of the PIP-II Linac front </a:t>
            </a:r>
            <a:r>
              <a:rPr lang="en-US" dirty="0" smtClean="0"/>
              <a:t>end will be validated, accomplishing</a:t>
            </a:r>
          </a:p>
          <a:p>
            <a:pPr lvl="1"/>
            <a:r>
              <a:rPr lang="en-US" dirty="0"/>
              <a:t>Acceleration of a 2 mA CW beam in low-beta SRF</a:t>
            </a:r>
          </a:p>
          <a:p>
            <a:pPr lvl="1"/>
            <a:r>
              <a:rPr lang="en-US" dirty="0"/>
              <a:t>Demonstration of bunch by bunch selection using state of the art chopping system</a:t>
            </a:r>
          </a:p>
          <a:p>
            <a:pPr lvl="1"/>
            <a:r>
              <a:rPr lang="en-US" dirty="0" smtClean="0"/>
              <a:t>Specification of conditions for reliable operation of SRF cavities in vicinity of a high power MEBT absorber</a:t>
            </a:r>
          </a:p>
          <a:p>
            <a:pPr lvl="1"/>
            <a:r>
              <a:rPr lang="en-US" dirty="0" smtClean="0"/>
              <a:t>LFD </a:t>
            </a:r>
            <a:r>
              <a:rPr lang="en-US" dirty="0"/>
              <a:t>compensation in pulsed </a:t>
            </a:r>
            <a:r>
              <a:rPr lang="en-US" dirty="0" smtClean="0"/>
              <a:t>operation of SSR1</a:t>
            </a:r>
          </a:p>
          <a:p>
            <a:pPr lvl="1"/>
            <a:r>
              <a:rPr lang="en-US" dirty="0"/>
              <a:t>Detailed characterization of beam parameters, dynamics, and stability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Shemyakin| </a:t>
            </a:r>
            <a:r>
              <a:rPr lang="en-US" altLang="en-US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78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</a:rPr>
              <a:t>Outline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</a:rPr>
              <a:t>PIP-II warm front end</a:t>
            </a:r>
          </a:p>
          <a:p>
            <a:r>
              <a:rPr lang="en-US" altLang="en-US" dirty="0" smtClean="0">
                <a:latin typeface="Helvetica" panose="020B0604020202020204" pitchFamily="34" charset="0"/>
              </a:rPr>
              <a:t>PXIE status</a:t>
            </a:r>
          </a:p>
          <a:p>
            <a:r>
              <a:rPr lang="en-US" altLang="en-US" dirty="0" smtClean="0">
                <a:latin typeface="Helvetica" panose="020B0604020202020204" pitchFamily="34" charset="0"/>
              </a:rPr>
              <a:t>Plans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E59FC4F-191B-4B55-9896-7063ACAC5C4C}" type="datetime1"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6/4/2015</a:t>
            </a:fld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sz="900" dirty="0"/>
              <a:t>A. Shemyakin| </a:t>
            </a:r>
            <a:r>
              <a:rPr lang="en-US" altLang="en-US" sz="900" dirty="0">
                <a:latin typeface="Helvetica" panose="020B0604020202020204" pitchFamily="34" charset="0"/>
              </a:rPr>
              <a:t>Warm Front End and PXIE Status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EB160C5-AA0C-455C-8AD8-AC58C32009B6}" type="slidenum"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warm front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2942800"/>
          </a:xfrm>
        </p:spPr>
        <p:txBody>
          <a:bodyPr/>
          <a:lstStyle/>
          <a:p>
            <a:r>
              <a:rPr lang="en-US" dirty="0"/>
              <a:t>PIP-II: 800 MeV SRF linac constructed of CW-capable accelerating structures and operated initially at 1% duty factor</a:t>
            </a:r>
          </a:p>
          <a:p>
            <a:r>
              <a:rPr lang="en-US" dirty="0"/>
              <a:t>The warm front end prepares H-  beam optimized for Booster injection and provides capabilities for future CW </a:t>
            </a:r>
            <a:r>
              <a:rPr lang="en-US" dirty="0" smtClean="0"/>
              <a:t>operation</a:t>
            </a:r>
          </a:p>
          <a:p>
            <a:pPr lvl="1"/>
            <a:r>
              <a:rPr lang="en-US" dirty="0" smtClean="0"/>
              <a:t>Ion Source (IS) and Low Energy Beam Transport (LEBT)</a:t>
            </a:r>
          </a:p>
          <a:p>
            <a:pPr lvl="1"/>
            <a:r>
              <a:rPr lang="en-US" dirty="0" smtClean="0"/>
              <a:t>Radio Frequency Quadrupole (RFQ)</a:t>
            </a:r>
          </a:p>
          <a:p>
            <a:pPr lvl="1"/>
            <a:r>
              <a:rPr lang="en-US" dirty="0" smtClean="0"/>
              <a:t>Medium Energy Transport (MEBT)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9ECC2-A3AF-405A-89D5-D1055F53CCEC}" type="datetime1">
              <a:rPr lang="en-US" altLang="en-US" smtClean="0"/>
              <a:pPr/>
              <a:t>6/4/2015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Shemyakin| </a:t>
            </a:r>
            <a:r>
              <a:rPr lang="en-US" altLang="en-US" dirty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84" y="3985847"/>
            <a:ext cx="767552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14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warm front end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32877"/>
            <a:ext cx="8672513" cy="5412839"/>
          </a:xfrm>
        </p:spPr>
        <p:txBody>
          <a:bodyPr/>
          <a:lstStyle/>
          <a:p>
            <a:r>
              <a:rPr lang="en-US" dirty="0" smtClean="0"/>
              <a:t>Parameters</a:t>
            </a:r>
            <a:endParaRPr lang="en-US" dirty="0"/>
          </a:p>
          <a:p>
            <a:pPr lvl="1"/>
            <a:r>
              <a:rPr lang="en-US" dirty="0"/>
              <a:t>Output energy 2.1 MeV</a:t>
            </a:r>
          </a:p>
          <a:p>
            <a:pPr lvl="2"/>
            <a:r>
              <a:rPr lang="en-US" dirty="0"/>
              <a:t>Below neutron production and high enough to mitigate space charge effects up to 10mA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Peak beam current </a:t>
            </a:r>
            <a:r>
              <a:rPr lang="en-US" dirty="0"/>
              <a:t>up to 10 mA (from µs to CW)</a:t>
            </a:r>
          </a:p>
          <a:p>
            <a:pPr lvl="2"/>
            <a:r>
              <a:rPr lang="en-US" dirty="0"/>
              <a:t>5 mA nominal; 4 mA in </a:t>
            </a:r>
            <a:r>
              <a:rPr lang="en-US" dirty="0" err="1"/>
              <a:t>macropulse</a:t>
            </a:r>
            <a:r>
              <a:rPr lang="en-US" dirty="0"/>
              <a:t> for Booster injection</a:t>
            </a:r>
          </a:p>
          <a:p>
            <a:pPr lvl="1"/>
            <a:r>
              <a:rPr lang="en-US" dirty="0"/>
              <a:t>Bunch-by-bunch selection capability</a:t>
            </a:r>
          </a:p>
          <a:p>
            <a:pPr lvl="2"/>
            <a:r>
              <a:rPr lang="en-US" dirty="0"/>
              <a:t>For </a:t>
            </a:r>
            <a:r>
              <a:rPr lang="en-US" dirty="0" smtClean="0"/>
              <a:t>bucket </a:t>
            </a:r>
            <a:r>
              <a:rPr lang="en-US" dirty="0"/>
              <a:t>injection to Booster and for future CW multi-user operation </a:t>
            </a:r>
          </a:p>
          <a:p>
            <a:pPr lvl="1"/>
            <a:r>
              <a:rPr lang="en-US" dirty="0"/>
              <a:t>Output rms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emittances: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  <a:sym typeface="Symbol"/>
              </a:rPr>
              <a:t>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&lt;0.23 µm,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&lt;0.31 µm </a:t>
            </a:r>
          </a:p>
          <a:p>
            <a:pPr lvl="1"/>
            <a:r>
              <a:rPr lang="en-US" dirty="0"/>
              <a:t>Proper vacuum, tails, and bunch extinction management</a:t>
            </a:r>
          </a:p>
          <a:p>
            <a:r>
              <a:rPr lang="en-US" dirty="0" smtClean="0"/>
              <a:t>While the combination of parameters is unique, most of elements exist in other machines</a:t>
            </a:r>
          </a:p>
          <a:p>
            <a:pPr lvl="1"/>
            <a:r>
              <a:rPr lang="en-US" dirty="0" smtClean="0"/>
              <a:t>Exception: bunch-by-bunch </a:t>
            </a:r>
            <a:r>
              <a:rPr lang="en-US" dirty="0"/>
              <a:t>selection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9ECC2-A3AF-405A-89D5-D1055F53CCEC}" type="datetime1">
              <a:rPr lang="en-US" altLang="en-US" smtClean="0"/>
              <a:pPr/>
              <a:t>6/4/2015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Shemyakin| </a:t>
            </a:r>
            <a:r>
              <a:rPr lang="en-US" altLang="en-US" dirty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01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end design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 scheme: Ion sources, </a:t>
            </a:r>
            <a:r>
              <a:rPr lang="en-US" dirty="0"/>
              <a:t>LEBT, RFQ, MEBT</a:t>
            </a:r>
          </a:p>
          <a:p>
            <a:pPr lvl="1"/>
            <a:r>
              <a:rPr lang="en-US" dirty="0" smtClean="0"/>
              <a:t>Long </a:t>
            </a:r>
            <a:r>
              <a:rPr lang="en-US" dirty="0"/>
              <a:t>MEBT to accommodate the chopping scheme</a:t>
            </a:r>
          </a:p>
          <a:p>
            <a:r>
              <a:rPr lang="en-US" dirty="0"/>
              <a:t>Attention to factors that may determine reliability and uptime</a:t>
            </a:r>
          </a:p>
          <a:p>
            <a:pPr lvl="1"/>
            <a:r>
              <a:rPr lang="en-US" dirty="0"/>
              <a:t>Two ion sources</a:t>
            </a:r>
          </a:p>
          <a:p>
            <a:pPr lvl="1"/>
            <a:r>
              <a:rPr lang="en-US" dirty="0"/>
              <a:t>Low gas flow to RFQ with a long LEBT</a:t>
            </a:r>
          </a:p>
          <a:p>
            <a:pPr lvl="1"/>
            <a:r>
              <a:rPr lang="en-US" dirty="0"/>
              <a:t>Proven-design </a:t>
            </a:r>
            <a:r>
              <a:rPr lang="en-US" dirty="0" smtClean="0"/>
              <a:t>RFQ with low </a:t>
            </a:r>
            <a:r>
              <a:rPr lang="en-US" dirty="0"/>
              <a:t>particle loss </a:t>
            </a:r>
            <a:endParaRPr lang="en-US" dirty="0" smtClean="0"/>
          </a:p>
          <a:p>
            <a:pPr lvl="1"/>
            <a:r>
              <a:rPr lang="en-US" dirty="0" smtClean="0"/>
              <a:t>System </a:t>
            </a:r>
            <a:r>
              <a:rPr lang="en-US" dirty="0"/>
              <a:t>of scrapers in LEBT and MEBT</a:t>
            </a:r>
          </a:p>
          <a:p>
            <a:pPr lvl="2"/>
            <a:r>
              <a:rPr lang="en-US" dirty="0"/>
              <a:t>Passive and active parts of </a:t>
            </a:r>
            <a:r>
              <a:rPr lang="en-US" dirty="0" smtClean="0"/>
              <a:t>Machine Protection System</a:t>
            </a:r>
            <a:endParaRPr lang="en-US" dirty="0"/>
          </a:p>
          <a:p>
            <a:pPr lvl="1"/>
            <a:r>
              <a:rPr lang="en-US" dirty="0" smtClean="0"/>
              <a:t>Suppression of gas </a:t>
            </a:r>
            <a:r>
              <a:rPr lang="en-US" dirty="0"/>
              <a:t>flow to SRF with a differential pumping </a:t>
            </a:r>
            <a:r>
              <a:rPr lang="en-US" dirty="0" smtClean="0"/>
              <a:t>section downstream of the MEBT absorber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Shemyakin| </a:t>
            </a:r>
            <a:r>
              <a:rPr lang="en-US" altLang="en-US" dirty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5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228600" y="5151268"/>
            <a:ext cx="8766297" cy="1153762"/>
            <a:chOff x="0" y="4997379"/>
            <a:chExt cx="9144000" cy="11537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1268"/>
              <a:ext cx="9144000" cy="9998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0450" y="5048412"/>
              <a:ext cx="734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LEBT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74997" y="4997379"/>
              <a:ext cx="10211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RFQ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92726" y="5016438"/>
              <a:ext cx="10211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MEBT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10584" y="5324215"/>
              <a:ext cx="72903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3512509" y="5324215"/>
              <a:ext cx="563149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85581" y="5170326"/>
              <a:ext cx="1026928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0" idx="1"/>
            </p:cNvCxnSpPr>
            <p:nvPr/>
          </p:nvCxnSpPr>
          <p:spPr>
            <a:xfrm flipH="1" flipV="1">
              <a:off x="1239618" y="5137940"/>
              <a:ext cx="735379" cy="13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>
          <a:xfrm>
            <a:off x="228601" y="6224393"/>
            <a:ext cx="8766296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70883" y="5922625"/>
            <a:ext cx="978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m</a:t>
            </a:r>
            <a:endParaRPr lang="en-US" sz="140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6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ion machines have had problems with front ends</a:t>
            </a:r>
          </a:p>
          <a:p>
            <a:pPr lvl="1"/>
            <a:r>
              <a:rPr lang="en-US" dirty="0" smtClean="0"/>
              <a:t>R&amp;D can mitigate risks for PIP-II and speed up commissioning</a:t>
            </a:r>
          </a:p>
          <a:p>
            <a:r>
              <a:rPr lang="en-US" dirty="0" smtClean="0"/>
              <a:t>The most important R&amp;D issues</a:t>
            </a:r>
          </a:p>
          <a:p>
            <a:pPr lvl="1"/>
            <a:r>
              <a:rPr lang="en-US" dirty="0"/>
              <a:t>LEBT with low emittance growth compatible with chopping</a:t>
            </a:r>
          </a:p>
          <a:p>
            <a:pPr lvl="1"/>
            <a:r>
              <a:rPr lang="en-US" dirty="0"/>
              <a:t>Reliable CW RFQ</a:t>
            </a:r>
          </a:p>
          <a:p>
            <a:pPr lvl="1"/>
            <a:r>
              <a:rPr lang="en-US" dirty="0"/>
              <a:t>Bunch-by-bunch selection in MEBT</a:t>
            </a:r>
          </a:p>
          <a:p>
            <a:pPr lvl="1"/>
            <a:r>
              <a:rPr lang="en-US" dirty="0"/>
              <a:t>Compatibility of high-power deposition in MEBT absorber with SRF </a:t>
            </a:r>
            <a:r>
              <a:rPr lang="en-US" dirty="0" smtClean="0"/>
              <a:t>downstream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Will be addressed by </a:t>
            </a:r>
            <a:r>
              <a:rPr lang="en-US" dirty="0"/>
              <a:t>P</a:t>
            </a:r>
            <a:r>
              <a:rPr lang="en-US" dirty="0" smtClean="0"/>
              <a:t>XIE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Shemyakin| </a:t>
            </a:r>
            <a:r>
              <a:rPr lang="en-US" altLang="en-US" dirty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34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6474805" cy="641739"/>
          </a:xfrm>
        </p:spPr>
        <p:txBody>
          <a:bodyPr/>
          <a:lstStyle/>
          <a:p>
            <a:r>
              <a:rPr lang="en-US" dirty="0" smtClean="0"/>
              <a:t>PIP-II </a:t>
            </a:r>
            <a:r>
              <a:rPr lang="en-US" dirty="0"/>
              <a:t>Injector Experiment (PXIE)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PXIE is part of the </a:t>
            </a:r>
            <a:r>
              <a:rPr lang="en-US" dirty="0" smtClean="0"/>
              <a:t>R&amp;D program that addresses </a:t>
            </a:r>
            <a:r>
              <a:rPr lang="en-US" dirty="0"/>
              <a:t>the risks associated with the </a:t>
            </a:r>
            <a:r>
              <a:rPr lang="en-US" dirty="0" smtClean="0"/>
              <a:t>front end </a:t>
            </a:r>
            <a:r>
              <a:rPr lang="en-US" dirty="0"/>
              <a:t>of PIP-II</a:t>
            </a:r>
          </a:p>
          <a:p>
            <a:pPr lvl="1"/>
            <a:r>
              <a:rPr lang="en-US" dirty="0" smtClean="0"/>
              <a:t>Warm front end + 2 cryomodules + HEBT + beam dump</a:t>
            </a:r>
          </a:p>
          <a:p>
            <a:pPr lvl="1"/>
            <a:r>
              <a:rPr lang="en-US" dirty="0" smtClean="0"/>
              <a:t>Nominal </a:t>
            </a:r>
            <a:r>
              <a:rPr lang="en-US" dirty="0"/>
              <a:t>regime is </a:t>
            </a:r>
            <a:r>
              <a:rPr lang="en-US" dirty="0" smtClean="0"/>
              <a:t>CW; pulsed </a:t>
            </a:r>
            <a:r>
              <a:rPr lang="en-US" dirty="0"/>
              <a:t>mode for commissioning and </a:t>
            </a:r>
            <a:r>
              <a:rPr lang="en-US" dirty="0" smtClean="0"/>
              <a:t>modelling the Booster injection</a:t>
            </a:r>
          </a:p>
          <a:p>
            <a:pPr lvl="1"/>
            <a:r>
              <a:rPr lang="en-US" dirty="0" smtClean="0"/>
              <a:t>Goal </a:t>
            </a:r>
            <a:r>
              <a:rPr lang="en-US" dirty="0"/>
              <a:t>PXIE </a:t>
            </a:r>
            <a:r>
              <a:rPr lang="en-US" dirty="0" smtClean="0"/>
              <a:t>parameters replicate those for the corresponding section of PIP-II</a:t>
            </a:r>
          </a:p>
          <a:p>
            <a:pPr lvl="2"/>
            <a:r>
              <a:rPr lang="en-US" dirty="0" smtClean="0"/>
              <a:t>2mA from µs to CW; arbitrary 162.5 MHz bunch structure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Shemyakin| </a:t>
            </a:r>
            <a:r>
              <a:rPr lang="en-US" altLang="en-US" dirty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28600" y="4857692"/>
            <a:ext cx="8448681" cy="1299555"/>
            <a:chOff x="211616" y="4170849"/>
            <a:chExt cx="8448681" cy="1299555"/>
          </a:xfrm>
        </p:grpSpPr>
        <p:sp>
          <p:nvSpPr>
            <p:cNvPr id="18" name="TextBox 17"/>
            <p:cNvSpPr txBox="1"/>
            <p:nvPr/>
          </p:nvSpPr>
          <p:spPr>
            <a:xfrm>
              <a:off x="580888" y="4170849"/>
              <a:ext cx="9225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</a:rPr>
                <a:t>30 </a:t>
              </a:r>
              <a:r>
                <a:rPr lang="en-US" sz="2000" b="1" dirty="0" err="1" smtClean="0">
                  <a:solidFill>
                    <a:schemeClr val="tx2"/>
                  </a:solidFill>
                </a:rPr>
                <a:t>keV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6" y="4607795"/>
              <a:ext cx="8217154" cy="862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6"/>
            <p:cNvSpPr txBox="1">
              <a:spLocks noChangeArrowheads="1"/>
            </p:cNvSpPr>
            <p:nvPr/>
          </p:nvSpPr>
          <p:spPr bwMode="auto">
            <a:xfrm>
              <a:off x="1409368" y="4485728"/>
              <a:ext cx="740946" cy="37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RFQ 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1" name="TextBox 7"/>
            <p:cNvSpPr txBox="1">
              <a:spLocks noChangeArrowheads="1"/>
            </p:cNvSpPr>
            <p:nvPr/>
          </p:nvSpPr>
          <p:spPr bwMode="auto">
            <a:xfrm>
              <a:off x="2963435" y="4485728"/>
              <a:ext cx="896110" cy="371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MEBT 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8"/>
            <p:cNvSpPr txBox="1">
              <a:spLocks noChangeArrowheads="1"/>
            </p:cNvSpPr>
            <p:nvPr/>
          </p:nvSpPr>
          <p:spPr bwMode="auto">
            <a:xfrm>
              <a:off x="4954800" y="4485728"/>
              <a:ext cx="742437" cy="37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HWR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9"/>
            <p:cNvSpPr txBox="1">
              <a:spLocks noChangeArrowheads="1"/>
            </p:cNvSpPr>
            <p:nvPr/>
          </p:nvSpPr>
          <p:spPr bwMode="auto">
            <a:xfrm>
              <a:off x="6388243" y="4485728"/>
              <a:ext cx="796062" cy="37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C00000"/>
                  </a:solidFill>
                </a:rPr>
                <a:t>SSR1</a:t>
              </a:r>
            </a:p>
          </p:txBody>
        </p:sp>
        <p:sp>
          <p:nvSpPr>
            <p:cNvPr id="24" name="TextBox 10"/>
            <p:cNvSpPr txBox="1">
              <a:spLocks noChangeArrowheads="1"/>
            </p:cNvSpPr>
            <p:nvPr/>
          </p:nvSpPr>
          <p:spPr bwMode="auto">
            <a:xfrm>
              <a:off x="7779338" y="4485728"/>
              <a:ext cx="880959" cy="4001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11"/>
            <p:cNvSpPr txBox="1">
              <a:spLocks noChangeArrowheads="1"/>
            </p:cNvSpPr>
            <p:nvPr/>
          </p:nvSpPr>
          <p:spPr bwMode="auto">
            <a:xfrm>
              <a:off x="211616" y="4485728"/>
              <a:ext cx="769262" cy="3719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LEBT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94315" y="4170849"/>
              <a:ext cx="11286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2"/>
                  </a:solidFill>
                </a:rPr>
                <a:t>2.1 MeV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57573" y="4170849"/>
              <a:ext cx="1003511" cy="37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/>
                  </a:solidFill>
                </a:rPr>
                <a:t>1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0 </a:t>
              </a:r>
              <a:r>
                <a:rPr lang="en-US" sz="2000" b="1" dirty="0">
                  <a:solidFill>
                    <a:schemeClr val="tx2"/>
                  </a:solidFill>
                </a:rPr>
                <a:t>M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eV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82126" y="4170849"/>
              <a:ext cx="1089193" cy="37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</a:rPr>
                <a:t>25 MeV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046362" y="4561349"/>
              <a:ext cx="0" cy="20610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373674" y="4553852"/>
              <a:ext cx="0" cy="20610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6060984" y="4556241"/>
              <a:ext cx="0" cy="20610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7425655" y="4568619"/>
              <a:ext cx="0" cy="20610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211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 and LEBT -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Shemyakin| </a:t>
            </a:r>
            <a:r>
              <a:rPr lang="en-US" altLang="en-US" dirty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9401" y="915922"/>
            <a:ext cx="4388667" cy="3764720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Commercial 15mA DC ion source</a:t>
            </a:r>
          </a:p>
          <a:p>
            <a:pPr lvl="1"/>
            <a:r>
              <a:rPr lang="en-US" dirty="0" smtClean="0"/>
              <a:t>D-Pace, Inc.</a:t>
            </a:r>
          </a:p>
          <a:p>
            <a:pPr lvl="1"/>
            <a:r>
              <a:rPr lang="en-US" dirty="0" smtClean="0"/>
              <a:t>Modulator at extraction electrode</a:t>
            </a:r>
          </a:p>
          <a:p>
            <a:r>
              <a:rPr lang="en-US" dirty="0" smtClean="0"/>
              <a:t>3 Solenoids with dipole correctors</a:t>
            </a:r>
          </a:p>
          <a:p>
            <a:r>
              <a:rPr lang="en-US" dirty="0" smtClean="0"/>
              <a:t>Bending dipole</a:t>
            </a:r>
          </a:p>
          <a:p>
            <a:pPr lvl="1"/>
            <a:r>
              <a:rPr lang="en-US" dirty="0" smtClean="0"/>
              <a:t>Accommodate 2 ISs for PIP-II</a:t>
            </a:r>
          </a:p>
          <a:p>
            <a:pPr lvl="1"/>
            <a:r>
              <a:rPr lang="en-US" dirty="0" smtClean="0"/>
              <a:t>Part of Personnel Protection System</a:t>
            </a:r>
          </a:p>
          <a:p>
            <a:pPr lvl="1"/>
            <a:r>
              <a:rPr lang="en-US" dirty="0" smtClean="0"/>
              <a:t>Clearing secondary particles</a:t>
            </a:r>
          </a:p>
          <a:p>
            <a:r>
              <a:rPr lang="en-US" dirty="0" smtClean="0"/>
              <a:t>Diagnostics</a:t>
            </a:r>
          </a:p>
          <a:p>
            <a:pPr lvl="1"/>
            <a:r>
              <a:rPr lang="en-US" dirty="0" smtClean="0"/>
              <a:t>Beam current</a:t>
            </a:r>
            <a:br>
              <a:rPr lang="en-US" dirty="0" smtClean="0"/>
            </a:br>
            <a:r>
              <a:rPr lang="en-US" dirty="0" smtClean="0"/>
              <a:t>monitors</a:t>
            </a:r>
          </a:p>
          <a:p>
            <a:pPr lvl="1"/>
            <a:r>
              <a:rPr lang="en-US" dirty="0" smtClean="0"/>
              <a:t>Emittance</a:t>
            </a:r>
            <a:br>
              <a:rPr lang="en-US" dirty="0" smtClean="0"/>
            </a:br>
            <a:r>
              <a:rPr lang="en-US" dirty="0" smtClean="0"/>
              <a:t>scanner</a:t>
            </a:r>
          </a:p>
          <a:p>
            <a:pPr lvl="1"/>
            <a:r>
              <a:rPr lang="en-US" dirty="0" smtClean="0"/>
              <a:t>Isolated diaphragms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98069" y="915923"/>
            <a:ext cx="4382970" cy="2012874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500" dirty="0"/>
              <a:t>Chopper</a:t>
            </a:r>
          </a:p>
          <a:p>
            <a:pPr lvl="1"/>
            <a:r>
              <a:rPr lang="en-US" dirty="0"/>
              <a:t>Pre-chopping, MPS, pulse </a:t>
            </a:r>
            <a:r>
              <a:rPr lang="en-US" dirty="0" smtClean="0"/>
              <a:t>mode</a:t>
            </a:r>
          </a:p>
          <a:p>
            <a:pPr lvl="1"/>
            <a:r>
              <a:rPr lang="en-US" dirty="0" smtClean="0"/>
              <a:t>60 Hz, 1µs to DC</a:t>
            </a:r>
            <a:endParaRPr lang="en-US" dirty="0"/>
          </a:p>
          <a:p>
            <a:pPr>
              <a:spcBef>
                <a:spcPct val="20000"/>
              </a:spcBef>
            </a:pPr>
            <a:r>
              <a:rPr lang="en-US" sz="2500" dirty="0"/>
              <a:t>Possibility of partially un-neutralized transport</a:t>
            </a:r>
          </a:p>
          <a:p>
            <a:pPr>
              <a:spcBef>
                <a:spcPct val="20000"/>
              </a:spcBef>
            </a:pPr>
            <a:r>
              <a:rPr lang="en-US" sz="2500" dirty="0"/>
              <a:t>Possibility of scraping the beam at various locations</a:t>
            </a:r>
          </a:p>
          <a:p>
            <a:pPr lvl="1"/>
            <a:r>
              <a:rPr lang="en-US" dirty="0" smtClean="0"/>
              <a:t>Tail particles management		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981200" y="3130061"/>
            <a:ext cx="6999838" cy="3063021"/>
            <a:chOff x="1446290" y="3002237"/>
            <a:chExt cx="7469110" cy="31908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18"/>
            <a:stretch/>
          </p:blipFill>
          <p:spPr>
            <a:xfrm>
              <a:off x="2778585" y="3002237"/>
              <a:ext cx="6136815" cy="3129185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1446290" y="5153902"/>
              <a:ext cx="2863794" cy="1039181"/>
              <a:chOff x="1446290" y="5153902"/>
              <a:chExt cx="2863794" cy="103918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46290" y="5255926"/>
                <a:ext cx="11226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/>
                    </a:solidFill>
                  </a:rPr>
                  <a:t>Ion Source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 rot="20309115">
                <a:off x="2494842" y="5153902"/>
                <a:ext cx="1815242" cy="1039181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988175" y="3322622"/>
              <a:ext cx="1675806" cy="2101230"/>
              <a:chOff x="6988175" y="3322622"/>
              <a:chExt cx="1675806" cy="2101230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7070756" y="3322622"/>
                <a:ext cx="796705" cy="1575364"/>
              </a:xfrm>
              <a:prstGeom prst="roundRect">
                <a:avLst/>
              </a:prstGeom>
              <a:noFill/>
              <a:ln w="317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988175" y="4942921"/>
                <a:ext cx="1675806" cy="48093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9000"/>
                    </a:schemeClr>
                  </a:gs>
                  <a:gs pos="100000">
                    <a:schemeClr val="bg1">
                      <a:lumMod val="91000"/>
                    </a:schemeClr>
                  </a:gs>
                </a:gsLst>
                <a:lin ang="54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Chopper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237798" y="4857243"/>
              <a:ext cx="3064230" cy="1239841"/>
              <a:chOff x="5237798" y="4857243"/>
              <a:chExt cx="3064230" cy="123984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237798" y="4857243"/>
                <a:ext cx="3064230" cy="787228"/>
                <a:chOff x="5237798" y="4857243"/>
                <a:chExt cx="3064230" cy="787228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>
                <a:xfrm flipH="1" flipV="1">
                  <a:off x="5237798" y="5422886"/>
                  <a:ext cx="1754555" cy="21253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H="1" flipV="1">
                  <a:off x="6817926" y="4857243"/>
                  <a:ext cx="174427" cy="7781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" name="Freeform 15"/>
                <p:cNvSpPr/>
                <p:nvPr/>
              </p:nvSpPr>
              <p:spPr>
                <a:xfrm>
                  <a:off x="6988175" y="4979404"/>
                  <a:ext cx="1313853" cy="665067"/>
                </a:xfrm>
                <a:custGeom>
                  <a:avLst/>
                  <a:gdLst>
                    <a:gd name="connsiteX0" fmla="*/ 0 w 1267485"/>
                    <a:gd name="connsiteY0" fmla="*/ 651850 h 651850"/>
                    <a:gd name="connsiteX1" fmla="*/ 1258432 w 1267485"/>
                    <a:gd name="connsiteY1" fmla="*/ 633743 h 651850"/>
                    <a:gd name="connsiteX2" fmla="*/ 1267485 w 1267485"/>
                    <a:gd name="connsiteY2" fmla="*/ 0 h 651850"/>
                    <a:gd name="connsiteX0" fmla="*/ 0 w 1267485"/>
                    <a:gd name="connsiteY0" fmla="*/ 651850 h 651850"/>
                    <a:gd name="connsiteX1" fmla="*/ 1156663 w 1267485"/>
                    <a:gd name="connsiteY1" fmla="*/ 527260 h 651850"/>
                    <a:gd name="connsiteX2" fmla="*/ 1267485 w 1267485"/>
                    <a:gd name="connsiteY2" fmla="*/ 0 h 65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67485" h="651850">
                      <a:moveTo>
                        <a:pt x="0" y="651850"/>
                      </a:moveTo>
                      <a:lnTo>
                        <a:pt x="1156663" y="527260"/>
                      </a:lnTo>
                      <a:lnTo>
                        <a:pt x="1267485" y="0"/>
                      </a:lnTo>
                    </a:path>
                  </a:pathLst>
                </a:cu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6216827" y="5635419"/>
                <a:ext cx="15510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Solenoids</a:t>
                </a:r>
                <a:endParaRPr lang="en-US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228601" y="5463844"/>
            <a:ext cx="1865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Scheme of PXIE IS and LEBT in final configuration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6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source and LEBT </a:t>
            </a:r>
            <a:r>
              <a:rPr lang="en-US" dirty="0" smtClean="0"/>
              <a:t>-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38" y="918630"/>
            <a:ext cx="8672513" cy="2708339"/>
          </a:xfrm>
        </p:spPr>
        <p:txBody>
          <a:bodyPr/>
          <a:lstStyle/>
          <a:p>
            <a:r>
              <a:rPr lang="en-US" dirty="0" smtClean="0"/>
              <a:t>IS and LEBT are assembled, fully commissioned, </a:t>
            </a:r>
            <a:r>
              <a:rPr lang="en-US" dirty="0"/>
              <a:t>and </a:t>
            </a:r>
            <a:r>
              <a:rPr lang="en-US" dirty="0" smtClean="0"/>
              <a:t>ready for RFQ arrival</a:t>
            </a:r>
          </a:p>
          <a:p>
            <a:pPr lvl="1"/>
            <a:r>
              <a:rPr lang="en-US" dirty="0" smtClean="0"/>
              <a:t>Straight configuration; dipole will be installed in FY16</a:t>
            </a:r>
          </a:p>
          <a:p>
            <a:pPr lvl="1"/>
            <a:r>
              <a:rPr lang="en-US" dirty="0" smtClean="0"/>
              <a:t>Beam current up to 10 mA in pulse and DC modes</a:t>
            </a:r>
          </a:p>
          <a:p>
            <a:pPr lvl="2"/>
            <a:r>
              <a:rPr lang="en-US" dirty="0" smtClean="0"/>
              <a:t>24 and 72 </a:t>
            </a:r>
            <a:r>
              <a:rPr lang="en-US" dirty="0" err="1" smtClean="0"/>
              <a:t>hrs</a:t>
            </a:r>
            <a:r>
              <a:rPr lang="en-US" dirty="0" smtClean="0"/>
              <a:t> runs at 5 mA; current stabilization loops</a:t>
            </a:r>
          </a:p>
          <a:p>
            <a:pPr lvl="1"/>
            <a:r>
              <a:rPr lang="en-US" dirty="0" smtClean="0"/>
              <a:t>At 5 mA, Twiss parameters reconstructed to the RFQ entrance are on target 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6/16/15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Shemyakin| </a:t>
            </a:r>
            <a:r>
              <a:rPr lang="en-US" altLang="en-US" smtClean="0">
                <a:latin typeface="Helvetica" panose="020B0604020202020204" pitchFamily="34" charset="0"/>
              </a:rPr>
              <a:t>Warm Front End and PXIE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2951427" y="3592591"/>
            <a:ext cx="5927755" cy="2623817"/>
            <a:chOff x="3174156" y="2318606"/>
            <a:chExt cx="5849886" cy="25893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156" y="2318606"/>
              <a:ext cx="5849886" cy="25893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174156" y="2318606"/>
              <a:ext cx="1071919" cy="6780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5290" y="3676455"/>
            <a:ext cx="2854876" cy="2564024"/>
            <a:chOff x="5601847" y="901509"/>
            <a:chExt cx="2948252" cy="2647887"/>
          </a:xfrm>
        </p:grpSpPr>
        <p:sp>
          <p:nvSpPr>
            <p:cNvPr id="24" name="TextBox 23"/>
            <p:cNvSpPr txBox="1"/>
            <p:nvPr/>
          </p:nvSpPr>
          <p:spPr>
            <a:xfrm>
              <a:off x="7027297" y="3303175"/>
              <a:ext cx="5703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X, mm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5411253" y="1838689"/>
              <a:ext cx="6274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X’, </a:t>
              </a:r>
              <a:r>
                <a:rPr lang="en-US" sz="1000" b="1" dirty="0" err="1" smtClean="0">
                  <a:solidFill>
                    <a:schemeClr val="bg1">
                      <a:lumMod val="50000"/>
                    </a:schemeClr>
                  </a:solidFill>
                </a:rPr>
                <a:t>mrad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875699" y="901509"/>
              <a:ext cx="2674400" cy="2450172"/>
              <a:chOff x="5875699" y="901509"/>
              <a:chExt cx="2674400" cy="245017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875699" y="907245"/>
                <a:ext cx="2674400" cy="2444436"/>
                <a:chOff x="5776111" y="1421394"/>
                <a:chExt cx="2842788" cy="2598345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920" t="16195" r="6624" b="1961"/>
                <a:stretch/>
              </p:blipFill>
              <p:spPr>
                <a:xfrm>
                  <a:off x="5776111" y="1421394"/>
                  <a:ext cx="2842788" cy="2598345"/>
                </a:xfrm>
                <a:prstGeom prst="rect">
                  <a:avLst/>
                </a:prstGeom>
              </p:spPr>
            </p:pic>
            <p:sp>
              <p:nvSpPr>
                <p:cNvPr id="30" name="Rectangle 29"/>
                <p:cNvSpPr/>
                <p:nvPr/>
              </p:nvSpPr>
              <p:spPr>
                <a:xfrm>
                  <a:off x="5884752" y="3865830"/>
                  <a:ext cx="295386" cy="13580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6074447" y="901509"/>
                <a:ext cx="1827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Symbol" panose="05050102010706020507" pitchFamily="18" charset="2"/>
                  </a:rPr>
                  <a:t>e</a:t>
                </a:r>
                <a:r>
                  <a:rPr lang="en-US" sz="1400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sz="1400" baseline="-25000" dirty="0" smtClean="0">
                    <a:solidFill>
                      <a:srgbClr val="FF0000"/>
                    </a:solidFill>
                  </a:rPr>
                  <a:t>, rms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 = 0.13 µm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9425213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17005</TotalTime>
  <Words>1554</Words>
  <Application>Microsoft Office PowerPoint</Application>
  <PresentationFormat>On-screen Show (4:3)</PresentationFormat>
  <Paragraphs>254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FNAL_TemplateMac_060514</vt:lpstr>
      <vt:lpstr>Fermilab: Footer Only</vt:lpstr>
      <vt:lpstr>Warm Front End and PXIE Status</vt:lpstr>
      <vt:lpstr>Outline</vt:lpstr>
      <vt:lpstr>PIP-II warm front end</vt:lpstr>
      <vt:lpstr>PIP-II warm front end parameters</vt:lpstr>
      <vt:lpstr>Front end design concept</vt:lpstr>
      <vt:lpstr>R&amp;D topics</vt:lpstr>
      <vt:lpstr>PIP-II Injector Experiment (PXIE)</vt:lpstr>
      <vt:lpstr>Ion source and LEBT - concept</vt:lpstr>
      <vt:lpstr>Ion source and LEBT - status</vt:lpstr>
      <vt:lpstr>RFQ</vt:lpstr>
      <vt:lpstr>MEBT - concept</vt:lpstr>
      <vt:lpstr>MEBT – status</vt:lpstr>
      <vt:lpstr>MEBT chopping system – status</vt:lpstr>
      <vt:lpstr>Beyond the warm front end</vt:lpstr>
      <vt:lpstr>PXIE infrastructure</vt:lpstr>
      <vt:lpstr>PXIE commissioning plan</vt:lpstr>
      <vt:lpstr>Warm front end commissioning</vt:lpstr>
      <vt:lpstr>Summary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Stephen D. Holmes x3988,3211 05964N</dc:creator>
  <cp:lastModifiedBy>AVS2013</cp:lastModifiedBy>
  <cp:revision>76</cp:revision>
  <cp:lastPrinted>2014-01-20T19:40:21Z</cp:lastPrinted>
  <dcterms:created xsi:type="dcterms:W3CDTF">2015-05-15T16:41:26Z</dcterms:created>
  <dcterms:modified xsi:type="dcterms:W3CDTF">2015-06-08T13:04:19Z</dcterms:modified>
</cp:coreProperties>
</file>