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69" r:id="rId2"/>
    <p:sldId id="290" r:id="rId3"/>
    <p:sldId id="293" r:id="rId4"/>
    <p:sldId id="272" r:id="rId5"/>
    <p:sldId id="306" r:id="rId6"/>
    <p:sldId id="301" r:id="rId7"/>
    <p:sldId id="296" r:id="rId8"/>
    <p:sldId id="294" r:id="rId9"/>
    <p:sldId id="297" r:id="rId10"/>
    <p:sldId id="298" r:id="rId11"/>
    <p:sldId id="299" r:id="rId12"/>
    <p:sldId id="278" r:id="rId13"/>
    <p:sldId id="304" r:id="rId14"/>
    <p:sldId id="295" r:id="rId15"/>
    <p:sldId id="300" r:id="rId16"/>
    <p:sldId id="274" r:id="rId17"/>
    <p:sldId id="277" r:id="rId18"/>
    <p:sldId id="279" r:id="rId19"/>
    <p:sldId id="275" r:id="rId20"/>
    <p:sldId id="276" r:id="rId21"/>
    <p:sldId id="280" r:id="rId22"/>
    <p:sldId id="281" r:id="rId23"/>
    <p:sldId id="282" r:id="rId24"/>
    <p:sldId id="283" r:id="rId25"/>
    <p:sldId id="284" r:id="rId26"/>
    <p:sldId id="291" r:id="rId27"/>
    <p:sldId id="292" r:id="rId28"/>
    <p:sldId id="307" r:id="rId29"/>
    <p:sldId id="302" r:id="rId30"/>
    <p:sldId id="266" r:id="rId31"/>
    <p:sldId id="285" r:id="rId32"/>
    <p:sldId id="289" r:id="rId33"/>
    <p:sldId id="286" r:id="rId34"/>
    <p:sldId id="287" r:id="rId35"/>
    <p:sldId id="288" r:id="rId36"/>
    <p:sldId id="305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51" autoAdjust="0"/>
  </p:normalViewPr>
  <p:slideViewPr>
    <p:cSldViewPr snapToGrid="0" snapToObjects="1">
      <p:cViewPr>
        <p:scale>
          <a:sx n="114" d="100"/>
          <a:sy n="114" d="100"/>
        </p:scale>
        <p:origin x="-45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9F01-ECB1-0A42-A33A-E6713833C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9F01-ECB1-0A42-A33A-E6713833C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549913" cy="89452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1087"/>
            <a:ext cx="60198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E760-95AB-5C49-BF77-4F4825F35299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10.7803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715" y="0"/>
            <a:ext cx="474016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Higgs Factory Physics and Detector Studies</a:t>
            </a:r>
            <a:br>
              <a:rPr lang="en-US" dirty="0" smtClean="0"/>
            </a:br>
            <a:r>
              <a:rPr lang="en-US" sz="1400" dirty="0" smtClean="0"/>
              <a:t>R. Lipton, Fermilab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74417"/>
            <a:ext cx="8063346" cy="54652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Muon</a:t>
            </a:r>
            <a:r>
              <a:rPr lang="en-US" dirty="0" smtClean="0"/>
              <a:t> Collider has the unique capability of producing Higgs bosons in the s channel with beam energy resolution comparable to it’s width</a:t>
            </a:r>
          </a:p>
          <a:p>
            <a:r>
              <a:rPr lang="en-US" dirty="0"/>
              <a:t>(m</a:t>
            </a:r>
            <a:r>
              <a:rPr lang="en-US" baseline="-25000" dirty="0">
                <a:latin typeface="Symbol" charset="2"/>
                <a:cs typeface="Symbol" charset="2"/>
              </a:rPr>
              <a:t>m</a:t>
            </a:r>
            <a:r>
              <a:rPr lang="en-US" dirty="0"/>
              <a:t>/m</a:t>
            </a:r>
            <a:r>
              <a:rPr lang="en-US" baseline="-25000" dirty="0"/>
              <a:t>e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 ~</a:t>
            </a:r>
            <a:r>
              <a:rPr lang="en-US" dirty="0" smtClean="0"/>
              <a:t>40,000</a:t>
            </a:r>
            <a:endParaRPr lang="en-US" dirty="0"/>
          </a:p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(H)~4.2 MeV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E(beam) ~ few MeV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energy resolution could be comparable to the Higgs </a:t>
            </a:r>
            <a:r>
              <a:rPr lang="en-US" dirty="0" smtClean="0">
                <a:solidFill>
                  <a:srgbClr val="FF0000"/>
                </a:solidFill>
              </a:rPr>
              <a:t>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 measurement of 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Precise mass measurement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machines can measure the width indirectly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This talk will concentrate on Standard Model Higgs width </a:t>
            </a:r>
            <a:r>
              <a:rPr lang="en-US" dirty="0" smtClean="0">
                <a:solidFill>
                  <a:srgbClr val="FF6600"/>
                </a:solidFill>
              </a:rPr>
              <a:t>measurement and beam background issues</a:t>
            </a:r>
            <a:endParaRPr lang="en-US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Context - </a:t>
            </a:r>
            <a:r>
              <a:rPr lang="en-US" dirty="0" err="1" smtClean="0"/>
              <a:t>Muon</a:t>
            </a:r>
            <a:r>
              <a:rPr lang="en-US" dirty="0" smtClean="0"/>
              <a:t> collider Higgs factory as a step on a path to a multi-</a:t>
            </a:r>
            <a:r>
              <a:rPr lang="en-US" dirty="0" err="1" smtClean="0"/>
              <a:t>TeV</a:t>
            </a:r>
            <a:r>
              <a:rPr lang="en-US" dirty="0" smtClean="0"/>
              <a:t> energy frontier lepton collider.</a:t>
            </a:r>
          </a:p>
        </p:txBody>
      </p:sp>
    </p:spTree>
    <p:extLst>
      <p:ext uri="{BB962C8B-B14F-4D97-AF65-F5344CB8AC3E}">
        <p14:creationId xmlns:p14="http://schemas.microsoft.com/office/powerpoint/2010/main" val="284255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957" cy="563217"/>
          </a:xfrm>
        </p:spPr>
        <p:txBody>
          <a:bodyPr>
            <a:normAutofit/>
          </a:bodyPr>
          <a:lstStyle/>
          <a:p>
            <a:r>
              <a:rPr lang="en-US" dirty="0" smtClean="0"/>
              <a:t>Fitting Results (</a:t>
            </a:r>
            <a:r>
              <a:rPr lang="en-US" dirty="0"/>
              <a:t>Han and Liu)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173"/>
            <a:ext cx="7112000" cy="421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87" y="5370022"/>
            <a:ext cx="9144000" cy="148797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73131" y="4983682"/>
            <a:ext cx="36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 Expectations (Archive 1210.0202)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12810" y="1009566"/>
            <a:ext cx="4183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.1</a:t>
            </a:r>
          </a:p>
          <a:p>
            <a:r>
              <a:rPr lang="en-US" sz="2400" dirty="0" smtClean="0"/>
              <a:t>.5</a:t>
            </a:r>
          </a:p>
          <a:p>
            <a:r>
              <a:rPr lang="en-US" sz="2400" dirty="0" smtClean="0"/>
              <a:t>4</a:t>
            </a:r>
          </a:p>
          <a:p>
            <a:r>
              <a:rPr lang="en-US" sz="2400" dirty="0" smtClean="0"/>
              <a:t>.2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7922" y="672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Int. </a:t>
            </a:r>
            <a:r>
              <a:rPr lang="en-US" dirty="0" err="1" smtClean="0"/>
              <a:t>Lum</a:t>
            </a:r>
            <a:r>
              <a:rPr lang="en-US" dirty="0" smtClean="0"/>
              <a:t>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2729552" y="2495337"/>
            <a:ext cx="4902053" cy="35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64530" y="3217631"/>
            <a:ext cx="14116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ILC ~ 50 MeV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9866" y="3217631"/>
            <a:ext cx="14040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ILC ~ 5 MeV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5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851" y="1147418"/>
            <a:ext cx="8797235" cy="5511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Han and Liu results provide an nice framework for future studies – the essential elements are there but we need to access the reach with realistic detector and background simulation</a:t>
            </a:r>
          </a:p>
          <a:p>
            <a:r>
              <a:rPr lang="en-US" dirty="0" smtClean="0"/>
              <a:t>What is the b-tag efficiency with background?</a:t>
            </a:r>
          </a:p>
          <a:p>
            <a:r>
              <a:rPr lang="en-US" dirty="0" smtClean="0"/>
              <a:t>Can we use the kinematics of the b pair to reduce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/Z* background?</a:t>
            </a:r>
          </a:p>
          <a:p>
            <a:r>
              <a:rPr lang="en-US" dirty="0" smtClean="0"/>
              <a:t>What are the dominant backgrounds to WW*?</a:t>
            </a:r>
          </a:p>
          <a:p>
            <a:pPr lvl="1"/>
            <a:r>
              <a:rPr lang="en-US" dirty="0" smtClean="0"/>
              <a:t>Han and Liu assume unit efficiency and no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/Z* background</a:t>
            </a:r>
          </a:p>
          <a:p>
            <a:pPr lvl="1"/>
            <a:r>
              <a:rPr lang="en-US" dirty="0" smtClean="0"/>
              <a:t>What </a:t>
            </a:r>
            <a:r>
              <a:rPr lang="en-US" dirty="0" err="1" smtClean="0"/>
              <a:t>calorimetery</a:t>
            </a:r>
            <a:r>
              <a:rPr lang="en-US" dirty="0" smtClean="0"/>
              <a:t> is needed for the WW*-&gt;4-jet mode?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How does adding background affect the studies?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Models based on ILC </a:t>
            </a:r>
            <a:r>
              <a:rPr lang="en-US" dirty="0" smtClean="0"/>
              <a:t>concepts (</a:t>
            </a:r>
            <a:r>
              <a:rPr lang="en-US" dirty="0" err="1"/>
              <a:t>SiD</a:t>
            </a:r>
            <a:r>
              <a:rPr lang="en-US" dirty="0"/>
              <a:t>, ILD, 4</a:t>
            </a:r>
            <a:r>
              <a:rPr lang="en-US" baseline="30000" dirty="0"/>
              <a:t>Th</a:t>
            </a:r>
            <a:r>
              <a:rPr lang="en-US" dirty="0"/>
              <a:t>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3852568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24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LCSIM Detector Model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56" y="1991972"/>
            <a:ext cx="3810137" cy="3994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767" y="1524000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Full Simulation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3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716" y="1017205"/>
            <a:ext cx="8464284" cy="55206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work based on ILCROOT – moving to LCSIM</a:t>
            </a:r>
          </a:p>
          <a:p>
            <a:r>
              <a:rPr lang="en-US" dirty="0" smtClean="0"/>
              <a:t>Both full and fast simulation available</a:t>
            </a:r>
          </a:p>
          <a:p>
            <a:pPr lvl="1"/>
            <a:r>
              <a:rPr lang="en-US" dirty="0" smtClean="0"/>
              <a:t>Mars backgrounds incorporated into full simulation</a:t>
            </a:r>
          </a:p>
          <a:p>
            <a:pPr lvl="1"/>
            <a:r>
              <a:rPr lang="en-US" dirty="0" smtClean="0"/>
              <a:t>A variety of detector options can be explored</a:t>
            </a:r>
          </a:p>
          <a:p>
            <a:r>
              <a:rPr lang="en-US" dirty="0" smtClean="0"/>
              <a:t>MARS particles handed off to LCSIM at detector </a:t>
            </a:r>
            <a:r>
              <a:rPr lang="en-US" dirty="0" err="1" smtClean="0"/>
              <a:t>boundries</a:t>
            </a:r>
            <a:endParaRPr lang="en-US" dirty="0" smtClean="0"/>
          </a:p>
          <a:p>
            <a:r>
              <a:rPr lang="en-US" dirty="0" smtClean="0"/>
              <a:t>Background only studies</a:t>
            </a:r>
          </a:p>
          <a:p>
            <a:pPr lvl="1"/>
            <a:r>
              <a:rPr lang="en-US" dirty="0" smtClean="0"/>
              <a:t>Full event simulation</a:t>
            </a:r>
          </a:p>
          <a:p>
            <a:pPr lvl="2"/>
            <a:r>
              <a:rPr lang="en-US" dirty="0" smtClean="0"/>
              <a:t>Use timing to cut off tracing of “late” particles</a:t>
            </a:r>
          </a:p>
          <a:p>
            <a:pPr lvl="2"/>
            <a:r>
              <a:rPr lang="en-US" dirty="0" smtClean="0"/>
              <a:t>Study parameterization of backgrounds</a:t>
            </a:r>
          </a:p>
          <a:p>
            <a:pPr lvl="2"/>
            <a:r>
              <a:rPr lang="en-US" dirty="0" smtClean="0"/>
              <a:t>Build background library</a:t>
            </a:r>
          </a:p>
          <a:p>
            <a:pPr lvl="1"/>
            <a:r>
              <a:rPr lang="en-US" dirty="0" smtClean="0"/>
              <a:t>Background characteristics</a:t>
            </a:r>
          </a:p>
          <a:p>
            <a:pPr lvl="2"/>
            <a:r>
              <a:rPr lang="en-US" dirty="0" smtClean="0"/>
              <a:t>Time and energy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99868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0" y="1059248"/>
            <a:ext cx="5280430" cy="5915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low background WW* mode may make the initial establishment of the Higgs mass easier. </a:t>
            </a:r>
          </a:p>
          <a:p>
            <a:r>
              <a:rPr lang="en-US" dirty="0" smtClean="0"/>
              <a:t>LHC may provide a ~100 MeV window.</a:t>
            </a:r>
          </a:p>
          <a:p>
            <a:r>
              <a:rPr lang="en-US" dirty="0" smtClean="0"/>
              <a:t>Binary search:</a:t>
            </a:r>
          </a:p>
          <a:p>
            <a:pPr lvl="1"/>
            <a:r>
              <a:rPr lang="en-US" dirty="0" smtClean="0"/>
              <a:t>Choose a mode with very high signal/background like WW* -&gt; lepton + jets</a:t>
            </a:r>
          </a:p>
          <a:p>
            <a:pPr lvl="1"/>
            <a:r>
              <a:rPr lang="en-US" dirty="0" smtClean="0"/>
              <a:t>Adjust the beam width to cover 1/2</a:t>
            </a:r>
            <a:r>
              <a:rPr lang="en-US" baseline="30000" dirty="0" smtClean="0"/>
              <a:t>n</a:t>
            </a:r>
            <a:r>
              <a:rPr lang="en-US" dirty="0" smtClean="0"/>
              <a:t> of the search window</a:t>
            </a:r>
          </a:p>
          <a:p>
            <a:pPr lvl="1"/>
            <a:r>
              <a:rPr lang="en-US" dirty="0" smtClean="0"/>
              <a:t>Look for a few (10?) events to establish whether the Higgs is in the window.</a:t>
            </a:r>
            <a:endParaRPr lang="en-US" dirty="0"/>
          </a:p>
        </p:txBody>
      </p:sp>
      <p:pic>
        <p:nvPicPr>
          <p:cNvPr id="5" name="Picture 4" descr="Screen Shot 2012-10-03 at 2.31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r="50008"/>
          <a:stretch/>
        </p:blipFill>
        <p:spPr>
          <a:xfrm>
            <a:off x="5866437" y="644632"/>
            <a:ext cx="3053174" cy="33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2-11-07 at 10.5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64" y="47703"/>
            <a:ext cx="4977071" cy="3366656"/>
          </a:xfrm>
          <a:prstGeom prst="rect">
            <a:avLst/>
          </a:prstGeom>
        </p:spPr>
      </p:pic>
      <p:pic>
        <p:nvPicPr>
          <p:cNvPr id="12" name="Picture 11" descr="Screen Shot 2012-11-07 at 10.57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64" y="3414359"/>
            <a:ext cx="5012635" cy="337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54174" cy="894522"/>
          </a:xfrm>
        </p:spPr>
        <p:txBody>
          <a:bodyPr/>
          <a:lstStyle/>
          <a:p>
            <a:r>
              <a:rPr lang="en-US" dirty="0" smtClean="0"/>
              <a:t>Higgs -&gt;WW*-&gt; Leptons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9043" y="894522"/>
            <a:ext cx="2497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for single leptons</a:t>
            </a:r>
          </a:p>
          <a:p>
            <a:r>
              <a:rPr lang="en-US" dirty="0" smtClean="0"/>
              <a:t>in background Events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6487" y="4066208"/>
            <a:ext cx="2497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for single leptons</a:t>
            </a:r>
          </a:p>
          <a:p>
            <a:r>
              <a:rPr lang="en-US" dirty="0" smtClean="0"/>
              <a:t>in Higgs Events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88696" y="5068957"/>
            <a:ext cx="143767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Leptons from</a:t>
            </a:r>
          </a:p>
          <a:p>
            <a:r>
              <a:rPr lang="en-US" dirty="0" smtClean="0"/>
              <a:t>W decay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86870" y="5715288"/>
            <a:ext cx="397565" cy="811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2-11-07 at 11.04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" y="3889512"/>
            <a:ext cx="4117532" cy="2917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4175" y="4250874"/>
            <a:ext cx="173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Dileptons</a:t>
            </a:r>
            <a:r>
              <a:rPr lang="en-US" dirty="0" smtClean="0"/>
              <a:t> in Background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356" y="940688"/>
            <a:ext cx="3904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distributions in WW* Higgs and background events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It is likely that the Z/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 physics background for the WW* mode can be kept small if we have good missing 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and Jet energy resolution. – Need to demonstrate this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13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Experimenters - It’s All About the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27789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7375E"/>
                </a:solidFill>
              </a:rPr>
              <a:t>Experiments at the </a:t>
            </a:r>
            <a:r>
              <a:rPr lang="en-US" dirty="0" err="1" smtClean="0">
                <a:solidFill>
                  <a:srgbClr val="17375E"/>
                </a:solidFill>
              </a:rPr>
              <a:t>Muon</a:t>
            </a:r>
            <a:r>
              <a:rPr lang="en-US" dirty="0" smtClean="0">
                <a:solidFill>
                  <a:srgbClr val="17375E"/>
                </a:solidFill>
              </a:rPr>
              <a:t> Collider will endure very harsh background environments. The first order of business in evaluating physics capabilities is to understand and simulate the machine backgrounds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beam decays: For 62.5-GeV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beam of 2x10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, 5x10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dec</a:t>
            </a:r>
            <a:r>
              <a:rPr lang="en-US" dirty="0" smtClean="0">
                <a:solidFill>
                  <a:srgbClr val="FF0000"/>
                </a:solidFill>
              </a:rPr>
              <a:t>/m per bunch crossing</a:t>
            </a:r>
          </a:p>
          <a:p>
            <a:r>
              <a:rPr lang="en-US" dirty="0" smtClean="0"/>
              <a:t>Beam halo: Beam loss at limiting apertures; severe, can be taken care of by an appropriate collimation system far upstream of IP.</a:t>
            </a:r>
          </a:p>
          <a:p>
            <a:pPr marL="0" indent="0">
              <a:buNone/>
            </a:pPr>
            <a:r>
              <a:rPr lang="en-US" dirty="0" smtClean="0"/>
              <a:t>No detailed simulation yet. Decays/meter ~ 23 x 3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collider, but showers are also much softer, shielding easier…</a:t>
            </a:r>
          </a:p>
          <a:p>
            <a:pPr marL="0" indent="0">
              <a:buNone/>
            </a:pPr>
            <a:r>
              <a:rPr lang="en-US" dirty="0" smtClean="0"/>
              <a:t>For now we use the 3 </a:t>
            </a:r>
            <a:r>
              <a:rPr lang="en-US" dirty="0" err="1" smtClean="0"/>
              <a:t>TeV</a:t>
            </a:r>
            <a:r>
              <a:rPr lang="en-US" dirty="0" smtClean="0"/>
              <a:t> simulation as a baseline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3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91" cy="1143000"/>
          </a:xfrm>
        </p:spPr>
        <p:txBody>
          <a:bodyPr/>
          <a:lstStyle/>
          <a:p>
            <a:r>
              <a:rPr lang="en-US" dirty="0"/>
              <a:t>Machine Detector Interface Model</a:t>
            </a:r>
          </a:p>
        </p:txBody>
      </p:sp>
      <p:pic>
        <p:nvPicPr>
          <p:cNvPr id="5" name="Picture 6" descr="ge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03464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6504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1752600"/>
            <a:ext cx="4416425" cy="4976813"/>
            <a:chOff x="319484" y="895350"/>
            <a:chExt cx="4910489" cy="53067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r="6451"/>
            <a:stretch>
              <a:fillRect/>
            </a:stretch>
          </p:blipFill>
          <p:spPr bwMode="auto">
            <a:xfrm>
              <a:off x="488950" y="1307068"/>
              <a:ext cx="4419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420902" y="5807654"/>
              <a:ext cx="473045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W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19484" y="895350"/>
              <a:ext cx="4910489" cy="42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Symbol" pitchFamily="18" charset="2"/>
                  <a:ea typeface="+mn-ea"/>
                </a:rPr>
                <a:t>Q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= 10</a:t>
              </a:r>
              <a:r>
                <a:rPr lang="en-US" sz="2000" baseline="30000" dirty="0">
                  <a:solidFill>
                    <a:schemeClr val="accent2"/>
                  </a:solidFill>
                  <a:latin typeface="+mn-lt"/>
                  <a:ea typeface="+mn-ea"/>
                </a:rPr>
                <a:t>o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   6 &lt; z &lt; 600 cm    x:z = 1:17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16200000" flipH="1">
              <a:off x="610033" y="1688898"/>
              <a:ext cx="1706463" cy="93196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599043" y="4778375"/>
              <a:ext cx="1500664" cy="5016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908050" y="4697968"/>
              <a:ext cx="1828800" cy="3810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2084943" y="5121275"/>
              <a:ext cx="967264" cy="3492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2515260" y="5807654"/>
              <a:ext cx="826064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BCH</a:t>
              </a:r>
              <a:r>
                <a:rPr lang="en-US" sz="1800" baseline="-25000" dirty="0">
                  <a:solidFill>
                    <a:schemeClr val="accent2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4146206" y="2220759"/>
              <a:ext cx="524233" cy="40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n-lt"/>
                  <a:ea typeface="+mn-ea"/>
                </a:rPr>
                <a:t>Q1</a:t>
              </a:r>
            </a:p>
          </p:txBody>
        </p:sp>
      </p:grpSp>
      <p:sp>
        <p:nvSpPr>
          <p:cNvPr id="18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452B0B-C9FD-FA41-8F97-6212B5171A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Background</a:t>
            </a:r>
            <a:endParaRPr lang="en-US" dirty="0"/>
          </a:p>
        </p:txBody>
      </p:sp>
      <p:pic>
        <p:nvPicPr>
          <p:cNvPr id="5" name="Picture 7" descr="f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673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14300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Non-ionizing background </a:t>
            </a:r>
            <a:r>
              <a:rPr lang="en-US" dirty="0">
                <a:solidFill>
                  <a:srgbClr val="3366FF"/>
                </a:solidFill>
              </a:rPr>
              <a:t>~</a:t>
            </a:r>
            <a:r>
              <a:rPr lang="en-US" dirty="0" smtClean="0">
                <a:solidFill>
                  <a:srgbClr val="3366FF"/>
                </a:solidFill>
              </a:rPr>
              <a:t> 0.1 x LHC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But crossing interval 10</a:t>
            </a:r>
            <a:r>
              <a:rPr lang="en-US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3366FF"/>
                </a:solidFill>
              </a:rPr>
              <a:t>s/25 ns  400 x 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r>
              <a:rPr lang="en-US" dirty="0" smtClean="0"/>
              <a:t>Much of the Background is Soft</a:t>
            </a:r>
            <a:endParaRPr lang="en-US" dirty="0"/>
          </a:p>
        </p:txBody>
      </p:sp>
      <p:pic>
        <p:nvPicPr>
          <p:cNvPr id="6" name="Content Placeholder 10" descr="spectr-new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 b="9113"/>
          <a:stretch/>
        </p:blipFill>
        <p:spPr>
          <a:xfrm>
            <a:off x="457200" y="1143000"/>
            <a:ext cx="8382000" cy="5276088"/>
          </a:xfr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6394951" y="6234422"/>
            <a:ext cx="1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Striganov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2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367206"/>
            <a:ext cx="9002183" cy="531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Overall rates</a:t>
            </a:r>
          </a:p>
          <a:p>
            <a:r>
              <a:rPr lang="en-US" dirty="0" smtClean="0"/>
              <a:t>Luminosity estimates are in the 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-10</a:t>
            </a:r>
            <a:r>
              <a:rPr lang="en-US" baseline="30000" dirty="0" smtClean="0"/>
              <a:t>32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If we fold a 4.2 MeV </a:t>
            </a:r>
            <a:r>
              <a:rPr lang="en-US" dirty="0" err="1" smtClean="0"/>
              <a:t>Breit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Wigner with a 2.5 MeV </a:t>
            </a:r>
            <a:br>
              <a:rPr lang="en-US" dirty="0" smtClean="0"/>
            </a:br>
            <a:r>
              <a:rPr lang="en-US" dirty="0" smtClean="0"/>
              <a:t>Gaussian beam we get a peak </a:t>
            </a:r>
            <a:br>
              <a:rPr lang="en-US" dirty="0" smtClean="0"/>
            </a:br>
            <a:r>
              <a:rPr lang="en-US" dirty="0" smtClean="0"/>
              <a:t>cross section of ~46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gives us between  3,000 (5 MeV, </a:t>
            </a:r>
            <a:r>
              <a:rPr lang="en-US" dirty="0"/>
              <a:t>10</a:t>
            </a:r>
            <a:r>
              <a:rPr lang="en-US" baseline="30000" dirty="0"/>
              <a:t>31</a:t>
            </a:r>
            <a:r>
              <a:rPr lang="en-US" dirty="0" smtClean="0"/>
              <a:t>) and 46,000 (2.5 MeV, 10</a:t>
            </a:r>
            <a:r>
              <a:rPr lang="en-US" baseline="30000" dirty="0" smtClean="0"/>
              <a:t>32</a:t>
            </a:r>
            <a:r>
              <a:rPr lang="en-US" dirty="0" smtClean="0"/>
              <a:t>) Higgs/year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physics we can do depends strongly on machine parameters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71" y="1"/>
            <a:ext cx="3966214" cy="3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And Out of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37545"/>
            <a:ext cx="8534400" cy="5720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489" y="6419088"/>
            <a:ext cx="1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Striganov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8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40169" cy="755461"/>
          </a:xfrm>
        </p:spPr>
        <p:txBody>
          <a:bodyPr>
            <a:normAutofit/>
          </a:bodyPr>
          <a:lstStyle/>
          <a:p>
            <a:r>
              <a:rPr lang="en-US" dirty="0" smtClean="0"/>
              <a:t>Attacking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43" y="943278"/>
            <a:ext cx="8106770" cy="5595842"/>
          </a:xfrm>
        </p:spPr>
        <p:txBody>
          <a:bodyPr>
            <a:normAutofit/>
          </a:bodyPr>
          <a:lstStyle/>
          <a:p>
            <a:r>
              <a:rPr lang="en-US" dirty="0" smtClean="0"/>
              <a:t>It is clear that timing will be crucial in limiting the background in a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Collider</a:t>
            </a:r>
          </a:p>
          <a:p>
            <a:r>
              <a:rPr lang="en-US" dirty="0" smtClean="0"/>
              <a:t>We have concentrated on understanding the time resolution required and how it may affect the detector mass and resolution for physics objects</a:t>
            </a:r>
          </a:p>
          <a:p>
            <a:r>
              <a:rPr lang="en-US" dirty="0" smtClean="0"/>
              <a:t>The R&amp;D is synergistic with CLIC, which requires ns level resolutions as well as some intensity frontier experiments, which may require 100’s of </a:t>
            </a:r>
            <a:r>
              <a:rPr lang="en-US" dirty="0" err="1" smtClean="0"/>
              <a:t>ps</a:t>
            </a:r>
            <a:r>
              <a:rPr lang="en-US" dirty="0" smtClean="0"/>
              <a:t> resolutions</a:t>
            </a:r>
          </a:p>
          <a:p>
            <a:r>
              <a:rPr lang="en-US" dirty="0" smtClean="0"/>
              <a:t>Studies have proceeded with several tools – ILCROOT, LCSIM and GEANT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8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71800" cy="1927202"/>
          </a:xfrm>
        </p:spPr>
        <p:txBody>
          <a:bodyPr/>
          <a:lstStyle/>
          <a:p>
            <a:r>
              <a:rPr lang="en-US" dirty="0" smtClean="0"/>
              <a:t>Track Timing Information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61" y="2286000"/>
            <a:ext cx="3198855" cy="3840163"/>
          </a:xfrm>
        </p:spPr>
        <p:txBody>
          <a:bodyPr/>
          <a:lstStyle/>
          <a:p>
            <a:r>
              <a:rPr lang="en-US" dirty="0" smtClean="0"/>
              <a:t>Tracking can benefit from precise timing, low occupancy in a pixelated silicon detector.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2354" y="4684714"/>
            <a:ext cx="116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rgbClr val="3366FF"/>
                </a:solidFill>
              </a:rPr>
              <a:t>Terentev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54" y="646114"/>
            <a:ext cx="5746246" cy="39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455" y="5897090"/>
            <a:ext cx="8305800" cy="1066800"/>
          </a:xfrm>
        </p:spPr>
        <p:txBody>
          <a:bodyPr/>
          <a:lstStyle/>
          <a:p>
            <a:r>
              <a:rPr lang="en-US" dirty="0" smtClean="0"/>
              <a:t>Background Path length in silicon detector </a:t>
            </a:r>
            <a:r>
              <a:rPr lang="en-US" dirty="0" err="1" smtClean="0"/>
              <a:t>vs</a:t>
            </a:r>
            <a:r>
              <a:rPr lang="en-US" dirty="0" smtClean="0"/>
              <a:t> de/dx</a:t>
            </a:r>
            <a:endParaRPr lang="en-US" dirty="0"/>
          </a:p>
        </p:txBody>
      </p:sp>
      <p:pic>
        <p:nvPicPr>
          <p:cNvPr id="6" name="Picture 5" descr="plot_dedxvspa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b="26659"/>
          <a:stretch/>
        </p:blipFill>
        <p:spPr>
          <a:xfrm>
            <a:off x="769357" y="886040"/>
            <a:ext cx="7657282" cy="4750517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7" name="Straight Arrow Connector 6"/>
          <p:cNvCxnSpPr/>
          <p:nvPr/>
        </p:nvCxnSpPr>
        <p:spPr>
          <a:xfrm>
            <a:off x="3276600" y="10668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685800"/>
            <a:ext cx="2083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200400"/>
            <a:ext cx="1596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Angled 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048189"/>
            <a:ext cx="5908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4200589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091" y="162580"/>
            <a:ext cx="5549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Inside a silicon detector: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9410" y="33850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flipH="1" flipV="1">
            <a:off x="510186" y="2095123"/>
            <a:ext cx="13686" cy="128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7770" y="545189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in detector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8212" y="5707464"/>
            <a:ext cx="10684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yer_4_neutronDLvsded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93294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55401"/>
            <a:ext cx="115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Neutrons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429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ayer_4_electronDLvsde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12632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191000"/>
            <a:ext cx="10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791200"/>
            <a:ext cx="1308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energy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396335"/>
            <a:ext cx="145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soft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layer_4_positronDLvsde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810000"/>
            <a:ext cx="4812632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3352800"/>
            <a:ext cx="106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positrons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plot_dtim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r="10027" b="26660"/>
          <a:stretch/>
        </p:blipFill>
        <p:spPr>
          <a:xfrm>
            <a:off x="4863455" y="111400"/>
            <a:ext cx="4087368" cy="28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6409026" y="721000"/>
            <a:ext cx="251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Time of energy deposit with respect to TOF from IP</a:t>
            </a:r>
            <a:endParaRPr lang="en-US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76600" cy="1249362"/>
          </a:xfrm>
        </p:spPr>
        <p:txBody>
          <a:bodyPr/>
          <a:lstStyle/>
          <a:p>
            <a:r>
              <a:rPr lang="en-US" dirty="0" smtClean="0"/>
              <a:t>Effects of Cuts on Tracker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294717" cy="4995862"/>
          </a:xfrm>
        </p:spPr>
        <p:txBody>
          <a:bodyPr>
            <a:noAutofit/>
          </a:bodyPr>
          <a:lstStyle/>
          <a:p>
            <a:r>
              <a:rPr lang="en-US" sz="2000" dirty="0" smtClean="0"/>
              <a:t>Timing is the most </a:t>
            </a:r>
            <a:br>
              <a:rPr lang="en-US" sz="2000" dirty="0" smtClean="0"/>
            </a:br>
            <a:r>
              <a:rPr lang="en-US" sz="2000" dirty="0" smtClean="0"/>
              <a:t>important</a:t>
            </a:r>
          </a:p>
          <a:p>
            <a:pPr lvl="1"/>
            <a:r>
              <a:rPr lang="en-US" sz="2000" dirty="0" smtClean="0"/>
              <a:t>Reduce backgrounds by 3 </a:t>
            </a:r>
            <a:br>
              <a:rPr lang="en-US" sz="2000" dirty="0" smtClean="0"/>
            </a:br>
            <a:r>
              <a:rPr lang="en-US" sz="2000" dirty="0" smtClean="0"/>
              <a:t>orders of magnitude</a:t>
            </a:r>
          </a:p>
          <a:p>
            <a:r>
              <a:rPr lang="en-US" sz="2000" dirty="0" smtClean="0"/>
              <a:t>Path length cut (</a:t>
            </a:r>
            <a:r>
              <a:rPr lang="en-US" sz="2000" dirty="0" err="1" smtClean="0"/>
              <a:t>r</a:t>
            </a:r>
            <a:r>
              <a:rPr lang="en-US" sz="2000" dirty="0" err="1">
                <a:latin typeface="Symbol" charset="2"/>
                <a:cs typeface="Symbol" charset="2"/>
              </a:rPr>
              <a:t>f</a:t>
            </a:r>
            <a:r>
              <a:rPr lang="en-US" sz="2000" dirty="0" smtClean="0"/>
              <a:t>) has a </a:t>
            </a:r>
            <a:br>
              <a:rPr lang="en-US" sz="2000" dirty="0" smtClean="0"/>
            </a:br>
            <a:r>
              <a:rPr lang="en-US" sz="2000" dirty="0" smtClean="0"/>
              <a:t>small effect – we have already </a:t>
            </a:r>
            <a:br>
              <a:rPr lang="en-US" sz="2000" dirty="0" smtClean="0"/>
            </a:br>
            <a:r>
              <a:rPr lang="en-US" sz="2000" dirty="0" smtClean="0"/>
              <a:t>gotten rid of much of the soft stuff</a:t>
            </a:r>
          </a:p>
          <a:p>
            <a:pPr lvl="1"/>
            <a:r>
              <a:rPr lang="en-US" sz="2000" dirty="0" smtClean="0"/>
              <a:t>This implies that a “double layer” design will not be very helpful</a:t>
            </a:r>
          </a:p>
          <a:p>
            <a:r>
              <a:rPr lang="en-US" sz="2000" dirty="0" smtClean="0"/>
              <a:t>De/dx also is also important </a:t>
            </a:r>
          </a:p>
          <a:p>
            <a:pPr lvl="1"/>
            <a:r>
              <a:rPr lang="en-US" sz="2000" dirty="0" smtClean="0"/>
              <a:t>We need this anyway since our timing accuracy will depend on signal/noise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61025"/>
              </p:ext>
            </p:extLst>
          </p:nvPr>
        </p:nvGraphicFramePr>
        <p:xfrm>
          <a:off x="4370917" y="3469215"/>
          <a:ext cx="4699000" cy="2685801"/>
        </p:xfrm>
        <a:graphic>
          <a:graphicData uri="http://schemas.openxmlformats.org/drawingml/2006/table">
            <a:tbl>
              <a:tblPr/>
              <a:tblGrid>
                <a:gridCol w="1337672"/>
                <a:gridCol w="1543467"/>
                <a:gridCol w="1817861"/>
              </a:tblGrid>
              <a:tr h="756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Radius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Cut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&amp;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rphi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dedx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9372" y="3505198"/>
            <a:ext cx="26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Background Hit rejection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2-11-07 at 4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49" y="152401"/>
            <a:ext cx="5069806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0417" y="2990334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de/dx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6202358" y="3164417"/>
            <a:ext cx="846142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0917" y="1401762"/>
            <a:ext cx="248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Background, no time cut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93991" y="217501"/>
            <a:ext cx="161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 Layer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2793" y="244316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Background, 1ns time cut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a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4599"/>
            <a:ext cx="4554345" cy="574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already an example of a fast timing IC design at CERN for CMS upgrades</a:t>
            </a:r>
          </a:p>
          <a:p>
            <a:r>
              <a:rPr lang="en-US" dirty="0" smtClean="0"/>
              <a:t>Intent is to use fast timing to reject “</a:t>
            </a:r>
            <a:r>
              <a:rPr lang="en-US" dirty="0" err="1" smtClean="0"/>
              <a:t>loopers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65 nm process</a:t>
            </a:r>
          </a:p>
          <a:p>
            <a:pPr lvl="1"/>
            <a:r>
              <a:rPr lang="en-US" dirty="0" smtClean="0"/>
              <a:t>Pixel ~ 1mm x 100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thick</a:t>
            </a:r>
          </a:p>
          <a:p>
            <a:pPr lvl="1"/>
            <a:r>
              <a:rPr lang="en-US" dirty="0" smtClean="0"/>
              <a:t>Peaking </a:t>
            </a:r>
            <a:r>
              <a:rPr lang="en-US" dirty="0"/>
              <a:t>time: 6 ns</a:t>
            </a:r>
          </a:p>
          <a:p>
            <a:pPr lvl="1"/>
            <a:r>
              <a:rPr lang="en-US" dirty="0"/>
              <a:t>220 e- ENC for 260 </a:t>
            </a:r>
            <a:r>
              <a:rPr lang="en-US" dirty="0" err="1"/>
              <a:t>fF</a:t>
            </a:r>
            <a:r>
              <a:rPr lang="en-US" dirty="0"/>
              <a:t> input capacitance</a:t>
            </a:r>
          </a:p>
          <a:p>
            <a:pPr lvl="1"/>
            <a:r>
              <a:rPr lang="en-US" dirty="0" smtClean="0"/>
              <a:t>Consumption </a:t>
            </a:r>
            <a:r>
              <a:rPr lang="en-US" dirty="0"/>
              <a:t>for nominal bias: 65 </a:t>
            </a:r>
            <a:r>
              <a:rPr lang="en-US" dirty="0" err="1"/>
              <a:t>uA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CDISK\Prezentacje\65nmCTPixel\timeWal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40" y="0"/>
            <a:ext cx="4335560" cy="40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8441" y="4267705"/>
            <a:ext cx="405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walk for signals 1 to 10 </a:t>
            </a:r>
            <a:r>
              <a:rPr lang="en-US" dirty="0" err="1"/>
              <a:t>fC</a:t>
            </a:r>
            <a:r>
              <a:rPr lang="en-US" dirty="0"/>
              <a:t> (0.6 </a:t>
            </a:r>
            <a:r>
              <a:rPr lang="en-US" dirty="0" err="1"/>
              <a:t>fC</a:t>
            </a:r>
            <a:r>
              <a:rPr lang="en-US" dirty="0"/>
              <a:t> threshold)</a:t>
            </a:r>
            <a:r>
              <a:rPr lang="en-US" dirty="0" smtClean="0"/>
              <a:t>; &lt;</a:t>
            </a:r>
            <a:r>
              <a:rPr lang="en-US" dirty="0"/>
              <a:t>3 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40169" cy="790933"/>
          </a:xfrm>
        </p:spPr>
        <p:txBody>
          <a:bodyPr/>
          <a:lstStyle/>
          <a:p>
            <a:r>
              <a:rPr lang="en-US" dirty="0" smtClean="0"/>
              <a:t>Time Resolution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3632" y="5470321"/>
            <a:ext cx="8810368" cy="895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Simulated noise for 260fF input capacitance; 220 e-</a:t>
            </a:r>
          </a:p>
          <a:p>
            <a:pPr marL="0" indent="0">
              <a:buNone/>
            </a:pPr>
            <a:r>
              <a:rPr lang="en-US" sz="1600" dirty="0" smtClean="0"/>
              <a:t>Jitter for 0.6fC threshold and 2.5fC signal; ~</a:t>
            </a:r>
            <a:r>
              <a:rPr lang="en-US" sz="1600" dirty="0" smtClean="0">
                <a:solidFill>
                  <a:srgbClr val="FF0000"/>
                </a:solidFill>
              </a:rPr>
              <a:t>50 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r>
              <a:rPr lang="en-US" sz="1600" dirty="0" smtClean="0">
                <a:solidFill>
                  <a:srgbClr val="FF0000"/>
                </a:solidFill>
              </a:rPr>
              <a:t> RMS</a:t>
            </a:r>
          </a:p>
          <a:p>
            <a:pPr marL="0" indent="0">
              <a:buNone/>
            </a:pPr>
            <a:r>
              <a:rPr lang="en-US" sz="1600" dirty="0" smtClean="0"/>
              <a:t>Jitter for 1 fC signal; ~</a:t>
            </a:r>
            <a:r>
              <a:rPr lang="en-US" sz="1600" dirty="0" smtClean="0">
                <a:solidFill>
                  <a:srgbClr val="FF0000"/>
                </a:solidFill>
              </a:rPr>
              <a:t>100 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r>
              <a:rPr lang="en-US" sz="1600" dirty="0" smtClean="0">
                <a:solidFill>
                  <a:srgbClr val="FF0000"/>
                </a:solidFill>
              </a:rPr>
              <a:t> RMS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r>
              <a:rPr lang="en-US" sz="1600" dirty="0" smtClean="0"/>
              <a:t>Time resolution defined by time walk (~3 ns) </a:t>
            </a:r>
            <a:r>
              <a:rPr lang="en-US" sz="1600" dirty="0" smtClean="0">
                <a:sym typeface="Wingdings" pitchFamily="2" charset="2"/>
              </a:rPr>
              <a:t> w</a:t>
            </a:r>
            <a:r>
              <a:rPr lang="en-US" sz="1600" dirty="0" smtClean="0"/>
              <a:t>ithout correction the resolution will be ~500 </a:t>
            </a:r>
            <a:r>
              <a:rPr lang="en-US" sz="1600" dirty="0" err="1" smtClean="0"/>
              <a:t>ps</a:t>
            </a:r>
            <a:r>
              <a:rPr lang="en-US" sz="1600" dirty="0" smtClean="0"/>
              <a:t> RMS</a:t>
            </a:r>
            <a:endParaRPr lang="en-US" sz="1600" dirty="0"/>
          </a:p>
        </p:txBody>
      </p:sp>
      <p:pic>
        <p:nvPicPr>
          <p:cNvPr id="10" name="Picture 4" descr="C:\CDISK\Prezentacje\65nmCTPixel\jit2-5fC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5106"/>
            <a:ext cx="4176017" cy="43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CDISK\Prezentacje\65nmCTPixel\jit1fC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025107"/>
            <a:ext cx="4306888" cy="43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5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531706" cy="668394"/>
          </a:xfrm>
        </p:spPr>
        <p:txBody>
          <a:bodyPr/>
          <a:lstStyle/>
          <a:p>
            <a:r>
              <a:rPr lang="en-US" dirty="0" smtClean="0"/>
              <a:t>Vertex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767132"/>
            <a:ext cx="3625573" cy="30701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ILC inner radius ~1.5 cm set by </a:t>
            </a:r>
            <a:r>
              <a:rPr lang="en-US" dirty="0" err="1" smtClean="0"/>
              <a:t>beamstrahlung</a:t>
            </a:r>
            <a:endParaRPr lang="en-US" dirty="0" smtClean="0"/>
          </a:p>
          <a:p>
            <a:r>
              <a:rPr lang="en-US" dirty="0" err="1" smtClean="0"/>
              <a:t>MuC</a:t>
            </a:r>
            <a:r>
              <a:rPr lang="en-US" dirty="0" smtClean="0"/>
              <a:t> Inner radius ~5 cm set by EM background from cone</a:t>
            </a:r>
          </a:p>
          <a:p>
            <a:r>
              <a:rPr lang="en-US" dirty="0" smtClean="0"/>
              <a:t>Preserve IP resolution </a:t>
            </a:r>
            <a:br>
              <a:rPr lang="en-US" dirty="0" smtClean="0"/>
            </a:br>
            <a:r>
              <a:rPr lang="en-US" dirty="0" smtClean="0"/>
              <a:t>by scaling by </a:t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baseline="-25000" dirty="0" smtClean="0"/>
              <a:t>outer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inner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80" y="3444921"/>
            <a:ext cx="4236020" cy="3286331"/>
          </a:xfrm>
          <a:prstGeom prst="rect">
            <a:avLst/>
          </a:prstGeom>
        </p:spPr>
      </p:pic>
      <p:pic>
        <p:nvPicPr>
          <p:cNvPr id="6" name="Picture 5" descr="muc_vert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74" y="0"/>
            <a:ext cx="5518426" cy="3444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553" y="102481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MuC</a:t>
            </a:r>
            <a:r>
              <a:rPr lang="en-US" dirty="0" smtClean="0">
                <a:solidFill>
                  <a:schemeClr val="bg1"/>
                </a:solidFill>
              </a:rPr>
              <a:t> vertex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8953" y="28036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ILC vertex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055" y="4319237"/>
            <a:ext cx="205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 Charged particle</a:t>
            </a:r>
          </a:p>
          <a:p>
            <a:r>
              <a:rPr lang="en-US" dirty="0" smtClean="0"/>
              <a:t>Density </a:t>
            </a:r>
            <a:r>
              <a:rPr lang="en-US" dirty="0" err="1" smtClean="0"/>
              <a:t>vs</a:t>
            </a:r>
            <a:r>
              <a:rPr lang="en-US" dirty="0" smtClean="0"/>
              <a:t> radius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4" y="3710501"/>
            <a:ext cx="4434130" cy="3020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4308" y="6480281"/>
            <a:ext cx="136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Mazzacane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0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113" y="1003144"/>
            <a:ext cx="8248529" cy="5854856"/>
          </a:xfrm>
        </p:spPr>
        <p:txBody>
          <a:bodyPr>
            <a:normAutofit/>
          </a:bodyPr>
          <a:lstStyle/>
          <a:p>
            <a:r>
              <a:rPr lang="en-US" dirty="0" smtClean="0"/>
              <a:t>Tracker segmentation very similar to CMS Phase 2 tracker (1mm </a:t>
            </a:r>
            <a:r>
              <a:rPr lang="en-US" dirty="0"/>
              <a:t>x 100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m) </a:t>
            </a:r>
          </a:p>
          <a:p>
            <a:r>
              <a:rPr lang="en-US" dirty="0" smtClean="0"/>
              <a:t>Lots of space for time stamping circuitry</a:t>
            </a:r>
          </a:p>
          <a:p>
            <a:pPr lvl="1"/>
            <a:r>
              <a:rPr lang="en-US" dirty="0" smtClean="0"/>
              <a:t>Read out all hits within a ~10ns window</a:t>
            </a:r>
          </a:p>
          <a:p>
            <a:pPr lvl="1"/>
            <a:r>
              <a:rPr lang="en-US" dirty="0" smtClean="0"/>
              <a:t>Time stamp each hit to ~0.5 ns</a:t>
            </a:r>
          </a:p>
          <a:p>
            <a:pPr lvl="1"/>
            <a:r>
              <a:rPr lang="en-US" dirty="0" smtClean="0"/>
              <a:t>Pulse height to allow offline energy cuts and time walk corrections</a:t>
            </a:r>
          </a:p>
          <a:p>
            <a:r>
              <a:rPr lang="en-US" dirty="0" smtClean="0"/>
              <a:t>Offline include time stamp in fit to allow for low momentum tracks, protons and </a:t>
            </a:r>
            <a:r>
              <a:rPr lang="en-US" dirty="0" err="1" smtClean="0"/>
              <a:t>kaons</a:t>
            </a:r>
            <a:r>
              <a:rPr lang="en-US" dirty="0" smtClean="0"/>
              <a:t> …</a:t>
            </a:r>
          </a:p>
          <a:p>
            <a:pPr marL="0" indent="0">
              <a:buNone/>
            </a:pPr>
            <a:r>
              <a:rPr lang="en-US" dirty="0" smtClean="0"/>
              <a:t>Need to demonstrate that this works in full simulation with MARS backgrounds.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5" y="1421961"/>
            <a:ext cx="3514608" cy="5297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beam energy spread estimate is based on </a:t>
            </a:r>
            <a:r>
              <a:rPr lang="en-US" dirty="0" err="1" smtClean="0"/>
              <a:t>Muon</a:t>
            </a:r>
            <a:r>
              <a:rPr lang="en-US" dirty="0" smtClean="0"/>
              <a:t> Collider studies with the final </a:t>
            </a:r>
            <a:r>
              <a:rPr lang="en-US" dirty="0" err="1" smtClean="0"/>
              <a:t>emittance</a:t>
            </a:r>
            <a:r>
              <a:rPr lang="en-US" dirty="0" smtClean="0"/>
              <a:t> exchange stage left out.</a:t>
            </a:r>
          </a:p>
          <a:p>
            <a:pPr marL="0" indent="0">
              <a:buNone/>
            </a:pPr>
            <a:r>
              <a:rPr lang="en-US" dirty="0" smtClean="0"/>
              <a:t>Depends on 6D cooling and high field magnets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0" descr="fixed 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27" y="1421961"/>
            <a:ext cx="5518435" cy="37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4"/>
          <p:cNvCxnSpPr>
            <a:cxnSpLocks noChangeShapeType="1"/>
          </p:cNvCxnSpPr>
          <p:nvPr/>
        </p:nvCxnSpPr>
        <p:spPr bwMode="auto">
          <a:xfrm>
            <a:off x="3353450" y="3931639"/>
            <a:ext cx="2636976" cy="0"/>
          </a:xfrm>
          <a:prstGeom prst="straightConnector1">
            <a:avLst/>
          </a:prstGeom>
          <a:noFill/>
          <a:ln w="38100" algn="ctr">
            <a:solidFill>
              <a:srgbClr val="99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6846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6167" cy="1143000"/>
          </a:xfrm>
        </p:spPr>
        <p:txBody>
          <a:bodyPr/>
          <a:lstStyle/>
          <a:p>
            <a:r>
              <a:rPr lang="en-US" dirty="0" err="1" smtClean="0"/>
              <a:t>Calorimetry</a:t>
            </a:r>
            <a:r>
              <a:rPr lang="en-US" dirty="0" smtClean="0"/>
              <a:t> – 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823" y="1260791"/>
            <a:ext cx="4038600" cy="1848644"/>
          </a:xfrm>
        </p:spPr>
        <p:txBody>
          <a:bodyPr>
            <a:normAutofit/>
          </a:bodyPr>
          <a:lstStyle/>
          <a:p>
            <a:r>
              <a:rPr lang="en-US" dirty="0" smtClean="0"/>
              <a:t>Pixelated </a:t>
            </a:r>
            <a:r>
              <a:rPr lang="en-US" dirty="0" err="1" smtClean="0"/>
              <a:t>Calorimetery</a:t>
            </a:r>
            <a:r>
              <a:rPr lang="en-US" dirty="0" smtClean="0"/>
              <a:t> with “travelling trigger”</a:t>
            </a:r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fi-FI" sz="2000" dirty="0"/>
              <a:t>R Raja 2012 </a:t>
            </a:r>
            <a:r>
              <a:rPr lang="fi-FI" sz="2000" i="1" dirty="0"/>
              <a:t>JINST</a:t>
            </a:r>
            <a:r>
              <a:rPr lang="fi-FI" sz="2000" dirty="0"/>
              <a:t> </a:t>
            </a:r>
            <a:r>
              <a:rPr lang="fi-FI" sz="2000" b="1" dirty="0"/>
              <a:t>7</a:t>
            </a:r>
            <a:r>
              <a:rPr lang="fi-FI" sz="2000" dirty="0"/>
              <a:t> </a:t>
            </a:r>
            <a:r>
              <a:rPr lang="fi-FI" sz="2000" dirty="0" smtClean="0"/>
              <a:t>P04010]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4249237"/>
            <a:ext cx="2188762" cy="235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Dual readout </a:t>
            </a:r>
            <a:r>
              <a:rPr lang="en-US" dirty="0" err="1" smtClean="0"/>
              <a:t>calorimetry</a:t>
            </a:r>
            <a:r>
              <a:rPr lang="en-US" dirty="0" smtClean="0"/>
              <a:t> with fast timing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060"/>
            <a:ext cx="4650987" cy="142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169" y="253664"/>
            <a:ext cx="4184781" cy="385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9388" y="40142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compensation</a:t>
            </a:r>
          </a:p>
          <a:p>
            <a:r>
              <a:rPr lang="en-US" dirty="0" smtClean="0"/>
              <a:t>Based on nuclear int. vertices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62" y="4112040"/>
            <a:ext cx="6921633" cy="274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6167" y="4031859"/>
            <a:ext cx="3416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Hadron shower time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98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66" y="0"/>
            <a:ext cx="8826481" cy="729160"/>
          </a:xfrm>
        </p:spPr>
        <p:txBody>
          <a:bodyPr>
            <a:normAutofit/>
          </a:bodyPr>
          <a:lstStyle/>
          <a:p>
            <a:r>
              <a:rPr lang="en-US" dirty="0" smtClean="0"/>
              <a:t>Time Development of Hadron Showers (CALICE)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160"/>
            <a:ext cx="9144000" cy="620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1351" y="2155247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(Frank Simon)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2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526" y="0"/>
            <a:ext cx="4740169" cy="40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LCSIM Dual Readout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036"/>
            <a:ext cx="9144000" cy="325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8" y="3398022"/>
            <a:ext cx="8586949" cy="3459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1372" y="1798236"/>
            <a:ext cx="1298027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1103" y="5129215"/>
            <a:ext cx="161361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GeV</a:t>
            </a:r>
            <a:r>
              <a:rPr lang="en-US" dirty="0" smtClean="0"/>
              <a:t> Hadron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89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29182" cy="11430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Compensatable</a:t>
            </a:r>
            <a:r>
              <a:rPr lang="en-US" dirty="0"/>
              <a:t> </a:t>
            </a:r>
            <a:r>
              <a:rPr lang="en-US" dirty="0" err="1"/>
              <a:t>Muon</a:t>
            </a:r>
            <a:r>
              <a:rPr lang="en-US" dirty="0"/>
              <a:t> Collider Calorimeter </a:t>
            </a:r>
            <a:br>
              <a:rPr lang="en-US" dirty="0"/>
            </a:br>
            <a:r>
              <a:rPr lang="en-US" sz="1400" dirty="0"/>
              <a:t>(R. Raja, Fermilab)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5720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17375E"/>
                </a:solidFill>
              </a:rPr>
              <a:t>Pixelated calorimeter with “travelling trigger”</a:t>
            </a:r>
          </a:p>
          <a:p>
            <a:r>
              <a:rPr lang="en-US" sz="2000" dirty="0" smtClean="0">
                <a:solidFill>
                  <a:srgbClr val="17375E"/>
                </a:solidFill>
              </a:rPr>
              <a:t>Each </a:t>
            </a:r>
            <a:r>
              <a:rPr lang="en-US" sz="2000" dirty="0">
                <a:solidFill>
                  <a:srgbClr val="17375E"/>
                </a:solidFill>
              </a:rPr>
              <a:t>pixel is triggered by a 2 ns gate.</a:t>
            </a:r>
          </a:p>
          <a:p>
            <a:r>
              <a:rPr lang="en-US" sz="2000" dirty="0">
                <a:solidFill>
                  <a:srgbClr val="17375E"/>
                </a:solidFill>
              </a:rPr>
              <a:t>The beginning of the gate coincides with the time taken for light to travel from IP to the pixel.</a:t>
            </a:r>
          </a:p>
          <a:p>
            <a:r>
              <a:rPr lang="en-US" sz="2000" dirty="0">
                <a:solidFill>
                  <a:srgbClr val="17375E"/>
                </a:solidFill>
              </a:rPr>
              <a:t>End of trigger = t light + 2 ns. The 2ns gate is chosen to make sure that each pixel can respond to 1 MIP particle going through it and say yes or no.</a:t>
            </a:r>
          </a:p>
          <a:p>
            <a:r>
              <a:rPr lang="en-US" sz="2000" dirty="0" smtClean="0">
                <a:solidFill>
                  <a:srgbClr val="17375E"/>
                </a:solidFill>
              </a:rPr>
              <a:t>Each </a:t>
            </a:r>
            <a:r>
              <a:rPr lang="en-US" sz="2000" dirty="0">
                <a:solidFill>
                  <a:srgbClr val="17375E"/>
                </a:solidFill>
              </a:rPr>
              <a:t>pixel will have a different start and end  gate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17375E"/>
                </a:solidFill>
              </a:rPr>
              <a:t>3x10</a:t>
            </a:r>
            <a:r>
              <a:rPr lang="en-US" sz="2000" baseline="30000" dirty="0" smtClean="0">
                <a:solidFill>
                  <a:srgbClr val="17375E"/>
                </a:solidFill>
              </a:rPr>
              <a:t>-2  </a:t>
            </a:r>
            <a:r>
              <a:rPr lang="en-US" sz="2000" dirty="0" smtClean="0">
                <a:solidFill>
                  <a:srgbClr val="17375E"/>
                </a:solidFill>
              </a:rPr>
              <a:t>- 4x10</a:t>
            </a:r>
            <a:r>
              <a:rPr lang="en-US" sz="2000" baseline="30000" dirty="0" smtClean="0">
                <a:solidFill>
                  <a:srgbClr val="17375E"/>
                </a:solidFill>
              </a:rPr>
              <a:t>-4 </a:t>
            </a:r>
            <a:r>
              <a:rPr lang="en-US" sz="2000" dirty="0" smtClean="0">
                <a:solidFill>
                  <a:srgbClr val="17375E"/>
                </a:solidFill>
              </a:rPr>
              <a:t>background rejection </a:t>
            </a:r>
            <a:endParaRPr lang="en-US" sz="2000" dirty="0">
              <a:solidFill>
                <a:srgbClr val="17375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41857"/>
            <a:ext cx="1676492" cy="58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6002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</a:rPr>
              <a:t>Hadron EM separable by pattern recognition—Software compensation possible</a:t>
            </a:r>
          </a:p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17375E"/>
                </a:solidFill>
                <a:latin typeface="Comic Sans MS"/>
                <a:ea typeface="+mj-ea"/>
                <a:cs typeface="+mj-cs"/>
              </a:rPr>
              <a:t>100 </a:t>
            </a:r>
            <a:r>
              <a:rPr lang="en-US" sz="2000" b="1" i="1" kern="0" dirty="0" err="1">
                <a:solidFill>
                  <a:srgbClr val="17375E"/>
                </a:solidFill>
                <a:latin typeface="Comic Sans MS"/>
                <a:ea typeface="+mj-ea"/>
                <a:cs typeface="+mj-cs"/>
              </a:rPr>
              <a:t>GeV</a:t>
            </a:r>
            <a:r>
              <a:rPr lang="en-US" sz="2000" b="1" i="1" kern="0" dirty="0">
                <a:solidFill>
                  <a:srgbClr val="17375E"/>
                </a:solidFill>
                <a:latin typeface="Comic Sans MS"/>
                <a:ea typeface="+mj-ea"/>
                <a:cs typeface="+mj-cs"/>
              </a:rPr>
              <a:t> pion  in pixel calorimeter</a:t>
            </a:r>
            <a:endParaRPr lang="en-US" sz="16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4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2350757" cy="2706995"/>
          </a:xfrm>
        </p:spPr>
        <p:txBody>
          <a:bodyPr>
            <a:normAutofit/>
          </a:bodyPr>
          <a:lstStyle/>
          <a:p>
            <a:r>
              <a:rPr lang="en-US" dirty="0" smtClean="0"/>
              <a:t>Compensation by vertex counting</a:t>
            </a:r>
            <a:br>
              <a:rPr lang="en-US" dirty="0" smtClean="0"/>
            </a:br>
            <a:r>
              <a:rPr lang="en-US" dirty="0" smtClean="0"/>
              <a:t>in a pixelated calorimeter</a:t>
            </a:r>
            <a:br>
              <a:rPr lang="en-US" dirty="0" smtClean="0"/>
            </a:br>
            <a:r>
              <a:rPr lang="en-US" dirty="0" smtClean="0"/>
              <a:t>(Raja)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90" y="0"/>
            <a:ext cx="6446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261628" cy="2640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Resolution of a pixelated calorimeter with vertex counting compensation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1" y="0"/>
            <a:ext cx="679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8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715" y="1037235"/>
            <a:ext cx="8641257" cy="56255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Fast simulation studies of Higgs width measurements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Develop optimized sets of algorithms to measure Higgs mass and width with realistic jet and tracker resolutions.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Develop MARS background model suitable to 125 </a:t>
            </a:r>
            <a:r>
              <a:rPr lang="en-US" dirty="0" err="1" smtClean="0">
                <a:solidFill>
                  <a:srgbClr val="008000"/>
                </a:solidFill>
              </a:rPr>
              <a:t>GeV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Full simulation with background included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Verify that high purity tracking can be achieved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Understand jet energy resolutions with timing cuts.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Redo the fast simulation studies with fully simulated backgrounds</a:t>
            </a:r>
          </a:p>
          <a:p>
            <a:r>
              <a:rPr lang="en-US" dirty="0" smtClean="0"/>
              <a:t>Longer term focus is on a high energy machine – that is the natural path for a MUC Higgs Factory</a:t>
            </a:r>
          </a:p>
          <a:p>
            <a:r>
              <a:rPr lang="en-US" dirty="0" smtClean="0"/>
              <a:t>Much of the development will apply to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94" y="1089988"/>
            <a:ext cx="8661020" cy="544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S-channel </a:t>
            </a:r>
            <a:r>
              <a:rPr lang="en-US" dirty="0" err="1" smtClean="0"/>
              <a:t>Muon</a:t>
            </a:r>
            <a:r>
              <a:rPr lang="en-US" dirty="0" smtClean="0"/>
              <a:t> Collider Higgs Factory provides unique capabilities</a:t>
            </a:r>
            <a:endParaRPr lang="en-US" dirty="0"/>
          </a:p>
          <a:p>
            <a:r>
              <a:rPr lang="en-US" dirty="0" smtClean="0"/>
              <a:t>5-10 years of R&amp;D will be necessary to be in a position to build such a machine – not a direct competitor to ILC</a:t>
            </a:r>
          </a:p>
          <a:p>
            <a:r>
              <a:rPr lang="en-US" dirty="0" smtClean="0"/>
              <a:t>Could be part of a staged program toward a very high energy lepton collider</a:t>
            </a:r>
          </a:p>
          <a:p>
            <a:pPr lvl="1"/>
            <a:r>
              <a:rPr lang="en-US" dirty="0" smtClean="0"/>
              <a:t>Only a </a:t>
            </a:r>
            <a:r>
              <a:rPr lang="en-US" dirty="0" err="1" smtClean="0"/>
              <a:t>Muon</a:t>
            </a:r>
            <a:r>
              <a:rPr lang="en-US" dirty="0" smtClean="0"/>
              <a:t> Collider can deliver &gt;3 </a:t>
            </a:r>
            <a:r>
              <a:rPr lang="en-US" dirty="0" err="1" smtClean="0"/>
              <a:t>TeV</a:t>
            </a:r>
            <a:r>
              <a:rPr lang="en-US" dirty="0" smtClean="0"/>
              <a:t> lepton CM energy with reasonable power consumption</a:t>
            </a:r>
          </a:p>
          <a:p>
            <a:r>
              <a:rPr lang="en-US" dirty="0" smtClean="0"/>
              <a:t>There are plausibility arguments that detector backgrounds can be handled.</a:t>
            </a:r>
          </a:p>
          <a:p>
            <a:pPr lvl="1"/>
            <a:r>
              <a:rPr lang="en-US" dirty="0" smtClean="0"/>
              <a:t>Need much more detailed simulation</a:t>
            </a:r>
          </a:p>
        </p:txBody>
      </p:sp>
    </p:spTree>
    <p:extLst>
      <p:ext uri="{BB962C8B-B14F-4D97-AF65-F5344CB8AC3E}">
        <p14:creationId xmlns:p14="http://schemas.microsoft.com/office/powerpoint/2010/main" val="45733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3657600" cy="7921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Machine Environment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036" y="900544"/>
            <a:ext cx="5528346" cy="595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Narrow beam energy spread</a:t>
            </a:r>
          </a:p>
          <a:p>
            <a:pPr lvl="1"/>
            <a:r>
              <a:rPr lang="en-US" dirty="0" smtClean="0"/>
              <a:t>Precision scan</a:t>
            </a:r>
          </a:p>
          <a:p>
            <a:pPr lvl="1"/>
            <a:r>
              <a:rPr lang="en-US" dirty="0" smtClean="0"/>
              <a:t>Kinematic constraints</a:t>
            </a:r>
          </a:p>
          <a:p>
            <a:r>
              <a:rPr lang="en-US" sz="2400" dirty="0" smtClean="0"/>
              <a:t>2 Detectors 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250 </a:t>
            </a:r>
            <a:r>
              <a:rPr lang="en-US" sz="2400" dirty="0"/>
              <a:t>meter circumference</a:t>
            </a:r>
          </a:p>
          <a:p>
            <a:pPr lvl="1"/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bunch</a:t>
            </a:r>
            <a:r>
              <a:rPr lang="en-US" sz="2000" dirty="0" smtClean="0"/>
              <a:t> ~ 420 ns</a:t>
            </a:r>
          </a:p>
          <a:p>
            <a:r>
              <a:rPr lang="en-US" sz="2400" dirty="0" smtClean="0"/>
              <a:t>1000 turns (~0.8 </a:t>
            </a:r>
            <a:r>
              <a:rPr lang="en-US" sz="2400" dirty="0" err="1" smtClean="0"/>
              <a:t>ms</a:t>
            </a:r>
            <a:r>
              <a:rPr lang="en-US" sz="2400" dirty="0" smtClean="0"/>
              <a:t>)/store</a:t>
            </a:r>
          </a:p>
          <a:p>
            <a:r>
              <a:rPr lang="en-US" sz="2400" dirty="0" smtClean="0"/>
              <a:t>Polarization, (g-2)/2 provide precise beam energy measurement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37" y="158803"/>
            <a:ext cx="3868263" cy="3901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4867" y="278635"/>
            <a:ext cx="21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Raja, </a:t>
            </a:r>
            <a:r>
              <a:rPr lang="en-US" sz="1200" dirty="0" err="1" smtClean="0"/>
              <a:t>Tollestrup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PHYSICAL REVIEW D </a:t>
            </a:r>
            <a:r>
              <a:rPr lang="en-US" sz="1200" b="1" dirty="0"/>
              <a:t>58 </a:t>
            </a:r>
            <a:r>
              <a:rPr lang="en-US" sz="1200" dirty="0"/>
              <a:t>013005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366000" y="2905125"/>
            <a:ext cx="7938" cy="32543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42000" y="2905125"/>
            <a:ext cx="152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6500" y="2751236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2x10</a:t>
            </a:r>
            <a:r>
              <a:rPr lang="en-US" sz="1400" baseline="30000" dirty="0" smtClean="0"/>
              <a:t>-6</a:t>
            </a:r>
            <a:endParaRPr lang="en-US" sz="1400" baseline="30000" dirty="0"/>
          </a:p>
        </p:txBody>
      </p:sp>
      <p:pic>
        <p:nvPicPr>
          <p:cNvPr id="16" name="Picture 15" descr="Block_Diagrams_R7_MC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" y="4973974"/>
            <a:ext cx="7773347" cy="18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85133"/>
            <a:ext cx="5180580" cy="5621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Physics environment compared to ILC:</a:t>
            </a:r>
          </a:p>
          <a:p>
            <a:r>
              <a:rPr lang="en-US" dirty="0"/>
              <a:t>lower </a:t>
            </a:r>
            <a:r>
              <a:rPr lang="en-US" dirty="0" err="1" smtClean="0"/>
              <a:t>beamstrahlung</a:t>
            </a:r>
            <a:endParaRPr lang="en-US" dirty="0"/>
          </a:p>
          <a:p>
            <a:pPr lvl="1"/>
            <a:r>
              <a:rPr lang="en-US" dirty="0" smtClean="0"/>
              <a:t>more precise beam constraints –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/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-</a:t>
            </a:r>
            <a:r>
              <a:rPr lang="en-US" dirty="0" smtClean="0"/>
              <a:t> difference for higher energy machines</a:t>
            </a:r>
            <a:endParaRPr lang="en-US" dirty="0"/>
          </a:p>
          <a:p>
            <a:r>
              <a:rPr lang="en-US" dirty="0" smtClean="0"/>
              <a:t>Intense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beam </a:t>
            </a:r>
            <a:r>
              <a:rPr lang="en-US" dirty="0"/>
              <a:t>decay </a:t>
            </a:r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Challenging detector</a:t>
            </a:r>
            <a:endParaRPr lang="en-US" dirty="0"/>
          </a:p>
          <a:p>
            <a:r>
              <a:rPr lang="en-US" dirty="0"/>
              <a:t>lower </a:t>
            </a:r>
            <a:r>
              <a:rPr lang="en-US" dirty="0" smtClean="0"/>
              <a:t>polarization ~10% </a:t>
            </a:r>
            <a:endParaRPr lang="en-US" dirty="0"/>
          </a:p>
          <a:p>
            <a:r>
              <a:rPr lang="en-US" dirty="0"/>
              <a:t>central 10 degrees obscured by </a:t>
            </a:r>
            <a:r>
              <a:rPr lang="en-US" dirty="0" smtClean="0"/>
              <a:t>tungsten absorber designed to limit detector backgrounds</a:t>
            </a:r>
          </a:p>
          <a:p>
            <a:r>
              <a:rPr lang="en-US" dirty="0" smtClean="0"/>
              <a:t>Higgs/SM Cross Section ~ 0.12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05" y="76201"/>
            <a:ext cx="3352800" cy="31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7205" y="1066800"/>
            <a:ext cx="2060856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i="1" dirty="0" err="1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Beamstrahlung</a:t>
            </a:r>
            <a:r>
              <a:rPr lang="en-US" i="1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in </a:t>
            </a:r>
            <a:b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</a:br>
            <a:r>
              <a:rPr lang="en-US" u="sng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any 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</a:t>
            </a:r>
            <a:r>
              <a:rPr lang="en-US" i="1" dirty="0" err="1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e+e</a:t>
            </a:r>
            <a:r>
              <a:rPr lang="en-US" i="1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-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collider</a:t>
            </a:r>
          </a:p>
          <a:p>
            <a:pPr algn="ctr">
              <a:lnSpc>
                <a:spcPts val="24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800000"/>
                </a:solidFill>
                <a:ea typeface="MS Mincho" pitchFamily="49" charset="-128"/>
                <a:sym typeface="Symbol" pitchFamily="18" charset="2"/>
              </a:rPr>
              <a:t>     E/E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  <a:sym typeface="Symbol" pitchFamily="18" charset="2"/>
              </a:rPr>
              <a:t>  </a:t>
            </a:r>
            <a:r>
              <a:rPr lang="en-US" baseline="30000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  <a:sym typeface="Symbol" pitchFamily="18" charset="2"/>
              </a:rPr>
              <a:t>2</a:t>
            </a:r>
          </a:p>
          <a:p>
            <a:endParaRPr lang="en-US" dirty="0"/>
          </a:p>
        </p:txBody>
      </p:sp>
      <p:pic>
        <p:nvPicPr>
          <p:cNvPr id="4" name="Picture 3" descr="quadra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72" y="2272539"/>
            <a:ext cx="3413502" cy="48305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7001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870" y="4971031"/>
            <a:ext cx="7829826" cy="11580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bb and WW* modes dominate</a:t>
            </a:r>
          </a:p>
          <a:p>
            <a:pPr marL="0" indent="0">
              <a:buNone/>
            </a:pPr>
            <a:r>
              <a:rPr lang="en-US" dirty="0" smtClean="0"/>
              <a:t>Many di/multi lepton modes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900" y="1000714"/>
            <a:ext cx="8623300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Process 	Branching </a:t>
            </a:r>
            <a:r>
              <a:rPr lang="el-GR" sz="1200" dirty="0" smtClean="0"/>
              <a:t>rat </a:t>
            </a:r>
            <a:r>
              <a:rPr lang="el-GR" sz="1200" dirty="0"/>
              <a:t>	Uncertainty</a:t>
            </a:r>
          </a:p>
          <a:p>
            <a:r>
              <a:rPr lang="el-GR" sz="1200" dirty="0"/>
              <a:t>H → bb 	5.77 x 10-1 	+3.2% 	-3.3%</a:t>
            </a:r>
          </a:p>
          <a:p>
            <a:r>
              <a:rPr lang="el-GR" sz="1200" dirty="0"/>
              <a:t>H → ττ 	</a:t>
            </a:r>
            <a:r>
              <a:rPr lang="en-US" sz="1200" dirty="0" smtClean="0"/>
              <a:t>	</a:t>
            </a:r>
            <a:r>
              <a:rPr lang="el-GR" sz="1200" dirty="0" smtClean="0"/>
              <a:t>6.32 </a:t>
            </a:r>
            <a:r>
              <a:rPr lang="el-GR" sz="1200" dirty="0"/>
              <a:t>x 10-2 	+5.7% 	-5.7%</a:t>
            </a:r>
          </a:p>
          <a:p>
            <a:r>
              <a:rPr lang="el-GR" sz="1200" dirty="0"/>
              <a:t>H → μμ 	2.20 x 10-4 	+6.0% 	-5.9%</a:t>
            </a:r>
          </a:p>
          <a:p>
            <a:r>
              <a:rPr lang="el-GR" sz="1200" dirty="0"/>
              <a:t>H → cc 	2.91 x 10-2 	+12.2% 	-12.2%</a:t>
            </a:r>
          </a:p>
          <a:p>
            <a:r>
              <a:rPr lang="el-GR" sz="1200" dirty="0"/>
              <a:t>H → gg 	8.57 x 10-2 	+10.2% 	-10.0%</a:t>
            </a:r>
          </a:p>
          <a:p>
            <a:r>
              <a:rPr lang="el-GR" sz="1200" dirty="0"/>
              <a:t>H → γγ 	2.28 x 10-3 	+5.0% 	-4.9%</a:t>
            </a:r>
          </a:p>
          <a:p>
            <a:r>
              <a:rPr lang="el-GR" sz="1200" dirty="0"/>
              <a:t>H → Zγ 	1.54 x 10-3 	+9.0% 	-8.8%</a:t>
            </a:r>
          </a:p>
          <a:p>
            <a:r>
              <a:rPr lang="el-GR" sz="1200" dirty="0"/>
              <a:t>H → WW 	2.15 x 10-1 	+4.3% 	-4.2%</a:t>
            </a:r>
          </a:p>
          <a:p>
            <a:r>
              <a:rPr lang="el-GR" sz="1200" dirty="0"/>
              <a:t>H → ZZ 	2.64 x 10-2 	+4.3% 	-4.2%</a:t>
            </a:r>
          </a:p>
          <a:p>
            <a:r>
              <a:rPr lang="el-GR" sz="1200" dirty="0"/>
              <a:t>ΓH [GeV] 	4.07 x 10-3 	+4.0% 	-3.9%</a:t>
            </a:r>
          </a:p>
          <a:p>
            <a:endParaRPr lang="el-GR" sz="1200" dirty="0"/>
          </a:p>
          <a:p>
            <a:r>
              <a:rPr lang="el-GR" sz="1200" dirty="0"/>
              <a:t>Process 	</a:t>
            </a:r>
            <a:r>
              <a:rPr lang="en-US" sz="1200" dirty="0" smtClean="0"/>
              <a:t>	</a:t>
            </a:r>
            <a:r>
              <a:rPr lang="el-GR" sz="1200" dirty="0" smtClean="0"/>
              <a:t>Branching </a:t>
            </a:r>
            <a:r>
              <a:rPr lang="el-GR" sz="1200" dirty="0"/>
              <a:t>ratio </a:t>
            </a:r>
            <a:r>
              <a:rPr lang="el-GR" sz="1200" dirty="0" smtClean="0"/>
              <a:t> </a:t>
            </a:r>
            <a:r>
              <a:rPr lang="el-GR" sz="1200" dirty="0"/>
              <a:t>	  	Process 	</a:t>
            </a:r>
            <a:r>
              <a:rPr lang="en-US" sz="1200" dirty="0" smtClean="0"/>
              <a:t>		</a:t>
            </a:r>
            <a:r>
              <a:rPr lang="el-GR" sz="1200" dirty="0" smtClean="0"/>
              <a:t>Branching </a:t>
            </a:r>
            <a:r>
              <a:rPr lang="el-GR" sz="1200" dirty="0"/>
              <a:t>ratio 	Uncertainty</a:t>
            </a:r>
          </a:p>
          <a:p>
            <a:r>
              <a:rPr lang="el-GR" sz="1200" dirty="0"/>
              <a:t>H → 4l (l=e,μ,τ) 	2.76 x 10-4 	±4.3% 	  	H → 2l2q (l=e,μ,τ, q=udcsb) 	3.70 x 10-3 	±4.3%</a:t>
            </a:r>
          </a:p>
          <a:p>
            <a:r>
              <a:rPr lang="el-GR" sz="1200" dirty="0"/>
              <a:t>H → 4l (l=e,μ) </a:t>
            </a:r>
            <a:r>
              <a:rPr lang="en-US" sz="1200" dirty="0" smtClean="0"/>
              <a:t>	</a:t>
            </a:r>
            <a:r>
              <a:rPr lang="el-GR" sz="1200" dirty="0"/>
              <a:t>	1.25 x 10-4 	±4.3% 	  	H → 2l2q (l=e,μ, q=udcsb) 	2.47 x 10-3 	±4.3%</a:t>
            </a:r>
          </a:p>
          <a:p>
            <a:r>
              <a:rPr lang="el-GR" sz="1200" dirty="0"/>
              <a:t>H → eeee 	</a:t>
            </a:r>
            <a:r>
              <a:rPr lang="en-US" sz="1200" dirty="0" smtClean="0"/>
              <a:t>	</a:t>
            </a:r>
            <a:r>
              <a:rPr lang="el-GR" sz="1200" dirty="0" smtClean="0"/>
              <a:t>3.27 </a:t>
            </a:r>
            <a:r>
              <a:rPr lang="el-GR" sz="1200" dirty="0"/>
              <a:t>x 10-5 	±4.3% 	  	H → lνqq (l=e,μ, q=udcsb) 	3.14 x 10-2 	±4.3%</a:t>
            </a:r>
          </a:p>
          <a:p>
            <a:r>
              <a:rPr lang="el-GR" sz="1200" dirty="0"/>
              <a:t>H → eeμμ 	</a:t>
            </a:r>
            <a:r>
              <a:rPr lang="en-US" sz="1200" dirty="0" smtClean="0"/>
              <a:t>	</a:t>
            </a:r>
            <a:r>
              <a:rPr lang="el-GR" sz="1200" dirty="0" smtClean="0"/>
              <a:t>5.93 </a:t>
            </a:r>
            <a:r>
              <a:rPr lang="el-GR" sz="1200" dirty="0"/>
              <a:t>x 10-5 	±4.3% 	  	H → ννqq (ν=any, q=udcsb) 	7.38 x 10-3 	±4.3%</a:t>
            </a:r>
          </a:p>
          <a:p>
            <a:r>
              <a:rPr lang="el-GR" sz="1200" dirty="0"/>
              <a:t>H → 2l2ν 	</a:t>
            </a:r>
            <a:r>
              <a:rPr lang="en-US" sz="1200" dirty="0" smtClean="0"/>
              <a:t>	</a:t>
            </a:r>
            <a:r>
              <a:rPr lang="el-GR" sz="1200" dirty="0" smtClean="0"/>
              <a:t>2.34 </a:t>
            </a:r>
            <a:r>
              <a:rPr lang="el-GR" sz="1200" dirty="0"/>
              <a:t>x 10-2 	±4.3% 	  	H → 4q (q=udcsb) 	</a:t>
            </a:r>
            <a:r>
              <a:rPr lang="en-US" sz="1200" dirty="0" smtClean="0"/>
              <a:t>	</a:t>
            </a:r>
            <a:r>
              <a:rPr lang="el-GR" sz="1200" dirty="0" smtClean="0"/>
              <a:t>1.10 </a:t>
            </a:r>
            <a:r>
              <a:rPr lang="el-GR" sz="1200" dirty="0"/>
              <a:t>x 10-1 	±4.3%</a:t>
            </a:r>
          </a:p>
          <a:p>
            <a:r>
              <a:rPr lang="el-GR" sz="1200" dirty="0"/>
              <a:t>H → 2l2ν </a:t>
            </a:r>
            <a:r>
              <a:rPr lang="en-US" sz="1200" dirty="0" smtClean="0"/>
              <a:t>	</a:t>
            </a:r>
            <a:r>
              <a:rPr lang="el-GR" sz="1200" dirty="0" smtClean="0"/>
              <a:t> </a:t>
            </a:r>
            <a:r>
              <a:rPr lang="el-GR" sz="1200" dirty="0"/>
              <a:t>	1.06 x 10-2 	±4.3% 	  	H → 4f (f=any fefrmion) 	2.40 x 10-1 	±4.3%</a:t>
            </a:r>
          </a:p>
          <a:p>
            <a:r>
              <a:rPr lang="el-GR" sz="1200" dirty="0"/>
              <a:t>H → eνeν 	</a:t>
            </a:r>
            <a:r>
              <a:rPr lang="en-US" sz="1200" dirty="0" smtClean="0"/>
              <a:t>	</a:t>
            </a:r>
            <a:r>
              <a:rPr lang="el-GR" sz="1200" dirty="0" smtClean="0"/>
              <a:t>2.52 </a:t>
            </a:r>
            <a:r>
              <a:rPr lang="el-GR" sz="1200" dirty="0"/>
              <a:t>x 10-3 	±4.3% 	  	  	  	 </a:t>
            </a:r>
          </a:p>
          <a:p>
            <a:r>
              <a:rPr lang="el-GR" sz="1200" dirty="0"/>
              <a:t>H → eνμν 	</a:t>
            </a:r>
            <a:r>
              <a:rPr lang="en-US" sz="1200" dirty="0" smtClean="0"/>
              <a:t>	</a:t>
            </a:r>
            <a:r>
              <a:rPr lang="el-GR" sz="1200" dirty="0" smtClean="0"/>
              <a:t>2.52 </a:t>
            </a:r>
            <a:r>
              <a:rPr lang="el-GR" sz="1200" dirty="0"/>
              <a:t>x 10-3 	±4.3% 	  	  	  	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15900" y="2506870"/>
            <a:ext cx="2776883" cy="18773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5900" y="1234662"/>
            <a:ext cx="2776883" cy="18773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900" y="2694609"/>
            <a:ext cx="2776883" cy="18773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6274" y="114039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26,000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273" y="2461033"/>
            <a:ext cx="68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9890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6274" y="2614921"/>
            <a:ext cx="68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1214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7184" y="918728"/>
            <a:ext cx="15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Max Yield (events)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Background-Free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388" y="1350522"/>
            <a:ext cx="8411355" cy="4525963"/>
          </a:xfrm>
        </p:spPr>
        <p:txBody>
          <a:bodyPr/>
          <a:lstStyle/>
          <a:p>
            <a:r>
              <a:rPr lang="en-US" dirty="0" smtClean="0"/>
              <a:t>First look at physics studies without backgrounds – then consider the effect of machine 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59" y="2064255"/>
            <a:ext cx="3771130" cy="3708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754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of Direct Measurement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of Higgs Width </a:t>
            </a:r>
            <a:br>
              <a:rPr lang="en-US" dirty="0" smtClean="0"/>
            </a:br>
            <a:r>
              <a:rPr lang="en-US" dirty="0" smtClean="0"/>
              <a:t>(T. Han/Z. Liu – </a:t>
            </a:r>
            <a:r>
              <a:rPr lang="en-US" dirty="0" err="1">
                <a:solidFill>
                  <a:srgbClr val="FF6600"/>
                </a:solidFill>
              </a:rPr>
              <a:t>arxiv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1210.7803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84" y="1263679"/>
            <a:ext cx="5665712" cy="98919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Considered cases of 8.9 and 2.7 MeV Gaussian beam resolution</a:t>
            </a:r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94478"/>
            <a:ext cx="5217858" cy="3091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3017696" y="3538913"/>
            <a:ext cx="434201" cy="260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1897" y="3691313"/>
            <a:ext cx="510186" cy="260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083" y="3561047"/>
            <a:ext cx="390781" cy="238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2864" y="3669180"/>
            <a:ext cx="570879" cy="282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79" y="6046547"/>
            <a:ext cx="8817839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Signal/</a:t>
            </a:r>
            <a:r>
              <a:rPr lang="en-US" sz="2000" dirty="0" err="1" smtClean="0"/>
              <a:t>Bkd</a:t>
            </a:r>
            <a:r>
              <a:rPr lang="en-US" sz="2000" dirty="0" smtClean="0"/>
              <a:t> is about 1:1 for bb final state, ~300 for WW*.  So for WW* Backgrounds </a:t>
            </a:r>
          </a:p>
          <a:p>
            <a:r>
              <a:rPr lang="en-US" sz="2000" dirty="0" smtClean="0"/>
              <a:t>from other final states have to be accessed.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51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30628" cy="1143000"/>
          </a:xfrm>
        </p:spPr>
        <p:txBody>
          <a:bodyPr/>
          <a:lstStyle/>
          <a:p>
            <a:r>
              <a:rPr lang="en-US" dirty="0" smtClean="0"/>
              <a:t>Higgs Scan Signals</a:t>
            </a:r>
            <a:br>
              <a:rPr lang="en-US" dirty="0" smtClean="0"/>
            </a:br>
            <a:r>
              <a:rPr lang="en-US" dirty="0" smtClean="0"/>
              <a:t>(Han and Liu)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003"/>
            <a:ext cx="5867400" cy="6842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69" y="1593005"/>
            <a:ext cx="2903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arenR"/>
            </a:pP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=8.9 MeV, L=0.5 fb</a:t>
            </a:r>
            <a:r>
              <a:rPr lang="en-US" sz="2000" baseline="30000" dirty="0" smtClean="0"/>
              <a:t>-1</a:t>
            </a:r>
          </a:p>
          <a:p>
            <a:pPr marL="457200" indent="-457200">
              <a:buFontTx/>
              <a:buAutoNum type="alphaUcParenR"/>
            </a:pPr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=2.7 </a:t>
            </a:r>
            <a:r>
              <a:rPr lang="en-US" sz="2000" dirty="0"/>
              <a:t>MeV, L</a:t>
            </a:r>
            <a:r>
              <a:rPr lang="en-US" sz="2000" dirty="0" smtClean="0"/>
              <a:t>=1.0 fb</a:t>
            </a:r>
            <a:r>
              <a:rPr lang="en-US" sz="2000" baseline="30000" dirty="0"/>
              <a:t>-1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19474" y="2551824"/>
            <a:ext cx="3182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6593" y="2547112"/>
            <a:ext cx="3129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55457"/>
      </p:ext>
    </p:extLst>
  </p:cSld>
  <p:clrMapOvr>
    <a:masterClrMapping/>
  </p:clrMapOvr>
</p:sld>
</file>

<file path=ppt/theme/theme1.xml><?xml version="1.0" encoding="utf-8"?>
<a:theme xmlns:a="http://schemas.openxmlformats.org/drawingml/2006/main" name="RL_tem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RL_templ.potx</Template>
  <TotalTime>2014</TotalTime>
  <Words>1733</Words>
  <Application>Microsoft Macintosh PowerPoint</Application>
  <PresentationFormat>On-screen Show (4:3)</PresentationFormat>
  <Paragraphs>278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RL_templ</vt:lpstr>
      <vt:lpstr>Muon Collider Higgs Factory Physics and Detector Studies R. Lipton, Fermilab</vt:lpstr>
      <vt:lpstr>Rates</vt:lpstr>
      <vt:lpstr>Beam Spread</vt:lpstr>
      <vt:lpstr>PowerPoint Presentation</vt:lpstr>
      <vt:lpstr>Physics Environment</vt:lpstr>
      <vt:lpstr>Branching Ratios</vt:lpstr>
      <vt:lpstr>Machine Background-Free Studies</vt:lpstr>
      <vt:lpstr>Study of Direct Measurement  of Higgs Width  (T. Han/Z. Liu – arxiv: 1210.7803)</vt:lpstr>
      <vt:lpstr>Higgs Scan Signals (Han and Liu)</vt:lpstr>
      <vt:lpstr>Fitting Results (Han and Liu)</vt:lpstr>
      <vt:lpstr>Further Work</vt:lpstr>
      <vt:lpstr>Detector Models based on ILC concepts (SiD, ILD, 4Th)</vt:lpstr>
      <vt:lpstr>Detector Simulation</vt:lpstr>
      <vt:lpstr>Finding the Higgs</vt:lpstr>
      <vt:lpstr>Higgs -&gt;WW*-&gt; Leptons</vt:lpstr>
      <vt:lpstr>For Experimenters - It’s All About the Background</vt:lpstr>
      <vt:lpstr>Machine Detector Interface Model</vt:lpstr>
      <vt:lpstr>Overall Background</vt:lpstr>
      <vt:lpstr>Much of the Background is Soft</vt:lpstr>
      <vt:lpstr>And Out of Time</vt:lpstr>
      <vt:lpstr>Attacking the Background</vt:lpstr>
      <vt:lpstr>Track Timing Information</vt:lpstr>
      <vt:lpstr>PowerPoint Presentation</vt:lpstr>
      <vt:lpstr>PowerPoint Presentation</vt:lpstr>
      <vt:lpstr>Effects of Cuts on Tracker Background</vt:lpstr>
      <vt:lpstr>Timing In a Tracker</vt:lpstr>
      <vt:lpstr>Time Resolution</vt:lpstr>
      <vt:lpstr>Vertex Detector</vt:lpstr>
      <vt:lpstr>Tracking Strategy</vt:lpstr>
      <vt:lpstr>Calorimetry – two approaches</vt:lpstr>
      <vt:lpstr>Time Development of Hadron Showers (CALICE)</vt:lpstr>
      <vt:lpstr>LCSIM Dual Readout</vt:lpstr>
      <vt:lpstr>A Compensatable Muon Collider Calorimeter  (R. Raja, Fermilab) </vt:lpstr>
      <vt:lpstr>Compensation by vertex counting in a pixelated calorimeter (Raja)</vt:lpstr>
      <vt:lpstr>Resolution of a pixelated calorimeter with vertex counting compensation</vt:lpstr>
      <vt:lpstr>Plans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Lipton</dc:creator>
  <cp:lastModifiedBy>Ronald Lipton</cp:lastModifiedBy>
  <cp:revision>79</cp:revision>
  <dcterms:created xsi:type="dcterms:W3CDTF">2009-10-19T13:17:27Z</dcterms:created>
  <dcterms:modified xsi:type="dcterms:W3CDTF">2012-11-13T16:08:04Z</dcterms:modified>
</cp:coreProperties>
</file>